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82" r:id="rId6"/>
    <p:sldId id="263" r:id="rId7"/>
    <p:sldId id="261" r:id="rId8"/>
    <p:sldId id="262" r:id="rId9"/>
    <p:sldId id="274" r:id="rId10"/>
    <p:sldId id="271" r:id="rId11"/>
    <p:sldId id="272" r:id="rId12"/>
    <p:sldId id="267" r:id="rId13"/>
    <p:sldId id="268" r:id="rId14"/>
    <p:sldId id="269" r:id="rId15"/>
    <p:sldId id="270" r:id="rId16"/>
    <p:sldId id="273" r:id="rId17"/>
    <p:sldId id="279" r:id="rId18"/>
    <p:sldId id="278" r:id="rId19"/>
    <p:sldId id="281" r:id="rId20"/>
    <p:sldId id="283" r:id="rId21"/>
    <p:sldId id="266" r:id="rId22"/>
    <p:sldId id="284" r:id="rId23"/>
    <p:sldId id="27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473345" y="2289653"/>
            <a:ext cx="4486656" cy="621792"/>
          </a:xfrm>
        </p:spPr>
        <p:txBody>
          <a:bodyPr/>
          <a:lstStyle/>
          <a:p>
            <a:r>
              <a:rPr lang="en-US" dirty="0"/>
              <a:t>What products are used during summer 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453048" y="2335009"/>
            <a:ext cx="4482749" cy="621792"/>
          </a:xfrm>
        </p:spPr>
        <p:txBody>
          <a:bodyPr/>
          <a:lstStyle/>
          <a:p>
            <a:r>
              <a:rPr lang="en-US" dirty="0"/>
              <a:t>Which months are warmer months?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9200" y="3080920"/>
            <a:ext cx="4754880" cy="2953512"/>
          </a:xfrm>
        </p:spPr>
        <p:txBody>
          <a:bodyPr/>
          <a:lstStyle/>
          <a:p>
            <a:pPr lvl="1"/>
            <a:r>
              <a:rPr lang="en-US" dirty="0"/>
              <a:t>Ant Guard (</a:t>
            </a:r>
            <a:r>
              <a:rPr lang="en-US" dirty="0" err="1"/>
              <a:t>Qt</a:t>
            </a:r>
            <a:r>
              <a:rPr lang="en-US" dirty="0"/>
              <a:t> 1, Qt2, Qt3)</a:t>
            </a:r>
          </a:p>
          <a:p>
            <a:pPr lvl="1"/>
            <a:r>
              <a:rPr lang="en-US" dirty="0"/>
              <a:t>Copper Hummingbird Feeder Ant Guard by Tip-Top Garden Supply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242303" y="3080920"/>
            <a:ext cx="4754880" cy="2953512"/>
          </a:xfrm>
        </p:spPr>
        <p:txBody>
          <a:bodyPr/>
          <a:lstStyle/>
          <a:p>
            <a:r>
              <a:rPr lang="en-US" dirty="0" err="1"/>
              <a:t>OpenWeatherMap</a:t>
            </a:r>
            <a:r>
              <a:rPr lang="en-US" dirty="0"/>
              <a:t>  API ??</a:t>
            </a:r>
          </a:p>
          <a:p>
            <a:pPr lvl="1"/>
            <a:r>
              <a:rPr lang="en-US" dirty="0"/>
              <a:t>Over 5000 zip code</a:t>
            </a:r>
          </a:p>
          <a:p>
            <a:pPr lvl="1"/>
            <a:r>
              <a:rPr lang="en-US" dirty="0"/>
              <a:t>Different dates</a:t>
            </a:r>
          </a:p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Warmer months= summer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507727" y="4544765"/>
            <a:ext cx="1496833" cy="2040092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4521033"/>
            <a:ext cx="1864106" cy="20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319" y="2146783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/>
              <a:t>Tidy Data Again</a:t>
            </a:r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826092" y="3688844"/>
            <a:ext cx="9753600" cy="33959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709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58721" y="2464268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Only take the columns we need:</a:t>
            </a:r>
          </a:p>
          <a:p>
            <a:pPr lvl="1"/>
            <a:r>
              <a:rPr lang="en-US" sz="2400" dirty="0"/>
              <a:t>SKU, description , Quantity, month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04081" y="1911698"/>
            <a:ext cx="4754880" cy="3593592"/>
          </a:xfrm>
        </p:spPr>
        <p:txBody>
          <a:bodyPr/>
          <a:lstStyle/>
          <a:p>
            <a:r>
              <a:rPr lang="en-US" sz="2400" dirty="0"/>
              <a:t>Total 79 items. </a:t>
            </a:r>
          </a:p>
          <a:p>
            <a:r>
              <a:rPr lang="en-US" sz="2400" dirty="0"/>
              <a:t>3 peaks</a:t>
            </a:r>
          </a:p>
          <a:p>
            <a:pPr lvl="1"/>
            <a:r>
              <a:rPr lang="en-US" sz="2400" dirty="0"/>
              <a:t>May, July, 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065037" y="1723476"/>
            <a:ext cx="6894499" cy="4834605"/>
          </a:xfrm>
        </p:spPr>
      </p:pic>
      <p:grpSp>
        <p:nvGrpSpPr>
          <p:cNvPr id="14" name="Group 13"/>
          <p:cNvGrpSpPr/>
          <p:nvPr/>
        </p:nvGrpSpPr>
        <p:grpSpPr>
          <a:xfrm>
            <a:off x="7529520" y="3395517"/>
            <a:ext cx="846693" cy="837584"/>
            <a:chOff x="6803783" y="3335044"/>
            <a:chExt cx="846693" cy="837584"/>
          </a:xfrm>
        </p:grpSpPr>
        <p:sp>
          <p:nvSpPr>
            <p:cNvPr id="4" name="Oval 3"/>
            <p:cNvSpPr/>
            <p:nvPr/>
          </p:nvSpPr>
          <p:spPr>
            <a:xfrm>
              <a:off x="6803783" y="3341126"/>
              <a:ext cx="846693" cy="8315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931424" y="3335044"/>
              <a:ext cx="597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3493" y="3335046"/>
            <a:ext cx="890847" cy="837582"/>
            <a:chOff x="7878473" y="3380400"/>
            <a:chExt cx="890847" cy="837582"/>
          </a:xfrm>
        </p:grpSpPr>
        <p:sp>
          <p:nvSpPr>
            <p:cNvPr id="6" name="Oval 5"/>
            <p:cNvSpPr/>
            <p:nvPr/>
          </p:nvSpPr>
          <p:spPr>
            <a:xfrm>
              <a:off x="7878473" y="3477189"/>
              <a:ext cx="890847" cy="74079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50070" y="3380400"/>
              <a:ext cx="53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July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11389" y="2261650"/>
            <a:ext cx="1301604" cy="959747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154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December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34760" y="1825625"/>
            <a:ext cx="383373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Summer item:</a:t>
            </a:r>
          </a:p>
          <a:p>
            <a:pPr lvl="1"/>
            <a:r>
              <a:rPr lang="en-US" dirty="0"/>
              <a:t>Ant Guard (</a:t>
            </a:r>
            <a:r>
              <a:rPr lang="en-US" dirty="0" err="1"/>
              <a:t>Qt</a:t>
            </a:r>
            <a:r>
              <a:rPr lang="en-US" dirty="0"/>
              <a:t> 1, Qt2, Qt3)</a:t>
            </a:r>
          </a:p>
          <a:p>
            <a:pPr lvl="1"/>
            <a:r>
              <a:rPr lang="en-US" dirty="0"/>
              <a:t>Copper Hummingbird Feeder Ant Guard by Tip-Top Garden Supply</a:t>
            </a:r>
          </a:p>
          <a:p>
            <a:r>
              <a:rPr lang="en-US" sz="2400" dirty="0"/>
              <a:t>Go up from Feb, then go down from August.</a:t>
            </a:r>
          </a:p>
          <a:p>
            <a:pPr lvl="1"/>
            <a:r>
              <a:rPr lang="en-US" sz="2400" dirty="0"/>
              <a:t>bottom in January</a:t>
            </a:r>
          </a:p>
          <a:p>
            <a:pPr lvl="1"/>
            <a:r>
              <a:rPr lang="en-US" sz="2400" dirty="0"/>
              <a:t>2 peaks in May, and July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4944091" y="1193531"/>
            <a:ext cx="7075933" cy="5473600"/>
          </a:xfrm>
        </p:spPr>
      </p:pic>
      <p:grpSp>
        <p:nvGrpSpPr>
          <p:cNvPr id="7" name="Group 6"/>
          <p:cNvGrpSpPr/>
          <p:nvPr/>
        </p:nvGrpSpPr>
        <p:grpSpPr>
          <a:xfrm>
            <a:off x="7771431" y="2343324"/>
            <a:ext cx="846693" cy="1376169"/>
            <a:chOff x="6939859" y="3431836"/>
            <a:chExt cx="846693" cy="1376169"/>
          </a:xfrm>
        </p:grpSpPr>
        <p:sp>
          <p:nvSpPr>
            <p:cNvPr id="8" name="Oval 7"/>
            <p:cNvSpPr/>
            <p:nvPr/>
          </p:nvSpPr>
          <p:spPr>
            <a:xfrm>
              <a:off x="6939859" y="3431836"/>
              <a:ext cx="846693" cy="8315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6543" y="4438673"/>
              <a:ext cx="597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85643" y="2373560"/>
            <a:ext cx="890847" cy="1149399"/>
            <a:chOff x="7863354" y="3189943"/>
            <a:chExt cx="890847" cy="1149399"/>
          </a:xfrm>
        </p:grpSpPr>
        <p:sp>
          <p:nvSpPr>
            <p:cNvPr id="13" name="Oval 12"/>
            <p:cNvSpPr/>
            <p:nvPr/>
          </p:nvSpPr>
          <p:spPr>
            <a:xfrm>
              <a:off x="7863354" y="3189943"/>
              <a:ext cx="890847" cy="74079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44233" y="3970010"/>
              <a:ext cx="53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July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88961" y="1987290"/>
            <a:ext cx="4754880" cy="3593592"/>
          </a:xfrm>
        </p:spPr>
        <p:txBody>
          <a:bodyPr/>
          <a:lstStyle/>
          <a:p>
            <a:r>
              <a:rPr lang="en-US" sz="2400" dirty="0"/>
              <a:t>Others exclude summer items sales</a:t>
            </a:r>
          </a:p>
          <a:p>
            <a:pPr lvl="1"/>
            <a:r>
              <a:rPr lang="en-US" dirty="0"/>
              <a:t>75 items</a:t>
            </a:r>
          </a:p>
          <a:p>
            <a:r>
              <a:rPr lang="en-US" sz="2400" dirty="0"/>
              <a:t>Go up from Oct.</a:t>
            </a:r>
          </a:p>
          <a:p>
            <a:pPr lvl="1"/>
            <a:r>
              <a:rPr lang="en-US" sz="2400" dirty="0"/>
              <a:t>Only 1 peak in December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r="5923"/>
          <a:stretch>
            <a:fillRect/>
          </a:stretch>
        </p:blipFill>
        <p:spPr/>
      </p:pic>
      <p:grpSp>
        <p:nvGrpSpPr>
          <p:cNvPr id="5" name="Group 4"/>
          <p:cNvGrpSpPr/>
          <p:nvPr/>
        </p:nvGrpSpPr>
        <p:grpSpPr>
          <a:xfrm>
            <a:off x="9933401" y="2775669"/>
            <a:ext cx="1301604" cy="959747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1154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December</a:t>
              </a: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08362" y="1775632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379314" y="1795388"/>
            <a:ext cx="3519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correlation between summer items  and seasons.</a:t>
            </a:r>
          </a:p>
          <a:p>
            <a:pPr lvl="1"/>
            <a:r>
              <a:rPr lang="en-US" sz="2000" dirty="0"/>
              <a:t>Sales go high in summer and go down in winter.</a:t>
            </a:r>
          </a:p>
          <a:p>
            <a:pPr lvl="1"/>
            <a:endParaRPr lang="en-US" sz="2000" dirty="0"/>
          </a:p>
          <a:p>
            <a:pPr marL="320040" lvl="1" indent="0">
              <a:buNone/>
            </a:pPr>
            <a:endParaRPr lang="en-US" sz="2400" dirty="0"/>
          </a:p>
          <a:p>
            <a:r>
              <a:rPr lang="en-US" sz="2400" dirty="0"/>
              <a:t>The curve of non-summer items only go high in winter.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5833" y="2056077"/>
            <a:ext cx="2010895" cy="4595938"/>
            <a:chOff x="7695833" y="2056077"/>
            <a:chExt cx="2010895" cy="4595938"/>
          </a:xfrm>
        </p:grpSpPr>
        <p:sp>
          <p:nvSpPr>
            <p:cNvPr id="4" name="Rectangle 3"/>
            <p:cNvSpPr/>
            <p:nvPr/>
          </p:nvSpPr>
          <p:spPr>
            <a:xfrm>
              <a:off x="7695833" y="2056077"/>
              <a:ext cx="2010895" cy="459593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rgbClr val="000000"/>
                  </a:solidFill>
                  <a:prstDash val="sysDash"/>
                  <a:miter lim="800000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07507" y="6062404"/>
              <a:ext cx="1617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Summer</a:t>
              </a:r>
            </a:p>
          </p:txBody>
        </p:sp>
      </p:grp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71" y="2811988"/>
            <a:ext cx="7250741" cy="12333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we don’t need use API!!!!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Hypothesis was supported.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63" y="3326007"/>
            <a:ext cx="4626803" cy="2776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722" y="2704485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click through rate correlate with conversion rate in 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7" y="-216382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937716"/>
            <a:ext cx="10561739" cy="4434330"/>
          </a:xfrm>
        </p:spPr>
        <p:txBody>
          <a:bodyPr>
            <a:noAutofit/>
          </a:bodyPr>
          <a:lstStyle/>
          <a:p>
            <a:r>
              <a:rPr lang="en-US" sz="2600" dirty="0"/>
              <a:t>Matthew has a small business and uses Amazon.com as a sales channel. </a:t>
            </a:r>
          </a:p>
          <a:p>
            <a:r>
              <a:rPr lang="en-US" sz="2600" dirty="0"/>
              <a:t>Project is to explore sales and advertising data to find trends</a:t>
            </a:r>
          </a:p>
          <a:p>
            <a:pPr lvl="1"/>
            <a:r>
              <a:rPr lang="en-US" sz="2600" dirty="0"/>
              <a:t>Migrate away from Excel</a:t>
            </a:r>
          </a:p>
          <a:p>
            <a:r>
              <a:rPr lang="en-US" sz="2600" dirty="0"/>
              <a:t>Foundation for actual business use</a:t>
            </a:r>
          </a:p>
          <a:p>
            <a:r>
              <a:rPr lang="en-US" sz="2600" dirty="0"/>
              <a:t>Data has been masked</a:t>
            </a:r>
          </a:p>
          <a:p>
            <a:pPr lvl="1"/>
            <a:r>
              <a:rPr lang="en-US" sz="2600" dirty="0"/>
              <a:t>Real Data but it has been scaled for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4320599"/>
            <a:ext cx="10561739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69834"/>
            <a:ext cx="9753600" cy="3685644"/>
          </a:xfrm>
        </p:spPr>
        <p:txBody>
          <a:bodyPr>
            <a:noAutofit/>
          </a:bodyPr>
          <a:lstStyle/>
          <a:p>
            <a:r>
              <a:rPr lang="en-US" sz="2400" dirty="0"/>
              <a:t>Most likely this data has multiple variable interactions </a:t>
            </a:r>
          </a:p>
          <a:p>
            <a:pPr lvl="1"/>
            <a:r>
              <a:rPr lang="en-US" sz="2000" dirty="0"/>
              <a:t>Output is due to many inputs</a:t>
            </a:r>
          </a:p>
          <a:p>
            <a:pPr lvl="1"/>
            <a:r>
              <a:rPr lang="en-US" sz="2000" dirty="0"/>
              <a:t>Not explored with techniques used</a:t>
            </a:r>
          </a:p>
          <a:p>
            <a:r>
              <a:rPr lang="en-US" sz="2400" dirty="0"/>
              <a:t>Statistical models for each item may need to be developed</a:t>
            </a:r>
          </a:p>
          <a:p>
            <a:r>
              <a:rPr lang="en-US" sz="2400" dirty="0"/>
              <a:t>Use flexible code</a:t>
            </a:r>
          </a:p>
          <a:p>
            <a:pPr lvl="1"/>
            <a:r>
              <a:rPr lang="en-US" sz="2000" dirty="0"/>
              <a:t>Use variables and don’t hard code. Allows for easy switch to new data.</a:t>
            </a:r>
          </a:p>
          <a:p>
            <a:r>
              <a:rPr lang="en-US" sz="2400" dirty="0"/>
              <a:t>Wrap each step in a function</a:t>
            </a:r>
          </a:p>
          <a:p>
            <a:pPr lvl="1"/>
            <a:r>
              <a:rPr lang="en-US" sz="2000" dirty="0"/>
              <a:t>Allows for reuse of variable names</a:t>
            </a:r>
          </a:p>
          <a:p>
            <a:pPr lvl="1"/>
            <a:r>
              <a:rPr lang="en-US" sz="2000" dirty="0"/>
              <a:t>Makes copy and pasting code easier</a:t>
            </a:r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080" y="607386"/>
            <a:ext cx="9753600" cy="115409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4" y="2052399"/>
            <a:ext cx="10515600" cy="1953928"/>
          </a:xfrm>
        </p:spPr>
        <p:txBody>
          <a:bodyPr>
            <a:normAutofit/>
          </a:bodyPr>
          <a:lstStyle/>
          <a:p>
            <a:r>
              <a:rPr lang="en-US" sz="2400" dirty="0"/>
              <a:t>Add more data</a:t>
            </a:r>
          </a:p>
          <a:p>
            <a:r>
              <a:rPr lang="en-US" sz="2400" dirty="0"/>
              <a:t>Automated reporting through API</a:t>
            </a:r>
          </a:p>
          <a:p>
            <a:r>
              <a:rPr lang="en-US" sz="24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23994" y="4533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3FE-2815-4619-A34E-13D44D9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2" y="137156"/>
            <a:ext cx="9753600" cy="1154097"/>
          </a:xfrm>
        </p:spPr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9514-027C-4926-AD11-71F615A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17" y="1940351"/>
            <a:ext cx="12250016" cy="37207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Advertising Process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Pay if ad is clicked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bids result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Results in higher Cost Per Click (CPC)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-273458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973123"/>
            <a:ext cx="11109624" cy="51951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(Emma Li)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click through rate correlate with conversion rate in this dataset?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(Barrett </a:t>
            </a:r>
            <a:r>
              <a:rPr lang="en-US" sz="2800" dirty="0" err="1"/>
              <a:t>Ottenberg</a:t>
            </a:r>
            <a:r>
              <a:rPr lang="en-US" sz="2800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15" y="5019451"/>
            <a:ext cx="2911432" cy="17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54" y="-421140"/>
            <a:ext cx="2586085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9" y="732957"/>
            <a:ext cx="10024191" cy="6334229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reports</a:t>
            </a:r>
          </a:p>
          <a:p>
            <a:pPr lvl="1"/>
            <a:r>
              <a:rPr lang="en-US" sz="2300" dirty="0"/>
              <a:t>API Available but complex</a:t>
            </a:r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25" y="-461773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786" y="847288"/>
            <a:ext cx="12118776" cy="7315200"/>
          </a:xfrm>
        </p:spPr>
        <p:txBody>
          <a:bodyPr>
            <a:normAutofit/>
          </a:bodyPr>
          <a:lstStyle/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recoding</a:t>
            </a:r>
          </a:p>
        </p:txBody>
      </p:sp>
    </p:spTree>
    <p:extLst>
      <p:ext uri="{BB962C8B-B14F-4D97-AF65-F5344CB8AC3E}">
        <p14:creationId xmlns:p14="http://schemas.microsoft.com/office/powerpoint/2010/main" val="377364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" y="0"/>
            <a:ext cx="2716895" cy="68263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626889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915241" y="253237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341814" y="3515935"/>
            <a:ext cx="2826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6C468-48CF-4627-BE44-0CFD3882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517"/>
            <a:ext cx="12192000" cy="1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3429000"/>
            <a:ext cx="12924891" cy="4122506"/>
          </a:xfrm>
        </p:spPr>
        <p:txBody>
          <a:bodyPr>
            <a:noAutofit/>
          </a:bodyPr>
          <a:lstStyle/>
          <a:p>
            <a:r>
              <a:rPr lang="en-US" sz="2400" dirty="0"/>
              <a:t>There is a positive correlation between ad spend and units sold, revenue and profit.</a:t>
            </a:r>
          </a:p>
          <a:p>
            <a:r>
              <a:rPr lang="en-US" sz="2400" dirty="0"/>
              <a:t>This suggests higher ad spend correlates with higher sales.</a:t>
            </a:r>
          </a:p>
          <a:p>
            <a:r>
              <a:rPr lang="en-US" sz="2400" dirty="0"/>
              <a:t>May be worth exploring ad spend higher and lower than this dataset. </a:t>
            </a:r>
          </a:p>
          <a:p>
            <a:r>
              <a:rPr lang="en-US" sz="2400" dirty="0"/>
              <a:t>Hypothesis was supported by this dataset.</a:t>
            </a:r>
          </a:p>
          <a:p>
            <a:r>
              <a:rPr lang="en-US" sz="2400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50581"/>
          <a:stretch/>
        </p:blipFill>
        <p:spPr>
          <a:xfrm>
            <a:off x="0" y="1479207"/>
            <a:ext cx="12192000" cy="17057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B5B7A-B0C3-4FEE-8FB8-589EBAB21D85}"/>
              </a:ext>
            </a:extLst>
          </p:cNvPr>
          <p:cNvSpPr txBox="1">
            <a:spLocks/>
          </p:cNvSpPr>
          <p:nvPr/>
        </p:nvSpPr>
        <p:spPr>
          <a:xfrm>
            <a:off x="467949" y="119627"/>
            <a:ext cx="97536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Does advertising in this dataset always increase sales? Hypothesis: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1" y="1171428"/>
            <a:ext cx="3910322" cy="566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8" y="114074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688" y="1288642"/>
            <a:ext cx="4883649" cy="5569358"/>
          </a:xfrm>
        </p:spPr>
        <p:txBody>
          <a:bodyPr>
            <a:normAutofit/>
          </a:bodyPr>
          <a:lstStyle/>
          <a:p>
            <a:r>
              <a:rPr lang="en-US" sz="2200" dirty="0"/>
              <a:t>Price Optimization</a:t>
            </a:r>
          </a:p>
          <a:p>
            <a:r>
              <a:rPr lang="en-US" sz="2200" dirty="0"/>
              <a:t>Two Products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38" y="1227499"/>
            <a:ext cx="3789091" cy="56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3198</TotalTime>
  <Words>1011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Perspective</vt:lpstr>
      <vt:lpstr>Amazon Sales Analysis</vt:lpstr>
      <vt:lpstr>Project: Amazon Sales Analysis</vt:lpstr>
      <vt:lpstr>4 Questions Explored</vt:lpstr>
      <vt:lpstr>Raw Data</vt:lpstr>
      <vt:lpstr>Data Cleanup</vt:lpstr>
      <vt:lpstr>Clean Data</vt:lpstr>
      <vt:lpstr>PowerPoint Presentation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 through rate correlate with conversion rate in this dataset? </vt:lpstr>
      <vt:lpstr>Does click through rate correlate with conversion rate in this dataset? Hypothesis: Yes</vt:lpstr>
      <vt:lpstr>Does click through rate correlate with conversion rate in this dataset? Hypothesis: Yes</vt:lpstr>
      <vt:lpstr>Important Learns</vt:lpstr>
      <vt:lpstr>Future Considerations</vt:lpstr>
      <vt:lpstr>Extra Content</vt:lpstr>
      <vt:lpstr>Does advertising in this dataset always increase sales? Hypothesis: No</vt:lpstr>
      <vt:lpstr>Does advertising in this dataset always increase sales? Hypothesis: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Matthew Warner</cp:lastModifiedBy>
  <cp:revision>52</cp:revision>
  <dcterms:created xsi:type="dcterms:W3CDTF">2018-08-16T15:50:10Z</dcterms:created>
  <dcterms:modified xsi:type="dcterms:W3CDTF">2018-08-20T17:49:56Z</dcterms:modified>
</cp:coreProperties>
</file>