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65" r:id="rId6"/>
    <p:sldId id="268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-3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02045-A1DE-4CDA-87F0-12BCEF7F6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DD4DA3-3DCD-4852-9C96-CC215F64A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152C3B-634A-48D2-B6DF-5596A028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308A7B-55F7-4229-BC1F-DABDBDFC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4CA24E-49EE-4932-ABFA-E8491C20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FFE67-8288-45C8-82C8-AA331CD4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F16110-122C-4E45-B4EC-D36E47C1D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BCBC66-3E15-4A1C-A412-19F994EF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6EDFC-EFA9-4073-A878-E3B11E5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F4C5EE-7C05-4BA6-B2BE-740A6154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B20CCDF-3EB6-4E8F-A109-73DBE5DBB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58D0CC-AE4B-4DD6-9F10-1A21B6EBC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6D18A2-6E3F-4E51-BDCE-427FE957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4B1093-61F2-4162-B5C9-B1834AFC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72C2E7-DA5F-476F-8484-AD2BF46F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5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86A5F-142A-43F1-B362-25F21C41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A4218-5F43-42E1-969D-256A6C1B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C4C97E-AC9D-4EBE-B21E-ED505F7C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A1A8E5-F4FA-4F85-906D-BC344585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2DB39F-B273-40CD-A187-3AE49EAE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8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F6BCE-4485-4E3F-9E08-807EDADC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A9A362-4BE6-4A00-B9EB-6BD23543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A9D58A-9F76-43E7-8576-4FE14D23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DBFA34-4CE4-4192-BAD0-B2CF1E3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4F47B2-436D-44BA-A1B9-CB4A7CA8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9CE975-4C4F-4636-83DA-FBB305A6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8ED7E4-95D8-45F9-A98F-739238B42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1E4969-66D6-4DEA-838A-45A6B5907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CE8E8C-ED65-427C-848B-C7A2042D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FC0DA0-0F2C-4E15-BEA0-111ABAC6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175AF4-6F5C-4DA1-81BF-055F41B0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FE13B7-ED31-4F1B-9A75-D2CBCB79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468C93-F011-404A-BEB3-8C113F941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BDAC80-2836-40DA-A33E-2C7AF754B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CE1BE67-846E-4CB4-9B35-A71C930AF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D55E3F7-2248-45FE-B764-597D5AE4D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5DED99-6D6E-4A58-AFE7-4663BF0C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FF79411-2211-4BA9-A90B-D1CDB0D7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7DED464-3392-45EB-B1ED-A033C3E0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8637D7-C3BB-4217-B85D-B7DBD47C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D7E59C0-595B-4FE4-B924-22189A6D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F5F27-989C-4B58-A7CC-95BED303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7B9EC8-BB64-4DA0-BDE8-6CCF3172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DE5FC8-94B3-44B2-BDBF-A6BC9C9D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982889-7D00-4A19-97C1-98DC2CA7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9478C4-AE87-4EBE-ABB3-31E53037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9336E2-0D5F-44BB-821A-E25C0B66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A87049-E14C-431A-9832-2850179E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31DA67-55A3-4233-A5F8-847AC2A4B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31B9B8-EE4F-4265-857F-E45D6DD6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960BD5-CB2F-4D40-A230-6672B536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806A20-3807-49AD-AD54-AB27A45A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20917-2D91-444D-8E26-B9556A19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3CB466E-64E2-4926-9497-6A9F215E8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795F0B-18B0-492B-8EB0-C08372CCC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08FA5F-C914-4F70-9CDA-8F1A60A8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3A763D-23E8-4D78-8323-972E46D4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685C9B-E5E2-4B08-A7FC-56C4D1BB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3E96A8E-7487-41FD-A45E-3D23FA78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8260CC-7F53-4C99-9A0A-EB4F8D8F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01F010-9DE4-41CD-9CA3-9623B55DF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21B90-EA1F-4164-9F70-3DC63C567694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717DAA-4644-4DFC-85F9-B076D447B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903408-9FEF-457A-87C5-414240E81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97210B-1188-4DD5-B09F-8F373C037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Microbat Design for Trace </a:t>
            </a:r>
            <a:r>
              <a:rPr lang="en-SG" dirty="0" err="1"/>
              <a:t>Sotrage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1518D1-C4B3-48DE-819C-4D7971D44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E3911-BB22-47FF-8FD9-8F5EC5E7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950D3D-24C6-4F48-B63E-470E8435C0EB}"/>
              </a:ext>
            </a:extLst>
          </p:cNvPr>
          <p:cNvSpPr txBox="1"/>
          <p:nvPr/>
        </p:nvSpPr>
        <p:spPr>
          <a:xfrm>
            <a:off x="587829" y="2690336"/>
            <a:ext cx="2307771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Trace Header File:</a:t>
            </a:r>
          </a:p>
          <a:p>
            <a:endParaRPr lang="en-SG" b="1" dirty="0"/>
          </a:p>
          <a:p>
            <a:r>
              <a:rPr lang="en-SG" dirty="0"/>
              <a:t>D:\user1\doc\1.blk;</a:t>
            </a:r>
          </a:p>
          <a:p>
            <a:r>
              <a:rPr lang="en-SG" dirty="0"/>
              <a:t>D:\user1\doc\2.blk;</a:t>
            </a:r>
          </a:p>
          <a:p>
            <a:r>
              <a:rPr lang="en-SG" dirty="0"/>
              <a:t>D:\user1\doc\3.blk</a:t>
            </a:r>
            <a:r>
              <a:rPr lang="en-US" dirty="0"/>
              <a:t>;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7746609-CDBA-43F7-9225-AD83C7B115CD}"/>
              </a:ext>
            </a:extLst>
          </p:cNvPr>
          <p:cNvSpPr txBox="1"/>
          <p:nvPr/>
        </p:nvSpPr>
        <p:spPr>
          <a:xfrm>
            <a:off x="3585030" y="708084"/>
            <a:ext cx="3302000" cy="59093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D:\user1\doc\1.blk :</a:t>
            </a:r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62C7BB-55BD-4EB5-AAE9-66B0BB77DEDB}"/>
              </a:ext>
            </a:extLst>
          </p:cNvPr>
          <p:cNvSpPr txBox="1"/>
          <p:nvPr/>
        </p:nvSpPr>
        <p:spPr>
          <a:xfrm>
            <a:off x="3942444" y="1262081"/>
            <a:ext cx="2587172" cy="39703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Trace node 1:</a:t>
            </a:r>
          </a:p>
          <a:p>
            <a:r>
              <a:rPr lang="en-SG" dirty="0"/>
              <a:t>Id: 0000001</a:t>
            </a:r>
          </a:p>
          <a:p>
            <a:r>
              <a:rPr lang="en-SG" dirty="0"/>
              <a:t>Read variable:</a:t>
            </a:r>
          </a:p>
          <a:p>
            <a:r>
              <a:rPr lang="en-SG" dirty="0"/>
              <a:t>- Variable-file1</a:t>
            </a:r>
          </a:p>
          <a:p>
            <a:r>
              <a:rPr lang="en-SG" dirty="0"/>
              <a:t>Written variable:</a:t>
            </a:r>
          </a:p>
          <a:p>
            <a:r>
              <a:rPr lang="en-SG" dirty="0"/>
              <a:t>- Variable-file1</a:t>
            </a:r>
          </a:p>
          <a:p>
            <a:r>
              <a:rPr lang="en-SG" dirty="0"/>
              <a:t>Data dependency:</a:t>
            </a:r>
          </a:p>
          <a:p>
            <a:r>
              <a:rPr lang="en-SG" dirty="0"/>
              <a:t>- block-file-path + id</a:t>
            </a:r>
          </a:p>
          <a:p>
            <a:r>
              <a:rPr lang="en-SG" dirty="0"/>
              <a:t>Control </a:t>
            </a:r>
            <a:r>
              <a:rPr lang="en-SG" dirty="0" err="1"/>
              <a:t>depdendency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/>
              <a:t>block-file-path + id</a:t>
            </a:r>
          </a:p>
          <a:p>
            <a:r>
              <a:rPr lang="en-SG" dirty="0"/>
              <a:t>Next Sibling</a:t>
            </a:r>
          </a:p>
          <a:p>
            <a:r>
              <a:rPr lang="en-SG" dirty="0"/>
              <a:t>-  block-file-path + id</a:t>
            </a:r>
          </a:p>
          <a:p>
            <a:r>
              <a:rPr lang="en-SG" dirty="0"/>
              <a:t>Previous sibling</a:t>
            </a:r>
          </a:p>
          <a:p>
            <a:pPr marL="285750" indent="-285750">
              <a:buFontTx/>
              <a:buChar char="-"/>
            </a:pPr>
            <a:r>
              <a:rPr lang="en-SG" dirty="0"/>
              <a:t>block-file-path +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892BC8-514A-4FF2-8DEA-7E24B4FD32B3}"/>
              </a:ext>
            </a:extLst>
          </p:cNvPr>
          <p:cNvSpPr txBox="1"/>
          <p:nvPr/>
        </p:nvSpPr>
        <p:spPr>
          <a:xfrm>
            <a:off x="7714346" y="734814"/>
            <a:ext cx="2307771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Variable File:</a:t>
            </a:r>
          </a:p>
          <a:p>
            <a:endParaRPr lang="en-SG" b="1" dirty="0"/>
          </a:p>
          <a:p>
            <a:r>
              <a:rPr lang="en-SG" dirty="0"/>
              <a:t>Trace node 0000001</a:t>
            </a:r>
          </a:p>
          <a:p>
            <a:r>
              <a:rPr lang="en-SG" dirty="0"/>
              <a:t>Variable name/value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xmlns="" id="{F7E466F1-162D-4A4F-80B9-CA6F12A1DA4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529616" y="1334979"/>
            <a:ext cx="1184730" cy="19122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651518F2-BB22-4628-8296-6CFB31EDC1B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95600" y="3429000"/>
            <a:ext cx="689430" cy="233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65AD791-640E-468F-B0CB-A1816EFA8DEE}"/>
              </a:ext>
            </a:extLst>
          </p:cNvPr>
          <p:cNvSpPr txBox="1"/>
          <p:nvPr/>
        </p:nvSpPr>
        <p:spPr>
          <a:xfrm>
            <a:off x="3942444" y="5397629"/>
            <a:ext cx="2587172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Trace node 1:</a:t>
            </a:r>
          </a:p>
          <a:p>
            <a:r>
              <a:rPr lang="en-SG" dirty="0"/>
              <a:t>Id: 0000002</a:t>
            </a:r>
          </a:p>
          <a:p>
            <a:r>
              <a:rPr lang="en-SG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87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3C7068E-D01A-4E3E-B8C1-55FF8AFF3342}"/>
              </a:ext>
            </a:extLst>
          </p:cNvPr>
          <p:cNvSpPr/>
          <p:nvPr/>
        </p:nvSpPr>
        <p:spPr>
          <a:xfrm>
            <a:off x="3333868" y="643333"/>
            <a:ext cx="2399112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Variable </a:t>
            </a:r>
            <a:r>
              <a:rPr lang="en-SG" dirty="0" smtClean="0">
                <a:solidFill>
                  <a:schemeClr val="tx1"/>
                </a:solidFill>
              </a:rPr>
              <a:t>- Node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Node – PR 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Node – CO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Node – DEF</a:t>
            </a:r>
          </a:p>
          <a:p>
            <a:endParaRPr lang="en-SG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3C7068E-D01A-4E3E-B8C1-55FF8AFF3342}"/>
              </a:ext>
            </a:extLst>
          </p:cNvPr>
          <p:cNvSpPr/>
          <p:nvPr/>
        </p:nvSpPr>
        <p:spPr>
          <a:xfrm>
            <a:off x="522104" y="643333"/>
            <a:ext cx="2477950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Node - Variable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SG" dirty="0" err="1" smtClean="0">
                <a:solidFill>
                  <a:schemeClr val="tx1"/>
                </a:solidFill>
              </a:rPr>
              <a:t>Var</a:t>
            </a:r>
            <a:r>
              <a:rPr lang="en-SG" dirty="0" smtClean="0">
                <a:solidFill>
                  <a:schemeClr val="tx1"/>
                </a:solidFill>
              </a:rPr>
              <a:t> – PR</a:t>
            </a:r>
          </a:p>
          <a:p>
            <a:r>
              <a:rPr lang="en-SG" dirty="0" err="1" smtClean="0">
                <a:solidFill>
                  <a:schemeClr val="tx1"/>
                </a:solidFill>
              </a:rPr>
              <a:t>Var</a:t>
            </a:r>
            <a:r>
              <a:rPr lang="en-SG" dirty="0" smtClean="0">
                <a:solidFill>
                  <a:schemeClr val="tx1"/>
                </a:solidFill>
              </a:rPr>
              <a:t> – CO</a:t>
            </a:r>
          </a:p>
          <a:p>
            <a:r>
              <a:rPr lang="en-SG" dirty="0" err="1" smtClean="0">
                <a:solidFill>
                  <a:schemeClr val="tx1"/>
                </a:solidFill>
              </a:rPr>
              <a:t>Var</a:t>
            </a:r>
            <a:r>
              <a:rPr lang="en-SG" dirty="0" smtClean="0">
                <a:solidFill>
                  <a:schemeClr val="tx1"/>
                </a:solidFill>
              </a:rPr>
              <a:t> – DEF</a:t>
            </a:r>
          </a:p>
          <a:p>
            <a:endParaRPr lang="en-SG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3C7068E-D01A-4E3E-B8C1-55FF8AFF3342}"/>
              </a:ext>
            </a:extLst>
          </p:cNvPr>
          <p:cNvSpPr/>
          <p:nvPr/>
        </p:nvSpPr>
        <p:spPr>
          <a:xfrm>
            <a:off x="6149000" y="608572"/>
            <a:ext cx="2471017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Value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Offset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varId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Parent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3C7068E-D01A-4E3E-B8C1-55FF8AFF3342}"/>
              </a:ext>
            </a:extLst>
          </p:cNvPr>
          <p:cNvSpPr/>
          <p:nvPr/>
        </p:nvSpPr>
        <p:spPr>
          <a:xfrm>
            <a:off x="9106246" y="608572"/>
            <a:ext cx="2471017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Node – Value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Written value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Id – offset, offset, offset</a:t>
            </a: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 smtClean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 smtClean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offset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3C7068E-D01A-4E3E-B8C1-55FF8AFF3342}"/>
              </a:ext>
            </a:extLst>
          </p:cNvPr>
          <p:cNvSpPr/>
          <p:nvPr/>
        </p:nvSpPr>
        <p:spPr>
          <a:xfrm>
            <a:off x="522104" y="643333"/>
            <a:ext cx="2477950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 err="1" smtClean="0">
                <a:solidFill>
                  <a:schemeClr val="tx1"/>
                </a:solidFill>
              </a:rPr>
              <a:t>VariableStore</a:t>
            </a:r>
            <a:endParaRPr lang="en-SG" dirty="0" smtClean="0">
              <a:solidFill>
                <a:schemeClr val="tx1"/>
              </a:solidFill>
            </a:endParaRPr>
          </a:p>
          <a:p>
            <a:r>
              <a:rPr lang="en-SG" dirty="0" smtClean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Map&lt;</a:t>
            </a:r>
            <a:r>
              <a:rPr lang="en-SG" dirty="0" err="1" smtClean="0">
                <a:solidFill>
                  <a:schemeClr val="tx1"/>
                </a:solidFill>
              </a:rPr>
              <a:t>VarId</a:t>
            </a:r>
            <a:r>
              <a:rPr lang="en-SG" dirty="0" smtClean="0">
                <a:solidFill>
                  <a:schemeClr val="tx1"/>
                </a:solidFill>
              </a:rPr>
              <a:t>, Variable&gt;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Variable</a:t>
            </a:r>
          </a:p>
          <a:p>
            <a:endParaRPr lang="en-SG" dirty="0" smtClean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//get or </a:t>
            </a:r>
            <a:r>
              <a:rPr lang="en-SG" dirty="0" smtClean="0">
                <a:solidFill>
                  <a:schemeClr val="tx1"/>
                </a:solidFill>
              </a:rPr>
              <a:t>create</a:t>
            </a:r>
            <a:endParaRPr lang="en-SG" dirty="0">
              <a:solidFill>
                <a:schemeClr val="tx1"/>
              </a:solidFill>
            </a:endParaRPr>
          </a:p>
          <a:p>
            <a:r>
              <a:rPr lang="en-SG" dirty="0" err="1" smtClean="0">
                <a:solidFill>
                  <a:schemeClr val="tx1"/>
                </a:solidFill>
              </a:rPr>
              <a:t>loadVariable</a:t>
            </a:r>
            <a:r>
              <a:rPr lang="en-SG" dirty="0" smtClean="0">
                <a:solidFill>
                  <a:schemeClr val="tx1"/>
                </a:solidFill>
              </a:rPr>
              <a:t>(</a:t>
            </a:r>
            <a:r>
              <a:rPr lang="en-SG" dirty="0" err="1" smtClean="0">
                <a:solidFill>
                  <a:schemeClr val="tx1"/>
                </a:solidFill>
              </a:rPr>
              <a:t>VarId</a:t>
            </a:r>
            <a:r>
              <a:rPr lang="en-SG" dirty="0" smtClean="0">
                <a:solidFill>
                  <a:schemeClr val="tx1"/>
                </a:solidFill>
              </a:rPr>
              <a:t>)</a:t>
            </a:r>
          </a:p>
          <a:p>
            <a:endParaRPr lang="en-SG" dirty="0" smtClean="0">
              <a:solidFill>
                <a:schemeClr val="tx1"/>
              </a:solidFill>
            </a:endParaRPr>
          </a:p>
          <a:p>
            <a:endParaRPr lang="en-SG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3C7068E-D01A-4E3E-B8C1-55FF8AFF3342}"/>
              </a:ext>
            </a:extLst>
          </p:cNvPr>
          <p:cNvSpPr/>
          <p:nvPr/>
        </p:nvSpPr>
        <p:spPr>
          <a:xfrm>
            <a:off x="6539419" y="643333"/>
            <a:ext cx="2471017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Variables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Offset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varId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Parent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3C7068E-D01A-4E3E-B8C1-55FF8AFF3342}"/>
              </a:ext>
            </a:extLst>
          </p:cNvPr>
          <p:cNvSpPr/>
          <p:nvPr/>
        </p:nvSpPr>
        <p:spPr>
          <a:xfrm>
            <a:off x="3568475" y="654292"/>
            <a:ext cx="2471017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 smtClean="0">
                <a:solidFill>
                  <a:schemeClr val="tx1"/>
                </a:solidFill>
              </a:rPr>
              <a:t>Values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Offset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----------------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varId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String </a:t>
            </a:r>
            <a:r>
              <a:rPr lang="en-US" dirty="0" err="1" smtClean="0">
                <a:solidFill>
                  <a:schemeClr val="tx1"/>
                </a:solidFill>
              </a:rPr>
              <a:t>stringValue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stringValue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P12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stringValue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stringValue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stringValue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C21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C22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BA8C6B-F366-4C78-8506-30A422E3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Alternative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57C60D-D46C-4886-B681-BA9FD0A4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need to clear all the relevant information in memory if a trace node is deleted during recording;</a:t>
            </a:r>
          </a:p>
          <a:p>
            <a:r>
              <a:rPr lang="en-SG" dirty="0"/>
              <a:t>*Preliminary solution</a:t>
            </a:r>
          </a:p>
          <a:p>
            <a:pPr lvl="1"/>
            <a:r>
              <a:rPr lang="en-SG" dirty="0"/>
              <a:t>Sequentially record all the trace nodes </a:t>
            </a:r>
          </a:p>
          <a:p>
            <a:pPr lvl="2"/>
            <a:r>
              <a:rPr lang="en-SG" dirty="0"/>
              <a:t>We do not build any relation (data and control dependency) between any pair of trace nodes on the runtime.</a:t>
            </a:r>
          </a:p>
          <a:p>
            <a:pPr lvl="1"/>
            <a:r>
              <a:rPr lang="en-SG" dirty="0"/>
              <a:t>Then build data/control/method-call relation on the trace recorded in the file.</a:t>
            </a:r>
          </a:p>
          <a:p>
            <a:r>
              <a:rPr lang="en-SG" dirty="0"/>
              <a:t>Query information for us to search and reconstruct a trace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9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Another solution for long-trace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Model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 use </a:t>
            </a:r>
            <a:r>
              <a:rPr lang="en-US" dirty="0" err="1" smtClean="0">
                <a:solidFill>
                  <a:srgbClr val="FF0000"/>
                </a:solidFill>
              </a:rPr>
              <a:t>TraceSet</a:t>
            </a:r>
            <a:r>
              <a:rPr lang="en-US" dirty="0" smtClean="0">
                <a:solidFill>
                  <a:srgbClr val="FF0000"/>
                </a:solidFill>
              </a:rPr>
              <a:t> model to be an interface for the whole trace.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 Trace now will be a segment in the whole trace, so will be an element of </a:t>
            </a:r>
            <a:r>
              <a:rPr lang="en-US" dirty="0" err="1" smtClean="0">
                <a:solidFill>
                  <a:srgbClr val="FF0000"/>
                </a:solidFill>
              </a:rPr>
              <a:t>TraceSet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General data of the whole trace &amp; bridge data connects traces will be keep in </a:t>
            </a:r>
            <a:r>
              <a:rPr lang="en-US" dirty="0" err="1" smtClean="0">
                <a:solidFill>
                  <a:srgbClr val="FF0000"/>
                </a:solidFill>
              </a:rPr>
              <a:t>TraceSet</a:t>
            </a:r>
            <a:r>
              <a:rPr lang="en-US" dirty="0" smtClean="0">
                <a:solidFill>
                  <a:srgbClr val="FF0000"/>
                </a:solidFill>
              </a:rPr>
              <a:t> for data query purpose (both from UI services and to </a:t>
            </a:r>
            <a:r>
              <a:rPr lang="en-US" dirty="0" err="1" smtClean="0">
                <a:solidFill>
                  <a:srgbClr val="FF0000"/>
                </a:solidFill>
              </a:rPr>
              <a:t>db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data structure for </a:t>
            </a:r>
            <a:r>
              <a:rPr lang="en-US" dirty="0" err="1" smtClean="0">
                <a:solidFill>
                  <a:srgbClr val="FF0000"/>
                </a:solidFill>
              </a:rPr>
              <a:t>TraceNodes</a:t>
            </a:r>
            <a:r>
              <a:rPr lang="en-US" dirty="0" smtClean="0">
                <a:solidFill>
                  <a:srgbClr val="FF0000"/>
                </a:solidFill>
              </a:rPr>
              <a:t> in Trace need to change to be more flexible to adapt to the idea of automatic offload and </a:t>
            </a:r>
            <a:r>
              <a:rPr lang="en-US" dirty="0" err="1" smtClean="0">
                <a:solidFill>
                  <a:srgbClr val="FF0000"/>
                </a:solidFill>
              </a:rPr>
              <a:t>onload</a:t>
            </a:r>
            <a:r>
              <a:rPr lang="en-US" dirty="0" smtClean="0">
                <a:solidFill>
                  <a:srgbClr val="FF0000"/>
                </a:solidFill>
              </a:rPr>
              <a:t> by demand (will be mentioned in </a:t>
            </a:r>
            <a:r>
              <a:rPr lang="en-US" dirty="0" err="1" smtClean="0"/>
              <a:t>microbatApp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section)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Another solution for long-trace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Storage</a:t>
            </a:r>
            <a:endParaRPr lang="en-US" b="1" dirty="0"/>
          </a:p>
          <a:p>
            <a:r>
              <a:rPr lang="en-US" dirty="0" smtClean="0">
                <a:solidFill>
                  <a:srgbClr val="FF0000"/>
                </a:solidFill>
              </a:rPr>
              <a:t>A simple file </a:t>
            </a:r>
            <a:r>
              <a:rPr lang="en-US" dirty="0" err="1" smtClean="0">
                <a:solidFill>
                  <a:srgbClr val="FF0000"/>
                </a:solidFill>
              </a:rPr>
              <a:t>db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design with </a:t>
            </a:r>
            <a:r>
              <a:rPr lang="en-US" dirty="0" err="1">
                <a:solidFill>
                  <a:srgbClr val="FF0000"/>
                </a:solidFill>
              </a:rPr>
              <a:t>randomAccessFile</a:t>
            </a:r>
            <a:r>
              <a:rPr lang="en-US" dirty="0">
                <a:solidFill>
                  <a:srgbClr val="FF0000"/>
                </a:solidFill>
              </a:rPr>
              <a:t> and index </a:t>
            </a:r>
            <a:r>
              <a:rPr lang="en-US" dirty="0" smtClean="0">
                <a:solidFill>
                  <a:srgbClr val="FF0000"/>
                </a:solidFill>
              </a:rPr>
              <a:t>lookup will be used for the storage purpose 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(As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available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runs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</a:rPr>
              <a:t>unneccessary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 slow as tested because they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supports much 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of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utilities we 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don’t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really 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need) 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data structure stored in files basically as we discussed before, now with 3 main parts: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Trace (</a:t>
            </a:r>
            <a:r>
              <a:rPr lang="en-US" dirty="0" err="1" smtClean="0">
                <a:solidFill>
                  <a:srgbClr val="FF0000"/>
                </a:solidFill>
              </a:rPr>
              <a:t>TraceNode</a:t>
            </a:r>
            <a:r>
              <a:rPr lang="en-US" dirty="0" smtClean="0">
                <a:solidFill>
                  <a:srgbClr val="FF0000"/>
                </a:solidFill>
              </a:rPr>
              <a:t>, Variable, Variable-Value,..)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TraceBridge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GeneralExecutionInfo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(agent </a:t>
            </a:r>
            <a:r>
              <a:rPr lang="en-US" dirty="0" err="1" smtClean="0">
                <a:solidFill>
                  <a:srgbClr val="FF0000"/>
                </a:solidFill>
              </a:rPr>
              <a:t>params</a:t>
            </a:r>
            <a:r>
              <a:rPr lang="en-US" dirty="0" smtClean="0">
                <a:solidFill>
                  <a:srgbClr val="FF0000"/>
                </a:solidFill>
              </a:rPr>
              <a:t>,…)</a:t>
            </a: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Another solution for long-trace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Intrumentator</a:t>
            </a:r>
            <a:endParaRPr lang="en-US" b="1" dirty="0"/>
          </a:p>
          <a:p>
            <a:r>
              <a:rPr lang="en-US" dirty="0" smtClean="0">
                <a:solidFill>
                  <a:srgbClr val="FF0000"/>
                </a:solidFill>
              </a:rPr>
              <a:t>An </a:t>
            </a:r>
            <a:r>
              <a:rPr lang="en-US" dirty="0" err="1" smtClean="0">
                <a:solidFill>
                  <a:srgbClr val="FF0000"/>
                </a:solidFill>
              </a:rPr>
              <a:t>ExecutionContext</a:t>
            </a:r>
            <a:r>
              <a:rPr lang="en-US" dirty="0" smtClean="0">
                <a:solidFill>
                  <a:srgbClr val="FF0000"/>
                </a:solidFill>
              </a:rPr>
              <a:t> which holds an </a:t>
            </a:r>
            <a:r>
              <a:rPr lang="en-US" dirty="0" err="1" smtClean="0">
                <a:solidFill>
                  <a:srgbClr val="FF0000"/>
                </a:solidFill>
              </a:rPr>
              <a:t>TraceController</a:t>
            </a:r>
            <a:r>
              <a:rPr lang="en-US" dirty="0" smtClean="0">
                <a:solidFill>
                  <a:srgbClr val="FF0000"/>
                </a:solidFill>
              </a:rPr>
              <a:t> will be added into </a:t>
            </a:r>
            <a:r>
              <a:rPr lang="en-US" dirty="0" err="1" smtClean="0">
                <a:solidFill>
                  <a:srgbClr val="FF0000"/>
                </a:solidFill>
              </a:rPr>
              <a:t>ExecutionTracer</a:t>
            </a:r>
            <a:r>
              <a:rPr lang="en-US" dirty="0" smtClean="0">
                <a:solidFill>
                  <a:srgbClr val="FF0000"/>
                </a:solidFill>
              </a:rPr>
              <a:t> to control the Trace not exceed limit size.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When new step is reached, </a:t>
            </a:r>
            <a:r>
              <a:rPr lang="en-US" dirty="0" err="1" smtClean="0">
                <a:solidFill>
                  <a:srgbClr val="FF0000"/>
                </a:solidFill>
              </a:rPr>
              <a:t>TraceController</a:t>
            </a:r>
            <a:r>
              <a:rPr lang="en-US" dirty="0" smtClean="0">
                <a:solidFill>
                  <a:srgbClr val="FF0000"/>
                </a:solidFill>
              </a:rPr>
              <a:t> checks whether Trace length exceeds the limit. If true,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New Trace will be created.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 old Trace is finalized and stored.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MethodCallStack</a:t>
            </a:r>
            <a:r>
              <a:rPr lang="en-US" dirty="0" smtClean="0">
                <a:solidFill>
                  <a:srgbClr val="FF0000"/>
                </a:solidFill>
              </a:rPr>
              <a:t> transfers its holding data into a log, and all data will be cleared.</a:t>
            </a:r>
          </a:p>
          <a:p>
            <a:r>
              <a:rPr lang="en-US" dirty="0">
                <a:solidFill>
                  <a:srgbClr val="FF0000"/>
                </a:solidFill>
              </a:rPr>
              <a:t>The log in </a:t>
            </a:r>
            <a:r>
              <a:rPr lang="en-US" dirty="0" err="1">
                <a:solidFill>
                  <a:srgbClr val="FF0000"/>
                </a:solidFill>
              </a:rPr>
              <a:t>MethodCallStack</a:t>
            </a:r>
            <a:r>
              <a:rPr lang="en-US" dirty="0">
                <a:solidFill>
                  <a:srgbClr val="FF0000"/>
                </a:solidFill>
              </a:rPr>
              <a:t> will be used in building </a:t>
            </a:r>
            <a:r>
              <a:rPr lang="en-US" dirty="0" err="1">
                <a:solidFill>
                  <a:srgbClr val="FF0000"/>
                </a:solidFill>
              </a:rPr>
              <a:t>TraceBridge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each Trace, collecting flow will be kept as before.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At </a:t>
            </a:r>
            <a:r>
              <a:rPr lang="en-US" dirty="0">
                <a:solidFill>
                  <a:srgbClr val="FF0000"/>
                </a:solidFill>
              </a:rPr>
              <a:t>finalization phase of the execution, </a:t>
            </a:r>
            <a:r>
              <a:rPr lang="en-US" dirty="0" err="1" smtClean="0">
                <a:solidFill>
                  <a:srgbClr val="FF0000"/>
                </a:solidFill>
              </a:rPr>
              <a:t>TraceBridge</a:t>
            </a:r>
            <a:r>
              <a:rPr lang="en-US" dirty="0" smtClean="0">
                <a:solidFill>
                  <a:srgbClr val="FF0000"/>
                </a:solidFill>
              </a:rPr>
              <a:t> is built and stored.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Another solution for long-trace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MicrobatApp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TraceMemoryCollector</a:t>
            </a:r>
            <a:r>
              <a:rPr lang="en-US" dirty="0">
                <a:solidFill>
                  <a:srgbClr val="FF0000"/>
                </a:solidFill>
              </a:rPr>
              <a:t> will do the job a little bit similar to GC to offload infrequently accessed </a:t>
            </a:r>
            <a:r>
              <a:rPr lang="en-US" dirty="0" err="1">
                <a:solidFill>
                  <a:srgbClr val="FF0000"/>
                </a:solidFill>
              </a:rPr>
              <a:t>TraceNodes</a:t>
            </a:r>
            <a:r>
              <a:rPr lang="en-US" dirty="0">
                <a:solidFill>
                  <a:srgbClr val="FF0000"/>
                </a:solidFill>
              </a:rPr>
              <a:t> of infrequently accessed Traces.</a:t>
            </a:r>
          </a:p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TraceContext</a:t>
            </a:r>
            <a:r>
              <a:rPr lang="en-US" dirty="0">
                <a:solidFill>
                  <a:srgbClr val="FF0000"/>
                </a:solidFill>
              </a:rPr>
              <a:t> will help </a:t>
            </a:r>
            <a:r>
              <a:rPr lang="en-US" dirty="0" err="1">
                <a:solidFill>
                  <a:srgbClr val="FF0000"/>
                </a:solidFill>
              </a:rPr>
              <a:t>TraceSet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dirty="0" err="1">
                <a:solidFill>
                  <a:srgbClr val="FF0000"/>
                </a:solidFill>
              </a:rPr>
              <a:t>onload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TraceNodes</a:t>
            </a:r>
            <a:r>
              <a:rPr lang="en-US" dirty="0">
                <a:solidFill>
                  <a:srgbClr val="FF0000"/>
                </a:solidFill>
              </a:rPr>
              <a:t> on demand.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5026DD-7683-43F6-B478-BE4834E5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Technical Details on Trace Storage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F4E548-C7D9-49BB-AC24-E3B6E7F8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9837"/>
          </a:xfrm>
        </p:spPr>
        <p:txBody>
          <a:bodyPr/>
          <a:lstStyle/>
          <a:p>
            <a:r>
              <a:rPr lang="en-SG" dirty="0"/>
              <a:t>Does the serialization good enough for us to store all the trace?</a:t>
            </a:r>
          </a:p>
          <a:p>
            <a:r>
              <a:rPr lang="en-SG" dirty="0"/>
              <a:t>Do we need to record trace step and its read/written variables in the same file?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EAB10B3-74A6-4337-BD4C-C747B3A40788}"/>
              </a:ext>
            </a:extLst>
          </p:cNvPr>
          <p:cNvSpPr/>
          <p:nvPr/>
        </p:nvSpPr>
        <p:spPr>
          <a:xfrm>
            <a:off x="5186256" y="3901860"/>
            <a:ext cx="2831909" cy="2252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Trace Node:</a:t>
            </a:r>
          </a:p>
          <a:p>
            <a:r>
              <a:rPr lang="en-SG" dirty="0">
                <a:solidFill>
                  <a:schemeClr val="tx1"/>
                </a:solidFill>
              </a:rPr>
              <a:t>0.  trace node id (</a:t>
            </a:r>
            <a:r>
              <a:rPr lang="en-SG" dirty="0" err="1">
                <a:solidFill>
                  <a:schemeClr val="tx1"/>
                </a:solidFill>
              </a:rPr>
              <a:t>block_file+trace_node_id</a:t>
            </a:r>
            <a:r>
              <a:rPr lang="en-SG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read/written variables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data/control dependency</a:t>
            </a:r>
            <a:br>
              <a:rPr lang="en-SG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F4BACC1-A20A-4997-8C50-E7C376D47B4D}"/>
              </a:ext>
            </a:extLst>
          </p:cNvPr>
          <p:cNvSpPr/>
          <p:nvPr/>
        </p:nvSpPr>
        <p:spPr>
          <a:xfrm>
            <a:off x="9506857" y="4649357"/>
            <a:ext cx="1724054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Variable File?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xmlns="" id="{53260257-8C45-4C2E-B87D-8456DF9805B9}"/>
              </a:ext>
            </a:extLst>
          </p:cNvPr>
          <p:cNvCxnSpPr>
            <a:cxnSpLocks/>
            <a:stCxn id="4" idx="1"/>
            <a:endCxn id="4" idx="0"/>
          </p:cNvCxnSpPr>
          <p:nvPr/>
        </p:nvCxnSpPr>
        <p:spPr>
          <a:xfrm rot="10800000" flipH="1">
            <a:off x="5186255" y="3901861"/>
            <a:ext cx="1415955" cy="1126029"/>
          </a:xfrm>
          <a:prstGeom prst="bentConnector4">
            <a:avLst>
              <a:gd name="adj1" fmla="val -47922"/>
              <a:gd name="adj2" fmla="val 15961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3F48239D-1ADB-4A1B-8F4F-1899FF5A81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018165" y="4857486"/>
            <a:ext cx="1488692" cy="170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79CC4DA-78CB-428B-B8AF-AF0272B5F844}"/>
              </a:ext>
            </a:extLst>
          </p:cNvPr>
          <p:cNvSpPr/>
          <p:nvPr/>
        </p:nvSpPr>
        <p:spPr>
          <a:xfrm>
            <a:off x="1335369" y="5818123"/>
            <a:ext cx="1724054" cy="67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Trace Header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7E3F4DF-73C6-4F84-87A9-F71FE55F6DC5}"/>
              </a:ext>
            </a:extLst>
          </p:cNvPr>
          <p:cNvSpPr/>
          <p:nvPr/>
        </p:nvSpPr>
        <p:spPr>
          <a:xfrm>
            <a:off x="1335369" y="4105437"/>
            <a:ext cx="1724054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Block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AB6EF1D0-8B87-48F3-8E28-FF3B19C25365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3356033" y="3363057"/>
            <a:ext cx="671586" cy="298886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xmlns="" id="{3F68FB00-90E7-4BC1-9110-2152CE9454A9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 rot="10800000">
            <a:off x="1335369" y="4313567"/>
            <a:ext cx="12700" cy="1840351"/>
          </a:xfrm>
          <a:prstGeom prst="bentConnector3">
            <a:avLst>
              <a:gd name="adj1" fmla="val 488570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19BB65-3B68-4164-B74A-EDFAEC25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77E9E4-0954-434C-955E-5B4820BD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Java API (lib) to index and search in file-based database</a:t>
            </a:r>
          </a:p>
          <a:p>
            <a:pPr lvl="1"/>
            <a:r>
              <a:rPr lang="en-SG" dirty="0"/>
              <a:t>Lucene? </a:t>
            </a:r>
          </a:p>
          <a:p>
            <a:r>
              <a:rPr lang="en-US" dirty="0" err="1" smtClean="0"/>
              <a:t>Mapdb</a:t>
            </a:r>
            <a:r>
              <a:rPr lang="en-US" smtClean="0"/>
              <a:t> version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D27894-02D3-4F7D-8500-723F9874850D}"/>
              </a:ext>
            </a:extLst>
          </p:cNvPr>
          <p:cNvSpPr/>
          <p:nvPr/>
        </p:nvSpPr>
        <p:spPr>
          <a:xfrm>
            <a:off x="5157227" y="1158660"/>
            <a:ext cx="2831909" cy="3972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Trace Node: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tx1"/>
                </a:solidFill>
              </a:rPr>
              <a:t>trace node id (</a:t>
            </a:r>
            <a:r>
              <a:rPr lang="en-SG" dirty="0" err="1">
                <a:solidFill>
                  <a:schemeClr val="tx1"/>
                </a:solidFill>
              </a:rPr>
              <a:t>block_file_path+seq_id</a:t>
            </a:r>
            <a:r>
              <a:rPr lang="en-SG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SG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read/written variables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data/control dependency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Hierarchical Children (invocation/loop children)</a:t>
            </a:r>
            <a:br>
              <a:rPr lang="en-SG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3C7068E-D01A-4E3E-B8C1-55FF8AFF3342}"/>
              </a:ext>
            </a:extLst>
          </p:cNvPr>
          <p:cNvSpPr/>
          <p:nvPr/>
        </p:nvSpPr>
        <p:spPr>
          <a:xfrm>
            <a:off x="9477828" y="2091989"/>
            <a:ext cx="1724054" cy="378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Variable File?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xmlns="" id="{1A85D5D1-EC86-416B-82E8-FC836BF31A96}"/>
              </a:ext>
            </a:extLst>
          </p:cNvPr>
          <p:cNvCxnSpPr>
            <a:cxnSpLocks/>
            <a:stCxn id="4" idx="1"/>
            <a:endCxn id="4" idx="0"/>
          </p:cNvCxnSpPr>
          <p:nvPr/>
        </p:nvCxnSpPr>
        <p:spPr>
          <a:xfrm rot="10800000" flipH="1">
            <a:off x="5157226" y="1158660"/>
            <a:ext cx="1415955" cy="1986070"/>
          </a:xfrm>
          <a:prstGeom prst="bentConnector4">
            <a:avLst>
              <a:gd name="adj1" fmla="val -16145"/>
              <a:gd name="adj2" fmla="val 11151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xmlns="" id="{72A2CCAF-75C7-40E9-A607-135FCD5BDE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989136" y="2281197"/>
            <a:ext cx="1488692" cy="863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1E41073-32BA-4270-B734-E8DD14034463}"/>
              </a:ext>
            </a:extLst>
          </p:cNvPr>
          <p:cNvSpPr/>
          <p:nvPr/>
        </p:nvSpPr>
        <p:spPr>
          <a:xfrm>
            <a:off x="1306340" y="3589879"/>
            <a:ext cx="1724054" cy="67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Trace Header file (execution)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1CFAC0D-FF55-41D2-8215-966C18F9A802}"/>
              </a:ext>
            </a:extLst>
          </p:cNvPr>
          <p:cNvSpPr/>
          <p:nvPr/>
        </p:nvSpPr>
        <p:spPr>
          <a:xfrm>
            <a:off x="1306340" y="1362237"/>
            <a:ext cx="1724054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Block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12CA1A67-9A30-4B64-8A54-7B9115C60266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895277" y="1051584"/>
            <a:ext cx="1522338" cy="2976158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xmlns="" id="{EC0728E9-347A-43CF-B5F4-1645B132EABB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>
            <a:off x="1306340" y="1570367"/>
            <a:ext cx="12700" cy="2355307"/>
          </a:xfrm>
          <a:prstGeom prst="bentConnector3">
            <a:avLst>
              <a:gd name="adj1" fmla="val 637142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692</Words>
  <Application>Microsoft Office PowerPoint</Application>
  <PresentationFormat>Custom</PresentationFormat>
  <Paragraphs>163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Microbat Design for Trace Sotrage</vt:lpstr>
      <vt:lpstr>Alternative Design</vt:lpstr>
      <vt:lpstr>Another solution for long-trace</vt:lpstr>
      <vt:lpstr>Another solution for long-trace</vt:lpstr>
      <vt:lpstr>Another solution for long-trace</vt:lpstr>
      <vt:lpstr>Another solution for long-trace</vt:lpstr>
      <vt:lpstr>Technical Details on Trace Storage </vt:lpstr>
      <vt:lpstr>PowerPoint Presentation</vt:lpstr>
      <vt:lpstr>PowerPoint Presentation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Microbat Design for Trace Sotrage</dc:title>
  <dc:creator>Lin Yun</dc:creator>
  <cp:lastModifiedBy>DELL 5050</cp:lastModifiedBy>
  <cp:revision>52</cp:revision>
  <dcterms:created xsi:type="dcterms:W3CDTF">2020-04-06T06:06:01Z</dcterms:created>
  <dcterms:modified xsi:type="dcterms:W3CDTF">2020-07-25T10:56:55Z</dcterms:modified>
</cp:coreProperties>
</file>