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4" r:id="rId6"/>
    <p:sldId id="267" r:id="rId7"/>
    <p:sldId id="265" r:id="rId8"/>
    <p:sldId id="268" r:id="rId9"/>
    <p:sldId id="269" r:id="rId10"/>
    <p:sldId id="258" r:id="rId11"/>
    <p:sldId id="259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02045-A1DE-4CDA-87F0-12BCEF7F6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4DA3-3DCD-4852-9C96-CC215F64A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52C3B-634A-48D2-B6DF-5596A028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08A7B-55F7-4229-BC1F-DABDBDFC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A24E-49EE-4932-ABFA-E8491C20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FE67-8288-45C8-82C8-AA331CD4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16110-122C-4E45-B4EC-D36E47C1D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BC66-3E15-4A1C-A412-19F994EF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EDFC-EFA9-4073-A878-E3B11E55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4C5EE-7C05-4BA6-B2BE-740A6154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0CCDF-3EB6-4E8F-A109-73DBE5DBB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D0CC-AE4B-4DD6-9F10-1A21B6EBC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18A2-6E3F-4E51-BDCE-427FE957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1093-61F2-4162-B5C9-B1834AFC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C2E7-DA5F-476F-8484-AD2BF46F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5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6A5F-142A-43F1-B362-25F21C41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A4218-5F43-42E1-969D-256A6C1B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4C97E-AC9D-4EBE-B21E-ED505F7C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1A8E5-F4FA-4F85-906D-BC344585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B39F-B273-40CD-A187-3AE49EAE9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6BCE-4485-4E3F-9E08-807EDADC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A362-4BE6-4A00-B9EB-6BD23543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D58A-9F76-43E7-8576-4FE14D2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FA34-4CE4-4192-BAD0-B2CF1E3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47B2-436D-44BA-A1B9-CB4A7CA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E975-4C4F-4636-83DA-FBB305A6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D7E4-95D8-45F9-A98F-739238B42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4969-66D6-4DEA-838A-45A6B5907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8E8C-ED65-427C-848B-C7A2042D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C0DA0-0F2C-4E15-BEA0-111ABAC6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75AF4-6F5C-4DA1-81BF-055F41B0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13B7-ED31-4F1B-9A75-D2CBCB79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68C93-F011-404A-BEB3-8C113F941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DAC80-2836-40DA-A33E-2C7AF754B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1BE67-846E-4CB4-9B35-A71C930A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5E3F7-2248-45FE-B764-597D5AE4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5DED99-6D6E-4A58-AFE7-4663BF0C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79411-2211-4BA9-A90B-D1CDB0D7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ED464-3392-45EB-B1ED-A033C3E0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70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7D7-C3BB-4217-B85D-B7DBD47C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E59C0-595B-4FE4-B924-22189A6D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F5F27-989C-4B58-A7CC-95BED303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9EC8-BB64-4DA0-BDE8-6CCF3172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7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E5FC8-94B3-44B2-BDBF-A6BC9C9D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82889-7D00-4A19-97C1-98DC2CA7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478C4-AE87-4EBE-ABB3-31E53037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36E2-0D5F-44BB-821A-E25C0B66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7049-E14C-431A-9832-2850179E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1DA67-55A3-4233-A5F8-847AC2A4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B9B8-EE4F-4265-857F-E45D6DD6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0BD5-CB2F-4D40-A230-6672B536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06A20-3807-49AD-AD54-AB27A45A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6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0917-2D91-444D-8E26-B9556A19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B466E-64E2-4926-9497-6A9F215E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95F0B-18B0-492B-8EB0-C08372CCC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8FA5F-C914-4F70-9CDA-8F1A60A8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763D-23E8-4D78-8323-972E46D4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85C9B-E5E2-4B08-A7FC-56C4D1BB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96A8E-7487-41FD-A45E-3D23FA78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260CC-7F53-4C99-9A0A-EB4F8D8F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F010-9DE4-41CD-9CA3-9623B55DF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1B90-EA1F-4164-9F70-3DC63C567694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7DAA-4644-4DFC-85F9-B076D447B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3408-9FEF-457A-87C5-414240E81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E2F01-3086-48F3-AA7D-DD2A1405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210B-1188-4DD5-B09F-8F373C037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Microbat Design for Trace </a:t>
            </a:r>
            <a:r>
              <a:rPr lang="en-SG" dirty="0" err="1"/>
              <a:t>Sotrage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518D1-C4B3-48DE-819C-4D7971D44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26DD-7683-43F6-B478-BE4834E5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Technical Details on Trace Storage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E548-C7D9-49BB-AC24-E3B6E7F8C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837"/>
          </a:xfrm>
        </p:spPr>
        <p:txBody>
          <a:bodyPr/>
          <a:lstStyle/>
          <a:p>
            <a:r>
              <a:rPr lang="en-SG" dirty="0"/>
              <a:t>Does the serialization good enough for us to store all the trace?</a:t>
            </a:r>
          </a:p>
          <a:p>
            <a:r>
              <a:rPr lang="en-SG" dirty="0"/>
              <a:t>Do we need to record trace step and its read/written variables in the same file?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B10B3-74A6-4337-BD4C-C747B3A40788}"/>
              </a:ext>
            </a:extLst>
          </p:cNvPr>
          <p:cNvSpPr/>
          <p:nvPr/>
        </p:nvSpPr>
        <p:spPr>
          <a:xfrm>
            <a:off x="5186256" y="3901860"/>
            <a:ext cx="2831909" cy="22520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Trace Node:</a:t>
            </a:r>
          </a:p>
          <a:p>
            <a:r>
              <a:rPr lang="en-SG" dirty="0">
                <a:solidFill>
                  <a:schemeClr val="tx1"/>
                </a:solidFill>
              </a:rPr>
              <a:t>0.  trace node id (</a:t>
            </a:r>
            <a:r>
              <a:rPr lang="en-SG" dirty="0" err="1">
                <a:solidFill>
                  <a:schemeClr val="tx1"/>
                </a:solidFill>
              </a:rPr>
              <a:t>block_file+trace_node_id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read/written variables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data/control dependency</a:t>
            </a:r>
            <a:br>
              <a:rPr lang="en-S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BACC1-A20A-4997-8C50-E7C376D47B4D}"/>
              </a:ext>
            </a:extLst>
          </p:cNvPr>
          <p:cNvSpPr/>
          <p:nvPr/>
        </p:nvSpPr>
        <p:spPr>
          <a:xfrm>
            <a:off x="9506857" y="464935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File?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3260257-8C45-4C2E-B87D-8456DF9805B9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5186255" y="3901861"/>
            <a:ext cx="1415955" cy="1126029"/>
          </a:xfrm>
          <a:prstGeom prst="bentConnector4">
            <a:avLst>
              <a:gd name="adj1" fmla="val -47922"/>
              <a:gd name="adj2" fmla="val 15961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F48239D-1ADB-4A1B-8F4F-1899FF5A81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018165" y="4857486"/>
            <a:ext cx="1488692" cy="170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79CC4DA-78CB-428B-B8AF-AF0272B5F844}"/>
              </a:ext>
            </a:extLst>
          </p:cNvPr>
          <p:cNvSpPr/>
          <p:nvPr/>
        </p:nvSpPr>
        <p:spPr>
          <a:xfrm>
            <a:off x="1335369" y="5818123"/>
            <a:ext cx="1724054" cy="67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Trace Header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E3F4DF-73C6-4F84-87A9-F71FE55F6DC5}"/>
              </a:ext>
            </a:extLst>
          </p:cNvPr>
          <p:cNvSpPr/>
          <p:nvPr/>
        </p:nvSpPr>
        <p:spPr>
          <a:xfrm>
            <a:off x="1335369" y="410543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Block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B6EF1D0-8B87-48F3-8E28-FF3B19C25365}"/>
              </a:ext>
            </a:extLst>
          </p:cNvPr>
          <p:cNvCxnSpPr>
            <a:cxnSpLocks/>
            <a:stCxn id="41" idx="2"/>
          </p:cNvCxnSpPr>
          <p:nvPr/>
        </p:nvCxnSpPr>
        <p:spPr>
          <a:xfrm rot="16200000" flipH="1">
            <a:off x="3356033" y="3363057"/>
            <a:ext cx="671586" cy="2988860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3F68FB00-90E7-4BC1-9110-2152CE9454A9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 rot="10800000">
            <a:off x="1335369" y="4313567"/>
            <a:ext cx="12700" cy="1840351"/>
          </a:xfrm>
          <a:prstGeom prst="bentConnector3">
            <a:avLst>
              <a:gd name="adj1" fmla="val 4885709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68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BB65-3B68-4164-B74A-EDFAEC25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E9E4-0954-434C-955E-5B4820BD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Java API (lib) to index and search in file-based database</a:t>
            </a:r>
          </a:p>
          <a:p>
            <a:pPr lvl="1"/>
            <a:r>
              <a:rPr lang="en-SG" dirty="0"/>
              <a:t>Lucene? </a:t>
            </a:r>
          </a:p>
          <a:p>
            <a:r>
              <a:rPr lang="en-US" dirty="0" err="1"/>
              <a:t>Mapdb</a:t>
            </a:r>
            <a:r>
              <a:rPr lang="en-US" dirty="0"/>
              <a:t> version 2</a:t>
            </a:r>
          </a:p>
        </p:txBody>
      </p:sp>
    </p:spTree>
    <p:extLst>
      <p:ext uri="{BB962C8B-B14F-4D97-AF65-F5344CB8AC3E}">
        <p14:creationId xmlns:p14="http://schemas.microsoft.com/office/powerpoint/2010/main" val="265020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D27894-02D3-4F7D-8500-723F9874850D}"/>
              </a:ext>
            </a:extLst>
          </p:cNvPr>
          <p:cNvSpPr/>
          <p:nvPr/>
        </p:nvSpPr>
        <p:spPr>
          <a:xfrm>
            <a:off x="5157227" y="1158660"/>
            <a:ext cx="2831909" cy="39721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dirty="0">
                <a:solidFill>
                  <a:schemeClr val="tx1"/>
                </a:solidFill>
              </a:rPr>
              <a:t>Trace Node:</a:t>
            </a:r>
          </a:p>
          <a:p>
            <a:pPr marL="285750" indent="-285750">
              <a:buFontTx/>
              <a:buChar char="-"/>
            </a:pPr>
            <a:r>
              <a:rPr lang="en-SG" dirty="0">
                <a:solidFill>
                  <a:schemeClr val="tx1"/>
                </a:solidFill>
              </a:rPr>
              <a:t>trace node id (</a:t>
            </a:r>
            <a:r>
              <a:rPr lang="en-SG" dirty="0" err="1">
                <a:solidFill>
                  <a:schemeClr val="tx1"/>
                </a:solidFill>
              </a:rPr>
              <a:t>block_file_path+seq_id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endParaRPr lang="en-S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read/written variables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data/control dependency</a:t>
            </a:r>
          </a:p>
          <a:p>
            <a:pPr marL="342900" indent="-342900">
              <a:buAutoNum type="arabicPeriod"/>
            </a:pPr>
            <a:r>
              <a:rPr lang="en-SG" dirty="0">
                <a:solidFill>
                  <a:schemeClr val="tx1"/>
                </a:solidFill>
              </a:rPr>
              <a:t>Ref to Hierarchical Children (invocation/loop children)</a:t>
            </a:r>
            <a:br>
              <a:rPr lang="en-SG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9477828" y="2091989"/>
            <a:ext cx="1724054" cy="378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File?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85D5D1-EC86-416B-82E8-FC836BF31A96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10800000" flipH="1">
            <a:off x="5157226" y="1158660"/>
            <a:ext cx="1415955" cy="1986070"/>
          </a:xfrm>
          <a:prstGeom prst="bentConnector4">
            <a:avLst>
              <a:gd name="adj1" fmla="val -16145"/>
              <a:gd name="adj2" fmla="val 11151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A2CCAF-75C7-40E9-A607-135FCD5BDE6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989136" y="2281197"/>
            <a:ext cx="1488692" cy="8635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1E41073-32BA-4270-B734-E8DD14034463}"/>
              </a:ext>
            </a:extLst>
          </p:cNvPr>
          <p:cNvSpPr/>
          <p:nvPr/>
        </p:nvSpPr>
        <p:spPr>
          <a:xfrm>
            <a:off x="1306340" y="3589879"/>
            <a:ext cx="1724054" cy="6715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Trace Header file (execution)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CFAC0D-FF55-41D2-8215-966C18F9A802}"/>
              </a:ext>
            </a:extLst>
          </p:cNvPr>
          <p:cNvSpPr/>
          <p:nvPr/>
        </p:nvSpPr>
        <p:spPr>
          <a:xfrm>
            <a:off x="1306340" y="1362237"/>
            <a:ext cx="1724054" cy="416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Block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CA1A67-9A30-4B64-8A54-7B9115C60266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895277" y="1051584"/>
            <a:ext cx="1522338" cy="2976158"/>
          </a:xfrm>
          <a:prstGeom prst="bentConnector2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C0728E9-347A-43CF-B5F4-1645B132EABB}"/>
              </a:ext>
            </a:extLst>
          </p:cNvPr>
          <p:cNvCxnSpPr>
            <a:cxnSpLocks/>
            <a:stCxn id="8" idx="1"/>
            <a:endCxn id="9" idx="1"/>
          </p:cNvCxnSpPr>
          <p:nvPr/>
        </p:nvCxnSpPr>
        <p:spPr>
          <a:xfrm rot="10800000">
            <a:off x="1306340" y="1570367"/>
            <a:ext cx="12700" cy="2355307"/>
          </a:xfrm>
          <a:prstGeom prst="bentConnector3">
            <a:avLst>
              <a:gd name="adj1" fmla="val 6371425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82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3911-BB22-47FF-8FD9-8F5EC5E7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Example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50D3D-24C6-4F48-B63E-470E8435C0EB}"/>
              </a:ext>
            </a:extLst>
          </p:cNvPr>
          <p:cNvSpPr txBox="1"/>
          <p:nvPr/>
        </p:nvSpPr>
        <p:spPr>
          <a:xfrm>
            <a:off x="587829" y="2690336"/>
            <a:ext cx="2307771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Header File:</a:t>
            </a:r>
          </a:p>
          <a:p>
            <a:endParaRPr lang="en-SG" b="1" dirty="0"/>
          </a:p>
          <a:p>
            <a:r>
              <a:rPr lang="en-SG" dirty="0"/>
              <a:t>D:\user1\doc\1.blk;</a:t>
            </a:r>
          </a:p>
          <a:p>
            <a:r>
              <a:rPr lang="en-SG" dirty="0"/>
              <a:t>D:\user1\doc\2.blk;</a:t>
            </a:r>
          </a:p>
          <a:p>
            <a:r>
              <a:rPr lang="en-SG" dirty="0"/>
              <a:t>D:\user1\doc\3.blk</a:t>
            </a:r>
            <a:r>
              <a:rPr lang="en-US" dirty="0"/>
              <a:t>;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46609-CDBA-43F7-9225-AD83C7B115CD}"/>
              </a:ext>
            </a:extLst>
          </p:cNvPr>
          <p:cNvSpPr txBox="1"/>
          <p:nvPr/>
        </p:nvSpPr>
        <p:spPr>
          <a:xfrm>
            <a:off x="3585030" y="708084"/>
            <a:ext cx="3302000" cy="59093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D:\user1\doc\1.blk :</a:t>
            </a:r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2C7BB-55BD-4EB5-AAE9-66B0BB77DEDB}"/>
              </a:ext>
            </a:extLst>
          </p:cNvPr>
          <p:cNvSpPr txBox="1"/>
          <p:nvPr/>
        </p:nvSpPr>
        <p:spPr>
          <a:xfrm>
            <a:off x="3942444" y="1262081"/>
            <a:ext cx="2587172" cy="39703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node 1:</a:t>
            </a:r>
          </a:p>
          <a:p>
            <a:r>
              <a:rPr lang="en-SG" dirty="0"/>
              <a:t>Id: 0000001</a:t>
            </a:r>
          </a:p>
          <a:p>
            <a:r>
              <a:rPr lang="en-SG" dirty="0"/>
              <a:t>Read variable:</a:t>
            </a:r>
          </a:p>
          <a:p>
            <a:r>
              <a:rPr lang="en-SG" dirty="0"/>
              <a:t>- Variable-file1</a:t>
            </a:r>
          </a:p>
          <a:p>
            <a:r>
              <a:rPr lang="en-SG" dirty="0"/>
              <a:t>Written variable:</a:t>
            </a:r>
          </a:p>
          <a:p>
            <a:r>
              <a:rPr lang="en-SG" dirty="0"/>
              <a:t>- Variable-file1</a:t>
            </a:r>
          </a:p>
          <a:p>
            <a:r>
              <a:rPr lang="en-SG" dirty="0"/>
              <a:t>Data dependency:</a:t>
            </a:r>
          </a:p>
          <a:p>
            <a:r>
              <a:rPr lang="en-SG" dirty="0"/>
              <a:t>- block-file-path + id</a:t>
            </a:r>
          </a:p>
          <a:p>
            <a:r>
              <a:rPr lang="en-SG" dirty="0"/>
              <a:t>Control </a:t>
            </a:r>
            <a:r>
              <a:rPr lang="en-SG" dirty="0" err="1"/>
              <a:t>depdendency</a:t>
            </a:r>
            <a:endParaRPr lang="en-SG" dirty="0"/>
          </a:p>
          <a:p>
            <a:pPr marL="285750" indent="-285750">
              <a:buFontTx/>
              <a:buChar char="-"/>
            </a:pPr>
            <a:r>
              <a:rPr lang="en-SG" dirty="0"/>
              <a:t>block-file-path + id</a:t>
            </a:r>
          </a:p>
          <a:p>
            <a:r>
              <a:rPr lang="en-SG" dirty="0"/>
              <a:t>Next Sibling</a:t>
            </a:r>
          </a:p>
          <a:p>
            <a:r>
              <a:rPr lang="en-SG" dirty="0"/>
              <a:t>-  block-file-path + id</a:t>
            </a:r>
          </a:p>
          <a:p>
            <a:r>
              <a:rPr lang="en-SG" dirty="0"/>
              <a:t>Previous sibling</a:t>
            </a:r>
          </a:p>
          <a:p>
            <a:pPr marL="285750" indent="-285750">
              <a:buFontTx/>
              <a:buChar char="-"/>
            </a:pPr>
            <a:r>
              <a:rPr lang="en-SG" dirty="0"/>
              <a:t>block-file-path +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92BC8-514A-4FF2-8DEA-7E24B4FD32B3}"/>
              </a:ext>
            </a:extLst>
          </p:cNvPr>
          <p:cNvSpPr txBox="1"/>
          <p:nvPr/>
        </p:nvSpPr>
        <p:spPr>
          <a:xfrm>
            <a:off x="7714346" y="734814"/>
            <a:ext cx="2307771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Variable File:</a:t>
            </a:r>
          </a:p>
          <a:p>
            <a:endParaRPr lang="en-SG" b="1" dirty="0"/>
          </a:p>
          <a:p>
            <a:r>
              <a:rPr lang="en-SG" dirty="0"/>
              <a:t>Trace node 0000001</a:t>
            </a:r>
          </a:p>
          <a:p>
            <a:r>
              <a:rPr lang="en-SG" dirty="0"/>
              <a:t>Variable name/value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7E466F1-162D-4A4F-80B9-CA6F12A1DA4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6529616" y="1334979"/>
            <a:ext cx="1184730" cy="19122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51518F2-BB22-4628-8296-6CFB31EDC1B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95600" y="3429000"/>
            <a:ext cx="689430" cy="233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5AD791-640E-468F-B0CB-A1816EFA8DEE}"/>
              </a:ext>
            </a:extLst>
          </p:cNvPr>
          <p:cNvSpPr txBox="1"/>
          <p:nvPr/>
        </p:nvSpPr>
        <p:spPr>
          <a:xfrm>
            <a:off x="3942444" y="5397629"/>
            <a:ext cx="2587172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b="1" dirty="0"/>
              <a:t>Trace node 1:</a:t>
            </a:r>
          </a:p>
          <a:p>
            <a:r>
              <a:rPr lang="en-SG" dirty="0"/>
              <a:t>Id: 0000002</a:t>
            </a:r>
          </a:p>
          <a:p>
            <a:r>
              <a:rPr lang="en-SG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8879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3333868" y="643333"/>
            <a:ext cx="2399112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 - Node</a:t>
            </a: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>
                <a:solidFill>
                  <a:schemeClr val="tx1"/>
                </a:solidFill>
              </a:rPr>
              <a:t>Node – PR </a:t>
            </a:r>
          </a:p>
          <a:p>
            <a:r>
              <a:rPr lang="en-SG" dirty="0">
                <a:solidFill>
                  <a:schemeClr val="tx1"/>
                </a:solidFill>
              </a:rPr>
              <a:t>Node – CO</a:t>
            </a:r>
          </a:p>
          <a:p>
            <a:r>
              <a:rPr lang="en-SG" dirty="0">
                <a:solidFill>
                  <a:schemeClr val="tx1"/>
                </a:solidFill>
              </a:rPr>
              <a:t>Node – DEF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522104" y="643333"/>
            <a:ext cx="2477950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Node - Variable</a:t>
            </a: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 err="1">
                <a:solidFill>
                  <a:schemeClr val="tx1"/>
                </a:solidFill>
              </a:rPr>
              <a:t>Var</a:t>
            </a:r>
            <a:r>
              <a:rPr lang="en-SG" dirty="0">
                <a:solidFill>
                  <a:schemeClr val="tx1"/>
                </a:solidFill>
              </a:rPr>
              <a:t> – PR</a:t>
            </a:r>
          </a:p>
          <a:p>
            <a:r>
              <a:rPr lang="en-SG" dirty="0" err="1">
                <a:solidFill>
                  <a:schemeClr val="tx1"/>
                </a:solidFill>
              </a:rPr>
              <a:t>Var</a:t>
            </a:r>
            <a:r>
              <a:rPr lang="en-SG" dirty="0">
                <a:solidFill>
                  <a:schemeClr val="tx1"/>
                </a:solidFill>
              </a:rPr>
              <a:t> – CO</a:t>
            </a:r>
          </a:p>
          <a:p>
            <a:r>
              <a:rPr lang="en-SG" dirty="0" err="1">
                <a:solidFill>
                  <a:schemeClr val="tx1"/>
                </a:solidFill>
              </a:rPr>
              <a:t>Var</a:t>
            </a:r>
            <a:r>
              <a:rPr lang="en-SG" dirty="0">
                <a:solidFill>
                  <a:schemeClr val="tx1"/>
                </a:solidFill>
              </a:rPr>
              <a:t> – DEF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6149000" y="60857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Value</a:t>
            </a: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Offset</a:t>
            </a: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9106246" y="60857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Node – Value</a:t>
            </a:r>
          </a:p>
          <a:p>
            <a:r>
              <a:rPr lang="en-SG" dirty="0">
                <a:solidFill>
                  <a:schemeClr val="tx1"/>
                </a:solidFill>
              </a:rPr>
              <a:t>Written value</a:t>
            </a:r>
          </a:p>
          <a:p>
            <a:r>
              <a:rPr lang="en-SG" dirty="0">
                <a:solidFill>
                  <a:schemeClr val="tx1"/>
                </a:solidFill>
              </a:rPr>
              <a:t>Id – offset, offset, offset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 offset</a:t>
            </a:r>
          </a:p>
        </p:txBody>
      </p:sp>
    </p:spTree>
    <p:extLst>
      <p:ext uri="{BB962C8B-B14F-4D97-AF65-F5344CB8AC3E}">
        <p14:creationId xmlns:p14="http://schemas.microsoft.com/office/powerpoint/2010/main" val="59382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522104" y="643333"/>
            <a:ext cx="2477950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 err="1">
                <a:solidFill>
                  <a:schemeClr val="tx1"/>
                </a:solidFill>
              </a:rPr>
              <a:t>VariableStore</a:t>
            </a:r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SG" dirty="0">
                <a:solidFill>
                  <a:schemeClr val="tx1"/>
                </a:solidFill>
              </a:rPr>
              <a:t>Map&lt;</a:t>
            </a:r>
            <a:r>
              <a:rPr lang="en-SG" dirty="0" err="1">
                <a:solidFill>
                  <a:schemeClr val="tx1"/>
                </a:solidFill>
              </a:rPr>
              <a:t>VarId</a:t>
            </a:r>
            <a:r>
              <a:rPr lang="en-SG" dirty="0">
                <a:solidFill>
                  <a:schemeClr val="tx1"/>
                </a:solidFill>
              </a:rPr>
              <a:t>, Variable&gt;</a:t>
            </a:r>
          </a:p>
          <a:p>
            <a:r>
              <a:rPr lang="en-SG" dirty="0">
                <a:solidFill>
                  <a:schemeClr val="tx1"/>
                </a:solidFill>
              </a:rPr>
              <a:t>Variable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r>
              <a:rPr lang="en-SG" dirty="0">
                <a:solidFill>
                  <a:schemeClr val="tx1"/>
                </a:solidFill>
              </a:rPr>
              <a:t>//get or create</a:t>
            </a:r>
          </a:p>
          <a:p>
            <a:r>
              <a:rPr lang="en-SG" dirty="0" err="1">
                <a:solidFill>
                  <a:schemeClr val="tx1"/>
                </a:solidFill>
              </a:rPr>
              <a:t>loadVariable</a:t>
            </a:r>
            <a:r>
              <a:rPr lang="en-SG" dirty="0">
                <a:solidFill>
                  <a:schemeClr val="tx1"/>
                </a:solidFill>
              </a:rPr>
              <a:t>(</a:t>
            </a:r>
            <a:r>
              <a:rPr lang="en-SG" dirty="0" err="1">
                <a:solidFill>
                  <a:schemeClr val="tx1"/>
                </a:solidFill>
              </a:rPr>
              <a:t>VarId</a:t>
            </a:r>
            <a:r>
              <a:rPr lang="en-SG" dirty="0">
                <a:solidFill>
                  <a:schemeClr val="tx1"/>
                </a:solidFill>
              </a:rPr>
              <a:t>)</a:t>
            </a: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6539419" y="643333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Variables</a:t>
            </a: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Offset</a:t>
            </a: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Parent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7068E-D01A-4E3E-B8C1-55FF8AFF3342}"/>
              </a:ext>
            </a:extLst>
          </p:cNvPr>
          <p:cNvSpPr/>
          <p:nvPr/>
        </p:nvSpPr>
        <p:spPr>
          <a:xfrm>
            <a:off x="3568475" y="654292"/>
            <a:ext cx="2471017" cy="5408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SG" dirty="0">
                <a:solidFill>
                  <a:schemeClr val="tx1"/>
                </a:solidFill>
              </a:rPr>
              <a:t>Values</a:t>
            </a:r>
          </a:p>
          <a:p>
            <a:r>
              <a:rPr lang="en-SG" dirty="0">
                <a:solidFill>
                  <a:schemeClr val="tx1"/>
                </a:solidFill>
              </a:rPr>
              <a:t>------------------------------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Offset</a:t>
            </a:r>
          </a:p>
          <a:p>
            <a:r>
              <a:rPr lang="en-US" dirty="0">
                <a:solidFill>
                  <a:schemeClr val="tx1"/>
                </a:solidFill>
              </a:rPr>
              <a:t>----------------</a:t>
            </a: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String </a:t>
            </a:r>
            <a:r>
              <a:rPr lang="en-US" dirty="0" err="1">
                <a:solidFill>
                  <a:schemeClr val="tx1"/>
                </a:solidFill>
              </a:rPr>
              <a:t>stringValue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P1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stringValue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P12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stringValue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P3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stringValue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C1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varId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stringValue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C2</a:t>
            </a:r>
          </a:p>
          <a:p>
            <a:r>
              <a:rPr lang="en-US" dirty="0">
                <a:solidFill>
                  <a:schemeClr val="tx1"/>
                </a:solidFill>
              </a:rPr>
              <a:t>C21</a:t>
            </a:r>
          </a:p>
          <a:p>
            <a:r>
              <a:rPr lang="en-US" dirty="0">
                <a:solidFill>
                  <a:schemeClr val="tx1"/>
                </a:solidFill>
              </a:rPr>
              <a:t>C22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164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056B97F-D4D2-4F4F-984E-92BA53E192BC}"/>
              </a:ext>
            </a:extLst>
          </p:cNvPr>
          <p:cNvSpPr/>
          <p:nvPr/>
        </p:nvSpPr>
        <p:spPr>
          <a:xfrm>
            <a:off x="7463335" y="1941392"/>
            <a:ext cx="4030821" cy="48762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Trace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65BB87-8D96-40C3-9BA1-A3DC68D7116D}"/>
              </a:ext>
            </a:extLst>
          </p:cNvPr>
          <p:cNvSpPr/>
          <p:nvPr/>
        </p:nvSpPr>
        <p:spPr>
          <a:xfrm>
            <a:off x="8867840" y="3713233"/>
            <a:ext cx="1174459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Trace 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0A6E0-3809-48DA-8FCB-EB6947015A9E}"/>
              </a:ext>
            </a:extLst>
          </p:cNvPr>
          <p:cNvSpPr txBox="1"/>
          <p:nvPr/>
        </p:nvSpPr>
        <p:spPr>
          <a:xfrm>
            <a:off x="544176" y="624801"/>
            <a:ext cx="226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UI (Memory, </a:t>
            </a:r>
            <a:r>
              <a:rPr lang="en-SG" i="1" u="sng" dirty="0"/>
              <a:t>Cache</a:t>
            </a:r>
            <a:r>
              <a:rPr lang="en-SG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C1BD00-FAB0-4217-A154-7AEABA89BCA4}"/>
              </a:ext>
            </a:extLst>
          </p:cNvPr>
          <p:cNvSpPr/>
          <p:nvPr/>
        </p:nvSpPr>
        <p:spPr>
          <a:xfrm>
            <a:off x="609212" y="2674221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Step 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D386F6-73AE-42DF-A86A-9FFC8E824550}"/>
              </a:ext>
            </a:extLst>
          </p:cNvPr>
          <p:cNvSpPr/>
          <p:nvPr/>
        </p:nvSpPr>
        <p:spPr>
          <a:xfrm>
            <a:off x="8052318" y="2034697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4221C5-8A64-4CE9-A752-61198E51AF4C}"/>
              </a:ext>
            </a:extLst>
          </p:cNvPr>
          <p:cNvSpPr/>
          <p:nvPr/>
        </p:nvSpPr>
        <p:spPr>
          <a:xfrm>
            <a:off x="9205856" y="2034696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A4EA6F-463A-4394-97C5-3F80F16B534F}"/>
              </a:ext>
            </a:extLst>
          </p:cNvPr>
          <p:cNvSpPr/>
          <p:nvPr/>
        </p:nvSpPr>
        <p:spPr>
          <a:xfrm>
            <a:off x="8629087" y="2034695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348EB6-7459-4E89-8520-A88DA2EAF1F5}"/>
              </a:ext>
            </a:extLst>
          </p:cNvPr>
          <p:cNvSpPr/>
          <p:nvPr/>
        </p:nvSpPr>
        <p:spPr>
          <a:xfrm>
            <a:off x="9767420" y="2034695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687B39-99F8-4B86-AFC2-DE155E4A6A8D}"/>
              </a:ext>
            </a:extLst>
          </p:cNvPr>
          <p:cNvSpPr/>
          <p:nvPr/>
        </p:nvSpPr>
        <p:spPr>
          <a:xfrm>
            <a:off x="10395765" y="2053389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BEE92E-4C19-4CDA-956E-55A04D9161D3}"/>
              </a:ext>
            </a:extLst>
          </p:cNvPr>
          <p:cNvSpPr txBox="1"/>
          <p:nvPr/>
        </p:nvSpPr>
        <p:spPr>
          <a:xfrm>
            <a:off x="7162455" y="346374"/>
            <a:ext cx="215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Disk </a:t>
            </a:r>
          </a:p>
          <a:p>
            <a:r>
              <a:rPr lang="en-SG" dirty="0"/>
              <a:t>(</a:t>
            </a:r>
            <a:r>
              <a:rPr lang="en-SG" i="1" u="sng" dirty="0"/>
              <a:t>way to index?</a:t>
            </a:r>
            <a:r>
              <a:rPr lang="en-SG" dirty="0"/>
              <a:t>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B5EEA8-3E63-480E-BBA3-B9C0702D423B}"/>
              </a:ext>
            </a:extLst>
          </p:cNvPr>
          <p:cNvCxnSpPr/>
          <p:nvPr/>
        </p:nvCxnSpPr>
        <p:spPr>
          <a:xfrm>
            <a:off x="6484776" y="176702"/>
            <a:ext cx="0" cy="58876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38BC1BA-3641-445F-9E51-46E4DE980E39}"/>
              </a:ext>
            </a:extLst>
          </p:cNvPr>
          <p:cNvSpPr/>
          <p:nvPr/>
        </p:nvSpPr>
        <p:spPr>
          <a:xfrm>
            <a:off x="609213" y="3485560"/>
            <a:ext cx="1429242" cy="5368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FF0000"/>
                </a:solidFill>
              </a:rPr>
              <a:t>Abstract Step</a:t>
            </a:r>
          </a:p>
          <a:p>
            <a:pPr algn="ctr"/>
            <a:r>
              <a:rPr lang="en-SG" dirty="0">
                <a:solidFill>
                  <a:srgbClr val="FF0000"/>
                </a:solidFill>
              </a:rPr>
              <a:t>Step </a:t>
            </a:r>
            <a:r>
              <a:rPr lang="en-SG" dirty="0" err="1">
                <a:solidFill>
                  <a:srgbClr val="FF0000"/>
                </a:solidFill>
              </a:rPr>
              <a:t>i</a:t>
            </a:r>
            <a:r>
              <a:rPr lang="en-SG" dirty="0">
                <a:solidFill>
                  <a:srgbClr val="FF0000"/>
                </a:solidFill>
              </a:rPr>
              <a:t> -- j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321747-A44B-42AE-9026-2E854BEAFE77}"/>
              </a:ext>
            </a:extLst>
          </p:cNvPr>
          <p:cNvSpPr/>
          <p:nvPr/>
        </p:nvSpPr>
        <p:spPr>
          <a:xfrm>
            <a:off x="560531" y="4670399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Step X+N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66EC4BB-5D7D-4048-8EA7-332B6C68275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038455" y="3754008"/>
            <a:ext cx="6829385" cy="227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336E4F-DBCF-476F-ADA0-8CA80EAADDBF}"/>
              </a:ext>
            </a:extLst>
          </p:cNvPr>
          <p:cNvSpPr txBox="1"/>
          <p:nvPr/>
        </p:nvSpPr>
        <p:spPr>
          <a:xfrm>
            <a:off x="6699382" y="3523070"/>
            <a:ext cx="162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request (</a:t>
            </a:r>
            <a:r>
              <a:rPr lang="en-SG" sz="1200" i="1" dirty="0"/>
              <a:t>steps between x and </a:t>
            </a:r>
            <a:r>
              <a:rPr lang="en-SG" sz="1200" i="1" dirty="0" err="1"/>
              <a:t>x+N</a:t>
            </a:r>
            <a:r>
              <a:rPr lang="en-SG" sz="1200" dirty="0"/>
              <a:t>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93D6ECE-1894-48E0-903D-3E395EA2E5AC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5400000" flipH="1">
            <a:off x="5275615" y="70675"/>
            <a:ext cx="227673" cy="8131236"/>
          </a:xfrm>
          <a:prstGeom prst="bentConnector3">
            <a:avLst>
              <a:gd name="adj1" fmla="val -100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216BBC-0EBE-454F-B18F-43352EEE1CE9}"/>
              </a:ext>
            </a:extLst>
          </p:cNvPr>
          <p:cNvSpPr txBox="1"/>
          <p:nvPr/>
        </p:nvSpPr>
        <p:spPr>
          <a:xfrm>
            <a:off x="6699382" y="4594675"/>
            <a:ext cx="1839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response </a:t>
            </a:r>
            <a:r>
              <a:rPr lang="en-SG" sz="1200" i="1" dirty="0"/>
              <a:t>((abstract) steps</a:t>
            </a:r>
            <a:r>
              <a:rPr lang="en-SG" sz="1200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050E9-5977-4704-B222-957AB29DF4D7}"/>
              </a:ext>
            </a:extLst>
          </p:cNvPr>
          <p:cNvSpPr txBox="1"/>
          <p:nvPr/>
        </p:nvSpPr>
        <p:spPr>
          <a:xfrm>
            <a:off x="7647301" y="2782669"/>
            <a:ext cx="4337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Control dependency/data dependency/call/loop relation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1A1AB-5635-48E2-9A14-8FBA9768FD0E}"/>
              </a:ext>
            </a:extLst>
          </p:cNvPr>
          <p:cNvSpPr/>
          <p:nvPr/>
        </p:nvSpPr>
        <p:spPr>
          <a:xfrm>
            <a:off x="8052318" y="1264374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57BB3-CC42-42B3-BE86-FE79329084CC}"/>
              </a:ext>
            </a:extLst>
          </p:cNvPr>
          <p:cNvSpPr/>
          <p:nvPr/>
        </p:nvSpPr>
        <p:spPr>
          <a:xfrm>
            <a:off x="8629087" y="1264372"/>
            <a:ext cx="111967" cy="282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1793B73-79E0-4157-87B8-B372BDD2196C}"/>
              </a:ext>
            </a:extLst>
          </p:cNvPr>
          <p:cNvCxnSpPr>
            <a:cxnSpLocks/>
            <a:stCxn id="28" idx="0"/>
            <a:endCxn id="22" idx="2"/>
          </p:cNvCxnSpPr>
          <p:nvPr/>
        </p:nvCxnSpPr>
        <p:spPr>
          <a:xfrm rot="5400000" flipH="1" flipV="1">
            <a:off x="7864488" y="1790883"/>
            <a:ext cx="48762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908E45-6EB2-4B42-B80D-4C93A3BD88F5}"/>
              </a:ext>
            </a:extLst>
          </p:cNvPr>
          <p:cNvCxnSpPr>
            <a:cxnSpLocks/>
            <a:stCxn id="22" idx="3"/>
            <a:endCxn id="32" idx="1"/>
          </p:cNvCxnSpPr>
          <p:nvPr/>
        </p:nvCxnSpPr>
        <p:spPr>
          <a:xfrm>
            <a:off x="8164285" y="1405722"/>
            <a:ext cx="464802" cy="770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E85CD38-6DE4-4967-9DFF-7E2DFE510DC2}"/>
              </a:ext>
            </a:extLst>
          </p:cNvPr>
          <p:cNvCxnSpPr>
            <a:cxnSpLocks/>
            <a:stCxn id="34" idx="0"/>
            <a:endCxn id="25" idx="3"/>
          </p:cNvCxnSpPr>
          <p:nvPr/>
        </p:nvCxnSpPr>
        <p:spPr>
          <a:xfrm rot="16200000" flipV="1">
            <a:off x="8967742" y="1179033"/>
            <a:ext cx="628975" cy="1082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1C72E70-F77F-4BC6-A295-50DF1424A113}"/>
              </a:ext>
            </a:extLst>
          </p:cNvPr>
          <p:cNvCxnSpPr>
            <a:cxnSpLocks/>
            <a:stCxn id="28" idx="2"/>
            <a:endCxn id="30" idx="2"/>
          </p:cNvCxnSpPr>
          <p:nvPr/>
        </p:nvCxnSpPr>
        <p:spPr>
          <a:xfrm rot="5400000" flipH="1" flipV="1">
            <a:off x="8685070" y="1740623"/>
            <a:ext cx="1" cy="1153538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D7BFAE-80AF-492A-95B7-491B139E4047}"/>
              </a:ext>
            </a:extLst>
          </p:cNvPr>
          <p:cNvSpPr txBox="1"/>
          <p:nvPr/>
        </p:nvSpPr>
        <p:spPr>
          <a:xfrm>
            <a:off x="7429267" y="161256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write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FD412B-96E5-46EB-862B-F0CCA769BA14}"/>
              </a:ext>
            </a:extLst>
          </p:cNvPr>
          <p:cNvSpPr txBox="1"/>
          <p:nvPr/>
        </p:nvSpPr>
        <p:spPr>
          <a:xfrm>
            <a:off x="9767420" y="1388651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write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5F9CC3-98F4-48D9-A352-FCD6FD99388D}"/>
              </a:ext>
            </a:extLst>
          </p:cNvPr>
          <p:cNvSpPr txBox="1"/>
          <p:nvPr/>
        </p:nvSpPr>
        <p:spPr>
          <a:xfrm>
            <a:off x="8348728" y="1606215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read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4BFDAE-EE42-43DF-8472-0765F5B4C757}"/>
              </a:ext>
            </a:extLst>
          </p:cNvPr>
          <p:cNvSpPr txBox="1"/>
          <p:nvPr/>
        </p:nvSpPr>
        <p:spPr>
          <a:xfrm>
            <a:off x="7837622" y="2498105"/>
            <a:ext cx="1429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rgbClr val="0070C0"/>
                </a:solidFill>
              </a:rPr>
              <a:t>control dependency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403AE-0F90-494B-B2CC-3855994609B5}"/>
              </a:ext>
            </a:extLst>
          </p:cNvPr>
          <p:cNvSpPr txBox="1"/>
          <p:nvPr/>
        </p:nvSpPr>
        <p:spPr>
          <a:xfrm>
            <a:off x="8912766" y="176702"/>
            <a:ext cx="302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200" i="1" dirty="0"/>
              <a:t>What steps read static field f in class C?</a:t>
            </a:r>
          </a:p>
          <a:p>
            <a:pPr marL="342900" indent="-342900">
              <a:buAutoNum type="arabicPeriod"/>
            </a:pPr>
            <a:r>
              <a:rPr lang="en-SG" sz="1200" i="1" dirty="0"/>
              <a:t>What steps write the field f of object O?</a:t>
            </a:r>
          </a:p>
          <a:p>
            <a:pPr marL="342900" indent="-342900">
              <a:buAutoNum type="arabicPeriod"/>
            </a:pPr>
            <a:r>
              <a:rPr lang="en-SG" sz="1200" i="1" dirty="0"/>
              <a:t>What steps visiting line X?</a:t>
            </a:r>
          </a:p>
          <a:p>
            <a:pPr marL="342900" indent="-342900">
              <a:buAutoNum type="arabicPeriod"/>
            </a:pPr>
            <a:r>
              <a:rPr lang="en-SG" sz="1200" i="1" dirty="0"/>
              <a:t>On-demand data/control slicing</a:t>
            </a:r>
          </a:p>
          <a:p>
            <a:pPr marL="342900" indent="-342900">
              <a:buAutoNum type="arabicPeriod"/>
            </a:pPr>
            <a:r>
              <a:rPr lang="en-SG" sz="1200" i="1" dirty="0"/>
              <a:t>Call/loop relations between steps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4E4631B-D568-45DB-BF14-E5A4DE0828A9}"/>
              </a:ext>
            </a:extLst>
          </p:cNvPr>
          <p:cNvSpPr/>
          <p:nvPr/>
        </p:nvSpPr>
        <p:spPr>
          <a:xfrm>
            <a:off x="6699382" y="1941392"/>
            <a:ext cx="684214" cy="48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Meta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08D6D73-A940-404F-A641-4790C39FD6EA}"/>
              </a:ext>
            </a:extLst>
          </p:cNvPr>
          <p:cNvSpPr/>
          <p:nvPr/>
        </p:nvSpPr>
        <p:spPr>
          <a:xfrm>
            <a:off x="3681457" y="1373370"/>
            <a:ext cx="2575657" cy="60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Controller (for length limit)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124B780-1114-43FA-B8C8-B25222B65304}"/>
              </a:ext>
            </a:extLst>
          </p:cNvPr>
          <p:cNvCxnSpPr/>
          <p:nvPr/>
        </p:nvCxnSpPr>
        <p:spPr>
          <a:xfrm>
            <a:off x="3278155" y="276844"/>
            <a:ext cx="0" cy="58876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F9637CC-F79D-4F73-B011-07F1F86B943D}"/>
              </a:ext>
            </a:extLst>
          </p:cNvPr>
          <p:cNvSpPr txBox="1"/>
          <p:nvPr/>
        </p:nvSpPr>
        <p:spPr>
          <a:xfrm>
            <a:off x="3386258" y="623373"/>
            <a:ext cx="27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Trace Recorder (Memory)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4918A15-6959-474F-B429-D218865337ED}"/>
              </a:ext>
            </a:extLst>
          </p:cNvPr>
          <p:cNvSpPr/>
          <p:nvPr/>
        </p:nvSpPr>
        <p:spPr>
          <a:xfrm>
            <a:off x="3685213" y="2498559"/>
            <a:ext cx="1656316" cy="60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Segment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993EB528-DB11-49B5-B946-7F7BE6845E9C}"/>
              </a:ext>
            </a:extLst>
          </p:cNvPr>
          <p:cNvCxnSpPr>
            <a:cxnSpLocks/>
            <a:stCxn id="72" idx="3"/>
            <a:endCxn id="63" idx="2"/>
          </p:cNvCxnSpPr>
          <p:nvPr/>
        </p:nvCxnSpPr>
        <p:spPr>
          <a:xfrm flipV="1">
            <a:off x="5341529" y="2429013"/>
            <a:ext cx="4137217" cy="37226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F5F08B5-9BF3-47D1-A9F3-031972CA33B0}"/>
              </a:ext>
            </a:extLst>
          </p:cNvPr>
          <p:cNvSpPr txBox="1"/>
          <p:nvPr/>
        </p:nvSpPr>
        <p:spPr>
          <a:xfrm>
            <a:off x="5468898" y="2275184"/>
            <a:ext cx="79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record</a:t>
            </a: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FAC8C69-F142-4C73-9E07-7F5570D3FD44}"/>
              </a:ext>
            </a:extLst>
          </p:cNvPr>
          <p:cNvCxnSpPr>
            <a:stCxn id="66" idx="2"/>
            <a:endCxn id="72" idx="0"/>
          </p:cNvCxnSpPr>
          <p:nvPr/>
        </p:nvCxnSpPr>
        <p:spPr>
          <a:xfrm rot="5400000">
            <a:off x="4481451" y="2010724"/>
            <a:ext cx="519756" cy="455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8236B0E-209F-416B-A01E-96BE300AA440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9879387" y="2176043"/>
            <a:ext cx="516378" cy="186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507B521-5949-419A-8450-67EB55DEEB14}"/>
              </a:ext>
            </a:extLst>
          </p:cNvPr>
          <p:cNvSpPr txBox="1"/>
          <p:nvPr/>
        </p:nvSpPr>
        <p:spPr>
          <a:xfrm>
            <a:off x="9844087" y="1923072"/>
            <a:ext cx="393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call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869804-BE27-4A57-B1CE-6691F5F08757}"/>
              </a:ext>
            </a:extLst>
          </p:cNvPr>
          <p:cNvSpPr txBox="1"/>
          <p:nvPr/>
        </p:nvSpPr>
        <p:spPr>
          <a:xfrm>
            <a:off x="6739720" y="5216219"/>
            <a:ext cx="3027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sz="1200" i="1" dirty="0"/>
              <a:t>How do we define the index for steps and variables?</a:t>
            </a:r>
          </a:p>
          <a:p>
            <a:pPr marL="342900" indent="-342900">
              <a:buAutoNum type="arabicPeriod"/>
            </a:pPr>
            <a:r>
              <a:rPr lang="en-SG" sz="1200" i="1" dirty="0"/>
              <a:t>Do we need to consider </a:t>
            </a:r>
            <a:r>
              <a:rPr lang="en-SG" sz="1200" b="1" i="1" dirty="0"/>
              <a:t>concurrency</a:t>
            </a:r>
            <a:r>
              <a:rPr lang="en-SG" sz="1200" i="1" dirty="0"/>
              <a:t> scenario?</a:t>
            </a:r>
          </a:p>
          <a:p>
            <a:pPr marL="342900" indent="-342900">
              <a:buAutoNum type="arabicPeriod"/>
            </a:pPr>
            <a:endParaRPr lang="en-SG" sz="1200" i="1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B4634E-4D4E-4A28-9A22-0B9C2F63B7CC}"/>
              </a:ext>
            </a:extLst>
          </p:cNvPr>
          <p:cNvSpPr/>
          <p:nvPr/>
        </p:nvSpPr>
        <p:spPr>
          <a:xfrm>
            <a:off x="9952692" y="4911049"/>
            <a:ext cx="1913156" cy="25265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T1: Trace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B3E4EB3-AEE8-4C34-A4DE-B045B962D8DD}"/>
              </a:ext>
            </a:extLst>
          </p:cNvPr>
          <p:cNvSpPr/>
          <p:nvPr/>
        </p:nvSpPr>
        <p:spPr>
          <a:xfrm>
            <a:off x="9946341" y="5597723"/>
            <a:ext cx="1913156" cy="25265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T2: Trace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70373D6-4D82-4AC9-9F9C-489D30517E2F}"/>
              </a:ext>
            </a:extLst>
          </p:cNvPr>
          <p:cNvSpPr/>
          <p:nvPr/>
        </p:nvSpPr>
        <p:spPr>
          <a:xfrm>
            <a:off x="9946341" y="5978750"/>
            <a:ext cx="1913156" cy="252653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tx1"/>
                </a:solidFill>
              </a:rPr>
              <a:t>T3: Trace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D0FF577-21F5-4456-9253-412818B61A0D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10689085" y="5377537"/>
            <a:ext cx="43402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E2C470E-6932-4975-B8D9-6A817FD90F4B}"/>
              </a:ext>
            </a:extLst>
          </p:cNvPr>
          <p:cNvSpPr txBox="1"/>
          <p:nvPr/>
        </p:nvSpPr>
        <p:spPr>
          <a:xfrm>
            <a:off x="10909271" y="5179050"/>
            <a:ext cx="1135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create/destroy</a:t>
            </a:r>
          </a:p>
        </p:txBody>
      </p:sp>
    </p:spTree>
    <p:extLst>
      <p:ext uri="{BB962C8B-B14F-4D97-AF65-F5344CB8AC3E}">
        <p14:creationId xmlns:p14="http://schemas.microsoft.com/office/powerpoint/2010/main" val="16858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1695-94F1-4652-A524-CD158708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Relational Database (</a:t>
            </a:r>
            <a:r>
              <a:rPr lang="en-SG" b="1" dirty="0" err="1">
                <a:solidFill>
                  <a:srgbClr val="FF0000"/>
                </a:solidFill>
              </a:rPr>
              <a:t>sqlite</a:t>
            </a:r>
            <a:r>
              <a:rPr lang="en-SG" dirty="0"/>
              <a:t>? </a:t>
            </a:r>
            <a:r>
              <a:rPr lang="en-SG" dirty="0" err="1"/>
              <a:t>mysql</a:t>
            </a:r>
            <a:r>
              <a:rPr lang="en-SG" dirty="0"/>
              <a:t>?)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8A26B-A694-4772-9F04-82AE033D9BAC}"/>
              </a:ext>
            </a:extLst>
          </p:cNvPr>
          <p:cNvSpPr/>
          <p:nvPr/>
        </p:nvSpPr>
        <p:spPr>
          <a:xfrm>
            <a:off x="5381379" y="2851888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Trace (Thread)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976EF8-FC8A-450E-A419-DD4BDED16444}"/>
              </a:ext>
            </a:extLst>
          </p:cNvPr>
          <p:cNvSpPr/>
          <p:nvPr/>
        </p:nvSpPr>
        <p:spPr>
          <a:xfrm>
            <a:off x="3575284" y="4224340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Step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D9C06-E30F-4C6D-907E-0F81D1324A2E}"/>
              </a:ext>
            </a:extLst>
          </p:cNvPr>
          <p:cNvSpPr/>
          <p:nvPr/>
        </p:nvSpPr>
        <p:spPr>
          <a:xfrm>
            <a:off x="7277359" y="4165928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428AD6-C4F8-4EA4-887A-63036AFA0309}"/>
              </a:ext>
            </a:extLst>
          </p:cNvPr>
          <p:cNvSpPr/>
          <p:nvPr/>
        </p:nvSpPr>
        <p:spPr>
          <a:xfrm>
            <a:off x="1431421" y="4743570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Relation: Call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8DDE50-69F6-4309-B18A-BDEE9C44A913}"/>
              </a:ext>
            </a:extLst>
          </p:cNvPr>
          <p:cNvSpPr/>
          <p:nvPr/>
        </p:nvSpPr>
        <p:spPr>
          <a:xfrm>
            <a:off x="5381379" y="5086849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Relation: Read/Write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5825B5-C8F7-4D97-953A-EA8AF389E47D}"/>
              </a:ext>
            </a:extLst>
          </p:cNvPr>
          <p:cNvSpPr/>
          <p:nvPr/>
        </p:nvSpPr>
        <p:spPr>
          <a:xfrm>
            <a:off x="1431421" y="3645824"/>
            <a:ext cx="1429242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Relation: 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D39E00-82AE-4CE6-96E9-F2A3283B526F}"/>
              </a:ext>
            </a:extLst>
          </p:cNvPr>
          <p:cNvSpPr/>
          <p:nvPr/>
        </p:nvSpPr>
        <p:spPr>
          <a:xfrm>
            <a:off x="5446345" y="1768236"/>
            <a:ext cx="1299311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Metadata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1CA7D3B-1FA4-4564-BE78-C6586DA5C91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775175" y="2903515"/>
            <a:ext cx="835556" cy="18060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519E297-F5DF-418F-90F6-F7D898CC6299}"/>
              </a:ext>
            </a:extLst>
          </p:cNvPr>
          <p:cNvSpPr/>
          <p:nvPr/>
        </p:nvSpPr>
        <p:spPr>
          <a:xfrm>
            <a:off x="8423669" y="2851887"/>
            <a:ext cx="2835486" cy="536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Relation: Thread Create/Destroy/Fork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FD388EC-81CC-48A2-95F3-36FF7B061BF6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6810621" y="3120335"/>
            <a:ext cx="1613048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691E283-BF2D-4468-B966-DB4958C59C4D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655418" y="2829366"/>
            <a:ext cx="777144" cy="1895980"/>
          </a:xfrm>
          <a:prstGeom prst="bentConnector3">
            <a:avLst>
              <a:gd name="adj1" fmla="val 536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0FD3A00-B210-4E83-9A3B-933583A76265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4538612" y="4512529"/>
            <a:ext cx="594061" cy="1091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694A882-6AF6-43F9-8B81-56BE63156F0E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7075065" y="4438381"/>
            <a:ext cx="652473" cy="11813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EA78220-1049-4C37-8A97-77A9EE41531C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 flipV="1">
            <a:off x="2860664" y="4492788"/>
            <a:ext cx="714621" cy="519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4C0B794-7E4B-4410-B8CE-830329D1DB0D}"/>
              </a:ext>
            </a:extLst>
          </p:cNvPr>
          <p:cNvCxnSpPr>
            <a:cxnSpLocks/>
            <a:stCxn id="7" idx="1"/>
            <a:endCxn id="15" idx="3"/>
          </p:cNvCxnSpPr>
          <p:nvPr/>
        </p:nvCxnSpPr>
        <p:spPr>
          <a:xfrm rot="10800000">
            <a:off x="2860664" y="3914272"/>
            <a:ext cx="714621" cy="5785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A5521DF0-07B2-4EAC-878A-F40ACFCEABC7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rot="5400000" flipH="1" flipV="1">
            <a:off x="5822622" y="2578510"/>
            <a:ext cx="546756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2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8C6B-F366-4C78-8506-30A422E3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Alternative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7C60D-D46C-4886-B681-BA9FD0A42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We need to clear all the relevant information in memory if a trace node is deleted during recording;</a:t>
            </a:r>
          </a:p>
          <a:p>
            <a:r>
              <a:rPr lang="en-SG" dirty="0"/>
              <a:t>*Preliminary solution</a:t>
            </a:r>
          </a:p>
          <a:p>
            <a:pPr lvl="1"/>
            <a:r>
              <a:rPr lang="en-SG" dirty="0"/>
              <a:t>Sequentially record all the trace nodes </a:t>
            </a:r>
          </a:p>
          <a:p>
            <a:pPr lvl="2"/>
            <a:r>
              <a:rPr lang="en-SG" dirty="0"/>
              <a:t>We do not build any relation (data and control dependency) between any pair of trace nodes on the runtime.</a:t>
            </a:r>
          </a:p>
          <a:p>
            <a:pPr lvl="1"/>
            <a:r>
              <a:rPr lang="en-SG" dirty="0"/>
              <a:t>Then build data/control/method-call relation on the trace recorded in the file.</a:t>
            </a:r>
          </a:p>
          <a:p>
            <a:r>
              <a:rPr lang="en-SG" dirty="0"/>
              <a:t>Query information for us to search and reconstruct a trace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Model</a:t>
            </a:r>
          </a:p>
          <a:p>
            <a:r>
              <a:rPr lang="en-US" dirty="0">
                <a:solidFill>
                  <a:srgbClr val="FF0000"/>
                </a:solidFill>
              </a:rPr>
              <a:t>We use </a:t>
            </a:r>
            <a:r>
              <a:rPr lang="en-US" dirty="0" err="1">
                <a:solidFill>
                  <a:srgbClr val="FF0000"/>
                </a:solidFill>
              </a:rPr>
              <a:t>TraceSet</a:t>
            </a:r>
            <a:r>
              <a:rPr lang="en-US" dirty="0">
                <a:solidFill>
                  <a:srgbClr val="FF0000"/>
                </a:solidFill>
              </a:rPr>
              <a:t> model to be an interface for the whole trace.</a:t>
            </a:r>
          </a:p>
          <a:p>
            <a:r>
              <a:rPr lang="en-US" dirty="0">
                <a:solidFill>
                  <a:srgbClr val="FF0000"/>
                </a:solidFill>
              </a:rPr>
              <a:t>A Trace now will be a segment in the whole trace, so will be an element of </a:t>
            </a:r>
            <a:r>
              <a:rPr lang="en-US" dirty="0" err="1">
                <a:solidFill>
                  <a:srgbClr val="FF0000"/>
                </a:solidFill>
              </a:rPr>
              <a:t>TraceSet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General data of the whole trace &amp; bridge data connects traces will be keep in </a:t>
            </a:r>
            <a:r>
              <a:rPr lang="en-US" dirty="0" err="1">
                <a:solidFill>
                  <a:srgbClr val="FF0000"/>
                </a:solidFill>
              </a:rPr>
              <a:t>TraceSet</a:t>
            </a:r>
            <a:r>
              <a:rPr lang="en-US" dirty="0">
                <a:solidFill>
                  <a:srgbClr val="FF0000"/>
                </a:solidFill>
              </a:rPr>
              <a:t> for data query purpose (both from UI services and to 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  <a:p>
            <a:r>
              <a:rPr lang="en-US" dirty="0">
                <a:solidFill>
                  <a:srgbClr val="FF0000"/>
                </a:solidFill>
              </a:rPr>
              <a:t>The data structure for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in Trace need to change to be more flexible to adapt to the idea of automatic offload and </a:t>
            </a:r>
            <a:r>
              <a:rPr lang="en-US" dirty="0" err="1">
                <a:solidFill>
                  <a:srgbClr val="FF0000"/>
                </a:solidFill>
              </a:rPr>
              <a:t>onload</a:t>
            </a:r>
            <a:r>
              <a:rPr lang="en-US" dirty="0">
                <a:solidFill>
                  <a:srgbClr val="FF0000"/>
                </a:solidFill>
              </a:rPr>
              <a:t> by demand (will be mentioned in </a:t>
            </a:r>
            <a:r>
              <a:rPr lang="en-US" dirty="0" err="1"/>
              <a:t>microbatApp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section)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Storage</a:t>
            </a:r>
          </a:p>
          <a:p>
            <a:r>
              <a:rPr lang="en-US" dirty="0">
                <a:solidFill>
                  <a:srgbClr val="FF0000"/>
                </a:solidFill>
              </a:rPr>
              <a:t>A simple file 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 design with </a:t>
            </a:r>
            <a:r>
              <a:rPr lang="en-US" dirty="0" err="1">
                <a:solidFill>
                  <a:srgbClr val="FF0000"/>
                </a:solidFill>
              </a:rPr>
              <a:t>randomAccessFile</a:t>
            </a:r>
            <a:r>
              <a:rPr lang="en-US" dirty="0">
                <a:solidFill>
                  <a:srgbClr val="FF0000"/>
                </a:solidFill>
              </a:rPr>
              <a:t> and index lookup will be used for the storage purpose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(As available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api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runs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unneccessary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slow as tested because they supports much of utilities we don’t really need) .</a:t>
            </a:r>
          </a:p>
          <a:p>
            <a:r>
              <a:rPr lang="en-US" dirty="0">
                <a:solidFill>
                  <a:srgbClr val="FF0000"/>
                </a:solidFill>
              </a:rPr>
              <a:t>The data structure stored in files basically as we discussed before, now with 3 main parts: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Trace (</a:t>
            </a:r>
            <a:r>
              <a:rPr lang="en-US" dirty="0" err="1">
                <a:solidFill>
                  <a:srgbClr val="FF0000"/>
                </a:solidFill>
              </a:rPr>
              <a:t>TraceNode</a:t>
            </a:r>
            <a:r>
              <a:rPr lang="en-US" dirty="0">
                <a:solidFill>
                  <a:srgbClr val="FF0000"/>
                </a:solidFill>
              </a:rPr>
              <a:t>, Variable, Variable-Value,..)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TraceBridge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GeneralExecutionInfo</a:t>
            </a:r>
            <a:r>
              <a:rPr lang="en-US" dirty="0">
                <a:solidFill>
                  <a:srgbClr val="FF0000"/>
                </a:solidFill>
              </a:rPr>
              <a:t> (agent </a:t>
            </a:r>
            <a:r>
              <a:rPr lang="en-US" dirty="0" err="1">
                <a:solidFill>
                  <a:srgbClr val="FF0000"/>
                </a:solidFill>
              </a:rPr>
              <a:t>params</a:t>
            </a:r>
            <a:r>
              <a:rPr lang="en-US" dirty="0">
                <a:solidFill>
                  <a:srgbClr val="FF0000"/>
                </a:solidFill>
              </a:rPr>
              <a:t>,…)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2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Intrumentator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An </a:t>
            </a:r>
            <a:r>
              <a:rPr lang="en-US" dirty="0" err="1">
                <a:solidFill>
                  <a:srgbClr val="FF0000"/>
                </a:solidFill>
              </a:rPr>
              <a:t>ExecutionContext</a:t>
            </a:r>
            <a:r>
              <a:rPr lang="en-US" dirty="0">
                <a:solidFill>
                  <a:srgbClr val="FF0000"/>
                </a:solidFill>
              </a:rPr>
              <a:t> which holds an </a:t>
            </a:r>
            <a:r>
              <a:rPr lang="en-US" dirty="0" err="1">
                <a:solidFill>
                  <a:srgbClr val="FF0000"/>
                </a:solidFill>
              </a:rPr>
              <a:t>TraceController</a:t>
            </a:r>
            <a:r>
              <a:rPr lang="en-US" dirty="0">
                <a:solidFill>
                  <a:srgbClr val="FF0000"/>
                </a:solidFill>
              </a:rPr>
              <a:t> will be added into </a:t>
            </a:r>
            <a:r>
              <a:rPr lang="en-US" dirty="0" err="1">
                <a:solidFill>
                  <a:srgbClr val="FF0000"/>
                </a:solidFill>
              </a:rPr>
              <a:t>ExecutionTracer</a:t>
            </a:r>
            <a:r>
              <a:rPr lang="en-US" dirty="0">
                <a:solidFill>
                  <a:srgbClr val="FF0000"/>
                </a:solidFill>
              </a:rPr>
              <a:t> to control the Trace not exceed limit size.</a:t>
            </a:r>
          </a:p>
          <a:p>
            <a:r>
              <a:rPr lang="en-US" dirty="0">
                <a:solidFill>
                  <a:srgbClr val="FF0000"/>
                </a:solidFill>
              </a:rPr>
              <a:t>When new step is reached, </a:t>
            </a:r>
            <a:r>
              <a:rPr lang="en-US" dirty="0" err="1">
                <a:solidFill>
                  <a:srgbClr val="FF0000"/>
                </a:solidFill>
              </a:rPr>
              <a:t>TraceController</a:t>
            </a:r>
            <a:r>
              <a:rPr lang="en-US" dirty="0">
                <a:solidFill>
                  <a:srgbClr val="FF0000"/>
                </a:solidFill>
              </a:rPr>
              <a:t> checks whether Trace length exceeds the limit. If true,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New Trace will be created.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old Trace is finalized and stored.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MethodCallStack</a:t>
            </a:r>
            <a:r>
              <a:rPr lang="en-US" dirty="0">
                <a:solidFill>
                  <a:srgbClr val="FF0000"/>
                </a:solidFill>
              </a:rPr>
              <a:t> transfers its holding data into a log, and all data will be cleared.</a:t>
            </a:r>
          </a:p>
          <a:p>
            <a:r>
              <a:rPr lang="en-US" dirty="0">
                <a:solidFill>
                  <a:srgbClr val="FF0000"/>
                </a:solidFill>
              </a:rPr>
              <a:t>The log in </a:t>
            </a:r>
            <a:r>
              <a:rPr lang="en-US" dirty="0" err="1">
                <a:solidFill>
                  <a:srgbClr val="FF0000"/>
                </a:solidFill>
              </a:rPr>
              <a:t>MethodCallStack</a:t>
            </a:r>
            <a:r>
              <a:rPr lang="en-US" dirty="0">
                <a:solidFill>
                  <a:srgbClr val="FF0000"/>
                </a:solidFill>
              </a:rPr>
              <a:t> will be used in building </a:t>
            </a:r>
            <a:r>
              <a:rPr lang="en-US" dirty="0" err="1">
                <a:solidFill>
                  <a:srgbClr val="FF0000"/>
                </a:solidFill>
              </a:rPr>
              <a:t>TraceBridge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For each Trace, collecting flow will be kept as before.</a:t>
            </a:r>
          </a:p>
          <a:p>
            <a:r>
              <a:rPr lang="en-US" dirty="0">
                <a:solidFill>
                  <a:srgbClr val="FF0000"/>
                </a:solidFill>
              </a:rPr>
              <a:t>At finalization phase of the execution, </a:t>
            </a:r>
            <a:r>
              <a:rPr lang="en-US" dirty="0" err="1">
                <a:solidFill>
                  <a:srgbClr val="FF0000"/>
                </a:solidFill>
              </a:rPr>
              <a:t>TraceBridge</a:t>
            </a:r>
            <a:r>
              <a:rPr lang="en-US" dirty="0">
                <a:solidFill>
                  <a:srgbClr val="FF0000"/>
                </a:solidFill>
              </a:rPr>
              <a:t> is built and stored.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5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Another solution for long-trace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MicrobatApp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TraceMemoryCollector</a:t>
            </a:r>
            <a:r>
              <a:rPr lang="en-US" dirty="0">
                <a:solidFill>
                  <a:srgbClr val="FF0000"/>
                </a:solidFill>
              </a:rPr>
              <a:t> will do the job a little bit similar to GC to offload infrequently accessed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of infrequently accessed Traces.</a:t>
            </a:r>
          </a:p>
          <a:p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TraceContext</a:t>
            </a:r>
            <a:r>
              <a:rPr lang="en-US" dirty="0">
                <a:solidFill>
                  <a:srgbClr val="FF0000"/>
                </a:solidFill>
              </a:rPr>
              <a:t> will help </a:t>
            </a:r>
            <a:r>
              <a:rPr lang="en-US" dirty="0" err="1">
                <a:solidFill>
                  <a:srgbClr val="FF0000"/>
                </a:solidFill>
              </a:rPr>
              <a:t>TraceSet</a:t>
            </a:r>
            <a:r>
              <a:rPr lang="en-US" dirty="0">
                <a:solidFill>
                  <a:srgbClr val="FF0000"/>
                </a:solidFill>
              </a:rPr>
              <a:t> to </a:t>
            </a:r>
            <a:r>
              <a:rPr lang="en-US" dirty="0" err="1">
                <a:solidFill>
                  <a:srgbClr val="FF0000"/>
                </a:solidFill>
              </a:rPr>
              <a:t>onload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TraceNodes</a:t>
            </a:r>
            <a:r>
              <a:rPr lang="en-US" dirty="0">
                <a:solidFill>
                  <a:srgbClr val="FF0000"/>
                </a:solidFill>
              </a:rPr>
              <a:t> on demand.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3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lylytran</a:t>
            </a:r>
            <a:r>
              <a:rPr lang="en-US" dirty="0"/>
              <a:t> hi </a:t>
            </a:r>
            <a:r>
              <a:rPr lang="en-US" dirty="0" err="1"/>
              <a:t>lyly</a:t>
            </a:r>
            <a:r>
              <a:rPr lang="en-US" dirty="0"/>
              <a:t>, thanks a lot for your design on </a:t>
            </a:r>
            <a:r>
              <a:rPr lang="en-US" dirty="0" err="1"/>
              <a:t>microbat</a:t>
            </a:r>
            <a:r>
              <a:rPr lang="en-US" dirty="0"/>
              <a:t>, we went through you slides. I agree that we should reconstruct data/control/call relations after execution. The *on-demand* construction may also be an option.</a:t>
            </a:r>
          </a:p>
          <a:p>
            <a:r>
              <a:rPr lang="en-US" dirty="0"/>
              <a:t>however, we have some confusion on your concept like </a:t>
            </a:r>
            <a:r>
              <a:rPr lang="en-US" dirty="0" err="1"/>
              <a:t>tracebridge</a:t>
            </a:r>
            <a:r>
              <a:rPr lang="en-US" dirty="0"/>
              <a:t>. moreover, our design should conform to potential partial recording, this challenges call relation. once some trace execution is missing, how can we recover the call relation.</a:t>
            </a:r>
          </a:p>
          <a:p>
            <a:r>
              <a:rPr lang="en-US" dirty="0"/>
              <a:t>do you have time tomorrow 1pm? please kindly let me know if you would like to discuss on a more convenient time for you.</a:t>
            </a:r>
          </a:p>
        </p:txBody>
      </p:sp>
    </p:spTree>
    <p:extLst>
      <p:ext uri="{BB962C8B-B14F-4D97-AF65-F5344CB8AC3E}">
        <p14:creationId xmlns:p14="http://schemas.microsoft.com/office/powerpoint/2010/main" val="49123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1054</Words>
  <Application>Microsoft Office PowerPoint</Application>
  <PresentationFormat>Widescreen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Microbat Design for Trace Sotrage</vt:lpstr>
      <vt:lpstr>PowerPoint Presentation</vt:lpstr>
      <vt:lpstr>Relational Database (sqlite? mysql?)</vt:lpstr>
      <vt:lpstr>Alternative Design</vt:lpstr>
      <vt:lpstr>Another solution for long-trace</vt:lpstr>
      <vt:lpstr>Another solution for long-trace</vt:lpstr>
      <vt:lpstr>Another solution for long-trace</vt:lpstr>
      <vt:lpstr>Another solution for long-trace</vt:lpstr>
      <vt:lpstr>PowerPoint Presentation</vt:lpstr>
      <vt:lpstr>Technical Details on Trace Storage </vt:lpstr>
      <vt:lpstr>PowerPoint Presentation</vt:lpstr>
      <vt:lpstr>PowerPoint Presentation</vt:lpstr>
      <vt:lpstr>Example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Microbat Design for Trace Sotrage</dc:title>
  <dc:creator>Lin Yun</dc:creator>
  <cp:lastModifiedBy>Lin Yun</cp:lastModifiedBy>
  <cp:revision>54</cp:revision>
  <dcterms:created xsi:type="dcterms:W3CDTF">2020-04-06T06:06:01Z</dcterms:created>
  <dcterms:modified xsi:type="dcterms:W3CDTF">2020-08-10T13:29:56Z</dcterms:modified>
</cp:coreProperties>
</file>