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30"/>
  </p:notesMasterIdLst>
  <p:handoutMasterIdLst>
    <p:handoutMasterId r:id="rId31"/>
  </p:handoutMasterIdLst>
  <p:sldIdLst>
    <p:sldId id="287" r:id="rId2"/>
    <p:sldId id="309" r:id="rId3"/>
    <p:sldId id="313" r:id="rId4"/>
    <p:sldId id="314" r:id="rId5"/>
    <p:sldId id="315" r:id="rId6"/>
    <p:sldId id="316" r:id="rId7"/>
    <p:sldId id="318" r:id="rId8"/>
    <p:sldId id="319" r:id="rId9"/>
    <p:sldId id="317" r:id="rId10"/>
    <p:sldId id="325" r:id="rId11"/>
    <p:sldId id="321" r:id="rId12"/>
    <p:sldId id="322" r:id="rId13"/>
    <p:sldId id="323" r:id="rId14"/>
    <p:sldId id="324" r:id="rId15"/>
    <p:sldId id="326" r:id="rId16"/>
    <p:sldId id="327" r:id="rId17"/>
    <p:sldId id="328" r:id="rId18"/>
    <p:sldId id="329" r:id="rId19"/>
    <p:sldId id="330" r:id="rId20"/>
    <p:sldId id="332" r:id="rId21"/>
    <p:sldId id="333" r:id="rId22"/>
    <p:sldId id="331" r:id="rId23"/>
    <p:sldId id="338" r:id="rId24"/>
    <p:sldId id="334" r:id="rId25"/>
    <p:sldId id="335" r:id="rId26"/>
    <p:sldId id="336" r:id="rId27"/>
    <p:sldId id="337" r:id="rId28"/>
    <p:sldId id="339" r:id="rId29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20000"/>
      </a:spcBef>
      <a:spcAft>
        <a:spcPct val="0"/>
      </a:spcAft>
      <a:buSzPct val="90000"/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SzPct val="90000"/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SzPct val="90000"/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SzPct val="90000"/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SzPct val="90000"/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0066"/>
    <a:srgbClr val="3399FF"/>
    <a:srgbClr val="0066CC"/>
    <a:srgbClr val="0000FF"/>
    <a:srgbClr val="339933"/>
    <a:srgbClr val="CC3399"/>
    <a:srgbClr val="C021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3314" autoAdjust="0"/>
  </p:normalViewPr>
  <p:slideViewPr>
    <p:cSldViewPr>
      <p:cViewPr varScale="1">
        <p:scale>
          <a:sx n="65" d="100"/>
          <a:sy n="65" d="100"/>
        </p:scale>
        <p:origin x="-1296" y="-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SzTx/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SzTx/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87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SzTx/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87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SzTx/>
              <a:defRPr sz="1300"/>
            </a:lvl1pPr>
          </a:lstStyle>
          <a:p>
            <a:pPr>
              <a:defRPr/>
            </a:pPr>
            <a:fld id="{CB682A27-7512-43CA-B30C-F86A72CBD1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176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SzTx/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SzTx/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6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66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SzTx/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66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SzTx/>
              <a:defRPr sz="1300"/>
            </a:lvl1pPr>
          </a:lstStyle>
          <a:p>
            <a:pPr>
              <a:defRPr/>
            </a:pPr>
            <a:fld id="{E0D14C20-BCDB-4E0A-AA2A-53D88EFE590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824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19050" y="1109663"/>
            <a:ext cx="9156700" cy="757237"/>
            <a:chOff x="0" y="0"/>
            <a:chExt cx="5768" cy="477"/>
          </a:xfrm>
        </p:grpSpPr>
        <p:sp>
          <p:nvSpPr>
            <p:cNvPr id="5" name="Freeform 36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6" name="Freeform 37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7" name="Freeform 38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0" y="453"/>
                </a:cxn>
                <a:cxn ang="0">
                  <a:pos x="72" y="324"/>
                </a:cxn>
                <a:cxn ang="0">
                  <a:pos x="198" y="201"/>
                </a:cxn>
                <a:cxn ang="0">
                  <a:pos x="366" y="102"/>
                </a:cxn>
                <a:cxn ang="0">
                  <a:pos x="531" y="36"/>
                </a:cxn>
                <a:cxn ang="0">
                  <a:pos x="609" y="0"/>
                </a:cxn>
                <a:cxn ang="0">
                  <a:pos x="708" y="3"/>
                </a:cxn>
                <a:cxn ang="0">
                  <a:pos x="591" y="66"/>
                </a:cxn>
                <a:cxn ang="0">
                  <a:pos x="417" y="126"/>
                </a:cxn>
                <a:cxn ang="0">
                  <a:pos x="237" y="231"/>
                </a:cxn>
                <a:cxn ang="0">
                  <a:pos x="117" y="345"/>
                </a:cxn>
                <a:cxn ang="0">
                  <a:pos x="51" y="459"/>
                </a:cxn>
                <a:cxn ang="0">
                  <a:pos x="0" y="453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8" name="Freeform 39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9" name="Freeform 40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" name="Freeform 41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" name="Freeform 42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2" name="Freeform 43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3" name="Freeform 44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" name="Freeform 45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5" name="Freeform 46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6" name="Freeform 47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" name="Freeform 48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8" name="Freeform 49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9" name="Freeform 50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0" name="Freeform 51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1" name="Freeform 52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12" y="137"/>
                </a:cxn>
                <a:cxn ang="0">
                  <a:pos x="162" y="71"/>
                </a:cxn>
                <a:cxn ang="0">
                  <a:pos x="249" y="20"/>
                </a:cxn>
                <a:cxn ang="0">
                  <a:pos x="285" y="2"/>
                </a:cxn>
                <a:cxn ang="0">
                  <a:pos x="309" y="11"/>
                </a:cxn>
                <a:cxn ang="0">
                  <a:pos x="303" y="47"/>
                </a:cxn>
                <a:cxn ang="0">
                  <a:pos x="219" y="89"/>
                </a:cxn>
                <a:cxn ang="0">
                  <a:pos x="108" y="140"/>
                </a:cxn>
                <a:cxn ang="0">
                  <a:pos x="57" y="152"/>
                </a:cxn>
                <a:cxn ang="0">
                  <a:pos x="0" y="158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22" name="Freeform 53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" name="Freeform 54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4" name="Freeform 55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188" y="3"/>
                </a:cxn>
                <a:cxn ang="0">
                  <a:pos x="323" y="27"/>
                </a:cxn>
                <a:cxn ang="0">
                  <a:pos x="464" y="69"/>
                </a:cxn>
                <a:cxn ang="0">
                  <a:pos x="521" y="90"/>
                </a:cxn>
                <a:cxn ang="0">
                  <a:pos x="533" y="105"/>
                </a:cxn>
                <a:cxn ang="0">
                  <a:pos x="497" y="120"/>
                </a:cxn>
                <a:cxn ang="0">
                  <a:pos x="452" y="108"/>
                </a:cxn>
                <a:cxn ang="0">
                  <a:pos x="350" y="72"/>
                </a:cxn>
                <a:cxn ang="0">
                  <a:pos x="158" y="39"/>
                </a:cxn>
                <a:cxn ang="0">
                  <a:pos x="50" y="39"/>
                </a:cxn>
                <a:cxn ang="0">
                  <a:pos x="23" y="6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25" name="Freeform 56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/>
              <a:ahLst/>
              <a:cxnLst>
                <a:cxn ang="0">
                  <a:pos x="800" y="24"/>
                </a:cxn>
                <a:cxn ang="0">
                  <a:pos x="782" y="15"/>
                </a:cxn>
                <a:cxn ang="0">
                  <a:pos x="659" y="63"/>
                </a:cxn>
                <a:cxn ang="0">
                  <a:pos x="500" y="84"/>
                </a:cxn>
                <a:cxn ang="0">
                  <a:pos x="326" y="69"/>
                </a:cxn>
                <a:cxn ang="0">
                  <a:pos x="98" y="21"/>
                </a:cxn>
                <a:cxn ang="0">
                  <a:pos x="11" y="6"/>
                </a:cxn>
                <a:cxn ang="0">
                  <a:pos x="32" y="60"/>
                </a:cxn>
                <a:cxn ang="0">
                  <a:pos x="155" y="96"/>
                </a:cxn>
                <a:cxn ang="0">
                  <a:pos x="410" y="138"/>
                </a:cxn>
                <a:cxn ang="0">
                  <a:pos x="596" y="129"/>
                </a:cxn>
                <a:cxn ang="0">
                  <a:pos x="737" y="90"/>
                </a:cxn>
                <a:cxn ang="0">
                  <a:pos x="788" y="69"/>
                </a:cxn>
                <a:cxn ang="0">
                  <a:pos x="800" y="24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26" name="Freeform 57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27" name="Group 58"/>
          <p:cNvGrpSpPr>
            <a:grpSpLocks/>
          </p:cNvGrpSpPr>
          <p:nvPr/>
        </p:nvGrpSpPr>
        <p:grpSpPr bwMode="auto">
          <a:xfrm>
            <a:off x="20638" y="6161088"/>
            <a:ext cx="9169400" cy="138112"/>
            <a:chOff x="0" y="4032"/>
            <a:chExt cx="5776" cy="87"/>
          </a:xfrm>
        </p:grpSpPr>
        <p:sp>
          <p:nvSpPr>
            <p:cNvPr id="28" name="Freeform 59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" name="Freeform 60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" name="Freeform 61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537662" name="Rectangle 62"/>
          <p:cNvSpPr>
            <a:spLocks noGrp="1" noChangeArrowheads="1"/>
          </p:cNvSpPr>
          <p:nvPr>
            <p:ph type="ctrTitle" sz="quarter"/>
          </p:nvPr>
        </p:nvSpPr>
        <p:spPr>
          <a:xfrm>
            <a:off x="683568" y="1124744"/>
            <a:ext cx="7848872" cy="720080"/>
          </a:xfrm>
        </p:spPr>
        <p:txBody>
          <a:bodyPr anchorCtr="1"/>
          <a:lstStyle>
            <a:lvl1pPr>
              <a:defRPr sz="4400" b="1" i="0" baseline="0">
                <a:solidFill>
                  <a:srgbClr val="339933"/>
                </a:solidFill>
                <a:latin typeface="Calibri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37663" name="Rectangle 6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73174" y="2132856"/>
            <a:ext cx="6467177" cy="3744416"/>
          </a:xfrm>
        </p:spPr>
        <p:txBody>
          <a:bodyPr anchorCtr="1"/>
          <a:lstStyle>
            <a:lvl1pPr marL="0" indent="0" algn="l">
              <a:buFont typeface="Wingdings" pitchFamily="2" charset="2"/>
              <a:buChar char="Ø"/>
              <a:defRPr/>
            </a:lvl1pPr>
            <a:lvl2pPr>
              <a:buFont typeface="Courier New" pitchFamily="49" charset="0"/>
              <a:buChar char="o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1" name="Rectangle 64"/>
          <p:cNvSpPr>
            <a:spLocks noGrp="1" noChangeArrowheads="1"/>
          </p:cNvSpPr>
          <p:nvPr>
            <p:ph type="dt" sz="quarter" idx="10"/>
          </p:nvPr>
        </p:nvSpPr>
        <p:spPr>
          <a:xfrm>
            <a:off x="251520" y="6348413"/>
            <a:ext cx="1656184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Binary</a:t>
            </a:r>
            <a:endParaRPr lang="en-GB" dirty="0"/>
          </a:p>
        </p:txBody>
      </p:sp>
      <p:sp>
        <p:nvSpPr>
          <p:cNvPr id="32" name="Rectangle 6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1720" y="6348413"/>
            <a:ext cx="4968552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on  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Practical Introduction to Computer Vision with OpenCV 2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by Kenneth Dawson-Howe © Wiley &amp; Sons Inc. 2014</a:t>
            </a:r>
          </a:p>
        </p:txBody>
      </p:sp>
      <p:sp>
        <p:nvSpPr>
          <p:cNvPr id="33" name="Rectangle 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4288" y="6348413"/>
            <a:ext cx="172819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</a:t>
            </a:r>
            <a:fld id="{F65F76B9-9B08-4F84-AABD-DB0E051BE7D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136904" cy="764704"/>
          </a:xfrm>
        </p:spPr>
        <p:txBody>
          <a:bodyPr/>
          <a:lstStyle>
            <a:lvl1pPr algn="l">
              <a:defRPr sz="3600" b="1" i="0" baseline="0">
                <a:solidFill>
                  <a:srgbClr val="339933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4704"/>
            <a:ext cx="7990656" cy="53312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5" name="Rectangle 64"/>
          <p:cNvSpPr>
            <a:spLocks noGrp="1" noChangeArrowheads="1"/>
          </p:cNvSpPr>
          <p:nvPr>
            <p:ph type="dt" sz="half" idx="10"/>
          </p:nvPr>
        </p:nvSpPr>
        <p:spPr>
          <a:xfrm>
            <a:off x="251520" y="6367463"/>
            <a:ext cx="1944216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Binary</a:t>
            </a:r>
            <a:endParaRPr lang="en-GB" dirty="0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23728" y="6367463"/>
            <a:ext cx="4824536" cy="4572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on  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Practical Introduction to Computer Vision with OpenCV 2 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by Kenneth Dawson-Howe © Wiley &amp; Sons Inc. 2014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76257" y="6367463"/>
            <a:ext cx="2016223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</a:t>
            </a:r>
            <a:fld id="{38EFD50C-2CA3-4369-95AD-E0E1D15D1393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0"/>
          <p:cNvGrpSpPr>
            <a:grpSpLocks/>
          </p:cNvGrpSpPr>
          <p:nvPr/>
        </p:nvGrpSpPr>
        <p:grpSpPr bwMode="auto">
          <a:xfrm>
            <a:off x="0" y="0"/>
            <a:ext cx="9156700" cy="757238"/>
            <a:chOff x="0" y="0"/>
            <a:chExt cx="5768" cy="477"/>
          </a:xfrm>
        </p:grpSpPr>
        <p:sp>
          <p:nvSpPr>
            <p:cNvPr id="1036" name="Freeform 34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7" name="Freeform 35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536612" name="Freeform 36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0" y="453"/>
                </a:cxn>
                <a:cxn ang="0">
                  <a:pos x="72" y="324"/>
                </a:cxn>
                <a:cxn ang="0">
                  <a:pos x="198" y="201"/>
                </a:cxn>
                <a:cxn ang="0">
                  <a:pos x="366" y="102"/>
                </a:cxn>
                <a:cxn ang="0">
                  <a:pos x="531" y="36"/>
                </a:cxn>
                <a:cxn ang="0">
                  <a:pos x="609" y="0"/>
                </a:cxn>
                <a:cxn ang="0">
                  <a:pos x="708" y="3"/>
                </a:cxn>
                <a:cxn ang="0">
                  <a:pos x="591" y="66"/>
                </a:cxn>
                <a:cxn ang="0">
                  <a:pos x="417" y="126"/>
                </a:cxn>
                <a:cxn ang="0">
                  <a:pos x="237" y="231"/>
                </a:cxn>
                <a:cxn ang="0">
                  <a:pos x="117" y="345"/>
                </a:cxn>
                <a:cxn ang="0">
                  <a:pos x="51" y="459"/>
                </a:cxn>
                <a:cxn ang="0">
                  <a:pos x="0" y="453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39" name="Freeform 37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40" name="Freeform 38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41" name="Freeform 39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42" name="Freeform 40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43" name="Freeform 41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44" name="Freeform 42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45" name="Freeform 43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46" name="Freeform 44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47" name="Freeform 45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48" name="Freeform 46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49" name="Freeform 47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50" name="Freeform 48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51" name="Freeform 49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536626" name="Freeform 50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12" y="137"/>
                </a:cxn>
                <a:cxn ang="0">
                  <a:pos x="162" y="71"/>
                </a:cxn>
                <a:cxn ang="0">
                  <a:pos x="249" y="20"/>
                </a:cxn>
                <a:cxn ang="0">
                  <a:pos x="285" y="2"/>
                </a:cxn>
                <a:cxn ang="0">
                  <a:pos x="309" y="11"/>
                </a:cxn>
                <a:cxn ang="0">
                  <a:pos x="303" y="47"/>
                </a:cxn>
                <a:cxn ang="0">
                  <a:pos x="219" y="89"/>
                </a:cxn>
                <a:cxn ang="0">
                  <a:pos x="108" y="140"/>
                </a:cxn>
                <a:cxn ang="0">
                  <a:pos x="57" y="152"/>
                </a:cxn>
                <a:cxn ang="0">
                  <a:pos x="0" y="158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53" name="Freeform 51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54" name="Freeform 52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536629" name="Freeform 53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188" y="3"/>
                </a:cxn>
                <a:cxn ang="0">
                  <a:pos x="323" y="27"/>
                </a:cxn>
                <a:cxn ang="0">
                  <a:pos x="464" y="69"/>
                </a:cxn>
                <a:cxn ang="0">
                  <a:pos x="521" y="90"/>
                </a:cxn>
                <a:cxn ang="0">
                  <a:pos x="533" y="105"/>
                </a:cxn>
                <a:cxn ang="0">
                  <a:pos x="497" y="120"/>
                </a:cxn>
                <a:cxn ang="0">
                  <a:pos x="452" y="108"/>
                </a:cxn>
                <a:cxn ang="0">
                  <a:pos x="350" y="72"/>
                </a:cxn>
                <a:cxn ang="0">
                  <a:pos x="158" y="39"/>
                </a:cxn>
                <a:cxn ang="0">
                  <a:pos x="50" y="39"/>
                </a:cxn>
                <a:cxn ang="0">
                  <a:pos x="23" y="6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536630" name="Freeform 54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/>
              <a:ahLst/>
              <a:cxnLst>
                <a:cxn ang="0">
                  <a:pos x="800" y="24"/>
                </a:cxn>
                <a:cxn ang="0">
                  <a:pos x="782" y="15"/>
                </a:cxn>
                <a:cxn ang="0">
                  <a:pos x="659" y="63"/>
                </a:cxn>
                <a:cxn ang="0">
                  <a:pos x="500" y="84"/>
                </a:cxn>
                <a:cxn ang="0">
                  <a:pos x="326" y="69"/>
                </a:cxn>
                <a:cxn ang="0">
                  <a:pos x="98" y="21"/>
                </a:cxn>
                <a:cxn ang="0">
                  <a:pos x="11" y="6"/>
                </a:cxn>
                <a:cxn ang="0">
                  <a:pos x="32" y="60"/>
                </a:cxn>
                <a:cxn ang="0">
                  <a:pos x="155" y="96"/>
                </a:cxn>
                <a:cxn ang="0">
                  <a:pos x="410" y="138"/>
                </a:cxn>
                <a:cxn ang="0">
                  <a:pos x="596" y="129"/>
                </a:cxn>
                <a:cxn ang="0">
                  <a:pos x="737" y="90"/>
                </a:cxn>
                <a:cxn ang="0">
                  <a:pos x="788" y="69"/>
                </a:cxn>
                <a:cxn ang="0">
                  <a:pos x="800" y="24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057" name="Freeform 55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1027" name="Group 61"/>
          <p:cNvGrpSpPr>
            <a:grpSpLocks/>
          </p:cNvGrpSpPr>
          <p:nvPr/>
        </p:nvGrpSpPr>
        <p:grpSpPr bwMode="auto">
          <a:xfrm>
            <a:off x="0" y="6180138"/>
            <a:ext cx="9169400" cy="138112"/>
            <a:chOff x="0" y="4032"/>
            <a:chExt cx="5776" cy="87"/>
          </a:xfrm>
        </p:grpSpPr>
        <p:sp>
          <p:nvSpPr>
            <p:cNvPr id="1033" name="Freeform 57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4" name="Freeform 58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5" name="Freeform 59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1028" name="Rectangle 6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9" name="Rectangle 6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536640" name="Rectangle 6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1" y="6367463"/>
            <a:ext cx="19442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defRPr sz="1400"/>
            </a:lvl1pPr>
          </a:lstStyle>
          <a:p>
            <a:pPr>
              <a:defRPr/>
            </a:pPr>
            <a:r>
              <a:rPr lang="en-GB" dirty="0" smtClean="0"/>
              <a:t>Binary</a:t>
            </a:r>
            <a:endParaRPr lang="en-GB" dirty="0"/>
          </a:p>
        </p:txBody>
      </p:sp>
      <p:sp>
        <p:nvSpPr>
          <p:cNvPr id="536641" name="Rectangle 6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23728" y="6367463"/>
            <a:ext cx="482453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SzTx/>
              <a:defRPr sz="1400"/>
            </a:lvl1pPr>
          </a:lstStyle>
          <a:p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on  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Practical Introduction to Computer Vision with OpenCV 2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by Kenneth Dawson-Howe © Wiley &amp; Sons Inc. 2014</a:t>
            </a:r>
          </a:p>
        </p:txBody>
      </p:sp>
      <p:sp>
        <p:nvSpPr>
          <p:cNvPr id="536642" name="Rectangle 6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6256" y="6367463"/>
            <a:ext cx="194421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defRPr sz="1400"/>
            </a:lvl1pPr>
          </a:lstStyle>
          <a:p>
            <a:pPr>
              <a:defRPr/>
            </a:pPr>
            <a:r>
              <a:rPr lang="en-GB" dirty="0" smtClean="0"/>
              <a:t>Slide </a:t>
            </a:r>
            <a:fld id="{38865BAD-B9A0-4219-AEDA-4C798CE1FE93}" type="slidenum">
              <a:rPr lang="en-GB" smtClean="0"/>
              <a:pPr>
                <a:defRPr/>
              </a:pPr>
              <a:t>‹#›</a:t>
            </a:fld>
            <a:r>
              <a:rPr lang="en-GB" dirty="0" smtClean="0"/>
              <a:t> 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67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6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7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8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9"/>
        </a:buBlip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9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9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9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9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../Shared%20Demos/OpeningClosing.bm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0.png"/><Relationship Id="rId4" Type="http://schemas.openxmlformats.org/officeDocument/2006/relationships/image" Target="../media/image49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../Shared%20Demos/AnitModeThresholding.bm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Shared%20Demos/OptimalThresholding.bm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../Shared%20Demos/OptimalThresholding2%20-%20Uneven%20luminance%20correction.bmp" TargetMode="Externa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IE" dirty="0" smtClean="0"/>
              <a:t>Binary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" y="2132856"/>
            <a:ext cx="5292080" cy="3744416"/>
          </a:xfrm>
        </p:spPr>
        <p:txBody>
          <a:bodyPr/>
          <a:lstStyle/>
          <a:p>
            <a:r>
              <a:rPr lang="en-IE" dirty="0" err="1" smtClean="0"/>
              <a:t>Thresholding</a:t>
            </a:r>
            <a:endParaRPr lang="en-IE" dirty="0" smtClean="0"/>
          </a:p>
          <a:p>
            <a:r>
              <a:rPr lang="en-IE" dirty="0" smtClean="0"/>
              <a:t>Threshold detection</a:t>
            </a:r>
          </a:p>
          <a:p>
            <a:r>
              <a:rPr lang="en-IE" dirty="0" smtClean="0"/>
              <a:t>Variations</a:t>
            </a:r>
          </a:p>
          <a:p>
            <a:r>
              <a:rPr lang="en-IE" dirty="0" smtClean="0"/>
              <a:t>Mathematical Morphology</a:t>
            </a:r>
          </a:p>
          <a:p>
            <a:r>
              <a:rPr lang="en-IE" dirty="0" smtClean="0"/>
              <a:t>Connectivity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GB" dirty="0" smtClean="0"/>
              <a:t>Binary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Based on  </a:t>
            </a:r>
            <a:r>
              <a:rPr lang="en-GB" i="1" dirty="0" smtClean="0"/>
              <a:t>A Practical Introduction to Computer Vision with OpenCV  </a:t>
            </a:r>
            <a:r>
              <a:rPr lang="en-GB" dirty="0" smtClean="0"/>
              <a:t>by Kenneth Dawson-Howe © Wiley &amp; Sons Inc.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F65F76B9-9B08-4F84-AABD-DB0E051BE7DB}" type="slidenum">
              <a:rPr lang="en-GB" smtClean="0"/>
              <a:pPr/>
              <a:t>1</a:t>
            </a:fld>
            <a:endParaRPr lang="en-GB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58" y="2060848"/>
            <a:ext cx="4449942" cy="143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600" y="3861048"/>
            <a:ext cx="3721100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Variations – Adaptive Thresholding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The adaptive thresholding algorithm is</a:t>
            </a:r>
            <a:endParaRPr lang="en-US" dirty="0"/>
          </a:p>
          <a:p>
            <a:pPr lvl="1"/>
            <a:r>
              <a:rPr lang="en-IE" dirty="0"/>
              <a:t>Divide the image into sub-</a:t>
            </a:r>
            <a:r>
              <a:rPr lang="en-IE" dirty="0" smtClean="0"/>
              <a:t>images, </a:t>
            </a:r>
            <a:endParaRPr lang="en-US" dirty="0"/>
          </a:p>
          <a:p>
            <a:pPr lvl="1"/>
            <a:r>
              <a:rPr lang="en-IE" dirty="0"/>
              <a:t>C</a:t>
            </a:r>
            <a:r>
              <a:rPr lang="en-IE" dirty="0" smtClean="0"/>
              <a:t>ompute thresholds for all sub-images,</a:t>
            </a:r>
            <a:endParaRPr lang="en-US" dirty="0"/>
          </a:p>
          <a:p>
            <a:pPr lvl="1"/>
            <a:r>
              <a:rPr lang="en-IE" dirty="0" smtClean="0"/>
              <a:t>Interpolate thresholds for every point using bilinear interpolation.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Binary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on  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Practical Introduction to Computer Vision with OpenCV 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by Kenneth Dawson-Howe © Wiley &amp; Sons Inc.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38EFD50C-2CA3-4369-95AD-E0E1D15D1393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pic>
        <p:nvPicPr>
          <p:cNvPr id="7" name="Picture 6" descr="°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789040"/>
            <a:ext cx="8255843" cy="2308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425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Variations – Adaptive Thresholding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4704"/>
            <a:ext cx="8458200" cy="5331296"/>
          </a:xfrm>
        </p:spPr>
        <p:txBody>
          <a:bodyPr/>
          <a:lstStyle/>
          <a:p>
            <a:r>
              <a:rPr lang="en-IE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OpenCV version:</a:t>
            </a:r>
          </a:p>
          <a:p>
            <a:pPr marL="800100" lvl="2" indent="0">
              <a:buNone/>
            </a:pPr>
            <a:r>
              <a:rPr lang="en-IE" i="1" dirty="0"/>
              <a:t>if ((f(i,j) – (Σ</a:t>
            </a:r>
            <a:r>
              <a:rPr lang="en-IE" i="1" baseline="-25000" dirty="0"/>
              <a:t>a=-m..m, b=-m..m </a:t>
            </a:r>
            <a:r>
              <a:rPr lang="en-IE" i="1" dirty="0"/>
              <a:t>f(i+a,j+b) / (2m+1)</a:t>
            </a:r>
            <a:r>
              <a:rPr lang="en-IE" i="1" baseline="30000" dirty="0"/>
              <a:t>2</a:t>
            </a:r>
            <a:r>
              <a:rPr lang="en-IE" i="1" dirty="0"/>
              <a:t>)) &gt; offset)</a:t>
            </a:r>
          </a:p>
          <a:p>
            <a:pPr marL="800100" lvl="2" indent="0">
              <a:buNone/>
            </a:pPr>
            <a:r>
              <a:rPr lang="en-IE" i="1" dirty="0"/>
              <a:t>    g(i,j) = 255</a:t>
            </a:r>
          </a:p>
          <a:p>
            <a:pPr marL="800100" lvl="2" indent="0">
              <a:buNone/>
            </a:pPr>
            <a:r>
              <a:rPr lang="en-IE" i="1" dirty="0"/>
              <a:t>else g(i,j) = 0</a:t>
            </a:r>
          </a:p>
          <a:p>
            <a:endParaRPr lang="en-GB" i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Binary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on  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Practical Introduction to Computer Vision with OpenCV 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by Kenneth Dawson-Howe © Wiley &amp; Sons Inc.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38EFD50C-2CA3-4369-95AD-E0E1D15D1393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708920"/>
            <a:ext cx="6912768" cy="20162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11560" y="4869160"/>
            <a:ext cx="8147332" cy="1348061"/>
          </a:xfrm>
          <a:prstGeom prst="rect">
            <a:avLst/>
          </a:prstGeom>
          <a:solidFill>
            <a:srgbClr val="92D050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IE" b="1" dirty="0"/>
              <a:t>adaptiveThreshold( gray_image,binary_image,output_value,   </a:t>
            </a:r>
          </a:p>
          <a:p>
            <a:r>
              <a:rPr lang="en-IE" b="1" dirty="0"/>
              <a:t>     ADAPTIVE_THRESH_MEAN_C,THRESH_BINARY,</a:t>
            </a:r>
          </a:p>
          <a:p>
            <a:r>
              <a:rPr lang="en-IE" b="1" dirty="0"/>
              <a:t>     block_size,offset );</a:t>
            </a:r>
          </a:p>
        </p:txBody>
      </p:sp>
    </p:spTree>
    <p:extLst>
      <p:ext uri="{BB962C8B-B14F-4D97-AF65-F5344CB8AC3E}">
        <p14:creationId xmlns:p14="http://schemas.microsoft.com/office/powerpoint/2010/main" val="7759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Variations – Band Thresholding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>
                <a:latin typeface="Calibri" charset="0"/>
                <a:cs typeface="Calibri" charset="0"/>
              </a:rPr>
              <a:t>Band </a:t>
            </a:r>
            <a:r>
              <a:rPr lang="en-GB" dirty="0" err="1">
                <a:latin typeface="Calibri" charset="0"/>
                <a:cs typeface="Calibri" charset="0"/>
              </a:rPr>
              <a:t>thresholding</a:t>
            </a:r>
            <a:r>
              <a:rPr lang="en-GB" dirty="0">
                <a:latin typeface="Calibri" charset="0"/>
                <a:cs typeface="Calibri" charset="0"/>
              </a:rPr>
              <a:t>                             </a:t>
            </a:r>
            <a:endParaRPr lang="en-GB" sz="1600" dirty="0">
              <a:latin typeface="Calibri" charset="0"/>
              <a:cs typeface="Calibri" charset="0"/>
            </a:endParaRPr>
          </a:p>
          <a:p>
            <a:pPr marL="914400" lvl="2" indent="0">
              <a:lnSpc>
                <a:spcPct val="90000"/>
              </a:lnSpc>
              <a:buNone/>
            </a:pPr>
            <a:r>
              <a:rPr lang="en-GB" dirty="0">
                <a:latin typeface="Calibri" charset="0"/>
                <a:cs typeface="Calibri" charset="0"/>
              </a:rPr>
              <a:t>	</a:t>
            </a:r>
            <a:r>
              <a:rPr lang="en-GB" i="1" dirty="0">
                <a:latin typeface="Calibri" charset="0"/>
                <a:cs typeface="Calibri" charset="0"/>
              </a:rPr>
              <a:t>g(</a:t>
            </a:r>
            <a:r>
              <a:rPr lang="en-GB" i="1" dirty="0" err="1">
                <a:latin typeface="Calibri" charset="0"/>
                <a:cs typeface="Calibri" charset="0"/>
              </a:rPr>
              <a:t>i,j</a:t>
            </a:r>
            <a:r>
              <a:rPr lang="en-GB" i="1" dirty="0">
                <a:latin typeface="Calibri" charset="0"/>
                <a:cs typeface="Calibri" charset="0"/>
              </a:rPr>
              <a:t>) = 1 for f(</a:t>
            </a:r>
            <a:r>
              <a:rPr lang="en-GB" i="1" dirty="0" err="1">
                <a:latin typeface="Calibri" charset="0"/>
                <a:cs typeface="Calibri" charset="0"/>
              </a:rPr>
              <a:t>i,j</a:t>
            </a:r>
            <a:r>
              <a:rPr lang="en-GB" i="1" dirty="0">
                <a:latin typeface="Calibri" charset="0"/>
                <a:cs typeface="Calibri" charset="0"/>
              </a:rPr>
              <a:t>) </a:t>
            </a:r>
            <a:r>
              <a:rPr lang="en-GB" i="1" dirty="0">
                <a:latin typeface="Calibri" charset="0"/>
                <a:cs typeface="Calibri" charset="0"/>
                <a:sym typeface="Symbol" charset="0"/>
              </a:rPr>
              <a:t> T</a:t>
            </a:r>
            <a:r>
              <a:rPr lang="en-GB" i="1" baseline="-25000" dirty="0">
                <a:latin typeface="Calibri" charset="0"/>
                <a:cs typeface="Calibri" charset="0"/>
                <a:sym typeface="Symbol" charset="0"/>
              </a:rPr>
              <a:t>1 </a:t>
            </a:r>
            <a:r>
              <a:rPr lang="en-GB" i="1" dirty="0">
                <a:latin typeface="Calibri" charset="0"/>
                <a:cs typeface="Calibri" charset="0"/>
              </a:rPr>
              <a:t>and f(</a:t>
            </a:r>
            <a:r>
              <a:rPr lang="en-GB" i="1" dirty="0" err="1">
                <a:latin typeface="Calibri" charset="0"/>
                <a:cs typeface="Calibri" charset="0"/>
              </a:rPr>
              <a:t>i,j</a:t>
            </a:r>
            <a:r>
              <a:rPr lang="en-GB" i="1" dirty="0">
                <a:latin typeface="Calibri" charset="0"/>
                <a:cs typeface="Calibri" charset="0"/>
              </a:rPr>
              <a:t>) </a:t>
            </a:r>
            <a:r>
              <a:rPr lang="en-GB" i="1" dirty="0">
                <a:latin typeface="Calibri" charset="0"/>
                <a:cs typeface="Calibri" charset="0"/>
                <a:sym typeface="Symbol" charset="0"/>
              </a:rPr>
              <a:t> T</a:t>
            </a:r>
            <a:r>
              <a:rPr lang="en-GB" i="1" baseline="-25000" dirty="0">
                <a:latin typeface="Calibri" charset="0"/>
                <a:cs typeface="Calibri" charset="0"/>
                <a:sym typeface="Symbol" charset="0"/>
              </a:rPr>
              <a:t>2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GB" i="1" dirty="0">
                <a:latin typeface="Calibri" charset="0"/>
                <a:cs typeface="Calibri" charset="0"/>
                <a:sym typeface="Symbol" charset="0"/>
              </a:rPr>
              <a:t>	         = 0 otherwise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latin typeface="Calibri" charset="0"/>
                <a:cs typeface="Calibri" charset="0"/>
                <a:sym typeface="Symbol" charset="0"/>
              </a:rPr>
              <a:t>Border detector?</a:t>
            </a:r>
          </a:p>
          <a:p>
            <a:pPr marL="0" indent="0">
              <a:lnSpc>
                <a:spcPct val="90000"/>
              </a:lnSpc>
              <a:buNone/>
            </a:pPr>
            <a:endParaRPr lang="en-GB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Binary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on  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Practical Introduction to Computer Vision with OpenCV 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by Kenneth Dawson-Howe © Wiley &amp; Sons Inc.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38EFD50C-2CA3-4369-95AD-E0E1D15D1393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4797152"/>
            <a:ext cx="8460432" cy="1152128"/>
          </a:xfrm>
          <a:prstGeom prst="rect">
            <a:avLst/>
          </a:prstGeom>
          <a:solidFill>
            <a:srgbClr val="92D050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IE" sz="2000" b="1" dirty="0"/>
              <a:t>threshold( image, </a:t>
            </a:r>
            <a:r>
              <a:rPr lang="en-IE" sz="2000" b="1" dirty="0" smtClean="0"/>
              <a:t>binary1</a:t>
            </a:r>
            <a:r>
              <a:rPr lang="en-IE" sz="2000" b="1" dirty="0"/>
              <a:t>, low_threshold</a:t>
            </a:r>
            <a:r>
              <a:rPr lang="en-IE" sz="2000" b="1" dirty="0" smtClean="0"/>
              <a:t>, 255</a:t>
            </a:r>
            <a:r>
              <a:rPr lang="en-IE" sz="2000" b="1" dirty="0"/>
              <a:t>, THRESH_BINARY );</a:t>
            </a:r>
          </a:p>
          <a:p>
            <a:r>
              <a:rPr lang="en-IE" sz="2000" b="1" dirty="0" smtClean="0"/>
              <a:t>threshold</a:t>
            </a:r>
            <a:r>
              <a:rPr lang="en-IE" sz="2000" b="1" dirty="0"/>
              <a:t>( image, </a:t>
            </a:r>
            <a:r>
              <a:rPr lang="en-IE" sz="2000" b="1" dirty="0" smtClean="0"/>
              <a:t>binary2</a:t>
            </a:r>
            <a:r>
              <a:rPr lang="en-IE" sz="2000" b="1" dirty="0"/>
              <a:t>, high_threshold</a:t>
            </a:r>
            <a:r>
              <a:rPr lang="en-IE" sz="2000" b="1" dirty="0" smtClean="0"/>
              <a:t>, 255</a:t>
            </a:r>
            <a:r>
              <a:rPr lang="en-IE" sz="2000" b="1" dirty="0"/>
              <a:t>, THRESH_BINARY_INV );</a:t>
            </a:r>
          </a:p>
          <a:p>
            <a:r>
              <a:rPr lang="en-IE" sz="2000" b="1" dirty="0" smtClean="0"/>
              <a:t>bitwise_and</a:t>
            </a:r>
            <a:r>
              <a:rPr lang="en-IE" sz="2000" b="1" dirty="0"/>
              <a:t>( binary_image1, binary_image2, </a:t>
            </a:r>
            <a:r>
              <a:rPr lang="en-IE" sz="2000" b="1" dirty="0" smtClean="0"/>
              <a:t> band_thresholded_image </a:t>
            </a:r>
            <a:r>
              <a:rPr lang="en-IE" sz="2000" b="1" dirty="0"/>
              <a:t>);</a:t>
            </a:r>
          </a:p>
        </p:txBody>
      </p:sp>
      <p:pic>
        <p:nvPicPr>
          <p:cNvPr id="8" name="Picture 7" descr="ࡌŜ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20888"/>
            <a:ext cx="705678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665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Variations – Semi Thresholding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>
                <a:latin typeface="Calibri" charset="0"/>
                <a:cs typeface="Calibri" charset="0"/>
              </a:rPr>
              <a:t>Semi-</a:t>
            </a:r>
            <a:r>
              <a:rPr lang="en-GB" dirty="0" err="1">
                <a:latin typeface="Calibri" charset="0"/>
                <a:cs typeface="Calibri" charset="0"/>
              </a:rPr>
              <a:t>thresholding</a:t>
            </a:r>
            <a:r>
              <a:rPr lang="en-GB" dirty="0">
                <a:latin typeface="Calibri" charset="0"/>
                <a:cs typeface="Calibri" charset="0"/>
              </a:rPr>
              <a:t>                    </a:t>
            </a:r>
            <a:endParaRPr lang="en-GB" sz="1600" dirty="0">
              <a:latin typeface="Calibri" charset="0"/>
              <a:cs typeface="Calibri" charset="0"/>
            </a:endParaRPr>
          </a:p>
          <a:p>
            <a:pPr marL="914400" lvl="2" indent="0">
              <a:lnSpc>
                <a:spcPct val="90000"/>
              </a:lnSpc>
              <a:buNone/>
            </a:pPr>
            <a:r>
              <a:rPr lang="en-GB" dirty="0">
                <a:latin typeface="Calibri" charset="0"/>
                <a:cs typeface="Calibri" charset="0"/>
              </a:rPr>
              <a:t>	</a:t>
            </a:r>
            <a:r>
              <a:rPr lang="en-GB" i="1" dirty="0">
                <a:latin typeface="Calibri" charset="0"/>
                <a:cs typeface="Calibri" charset="0"/>
              </a:rPr>
              <a:t>g(</a:t>
            </a:r>
            <a:r>
              <a:rPr lang="en-GB" i="1" dirty="0" err="1">
                <a:latin typeface="Calibri" charset="0"/>
                <a:cs typeface="Calibri" charset="0"/>
              </a:rPr>
              <a:t>i,j</a:t>
            </a:r>
            <a:r>
              <a:rPr lang="en-GB" i="1" dirty="0">
                <a:latin typeface="Calibri" charset="0"/>
                <a:cs typeface="Calibri" charset="0"/>
              </a:rPr>
              <a:t>) = f(</a:t>
            </a:r>
            <a:r>
              <a:rPr lang="en-GB" i="1" dirty="0" err="1">
                <a:latin typeface="Calibri" charset="0"/>
                <a:cs typeface="Calibri" charset="0"/>
              </a:rPr>
              <a:t>i,j</a:t>
            </a:r>
            <a:r>
              <a:rPr lang="en-GB" i="1" dirty="0">
                <a:latin typeface="Calibri" charset="0"/>
                <a:cs typeface="Calibri" charset="0"/>
              </a:rPr>
              <a:t>) for f(</a:t>
            </a:r>
            <a:r>
              <a:rPr lang="en-GB" i="1" dirty="0" err="1">
                <a:latin typeface="Calibri" charset="0"/>
                <a:cs typeface="Calibri" charset="0"/>
              </a:rPr>
              <a:t>i,j</a:t>
            </a:r>
            <a:r>
              <a:rPr lang="en-GB" i="1" dirty="0">
                <a:latin typeface="Calibri" charset="0"/>
                <a:cs typeface="Calibri" charset="0"/>
              </a:rPr>
              <a:t>) </a:t>
            </a:r>
            <a:r>
              <a:rPr lang="en-GB" i="1" dirty="0">
                <a:latin typeface="Calibri" charset="0"/>
                <a:cs typeface="Calibri" charset="0"/>
                <a:sym typeface="Symbol" charset="0"/>
              </a:rPr>
              <a:t> T</a:t>
            </a:r>
            <a:endParaRPr lang="en-GB" i="1" baseline="-25000" dirty="0">
              <a:latin typeface="Calibri" charset="0"/>
              <a:cs typeface="Calibri" charset="0"/>
              <a:sym typeface="Symbol" charset="0"/>
            </a:endParaRPr>
          </a:p>
          <a:p>
            <a:pPr marL="914400" lvl="2" indent="0">
              <a:lnSpc>
                <a:spcPct val="90000"/>
              </a:lnSpc>
              <a:buNone/>
            </a:pPr>
            <a:r>
              <a:rPr lang="en-GB" i="1" dirty="0">
                <a:latin typeface="Calibri" charset="0"/>
                <a:cs typeface="Calibri" charset="0"/>
                <a:sym typeface="Symbol" charset="0"/>
              </a:rPr>
              <a:t>	         = 0 otherwise</a:t>
            </a:r>
          </a:p>
          <a:p>
            <a:pPr marL="0" indent="0">
              <a:lnSpc>
                <a:spcPct val="90000"/>
              </a:lnSpc>
              <a:buNone/>
            </a:pPr>
            <a:endParaRPr lang="en-GB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Binary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on  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Practical Introduction to Computer Vision with OpenCV 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by Kenneth Dawson-Howe © Wiley &amp; Sons Inc.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38EFD50C-2CA3-4369-95AD-E0E1D15D1393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pic>
        <p:nvPicPr>
          <p:cNvPr id="7" name="Picture 13" descr="SemiThresholding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20888"/>
            <a:ext cx="5845596" cy="264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528" y="5229200"/>
            <a:ext cx="8460432" cy="769441"/>
          </a:xfrm>
          <a:prstGeom prst="rect">
            <a:avLst/>
          </a:prstGeom>
          <a:solidFill>
            <a:srgbClr val="92D050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threshold( </a:t>
            </a:r>
            <a:r>
              <a:rPr lang="en-US" sz="2000" b="1" dirty="0" err="1"/>
              <a:t>gray_image</a:t>
            </a:r>
            <a:r>
              <a:rPr lang="en-US" sz="2000" b="1" dirty="0"/>
              <a:t>, </a:t>
            </a:r>
            <a:r>
              <a:rPr lang="en-US" sz="2000" b="1" dirty="0" err="1"/>
              <a:t>binary_image</a:t>
            </a:r>
            <a:r>
              <a:rPr lang="en-US" sz="2000" b="1" dirty="0"/>
              <a:t>, threshold</a:t>
            </a:r>
            <a:r>
              <a:rPr lang="en-US" sz="2000" b="1" dirty="0" smtClean="0"/>
              <a:t>, 255</a:t>
            </a:r>
            <a:r>
              <a:rPr lang="en-US" sz="2000" b="1" dirty="0"/>
              <a:t>, THRESH_BINARY );</a:t>
            </a:r>
          </a:p>
          <a:p>
            <a:r>
              <a:rPr lang="en-US" sz="2000" b="1" dirty="0" err="1" smtClean="0"/>
              <a:t>bitwise_and</a:t>
            </a:r>
            <a:r>
              <a:rPr lang="en-US" sz="2000" b="1" dirty="0"/>
              <a:t>( </a:t>
            </a:r>
            <a:r>
              <a:rPr lang="en-US" sz="2000" b="1" dirty="0" err="1"/>
              <a:t>gray_image</a:t>
            </a:r>
            <a:r>
              <a:rPr lang="en-US" sz="2000" b="1" dirty="0"/>
              <a:t>, </a:t>
            </a:r>
            <a:r>
              <a:rPr lang="en-US" sz="2000" b="1" dirty="0" err="1"/>
              <a:t>binary_image</a:t>
            </a:r>
            <a:r>
              <a:rPr lang="en-US" sz="2000" b="1" dirty="0" smtClean="0"/>
              <a:t>, </a:t>
            </a:r>
            <a:r>
              <a:rPr lang="en-US" sz="2000" b="1" dirty="0" err="1"/>
              <a:t>semi_thresholded_image</a:t>
            </a:r>
            <a:r>
              <a:rPr lang="en-US" sz="2000" b="1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5912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Variations – Multi-Level Thresholding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Threshold separately and combine?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Binary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on  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Practical Introduction to Computer Vision with OpenCV 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by Kenneth Dawson-Howe © Wiley &amp; Sons Inc.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38EFD50C-2CA3-4369-95AD-E0E1D15D1393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  <p:pic>
        <p:nvPicPr>
          <p:cNvPr id="7" name="Picture 6" descr="°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84784"/>
            <a:ext cx="633670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111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Mathematical Morphology – Introduction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on algebra of non-linear operators operating on object shape</a:t>
            </a:r>
          </a:p>
          <a:p>
            <a:pPr lvl="1">
              <a:lnSpc>
                <a:spcPct val="90000"/>
              </a:lnSpc>
              <a:buBlip>
                <a:blip r:embed="rId2"/>
              </a:buBlip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Performs many tasks better and more quickly than standard approaches</a:t>
            </a:r>
          </a:p>
          <a:p>
            <a:pPr lvl="1">
              <a:lnSpc>
                <a:spcPct val="90000"/>
              </a:lnSpc>
              <a:buBlip>
                <a:blip r:embed="rId2"/>
              </a:buBlip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Separate part of image analysis</a:t>
            </a:r>
          </a:p>
          <a:p>
            <a:pPr lvl="1">
              <a:lnSpc>
                <a:spcPct val="90000"/>
              </a:lnSpc>
              <a:buBlip>
                <a:blip r:embed="rId2"/>
              </a:buBlip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Operates with points sets, their connectivity and shape</a:t>
            </a:r>
          </a:p>
          <a:p>
            <a:pPr lvl="1">
              <a:lnSpc>
                <a:spcPct val="90000"/>
              </a:lnSpc>
              <a:buBlip>
                <a:blip r:embed="rId2"/>
              </a:buBlip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Main uses: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Pre-processing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Object structure enhancement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Segmentation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Description of objects</a:t>
            </a:r>
          </a:p>
          <a:p>
            <a:pPr>
              <a:lnSpc>
                <a:spcPct val="90000"/>
              </a:lnSpc>
            </a:pPr>
            <a:endParaRPr lang="en-GB" dirty="0">
              <a:latin typeface="Calibri" charset="0"/>
              <a:cs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Binary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on  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Practical Introduction to Computer Vision with OpenCV 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by Kenneth Dawson-Howe © Wiley &amp; Sons Inc.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38EFD50C-2CA3-4369-95AD-E0E1D15D1393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7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Mathematical Morphology – Sets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Consider images as point sets...</a:t>
            </a:r>
            <a:endParaRPr lang="en-GB" sz="20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Images (</a:t>
            </a:r>
            <a:r>
              <a:rPr lang="en-GB" sz="2000" i="1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Z</a:t>
            </a:r>
            <a:r>
              <a:rPr lang="en-GB" sz="2000" baseline="30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2</a:t>
            </a: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, </a:t>
            </a:r>
            <a:r>
              <a:rPr lang="en-GB" sz="2000" i="1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Z</a:t>
            </a:r>
            <a:r>
              <a:rPr lang="en-GB" sz="2000" baseline="30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3</a:t>
            </a: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, </a:t>
            </a:r>
            <a:r>
              <a:rPr lang="en-GB" sz="2000" i="1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Z</a:t>
            </a:r>
            <a:r>
              <a:rPr lang="en-GB" sz="2000" baseline="30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3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GB" sz="2000" i="1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Z</a:t>
            </a:r>
            <a:r>
              <a:rPr lang="en-GB" sz="2000" baseline="30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2</a:t>
            </a: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: Binary images</a:t>
            </a: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</a:p>
          <a:p>
            <a:pPr marL="1200150" lvl="2" indent="-285750">
              <a:lnSpc>
                <a:spcPct val="90000"/>
              </a:lnSpc>
              <a:buSzPct val="80000"/>
              <a:buFontTx/>
              <a:buBlip>
                <a:blip r:embed="rId2"/>
              </a:buBlip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X = { </a:t>
            </a:r>
            <a:r>
              <a:rPr lang="en-GB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(1,1), (1,3), (1,4), (1,5), (2,1), (2,2), (3,1), (3,2), (4,1), (4,2)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 }</a:t>
            </a:r>
          </a:p>
          <a:p>
            <a:pPr lvl="1">
              <a:lnSpc>
                <a:spcPct val="90000"/>
              </a:lnSpc>
            </a:pPr>
            <a:r>
              <a:rPr lang="en-GB" sz="2000" i="1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Z</a:t>
            </a:r>
            <a:r>
              <a:rPr lang="en-GB" sz="2000" baseline="30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3</a:t>
            </a: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:  Grey scale images </a:t>
            </a:r>
          </a:p>
          <a:p>
            <a:pPr lvl="1">
              <a:lnSpc>
                <a:spcPct val="90000"/>
              </a:lnSpc>
            </a:pPr>
            <a:r>
              <a:rPr lang="en-GB" sz="2000" i="1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Z</a:t>
            </a:r>
            <a:r>
              <a:rPr lang="en-GB" sz="2000" baseline="30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3</a:t>
            </a: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: </a:t>
            </a:r>
            <a:r>
              <a:rPr lang="en-GB" sz="2000" dirty="0" err="1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Voxels</a:t>
            </a: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.</a:t>
            </a:r>
            <a:endParaRPr lang="en-GB" sz="2000" baseline="300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Morphological Transformation Ψ(X)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Structuring Element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Local origin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Normally symmetric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Applied at all locations in X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Dual:  Ψ(X) = [Ψ</a:t>
            </a:r>
            <a:r>
              <a:rPr lang="en-GB" sz="2000" baseline="30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*</a:t>
            </a: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(</a:t>
            </a:r>
            <a:r>
              <a:rPr lang="en-GB" sz="2000" dirty="0" err="1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X</a:t>
            </a:r>
            <a:r>
              <a:rPr lang="en-GB" sz="2000" baseline="30000" dirty="0" err="1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c</a:t>
            </a: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)]</a:t>
            </a:r>
            <a:r>
              <a:rPr lang="en-GB" sz="2000" baseline="30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c</a:t>
            </a:r>
          </a:p>
          <a:p>
            <a:pPr>
              <a:lnSpc>
                <a:spcPct val="90000"/>
              </a:lnSpc>
            </a:pPr>
            <a:endParaRPr lang="en-GB" dirty="0">
              <a:latin typeface="Calibri" charset="0"/>
              <a:cs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Binary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on  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Practical Introduction to Computer Vision with OpenCV 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by Kenneth Dawson-Howe © Wiley &amp; Sons Inc.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38EFD50C-2CA3-4369-95AD-E0E1D15D1393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  <p:pic>
        <p:nvPicPr>
          <p:cNvPr id="9" name="Picture 8" descr="PointS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5075" y="620688"/>
            <a:ext cx="1558925" cy="17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1675" y="4509120"/>
            <a:ext cx="33623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17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Mathematical Morphology – Dilation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Minkowski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set addition: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X  B = { p  ε</a:t>
            </a:r>
            <a:r>
              <a:rPr lang="en-GB" sz="2000" baseline="30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2</a:t>
            </a: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; p = </a:t>
            </a:r>
            <a:r>
              <a:rPr lang="en-GB" sz="2000" dirty="0" err="1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x+b</a:t>
            </a: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, x  X and b  B }</a:t>
            </a: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Fills small holes &amp; gulfs</a:t>
            </a: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‘Normal’ dilation ?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Add all bordering pixels</a:t>
            </a: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GB" dirty="0">
              <a:latin typeface="Calibri" charset="0"/>
              <a:cs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Binary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on  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Practical Introduction to Computer Vision with OpenCV 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by Kenneth Dawson-Howe © Wiley &amp; Sons Inc.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38EFD50C-2CA3-4369-95AD-E0E1D15D1393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  <p:pic>
        <p:nvPicPr>
          <p:cNvPr id="9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5463" y="836613"/>
            <a:ext cx="2268537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5463" y="908050"/>
            <a:ext cx="2268537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69113" y="908050"/>
            <a:ext cx="2274887" cy="532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8950" y="836613"/>
            <a:ext cx="23050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8950" y="836613"/>
            <a:ext cx="23050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2" descr="Full3x3StructuredElemen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88024" y="2276872"/>
            <a:ext cx="10668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7" descr="Dilation.bmp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388" y="3789363"/>
            <a:ext cx="5311775" cy="227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174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Mathematical Morphology – Erosion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Minkowski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set subtraction: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X Θ B = { p  ε</a:t>
            </a:r>
            <a:r>
              <a:rPr lang="en-GB" sz="2000" baseline="30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2</a:t>
            </a: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; </a:t>
            </a:r>
            <a:r>
              <a:rPr lang="en-GB" sz="2000" dirty="0" err="1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p+b</a:t>
            </a: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  X for every b  B }</a:t>
            </a: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Removes noise</a:t>
            </a: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‘Normal’ erosion ?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Remove all border pixels</a:t>
            </a:r>
            <a:endParaRPr lang="en-GB" dirty="0">
              <a:latin typeface="Calibri" charset="0"/>
              <a:cs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Binary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on  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Practical Introduction to Computer Vision with OpenCV 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by Kenneth Dawson-Howe © Wiley &amp; Sons Inc.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38EFD50C-2CA3-4369-95AD-E0E1D15D1393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  <p:pic>
        <p:nvPicPr>
          <p:cNvPr id="9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5463" y="765175"/>
            <a:ext cx="2268537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5463" y="765175"/>
            <a:ext cx="2268537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69113" y="765175"/>
            <a:ext cx="2274887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69113" y="765175"/>
            <a:ext cx="2274887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69113" y="765175"/>
            <a:ext cx="2274887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2" descr="Full3x3StructuredElemen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9918" y="2278310"/>
            <a:ext cx="10668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7" descr="Erosion.bmp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3568" y="3861048"/>
            <a:ext cx="5273675" cy="227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174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Mathematical Morphology –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Opening: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X </a:t>
            </a:r>
            <a:r>
              <a:rPr lang="en-GB" sz="14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</a:t>
            </a: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 D = (X Θ D)  D</a:t>
            </a:r>
          </a:p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Closing: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X  D = (X  D) Θ D</a:t>
            </a:r>
          </a:p>
          <a:p>
            <a:pPr lvl="1">
              <a:lnSpc>
                <a:spcPct val="90000"/>
              </a:lnSpc>
            </a:pPr>
            <a:endParaRPr lang="en-GB" sz="20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sz="20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sz="20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Isotropic structuring element: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Eliminates small image details</a:t>
            </a:r>
          </a:p>
          <a:p>
            <a:pPr lvl="1">
              <a:lnSpc>
                <a:spcPct val="90000"/>
              </a:lnSpc>
            </a:pPr>
            <a:endParaRPr lang="en-GB" sz="20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sz="20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Properties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X </a:t>
            </a:r>
            <a:r>
              <a:rPr lang="en-GB" sz="14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</a:t>
            </a: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 D = (X </a:t>
            </a:r>
            <a:r>
              <a:rPr lang="en-GB" sz="14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</a:t>
            </a: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 D) </a:t>
            </a:r>
            <a:r>
              <a:rPr lang="en-GB" sz="14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</a:t>
            </a: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 D    and    X  D = (X  D)  D </a:t>
            </a: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GB" dirty="0">
              <a:latin typeface="Calibri" charset="0"/>
              <a:cs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Binary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on  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Practical Introduction to Computer Vision with OpenCV 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by Kenneth Dawson-Howe © Wiley &amp; Sons Inc.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38EFD50C-2CA3-4369-95AD-E0E1D15D1393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  <p:pic>
        <p:nvPicPr>
          <p:cNvPr id="9" name="Picture 15" descr="OpeningClosing.bmp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8400" y="4221088"/>
            <a:ext cx="54356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94891" y="765174"/>
            <a:ext cx="4149109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17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Thresholding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Binary </a:t>
            </a:r>
            <a:r>
              <a:rPr lang="en-GB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thresholding</a:t>
            </a:r>
            <a:endParaRPr lang="en-GB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for all pixels</a:t>
            </a:r>
          </a:p>
          <a:p>
            <a:pPr lvl="2">
              <a:lnSpc>
                <a:spcPct val="90000"/>
              </a:lnSpc>
              <a:buNone/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g(</a:t>
            </a:r>
            <a:r>
              <a:rPr lang="en-GB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i,j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 = 1 for f(</a:t>
            </a:r>
            <a:r>
              <a:rPr lang="en-GB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i,j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 T</a:t>
            </a:r>
          </a:p>
          <a:p>
            <a:pPr lvl="2">
              <a:lnSpc>
                <a:spcPct val="90000"/>
              </a:lnSpc>
              <a:buNone/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	</a:t>
            </a:r>
            <a:r>
              <a:rPr lang="en-IE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       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 = 0 for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f(</a:t>
            </a:r>
            <a:r>
              <a:rPr lang="en-GB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i,j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&lt; T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Simple scenes?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LUT</a:t>
            </a:r>
            <a:endParaRPr lang="en-GB" sz="20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90000"/>
              </a:lnSpc>
              <a:buNone/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for all grey levels</a:t>
            </a:r>
          </a:p>
          <a:p>
            <a:pPr lvl="2">
              <a:lnSpc>
                <a:spcPct val="90000"/>
              </a:lnSpc>
              <a:buNone/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LUT(k) = 1 for k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 T</a:t>
            </a:r>
          </a:p>
          <a:p>
            <a:pPr lvl="2">
              <a:lnSpc>
                <a:spcPct val="90000"/>
              </a:lnSpc>
              <a:buNone/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	</a:t>
            </a:r>
            <a:r>
              <a:rPr lang="en-IE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           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 = 0 for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k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&lt; T</a:t>
            </a:r>
          </a:p>
          <a:p>
            <a:pPr lvl="2">
              <a:lnSpc>
                <a:spcPct val="90000"/>
              </a:lnSpc>
              <a:buNone/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for all pixels</a:t>
            </a:r>
          </a:p>
          <a:p>
            <a:pPr lvl="2">
              <a:lnSpc>
                <a:spcPct val="90000"/>
              </a:lnSpc>
              <a:buNone/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g(</a:t>
            </a:r>
            <a:r>
              <a:rPr lang="en-GB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i,j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 = LUT( f(</a:t>
            </a:r>
            <a:r>
              <a:rPr lang="en-GB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i,j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 )</a:t>
            </a:r>
            <a:endParaRPr lang="en-GB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Objects of interest  vs.  background</a:t>
            </a:r>
            <a:endParaRPr lang="en-GB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Binary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on  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Practical Introduction to Computer Vision with OpenCV 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by Kenneth Dawson-Howe © Wiley &amp; Sons Inc.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38EFD50C-2CA3-4369-95AD-E0E1D15D1393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pic>
        <p:nvPicPr>
          <p:cNvPr id="7" name="Picture 16" descr="House25Sig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325" y="908050"/>
            <a:ext cx="2987675" cy="254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8" descr="House25SignB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156325" y="908050"/>
            <a:ext cx="2987675" cy="254158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11560" y="5229200"/>
            <a:ext cx="7992888" cy="936104"/>
          </a:xfrm>
          <a:prstGeom prst="rect">
            <a:avLst/>
          </a:prstGeom>
          <a:solidFill>
            <a:srgbClr val="92D050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IE" b="1" dirty="0" smtClean="0"/>
              <a:t>threshold(</a:t>
            </a:r>
            <a:r>
              <a:rPr lang="en-IE" b="1" dirty="0" err="1" smtClean="0"/>
              <a:t>gray_image,binary_image,threshold</a:t>
            </a:r>
            <a:r>
              <a:rPr lang="en-IE" b="1" dirty="0" smtClean="0"/>
              <a:t>,</a:t>
            </a:r>
          </a:p>
          <a:p>
            <a:r>
              <a:rPr lang="en-IE" b="1" dirty="0" smtClean="0"/>
              <a:t>                                                         255,THRESH_BINARY);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77595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604448" cy="764704"/>
          </a:xfrm>
        </p:spPr>
        <p:txBody>
          <a:bodyPr/>
          <a:lstStyle/>
          <a:p>
            <a:r>
              <a:rPr lang="en-IE" dirty="0" smtClean="0"/>
              <a:t>Mathematical Morphology – OpenCV Code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dirty="0">
              <a:latin typeface="Calibri" charset="0"/>
              <a:cs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Binary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on  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Practical Introduction to Computer Vision with OpenCV 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by Kenneth Dawson-Howe © Wiley &amp; Sons Inc.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38EFD50C-2CA3-4369-95AD-E0E1D15D1393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764704"/>
            <a:ext cx="8460432" cy="461665"/>
          </a:xfrm>
          <a:prstGeom prst="rect">
            <a:avLst/>
          </a:prstGeom>
          <a:solidFill>
            <a:srgbClr val="92D050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dilate( </a:t>
            </a:r>
            <a:r>
              <a:rPr lang="en-US" b="1" dirty="0" err="1" smtClean="0"/>
              <a:t>binary_image</a:t>
            </a:r>
            <a:r>
              <a:rPr lang="en-US" b="1" dirty="0" smtClean="0"/>
              <a:t>, </a:t>
            </a:r>
            <a:r>
              <a:rPr lang="en-US" b="1" dirty="0" err="1" smtClean="0"/>
              <a:t>dilated_image</a:t>
            </a:r>
            <a:r>
              <a:rPr lang="en-US" b="1" dirty="0" smtClean="0"/>
              <a:t>, Mat());</a:t>
            </a:r>
            <a:r>
              <a:rPr lang="en-IE" b="1" dirty="0" smtClean="0"/>
              <a:t>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36" y="2852936"/>
            <a:ext cx="8460432" cy="904863"/>
          </a:xfrm>
          <a:prstGeom prst="rect">
            <a:avLst/>
          </a:prstGeom>
          <a:solidFill>
            <a:srgbClr val="92D050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IE" b="1" dirty="0" smtClean="0"/>
              <a:t>Mat </a:t>
            </a:r>
            <a:r>
              <a:rPr lang="en-IE" b="1" dirty="0" err="1" smtClean="0"/>
              <a:t>structuring_element</a:t>
            </a:r>
            <a:r>
              <a:rPr lang="en-IE" b="1" dirty="0" smtClean="0"/>
              <a:t>( 5, 5, CV_8U, Scalar(1) );</a:t>
            </a:r>
          </a:p>
          <a:p>
            <a:r>
              <a:rPr lang="en-IE" b="1" dirty="0" smtClean="0"/>
              <a:t>erode( </a:t>
            </a:r>
            <a:r>
              <a:rPr lang="en-IE" b="1" dirty="0" err="1" smtClean="0"/>
              <a:t>binary_image</a:t>
            </a:r>
            <a:r>
              <a:rPr lang="en-IE" b="1" dirty="0" smtClean="0"/>
              <a:t>, </a:t>
            </a:r>
            <a:r>
              <a:rPr lang="en-IE" b="1" dirty="0" err="1" smtClean="0"/>
              <a:t>eroded_image</a:t>
            </a:r>
            <a:r>
              <a:rPr lang="en-IE" b="1" dirty="0" smtClean="0"/>
              <a:t>, </a:t>
            </a:r>
            <a:r>
              <a:rPr lang="en-IE" b="1" dirty="0" err="1" smtClean="0"/>
              <a:t>structuring_element</a:t>
            </a:r>
            <a:r>
              <a:rPr lang="en-IE" b="1" dirty="0" smtClean="0"/>
              <a:t>);  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95536" y="1268760"/>
            <a:ext cx="8460432" cy="904863"/>
          </a:xfrm>
          <a:prstGeom prst="rect">
            <a:avLst/>
          </a:prstGeom>
          <a:solidFill>
            <a:srgbClr val="92D050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IE" b="1" dirty="0" smtClean="0"/>
              <a:t>Mat </a:t>
            </a:r>
            <a:r>
              <a:rPr lang="en-IE" b="1" dirty="0" err="1" smtClean="0"/>
              <a:t>structuring_element</a:t>
            </a:r>
            <a:r>
              <a:rPr lang="en-IE" b="1" dirty="0" smtClean="0"/>
              <a:t>( 5, 5, CV_8U, Scalar(1) );</a:t>
            </a:r>
          </a:p>
          <a:p>
            <a:r>
              <a:rPr lang="en-IE" b="1" dirty="0" smtClean="0"/>
              <a:t>dilate( </a:t>
            </a:r>
            <a:r>
              <a:rPr lang="en-IE" b="1" dirty="0" err="1" smtClean="0"/>
              <a:t>binary_image</a:t>
            </a:r>
            <a:r>
              <a:rPr lang="en-IE" b="1" dirty="0" smtClean="0"/>
              <a:t>, </a:t>
            </a:r>
            <a:r>
              <a:rPr lang="en-IE" b="1" dirty="0" err="1" smtClean="0"/>
              <a:t>dilated_image</a:t>
            </a:r>
            <a:r>
              <a:rPr lang="en-IE" b="1" dirty="0" smtClean="0"/>
              <a:t>, </a:t>
            </a:r>
            <a:r>
              <a:rPr lang="en-IE" b="1" dirty="0" err="1" smtClean="0"/>
              <a:t>structuring_element</a:t>
            </a:r>
            <a:r>
              <a:rPr lang="en-IE" b="1" dirty="0" smtClean="0"/>
              <a:t>);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5536" y="2348880"/>
            <a:ext cx="8460432" cy="461665"/>
          </a:xfrm>
          <a:prstGeom prst="rect">
            <a:avLst/>
          </a:prstGeom>
          <a:solidFill>
            <a:srgbClr val="92D050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IE" b="1" dirty="0" smtClean="0"/>
              <a:t>erode( </a:t>
            </a:r>
            <a:r>
              <a:rPr lang="en-IE" b="1" dirty="0" err="1" smtClean="0"/>
              <a:t>binary_image</a:t>
            </a:r>
            <a:r>
              <a:rPr lang="en-IE" b="1" dirty="0" smtClean="0"/>
              <a:t>, </a:t>
            </a:r>
            <a:r>
              <a:rPr lang="en-IE" b="1" dirty="0" err="1" smtClean="0"/>
              <a:t>eroded_image</a:t>
            </a:r>
            <a:r>
              <a:rPr lang="en-IE" b="1" dirty="0" smtClean="0"/>
              <a:t>, Mat());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5536" y="3933056"/>
            <a:ext cx="8460432" cy="2234458"/>
          </a:xfrm>
          <a:prstGeom prst="rect">
            <a:avLst/>
          </a:prstGeom>
          <a:solidFill>
            <a:srgbClr val="92D050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IE" b="1" dirty="0" smtClean="0"/>
              <a:t>Mat </a:t>
            </a:r>
            <a:r>
              <a:rPr lang="en-IE" b="1" dirty="0" err="1" smtClean="0"/>
              <a:t>five_by_five_element</a:t>
            </a:r>
            <a:r>
              <a:rPr lang="en-IE" b="1" dirty="0" smtClean="0"/>
              <a:t>( 5, 5, CV_8U, Scalar(1) );</a:t>
            </a:r>
          </a:p>
          <a:p>
            <a:r>
              <a:rPr lang="en-IE" b="1" dirty="0" err="1" smtClean="0"/>
              <a:t>morphologyEx</a:t>
            </a:r>
            <a:r>
              <a:rPr lang="en-IE" b="1" dirty="0" smtClean="0"/>
              <a:t>( </a:t>
            </a:r>
            <a:r>
              <a:rPr lang="en-IE" b="1" dirty="0" err="1" smtClean="0"/>
              <a:t>binary_image</a:t>
            </a:r>
            <a:r>
              <a:rPr lang="en-IE" b="1" dirty="0" smtClean="0"/>
              <a:t>, </a:t>
            </a:r>
            <a:r>
              <a:rPr lang="en-IE" b="1" dirty="0" err="1" smtClean="0"/>
              <a:t>opened_image</a:t>
            </a:r>
            <a:r>
              <a:rPr lang="en-IE" b="1" dirty="0" smtClean="0"/>
              <a:t>, </a:t>
            </a:r>
          </a:p>
          <a:p>
            <a:r>
              <a:rPr lang="en-IE" b="1" dirty="0" smtClean="0"/>
              <a:t>			MORPH_OPEN,  </a:t>
            </a:r>
            <a:r>
              <a:rPr lang="en-IE" b="1" dirty="0" err="1" smtClean="0"/>
              <a:t>five_by_five_element</a:t>
            </a:r>
            <a:r>
              <a:rPr lang="en-IE" b="1" dirty="0" smtClean="0"/>
              <a:t> );</a:t>
            </a:r>
          </a:p>
          <a:p>
            <a:r>
              <a:rPr lang="en-IE" b="1" dirty="0" smtClean="0"/>
              <a:t>  </a:t>
            </a:r>
            <a:r>
              <a:rPr lang="en-IE" b="1" dirty="0" err="1" smtClean="0"/>
              <a:t>morphologyEx</a:t>
            </a:r>
            <a:r>
              <a:rPr lang="en-IE" b="1" dirty="0" smtClean="0"/>
              <a:t>( </a:t>
            </a:r>
            <a:r>
              <a:rPr lang="en-IE" b="1" dirty="0" err="1" smtClean="0"/>
              <a:t>binary_image</a:t>
            </a:r>
            <a:r>
              <a:rPr lang="en-IE" b="1" dirty="0" smtClean="0"/>
              <a:t>, </a:t>
            </a:r>
            <a:r>
              <a:rPr lang="en-IE" b="1" dirty="0" err="1" smtClean="0"/>
              <a:t>closed_image</a:t>
            </a:r>
            <a:r>
              <a:rPr lang="en-IE" b="1" dirty="0" smtClean="0"/>
              <a:t>, </a:t>
            </a:r>
          </a:p>
          <a:p>
            <a:r>
              <a:rPr lang="en-IE" b="1" dirty="0" smtClean="0"/>
              <a:t>			MORPH_CLOSE, </a:t>
            </a:r>
            <a:r>
              <a:rPr lang="en-IE" b="1" dirty="0" err="1" smtClean="0"/>
              <a:t>five_by_five_element</a:t>
            </a:r>
            <a:r>
              <a:rPr lang="en-IE" b="1" dirty="0" smtClean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2317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dirty="0" smtClean="0"/>
              <a:t>Mathematical Morphology – Greyscale / Colour </a:t>
            </a:r>
            <a:endParaRPr lang="en-IE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584" y="764704"/>
            <a:ext cx="7990656" cy="5331296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GB" dirty="0" smtClean="0">
              <a:latin typeface="Calibri" charset="0"/>
              <a:cs typeface="Calibri" charset="0"/>
            </a:endParaRPr>
          </a:p>
          <a:p>
            <a:pPr>
              <a:lnSpc>
                <a:spcPct val="90000"/>
              </a:lnSpc>
            </a:pPr>
            <a:endParaRPr lang="en-GB" dirty="0" smtClean="0">
              <a:latin typeface="Calibri" charset="0"/>
              <a:cs typeface="Calibri" charset="0"/>
            </a:endParaRPr>
          </a:p>
          <a:p>
            <a:pPr>
              <a:lnSpc>
                <a:spcPct val="90000"/>
              </a:lnSpc>
            </a:pPr>
            <a:endParaRPr lang="en-GB" dirty="0" smtClean="0">
              <a:latin typeface="Calibri" charset="0"/>
              <a:cs typeface="Calibri" charset="0"/>
            </a:endParaRPr>
          </a:p>
          <a:p>
            <a:pPr>
              <a:lnSpc>
                <a:spcPct val="90000"/>
              </a:lnSpc>
            </a:pPr>
            <a:endParaRPr lang="en-GB" dirty="0" smtClean="0">
              <a:latin typeface="Calibri" charset="0"/>
              <a:cs typeface="Calibri" charset="0"/>
            </a:endParaRPr>
          </a:p>
          <a:p>
            <a:pPr>
              <a:lnSpc>
                <a:spcPct val="90000"/>
              </a:lnSpc>
            </a:pPr>
            <a:r>
              <a:rPr lang="en-GB" dirty="0" smtClean="0">
                <a:latin typeface="Calibri" charset="0"/>
                <a:cs typeface="Calibri" charset="0"/>
              </a:rPr>
              <a:t>One set per grey level (g)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libri" charset="0"/>
                <a:cs typeface="Calibri" charset="0"/>
              </a:rPr>
              <a:t>All points &gt;= g…</a:t>
            </a:r>
          </a:p>
          <a:p>
            <a:pPr>
              <a:lnSpc>
                <a:spcPct val="90000"/>
              </a:lnSpc>
            </a:pPr>
            <a:endParaRPr lang="en-GB" dirty="0" smtClean="0">
              <a:latin typeface="Calibri" charset="0"/>
              <a:cs typeface="Calibri" charset="0"/>
            </a:endParaRPr>
          </a:p>
          <a:p>
            <a:pPr>
              <a:lnSpc>
                <a:spcPct val="90000"/>
              </a:lnSpc>
            </a:pPr>
            <a:endParaRPr lang="en-GB" dirty="0" smtClean="0">
              <a:latin typeface="Calibri" charset="0"/>
              <a:cs typeface="Calibri" charset="0"/>
            </a:endParaRPr>
          </a:p>
          <a:p>
            <a:pPr>
              <a:lnSpc>
                <a:spcPct val="90000"/>
              </a:lnSpc>
            </a:pPr>
            <a:endParaRPr lang="en-GB" dirty="0" smtClean="0">
              <a:latin typeface="Calibri" charset="0"/>
              <a:cs typeface="Calibri" charset="0"/>
            </a:endParaRPr>
          </a:p>
          <a:p>
            <a:pPr>
              <a:lnSpc>
                <a:spcPct val="90000"/>
              </a:lnSpc>
            </a:pPr>
            <a:endParaRPr lang="en-GB" dirty="0" smtClean="0">
              <a:latin typeface="Calibri" charset="0"/>
              <a:cs typeface="Calibri" charset="0"/>
            </a:endParaRPr>
          </a:p>
          <a:p>
            <a:pPr>
              <a:lnSpc>
                <a:spcPct val="90000"/>
              </a:lnSpc>
            </a:pPr>
            <a:endParaRPr lang="en-GB" dirty="0" smtClean="0">
              <a:latin typeface="Calibri" charset="0"/>
              <a:cs typeface="Calibri" charset="0"/>
            </a:endParaRPr>
          </a:p>
          <a:p>
            <a:pPr>
              <a:lnSpc>
                <a:spcPct val="90000"/>
              </a:lnSpc>
            </a:pPr>
            <a:endParaRPr lang="en-GB" dirty="0" smtClean="0">
              <a:latin typeface="Calibri" charset="0"/>
              <a:cs typeface="Calibri" charset="0"/>
            </a:endParaRPr>
          </a:p>
          <a:p>
            <a:pPr>
              <a:lnSpc>
                <a:spcPct val="90000"/>
              </a:lnSpc>
            </a:pPr>
            <a:endParaRPr lang="en-GB" dirty="0" smtClean="0">
              <a:latin typeface="Calibri" charset="0"/>
              <a:cs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Binary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on  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Practical Introduction to Computer Vision with OpenCV 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by Kenneth Dawson-Howe © Wiley &amp; Sons Inc.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38EFD50C-2CA3-4369-95AD-E0E1D15D1393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  <p:pic>
        <p:nvPicPr>
          <p:cNvPr id="10" name="Pictur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692696"/>
            <a:ext cx="781236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509120"/>
            <a:ext cx="5486400" cy="163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708920"/>
            <a:ext cx="3623306" cy="1636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17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424936" cy="764704"/>
          </a:xfrm>
        </p:spPr>
        <p:txBody>
          <a:bodyPr/>
          <a:lstStyle/>
          <a:p>
            <a:r>
              <a:rPr lang="en-IE" dirty="0" smtClean="0"/>
              <a:t>Mathematical Morphology – Local maxima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>
                <a:latin typeface="Calibri" charset="0"/>
                <a:cs typeface="Calibri" charset="0"/>
              </a:rPr>
              <a:t>Can be used to locate local maxima and minima</a:t>
            </a:r>
          </a:p>
          <a:p>
            <a:pPr>
              <a:lnSpc>
                <a:spcPct val="90000"/>
              </a:lnSpc>
            </a:pPr>
            <a:endParaRPr lang="en-GB" dirty="0">
              <a:latin typeface="Calibri" charset="0"/>
              <a:cs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Binary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on  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Practical Introduction to Computer Vision with OpenCV 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by Kenneth Dawson-Howe © Wiley &amp; Sons Inc.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38EFD50C-2CA3-4369-95AD-E0E1D15D1393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628800"/>
            <a:ext cx="8676456" cy="3120854"/>
          </a:xfrm>
          <a:prstGeom prst="rect">
            <a:avLst/>
          </a:prstGeom>
          <a:solidFill>
            <a:srgbClr val="92D050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Mat dilated, </a:t>
            </a:r>
            <a:r>
              <a:rPr lang="en-US" b="1" dirty="0" err="1" smtClean="0"/>
              <a:t>thresholded_input</a:t>
            </a:r>
            <a:r>
              <a:rPr lang="en-US" b="1" dirty="0" smtClean="0"/>
              <a:t>, </a:t>
            </a:r>
            <a:r>
              <a:rPr lang="en-US" b="1" dirty="0" err="1" smtClean="0"/>
              <a:t>local_maxima</a:t>
            </a:r>
            <a:r>
              <a:rPr lang="en-US" b="1" dirty="0" smtClean="0"/>
              <a:t>, thresholded_8bit;</a:t>
            </a:r>
          </a:p>
          <a:p>
            <a:r>
              <a:rPr lang="en-US" b="1" dirty="0" smtClean="0"/>
              <a:t>dilate( input, dilated, Mat());</a:t>
            </a:r>
          </a:p>
          <a:p>
            <a:r>
              <a:rPr lang="en-US" b="1" dirty="0" smtClean="0"/>
              <a:t>compare( input, dilated, </a:t>
            </a:r>
            <a:r>
              <a:rPr lang="en-US" b="1" dirty="0" err="1" smtClean="0"/>
              <a:t>local_maxima</a:t>
            </a:r>
            <a:r>
              <a:rPr lang="en-US" b="1" dirty="0" smtClean="0"/>
              <a:t>, CMP_EQ );</a:t>
            </a:r>
          </a:p>
          <a:p>
            <a:r>
              <a:rPr lang="en-US" b="1" dirty="0" smtClean="0"/>
              <a:t>threshold( input, </a:t>
            </a:r>
            <a:r>
              <a:rPr lang="en-US" b="1" dirty="0" err="1" smtClean="0"/>
              <a:t>thresholded_input</a:t>
            </a:r>
            <a:r>
              <a:rPr lang="en-US" b="1" dirty="0" smtClean="0"/>
              <a:t>, threshold, 255, </a:t>
            </a:r>
          </a:p>
          <a:p>
            <a:r>
              <a:rPr lang="en-US" b="1" dirty="0" smtClean="0"/>
              <a:t>						THRESH_BINARY );</a:t>
            </a:r>
          </a:p>
          <a:p>
            <a:r>
              <a:rPr lang="en-US" b="1" dirty="0" err="1" smtClean="0"/>
              <a:t>thresholded_input.convertTo</a:t>
            </a:r>
            <a:r>
              <a:rPr lang="en-US" b="1" dirty="0" smtClean="0"/>
              <a:t>( thresholded_8bit, CV_8U );</a:t>
            </a:r>
          </a:p>
          <a:p>
            <a:r>
              <a:rPr lang="en-US" b="1" dirty="0" err="1" smtClean="0"/>
              <a:t>bitwise_and</a:t>
            </a:r>
            <a:r>
              <a:rPr lang="en-US" b="1" dirty="0" smtClean="0"/>
              <a:t>( </a:t>
            </a:r>
            <a:r>
              <a:rPr lang="en-US" b="1" dirty="0" err="1" smtClean="0"/>
              <a:t>local_maxima</a:t>
            </a:r>
            <a:r>
              <a:rPr lang="en-US" b="1" dirty="0" smtClean="0"/>
              <a:t>, thresholded_8bit, </a:t>
            </a:r>
            <a:r>
              <a:rPr lang="en-US" b="1" dirty="0" err="1" smtClean="0"/>
              <a:t>local_maxima</a:t>
            </a:r>
            <a:r>
              <a:rPr lang="en-US" b="1" dirty="0" smtClean="0"/>
              <a:t> 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17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424936" cy="764704"/>
          </a:xfrm>
        </p:spPr>
        <p:txBody>
          <a:bodyPr/>
          <a:lstStyle/>
          <a:p>
            <a:r>
              <a:rPr lang="en-IE" dirty="0" smtClean="0"/>
              <a:t>Connectivity – Paradoxes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dirty="0" smtClean="0">
              <a:latin typeface="Calibri" charset="0"/>
              <a:cs typeface="Calibri" charset="0"/>
            </a:endParaRPr>
          </a:p>
          <a:p>
            <a:pPr>
              <a:lnSpc>
                <a:spcPct val="90000"/>
              </a:lnSpc>
            </a:pPr>
            <a:endParaRPr lang="en-GB" dirty="0" smtClean="0">
              <a:latin typeface="Calibri" charset="0"/>
              <a:cs typeface="Calibri" charset="0"/>
            </a:endParaRPr>
          </a:p>
          <a:p>
            <a:pPr>
              <a:lnSpc>
                <a:spcPct val="90000"/>
              </a:lnSpc>
            </a:pPr>
            <a:endParaRPr lang="en-GB" dirty="0" smtClean="0">
              <a:latin typeface="Calibri" charset="0"/>
              <a:cs typeface="Calibri" charset="0"/>
            </a:endParaRPr>
          </a:p>
          <a:p>
            <a:pPr>
              <a:lnSpc>
                <a:spcPct val="90000"/>
              </a:lnSpc>
            </a:pPr>
            <a:endParaRPr lang="en-GB" dirty="0" smtClean="0">
              <a:latin typeface="Calibri" charset="0"/>
              <a:cs typeface="Calibri" charset="0"/>
            </a:endParaRPr>
          </a:p>
          <a:p>
            <a:pPr>
              <a:lnSpc>
                <a:spcPct val="90000"/>
              </a:lnSpc>
            </a:pPr>
            <a:endParaRPr lang="en-GB" dirty="0" smtClean="0">
              <a:latin typeface="Calibri" charset="0"/>
              <a:cs typeface="Calibri" charset="0"/>
            </a:endParaRPr>
          </a:p>
          <a:p>
            <a:pPr>
              <a:lnSpc>
                <a:spcPct val="90000"/>
              </a:lnSpc>
            </a:pPr>
            <a:endParaRPr lang="en-GB" dirty="0" smtClean="0">
              <a:latin typeface="Calibri" charset="0"/>
              <a:cs typeface="Calibri" charset="0"/>
            </a:endParaRPr>
          </a:p>
          <a:p>
            <a:pPr>
              <a:lnSpc>
                <a:spcPct val="90000"/>
              </a:lnSpc>
            </a:pPr>
            <a:endParaRPr lang="en-GB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Use pixel Adjacency to build contiguous regions  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Objects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Background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Holes</a:t>
            </a:r>
          </a:p>
          <a:p>
            <a:pPr>
              <a:lnSpc>
                <a:spcPct val="90000"/>
              </a:lnSpc>
            </a:pPr>
            <a:endParaRPr lang="en-GB" dirty="0">
              <a:latin typeface="Calibri" charset="0"/>
              <a:cs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Binary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on  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Practical Introduction to Computer Vision with OpenCV 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by Kenneth Dawson-Howe © Wiley &amp; Sons Inc.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38EFD50C-2CA3-4369-95AD-E0E1D15D1393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24744"/>
            <a:ext cx="8001000" cy="2627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17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424936" cy="764704"/>
          </a:xfrm>
        </p:spPr>
        <p:txBody>
          <a:bodyPr/>
          <a:lstStyle/>
          <a:p>
            <a:r>
              <a:rPr lang="en-IE" dirty="0" smtClean="0"/>
              <a:t>Connectivity – 4 adjacency &amp; 8 adjacency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Have to use either 4-adjacency or 8-adjacency  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Label each non-zero pixel…</a:t>
            </a:r>
          </a:p>
          <a:p>
            <a:pPr>
              <a:lnSpc>
                <a:spcPct val="90000"/>
              </a:lnSpc>
            </a:pPr>
            <a:endParaRPr lang="en-GB" dirty="0">
              <a:latin typeface="Calibri" charset="0"/>
              <a:cs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Binary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on  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Practical Introduction to Computer Vision with OpenCV 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by Kenneth Dawson-Howe © Wiley &amp; Sons Inc.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38EFD50C-2CA3-4369-95AD-E0E1D15D1393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  <p:graphicFrame>
        <p:nvGraphicFramePr>
          <p:cNvPr id="25602" name="Object 7"/>
          <p:cNvGraphicFramePr>
            <a:graphicFrameLocks noChangeAspect="1"/>
          </p:cNvGraphicFramePr>
          <p:nvPr/>
        </p:nvGraphicFramePr>
        <p:xfrm>
          <a:off x="5029200" y="1524000"/>
          <a:ext cx="3924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r:id="rId3" imgW="2943225" imgH="800100" progId="Word.Picture.8">
                  <p:embed/>
                </p:oleObj>
              </mc:Choice>
              <mc:Fallback>
                <p:oleObj r:id="rId3" imgW="2943225" imgH="8001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524000"/>
                        <a:ext cx="39243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3505200"/>
            <a:ext cx="6443663" cy="2098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17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424936" cy="764704"/>
          </a:xfrm>
        </p:spPr>
        <p:txBody>
          <a:bodyPr/>
          <a:lstStyle/>
          <a:p>
            <a:r>
              <a:rPr lang="en-IE" dirty="0" smtClean="0"/>
              <a:t>Connectivity –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What do we actually want? </a:t>
            </a:r>
          </a:p>
          <a:p>
            <a:pPr lvl="1">
              <a:lnSpc>
                <a:spcPct val="90000"/>
              </a:lnSpc>
            </a:pPr>
            <a:endParaRPr lang="en-GB" sz="20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One possibility  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Treat background using 4-adjacency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Treat object using 8-adjacency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Treat holes using 4-adjacency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Treat objects in holes using 8-adjacency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…</a:t>
            </a:r>
          </a:p>
          <a:p>
            <a:pPr lvl="1">
              <a:lnSpc>
                <a:spcPct val="90000"/>
              </a:lnSpc>
            </a:pPr>
            <a:endParaRPr lang="en-GB" sz="800" dirty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Binary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on  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Practical Introduction to Computer Vision with OpenCV 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by Kenneth Dawson-Howe © Wiley &amp; Sons Inc.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38EFD50C-2CA3-4369-95AD-E0E1D15D1393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95400"/>
            <a:ext cx="3133725" cy="21478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17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424936" cy="764704"/>
          </a:xfrm>
        </p:spPr>
        <p:txBody>
          <a:bodyPr/>
          <a:lstStyle/>
          <a:p>
            <a:r>
              <a:rPr lang="en-IE" sz="3200" dirty="0" smtClean="0"/>
              <a:t>Connectivity – Connected Components Analysis </a:t>
            </a:r>
            <a:endParaRPr lang="en-I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764704"/>
            <a:ext cx="4896544" cy="533129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Search image row by row 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Label each non-zero pixel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If   previous pixels are all background</a:t>
            </a:r>
          </a:p>
          <a:p>
            <a:pPr lvl="2">
              <a:lnSpc>
                <a:spcPct val="90000"/>
              </a:lnSpc>
              <a:buSzPct val="80000"/>
              <a:buBlip>
                <a:blip r:embed="rId2"/>
              </a:buBlip>
            </a:pPr>
            <a:r>
              <a:rPr lang="en-GB" sz="22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Assign New Label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Otherwise</a:t>
            </a:r>
          </a:p>
          <a:p>
            <a:pPr lvl="2">
              <a:lnSpc>
                <a:spcPct val="90000"/>
              </a:lnSpc>
              <a:buSzPct val="80000"/>
              <a:buBlip>
                <a:blip r:embed="rId2"/>
              </a:buBlip>
            </a:pPr>
            <a:r>
              <a:rPr lang="en-GB" sz="22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Pick any label from the previous pixels</a:t>
            </a:r>
          </a:p>
          <a:p>
            <a:pPr lvl="2">
              <a:lnSpc>
                <a:spcPct val="90000"/>
              </a:lnSpc>
              <a:buSzPct val="80000"/>
              <a:buBlip>
                <a:blip r:embed="rId2"/>
              </a:buBlip>
            </a:pPr>
            <a:r>
              <a:rPr lang="en-GB" sz="22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If any of the other previous pixels have a different label</a:t>
            </a:r>
          </a:p>
          <a:p>
            <a:pPr lvl="3">
              <a:lnSpc>
                <a:spcPct val="90000"/>
              </a:lnSpc>
              <a:buSzPct val="80000"/>
              <a:buBlip>
                <a:blip r:embed="rId2"/>
              </a:buBlip>
            </a:pPr>
            <a:r>
              <a:rPr lang="en-GB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Note equivalence</a:t>
            </a:r>
          </a:p>
          <a:p>
            <a:pPr>
              <a:lnSpc>
                <a:spcPct val="90000"/>
              </a:lnSpc>
            </a:pPr>
            <a:r>
              <a:rPr lang="en-GB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Relabel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equivalent labels.</a:t>
            </a:r>
            <a:endParaRPr lang="en-GB" dirty="0">
              <a:latin typeface="Calibri" charset="0"/>
              <a:cs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Binary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on  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Practical Introduction to Computer Vision with OpenCV 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by Kenneth Dawson-Howe © Wiley &amp; Sons Inc.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38EFD50C-2CA3-4369-95AD-E0E1D15D1393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836712"/>
            <a:ext cx="3203575" cy="1377950"/>
          </a:xfrm>
          <a:prstGeom prst="rect">
            <a:avLst/>
          </a:prstGeom>
          <a:noFill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5063" y="2636912"/>
            <a:ext cx="4198937" cy="3527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17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424936" cy="764704"/>
          </a:xfrm>
        </p:spPr>
        <p:txBody>
          <a:bodyPr/>
          <a:lstStyle/>
          <a:p>
            <a:r>
              <a:rPr lang="en-IE" dirty="0" smtClean="0"/>
              <a:t>Connectivity – Extracting regions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dirty="0">
              <a:latin typeface="Calibri" charset="0"/>
              <a:cs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Binary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on  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Practical Introduction to Computer Vision with OpenCV 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by Kenneth Dawson-Howe © Wiley &amp; Sons Inc.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38EFD50C-2CA3-4369-95AD-E0E1D15D1393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3284984"/>
            <a:ext cx="8676456" cy="1791260"/>
          </a:xfrm>
          <a:prstGeom prst="rect">
            <a:avLst/>
          </a:prstGeom>
          <a:solidFill>
            <a:srgbClr val="92D050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vector&lt;vector&lt;Point&gt;&gt; contours;</a:t>
            </a:r>
          </a:p>
          <a:p>
            <a:r>
              <a:rPr lang="en-US" b="1" dirty="0" smtClean="0"/>
              <a:t>vector&lt;Vec4i&gt; hierarchy;</a:t>
            </a:r>
          </a:p>
          <a:p>
            <a:r>
              <a:rPr lang="en-US" b="1" dirty="0" err="1" smtClean="0"/>
              <a:t>findContours</a:t>
            </a:r>
            <a:r>
              <a:rPr lang="en-US" b="1" dirty="0" smtClean="0"/>
              <a:t>( </a:t>
            </a:r>
            <a:r>
              <a:rPr lang="en-US" b="1" dirty="0" err="1" smtClean="0"/>
              <a:t>binary_image</a:t>
            </a:r>
            <a:r>
              <a:rPr lang="en-US" b="1" dirty="0" smtClean="0"/>
              <a:t>, contours, hierarchy,</a:t>
            </a:r>
          </a:p>
          <a:p>
            <a:r>
              <a:rPr lang="en-US" b="1" dirty="0" smtClean="0"/>
              <a:t>                   CV_RETR_TREE, CV_CHAIN_APPROX_NONE );</a:t>
            </a:r>
          </a:p>
        </p:txBody>
      </p:sp>
      <p:pic>
        <p:nvPicPr>
          <p:cNvPr id="12" name="Picture 11" descr="ConnectedComponent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878497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17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424936" cy="764704"/>
          </a:xfrm>
        </p:spPr>
        <p:txBody>
          <a:bodyPr/>
          <a:lstStyle/>
          <a:p>
            <a:r>
              <a:rPr lang="en-IE" dirty="0" smtClean="0"/>
              <a:t>Connectivity – Labelling regions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dirty="0">
              <a:latin typeface="Calibri" charset="0"/>
              <a:cs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Binary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on  </a:t>
            </a:r>
            <a:r>
              <a:rPr lang="en-GB" i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A Practical Introduction to Computer Vision with OpenCV  </a:t>
            </a:r>
            <a:r>
              <a:rPr lang="en-GB" smtClean="0">
                <a:latin typeface="Calibri" pitchFamily="34" charset="0"/>
                <a:ea typeface="Calibri" pitchFamily="34" charset="0"/>
                <a:cs typeface="Calibri" pitchFamily="34" charset="0"/>
              </a:rPr>
              <a:t>by Kenneth Dawson-Howe © Wiley &amp; Sons Inc.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38EFD50C-2CA3-4369-95AD-E0E1D15D1393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3284984"/>
            <a:ext cx="8676456" cy="2677656"/>
          </a:xfrm>
          <a:prstGeom prst="rect">
            <a:avLst/>
          </a:prstGeom>
          <a:solidFill>
            <a:srgbClr val="92D050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(</a:t>
            </a:r>
            <a:r>
              <a:rPr lang="en-US" b="1" dirty="0" err="1" smtClean="0"/>
              <a:t>int</a:t>
            </a:r>
            <a:r>
              <a:rPr lang="en-US" b="1" dirty="0" smtClean="0"/>
              <a:t> contour=0; (contour &lt; </a:t>
            </a:r>
            <a:r>
              <a:rPr lang="en-US" b="1" dirty="0" err="1" smtClean="0"/>
              <a:t>contours.size</a:t>
            </a:r>
            <a:r>
              <a:rPr lang="en-US" b="1" dirty="0" smtClean="0"/>
              <a:t>()); contour++)</a:t>
            </a:r>
          </a:p>
          <a:p>
            <a:r>
              <a:rPr lang="en-US" b="1" dirty="0" smtClean="0"/>
              <a:t>  {</a:t>
            </a:r>
          </a:p>
          <a:p>
            <a:r>
              <a:rPr lang="en-US" b="1" dirty="0" smtClean="0"/>
              <a:t>    Scalar </a:t>
            </a:r>
            <a:r>
              <a:rPr lang="en-US" b="1" dirty="0" err="1" smtClean="0"/>
              <a:t>colour</a:t>
            </a:r>
            <a:r>
              <a:rPr lang="en-US" b="1" dirty="0" smtClean="0"/>
              <a:t>( rand()&amp;0xFF,rand()&amp;0xFF,rand()&amp;0xFF );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drawContours</a:t>
            </a:r>
            <a:r>
              <a:rPr lang="en-US" b="1" dirty="0" smtClean="0"/>
              <a:t>( </a:t>
            </a:r>
            <a:r>
              <a:rPr lang="en-US" b="1" dirty="0" err="1" smtClean="0"/>
              <a:t>contours_image</a:t>
            </a:r>
            <a:r>
              <a:rPr lang="en-US" b="1" dirty="0" smtClean="0"/>
              <a:t>, contours, contour, </a:t>
            </a:r>
            <a:r>
              <a:rPr lang="en-US" b="1" dirty="0" err="1" smtClean="0"/>
              <a:t>colour</a:t>
            </a:r>
            <a:r>
              <a:rPr lang="en-US" b="1" dirty="0" smtClean="0"/>
              <a:t>, </a:t>
            </a:r>
          </a:p>
          <a:p>
            <a:r>
              <a:rPr lang="en-US" b="1" dirty="0" smtClean="0"/>
              <a:t>                                    		CV_FILLED, 8, hierarchy );</a:t>
            </a:r>
          </a:p>
          <a:p>
            <a:r>
              <a:rPr lang="en-US" b="1" dirty="0" smtClean="0"/>
              <a:t>  }</a:t>
            </a:r>
          </a:p>
        </p:txBody>
      </p:sp>
      <p:pic>
        <p:nvPicPr>
          <p:cNvPr id="12" name="Picture 11" descr="ConnectedComponent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878497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17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Thresholding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Distinct foreground &amp; background needed</a:t>
            </a:r>
          </a:p>
          <a:p>
            <a:pPr>
              <a:lnSpc>
                <a:spcPct val="90000"/>
              </a:lnSpc>
            </a:pPr>
            <a:endParaRPr lang="en-GB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GB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GB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GB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GB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GB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GB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GB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GB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How do we determine the best threshold?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Binary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on  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Practical Introduction to Computer Vision with OpenCV 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by Kenneth Dawson-Howe © Wiley &amp; Sons Inc.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38EFD50C-2CA3-4369-95AD-E0E1D15D1393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pic>
        <p:nvPicPr>
          <p:cNvPr id="10" name="Picture 1035" descr="ThresholdingProblem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268760"/>
            <a:ext cx="4787429" cy="413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59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Threshold Detection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Manual Setting</a:t>
            </a:r>
          </a:p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Changing lighting</a:t>
            </a:r>
          </a:p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Need to determine automatically</a:t>
            </a:r>
          </a:p>
          <a:p>
            <a:pPr>
              <a:lnSpc>
                <a:spcPct val="90000"/>
              </a:lnSpc>
            </a:pPr>
            <a:endParaRPr lang="en-GB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GB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GB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GB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For the techniques which follow: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Image – 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f(</a:t>
            </a:r>
            <a:r>
              <a:rPr lang="en-GB" i="1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i,j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Histogram – 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h(g)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Probability Distribution – 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p(g) = h(g) / </a:t>
            </a:r>
            <a:r>
              <a:rPr lang="el-GR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Σ</a:t>
            </a:r>
            <a:r>
              <a:rPr lang="en-IE" i="1" baseline="-25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g</a:t>
            </a:r>
            <a:r>
              <a:rPr lang="en-IE" i="1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h</a:t>
            </a:r>
            <a:r>
              <a:rPr lang="en-IE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(g)</a:t>
            </a:r>
            <a:endParaRPr lang="en-GB" i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Binary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on  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Practical Introduction to Computer Vision with OpenCV 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by Kenneth Dawson-Howe © Wiley &amp; Sons Inc.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38EFD50C-2CA3-4369-95AD-E0E1D15D1393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0135" y="765175"/>
            <a:ext cx="3023865" cy="3023865"/>
          </a:xfrm>
          <a:prstGeom prst="rect">
            <a:avLst/>
          </a:prstGeom>
          <a:noFill/>
        </p:spPr>
      </p:pic>
      <p:pic>
        <p:nvPicPr>
          <p:cNvPr id="9" name="Picture 16" descr="House25Sig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836712"/>
            <a:ext cx="1258888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59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dirty="0" smtClean="0"/>
              <a:t>Threshold Detection – Bimodal Histogram Analysis</a:t>
            </a:r>
            <a:endParaRPr lang="en-IE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Histogram Analysis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Bi-modal histogram…</a:t>
            </a:r>
          </a:p>
          <a:p>
            <a:pPr lvl="1">
              <a:lnSpc>
                <a:spcPct val="90000"/>
              </a:lnSpc>
            </a:pPr>
            <a:r>
              <a:rPr lang="en-I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lang="en-GB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nti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-mode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Smooth histogram?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Correct segmentation?</a:t>
            </a: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sz="800" dirty="0" smtClean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Alternative</a:t>
            </a:r>
            <a:r>
              <a:rPr lang="en-I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</a:t>
            </a:r>
            <a:endParaRPr lang="en-GB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Ignore high gradients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Only consider high gradients</a:t>
            </a:r>
            <a:endParaRPr lang="en-GB" dirty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Binary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on  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Practical Introduction to Computer Vision with OpenCV 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by Kenneth Dawson-Howe © Wiley &amp; Sons Inc.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38EFD50C-2CA3-4369-95AD-E0E1D15D1393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0135" y="765175"/>
            <a:ext cx="3023865" cy="3023865"/>
          </a:xfrm>
          <a:prstGeom prst="rect">
            <a:avLst/>
          </a:prstGeom>
          <a:noFill/>
        </p:spPr>
      </p:pic>
      <p:pic>
        <p:nvPicPr>
          <p:cNvPr id="9" name="Picture 16" descr="House25Sig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836712"/>
            <a:ext cx="1258888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AnitModeThresholding.bmp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09517" y="4005064"/>
            <a:ext cx="3334484" cy="215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59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604448" cy="764704"/>
          </a:xfrm>
        </p:spPr>
        <p:txBody>
          <a:bodyPr/>
          <a:lstStyle/>
          <a:p>
            <a:r>
              <a:rPr lang="en-IE" dirty="0" smtClean="0"/>
              <a:t>Threshold Detection – Optimal </a:t>
            </a:r>
            <a:r>
              <a:rPr lang="en-IE" dirty="0" err="1" smtClean="0"/>
              <a:t>Thresholding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Model as two normal distributions</a:t>
            </a:r>
          </a:p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What if they overlap?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Binary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on  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Practical Introduction to Computer Vision with OpenCV 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by Kenneth Dawson-Howe © Wiley &amp; Sons Inc.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38EFD50C-2CA3-4369-95AD-E0E1D15D1393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pic>
        <p:nvPicPr>
          <p:cNvPr id="8" name="Picture 7" descr="4.4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0" y="1700808"/>
            <a:ext cx="5976664" cy="448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604448" cy="764704"/>
          </a:xfrm>
        </p:spPr>
        <p:txBody>
          <a:bodyPr/>
          <a:lstStyle/>
          <a:p>
            <a:r>
              <a:rPr lang="en-IE" dirty="0" smtClean="0"/>
              <a:t>Threshold Detection – Optimal </a:t>
            </a:r>
            <a:r>
              <a:rPr lang="en-IE" dirty="0" err="1" smtClean="0"/>
              <a:t>Thresholding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Set 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lang="en-US" sz="2000" baseline="30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(0)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= &lt;some initial value&gt;,  t = 0</a:t>
            </a:r>
            <a:endParaRPr lang="en-GB" sz="1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endParaRPr lang="en-GB" sz="12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Compute µ</a:t>
            </a:r>
            <a:r>
              <a:rPr lang="en-US" baseline="30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lang="en-US" baseline="-25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B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and µ</a:t>
            </a:r>
            <a:r>
              <a:rPr lang="en-US" baseline="30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lang="en-US" baseline="-25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O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using T</a:t>
            </a:r>
            <a:r>
              <a:rPr lang="en-US" baseline="30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(t)</a:t>
            </a:r>
            <a:endParaRPr lang="en-GB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914400" lvl="1" indent="-457200">
              <a:lnSpc>
                <a:spcPct val="90000"/>
              </a:lnSpc>
              <a:buNone/>
            </a:pP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		</a:t>
            </a:r>
          </a:p>
          <a:p>
            <a:pPr marL="914400" lvl="1" indent="-457200">
              <a:lnSpc>
                <a:spcPct val="90000"/>
              </a:lnSpc>
              <a:buNone/>
            </a:pPr>
            <a:endParaRPr lang="en-GB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914400" lvl="1" indent="-457200">
              <a:lnSpc>
                <a:spcPct val="90000"/>
              </a:lnSpc>
              <a:buNone/>
            </a:pPr>
            <a:endParaRPr lang="en-GB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914400" lvl="1" indent="-457200">
              <a:lnSpc>
                <a:spcPct val="90000"/>
              </a:lnSpc>
              <a:buNone/>
            </a:pPr>
            <a:endParaRPr lang="en-GB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914400" lvl="1" indent="-457200">
              <a:lnSpc>
                <a:spcPct val="90000"/>
              </a:lnSpc>
              <a:buNone/>
            </a:pPr>
            <a:endParaRPr lang="en-GB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Update the threshold:</a:t>
            </a:r>
          </a:p>
          <a:p>
            <a:pPr marL="914400" lvl="1" indent="-457200">
              <a:lnSpc>
                <a:spcPct val="90000"/>
              </a:lnSpc>
              <a:buNone/>
            </a:pP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		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Set  T</a:t>
            </a:r>
            <a:r>
              <a:rPr lang="en-US" sz="2000" baseline="30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(t+1)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= (µ</a:t>
            </a:r>
            <a:r>
              <a:rPr lang="en-US" sz="2000" baseline="30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lang="en-US" sz="2000" baseline="-25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B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+ µ</a:t>
            </a:r>
            <a:r>
              <a:rPr lang="en-US" sz="2000" baseline="30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lang="en-US" sz="2000" baseline="-25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O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 / 2</a:t>
            </a: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		 Increment  t</a:t>
            </a:r>
            <a:endParaRPr lang="en-GB" sz="1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endParaRPr lang="en-GB" sz="12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Go back to 2 until:</a:t>
            </a:r>
            <a:endParaRPr lang="en-GB" sz="2000" baseline="-40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914400" lvl="1" indent="-457200">
              <a:lnSpc>
                <a:spcPct val="90000"/>
              </a:lnSpc>
              <a:buNone/>
            </a:pP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		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lang="en-US" sz="2000" baseline="30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(t+1)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GB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=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lang="en-US" sz="2000" baseline="30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(t)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endParaRPr lang="en-GB"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Binary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on  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Practical Introduction to Computer Vision with OpenCV 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by Kenneth Dawson-Howe © Wiley &amp; Sons Inc.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38EFD50C-2CA3-4369-95AD-E0E1D15D1393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88840"/>
            <a:ext cx="780772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 descr="OptimalThresholding.bmp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18298" y="3501008"/>
            <a:ext cx="222570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OptimalThresholding2 - Uneven luminance correction.bmp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14324" y="4869160"/>
            <a:ext cx="222967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59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Threshold Detection – Otsu </a:t>
            </a:r>
            <a:r>
              <a:rPr lang="en-IE" dirty="0" err="1" smtClean="0"/>
              <a:t>Thresholding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What if its not two normal distributions?</a:t>
            </a:r>
          </a:p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Minimize the spread of the pixels…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Smallest within class variance</a:t>
            </a:r>
          </a:p>
          <a:p>
            <a:pPr lvl="1">
              <a:lnSpc>
                <a:spcPct val="90000"/>
              </a:lnSpc>
            </a:pPr>
            <a:endParaRPr lang="en-GB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endParaRPr lang="en-GB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endParaRPr lang="en-GB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endParaRPr lang="en-GB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endParaRPr lang="en-GB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endParaRPr lang="en-GB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endParaRPr lang="en-GB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endParaRPr lang="en-GB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Largest between class </a:t>
            </a:r>
            <a:r>
              <a:rPr lang="en-GB" dirty="0">
                <a:latin typeface="Calibri" pitchFamily="34" charset="0"/>
                <a:ea typeface="Calibri" pitchFamily="34" charset="0"/>
                <a:cs typeface="Calibri" pitchFamily="34" charset="0"/>
              </a:rPr>
              <a:t>variance</a:t>
            </a:r>
          </a:p>
          <a:p>
            <a:pPr lvl="1">
              <a:lnSpc>
                <a:spcPct val="90000"/>
              </a:lnSpc>
            </a:pPr>
            <a:endParaRPr lang="en-GB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Binary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on  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Practical Introduction to Computer Vision with OpenCV 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by Kenneth Dawson-Howe © Wiley &amp; Sons Inc.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38EFD50C-2CA3-4369-95AD-E0E1D15D1393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851" y="2276872"/>
            <a:ext cx="536132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3851" y="2780928"/>
            <a:ext cx="797014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4293096"/>
            <a:ext cx="761227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7624" y="5733256"/>
            <a:ext cx="4680520" cy="48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Threshold Detection – Otsu </a:t>
            </a:r>
            <a:r>
              <a:rPr lang="en-IE" dirty="0" err="1" smtClean="0"/>
              <a:t>Thresholding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dirty="0">
              <a:latin typeface="Calibri" pitchFamily="34" charset="0"/>
              <a:ea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Binary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on  </a:t>
            </a:r>
            <a:r>
              <a:rPr lang="en-GB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Practical Introduction to Computer Vision with OpenCV  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by Kenneth Dawson-Howe © Wiley &amp; Sons Inc.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38EFD50C-2CA3-4369-95AD-E0E1D15D1393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5229200"/>
            <a:ext cx="7992888" cy="936104"/>
          </a:xfrm>
          <a:prstGeom prst="rect">
            <a:avLst/>
          </a:prstGeom>
          <a:solidFill>
            <a:srgbClr val="92D050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IE" b="1" dirty="0" smtClean="0"/>
              <a:t>threshold( </a:t>
            </a:r>
            <a:r>
              <a:rPr lang="en-IE" b="1" dirty="0" err="1" smtClean="0"/>
              <a:t>gray_image</a:t>
            </a:r>
            <a:r>
              <a:rPr lang="en-IE" b="1" dirty="0" smtClean="0"/>
              <a:t>, </a:t>
            </a:r>
            <a:r>
              <a:rPr lang="en-IE" b="1" dirty="0" err="1" smtClean="0"/>
              <a:t>binary_image</a:t>
            </a:r>
            <a:r>
              <a:rPr lang="en-IE" b="1" dirty="0" smtClean="0"/>
              <a:t>, threshold,</a:t>
            </a:r>
          </a:p>
          <a:p>
            <a:r>
              <a:rPr lang="en-IE" b="1" dirty="0" smtClean="0"/>
              <a:t>                       255, THRESH_BINARY | THRESH_OTSU );</a:t>
            </a:r>
          </a:p>
        </p:txBody>
      </p:sp>
      <p:pic>
        <p:nvPicPr>
          <p:cNvPr id="12" name="Picture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80728"/>
            <a:ext cx="7932891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59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mi Painting">
  <a:themeElements>
    <a:clrScheme name="Sumi Painting 1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9595FF"/>
      </a:hlink>
      <a:folHlink>
        <a:srgbClr val="8888AE"/>
      </a:folHlink>
    </a:clrScheme>
    <a:fontScheme name="Sumi Paintin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90000"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90000"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umi Painting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Designs\Sumi Painting.pot</Template>
  <TotalTime>4820</TotalTime>
  <Words>1591</Words>
  <Application>Microsoft Office PowerPoint</Application>
  <PresentationFormat>On-screen Show (4:3)</PresentationFormat>
  <Paragraphs>368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Sumi Painting</vt:lpstr>
      <vt:lpstr>Microsoft Word Picture</vt:lpstr>
      <vt:lpstr>Binary</vt:lpstr>
      <vt:lpstr>Thresholding</vt:lpstr>
      <vt:lpstr>Thresholding</vt:lpstr>
      <vt:lpstr>Threshold Detection</vt:lpstr>
      <vt:lpstr>Threshold Detection – Bimodal Histogram Analysis</vt:lpstr>
      <vt:lpstr>Threshold Detection – Optimal Thresholding</vt:lpstr>
      <vt:lpstr>Threshold Detection – Optimal Thresholding</vt:lpstr>
      <vt:lpstr>Threshold Detection – Otsu Thresholding</vt:lpstr>
      <vt:lpstr>Threshold Detection – Otsu Thresholding</vt:lpstr>
      <vt:lpstr>Variations – Adaptive Thresholding</vt:lpstr>
      <vt:lpstr>Variations – Adaptive Thresholding</vt:lpstr>
      <vt:lpstr>Variations – Band Thresholding</vt:lpstr>
      <vt:lpstr>Variations – Semi Thresholding</vt:lpstr>
      <vt:lpstr>Variations – Multi-Level Thresholding</vt:lpstr>
      <vt:lpstr>Mathematical Morphology – Introduction</vt:lpstr>
      <vt:lpstr>Mathematical Morphology – Sets</vt:lpstr>
      <vt:lpstr>Mathematical Morphology – Dilation </vt:lpstr>
      <vt:lpstr>Mathematical Morphology – Erosion </vt:lpstr>
      <vt:lpstr>Mathematical Morphology – </vt:lpstr>
      <vt:lpstr>Mathematical Morphology – OpenCV Code </vt:lpstr>
      <vt:lpstr>Mathematical Morphology – Greyscale / Colour </vt:lpstr>
      <vt:lpstr>Mathematical Morphology – Local maxima</vt:lpstr>
      <vt:lpstr>Connectivity – Paradoxes </vt:lpstr>
      <vt:lpstr>Connectivity – 4 adjacency &amp; 8 adjacency </vt:lpstr>
      <vt:lpstr>Connectivity – </vt:lpstr>
      <vt:lpstr>Connectivity – Connected Components Analysis </vt:lpstr>
      <vt:lpstr>Connectivity – Extracting regions</vt:lpstr>
      <vt:lpstr>Connectivity – Labelling regions</vt:lpstr>
    </vt:vector>
  </TitlesOfParts>
  <Company>Dept of Computer Science, Trinity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4BA10 Computer Vision</dc:title>
  <dc:creator>Kenneth Dawson-Howe</dc:creator>
  <cp:lastModifiedBy>Kenneth Dawson-Howe</cp:lastModifiedBy>
  <cp:revision>154</cp:revision>
  <cp:lastPrinted>1601-01-01T00:00:00Z</cp:lastPrinted>
  <dcterms:created xsi:type="dcterms:W3CDTF">2001-09-10T13:28:03Z</dcterms:created>
  <dcterms:modified xsi:type="dcterms:W3CDTF">2014-01-23T09:52:08Z</dcterms:modified>
</cp:coreProperties>
</file>