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79" r:id="rId3"/>
    <p:sldId id="280" r:id="rId4"/>
    <p:sldId id="287" r:id="rId5"/>
    <p:sldId id="313" r:id="rId6"/>
    <p:sldId id="312" r:id="rId7"/>
    <p:sldId id="281" r:id="rId8"/>
    <p:sldId id="311" r:id="rId9"/>
    <p:sldId id="315" r:id="rId10"/>
    <p:sldId id="316" r:id="rId11"/>
    <p:sldId id="282" r:id="rId12"/>
    <p:sldId id="317" r:id="rId13"/>
    <p:sldId id="318" r:id="rId14"/>
    <p:sldId id="319" r:id="rId15"/>
    <p:sldId id="283" r:id="rId16"/>
    <p:sldId id="302" r:id="rId17"/>
    <p:sldId id="320" r:id="rId18"/>
    <p:sldId id="28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B4B"/>
    <a:srgbClr val="FF7817"/>
    <a:srgbClr val="FFD459"/>
    <a:srgbClr val="E8620E"/>
    <a:srgbClr val="B88240"/>
    <a:srgbClr val="222325"/>
    <a:srgbClr val="2D3848"/>
    <a:srgbClr val="DCB89C"/>
    <a:srgbClr val="283743"/>
    <a:srgbClr val="85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8" autoAdjust="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98407-7539-4C88-B591-2FC07A4ED2BC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DC4B-121D-46CC-9D52-F4252E086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0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76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3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09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49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8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8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19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49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1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2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7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21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4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63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8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9337542" y="322118"/>
            <a:ext cx="2854457" cy="1811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2118"/>
            <a:ext cx="2203381" cy="2335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29"/>
          <a:stretch/>
        </p:blipFill>
        <p:spPr>
          <a:xfrm>
            <a:off x="-1" y="3075620"/>
            <a:ext cx="12191999" cy="37823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25916" y="568314"/>
            <a:ext cx="5540164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TW" sz="6000" dirty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BMI</a:t>
            </a:r>
            <a:br>
              <a:rPr lang="en-US" altLang="zh-TW" sz="6000" dirty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</a:br>
            <a:r>
              <a:rPr lang="zh-TW" altLang="en-US" sz="6000" dirty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身高體重指數</a:t>
            </a:r>
            <a:endParaRPr lang="zh-CN" altLang="en-US" sz="60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10931216" y="4990780"/>
            <a:ext cx="677108" cy="3057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Peter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畫面</a:t>
            </a:r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編排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3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477064" y="908079"/>
            <a:ext cx="300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按鈕</a:t>
            </a:r>
            <a:endParaRPr lang="zh-CN" altLang="en-US" sz="4000" b="1" dirty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27738" t="20103" r="44931" b="12318"/>
          <a:stretch/>
        </p:blipFill>
        <p:spPr>
          <a:xfrm>
            <a:off x="4096682" y="1053547"/>
            <a:ext cx="3998634" cy="5561389"/>
          </a:xfrm>
          <a:prstGeom prst="rect">
            <a:avLst/>
          </a:prstGeom>
        </p:spPr>
      </p:pic>
      <p:cxnSp>
        <p:nvCxnSpPr>
          <p:cNvPr id="48" name="直線接點 47"/>
          <p:cNvCxnSpPr/>
          <p:nvPr/>
        </p:nvCxnSpPr>
        <p:spPr>
          <a:xfrm>
            <a:off x="7009070" y="3563400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199036" y="3382833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按鈕</a:t>
            </a:r>
            <a:r>
              <a:rPr lang="en-US" altLang="zh-TW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5955" y="2521059"/>
            <a:ext cx="37016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按鈕外型浮出</a:t>
            </a:r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初始時會放置文字</a:t>
            </a:r>
            <a:endParaRPr lang="en-US" altLang="zh-TW" sz="28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使用者可進行點擊</a:t>
            </a:r>
            <a:endParaRPr lang="en-US" altLang="zh-TW" sz="28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03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程式設計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程式設計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59254" y="5770566"/>
            <a:ext cx="10873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 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＝ 文字輸入盒</a:t>
            </a:r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  /  (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 / 100)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的平方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21403" t="44269" r="13596" b="28295"/>
          <a:stretch/>
        </p:blipFill>
        <p:spPr>
          <a:xfrm>
            <a:off x="152399" y="1441897"/>
            <a:ext cx="11887200" cy="28224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42986" y="4679316"/>
            <a:ext cx="10306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（身體質量指數）＝ 體重（公斤）</a:t>
            </a:r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/ 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身高的平方 （公尺）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620325" y="5022978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585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程式設計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96784" y="5793711"/>
            <a:ext cx="11798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 smtClean="0">
                <a:solidFill>
                  <a:srgbClr val="FFC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600" b="1" dirty="0" smtClean="0">
                <a:solidFill>
                  <a:srgbClr val="FFC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 &lt; 18.5 </a:t>
            </a:r>
            <a:r>
              <a:rPr lang="en-US" altLang="zh-TW" sz="26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/ </a:t>
            </a:r>
            <a:r>
              <a:rPr lang="en-US" altLang="zh-TW" sz="2600" b="1" dirty="0" smtClean="0">
                <a:solidFill>
                  <a:srgbClr val="00B05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18.5 &lt; </a:t>
            </a:r>
            <a:r>
              <a:rPr lang="zh-TW" altLang="en-US" sz="2600" b="1" dirty="0" smtClean="0">
                <a:solidFill>
                  <a:srgbClr val="00B05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600" b="1" dirty="0" smtClean="0">
                <a:solidFill>
                  <a:srgbClr val="00B05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 &lt; 24 </a:t>
            </a:r>
            <a:r>
              <a:rPr lang="en-US" altLang="zh-TW" sz="26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/ </a:t>
            </a:r>
            <a:r>
              <a:rPr lang="en-US" altLang="zh-TW" sz="2600" b="1" dirty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24 &lt; </a:t>
            </a:r>
            <a:r>
              <a:rPr lang="zh-TW" altLang="en-US" sz="2600" b="1" dirty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600" b="1" dirty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5595" y="4683132"/>
            <a:ext cx="1136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偏瘦 </a:t>
            </a:r>
            <a:r>
              <a:rPr lang="en-US" altLang="zh-TW" sz="2800" b="1" dirty="0" smtClean="0">
                <a:solidFill>
                  <a:srgbClr val="FFC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 &lt; 18.5 </a:t>
            </a:r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/ </a:t>
            </a:r>
            <a:r>
              <a:rPr lang="zh-TW" altLang="en-US" sz="2800" b="1" dirty="0" smtClean="0">
                <a:solidFill>
                  <a:srgbClr val="00B05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正常 </a:t>
            </a:r>
            <a:r>
              <a:rPr lang="en-US" altLang="zh-TW" sz="2800" b="1" dirty="0" smtClean="0">
                <a:solidFill>
                  <a:srgbClr val="00B05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18.5 &lt; BMI &lt; 24 </a:t>
            </a:r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/ </a:t>
            </a:r>
            <a:r>
              <a:rPr lang="zh-TW" altLang="en-US" sz="2800" b="1" dirty="0" smtClean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偏重 </a:t>
            </a:r>
            <a:r>
              <a:rPr lang="en-US" altLang="zh-TW" sz="2800" b="1" dirty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24 &lt; </a:t>
            </a:r>
            <a:r>
              <a:rPr lang="en-US" altLang="zh-TW" sz="2800" b="1" dirty="0" smtClean="0">
                <a:solidFill>
                  <a:srgbClr val="00B0F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620325" y="5022978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21403" t="52687" r="54704" b="28939"/>
          <a:stretch/>
        </p:blipFill>
        <p:spPr>
          <a:xfrm>
            <a:off x="2389577" y="1125195"/>
            <a:ext cx="7412839" cy="32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程式設計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l="21403" t="44269" r="13596" b="28295"/>
          <a:stretch/>
        </p:blipFill>
        <p:spPr>
          <a:xfrm>
            <a:off x="152399" y="2017781"/>
            <a:ext cx="11887200" cy="282243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849230" y="5196150"/>
            <a:ext cx="4493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檢查一下吧</a:t>
            </a:r>
            <a:r>
              <a:rPr lang="en-US" altLang="zh-TW" sz="60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~</a:t>
            </a:r>
            <a:endParaRPr lang="zh-TW" altLang="en-US" sz="60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88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04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綜合活動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2877811" y="420276"/>
            <a:ext cx="64363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運算思維</a:t>
            </a:r>
            <a:endParaRPr lang="en-US" altLang="zh-TW" sz="3200" dirty="0" smtClean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Computational Thinking</a:t>
            </a:r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1738937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找出</a:t>
            </a:r>
            <a:r>
              <a:rPr lang="zh-TW" altLang="en-US" sz="26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規律：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預測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問題的規律，並找出模式做測試。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0EE3625-47AB-422F-AF61-EEFACFCC07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1649414"/>
            <a:ext cx="964160" cy="1065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A0EBAB-DF36-4BA9-9EFC-364A2C495C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2825697"/>
            <a:ext cx="964160" cy="1065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FFBAEF-F836-414D-B467-10951503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4001980"/>
            <a:ext cx="964160" cy="1065300"/>
          </a:xfrm>
          <a:prstGeom prst="rect">
            <a:avLst/>
          </a:prstGeom>
        </p:spPr>
      </p:pic>
      <p:pic>
        <p:nvPicPr>
          <p:cNvPr id="12" name="图片 21">
            <a:extLst>
              <a:ext uri="{FF2B5EF4-FFF2-40B4-BE49-F238E27FC236}">
                <a16:creationId xmlns:a16="http://schemas.microsoft.com/office/drawing/2014/main" id="{27FFBAEF-F836-414D-B467-10951503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5178263"/>
            <a:ext cx="964160" cy="1065300"/>
          </a:xfrm>
          <a:prstGeom prst="rect">
            <a:avLst/>
          </a:prstGeom>
        </p:spPr>
      </p:pic>
      <p:sp>
        <p:nvSpPr>
          <p:cNvPr id="14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2912071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抽象化：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找出最主要導致此模式的元素。</a:t>
            </a: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4085205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拆</a:t>
            </a:r>
            <a:r>
              <a:rPr lang="zh-TW" altLang="en-US" sz="26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解步驟：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將任務或問題拆解成數個步驟。</a:t>
            </a: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5264637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設計演算法：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設計出能解決問題並且可重複執行的程式</a:t>
            </a:r>
          </a:p>
        </p:txBody>
      </p:sp>
    </p:spTree>
    <p:extLst>
      <p:ext uri="{BB962C8B-B14F-4D97-AF65-F5344CB8AC3E}">
        <p14:creationId xmlns:p14="http://schemas.microsoft.com/office/powerpoint/2010/main" val="8604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2877811" y="420276"/>
            <a:ext cx="64363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運算思維</a:t>
            </a:r>
            <a:endParaRPr lang="en-US" altLang="zh-TW" sz="3200" dirty="0" smtClean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Computational Thinking</a:t>
            </a:r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）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1738937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找出</a:t>
            </a:r>
            <a:r>
              <a:rPr lang="zh-TW" altLang="en-US" sz="26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規律：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身高越高 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OR 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體重越輕的人，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指數越低。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0EE3625-47AB-422F-AF61-EEFACFCC07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1649414"/>
            <a:ext cx="964160" cy="10653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A0EBAB-DF36-4BA9-9EFC-364A2C495C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2825697"/>
            <a:ext cx="964160" cy="1065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FFBAEF-F836-414D-B467-10951503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4001980"/>
            <a:ext cx="964160" cy="1065300"/>
          </a:xfrm>
          <a:prstGeom prst="rect">
            <a:avLst/>
          </a:prstGeom>
        </p:spPr>
      </p:pic>
      <p:pic>
        <p:nvPicPr>
          <p:cNvPr id="12" name="图片 21">
            <a:extLst>
              <a:ext uri="{FF2B5EF4-FFF2-40B4-BE49-F238E27FC236}">
                <a16:creationId xmlns:a16="http://schemas.microsoft.com/office/drawing/2014/main" id="{27FFBAEF-F836-414D-B467-1095150355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 t="4139" r="10359" b="76045"/>
          <a:stretch/>
        </p:blipFill>
        <p:spPr>
          <a:xfrm>
            <a:off x="1371225" y="5178263"/>
            <a:ext cx="964160" cy="1065300"/>
          </a:xfrm>
          <a:prstGeom prst="rect">
            <a:avLst/>
          </a:prstGeom>
        </p:spPr>
      </p:pic>
      <p:sp>
        <p:nvSpPr>
          <p:cNvPr id="14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2912071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抽象化：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體重 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=</a:t>
            </a:r>
            <a:r>
              <a:rPr lang="zh-TW" altLang="en-US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文字輸入盒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</a:t>
            </a:r>
            <a:endParaRPr lang="zh-TW" altLang="en-US" sz="26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4085205"/>
            <a:ext cx="78625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拆</a:t>
            </a:r>
            <a:r>
              <a:rPr lang="zh-TW" altLang="en-US" sz="26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解步驟：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換算身高單位 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CM 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→ 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M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、了解 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公式</a:t>
            </a:r>
            <a:endParaRPr lang="en-US" altLang="zh-TW" sz="26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877811" y="5264637"/>
            <a:ext cx="9314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設計演算法：</a:t>
            </a:r>
            <a:endParaRPr lang="en-US" altLang="zh-TW" sz="2600" b="1" dirty="0" smtClean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 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＝ 文字輸入盒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  /  (</a:t>
            </a:r>
            <a:r>
              <a:rPr lang="zh-TW" altLang="en-US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6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 / </a:t>
            </a:r>
            <a:r>
              <a:rPr lang="en-US" altLang="zh-TW" sz="26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100)</a:t>
            </a:r>
            <a:r>
              <a:rPr lang="en-US" altLang="zh-CN" sz="28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²</a:t>
            </a:r>
            <a:endParaRPr lang="zh-CN" altLang="en-US" sz="28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51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8589818" y="322118"/>
            <a:ext cx="3602182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2118"/>
            <a:ext cx="1911927" cy="20262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97376" y="1335231"/>
            <a:ext cx="4597244" cy="12464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TW" altLang="en-US" sz="75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準備下課</a:t>
            </a:r>
            <a:endParaRPr lang="zh-CN" altLang="en-US" sz="75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2" t="3031" b="63636"/>
          <a:stretch>
            <a:fillRect/>
          </a:stretch>
        </p:blipFill>
        <p:spPr>
          <a:xfrm>
            <a:off x="8870950" y="321945"/>
            <a:ext cx="3321050" cy="2107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4" t="15758" r="82890" b="54697"/>
          <a:stretch>
            <a:fillRect/>
          </a:stretch>
        </p:blipFill>
        <p:spPr>
          <a:xfrm>
            <a:off x="0" y="321945"/>
            <a:ext cx="2229485" cy="23628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97273" y="871746"/>
            <a:ext cx="4597244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目錄</a:t>
            </a:r>
            <a:endParaRPr lang="en-US" altLang="zh-CN" sz="36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E25951-3432-4E6B-9726-D3345E4C1F18}"/>
              </a:ext>
            </a:extLst>
          </p:cNvPr>
          <p:cNvSpPr txBox="1"/>
          <p:nvPr/>
        </p:nvSpPr>
        <p:spPr>
          <a:xfrm>
            <a:off x="3464685" y="2712985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認識</a:t>
            </a:r>
            <a:r>
              <a:rPr lang="en-US" altLang="zh-TW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BMI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2D3241FB-FBE1-45F0-80E6-9C3013609837}"/>
              </a:ext>
            </a:extLst>
          </p:cNvPr>
          <p:cNvSpPr txBox="1"/>
          <p:nvPr/>
        </p:nvSpPr>
        <p:spPr>
          <a:xfrm>
            <a:off x="1940537" y="2202614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1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E786F0-038F-47C3-AEF1-607018BD2A58}"/>
              </a:ext>
            </a:extLst>
          </p:cNvPr>
          <p:cNvSpPr txBox="1"/>
          <p:nvPr/>
        </p:nvSpPr>
        <p:spPr>
          <a:xfrm>
            <a:off x="7987056" y="2695056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畫面</a:t>
            </a:r>
            <a:r>
              <a:rPr lang="zh-TW" altLang="en-US" sz="3200" dirty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編排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TextBox 31">
            <a:extLst>
              <a:ext uri="{FF2B5EF4-FFF2-40B4-BE49-F238E27FC236}">
                <a16:creationId xmlns:a16="http://schemas.microsoft.com/office/drawing/2014/main" id="{4BD752D2-B266-4331-905C-6911927AA523}"/>
              </a:ext>
            </a:extLst>
          </p:cNvPr>
          <p:cNvSpPr txBox="1"/>
          <p:nvPr/>
        </p:nvSpPr>
        <p:spPr>
          <a:xfrm>
            <a:off x="6453754" y="2220543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2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8A2DBC-3A22-4CEA-9BF4-9CB929D0D2EF}"/>
              </a:ext>
            </a:extLst>
          </p:cNvPr>
          <p:cNvSpPr txBox="1"/>
          <p:nvPr/>
        </p:nvSpPr>
        <p:spPr>
          <a:xfrm>
            <a:off x="3479635" y="4428348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程式設計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1DA71267-29BE-47AE-895E-505428C6ECCF}"/>
              </a:ext>
            </a:extLst>
          </p:cNvPr>
          <p:cNvSpPr txBox="1"/>
          <p:nvPr/>
        </p:nvSpPr>
        <p:spPr>
          <a:xfrm>
            <a:off x="1954669" y="3917977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3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56034C-3CD3-4F70-BE31-A9ABC62E5325}"/>
              </a:ext>
            </a:extLst>
          </p:cNvPr>
          <p:cNvSpPr txBox="1"/>
          <p:nvPr/>
        </p:nvSpPr>
        <p:spPr>
          <a:xfrm>
            <a:off x="7987056" y="4428347"/>
            <a:ext cx="2229484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綜合活動</a:t>
            </a:r>
            <a:endParaRPr lang="en-US" altLang="zh-CN" sz="3200" dirty="0">
              <a:solidFill>
                <a:schemeClr val="bg1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DD46ADB8-A5BE-4BE2-9491-2C7B741BF414}"/>
              </a:ext>
            </a:extLst>
          </p:cNvPr>
          <p:cNvSpPr txBox="1"/>
          <p:nvPr/>
        </p:nvSpPr>
        <p:spPr>
          <a:xfrm>
            <a:off x="6467886" y="3935906"/>
            <a:ext cx="1530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ln w="3175">
                  <a:solidFill>
                    <a:schemeClr val="bg1"/>
                  </a:solidFill>
                </a:ln>
                <a:blipFill>
                  <a:blip r:embed="rId6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4</a:t>
            </a:r>
            <a:endParaRPr lang="zh-CN" altLang="en-US" sz="9600" dirty="0">
              <a:ln w="3175">
                <a:solidFill>
                  <a:schemeClr val="bg1"/>
                </a:solidFill>
              </a:ln>
              <a:blipFill>
                <a:blip r:embed="rId6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01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認識</a:t>
            </a:r>
            <a:r>
              <a:rPr lang="en-US" altLang="zh-TW" sz="54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BMI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223003" y="427862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認識</a:t>
            </a:r>
            <a:r>
              <a:rPr lang="en-US" altLang="zh-CN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BMI</a:t>
            </a:r>
          </a:p>
        </p:txBody>
      </p:sp>
      <p:sp>
        <p:nvSpPr>
          <p:cNvPr id="6" name="Freeform 103">
            <a:extLst>
              <a:ext uri="{FF2B5EF4-FFF2-40B4-BE49-F238E27FC236}">
                <a16:creationId xmlns:a16="http://schemas.microsoft.com/office/drawing/2014/main" id="{785C71BF-3D5F-429A-929C-70F902025B24}"/>
              </a:ext>
            </a:extLst>
          </p:cNvPr>
          <p:cNvSpPr>
            <a:spLocks noEditPoints="1"/>
          </p:cNvSpPr>
          <p:nvPr/>
        </p:nvSpPr>
        <p:spPr bwMode="auto">
          <a:xfrm>
            <a:off x="1983350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7" name="Freeform 103">
            <a:extLst>
              <a:ext uri="{FF2B5EF4-FFF2-40B4-BE49-F238E27FC236}">
                <a16:creationId xmlns:a16="http://schemas.microsoft.com/office/drawing/2014/main" id="{C001D717-DE7C-475E-8734-555151FBBB26}"/>
              </a:ext>
            </a:extLst>
          </p:cNvPr>
          <p:cNvSpPr>
            <a:spLocks noEditPoints="1"/>
          </p:cNvSpPr>
          <p:nvPr/>
        </p:nvSpPr>
        <p:spPr bwMode="auto">
          <a:xfrm>
            <a:off x="5500921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Freeform 103">
            <a:extLst>
              <a:ext uri="{FF2B5EF4-FFF2-40B4-BE49-F238E27FC236}">
                <a16:creationId xmlns:a16="http://schemas.microsoft.com/office/drawing/2014/main" id="{DB0B209C-5DB8-41A1-AE85-45D9F2ED6121}"/>
              </a:ext>
            </a:extLst>
          </p:cNvPr>
          <p:cNvSpPr>
            <a:spLocks noEditPoints="1"/>
          </p:cNvSpPr>
          <p:nvPr/>
        </p:nvSpPr>
        <p:spPr bwMode="auto">
          <a:xfrm>
            <a:off x="9018491" y="2025275"/>
            <a:ext cx="1190157" cy="175535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F84359-0258-489D-AA4F-C891081DAE03}"/>
              </a:ext>
            </a:extLst>
          </p:cNvPr>
          <p:cNvSpPr txBox="1"/>
          <p:nvPr/>
        </p:nvSpPr>
        <p:spPr>
          <a:xfrm>
            <a:off x="1793598" y="4128843"/>
            <a:ext cx="1569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體重</a:t>
            </a:r>
            <a:endParaRPr lang="en-US" altLang="zh-TW" sz="5400" dirty="0" smtClean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KG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5311168" y="4128843"/>
            <a:ext cx="1569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身高</a:t>
            </a:r>
            <a:endParaRPr lang="en-US" altLang="zh-TW" sz="5400" dirty="0" smtClean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ctr"/>
            <a:r>
              <a:rPr lang="en-US" altLang="zh-CN" sz="5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M²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E0C17-5302-4BF4-BBA5-D61DFD382CA5}"/>
              </a:ext>
            </a:extLst>
          </p:cNvPr>
          <p:cNvSpPr txBox="1"/>
          <p:nvPr/>
        </p:nvSpPr>
        <p:spPr>
          <a:xfrm>
            <a:off x="8898470" y="4128843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BMI</a:t>
            </a:r>
            <a:endParaRPr lang="zh-CN" altLang="en-US" sz="5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3937103" y="4344286"/>
            <a:ext cx="800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÷</a:t>
            </a:r>
            <a:endParaRPr lang="zh-CN" altLang="en-US" sz="8000" b="1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880052E0-7605-4E04-B9D3-C85453F4378D}"/>
              </a:ext>
            </a:extLst>
          </p:cNvPr>
          <p:cNvSpPr txBox="1"/>
          <p:nvPr/>
        </p:nvSpPr>
        <p:spPr>
          <a:xfrm>
            <a:off x="7519996" y="4405840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</a:t>
            </a:r>
            <a:endParaRPr lang="zh-CN" altLang="en-US" sz="7200" b="1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7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認識</a:t>
            </a:r>
            <a:r>
              <a:rPr lang="en-US" altLang="zh-CN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BMI</a:t>
            </a:r>
            <a:endParaRPr lang="en-US" altLang="zh-CN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4105351" y="1163672"/>
            <a:ext cx="3901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身高</a:t>
            </a:r>
            <a:r>
              <a:rPr lang="en-US" altLang="zh-CN" sz="40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M²</a:t>
            </a:r>
            <a:r>
              <a:rPr lang="zh-TW" altLang="en-US" sz="40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的意思？</a:t>
            </a:r>
            <a:endParaRPr lang="zh-CN" altLang="en-US" sz="40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4864825" y="2804397"/>
            <a:ext cx="392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M² </a:t>
            </a:r>
            <a:r>
              <a:rPr lang="en-US" altLang="zh-TW" sz="32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 M × M</a:t>
            </a:r>
            <a:endParaRPr lang="zh-CN" altLang="en-US" sz="3200" b="1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6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426345" y="2742843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2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426345" y="4191399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4864826" y="4252953"/>
            <a:ext cx="392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</a:t>
            </a:r>
            <a:r>
              <a:rPr lang="en-US" altLang="zh-CN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² </a:t>
            </a:r>
            <a:r>
              <a:rPr lang="en-US" altLang="zh-TW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 </a:t>
            </a:r>
            <a:r>
              <a:rPr lang="en-US" altLang="zh-TW" sz="32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</a:t>
            </a:r>
            <a:r>
              <a:rPr lang="en-US" altLang="zh-TW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× 2</a:t>
            </a:r>
            <a:endParaRPr lang="zh-CN" altLang="en-US" sz="32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426345" y="5639955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4864826" y="5701509"/>
            <a:ext cx="392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3² </a:t>
            </a:r>
            <a:r>
              <a:rPr lang="en-US" altLang="zh-TW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 3 × 3</a:t>
            </a:r>
            <a:endParaRPr lang="zh-CN" altLang="en-US" sz="32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3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認識</a:t>
            </a:r>
            <a:r>
              <a:rPr lang="en-US" altLang="zh-CN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BMI</a:t>
            </a:r>
            <a:endParaRPr lang="en-US" altLang="zh-CN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2280993" y="1049067"/>
            <a:ext cx="7549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小明的體重</a:t>
            </a:r>
            <a:r>
              <a:rPr lang="en-US" altLang="zh-TW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70KG</a:t>
            </a:r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、身高</a:t>
            </a:r>
            <a:r>
              <a:rPr lang="en-US" altLang="zh-TW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1.8M</a:t>
            </a:r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，</a:t>
            </a:r>
            <a:endParaRPr lang="en-US" altLang="zh-TW" sz="4000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請問小明的</a:t>
            </a:r>
            <a:r>
              <a:rPr lang="en-US" altLang="zh-TW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BMI</a:t>
            </a:r>
            <a:r>
              <a:rPr lang="zh-TW" altLang="en-US" sz="40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是多少？</a:t>
            </a:r>
            <a:endParaRPr lang="zh-CN" altLang="en-US" sz="40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4864826" y="3390794"/>
            <a:ext cx="467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KG ÷ M² </a:t>
            </a:r>
            <a:r>
              <a:rPr lang="en-US" altLang="zh-TW" sz="3600" b="1" dirty="0" smtClean="0">
                <a:solidFill>
                  <a:srgbClr val="FF0000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 BMI</a:t>
            </a:r>
            <a:endParaRPr lang="zh-CN" altLang="en-US" sz="3600" b="1" dirty="0">
              <a:solidFill>
                <a:srgbClr val="FF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426345" y="3421573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4" name="Freeform 103">
            <a:extLst>
              <a:ext uri="{FF2B5EF4-FFF2-40B4-BE49-F238E27FC236}">
                <a16:creationId xmlns:a16="http://schemas.microsoft.com/office/drawing/2014/main" id="{E8DB6CA3-39F2-4BF2-BBEF-C2AF43938672}"/>
              </a:ext>
            </a:extLst>
          </p:cNvPr>
          <p:cNvSpPr>
            <a:spLocks noEditPoints="1"/>
          </p:cNvSpPr>
          <p:nvPr/>
        </p:nvSpPr>
        <p:spPr bwMode="auto">
          <a:xfrm>
            <a:off x="4426345" y="4870129"/>
            <a:ext cx="396486" cy="58477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>
            <a:noFill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B57BE3-666A-4ED5-9A97-D1A4EA9AB1DF}"/>
              </a:ext>
            </a:extLst>
          </p:cNvPr>
          <p:cNvSpPr txBox="1"/>
          <p:nvPr/>
        </p:nvSpPr>
        <p:spPr>
          <a:xfrm>
            <a:off x="4864826" y="4870129"/>
            <a:ext cx="496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70 ÷ 1.8² </a:t>
            </a:r>
            <a:r>
              <a:rPr lang="en-US" altLang="zh-TW" sz="32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= </a:t>
            </a:r>
            <a:r>
              <a:rPr lang="en-US" altLang="zh-TW" sz="32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21.6</a:t>
            </a:r>
            <a:endParaRPr lang="zh-CN" altLang="en-US" sz="32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1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D360-457D-4918-8296-D4F9B57252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2118"/>
            <a:ext cx="12191999" cy="6535882"/>
          </a:xfrm>
          <a:prstGeom prst="rect">
            <a:avLst/>
          </a:prstGeom>
        </p:spPr>
      </p:pic>
      <p:sp>
        <p:nvSpPr>
          <p:cNvPr id="7" name="TextBox 31">
            <a:extLst>
              <a:ext uri="{FF2B5EF4-FFF2-40B4-BE49-F238E27FC236}">
                <a16:creationId xmlns:a16="http://schemas.microsoft.com/office/drawing/2014/main" id="{D8EAAF5E-D39A-4006-951B-D0C90209CFC3}"/>
              </a:ext>
            </a:extLst>
          </p:cNvPr>
          <p:cNvSpPr txBox="1"/>
          <p:nvPr/>
        </p:nvSpPr>
        <p:spPr>
          <a:xfrm>
            <a:off x="3711501" y="626639"/>
            <a:ext cx="15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rPr>
              <a:t>02</a:t>
            </a:r>
            <a:endParaRPr lang="zh-CN" altLang="en-US" sz="7200" dirty="0">
              <a:ln w="3175">
                <a:solidFill>
                  <a:schemeClr val="bg1"/>
                </a:solidFill>
              </a:ln>
              <a:blipFill>
                <a:blip r:embed="rId5"/>
                <a:stretch>
                  <a:fillRect/>
                </a:stretch>
              </a:blipFill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C9F6F908-A238-40A9-A42A-1337FB9D80A8}"/>
              </a:ext>
            </a:extLst>
          </p:cNvPr>
          <p:cNvSpPr txBox="1"/>
          <p:nvPr/>
        </p:nvSpPr>
        <p:spPr>
          <a:xfrm>
            <a:off x="1708875" y="1967349"/>
            <a:ext cx="55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n w="3175">
                  <a:solidFill>
                    <a:schemeClr val="bg1"/>
                  </a:solidFill>
                </a:ln>
                <a:blipFill>
                  <a:blip r:embed="rId5"/>
                  <a:stretch>
                    <a:fillRect/>
                  </a:stretch>
                </a:blipFill>
                <a:latin typeface="字魂27号-布丁体" panose="00000500000000000000" pitchFamily="2" charset="-122"/>
                <a:ea typeface="字魂27号-布丁体" panose="00000500000000000000" pitchFamily="2" charset="-122"/>
                <a:cs typeface="字魂59号-创粗黑" panose="00000500000000000000" charset="-122"/>
              </a:rPr>
              <a:t>畫面編排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311618-983C-4F8D-AD0D-C4711DCCB3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18924" r="19265" b="45963"/>
          <a:stretch/>
        </p:blipFill>
        <p:spPr>
          <a:xfrm>
            <a:off x="8015148" y="79320"/>
            <a:ext cx="3442448" cy="229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畫面</a:t>
            </a:r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編排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3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477064" y="908079"/>
            <a:ext cx="300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標籤</a:t>
            </a:r>
            <a:endParaRPr lang="zh-CN" altLang="en-US" sz="4000" b="1" dirty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27738" t="20103" r="44931" b="12318"/>
          <a:stretch/>
        </p:blipFill>
        <p:spPr>
          <a:xfrm>
            <a:off x="4096682" y="1053547"/>
            <a:ext cx="3998634" cy="5561389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9173813" y="1354355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標籤</a:t>
            </a:r>
            <a:r>
              <a:rPr lang="en-US" altLang="zh-TW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</a:t>
            </a:r>
            <a:endParaRPr lang="zh-TW" altLang="en-US" sz="2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9173813" y="1848885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標籤</a:t>
            </a:r>
            <a:r>
              <a:rPr lang="en-US" altLang="zh-TW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</a:t>
            </a:r>
            <a:endParaRPr lang="zh-TW" altLang="en-US" sz="2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cxnSp>
        <p:nvCxnSpPr>
          <p:cNvPr id="47" name="直線接點 46"/>
          <p:cNvCxnSpPr/>
          <p:nvPr/>
        </p:nvCxnSpPr>
        <p:spPr>
          <a:xfrm>
            <a:off x="7009069" y="1616061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7009069" y="2028639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7009069" y="2764073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169219" y="2552170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標籤</a:t>
            </a:r>
            <a:r>
              <a:rPr lang="en-US" altLang="zh-TW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5955" y="2521059"/>
            <a:ext cx="40607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1. 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標</a:t>
            </a:r>
            <a:r>
              <a:rPr lang="zh-TW" altLang="en-US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籤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外型平坦</a:t>
            </a:r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</a:t>
            </a:r>
          </a:p>
          <a:p>
            <a:endParaRPr lang="en-US" altLang="zh-TW" sz="28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</a:t>
            </a:r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初始時會放置文字</a:t>
            </a:r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</a:t>
            </a:r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使用者無法輸入文字</a:t>
            </a:r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02A594-B2F4-4FFA-BCDD-BDFA514AF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9120A0-9F3D-40B7-A57B-A1A0A456B762}"/>
              </a:ext>
            </a:extLst>
          </p:cNvPr>
          <p:cNvSpPr txBox="1"/>
          <p:nvPr/>
        </p:nvSpPr>
        <p:spPr>
          <a:xfrm>
            <a:off x="5182929" y="428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畫面</a:t>
            </a:r>
            <a:r>
              <a:rPr lang="zh-TW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編排</a:t>
            </a:r>
            <a:endParaRPr lang="zh-CN" altLang="en-US" sz="3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3" name="文本框 7">
            <a:extLst>
              <a:ext uri="{FF2B5EF4-FFF2-40B4-BE49-F238E27FC236}">
                <a16:creationId xmlns:a16="http://schemas.microsoft.com/office/drawing/2014/main" id="{65766770-A119-437E-8B49-D334FF087255}"/>
              </a:ext>
            </a:extLst>
          </p:cNvPr>
          <p:cNvSpPr txBox="1"/>
          <p:nvPr/>
        </p:nvSpPr>
        <p:spPr>
          <a:xfrm>
            <a:off x="477064" y="908079"/>
            <a:ext cx="300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</a:t>
            </a:r>
            <a:r>
              <a:rPr lang="zh-TW" altLang="en-US" sz="4000" b="1" dirty="0" smtClean="0">
                <a:solidFill>
                  <a:srgbClr val="FF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盒</a:t>
            </a:r>
            <a:endParaRPr lang="zh-CN" altLang="en-US" sz="4000" b="1" dirty="0">
              <a:solidFill>
                <a:srgbClr val="FF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27738" t="20103" r="44931" b="12318"/>
          <a:stretch/>
        </p:blipFill>
        <p:spPr>
          <a:xfrm>
            <a:off x="4096682" y="1053547"/>
            <a:ext cx="3998634" cy="5561389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9199036" y="2110495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文字輸入盒</a:t>
            </a:r>
            <a:r>
              <a:rPr lang="en-US" altLang="zh-TW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1</a:t>
            </a:r>
            <a:endParaRPr lang="zh-TW" altLang="en-US" sz="2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9199036" y="2920639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</a:t>
            </a:r>
            <a:r>
              <a:rPr lang="zh-TW" altLang="en-US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盒</a:t>
            </a:r>
            <a:r>
              <a:rPr lang="en-US" altLang="zh-TW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</a:t>
            </a:r>
            <a:endParaRPr lang="zh-TW" altLang="en-US" sz="2800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cxnSp>
        <p:nvCxnSpPr>
          <p:cNvPr id="47" name="直線接點 46"/>
          <p:cNvCxnSpPr/>
          <p:nvPr/>
        </p:nvCxnSpPr>
        <p:spPr>
          <a:xfrm>
            <a:off x="7009070" y="2372105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7009070" y="3182249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7009070" y="4088447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199036" y="3834241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文字輸入</a:t>
            </a:r>
            <a:r>
              <a:rPr lang="zh-TW" altLang="en-US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盒</a:t>
            </a:r>
            <a:r>
              <a:rPr lang="en-US" altLang="zh-TW" sz="2800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5955" y="2521059"/>
            <a:ext cx="41504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文字輸入盒外型凹陷</a:t>
            </a:r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2.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初始大多為空白</a:t>
            </a:r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3.</a:t>
            </a:r>
            <a:r>
              <a:rPr lang="zh-TW" altLang="en-US" sz="2800" b="1" dirty="0" smtClean="0">
                <a:solidFill>
                  <a:schemeClr val="bg1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使用者可輸入文字</a:t>
            </a:r>
            <a:endParaRPr lang="en-US" altLang="zh-TW" sz="2800" b="1" dirty="0">
              <a:solidFill>
                <a:schemeClr val="bg1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4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主题班会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6488</TotalTime>
  <Words>411</Words>
  <Application>Microsoft Office PowerPoint</Application>
  <PresentationFormat>寬螢幕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字魂27号-布丁体</vt:lpstr>
      <vt:lpstr>字魂58号-创中黑</vt:lpstr>
      <vt:lpstr>字魂59号-创粗黑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彥銘 陳</cp:lastModifiedBy>
  <cp:revision>309</cp:revision>
  <dcterms:created xsi:type="dcterms:W3CDTF">2019-07-29T02:38:00Z</dcterms:created>
  <dcterms:modified xsi:type="dcterms:W3CDTF">2020-05-29T10:29:04Z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