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4" r:id="rId2"/>
    <p:sldId id="351" r:id="rId3"/>
    <p:sldId id="352" r:id="rId4"/>
    <p:sldId id="444" r:id="rId5"/>
    <p:sldId id="424" r:id="rId6"/>
    <p:sldId id="427" r:id="rId7"/>
    <p:sldId id="425" r:id="rId8"/>
    <p:sldId id="429" r:id="rId9"/>
    <p:sldId id="426" r:id="rId10"/>
    <p:sldId id="419" r:id="rId11"/>
    <p:sldId id="431" r:id="rId12"/>
    <p:sldId id="432" r:id="rId13"/>
    <p:sldId id="428" r:id="rId14"/>
    <p:sldId id="443" r:id="rId15"/>
    <p:sldId id="439" r:id="rId16"/>
    <p:sldId id="440" r:id="rId17"/>
    <p:sldId id="438" r:id="rId18"/>
    <p:sldId id="441" r:id="rId19"/>
    <p:sldId id="442" r:id="rId20"/>
    <p:sldId id="420" r:id="rId21"/>
    <p:sldId id="433" r:id="rId22"/>
    <p:sldId id="435" r:id="rId23"/>
    <p:sldId id="418" r:id="rId2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DAE5"/>
    <a:srgbClr val="EECA27"/>
    <a:srgbClr val="E13239"/>
    <a:srgbClr val="FF9797"/>
    <a:srgbClr val="FFFF99"/>
    <a:srgbClr val="FF0000"/>
    <a:srgbClr val="E83B3A"/>
    <a:srgbClr val="483517"/>
    <a:srgbClr val="584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 autoAdjust="0"/>
    <p:restoredTop sz="94660"/>
  </p:normalViewPr>
  <p:slideViewPr>
    <p:cSldViewPr>
      <p:cViewPr varScale="1">
        <p:scale>
          <a:sx n="85" d="100"/>
          <a:sy n="85" d="100"/>
        </p:scale>
        <p:origin x="764" y="6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FFCF0-DD59-4612-9D71-417719DC0377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A1E2-0BCB-498F-B666-E5E40D253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7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96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5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37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89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75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51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11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3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53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0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97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8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0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..</a:t>
            </a:r>
            <a:r>
              <a:rPr lang="zh-TW" altLang="en-US" dirty="0" smtClean="0"/>
              <a:t>接下來</a:t>
            </a:r>
            <a:r>
              <a:rPr lang="en-US" altLang="zh-TW" dirty="0" smtClean="0"/>
              <a:t>..</a:t>
            </a:r>
            <a:r>
              <a:rPr lang="zh-TW" altLang="en-US" dirty="0" smtClean="0"/>
              <a:t>最後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4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3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1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98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4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0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6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成功项目展示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0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6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46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43000" y="374188"/>
            <a:ext cx="6858000" cy="523279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918257"/>
            <a:ext cx="6858000" cy="28074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1503977"/>
            <a:ext cx="3942159" cy="35380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8650" y="1869220"/>
            <a:ext cx="3942159" cy="132005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29841" y="3288332"/>
            <a:ext cx="3940969" cy="370398"/>
          </a:xfrm>
        </p:spPr>
        <p:txBody>
          <a:bodyPr>
            <a:normAutofit/>
          </a:bodyPr>
          <a:lstStyle>
            <a:lvl1pPr marL="0" indent="0">
              <a:buNone/>
              <a:defRPr sz="12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29841" y="3658730"/>
            <a:ext cx="3940969" cy="370399"/>
          </a:xfrm>
        </p:spPr>
        <p:txBody>
          <a:bodyPr>
            <a:normAutofit/>
          </a:bodyPr>
          <a:lstStyle>
            <a:lvl1pPr marL="0" indent="0">
              <a:buNone/>
              <a:defRPr sz="9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29841" y="4029128"/>
            <a:ext cx="3942159" cy="270355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19/06/2020</a:t>
            </a:fld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112544" y="1504225"/>
            <a:ext cx="3251597" cy="3537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AU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112544" y="1868668"/>
            <a:ext cx="3251597" cy="70387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19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6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  <a:pPr/>
              <a:t>2020/6/19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  <a:pPr/>
              <a:t>‹#›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0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9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EE2031-D4B2-43AA-AB97-246E3FF9D927}"/>
              </a:ext>
            </a:extLst>
          </p:cNvPr>
          <p:cNvSpPr/>
          <p:nvPr userDrawn="1"/>
        </p:nvSpPr>
        <p:spPr>
          <a:xfrm>
            <a:off x="0" y="4696780"/>
            <a:ext cx="9144000" cy="448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2D1FF5-48EE-4316-BAB3-69884DCCD7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E791EE-C462-4B4A-8AB9-EED30084BF84}"/>
              </a:ext>
            </a:extLst>
          </p:cNvPr>
          <p:cNvSpPr txBox="1"/>
          <p:nvPr userDrawn="1"/>
        </p:nvSpPr>
        <p:spPr>
          <a:xfrm>
            <a:off x="143508" y="26828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单击此处添加标题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F030-126A-44E1-A291-CE0450786A5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3" r:id="rId8"/>
    <p:sldLayoutId id="2147483674" r:id="rId9"/>
    <p:sldLayoutId id="2147483675" r:id="rId10"/>
    <p:sldLayoutId id="2147483676" r:id="rId11"/>
    <p:sldLayoutId id="2147483656" r:id="rId12"/>
    <p:sldLayoutId id="2147483657" r:id="rId13"/>
    <p:sldLayoutId id="2147483658" r:id="rId14"/>
    <p:sldLayoutId id="2147483659" r:id="rId15"/>
    <p:sldLayoutId id="2147483663" r:id="rId16"/>
    <p:sldLayoutId id="2147483666" r:id="rId17"/>
    <p:sldLayoutId id="2147483670" r:id="rId18"/>
    <p:sldLayoutId id="2147483671" r:id="rId19"/>
    <p:sldLayoutId id="2147483672" r:id="rId20"/>
    <p:sldLayoutId id="2147483677" r:id="rId21"/>
    <p:sldLayoutId id="2147483678" r:id="rId22"/>
    <p:sldLayoutId id="2147483679" r:id="rId23"/>
    <p:sldLayoutId id="2147483681" r:id="rId24"/>
    <p:sldLayoutId id="2147483682" r:id="rId2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microsoft.com/office/2007/relationships/hdphoto" Target="../media/hdphoto1.wdp"/><Relationship Id="rId12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10.jp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74B08A-132F-40B2-97C8-31692AD9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8ACF3E-E9F2-4F3B-BD5C-11A14987E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>
            <a:off x="6660232" y="1773067"/>
            <a:ext cx="2874004" cy="3204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218FCB-D6F8-47DC-BBEB-0B66B8102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6" t="38576" r="60602" b="3342"/>
          <a:stretch/>
        </p:blipFill>
        <p:spPr>
          <a:xfrm>
            <a:off x="143508" y="1989091"/>
            <a:ext cx="2736304" cy="2988332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56153" y="958460"/>
            <a:ext cx="6228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題析 </a:t>
            </a:r>
            <a:r>
              <a:rPr lang="en-US" altLang="zh-TW" sz="4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</a:p>
          <a:p>
            <a:pPr algn="ctr"/>
            <a:r>
              <a:rPr lang="en-US" altLang="zh-TW" sz="4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Teaching	Classroom</a:t>
            </a:r>
            <a:endParaRPr lang="zh-CN" altLang="en-US" sz="4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331640" y="2828926"/>
            <a:ext cx="6228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場次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en-US" altLang="zh-TW" sz="1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10644107  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陳彥銘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10644119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廖</a:t>
            </a:r>
            <a:r>
              <a:rPr lang="zh-TW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劭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雨</a:t>
            </a:r>
            <a:endParaRPr lang="en-US" altLang="zh-TW" sz="1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10644227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周</a:t>
            </a:r>
            <a:r>
              <a:rPr lang="zh-TW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柏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辰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	10644275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梁秋蓮</a:t>
            </a:r>
            <a:endParaRPr lang="zh-CN" altLang="en-US" sz="1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3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平台規劃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190073" y="1727319"/>
            <a:ext cx="119840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</a:t>
            </a:r>
            <a:r>
              <a:rPr lang="en-US" altLang="zh-TW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2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8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技術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1"/>
          <p:cNvSpPr/>
          <p:nvPr/>
        </p:nvSpPr>
        <p:spPr>
          <a:xfrm rot="19417401">
            <a:off x="1897819" y="1252412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2890903" y="1422068"/>
            <a:ext cx="1312538" cy="386829"/>
          </a:xfrm>
          <a:prstGeom prst="roundRect">
            <a:avLst>
              <a:gd name="adj" fmla="val 50000"/>
            </a:avLst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3"/>
          <p:cNvSpPr/>
          <p:nvPr/>
        </p:nvSpPr>
        <p:spPr>
          <a:xfrm rot="2280995">
            <a:off x="3624892" y="1251529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4"/>
          <p:cNvSpPr/>
          <p:nvPr/>
        </p:nvSpPr>
        <p:spPr>
          <a:xfrm rot="19217819">
            <a:off x="5569354" y="1259170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6"/>
          <p:cNvSpPr/>
          <p:nvPr/>
        </p:nvSpPr>
        <p:spPr>
          <a:xfrm>
            <a:off x="4732133" y="1774169"/>
            <a:ext cx="1312538" cy="386829"/>
          </a:xfrm>
          <a:prstGeom prst="roundRect">
            <a:avLst>
              <a:gd name="adj" fmla="val 50000"/>
            </a:avLst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8"/>
          <p:cNvCxnSpPr/>
          <p:nvPr/>
        </p:nvCxnSpPr>
        <p:spPr>
          <a:xfrm flipH="1">
            <a:off x="2370188" y="2375501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9"/>
          <p:cNvCxnSpPr/>
          <p:nvPr/>
        </p:nvCxnSpPr>
        <p:spPr>
          <a:xfrm flipH="1">
            <a:off x="4611308" y="2375501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0"/>
          <p:cNvCxnSpPr/>
          <p:nvPr/>
        </p:nvCxnSpPr>
        <p:spPr>
          <a:xfrm flipH="1">
            <a:off x="6732240" y="2276672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圖片 39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2837" r="2671" b="7492"/>
          <a:stretch/>
        </p:blipFill>
        <p:spPr bwMode="auto">
          <a:xfrm>
            <a:off x="1772108" y="3472644"/>
            <a:ext cx="1209040" cy="11950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圖片 41"/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13" t="12496" r="20659" b="26869"/>
          <a:stretch/>
        </p:blipFill>
        <p:spPr bwMode="auto">
          <a:xfrm>
            <a:off x="6162852" y="3472644"/>
            <a:ext cx="2152502" cy="12059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圖片 4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0" r="621" b="3763"/>
          <a:stretch/>
        </p:blipFill>
        <p:spPr bwMode="auto">
          <a:xfrm>
            <a:off x="326099" y="1238006"/>
            <a:ext cx="1267051" cy="754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圖片 4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26211" r="6411" b="36194"/>
          <a:stretch/>
        </p:blipFill>
        <p:spPr bwMode="auto">
          <a:xfrm>
            <a:off x="197941" y="2276672"/>
            <a:ext cx="1523365" cy="647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圖片 44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78" y="1165584"/>
            <a:ext cx="1749425" cy="899795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0" name="群組 1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07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1" name="圖片 40"/>
          <p:cNvPicPr/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02" t="9648" r="16870" b="7492"/>
          <a:stretch/>
        </p:blipFill>
        <p:spPr bwMode="auto">
          <a:xfrm>
            <a:off x="4066252" y="3397079"/>
            <a:ext cx="1087120" cy="134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7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4" y="150090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系統架構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28" y="721055"/>
            <a:ext cx="6369944" cy="4424033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7" name="群組 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08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34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首頁介面</a:t>
            </a:r>
            <a:endParaRPr lang="en-US" altLang="zh-TW" sz="3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未登入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32" y="0"/>
            <a:ext cx="4105082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650" y="176461"/>
            <a:ext cx="4698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首頁介面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使用者登入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2" y="770888"/>
            <a:ext cx="7776356" cy="43742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教學介面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00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67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測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驗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99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對戰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4" y="709000"/>
            <a:ext cx="6855232" cy="4436673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13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3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城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99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0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個人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58" y="736340"/>
            <a:ext cx="5521875" cy="4417293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85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1866" y="160276"/>
            <a:ext cx="1210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en-CA" altLang="zh-CN" sz="4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5"/>
          <p:cNvSpPr/>
          <p:nvPr/>
        </p:nvSpPr>
        <p:spPr>
          <a:xfrm>
            <a:off x="0" y="2825341"/>
            <a:ext cx="9144000" cy="1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98" name="Oval 6"/>
          <p:cNvSpPr/>
          <p:nvPr/>
        </p:nvSpPr>
        <p:spPr>
          <a:xfrm>
            <a:off x="2099235" y="2732105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99" name="Oval 7"/>
          <p:cNvSpPr/>
          <p:nvPr/>
        </p:nvSpPr>
        <p:spPr>
          <a:xfrm>
            <a:off x="4319922" y="2740272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00" name="Oval 8"/>
          <p:cNvSpPr/>
          <p:nvPr/>
        </p:nvSpPr>
        <p:spPr>
          <a:xfrm>
            <a:off x="6540608" y="2748439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grpSp>
        <p:nvGrpSpPr>
          <p:cNvPr id="3" name="Group 56"/>
          <p:cNvGrpSpPr/>
          <p:nvPr/>
        </p:nvGrpSpPr>
        <p:grpSpPr>
          <a:xfrm>
            <a:off x="3173738" y="1940778"/>
            <a:ext cx="1908215" cy="373536"/>
            <a:chOff x="1221184" y="1784357"/>
            <a:chExt cx="3347902" cy="646716"/>
          </a:xfrm>
          <a:solidFill>
            <a:srgbClr val="7AB005"/>
          </a:solidFill>
        </p:grpSpPr>
        <p:sp>
          <p:nvSpPr>
            <p:cNvPr id="103" name="Rectangular Callout 15"/>
            <p:cNvSpPr/>
            <p:nvPr/>
          </p:nvSpPr>
          <p:spPr>
            <a:xfrm flipH="1">
              <a:off x="1221184" y="1846692"/>
              <a:ext cx="3078665" cy="584381"/>
            </a:xfrm>
            <a:prstGeom prst="wedgeRectCallo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44"/>
            <p:cNvSpPr/>
            <p:nvPr/>
          </p:nvSpPr>
          <p:spPr>
            <a:xfrm>
              <a:off x="1469564" y="1784357"/>
              <a:ext cx="3099522" cy="6394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平台規劃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9"/>
          <p:cNvGrpSpPr/>
          <p:nvPr/>
        </p:nvGrpSpPr>
        <p:grpSpPr>
          <a:xfrm>
            <a:off x="1639299" y="3323701"/>
            <a:ext cx="1858478" cy="374259"/>
            <a:chOff x="348339" y="3398224"/>
            <a:chExt cx="3094903" cy="587572"/>
          </a:xfrm>
          <a:solidFill>
            <a:srgbClr val="7AB005"/>
          </a:solidFill>
        </p:grpSpPr>
        <p:sp>
          <p:nvSpPr>
            <p:cNvPr id="115" name="Rectangular Callout 14"/>
            <p:cNvSpPr/>
            <p:nvPr/>
          </p:nvSpPr>
          <p:spPr>
            <a:xfrm rot="10800000" flipH="1">
              <a:off x="348339" y="3398224"/>
              <a:ext cx="3094903" cy="483312"/>
            </a:xfrm>
            <a:prstGeom prst="wedge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Rectangle 55"/>
            <p:cNvSpPr/>
            <p:nvPr/>
          </p:nvSpPr>
          <p:spPr>
            <a:xfrm>
              <a:off x="457199" y="3405959"/>
              <a:ext cx="2806172" cy="579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專案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背景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27584" y="2212504"/>
            <a:ext cx="739626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1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5836" y="3076600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2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2080" y="2284512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3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0332" y="3076600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4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21" name="Group 59"/>
          <p:cNvGrpSpPr/>
          <p:nvPr/>
        </p:nvGrpSpPr>
        <p:grpSpPr>
          <a:xfrm>
            <a:off x="6120172" y="3323253"/>
            <a:ext cx="1858478" cy="374259"/>
            <a:chOff x="348339" y="3398224"/>
            <a:chExt cx="3094903" cy="587572"/>
          </a:xfrm>
          <a:solidFill>
            <a:srgbClr val="7AB005"/>
          </a:solidFill>
        </p:grpSpPr>
        <p:sp>
          <p:nvSpPr>
            <p:cNvPr id="22" name="Rectangular Callout 14"/>
            <p:cNvSpPr/>
            <p:nvPr/>
          </p:nvSpPr>
          <p:spPr>
            <a:xfrm rot="10800000" flipH="1">
              <a:off x="348339" y="3398224"/>
              <a:ext cx="3094903" cy="483312"/>
            </a:xfrm>
            <a:prstGeom prst="wedge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55"/>
            <p:cNvSpPr/>
            <p:nvPr/>
          </p:nvSpPr>
          <p:spPr>
            <a:xfrm>
              <a:off x="457199" y="3405959"/>
              <a:ext cx="2806172" cy="579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專案評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估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8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專案評</a:t>
            </a:r>
            <a:r>
              <a:rPr lang="zh-TW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估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190073" y="1727319"/>
            <a:ext cx="119840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</a:t>
            </a:r>
            <a:r>
              <a:rPr lang="en-US" altLang="zh-TW" sz="800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3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6749" y="162017"/>
            <a:ext cx="25290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5" name="橢圓 7"/>
          <p:cNvSpPr/>
          <p:nvPr/>
        </p:nvSpPr>
        <p:spPr>
          <a:xfrm>
            <a:off x="4611185" y="1312897"/>
            <a:ext cx="1080000" cy="1080000"/>
          </a:xfrm>
          <a:prstGeom prst="ellipse">
            <a:avLst/>
          </a:prstGeom>
          <a:solidFill>
            <a:srgbClr val="EECA2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W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6" name="橢圓 10"/>
          <p:cNvSpPr/>
          <p:nvPr/>
        </p:nvSpPr>
        <p:spPr>
          <a:xfrm>
            <a:off x="3032488" y="2888168"/>
            <a:ext cx="1080000" cy="1080000"/>
          </a:xfrm>
          <a:prstGeom prst="ellipse">
            <a:avLst/>
          </a:prstGeom>
          <a:solidFill>
            <a:srgbClr val="00B0F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O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7" name="橢圓 12"/>
          <p:cNvSpPr/>
          <p:nvPr/>
        </p:nvSpPr>
        <p:spPr>
          <a:xfrm>
            <a:off x="4611185" y="2888168"/>
            <a:ext cx="1080000" cy="1080000"/>
          </a:xfrm>
          <a:prstGeom prst="ellipse">
            <a:avLst/>
          </a:prstGeom>
          <a:solidFill>
            <a:srgbClr val="00B05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T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9" name="橢圓 14"/>
          <p:cNvSpPr/>
          <p:nvPr/>
        </p:nvSpPr>
        <p:spPr>
          <a:xfrm>
            <a:off x="3032488" y="1312897"/>
            <a:ext cx="1080000" cy="1080000"/>
          </a:xfrm>
          <a:prstGeom prst="ellipse">
            <a:avLst/>
          </a:prstGeom>
          <a:solidFill>
            <a:srgbClr val="E1323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S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11" name="上-下雙向箭號 19"/>
          <p:cNvSpPr/>
          <p:nvPr/>
        </p:nvSpPr>
        <p:spPr>
          <a:xfrm>
            <a:off x="4175956" y="700336"/>
            <a:ext cx="360000" cy="39600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2" name="左-右雙向箭號 20"/>
          <p:cNvSpPr/>
          <p:nvPr/>
        </p:nvSpPr>
        <p:spPr>
          <a:xfrm>
            <a:off x="2380003" y="2484840"/>
            <a:ext cx="3960000" cy="360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273" y="1415693"/>
            <a:ext cx="2839239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視覺化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答題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結合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對戰與養成的遊戲</a:t>
            </a:r>
            <a:endParaRPr lang="en-US" altLang="zh-TW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28184" y="2990964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家長對線上學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習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的反感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教學模式的大眾接受期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4273" y="2990964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TW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108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課綱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實施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形態線上學習模式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228183" y="1415692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新平台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未打出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知名度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無正式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教師的課程內容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4" name="群組 23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7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5" name="文字方塊 24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16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未來展望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Placeholder 3"/>
          <p:cNvSpPr txBox="1">
            <a:spLocks/>
          </p:cNvSpPr>
          <p:nvPr/>
        </p:nvSpPr>
        <p:spPr>
          <a:xfrm>
            <a:off x="2464652" y="4313636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長期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1508902" y="2416732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中期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8" name="Text Placeholder 3"/>
          <p:cNvSpPr txBox="1">
            <a:spLocks/>
          </p:cNvSpPr>
          <p:nvPr/>
        </p:nvSpPr>
        <p:spPr>
          <a:xfrm>
            <a:off x="949905" y="1030982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短期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9" name="Freeform 83"/>
          <p:cNvSpPr/>
          <p:nvPr/>
        </p:nvSpPr>
        <p:spPr>
          <a:xfrm>
            <a:off x="1610432" y="1231862"/>
            <a:ext cx="2301168" cy="3459886"/>
          </a:xfrm>
          <a:custGeom>
            <a:avLst/>
            <a:gdLst>
              <a:gd name="connsiteX0" fmla="*/ 2006600 w 2006600"/>
              <a:gd name="connsiteY0" fmla="*/ 0 h 3289300"/>
              <a:gd name="connsiteX1" fmla="*/ 304800 w 2006600"/>
              <a:gd name="connsiteY1" fmla="*/ 812800 h 3289300"/>
              <a:gd name="connsiteX2" fmla="*/ 1473200 w 2006600"/>
              <a:gd name="connsiteY2" fmla="*/ 1485900 h 3289300"/>
              <a:gd name="connsiteX3" fmla="*/ 0 w 2006600"/>
              <a:gd name="connsiteY3" fmla="*/ 3289300 h 3289300"/>
              <a:gd name="connsiteX0" fmla="*/ 2006600 w 2006600"/>
              <a:gd name="connsiteY0" fmla="*/ 0 h 3289300"/>
              <a:gd name="connsiteX1" fmla="*/ 304800 w 2006600"/>
              <a:gd name="connsiteY1" fmla="*/ 812800 h 3289300"/>
              <a:gd name="connsiteX2" fmla="*/ 1588318 w 2006600"/>
              <a:gd name="connsiteY2" fmla="*/ 1753971 h 3289300"/>
              <a:gd name="connsiteX3" fmla="*/ 0 w 2006600"/>
              <a:gd name="connsiteY3" fmla="*/ 3289300 h 3289300"/>
              <a:gd name="connsiteX0" fmla="*/ 2261706 w 2261706"/>
              <a:gd name="connsiteY0" fmla="*/ 0 h 3399504"/>
              <a:gd name="connsiteX1" fmla="*/ 559906 w 2261706"/>
              <a:gd name="connsiteY1" fmla="*/ 812800 h 3399504"/>
              <a:gd name="connsiteX2" fmla="*/ 1843424 w 2261706"/>
              <a:gd name="connsiteY2" fmla="*/ 1753971 h 3399504"/>
              <a:gd name="connsiteX3" fmla="*/ 0 w 2261706"/>
              <a:gd name="connsiteY3" fmla="*/ 3399504 h 3399504"/>
              <a:gd name="connsiteX0" fmla="*/ 2261706 w 2261706"/>
              <a:gd name="connsiteY0" fmla="*/ 0 h 3399504"/>
              <a:gd name="connsiteX1" fmla="*/ 559906 w 2261706"/>
              <a:gd name="connsiteY1" fmla="*/ 812800 h 3399504"/>
              <a:gd name="connsiteX2" fmla="*/ 1843424 w 2261706"/>
              <a:gd name="connsiteY2" fmla="*/ 1753971 h 3399504"/>
              <a:gd name="connsiteX3" fmla="*/ 0 w 2261706"/>
              <a:gd name="connsiteY3" fmla="*/ 3399504 h 339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706" h="3399504">
                <a:moveTo>
                  <a:pt x="2261706" y="0"/>
                </a:moveTo>
                <a:cubicBezTo>
                  <a:pt x="1455256" y="282575"/>
                  <a:pt x="629620" y="520472"/>
                  <a:pt x="559906" y="812800"/>
                </a:cubicBezTo>
                <a:cubicBezTo>
                  <a:pt x="490192" y="1105128"/>
                  <a:pt x="1936742" y="1322854"/>
                  <a:pt x="1843424" y="1753971"/>
                </a:cubicBezTo>
                <a:cubicBezTo>
                  <a:pt x="1750106" y="2185088"/>
                  <a:pt x="948122" y="2665373"/>
                  <a:pt x="0" y="3399504"/>
                </a:cubicBezTo>
              </a:path>
            </a:pathLst>
          </a:cu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62626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752987" y="437283"/>
            <a:ext cx="824892" cy="1113272"/>
            <a:chOff x="1780468" y="1090120"/>
            <a:chExt cx="824892" cy="1113272"/>
          </a:xfrm>
        </p:grpSpPr>
        <p:sp>
          <p:nvSpPr>
            <p:cNvPr id="72" name="Oval 95"/>
            <p:cNvSpPr/>
            <p:nvPr/>
          </p:nvSpPr>
          <p:spPr>
            <a:xfrm>
              <a:off x="2111446" y="2056282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3" name="Group 279"/>
            <p:cNvGrpSpPr/>
            <p:nvPr/>
          </p:nvGrpSpPr>
          <p:grpSpPr>
            <a:xfrm>
              <a:off x="1780468" y="1090120"/>
              <a:ext cx="824892" cy="825147"/>
              <a:chOff x="846989" y="1428508"/>
              <a:chExt cx="877416" cy="877416"/>
            </a:xfrm>
          </p:grpSpPr>
          <p:sp>
            <p:nvSpPr>
              <p:cNvPr id="74" name="Teardrop 93"/>
              <p:cNvSpPr/>
              <p:nvPr/>
            </p:nvSpPr>
            <p:spPr>
              <a:xfrm rot="8100000">
                <a:off x="846989" y="1428508"/>
                <a:ext cx="877416" cy="877416"/>
              </a:xfrm>
              <a:prstGeom prst="teardrop">
                <a:avLst/>
              </a:prstGeom>
              <a:solidFill>
                <a:schemeClr val="accent1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Oval 94"/>
              <p:cNvSpPr/>
              <p:nvPr/>
            </p:nvSpPr>
            <p:spPr>
              <a:xfrm>
                <a:off x="981458" y="1565005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 smtClean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en-US" sz="210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3053925" y="2132815"/>
            <a:ext cx="824892" cy="1125976"/>
            <a:chOff x="2466961" y="2687323"/>
            <a:chExt cx="824892" cy="1125976"/>
          </a:xfrm>
        </p:grpSpPr>
        <p:sp>
          <p:nvSpPr>
            <p:cNvPr id="71" name="Oval 91"/>
            <p:cNvSpPr/>
            <p:nvPr/>
          </p:nvSpPr>
          <p:spPr>
            <a:xfrm>
              <a:off x="2797939" y="3666189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6" name="Group 279"/>
            <p:cNvGrpSpPr/>
            <p:nvPr/>
          </p:nvGrpSpPr>
          <p:grpSpPr>
            <a:xfrm>
              <a:off x="2466961" y="2687323"/>
              <a:ext cx="824892" cy="825147"/>
              <a:chOff x="846989" y="1414764"/>
              <a:chExt cx="877416" cy="877416"/>
            </a:xfrm>
          </p:grpSpPr>
          <p:sp>
            <p:nvSpPr>
              <p:cNvPr id="77" name="Teardrop 89"/>
              <p:cNvSpPr/>
              <p:nvPr/>
            </p:nvSpPr>
            <p:spPr>
              <a:xfrm rot="8100000">
                <a:off x="846989" y="1414764"/>
                <a:ext cx="877416" cy="877416"/>
              </a:xfrm>
              <a:prstGeom prst="teardrop">
                <a:avLst/>
              </a:prstGeom>
              <a:solidFill>
                <a:schemeClr val="accent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Oval 90"/>
              <p:cNvSpPr/>
              <p:nvPr/>
            </p:nvSpPr>
            <p:spPr>
              <a:xfrm>
                <a:off x="981458" y="1551261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</p:grpSp>
      </p:grpSp>
      <p:grpSp>
        <p:nvGrpSpPr>
          <p:cNvPr id="6" name="群組 5"/>
          <p:cNvGrpSpPr/>
          <p:nvPr/>
        </p:nvGrpSpPr>
        <p:grpSpPr>
          <a:xfrm>
            <a:off x="1207183" y="3653578"/>
            <a:ext cx="824892" cy="1138680"/>
            <a:chOff x="1207183" y="3653578"/>
            <a:chExt cx="824892" cy="1138680"/>
          </a:xfrm>
        </p:grpSpPr>
        <p:sp>
          <p:nvSpPr>
            <p:cNvPr id="70" name="Oval 87"/>
            <p:cNvSpPr/>
            <p:nvPr/>
          </p:nvSpPr>
          <p:spPr>
            <a:xfrm>
              <a:off x="1538161" y="4645148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9" name="Group 279"/>
            <p:cNvGrpSpPr/>
            <p:nvPr/>
          </p:nvGrpSpPr>
          <p:grpSpPr>
            <a:xfrm>
              <a:off x="1207183" y="3653578"/>
              <a:ext cx="824892" cy="825147"/>
              <a:chOff x="846989" y="1401020"/>
              <a:chExt cx="877416" cy="877416"/>
            </a:xfrm>
          </p:grpSpPr>
          <p:sp>
            <p:nvSpPr>
              <p:cNvPr id="80" name="Teardrop 85"/>
              <p:cNvSpPr/>
              <p:nvPr/>
            </p:nvSpPr>
            <p:spPr>
              <a:xfrm rot="8100000">
                <a:off x="846989" y="1401020"/>
                <a:ext cx="877416" cy="877416"/>
              </a:xfrm>
              <a:prstGeom prst="teardrop">
                <a:avLst/>
              </a:prstGeom>
              <a:solidFill>
                <a:schemeClr val="accent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Oval 86"/>
              <p:cNvSpPr/>
              <p:nvPr/>
            </p:nvSpPr>
            <p:spPr>
              <a:xfrm>
                <a:off x="981458" y="1537516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800" dirty="0" smtClean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en-US" sz="280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2" name="Group 78"/>
          <p:cNvGrpSpPr/>
          <p:nvPr/>
        </p:nvGrpSpPr>
        <p:grpSpPr>
          <a:xfrm>
            <a:off x="2090157" y="1493674"/>
            <a:ext cx="188857" cy="612699"/>
            <a:chOff x="2122272" y="2811871"/>
            <a:chExt cx="293688" cy="952500"/>
          </a:xfrm>
          <a:solidFill>
            <a:schemeClr val="accent5"/>
          </a:solidFill>
        </p:grpSpPr>
        <p:sp>
          <p:nvSpPr>
            <p:cNvPr id="83" name="Rectangle 10"/>
            <p:cNvSpPr>
              <a:spLocks noChangeArrowheads="1"/>
            </p:cNvSpPr>
            <p:nvPr/>
          </p:nvSpPr>
          <p:spPr bwMode="auto">
            <a:xfrm>
              <a:off x="2242922" y="3610384"/>
              <a:ext cx="50800" cy="153987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  <p:sp>
          <p:nvSpPr>
            <p:cNvPr id="84" name="Oval 20"/>
            <p:cNvSpPr>
              <a:spLocks noChangeArrowheads="1"/>
            </p:cNvSpPr>
            <p:nvPr/>
          </p:nvSpPr>
          <p:spPr bwMode="auto">
            <a:xfrm>
              <a:off x="2122272" y="2811871"/>
              <a:ext cx="293688" cy="830262"/>
            </a:xfrm>
            <a:prstGeom prst="ellips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85" name="Group 77"/>
          <p:cNvGrpSpPr/>
          <p:nvPr/>
        </p:nvGrpSpPr>
        <p:grpSpPr>
          <a:xfrm>
            <a:off x="2629326" y="3425097"/>
            <a:ext cx="263379" cy="422762"/>
            <a:chOff x="1271372" y="3107146"/>
            <a:chExt cx="409575" cy="657225"/>
          </a:xfrm>
          <a:solidFill>
            <a:schemeClr val="accent5"/>
          </a:solidFill>
        </p:grpSpPr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1450759" y="3418296"/>
              <a:ext cx="38100" cy="346075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  <p:sp>
          <p:nvSpPr>
            <p:cNvPr id="88" name="Oval 29"/>
            <p:cNvSpPr>
              <a:spLocks noChangeArrowheads="1"/>
            </p:cNvSpPr>
            <p:nvPr/>
          </p:nvSpPr>
          <p:spPr bwMode="auto">
            <a:xfrm>
              <a:off x="1271372" y="3107146"/>
              <a:ext cx="409575" cy="409575"/>
            </a:xfrm>
            <a:prstGeom prst="ellips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89" name="组合 100"/>
          <p:cNvGrpSpPr/>
          <p:nvPr/>
        </p:nvGrpSpPr>
        <p:grpSpPr>
          <a:xfrm>
            <a:off x="4983652" y="860204"/>
            <a:ext cx="3360659" cy="3495695"/>
            <a:chOff x="6567089" y="3538131"/>
            <a:chExt cx="4480878" cy="1689820"/>
          </a:xfrm>
        </p:grpSpPr>
        <p:grpSp>
          <p:nvGrpSpPr>
            <p:cNvPr id="90" name="Group 136"/>
            <p:cNvGrpSpPr/>
            <p:nvPr/>
          </p:nvGrpSpPr>
          <p:grpSpPr>
            <a:xfrm>
              <a:off x="6577249" y="3538131"/>
              <a:ext cx="4470717" cy="285731"/>
              <a:chOff x="4036495" y="1330275"/>
              <a:chExt cx="3353038" cy="214298"/>
            </a:xfrm>
          </p:grpSpPr>
          <p:sp>
            <p:nvSpPr>
              <p:cNvPr id="100" name="Text Placeholder 3"/>
              <p:cNvSpPr txBox="1">
                <a:spLocks/>
              </p:cNvSpPr>
              <p:nvPr/>
            </p:nvSpPr>
            <p:spPr>
              <a:xfrm>
                <a:off x="4399179" y="1410672"/>
                <a:ext cx="2990354" cy="13390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實地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教學</a:t>
                </a:r>
                <a:endParaRPr lang="en-US" altLang="zh-CN" sz="2000" dirty="0">
                  <a:solidFill>
                    <a:schemeClr val="bg1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01" name="Rectangle 138"/>
              <p:cNvSpPr/>
              <p:nvPr/>
            </p:nvSpPr>
            <p:spPr>
              <a:xfrm>
                <a:off x="4036495" y="1330275"/>
                <a:ext cx="1560948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一</a:t>
                </a:r>
                <a:r>
                  <a:rPr lang="zh-TW" altLang="en-US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年內	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150"/>
            <p:cNvGrpSpPr/>
            <p:nvPr/>
          </p:nvGrpSpPr>
          <p:grpSpPr>
            <a:xfrm>
              <a:off x="6573650" y="4242017"/>
              <a:ext cx="4474317" cy="286883"/>
              <a:chOff x="4033795" y="2146022"/>
              <a:chExt cx="3355738" cy="215161"/>
            </a:xfrm>
          </p:grpSpPr>
          <p:sp>
            <p:nvSpPr>
              <p:cNvPr id="98" name="Text Placeholder 3"/>
              <p:cNvSpPr txBox="1">
                <a:spLocks/>
              </p:cNvSpPr>
              <p:nvPr/>
            </p:nvSpPr>
            <p:spPr>
              <a:xfrm>
                <a:off x="4399178" y="2238627"/>
                <a:ext cx="2990355" cy="1225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教學合作</a:t>
                </a:r>
                <a:endParaRPr lang="zh-TW" altLang="en-US" sz="2000" dirty="0">
                  <a:solidFill>
                    <a:schemeClr val="bg1"/>
                  </a:solidFill>
                  <a:latin typeface="微软雅黑"/>
                  <a:ea typeface="微软雅黑"/>
                  <a:sym typeface="宋体" pitchFamily="2" charset="-122"/>
                </a:endParaRPr>
              </a:p>
            </p:txBody>
          </p:sp>
          <p:sp>
            <p:nvSpPr>
              <p:cNvPr id="99" name="Rectangle 152"/>
              <p:cNvSpPr/>
              <p:nvPr/>
            </p:nvSpPr>
            <p:spPr>
              <a:xfrm>
                <a:off x="4033795" y="2146022"/>
                <a:ext cx="1167604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TW" sz="1400" dirty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2~3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年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155"/>
            <p:cNvGrpSpPr/>
            <p:nvPr/>
          </p:nvGrpSpPr>
          <p:grpSpPr>
            <a:xfrm>
              <a:off x="6567089" y="4961577"/>
              <a:ext cx="4480877" cy="266374"/>
              <a:chOff x="4028875" y="2161410"/>
              <a:chExt cx="3360658" cy="199780"/>
            </a:xfrm>
          </p:grpSpPr>
          <p:sp>
            <p:nvSpPr>
              <p:cNvPr id="96" name="Text Placeholder 3"/>
              <p:cNvSpPr txBox="1">
                <a:spLocks/>
              </p:cNvSpPr>
              <p:nvPr/>
            </p:nvSpPr>
            <p:spPr>
              <a:xfrm>
                <a:off x="4399178" y="2238634"/>
                <a:ext cx="2990355" cy="1225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全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台推廣</a:t>
                </a:r>
                <a:endParaRPr lang="en-US" altLang="zh-CN" sz="2000" dirty="0">
                  <a:solidFill>
                    <a:schemeClr val="bg1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97" name="Rectangle 157"/>
              <p:cNvSpPr/>
              <p:nvPr/>
            </p:nvSpPr>
            <p:spPr>
              <a:xfrm>
                <a:off x="4028875" y="2161410"/>
                <a:ext cx="1064511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TW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3~5</a:t>
                </a:r>
                <a:r>
                  <a:rPr lang="zh-TW" altLang="en-US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年	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5" name="群組 4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40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17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0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74B08A-132F-40B2-97C8-31692AD9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8ACF3E-E9F2-4F3B-BD5C-11A14987E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>
            <a:off x="6260307" y="1780456"/>
            <a:ext cx="2874004" cy="3204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218FCB-D6F8-47DC-BBEB-0B66B8102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6" t="38576" r="60602" b="3342"/>
          <a:stretch/>
        </p:blipFill>
        <p:spPr>
          <a:xfrm>
            <a:off x="109083" y="1996480"/>
            <a:ext cx="2736304" cy="2988332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43191" y="1574594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感謝聆聽</a:t>
            </a:r>
            <a:endParaRPr lang="en-US" altLang="zh-TW" sz="28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33811" y="2064712"/>
            <a:ext cx="6228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r>
              <a:rPr lang="zh-TW" altLang="en-US" sz="6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時間</a:t>
            </a:r>
            <a:endParaRPr lang="zh-TW" altLang="en-US" sz="6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1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專案</a:t>
            </a:r>
            <a:r>
              <a:rPr lang="zh-TW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361595" y="1727319"/>
            <a:ext cx="85536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01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7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20399" y="16027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城鄉差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距</a:t>
            </a:r>
          </a:p>
        </p:txBody>
      </p:sp>
      <p:sp>
        <p:nvSpPr>
          <p:cNvPr id="87" name="同心圆 2"/>
          <p:cNvSpPr/>
          <p:nvPr/>
        </p:nvSpPr>
        <p:spPr>
          <a:xfrm>
            <a:off x="3438198" y="1732905"/>
            <a:ext cx="2137522" cy="2137810"/>
          </a:xfrm>
          <a:prstGeom prst="donut">
            <a:avLst>
              <a:gd name="adj" fmla="val 56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Freeform 87"/>
          <p:cNvSpPr>
            <a:spLocks noEditPoints="1"/>
          </p:cNvSpPr>
          <p:nvPr/>
        </p:nvSpPr>
        <p:spPr bwMode="auto">
          <a:xfrm>
            <a:off x="3833366" y="2129902"/>
            <a:ext cx="1343635" cy="1343816"/>
          </a:xfrm>
          <a:custGeom>
            <a:avLst/>
            <a:gdLst>
              <a:gd name="T0" fmla="*/ 56 w 58"/>
              <a:gd name="T1" fmla="*/ 29 h 58"/>
              <a:gd name="T2" fmla="*/ 10 w 58"/>
              <a:gd name="T3" fmla="*/ 48 h 58"/>
              <a:gd name="T4" fmla="*/ 29 w 58"/>
              <a:gd name="T5" fmla="*/ 2 h 58"/>
              <a:gd name="T6" fmla="*/ 46 w 58"/>
              <a:gd name="T7" fmla="*/ 23 h 58"/>
              <a:gd name="T8" fmla="*/ 48 w 58"/>
              <a:gd name="T9" fmla="*/ 36 h 58"/>
              <a:gd name="T10" fmla="*/ 48 w 58"/>
              <a:gd name="T11" fmla="*/ 37 h 58"/>
              <a:gd name="T12" fmla="*/ 36 w 58"/>
              <a:gd name="T13" fmla="*/ 44 h 58"/>
              <a:gd name="T14" fmla="*/ 37 w 58"/>
              <a:gd name="T15" fmla="*/ 47 h 58"/>
              <a:gd name="T16" fmla="*/ 22 w 58"/>
              <a:gd name="T17" fmla="*/ 44 h 58"/>
              <a:gd name="T18" fmla="*/ 11 w 58"/>
              <a:gd name="T19" fmla="*/ 37 h 58"/>
              <a:gd name="T20" fmla="*/ 10 w 58"/>
              <a:gd name="T21" fmla="*/ 35 h 58"/>
              <a:gd name="T22" fmla="*/ 13 w 58"/>
              <a:gd name="T23" fmla="*/ 22 h 58"/>
              <a:gd name="T24" fmla="*/ 10 w 58"/>
              <a:gd name="T25" fmla="*/ 21 h 58"/>
              <a:gd name="T26" fmla="*/ 24 w 58"/>
              <a:gd name="T27" fmla="*/ 12 h 58"/>
              <a:gd name="T28" fmla="*/ 37 w 58"/>
              <a:gd name="T29" fmla="*/ 10 h 58"/>
              <a:gd name="T30" fmla="*/ 38 w 58"/>
              <a:gd name="T31" fmla="*/ 10 h 58"/>
              <a:gd name="T32" fmla="*/ 9 w 58"/>
              <a:gd name="T33" fmla="*/ 8 h 58"/>
              <a:gd name="T34" fmla="*/ 29 w 58"/>
              <a:gd name="T35" fmla="*/ 58 h 58"/>
              <a:gd name="T36" fmla="*/ 50 w 58"/>
              <a:gd name="T37" fmla="*/ 8 h 58"/>
              <a:gd name="T38" fmla="*/ 29 w 58"/>
              <a:gd name="T39" fmla="*/ 1 h 58"/>
              <a:gd name="T40" fmla="*/ 9 w 58"/>
              <a:gd name="T41" fmla="*/ 48 h 58"/>
              <a:gd name="T42" fmla="*/ 57 w 58"/>
              <a:gd name="T43" fmla="*/ 29 h 58"/>
              <a:gd name="T44" fmla="*/ 49 w 58"/>
              <a:gd name="T45" fmla="*/ 28 h 58"/>
              <a:gd name="T46" fmla="*/ 52 w 58"/>
              <a:gd name="T47" fmla="*/ 28 h 58"/>
              <a:gd name="T48" fmla="*/ 42 w 58"/>
              <a:gd name="T49" fmla="*/ 43 h 58"/>
              <a:gd name="T50" fmla="*/ 30 w 58"/>
              <a:gd name="T51" fmla="*/ 51 h 58"/>
              <a:gd name="T52" fmla="*/ 29 w 58"/>
              <a:gd name="T53" fmla="*/ 51 h 58"/>
              <a:gd name="T54" fmla="*/ 16 w 58"/>
              <a:gd name="T55" fmla="*/ 43 h 58"/>
              <a:gd name="T56" fmla="*/ 14 w 58"/>
              <a:gd name="T57" fmla="*/ 45 h 58"/>
              <a:gd name="T58" fmla="*/ 10 w 58"/>
              <a:gd name="T59" fmla="*/ 28 h 58"/>
              <a:gd name="T60" fmla="*/ 13 w 58"/>
              <a:gd name="T61" fmla="*/ 13 h 58"/>
              <a:gd name="T62" fmla="*/ 14 w 58"/>
              <a:gd name="T63" fmla="*/ 12 h 58"/>
              <a:gd name="T64" fmla="*/ 29 w 58"/>
              <a:gd name="T65" fmla="*/ 9 h 58"/>
              <a:gd name="T66" fmla="*/ 29 w 58"/>
              <a:gd name="T67" fmla="*/ 6 h 58"/>
              <a:gd name="T68" fmla="*/ 43 w 58"/>
              <a:gd name="T69" fmla="*/ 15 h 58"/>
              <a:gd name="T70" fmla="*/ 21 w 58"/>
              <a:gd name="T71" fmla="*/ 20 h 58"/>
              <a:gd name="T72" fmla="*/ 17 w 58"/>
              <a:gd name="T73" fmla="*/ 27 h 58"/>
              <a:gd name="T74" fmla="*/ 23 w 58"/>
              <a:gd name="T75" fmla="*/ 32 h 58"/>
              <a:gd name="T76" fmla="*/ 23 w 58"/>
              <a:gd name="T77" fmla="*/ 36 h 58"/>
              <a:gd name="T78" fmla="*/ 29 w 58"/>
              <a:gd name="T79" fmla="*/ 45 h 58"/>
              <a:gd name="T80" fmla="*/ 35 w 58"/>
              <a:gd name="T81" fmla="*/ 36 h 58"/>
              <a:gd name="T82" fmla="*/ 35 w 58"/>
              <a:gd name="T83" fmla="*/ 32 h 58"/>
              <a:gd name="T84" fmla="*/ 42 w 58"/>
              <a:gd name="T85" fmla="*/ 27 h 58"/>
              <a:gd name="T86" fmla="*/ 38 w 58"/>
              <a:gd name="T87" fmla="*/ 20 h 58"/>
              <a:gd name="T88" fmla="*/ 30 w 58"/>
              <a:gd name="T89" fmla="*/ 16 h 58"/>
              <a:gd name="T90" fmla="*/ 26 w 58"/>
              <a:gd name="T91" fmla="*/ 23 h 58"/>
              <a:gd name="T92" fmla="*/ 46 w 58"/>
              <a:gd name="T93" fmla="*/ 12 h 58"/>
              <a:gd name="T94" fmla="*/ 6 w 58"/>
              <a:gd name="T95" fmla="*/ 29 h 58"/>
              <a:gd name="T96" fmla="*/ 46 w 58"/>
              <a:gd name="T97" fmla="*/ 4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8" h="58">
                <a:moveTo>
                  <a:pt x="29" y="2"/>
                </a:moveTo>
                <a:cubicBezTo>
                  <a:pt x="37" y="2"/>
                  <a:pt x="43" y="5"/>
                  <a:pt x="48" y="10"/>
                </a:cubicBezTo>
                <a:cubicBezTo>
                  <a:pt x="53" y="14"/>
                  <a:pt x="56" y="21"/>
                  <a:pt x="56" y="29"/>
                </a:cubicBezTo>
                <a:cubicBezTo>
                  <a:pt x="56" y="36"/>
                  <a:pt x="53" y="43"/>
                  <a:pt x="48" y="48"/>
                </a:cubicBezTo>
                <a:cubicBezTo>
                  <a:pt x="43" y="52"/>
                  <a:pt x="37" y="56"/>
                  <a:pt x="29" y="56"/>
                </a:cubicBezTo>
                <a:cubicBezTo>
                  <a:pt x="22" y="56"/>
                  <a:pt x="15" y="52"/>
                  <a:pt x="10" y="48"/>
                </a:cubicBezTo>
                <a:cubicBezTo>
                  <a:pt x="5" y="43"/>
                  <a:pt x="2" y="36"/>
                  <a:pt x="2" y="29"/>
                </a:cubicBezTo>
                <a:cubicBezTo>
                  <a:pt x="2" y="21"/>
                  <a:pt x="5" y="14"/>
                  <a:pt x="10" y="10"/>
                </a:cubicBezTo>
                <a:cubicBezTo>
                  <a:pt x="15" y="5"/>
                  <a:pt x="22" y="2"/>
                  <a:pt x="29" y="2"/>
                </a:cubicBezTo>
                <a:close/>
                <a:moveTo>
                  <a:pt x="48" y="21"/>
                </a:moveTo>
                <a:cubicBezTo>
                  <a:pt x="45" y="22"/>
                  <a:pt x="45" y="22"/>
                  <a:pt x="45" y="22"/>
                </a:cubicBezTo>
                <a:cubicBezTo>
                  <a:pt x="46" y="23"/>
                  <a:pt x="46" y="23"/>
                  <a:pt x="46" y="23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1"/>
                  <a:pt x="48" y="21"/>
                  <a:pt x="48" y="21"/>
                </a:cubicBezTo>
                <a:close/>
                <a:moveTo>
                  <a:pt x="48" y="36"/>
                </a:moveTo>
                <a:cubicBezTo>
                  <a:pt x="45" y="35"/>
                  <a:pt x="45" y="35"/>
                  <a:pt x="45" y="35"/>
                </a:cubicBezTo>
                <a:cubicBezTo>
                  <a:pt x="45" y="36"/>
                  <a:pt x="45" y="36"/>
                  <a:pt x="45" y="36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8" y="36"/>
                  <a:pt x="48" y="36"/>
                </a:cubicBezTo>
                <a:close/>
                <a:moveTo>
                  <a:pt x="37" y="47"/>
                </a:moveTo>
                <a:cubicBezTo>
                  <a:pt x="36" y="44"/>
                  <a:pt x="36" y="44"/>
                  <a:pt x="36" y="44"/>
                </a:cubicBezTo>
                <a:cubicBezTo>
                  <a:pt x="35" y="45"/>
                  <a:pt x="35" y="45"/>
                  <a:pt x="35" y="45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7"/>
                  <a:pt x="37" y="47"/>
                  <a:pt x="37" y="47"/>
                </a:cubicBezTo>
                <a:close/>
                <a:moveTo>
                  <a:pt x="22" y="47"/>
                </a:moveTo>
                <a:cubicBezTo>
                  <a:pt x="23" y="45"/>
                  <a:pt x="23" y="45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1" y="47"/>
                  <a:pt x="21" y="47"/>
                  <a:pt x="21" y="47"/>
                </a:cubicBezTo>
                <a:cubicBezTo>
                  <a:pt x="22" y="47"/>
                  <a:pt x="22" y="47"/>
                  <a:pt x="22" y="47"/>
                </a:cubicBezTo>
                <a:close/>
                <a:moveTo>
                  <a:pt x="11" y="37"/>
                </a:moveTo>
                <a:cubicBezTo>
                  <a:pt x="13" y="36"/>
                  <a:pt x="13" y="36"/>
                  <a:pt x="13" y="36"/>
                </a:cubicBezTo>
                <a:cubicBezTo>
                  <a:pt x="13" y="34"/>
                  <a:pt x="13" y="34"/>
                  <a:pt x="13" y="34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7"/>
                  <a:pt x="11" y="37"/>
                  <a:pt x="11" y="37"/>
                </a:cubicBezTo>
                <a:close/>
                <a:moveTo>
                  <a:pt x="10" y="21"/>
                </a:moveTo>
                <a:cubicBezTo>
                  <a:pt x="13" y="22"/>
                  <a:pt x="13" y="22"/>
                  <a:pt x="13" y="22"/>
                </a:cubicBezTo>
                <a:cubicBezTo>
                  <a:pt x="14" y="21"/>
                  <a:pt x="14" y="21"/>
                  <a:pt x="14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21" y="10"/>
                </a:moveTo>
                <a:cubicBezTo>
                  <a:pt x="22" y="13"/>
                  <a:pt x="22" y="13"/>
                  <a:pt x="22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lose/>
                <a:moveTo>
                  <a:pt x="37" y="10"/>
                </a:moveTo>
                <a:cubicBezTo>
                  <a:pt x="36" y="13"/>
                  <a:pt x="36" y="13"/>
                  <a:pt x="36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8" y="10"/>
                  <a:pt x="38" y="10"/>
                  <a:pt x="38" y="10"/>
                </a:cubicBezTo>
                <a:cubicBezTo>
                  <a:pt x="37" y="10"/>
                  <a:pt x="37" y="10"/>
                  <a:pt x="37" y="10"/>
                </a:cubicBezTo>
                <a:close/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3" y="13"/>
                  <a:pt x="0" y="21"/>
                  <a:pt x="0" y="29"/>
                </a:cubicBezTo>
                <a:cubicBezTo>
                  <a:pt x="0" y="37"/>
                  <a:pt x="3" y="44"/>
                  <a:pt x="9" y="49"/>
                </a:cubicBezTo>
                <a:cubicBezTo>
                  <a:pt x="14" y="54"/>
                  <a:pt x="21" y="58"/>
                  <a:pt x="29" y="58"/>
                </a:cubicBezTo>
                <a:cubicBezTo>
                  <a:pt x="37" y="58"/>
                  <a:pt x="45" y="54"/>
                  <a:pt x="50" y="49"/>
                </a:cubicBezTo>
                <a:cubicBezTo>
                  <a:pt x="55" y="44"/>
                  <a:pt x="58" y="37"/>
                  <a:pt x="58" y="29"/>
                </a:cubicBezTo>
                <a:cubicBezTo>
                  <a:pt x="58" y="21"/>
                  <a:pt x="55" y="13"/>
                  <a:pt x="50" y="8"/>
                </a:cubicBezTo>
                <a:cubicBezTo>
                  <a:pt x="45" y="3"/>
                  <a:pt x="37" y="0"/>
                  <a:pt x="29" y="0"/>
                </a:cubicBezTo>
                <a:close/>
                <a:moveTo>
                  <a:pt x="49" y="9"/>
                </a:moveTo>
                <a:cubicBezTo>
                  <a:pt x="44" y="4"/>
                  <a:pt x="37" y="1"/>
                  <a:pt x="29" y="1"/>
                </a:cubicBezTo>
                <a:cubicBezTo>
                  <a:pt x="22" y="1"/>
                  <a:pt x="15" y="4"/>
                  <a:pt x="9" y="9"/>
                </a:cubicBezTo>
                <a:cubicBezTo>
                  <a:pt x="4" y="14"/>
                  <a:pt x="1" y="21"/>
                  <a:pt x="1" y="29"/>
                </a:cubicBezTo>
                <a:cubicBezTo>
                  <a:pt x="1" y="36"/>
                  <a:pt x="4" y="43"/>
                  <a:pt x="9" y="48"/>
                </a:cubicBezTo>
                <a:cubicBezTo>
                  <a:pt x="15" y="53"/>
                  <a:pt x="22" y="57"/>
                  <a:pt x="29" y="57"/>
                </a:cubicBezTo>
                <a:cubicBezTo>
                  <a:pt x="37" y="57"/>
                  <a:pt x="44" y="53"/>
                  <a:pt x="49" y="48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9" y="9"/>
                </a:cubicBezTo>
                <a:close/>
                <a:moveTo>
                  <a:pt x="52" y="28"/>
                </a:moveTo>
                <a:cubicBezTo>
                  <a:pt x="49" y="28"/>
                  <a:pt x="49" y="28"/>
                  <a:pt x="49" y="28"/>
                </a:cubicBezTo>
                <a:cubicBezTo>
                  <a:pt x="49" y="29"/>
                  <a:pt x="49" y="29"/>
                  <a:pt x="49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8"/>
                  <a:pt x="52" y="28"/>
                  <a:pt x="52" y="28"/>
                </a:cubicBezTo>
                <a:close/>
                <a:moveTo>
                  <a:pt x="46" y="44"/>
                </a:moveTo>
                <a:cubicBezTo>
                  <a:pt x="43" y="42"/>
                  <a:pt x="43" y="42"/>
                  <a:pt x="43" y="42"/>
                </a:cubicBezTo>
                <a:cubicBezTo>
                  <a:pt x="42" y="43"/>
                  <a:pt x="42" y="43"/>
                  <a:pt x="42" y="43"/>
                </a:cubicBezTo>
                <a:cubicBezTo>
                  <a:pt x="45" y="45"/>
                  <a:pt x="45" y="45"/>
                  <a:pt x="45" y="45"/>
                </a:cubicBezTo>
                <a:cubicBezTo>
                  <a:pt x="46" y="44"/>
                  <a:pt x="46" y="44"/>
                  <a:pt x="46" y="44"/>
                </a:cubicBezTo>
                <a:close/>
                <a:moveTo>
                  <a:pt x="30" y="51"/>
                </a:moveTo>
                <a:cubicBezTo>
                  <a:pt x="30" y="48"/>
                  <a:pt x="30" y="48"/>
                  <a:pt x="30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1"/>
                  <a:pt x="30" y="51"/>
                  <a:pt x="30" y="51"/>
                </a:cubicBezTo>
                <a:close/>
                <a:moveTo>
                  <a:pt x="14" y="45"/>
                </a:moveTo>
                <a:cubicBezTo>
                  <a:pt x="16" y="43"/>
                  <a:pt x="16" y="43"/>
                  <a:pt x="16" y="4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5"/>
                  <a:pt x="14" y="45"/>
                  <a:pt x="14" y="45"/>
                </a:cubicBezTo>
                <a:close/>
                <a:moveTo>
                  <a:pt x="7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10" y="28"/>
                  <a:pt x="10" y="28"/>
                  <a:pt x="10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7" y="29"/>
                  <a:pt x="7" y="29"/>
                </a:cubicBezTo>
                <a:close/>
                <a:moveTo>
                  <a:pt x="13" y="13"/>
                </a:moveTo>
                <a:cubicBezTo>
                  <a:pt x="15" y="15"/>
                  <a:pt x="15" y="15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13"/>
                  <a:pt x="13" y="13"/>
                  <a:pt x="13" y="13"/>
                </a:cubicBezTo>
                <a:close/>
                <a:moveTo>
                  <a:pt x="29" y="6"/>
                </a:moveTo>
                <a:cubicBezTo>
                  <a:pt x="29" y="9"/>
                  <a:pt x="29" y="9"/>
                  <a:pt x="29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6"/>
                  <a:pt x="29" y="6"/>
                  <a:pt x="29" y="6"/>
                </a:cubicBezTo>
                <a:close/>
                <a:moveTo>
                  <a:pt x="45" y="12"/>
                </a:moveTo>
                <a:cubicBezTo>
                  <a:pt x="42" y="14"/>
                  <a:pt x="42" y="14"/>
                  <a:pt x="42" y="14"/>
                </a:cubicBezTo>
                <a:cubicBezTo>
                  <a:pt x="43" y="15"/>
                  <a:pt x="43" y="15"/>
                  <a:pt x="43" y="15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2"/>
                  <a:pt x="45" y="12"/>
                  <a:pt x="45" y="12"/>
                </a:cubicBezTo>
                <a:close/>
                <a:moveTo>
                  <a:pt x="21" y="20"/>
                </a:moveTo>
                <a:cubicBezTo>
                  <a:pt x="22" y="22"/>
                  <a:pt x="22" y="22"/>
                  <a:pt x="22" y="22"/>
                </a:cubicBezTo>
                <a:cubicBezTo>
                  <a:pt x="23" y="25"/>
                  <a:pt x="23" y="25"/>
                  <a:pt x="23" y="25"/>
                </a:cubicBezTo>
                <a:cubicBezTo>
                  <a:pt x="17" y="27"/>
                  <a:pt x="17" y="27"/>
                  <a:pt x="17" y="27"/>
                </a:cubicBezTo>
                <a:cubicBezTo>
                  <a:pt x="13" y="29"/>
                  <a:pt x="13" y="29"/>
                  <a:pt x="13" y="29"/>
                </a:cubicBezTo>
                <a:cubicBezTo>
                  <a:pt x="17" y="30"/>
                  <a:pt x="17" y="30"/>
                  <a:pt x="17" y="30"/>
                </a:cubicBezTo>
                <a:cubicBezTo>
                  <a:pt x="23" y="32"/>
                  <a:pt x="23" y="32"/>
                  <a:pt x="23" y="32"/>
                </a:cubicBezTo>
                <a:cubicBezTo>
                  <a:pt x="22" y="35"/>
                  <a:pt x="22" y="35"/>
                  <a:pt x="22" y="35"/>
                </a:cubicBezTo>
                <a:cubicBezTo>
                  <a:pt x="21" y="37"/>
                  <a:pt x="21" y="37"/>
                  <a:pt x="21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6" y="35"/>
                  <a:pt x="26" y="35"/>
                  <a:pt x="26" y="35"/>
                </a:cubicBezTo>
                <a:cubicBezTo>
                  <a:pt x="28" y="41"/>
                  <a:pt x="28" y="41"/>
                  <a:pt x="28" y="41"/>
                </a:cubicBezTo>
                <a:cubicBezTo>
                  <a:pt x="29" y="45"/>
                  <a:pt x="29" y="45"/>
                  <a:pt x="29" y="45"/>
                </a:cubicBezTo>
                <a:cubicBezTo>
                  <a:pt x="30" y="41"/>
                  <a:pt x="30" y="41"/>
                  <a:pt x="30" y="41"/>
                </a:cubicBezTo>
                <a:cubicBezTo>
                  <a:pt x="33" y="35"/>
                  <a:pt x="33" y="35"/>
                  <a:pt x="33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5" y="32"/>
                  <a:pt x="35" y="32"/>
                  <a:pt x="35" y="32"/>
                </a:cubicBezTo>
                <a:cubicBezTo>
                  <a:pt x="42" y="30"/>
                  <a:pt x="42" y="30"/>
                  <a:pt x="42" y="30"/>
                </a:cubicBezTo>
                <a:cubicBezTo>
                  <a:pt x="45" y="29"/>
                  <a:pt x="45" y="29"/>
                  <a:pt x="45" y="29"/>
                </a:cubicBezTo>
                <a:cubicBezTo>
                  <a:pt x="42" y="27"/>
                  <a:pt x="42" y="27"/>
                  <a:pt x="42" y="27"/>
                </a:cubicBezTo>
                <a:cubicBezTo>
                  <a:pt x="35" y="25"/>
                  <a:pt x="35" y="25"/>
                  <a:pt x="35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0"/>
                  <a:pt x="38" y="20"/>
                  <a:pt x="38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3" y="23"/>
                  <a:pt x="33" y="23"/>
                  <a:pt x="33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6"/>
                  <a:pt x="28" y="16"/>
                  <a:pt x="28" y="16"/>
                </a:cubicBezTo>
                <a:cubicBezTo>
                  <a:pt x="26" y="23"/>
                  <a:pt x="26" y="23"/>
                  <a:pt x="26" y="23"/>
                </a:cubicBezTo>
                <a:cubicBezTo>
                  <a:pt x="23" y="21"/>
                  <a:pt x="23" y="21"/>
                  <a:pt x="23" y="21"/>
                </a:cubicBezTo>
                <a:cubicBezTo>
                  <a:pt x="21" y="20"/>
                  <a:pt x="21" y="20"/>
                  <a:pt x="21" y="20"/>
                </a:cubicBezTo>
                <a:close/>
                <a:moveTo>
                  <a:pt x="46" y="12"/>
                </a:moveTo>
                <a:cubicBezTo>
                  <a:pt x="42" y="8"/>
                  <a:pt x="36" y="5"/>
                  <a:pt x="29" y="5"/>
                </a:cubicBezTo>
                <a:cubicBezTo>
                  <a:pt x="23" y="5"/>
                  <a:pt x="17" y="8"/>
                  <a:pt x="13" y="12"/>
                </a:cubicBezTo>
                <a:cubicBezTo>
                  <a:pt x="9" y="16"/>
                  <a:pt x="6" y="22"/>
                  <a:pt x="6" y="29"/>
                </a:cubicBezTo>
                <a:cubicBezTo>
                  <a:pt x="6" y="35"/>
                  <a:pt x="9" y="41"/>
                  <a:pt x="13" y="45"/>
                </a:cubicBezTo>
                <a:cubicBezTo>
                  <a:pt x="17" y="49"/>
                  <a:pt x="23" y="52"/>
                  <a:pt x="29" y="52"/>
                </a:cubicBezTo>
                <a:cubicBezTo>
                  <a:pt x="36" y="52"/>
                  <a:pt x="42" y="49"/>
                  <a:pt x="46" y="45"/>
                </a:cubicBezTo>
                <a:cubicBezTo>
                  <a:pt x="50" y="41"/>
                  <a:pt x="53" y="35"/>
                  <a:pt x="53" y="29"/>
                </a:cubicBezTo>
                <a:cubicBezTo>
                  <a:pt x="53" y="22"/>
                  <a:pt x="50" y="16"/>
                  <a:pt x="46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grpSp>
        <p:nvGrpSpPr>
          <p:cNvPr id="90" name="组合 4"/>
          <p:cNvGrpSpPr/>
          <p:nvPr/>
        </p:nvGrpSpPr>
        <p:grpSpPr>
          <a:xfrm>
            <a:off x="3323423" y="1627076"/>
            <a:ext cx="2363517" cy="2363836"/>
            <a:chOff x="4430461" y="2168765"/>
            <a:chExt cx="3150809" cy="3150809"/>
          </a:xfrm>
          <a:solidFill>
            <a:schemeClr val="accent1"/>
          </a:solidFill>
        </p:grpSpPr>
        <p:grpSp>
          <p:nvGrpSpPr>
            <p:cNvPr id="91" name="组合 9"/>
            <p:cNvGrpSpPr/>
            <p:nvPr/>
          </p:nvGrpSpPr>
          <p:grpSpPr>
            <a:xfrm>
              <a:off x="5763665" y="2168765"/>
              <a:ext cx="353200" cy="3150809"/>
              <a:chOff x="5851430" y="2168765"/>
              <a:chExt cx="353200" cy="3150809"/>
            </a:xfrm>
            <a:grpFill/>
          </p:grpSpPr>
          <p:sp>
            <p:nvSpPr>
              <p:cNvPr id="95" name="等腰三角形 94"/>
              <p:cNvSpPr/>
              <p:nvPr/>
            </p:nvSpPr>
            <p:spPr>
              <a:xfrm rot="14472682">
                <a:off x="5823174" y="2197021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等腰三角形 95"/>
              <p:cNvSpPr/>
              <p:nvPr/>
            </p:nvSpPr>
            <p:spPr>
              <a:xfrm rot="7127318" flipV="1">
                <a:off x="5823175" y="4938119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组合 101"/>
            <p:cNvGrpSpPr/>
            <p:nvPr/>
          </p:nvGrpSpPr>
          <p:grpSpPr>
            <a:xfrm rot="5400000">
              <a:off x="5829266" y="2161629"/>
              <a:ext cx="353200" cy="3150809"/>
              <a:chOff x="5851430" y="2168765"/>
              <a:chExt cx="353200" cy="3150809"/>
            </a:xfrm>
            <a:grpFill/>
          </p:grpSpPr>
          <p:sp>
            <p:nvSpPr>
              <p:cNvPr id="93" name="等腰三角形 92"/>
              <p:cNvSpPr/>
              <p:nvPr/>
            </p:nvSpPr>
            <p:spPr>
              <a:xfrm rot="14472682">
                <a:off x="5823174" y="2197021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等腰三角形 93"/>
              <p:cNvSpPr/>
              <p:nvPr/>
            </p:nvSpPr>
            <p:spPr>
              <a:xfrm rot="7127318" flipV="1">
                <a:off x="5823175" y="4938119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7" name="组合 11"/>
          <p:cNvGrpSpPr/>
          <p:nvPr/>
        </p:nvGrpSpPr>
        <p:grpSpPr>
          <a:xfrm>
            <a:off x="1043921" y="1418813"/>
            <a:ext cx="1964625" cy="1268611"/>
            <a:chOff x="1391653" y="1891167"/>
            <a:chExt cx="2619046" cy="1690959"/>
          </a:xfrm>
        </p:grpSpPr>
        <p:sp>
          <p:nvSpPr>
            <p:cNvPr id="101" name="文本框 14"/>
            <p:cNvSpPr txBox="1"/>
            <p:nvPr/>
          </p:nvSpPr>
          <p:spPr>
            <a:xfrm>
              <a:off x="1391653" y="2572931"/>
              <a:ext cx="2619046" cy="1009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偏鄉課外讀物</a:t>
              </a:r>
              <a:endPara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缺乏</a:t>
              </a:r>
              <a:r>
                <a:rPr lang="en-US" altLang="zh-TW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2.2</a:t>
              </a: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倍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等腰三角形 98"/>
            <p:cNvSpPr/>
            <p:nvPr/>
          </p:nvSpPr>
          <p:spPr>
            <a:xfrm rot="5400000">
              <a:off x="1327547" y="1955273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组合 13"/>
          <p:cNvGrpSpPr/>
          <p:nvPr/>
        </p:nvGrpSpPr>
        <p:grpSpPr>
          <a:xfrm>
            <a:off x="1043922" y="3240741"/>
            <a:ext cx="1964625" cy="1226752"/>
            <a:chOff x="1391653" y="4319654"/>
            <a:chExt cx="2619046" cy="1635164"/>
          </a:xfrm>
        </p:grpSpPr>
        <p:sp>
          <p:nvSpPr>
            <p:cNvPr id="106" name="文本框 14"/>
            <p:cNvSpPr txBox="1"/>
            <p:nvPr/>
          </p:nvSpPr>
          <p:spPr>
            <a:xfrm>
              <a:off x="1391653" y="4983739"/>
              <a:ext cx="2619046" cy="971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偏鄉教育性經費</a:t>
              </a:r>
              <a:endPara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匱乏</a:t>
              </a:r>
              <a:r>
                <a:rPr lang="en-US" altLang="zh-TW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倍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 rot="5400000">
              <a:off x="1327547" y="4383760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30" name="群組 2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3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1" name="文字方塊 3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组合 11"/>
          <p:cNvGrpSpPr/>
          <p:nvPr/>
        </p:nvGrpSpPr>
        <p:grpSpPr>
          <a:xfrm>
            <a:off x="6020884" y="1418813"/>
            <a:ext cx="2052218" cy="1268611"/>
            <a:chOff x="1391653" y="1891167"/>
            <a:chExt cx="2735816" cy="1690959"/>
          </a:xfrm>
        </p:grpSpPr>
        <p:sp>
          <p:nvSpPr>
            <p:cNvPr id="35" name="文本框 14"/>
            <p:cNvSpPr txBox="1"/>
            <p:nvPr/>
          </p:nvSpPr>
          <p:spPr>
            <a:xfrm>
              <a:off x="1391653" y="2572931"/>
              <a:ext cx="2735816" cy="1009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教師流動率相當高</a:t>
              </a:r>
              <a:endPara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代課教師比率高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>
              <a:off x="1327547" y="1955273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13"/>
          <p:cNvGrpSpPr/>
          <p:nvPr/>
        </p:nvGrpSpPr>
        <p:grpSpPr>
          <a:xfrm>
            <a:off x="6053590" y="3234611"/>
            <a:ext cx="1964625" cy="1226752"/>
            <a:chOff x="1391653" y="4319654"/>
            <a:chExt cx="2619046" cy="1635164"/>
          </a:xfrm>
        </p:grpSpPr>
        <p:sp>
          <p:nvSpPr>
            <p:cNvPr id="38" name="文本框 14"/>
            <p:cNvSpPr txBox="1"/>
            <p:nvPr/>
          </p:nvSpPr>
          <p:spPr>
            <a:xfrm>
              <a:off x="1391653" y="4983739"/>
              <a:ext cx="2619046" cy="971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偏鄉學校規模小</a:t>
              </a:r>
              <a:r>
                <a:rPr lang="en-US" altLang="zh-TW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/>
              </a:r>
              <a:br>
                <a:rPr lang="en-US" altLang="zh-TW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</a:b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團體互動機會少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27547" y="4383760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7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grpSp>
        <p:nvGrpSpPr>
          <p:cNvPr id="41" name="Group 44"/>
          <p:cNvGrpSpPr/>
          <p:nvPr/>
        </p:nvGrpSpPr>
        <p:grpSpPr>
          <a:xfrm>
            <a:off x="5064924" y="1531092"/>
            <a:ext cx="1410197" cy="1709480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2" name="Freeform 45"/>
            <p:cNvSpPr/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44" name="Group 47"/>
          <p:cNvGrpSpPr/>
          <p:nvPr/>
        </p:nvGrpSpPr>
        <p:grpSpPr>
          <a:xfrm>
            <a:off x="3715029" y="1981454"/>
            <a:ext cx="1410197" cy="1709480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5" name="Freeform 48"/>
            <p:cNvSpPr/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47" name="Group 50"/>
          <p:cNvGrpSpPr/>
          <p:nvPr/>
        </p:nvGrpSpPr>
        <p:grpSpPr>
          <a:xfrm>
            <a:off x="2315502" y="2276299"/>
            <a:ext cx="1410197" cy="1709480"/>
            <a:chOff x="4666657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8" name="Freeform 51"/>
            <p:cNvSpPr/>
            <p:nvPr/>
          </p:nvSpPr>
          <p:spPr bwMode="auto">
            <a:xfrm>
              <a:off x="4680883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4666657" y="2245342"/>
              <a:ext cx="1880262" cy="61055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50" name="Group 60"/>
          <p:cNvGrpSpPr/>
          <p:nvPr/>
        </p:nvGrpSpPr>
        <p:grpSpPr>
          <a:xfrm rot="5400000" flipV="1">
            <a:off x="1975261" y="2558862"/>
            <a:ext cx="195968" cy="875534"/>
            <a:chOff x="1374514" y="1504950"/>
            <a:chExt cx="261290" cy="1167018"/>
          </a:xfrm>
        </p:grpSpPr>
        <p:cxnSp>
          <p:nvCxnSpPr>
            <p:cNvPr id="66" name="Straight Connector 61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2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3"/>
          <p:cNvGrpSpPr/>
          <p:nvPr/>
        </p:nvGrpSpPr>
        <p:grpSpPr>
          <a:xfrm flipV="1">
            <a:off x="4420127" y="3240572"/>
            <a:ext cx="195968" cy="875534"/>
            <a:chOff x="1374514" y="1504950"/>
            <a:chExt cx="261290" cy="1167018"/>
          </a:xfrm>
        </p:grpSpPr>
        <p:cxnSp>
          <p:nvCxnSpPr>
            <p:cNvPr id="69" name="Straight Connector 64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6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68"/>
          <p:cNvGrpSpPr/>
          <p:nvPr/>
        </p:nvGrpSpPr>
        <p:grpSpPr>
          <a:xfrm rot="16200000" flipV="1">
            <a:off x="6260789" y="2362894"/>
            <a:ext cx="195968" cy="875534"/>
            <a:chOff x="1374514" y="1504950"/>
            <a:chExt cx="261290" cy="1167018"/>
          </a:xfrm>
        </p:grpSpPr>
        <p:cxnSp>
          <p:nvCxnSpPr>
            <p:cNvPr id="72" name="Straight Connector 69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0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 Placeholder 32"/>
          <p:cNvSpPr txBox="1"/>
          <p:nvPr/>
        </p:nvSpPr>
        <p:spPr>
          <a:xfrm flipH="1">
            <a:off x="461614" y="3405401"/>
            <a:ext cx="2340259" cy="14129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微软雅黑"/>
                <a:ea typeface="微软雅黑"/>
                <a:sym typeface="微软雅黑" pitchFamily="34" charset="-122"/>
              </a:rPr>
              <a:t>偏</a:t>
            </a:r>
            <a:r>
              <a:rPr lang="zh-TW" altLang="en-US" sz="1800" dirty="0" smtClean="0">
                <a:solidFill>
                  <a:schemeClr val="bg1"/>
                </a:solidFill>
                <a:latin typeface="微软雅黑"/>
                <a:ea typeface="微软雅黑"/>
                <a:sym typeface="微软雅黑" pitchFamily="34" charset="-122"/>
              </a:rPr>
              <a:t>鄉上網率</a:t>
            </a:r>
            <a:r>
              <a:rPr lang="en-US" altLang="zh-TW" sz="1800" b="1" dirty="0" smtClean="0">
                <a:solidFill>
                  <a:srgbClr val="FFFF00"/>
                </a:solidFill>
                <a:latin typeface="微软雅黑"/>
                <a:ea typeface="微软雅黑"/>
                <a:sym typeface="微软雅黑" pitchFamily="34" charset="-122"/>
              </a:rPr>
              <a:t>76%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已開發國家平均</a:t>
            </a:r>
            <a:r>
              <a:rPr lang="en-US" altLang="zh-TW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78%)</a:t>
            </a:r>
            <a:endParaRPr lang="en-US" altLang="zh-CN" sz="1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5" name="Text Placeholder 32"/>
          <p:cNvSpPr txBox="1"/>
          <p:nvPr/>
        </p:nvSpPr>
        <p:spPr>
          <a:xfrm flipH="1">
            <a:off x="4854481" y="3793614"/>
            <a:ext cx="1828275" cy="1042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偏鄉硬體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價值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微软雅黑" pitchFamily="34" charset="-122"/>
            </a:endParaRP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已達</a:t>
            </a:r>
            <a:r>
              <a:rPr lang="en-US" altLang="zh-TW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6</a:t>
            </a:r>
            <a:r>
              <a:rPr lang="zh-TW" altLang="en-US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億</a:t>
            </a:r>
            <a:r>
              <a:rPr lang="zh-TW" altLang="en-US" sz="1800" b="1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新台幣</a:t>
            </a:r>
            <a:endParaRPr lang="en-US" altLang="zh-TW" sz="1800" b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微软雅黑" pitchFamily="34" charset="-122"/>
            </a:endParaRPr>
          </a:p>
        </p:txBody>
      </p:sp>
      <p:sp>
        <p:nvSpPr>
          <p:cNvPr id="76" name="Text Placeholder 32"/>
          <p:cNvSpPr txBox="1"/>
          <p:nvPr/>
        </p:nvSpPr>
        <p:spPr>
          <a:xfrm flipH="1">
            <a:off x="6987211" y="1760119"/>
            <a:ext cx="2064654" cy="2276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前瞻計畫項目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建設下世代科研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與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智慧</a:t>
            </a: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學習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環境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強化數位教學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暨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資訊</a:t>
            </a: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應用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環境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共計</a:t>
            </a:r>
            <a:r>
              <a:rPr lang="en-US" altLang="zh-TW" sz="1800" b="1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185.3</a:t>
            </a:r>
            <a:r>
              <a:rPr lang="zh-TW" altLang="en-US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億</a:t>
            </a:r>
            <a:endParaRPr lang="en-US" altLang="zh-CN" sz="1800" b="1" dirty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77" name="Group 77"/>
          <p:cNvGrpSpPr/>
          <p:nvPr/>
        </p:nvGrpSpPr>
        <p:grpSpPr>
          <a:xfrm>
            <a:off x="2366373" y="1348658"/>
            <a:ext cx="1218407" cy="1353126"/>
            <a:chOff x="4001051" y="2334890"/>
            <a:chExt cx="1624542" cy="1803611"/>
          </a:xfrm>
        </p:grpSpPr>
        <p:sp>
          <p:nvSpPr>
            <p:cNvPr id="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01886" y="2335307"/>
              <a:ext cx="1623707" cy="180319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17"/>
            <p:cNvSpPr>
              <a:spLocks noEditPoints="1"/>
            </p:cNvSpPr>
            <p:nvPr/>
          </p:nvSpPr>
          <p:spPr bwMode="auto">
            <a:xfrm>
              <a:off x="4001051" y="2334890"/>
              <a:ext cx="1624542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0" name="Group 81"/>
          <p:cNvGrpSpPr/>
          <p:nvPr/>
        </p:nvGrpSpPr>
        <p:grpSpPr>
          <a:xfrm>
            <a:off x="3741621" y="1091469"/>
            <a:ext cx="1218407" cy="1353126"/>
            <a:chOff x="5834714" y="1992076"/>
            <a:chExt cx="1624543" cy="1803611"/>
          </a:xfrm>
        </p:grpSpPr>
        <p:sp>
          <p:nvSpPr>
            <p:cNvPr id="81" name="AutoShape 3"/>
            <p:cNvSpPr>
              <a:spLocks noChangeAspect="1" noChangeArrowheads="1" noTextEdit="1"/>
            </p:cNvSpPr>
            <p:nvPr/>
          </p:nvSpPr>
          <p:spPr bwMode="auto">
            <a:xfrm>
              <a:off x="5835549" y="1992493"/>
              <a:ext cx="1623708" cy="180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 noEditPoints="1"/>
            </p:cNvSpPr>
            <p:nvPr/>
          </p:nvSpPr>
          <p:spPr bwMode="auto">
            <a:xfrm>
              <a:off x="5834714" y="1992076"/>
              <a:ext cx="1624543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3" name="Group 84"/>
          <p:cNvGrpSpPr/>
          <p:nvPr/>
        </p:nvGrpSpPr>
        <p:grpSpPr>
          <a:xfrm>
            <a:off x="5140366" y="628328"/>
            <a:ext cx="1218407" cy="1353126"/>
            <a:chOff x="7699708" y="1374746"/>
            <a:chExt cx="1624542" cy="1803611"/>
          </a:xfrm>
        </p:grpSpPr>
        <p:sp>
          <p:nvSpPr>
            <p:cNvPr id="84" name="AutoShape 3"/>
            <p:cNvSpPr>
              <a:spLocks noChangeAspect="1" noChangeArrowheads="1" noTextEdit="1"/>
            </p:cNvSpPr>
            <p:nvPr/>
          </p:nvSpPr>
          <p:spPr bwMode="auto">
            <a:xfrm>
              <a:off x="7700543" y="1375163"/>
              <a:ext cx="1623707" cy="180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17"/>
            <p:cNvSpPr>
              <a:spLocks noEditPoints="1"/>
            </p:cNvSpPr>
            <p:nvPr/>
          </p:nvSpPr>
          <p:spPr bwMode="auto">
            <a:xfrm>
              <a:off x="7699708" y="1374746"/>
              <a:ext cx="1624542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20396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網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環境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36" name="群組 35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38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7" name="文字方塊 36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2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0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課綱改變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46508" y="902716"/>
            <a:ext cx="8850984" cy="2655295"/>
            <a:chOff x="146508" y="1244896"/>
            <a:chExt cx="8850984" cy="265529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5"/>
            <a:srcRect l="30904" t="30522" r="11609" b="38818"/>
            <a:stretch/>
          </p:blipFill>
          <p:spPr>
            <a:xfrm>
              <a:off x="146508" y="1244896"/>
              <a:ext cx="8850984" cy="2655295"/>
            </a:xfrm>
            <a:prstGeom prst="rect">
              <a:avLst/>
            </a:prstGeom>
          </p:spPr>
        </p:pic>
        <p:sp>
          <p:nvSpPr>
            <p:cNvPr id="9" name="橢圓 8"/>
            <p:cNvSpPr/>
            <p:nvPr/>
          </p:nvSpPr>
          <p:spPr>
            <a:xfrm>
              <a:off x="151597" y="2356520"/>
              <a:ext cx="2160000" cy="720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324173" y="1492424"/>
              <a:ext cx="2160000" cy="972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357459" y="3076520"/>
              <a:ext cx="2160000" cy="720000"/>
            </a:xfrm>
            <a:prstGeom prst="ellipse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4585768" y="3076520"/>
              <a:ext cx="2160000" cy="720000"/>
            </a:xfrm>
            <a:prstGeom prst="ellipse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5" name="群組 14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7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22" y="3667150"/>
            <a:ext cx="1908073" cy="13384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 r="9888"/>
          <a:stretch/>
        </p:blipFill>
        <p:spPr>
          <a:xfrm>
            <a:off x="259489" y="3657958"/>
            <a:ext cx="1944216" cy="1356881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5390163" y="3669916"/>
            <a:ext cx="2711209" cy="1344923"/>
            <a:chOff x="5364088" y="3614059"/>
            <a:chExt cx="2799708" cy="1388824"/>
          </a:xfrm>
        </p:grpSpPr>
        <p:pic>
          <p:nvPicPr>
            <p:cNvPr id="19" name="圖片 18"/>
            <p:cNvPicPr/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20" r="48733" b="3763"/>
            <a:stretch/>
          </p:blipFill>
          <p:spPr bwMode="auto">
            <a:xfrm>
              <a:off x="5364088" y="3614059"/>
              <a:ext cx="1476000" cy="138882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0" name="圖片 19"/>
            <p:cNvPicPr/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1" t="26211" r="55092" b="36194"/>
            <a:stretch/>
          </p:blipFill>
          <p:spPr bwMode="auto">
            <a:xfrm>
              <a:off x="6689702" y="3614059"/>
              <a:ext cx="1474094" cy="138882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83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6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網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環境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/>
          <a:srcRect l="15351" t="20949" r="46850" b="19484"/>
          <a:stretch/>
        </p:blipFill>
        <p:spPr>
          <a:xfrm>
            <a:off x="1997714" y="581316"/>
            <a:ext cx="5148572" cy="4563772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5989860" y="1748843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976156" y="3000183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5976156" y="4251523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0" name="群組 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04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0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10"/>
          <p:cNvGrpSpPr>
            <a:grpSpLocks/>
          </p:cNvGrpSpPr>
          <p:nvPr/>
        </p:nvGrpSpPr>
        <p:grpSpPr bwMode="auto">
          <a:xfrm rot="6300000">
            <a:off x="1720945" y="1620888"/>
            <a:ext cx="537191" cy="900550"/>
            <a:chOff x="2761515" y="2286000"/>
            <a:chExt cx="1645174" cy="2760228"/>
          </a:xfrm>
          <a:solidFill>
            <a:schemeClr val="accent6"/>
          </a:solidFill>
        </p:grpSpPr>
        <p:sp>
          <p:nvSpPr>
            <p:cNvPr id="34" name="Oval 71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5" name="Oval 72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7" name="Oval 74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8" name="Oval 75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9" name="Freeform 76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oup 11"/>
          <p:cNvGrpSpPr>
            <a:grpSpLocks/>
          </p:cNvGrpSpPr>
          <p:nvPr/>
        </p:nvGrpSpPr>
        <p:grpSpPr bwMode="auto">
          <a:xfrm rot="15300000" flipV="1">
            <a:off x="2166992" y="2017435"/>
            <a:ext cx="537191" cy="900550"/>
            <a:chOff x="2761515" y="2286000"/>
            <a:chExt cx="1645174" cy="2760228"/>
          </a:xfrm>
          <a:solidFill>
            <a:schemeClr val="accent2">
              <a:lumMod val="75000"/>
            </a:schemeClr>
          </a:solidFill>
        </p:grpSpPr>
        <p:sp>
          <p:nvSpPr>
            <p:cNvPr id="41" name="Oval 65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2" name="Oval 66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3" name="Oval 67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4" name="Oval 68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5" name="Oval 69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6" name="Freeform 70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oup 78"/>
          <p:cNvGrpSpPr>
            <a:grpSpLocks/>
          </p:cNvGrpSpPr>
          <p:nvPr/>
        </p:nvGrpSpPr>
        <p:grpSpPr bwMode="auto">
          <a:xfrm rot="6300000">
            <a:off x="3141374" y="1604205"/>
            <a:ext cx="585839" cy="982563"/>
            <a:chOff x="2761515" y="2286000"/>
            <a:chExt cx="1645174" cy="2760228"/>
          </a:xfrm>
          <a:solidFill>
            <a:schemeClr val="accent2"/>
          </a:solidFill>
        </p:grpSpPr>
        <p:sp>
          <p:nvSpPr>
            <p:cNvPr id="48" name="Oval 86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9" name="Oval 87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0" name="Oval 88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1" name="Oval 89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2" name="Oval 90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3" name="Freeform 91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4" name="Group 25"/>
          <p:cNvGrpSpPr>
            <a:grpSpLocks/>
          </p:cNvGrpSpPr>
          <p:nvPr/>
        </p:nvGrpSpPr>
        <p:grpSpPr bwMode="auto">
          <a:xfrm rot="15300000" flipV="1">
            <a:off x="3585838" y="1973339"/>
            <a:ext cx="585839" cy="982563"/>
            <a:chOff x="2761515" y="2286000"/>
            <a:chExt cx="1645174" cy="2760228"/>
          </a:xfrm>
          <a:solidFill>
            <a:schemeClr val="accent4"/>
          </a:solidFill>
        </p:grpSpPr>
        <p:sp>
          <p:nvSpPr>
            <p:cNvPr id="55" name="Oval 80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6" name="Oval 81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7" name="Oval 82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8" name="Oval 83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9" name="Oval 84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0" name="Freeform 85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Group 32"/>
          <p:cNvGrpSpPr>
            <a:grpSpLocks/>
          </p:cNvGrpSpPr>
          <p:nvPr/>
        </p:nvGrpSpPr>
        <p:grpSpPr bwMode="auto">
          <a:xfrm rot="6300000">
            <a:off x="4457917" y="1460392"/>
            <a:ext cx="655043" cy="1098815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62" name="Oval 101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3" name="Oval 102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4" name="Oval 103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5" name="Oval 104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7" name="Freeform 106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roup 39"/>
          <p:cNvGrpSpPr>
            <a:grpSpLocks/>
          </p:cNvGrpSpPr>
          <p:nvPr/>
        </p:nvGrpSpPr>
        <p:grpSpPr bwMode="auto">
          <a:xfrm rot="15300000" flipV="1">
            <a:off x="5002165" y="1943937"/>
            <a:ext cx="655043" cy="1098815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69" name="Oval 95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0" name="Oval 96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1" name="Oval 97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2" name="Oval 98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3" name="Oval 99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4" name="Freeform 100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Group 46"/>
          <p:cNvGrpSpPr>
            <a:grpSpLocks/>
          </p:cNvGrpSpPr>
          <p:nvPr/>
        </p:nvGrpSpPr>
        <p:grpSpPr bwMode="auto">
          <a:xfrm rot="6300000">
            <a:off x="6006103" y="1376658"/>
            <a:ext cx="742062" cy="1243730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76" name="Oval 116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7" name="Oval 117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8" name="Oval 118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9" name="Oval 119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0" name="Oval 120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1" name="Freeform 121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Group 53"/>
          <p:cNvGrpSpPr>
            <a:grpSpLocks/>
          </p:cNvGrpSpPr>
          <p:nvPr/>
        </p:nvGrpSpPr>
        <p:grpSpPr bwMode="auto">
          <a:xfrm rot="15300000" flipV="1">
            <a:off x="6622129" y="1924440"/>
            <a:ext cx="742062" cy="1243730"/>
            <a:chOff x="2761515" y="2286000"/>
            <a:chExt cx="1645174" cy="2760228"/>
          </a:xfrm>
          <a:solidFill>
            <a:schemeClr val="accent1">
              <a:alpha val="70000"/>
            </a:schemeClr>
          </a:solidFill>
        </p:grpSpPr>
        <p:sp>
          <p:nvSpPr>
            <p:cNvPr id="83" name="Oval 110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4" name="Oval 111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5" name="Oval 112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6" name="Oval 113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8" name="Oval 114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9" name="Freeform 115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0" name="Group 125"/>
          <p:cNvGrpSpPr>
            <a:grpSpLocks/>
          </p:cNvGrpSpPr>
          <p:nvPr/>
        </p:nvGrpSpPr>
        <p:grpSpPr bwMode="auto">
          <a:xfrm>
            <a:off x="1749414" y="1195761"/>
            <a:ext cx="643125" cy="603660"/>
            <a:chOff x="1490092" y="1461375"/>
            <a:chExt cx="857538" cy="805575"/>
          </a:xfrm>
        </p:grpSpPr>
        <p:cxnSp>
          <p:nvCxnSpPr>
            <p:cNvPr id="91" name="Straight Connector 126"/>
            <p:cNvCxnSpPr/>
            <p:nvPr/>
          </p:nvCxnSpPr>
          <p:spPr>
            <a:xfrm flipV="1">
              <a:off x="1918864" y="1758354"/>
              <a:ext cx="0" cy="508596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1436"/>
            <p:cNvSpPr>
              <a:spLocks noChangeArrowheads="1"/>
            </p:cNvSpPr>
            <p:nvPr/>
          </p:nvSpPr>
          <p:spPr bwMode="auto">
            <a:xfrm>
              <a:off x="1490092" y="1461375"/>
              <a:ext cx="857538" cy="287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 01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93" name="Group 170"/>
          <p:cNvGrpSpPr>
            <a:grpSpLocks/>
          </p:cNvGrpSpPr>
          <p:nvPr/>
        </p:nvGrpSpPr>
        <p:grpSpPr bwMode="auto">
          <a:xfrm>
            <a:off x="3172209" y="1195761"/>
            <a:ext cx="643125" cy="602468"/>
            <a:chOff x="1490094" y="1462967"/>
            <a:chExt cx="857537" cy="803983"/>
          </a:xfrm>
        </p:grpSpPr>
        <p:cxnSp>
          <p:nvCxnSpPr>
            <p:cNvPr id="94" name="Straight Connector 171"/>
            <p:cNvCxnSpPr/>
            <p:nvPr/>
          </p:nvCxnSpPr>
          <p:spPr>
            <a:xfrm flipV="1">
              <a:off x="1918864" y="1758355"/>
              <a:ext cx="0" cy="508595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1436"/>
            <p:cNvSpPr>
              <a:spLocks noChangeArrowheads="1"/>
            </p:cNvSpPr>
            <p:nvPr/>
          </p:nvSpPr>
          <p:spPr bwMode="auto">
            <a:xfrm>
              <a:off x="1490094" y="1462967"/>
              <a:ext cx="857537" cy="28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 </a:t>
              </a:r>
              <a:r>
                <a:rPr lang="id-ID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0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2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96" name="Group 176"/>
          <p:cNvGrpSpPr>
            <a:grpSpLocks/>
          </p:cNvGrpSpPr>
          <p:nvPr/>
        </p:nvGrpSpPr>
        <p:grpSpPr bwMode="auto">
          <a:xfrm>
            <a:off x="4540519" y="1202219"/>
            <a:ext cx="585418" cy="511450"/>
            <a:chOff x="1528568" y="1471608"/>
            <a:chExt cx="780592" cy="682189"/>
          </a:xfrm>
        </p:grpSpPr>
        <p:cxnSp>
          <p:nvCxnSpPr>
            <p:cNvPr id="97" name="Straight Connector 177"/>
            <p:cNvCxnSpPr/>
            <p:nvPr/>
          </p:nvCxnSpPr>
          <p:spPr>
            <a:xfrm flipV="1">
              <a:off x="1918864" y="1758240"/>
              <a:ext cx="0" cy="395557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1436"/>
            <p:cNvSpPr>
              <a:spLocks noChangeArrowheads="1"/>
            </p:cNvSpPr>
            <p:nvPr/>
          </p:nvSpPr>
          <p:spPr bwMode="auto">
            <a:xfrm>
              <a:off x="1528568" y="1471608"/>
              <a:ext cx="780592" cy="287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</a:t>
              </a:r>
              <a:r>
                <a:rPr lang="id-ID" sz="11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id-ID" sz="11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0</a:t>
              </a:r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3</a:t>
              </a:r>
              <a:endParaRPr lang="en-US" sz="27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99" name="Group 182"/>
          <p:cNvGrpSpPr>
            <a:grpSpLocks/>
          </p:cNvGrpSpPr>
          <p:nvPr/>
        </p:nvGrpSpPr>
        <p:grpSpPr bwMode="auto">
          <a:xfrm>
            <a:off x="6126153" y="1195761"/>
            <a:ext cx="643125" cy="464313"/>
            <a:chOff x="1490095" y="1463049"/>
            <a:chExt cx="857538" cy="618748"/>
          </a:xfrm>
        </p:grpSpPr>
        <p:cxnSp>
          <p:nvCxnSpPr>
            <p:cNvPr id="100" name="Straight Connector 183"/>
            <p:cNvCxnSpPr/>
            <p:nvPr/>
          </p:nvCxnSpPr>
          <p:spPr>
            <a:xfrm flipV="1">
              <a:off x="1918864" y="1758023"/>
              <a:ext cx="0" cy="323774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436"/>
            <p:cNvSpPr>
              <a:spLocks noChangeArrowheads="1"/>
            </p:cNvSpPr>
            <p:nvPr/>
          </p:nvSpPr>
          <p:spPr bwMode="auto">
            <a:xfrm>
              <a:off x="1490095" y="1463049"/>
              <a:ext cx="857538" cy="287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 </a:t>
              </a:r>
              <a:r>
                <a:rPr lang="id-ID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0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4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209203" y="317417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個人學習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狀況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2631998" y="392464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管理錯誤題目</a:t>
            </a:r>
            <a:endParaRPr lang="zh-TW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059864" y="3924901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2P 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對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戰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遊戲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4289890" y="318331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寵物養成系統</a:t>
            </a:r>
            <a:endParaRPr lang="zh-TW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6" name="群組 105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07" name="群組 10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0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8" name="文字方塊 10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05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33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預期效益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Freeform 5"/>
          <p:cNvSpPr>
            <a:spLocks noEditPoints="1" noChangeArrowheads="1"/>
          </p:cNvSpPr>
          <p:nvPr/>
        </p:nvSpPr>
        <p:spPr bwMode="auto">
          <a:xfrm rot="-455902">
            <a:off x="714375" y="2813125"/>
            <a:ext cx="1710929" cy="1944891"/>
          </a:xfrm>
          <a:custGeom>
            <a:avLst/>
            <a:gdLst>
              <a:gd name="T0" fmla="*/ 14 w 71"/>
              <a:gd name="T1" fmla="*/ 4 h 81"/>
              <a:gd name="T2" fmla="*/ 6 w 71"/>
              <a:gd name="T3" fmla="*/ 13 h 81"/>
              <a:gd name="T4" fmla="*/ 14 w 71"/>
              <a:gd name="T5" fmla="*/ 22 h 81"/>
              <a:gd name="T6" fmla="*/ 23 w 71"/>
              <a:gd name="T7" fmla="*/ 13 h 81"/>
              <a:gd name="T8" fmla="*/ 14 w 71"/>
              <a:gd name="T9" fmla="*/ 4 h 81"/>
              <a:gd name="T10" fmla="*/ 40 w 71"/>
              <a:gd name="T11" fmla="*/ 23 h 81"/>
              <a:gd name="T12" fmla="*/ 41 w 71"/>
              <a:gd name="T13" fmla="*/ 30 h 81"/>
              <a:gd name="T14" fmla="*/ 45 w 71"/>
              <a:gd name="T15" fmla="*/ 31 h 81"/>
              <a:gd name="T16" fmla="*/ 48 w 71"/>
              <a:gd name="T17" fmla="*/ 25 h 81"/>
              <a:gd name="T18" fmla="*/ 40 w 71"/>
              <a:gd name="T19" fmla="*/ 23 h 81"/>
              <a:gd name="T20" fmla="*/ 53 w 71"/>
              <a:gd name="T21" fmla="*/ 26 h 81"/>
              <a:gd name="T22" fmla="*/ 48 w 71"/>
              <a:gd name="T23" fmla="*/ 35 h 81"/>
              <a:gd name="T24" fmla="*/ 48 w 71"/>
              <a:gd name="T25" fmla="*/ 37 h 81"/>
              <a:gd name="T26" fmla="*/ 46 w 71"/>
              <a:gd name="T27" fmla="*/ 36 h 81"/>
              <a:gd name="T28" fmla="*/ 42 w 71"/>
              <a:gd name="T29" fmla="*/ 35 h 81"/>
              <a:gd name="T30" fmla="*/ 31 w 71"/>
              <a:gd name="T31" fmla="*/ 43 h 81"/>
              <a:gd name="T32" fmla="*/ 24 w 71"/>
              <a:gd name="T33" fmla="*/ 36 h 81"/>
              <a:gd name="T34" fmla="*/ 24 w 71"/>
              <a:gd name="T35" fmla="*/ 51 h 81"/>
              <a:gd name="T36" fmla="*/ 25 w 71"/>
              <a:gd name="T37" fmla="*/ 81 h 81"/>
              <a:gd name="T38" fmla="*/ 18 w 71"/>
              <a:gd name="T39" fmla="*/ 81 h 81"/>
              <a:gd name="T40" fmla="*/ 16 w 71"/>
              <a:gd name="T41" fmla="*/ 55 h 81"/>
              <a:gd name="T42" fmla="*/ 13 w 71"/>
              <a:gd name="T43" fmla="*/ 55 h 81"/>
              <a:gd name="T44" fmla="*/ 12 w 71"/>
              <a:gd name="T45" fmla="*/ 81 h 81"/>
              <a:gd name="T46" fmla="*/ 4 w 71"/>
              <a:gd name="T47" fmla="*/ 81 h 81"/>
              <a:gd name="T48" fmla="*/ 5 w 71"/>
              <a:gd name="T49" fmla="*/ 51 h 81"/>
              <a:gd name="T50" fmla="*/ 0 w 71"/>
              <a:gd name="T51" fmla="*/ 46 h 81"/>
              <a:gd name="T52" fmla="*/ 4 w 71"/>
              <a:gd name="T53" fmla="*/ 24 h 81"/>
              <a:gd name="T54" fmla="*/ 25 w 71"/>
              <a:gd name="T55" fmla="*/ 24 h 81"/>
              <a:gd name="T56" fmla="*/ 32 w 71"/>
              <a:gd name="T57" fmla="*/ 34 h 81"/>
              <a:gd name="T58" fmla="*/ 37 w 71"/>
              <a:gd name="T59" fmla="*/ 33 h 81"/>
              <a:gd name="T60" fmla="*/ 37 w 71"/>
              <a:gd name="T61" fmla="*/ 33 h 81"/>
              <a:gd name="T62" fmla="*/ 35 w 71"/>
              <a:gd name="T63" fmla="*/ 22 h 81"/>
              <a:gd name="T64" fmla="*/ 28 w 71"/>
              <a:gd name="T65" fmla="*/ 20 h 81"/>
              <a:gd name="T66" fmla="*/ 28 w 71"/>
              <a:gd name="T67" fmla="*/ 10 h 81"/>
              <a:gd name="T68" fmla="*/ 71 w 71"/>
              <a:gd name="T69" fmla="*/ 0 h 81"/>
              <a:gd name="T70" fmla="*/ 71 w 71"/>
              <a:gd name="T71" fmla="*/ 30 h 81"/>
              <a:gd name="T72" fmla="*/ 53 w 71"/>
              <a:gd name="T73" fmla="*/ 26 h 81"/>
              <a:gd name="T74" fmla="*/ 31 w 71"/>
              <a:gd name="T75" fmla="*/ 12 h 81"/>
              <a:gd name="T76" fmla="*/ 31 w 71"/>
              <a:gd name="T77" fmla="*/ 14 h 81"/>
              <a:gd name="T78" fmla="*/ 67 w 71"/>
              <a:gd name="T79" fmla="*/ 12 h 81"/>
              <a:gd name="T80" fmla="*/ 67 w 71"/>
              <a:gd name="T81" fmla="*/ 5 h 81"/>
              <a:gd name="T82" fmla="*/ 31 w 71"/>
              <a:gd name="T83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" h="81">
                <a:moveTo>
                  <a:pt x="14" y="4"/>
                </a:moveTo>
                <a:cubicBezTo>
                  <a:pt x="10" y="4"/>
                  <a:pt x="6" y="8"/>
                  <a:pt x="6" y="13"/>
                </a:cubicBezTo>
                <a:cubicBezTo>
                  <a:pt x="6" y="18"/>
                  <a:pt x="10" y="22"/>
                  <a:pt x="14" y="22"/>
                </a:cubicBezTo>
                <a:cubicBezTo>
                  <a:pt x="19" y="22"/>
                  <a:pt x="23" y="18"/>
                  <a:pt x="23" y="13"/>
                </a:cubicBezTo>
                <a:cubicBezTo>
                  <a:pt x="23" y="8"/>
                  <a:pt x="19" y="4"/>
                  <a:pt x="14" y="4"/>
                </a:cubicBezTo>
                <a:close/>
                <a:moveTo>
                  <a:pt x="40" y="23"/>
                </a:moveTo>
                <a:cubicBezTo>
                  <a:pt x="41" y="30"/>
                  <a:pt x="41" y="30"/>
                  <a:pt x="41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8" y="25"/>
                  <a:pt x="48" y="25"/>
                  <a:pt x="48" y="25"/>
                </a:cubicBezTo>
                <a:cubicBezTo>
                  <a:pt x="40" y="23"/>
                  <a:pt x="40" y="23"/>
                  <a:pt x="40" y="23"/>
                </a:cubicBezTo>
                <a:close/>
                <a:moveTo>
                  <a:pt x="53" y="26"/>
                </a:moveTo>
                <a:cubicBezTo>
                  <a:pt x="48" y="35"/>
                  <a:pt x="48" y="35"/>
                  <a:pt x="48" y="35"/>
                </a:cubicBezTo>
                <a:cubicBezTo>
                  <a:pt x="48" y="37"/>
                  <a:pt x="48" y="37"/>
                  <a:pt x="48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1" y="43"/>
                  <a:pt x="31" y="43"/>
                  <a:pt x="31" y="4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81"/>
                  <a:pt x="25" y="81"/>
                  <a:pt x="25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81"/>
                  <a:pt x="12" y="81"/>
                  <a:pt x="12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49"/>
                  <a:pt x="2" y="48"/>
                  <a:pt x="0" y="46"/>
                </a:cubicBezTo>
                <a:cubicBezTo>
                  <a:pt x="4" y="24"/>
                  <a:pt x="4" y="24"/>
                  <a:pt x="4" y="24"/>
                </a:cubicBezTo>
                <a:cubicBezTo>
                  <a:pt x="27" y="24"/>
                  <a:pt x="2" y="24"/>
                  <a:pt x="25" y="24"/>
                </a:cubicBezTo>
                <a:cubicBezTo>
                  <a:pt x="32" y="34"/>
                  <a:pt x="32" y="34"/>
                  <a:pt x="32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5" y="22"/>
                  <a:pt x="35" y="22"/>
                  <a:pt x="35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0"/>
                  <a:pt x="71" y="30"/>
                  <a:pt x="71" y="30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31" y="12"/>
                </a:moveTo>
                <a:cubicBezTo>
                  <a:pt x="31" y="14"/>
                  <a:pt x="31" y="14"/>
                  <a:pt x="31" y="1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5"/>
                  <a:pt x="67" y="5"/>
                  <a:pt x="67" y="5"/>
                </a:cubicBezTo>
                <a:lnTo>
                  <a:pt x="31" y="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63" name="直接连接符 2"/>
          <p:cNvCxnSpPr/>
          <p:nvPr/>
        </p:nvCxnSpPr>
        <p:spPr>
          <a:xfrm flipV="1">
            <a:off x="2680903" y="1725749"/>
            <a:ext cx="928649" cy="814640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5"/>
          <p:cNvCxnSpPr/>
          <p:nvPr/>
        </p:nvCxnSpPr>
        <p:spPr>
          <a:xfrm flipV="1">
            <a:off x="2916647" y="2551106"/>
            <a:ext cx="1060847" cy="334075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7"/>
          <p:cNvCxnSpPr/>
          <p:nvPr/>
        </p:nvCxnSpPr>
        <p:spPr>
          <a:xfrm>
            <a:off x="2916647" y="3378847"/>
            <a:ext cx="964406" cy="52860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4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3"/>
          <p:cNvGrpSpPr>
            <a:grpSpLocks/>
          </p:cNvGrpSpPr>
          <p:nvPr/>
        </p:nvGrpSpPr>
        <p:grpSpPr bwMode="auto">
          <a:xfrm>
            <a:off x="4139803" y="2161652"/>
            <a:ext cx="557213" cy="557385"/>
            <a:chOff x="5519224" y="2881313"/>
            <a:chExt cx="742950" cy="742950"/>
          </a:xfrm>
        </p:grpSpPr>
        <p:sp>
          <p:nvSpPr>
            <p:cNvPr id="67" name="椭圆 27"/>
            <p:cNvSpPr>
              <a:spLocks noChangeArrowheads="1"/>
            </p:cNvSpPr>
            <p:nvPr/>
          </p:nvSpPr>
          <p:spPr bwMode="auto">
            <a:xfrm>
              <a:off x="5519224" y="2881313"/>
              <a:ext cx="742950" cy="742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3"/>
            <p:cNvSpPr>
              <a:spLocks noEditPoints="1" noChangeArrowheads="1"/>
            </p:cNvSpPr>
            <p:nvPr/>
          </p:nvSpPr>
          <p:spPr bwMode="auto">
            <a:xfrm>
              <a:off x="5666827" y="3037738"/>
              <a:ext cx="482670" cy="388892"/>
            </a:xfrm>
            <a:custGeom>
              <a:avLst/>
              <a:gdLst>
                <a:gd name="T0" fmla="*/ 55 w 77"/>
                <a:gd name="T1" fmla="*/ 14 h 59"/>
                <a:gd name="T2" fmla="*/ 4 w 77"/>
                <a:gd name="T3" fmla="*/ 18 h 59"/>
                <a:gd name="T4" fmla="*/ 65 w 77"/>
                <a:gd name="T5" fmla="*/ 55 h 59"/>
                <a:gd name="T6" fmla="*/ 67 w 77"/>
                <a:gd name="T7" fmla="*/ 34 h 59"/>
                <a:gd name="T8" fmla="*/ 68 w 77"/>
                <a:gd name="T9" fmla="*/ 32 h 59"/>
                <a:gd name="T10" fmla="*/ 68 w 77"/>
                <a:gd name="T11" fmla="*/ 31 h 59"/>
                <a:gd name="T12" fmla="*/ 68 w 77"/>
                <a:gd name="T13" fmla="*/ 59 h 59"/>
                <a:gd name="T14" fmla="*/ 2 w 77"/>
                <a:gd name="T15" fmla="*/ 59 h 59"/>
                <a:gd name="T16" fmla="*/ 0 w 77"/>
                <a:gd name="T17" fmla="*/ 57 h 59"/>
                <a:gd name="T18" fmla="*/ 0 w 77"/>
                <a:gd name="T19" fmla="*/ 14 h 59"/>
                <a:gd name="T20" fmla="*/ 10 w 77"/>
                <a:gd name="T21" fmla="*/ 38 h 59"/>
                <a:gd name="T22" fmla="*/ 29 w 77"/>
                <a:gd name="T23" fmla="*/ 41 h 59"/>
                <a:gd name="T24" fmla="*/ 10 w 77"/>
                <a:gd name="T25" fmla="*/ 38 h 59"/>
                <a:gd name="T26" fmla="*/ 10 w 77"/>
                <a:gd name="T27" fmla="*/ 33 h 59"/>
                <a:gd name="T28" fmla="*/ 43 w 77"/>
                <a:gd name="T29" fmla="*/ 30 h 59"/>
                <a:gd name="T30" fmla="*/ 10 w 77"/>
                <a:gd name="T31" fmla="*/ 22 h 59"/>
                <a:gd name="T32" fmla="*/ 43 w 77"/>
                <a:gd name="T33" fmla="*/ 25 h 59"/>
                <a:gd name="T34" fmla="*/ 10 w 77"/>
                <a:gd name="T35" fmla="*/ 22 h 59"/>
                <a:gd name="T36" fmla="*/ 71 w 77"/>
                <a:gd name="T37" fmla="*/ 9 h 59"/>
                <a:gd name="T38" fmla="*/ 67 w 77"/>
                <a:gd name="T39" fmla="*/ 25 h 59"/>
                <a:gd name="T40" fmla="*/ 70 w 77"/>
                <a:gd name="T41" fmla="*/ 24 h 59"/>
                <a:gd name="T42" fmla="*/ 76 w 77"/>
                <a:gd name="T43" fmla="*/ 10 h 59"/>
                <a:gd name="T44" fmla="*/ 75 w 77"/>
                <a:gd name="T45" fmla="*/ 8 h 59"/>
                <a:gd name="T46" fmla="*/ 61 w 77"/>
                <a:gd name="T47" fmla="*/ 9 h 59"/>
                <a:gd name="T48" fmla="*/ 65 w 77"/>
                <a:gd name="T49" fmla="*/ 29 h 59"/>
                <a:gd name="T50" fmla="*/ 52 w 77"/>
                <a:gd name="T51" fmla="*/ 40 h 59"/>
                <a:gd name="T52" fmla="*/ 50 w 77"/>
                <a:gd name="T53" fmla="*/ 49 h 59"/>
                <a:gd name="T54" fmla="*/ 53 w 77"/>
                <a:gd name="T55" fmla="*/ 45 h 59"/>
                <a:gd name="T56" fmla="*/ 54 w 77"/>
                <a:gd name="T57" fmla="*/ 43 h 59"/>
                <a:gd name="T58" fmla="*/ 54 w 77"/>
                <a:gd name="T59" fmla="*/ 46 h 59"/>
                <a:gd name="T60" fmla="*/ 53 w 77"/>
                <a:gd name="T61" fmla="*/ 50 h 59"/>
                <a:gd name="T62" fmla="*/ 59 w 77"/>
                <a:gd name="T63" fmla="*/ 42 h 59"/>
                <a:gd name="T64" fmla="*/ 64 w 77"/>
                <a:gd name="T65" fmla="*/ 30 h 59"/>
                <a:gd name="T66" fmla="*/ 51 w 77"/>
                <a:gd name="T67" fmla="*/ 38 h 59"/>
                <a:gd name="T68" fmla="*/ 64 w 77"/>
                <a:gd name="T69" fmla="*/ 30 h 59"/>
                <a:gd name="T70" fmla="*/ 24 w 77"/>
                <a:gd name="T71" fmla="*/ 52 h 59"/>
                <a:gd name="T72" fmla="*/ 29 w 77"/>
                <a:gd name="T73" fmla="*/ 48 h 59"/>
                <a:gd name="T74" fmla="*/ 30 w 77"/>
                <a:gd name="T75" fmla="*/ 52 h 59"/>
                <a:gd name="T76" fmla="*/ 37 w 77"/>
                <a:gd name="T77" fmla="*/ 50 h 59"/>
                <a:gd name="T78" fmla="*/ 40 w 77"/>
                <a:gd name="T79" fmla="*/ 51 h 59"/>
                <a:gd name="T80" fmla="*/ 40 w 77"/>
                <a:gd name="T81" fmla="*/ 51 h 59"/>
                <a:gd name="T82" fmla="*/ 40 w 77"/>
                <a:gd name="T83" fmla="*/ 54 h 59"/>
                <a:gd name="T84" fmla="*/ 46 w 77"/>
                <a:gd name="T85" fmla="*/ 55 h 59"/>
                <a:gd name="T86" fmla="*/ 43 w 77"/>
                <a:gd name="T87" fmla="*/ 52 h 59"/>
                <a:gd name="T88" fmla="*/ 43 w 77"/>
                <a:gd name="T89" fmla="*/ 52 h 59"/>
                <a:gd name="T90" fmla="*/ 42 w 77"/>
                <a:gd name="T91" fmla="*/ 48 h 59"/>
                <a:gd name="T92" fmla="*/ 39 w 77"/>
                <a:gd name="T93" fmla="*/ 49 h 59"/>
                <a:gd name="T94" fmla="*/ 31 w 77"/>
                <a:gd name="T95" fmla="*/ 49 h 59"/>
                <a:gd name="T96" fmla="*/ 23 w 77"/>
                <a:gd name="T9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组合 6"/>
          <p:cNvGrpSpPr>
            <a:grpSpLocks/>
          </p:cNvGrpSpPr>
          <p:nvPr/>
        </p:nvGrpSpPr>
        <p:grpSpPr bwMode="auto">
          <a:xfrm>
            <a:off x="4129087" y="3233545"/>
            <a:ext cx="557213" cy="557385"/>
            <a:chOff x="5504937" y="4310063"/>
            <a:chExt cx="742950" cy="742950"/>
          </a:xfrm>
          <a:solidFill>
            <a:schemeClr val="accent5"/>
          </a:solidFill>
        </p:grpSpPr>
        <p:sp>
          <p:nvSpPr>
            <p:cNvPr id="70" name="椭圆 28"/>
            <p:cNvSpPr>
              <a:spLocks noChangeArrowheads="1"/>
            </p:cNvSpPr>
            <p:nvPr/>
          </p:nvSpPr>
          <p:spPr bwMode="auto">
            <a:xfrm>
              <a:off x="5504937" y="4310063"/>
              <a:ext cx="742950" cy="742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21"/>
            <p:cNvSpPr>
              <a:spLocks noEditPoints="1" noChangeArrowheads="1"/>
            </p:cNvSpPr>
            <p:nvPr/>
          </p:nvSpPr>
          <p:spPr bwMode="auto">
            <a:xfrm>
              <a:off x="5626822" y="4538606"/>
              <a:ext cx="482670" cy="388892"/>
            </a:xfrm>
            <a:custGeom>
              <a:avLst/>
              <a:gdLst>
                <a:gd name="T0" fmla="*/ 212 w 228"/>
                <a:gd name="T1" fmla="*/ 150 h 202"/>
                <a:gd name="T2" fmla="*/ 142 w 228"/>
                <a:gd name="T3" fmla="*/ 150 h 202"/>
                <a:gd name="T4" fmla="*/ 0 w 228"/>
                <a:gd name="T5" fmla="*/ 0 h 202"/>
                <a:gd name="T6" fmla="*/ 173 w 228"/>
                <a:gd name="T7" fmla="*/ 95 h 202"/>
                <a:gd name="T8" fmla="*/ 166 w 228"/>
                <a:gd name="T9" fmla="*/ 103 h 202"/>
                <a:gd name="T10" fmla="*/ 156 w 228"/>
                <a:gd name="T11" fmla="*/ 107 h 202"/>
                <a:gd name="T12" fmla="*/ 154 w 228"/>
                <a:gd name="T13" fmla="*/ 117 h 202"/>
                <a:gd name="T14" fmla="*/ 148 w 228"/>
                <a:gd name="T15" fmla="*/ 126 h 202"/>
                <a:gd name="T16" fmla="*/ 153 w 228"/>
                <a:gd name="T17" fmla="*/ 135 h 202"/>
                <a:gd name="T18" fmla="*/ 153 w 228"/>
                <a:gd name="T19" fmla="*/ 146 h 202"/>
                <a:gd name="T20" fmla="*/ 163 w 228"/>
                <a:gd name="T21" fmla="*/ 150 h 202"/>
                <a:gd name="T22" fmla="*/ 169 w 228"/>
                <a:gd name="T23" fmla="*/ 159 h 202"/>
                <a:gd name="T24" fmla="*/ 180 w 228"/>
                <a:gd name="T25" fmla="*/ 157 h 202"/>
                <a:gd name="T26" fmla="*/ 190 w 228"/>
                <a:gd name="T27" fmla="*/ 160 h 202"/>
                <a:gd name="T28" fmla="*/ 197 w 228"/>
                <a:gd name="T29" fmla="*/ 153 h 202"/>
                <a:gd name="T30" fmla="*/ 207 w 228"/>
                <a:gd name="T31" fmla="*/ 149 h 202"/>
                <a:gd name="T32" fmla="*/ 209 w 228"/>
                <a:gd name="T33" fmla="*/ 139 h 202"/>
                <a:gd name="T34" fmla="*/ 215 w 228"/>
                <a:gd name="T35" fmla="*/ 130 h 202"/>
                <a:gd name="T36" fmla="*/ 210 w 228"/>
                <a:gd name="T37" fmla="*/ 121 h 202"/>
                <a:gd name="T38" fmla="*/ 210 w 228"/>
                <a:gd name="T39" fmla="*/ 110 h 202"/>
                <a:gd name="T40" fmla="*/ 200 w 228"/>
                <a:gd name="T41" fmla="*/ 105 h 202"/>
                <a:gd name="T42" fmla="*/ 194 w 228"/>
                <a:gd name="T43" fmla="*/ 97 h 202"/>
                <a:gd name="T44" fmla="*/ 183 w 228"/>
                <a:gd name="T45" fmla="*/ 99 h 202"/>
                <a:gd name="T46" fmla="*/ 143 w 228"/>
                <a:gd name="T47" fmla="*/ 192 h 202"/>
                <a:gd name="T48" fmla="*/ 171 w 228"/>
                <a:gd name="T49" fmla="*/ 187 h 202"/>
                <a:gd name="T50" fmla="*/ 175 w 228"/>
                <a:gd name="T51" fmla="*/ 161 h 202"/>
                <a:gd name="T52" fmla="*/ 163 w 228"/>
                <a:gd name="T53" fmla="*/ 162 h 202"/>
                <a:gd name="T54" fmla="*/ 157 w 228"/>
                <a:gd name="T55" fmla="*/ 152 h 202"/>
                <a:gd name="T56" fmla="*/ 146 w 228"/>
                <a:gd name="T57" fmla="*/ 183 h 202"/>
                <a:gd name="T58" fmla="*/ 204 w 228"/>
                <a:gd name="T59" fmla="*/ 152 h 202"/>
                <a:gd name="T60" fmla="*/ 199 w 228"/>
                <a:gd name="T61" fmla="*/ 162 h 202"/>
                <a:gd name="T62" fmla="*/ 188 w 228"/>
                <a:gd name="T63" fmla="*/ 163 h 202"/>
                <a:gd name="T64" fmla="*/ 209 w 228"/>
                <a:gd name="T65" fmla="*/ 188 h 202"/>
                <a:gd name="T66" fmla="*/ 157 w 228"/>
                <a:gd name="T67" fmla="*/ 128 h 202"/>
                <a:gd name="T68" fmla="*/ 199 w 228"/>
                <a:gd name="T69" fmla="*/ 110 h 202"/>
                <a:gd name="T70" fmla="*/ 158 w 228"/>
                <a:gd name="T71" fmla="*/ 128 h 202"/>
                <a:gd name="T72" fmla="*/ 198 w 228"/>
                <a:gd name="T73" fmla="*/ 111 h 202"/>
                <a:gd name="T74" fmla="*/ 145 w 228"/>
                <a:gd name="T75" fmla="*/ 135 h 202"/>
                <a:gd name="T76" fmla="*/ 149 w 228"/>
                <a:gd name="T77" fmla="*/ 124 h 202"/>
                <a:gd name="T78" fmla="*/ 148 w 228"/>
                <a:gd name="T79" fmla="*/ 112 h 202"/>
                <a:gd name="T80" fmla="*/ 158 w 228"/>
                <a:gd name="T81" fmla="*/ 106 h 202"/>
                <a:gd name="T82" fmla="*/ 164 w 228"/>
                <a:gd name="T83" fmla="*/ 95 h 202"/>
                <a:gd name="T84" fmla="*/ 175 w 228"/>
                <a:gd name="T85" fmla="*/ 96 h 202"/>
                <a:gd name="T86" fmla="*/ 186 w 228"/>
                <a:gd name="T87" fmla="*/ 91 h 202"/>
                <a:gd name="T88" fmla="*/ 195 w 228"/>
                <a:gd name="T89" fmla="*/ 98 h 202"/>
                <a:gd name="T90" fmla="*/ 207 w 228"/>
                <a:gd name="T91" fmla="*/ 101 h 202"/>
                <a:gd name="T92" fmla="*/ 34 w 228"/>
                <a:gd name="T93" fmla="*/ 126 h 202"/>
                <a:gd name="T94" fmla="*/ 90 w 228"/>
                <a:gd name="T95" fmla="*/ 126 h 202"/>
                <a:gd name="T96" fmla="*/ 45 w 228"/>
                <a:gd name="T97" fmla="*/ 55 h 202"/>
                <a:gd name="T98" fmla="*/ 45 w 228"/>
                <a:gd name="T99" fmla="*/ 44 h 202"/>
                <a:gd name="T100" fmla="*/ 45 w 228"/>
                <a:gd name="T101" fmla="*/ 64 h 202"/>
                <a:gd name="T102" fmla="*/ 45 w 228"/>
                <a:gd name="T103" fmla="*/ 84 h 202"/>
                <a:gd name="T104" fmla="*/ 45 w 228"/>
                <a:gd name="T105" fmla="*/ 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" h="202">
                  <a:moveTo>
                    <a:pt x="0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15" y="160"/>
                    <a:pt x="215" y="160"/>
                    <a:pt x="215" y="160"/>
                  </a:cubicBezTo>
                  <a:cubicBezTo>
                    <a:pt x="212" y="150"/>
                    <a:pt x="212" y="150"/>
                    <a:pt x="212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1" y="94"/>
                  </a:moveTo>
                  <a:cubicBezTo>
                    <a:pt x="180" y="99"/>
                    <a:pt x="180" y="99"/>
                    <a:pt x="180" y="99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69" y="101"/>
                    <a:pt x="169" y="101"/>
                    <a:pt x="169" y="101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1" y="114"/>
                    <a:pt x="151" y="114"/>
                    <a:pt x="151" y="114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3" y="121"/>
                    <a:pt x="153" y="121"/>
                    <a:pt x="153" y="121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2" y="131"/>
                    <a:pt x="152" y="131"/>
                    <a:pt x="152" y="131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8" y="145"/>
                    <a:pt x="158" y="145"/>
                    <a:pt x="158" y="145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9" y="152"/>
                    <a:pt x="159" y="152"/>
                    <a:pt x="159" y="152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6" y="157"/>
                    <a:pt x="176" y="157"/>
                    <a:pt x="176" y="157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80" y="157"/>
                    <a:pt x="180" y="157"/>
                    <a:pt x="180" y="157"/>
                  </a:cubicBezTo>
                  <a:cubicBezTo>
                    <a:pt x="181" y="161"/>
                    <a:pt x="181" y="161"/>
                    <a:pt x="181" y="161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6" y="161"/>
                    <a:pt x="186" y="161"/>
                    <a:pt x="186" y="161"/>
                  </a:cubicBezTo>
                  <a:cubicBezTo>
                    <a:pt x="187" y="157"/>
                    <a:pt x="187" y="157"/>
                    <a:pt x="187" y="157"/>
                  </a:cubicBezTo>
                  <a:cubicBezTo>
                    <a:pt x="190" y="160"/>
                    <a:pt x="190" y="160"/>
                    <a:pt x="190" y="160"/>
                  </a:cubicBezTo>
                  <a:cubicBezTo>
                    <a:pt x="190" y="156"/>
                    <a:pt x="190" y="156"/>
                    <a:pt x="190" y="156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10" y="146"/>
                    <a:pt x="210" y="146"/>
                    <a:pt x="210" y="146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4" y="134"/>
                    <a:pt x="214" y="134"/>
                    <a:pt x="214" y="13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5" y="130"/>
                    <a:pt x="215" y="130"/>
                    <a:pt x="215" y="130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4" y="122"/>
                    <a:pt x="214" y="122"/>
                    <a:pt x="214" y="122"/>
                  </a:cubicBezTo>
                  <a:cubicBezTo>
                    <a:pt x="210" y="121"/>
                    <a:pt x="210" y="121"/>
                    <a:pt x="210" y="121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09" y="117"/>
                    <a:pt x="209" y="117"/>
                    <a:pt x="209" y="117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07" y="114"/>
                    <a:pt x="207" y="114"/>
                    <a:pt x="207" y="114"/>
                  </a:cubicBezTo>
                  <a:cubicBezTo>
                    <a:pt x="210" y="110"/>
                    <a:pt x="210" y="110"/>
                    <a:pt x="210" y="110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4" y="103"/>
                    <a:pt x="204" y="103"/>
                    <a:pt x="204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1"/>
                    <a:pt x="201" y="101"/>
                    <a:pt x="201" y="10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1" y="94"/>
                    <a:pt x="181" y="94"/>
                    <a:pt x="181" y="94"/>
                  </a:cubicBezTo>
                  <a:close/>
                  <a:moveTo>
                    <a:pt x="146" y="183"/>
                  </a:moveTo>
                  <a:cubicBezTo>
                    <a:pt x="145" y="183"/>
                    <a:pt x="145" y="184"/>
                    <a:pt x="145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3" y="192"/>
                    <a:pt x="143" y="192"/>
                    <a:pt x="143" y="192"/>
                  </a:cubicBezTo>
                  <a:cubicBezTo>
                    <a:pt x="158" y="190"/>
                    <a:pt x="158" y="190"/>
                    <a:pt x="158" y="190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9" y="163"/>
                    <a:pt x="179" y="163"/>
                    <a:pt x="179" y="163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67" y="164"/>
                    <a:pt x="167" y="164"/>
                    <a:pt x="167" y="164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3" y="157"/>
                    <a:pt x="163" y="157"/>
                    <a:pt x="163" y="157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60" y="154"/>
                    <a:pt x="160" y="154"/>
                    <a:pt x="160" y="154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48" y="177"/>
                    <a:pt x="148" y="177"/>
                    <a:pt x="148" y="177"/>
                  </a:cubicBezTo>
                  <a:cubicBezTo>
                    <a:pt x="148" y="177"/>
                    <a:pt x="148" y="177"/>
                    <a:pt x="148" y="178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lose/>
                  <a:moveTo>
                    <a:pt x="210" y="149"/>
                  </a:moveTo>
                  <a:cubicBezTo>
                    <a:pt x="207" y="148"/>
                    <a:pt x="207" y="148"/>
                    <a:pt x="207" y="148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6" y="156"/>
                    <a:pt x="206" y="156"/>
                    <a:pt x="206" y="156"/>
                  </a:cubicBezTo>
                  <a:cubicBezTo>
                    <a:pt x="201" y="154"/>
                    <a:pt x="201" y="154"/>
                    <a:pt x="201" y="154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190" y="165"/>
                    <a:pt x="190" y="165"/>
                    <a:pt x="190" y="165"/>
                  </a:cubicBezTo>
                  <a:cubicBezTo>
                    <a:pt x="188" y="163"/>
                    <a:pt x="188" y="163"/>
                    <a:pt x="188" y="16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9" y="188"/>
                    <a:pt x="209" y="188"/>
                    <a:pt x="209" y="188"/>
                  </a:cubicBezTo>
                  <a:cubicBezTo>
                    <a:pt x="224" y="190"/>
                    <a:pt x="224" y="190"/>
                    <a:pt x="224" y="190"/>
                  </a:cubicBezTo>
                  <a:cubicBezTo>
                    <a:pt x="210" y="149"/>
                    <a:pt x="210" y="149"/>
                    <a:pt x="210" y="149"/>
                  </a:cubicBezTo>
                  <a:close/>
                  <a:moveTo>
                    <a:pt x="181" y="103"/>
                  </a:moveTo>
                  <a:cubicBezTo>
                    <a:pt x="175" y="103"/>
                    <a:pt x="168" y="106"/>
                    <a:pt x="164" y="110"/>
                  </a:cubicBezTo>
                  <a:cubicBezTo>
                    <a:pt x="159" y="115"/>
                    <a:pt x="157" y="121"/>
                    <a:pt x="157" y="128"/>
                  </a:cubicBezTo>
                  <a:cubicBezTo>
                    <a:pt x="157" y="135"/>
                    <a:pt x="159" y="141"/>
                    <a:pt x="164" y="145"/>
                  </a:cubicBezTo>
                  <a:cubicBezTo>
                    <a:pt x="168" y="150"/>
                    <a:pt x="175" y="153"/>
                    <a:pt x="181" y="153"/>
                  </a:cubicBezTo>
                  <a:cubicBezTo>
                    <a:pt x="188" y="153"/>
                    <a:pt x="194" y="150"/>
                    <a:pt x="199" y="145"/>
                  </a:cubicBezTo>
                  <a:cubicBezTo>
                    <a:pt x="203" y="141"/>
                    <a:pt x="206" y="135"/>
                    <a:pt x="206" y="128"/>
                  </a:cubicBezTo>
                  <a:cubicBezTo>
                    <a:pt x="206" y="121"/>
                    <a:pt x="203" y="115"/>
                    <a:pt x="199" y="110"/>
                  </a:cubicBezTo>
                  <a:cubicBezTo>
                    <a:pt x="194" y="106"/>
                    <a:pt x="188" y="103"/>
                    <a:pt x="181" y="103"/>
                  </a:cubicBezTo>
                  <a:close/>
                  <a:moveTo>
                    <a:pt x="198" y="111"/>
                  </a:moveTo>
                  <a:cubicBezTo>
                    <a:pt x="194" y="107"/>
                    <a:pt x="188" y="104"/>
                    <a:pt x="181" y="104"/>
                  </a:cubicBezTo>
                  <a:cubicBezTo>
                    <a:pt x="175" y="104"/>
                    <a:pt x="169" y="107"/>
                    <a:pt x="165" y="111"/>
                  </a:cubicBezTo>
                  <a:cubicBezTo>
                    <a:pt x="161" y="115"/>
                    <a:pt x="158" y="121"/>
                    <a:pt x="158" y="128"/>
                  </a:cubicBezTo>
                  <a:cubicBezTo>
                    <a:pt x="158" y="134"/>
                    <a:pt x="161" y="140"/>
                    <a:pt x="165" y="144"/>
                  </a:cubicBezTo>
                  <a:cubicBezTo>
                    <a:pt x="169" y="149"/>
                    <a:pt x="175" y="151"/>
                    <a:pt x="181" y="151"/>
                  </a:cubicBezTo>
                  <a:cubicBezTo>
                    <a:pt x="188" y="151"/>
                    <a:pt x="194" y="149"/>
                    <a:pt x="198" y="144"/>
                  </a:cubicBezTo>
                  <a:cubicBezTo>
                    <a:pt x="202" y="140"/>
                    <a:pt x="205" y="134"/>
                    <a:pt x="205" y="128"/>
                  </a:cubicBezTo>
                  <a:cubicBezTo>
                    <a:pt x="205" y="121"/>
                    <a:pt x="202" y="115"/>
                    <a:pt x="198" y="111"/>
                  </a:cubicBezTo>
                  <a:close/>
                  <a:moveTo>
                    <a:pt x="23" y="23"/>
                  </a:moveTo>
                  <a:cubicBezTo>
                    <a:pt x="23" y="138"/>
                    <a:pt x="23" y="138"/>
                    <a:pt x="23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50" y="136"/>
                    <a:pt x="150" y="136"/>
                    <a:pt x="150" y="136"/>
                  </a:cubicBezTo>
                  <a:cubicBezTo>
                    <a:pt x="145" y="135"/>
                    <a:pt x="145" y="135"/>
                    <a:pt x="145" y="135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5" y="125"/>
                    <a:pt x="145" y="125"/>
                    <a:pt x="145" y="125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51" y="116"/>
                    <a:pt x="151" y="116"/>
                    <a:pt x="151" y="116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2"/>
                    <a:pt x="172" y="92"/>
                    <a:pt x="172" y="92"/>
                  </a:cubicBezTo>
                  <a:cubicBezTo>
                    <a:pt x="175" y="96"/>
                    <a:pt x="175" y="96"/>
                    <a:pt x="175" y="96"/>
                  </a:cubicBezTo>
                  <a:cubicBezTo>
                    <a:pt x="177" y="91"/>
                    <a:pt x="177" y="91"/>
                    <a:pt x="177" y="9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100"/>
                    <a:pt x="199" y="100"/>
                    <a:pt x="199" y="100"/>
                  </a:cubicBezTo>
                  <a:cubicBezTo>
                    <a:pt x="203" y="98"/>
                    <a:pt x="203" y="98"/>
                    <a:pt x="203" y="98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34" y="126"/>
                  </a:moveTo>
                  <a:cubicBezTo>
                    <a:pt x="34" y="130"/>
                    <a:pt x="34" y="130"/>
                    <a:pt x="34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34" y="126"/>
                    <a:pt x="34" y="126"/>
                    <a:pt x="34" y="126"/>
                  </a:cubicBezTo>
                  <a:close/>
                  <a:moveTo>
                    <a:pt x="90" y="126"/>
                  </a:moveTo>
                  <a:cubicBezTo>
                    <a:pt x="90" y="130"/>
                    <a:pt x="90" y="130"/>
                    <a:pt x="90" y="130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90" y="126"/>
                    <a:pt x="90" y="126"/>
                    <a:pt x="90" y="126"/>
                  </a:cubicBezTo>
                  <a:close/>
                  <a:moveTo>
                    <a:pt x="45" y="55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45" y="44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45" y="64"/>
                  </a:moveTo>
                  <a:cubicBezTo>
                    <a:pt x="45" y="68"/>
                    <a:pt x="45" y="68"/>
                    <a:pt x="45" y="68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5" y="64"/>
                    <a:pt x="185" y="64"/>
                    <a:pt x="185" y="64"/>
                  </a:cubicBezTo>
                  <a:cubicBezTo>
                    <a:pt x="45" y="64"/>
                    <a:pt x="45" y="64"/>
                    <a:pt x="45" y="64"/>
                  </a:cubicBezTo>
                  <a:close/>
                  <a:moveTo>
                    <a:pt x="45" y="84"/>
                  </a:moveTo>
                  <a:cubicBezTo>
                    <a:pt x="45" y="88"/>
                    <a:pt x="45" y="88"/>
                    <a:pt x="4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45" y="84"/>
                    <a:pt x="45" y="84"/>
                    <a:pt x="45" y="84"/>
                  </a:cubicBezTo>
                  <a:close/>
                  <a:moveTo>
                    <a:pt x="45" y="74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4"/>
                    <a:pt x="156" y="74"/>
                    <a:pt x="156" y="74"/>
                  </a:cubicBezTo>
                  <a:lnTo>
                    <a:pt x="45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1"/>
          <p:cNvGrpSpPr>
            <a:grpSpLocks/>
          </p:cNvGrpSpPr>
          <p:nvPr/>
        </p:nvGrpSpPr>
        <p:grpSpPr bwMode="auto">
          <a:xfrm>
            <a:off x="3786187" y="1207666"/>
            <a:ext cx="557213" cy="557385"/>
            <a:chOff x="5047737" y="1609725"/>
            <a:chExt cx="742950" cy="742950"/>
          </a:xfrm>
          <a:solidFill>
            <a:schemeClr val="accent5"/>
          </a:solidFill>
        </p:grpSpPr>
        <p:sp>
          <p:nvSpPr>
            <p:cNvPr id="73" name="椭圆 14"/>
            <p:cNvSpPr>
              <a:spLocks noChangeArrowheads="1"/>
            </p:cNvSpPr>
            <p:nvPr/>
          </p:nvSpPr>
          <p:spPr bwMode="auto">
            <a:xfrm>
              <a:off x="5047737" y="1609725"/>
              <a:ext cx="742950" cy="742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Freeform 5"/>
            <p:cNvSpPr>
              <a:spLocks noEditPoints="1" noChangeArrowheads="1"/>
            </p:cNvSpPr>
            <p:nvPr/>
          </p:nvSpPr>
          <p:spPr bwMode="auto">
            <a:xfrm>
              <a:off x="5196927" y="1812154"/>
              <a:ext cx="482670" cy="388892"/>
            </a:xfrm>
            <a:custGeom>
              <a:avLst/>
              <a:gdLst>
                <a:gd name="T0" fmla="*/ 17 w 71"/>
                <a:gd name="T1" fmla="*/ 2 h 57"/>
                <a:gd name="T2" fmla="*/ 49 w 71"/>
                <a:gd name="T3" fmla="*/ 2 h 57"/>
                <a:gd name="T4" fmla="*/ 66 w 71"/>
                <a:gd name="T5" fmla="*/ 5 h 57"/>
                <a:gd name="T6" fmla="*/ 61 w 71"/>
                <a:gd name="T7" fmla="*/ 21 h 57"/>
                <a:gd name="T8" fmla="*/ 48 w 71"/>
                <a:gd name="T9" fmla="*/ 6 h 57"/>
                <a:gd name="T10" fmla="*/ 35 w 71"/>
                <a:gd name="T11" fmla="*/ 44 h 57"/>
                <a:gd name="T12" fmla="*/ 40 w 71"/>
                <a:gd name="T13" fmla="*/ 47 h 57"/>
                <a:gd name="T14" fmla="*/ 41 w 71"/>
                <a:gd name="T15" fmla="*/ 48 h 57"/>
                <a:gd name="T16" fmla="*/ 33 w 71"/>
                <a:gd name="T17" fmla="*/ 49 h 57"/>
                <a:gd name="T18" fmla="*/ 18 w 71"/>
                <a:gd name="T19" fmla="*/ 49 h 57"/>
                <a:gd name="T20" fmla="*/ 0 w 71"/>
                <a:gd name="T21" fmla="*/ 47 h 57"/>
                <a:gd name="T22" fmla="*/ 2 w 71"/>
                <a:gd name="T23" fmla="*/ 2 h 57"/>
                <a:gd name="T24" fmla="*/ 49 w 71"/>
                <a:gd name="T25" fmla="*/ 30 h 57"/>
                <a:gd name="T26" fmla="*/ 47 w 71"/>
                <a:gd name="T27" fmla="*/ 42 h 57"/>
                <a:gd name="T28" fmla="*/ 59 w 71"/>
                <a:gd name="T29" fmla="*/ 43 h 57"/>
                <a:gd name="T30" fmla="*/ 60 w 71"/>
                <a:gd name="T31" fmla="*/ 31 h 57"/>
                <a:gd name="T32" fmla="*/ 46 w 71"/>
                <a:gd name="T33" fmla="*/ 27 h 57"/>
                <a:gd name="T34" fmla="*/ 44 w 71"/>
                <a:gd name="T35" fmla="*/ 44 h 57"/>
                <a:gd name="T36" fmla="*/ 60 w 71"/>
                <a:gd name="T37" fmla="*/ 48 h 57"/>
                <a:gd name="T38" fmla="*/ 65 w 71"/>
                <a:gd name="T39" fmla="*/ 55 h 57"/>
                <a:gd name="T40" fmla="*/ 69 w 71"/>
                <a:gd name="T41" fmla="*/ 56 h 57"/>
                <a:gd name="T42" fmla="*/ 65 w 71"/>
                <a:gd name="T43" fmla="*/ 46 h 57"/>
                <a:gd name="T44" fmla="*/ 66 w 71"/>
                <a:gd name="T45" fmla="*/ 38 h 57"/>
                <a:gd name="T46" fmla="*/ 55 w 71"/>
                <a:gd name="T47" fmla="*/ 24 h 57"/>
                <a:gd name="T48" fmla="*/ 48 w 71"/>
                <a:gd name="T49" fmla="*/ 37 h 57"/>
                <a:gd name="T50" fmla="*/ 48 w 71"/>
                <a:gd name="T51" fmla="*/ 37 h 57"/>
                <a:gd name="T52" fmla="*/ 38 w 71"/>
                <a:gd name="T53" fmla="*/ 15 h 57"/>
                <a:gd name="T54" fmla="*/ 58 w 71"/>
                <a:gd name="T55" fmla="*/ 19 h 57"/>
                <a:gd name="T56" fmla="*/ 58 w 71"/>
                <a:gd name="T57" fmla="*/ 12 h 57"/>
                <a:gd name="T58" fmla="*/ 38 w 71"/>
                <a:gd name="T59" fmla="*/ 12 h 57"/>
                <a:gd name="T60" fmla="*/ 58 w 71"/>
                <a:gd name="T61" fmla="*/ 12 h 57"/>
                <a:gd name="T62" fmla="*/ 8 w 71"/>
                <a:gd name="T63" fmla="*/ 41 h 57"/>
                <a:gd name="T64" fmla="*/ 28 w 71"/>
                <a:gd name="T65" fmla="*/ 38 h 57"/>
                <a:gd name="T66" fmla="*/ 8 w 71"/>
                <a:gd name="T67" fmla="*/ 34 h 57"/>
                <a:gd name="T68" fmla="*/ 28 w 71"/>
                <a:gd name="T69" fmla="*/ 33 h 57"/>
                <a:gd name="T70" fmla="*/ 8 w 71"/>
                <a:gd name="T71" fmla="*/ 34 h 57"/>
                <a:gd name="T72" fmla="*/ 8 w 71"/>
                <a:gd name="T73" fmla="*/ 30 h 57"/>
                <a:gd name="T74" fmla="*/ 28 w 71"/>
                <a:gd name="T75" fmla="*/ 26 h 57"/>
                <a:gd name="T76" fmla="*/ 18 w 71"/>
                <a:gd name="T77" fmla="*/ 21 h 57"/>
                <a:gd name="T78" fmla="*/ 28 w 71"/>
                <a:gd name="T79" fmla="*/ 22 h 57"/>
                <a:gd name="T80" fmla="*/ 18 w 71"/>
                <a:gd name="T81" fmla="*/ 21 h 57"/>
                <a:gd name="T82" fmla="*/ 18 w 71"/>
                <a:gd name="T83" fmla="*/ 17 h 57"/>
                <a:gd name="T84" fmla="*/ 28 w 71"/>
                <a:gd name="T85" fmla="*/ 15 h 57"/>
                <a:gd name="T86" fmla="*/ 18 w 71"/>
                <a:gd name="T87" fmla="*/ 11 h 57"/>
                <a:gd name="T88" fmla="*/ 28 w 71"/>
                <a:gd name="T89" fmla="*/ 12 h 57"/>
                <a:gd name="T90" fmla="*/ 18 w 71"/>
                <a:gd name="T91" fmla="*/ 11 h 57"/>
                <a:gd name="T92" fmla="*/ 8 w 71"/>
                <a:gd name="T93" fmla="*/ 25 h 57"/>
                <a:gd name="T94" fmla="*/ 16 w 71"/>
                <a:gd name="T95" fmla="*/ 11 h 57"/>
                <a:gd name="T96" fmla="*/ 17 w 71"/>
                <a:gd name="T97" fmla="*/ 6 h 57"/>
                <a:gd name="T98" fmla="*/ 4 w 71"/>
                <a:gd name="T99" fmla="*/ 45 h 57"/>
                <a:gd name="T100" fmla="*/ 30 w 71"/>
                <a:gd name="T101" fmla="*/ 44 h 57"/>
                <a:gd name="T102" fmla="*/ 17 w 71"/>
                <a:gd name="T103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57">
                  <a:moveTo>
                    <a:pt x="2" y="2"/>
                  </a:moveTo>
                  <a:cubicBezTo>
                    <a:pt x="7" y="3"/>
                    <a:pt x="12" y="2"/>
                    <a:pt x="17" y="2"/>
                  </a:cubicBezTo>
                  <a:cubicBezTo>
                    <a:pt x="23" y="1"/>
                    <a:pt x="29" y="0"/>
                    <a:pt x="33" y="2"/>
                  </a:cubicBezTo>
                  <a:cubicBezTo>
                    <a:pt x="37" y="0"/>
                    <a:pt x="43" y="1"/>
                    <a:pt x="49" y="2"/>
                  </a:cubicBezTo>
                  <a:cubicBezTo>
                    <a:pt x="54" y="2"/>
                    <a:pt x="59" y="3"/>
                    <a:pt x="63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4" y="23"/>
                    <a:pt x="63" y="22"/>
                    <a:pt x="61" y="2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7" y="7"/>
                    <a:pt x="52" y="7"/>
                    <a:pt x="48" y="6"/>
                  </a:cubicBezTo>
                  <a:cubicBezTo>
                    <a:pt x="43" y="6"/>
                    <a:pt x="38" y="5"/>
                    <a:pt x="35" y="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9" y="45"/>
                    <a:pt x="40" y="46"/>
                    <a:pt x="40" y="47"/>
                  </a:cubicBezTo>
                  <a:cubicBezTo>
                    <a:pt x="41" y="48"/>
                    <a:pt x="41" y="48"/>
                    <a:pt x="42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8" y="48"/>
                    <a:pt x="35" y="48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29" y="48"/>
                    <a:pt x="24" y="48"/>
                    <a:pt x="18" y="49"/>
                  </a:cubicBezTo>
                  <a:cubicBezTo>
                    <a:pt x="13" y="50"/>
                    <a:pt x="7" y="50"/>
                    <a:pt x="2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2"/>
                    <a:pt x="2" y="2"/>
                    <a:pt x="2" y="2"/>
                  </a:cubicBezTo>
                  <a:close/>
                  <a:moveTo>
                    <a:pt x="55" y="28"/>
                  </a:moveTo>
                  <a:cubicBezTo>
                    <a:pt x="53" y="28"/>
                    <a:pt x="50" y="28"/>
                    <a:pt x="49" y="30"/>
                  </a:cubicBezTo>
                  <a:cubicBezTo>
                    <a:pt x="47" y="31"/>
                    <a:pt x="46" y="33"/>
                    <a:pt x="45" y="36"/>
                  </a:cubicBezTo>
                  <a:cubicBezTo>
                    <a:pt x="45" y="38"/>
                    <a:pt x="46" y="40"/>
                    <a:pt x="47" y="42"/>
                  </a:cubicBezTo>
                  <a:cubicBezTo>
                    <a:pt x="49" y="44"/>
                    <a:pt x="51" y="45"/>
                    <a:pt x="53" y="45"/>
                  </a:cubicBezTo>
                  <a:cubicBezTo>
                    <a:pt x="55" y="45"/>
                    <a:pt x="57" y="45"/>
                    <a:pt x="59" y="43"/>
                  </a:cubicBezTo>
                  <a:cubicBezTo>
                    <a:pt x="61" y="42"/>
                    <a:pt x="62" y="40"/>
                    <a:pt x="62" y="38"/>
                  </a:cubicBezTo>
                  <a:cubicBezTo>
                    <a:pt x="62" y="35"/>
                    <a:pt x="62" y="33"/>
                    <a:pt x="60" y="31"/>
                  </a:cubicBezTo>
                  <a:cubicBezTo>
                    <a:pt x="59" y="30"/>
                    <a:pt x="57" y="28"/>
                    <a:pt x="55" y="28"/>
                  </a:cubicBezTo>
                  <a:close/>
                  <a:moveTo>
                    <a:pt x="46" y="27"/>
                  </a:moveTo>
                  <a:cubicBezTo>
                    <a:pt x="43" y="29"/>
                    <a:pt x="41" y="32"/>
                    <a:pt x="41" y="35"/>
                  </a:cubicBezTo>
                  <a:cubicBezTo>
                    <a:pt x="41" y="38"/>
                    <a:pt x="42" y="42"/>
                    <a:pt x="44" y="44"/>
                  </a:cubicBezTo>
                  <a:cubicBezTo>
                    <a:pt x="46" y="47"/>
                    <a:pt x="49" y="49"/>
                    <a:pt x="52" y="49"/>
                  </a:cubicBezTo>
                  <a:cubicBezTo>
                    <a:pt x="55" y="50"/>
                    <a:pt x="57" y="49"/>
                    <a:pt x="60" y="48"/>
                  </a:cubicBezTo>
                  <a:cubicBezTo>
                    <a:pt x="60" y="49"/>
                    <a:pt x="60" y="49"/>
                    <a:pt x="61" y="50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6" y="57"/>
                    <a:pt x="68" y="57"/>
                    <a:pt x="69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70" y="55"/>
                    <a:pt x="71" y="53"/>
                    <a:pt x="70" y="52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65" y="43"/>
                    <a:pt x="66" y="41"/>
                    <a:pt x="66" y="38"/>
                  </a:cubicBezTo>
                  <a:cubicBezTo>
                    <a:pt x="67" y="35"/>
                    <a:pt x="66" y="32"/>
                    <a:pt x="64" y="29"/>
                  </a:cubicBezTo>
                  <a:cubicBezTo>
                    <a:pt x="62" y="26"/>
                    <a:pt x="59" y="24"/>
                    <a:pt x="55" y="24"/>
                  </a:cubicBezTo>
                  <a:cubicBezTo>
                    <a:pt x="52" y="24"/>
                    <a:pt x="49" y="24"/>
                    <a:pt x="46" y="27"/>
                  </a:cubicBezTo>
                  <a:close/>
                  <a:moveTo>
                    <a:pt x="48" y="37"/>
                  </a:moveTo>
                  <a:cubicBezTo>
                    <a:pt x="49" y="34"/>
                    <a:pt x="53" y="32"/>
                    <a:pt x="57" y="31"/>
                  </a:cubicBezTo>
                  <a:cubicBezTo>
                    <a:pt x="53" y="28"/>
                    <a:pt x="47" y="32"/>
                    <a:pt x="48" y="37"/>
                  </a:cubicBezTo>
                  <a:close/>
                  <a:moveTo>
                    <a:pt x="58" y="17"/>
                  </a:moveTo>
                  <a:cubicBezTo>
                    <a:pt x="54" y="17"/>
                    <a:pt x="42" y="15"/>
                    <a:pt x="38" y="15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42" y="17"/>
                    <a:pt x="55" y="19"/>
                    <a:pt x="58" y="19"/>
                  </a:cubicBezTo>
                  <a:cubicBezTo>
                    <a:pt x="58" y="19"/>
                    <a:pt x="58" y="18"/>
                    <a:pt x="58" y="17"/>
                  </a:cubicBezTo>
                  <a:close/>
                  <a:moveTo>
                    <a:pt x="58" y="12"/>
                  </a:moveTo>
                  <a:cubicBezTo>
                    <a:pt x="54" y="12"/>
                    <a:pt x="42" y="10"/>
                    <a:pt x="38" y="10"/>
                  </a:cubicBezTo>
                  <a:cubicBezTo>
                    <a:pt x="38" y="11"/>
                    <a:pt x="38" y="11"/>
                    <a:pt x="38" y="12"/>
                  </a:cubicBezTo>
                  <a:cubicBezTo>
                    <a:pt x="42" y="12"/>
                    <a:pt x="55" y="14"/>
                    <a:pt x="58" y="14"/>
                  </a:cubicBezTo>
                  <a:cubicBezTo>
                    <a:pt x="58" y="13"/>
                    <a:pt x="58" y="12"/>
                    <a:pt x="58" y="12"/>
                  </a:cubicBezTo>
                  <a:close/>
                  <a:moveTo>
                    <a:pt x="8" y="40"/>
                  </a:moveTo>
                  <a:cubicBezTo>
                    <a:pt x="8" y="40"/>
                    <a:pt x="8" y="41"/>
                    <a:pt x="8" y="41"/>
                  </a:cubicBezTo>
                  <a:cubicBezTo>
                    <a:pt x="12" y="42"/>
                    <a:pt x="24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5" y="37"/>
                    <a:pt x="13" y="40"/>
                    <a:pt x="8" y="40"/>
                  </a:cubicBezTo>
                  <a:close/>
                  <a:moveTo>
                    <a:pt x="8" y="34"/>
                  </a:moveTo>
                  <a:cubicBezTo>
                    <a:pt x="8" y="34"/>
                    <a:pt x="8" y="35"/>
                    <a:pt x="8" y="35"/>
                  </a:cubicBezTo>
                  <a:cubicBezTo>
                    <a:pt x="12" y="36"/>
                    <a:pt x="24" y="33"/>
                    <a:pt x="28" y="33"/>
                  </a:cubicBezTo>
                  <a:cubicBezTo>
                    <a:pt x="28" y="33"/>
                    <a:pt x="28" y="32"/>
                    <a:pt x="28" y="32"/>
                  </a:cubicBezTo>
                  <a:cubicBezTo>
                    <a:pt x="25" y="31"/>
                    <a:pt x="13" y="34"/>
                    <a:pt x="8" y="34"/>
                  </a:cubicBezTo>
                  <a:close/>
                  <a:moveTo>
                    <a:pt x="8" y="28"/>
                  </a:moveTo>
                  <a:cubicBezTo>
                    <a:pt x="8" y="29"/>
                    <a:pt x="8" y="29"/>
                    <a:pt x="8" y="30"/>
                  </a:cubicBezTo>
                  <a:cubicBezTo>
                    <a:pt x="12" y="30"/>
                    <a:pt x="24" y="28"/>
                    <a:pt x="28" y="28"/>
                  </a:cubicBezTo>
                  <a:cubicBezTo>
                    <a:pt x="28" y="27"/>
                    <a:pt x="28" y="27"/>
                    <a:pt x="28" y="26"/>
                  </a:cubicBezTo>
                  <a:cubicBezTo>
                    <a:pt x="25" y="26"/>
                    <a:pt x="13" y="28"/>
                    <a:pt x="8" y="28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2"/>
                    <a:pt x="18" y="22"/>
                  </a:cubicBezTo>
                  <a:cubicBezTo>
                    <a:pt x="20" y="22"/>
                    <a:pt x="24" y="21"/>
                    <a:pt x="28" y="22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5" y="20"/>
                    <a:pt x="21" y="20"/>
                    <a:pt x="18" y="21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7"/>
                    <a:pt x="18" y="17"/>
                  </a:cubicBezTo>
                  <a:cubicBezTo>
                    <a:pt x="20" y="17"/>
                    <a:pt x="24" y="16"/>
                    <a:pt x="28" y="16"/>
                  </a:cubicBezTo>
                  <a:cubicBezTo>
                    <a:pt x="28" y="16"/>
                    <a:pt x="28" y="15"/>
                    <a:pt x="28" y="15"/>
                  </a:cubicBezTo>
                  <a:cubicBezTo>
                    <a:pt x="25" y="14"/>
                    <a:pt x="21" y="15"/>
                    <a:pt x="18" y="16"/>
                  </a:cubicBezTo>
                  <a:close/>
                  <a:moveTo>
                    <a:pt x="18" y="11"/>
                  </a:moveTo>
                  <a:cubicBezTo>
                    <a:pt x="18" y="12"/>
                    <a:pt x="18" y="13"/>
                    <a:pt x="18" y="13"/>
                  </a:cubicBezTo>
                  <a:cubicBezTo>
                    <a:pt x="20" y="13"/>
                    <a:pt x="24" y="12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5" y="10"/>
                    <a:pt x="21" y="11"/>
                    <a:pt x="18" y="11"/>
                  </a:cubicBezTo>
                  <a:close/>
                  <a:moveTo>
                    <a:pt x="8" y="11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8" y="11"/>
                    <a:pt x="8" y="11"/>
                    <a:pt x="8" y="11"/>
                  </a:cubicBezTo>
                  <a:close/>
                  <a:moveTo>
                    <a:pt x="17" y="6"/>
                  </a:moveTo>
                  <a:cubicBezTo>
                    <a:pt x="13" y="7"/>
                    <a:pt x="9" y="7"/>
                    <a:pt x="4" y="7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9" y="45"/>
                    <a:pt x="13" y="45"/>
                    <a:pt x="17" y="44"/>
                  </a:cubicBezTo>
                  <a:cubicBezTo>
                    <a:pt x="22" y="44"/>
                    <a:pt x="27" y="43"/>
                    <a:pt x="30" y="4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5"/>
                    <a:pt x="23" y="6"/>
                    <a:pt x="1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文本框 29"/>
          <p:cNvSpPr txBox="1">
            <a:spLocks noChangeArrowheads="1"/>
          </p:cNvSpPr>
          <p:nvPr/>
        </p:nvSpPr>
        <p:spPr bwMode="auto">
          <a:xfrm>
            <a:off x="4612481" y="1360404"/>
            <a:ext cx="435200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減少數位城鄉差距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30"/>
          <p:cNvSpPr txBox="1">
            <a:spLocks noChangeArrowheads="1"/>
          </p:cNvSpPr>
          <p:nvPr/>
        </p:nvSpPr>
        <p:spPr bwMode="auto">
          <a:xfrm>
            <a:off x="4957762" y="2298906"/>
            <a:ext cx="3471863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偏鄉學童獲得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教育權保障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文本框 31"/>
          <p:cNvSpPr txBox="1">
            <a:spLocks noChangeArrowheads="1"/>
          </p:cNvSpPr>
          <p:nvPr/>
        </p:nvSpPr>
        <p:spPr bwMode="auto">
          <a:xfrm>
            <a:off x="4887516" y="3408911"/>
            <a:ext cx="3471863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興趣學習、程式邏輯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2" name="群組 21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4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3" name="文字方塊 22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06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8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75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0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62A743"/>
      </a:accent5>
      <a:accent6>
        <a:srgbClr val="62A74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</TotalTime>
  <Words>339</Words>
  <Application>Microsoft Office PowerPoint</Application>
  <PresentationFormat>自訂</PresentationFormat>
  <Paragraphs>130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6" baseType="lpstr">
      <vt:lpstr>IrisUPC</vt:lpstr>
      <vt:lpstr>Lato Light</vt:lpstr>
      <vt:lpstr>微软雅黑</vt:lpstr>
      <vt:lpstr>ＭＳ Ｐゴシック</vt:lpstr>
      <vt:lpstr>Roboto Light</vt:lpstr>
      <vt:lpstr>宋体</vt:lpstr>
      <vt:lpstr>微軟正黑體</vt:lpstr>
      <vt:lpstr>新細明體</vt:lpstr>
      <vt:lpstr>Arial</vt:lpstr>
      <vt:lpstr>Bradley Hand ITC</vt:lpstr>
      <vt:lpstr>Calibri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彥銘 陳</cp:lastModifiedBy>
  <cp:revision>454</cp:revision>
  <dcterms:created xsi:type="dcterms:W3CDTF">2017-06-18T09:47:48Z</dcterms:created>
  <dcterms:modified xsi:type="dcterms:W3CDTF">2020-06-19T07:10:37Z</dcterms:modified>
</cp:coreProperties>
</file>