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2" r:id="rId3"/>
    <p:sldId id="364" r:id="rId4"/>
    <p:sldId id="366" r:id="rId5"/>
    <p:sldId id="365" r:id="rId6"/>
    <p:sldId id="368" r:id="rId7"/>
    <p:sldId id="330" r:id="rId8"/>
    <p:sldId id="367" r:id="rId9"/>
    <p:sldId id="328" r:id="rId10"/>
    <p:sldId id="370" r:id="rId11"/>
    <p:sldId id="377" r:id="rId12"/>
    <p:sldId id="376" r:id="rId13"/>
    <p:sldId id="371" r:id="rId14"/>
    <p:sldId id="372" r:id="rId15"/>
    <p:sldId id="373" r:id="rId16"/>
    <p:sldId id="374" r:id="rId17"/>
    <p:sldId id="375" r:id="rId18"/>
    <p:sldId id="378" r:id="rId19"/>
    <p:sldId id="379" r:id="rId20"/>
    <p:sldId id="380" r:id="rId21"/>
    <p:sldId id="381" r:id="rId22"/>
    <p:sldId id="382" r:id="rId23"/>
    <p:sldId id="384" r:id="rId24"/>
    <p:sldId id="385" r:id="rId25"/>
    <p:sldId id="383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0" r:id="rId41"/>
    <p:sldId id="401" r:id="rId42"/>
    <p:sldId id="369" r:id="rId43"/>
    <p:sldId id="33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1B128E-E4F7-4F67-8E77-7ED08786248E}" v="2" dt="2022-11-10T18:38:12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01" autoAdjust="0"/>
  </p:normalViewPr>
  <p:slideViewPr>
    <p:cSldViewPr snapToGrid="0">
      <p:cViewPr varScale="1">
        <p:scale>
          <a:sx n="77" d="100"/>
          <a:sy n="77" d="100"/>
        </p:scale>
        <p:origin x="65" y="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Cicco, Barry" userId="598d2070-81f9-4814-a3fd-315cf73b76ef" providerId="ADAL" clId="{951B128E-E4F7-4F67-8E77-7ED08786248E}"/>
    <pc:docChg chg="custSel modSld">
      <pc:chgData name="DeCicco, Barry" userId="598d2070-81f9-4814-a3fd-315cf73b76ef" providerId="ADAL" clId="{951B128E-E4F7-4F67-8E77-7ED08786248E}" dt="2022-11-10T18:46:54.204" v="411" actId="1076"/>
      <pc:docMkLst>
        <pc:docMk/>
      </pc:docMkLst>
      <pc:sldChg chg="addSp delSp modSp mod">
        <pc:chgData name="DeCicco, Barry" userId="598d2070-81f9-4814-a3fd-315cf73b76ef" providerId="ADAL" clId="{951B128E-E4F7-4F67-8E77-7ED08786248E}" dt="2022-11-10T18:38:08.840" v="149" actId="14100"/>
        <pc:sldMkLst>
          <pc:docMk/>
          <pc:sldMk cId="443636183" sldId="392"/>
        </pc:sldMkLst>
        <pc:spChg chg="mod">
          <ac:chgData name="DeCicco, Barry" userId="598d2070-81f9-4814-a3fd-315cf73b76ef" providerId="ADAL" clId="{951B128E-E4F7-4F67-8E77-7ED08786248E}" dt="2022-11-10T18:33:00.739" v="20" actId="20577"/>
          <ac:spMkLst>
            <pc:docMk/>
            <pc:sldMk cId="443636183" sldId="392"/>
            <ac:spMk id="2" creationId="{00000000-0000-0000-0000-000000000000}"/>
          </ac:spMkLst>
        </pc:spChg>
        <pc:spChg chg="add mod">
          <ac:chgData name="DeCicco, Barry" userId="598d2070-81f9-4814-a3fd-315cf73b76ef" providerId="ADAL" clId="{951B128E-E4F7-4F67-8E77-7ED08786248E}" dt="2022-11-10T18:38:08.840" v="149" actId="14100"/>
          <ac:spMkLst>
            <pc:docMk/>
            <pc:sldMk cId="443636183" sldId="392"/>
            <ac:spMk id="5" creationId="{D3C8F335-ABE9-E94A-DD86-22D104443DD3}"/>
          </ac:spMkLst>
        </pc:spChg>
        <pc:picChg chg="add mod">
          <ac:chgData name="DeCicco, Barry" userId="598d2070-81f9-4814-a3fd-315cf73b76ef" providerId="ADAL" clId="{951B128E-E4F7-4F67-8E77-7ED08786248E}" dt="2022-11-10T18:37:37.380" v="136" actId="14100"/>
          <ac:picMkLst>
            <pc:docMk/>
            <pc:sldMk cId="443636183" sldId="392"/>
            <ac:picMk id="4" creationId="{1E19632B-93FE-2B48-7867-250F84DA3E92}"/>
          </ac:picMkLst>
        </pc:picChg>
        <pc:picChg chg="del">
          <ac:chgData name="DeCicco, Barry" userId="598d2070-81f9-4814-a3fd-315cf73b76ef" providerId="ADAL" clId="{951B128E-E4F7-4F67-8E77-7ED08786248E}" dt="2022-11-10T18:32:45.113" v="0" actId="478"/>
          <ac:picMkLst>
            <pc:docMk/>
            <pc:sldMk cId="443636183" sldId="392"/>
            <ac:picMk id="17" creationId="{7E002BCA-9BCE-4F72-A607-1DD4E45DC702}"/>
          </ac:picMkLst>
        </pc:picChg>
      </pc:sldChg>
      <pc:sldChg chg="addSp delSp modSp mod">
        <pc:chgData name="DeCicco, Barry" userId="598d2070-81f9-4814-a3fd-315cf73b76ef" providerId="ADAL" clId="{951B128E-E4F7-4F67-8E77-7ED08786248E}" dt="2022-11-10T18:38:45.745" v="270" actId="1076"/>
        <pc:sldMkLst>
          <pc:docMk/>
          <pc:sldMk cId="1868095730" sldId="394"/>
        </pc:sldMkLst>
        <pc:spChg chg="add mod">
          <ac:chgData name="DeCicco, Barry" userId="598d2070-81f9-4814-a3fd-315cf73b76ef" providerId="ADAL" clId="{951B128E-E4F7-4F67-8E77-7ED08786248E}" dt="2022-11-10T18:38:43.624" v="269" actId="20577"/>
          <ac:spMkLst>
            <pc:docMk/>
            <pc:sldMk cId="1868095730" sldId="394"/>
            <ac:spMk id="6" creationId="{5467C6C7-7CBE-E848-EC24-23B3AE55152E}"/>
          </ac:spMkLst>
        </pc:spChg>
        <pc:picChg chg="del">
          <ac:chgData name="DeCicco, Barry" userId="598d2070-81f9-4814-a3fd-315cf73b76ef" providerId="ADAL" clId="{951B128E-E4F7-4F67-8E77-7ED08786248E}" dt="2022-11-10T18:37:16.229" v="126" actId="478"/>
          <ac:picMkLst>
            <pc:docMk/>
            <pc:sldMk cId="1868095730" sldId="394"/>
            <ac:picMk id="4" creationId="{BB41578A-CE69-4D6B-9D1A-F13E75647EE6}"/>
          </ac:picMkLst>
        </pc:picChg>
        <pc:picChg chg="add mod">
          <ac:chgData name="DeCicco, Barry" userId="598d2070-81f9-4814-a3fd-315cf73b76ef" providerId="ADAL" clId="{951B128E-E4F7-4F67-8E77-7ED08786248E}" dt="2022-11-10T18:38:45.745" v="270" actId="1076"/>
          <ac:picMkLst>
            <pc:docMk/>
            <pc:sldMk cId="1868095730" sldId="394"/>
            <ac:picMk id="5" creationId="{6457F2B7-966B-1654-27A3-001DE0178C19}"/>
          </ac:picMkLst>
        </pc:picChg>
      </pc:sldChg>
      <pc:sldChg chg="addSp delSp modSp mod">
        <pc:chgData name="DeCicco, Barry" userId="598d2070-81f9-4814-a3fd-315cf73b76ef" providerId="ADAL" clId="{951B128E-E4F7-4F67-8E77-7ED08786248E}" dt="2022-11-10T18:43:34.728" v="371" actId="1076"/>
        <pc:sldMkLst>
          <pc:docMk/>
          <pc:sldMk cId="779452578" sldId="396"/>
        </pc:sldMkLst>
        <pc:spChg chg="mod">
          <ac:chgData name="DeCicco, Barry" userId="598d2070-81f9-4814-a3fd-315cf73b76ef" providerId="ADAL" clId="{951B128E-E4F7-4F67-8E77-7ED08786248E}" dt="2022-11-10T18:42:02.199" v="319" actId="404"/>
          <ac:spMkLst>
            <pc:docMk/>
            <pc:sldMk cId="779452578" sldId="396"/>
            <ac:spMk id="17" creationId="{4B8B65F8-A9F3-43A8-8341-4248EF01A117}"/>
          </ac:spMkLst>
        </pc:spChg>
        <pc:picChg chg="del mod">
          <ac:chgData name="DeCicco, Barry" userId="598d2070-81f9-4814-a3fd-315cf73b76ef" providerId="ADAL" clId="{951B128E-E4F7-4F67-8E77-7ED08786248E}" dt="2022-11-10T18:40:15.772" v="272" actId="478"/>
          <ac:picMkLst>
            <pc:docMk/>
            <pc:sldMk cId="779452578" sldId="396"/>
            <ac:picMk id="4" creationId="{A05284ED-CA35-4F3A-9C70-73A3DAB0964C}"/>
          </ac:picMkLst>
        </pc:picChg>
        <pc:picChg chg="add mod">
          <ac:chgData name="DeCicco, Barry" userId="598d2070-81f9-4814-a3fd-315cf73b76ef" providerId="ADAL" clId="{951B128E-E4F7-4F67-8E77-7ED08786248E}" dt="2022-11-10T18:43:34.728" v="371" actId="1076"/>
          <ac:picMkLst>
            <pc:docMk/>
            <pc:sldMk cId="779452578" sldId="396"/>
            <ac:picMk id="5" creationId="{1771461C-692D-2E27-9869-07C48CAF9A7D}"/>
          </ac:picMkLst>
        </pc:picChg>
      </pc:sldChg>
      <pc:sldChg chg="addSp delSp modSp mod">
        <pc:chgData name="DeCicco, Barry" userId="598d2070-81f9-4814-a3fd-315cf73b76ef" providerId="ADAL" clId="{951B128E-E4F7-4F67-8E77-7ED08786248E}" dt="2022-11-10T18:43:36.401" v="372" actId="1076"/>
        <pc:sldMkLst>
          <pc:docMk/>
          <pc:sldMk cId="234804488" sldId="397"/>
        </pc:sldMkLst>
        <pc:spChg chg="mod">
          <ac:chgData name="DeCicco, Barry" userId="598d2070-81f9-4814-a3fd-315cf73b76ef" providerId="ADAL" clId="{951B128E-E4F7-4F67-8E77-7ED08786248E}" dt="2022-11-10T18:41:53.959" v="317" actId="255"/>
          <ac:spMkLst>
            <pc:docMk/>
            <pc:sldMk cId="234804488" sldId="397"/>
            <ac:spMk id="17" creationId="{4B8B65F8-A9F3-43A8-8341-4248EF01A117}"/>
          </ac:spMkLst>
        </pc:spChg>
        <pc:picChg chg="add mod">
          <ac:chgData name="DeCicco, Barry" userId="598d2070-81f9-4814-a3fd-315cf73b76ef" providerId="ADAL" clId="{951B128E-E4F7-4F67-8E77-7ED08786248E}" dt="2022-11-10T18:43:36.401" v="372" actId="1076"/>
          <ac:picMkLst>
            <pc:docMk/>
            <pc:sldMk cId="234804488" sldId="397"/>
            <ac:picMk id="4" creationId="{552D9405-7CD5-117A-623B-D539CDF46BA9}"/>
          </ac:picMkLst>
        </pc:picChg>
        <pc:picChg chg="del">
          <ac:chgData name="DeCicco, Barry" userId="598d2070-81f9-4814-a3fd-315cf73b76ef" providerId="ADAL" clId="{951B128E-E4F7-4F67-8E77-7ED08786248E}" dt="2022-11-10T18:41:29.243" v="281" actId="478"/>
          <ac:picMkLst>
            <pc:docMk/>
            <pc:sldMk cId="234804488" sldId="397"/>
            <ac:picMk id="5" creationId="{ADBA62E6-6517-4D9B-B833-33401DF31D7B}"/>
          </ac:picMkLst>
        </pc:picChg>
      </pc:sldChg>
      <pc:sldChg chg="addSp delSp modSp mod">
        <pc:chgData name="DeCicco, Barry" userId="598d2070-81f9-4814-a3fd-315cf73b76ef" providerId="ADAL" clId="{951B128E-E4F7-4F67-8E77-7ED08786248E}" dt="2022-11-10T18:43:54.903" v="378" actId="688"/>
        <pc:sldMkLst>
          <pc:docMk/>
          <pc:sldMk cId="3860999966" sldId="398"/>
        </pc:sldMkLst>
        <pc:spChg chg="mod">
          <ac:chgData name="DeCicco, Barry" userId="598d2070-81f9-4814-a3fd-315cf73b76ef" providerId="ADAL" clId="{951B128E-E4F7-4F67-8E77-7ED08786248E}" dt="2022-11-10T18:43:54.903" v="378" actId="688"/>
          <ac:spMkLst>
            <pc:docMk/>
            <pc:sldMk cId="3860999966" sldId="398"/>
            <ac:spMk id="17" creationId="{4B8B65F8-A9F3-43A8-8341-4248EF01A117}"/>
          </ac:spMkLst>
        </pc:spChg>
        <pc:picChg chg="del mod">
          <ac:chgData name="DeCicco, Barry" userId="598d2070-81f9-4814-a3fd-315cf73b76ef" providerId="ADAL" clId="{951B128E-E4F7-4F67-8E77-7ED08786248E}" dt="2022-11-10T18:42:50.291" v="322" actId="478"/>
          <ac:picMkLst>
            <pc:docMk/>
            <pc:sldMk cId="3860999966" sldId="398"/>
            <ac:picMk id="4" creationId="{C56A27A9-296A-4CF5-B90C-914CEA2291F6}"/>
          </ac:picMkLst>
        </pc:picChg>
        <pc:picChg chg="add mod">
          <ac:chgData name="DeCicco, Barry" userId="598d2070-81f9-4814-a3fd-315cf73b76ef" providerId="ADAL" clId="{951B128E-E4F7-4F67-8E77-7ED08786248E}" dt="2022-11-10T18:43:50.354" v="377" actId="1076"/>
          <ac:picMkLst>
            <pc:docMk/>
            <pc:sldMk cId="3860999966" sldId="398"/>
            <ac:picMk id="5" creationId="{C47833C7-6A15-A233-CB92-44F3EE411F4C}"/>
          </ac:picMkLst>
        </pc:picChg>
      </pc:sldChg>
      <pc:sldChg chg="addSp delSp modSp mod">
        <pc:chgData name="DeCicco, Barry" userId="598d2070-81f9-4814-a3fd-315cf73b76ef" providerId="ADAL" clId="{951B128E-E4F7-4F67-8E77-7ED08786248E}" dt="2022-11-10T18:44:54.117" v="382" actId="1076"/>
        <pc:sldMkLst>
          <pc:docMk/>
          <pc:sldMk cId="697419365" sldId="399"/>
        </pc:sldMkLst>
        <pc:picChg chg="add mod">
          <ac:chgData name="DeCicco, Barry" userId="598d2070-81f9-4814-a3fd-315cf73b76ef" providerId="ADAL" clId="{951B128E-E4F7-4F67-8E77-7ED08786248E}" dt="2022-11-10T18:44:54.117" v="382" actId="1076"/>
          <ac:picMkLst>
            <pc:docMk/>
            <pc:sldMk cId="697419365" sldId="399"/>
            <ac:picMk id="4" creationId="{27FF621B-EF9F-E499-4C5D-CEACF4D86728}"/>
          </ac:picMkLst>
        </pc:picChg>
        <pc:picChg chg="del">
          <ac:chgData name="DeCicco, Barry" userId="598d2070-81f9-4814-a3fd-315cf73b76ef" providerId="ADAL" clId="{951B128E-E4F7-4F67-8E77-7ED08786248E}" dt="2022-11-10T18:44:35.602" v="379" actId="478"/>
          <ac:picMkLst>
            <pc:docMk/>
            <pc:sldMk cId="697419365" sldId="399"/>
            <ac:picMk id="10" creationId="{FA906A5D-A6FB-4130-A427-51B26FB1CC06}"/>
          </ac:picMkLst>
        </pc:picChg>
      </pc:sldChg>
      <pc:sldChg chg="addSp delSp modSp mod">
        <pc:chgData name="DeCicco, Barry" userId="598d2070-81f9-4814-a3fd-315cf73b76ef" providerId="ADAL" clId="{951B128E-E4F7-4F67-8E77-7ED08786248E}" dt="2022-11-10T18:46:54.204" v="411" actId="1076"/>
        <pc:sldMkLst>
          <pc:docMk/>
          <pc:sldMk cId="1473548479" sldId="401"/>
        </pc:sldMkLst>
        <pc:picChg chg="del">
          <ac:chgData name="DeCicco, Barry" userId="598d2070-81f9-4814-a3fd-315cf73b76ef" providerId="ADAL" clId="{951B128E-E4F7-4F67-8E77-7ED08786248E}" dt="2022-11-10T18:46:37.091" v="383" actId="478"/>
          <ac:picMkLst>
            <pc:docMk/>
            <pc:sldMk cId="1473548479" sldId="401"/>
            <ac:picMk id="4" creationId="{86642331-8E4C-4C1F-AD22-69F6030B6088}"/>
          </ac:picMkLst>
        </pc:picChg>
        <pc:picChg chg="add mod">
          <ac:chgData name="DeCicco, Barry" userId="598d2070-81f9-4814-a3fd-315cf73b76ef" providerId="ADAL" clId="{951B128E-E4F7-4F67-8E77-7ED08786248E}" dt="2022-11-10T18:46:54.204" v="411" actId="1076"/>
          <ac:picMkLst>
            <pc:docMk/>
            <pc:sldMk cId="1473548479" sldId="401"/>
            <ac:picMk id="5" creationId="{47C5CD32-8A61-64F9-21D6-49C8AE5F74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30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8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74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574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97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7296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79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91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6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29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3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0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67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44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0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1D3993F-C034-4BA1-93BF-412166CE6851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55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gplot2.tidyverse.org/referenc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tidyr/vignettes/tidy-data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tidyr/vignettes/tidy-data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idyr.tidyverse.org/articles/pivot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tidyr.tidyverse.org/articles/pivot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tidyr.tidyverse.org/articles/pivot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idyr.tidyverse.org/articles/pivot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tidyr.tidyverse.org/articles/pivot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idyr.tidyverse.org/articles/pivo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.tidyverse.org/reference" TargetMode="External"/><Relationship Id="rId2" Type="http://schemas.openxmlformats.org/officeDocument/2006/relationships/hyperlink" Target="https://ggplot2.tidyvers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plyr.tidyverse.org/" TargetMode="External"/><Relationship Id="rId4" Type="http://schemas.openxmlformats.org/officeDocument/2006/relationships/hyperlink" Target="https://r-graph-gallery.com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cran.r-project.org/web/packages/tidyr/vignettes/tidy-data.html" TargetMode="External"/><Relationship Id="rId3" Type="http://schemas.openxmlformats.org/officeDocument/2006/relationships/hyperlink" Target="https://ggplot2.tidyverse.org/reference" TargetMode="External"/><Relationship Id="rId7" Type="http://schemas.openxmlformats.org/officeDocument/2006/relationships/hyperlink" Target="https://tidyr.tidyverse.org/articles/pivot.html" TargetMode="External"/><Relationship Id="rId2" Type="http://schemas.openxmlformats.org/officeDocument/2006/relationships/hyperlink" Target="https://ggplot2.tidyver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plyr.tidyverse.org/" TargetMode="External"/><Relationship Id="rId5" Type="http://schemas.openxmlformats.org/officeDocument/2006/relationships/hyperlink" Target="https://dpl/" TargetMode="External"/><Relationship Id="rId4" Type="http://schemas.openxmlformats.org/officeDocument/2006/relationships/hyperlink" Target="https://r-graph-gallery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to make plots with </a:t>
            </a:r>
            <a:r>
              <a:rPr lang="en-US" b="1" dirty="0" err="1"/>
              <a:t>ggplot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0301" y="3480185"/>
            <a:ext cx="10932825" cy="194733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Barry DeCicco (bdecicco2001@yahoo.com)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Ann Arbor R Users’ Group Meeting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October 18, 2022</a:t>
            </a:r>
          </a:p>
        </p:txBody>
      </p:sp>
    </p:spTree>
    <p:extLst>
      <p:ext uri="{BB962C8B-B14F-4D97-AF65-F5344CB8AC3E}">
        <p14:creationId xmlns:p14="http://schemas.microsoft.com/office/powerpoint/2010/main" val="387223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Geoms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7" y="1888268"/>
            <a:ext cx="9180181" cy="41723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tx1"/>
                </a:solidFill>
              </a:rPr>
              <a:t>Geoms</a:t>
            </a:r>
            <a:r>
              <a:rPr lang="en-US" sz="3200" b="1" dirty="0">
                <a:solidFill>
                  <a:schemeClr val="tx1"/>
                </a:solidFill>
              </a:rPr>
              <a:t> tell </a:t>
            </a:r>
            <a:r>
              <a:rPr lang="en-US" sz="3200" b="1" dirty="0" err="1">
                <a:solidFill>
                  <a:schemeClr val="tx1"/>
                </a:solidFill>
              </a:rPr>
              <a:t>ggplot</a:t>
            </a:r>
            <a:r>
              <a:rPr lang="en-US" sz="3200" b="1" dirty="0">
                <a:solidFill>
                  <a:schemeClr val="tx1"/>
                </a:solidFill>
              </a:rPr>
              <a:t> *what* to plot (bars, histograms, lines, etc.).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There are a lot of different </a:t>
            </a:r>
            <a:r>
              <a:rPr lang="en-US" sz="3200" b="1" dirty="0" err="1">
                <a:solidFill>
                  <a:schemeClr val="tx1"/>
                </a:solidFill>
              </a:rPr>
              <a:t>geoms</a:t>
            </a:r>
            <a:r>
              <a:rPr lang="en-US" sz="3200" b="1" dirty="0">
                <a:solidFill>
                  <a:schemeClr val="tx1"/>
                </a:solidFill>
              </a:rPr>
              <a:t>; they each have arguments and parameters.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They can perform statistical transformations (counts, means, loess smoothers).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857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Geom</a:t>
            </a:r>
            <a:r>
              <a:rPr lang="en-US" sz="4000" b="1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7" y="1888268"/>
            <a:ext cx="9180181" cy="417235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tx1"/>
                </a:solidFill>
              </a:rPr>
              <a:t>geom_bar</a:t>
            </a:r>
            <a:r>
              <a:rPr lang="en-US" sz="3200" b="1" dirty="0">
                <a:solidFill>
                  <a:schemeClr val="tx1"/>
                </a:solidFill>
              </a:rPr>
              <a:t>(), </a:t>
            </a:r>
            <a:r>
              <a:rPr lang="en-US" sz="3200" b="1" dirty="0" err="1">
                <a:solidFill>
                  <a:schemeClr val="tx1"/>
                </a:solidFill>
              </a:rPr>
              <a:t>geom_col</a:t>
            </a:r>
            <a:r>
              <a:rPr lang="en-US" sz="3200" b="1" dirty="0">
                <a:solidFill>
                  <a:schemeClr val="tx1"/>
                </a:solidFill>
              </a:rPr>
              <a:t>() (bar charts)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tx1"/>
                </a:solidFill>
              </a:rPr>
              <a:t>geom_errorbarh</a:t>
            </a:r>
            <a:r>
              <a:rPr lang="en-US" sz="3200" b="1" dirty="0">
                <a:solidFill>
                  <a:schemeClr val="tx1"/>
                </a:solidFill>
              </a:rPr>
              <a:t>(), </a:t>
            </a:r>
            <a:r>
              <a:rPr lang="en-US" sz="3200" b="1" dirty="0" err="1">
                <a:solidFill>
                  <a:schemeClr val="tx1"/>
                </a:solidFill>
              </a:rPr>
              <a:t>geom_boxplot</a:t>
            </a:r>
            <a:r>
              <a:rPr lang="en-US" sz="3200" b="1" dirty="0">
                <a:solidFill>
                  <a:schemeClr val="tx1"/>
                </a:solidFill>
              </a:rPr>
              <a:t>(), </a:t>
            </a:r>
            <a:r>
              <a:rPr lang="en-US" sz="3200" b="1" dirty="0" err="1">
                <a:solidFill>
                  <a:schemeClr val="tx1"/>
                </a:solidFill>
              </a:rPr>
              <a:t>geom_violin</a:t>
            </a:r>
            <a:r>
              <a:rPr lang="en-US" sz="3200" b="1" dirty="0">
                <a:solidFill>
                  <a:schemeClr val="tx1"/>
                </a:solidFill>
              </a:rPr>
              <a:t>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tx1"/>
                </a:solidFill>
              </a:rPr>
              <a:t>geom_density</a:t>
            </a:r>
            <a:r>
              <a:rPr lang="en-US" sz="3200" b="1" dirty="0">
                <a:solidFill>
                  <a:schemeClr val="tx1"/>
                </a:solidFill>
              </a:rPr>
              <a:t>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tx1"/>
                </a:solidFill>
              </a:rPr>
              <a:t>geom_label</a:t>
            </a:r>
            <a:r>
              <a:rPr lang="en-US" sz="3200" b="1" dirty="0">
                <a:solidFill>
                  <a:schemeClr val="tx1"/>
                </a:solidFill>
              </a:rPr>
              <a:t>(), </a:t>
            </a:r>
            <a:r>
              <a:rPr lang="en-US" sz="3200" b="1" dirty="0" err="1">
                <a:solidFill>
                  <a:schemeClr val="tx1"/>
                </a:solidFill>
              </a:rPr>
              <a:t>geom_text</a:t>
            </a:r>
            <a:r>
              <a:rPr lang="en-US" sz="3200" b="1" dirty="0">
                <a:solidFill>
                  <a:schemeClr val="tx1"/>
                </a:solidFill>
              </a:rPr>
              <a:t>().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See:  </a:t>
            </a:r>
            <a:r>
              <a:rPr lang="en-US" sz="3200" b="1" dirty="0">
                <a:solidFill>
                  <a:schemeClr val="tx1"/>
                </a:solidFill>
                <a:hlinkClick r:id="rId2"/>
              </a:rPr>
              <a:t>https://ggplot2.tidyverse.org/reference/</a:t>
            </a:r>
            <a:r>
              <a:rPr lang="en-US" sz="3200" b="1" dirty="0">
                <a:solidFill>
                  <a:schemeClr val="tx1"/>
                </a:solidFill>
              </a:rPr>
              <a:t> for more.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3728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7" y="1888268"/>
            <a:ext cx="9180181" cy="4172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Other variables can be displayed, in many ways:</a:t>
            </a:r>
          </a:p>
          <a:p>
            <a:pPr marL="0" indent="0">
              <a:buNone/>
            </a:pPr>
            <a:endParaRPr lang="en-US" sz="32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Color by group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Plotting symbols differing by group.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Break up the graph by group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7125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– Color by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7" y="1888268"/>
            <a:ext cx="9180181" cy="41723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b="1" dirty="0" err="1">
                <a:solidFill>
                  <a:schemeClr val="tx1"/>
                </a:solidFill>
              </a:rPr>
              <a:t>histogram_data</a:t>
            </a:r>
            <a:r>
              <a:rPr lang="en-US" sz="3200" b="1" dirty="0">
                <a:solidFill>
                  <a:schemeClr val="tx1"/>
                </a:solidFill>
              </a:rPr>
              <a:t> %&gt;% </a:t>
            </a:r>
            <a:r>
              <a:rPr lang="en-US" sz="3200" b="1" dirty="0" err="1">
                <a:solidFill>
                  <a:schemeClr val="tx1"/>
                </a:solidFill>
              </a:rPr>
              <a:t>ggplot</a:t>
            </a:r>
            <a:r>
              <a:rPr lang="en-US" sz="3200" b="1" dirty="0">
                <a:solidFill>
                  <a:schemeClr val="tx1"/>
                </a:solidFill>
              </a:rPr>
              <a:t>(., </a:t>
            </a:r>
            <a:r>
              <a:rPr lang="en-US" sz="3200" b="1" dirty="0" err="1">
                <a:solidFill>
                  <a:schemeClr val="tx1"/>
                </a:solidFill>
              </a:rPr>
              <a:t>aes</a:t>
            </a:r>
            <a:r>
              <a:rPr lang="en-US" sz="3200" b="1" dirty="0">
                <a:solidFill>
                  <a:schemeClr val="tx1"/>
                </a:solidFill>
              </a:rPr>
              <a:t>(x=value)) +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  </a:t>
            </a:r>
            <a:r>
              <a:rPr lang="en-US" sz="3200" b="1" dirty="0" err="1">
                <a:solidFill>
                  <a:schemeClr val="tx1"/>
                </a:solidFill>
              </a:rPr>
              <a:t>geom_histogram</a:t>
            </a:r>
            <a:r>
              <a:rPr lang="en-US" sz="32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buNone/>
            </a:pPr>
            <a:endParaRPr lang="en-US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Translation: histogram data INTO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chemeClr val="tx1"/>
                </a:solidFill>
              </a:rPr>
              <a:t>ggplot</a:t>
            </a:r>
            <a:r>
              <a:rPr lang="en-US" sz="3200" b="1" dirty="0">
                <a:solidFill>
                  <a:schemeClr val="tx1"/>
                </a:solidFill>
              </a:rPr>
              <a:t> USE ‘value for the x value (no y value is needed)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Plot with a histogram.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276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DD9837-F985-4DA0-AC4A-1E39CBD9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Results – Not So Good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BC772E-D148-4D89-A575-1142B0B0C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524" y="1844420"/>
            <a:ext cx="7780952" cy="4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03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7" y="337353"/>
            <a:ext cx="8997301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Cure – Break things up by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656" y="1888268"/>
            <a:ext cx="9180181" cy="41723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You can add ‘layers’ to a </a:t>
            </a:r>
            <a:r>
              <a:rPr lang="en-US" sz="3200" b="1" dirty="0" err="1">
                <a:solidFill>
                  <a:schemeClr val="tx1"/>
                </a:solidFill>
              </a:rPr>
              <a:t>ggplot</a:t>
            </a:r>
            <a:r>
              <a:rPr lang="en-US" sz="3200" b="1" dirty="0">
                <a:solidFill>
                  <a:schemeClr val="tx1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tx1"/>
                </a:solidFill>
              </a:rPr>
              <a:t>ggplot</a:t>
            </a:r>
            <a:r>
              <a:rPr lang="en-US" sz="3200" b="1" dirty="0">
                <a:solidFill>
                  <a:schemeClr val="tx1"/>
                </a:solidFill>
              </a:rPr>
              <a:t>(data, </a:t>
            </a:r>
            <a:r>
              <a:rPr lang="en-US" sz="3200" b="1" dirty="0" err="1">
                <a:solidFill>
                  <a:schemeClr val="tx1"/>
                </a:solidFill>
              </a:rPr>
              <a:t>aes</a:t>
            </a:r>
            <a:r>
              <a:rPr lang="en-US" sz="3200" b="1" dirty="0">
                <a:solidFill>
                  <a:schemeClr val="tx1"/>
                </a:solidFill>
              </a:rPr>
              <a:t>(…) +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tx1"/>
                </a:solidFill>
              </a:rPr>
              <a:t>geom_XXX</a:t>
            </a:r>
            <a:r>
              <a:rPr lang="en-US" sz="3200" b="1" dirty="0">
                <a:solidFill>
                  <a:schemeClr val="tx1"/>
                </a:solidFill>
              </a:rPr>
              <a:t>() +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tx1"/>
                </a:solidFill>
              </a:rPr>
              <a:t>geom_YYY</a:t>
            </a:r>
            <a:r>
              <a:rPr lang="en-US" sz="3200" b="1" dirty="0">
                <a:solidFill>
                  <a:schemeClr val="tx1"/>
                </a:solidFill>
              </a:rPr>
              <a:t>() +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many, many things.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5359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7" y="337353"/>
            <a:ext cx="8997301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Cure – Break things up by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7" y="1888268"/>
            <a:ext cx="9180181" cy="41723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tx1"/>
                </a:solidFill>
              </a:rPr>
              <a:t>facet_wrap</a:t>
            </a:r>
            <a:r>
              <a:rPr lang="en-US" sz="3200" b="1" dirty="0">
                <a:solidFill>
                  <a:schemeClr val="tx1"/>
                </a:solidFill>
              </a:rPr>
              <a:t>(), </a:t>
            </a:r>
            <a:r>
              <a:rPr lang="en-US" sz="3200" b="1" dirty="0" err="1">
                <a:solidFill>
                  <a:schemeClr val="tx1"/>
                </a:solidFill>
              </a:rPr>
              <a:t>facet_grid</a:t>
            </a:r>
            <a:r>
              <a:rPr lang="en-US" sz="3200" b="1" dirty="0">
                <a:solidFill>
                  <a:schemeClr val="tx1"/>
                </a:solidFill>
              </a:rPr>
              <a:t>() will break a plot into sub-plots.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These are sometimes called ‘small multiples’, where x*y is broken into subplots based on z  (sometimes by multiple variables).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09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7" y="337353"/>
            <a:ext cx="8997301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Cure – Break things up by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7" y="1888268"/>
            <a:ext cx="9180181" cy="41723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tx1"/>
                </a:solidFill>
              </a:rPr>
              <a:t>facet_wrap</a:t>
            </a:r>
            <a:r>
              <a:rPr lang="en-US" sz="3200" b="1" dirty="0">
                <a:solidFill>
                  <a:schemeClr val="tx1"/>
                </a:solidFill>
              </a:rPr>
              <a:t>(), </a:t>
            </a:r>
            <a:r>
              <a:rPr lang="en-US" sz="3200" b="1" dirty="0" err="1">
                <a:solidFill>
                  <a:schemeClr val="tx1"/>
                </a:solidFill>
              </a:rPr>
              <a:t>facet_grid</a:t>
            </a:r>
            <a:r>
              <a:rPr lang="en-US" sz="3200" b="1" dirty="0">
                <a:solidFill>
                  <a:schemeClr val="tx1"/>
                </a:solidFill>
              </a:rPr>
              <a:t>() will break a plot into sub-plots.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These are sometimes called ‘small multiples’, where x*y is broken into subplots based on z  (sometimes by multiple variables).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354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Break plot by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7" y="1590675"/>
            <a:ext cx="9675813" cy="44699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 err="1">
                <a:solidFill>
                  <a:schemeClr val="tx1"/>
                </a:solidFill>
              </a:rPr>
              <a:t>histogram_data</a:t>
            </a:r>
            <a:r>
              <a:rPr lang="en-US" sz="3200" b="1" dirty="0">
                <a:solidFill>
                  <a:schemeClr val="tx1"/>
                </a:solidFill>
              </a:rPr>
              <a:t> %&gt;% </a:t>
            </a:r>
            <a:r>
              <a:rPr lang="en-US" sz="3200" b="1" dirty="0" err="1">
                <a:solidFill>
                  <a:schemeClr val="tx1"/>
                </a:solidFill>
              </a:rPr>
              <a:t>ggplot</a:t>
            </a:r>
            <a:r>
              <a:rPr lang="en-US" sz="3200" b="1" dirty="0">
                <a:solidFill>
                  <a:schemeClr val="tx1"/>
                </a:solidFill>
              </a:rPr>
              <a:t>(., </a:t>
            </a:r>
            <a:r>
              <a:rPr lang="en-US" sz="3200" b="1" dirty="0" err="1">
                <a:solidFill>
                  <a:schemeClr val="tx1"/>
                </a:solidFill>
              </a:rPr>
              <a:t>aes</a:t>
            </a:r>
            <a:r>
              <a:rPr lang="en-US" sz="3200" b="1" dirty="0">
                <a:solidFill>
                  <a:schemeClr val="tx1"/>
                </a:solidFill>
              </a:rPr>
              <a:t>(x=value)) +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  </a:t>
            </a:r>
            <a:r>
              <a:rPr lang="en-US" sz="3200" b="1" dirty="0" err="1">
                <a:solidFill>
                  <a:schemeClr val="tx1"/>
                </a:solidFill>
              </a:rPr>
              <a:t>geom_histogram</a:t>
            </a:r>
            <a:r>
              <a:rPr lang="en-US" sz="3200" b="1" dirty="0">
                <a:solidFill>
                  <a:schemeClr val="tx1"/>
                </a:solidFill>
              </a:rPr>
              <a:t>() +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  </a:t>
            </a:r>
            <a:r>
              <a:rPr lang="en-US" sz="3200" b="1" dirty="0" err="1">
                <a:solidFill>
                  <a:schemeClr val="tx1"/>
                </a:solidFill>
              </a:rPr>
              <a:t>facet_wrap</a:t>
            </a:r>
            <a:r>
              <a:rPr lang="en-US" sz="3200" b="1" dirty="0">
                <a:solidFill>
                  <a:schemeClr val="tx1"/>
                </a:solidFill>
              </a:rPr>
              <a:t>(~group) 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This adds an additional layer onto the plot, which forms it into subplot.</a:t>
            </a:r>
          </a:p>
          <a:p>
            <a:pPr marL="0" indent="0">
              <a:buNone/>
            </a:pPr>
            <a:endParaRPr lang="en-US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[multiple variable and row/column arrangements can be specified]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184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DD9837-F985-4DA0-AC4A-1E39CBD9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FC41DB-9C19-429E-A0FE-E7D641243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115" y="1652868"/>
            <a:ext cx="6548673" cy="478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0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8" y="1888268"/>
            <a:ext cx="8534400" cy="4172352"/>
          </a:xfrm>
        </p:spPr>
        <p:txBody>
          <a:bodyPr>
            <a:normAutofit/>
          </a:bodyPr>
          <a:lstStyle/>
          <a:p>
            <a:endParaRPr lang="en-US" sz="3200" b="1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7468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Tidy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7" y="1590675"/>
            <a:ext cx="9675813" cy="446994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200" b="1" dirty="0" err="1">
                <a:solidFill>
                  <a:schemeClr val="tx1"/>
                </a:solidFill>
              </a:rPr>
              <a:t>ggplot</a:t>
            </a:r>
            <a:r>
              <a:rPr lang="en-US" sz="3200" b="1" dirty="0">
                <a:solidFill>
                  <a:schemeClr val="tx1"/>
                </a:solidFill>
              </a:rPr>
              <a:t> adheres to the </a:t>
            </a:r>
            <a:r>
              <a:rPr lang="en-US" sz="3200" b="1" dirty="0" err="1">
                <a:solidFill>
                  <a:schemeClr val="tx1"/>
                </a:solidFill>
              </a:rPr>
              <a:t>tidyverse’s</a:t>
            </a:r>
            <a:r>
              <a:rPr lang="en-US" sz="3200" b="1" dirty="0">
                <a:solidFill>
                  <a:schemeClr val="tx1"/>
                </a:solidFill>
              </a:rPr>
              <a:t> principle of ‘tidy data’: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    Every column is a variable.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    Every row is an observation.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    Every cell is a single value.</a:t>
            </a:r>
          </a:p>
          <a:p>
            <a:pPr marL="0" indent="0">
              <a:buNone/>
            </a:pPr>
            <a:endParaRPr lang="en-US" sz="32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[</a:t>
            </a:r>
            <a:r>
              <a:rPr lang="en-US" sz="3200" b="1" dirty="0">
                <a:solidFill>
                  <a:schemeClr val="tx1"/>
                </a:solidFill>
                <a:hlinkClick r:id="rId2"/>
              </a:rPr>
              <a:t>https://cran.r-project.org/web/packages/tidyr/vignettes/tidy-data.html</a:t>
            </a:r>
            <a:r>
              <a:rPr lang="en-US" sz="3200" b="1" dirty="0">
                <a:solidFill>
                  <a:schemeClr val="tx1"/>
                </a:solidFill>
              </a:rPr>
              <a:t>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4954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Long vs wide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7" y="1590675"/>
            <a:ext cx="9675813" cy="446994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b="1" dirty="0" err="1">
                <a:solidFill>
                  <a:schemeClr val="tx1"/>
                </a:solidFill>
              </a:rPr>
              <a:t>ggplot</a:t>
            </a:r>
            <a:r>
              <a:rPr lang="en-US" sz="3200" b="1" dirty="0">
                <a:solidFill>
                  <a:schemeClr val="tx1"/>
                </a:solidFill>
              </a:rPr>
              <a:t> works best with data in the ‘long’ vs ‘wide’: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For example, a given type of value comes from one column, not multiple columns.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There are other columns which define who, what when, where the value came from.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This is usually seen in longitudinal data.</a:t>
            </a:r>
          </a:p>
          <a:p>
            <a:pPr marL="0" indent="0">
              <a:buNone/>
            </a:pPr>
            <a:endParaRPr lang="en-US" sz="32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[</a:t>
            </a:r>
            <a:r>
              <a:rPr lang="en-US" sz="3200" b="1" dirty="0">
                <a:solidFill>
                  <a:schemeClr val="tx1"/>
                </a:solidFill>
                <a:hlinkClick r:id="rId2"/>
              </a:rPr>
              <a:t>https://cran.r-project.org/web/packages/tidyr/vignettes/tidy-data.html</a:t>
            </a:r>
            <a:r>
              <a:rPr lang="en-US" sz="3200" b="1" dirty="0">
                <a:solidFill>
                  <a:schemeClr val="tx1"/>
                </a:solidFill>
              </a:rPr>
              <a:t>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806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Advantage of Long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7" y="1590675"/>
            <a:ext cx="9675813" cy="44699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b="1" dirty="0" err="1">
                <a:solidFill>
                  <a:schemeClr val="tx1"/>
                </a:solidFill>
              </a:rPr>
              <a:t>ggplot</a:t>
            </a:r>
            <a:r>
              <a:rPr lang="en-US" sz="3200" b="1" dirty="0">
                <a:solidFill>
                  <a:schemeClr val="tx1"/>
                </a:solidFill>
              </a:rPr>
              <a:t> can take one or a few numeric columns, and use several ‘slicing’ columns to restructure the data into the particular structure needed to 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974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of Wide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756" y="5563249"/>
            <a:ext cx="11142663" cy="8153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[From: </a:t>
            </a:r>
            <a:r>
              <a:rPr lang="en-US" sz="3200" b="1" dirty="0">
                <a:solidFill>
                  <a:schemeClr val="tx1"/>
                </a:solidFill>
                <a:hlinkClick r:id="rId2"/>
              </a:rPr>
              <a:t>https://tidyr.tidyverse.org/articles/pivot.html</a:t>
            </a:r>
            <a:r>
              <a:rPr lang="en-US" sz="3200" b="1" dirty="0">
                <a:solidFill>
                  <a:schemeClr val="tx1"/>
                </a:solidFill>
              </a:rPr>
              <a:t> ]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E83A4F2-1B00-480C-BACE-3EF6F29C5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180" y="1423480"/>
            <a:ext cx="7754432" cy="3496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A258C5-5AB2-45E7-A53D-A0FD8E5334E4}"/>
              </a:ext>
            </a:extLst>
          </p:cNvPr>
          <p:cNvSpPr txBox="1"/>
          <p:nvPr/>
        </p:nvSpPr>
        <p:spPr>
          <a:xfrm>
            <a:off x="495299" y="1666875"/>
            <a:ext cx="30575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Note that a column of information (income) is stored in the column names.</a:t>
            </a:r>
          </a:p>
          <a:p>
            <a:endParaRPr lang="en-US" sz="2800" b="1" dirty="0"/>
          </a:p>
          <a:p>
            <a:r>
              <a:rPr lang="en-US" sz="2800" b="1" dirty="0"/>
              <a:t>It is less usable there.</a:t>
            </a:r>
          </a:p>
        </p:txBody>
      </p:sp>
    </p:spTree>
    <p:extLst>
      <p:ext uri="{BB962C8B-B14F-4D97-AF65-F5344CB8AC3E}">
        <p14:creationId xmlns:p14="http://schemas.microsoft.com/office/powerpoint/2010/main" val="2089759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of Long data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4A258C5-5AB2-45E7-A53D-A0FD8E5334E4}"/>
              </a:ext>
            </a:extLst>
          </p:cNvPr>
          <p:cNvSpPr txBox="1"/>
          <p:nvPr/>
        </p:nvSpPr>
        <p:spPr>
          <a:xfrm>
            <a:off x="495300" y="1666875"/>
            <a:ext cx="588645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Income is now more usable – the original data set can be built as a table; histograms are easy.</a:t>
            </a:r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r>
              <a:rPr lang="en-US" sz="5400" b="1" dirty="0"/>
              <a:t>How to convert?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6754F-1564-442C-8716-864E0A80E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623" y="869610"/>
            <a:ext cx="4496427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91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7" y="337353"/>
            <a:ext cx="10694987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The </a:t>
            </a:r>
            <a:r>
              <a:rPr lang="en-US" sz="4000" b="1" dirty="0" err="1"/>
              <a:t>tidyr</a:t>
            </a:r>
            <a:r>
              <a:rPr lang="en-US" sz="4000" b="1" dirty="0"/>
              <a:t> package’s </a:t>
            </a:r>
            <a:r>
              <a:rPr lang="en-US" sz="4000" b="1" dirty="0" err="1"/>
              <a:t>pivot_longer</a:t>
            </a:r>
            <a:r>
              <a:rPr lang="en-US" sz="4000" b="1" dirty="0"/>
              <a:t>() and </a:t>
            </a:r>
            <a:r>
              <a:rPr lang="en-US" sz="4000" b="1" dirty="0" err="1"/>
              <a:t>pivot_wider</a:t>
            </a:r>
            <a:r>
              <a:rPr lang="en-US" sz="4000" b="1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7" y="1590675"/>
            <a:ext cx="9675813" cy="44699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tx1"/>
                </a:solidFill>
              </a:rPr>
              <a:t>Pivot_longer</a:t>
            </a:r>
            <a:r>
              <a:rPr lang="en-US" sz="3200" b="1" dirty="0">
                <a:solidFill>
                  <a:schemeClr val="tx1"/>
                </a:solidFill>
              </a:rPr>
              <a:t>() converts wide to long.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tx1"/>
                </a:solidFill>
              </a:rPr>
              <a:t>Pivot_wider</a:t>
            </a:r>
            <a:r>
              <a:rPr lang="en-US" sz="3200" b="1" dirty="0">
                <a:solidFill>
                  <a:schemeClr val="tx1"/>
                </a:solidFill>
              </a:rPr>
              <a:t>() converts long to wide.</a:t>
            </a:r>
          </a:p>
          <a:p>
            <a:pPr marL="0" indent="0">
              <a:buNone/>
            </a:pPr>
            <a:endParaRPr lang="en-US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hlinkClick r:id="rId2"/>
              </a:rPr>
              <a:t>https://tidyr.tidyverse.org/articles/pivot.html</a:t>
            </a:r>
            <a:endParaRPr lang="en-US" sz="3200" b="1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871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7" y="308778"/>
            <a:ext cx="10694987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Pivoting the religion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7" y="1295400"/>
            <a:ext cx="9675813" cy="49910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b="1" dirty="0" err="1">
                <a:solidFill>
                  <a:schemeClr val="tx1"/>
                </a:solidFill>
              </a:rPr>
              <a:t>relig_income</a:t>
            </a:r>
            <a:r>
              <a:rPr lang="en-US" sz="3200" b="1" dirty="0">
                <a:solidFill>
                  <a:schemeClr val="tx1"/>
                </a:solidFill>
              </a:rPr>
              <a:t> %&gt;% 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  </a:t>
            </a:r>
            <a:r>
              <a:rPr lang="en-US" sz="3200" b="1" dirty="0" err="1">
                <a:solidFill>
                  <a:schemeClr val="tx1"/>
                </a:solidFill>
              </a:rPr>
              <a:t>pivot_longer</a:t>
            </a:r>
            <a:r>
              <a:rPr lang="en-US" sz="3200" b="1" dirty="0">
                <a:solidFill>
                  <a:schemeClr val="tx1"/>
                </a:solidFill>
              </a:rPr>
              <a:t>(!religion, </a:t>
            </a:r>
            <a:r>
              <a:rPr lang="en-US" sz="3200" b="1" dirty="0" err="1">
                <a:solidFill>
                  <a:schemeClr val="tx1"/>
                </a:solidFill>
              </a:rPr>
              <a:t>names_to</a:t>
            </a:r>
            <a:r>
              <a:rPr lang="en-US" sz="3200" b="1" dirty="0">
                <a:solidFill>
                  <a:schemeClr val="tx1"/>
                </a:solidFill>
              </a:rPr>
              <a:t> = "income", </a:t>
            </a:r>
            <a:r>
              <a:rPr lang="en-US" sz="3200" b="1" dirty="0" err="1">
                <a:solidFill>
                  <a:schemeClr val="tx1"/>
                </a:solidFill>
              </a:rPr>
              <a:t>values_to</a:t>
            </a:r>
            <a:r>
              <a:rPr lang="en-US" sz="3200" b="1" dirty="0">
                <a:solidFill>
                  <a:schemeClr val="tx1"/>
                </a:solidFill>
              </a:rPr>
              <a:t> = "count")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‘religion’ was not included; it was to go from being a row label to a label for groups of rows.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The values were to come from the remaining columns of the </a:t>
            </a:r>
            <a:r>
              <a:rPr lang="en-US" sz="3200" b="1" dirty="0" err="1">
                <a:solidFill>
                  <a:schemeClr val="tx1"/>
                </a:solidFill>
              </a:rPr>
              <a:t>df</a:t>
            </a:r>
            <a:r>
              <a:rPr lang="en-US" sz="3200" b="1" dirty="0">
                <a:solidFill>
                  <a:schemeClr val="tx1"/>
                </a:solidFill>
              </a:rPr>
              <a:t>; the commands.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‘</a:t>
            </a:r>
            <a:r>
              <a:rPr lang="en-US" sz="3200" b="1" dirty="0" err="1">
                <a:solidFill>
                  <a:schemeClr val="tx1"/>
                </a:solidFill>
              </a:rPr>
              <a:t>names_to</a:t>
            </a:r>
            <a:r>
              <a:rPr lang="en-US" sz="3200" b="1" dirty="0">
                <a:solidFill>
                  <a:schemeClr val="tx1"/>
                </a:solidFill>
              </a:rPr>
              <a:t>’ said what to do with the column names (put in a column named ‘religion’.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‘</a:t>
            </a:r>
            <a:r>
              <a:rPr lang="en-US" sz="3200" b="1" dirty="0" err="1">
                <a:solidFill>
                  <a:schemeClr val="tx1"/>
                </a:solidFill>
              </a:rPr>
              <a:t>values_to</a:t>
            </a:r>
            <a:r>
              <a:rPr lang="en-US" sz="3200" b="1" dirty="0">
                <a:solidFill>
                  <a:schemeClr val="tx1"/>
                </a:solidFill>
              </a:rPr>
              <a:t>’ said what to name the column with the values (put in a column named ‘count’).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hlinkClick r:id="rId2"/>
              </a:rPr>
              <a:t>https://tidyr.tidyverse.org/articles/pivot.html</a:t>
            </a:r>
            <a:endParaRPr lang="en-US" sz="3200" b="1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4354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08778"/>
            <a:ext cx="618844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Pivoting A long Data</a:t>
            </a:r>
            <a:br>
              <a:rPr lang="en-US" sz="4000" b="1" dirty="0"/>
            </a:br>
            <a:r>
              <a:rPr lang="en-US" sz="4000" b="1" dirty="0"/>
              <a:t> Set to Wide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77CF40C-4B1D-4A9C-AF1F-22B57C953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827" y="305214"/>
            <a:ext cx="4982270" cy="63540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BF429D2-DE7C-416C-841E-4785DBEB57DA}"/>
              </a:ext>
            </a:extLst>
          </p:cNvPr>
          <p:cNvSpPr txBox="1"/>
          <p:nvPr/>
        </p:nvSpPr>
        <p:spPr>
          <a:xfrm>
            <a:off x="495299" y="1524000"/>
            <a:ext cx="637735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r>
              <a:rPr lang="en-US" sz="2400" b="1" dirty="0"/>
              <a:t>This has multiple rows per fish. </a:t>
            </a:r>
          </a:p>
          <a:p>
            <a:r>
              <a:rPr lang="en-US" sz="2400" b="1" dirty="0"/>
              <a:t>The column ‘fish’ becomes a single row’s label.</a:t>
            </a:r>
          </a:p>
          <a:p>
            <a:endParaRPr lang="en-US" sz="2400" b="1" dirty="0"/>
          </a:p>
          <a:p>
            <a:r>
              <a:rPr lang="en-US" sz="2400" b="1" dirty="0"/>
              <a:t>There are several stations per fish; they will go to column headings.</a:t>
            </a:r>
          </a:p>
          <a:p>
            <a:endParaRPr lang="en-US" sz="2400" b="1" dirty="0"/>
          </a:p>
          <a:p>
            <a:r>
              <a:rPr lang="en-US" sz="2400" b="1" dirty="0"/>
              <a:t>The ‘seen’ variable will be aggregated into counts.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chemeClr val="tx1"/>
                </a:solidFill>
                <a:hlinkClick r:id="rId3"/>
              </a:rPr>
              <a:t>https://tidyr.tidyverse.org/articles/pivot.html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60556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7" y="308778"/>
            <a:ext cx="10694987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Pivoting A long Data Set to Wide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7" y="1295400"/>
            <a:ext cx="10133013" cy="4991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chemeClr val="tx1"/>
                </a:solidFill>
              </a:rPr>
              <a:t>fish_encounters</a:t>
            </a:r>
            <a:r>
              <a:rPr lang="en-US" sz="2800" b="1" dirty="0">
                <a:solidFill>
                  <a:schemeClr val="tx1"/>
                </a:solidFill>
              </a:rPr>
              <a:t> %&gt;% </a:t>
            </a:r>
            <a:r>
              <a:rPr lang="en-US" sz="2800" b="1" dirty="0" err="1">
                <a:solidFill>
                  <a:schemeClr val="tx1"/>
                </a:solidFill>
              </a:rPr>
              <a:t>pivot_wider</a:t>
            </a:r>
            <a:r>
              <a:rPr lang="en-US" sz="2800" b="1" dirty="0">
                <a:solidFill>
                  <a:schemeClr val="tx1"/>
                </a:solidFill>
              </a:rPr>
              <a:t>(</a:t>
            </a:r>
            <a:r>
              <a:rPr lang="en-US" sz="2800" b="1" dirty="0" err="1">
                <a:solidFill>
                  <a:schemeClr val="tx1"/>
                </a:solidFill>
              </a:rPr>
              <a:t>names_from</a:t>
            </a:r>
            <a:r>
              <a:rPr lang="en-US" sz="2800" b="1" dirty="0">
                <a:solidFill>
                  <a:schemeClr val="tx1"/>
                </a:solidFill>
              </a:rPr>
              <a:t> = station, </a:t>
            </a:r>
            <a:r>
              <a:rPr lang="en-US" sz="2800" b="1" dirty="0" err="1">
                <a:solidFill>
                  <a:schemeClr val="tx1"/>
                </a:solidFill>
              </a:rPr>
              <a:t>values_from</a:t>
            </a:r>
            <a:r>
              <a:rPr lang="en-US" sz="2800" b="1" dirty="0">
                <a:solidFill>
                  <a:schemeClr val="tx1"/>
                </a:solidFill>
              </a:rPr>
              <a:t> = seen)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</a:rPr>
              <a:t>‘fish’ was not included; it was to go from being a label for groups of rows to a row.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</a:rPr>
              <a:t>The values were to come from ‘seen’.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</a:rPr>
              <a:t>‘</a:t>
            </a:r>
            <a:r>
              <a:rPr lang="en-US" sz="2800" b="1" dirty="0" err="1">
                <a:solidFill>
                  <a:schemeClr val="tx1"/>
                </a:solidFill>
              </a:rPr>
              <a:t>names_to</a:t>
            </a:r>
            <a:r>
              <a:rPr lang="en-US" sz="2800" b="1" dirty="0">
                <a:solidFill>
                  <a:schemeClr val="tx1"/>
                </a:solidFill>
              </a:rPr>
              <a:t>’ said what to put into the headers (values from the column ‘station’). 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hlinkClick r:id="rId2"/>
              </a:rPr>
              <a:t>https://tidyr.tidyverse.org/articles/pivot.html</a:t>
            </a:r>
            <a:endParaRPr lang="en-US" sz="2800" b="1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3666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7" y="308778"/>
            <a:ext cx="10694987" cy="1507067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REsults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7" y="5074315"/>
            <a:ext cx="10133013" cy="1212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Note that NA’s were created to fill in blanks.</a:t>
            </a:r>
            <a:endParaRPr lang="en-US" sz="2800" b="1" dirty="0">
              <a:solidFill>
                <a:schemeClr val="tx1"/>
              </a:solidFill>
              <a:hlinkClick r:id="rId2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hlinkClick r:id="rId2"/>
              </a:rPr>
              <a:t>https://tidyr.tidyverse.org/articles/pivot.html</a:t>
            </a:r>
            <a:endParaRPr lang="en-US" sz="2800" b="1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1D3132A-FE17-43EB-9282-6EA7AF0EF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540" y="1718372"/>
            <a:ext cx="7773485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3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What is </a:t>
            </a:r>
            <a:r>
              <a:rPr lang="en-US" sz="4000" b="1" dirty="0" err="1"/>
              <a:t>GGPlot</a:t>
            </a:r>
            <a:r>
              <a:rPr lang="en-US" sz="4000"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8" y="1888268"/>
            <a:ext cx="8534400" cy="41723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Ggplot2 is an R package developed by Hadley Wickham, based on the ‘grammar of graphics’.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It can make plots which are very simple, or very complex.</a:t>
            </a:r>
          </a:p>
          <a:p>
            <a:endParaRPr lang="en-US" sz="3200" b="1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338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7" y="308778"/>
            <a:ext cx="10694987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Preparing the data set for the big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7" y="1295400"/>
            <a:ext cx="10133013" cy="499109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</a:rPr>
              <a:t>This is a synthetic data set on ER admissions, pre- and post-COVID.  It is totally made up from scratch, and has nothing to do with any hospital data that I have ever seen.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</a:rPr>
              <a:t>It is almost ready to graph, but is not quite in long form – the counts for ‘COVID’ and ‘Other’ causes of admission are in separate variables.</a:t>
            </a:r>
          </a:p>
          <a:p>
            <a:pPr marL="0" indent="0">
              <a:buNone/>
            </a:pPr>
            <a:endParaRPr lang="en-US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Let’s pivot……………………..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6928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7" y="308778"/>
            <a:ext cx="10694987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Preparing the data set for the big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7" y="1295400"/>
            <a:ext cx="10133013" cy="499109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</a:rPr>
              <a:t>This is a synthetic data set on ER admissions, pre- and post-COVID.  It is totally made up from scratch, and has nothing to do with any hospital data that I have ever seen.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</a:rPr>
              <a:t>It is almost ready to graph, but is not quite in long form – the counts for ‘COVID’ and ‘Other’ causes of admission are in separate variables.</a:t>
            </a:r>
          </a:p>
          <a:p>
            <a:pPr marL="0" indent="0">
              <a:buNone/>
            </a:pPr>
            <a:endParaRPr lang="en-US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Let’s pivot……………………..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1425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7" y="308778"/>
            <a:ext cx="10694987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Before – Wider Data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E19632B-93FE-2B48-7867-250F84DA3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395" y="1711812"/>
            <a:ext cx="9090403" cy="4297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C8F335-ABE9-E94A-DD86-22D104443DD3}"/>
              </a:ext>
            </a:extLst>
          </p:cNvPr>
          <p:cNvSpPr txBox="1"/>
          <p:nvPr/>
        </p:nvSpPr>
        <p:spPr>
          <a:xfrm>
            <a:off x="381408" y="1735892"/>
            <a:ext cx="2009368" cy="302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It’s partially wide, but the COVID and other admission rates are in separate </a:t>
            </a:r>
            <a:r>
              <a:rPr lang="en-US" sz="2400" b="1" dirty="0" err="1"/>
              <a:t>columnms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43636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08778"/>
            <a:ext cx="5484812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Command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B8B65F8-A9F3-43A8-8341-4248EF01A117}"/>
              </a:ext>
            </a:extLst>
          </p:cNvPr>
          <p:cNvSpPr txBox="1"/>
          <p:nvPr/>
        </p:nvSpPr>
        <p:spPr>
          <a:xfrm>
            <a:off x="515938" y="1532464"/>
            <a:ext cx="977318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b="1" dirty="0"/>
          </a:p>
          <a:p>
            <a:r>
              <a:rPr lang="en-US" sz="2000" b="1" dirty="0" err="1"/>
              <a:t>ER_Long_df</a:t>
            </a:r>
            <a:r>
              <a:rPr lang="en-US" sz="2000" b="1" dirty="0"/>
              <a:t> &lt;- </a:t>
            </a:r>
            <a:r>
              <a:rPr lang="en-US" sz="2000" b="1" dirty="0" err="1"/>
              <a:t>ER_df</a:t>
            </a:r>
            <a:r>
              <a:rPr lang="en-US" sz="2000" b="1" dirty="0"/>
              <a:t> %&gt;%  </a:t>
            </a:r>
            <a:r>
              <a:rPr lang="en-US" sz="2000" b="1" dirty="0" err="1"/>
              <a:t>pivot_longer</a:t>
            </a:r>
            <a:r>
              <a:rPr lang="en-US" sz="2000" b="1" dirty="0"/>
              <a:t>(</a:t>
            </a:r>
          </a:p>
          <a:p>
            <a:r>
              <a:rPr lang="en-US" sz="2000" b="1" dirty="0"/>
              <a:t>!c(</a:t>
            </a:r>
            <a:r>
              <a:rPr lang="en-US" sz="2000" b="1" dirty="0" err="1"/>
              <a:t>Calendar_Date</a:t>
            </a:r>
            <a:r>
              <a:rPr lang="en-US" sz="2000" b="1" dirty="0"/>
              <a:t>, </a:t>
            </a:r>
            <a:r>
              <a:rPr lang="en-US" sz="2000" b="1" dirty="0" err="1"/>
              <a:t>Quarter_num</a:t>
            </a:r>
            <a:r>
              <a:rPr lang="en-US" sz="2000" b="1" dirty="0"/>
              <a:t>, Period, </a:t>
            </a:r>
            <a:r>
              <a:rPr lang="en-US" sz="2000" b="1" dirty="0" err="1"/>
              <a:t>Month_num</a:t>
            </a:r>
            <a:r>
              <a:rPr lang="en-US" sz="2000" b="1" dirty="0"/>
              <a:t>),</a:t>
            </a:r>
          </a:p>
          <a:p>
            <a:r>
              <a:rPr lang="en-US" sz="2000" b="1" dirty="0"/>
              <a:t>             </a:t>
            </a:r>
            <a:r>
              <a:rPr lang="en-US" sz="2000" b="1" dirty="0" err="1"/>
              <a:t>names_to</a:t>
            </a:r>
            <a:r>
              <a:rPr lang="en-US" sz="2000" b="1" dirty="0"/>
              <a:t> = "Cause", </a:t>
            </a:r>
          </a:p>
          <a:p>
            <a:r>
              <a:rPr lang="en-US" sz="2000" b="1" dirty="0"/>
              <a:t>             </a:t>
            </a:r>
            <a:r>
              <a:rPr lang="en-US" sz="2000" b="1" dirty="0" err="1"/>
              <a:t>values_to</a:t>
            </a:r>
            <a:r>
              <a:rPr lang="en-US" sz="2000" b="1" dirty="0"/>
              <a:t> = “Count")</a:t>
            </a:r>
          </a:p>
          <a:p>
            <a:endParaRPr lang="en-US" sz="2000" b="1" dirty="0"/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Use </a:t>
            </a:r>
            <a:r>
              <a:rPr lang="en-US" sz="2400" b="1" dirty="0" err="1"/>
              <a:t>Calendar_Date</a:t>
            </a:r>
            <a:r>
              <a:rPr lang="en-US" sz="2400" b="1" dirty="0"/>
              <a:t> through ‘</a:t>
            </a:r>
            <a:r>
              <a:rPr lang="en-US" sz="2400" b="1" dirty="0" err="1"/>
              <a:t>Month_num</a:t>
            </a:r>
            <a:r>
              <a:rPr lang="en-US" sz="2400" b="1" dirty="0"/>
              <a:t>’ to label groups of 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Put the column names ‘</a:t>
            </a:r>
            <a:r>
              <a:rPr lang="en-US" sz="2400" b="1" dirty="0" err="1"/>
              <a:t>Admission_Covid</a:t>
            </a:r>
            <a:r>
              <a:rPr lang="en-US" sz="2400" b="1" dirty="0"/>
              <a:t>’ and ‘</a:t>
            </a:r>
            <a:r>
              <a:rPr lang="en-US" sz="2400" b="1" dirty="0" err="1"/>
              <a:t>Admission_Other</a:t>
            </a:r>
            <a:r>
              <a:rPr lang="en-US" sz="2400" b="1" dirty="0"/>
              <a:t>’ into the values in column </a:t>
            </a:r>
            <a:r>
              <a:rPr lang="en-US" sz="2400" b="1" dirty="0" err="1"/>
              <a:t>‘Cause</a:t>
            </a:r>
            <a:r>
              <a:rPr lang="en-US" sz="2400" b="1" dirty="0"/>
              <a:t>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Put the values from those two columns into a value ‘Count’.</a:t>
            </a:r>
          </a:p>
        </p:txBody>
      </p:sp>
    </p:spTree>
    <p:extLst>
      <p:ext uri="{BB962C8B-B14F-4D97-AF65-F5344CB8AC3E}">
        <p14:creationId xmlns:p14="http://schemas.microsoft.com/office/powerpoint/2010/main" val="767022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08778"/>
            <a:ext cx="2198688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After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457F2B7-966B-1654-27A3-001DE0178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981" y="1501756"/>
            <a:ext cx="8667514" cy="4389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7C6C7-7CBE-E848-EC24-23B3AE55152E}"/>
              </a:ext>
            </a:extLst>
          </p:cNvPr>
          <p:cNvSpPr txBox="1"/>
          <p:nvPr/>
        </p:nvSpPr>
        <p:spPr>
          <a:xfrm>
            <a:off x="381408" y="1735892"/>
            <a:ext cx="20093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numeric values to be plotted are all in ‘count’. </a:t>
            </a:r>
          </a:p>
          <a:p>
            <a:endParaRPr lang="en-US" sz="2400" b="1" dirty="0"/>
          </a:p>
          <a:p>
            <a:r>
              <a:rPr lang="en-US" sz="2400" b="1" dirty="0"/>
              <a:t>All other variables are treated as ‘slicing’ variables.</a:t>
            </a:r>
          </a:p>
        </p:txBody>
      </p:sp>
    </p:spTree>
    <p:extLst>
      <p:ext uri="{BB962C8B-B14F-4D97-AF65-F5344CB8AC3E}">
        <p14:creationId xmlns:p14="http://schemas.microsoft.com/office/powerpoint/2010/main" val="1868095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08778"/>
            <a:ext cx="9371012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Now, Plot the data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B8B65F8-A9F3-43A8-8341-4248EF01A117}"/>
              </a:ext>
            </a:extLst>
          </p:cNvPr>
          <p:cNvSpPr txBox="1"/>
          <p:nvPr/>
        </p:nvSpPr>
        <p:spPr>
          <a:xfrm>
            <a:off x="477838" y="1581191"/>
            <a:ext cx="901858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b="1" dirty="0"/>
          </a:p>
          <a:p>
            <a:r>
              <a:rPr lang="en-US" sz="2400" b="1" dirty="0"/>
              <a:t>The goal is to compare the admission counts for COVID and all other causes (combined), over time.</a:t>
            </a:r>
          </a:p>
          <a:p>
            <a:endParaRPr lang="en-US" sz="2400" b="1" dirty="0"/>
          </a:p>
          <a:p>
            <a:r>
              <a:rPr lang="en-US" sz="2400" b="1" dirty="0"/>
              <a:t>The counts are by week.</a:t>
            </a:r>
          </a:p>
          <a:p>
            <a:endParaRPr lang="en-US" sz="2400" b="1" dirty="0"/>
          </a:p>
          <a:p>
            <a:r>
              <a:rPr lang="en-US" sz="2400" b="1" dirty="0"/>
              <a:t>There is a variable, ‘Period’, which defines the pre-/post-COVID time periods.</a:t>
            </a:r>
          </a:p>
          <a:p>
            <a:endParaRPr lang="en-US" sz="2400" b="1" dirty="0"/>
          </a:p>
          <a:p>
            <a:r>
              <a:rPr lang="en-US" sz="2400" b="1" dirty="0"/>
              <a:t>The variable </a:t>
            </a:r>
            <a:r>
              <a:rPr lang="en-US" sz="2400" b="1" dirty="0" err="1"/>
              <a:t>‘Cause</a:t>
            </a:r>
            <a:r>
              <a:rPr lang="en-US" sz="2400" b="1" dirty="0"/>
              <a:t>’ defines which counts were for COVID admissions and which were from other causes.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392697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08778"/>
            <a:ext cx="10113962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First plot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B8B65F8-A9F3-43A8-8341-4248EF01A117}"/>
              </a:ext>
            </a:extLst>
          </p:cNvPr>
          <p:cNvSpPr txBox="1"/>
          <p:nvPr/>
        </p:nvSpPr>
        <p:spPr>
          <a:xfrm>
            <a:off x="477839" y="1581191"/>
            <a:ext cx="509428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b="1" dirty="0"/>
          </a:p>
          <a:p>
            <a:r>
              <a:rPr lang="en-US" sz="2000" b="1" dirty="0" err="1"/>
              <a:t>ER_Long_df</a:t>
            </a:r>
            <a:r>
              <a:rPr lang="en-US" sz="2000" b="1" dirty="0"/>
              <a:t> %&gt;% </a:t>
            </a:r>
          </a:p>
          <a:p>
            <a:r>
              <a:rPr lang="en-US" sz="2000" b="1" dirty="0"/>
              <a:t>  </a:t>
            </a:r>
            <a:r>
              <a:rPr lang="en-US" sz="2000" b="1" dirty="0" err="1"/>
              <a:t>ggplot</a:t>
            </a:r>
            <a:r>
              <a:rPr lang="en-US" sz="2000" b="1" dirty="0"/>
              <a:t>(.,</a:t>
            </a:r>
            <a:r>
              <a:rPr lang="en-US" sz="2000" b="1" dirty="0" err="1"/>
              <a:t>aes</a:t>
            </a:r>
            <a:r>
              <a:rPr lang="en-US" sz="2000" b="1" dirty="0"/>
              <a:t>(x=</a:t>
            </a:r>
            <a:r>
              <a:rPr lang="en-US" sz="2000" b="1" dirty="0" err="1"/>
              <a:t>Calendar_Date</a:t>
            </a:r>
            <a:r>
              <a:rPr lang="en-US" sz="2000" b="1" dirty="0"/>
              <a:t>, y=Count,  weight= Count)) +</a:t>
            </a:r>
          </a:p>
          <a:p>
            <a:r>
              <a:rPr lang="en-US" sz="2000" b="1" dirty="0"/>
              <a:t>  </a:t>
            </a:r>
            <a:r>
              <a:rPr lang="en-US" sz="2000" b="1" dirty="0" err="1"/>
              <a:t>geom_point</a:t>
            </a:r>
            <a:r>
              <a:rPr lang="en-US" sz="2000" b="1" dirty="0"/>
              <a:t>()</a:t>
            </a:r>
          </a:p>
          <a:p>
            <a:endParaRPr lang="en-US" sz="2000" b="1" dirty="0"/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The x values are from ‘</a:t>
            </a:r>
            <a:r>
              <a:rPr lang="en-US" sz="2000" b="1" dirty="0" err="1"/>
              <a:t>Calendar_Date</a:t>
            </a:r>
            <a:r>
              <a:rPr lang="en-US" sz="2000" b="1" dirty="0"/>
              <a:t>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The y values are from ‘Count’.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Plot points.</a:t>
            </a:r>
          </a:p>
          <a:p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1461C-692D-2E27-9869-07C48CAF9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218" y="785104"/>
            <a:ext cx="6426926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525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08778"/>
            <a:ext cx="10113962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Second plot – Color by Pre/Post-COVID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B8B65F8-A9F3-43A8-8341-4248EF01A117}"/>
              </a:ext>
            </a:extLst>
          </p:cNvPr>
          <p:cNvSpPr txBox="1"/>
          <p:nvPr/>
        </p:nvSpPr>
        <p:spPr>
          <a:xfrm>
            <a:off x="477839" y="1581191"/>
            <a:ext cx="509428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b="1" dirty="0"/>
          </a:p>
          <a:p>
            <a:r>
              <a:rPr lang="en-US" sz="2400" b="1" dirty="0" err="1"/>
              <a:t>ER_Long_df</a:t>
            </a:r>
            <a:r>
              <a:rPr lang="en-US" sz="2400" b="1" dirty="0"/>
              <a:t> %&gt;% </a:t>
            </a:r>
          </a:p>
          <a:p>
            <a:r>
              <a:rPr lang="en-US" sz="2400" b="1" dirty="0"/>
              <a:t>  </a:t>
            </a:r>
            <a:r>
              <a:rPr lang="en-US" sz="2400" b="1" dirty="0" err="1"/>
              <a:t>ggplot</a:t>
            </a:r>
            <a:r>
              <a:rPr lang="en-US" sz="2400" b="1" dirty="0"/>
              <a:t>(.,</a:t>
            </a:r>
            <a:r>
              <a:rPr lang="en-US" sz="2400" b="1" dirty="0" err="1"/>
              <a:t>aes</a:t>
            </a:r>
            <a:r>
              <a:rPr lang="en-US" sz="2400" b="1" dirty="0"/>
              <a:t>(x=</a:t>
            </a:r>
            <a:r>
              <a:rPr lang="en-US" sz="2400" b="1" dirty="0" err="1"/>
              <a:t>Calendar_Date</a:t>
            </a:r>
            <a:r>
              <a:rPr lang="en-US" sz="2400" b="1" dirty="0"/>
              <a:t>, y=Count,  weight= Count,</a:t>
            </a:r>
          </a:p>
          <a:p>
            <a:r>
              <a:rPr lang="en-US" sz="2400" b="1" dirty="0"/>
              <a:t>color = Period)) +</a:t>
            </a:r>
          </a:p>
          <a:p>
            <a:r>
              <a:rPr lang="en-US" sz="2400" b="1" dirty="0"/>
              <a:t>  </a:t>
            </a:r>
            <a:r>
              <a:rPr lang="en-US" sz="2400" b="1" dirty="0" err="1"/>
              <a:t>geom_point</a:t>
            </a:r>
            <a:r>
              <a:rPr lang="en-US" sz="2400" b="1" dirty="0"/>
              <a:t>()</a:t>
            </a:r>
          </a:p>
          <a:p>
            <a:endParaRPr lang="en-US" sz="2000" b="1" dirty="0"/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The x values are from ‘</a:t>
            </a:r>
            <a:r>
              <a:rPr lang="en-US" sz="2400" b="1" dirty="0" err="1"/>
              <a:t>Calendar_Date</a:t>
            </a:r>
            <a:r>
              <a:rPr lang="en-US" sz="2400" b="1" dirty="0"/>
              <a:t>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The y values are from ‘Count’.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Plot points.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Color by period.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D9405-7CD5-117A-623B-D539CDF46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5" y="1243891"/>
            <a:ext cx="6426926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4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08778"/>
            <a:ext cx="10113962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Third plot – split by cause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B8B65F8-A9F3-43A8-8341-4248EF01A117}"/>
              </a:ext>
            </a:extLst>
          </p:cNvPr>
          <p:cNvSpPr txBox="1"/>
          <p:nvPr/>
        </p:nvSpPr>
        <p:spPr>
          <a:xfrm>
            <a:off x="477839" y="1552616"/>
            <a:ext cx="509428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b="1" dirty="0"/>
          </a:p>
          <a:p>
            <a:r>
              <a:rPr lang="en-US" sz="2400" b="1" dirty="0" err="1"/>
              <a:t>ER_Long_df</a:t>
            </a:r>
            <a:r>
              <a:rPr lang="en-US" sz="2400" b="1" dirty="0"/>
              <a:t> %&gt;% </a:t>
            </a:r>
          </a:p>
          <a:p>
            <a:r>
              <a:rPr lang="en-US" sz="2400" b="1" dirty="0"/>
              <a:t>  </a:t>
            </a:r>
            <a:r>
              <a:rPr lang="en-US" sz="2400" b="1" dirty="0" err="1"/>
              <a:t>ggplot</a:t>
            </a:r>
            <a:r>
              <a:rPr lang="en-US" sz="2400" b="1" dirty="0"/>
              <a:t>(.,</a:t>
            </a:r>
            <a:r>
              <a:rPr lang="en-US" sz="2400" b="1" dirty="0" err="1"/>
              <a:t>aes</a:t>
            </a:r>
            <a:r>
              <a:rPr lang="en-US" sz="2400" b="1" dirty="0"/>
              <a:t>(x=</a:t>
            </a:r>
            <a:r>
              <a:rPr lang="en-US" sz="2400" b="1" dirty="0" err="1"/>
              <a:t>Calendar_Date</a:t>
            </a:r>
            <a:r>
              <a:rPr lang="en-US" sz="2400" b="1" dirty="0"/>
              <a:t>, y=Count,  weight= Count,</a:t>
            </a:r>
          </a:p>
          <a:p>
            <a:r>
              <a:rPr lang="en-US" sz="2400" b="1" dirty="0"/>
              <a:t>color = Period)) +</a:t>
            </a:r>
          </a:p>
          <a:p>
            <a:r>
              <a:rPr lang="en-US" sz="2400" b="1" dirty="0"/>
              <a:t>  </a:t>
            </a:r>
            <a:r>
              <a:rPr lang="en-US" sz="2400" b="1" dirty="0" err="1"/>
              <a:t>geom_point</a:t>
            </a:r>
            <a:r>
              <a:rPr lang="en-US" sz="2400" b="1" dirty="0"/>
              <a:t>() +</a:t>
            </a:r>
          </a:p>
          <a:p>
            <a:r>
              <a:rPr lang="en-US" sz="2400" b="1" dirty="0"/>
              <a:t>  </a:t>
            </a:r>
            <a:r>
              <a:rPr lang="en-US" sz="2400" b="1" dirty="0" err="1"/>
              <a:t>facet_wrap</a:t>
            </a:r>
            <a:r>
              <a:rPr lang="en-US" sz="2400" b="1" dirty="0"/>
              <a:t>(~Cause, </a:t>
            </a:r>
            <a:r>
              <a:rPr lang="en-US" sz="2400" b="1" dirty="0" err="1"/>
              <a:t>nrow</a:t>
            </a:r>
            <a:r>
              <a:rPr lang="en-US" sz="2400" b="1" dirty="0"/>
              <a:t> = 1)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The x values are from ‘</a:t>
            </a:r>
            <a:r>
              <a:rPr lang="en-US" sz="2400" b="1" dirty="0" err="1"/>
              <a:t>Calendar_Date</a:t>
            </a:r>
            <a:r>
              <a:rPr lang="en-US" sz="2400" b="1" dirty="0"/>
              <a:t>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The y values are from ‘Count’.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Plot points.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Color by Period.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Subplot by Cause.</a:t>
            </a:r>
          </a:p>
          <a:p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833C7-6A15-A233-CB92-44F3EE411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5" y="1641825"/>
            <a:ext cx="642693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999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08778"/>
            <a:ext cx="10113962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Third plot – split The other way by cause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B8B65F8-A9F3-43A8-8341-4248EF01A117}"/>
              </a:ext>
            </a:extLst>
          </p:cNvPr>
          <p:cNvSpPr txBox="1"/>
          <p:nvPr/>
        </p:nvSpPr>
        <p:spPr>
          <a:xfrm>
            <a:off x="477839" y="1552616"/>
            <a:ext cx="509428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b="1" dirty="0"/>
          </a:p>
          <a:p>
            <a:r>
              <a:rPr lang="en-US" sz="2400" b="1" dirty="0" err="1"/>
              <a:t>ER_Long_df</a:t>
            </a:r>
            <a:r>
              <a:rPr lang="en-US" sz="2400" b="1" dirty="0"/>
              <a:t> %&gt;% </a:t>
            </a:r>
          </a:p>
          <a:p>
            <a:r>
              <a:rPr lang="en-US" sz="2400" b="1" dirty="0"/>
              <a:t>  </a:t>
            </a:r>
            <a:r>
              <a:rPr lang="en-US" sz="2400" b="1" dirty="0" err="1"/>
              <a:t>ggplot</a:t>
            </a:r>
            <a:r>
              <a:rPr lang="en-US" sz="2400" b="1" dirty="0"/>
              <a:t>(.,</a:t>
            </a:r>
            <a:r>
              <a:rPr lang="en-US" sz="2400" b="1" dirty="0" err="1"/>
              <a:t>aes</a:t>
            </a:r>
            <a:r>
              <a:rPr lang="en-US" sz="2400" b="1" dirty="0"/>
              <a:t>(x=</a:t>
            </a:r>
            <a:r>
              <a:rPr lang="en-US" sz="2400" b="1" dirty="0" err="1"/>
              <a:t>Calendar_Date</a:t>
            </a:r>
            <a:r>
              <a:rPr lang="en-US" sz="2400" b="1" dirty="0"/>
              <a:t>, y=Count,  weight= Count,</a:t>
            </a:r>
          </a:p>
          <a:p>
            <a:r>
              <a:rPr lang="en-US" sz="2400" b="1" dirty="0"/>
              <a:t>color = Period)) +</a:t>
            </a:r>
          </a:p>
          <a:p>
            <a:r>
              <a:rPr lang="en-US" sz="2400" b="1" dirty="0"/>
              <a:t>  </a:t>
            </a:r>
            <a:r>
              <a:rPr lang="en-US" sz="2400" b="1" dirty="0" err="1"/>
              <a:t>geom_point</a:t>
            </a:r>
            <a:r>
              <a:rPr lang="en-US" sz="2400" b="1" dirty="0"/>
              <a:t>() +</a:t>
            </a:r>
          </a:p>
          <a:p>
            <a:r>
              <a:rPr lang="en-US" sz="2400" b="1" dirty="0"/>
              <a:t>  </a:t>
            </a:r>
            <a:r>
              <a:rPr lang="en-US" sz="2400" b="1" dirty="0" err="1"/>
              <a:t>facet_wrap</a:t>
            </a:r>
            <a:r>
              <a:rPr lang="en-US" sz="2400" b="1" dirty="0"/>
              <a:t>(~Cause, </a:t>
            </a:r>
            <a:r>
              <a:rPr lang="en-US" sz="2400" b="1" dirty="0" err="1"/>
              <a:t>nrow</a:t>
            </a:r>
            <a:r>
              <a:rPr lang="en-US" sz="2400" b="1" dirty="0"/>
              <a:t>=2)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The x values are from ‘</a:t>
            </a:r>
            <a:r>
              <a:rPr lang="en-US" sz="2400" b="1" dirty="0" err="1"/>
              <a:t>Calendar_Date</a:t>
            </a:r>
            <a:r>
              <a:rPr lang="en-US" sz="2400" b="1" dirty="0"/>
              <a:t>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The y values are from ‘Count’.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Plot points.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Color by Period.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Subplot by Cause.</a:t>
            </a:r>
          </a:p>
          <a:p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F621B-EF9F-E499-4C5D-CEACF4D86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747" y="1282024"/>
            <a:ext cx="6426926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1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8" y="1888267"/>
            <a:ext cx="8534400" cy="4632379"/>
          </a:xfrm>
        </p:spPr>
        <p:txBody>
          <a:bodyPr>
            <a:normAutofit fontScale="85000" lnSpcReduction="10000"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The ggplot2 page of the tidyverse (</a:t>
            </a:r>
            <a:r>
              <a:rPr lang="en-US" sz="3200" b="1" dirty="0">
                <a:solidFill>
                  <a:schemeClr val="tx1"/>
                </a:solidFill>
                <a:hlinkClick r:id="rId2"/>
              </a:rPr>
              <a:t>https://ggplot2.tidyverse.org/</a:t>
            </a:r>
            <a:r>
              <a:rPr lang="en-US" sz="3200" b="1" dirty="0">
                <a:solidFill>
                  <a:schemeClr val="tx1"/>
                </a:solidFill>
              </a:rPr>
              <a:t>, </a:t>
            </a:r>
            <a:r>
              <a:rPr lang="en-US" sz="3200" b="1" dirty="0">
                <a:solidFill>
                  <a:schemeClr val="tx1"/>
                </a:solidFill>
                <a:hlinkClick r:id="rId3"/>
              </a:rPr>
              <a:t>https://ggplot2.tidyverse.org/reference</a:t>
            </a:r>
            <a:r>
              <a:rPr lang="en-US" sz="3200" b="1" dirty="0">
                <a:solidFill>
                  <a:schemeClr val="tx1"/>
                </a:solidFill>
              </a:rPr>
              <a:t> ).  </a:t>
            </a:r>
          </a:p>
          <a:p>
            <a:pPr marL="0" indent="0">
              <a:buNone/>
            </a:pPr>
            <a:endParaRPr lang="en-US" sz="3200" b="1" dirty="0">
              <a:solidFill>
                <a:schemeClr val="tx1"/>
              </a:solidFill>
            </a:endParaRPr>
          </a:p>
          <a:p>
            <a:r>
              <a:rPr lang="en-US" sz="3200" b="1" dirty="0">
                <a:solidFill>
                  <a:schemeClr val="tx1"/>
                </a:solidFill>
              </a:rPr>
              <a:t>The R Graph Gallery(</a:t>
            </a:r>
            <a:r>
              <a:rPr lang="en-US" sz="3200" b="1" dirty="0">
                <a:solidFill>
                  <a:schemeClr val="tx1"/>
                </a:solidFill>
                <a:hlinkClick r:id="rId4"/>
              </a:rPr>
              <a:t>https://r-graph-gallery.com</a:t>
            </a:r>
            <a:r>
              <a:rPr lang="en-US" sz="3200" b="1" dirty="0">
                <a:solidFill>
                  <a:schemeClr val="tx1"/>
                </a:solidFill>
              </a:rPr>
              <a:t>) has many examples and code.</a:t>
            </a:r>
          </a:p>
          <a:p>
            <a:endParaRPr lang="en-US" sz="3200" b="1" dirty="0">
              <a:solidFill>
                <a:schemeClr val="tx1"/>
              </a:solidFill>
            </a:endParaRPr>
          </a:p>
          <a:p>
            <a:r>
              <a:rPr lang="en-US" sz="3200" b="1" dirty="0" err="1">
                <a:solidFill>
                  <a:schemeClr val="tx1"/>
                </a:solidFill>
              </a:rPr>
              <a:t>dplyr</a:t>
            </a:r>
            <a:r>
              <a:rPr lang="en-US" sz="3200" b="1" dirty="0">
                <a:solidFill>
                  <a:schemeClr val="tx1"/>
                </a:solidFill>
              </a:rPr>
              <a:t> (</a:t>
            </a:r>
            <a:r>
              <a:rPr lang="en-US" sz="3200" b="1" dirty="0">
                <a:solidFill>
                  <a:schemeClr val="tx1"/>
                </a:solidFill>
                <a:hlinkClick r:id="rId5"/>
              </a:rPr>
              <a:t>https://dplyr.tidyverse.org/</a:t>
            </a:r>
            <a:r>
              <a:rPr lang="en-US" sz="3200" b="1" dirty="0">
                <a:solidFill>
                  <a:schemeClr val="tx1"/>
                </a:solidFill>
              </a:rPr>
              <a:t>) for the data manipulations needed to make better graphs</a:t>
            </a:r>
          </a:p>
          <a:p>
            <a:pPr marL="0" indent="0">
              <a:buNone/>
            </a:pPr>
            <a:endParaRPr lang="en-US" sz="3200" b="1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7103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08778"/>
            <a:ext cx="10113962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Final Plot, with Bells and Whistles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503D6B8-C999-4E27-9AD7-6A8E90C3F0C7}"/>
              </a:ext>
            </a:extLst>
          </p:cNvPr>
          <p:cNvSpPr txBox="1"/>
          <p:nvPr/>
        </p:nvSpPr>
        <p:spPr>
          <a:xfrm>
            <a:off x="1019176" y="1582341"/>
            <a:ext cx="95535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ER_Long_df</a:t>
            </a:r>
            <a:r>
              <a:rPr lang="en-US" sz="2400" b="1" dirty="0"/>
              <a:t> %&gt;% </a:t>
            </a:r>
          </a:p>
          <a:p>
            <a:r>
              <a:rPr lang="en-US" sz="2400" b="1" dirty="0"/>
              <a:t>  </a:t>
            </a:r>
            <a:r>
              <a:rPr lang="en-US" sz="2400" b="1" dirty="0" err="1"/>
              <a:t>ggplot</a:t>
            </a:r>
            <a:r>
              <a:rPr lang="en-US" sz="2400" b="1" dirty="0"/>
              <a:t>(.,</a:t>
            </a:r>
            <a:r>
              <a:rPr lang="en-US" sz="2400" b="1" dirty="0" err="1"/>
              <a:t>aes</a:t>
            </a:r>
            <a:r>
              <a:rPr lang="en-US" sz="2400" b="1" dirty="0"/>
              <a:t>(x=</a:t>
            </a:r>
            <a:r>
              <a:rPr lang="en-US" sz="2400" b="1" dirty="0" err="1"/>
              <a:t>Calendar_Date</a:t>
            </a:r>
            <a:r>
              <a:rPr lang="en-US" sz="2400" b="1" dirty="0"/>
              <a:t>, y=Count,  weight= Count,</a:t>
            </a:r>
          </a:p>
          <a:p>
            <a:r>
              <a:rPr lang="en-US" sz="2400" b="1" dirty="0"/>
              <a:t>               color = Period)) +</a:t>
            </a:r>
          </a:p>
          <a:p>
            <a:r>
              <a:rPr lang="en-US" sz="2400" b="1" dirty="0"/>
              <a:t>  </a:t>
            </a:r>
            <a:r>
              <a:rPr lang="en-US" sz="2400" b="1" dirty="0" err="1"/>
              <a:t>geom_point</a:t>
            </a:r>
            <a:r>
              <a:rPr lang="en-US" sz="2400" b="1" dirty="0"/>
              <a:t>() +</a:t>
            </a:r>
          </a:p>
          <a:p>
            <a:r>
              <a:rPr lang="en-US" sz="2400" b="1" dirty="0"/>
              <a:t>  </a:t>
            </a:r>
            <a:r>
              <a:rPr lang="en-US" sz="2400" b="1" dirty="0" err="1"/>
              <a:t>facet_wrap</a:t>
            </a:r>
            <a:r>
              <a:rPr lang="en-US" sz="2400" b="1" dirty="0"/>
              <a:t>(~Cause, </a:t>
            </a:r>
            <a:r>
              <a:rPr lang="en-US" sz="2400" b="1" dirty="0" err="1"/>
              <a:t>nrow</a:t>
            </a:r>
            <a:r>
              <a:rPr lang="en-US" sz="2400" b="1" dirty="0"/>
              <a:t> = 2)+</a:t>
            </a:r>
          </a:p>
          <a:p>
            <a:r>
              <a:rPr lang="en-US" sz="2400" b="1" dirty="0"/>
              <a:t>  </a:t>
            </a:r>
            <a:r>
              <a:rPr lang="en-US" sz="2400" b="1" dirty="0" err="1"/>
              <a:t>ggtitle</a:t>
            </a:r>
            <a:r>
              <a:rPr lang="en-US" sz="2400" b="1" dirty="0"/>
              <a:t>("ER Visit Counts by Week, COVID/All Others, Pre-/Post-COVID") +</a:t>
            </a:r>
          </a:p>
          <a:p>
            <a:r>
              <a:rPr lang="en-US" sz="2400" b="1" dirty="0"/>
              <a:t>  </a:t>
            </a:r>
            <a:r>
              <a:rPr lang="en-US" sz="2400" b="1" dirty="0" err="1"/>
              <a:t>ylab</a:t>
            </a:r>
            <a:r>
              <a:rPr lang="en-US" sz="2400" b="1" dirty="0"/>
              <a:t>("Weekly Admission Rate") +</a:t>
            </a:r>
          </a:p>
          <a:p>
            <a:r>
              <a:rPr lang="en-US" sz="2400" b="1" dirty="0"/>
              <a:t>  </a:t>
            </a:r>
            <a:r>
              <a:rPr lang="en-US" sz="2400" b="1" dirty="0" err="1"/>
              <a:t>xlab</a:t>
            </a:r>
            <a:r>
              <a:rPr lang="en-US" sz="2400" b="1" dirty="0"/>
              <a:t>("ED Arrival Date (Week)") +</a:t>
            </a:r>
          </a:p>
          <a:p>
            <a:r>
              <a:rPr lang="en-US" sz="2400" b="1" dirty="0"/>
              <a:t>  theme(</a:t>
            </a:r>
            <a:r>
              <a:rPr lang="en-US" sz="2400" b="1" dirty="0" err="1"/>
              <a:t>axis.text.x</a:t>
            </a:r>
            <a:r>
              <a:rPr lang="en-US" sz="2400" b="1" dirty="0"/>
              <a:t> = </a:t>
            </a:r>
            <a:r>
              <a:rPr lang="en-US" sz="2400" b="1" dirty="0" err="1"/>
              <a:t>element_text</a:t>
            </a:r>
            <a:r>
              <a:rPr lang="en-US" sz="2400" b="1" dirty="0"/>
              <a:t>(angle = 90)) +</a:t>
            </a:r>
          </a:p>
          <a:p>
            <a:r>
              <a:rPr lang="en-US" sz="2400" b="1" dirty="0"/>
              <a:t>  #   theme(</a:t>
            </a:r>
            <a:r>
              <a:rPr lang="en-US" sz="2400" b="1" dirty="0" err="1"/>
              <a:t>legend.position</a:t>
            </a:r>
            <a:r>
              <a:rPr lang="en-US" sz="2400" b="1" dirty="0"/>
              <a:t> = c(0.2, 0.2))  +</a:t>
            </a:r>
          </a:p>
          <a:p>
            <a:r>
              <a:rPr lang="en-US" sz="2400" b="1" dirty="0"/>
              <a:t>  </a:t>
            </a:r>
            <a:r>
              <a:rPr lang="en-US" sz="2400" b="1" dirty="0" err="1"/>
              <a:t>scale_x_date</a:t>
            </a:r>
            <a:r>
              <a:rPr lang="en-US" sz="2400" b="1" dirty="0"/>
              <a:t>(</a:t>
            </a:r>
            <a:r>
              <a:rPr lang="en-US" sz="2400" b="1" dirty="0" err="1"/>
              <a:t>date_breaks</a:t>
            </a:r>
            <a:r>
              <a:rPr lang="en-US" sz="2400" b="1" dirty="0"/>
              <a:t> = "months")</a:t>
            </a:r>
          </a:p>
        </p:txBody>
      </p:sp>
    </p:spTree>
    <p:extLst>
      <p:ext uri="{BB962C8B-B14F-4D97-AF65-F5344CB8AC3E}">
        <p14:creationId xmlns:p14="http://schemas.microsoft.com/office/powerpoint/2010/main" val="905224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08778"/>
            <a:ext cx="10113962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Final Plot, with Bells and Whistles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7C5CD32-8A61-64F9-21D6-49C8AE5F7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08" y="1525656"/>
            <a:ext cx="8229600" cy="515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484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449" y="2774873"/>
            <a:ext cx="10549569" cy="1316115"/>
          </a:xfrm>
        </p:spPr>
        <p:txBody>
          <a:bodyPr/>
          <a:lstStyle/>
          <a:p>
            <a:pPr algn="ctr"/>
            <a:r>
              <a:rPr lang="en-US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207100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Resources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C4D00C3-7E4A-4AA6-B192-248883C2FD75}"/>
              </a:ext>
            </a:extLst>
          </p:cNvPr>
          <p:cNvSpPr txBox="1"/>
          <p:nvPr/>
        </p:nvSpPr>
        <p:spPr>
          <a:xfrm>
            <a:off x="1366310" y="1553350"/>
            <a:ext cx="913606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The ggplot2 page of the tidyverse (</a:t>
            </a:r>
            <a:r>
              <a:rPr lang="en-US" sz="1800" b="1" dirty="0">
                <a:solidFill>
                  <a:schemeClr val="tx1"/>
                </a:solidFill>
                <a:hlinkClick r:id="rId2"/>
              </a:rPr>
              <a:t>https://ggplot2.tidyverse.org/</a:t>
            </a:r>
            <a:r>
              <a:rPr lang="en-US" sz="1800" b="1" dirty="0">
                <a:solidFill>
                  <a:schemeClr val="tx1"/>
                </a:solidFill>
              </a:rPr>
              <a:t>, </a:t>
            </a:r>
            <a:r>
              <a:rPr lang="en-US" sz="1800" b="1" dirty="0">
                <a:solidFill>
                  <a:schemeClr val="tx1"/>
                </a:solidFill>
                <a:hlinkClick r:id="rId3"/>
              </a:rPr>
              <a:t>https://ggplot2.tidyverse.org/reference</a:t>
            </a:r>
            <a:r>
              <a:rPr lang="en-US" sz="1800" b="1" dirty="0">
                <a:solidFill>
                  <a:schemeClr val="tx1"/>
                </a:solidFill>
              </a:rPr>
              <a:t> ).  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The R Graph Gallery(</a:t>
            </a:r>
            <a:r>
              <a:rPr lang="en-US" sz="1800" b="1" dirty="0">
                <a:solidFill>
                  <a:schemeClr val="tx1"/>
                </a:solidFill>
                <a:hlinkClick r:id="rId4"/>
              </a:rPr>
              <a:t>https://r-graph-gallery.com</a:t>
            </a:r>
            <a:r>
              <a:rPr lang="en-US" sz="1800" b="1" dirty="0">
                <a:solidFill>
                  <a:schemeClr val="tx1"/>
                </a:solidFill>
              </a:rPr>
              <a:t>) has many examples and code.</a:t>
            </a:r>
          </a:p>
          <a:p>
            <a:endParaRPr lang="en-US" sz="1800" b="1" dirty="0">
              <a:solidFill>
                <a:schemeClr val="tx1"/>
              </a:solidFill>
            </a:endParaRPr>
          </a:p>
          <a:p>
            <a:r>
              <a:rPr lang="en-US" sz="1800" b="1" dirty="0" err="1">
                <a:solidFill>
                  <a:schemeClr val="tx1"/>
                </a:solidFill>
              </a:rPr>
              <a:t>Dplyr</a:t>
            </a:r>
            <a:r>
              <a:rPr lang="en-US" b="1" dirty="0"/>
              <a:t>,</a:t>
            </a:r>
            <a:r>
              <a:rPr lang="en-US" sz="1800" b="1" dirty="0">
                <a:solidFill>
                  <a:schemeClr val="tx1"/>
                </a:solidFill>
              </a:rPr>
              <a:t> for the data manipulations needed to make better graphs: </a:t>
            </a:r>
            <a:r>
              <a:rPr lang="en-US" sz="1800" b="1" dirty="0">
                <a:solidFill>
                  <a:schemeClr val="tx1"/>
                </a:solidFill>
                <a:hlinkClick r:id="rId5"/>
              </a:rPr>
              <a:t>https://dpl</a:t>
            </a:r>
            <a:r>
              <a:rPr lang="en-US" sz="1800" b="1" dirty="0">
                <a:solidFill>
                  <a:schemeClr val="tx1"/>
                </a:solidFill>
                <a:hlinkClick r:id="rId6"/>
              </a:rPr>
              <a:t>yr.tidyverse.org/</a:t>
            </a:r>
            <a:endParaRPr lang="en-US" sz="1800" b="1" dirty="0">
              <a:solidFill>
                <a:schemeClr val="tx1"/>
              </a:solidFill>
            </a:endParaRPr>
          </a:p>
          <a:p>
            <a:endParaRPr lang="en-US" b="1" dirty="0"/>
          </a:p>
          <a:p>
            <a:r>
              <a:rPr lang="en-US" b="1" dirty="0"/>
              <a:t>The reference for ggplot2: </a:t>
            </a:r>
            <a:r>
              <a:rPr lang="en-US" sz="1800" b="1" dirty="0">
                <a:solidFill>
                  <a:schemeClr val="tx1"/>
                </a:solidFill>
                <a:hlinkClick r:id="rId3"/>
              </a:rPr>
              <a:t>https://ggplot2.tidyverse.org/reference</a:t>
            </a:r>
            <a:endParaRPr lang="en-US" sz="1800" b="1" dirty="0">
              <a:solidFill>
                <a:schemeClr val="tx1"/>
              </a:solidFill>
            </a:endParaRPr>
          </a:p>
          <a:p>
            <a:endParaRPr lang="en-US" sz="1800" b="1" dirty="0">
              <a:solidFill>
                <a:schemeClr val="tx1"/>
              </a:solidFill>
              <a:hlinkClick r:id="rId7"/>
            </a:endParaRPr>
          </a:p>
          <a:p>
            <a:endParaRPr lang="en-US" sz="1800" b="1" dirty="0">
              <a:solidFill>
                <a:schemeClr val="tx1"/>
              </a:solidFill>
              <a:hlinkClick r:id="rId7"/>
            </a:endParaRPr>
          </a:p>
          <a:p>
            <a:r>
              <a:rPr lang="en-US" b="1" dirty="0" err="1"/>
              <a:t>Pivotting</a:t>
            </a:r>
            <a:r>
              <a:rPr lang="en-US" b="1" dirty="0"/>
              <a:t>:  </a:t>
            </a:r>
            <a:r>
              <a:rPr lang="en-US" sz="1800" b="1" dirty="0">
                <a:solidFill>
                  <a:schemeClr val="tx1"/>
                </a:solidFill>
                <a:hlinkClick r:id="rId7"/>
              </a:rPr>
              <a:t>https://tidyr.tidyverse.org/articles/pivot.html</a:t>
            </a:r>
            <a:endParaRPr lang="en-US" sz="1800" b="1" dirty="0">
              <a:solidFill>
                <a:schemeClr val="tx1"/>
              </a:solidFill>
            </a:endParaRPr>
          </a:p>
          <a:p>
            <a:endParaRPr lang="en-US" b="1" dirty="0"/>
          </a:p>
          <a:p>
            <a:r>
              <a:rPr lang="en-US" b="1" dirty="0"/>
              <a:t>Tidy Data:  </a:t>
            </a:r>
            <a:r>
              <a:rPr lang="en-US" sz="1800" b="1" dirty="0">
                <a:solidFill>
                  <a:schemeClr val="tx1"/>
                </a:solidFill>
                <a:hlinkClick r:id="rId8"/>
              </a:rPr>
              <a:t>https://cran.r-project.org/web/packages/tidyr/vignettes/tidy-data.html</a:t>
            </a:r>
            <a:endParaRPr lang="en-US" sz="1800" b="1" dirty="0">
              <a:solidFill>
                <a:schemeClr val="tx1"/>
              </a:solidFill>
            </a:endParaRPr>
          </a:p>
          <a:p>
            <a:endParaRPr lang="en-US" b="1" dirty="0"/>
          </a:p>
          <a:p>
            <a:endParaRPr lang="en-US" sz="1800" b="1" dirty="0">
              <a:solidFill>
                <a:schemeClr val="tx1"/>
              </a:solidFill>
            </a:endParaRPr>
          </a:p>
          <a:p>
            <a:endParaRPr lang="en-US" b="1" dirty="0"/>
          </a:p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</a:p>
          <a:p>
            <a:endParaRPr lang="en-US" sz="1800" b="1" dirty="0">
              <a:solidFill>
                <a:schemeClr val="tx1"/>
              </a:solidFill>
            </a:endParaRPr>
          </a:p>
          <a:p>
            <a:endParaRPr lang="en-US" sz="1800" b="1" dirty="0">
              <a:solidFill>
                <a:schemeClr val="tx1"/>
              </a:solidFill>
            </a:endParaRPr>
          </a:p>
          <a:p>
            <a:endParaRPr lang="en-US" b="1" dirty="0"/>
          </a:p>
          <a:p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75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Model of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8" y="1888268"/>
            <a:ext cx="8534400" cy="41723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Invoke ggplot2, tell it which data set to use.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Tell it what columns to use for major elements (x-/y-axis, color, fill).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Tell it what to plot (points, lines, columns, etc.) with </a:t>
            </a:r>
            <a:r>
              <a:rPr lang="en-US" sz="3200" b="1" dirty="0" err="1">
                <a:solidFill>
                  <a:schemeClr val="tx1"/>
                </a:solidFill>
              </a:rPr>
              <a:t>geom’s</a:t>
            </a:r>
            <a:r>
              <a:rPr lang="en-US" sz="3200" b="1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Then add features.</a:t>
            </a:r>
          </a:p>
          <a:p>
            <a:endParaRPr lang="en-US" sz="3200" b="1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1978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Run </a:t>
            </a:r>
            <a:r>
              <a:rPr lang="en-US" sz="4000" b="1" dirty="0" err="1"/>
              <a:t>GGPlot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8" y="1888268"/>
            <a:ext cx="8534400" cy="4172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>
                <a:solidFill>
                  <a:schemeClr val="tx1"/>
                </a:solidFill>
              </a:rPr>
              <a:t>set.seed</a:t>
            </a:r>
            <a:r>
              <a:rPr lang="en-US" sz="3200" b="1" dirty="0">
                <a:solidFill>
                  <a:schemeClr val="tx1"/>
                </a:solidFill>
              </a:rPr>
              <a:t>(1234567890)</a:t>
            </a:r>
          </a:p>
          <a:p>
            <a:pPr marL="457200" lvl="1" indent="0">
              <a:buNone/>
            </a:pPr>
            <a:r>
              <a:rPr lang="en-US" sz="3200" b="1" dirty="0" err="1">
                <a:solidFill>
                  <a:schemeClr val="tx1"/>
                </a:solidFill>
              </a:rPr>
              <a:t>histogram_data</a:t>
            </a:r>
            <a:r>
              <a:rPr lang="en-US" sz="3200" b="1" dirty="0">
                <a:solidFill>
                  <a:schemeClr val="tx1"/>
                </a:solidFill>
              </a:rPr>
              <a:t> &lt;- </a:t>
            </a:r>
            <a:r>
              <a:rPr lang="en-US" sz="3200" b="1" dirty="0" err="1">
                <a:solidFill>
                  <a:schemeClr val="tx1"/>
                </a:solidFill>
              </a:rPr>
              <a:t>data.frame</a:t>
            </a:r>
            <a:r>
              <a:rPr lang="en-US" sz="3200" b="1" dirty="0">
                <a:solidFill>
                  <a:schemeClr val="tx1"/>
                </a:solidFill>
              </a:rPr>
              <a:t>(value=</a:t>
            </a:r>
            <a:r>
              <a:rPr lang="en-US" sz="3200" b="1" dirty="0" err="1">
                <a:solidFill>
                  <a:schemeClr val="tx1"/>
                </a:solidFill>
              </a:rPr>
              <a:t>rnorm</a:t>
            </a:r>
            <a:r>
              <a:rPr lang="en-US" sz="3200" b="1" dirty="0">
                <a:solidFill>
                  <a:schemeClr val="tx1"/>
                </a:solidFill>
              </a:rPr>
              <a:t>(100),</a:t>
            </a:r>
          </a:p>
          <a:p>
            <a:pPr marL="457200" lvl="1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  group = sample(c("Group 1", "Group 2")))</a:t>
            </a:r>
          </a:p>
          <a:p>
            <a:endParaRPr lang="en-US" sz="3200" b="1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356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7" y="337353"/>
            <a:ext cx="10703841" cy="1507067"/>
          </a:xfrm>
        </p:spPr>
        <p:txBody>
          <a:bodyPr>
            <a:noAutofit/>
          </a:bodyPr>
          <a:lstStyle/>
          <a:p>
            <a:r>
              <a:rPr lang="en-US" sz="4000" b="1" dirty="0"/>
              <a:t>Data for Histogram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EEF2425-E7E7-4572-9A75-720A320C0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83" y="1600581"/>
            <a:ext cx="7217083" cy="477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3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7" y="1888268"/>
            <a:ext cx="9180181" cy="41723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b="1" dirty="0" err="1">
                <a:solidFill>
                  <a:schemeClr val="tx1"/>
                </a:solidFill>
              </a:rPr>
              <a:t>histogram_data</a:t>
            </a:r>
            <a:r>
              <a:rPr lang="en-US" sz="3200" b="1" dirty="0">
                <a:solidFill>
                  <a:schemeClr val="tx1"/>
                </a:solidFill>
              </a:rPr>
              <a:t> %&gt;% </a:t>
            </a:r>
            <a:r>
              <a:rPr lang="en-US" sz="3200" b="1" dirty="0" err="1">
                <a:solidFill>
                  <a:schemeClr val="tx1"/>
                </a:solidFill>
              </a:rPr>
              <a:t>ggplot</a:t>
            </a:r>
            <a:r>
              <a:rPr lang="en-US" sz="3200" b="1" dirty="0">
                <a:solidFill>
                  <a:schemeClr val="tx1"/>
                </a:solidFill>
              </a:rPr>
              <a:t>(., </a:t>
            </a:r>
            <a:r>
              <a:rPr lang="en-US" sz="3200" b="1" dirty="0" err="1">
                <a:solidFill>
                  <a:schemeClr val="tx1"/>
                </a:solidFill>
              </a:rPr>
              <a:t>aes</a:t>
            </a:r>
            <a:r>
              <a:rPr lang="en-US" sz="3200" b="1" dirty="0">
                <a:solidFill>
                  <a:schemeClr val="tx1"/>
                </a:solidFill>
              </a:rPr>
              <a:t>(x=value)) +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  </a:t>
            </a:r>
            <a:r>
              <a:rPr lang="en-US" sz="3200" b="1" dirty="0" err="1">
                <a:solidFill>
                  <a:schemeClr val="tx1"/>
                </a:solidFill>
              </a:rPr>
              <a:t>geom_histogram</a:t>
            </a:r>
            <a:r>
              <a:rPr lang="en-US" sz="32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buNone/>
            </a:pPr>
            <a:endParaRPr lang="en-US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Translation: histogram data INTO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chemeClr val="tx1"/>
                </a:solidFill>
              </a:rPr>
              <a:t>ggplot</a:t>
            </a:r>
            <a:r>
              <a:rPr lang="en-US" sz="3200" b="1" dirty="0">
                <a:solidFill>
                  <a:schemeClr val="tx1"/>
                </a:solidFill>
              </a:rPr>
              <a:t> USE ‘value for the x value (no y value is needed)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Plot with a histogram.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533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855E126-CF34-4CD3-B45B-09A74CA0C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375" y="1901761"/>
            <a:ext cx="7780952" cy="448571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EDD9837-F985-4DA0-AC4A-1E39CBD9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00591869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3428</TotalTime>
  <Words>2149</Words>
  <Application>Microsoft Office PowerPoint</Application>
  <PresentationFormat>Widescreen</PresentationFormat>
  <Paragraphs>265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Century Gothic</vt:lpstr>
      <vt:lpstr>Wingdings</vt:lpstr>
      <vt:lpstr>Wingdings 3</vt:lpstr>
      <vt:lpstr>Slice</vt:lpstr>
      <vt:lpstr>How to make plots with ggplot </vt:lpstr>
      <vt:lpstr>Contents</vt:lpstr>
      <vt:lpstr>What is GGPlot?</vt:lpstr>
      <vt:lpstr>Resources</vt:lpstr>
      <vt:lpstr>Model of Operation</vt:lpstr>
      <vt:lpstr>Run GGPlot</vt:lpstr>
      <vt:lpstr>Data for Histogram</vt:lpstr>
      <vt:lpstr>Example - Histogram</vt:lpstr>
      <vt:lpstr>Results</vt:lpstr>
      <vt:lpstr>Geoms</vt:lpstr>
      <vt:lpstr>Geom examples</vt:lpstr>
      <vt:lpstr>Variations</vt:lpstr>
      <vt:lpstr>Example – Color by Group</vt:lpstr>
      <vt:lpstr>Results – Not So Good</vt:lpstr>
      <vt:lpstr>Cure – Break things up by group</vt:lpstr>
      <vt:lpstr>Cure – Break things up by group</vt:lpstr>
      <vt:lpstr>Cure – Break things up by group</vt:lpstr>
      <vt:lpstr>Break plot by group</vt:lpstr>
      <vt:lpstr>Results</vt:lpstr>
      <vt:lpstr>Tidy data</vt:lpstr>
      <vt:lpstr>Long vs wide data</vt:lpstr>
      <vt:lpstr>Advantage of Long data</vt:lpstr>
      <vt:lpstr>Example of Wide data</vt:lpstr>
      <vt:lpstr>Example of Long data</vt:lpstr>
      <vt:lpstr>The tidyr package’s pivot_longer() and pivot_wider()</vt:lpstr>
      <vt:lpstr>Pivoting the religion Data set</vt:lpstr>
      <vt:lpstr>Pivoting A long Data  Set to Wide</vt:lpstr>
      <vt:lpstr>Pivoting A long Data Set to Wide</vt:lpstr>
      <vt:lpstr>REsults</vt:lpstr>
      <vt:lpstr>Preparing the data set for the big plot</vt:lpstr>
      <vt:lpstr>Preparing the data set for the big plot</vt:lpstr>
      <vt:lpstr>Before – Wider Data</vt:lpstr>
      <vt:lpstr>Command</vt:lpstr>
      <vt:lpstr>After</vt:lpstr>
      <vt:lpstr>Now, Plot the data</vt:lpstr>
      <vt:lpstr>First plot</vt:lpstr>
      <vt:lpstr>Second plot – Color by Pre/Post-COVID</vt:lpstr>
      <vt:lpstr>Third plot – split by cause</vt:lpstr>
      <vt:lpstr>Third plot – split The other way by cause</vt:lpstr>
      <vt:lpstr>Final Plot, with Bells and Whistles</vt:lpstr>
      <vt:lpstr>Final Plot, with Bells and Whistles</vt:lpstr>
      <vt:lpstr>Questions?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R/Rstudio on aws </dc:title>
  <dc:creator>Barry DeCicco</dc:creator>
  <cp:lastModifiedBy>DeCicco, Barry</cp:lastModifiedBy>
  <cp:revision>64</cp:revision>
  <dcterms:created xsi:type="dcterms:W3CDTF">2020-02-02T20:17:52Z</dcterms:created>
  <dcterms:modified xsi:type="dcterms:W3CDTF">2022-11-10T18:46:54Z</dcterms:modified>
</cp:coreProperties>
</file>