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64" r:id="rId4"/>
    <p:sldId id="366" r:id="rId5"/>
    <p:sldId id="365" r:id="rId6"/>
    <p:sldId id="368" r:id="rId7"/>
    <p:sldId id="330" r:id="rId8"/>
    <p:sldId id="367" r:id="rId9"/>
    <p:sldId id="328" r:id="rId10"/>
    <p:sldId id="370" r:id="rId11"/>
    <p:sldId id="377" r:id="rId12"/>
    <p:sldId id="376" r:id="rId13"/>
    <p:sldId id="371" r:id="rId14"/>
    <p:sldId id="372" r:id="rId15"/>
    <p:sldId id="373" r:id="rId16"/>
    <p:sldId id="374" r:id="rId17"/>
    <p:sldId id="375" r:id="rId18"/>
    <p:sldId id="378" r:id="rId19"/>
    <p:sldId id="379" r:id="rId20"/>
    <p:sldId id="380" r:id="rId21"/>
    <p:sldId id="381" r:id="rId22"/>
    <p:sldId id="382" r:id="rId23"/>
    <p:sldId id="384" r:id="rId24"/>
    <p:sldId id="385" r:id="rId25"/>
    <p:sldId id="383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369" r:id="rId43"/>
    <p:sldId id="33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2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9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3993F-C034-4BA1-93BF-412166CE685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r-graph-gallery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tidyr/vignettes/tidy-data.html" TargetMode="External"/><Relationship Id="rId3" Type="http://schemas.openxmlformats.org/officeDocument/2006/relationships/hyperlink" Target="https://ggplot2.tidyverse.org/reference" TargetMode="External"/><Relationship Id="rId7" Type="http://schemas.openxmlformats.org/officeDocument/2006/relationships/hyperlink" Target="https://tidyr.tidyverse.org/articles/pivot.html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dpl/" TargetMode="External"/><Relationship Id="rId4" Type="http://schemas.openxmlformats.org/officeDocument/2006/relationships/hyperlink" Target="https://r-graph-gall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make plots with </a:t>
            </a:r>
            <a:r>
              <a:rPr lang="en-US" b="1" dirty="0" err="1"/>
              <a:t>ggplot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301" y="3480185"/>
            <a:ext cx="10932825" cy="19473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Barry DeCicco (bdecicco2001@yahoo.com)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Ann Arbor R Users’ Group Meeting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October 18, 2022</a:t>
            </a:r>
          </a:p>
        </p:txBody>
      </p:sp>
    </p:spTree>
    <p:extLst>
      <p:ext uri="{BB962C8B-B14F-4D97-AF65-F5344CB8AC3E}">
        <p14:creationId xmlns:p14="http://schemas.microsoft.com/office/powerpoint/2010/main" val="387223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Geoms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Geoms</a:t>
            </a:r>
            <a:r>
              <a:rPr lang="en-US" sz="3200" b="1" dirty="0">
                <a:solidFill>
                  <a:schemeClr val="tx1"/>
                </a:solidFill>
              </a:rPr>
              <a:t> tell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*what* to plot (bars, histograms, lines,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There are a lot of different </a:t>
            </a:r>
            <a:r>
              <a:rPr lang="en-US" sz="3200" b="1" dirty="0" err="1">
                <a:solidFill>
                  <a:schemeClr val="tx1"/>
                </a:solidFill>
              </a:rPr>
              <a:t>geoms</a:t>
            </a:r>
            <a:r>
              <a:rPr lang="en-US" sz="3200" b="1" dirty="0">
                <a:solidFill>
                  <a:schemeClr val="tx1"/>
                </a:solidFill>
              </a:rPr>
              <a:t>; they each have arguments and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They can perform statistical transformations (counts, means, loess smoothers).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5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Geom</a:t>
            </a:r>
            <a:r>
              <a:rPr lang="en-US" sz="4000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geom_bar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geom_col</a:t>
            </a:r>
            <a:r>
              <a:rPr lang="en-US" sz="3200" b="1" dirty="0">
                <a:solidFill>
                  <a:schemeClr val="tx1"/>
                </a:solidFill>
              </a:rPr>
              <a:t>() (bar charts)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geom_errorbarh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geom_boxplot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geom_violin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geom_density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geom_label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geom_text</a:t>
            </a:r>
            <a:r>
              <a:rPr lang="en-US" sz="3200" b="1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See:  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https://ggplot2.tidyverse.org/reference/</a:t>
            </a:r>
            <a:r>
              <a:rPr lang="en-US" sz="3200" b="1" dirty="0">
                <a:solidFill>
                  <a:schemeClr val="tx1"/>
                </a:solidFill>
              </a:rPr>
              <a:t> for more.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7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Other variables can be displayed, in many ways: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Color by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Plotting symbols differing by group.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Break up the graph by group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12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– Color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Translation: histogram data INTO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USE ‘value for the x value (no y value is needed)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Plot with a histogram.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 – Not So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C772E-D148-4D89-A575-1142B0B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844420"/>
            <a:ext cx="778095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56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You can add ‘layers’ to a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(data,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(…) +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geom_XXX</a:t>
            </a:r>
            <a:r>
              <a:rPr lang="en-US" sz="3200" b="1" dirty="0">
                <a:solidFill>
                  <a:schemeClr val="tx1"/>
                </a:solidFill>
              </a:rPr>
              <a:t>() +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geom_YYY</a:t>
            </a:r>
            <a:r>
              <a:rPr lang="en-US" sz="3200" b="1" dirty="0">
                <a:solidFill>
                  <a:schemeClr val="tx1"/>
                </a:solidFill>
              </a:rPr>
              <a:t>() 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many, many things.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35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facet_grid</a:t>
            </a:r>
            <a:r>
              <a:rPr lang="en-US" sz="3200" b="1" dirty="0">
                <a:solidFill>
                  <a:schemeClr val="tx1"/>
                </a:solidFill>
              </a:rPr>
              <a:t>() will break a plot into sub-plots.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These are sometimes called ‘small multiples’, where x*y is broken into subplots based on z  (sometimes by multiple variables).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facet_grid</a:t>
            </a:r>
            <a:r>
              <a:rPr lang="en-US" sz="3200" b="1" dirty="0">
                <a:solidFill>
                  <a:schemeClr val="tx1"/>
                </a:solidFill>
              </a:rPr>
              <a:t>() will break a plot into sub-plots.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These are sometimes called ‘small multiples’, where x*y is broken into subplots based on z  (sometimes by multiple variables).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5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Break plot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(~group)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This adds an additional layer onto the plot, which forms it into subplot.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[multiple variable and row/column arrangements can be specified]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8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41DB-9C19-429E-A0FE-E7D64124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15" y="1652868"/>
            <a:ext cx="6548673" cy="47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6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adheres to the </a:t>
            </a:r>
            <a:r>
              <a:rPr lang="en-US" sz="3200" b="1" dirty="0" err="1">
                <a:solidFill>
                  <a:schemeClr val="tx1"/>
                </a:solidFill>
              </a:rPr>
              <a:t>tidyverse’s</a:t>
            </a:r>
            <a:r>
              <a:rPr lang="en-US" sz="3200" b="1" dirty="0">
                <a:solidFill>
                  <a:schemeClr val="tx1"/>
                </a:solidFill>
              </a:rPr>
              <a:t> principle of ‘tidy data’: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column is a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row is an observation.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cell is a single value.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https://cran.r-project.org/web/packages/tidyr/vignettes/tidy-data.html</a:t>
            </a:r>
            <a:r>
              <a:rPr lang="en-US" sz="32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95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Long vs wide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works best with data in the ‘long’ vs ‘wide’: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For example, a given type of value comes from one column, not multiple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There are other columns which define who, what when, where the value came from.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This is usually seen in longitudinal data.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https://cran.r-project.org/web/packages/tidyr/vignettes/tidy-data.html</a:t>
            </a:r>
            <a:r>
              <a:rPr lang="en-US" sz="32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80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Advantage of Long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can take one or a few numeric columns, and use several ‘slicing’ columns to restructure the data into the particular structure needed to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9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of Wide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56" y="5563249"/>
            <a:ext cx="11142663" cy="815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[From: 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r>
              <a:rPr lang="en-US" sz="3200" b="1" dirty="0">
                <a:solidFill>
                  <a:schemeClr val="tx1"/>
                </a:solidFill>
              </a:rPr>
              <a:t> ]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83A4F2-1B00-480C-BACE-3EF6F29C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80" y="1423480"/>
            <a:ext cx="7754432" cy="3496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258C5-5AB2-45E7-A53D-A0FD8E5334E4}"/>
              </a:ext>
            </a:extLst>
          </p:cNvPr>
          <p:cNvSpPr txBox="1"/>
          <p:nvPr/>
        </p:nvSpPr>
        <p:spPr>
          <a:xfrm>
            <a:off x="495299" y="1666875"/>
            <a:ext cx="305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 that a column of information (income) is stored in the column names.</a:t>
            </a:r>
          </a:p>
          <a:p>
            <a:endParaRPr lang="en-US" sz="2800" b="1" dirty="0"/>
          </a:p>
          <a:p>
            <a:r>
              <a:rPr lang="en-US" sz="2800" b="1" dirty="0"/>
              <a:t>It is less usable there.</a:t>
            </a:r>
          </a:p>
        </p:txBody>
      </p:sp>
    </p:spTree>
    <p:extLst>
      <p:ext uri="{BB962C8B-B14F-4D97-AF65-F5344CB8AC3E}">
        <p14:creationId xmlns:p14="http://schemas.microsoft.com/office/powerpoint/2010/main" val="208975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of Long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258C5-5AB2-45E7-A53D-A0FD8E5334E4}"/>
              </a:ext>
            </a:extLst>
          </p:cNvPr>
          <p:cNvSpPr txBox="1"/>
          <p:nvPr/>
        </p:nvSpPr>
        <p:spPr>
          <a:xfrm>
            <a:off x="495300" y="1666875"/>
            <a:ext cx="58864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Income is now more usable – the original data set can be built as a table; histograms are easy.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5400" b="1" dirty="0"/>
              <a:t>How to convert?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6754F-1564-442C-8716-864E0A80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23" y="869610"/>
            <a:ext cx="449642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err="1"/>
              <a:t>tidyr</a:t>
            </a:r>
            <a:r>
              <a:rPr lang="en-US" sz="4000" b="1" dirty="0"/>
              <a:t> package’s </a:t>
            </a:r>
            <a:r>
              <a:rPr lang="en-US" sz="4000" b="1" dirty="0" err="1"/>
              <a:t>pivot_longer</a:t>
            </a:r>
            <a:r>
              <a:rPr lang="en-US" sz="4000" b="1" dirty="0"/>
              <a:t>() and </a:t>
            </a:r>
            <a:r>
              <a:rPr lang="en-US" sz="4000" b="1" dirty="0" err="1"/>
              <a:t>pivot_wider</a:t>
            </a:r>
            <a:r>
              <a:rPr lang="en-US" sz="40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Pivot_longer</a:t>
            </a:r>
            <a:r>
              <a:rPr lang="en-US" sz="3200" b="1" dirty="0">
                <a:solidFill>
                  <a:schemeClr val="tx1"/>
                </a:solidFill>
              </a:rPr>
              <a:t>() converts wide to long.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Pivot_wider</a:t>
            </a:r>
            <a:r>
              <a:rPr lang="en-US" sz="3200" b="1" dirty="0">
                <a:solidFill>
                  <a:schemeClr val="tx1"/>
                </a:solidFill>
              </a:rPr>
              <a:t>() converts long to wide.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7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the religion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9675813" cy="4991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relig_income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pivot_longer</a:t>
            </a:r>
            <a:r>
              <a:rPr lang="en-US" sz="3200" b="1" dirty="0">
                <a:solidFill>
                  <a:schemeClr val="tx1"/>
                </a:solidFill>
              </a:rPr>
              <a:t>(!religion, </a:t>
            </a:r>
            <a:r>
              <a:rPr lang="en-US" sz="3200" b="1" dirty="0" err="1">
                <a:solidFill>
                  <a:schemeClr val="tx1"/>
                </a:solidFill>
              </a:rPr>
              <a:t>names_to</a:t>
            </a:r>
            <a:r>
              <a:rPr lang="en-US" sz="3200" b="1" dirty="0">
                <a:solidFill>
                  <a:schemeClr val="tx1"/>
                </a:solidFill>
              </a:rPr>
              <a:t> = "income", </a:t>
            </a:r>
            <a:r>
              <a:rPr lang="en-US" sz="3200" b="1" dirty="0" err="1">
                <a:solidFill>
                  <a:schemeClr val="tx1"/>
                </a:solidFill>
              </a:rPr>
              <a:t>values_to</a:t>
            </a:r>
            <a:r>
              <a:rPr lang="en-US" sz="3200" b="1" dirty="0">
                <a:solidFill>
                  <a:schemeClr val="tx1"/>
                </a:solidFill>
              </a:rPr>
              <a:t> = "count")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‘religion’ was not included; it was to go from being a row label to a label for groups of rows.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values were to come from the remaining columns of the </a:t>
            </a:r>
            <a:r>
              <a:rPr lang="en-US" sz="3200" b="1" dirty="0" err="1">
                <a:solidFill>
                  <a:schemeClr val="tx1"/>
                </a:solidFill>
              </a:rPr>
              <a:t>df</a:t>
            </a:r>
            <a:r>
              <a:rPr lang="en-US" sz="3200" b="1" dirty="0">
                <a:solidFill>
                  <a:schemeClr val="tx1"/>
                </a:solidFill>
              </a:rPr>
              <a:t>; the commands.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</a:t>
            </a:r>
            <a:r>
              <a:rPr lang="en-US" sz="3200" b="1" dirty="0" err="1">
                <a:solidFill>
                  <a:schemeClr val="tx1"/>
                </a:solidFill>
              </a:rPr>
              <a:t>names_to</a:t>
            </a:r>
            <a:r>
              <a:rPr lang="en-US" sz="3200" b="1" dirty="0">
                <a:solidFill>
                  <a:schemeClr val="tx1"/>
                </a:solidFill>
              </a:rPr>
              <a:t>’ said what to do with the column names (put in a column named ‘religion’.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</a:t>
            </a:r>
            <a:r>
              <a:rPr lang="en-US" sz="3200" b="1" dirty="0" err="1">
                <a:solidFill>
                  <a:schemeClr val="tx1"/>
                </a:solidFill>
              </a:rPr>
              <a:t>values_to</a:t>
            </a:r>
            <a:r>
              <a:rPr lang="en-US" sz="3200" b="1" dirty="0">
                <a:solidFill>
                  <a:schemeClr val="tx1"/>
                </a:solidFill>
              </a:rPr>
              <a:t>’ said what to name the column with the values (put in a column named ‘count’).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35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618844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A long Data</a:t>
            </a:r>
            <a:br>
              <a:rPr lang="en-US" sz="4000" b="1" dirty="0"/>
            </a:br>
            <a:r>
              <a:rPr lang="en-US" sz="4000" b="1" dirty="0"/>
              <a:t> Set to Wide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7CF40C-4B1D-4A9C-AF1F-22B57C95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7" y="305214"/>
            <a:ext cx="4982270" cy="6354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F429D2-DE7C-416C-841E-4785DBEB57DA}"/>
              </a:ext>
            </a:extLst>
          </p:cNvPr>
          <p:cNvSpPr txBox="1"/>
          <p:nvPr/>
        </p:nvSpPr>
        <p:spPr>
          <a:xfrm>
            <a:off x="495299" y="1524000"/>
            <a:ext cx="63773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This has multiple rows per fish. </a:t>
            </a:r>
          </a:p>
          <a:p>
            <a:r>
              <a:rPr lang="en-US" sz="2400" b="1" dirty="0"/>
              <a:t>The column ‘fish’ becomes a single row’s label.</a:t>
            </a:r>
          </a:p>
          <a:p>
            <a:endParaRPr lang="en-US" sz="2400" b="1" dirty="0"/>
          </a:p>
          <a:p>
            <a:r>
              <a:rPr lang="en-US" sz="2400" b="1" dirty="0"/>
              <a:t>There are several stations per fish; they will go to column headings.</a:t>
            </a:r>
          </a:p>
          <a:p>
            <a:endParaRPr lang="en-US" sz="2400" b="1" dirty="0"/>
          </a:p>
          <a:p>
            <a:r>
              <a:rPr lang="en-US" sz="2400" b="1" dirty="0"/>
              <a:t>The ‘seen’ variable will be aggregated into counts.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https://tidyr.tidyverse.org/articles/pivot.html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055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A long Data Set to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fish_encounters</a:t>
            </a:r>
            <a:r>
              <a:rPr lang="en-US" sz="2800" b="1" dirty="0">
                <a:solidFill>
                  <a:schemeClr val="tx1"/>
                </a:solidFill>
              </a:rPr>
              <a:t> %&gt;% </a:t>
            </a:r>
            <a:r>
              <a:rPr lang="en-US" sz="2800" b="1" dirty="0" err="1">
                <a:solidFill>
                  <a:schemeClr val="tx1"/>
                </a:solidFill>
              </a:rPr>
              <a:t>pivot_wider</a:t>
            </a:r>
            <a:r>
              <a:rPr lang="en-US" sz="2800" b="1" dirty="0">
                <a:solidFill>
                  <a:schemeClr val="tx1"/>
                </a:solidFill>
              </a:rPr>
              <a:t>(</a:t>
            </a:r>
            <a:r>
              <a:rPr lang="en-US" sz="2800" b="1" dirty="0" err="1">
                <a:solidFill>
                  <a:schemeClr val="tx1"/>
                </a:solidFill>
              </a:rPr>
              <a:t>names_from</a:t>
            </a:r>
            <a:r>
              <a:rPr lang="en-US" sz="2800" b="1" dirty="0">
                <a:solidFill>
                  <a:schemeClr val="tx1"/>
                </a:solidFill>
              </a:rPr>
              <a:t> = station, </a:t>
            </a:r>
            <a:r>
              <a:rPr lang="en-US" sz="2800" b="1" dirty="0" err="1">
                <a:solidFill>
                  <a:schemeClr val="tx1"/>
                </a:solidFill>
              </a:rPr>
              <a:t>values_from</a:t>
            </a:r>
            <a:r>
              <a:rPr lang="en-US" sz="2800" b="1" dirty="0">
                <a:solidFill>
                  <a:schemeClr val="tx1"/>
                </a:solidFill>
              </a:rPr>
              <a:t> = seen)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‘fish’ was not included; it was to go from being a label for groups of rows to a row.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The values were to come from ‘seen’.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‘</a:t>
            </a:r>
            <a:r>
              <a:rPr lang="en-US" sz="2800" b="1" dirty="0" err="1">
                <a:solidFill>
                  <a:schemeClr val="tx1"/>
                </a:solidFill>
              </a:rPr>
              <a:t>names_to</a:t>
            </a:r>
            <a:r>
              <a:rPr lang="en-US" sz="2800" b="1" dirty="0">
                <a:solidFill>
                  <a:schemeClr val="tx1"/>
                </a:solidFill>
              </a:rPr>
              <a:t>’ said what to put into the headers (values from the column ‘station’).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66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REsults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5074315"/>
            <a:ext cx="10133013" cy="121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Note that NA’s were created to fill in blanks.</a:t>
            </a:r>
            <a:endParaRPr lang="en-US" sz="2800" b="1" dirty="0">
              <a:solidFill>
                <a:schemeClr val="tx1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D3132A-FE17-43EB-9282-6EA7AF0E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40" y="1718372"/>
            <a:ext cx="777348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</a:t>
            </a:r>
            <a:r>
              <a:rPr lang="en-US" sz="4000" b="1" dirty="0" err="1"/>
              <a:t>GGPlot</a:t>
            </a:r>
            <a:r>
              <a:rPr lang="en-US" sz="40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Ggplot2 is an R package developed by Hadley Wickham, based on the ‘grammar of graphics’.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It can make plots which are very simple, or very complex.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3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Preparing the data set for the big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This is a synthetic data set on ER admissions, pre- and post-COVID.  It is totally made up from scratch, and has nothing to do with any hospital data that I have ever seen.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It is almost ready to graph, but is not quite in long form – the counts for ‘COVID’ and ‘Other’ causes of admission are in separate variables.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Let’s pivot……………………..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28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Preparing the data set for the big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This is a synthetic data set on ER admissions, pre- and post-COVID.  It is totally made up from scratch, and has nothing to do with any hospital data that I have ever seen.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It is almost ready to graph, but is not quite in long form – the counts for ‘COVID’ and ‘Other’ causes of admission are in separate variables.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Let’s pivot……………………..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42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Before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02BCA-9BCE-4F72-A607-1DD4E45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86" y="1504681"/>
            <a:ext cx="895475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3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548481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Command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515938" y="1532464"/>
            <a:ext cx="97731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 err="1"/>
              <a:t>ER_Long_df</a:t>
            </a:r>
            <a:r>
              <a:rPr lang="en-US" sz="2000" b="1" dirty="0"/>
              <a:t> &lt;- </a:t>
            </a:r>
            <a:r>
              <a:rPr lang="en-US" sz="2000" b="1" dirty="0" err="1"/>
              <a:t>ER_df</a:t>
            </a:r>
            <a:r>
              <a:rPr lang="en-US" sz="2000" b="1" dirty="0"/>
              <a:t> %&gt;%  </a:t>
            </a:r>
            <a:r>
              <a:rPr lang="en-US" sz="2000" b="1" dirty="0" err="1"/>
              <a:t>pivot_longer</a:t>
            </a:r>
            <a:r>
              <a:rPr lang="en-US" sz="2000" b="1" dirty="0"/>
              <a:t>(</a:t>
            </a:r>
          </a:p>
          <a:p>
            <a:r>
              <a:rPr lang="en-US" sz="2000" b="1" dirty="0"/>
              <a:t>!c(</a:t>
            </a:r>
            <a:r>
              <a:rPr lang="en-US" sz="2000" b="1" dirty="0" err="1"/>
              <a:t>Calendar_Date</a:t>
            </a:r>
            <a:r>
              <a:rPr lang="en-US" sz="2000" b="1" dirty="0"/>
              <a:t>, </a:t>
            </a:r>
            <a:r>
              <a:rPr lang="en-US" sz="2000" b="1" dirty="0" err="1"/>
              <a:t>Quarter_num</a:t>
            </a:r>
            <a:r>
              <a:rPr lang="en-US" sz="2000" b="1" dirty="0"/>
              <a:t>, Period, </a:t>
            </a:r>
            <a:r>
              <a:rPr lang="en-US" sz="2000" b="1" dirty="0" err="1"/>
              <a:t>Month_num</a:t>
            </a:r>
            <a:r>
              <a:rPr lang="en-US" sz="2000" b="1" dirty="0"/>
              <a:t>),</a:t>
            </a:r>
          </a:p>
          <a:p>
            <a:r>
              <a:rPr lang="en-US" sz="2000" b="1" dirty="0"/>
              <a:t>             </a:t>
            </a:r>
            <a:r>
              <a:rPr lang="en-US" sz="2000" b="1" dirty="0" err="1"/>
              <a:t>names_to</a:t>
            </a:r>
            <a:r>
              <a:rPr lang="en-US" sz="2000" b="1" dirty="0"/>
              <a:t> = "Cause", </a:t>
            </a:r>
          </a:p>
          <a:p>
            <a:r>
              <a:rPr lang="en-US" sz="2000" b="1" dirty="0"/>
              <a:t>             </a:t>
            </a:r>
            <a:r>
              <a:rPr lang="en-US" sz="2000" b="1" dirty="0" err="1"/>
              <a:t>values_to</a:t>
            </a:r>
            <a:r>
              <a:rPr lang="en-US" sz="2000" b="1" dirty="0"/>
              <a:t> = “Count")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</a:t>
            </a:r>
            <a:r>
              <a:rPr lang="en-US" sz="2400" b="1" dirty="0" err="1"/>
              <a:t>Calendar_Date</a:t>
            </a:r>
            <a:r>
              <a:rPr lang="en-US" sz="2400" b="1" dirty="0"/>
              <a:t> through ‘</a:t>
            </a:r>
            <a:r>
              <a:rPr lang="en-US" sz="2400" b="1" dirty="0" err="1"/>
              <a:t>Month_num</a:t>
            </a:r>
            <a:r>
              <a:rPr lang="en-US" sz="2400" b="1" dirty="0"/>
              <a:t>’ to label groups of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Put the column names ‘</a:t>
            </a:r>
            <a:r>
              <a:rPr lang="en-US" sz="2400" b="1" dirty="0" err="1"/>
              <a:t>Admission_Covid</a:t>
            </a:r>
            <a:r>
              <a:rPr lang="en-US" sz="2400" b="1" dirty="0"/>
              <a:t>’ and ‘</a:t>
            </a:r>
            <a:r>
              <a:rPr lang="en-US" sz="2400" b="1" dirty="0" err="1"/>
              <a:t>Admission_Other</a:t>
            </a:r>
            <a:r>
              <a:rPr lang="en-US" sz="2400" b="1" dirty="0"/>
              <a:t>’ into the values in column </a:t>
            </a:r>
            <a:r>
              <a:rPr lang="en-US" sz="2400" b="1" dirty="0" err="1"/>
              <a:t>‘Cause</a:t>
            </a:r>
            <a:r>
              <a:rPr lang="en-US" sz="2400" b="1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Put the values from those two columns into a value ‘Count’.</a:t>
            </a:r>
          </a:p>
        </p:txBody>
      </p:sp>
    </p:spTree>
    <p:extLst>
      <p:ext uri="{BB962C8B-B14F-4D97-AF65-F5344CB8AC3E}">
        <p14:creationId xmlns:p14="http://schemas.microsoft.com/office/powerpoint/2010/main" val="76702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2198688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41578A-CE69-4D6B-9D1A-F13E7564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29" y="1733298"/>
            <a:ext cx="770680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9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937101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Now, Plot the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8" y="1581191"/>
            <a:ext cx="90185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The goal is to compare the admission counts for COVID and all other causes (combined), over time.</a:t>
            </a:r>
          </a:p>
          <a:p>
            <a:endParaRPr lang="en-US" sz="2400" b="1" dirty="0"/>
          </a:p>
          <a:p>
            <a:r>
              <a:rPr lang="en-US" sz="2400" b="1" dirty="0"/>
              <a:t>The counts are by week.</a:t>
            </a:r>
          </a:p>
          <a:p>
            <a:endParaRPr lang="en-US" sz="2400" b="1" dirty="0"/>
          </a:p>
          <a:p>
            <a:r>
              <a:rPr lang="en-US" sz="2400" b="1" dirty="0"/>
              <a:t>There is a variable, ‘Period’, which defines the pre-/post-COVID time periods.</a:t>
            </a:r>
          </a:p>
          <a:p>
            <a:endParaRPr lang="en-US" sz="2400" b="1" dirty="0"/>
          </a:p>
          <a:p>
            <a:r>
              <a:rPr lang="en-US" sz="2400" b="1" dirty="0"/>
              <a:t>The variable </a:t>
            </a:r>
            <a:r>
              <a:rPr lang="en-US" sz="2400" b="1" dirty="0" err="1"/>
              <a:t>‘Cause</a:t>
            </a:r>
            <a:r>
              <a:rPr lang="en-US" sz="2400" b="1" dirty="0"/>
              <a:t>’ defines which counts were for COVID admissions and which were from other causes.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926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First plot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81191"/>
            <a:ext cx="50942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84ED-CA35-4F3A-9C70-73A3DAB0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12" y="1328018"/>
            <a:ext cx="6142857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Second plot – Color by Pre/Post-COVID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81191"/>
            <a:ext cx="50942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62E6-6517-4D9B-B833-33401DF3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36" y="1410648"/>
            <a:ext cx="6142857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Third plot – split by cause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52616"/>
            <a:ext cx="50942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 = 1)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Subplot by Cause.</a:t>
            </a:r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A27A9-296A-4CF5-B90C-914CEA22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6" y="1705896"/>
            <a:ext cx="6284588" cy="36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9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Third plot – split The other way by cause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52616"/>
            <a:ext cx="50942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=2)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Subplot by Cause.</a:t>
            </a:r>
          </a:p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06A5D-A6FB-4130-A427-51B26FB1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186143"/>
            <a:ext cx="6113948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7"/>
            <a:ext cx="8534400" cy="463237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The ggplot2 page of the tidyverse (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https://ggplot2.tidyverse.org/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r>
              <a:rPr lang="en-US" sz="3200" b="1" dirty="0">
                <a:solidFill>
                  <a:schemeClr val="tx1"/>
                </a:solidFill>
              </a:rPr>
              <a:t> ).  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The R Graph Gallery(</a:t>
            </a:r>
            <a:r>
              <a:rPr lang="en-US" sz="3200" b="1" dirty="0">
                <a:solidFill>
                  <a:schemeClr val="tx1"/>
                </a:solidFill>
                <a:hlinkClick r:id="rId4"/>
              </a:rPr>
              <a:t>https://r-graph-gallery.com</a:t>
            </a:r>
            <a:r>
              <a:rPr lang="en-US" sz="3200" b="1" dirty="0">
                <a:solidFill>
                  <a:schemeClr val="tx1"/>
                </a:solidFill>
              </a:rPr>
              <a:t>) has many examples and code.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 err="1">
                <a:solidFill>
                  <a:schemeClr val="tx1"/>
                </a:solidFill>
              </a:rPr>
              <a:t>dplyr</a:t>
            </a:r>
            <a:r>
              <a:rPr lang="en-US" sz="3200" b="1" dirty="0">
                <a:solidFill>
                  <a:schemeClr val="tx1"/>
                </a:solidFill>
              </a:rPr>
              <a:t> (</a:t>
            </a:r>
            <a:r>
              <a:rPr lang="en-US" sz="3200" b="1" dirty="0">
                <a:solidFill>
                  <a:schemeClr val="tx1"/>
                </a:solidFill>
                <a:hlinkClick r:id="rId5"/>
              </a:rPr>
              <a:t>https://dplyr.tidyverse.org/</a:t>
            </a:r>
            <a:r>
              <a:rPr lang="en-US" sz="3200" b="1" dirty="0">
                <a:solidFill>
                  <a:schemeClr val="tx1"/>
                </a:solidFill>
              </a:rPr>
              <a:t>) for the data manipulations needed to make better graphs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10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Final Plot, with Bells and Whistles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03D6B8-C999-4E27-9AD7-6A8E90C3F0C7}"/>
              </a:ext>
            </a:extLst>
          </p:cNvPr>
          <p:cNvSpPr txBox="1"/>
          <p:nvPr/>
        </p:nvSpPr>
        <p:spPr>
          <a:xfrm>
            <a:off x="1019176" y="1582341"/>
            <a:ext cx="9553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               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 = 2)+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ggtitle</a:t>
            </a:r>
            <a:r>
              <a:rPr lang="en-US" sz="2400" b="1" dirty="0"/>
              <a:t>("ER Visit Counts by Week, COVID/All Others, Pre-/Post-COVID")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ylab</a:t>
            </a:r>
            <a:r>
              <a:rPr lang="en-US" sz="2400" b="1" dirty="0"/>
              <a:t>("Weekly Admission Rate")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xlab</a:t>
            </a:r>
            <a:r>
              <a:rPr lang="en-US" sz="2400" b="1" dirty="0"/>
              <a:t>("ED Arrival Date (Week)") +</a:t>
            </a:r>
          </a:p>
          <a:p>
            <a:r>
              <a:rPr lang="en-US" sz="2400" b="1" dirty="0"/>
              <a:t>  theme(</a:t>
            </a:r>
            <a:r>
              <a:rPr lang="en-US" sz="2400" b="1" dirty="0" err="1"/>
              <a:t>axis.text.x</a:t>
            </a:r>
            <a:r>
              <a:rPr lang="en-US" sz="2400" b="1" dirty="0"/>
              <a:t> = </a:t>
            </a:r>
            <a:r>
              <a:rPr lang="en-US" sz="2400" b="1" dirty="0" err="1"/>
              <a:t>element_text</a:t>
            </a:r>
            <a:r>
              <a:rPr lang="en-US" sz="2400" b="1" dirty="0"/>
              <a:t>(angle = 90)) +</a:t>
            </a:r>
          </a:p>
          <a:p>
            <a:r>
              <a:rPr lang="en-US" sz="2400" b="1" dirty="0"/>
              <a:t>  #   theme(</a:t>
            </a:r>
            <a:r>
              <a:rPr lang="en-US" sz="2400" b="1" dirty="0" err="1"/>
              <a:t>legend.position</a:t>
            </a:r>
            <a:r>
              <a:rPr lang="en-US" sz="2400" b="1" dirty="0"/>
              <a:t> = c(0.2, 0.2)) 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scale_x_date</a:t>
            </a:r>
            <a:r>
              <a:rPr lang="en-US" sz="2400" b="1" dirty="0"/>
              <a:t>(</a:t>
            </a:r>
            <a:r>
              <a:rPr lang="en-US" sz="2400" b="1" dirty="0" err="1"/>
              <a:t>date_breaks</a:t>
            </a:r>
            <a:r>
              <a:rPr lang="en-US" sz="2400" b="1" dirty="0"/>
              <a:t> = "months")</a:t>
            </a:r>
          </a:p>
        </p:txBody>
      </p:sp>
    </p:spTree>
    <p:extLst>
      <p:ext uri="{BB962C8B-B14F-4D97-AF65-F5344CB8AC3E}">
        <p14:creationId xmlns:p14="http://schemas.microsoft.com/office/powerpoint/2010/main" val="90522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Final Plot, with Bells and Whistles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642331-8E4C-4C1F-AD22-69F6030B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00" y="1603792"/>
            <a:ext cx="10001337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0710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4D00C3-7E4A-4AA6-B192-248883C2FD75}"/>
              </a:ext>
            </a:extLst>
          </p:cNvPr>
          <p:cNvSpPr txBox="1"/>
          <p:nvPr/>
        </p:nvSpPr>
        <p:spPr>
          <a:xfrm>
            <a:off x="1366310" y="1553350"/>
            <a:ext cx="913606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The ggplot2 page of the tidyverse (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https://ggplot2.tidyverse.org/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r>
              <a:rPr lang="en-US" sz="1800" b="1" dirty="0">
                <a:solidFill>
                  <a:schemeClr val="tx1"/>
                </a:solidFill>
              </a:rPr>
              <a:t> ).  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The R Graph Gallery(</a:t>
            </a:r>
            <a:r>
              <a:rPr lang="en-US" sz="1800" b="1" dirty="0">
                <a:solidFill>
                  <a:schemeClr val="tx1"/>
                </a:solidFill>
                <a:hlinkClick r:id="rId4"/>
              </a:rPr>
              <a:t>https://r-graph-gallery.com</a:t>
            </a:r>
            <a:r>
              <a:rPr lang="en-US" sz="1800" b="1" dirty="0">
                <a:solidFill>
                  <a:schemeClr val="tx1"/>
                </a:solidFill>
              </a:rPr>
              <a:t>) has many examples and code.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Dplyr</a:t>
            </a:r>
            <a:r>
              <a:rPr lang="en-US" b="1" dirty="0"/>
              <a:t>,</a:t>
            </a:r>
            <a:r>
              <a:rPr lang="en-US" sz="1800" b="1" dirty="0">
                <a:solidFill>
                  <a:schemeClr val="tx1"/>
                </a:solidFill>
              </a:rPr>
              <a:t> for the data manipulations needed to make better graphs: </a:t>
            </a:r>
            <a:r>
              <a:rPr lang="en-US" sz="1800" b="1" dirty="0">
                <a:solidFill>
                  <a:schemeClr val="tx1"/>
                </a:solidFill>
                <a:hlinkClick r:id="rId5"/>
              </a:rPr>
              <a:t>https://dpl</a:t>
            </a:r>
            <a:r>
              <a:rPr lang="en-US" sz="1800" b="1" dirty="0">
                <a:solidFill>
                  <a:schemeClr val="tx1"/>
                </a:solidFill>
                <a:hlinkClick r:id="rId6"/>
              </a:rPr>
              <a:t>yr.tidyverse.org/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b="1" dirty="0"/>
              <a:t>The reference for ggplot2: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  <a:hlinkClick r:id="rId7"/>
            </a:endParaRPr>
          </a:p>
          <a:p>
            <a:endParaRPr lang="en-US" sz="1800" b="1" dirty="0">
              <a:solidFill>
                <a:schemeClr val="tx1"/>
              </a:solidFill>
              <a:hlinkClick r:id="rId7"/>
            </a:endParaRPr>
          </a:p>
          <a:p>
            <a:r>
              <a:rPr lang="en-US" b="1" dirty="0" err="1"/>
              <a:t>Pivotting</a:t>
            </a:r>
            <a:r>
              <a:rPr lang="en-US" b="1" dirty="0"/>
              <a:t>:  </a:t>
            </a:r>
            <a:r>
              <a:rPr lang="en-US" sz="1800" b="1" dirty="0">
                <a:solidFill>
                  <a:schemeClr val="tx1"/>
                </a:solidFill>
                <a:hlinkClick r:id="rId7"/>
              </a:rPr>
              <a:t>https://tidyr.tidyverse.org/articles/pivot.html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b="1" dirty="0"/>
              <a:t>Tidy Data:  </a:t>
            </a:r>
            <a:r>
              <a:rPr lang="en-US" sz="1800" b="1" dirty="0">
                <a:solidFill>
                  <a:schemeClr val="tx1"/>
                </a:solidFill>
                <a:hlinkClick r:id="rId8"/>
              </a:rPr>
              <a:t>https://cran.r-project.org/web/packages/tidyr/vignettes/tidy-data.html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Model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Invoke ggplot2, tell it which data set to use.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Tell it what columns to use for major elements (x-/y-axis, color, fill).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Tell it what to plot (points, lines, columns, etc.) with </a:t>
            </a:r>
            <a:r>
              <a:rPr lang="en-US" sz="3200" b="1" dirty="0" err="1">
                <a:solidFill>
                  <a:schemeClr val="tx1"/>
                </a:solidFill>
              </a:rPr>
              <a:t>geom’s</a:t>
            </a:r>
            <a:r>
              <a:rPr lang="en-US" sz="3200" b="1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Then add features.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97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Run </a:t>
            </a:r>
            <a:r>
              <a:rPr lang="en-US" sz="4000" b="1" dirty="0" err="1"/>
              <a:t>GGPlot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set.seed</a:t>
            </a:r>
            <a:r>
              <a:rPr lang="en-US" sz="3200" b="1" dirty="0">
                <a:solidFill>
                  <a:schemeClr val="tx1"/>
                </a:solidFill>
              </a:rPr>
              <a:t>(1234567890)</a:t>
            </a:r>
          </a:p>
          <a:p>
            <a:pPr marL="457200" lvl="1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&lt;- </a:t>
            </a:r>
            <a:r>
              <a:rPr lang="en-US" sz="3200" b="1" dirty="0" err="1">
                <a:solidFill>
                  <a:schemeClr val="tx1"/>
                </a:solidFill>
              </a:rPr>
              <a:t>data.frame</a:t>
            </a:r>
            <a:r>
              <a:rPr lang="en-US" sz="3200" b="1" dirty="0">
                <a:solidFill>
                  <a:schemeClr val="tx1"/>
                </a:solidFill>
              </a:rPr>
              <a:t>(value=</a:t>
            </a:r>
            <a:r>
              <a:rPr lang="en-US" sz="3200" b="1" dirty="0" err="1">
                <a:solidFill>
                  <a:schemeClr val="tx1"/>
                </a:solidFill>
              </a:rPr>
              <a:t>rnorm</a:t>
            </a:r>
            <a:r>
              <a:rPr lang="en-US" sz="3200" b="1" dirty="0">
                <a:solidFill>
                  <a:schemeClr val="tx1"/>
                </a:solidFill>
              </a:rPr>
              <a:t>(100),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group = sample(c("Group 1", "Group 2")))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10703841" cy="1507067"/>
          </a:xfrm>
        </p:spPr>
        <p:txBody>
          <a:bodyPr>
            <a:noAutofit/>
          </a:bodyPr>
          <a:lstStyle/>
          <a:p>
            <a:r>
              <a:rPr lang="en-US" sz="4000" b="1" dirty="0"/>
              <a:t>Data for Histogram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EF2425-E7E7-4572-9A75-720A320C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3" y="1600581"/>
            <a:ext cx="7217083" cy="4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Translation: histogram data INTO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USE ‘value for the x value (no y value is needed)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Plot with a histogram.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3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55E126-CF34-4CD3-B45B-09A74CA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75" y="1901761"/>
            <a:ext cx="7780952" cy="44857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05918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2108</Words>
  <Application>Microsoft Office PowerPoint</Application>
  <PresentationFormat>Widescreen</PresentationFormat>
  <Paragraphs>261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Slice</vt:lpstr>
      <vt:lpstr>How to make plots with ggplot </vt:lpstr>
      <vt:lpstr>Contents</vt:lpstr>
      <vt:lpstr>What is GGPlot?</vt:lpstr>
      <vt:lpstr>Resources</vt:lpstr>
      <vt:lpstr>Model of Operation</vt:lpstr>
      <vt:lpstr>Run GGPlot</vt:lpstr>
      <vt:lpstr>Data for Histogram</vt:lpstr>
      <vt:lpstr>Example - Histogram</vt:lpstr>
      <vt:lpstr>Results</vt:lpstr>
      <vt:lpstr>Geoms</vt:lpstr>
      <vt:lpstr>Geom examples</vt:lpstr>
      <vt:lpstr>Variations</vt:lpstr>
      <vt:lpstr>Example – Color by Group</vt:lpstr>
      <vt:lpstr>Results – Not So Good</vt:lpstr>
      <vt:lpstr>Cure – Break things up by group</vt:lpstr>
      <vt:lpstr>Cure – Break things up by group</vt:lpstr>
      <vt:lpstr>Cure – Break things up by group</vt:lpstr>
      <vt:lpstr>Break plot by group</vt:lpstr>
      <vt:lpstr>Results</vt:lpstr>
      <vt:lpstr>Tidy data</vt:lpstr>
      <vt:lpstr>Long vs wide data</vt:lpstr>
      <vt:lpstr>Advantage of Long data</vt:lpstr>
      <vt:lpstr>Example of Wide data</vt:lpstr>
      <vt:lpstr>Example of Long data</vt:lpstr>
      <vt:lpstr>The tidyr package’s pivot_longer() and pivot_wider()</vt:lpstr>
      <vt:lpstr>Pivoting the religion Data set</vt:lpstr>
      <vt:lpstr>Pivoting A long Data  Set to Wide</vt:lpstr>
      <vt:lpstr>Pivoting A long Data Set to Wide</vt:lpstr>
      <vt:lpstr>REsults</vt:lpstr>
      <vt:lpstr>Preparing the data set for the big plot</vt:lpstr>
      <vt:lpstr>Preparing the data set for the big plot</vt:lpstr>
      <vt:lpstr>Before</vt:lpstr>
      <vt:lpstr>Command</vt:lpstr>
      <vt:lpstr>After</vt:lpstr>
      <vt:lpstr>Now, Plot the data</vt:lpstr>
      <vt:lpstr>First plot</vt:lpstr>
      <vt:lpstr>Second plot – Color by Pre/Post-COVID</vt:lpstr>
      <vt:lpstr>Third plot – split by cause</vt:lpstr>
      <vt:lpstr>Third plot – split The other way by cause</vt:lpstr>
      <vt:lpstr>Final Plot, with Bells and Whistles</vt:lpstr>
      <vt:lpstr>Final Plot, with Bells and Whistles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R/Rstudio on aws </dc:title>
  <dc:creator>Barry DeCicco</dc:creator>
  <cp:lastModifiedBy>DeCicco, Barry</cp:lastModifiedBy>
  <cp:revision>64</cp:revision>
  <dcterms:created xsi:type="dcterms:W3CDTF">2020-02-02T20:17:52Z</dcterms:created>
  <dcterms:modified xsi:type="dcterms:W3CDTF">2022-10-18T20:48:52Z</dcterms:modified>
</cp:coreProperties>
</file>