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371" r:id="rId4"/>
    <p:sldId id="373" r:id="rId5"/>
    <p:sldId id="374" r:id="rId6"/>
    <p:sldId id="370" r:id="rId7"/>
    <p:sldId id="377" r:id="rId8"/>
    <p:sldId id="376" r:id="rId9"/>
    <p:sldId id="401" r:id="rId10"/>
    <p:sldId id="372" r:id="rId11"/>
    <p:sldId id="378" r:id="rId12"/>
    <p:sldId id="375" r:id="rId13"/>
    <p:sldId id="379" r:id="rId14"/>
    <p:sldId id="380" r:id="rId15"/>
    <p:sldId id="398" r:id="rId16"/>
    <p:sldId id="383" r:id="rId17"/>
    <p:sldId id="384" r:id="rId18"/>
    <p:sldId id="385" r:id="rId19"/>
    <p:sldId id="390" r:id="rId20"/>
    <p:sldId id="392" r:id="rId21"/>
    <p:sldId id="393" r:id="rId22"/>
    <p:sldId id="387" r:id="rId23"/>
    <p:sldId id="394" r:id="rId24"/>
    <p:sldId id="395" r:id="rId25"/>
    <p:sldId id="396" r:id="rId26"/>
    <p:sldId id="399" r:id="rId27"/>
    <p:sldId id="400" r:id="rId28"/>
    <p:sldId id="402" r:id="rId29"/>
    <p:sldId id="3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7A5FE9-7D14-48DB-8593-AA6BEE3E0F6F}">
          <p14:sldIdLst>
            <p14:sldId id="256"/>
            <p14:sldId id="302"/>
            <p14:sldId id="371"/>
            <p14:sldId id="373"/>
            <p14:sldId id="374"/>
            <p14:sldId id="370"/>
            <p14:sldId id="377"/>
            <p14:sldId id="376"/>
            <p14:sldId id="401"/>
            <p14:sldId id="372"/>
            <p14:sldId id="378"/>
          </p14:sldIdLst>
        </p14:section>
        <p14:section name="ChatGPT" id="{6CB756EC-8539-4B64-9FE2-BD122D0AA22E}">
          <p14:sldIdLst>
            <p14:sldId id="375"/>
            <p14:sldId id="379"/>
            <p14:sldId id="380"/>
            <p14:sldId id="398"/>
            <p14:sldId id="383"/>
            <p14:sldId id="384"/>
            <p14:sldId id="385"/>
            <p14:sldId id="390"/>
            <p14:sldId id="392"/>
            <p14:sldId id="393"/>
            <p14:sldId id="387"/>
            <p14:sldId id="394"/>
            <p14:sldId id="395"/>
            <p14:sldId id="396"/>
            <p14:sldId id="399"/>
            <p14:sldId id="400"/>
            <p14:sldId id="402"/>
          </p14:sldIdLst>
        </p14:section>
        <p14:section name="RETAIN" id="{FB565E4C-08CC-41D8-84F7-F338E004EC05}">
          <p14:sldIdLst/>
        </p14:section>
        <p14:section name="Ending" id="{247D8BE8-9DCC-42FD-9302-6A59472A370C}">
          <p14:sldIdLst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B1E3A0-9DBD-435D-A6D7-FDBF8C92D006}" v="1" dt="2025-04-29T18:06:10.460"/>
    <p1510:client id="{A7B4F7C3-AE5A-4867-B751-AB7BAD3CE8AF}" v="7" dt="2025-04-29T17:53:17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01" autoAdjust="0"/>
  </p:normalViewPr>
  <p:slideViewPr>
    <p:cSldViewPr snapToGrid="0">
      <p:cViewPr varScale="1">
        <p:scale>
          <a:sx n="68" d="100"/>
          <a:sy n="68" d="100"/>
        </p:scale>
        <p:origin x="4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y DeCicco" userId="231b5c4729589eb9" providerId="LiveId" clId="{61B1E3A0-9DBD-435D-A6D7-FDBF8C92D006}"/>
    <pc:docChg chg="undo custSel addSld delSld modSld sldOrd addSection modSection">
      <pc:chgData name="Barry DeCicco" userId="231b5c4729589eb9" providerId="LiveId" clId="{61B1E3A0-9DBD-435D-A6D7-FDBF8C92D006}" dt="2025-04-29T19:23:44.292" v="157"/>
      <pc:docMkLst>
        <pc:docMk/>
      </pc:docMkLst>
      <pc:sldChg chg="del">
        <pc:chgData name="Barry DeCicco" userId="231b5c4729589eb9" providerId="LiveId" clId="{61B1E3A0-9DBD-435D-A6D7-FDBF8C92D006}" dt="2025-04-29T18:49:57.268" v="151" actId="2696"/>
        <pc:sldMkLst>
          <pc:docMk/>
          <pc:sldMk cId="3339752925" sldId="333"/>
        </pc:sldMkLst>
      </pc:sldChg>
      <pc:sldChg chg="modSp mod">
        <pc:chgData name="Barry DeCicco" userId="231b5c4729589eb9" providerId="LiveId" clId="{61B1E3A0-9DBD-435D-A6D7-FDBF8C92D006}" dt="2025-04-29T18:47:34.226" v="82" actId="20577"/>
        <pc:sldMkLst>
          <pc:docMk/>
          <pc:sldMk cId="770441908" sldId="376"/>
        </pc:sldMkLst>
        <pc:spChg chg="mod">
          <ac:chgData name="Barry DeCicco" userId="231b5c4729589eb9" providerId="LiveId" clId="{61B1E3A0-9DBD-435D-A6D7-FDBF8C92D006}" dt="2025-04-29T18:47:34.226" v="82" actId="20577"/>
          <ac:spMkLst>
            <pc:docMk/>
            <pc:sldMk cId="770441908" sldId="376"/>
            <ac:spMk id="3" creationId="{6AE34BA3-B9EB-0775-F3B4-0601BA948AAB}"/>
          </ac:spMkLst>
        </pc:spChg>
      </pc:sldChg>
      <pc:sldChg chg="del">
        <pc:chgData name="Barry DeCicco" userId="231b5c4729589eb9" providerId="LiveId" clId="{61B1E3A0-9DBD-435D-A6D7-FDBF8C92D006}" dt="2025-04-29T18:44:59.852" v="53" actId="47"/>
        <pc:sldMkLst>
          <pc:docMk/>
          <pc:sldMk cId="18062266" sldId="381"/>
        </pc:sldMkLst>
      </pc:sldChg>
      <pc:sldChg chg="modSp mod">
        <pc:chgData name="Barry DeCicco" userId="231b5c4729589eb9" providerId="LiveId" clId="{61B1E3A0-9DBD-435D-A6D7-FDBF8C92D006}" dt="2025-04-29T18:35:23.274" v="40" actId="6549"/>
        <pc:sldMkLst>
          <pc:docMk/>
          <pc:sldMk cId="309566539" sldId="390"/>
        </pc:sldMkLst>
        <pc:spChg chg="mod">
          <ac:chgData name="Barry DeCicco" userId="231b5c4729589eb9" providerId="LiveId" clId="{61B1E3A0-9DBD-435D-A6D7-FDBF8C92D006}" dt="2025-04-29T18:35:23.274" v="40" actId="6549"/>
          <ac:spMkLst>
            <pc:docMk/>
            <pc:sldMk cId="309566539" sldId="390"/>
            <ac:spMk id="3" creationId="{53DBF1F7-40C4-A878-8C7F-65A5D964D9C1}"/>
          </ac:spMkLst>
        </pc:spChg>
      </pc:sldChg>
      <pc:sldChg chg="modSp mod">
        <pc:chgData name="Barry DeCicco" userId="231b5c4729589eb9" providerId="LiveId" clId="{61B1E3A0-9DBD-435D-A6D7-FDBF8C92D006}" dt="2025-04-29T18:35:38.636" v="42" actId="20577"/>
        <pc:sldMkLst>
          <pc:docMk/>
          <pc:sldMk cId="1733698441" sldId="392"/>
        </pc:sldMkLst>
        <pc:spChg chg="mod">
          <ac:chgData name="Barry DeCicco" userId="231b5c4729589eb9" providerId="LiveId" clId="{61B1E3A0-9DBD-435D-A6D7-FDBF8C92D006}" dt="2025-04-29T18:35:38.636" v="42" actId="20577"/>
          <ac:spMkLst>
            <pc:docMk/>
            <pc:sldMk cId="1733698441" sldId="392"/>
            <ac:spMk id="3" creationId="{D5F148C3-A2A4-1842-3A56-96CD39897E24}"/>
          </ac:spMkLst>
        </pc:spChg>
      </pc:sldChg>
      <pc:sldChg chg="modSp mod">
        <pc:chgData name="Barry DeCicco" userId="231b5c4729589eb9" providerId="LiveId" clId="{61B1E3A0-9DBD-435D-A6D7-FDBF8C92D006}" dt="2025-04-29T18:35:47.834" v="50" actId="20577"/>
        <pc:sldMkLst>
          <pc:docMk/>
          <pc:sldMk cId="4278618389" sldId="393"/>
        </pc:sldMkLst>
        <pc:spChg chg="mod">
          <ac:chgData name="Barry DeCicco" userId="231b5c4729589eb9" providerId="LiveId" clId="{61B1E3A0-9DBD-435D-A6D7-FDBF8C92D006}" dt="2025-04-29T18:35:47.834" v="50" actId="20577"/>
          <ac:spMkLst>
            <pc:docMk/>
            <pc:sldMk cId="4278618389" sldId="393"/>
            <ac:spMk id="3" creationId="{917F6E60-576D-1F4F-AAED-D7AEF2959B71}"/>
          </ac:spMkLst>
        </pc:spChg>
      </pc:sldChg>
      <pc:sldChg chg="ord">
        <pc:chgData name="Barry DeCicco" userId="231b5c4729589eb9" providerId="LiveId" clId="{61B1E3A0-9DBD-435D-A6D7-FDBF8C92D006}" dt="2025-04-29T18:44:54.910" v="52"/>
        <pc:sldMkLst>
          <pc:docMk/>
          <pc:sldMk cId="3017233798" sldId="398"/>
        </pc:sldMkLst>
      </pc:sldChg>
      <pc:sldChg chg="modSp add mod">
        <pc:chgData name="Barry DeCicco" userId="231b5c4729589eb9" providerId="LiveId" clId="{61B1E3A0-9DBD-435D-A6D7-FDBF8C92D006}" dt="2025-04-29T18:49:34.021" v="150" actId="27636"/>
        <pc:sldMkLst>
          <pc:docMk/>
          <pc:sldMk cId="1908876640" sldId="401"/>
        </pc:sldMkLst>
        <pc:spChg chg="mod">
          <ac:chgData name="Barry DeCicco" userId="231b5c4729589eb9" providerId="LiveId" clId="{61B1E3A0-9DBD-435D-A6D7-FDBF8C92D006}" dt="2025-04-29T18:47:57.839" v="141" actId="20577"/>
          <ac:spMkLst>
            <pc:docMk/>
            <pc:sldMk cId="1908876640" sldId="401"/>
            <ac:spMk id="2" creationId="{9E5B218D-29AA-64C8-32BD-A56D7FB2D776}"/>
          </ac:spMkLst>
        </pc:spChg>
        <pc:spChg chg="mod">
          <ac:chgData name="Barry DeCicco" userId="231b5c4729589eb9" providerId="LiveId" clId="{61B1E3A0-9DBD-435D-A6D7-FDBF8C92D006}" dt="2025-04-29T18:49:34.021" v="150" actId="27636"/>
          <ac:spMkLst>
            <pc:docMk/>
            <pc:sldMk cId="1908876640" sldId="401"/>
            <ac:spMk id="3" creationId="{9CBC1115-A3D8-E028-5B32-09FBB8C6D1C4}"/>
          </ac:spMkLst>
        </pc:spChg>
      </pc:sldChg>
      <pc:sldChg chg="add ord">
        <pc:chgData name="Barry DeCicco" userId="231b5c4729589eb9" providerId="LiveId" clId="{61B1E3A0-9DBD-435D-A6D7-FDBF8C92D006}" dt="2025-04-29T19:23:44.292" v="157"/>
        <pc:sldMkLst>
          <pc:docMk/>
          <pc:sldMk cId="2229325539" sldId="40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0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8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7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574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9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729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79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91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6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9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3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0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7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4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93F-C034-4BA1-93BF-412166CE685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D3993F-C034-4BA1-93BF-412166CE685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165F21-177B-4450-874B-94B59237D8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55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com/scholar?hl=en&amp;as_sdt=0%2C23&amp;q=ai+hallucinations&amp;btnG=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564" y="1006276"/>
            <a:ext cx="8001000" cy="1706252"/>
          </a:xfrm>
        </p:spPr>
        <p:txBody>
          <a:bodyPr>
            <a:normAutofit/>
          </a:bodyPr>
          <a:lstStyle/>
          <a:p>
            <a:r>
              <a:rPr lang="en-US" b="1" dirty="0"/>
              <a:t>Translating sas to python through free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587" y="3429000"/>
            <a:ext cx="10932825" cy="194733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Barry DeCicco (bdecicco2001@yahoo.com)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Ann Arbor Chapter of the American Statistical Association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April 29, 2025</a:t>
            </a:r>
          </a:p>
        </p:txBody>
      </p:sp>
    </p:spTree>
    <p:extLst>
      <p:ext uri="{BB962C8B-B14F-4D97-AF65-F5344CB8AC3E}">
        <p14:creationId xmlns:p14="http://schemas.microsoft.com/office/powerpoint/2010/main" val="387223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BF37C1-7EF9-39FF-D665-2194E908A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C7319F-F2CA-E3E0-E05C-559205B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59975-8C7E-0DBA-4DEE-72853BE6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Original sas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88B75-B81D-2253-761C-44511B35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8268"/>
            <a:ext cx="9752541" cy="4172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sets up a data set, inputs the values, calculates a chi-squared value and print the results.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data </a:t>
            </a:r>
            <a:r>
              <a:rPr lang="en-US" b="1" dirty="0" err="1">
                <a:solidFill>
                  <a:schemeClr val="tx1"/>
                </a:solidFill>
              </a:rPr>
              <a:t>chisq</a:t>
            </a:r>
            <a:r>
              <a:rPr lang="en-US" b="1" dirty="0">
                <a:solidFill>
                  <a:schemeClr val="tx1"/>
                </a:solidFill>
              </a:rPr>
              <a:t>; input </a:t>
            </a:r>
            <a:r>
              <a:rPr lang="en-US" b="1" dirty="0" err="1">
                <a:solidFill>
                  <a:schemeClr val="tx1"/>
                </a:solidFill>
              </a:rPr>
              <a:t>df</a:t>
            </a:r>
            <a:r>
              <a:rPr lang="en-US" b="1" dirty="0">
                <a:solidFill>
                  <a:schemeClr val="tx1"/>
                </a:solidFill>
              </a:rPr>
              <a:t>; </a:t>
            </a:r>
            <a:r>
              <a:rPr lang="en-US" b="1" dirty="0" err="1">
                <a:solidFill>
                  <a:schemeClr val="tx1"/>
                </a:solidFill>
              </a:rPr>
              <a:t>chirat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cinv</a:t>
            </a:r>
            <a:r>
              <a:rPr lang="en-US" b="1" dirty="0">
                <a:solidFill>
                  <a:schemeClr val="tx1"/>
                </a:solidFill>
              </a:rPr>
              <a:t>(.995,df)/</a:t>
            </a:r>
            <a:r>
              <a:rPr lang="en-US" b="1" dirty="0" err="1">
                <a:solidFill>
                  <a:schemeClr val="tx1"/>
                </a:solidFill>
              </a:rPr>
              <a:t>cinv</a:t>
            </a:r>
            <a:r>
              <a:rPr lang="en-US" b="1" dirty="0">
                <a:solidFill>
                  <a:schemeClr val="tx1"/>
                </a:solidFill>
              </a:rPr>
              <a:t>(.005,df);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datalines</a:t>
            </a:r>
            <a:r>
              <a:rPr lang="en-US" b="1" dirty="0">
                <a:solidFill>
                  <a:schemeClr val="tx1"/>
                </a:solidFill>
              </a:rPr>
              <a:t>; 20 21 22 23 24 25 26 27 28 29 30 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run;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proc print data=</a:t>
            </a:r>
            <a:r>
              <a:rPr lang="en-US" b="1" dirty="0" err="1">
                <a:solidFill>
                  <a:schemeClr val="tx1"/>
                </a:solidFill>
              </a:rPr>
              <a:t>chisq</a:t>
            </a:r>
            <a:r>
              <a:rPr lang="en-US" b="1" dirty="0">
                <a:solidFill>
                  <a:schemeClr val="tx1"/>
                </a:solidFill>
              </a:rPr>
              <a:t>; var </a:t>
            </a:r>
            <a:r>
              <a:rPr lang="en-US" b="1" dirty="0" err="1">
                <a:solidFill>
                  <a:schemeClr val="tx1"/>
                </a:solidFill>
              </a:rPr>
              <a:t>df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chirat</a:t>
            </a:r>
            <a:r>
              <a:rPr lang="en-US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run;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D54577-92AC-9AE2-799E-C19E23509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E3A42F-7476-69D1-F1B8-E13332886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20555E-48D9-426D-E1DF-0E264F5FF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254185-42E0-2A29-42F5-59A3E669C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FE4F29-5602-102F-4465-1B649149E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8EAD43C-E0A4-92B6-9D27-0EE4F2013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97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098D9-352D-053E-3213-820A63F48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3A1C83-0FE5-9C70-838F-1B4417F38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405D0-13AF-7D9A-0728-AAE191A5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results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B1EF4E-2C42-52B6-E4F0-F6E43BF2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6A1693-6EAE-C1C3-1E7A-873EBF754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31F12A-8C7A-AFC8-C011-EF212BBA0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38ADE4-66FF-F347-5297-10D19005F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61BE959-0C97-A202-38A2-637787BB6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5611A1-9B50-B581-D4DF-8BF1A464E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F4F2BB-FB02-172C-8A51-2F76F6C00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70" y="821853"/>
            <a:ext cx="3913406" cy="56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3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9F75D1-A9BE-413F-2B21-4971D8CE2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E73BFB-9575-0F56-5C5B-D754A8AF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7B9F1-A405-FC0D-B8F1-C96938FE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Chatgpt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109DD-DA32-3DA8-2082-D959C2FE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212" y="925975"/>
            <a:ext cx="8302626" cy="5090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import pandas as pd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from </a:t>
            </a:r>
            <a:r>
              <a:rPr lang="en-US" b="1" dirty="0" err="1">
                <a:solidFill>
                  <a:schemeClr val="tx1"/>
                </a:solidFill>
              </a:rPr>
              <a:t>scipy.stats</a:t>
            </a:r>
            <a:r>
              <a:rPr lang="en-US" b="1" dirty="0">
                <a:solidFill>
                  <a:schemeClr val="tx1"/>
                </a:solidFill>
              </a:rPr>
              <a:t> import chi2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# Define the data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df_list</a:t>
            </a:r>
            <a:r>
              <a:rPr lang="en-US" b="1" dirty="0">
                <a:solidFill>
                  <a:schemeClr val="tx1"/>
                </a:solidFill>
              </a:rPr>
              <a:t> = [20, 21, 22, 23, 24, 25, 26, 27, 28, 29, 30]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# Create a </a:t>
            </a:r>
            <a:r>
              <a:rPr lang="en-US" b="1" dirty="0" err="1">
                <a:solidFill>
                  <a:schemeClr val="tx1"/>
                </a:solidFill>
              </a:rPr>
              <a:t>DataFrame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chisq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pd.DataFrame</a:t>
            </a:r>
            <a:r>
              <a:rPr lang="en-US" b="1" dirty="0">
                <a:solidFill>
                  <a:schemeClr val="tx1"/>
                </a:solidFill>
              </a:rPr>
              <a:t>({'</a:t>
            </a:r>
            <a:r>
              <a:rPr lang="en-US" b="1" dirty="0" err="1">
                <a:solidFill>
                  <a:schemeClr val="tx1"/>
                </a:solidFill>
              </a:rPr>
              <a:t>df</a:t>
            </a:r>
            <a:r>
              <a:rPr lang="en-US" b="1" dirty="0">
                <a:solidFill>
                  <a:schemeClr val="tx1"/>
                </a:solidFill>
              </a:rPr>
              <a:t>': </a:t>
            </a:r>
            <a:r>
              <a:rPr lang="en-US" b="1" dirty="0" err="1">
                <a:solidFill>
                  <a:schemeClr val="tx1"/>
                </a:solidFill>
              </a:rPr>
              <a:t>df_list</a:t>
            </a:r>
            <a:r>
              <a:rPr lang="en-US" b="1" dirty="0">
                <a:solidFill>
                  <a:schemeClr val="tx1"/>
                </a:solidFill>
              </a:rPr>
              <a:t>})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# Calculate '</a:t>
            </a:r>
            <a:r>
              <a:rPr lang="en-US" b="1" dirty="0" err="1">
                <a:solidFill>
                  <a:schemeClr val="tx1"/>
                </a:solidFill>
              </a:rPr>
              <a:t>chirat</a:t>
            </a:r>
            <a:r>
              <a:rPr lang="en-US" b="1" dirty="0">
                <a:solidFill>
                  <a:schemeClr val="tx1"/>
                </a:solidFill>
              </a:rPr>
              <a:t>'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chisq</a:t>
            </a:r>
            <a:r>
              <a:rPr lang="en-US" b="1" dirty="0">
                <a:solidFill>
                  <a:schemeClr val="tx1"/>
                </a:solidFill>
              </a:rPr>
              <a:t>['</a:t>
            </a:r>
            <a:r>
              <a:rPr lang="en-US" b="1" dirty="0" err="1">
                <a:solidFill>
                  <a:schemeClr val="tx1"/>
                </a:solidFill>
              </a:rPr>
              <a:t>chirat</a:t>
            </a:r>
            <a:r>
              <a:rPr lang="en-US" b="1" dirty="0">
                <a:solidFill>
                  <a:schemeClr val="tx1"/>
                </a:solidFill>
              </a:rPr>
              <a:t>'] = chi2.ppf(0.995, </a:t>
            </a:r>
            <a:r>
              <a:rPr lang="en-US" b="1" dirty="0" err="1">
                <a:solidFill>
                  <a:schemeClr val="tx1"/>
                </a:solidFill>
              </a:rPr>
              <a:t>chisq</a:t>
            </a:r>
            <a:r>
              <a:rPr lang="en-US" b="1" dirty="0">
                <a:solidFill>
                  <a:schemeClr val="tx1"/>
                </a:solidFill>
              </a:rPr>
              <a:t>['</a:t>
            </a:r>
            <a:r>
              <a:rPr lang="en-US" b="1" dirty="0" err="1">
                <a:solidFill>
                  <a:schemeClr val="tx1"/>
                </a:solidFill>
              </a:rPr>
              <a:t>df</a:t>
            </a:r>
            <a:r>
              <a:rPr lang="en-US" b="1" dirty="0">
                <a:solidFill>
                  <a:schemeClr val="tx1"/>
                </a:solidFill>
              </a:rPr>
              <a:t>']) / chi2.ppf(0.005, </a:t>
            </a:r>
            <a:r>
              <a:rPr lang="en-US" b="1" dirty="0" err="1">
                <a:solidFill>
                  <a:schemeClr val="tx1"/>
                </a:solidFill>
              </a:rPr>
              <a:t>chisq</a:t>
            </a:r>
            <a:r>
              <a:rPr lang="en-US" b="1" dirty="0">
                <a:solidFill>
                  <a:schemeClr val="tx1"/>
                </a:solidFill>
              </a:rPr>
              <a:t>['</a:t>
            </a:r>
            <a:r>
              <a:rPr lang="en-US" b="1" dirty="0" err="1">
                <a:solidFill>
                  <a:schemeClr val="tx1"/>
                </a:solidFill>
              </a:rPr>
              <a:t>df</a:t>
            </a:r>
            <a:r>
              <a:rPr lang="en-US" b="1" dirty="0">
                <a:solidFill>
                  <a:schemeClr val="tx1"/>
                </a:solidFill>
              </a:rPr>
              <a:t>'])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# Display the result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print(</a:t>
            </a:r>
            <a:r>
              <a:rPr lang="en-US" b="1" dirty="0" err="1">
                <a:solidFill>
                  <a:schemeClr val="tx1"/>
                </a:solidFill>
              </a:rPr>
              <a:t>chisq</a:t>
            </a:r>
            <a:r>
              <a:rPr lang="en-US" b="1" dirty="0">
                <a:solidFill>
                  <a:schemeClr val="tx1"/>
                </a:solidFill>
              </a:rPr>
              <a:t>[['</a:t>
            </a:r>
            <a:r>
              <a:rPr lang="en-US" b="1" dirty="0" err="1">
                <a:solidFill>
                  <a:schemeClr val="tx1"/>
                </a:solidFill>
              </a:rPr>
              <a:t>df</a:t>
            </a:r>
            <a:r>
              <a:rPr lang="en-US" b="1" dirty="0">
                <a:solidFill>
                  <a:schemeClr val="tx1"/>
                </a:solidFill>
              </a:rPr>
              <a:t>', '</a:t>
            </a:r>
            <a:r>
              <a:rPr lang="en-US" b="1" dirty="0" err="1">
                <a:solidFill>
                  <a:schemeClr val="tx1"/>
                </a:solidFill>
              </a:rPr>
              <a:t>chirat</a:t>
            </a:r>
            <a:r>
              <a:rPr lang="en-US" b="1" dirty="0">
                <a:solidFill>
                  <a:schemeClr val="tx1"/>
                </a:solidFill>
              </a:rPr>
              <a:t>']])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47A7D4-B841-9884-BD41-A00E72E3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A9DAB5-4F47-FA7C-4FBB-6B7967CFA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6D5840-6BF2-9C7F-A7F8-5693BFA52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E1F8D5D-9545-1FD8-4213-351D39795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31F324-5277-8BA8-845A-0C782BDB1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BDA6DE-752B-2E39-3287-C5DE99253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553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E9E788-E796-C9C4-835E-E06D35C5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D78CEE-6901-CA49-F13B-D53603299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91CE-5150-2326-CB67-C1402DE3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Chatgpt</a:t>
            </a:r>
            <a:endParaRPr lang="en-US" sz="40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AAF39A-4DA4-35B7-06C1-3A3695069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F71314-2779-0A9C-9074-7BD1B6776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658E7C2-E3A7-BC32-7A3B-409A2A1CA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27E7570-9B6D-2FF8-E95F-1144090B0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9CA24A-C8DB-573C-D4BC-7D9D03D2B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386680-4206-7E7A-C62B-1BC1AA00CE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5FA0730-E23C-89A4-7967-B01B35B3C187}"/>
              </a:ext>
            </a:extLst>
          </p:cNvPr>
          <p:cNvSpPr txBox="1"/>
          <p:nvPr/>
        </p:nvSpPr>
        <p:spPr>
          <a:xfrm>
            <a:off x="3866696" y="1022015"/>
            <a:ext cx="786572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 </a:t>
            </a:r>
            <a:r>
              <a:rPr lang="fr-FR" sz="2800" dirty="0" err="1"/>
              <a:t>df</a:t>
            </a:r>
            <a:r>
              <a:rPr lang="fr-FR" sz="2800" dirty="0"/>
              <a:t>    </a:t>
            </a:r>
            <a:r>
              <a:rPr lang="fr-FR" sz="2800" dirty="0" err="1"/>
              <a:t>chirat</a:t>
            </a:r>
            <a:endParaRPr lang="fr-FR" sz="2800" dirty="0"/>
          </a:p>
          <a:p>
            <a:r>
              <a:rPr lang="fr-FR" sz="2800" dirty="0"/>
              <a:t>0   20  5.380372</a:t>
            </a:r>
          </a:p>
          <a:p>
            <a:r>
              <a:rPr lang="fr-FR" sz="2800" dirty="0"/>
              <a:t>1   21  5.153454</a:t>
            </a:r>
          </a:p>
          <a:p>
            <a:r>
              <a:rPr lang="fr-FR" sz="2800" dirty="0"/>
              <a:t>2   22  4.951644</a:t>
            </a:r>
          </a:p>
          <a:p>
            <a:r>
              <a:rPr lang="fr-FR" sz="2800" dirty="0"/>
              <a:t>3   23  4.770977</a:t>
            </a:r>
          </a:p>
          <a:p>
            <a:r>
              <a:rPr lang="fr-FR" sz="2800" dirty="0"/>
              <a:t>4   24  4.608278</a:t>
            </a:r>
          </a:p>
          <a:p>
            <a:r>
              <a:rPr lang="fr-FR" sz="2800" dirty="0"/>
              <a:t>5   25  4.460974</a:t>
            </a:r>
          </a:p>
          <a:p>
            <a:r>
              <a:rPr lang="fr-FR" sz="2800" dirty="0"/>
              <a:t>6   26  4.326958</a:t>
            </a:r>
          </a:p>
          <a:p>
            <a:r>
              <a:rPr lang="fr-FR" sz="2800" dirty="0"/>
              <a:t>7   27  4.204493</a:t>
            </a:r>
          </a:p>
          <a:p>
            <a:r>
              <a:rPr lang="fr-FR" sz="2800" dirty="0"/>
              <a:t>8   28  4.092128</a:t>
            </a:r>
          </a:p>
          <a:p>
            <a:r>
              <a:rPr lang="fr-FR" sz="2800" dirty="0"/>
              <a:t>9   29  3.988646</a:t>
            </a:r>
          </a:p>
          <a:p>
            <a:r>
              <a:rPr lang="fr-FR" sz="2800" dirty="0"/>
              <a:t>10  30  3.893019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672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D2240E-A0C9-74C6-1990-91E43203A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854B26-7213-BDB1-1202-51BEF8F13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F1942-ADB7-CD5F-264C-1AE33A70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Chatgpt</a:t>
            </a:r>
            <a:endParaRPr lang="en-US" sz="40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1CE5E6-A925-D7E2-2326-324099DC3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0B96D4-22F4-4F23-7D70-07DDDE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9D4B61-B3E9-2D14-9276-6E782046A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40BA52F-ED54-C6BD-5F9B-F7429C050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368EC3-91C2-2B83-2DD5-9F3B11F18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B503B2-A565-0198-E789-A385AF2FF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451D87F-1B5E-E25E-9CB1-9ED5A3C8A444}"/>
              </a:ext>
            </a:extLst>
          </p:cNvPr>
          <p:cNvSpPr txBox="1"/>
          <p:nvPr/>
        </p:nvSpPr>
        <p:spPr>
          <a:xfrm>
            <a:off x="3866696" y="1022015"/>
            <a:ext cx="786572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 </a:t>
            </a:r>
            <a:r>
              <a:rPr lang="fr-FR" sz="2800" dirty="0" err="1"/>
              <a:t>df</a:t>
            </a:r>
            <a:r>
              <a:rPr lang="fr-FR" sz="2800" dirty="0"/>
              <a:t>    </a:t>
            </a:r>
            <a:r>
              <a:rPr lang="fr-FR" sz="2800" dirty="0" err="1"/>
              <a:t>chirat</a:t>
            </a:r>
            <a:endParaRPr lang="fr-FR" sz="2800" dirty="0"/>
          </a:p>
          <a:p>
            <a:r>
              <a:rPr lang="fr-FR" sz="2800" dirty="0"/>
              <a:t>0   20  5.380372</a:t>
            </a:r>
          </a:p>
          <a:p>
            <a:r>
              <a:rPr lang="fr-FR" sz="2800" dirty="0"/>
              <a:t>1   21  5.153454</a:t>
            </a:r>
          </a:p>
          <a:p>
            <a:r>
              <a:rPr lang="fr-FR" sz="2800" dirty="0"/>
              <a:t>2   22  4.951644</a:t>
            </a:r>
          </a:p>
          <a:p>
            <a:r>
              <a:rPr lang="fr-FR" sz="2800" dirty="0"/>
              <a:t>3   23  4.770977</a:t>
            </a:r>
          </a:p>
          <a:p>
            <a:r>
              <a:rPr lang="fr-FR" sz="2800" dirty="0"/>
              <a:t>4   24  4.608278</a:t>
            </a:r>
          </a:p>
          <a:p>
            <a:r>
              <a:rPr lang="fr-FR" sz="2800" dirty="0"/>
              <a:t>5   25  4.460974</a:t>
            </a:r>
          </a:p>
          <a:p>
            <a:r>
              <a:rPr lang="fr-FR" sz="2800" dirty="0"/>
              <a:t>6   26  4.326958</a:t>
            </a:r>
          </a:p>
          <a:p>
            <a:r>
              <a:rPr lang="fr-FR" sz="2800" dirty="0"/>
              <a:t>7   27  4.204493</a:t>
            </a:r>
          </a:p>
          <a:p>
            <a:r>
              <a:rPr lang="fr-FR" sz="2800" dirty="0"/>
              <a:t>8   28  4.092128</a:t>
            </a:r>
          </a:p>
          <a:p>
            <a:r>
              <a:rPr lang="fr-FR" sz="2800" dirty="0"/>
              <a:t>9   29  3.988646</a:t>
            </a:r>
          </a:p>
          <a:p>
            <a:r>
              <a:rPr lang="fr-FR" sz="2800" dirty="0"/>
              <a:t>10  30  3.893019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379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1AA0A-74F4-F775-F5AC-5A6DF3029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E005-7306-8EBC-DC45-EE898222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Comparison of data - </a:t>
            </a:r>
            <a:r>
              <a:rPr lang="en-US" sz="4000" b="1" dirty="0" err="1"/>
              <a:t>Chatgpt</a:t>
            </a:r>
            <a:endParaRPr 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363ED-CB7A-54E1-5FCF-F6328172113B}"/>
              </a:ext>
            </a:extLst>
          </p:cNvPr>
          <p:cNvSpPr txBox="1"/>
          <p:nvPr/>
        </p:nvSpPr>
        <p:spPr>
          <a:xfrm>
            <a:off x="1722032" y="1562407"/>
            <a:ext cx="8645665" cy="3733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ChatGPT Results			SAS Results			</a:t>
            </a:r>
          </a:p>
          <a:p>
            <a:r>
              <a:rPr lang="en-US" b="1" dirty="0"/>
              <a:t>(index)	</a:t>
            </a:r>
            <a:r>
              <a:rPr lang="en-US" b="1" dirty="0" err="1"/>
              <a:t>df</a:t>
            </a:r>
            <a:r>
              <a:rPr lang="en-US" b="1" dirty="0"/>
              <a:t>	</a:t>
            </a:r>
            <a:r>
              <a:rPr lang="en-US" b="1" dirty="0" err="1"/>
              <a:t>chirat</a:t>
            </a:r>
            <a:r>
              <a:rPr lang="en-US" b="1" dirty="0"/>
              <a:t>		</a:t>
            </a:r>
            <a:r>
              <a:rPr lang="en-US" b="1" dirty="0" err="1"/>
              <a:t>Obs</a:t>
            </a:r>
            <a:r>
              <a:rPr lang="en-US" b="1" dirty="0"/>
              <a:t>	</a:t>
            </a:r>
            <a:r>
              <a:rPr lang="en-US" b="1" dirty="0" err="1"/>
              <a:t>df</a:t>
            </a:r>
            <a:r>
              <a:rPr lang="en-US" b="1" dirty="0"/>
              <a:t>	</a:t>
            </a:r>
            <a:r>
              <a:rPr lang="en-US" b="1" dirty="0" err="1"/>
              <a:t>chirat</a:t>
            </a:r>
            <a:r>
              <a:rPr lang="en-US" b="1" dirty="0"/>
              <a:t>		diff.</a:t>
            </a:r>
          </a:p>
          <a:p>
            <a:r>
              <a:rPr lang="en-US" b="1" dirty="0"/>
              <a:t>0	20	5.380372	1	20	5.38037		2E-06</a:t>
            </a:r>
          </a:p>
          <a:p>
            <a:r>
              <a:rPr lang="en-US" b="1" dirty="0"/>
              <a:t>1	21	5.153454	2	21	5.15345		4E-06</a:t>
            </a:r>
          </a:p>
          <a:p>
            <a:r>
              <a:rPr lang="en-US" b="1" dirty="0"/>
              <a:t>2	22	4.951644	3	22	4.95164		4E-06</a:t>
            </a:r>
          </a:p>
          <a:p>
            <a:r>
              <a:rPr lang="en-US" b="1" dirty="0"/>
              <a:t>3	23	4.770977	4	23	4.77098		-3E-06</a:t>
            </a:r>
          </a:p>
          <a:p>
            <a:r>
              <a:rPr lang="en-US" b="1" dirty="0"/>
              <a:t>4	24	4.608278	5	24	4.60828		-2E-06</a:t>
            </a:r>
          </a:p>
          <a:p>
            <a:r>
              <a:rPr lang="en-US" b="1" dirty="0"/>
              <a:t>5	25	</a:t>
            </a:r>
            <a:r>
              <a:rPr lang="en-US" sz="2000" b="1" dirty="0"/>
              <a:t>4.460974</a:t>
            </a:r>
            <a:r>
              <a:rPr lang="en-US" b="1" dirty="0"/>
              <a:t>	6	25	4.46097		4E-06</a:t>
            </a:r>
          </a:p>
          <a:p>
            <a:r>
              <a:rPr lang="en-US" b="1" dirty="0"/>
              <a:t>6	26	4.326958	7	26	4.32696		-2E-06</a:t>
            </a:r>
          </a:p>
          <a:p>
            <a:r>
              <a:rPr lang="en-US" b="1" dirty="0"/>
              <a:t>7	27	4.204493	8	27	4.20449		3E-06</a:t>
            </a:r>
          </a:p>
          <a:p>
            <a:r>
              <a:rPr lang="en-US" b="1" dirty="0"/>
              <a:t>8	28	4.092128	9	28	4.09213		-2E-06</a:t>
            </a:r>
          </a:p>
          <a:p>
            <a:r>
              <a:rPr lang="en-US" b="1" dirty="0"/>
              <a:t>9	29	3.988646	10	29	3.98865		-4E-06</a:t>
            </a:r>
          </a:p>
          <a:p>
            <a:r>
              <a:rPr lang="en-US" b="1" dirty="0"/>
              <a:t>10	30	3.893019	11	30	3.89302		-1E-06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5E5CB-4853-D9A9-5CD8-EA836E87BEE9}"/>
              </a:ext>
            </a:extLst>
          </p:cNvPr>
          <p:cNvSpPr txBox="1"/>
          <p:nvPr/>
        </p:nvSpPr>
        <p:spPr>
          <a:xfrm>
            <a:off x="1318271" y="5493139"/>
            <a:ext cx="1018891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The resulting data sets produced by all four AI’s were the same; the difference from the SAS code were due to differing numbers of decimal place produced in the output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723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C31181-5438-DCBE-8D4C-7831AB7EE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DBDE66-BC56-2DE4-D0D3-F8B5BC40C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31924-86A6-97E4-4BD1-0E633BB2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BUT!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45EE-C39E-E1F8-D928-90CEB73F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8268"/>
            <a:ext cx="9752541" cy="41723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In the first run, I left a stray text scrap in the prompt (‘more text here’).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ChatGPT produced python text, and didn’t note the invalid SAS command.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 python text was missing the command to import Pandas, and therefore didn’t run.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Until it was actually run, the error would have passed unnoticed.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3ADB5A-6B26-9BD6-419F-FBDFE22DC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16B890-FCA3-0BD5-9D2B-20DF18190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93F6176-7357-424C-0B40-D665CF67C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3F0739-E9F3-E206-56ED-066AE7F1A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F5198-3041-4EA0-B190-57D83B029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55D8FB2-3BA9-AFB9-8F52-25319861D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156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938C38-A525-052D-3CBD-E8FF2CC3F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E872C4-B6E2-A805-59EB-647452E98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F1844-F66A-48F4-1060-B877693D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However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CDAA5-D460-4195-9D4D-D5DA5EA7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8268"/>
            <a:ext cx="9752541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I removed the </a:t>
            </a:r>
            <a:r>
              <a:rPr lang="en-US" sz="3200" b="1" dirty="0" err="1">
                <a:solidFill>
                  <a:schemeClr val="tx1"/>
                </a:solidFill>
              </a:rPr>
              <a:t>datalines</a:t>
            </a:r>
            <a:r>
              <a:rPr lang="en-US" sz="3200" b="1" dirty="0">
                <a:solidFill>
                  <a:schemeClr val="tx1"/>
                </a:solidFill>
              </a:rPr>
              <a:t> statement from the SAS code, so that no data set would be created.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ChatGPT spotted that error.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5A87CD-250D-DE7E-E2D2-D7715351F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41850E6-3068-070D-E148-DC2976F8F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0B7E67-4033-1718-48DE-FE658FF1E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E17B5F-1266-862A-AC63-7F88DC56A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7CADE5D-13F1-C511-1B11-0392BACE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89A2AA1-9410-8AE9-3CA8-CCBD5B024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6291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0F5C5-4F4D-0468-0031-48591F12B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6A0671-6742-B1BC-3E0E-0E4CFA119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EF7F8-6D49-966D-334E-6171C80A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However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7F80-9346-C793-4BE6-ADCD267DC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8268"/>
            <a:ext cx="9752541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I removed the </a:t>
            </a:r>
            <a:r>
              <a:rPr lang="en-US" sz="3200" b="1" dirty="0" err="1">
                <a:solidFill>
                  <a:schemeClr val="tx1"/>
                </a:solidFill>
              </a:rPr>
              <a:t>datalines</a:t>
            </a:r>
            <a:r>
              <a:rPr lang="en-US" sz="3200" b="1" dirty="0">
                <a:solidFill>
                  <a:schemeClr val="tx1"/>
                </a:solidFill>
              </a:rPr>
              <a:t> statement from the SAS code, so that no data set would be created.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ChatGPT spotted that error.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51856F-A3D6-D019-FB6C-68DB898C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C5361F8-A260-B8E3-4CD4-DF3202F9F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026D7EB-9581-756A-7411-937C4F5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0B80D0-1230-F3A2-0AEB-83C061E4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865BA08-56A4-A678-42EF-BEB5F029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8831449-A93E-EDE3-3E39-F2595E583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366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FEBECC-2780-0A50-AE29-F73DA01E8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D3EEAA-41FA-3830-64E5-86574FEAD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3024E-ABCC-2E5F-F0EE-C5952813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10759974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The two biggest failures - RETAIN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F1F7-40C4-A878-8C7F-65A5D964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2181772"/>
            <a:ext cx="9752541" cy="419134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To do the equivalent, in PySpark, you have to set up a ‘window’ using a WINDOW command, to specify the sort order and grouping, then run the rest of the command (you can condense them, but they are two separate commands).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For PySpark, the distributed version of python, conversion from the RETAIN statement *always* failed.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It did work for Pandas.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EB789B-B45F-42F9-9579-E25165EE4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8B19A65-DF98-84DB-850C-931280559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D19888-ED53-DB97-FD2C-C60E30712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82A399B-CD54-8CC1-9FBC-4D9FB9299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467CD-9B0C-98AA-385B-9ABFB9FB2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935105-BD69-2D63-988D-5B19ECC8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56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What this class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7" y="1888268"/>
            <a:ext cx="9752541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My experiences with AI translation.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Examples.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Resources for future reference.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468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1E0A46-1B08-8047-4E75-0827A2B10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A6164C-574F-5055-6A8B-985A459FC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A5921-B8D3-E4A3-8362-F83084CB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10759974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The two biggest failures -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48C3-A2A4-1842-3A56-96CD3989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620456"/>
            <a:ext cx="9752541" cy="4440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 chance of failure increase with the complexity of the SAS statement.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 complexity of the code produced increases *at least* as much as the complexity of the SAS block.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D24C00-79C6-729F-43D9-37FD2208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94D590-D315-EEEE-AD76-946E1C1F0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F9575A-63AE-03CF-9C6D-F71842D23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CD552D-B741-C897-EFF2-F4D36A2CE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F47826-AC2D-CDCC-C7A8-C5D1DD7D1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9250A64-1956-403C-26C1-832702FB1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3698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B8BBA1-AD95-6BC8-6940-04D18B1C1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FACCDD-CC60-71D7-A09F-D1EDA5E0E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6453F-C967-2B98-5C6D-691A22F7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10759974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The two biggest failures -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6E60-576D-1F4F-AAED-D7AEF295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620456"/>
            <a:ext cx="9752541" cy="44401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This has led to *very* long translated blocks, nesting functions in strange ways, confusing to experts.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Expect that some statements might need to be factored in SAS, or created from scratch in Python.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3051F4-2A12-9811-3083-FB3F13850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E140BD-B5ED-E57E-63DD-FF6DD074E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6BC453-99A6-4EC3-71A9-4DB8346FA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30A0F6-CD45-8322-4915-39292BD5E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C19401-1ECD-2F68-AA16-B48F3199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7C2D19-AF5F-9BF4-510F-51E438E6E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8618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347D6A-823A-E540-84A6-09B2070E6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5D9A04-3C8F-3E80-2B68-5B7939FD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29857-ADBC-D0C7-FA95-B20CB0F8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Comparison of Code produced - </a:t>
            </a:r>
            <a:r>
              <a:rPr lang="en-US" sz="4000" b="1" dirty="0" err="1"/>
              <a:t>Chatgpt</a:t>
            </a:r>
            <a:endParaRPr lang="en-US" sz="40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90F115-FE26-8A78-042E-6045E3B33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240AD0A-D1CA-F87D-3AB6-625CF7E57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6D032E-8466-C630-6444-9B0F7CE5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29349D6-9BBC-DCA4-8140-32FFA1606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0FA78D2-12E6-1ED1-EFBD-3C0E8CE4D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8D24E6-3826-BB00-427D-0F5B08F0C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6E4A0B-24B5-0594-0D3E-0F8D6DFC6F86}"/>
              </a:ext>
            </a:extLst>
          </p:cNvPr>
          <p:cNvSpPr txBox="1"/>
          <p:nvPr/>
        </p:nvSpPr>
        <p:spPr>
          <a:xfrm>
            <a:off x="925975" y="2048719"/>
            <a:ext cx="104982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import pandas as pd</a:t>
            </a:r>
          </a:p>
          <a:p>
            <a:r>
              <a:rPr lang="en-US" sz="2000" b="1" dirty="0"/>
              <a:t>from </a:t>
            </a:r>
            <a:r>
              <a:rPr lang="en-US" sz="2000" b="1" dirty="0" err="1"/>
              <a:t>scipy.stats</a:t>
            </a:r>
            <a:r>
              <a:rPr lang="en-US" sz="2000" b="1" dirty="0"/>
              <a:t> import chi2</a:t>
            </a:r>
          </a:p>
          <a:p>
            <a:endParaRPr lang="en-US" sz="2000" b="1" dirty="0"/>
          </a:p>
          <a:p>
            <a:r>
              <a:rPr lang="en-US" sz="2000" b="1" dirty="0"/>
              <a:t># Define the data</a:t>
            </a:r>
          </a:p>
          <a:p>
            <a:r>
              <a:rPr lang="en-US" sz="2000" b="1" dirty="0" err="1"/>
              <a:t>df_list</a:t>
            </a:r>
            <a:r>
              <a:rPr lang="en-US" sz="2000" b="1" dirty="0"/>
              <a:t> = [20, 21, 22, 23, 24, 25, 26, 27, 28, 29, 30]</a:t>
            </a:r>
          </a:p>
          <a:p>
            <a:endParaRPr lang="en-US" sz="2000" b="1" dirty="0"/>
          </a:p>
          <a:p>
            <a:r>
              <a:rPr lang="en-US" sz="2000" b="1" dirty="0"/>
              <a:t># Create a </a:t>
            </a:r>
            <a:r>
              <a:rPr lang="en-US" sz="2000" b="1" dirty="0" err="1"/>
              <a:t>DataFrame</a:t>
            </a:r>
            <a:endParaRPr lang="en-US" sz="2000" b="1" dirty="0"/>
          </a:p>
          <a:p>
            <a:r>
              <a:rPr lang="en-US" sz="2000" b="1" dirty="0" err="1"/>
              <a:t>chisq</a:t>
            </a:r>
            <a:r>
              <a:rPr lang="en-US" sz="2000" b="1" dirty="0"/>
              <a:t> = </a:t>
            </a:r>
            <a:r>
              <a:rPr lang="en-US" sz="2000" b="1" dirty="0" err="1"/>
              <a:t>pd.DataFrame</a:t>
            </a:r>
            <a:r>
              <a:rPr lang="en-US" sz="2000" b="1" dirty="0"/>
              <a:t>({'</a:t>
            </a:r>
            <a:r>
              <a:rPr lang="en-US" sz="2000" b="1" dirty="0" err="1"/>
              <a:t>df</a:t>
            </a:r>
            <a:r>
              <a:rPr lang="en-US" sz="2000" b="1" dirty="0"/>
              <a:t>': </a:t>
            </a:r>
            <a:r>
              <a:rPr lang="en-US" sz="2000" b="1" dirty="0" err="1"/>
              <a:t>df_list</a:t>
            </a:r>
            <a:r>
              <a:rPr lang="en-US" sz="2000" b="1" dirty="0"/>
              <a:t>})</a:t>
            </a:r>
          </a:p>
          <a:p>
            <a:endParaRPr lang="en-US" sz="2000" b="1" dirty="0"/>
          </a:p>
          <a:p>
            <a:r>
              <a:rPr lang="en-US" sz="2000" b="1" dirty="0"/>
              <a:t># Calculate '</a:t>
            </a:r>
            <a:r>
              <a:rPr lang="en-US" sz="2000" b="1" dirty="0" err="1"/>
              <a:t>chirat</a:t>
            </a:r>
            <a:r>
              <a:rPr lang="en-US" sz="2000" b="1" dirty="0"/>
              <a:t>'</a:t>
            </a:r>
          </a:p>
          <a:p>
            <a:r>
              <a:rPr lang="en-US" sz="2000" b="1" dirty="0" err="1"/>
              <a:t>chisq</a:t>
            </a:r>
            <a:r>
              <a:rPr lang="en-US" sz="2000" b="1" dirty="0"/>
              <a:t>['</a:t>
            </a:r>
            <a:r>
              <a:rPr lang="en-US" sz="2000" b="1" dirty="0" err="1"/>
              <a:t>chirat</a:t>
            </a:r>
            <a:r>
              <a:rPr lang="en-US" sz="2000" b="1" dirty="0"/>
              <a:t>'] = chi2.ppf(0.995, </a:t>
            </a:r>
            <a:r>
              <a:rPr lang="en-US" sz="2000" b="1" dirty="0" err="1"/>
              <a:t>chisq</a:t>
            </a:r>
            <a:r>
              <a:rPr lang="en-US" sz="2000" b="1" dirty="0"/>
              <a:t>['</a:t>
            </a:r>
            <a:r>
              <a:rPr lang="en-US" sz="2000" b="1" dirty="0" err="1"/>
              <a:t>df</a:t>
            </a:r>
            <a:r>
              <a:rPr lang="en-US" sz="2000" b="1" dirty="0"/>
              <a:t>']) / chi2.ppf(0.005, </a:t>
            </a:r>
            <a:r>
              <a:rPr lang="en-US" sz="2000" b="1" dirty="0" err="1"/>
              <a:t>chisq</a:t>
            </a:r>
            <a:r>
              <a:rPr lang="en-US" sz="2000" b="1" dirty="0"/>
              <a:t>['</a:t>
            </a:r>
            <a:r>
              <a:rPr lang="en-US" sz="2000" b="1" dirty="0" err="1"/>
              <a:t>df</a:t>
            </a:r>
            <a:r>
              <a:rPr lang="en-US" sz="2000" b="1" dirty="0"/>
              <a:t>'])</a:t>
            </a:r>
          </a:p>
          <a:p>
            <a:endParaRPr lang="en-US" sz="2000" b="1" dirty="0"/>
          </a:p>
          <a:p>
            <a:r>
              <a:rPr lang="en-US" sz="2000" b="1" dirty="0"/>
              <a:t># Display the result</a:t>
            </a:r>
          </a:p>
          <a:p>
            <a:r>
              <a:rPr lang="en-US" sz="2000" b="1" dirty="0"/>
              <a:t>print(</a:t>
            </a:r>
            <a:r>
              <a:rPr lang="en-US" sz="2000" b="1" dirty="0" err="1"/>
              <a:t>chisq</a:t>
            </a:r>
            <a:r>
              <a:rPr lang="en-US" sz="2000" b="1" dirty="0"/>
              <a:t>[['</a:t>
            </a:r>
            <a:r>
              <a:rPr lang="en-US" sz="2000" b="1" dirty="0" err="1"/>
              <a:t>df</a:t>
            </a:r>
            <a:r>
              <a:rPr lang="en-US" sz="2000" b="1" dirty="0"/>
              <a:t>', '</a:t>
            </a:r>
            <a:r>
              <a:rPr lang="en-US" sz="2000" b="1" dirty="0" err="1"/>
              <a:t>chirat</a:t>
            </a:r>
            <a:r>
              <a:rPr lang="en-US" sz="2000" b="1" dirty="0"/>
              <a:t>']])</a:t>
            </a:r>
          </a:p>
        </p:txBody>
      </p:sp>
    </p:spTree>
    <p:extLst>
      <p:ext uri="{BB962C8B-B14F-4D97-AF65-F5344CB8AC3E}">
        <p14:creationId xmlns:p14="http://schemas.microsoft.com/office/powerpoint/2010/main" val="316543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501762-BB10-6CD5-8C9F-BA9E81840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5AA94B-B9CE-2C14-D882-1BC026CAD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E0949-8735-E3D6-954A-3E96F0AF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Comparison of Code produced – Claude AI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2D011-34D5-92DC-D686-A670432ED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A95D8A-7FC4-1A67-036C-EA4CA5ADC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907A38-4663-6DDF-DE1D-A982A777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56D6188-F484-ED43-F8B5-034045BFA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D21C2FD-C89F-484E-1463-4925103B0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AF1C8F-7304-D756-B344-AF9FDCA92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B62BA7A-E49C-751D-EDC0-2E312E0BDCEA}"/>
              </a:ext>
            </a:extLst>
          </p:cNvPr>
          <p:cNvSpPr txBox="1"/>
          <p:nvPr/>
        </p:nvSpPr>
        <p:spPr>
          <a:xfrm>
            <a:off x="925975" y="2048719"/>
            <a:ext cx="108454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import pandas as pd</a:t>
            </a:r>
          </a:p>
          <a:p>
            <a:r>
              <a:rPr lang="en-US" sz="2000" b="1" dirty="0"/>
              <a:t>import </a:t>
            </a:r>
            <a:r>
              <a:rPr lang="en-US" sz="2000" b="1" dirty="0" err="1"/>
              <a:t>numpy</a:t>
            </a:r>
            <a:r>
              <a:rPr lang="en-US" sz="2000" b="1" dirty="0"/>
              <a:t> as np</a:t>
            </a:r>
          </a:p>
          <a:p>
            <a:r>
              <a:rPr lang="en-US" sz="2000" b="1" dirty="0"/>
              <a:t>from </a:t>
            </a:r>
            <a:r>
              <a:rPr lang="en-US" sz="2000" b="1" dirty="0" err="1"/>
              <a:t>scipy</a:t>
            </a:r>
            <a:r>
              <a:rPr lang="en-US" sz="2000" b="1" dirty="0"/>
              <a:t> import stats</a:t>
            </a:r>
          </a:p>
          <a:p>
            <a:endParaRPr lang="en-US" sz="2000" b="1" dirty="0"/>
          </a:p>
          <a:p>
            <a:r>
              <a:rPr lang="en-US" sz="2000" b="1" dirty="0"/>
              <a:t># Create list of degrees of freedom</a:t>
            </a:r>
          </a:p>
          <a:p>
            <a:r>
              <a:rPr lang="en-US" sz="2000" b="1" dirty="0" err="1"/>
              <a:t>df_values</a:t>
            </a:r>
            <a:r>
              <a:rPr lang="en-US" sz="2000" b="1" dirty="0"/>
              <a:t> = list(range(20, 31))</a:t>
            </a:r>
          </a:p>
          <a:p>
            <a:endParaRPr lang="en-US" sz="2000" b="1" dirty="0"/>
          </a:p>
          <a:p>
            <a:r>
              <a:rPr lang="en-US" sz="2000" b="1" dirty="0"/>
              <a:t># Calculate the ratio of chi-square values</a:t>
            </a:r>
          </a:p>
          <a:p>
            <a:r>
              <a:rPr lang="en-US" sz="2000" b="1" dirty="0" err="1"/>
              <a:t>chirat_values</a:t>
            </a:r>
            <a:r>
              <a:rPr lang="en-US" sz="2000" b="1" dirty="0"/>
              <a:t> = [stats.chi2.ppf(0.995, </a:t>
            </a:r>
            <a:r>
              <a:rPr lang="en-US" sz="2000" b="1" dirty="0" err="1"/>
              <a:t>df</a:t>
            </a:r>
            <a:r>
              <a:rPr lang="en-US" sz="2000" b="1" dirty="0"/>
              <a:t>) / stats.chi2.ppf(0.005, </a:t>
            </a:r>
            <a:r>
              <a:rPr lang="en-US" sz="2000" b="1" dirty="0" err="1"/>
              <a:t>df</a:t>
            </a:r>
            <a:r>
              <a:rPr lang="en-US" sz="2000" b="1" dirty="0"/>
              <a:t>) for </a:t>
            </a:r>
            <a:r>
              <a:rPr lang="en-US" sz="2000" b="1" dirty="0" err="1"/>
              <a:t>df</a:t>
            </a:r>
            <a:r>
              <a:rPr lang="en-US" sz="2000" b="1" dirty="0"/>
              <a:t> in </a:t>
            </a:r>
            <a:r>
              <a:rPr lang="en-US" sz="2000" b="1" dirty="0" err="1"/>
              <a:t>df_values</a:t>
            </a:r>
            <a:r>
              <a:rPr lang="en-US" sz="2000" b="1" dirty="0"/>
              <a:t>]</a:t>
            </a:r>
          </a:p>
          <a:p>
            <a:endParaRPr lang="en-US" sz="2000" b="1" dirty="0"/>
          </a:p>
          <a:p>
            <a:r>
              <a:rPr lang="en-US" sz="2000" b="1" dirty="0"/>
              <a:t># Create a </a:t>
            </a:r>
            <a:r>
              <a:rPr lang="en-US" sz="2000" b="1" dirty="0" err="1"/>
              <a:t>dataframe</a:t>
            </a:r>
            <a:endParaRPr lang="en-US" sz="2000" b="1" dirty="0"/>
          </a:p>
          <a:p>
            <a:r>
              <a:rPr lang="en-US" sz="2000" b="1" dirty="0" err="1"/>
              <a:t>chisq_df</a:t>
            </a:r>
            <a:r>
              <a:rPr lang="en-US" sz="2000" b="1" dirty="0"/>
              <a:t> = </a:t>
            </a:r>
            <a:r>
              <a:rPr lang="en-US" sz="2000" b="1" dirty="0" err="1"/>
              <a:t>pd.DataFrame</a:t>
            </a:r>
            <a:r>
              <a:rPr lang="en-US" sz="2000" b="1" dirty="0"/>
              <a:t>({    '</a:t>
            </a:r>
            <a:r>
              <a:rPr lang="en-US" sz="2000" b="1" dirty="0" err="1"/>
              <a:t>df</a:t>
            </a:r>
            <a:r>
              <a:rPr lang="en-US" sz="2000" b="1" dirty="0"/>
              <a:t>': </a:t>
            </a:r>
            <a:r>
              <a:rPr lang="en-US" sz="2000" b="1" dirty="0" err="1"/>
              <a:t>df_values</a:t>
            </a:r>
            <a:r>
              <a:rPr lang="en-US" sz="2000" b="1" dirty="0"/>
              <a:t>,    '</a:t>
            </a:r>
            <a:r>
              <a:rPr lang="en-US" sz="2000" b="1" dirty="0" err="1"/>
              <a:t>chirat</a:t>
            </a:r>
            <a:r>
              <a:rPr lang="en-US" sz="2000" b="1" dirty="0"/>
              <a:t>': </a:t>
            </a:r>
            <a:r>
              <a:rPr lang="en-US" sz="2000" b="1" dirty="0" err="1"/>
              <a:t>chirat_values</a:t>
            </a:r>
            <a:r>
              <a:rPr lang="en-US" sz="2000" b="1" dirty="0"/>
              <a:t>})</a:t>
            </a:r>
          </a:p>
          <a:p>
            <a:endParaRPr lang="en-US" sz="2000" b="1" dirty="0"/>
          </a:p>
          <a:p>
            <a:r>
              <a:rPr lang="en-US" sz="2000" b="1" dirty="0"/>
              <a:t># Display the results</a:t>
            </a:r>
          </a:p>
          <a:p>
            <a:r>
              <a:rPr lang="en-US" sz="2000" b="1" dirty="0"/>
              <a:t>print(</a:t>
            </a:r>
            <a:r>
              <a:rPr lang="en-US" sz="2000" b="1" dirty="0" err="1"/>
              <a:t>chisq_df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3146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C6A48C-2847-B0AD-2821-C9FA7C5C4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E0463F-8804-B7F9-7C00-F4AE93172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96258-FA3E-3252-94B6-5D2C1231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Comparison of Code produced – code convert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5E2E2C-7D75-44C9-F9A3-2082B9564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19C693-66B9-84DA-92D0-64520F8C7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908C51-1C26-1980-7750-12D605560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1E2EEA-80BB-0034-EE65-F9592695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204EC7-62E8-B37C-4DC3-6D26A7794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69E849-1ADF-E810-4E6E-3D692B60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C0627F-2D67-1AAF-E4EF-80ECEF4721DE}"/>
              </a:ext>
            </a:extLst>
          </p:cNvPr>
          <p:cNvSpPr txBox="1"/>
          <p:nvPr/>
        </p:nvSpPr>
        <p:spPr>
          <a:xfrm>
            <a:off x="925975" y="2048719"/>
            <a:ext cx="108454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import pandas as pd</a:t>
            </a:r>
          </a:p>
          <a:p>
            <a:r>
              <a:rPr lang="en-US" sz="2000" b="1" dirty="0"/>
              <a:t>from </a:t>
            </a:r>
            <a:r>
              <a:rPr lang="en-US" sz="2000" b="1" dirty="0" err="1"/>
              <a:t>scipy.stats</a:t>
            </a:r>
            <a:r>
              <a:rPr lang="en-US" sz="2000" b="1" dirty="0"/>
              <a:t> import chi2</a:t>
            </a:r>
          </a:p>
          <a:p>
            <a:endParaRPr lang="en-US" sz="2000" b="1" dirty="0"/>
          </a:p>
          <a:p>
            <a:r>
              <a:rPr lang="en-US" sz="2000" b="1" dirty="0"/>
              <a:t># Create a </a:t>
            </a:r>
            <a:r>
              <a:rPr lang="en-US" sz="2000" b="1" dirty="0" err="1"/>
              <a:t>DataFrame</a:t>
            </a:r>
            <a:r>
              <a:rPr lang="en-US" sz="2000" b="1" dirty="0"/>
              <a:t> to hold the data</a:t>
            </a:r>
          </a:p>
          <a:p>
            <a:r>
              <a:rPr lang="en-US" sz="2000" b="1" dirty="0"/>
              <a:t>data = {    '</a:t>
            </a:r>
            <a:r>
              <a:rPr lang="en-US" sz="2000" b="1" dirty="0" err="1"/>
              <a:t>df</a:t>
            </a:r>
            <a:r>
              <a:rPr lang="en-US" sz="2000" b="1" dirty="0"/>
              <a:t>': [20, 21, 22, 23, 24, 25, 26, 27, 28, 29, 30] }</a:t>
            </a:r>
          </a:p>
          <a:p>
            <a:endParaRPr lang="en-US" sz="2000" b="1" dirty="0"/>
          </a:p>
          <a:p>
            <a:r>
              <a:rPr lang="en-US" sz="2000" b="1" dirty="0" err="1"/>
              <a:t>chisq</a:t>
            </a:r>
            <a:r>
              <a:rPr lang="en-US" sz="2000" b="1" dirty="0"/>
              <a:t> = </a:t>
            </a:r>
            <a:r>
              <a:rPr lang="en-US" sz="2000" b="1" dirty="0" err="1"/>
              <a:t>pd.DataFrame</a:t>
            </a:r>
            <a:r>
              <a:rPr lang="en-US" sz="2000" b="1" dirty="0"/>
              <a:t>(data)</a:t>
            </a:r>
          </a:p>
          <a:p>
            <a:endParaRPr lang="en-US" sz="2000" b="1" dirty="0"/>
          </a:p>
          <a:p>
            <a:r>
              <a:rPr lang="en-US" sz="2000" b="1" dirty="0"/>
              <a:t># Calculate </a:t>
            </a:r>
            <a:r>
              <a:rPr lang="en-US" sz="2000" b="1" dirty="0" err="1"/>
              <a:t>chirat</a:t>
            </a:r>
            <a:endParaRPr lang="en-US" sz="2000" b="1" dirty="0"/>
          </a:p>
          <a:p>
            <a:r>
              <a:rPr lang="en-US" sz="2000" b="1" dirty="0" err="1"/>
              <a:t>chisq</a:t>
            </a:r>
            <a:r>
              <a:rPr lang="en-US" sz="2000" b="1" dirty="0"/>
              <a:t>['</a:t>
            </a:r>
            <a:r>
              <a:rPr lang="en-US" sz="2000" b="1" dirty="0" err="1"/>
              <a:t>chirat</a:t>
            </a:r>
            <a:r>
              <a:rPr lang="en-US" sz="2000" b="1" dirty="0"/>
              <a:t>'] = chi2.ppf(0.995, </a:t>
            </a:r>
            <a:r>
              <a:rPr lang="en-US" sz="2000" b="1" dirty="0" err="1"/>
              <a:t>chisq</a:t>
            </a:r>
            <a:r>
              <a:rPr lang="en-US" sz="2000" b="1" dirty="0"/>
              <a:t>['</a:t>
            </a:r>
            <a:r>
              <a:rPr lang="en-US" sz="2000" b="1" dirty="0" err="1"/>
              <a:t>df</a:t>
            </a:r>
            <a:r>
              <a:rPr lang="en-US" sz="2000" b="1" dirty="0"/>
              <a:t>']) / chi2.ppf(0.005, </a:t>
            </a:r>
            <a:r>
              <a:rPr lang="en-US" sz="2000" b="1" dirty="0" err="1"/>
              <a:t>chisq</a:t>
            </a:r>
            <a:r>
              <a:rPr lang="en-US" sz="2000" b="1" dirty="0"/>
              <a:t>['</a:t>
            </a:r>
            <a:r>
              <a:rPr lang="en-US" sz="2000" b="1" dirty="0" err="1"/>
              <a:t>df</a:t>
            </a:r>
            <a:r>
              <a:rPr lang="en-US" sz="2000" b="1" dirty="0"/>
              <a:t>'])</a:t>
            </a:r>
          </a:p>
          <a:p>
            <a:endParaRPr lang="en-US" sz="2000" b="1" dirty="0"/>
          </a:p>
          <a:p>
            <a:r>
              <a:rPr lang="en-US" sz="2000" b="1" dirty="0"/>
              <a:t># Print the </a:t>
            </a:r>
            <a:r>
              <a:rPr lang="en-US" sz="2000" b="1" dirty="0" err="1"/>
              <a:t>DataFrame</a:t>
            </a:r>
            <a:endParaRPr lang="en-US" sz="2000" b="1" dirty="0"/>
          </a:p>
          <a:p>
            <a:r>
              <a:rPr lang="en-US" sz="2000" b="1" dirty="0"/>
              <a:t>print(</a:t>
            </a:r>
            <a:r>
              <a:rPr lang="en-US" sz="2000" b="1" dirty="0" err="1"/>
              <a:t>chisq</a:t>
            </a:r>
            <a:r>
              <a:rPr lang="en-US" sz="2000" b="1" dirty="0"/>
              <a:t>[['</a:t>
            </a:r>
            <a:r>
              <a:rPr lang="en-US" sz="2000" b="1" dirty="0" err="1"/>
              <a:t>df</a:t>
            </a:r>
            <a:r>
              <a:rPr lang="en-US" sz="2000" b="1" dirty="0"/>
              <a:t>', '</a:t>
            </a:r>
            <a:r>
              <a:rPr lang="en-US" sz="2000" b="1" dirty="0" err="1"/>
              <a:t>chirat</a:t>
            </a:r>
            <a:r>
              <a:rPr lang="en-US" sz="2000" b="1" dirty="0"/>
              <a:t>']])</a:t>
            </a:r>
          </a:p>
        </p:txBody>
      </p:sp>
    </p:spTree>
    <p:extLst>
      <p:ext uri="{BB962C8B-B14F-4D97-AF65-F5344CB8AC3E}">
        <p14:creationId xmlns:p14="http://schemas.microsoft.com/office/powerpoint/2010/main" val="3815152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295D09-CB5C-EDD4-6B91-751CB49FC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E9E890-4343-FDE7-6B3E-848B4FB04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DDABE-64A8-9B8A-7F7C-3D6F1323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Comparison of Code produced – </a:t>
            </a:r>
            <a:r>
              <a:rPr lang="en-US" sz="4000" b="1" dirty="0" err="1"/>
              <a:t>DeepSeek</a:t>
            </a:r>
            <a:endParaRPr lang="en-US" sz="40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65397B-9D25-92B4-926E-018BF2B44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EA0C62-E5A7-96F6-E737-255DB0465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66B8B6-98DE-C6DB-7686-63DF76895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4C3E4D4-927A-2FA6-2173-C61067B6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E427D2-C4F4-B0C9-BDB8-5AACD9AAC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4A80A0-BB5F-7DA1-688C-BE37DE215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DC28ED8-B039-38DA-E11C-BC8C8DF46317}"/>
              </a:ext>
            </a:extLst>
          </p:cNvPr>
          <p:cNvSpPr txBox="1"/>
          <p:nvPr/>
        </p:nvSpPr>
        <p:spPr>
          <a:xfrm>
            <a:off x="925975" y="2048719"/>
            <a:ext cx="108454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import pandas as pd</a:t>
            </a:r>
          </a:p>
          <a:p>
            <a:r>
              <a:rPr lang="en-US" sz="2000" b="1" dirty="0"/>
              <a:t>from </a:t>
            </a:r>
            <a:r>
              <a:rPr lang="en-US" sz="2000" b="1" dirty="0" err="1"/>
              <a:t>scipy.stats</a:t>
            </a:r>
            <a:r>
              <a:rPr lang="en-US" sz="2000" b="1" dirty="0"/>
              <a:t> import chi2</a:t>
            </a:r>
          </a:p>
          <a:p>
            <a:endParaRPr lang="en-US" sz="2000" b="1" dirty="0"/>
          </a:p>
          <a:p>
            <a:r>
              <a:rPr lang="en-US" sz="2000" b="1" dirty="0"/>
              <a:t># Create </a:t>
            </a:r>
            <a:r>
              <a:rPr lang="en-US" sz="2000" b="1" dirty="0" err="1"/>
              <a:t>DataFrame</a:t>
            </a:r>
            <a:r>
              <a:rPr lang="en-US" sz="2000" b="1" dirty="0"/>
              <a:t> with degrees of freedom</a:t>
            </a:r>
          </a:p>
          <a:p>
            <a:r>
              <a:rPr lang="en-US" sz="2000" b="1" dirty="0" err="1"/>
              <a:t>df_values</a:t>
            </a:r>
            <a:r>
              <a:rPr lang="en-US" sz="2000" b="1" dirty="0"/>
              <a:t> = list(range(20, 31))  # 20 to 30 inclusive</a:t>
            </a:r>
          </a:p>
          <a:p>
            <a:r>
              <a:rPr lang="en-US" sz="2000" b="1" dirty="0" err="1"/>
              <a:t>chisq</a:t>
            </a:r>
            <a:r>
              <a:rPr lang="en-US" sz="2000" b="1" dirty="0"/>
              <a:t> = </a:t>
            </a:r>
            <a:r>
              <a:rPr lang="en-US" sz="2000" b="1" dirty="0" err="1"/>
              <a:t>pd.DataFrame</a:t>
            </a:r>
            <a:r>
              <a:rPr lang="en-US" sz="2000" b="1" dirty="0"/>
              <a:t>({'</a:t>
            </a:r>
            <a:r>
              <a:rPr lang="en-US" sz="2000" b="1" dirty="0" err="1"/>
              <a:t>df</a:t>
            </a:r>
            <a:r>
              <a:rPr lang="en-US" sz="2000" b="1" dirty="0"/>
              <a:t>': </a:t>
            </a:r>
            <a:r>
              <a:rPr lang="en-US" sz="2000" b="1" dirty="0" err="1"/>
              <a:t>df_values</a:t>
            </a:r>
            <a:r>
              <a:rPr lang="en-US" sz="2000" b="1" dirty="0"/>
              <a:t>})</a:t>
            </a:r>
          </a:p>
          <a:p>
            <a:r>
              <a:rPr lang="en-US" sz="2000" b="1" dirty="0"/>
              <a:t># Calculate </a:t>
            </a:r>
            <a:r>
              <a:rPr lang="en-US" sz="2000" b="1" dirty="0" err="1"/>
              <a:t>chirat</a:t>
            </a:r>
            <a:r>
              <a:rPr lang="en-US" sz="2000" b="1" dirty="0"/>
              <a:t> = chi2.ppf(0.995, </a:t>
            </a:r>
            <a:r>
              <a:rPr lang="en-US" sz="2000" b="1" dirty="0" err="1"/>
              <a:t>df</a:t>
            </a:r>
            <a:r>
              <a:rPr lang="en-US" sz="2000" b="1" dirty="0"/>
              <a:t>) / chi2.ppf(0.005, </a:t>
            </a:r>
            <a:r>
              <a:rPr lang="en-US" sz="2000" b="1" dirty="0" err="1"/>
              <a:t>df</a:t>
            </a:r>
            <a:r>
              <a:rPr lang="en-US" sz="2000" b="1" dirty="0"/>
              <a:t>)</a:t>
            </a:r>
          </a:p>
          <a:p>
            <a:r>
              <a:rPr lang="en-US" sz="2000" b="1" dirty="0" err="1"/>
              <a:t>chisq</a:t>
            </a:r>
            <a:r>
              <a:rPr lang="en-US" sz="2000" b="1" dirty="0"/>
              <a:t>['</a:t>
            </a:r>
            <a:r>
              <a:rPr lang="en-US" sz="2000" b="1" dirty="0" err="1"/>
              <a:t>chirat</a:t>
            </a:r>
            <a:r>
              <a:rPr lang="en-US" sz="2000" b="1" dirty="0"/>
              <a:t>'] = </a:t>
            </a:r>
            <a:r>
              <a:rPr lang="en-US" sz="2000" b="1" dirty="0" err="1"/>
              <a:t>chisq</a:t>
            </a:r>
            <a:r>
              <a:rPr lang="en-US" sz="2000" b="1" dirty="0"/>
              <a:t>['</a:t>
            </a:r>
            <a:r>
              <a:rPr lang="en-US" sz="2000" b="1" dirty="0" err="1"/>
              <a:t>df</a:t>
            </a:r>
            <a:r>
              <a:rPr lang="en-US" sz="2000" b="1" dirty="0"/>
              <a:t>'].apply(    </a:t>
            </a:r>
          </a:p>
          <a:p>
            <a:r>
              <a:rPr lang="en-US" sz="2000" b="1" dirty="0"/>
              <a:t>    lambda </a:t>
            </a:r>
            <a:r>
              <a:rPr lang="en-US" sz="2000" b="1" dirty="0" err="1"/>
              <a:t>df</a:t>
            </a:r>
            <a:r>
              <a:rPr lang="en-US" sz="2000" b="1" dirty="0"/>
              <a:t>: chi2.ppf(0.995, </a:t>
            </a:r>
            <a:r>
              <a:rPr lang="en-US" sz="2000" b="1" dirty="0" err="1"/>
              <a:t>df</a:t>
            </a:r>
            <a:r>
              <a:rPr lang="en-US" sz="2000" b="1" dirty="0"/>
              <a:t>) / chi2.ppf(0.005, </a:t>
            </a:r>
            <a:r>
              <a:rPr lang="en-US" sz="2000" b="1" dirty="0" err="1"/>
              <a:t>df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)</a:t>
            </a:r>
          </a:p>
          <a:p>
            <a:r>
              <a:rPr lang="en-US" sz="2000" b="1" dirty="0"/>
              <a:t># Print the result (similar to proc print)</a:t>
            </a:r>
          </a:p>
          <a:p>
            <a:endParaRPr lang="en-US" sz="2000" b="1" dirty="0"/>
          </a:p>
          <a:p>
            <a:r>
              <a:rPr lang="en-US" sz="2000" b="1" dirty="0"/>
              <a:t>print(</a:t>
            </a:r>
            <a:r>
              <a:rPr lang="en-US" sz="2000" b="1" dirty="0" err="1"/>
              <a:t>chisq</a:t>
            </a:r>
            <a:r>
              <a:rPr lang="en-US" sz="2000" b="1" dirty="0"/>
              <a:t>[['</a:t>
            </a:r>
            <a:r>
              <a:rPr lang="en-US" sz="2000" b="1" dirty="0" err="1"/>
              <a:t>df</a:t>
            </a:r>
            <a:r>
              <a:rPr lang="en-US" sz="2000" b="1" dirty="0"/>
              <a:t>', '</a:t>
            </a:r>
            <a:r>
              <a:rPr lang="en-US" sz="2000" b="1" dirty="0" err="1"/>
              <a:t>chirat</a:t>
            </a:r>
            <a:r>
              <a:rPr lang="en-US" sz="2000" b="1" dirty="0"/>
              <a:t>']])</a:t>
            </a:r>
          </a:p>
        </p:txBody>
      </p:sp>
    </p:spTree>
    <p:extLst>
      <p:ext uri="{BB962C8B-B14F-4D97-AF65-F5344CB8AC3E}">
        <p14:creationId xmlns:p14="http://schemas.microsoft.com/office/powerpoint/2010/main" val="124591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31181-5438-DCBE-8D4C-7831AB7EE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1924-86A6-97E4-4BD1-0E633BB2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BUT!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45EE-C39E-E1F8-D928-90CEB73F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8268"/>
            <a:ext cx="9752541" cy="41723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In the first run, I left a stray text scrap in the prompt (‘more text here’).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ChatGPT produced python text, and didn’t note the invalid SAS command.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 python text was missing the command to import Pandas and therefore did not run.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Until it was actually run, the error would have passed unnoticed.</a:t>
            </a:r>
          </a:p>
        </p:txBody>
      </p:sp>
    </p:spTree>
    <p:extLst>
      <p:ext uri="{BB962C8B-B14F-4D97-AF65-F5344CB8AC3E}">
        <p14:creationId xmlns:p14="http://schemas.microsoft.com/office/powerpoint/2010/main" val="2242800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38C38-A525-052D-3CBD-E8FF2CC3F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1844-F66A-48F4-1060-B877693D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However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CDAA5-D460-4195-9D4D-D5DA5EA7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8268"/>
            <a:ext cx="9752541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I removed the </a:t>
            </a:r>
            <a:r>
              <a:rPr lang="en-US" sz="3200" b="1" dirty="0" err="1">
                <a:solidFill>
                  <a:schemeClr val="tx1"/>
                </a:solidFill>
              </a:rPr>
              <a:t>datalines</a:t>
            </a:r>
            <a:r>
              <a:rPr lang="en-US" sz="3200" b="1" dirty="0">
                <a:solidFill>
                  <a:schemeClr val="tx1"/>
                </a:solidFill>
              </a:rPr>
              <a:t> statement from the SAS code, so that no data set would be created.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ChatGPT spotted that error.</a:t>
            </a:r>
          </a:p>
        </p:txBody>
      </p:sp>
    </p:spTree>
    <p:extLst>
      <p:ext uri="{BB962C8B-B14F-4D97-AF65-F5344CB8AC3E}">
        <p14:creationId xmlns:p14="http://schemas.microsoft.com/office/powerpoint/2010/main" val="2145262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55094-9575-4BD7-C9D2-D7656704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2AA3-933C-79AB-8CC2-EB363E4F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However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C285-F13C-88C5-0E55-5129EB837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8268"/>
            <a:ext cx="9752541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I removed the </a:t>
            </a:r>
            <a:r>
              <a:rPr lang="en-US" sz="3200" b="1" dirty="0" err="1">
                <a:solidFill>
                  <a:schemeClr val="tx1"/>
                </a:solidFill>
              </a:rPr>
              <a:t>datalines</a:t>
            </a:r>
            <a:r>
              <a:rPr lang="en-US" sz="3200" b="1" dirty="0">
                <a:solidFill>
                  <a:schemeClr val="tx1"/>
                </a:solidFill>
              </a:rPr>
              <a:t> statement from the SAS code, so that no data set would be created.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ChatGPT spotted that error.</a:t>
            </a:r>
          </a:p>
        </p:txBody>
      </p:sp>
    </p:spTree>
    <p:extLst>
      <p:ext uri="{BB962C8B-B14F-4D97-AF65-F5344CB8AC3E}">
        <p14:creationId xmlns:p14="http://schemas.microsoft.com/office/powerpoint/2010/main" val="2229325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49" y="2774873"/>
            <a:ext cx="10549569" cy="1316115"/>
          </a:xfrm>
        </p:spPr>
        <p:txBody>
          <a:bodyPr/>
          <a:lstStyle/>
          <a:p>
            <a:pPr algn="ctr"/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2071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E0879F-25FD-D5E6-DF47-5ABE3E2D7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ACF541-18D9-2B83-C612-8E759CAFE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81F95-CA4B-C8D9-5D65-234136FB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bAckground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5473-B77D-C6BE-1346-D9810731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8268"/>
            <a:ext cx="9752541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AI (really LLM’s, ‘Large Language Models’ are booming becoming more powerful and available.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People are using them for many purposes.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They can be extremely useful.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37EA6B-775B-EF3B-C1F4-754B86AA3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66E7201-6A6E-65DA-6150-32707FBEA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9AEC0F-A4CA-8642-CAA3-E367E26E5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DA36BB-D850-4FAC-C3A0-4B3C73F0A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4D95E75-4840-12E2-EC64-BB5F910FA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6048664-2ABC-A2FA-AF30-C1EEA5254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437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8B7426-EF46-9743-8B7A-7F92DB52F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06586-DEB9-4DA9-EC07-2148D11B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16696-3427-9A37-B212-76215FB7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HOWEVER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BF94-74AE-5AAC-A432-E572C91C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2071431"/>
            <a:ext cx="9752541" cy="43062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AI’s are known to ‘hallucinate’ (see:  </a:t>
            </a:r>
            <a:r>
              <a:rPr lang="en-US" sz="3200" b="1" dirty="0">
                <a:solidFill>
                  <a:schemeClr val="tx1"/>
                </a:solidFill>
                <a:hlinkClick r:id="rId2"/>
              </a:rPr>
              <a:t>https://scholar.google.com/scholar?hl=en&amp;as_sdt=0%2C23&amp;q=ai+hallucinations&amp;btnG=</a:t>
            </a:r>
            <a:r>
              <a:rPr lang="en-US" sz="3200" b="1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They don’t know what they don’t know.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What they really do is to make connections between blocks of text, on a large scale.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FE23A0-5CD2-D007-74FC-575B226DE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0A60F6-C327-9AFC-E5A5-52C065430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6DE96C-891A-5FE4-1278-7FB649AD6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A848D9-F1D0-3BE5-AE0F-212EBBF8A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1D9D36-9BA5-5F1B-A0C3-3B90E2212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F35862-A3C8-4F37-50D2-71F2D8F96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458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FFDC58-A827-8623-4C15-B4E9A8E63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EA8DDA-16B3-33E1-3DAE-E0687DF93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E3E16-A545-F103-CA74-12DD8D4D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8FF2-4984-3EEA-73C0-DF83D47C2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2071431"/>
            <a:ext cx="9752541" cy="43062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This might be analogized to somebody who doesn’t understand the material, who is linking phrases which occurred together.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I have seen students do this.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I have (un) successfully used it on a few occasions, to try to solve things which I really didn’t understand.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AF4D35-E7B2-53B0-0BEE-561E46A7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E8308B3-074E-1214-80CE-2F78E6B1B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575E72-B1F7-BAA9-539C-FDD9F83CE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55121D8-0ED7-45ED-284F-975824B28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4403D8-F439-E47D-F504-50862C048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1EEF8-A6A4-4C69-BDAB-22C9E5422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435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2995FB-8E94-B2DE-C812-671B1D38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504FC-8138-D10B-8C0D-62E8AFAB9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89F4F-EC61-22CF-8CC0-6A0F7DB1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My (limited)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4A65-5C6E-00F6-4DB8-DDE39046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8268"/>
            <a:ext cx="9752541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Working for a CMS Contractor, generating reports on hospital/nursing home/clinic cost and quality.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Existing code base was in SAS; SAS being phased out at the end of CY 2025.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~100 SAS programs to convert, up to 2,000 rows.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64C193-612C-C2AB-6B72-65AC6CCE3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ECC8CB-33CA-0B80-05BF-70CAC1BC1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8190AFF-3B07-7DC6-B72C-1F8BD27A1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47FFE2-ADF4-0A4B-B085-1140F4B5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456E541-4006-A34B-E3FF-D324858A6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C142ED9-BFD4-B2C9-412B-1149D9ECB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084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D4461C-D7DB-CF73-4D68-A65F352C1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DE9E32-F9F8-F33B-26E9-840B1EF3B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6C2CD-2838-EEF4-96E0-7C650EC3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89A12-B92B-8D10-3482-DFB903E33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8268"/>
            <a:ext cx="9752541" cy="4172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Convert SAS programs to Python/PySpark/R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PySpark would be preferrable, due to data set size (final data sets would be 600K – 55M rows).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Raw initial data sets could be much longer (all Medicare prescriptions for all residents in a state).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062FE6-E10A-7B57-6FDC-165F155C2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6778C3-6AEF-33A9-1621-A10062FB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E99B7F-B8A0-D0F1-026E-E873BC9F4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4AA248-6262-7219-6375-8B6B09131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A20035C-0C75-9622-892D-5719FCD25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DDA233-A780-2483-CAF2-371088BD2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51A4AC-2348-2731-D5F1-7005F4347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329F5D-12A9-AA75-2FC6-4391F476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A7E29-9380-AEAA-1B81-56F85A39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Tools Used (all free versions)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4BA3-B9EB-0775-F3B4-0601BA94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8268"/>
            <a:ext cx="9752541" cy="41723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ChatGPT (https://chatgpt.com)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ClaudeAI</a:t>
            </a:r>
            <a:r>
              <a:rPr lang="en-US" sz="3200" b="1" dirty="0">
                <a:solidFill>
                  <a:schemeClr val="tx1"/>
                </a:solidFill>
              </a:rPr>
              <a:t> (https://claude.ai)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Codeconvert.ai/sas-to-python-converter (https://www.codeconvert.ai/sas-to-python-converter)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DeepSeek</a:t>
            </a:r>
            <a:r>
              <a:rPr lang="en-US" sz="3200" b="1" dirty="0">
                <a:solidFill>
                  <a:schemeClr val="tx1"/>
                </a:solidFill>
              </a:rPr>
              <a:t> (https://chat.deepseek.com/)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SAS2Py was also used, but it’s proprietary.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88036A-FD20-29C9-02E8-BF62529EB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89F031D-C0C8-E4A6-3132-56A5DC896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472161-45A6-36A0-BB1E-28F432BE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80F4EB9-FCA7-73DD-826E-766403EFB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9F0FEDE-79C5-4DE5-95D4-0681A68E0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56E721-60FF-B809-4E69-5AED9D0A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44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CB2029-292C-E6B2-689F-E7CFB32B6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98F29B-96AF-FB49-4714-9D6B4E06A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B218D-29AA-64C8-32BD-A56D7FB2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735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/>
              <a:t>Most of these have direct links to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1115-A3D8-E028-5B32-09FBB8C6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8268"/>
            <a:ext cx="9752541" cy="417235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ChatGPT (https://chatgpt.com/c/680fbbcc-e590-800a-821a-25f956d6aef9)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ClaudeAI</a:t>
            </a:r>
            <a:r>
              <a:rPr lang="en-US" sz="3200" b="1" dirty="0">
                <a:solidFill>
                  <a:schemeClr val="tx1"/>
                </a:solidFill>
              </a:rPr>
              <a:t> (https://claude.ai/chat/cc4ccf43-39e7-4a95-82c0-96a5c2950b3e)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Codeconvert.ai/sas-to-python-converter (https://www.codeconvert.ai/sas-to-python-converter)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tx1"/>
                </a:solidFill>
              </a:rPr>
              <a:t>DeepSeek</a:t>
            </a:r>
            <a:r>
              <a:rPr lang="en-US" sz="3200" b="1" dirty="0">
                <a:solidFill>
                  <a:schemeClr val="tx1"/>
                </a:solidFill>
              </a:rPr>
              <a:t> (https://chat.deepseek.com/a/chat/s/7e0f6409-65ca-4318-8b42-3d15aa683a36)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75AF70-C4DA-9386-F882-F38CD379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7D2A41-C72A-2E23-9D07-069D6AC15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445CFD-4481-B4B8-96D7-897F67F29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062169-E9BD-A27F-8233-8BE8A9BFA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FDD7CE-3949-D678-477C-361366F6B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AC02CB-4A43-30A5-6CCC-71608B57E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88766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7716</TotalTime>
  <Words>1736</Words>
  <Application>Microsoft Office PowerPoint</Application>
  <PresentationFormat>Widescreen</PresentationFormat>
  <Paragraphs>208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Wingdings</vt:lpstr>
      <vt:lpstr>Wingdings 3</vt:lpstr>
      <vt:lpstr>Slice</vt:lpstr>
      <vt:lpstr>Translating sas to python through free ai</vt:lpstr>
      <vt:lpstr>What this class will cover</vt:lpstr>
      <vt:lpstr>bAckground</vt:lpstr>
      <vt:lpstr>HOWEVER</vt:lpstr>
      <vt:lpstr>analogy</vt:lpstr>
      <vt:lpstr>My (limited) Experience</vt:lpstr>
      <vt:lpstr>Goal</vt:lpstr>
      <vt:lpstr>Tools Used (all free versions)</vt:lpstr>
      <vt:lpstr>Most of these have direct links to a session</vt:lpstr>
      <vt:lpstr>Original sas code</vt:lpstr>
      <vt:lpstr>results</vt:lpstr>
      <vt:lpstr>Chatgpt</vt:lpstr>
      <vt:lpstr>Chatgpt</vt:lpstr>
      <vt:lpstr>Chatgpt</vt:lpstr>
      <vt:lpstr>Comparison of data - Chatgpt</vt:lpstr>
      <vt:lpstr>BUT!</vt:lpstr>
      <vt:lpstr>However</vt:lpstr>
      <vt:lpstr>However</vt:lpstr>
      <vt:lpstr>The two biggest failures - RETAIN</vt:lpstr>
      <vt:lpstr>The two biggest failures - Complexity</vt:lpstr>
      <vt:lpstr>The two biggest failures - Complexity</vt:lpstr>
      <vt:lpstr>Comparison of Code produced - Chatgpt</vt:lpstr>
      <vt:lpstr>Comparison of Code produced – Claude AI</vt:lpstr>
      <vt:lpstr>Comparison of Code produced – code convert</vt:lpstr>
      <vt:lpstr>Comparison of Code produced – DeepSeek</vt:lpstr>
      <vt:lpstr>BUT!</vt:lpstr>
      <vt:lpstr>However</vt:lpstr>
      <vt:lpstr>However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R/Rstudio on aws </dc:title>
  <dc:creator>Barry DeCicco</dc:creator>
  <cp:lastModifiedBy>Barry DeCicco</cp:lastModifiedBy>
  <cp:revision>66</cp:revision>
  <dcterms:created xsi:type="dcterms:W3CDTF">2020-02-02T20:17:52Z</dcterms:created>
  <dcterms:modified xsi:type="dcterms:W3CDTF">2025-04-29T19:23:54Z</dcterms:modified>
</cp:coreProperties>
</file>