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9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6858000" cy="9144000"/>
  <p:embeddedFontLst>
    <p:embeddedFont>
      <p:font typeface="Century Gothic" panose="020B0502020202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jW8TjlIZ8h+k3FX3t+BXeWrI6w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701814-76AB-45AD-B974-D2D0BB6F3C38}" v="5" dt="2021-08-24T22:16:2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Cicco, Barry" userId="598d2070-81f9-4814-a3fd-315cf73b76ef" providerId="ADAL" clId="{EA701814-76AB-45AD-B974-D2D0BB6F3C38}"/>
    <pc:docChg chg="undo custSel addSld modSld modMainMaster">
      <pc:chgData name="DeCicco, Barry" userId="598d2070-81f9-4814-a3fd-315cf73b76ef" providerId="ADAL" clId="{EA701814-76AB-45AD-B974-D2D0BB6F3C38}" dt="2021-08-24T22:29:27.338" v="576" actId="12"/>
      <pc:docMkLst>
        <pc:docMk/>
      </pc:docMkLst>
      <pc:sldChg chg="modSp mod">
        <pc:chgData name="DeCicco, Barry" userId="598d2070-81f9-4814-a3fd-315cf73b76ef" providerId="ADAL" clId="{EA701814-76AB-45AD-B974-D2D0BB6F3C38}" dt="2021-08-24T21:54:05.682" v="64" actId="20577"/>
        <pc:sldMkLst>
          <pc:docMk/>
          <pc:sldMk cId="0" sldId="256"/>
        </pc:sldMkLst>
        <pc:spChg chg="mod">
          <ac:chgData name="DeCicco, Barry" userId="598d2070-81f9-4814-a3fd-315cf73b76ef" providerId="ADAL" clId="{EA701814-76AB-45AD-B974-D2D0BB6F3C38}" dt="2021-08-24T21:54:05.682" v="64" actId="20577"/>
          <ac:spMkLst>
            <pc:docMk/>
            <pc:sldMk cId="0" sldId="256"/>
            <ac:spMk id="140" creationId="{00000000-0000-0000-0000-000000000000}"/>
          </ac:spMkLst>
        </pc:spChg>
      </pc:sldChg>
      <pc:sldChg chg="modSp mod modNotes">
        <pc:chgData name="DeCicco, Barry" userId="598d2070-81f9-4814-a3fd-315cf73b76ef" providerId="ADAL" clId="{EA701814-76AB-45AD-B974-D2D0BB6F3C38}" dt="2021-08-24T22:24:07.620" v="526" actId="12"/>
        <pc:sldMkLst>
          <pc:docMk/>
          <pc:sldMk cId="0" sldId="257"/>
        </pc:sldMkLst>
        <pc:spChg chg="mod">
          <ac:chgData name="DeCicco, Barry" userId="598d2070-81f9-4814-a3fd-315cf73b76ef" providerId="ADAL" clId="{EA701814-76AB-45AD-B974-D2D0BB6F3C38}" dt="2021-08-24T22:24:07.620" v="526" actId="12"/>
          <ac:spMkLst>
            <pc:docMk/>
            <pc:sldMk cId="0" sldId="257"/>
            <ac:spMk id="146" creationId="{00000000-0000-0000-0000-000000000000}"/>
          </ac:spMkLst>
        </pc:spChg>
      </pc:sldChg>
      <pc:sldChg chg="modNotes">
        <pc:chgData name="DeCicco, Barry" userId="598d2070-81f9-4814-a3fd-315cf73b76ef" providerId="ADAL" clId="{EA701814-76AB-45AD-B974-D2D0BB6F3C38}" dt="2021-08-24T22:15:44.416" v="520" actId="12"/>
        <pc:sldMkLst>
          <pc:docMk/>
          <pc:sldMk cId="0" sldId="258"/>
        </pc:sldMkLst>
      </pc:sldChg>
      <pc:sldChg chg="modSp mod modNotes">
        <pc:chgData name="DeCicco, Barry" userId="598d2070-81f9-4814-a3fd-315cf73b76ef" providerId="ADAL" clId="{EA701814-76AB-45AD-B974-D2D0BB6F3C38}" dt="2021-08-24T22:25:06.300" v="538" actId="12"/>
        <pc:sldMkLst>
          <pc:docMk/>
          <pc:sldMk cId="0" sldId="259"/>
        </pc:sldMkLst>
        <pc:spChg chg="mod">
          <ac:chgData name="DeCicco, Barry" userId="598d2070-81f9-4814-a3fd-315cf73b76ef" providerId="ADAL" clId="{EA701814-76AB-45AD-B974-D2D0BB6F3C38}" dt="2021-08-24T22:25:06.300" v="538" actId="12"/>
          <ac:spMkLst>
            <pc:docMk/>
            <pc:sldMk cId="0" sldId="259"/>
            <ac:spMk id="157" creationId="{00000000-0000-0000-0000-000000000000}"/>
          </ac:spMkLst>
        </pc:spChg>
      </pc:sldChg>
      <pc:sldChg chg="modSp mod">
        <pc:chgData name="DeCicco, Barry" userId="598d2070-81f9-4814-a3fd-315cf73b76ef" providerId="ADAL" clId="{EA701814-76AB-45AD-B974-D2D0BB6F3C38}" dt="2021-08-24T22:25:02.072" v="535" actId="14100"/>
        <pc:sldMkLst>
          <pc:docMk/>
          <pc:sldMk cId="0" sldId="260"/>
        </pc:sldMkLst>
        <pc:spChg chg="mod">
          <ac:chgData name="DeCicco, Barry" userId="598d2070-81f9-4814-a3fd-315cf73b76ef" providerId="ADAL" clId="{EA701814-76AB-45AD-B974-D2D0BB6F3C38}" dt="2021-08-24T22:25:02.072" v="535" actId="14100"/>
          <ac:spMkLst>
            <pc:docMk/>
            <pc:sldMk cId="0" sldId="260"/>
            <ac:spMk id="163" creationId="{00000000-0000-0000-0000-000000000000}"/>
          </ac:spMkLst>
        </pc:spChg>
      </pc:sldChg>
      <pc:sldChg chg="modSp mod">
        <pc:chgData name="DeCicco, Barry" userId="598d2070-81f9-4814-a3fd-315cf73b76ef" providerId="ADAL" clId="{EA701814-76AB-45AD-B974-D2D0BB6F3C38}" dt="2021-08-24T22:02:03.630" v="69"/>
        <pc:sldMkLst>
          <pc:docMk/>
          <pc:sldMk cId="0" sldId="261"/>
        </pc:sldMkLst>
        <pc:spChg chg="mod">
          <ac:chgData name="DeCicco, Barry" userId="598d2070-81f9-4814-a3fd-315cf73b76ef" providerId="ADAL" clId="{EA701814-76AB-45AD-B974-D2D0BB6F3C38}" dt="2021-08-24T22:02:03.630" v="69"/>
          <ac:spMkLst>
            <pc:docMk/>
            <pc:sldMk cId="0" sldId="261"/>
            <ac:spMk id="169" creationId="{00000000-0000-0000-0000-000000000000}"/>
          </ac:spMkLst>
        </pc:spChg>
      </pc:sldChg>
      <pc:sldChg chg="modSp mod">
        <pc:chgData name="DeCicco, Barry" userId="598d2070-81f9-4814-a3fd-315cf73b76ef" providerId="ADAL" clId="{EA701814-76AB-45AD-B974-D2D0BB6F3C38}" dt="2021-08-24T22:05:11.535" v="495" actId="20577"/>
        <pc:sldMkLst>
          <pc:docMk/>
          <pc:sldMk cId="0" sldId="262"/>
        </pc:sldMkLst>
        <pc:spChg chg="mod">
          <ac:chgData name="DeCicco, Barry" userId="598d2070-81f9-4814-a3fd-315cf73b76ef" providerId="ADAL" clId="{EA701814-76AB-45AD-B974-D2D0BB6F3C38}" dt="2021-08-24T22:05:11.535" v="495" actId="20577"/>
          <ac:spMkLst>
            <pc:docMk/>
            <pc:sldMk cId="0" sldId="262"/>
            <ac:spMk id="175" creationId="{00000000-0000-0000-0000-000000000000}"/>
          </ac:spMkLst>
        </pc:spChg>
      </pc:sldChg>
      <pc:sldChg chg="modSp mod">
        <pc:chgData name="DeCicco, Barry" userId="598d2070-81f9-4814-a3fd-315cf73b76ef" providerId="ADAL" clId="{EA701814-76AB-45AD-B974-D2D0BB6F3C38}" dt="2021-08-24T22:29:27.338" v="576" actId="12"/>
        <pc:sldMkLst>
          <pc:docMk/>
          <pc:sldMk cId="0" sldId="263"/>
        </pc:sldMkLst>
        <pc:spChg chg="mod">
          <ac:chgData name="DeCicco, Barry" userId="598d2070-81f9-4814-a3fd-315cf73b76ef" providerId="ADAL" clId="{EA701814-76AB-45AD-B974-D2D0BB6F3C38}" dt="2021-08-24T22:06:15.294" v="503" actId="20577"/>
          <ac:spMkLst>
            <pc:docMk/>
            <pc:sldMk cId="0" sldId="263"/>
            <ac:spMk id="180" creationId="{00000000-0000-0000-0000-000000000000}"/>
          </ac:spMkLst>
        </pc:spChg>
        <pc:spChg chg="mod">
          <ac:chgData name="DeCicco, Barry" userId="598d2070-81f9-4814-a3fd-315cf73b76ef" providerId="ADAL" clId="{EA701814-76AB-45AD-B974-D2D0BB6F3C38}" dt="2021-08-24T22:29:27.338" v="576" actId="12"/>
          <ac:spMkLst>
            <pc:docMk/>
            <pc:sldMk cId="0" sldId="263"/>
            <ac:spMk id="181" creationId="{00000000-0000-0000-0000-000000000000}"/>
          </ac:spMkLst>
        </pc:spChg>
      </pc:sldChg>
      <pc:sldChg chg="modSp mod">
        <pc:chgData name="DeCicco, Barry" userId="598d2070-81f9-4814-a3fd-315cf73b76ef" providerId="ADAL" clId="{EA701814-76AB-45AD-B974-D2D0BB6F3C38}" dt="2021-08-24T22:25:45.514" v="546" actId="12"/>
        <pc:sldMkLst>
          <pc:docMk/>
          <pc:sldMk cId="0" sldId="264"/>
        </pc:sldMkLst>
        <pc:spChg chg="mod">
          <ac:chgData name="DeCicco, Barry" userId="598d2070-81f9-4814-a3fd-315cf73b76ef" providerId="ADAL" clId="{EA701814-76AB-45AD-B974-D2D0BB6F3C38}" dt="2021-08-24T22:06:34.431" v="511" actId="20577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DeCicco, Barry" userId="598d2070-81f9-4814-a3fd-315cf73b76ef" providerId="ADAL" clId="{EA701814-76AB-45AD-B974-D2D0BB6F3C38}" dt="2021-08-24T22:25:45.514" v="546" actId="12"/>
          <ac:spMkLst>
            <pc:docMk/>
            <pc:sldMk cId="0" sldId="264"/>
            <ac:spMk id="187" creationId="{00000000-0000-0000-0000-000000000000}"/>
          </ac:spMkLst>
        </pc:spChg>
      </pc:sldChg>
      <pc:sldChg chg="modSp mod modNotes">
        <pc:chgData name="DeCicco, Barry" userId="598d2070-81f9-4814-a3fd-315cf73b76ef" providerId="ADAL" clId="{EA701814-76AB-45AD-B974-D2D0BB6F3C38}" dt="2021-08-24T22:25:52.802" v="548" actId="12"/>
        <pc:sldMkLst>
          <pc:docMk/>
          <pc:sldMk cId="0" sldId="265"/>
        </pc:sldMkLst>
        <pc:spChg chg="mod">
          <ac:chgData name="DeCicco, Barry" userId="598d2070-81f9-4814-a3fd-315cf73b76ef" providerId="ADAL" clId="{EA701814-76AB-45AD-B974-D2D0BB6F3C38}" dt="2021-08-24T22:25:52.802" v="548" actId="12"/>
          <ac:spMkLst>
            <pc:docMk/>
            <pc:sldMk cId="0" sldId="265"/>
            <ac:spMk id="193" creationId="{00000000-0000-0000-0000-000000000000}"/>
          </ac:spMkLst>
        </pc:spChg>
      </pc:sldChg>
      <pc:sldChg chg="modSp mod modNotes">
        <pc:chgData name="DeCicco, Barry" userId="598d2070-81f9-4814-a3fd-315cf73b76ef" providerId="ADAL" clId="{EA701814-76AB-45AD-B974-D2D0BB6F3C38}" dt="2021-08-24T22:26:14.051" v="551" actId="403"/>
        <pc:sldMkLst>
          <pc:docMk/>
          <pc:sldMk cId="0" sldId="266"/>
        </pc:sldMkLst>
        <pc:spChg chg="mod">
          <ac:chgData name="DeCicco, Barry" userId="598d2070-81f9-4814-a3fd-315cf73b76ef" providerId="ADAL" clId="{EA701814-76AB-45AD-B974-D2D0BB6F3C38}" dt="2021-08-24T22:26:14.051" v="551" actId="403"/>
          <ac:spMkLst>
            <pc:docMk/>
            <pc:sldMk cId="0" sldId="266"/>
            <ac:spMk id="199" creationId="{00000000-0000-0000-0000-000000000000}"/>
          </ac:spMkLst>
        </pc:spChg>
      </pc:sldChg>
      <pc:sldChg chg="modSp mod modNotes">
        <pc:chgData name="DeCicco, Barry" userId="598d2070-81f9-4814-a3fd-315cf73b76ef" providerId="ADAL" clId="{EA701814-76AB-45AD-B974-D2D0BB6F3C38}" dt="2021-08-24T22:26:38.585" v="556" actId="403"/>
        <pc:sldMkLst>
          <pc:docMk/>
          <pc:sldMk cId="0" sldId="267"/>
        </pc:sldMkLst>
        <pc:spChg chg="mod">
          <ac:chgData name="DeCicco, Barry" userId="598d2070-81f9-4814-a3fd-315cf73b76ef" providerId="ADAL" clId="{EA701814-76AB-45AD-B974-D2D0BB6F3C38}" dt="2021-08-24T22:26:38.585" v="556" actId="403"/>
          <ac:spMkLst>
            <pc:docMk/>
            <pc:sldMk cId="0" sldId="267"/>
            <ac:spMk id="205" creationId="{00000000-0000-0000-0000-000000000000}"/>
          </ac:spMkLst>
        </pc:spChg>
      </pc:sldChg>
      <pc:sldChg chg="modSp mod modNotes">
        <pc:chgData name="DeCicco, Barry" userId="598d2070-81f9-4814-a3fd-315cf73b76ef" providerId="ADAL" clId="{EA701814-76AB-45AD-B974-D2D0BB6F3C38}" dt="2021-08-24T22:26:52.983" v="559" actId="1076"/>
        <pc:sldMkLst>
          <pc:docMk/>
          <pc:sldMk cId="0" sldId="268"/>
        </pc:sldMkLst>
        <pc:spChg chg="mod">
          <ac:chgData name="DeCicco, Barry" userId="598d2070-81f9-4814-a3fd-315cf73b76ef" providerId="ADAL" clId="{EA701814-76AB-45AD-B974-D2D0BB6F3C38}" dt="2021-08-24T22:26:52.983" v="559" actId="1076"/>
          <ac:spMkLst>
            <pc:docMk/>
            <pc:sldMk cId="0" sldId="268"/>
            <ac:spMk id="211" creationId="{00000000-0000-0000-0000-000000000000}"/>
          </ac:spMkLst>
        </pc:spChg>
      </pc:sldChg>
      <pc:sldChg chg="modSp mod modNotes">
        <pc:chgData name="DeCicco, Barry" userId="598d2070-81f9-4814-a3fd-315cf73b76ef" providerId="ADAL" clId="{EA701814-76AB-45AD-B974-D2D0BB6F3C38}" dt="2021-08-24T22:27:00.213" v="561" actId="12"/>
        <pc:sldMkLst>
          <pc:docMk/>
          <pc:sldMk cId="0" sldId="269"/>
        </pc:sldMkLst>
        <pc:spChg chg="mod">
          <ac:chgData name="DeCicco, Barry" userId="598d2070-81f9-4814-a3fd-315cf73b76ef" providerId="ADAL" clId="{EA701814-76AB-45AD-B974-D2D0BB6F3C38}" dt="2021-08-24T22:27:00.213" v="561" actId="12"/>
          <ac:spMkLst>
            <pc:docMk/>
            <pc:sldMk cId="0" sldId="269"/>
            <ac:spMk id="217" creationId="{00000000-0000-0000-0000-000000000000}"/>
          </ac:spMkLst>
        </pc:spChg>
      </pc:sldChg>
      <pc:sldChg chg="modSp mod modNotes">
        <pc:chgData name="DeCicco, Barry" userId="598d2070-81f9-4814-a3fd-315cf73b76ef" providerId="ADAL" clId="{EA701814-76AB-45AD-B974-D2D0BB6F3C38}" dt="2021-08-24T22:27:09.097" v="563" actId="403"/>
        <pc:sldMkLst>
          <pc:docMk/>
          <pc:sldMk cId="0" sldId="270"/>
        </pc:sldMkLst>
        <pc:spChg chg="mod">
          <ac:chgData name="DeCicco, Barry" userId="598d2070-81f9-4814-a3fd-315cf73b76ef" providerId="ADAL" clId="{EA701814-76AB-45AD-B974-D2D0BB6F3C38}" dt="2021-08-24T22:27:09.097" v="563" actId="403"/>
          <ac:spMkLst>
            <pc:docMk/>
            <pc:sldMk cId="0" sldId="270"/>
            <ac:spMk id="223" creationId="{00000000-0000-0000-0000-000000000000}"/>
          </ac:spMkLst>
        </pc:spChg>
      </pc:sldChg>
      <pc:sldChg chg="modSp mod modNotes">
        <pc:chgData name="DeCicco, Barry" userId="598d2070-81f9-4814-a3fd-315cf73b76ef" providerId="ADAL" clId="{EA701814-76AB-45AD-B974-D2D0BB6F3C38}" dt="2021-08-24T22:27:20.219" v="573" actId="20577"/>
        <pc:sldMkLst>
          <pc:docMk/>
          <pc:sldMk cId="0" sldId="271"/>
        </pc:sldMkLst>
        <pc:spChg chg="mod">
          <ac:chgData name="DeCicco, Barry" userId="598d2070-81f9-4814-a3fd-315cf73b76ef" providerId="ADAL" clId="{EA701814-76AB-45AD-B974-D2D0BB6F3C38}" dt="2021-08-24T22:27:20.219" v="573" actId="20577"/>
          <ac:spMkLst>
            <pc:docMk/>
            <pc:sldMk cId="0" sldId="271"/>
            <ac:spMk id="228" creationId="{00000000-0000-0000-0000-000000000000}"/>
          </ac:spMkLst>
        </pc:spChg>
      </pc:sldChg>
      <pc:sldChg chg="modNotes">
        <pc:chgData name="DeCicco, Barry" userId="598d2070-81f9-4814-a3fd-315cf73b76ef" providerId="ADAL" clId="{EA701814-76AB-45AD-B974-D2D0BB6F3C38}" dt="2021-08-24T22:15:44.416" v="520" actId="12"/>
        <pc:sldMkLst>
          <pc:docMk/>
          <pc:sldMk cId="0" sldId="272"/>
        </pc:sldMkLst>
      </pc:sldChg>
      <pc:sldChg chg="modSp mod modNotes">
        <pc:chgData name="DeCicco, Barry" userId="598d2070-81f9-4814-a3fd-315cf73b76ef" providerId="ADAL" clId="{EA701814-76AB-45AD-B974-D2D0BB6F3C38}" dt="2021-08-24T22:29:07.682" v="575" actId="12"/>
        <pc:sldMkLst>
          <pc:docMk/>
          <pc:sldMk cId="0" sldId="273"/>
        </pc:sldMkLst>
        <pc:spChg chg="mod">
          <ac:chgData name="DeCicco, Barry" userId="598d2070-81f9-4814-a3fd-315cf73b76ef" providerId="ADAL" clId="{EA701814-76AB-45AD-B974-D2D0BB6F3C38}" dt="2021-08-24T22:29:07.682" v="575" actId="12"/>
          <ac:spMkLst>
            <pc:docMk/>
            <pc:sldMk cId="0" sldId="273"/>
            <ac:spMk id="241" creationId="{00000000-0000-0000-0000-000000000000}"/>
          </ac:spMkLst>
        </pc:spChg>
      </pc:sldChg>
      <pc:sldChg chg="modNotes">
        <pc:chgData name="DeCicco, Barry" userId="598d2070-81f9-4814-a3fd-315cf73b76ef" providerId="ADAL" clId="{EA701814-76AB-45AD-B974-D2D0BB6F3C38}" dt="2021-08-24T22:15:44.416" v="520" actId="12"/>
        <pc:sldMkLst>
          <pc:docMk/>
          <pc:sldMk cId="0" sldId="274"/>
        </pc:sldMkLst>
      </pc:sldChg>
      <pc:sldChg chg="modNotes">
        <pc:chgData name="DeCicco, Barry" userId="598d2070-81f9-4814-a3fd-315cf73b76ef" providerId="ADAL" clId="{EA701814-76AB-45AD-B974-D2D0BB6F3C38}" dt="2021-08-24T22:15:44.416" v="520" actId="12"/>
        <pc:sldMkLst>
          <pc:docMk/>
          <pc:sldMk cId="0" sldId="275"/>
        </pc:sldMkLst>
      </pc:sldChg>
      <pc:sldChg chg="modNotes">
        <pc:chgData name="DeCicco, Barry" userId="598d2070-81f9-4814-a3fd-315cf73b76ef" providerId="ADAL" clId="{EA701814-76AB-45AD-B974-D2D0BB6F3C38}" dt="2021-08-24T22:15:44.416" v="520" actId="12"/>
        <pc:sldMkLst>
          <pc:docMk/>
          <pc:sldMk cId="0" sldId="276"/>
        </pc:sldMkLst>
      </pc:sldChg>
      <pc:sldChg chg="modNotes">
        <pc:chgData name="DeCicco, Barry" userId="598d2070-81f9-4814-a3fd-315cf73b76ef" providerId="ADAL" clId="{EA701814-76AB-45AD-B974-D2D0BB6F3C38}" dt="2021-08-24T22:15:44.416" v="520" actId="12"/>
        <pc:sldMkLst>
          <pc:docMk/>
          <pc:sldMk cId="0" sldId="277"/>
        </pc:sldMkLst>
      </pc:sldChg>
      <pc:sldChg chg="modNotes">
        <pc:chgData name="DeCicco, Barry" userId="598d2070-81f9-4814-a3fd-315cf73b76ef" providerId="ADAL" clId="{EA701814-76AB-45AD-B974-D2D0BB6F3C38}" dt="2021-08-24T22:15:44.416" v="520" actId="12"/>
        <pc:sldMkLst>
          <pc:docMk/>
          <pc:sldMk cId="0" sldId="278"/>
        </pc:sldMkLst>
      </pc:sldChg>
      <pc:sldChg chg="modNotes">
        <pc:chgData name="DeCicco, Barry" userId="598d2070-81f9-4814-a3fd-315cf73b76ef" providerId="ADAL" clId="{EA701814-76AB-45AD-B974-D2D0BB6F3C38}" dt="2021-08-24T22:15:44.416" v="520" actId="12"/>
        <pc:sldMkLst>
          <pc:docMk/>
          <pc:sldMk cId="0" sldId="279"/>
        </pc:sldMkLst>
      </pc:sldChg>
      <pc:sldChg chg="modNotes">
        <pc:chgData name="DeCicco, Barry" userId="598d2070-81f9-4814-a3fd-315cf73b76ef" providerId="ADAL" clId="{EA701814-76AB-45AD-B974-D2D0BB6F3C38}" dt="2021-08-24T22:15:44.416" v="520" actId="12"/>
        <pc:sldMkLst>
          <pc:docMk/>
          <pc:sldMk cId="0" sldId="280"/>
        </pc:sldMkLst>
      </pc:sldChg>
      <pc:sldChg chg="modNotes">
        <pc:chgData name="DeCicco, Barry" userId="598d2070-81f9-4814-a3fd-315cf73b76ef" providerId="ADAL" clId="{EA701814-76AB-45AD-B974-D2D0BB6F3C38}" dt="2021-08-24T22:15:44.416" v="520" actId="12"/>
        <pc:sldMkLst>
          <pc:docMk/>
          <pc:sldMk cId="0" sldId="281"/>
        </pc:sldMkLst>
      </pc:sldChg>
      <pc:sldChg chg="modNotes">
        <pc:chgData name="DeCicco, Barry" userId="598d2070-81f9-4814-a3fd-315cf73b76ef" providerId="ADAL" clId="{EA701814-76AB-45AD-B974-D2D0BB6F3C38}" dt="2021-08-24T22:15:44.416" v="520" actId="12"/>
        <pc:sldMkLst>
          <pc:docMk/>
          <pc:sldMk cId="0" sldId="282"/>
        </pc:sldMkLst>
      </pc:sldChg>
      <pc:sldChg chg="modNotes">
        <pc:chgData name="DeCicco, Barry" userId="598d2070-81f9-4814-a3fd-315cf73b76ef" providerId="ADAL" clId="{EA701814-76AB-45AD-B974-D2D0BB6F3C38}" dt="2021-08-24T22:15:44.416" v="520" actId="12"/>
        <pc:sldMkLst>
          <pc:docMk/>
          <pc:sldMk cId="0" sldId="283"/>
        </pc:sldMkLst>
      </pc:sldChg>
      <pc:sldChg chg="modNotes">
        <pc:chgData name="DeCicco, Barry" userId="598d2070-81f9-4814-a3fd-315cf73b76ef" providerId="ADAL" clId="{EA701814-76AB-45AD-B974-D2D0BB6F3C38}" dt="2021-08-24T22:15:44.416" v="520" actId="12"/>
        <pc:sldMkLst>
          <pc:docMk/>
          <pc:sldMk cId="0" sldId="284"/>
        </pc:sldMkLst>
      </pc:sldChg>
      <pc:sldChg chg="modNotes">
        <pc:chgData name="DeCicco, Barry" userId="598d2070-81f9-4814-a3fd-315cf73b76ef" providerId="ADAL" clId="{EA701814-76AB-45AD-B974-D2D0BB6F3C38}" dt="2021-08-24T22:15:44.416" v="520" actId="12"/>
        <pc:sldMkLst>
          <pc:docMk/>
          <pc:sldMk cId="0" sldId="285"/>
        </pc:sldMkLst>
      </pc:sldChg>
      <pc:sldChg chg="modNotes">
        <pc:chgData name="DeCicco, Barry" userId="598d2070-81f9-4814-a3fd-315cf73b76ef" providerId="ADAL" clId="{EA701814-76AB-45AD-B974-D2D0BB6F3C38}" dt="2021-08-24T22:15:44.416" v="520" actId="12"/>
        <pc:sldMkLst>
          <pc:docMk/>
          <pc:sldMk cId="0" sldId="286"/>
        </pc:sldMkLst>
      </pc:sldChg>
      <pc:sldChg chg="modNotes">
        <pc:chgData name="DeCicco, Barry" userId="598d2070-81f9-4814-a3fd-315cf73b76ef" providerId="ADAL" clId="{EA701814-76AB-45AD-B974-D2D0BB6F3C38}" dt="2021-08-24T22:15:44.416" v="520" actId="12"/>
        <pc:sldMkLst>
          <pc:docMk/>
          <pc:sldMk cId="0" sldId="287"/>
        </pc:sldMkLst>
      </pc:sldChg>
      <pc:sldChg chg="modNotes">
        <pc:chgData name="DeCicco, Barry" userId="598d2070-81f9-4814-a3fd-315cf73b76ef" providerId="ADAL" clId="{EA701814-76AB-45AD-B974-D2D0BB6F3C38}" dt="2021-08-24T22:15:44.416" v="520" actId="12"/>
        <pc:sldMkLst>
          <pc:docMk/>
          <pc:sldMk cId="0" sldId="288"/>
        </pc:sldMkLst>
      </pc:sldChg>
      <pc:sldChg chg="modSp add mod">
        <pc:chgData name="DeCicco, Barry" userId="598d2070-81f9-4814-a3fd-315cf73b76ef" providerId="ADAL" clId="{EA701814-76AB-45AD-B974-D2D0BB6F3C38}" dt="2021-08-24T22:24:24.989" v="529" actId="12"/>
        <pc:sldMkLst>
          <pc:docMk/>
          <pc:sldMk cId="3974311178" sldId="289"/>
        </pc:sldMkLst>
        <pc:spChg chg="mod">
          <ac:chgData name="DeCicco, Barry" userId="598d2070-81f9-4814-a3fd-315cf73b76ef" providerId="ADAL" clId="{EA701814-76AB-45AD-B974-D2D0BB6F3C38}" dt="2021-08-24T22:24:24.989" v="529" actId="12"/>
          <ac:spMkLst>
            <pc:docMk/>
            <pc:sldMk cId="3974311178" sldId="289"/>
            <ac:spMk id="146" creationId="{00000000-0000-0000-0000-000000000000}"/>
          </ac:spMkLst>
        </pc:spChg>
      </pc:sldChg>
      <pc:sldChg chg="modSp add mod">
        <pc:chgData name="DeCicco, Barry" userId="598d2070-81f9-4814-a3fd-315cf73b76ef" providerId="ADAL" clId="{EA701814-76AB-45AD-B974-D2D0BB6F3C38}" dt="2021-08-24T22:04:47.751" v="473" actId="20577"/>
        <pc:sldMkLst>
          <pc:docMk/>
          <pc:sldMk cId="3082697984" sldId="290"/>
        </pc:sldMkLst>
        <pc:spChg chg="mod">
          <ac:chgData name="DeCicco, Barry" userId="598d2070-81f9-4814-a3fd-315cf73b76ef" providerId="ADAL" clId="{EA701814-76AB-45AD-B974-D2D0BB6F3C38}" dt="2021-08-24T22:04:47.751" v="473" actId="20577"/>
          <ac:spMkLst>
            <pc:docMk/>
            <pc:sldMk cId="3082697984" sldId="290"/>
            <ac:spMk id="168" creationId="{00000000-0000-0000-0000-000000000000}"/>
          </ac:spMkLst>
        </pc:spChg>
        <pc:spChg chg="mod">
          <ac:chgData name="DeCicco, Barry" userId="598d2070-81f9-4814-a3fd-315cf73b76ef" providerId="ADAL" clId="{EA701814-76AB-45AD-B974-D2D0BB6F3C38}" dt="2021-08-24T22:04:34.919" v="463" actId="20577"/>
          <ac:spMkLst>
            <pc:docMk/>
            <pc:sldMk cId="3082697984" sldId="290"/>
            <ac:spMk id="169" creationId="{00000000-0000-0000-0000-000000000000}"/>
          </ac:spMkLst>
        </pc:spChg>
      </pc:sldChg>
      <pc:sldMasterChg chg="modSldLayout">
        <pc:chgData name="DeCicco, Barry" userId="598d2070-81f9-4814-a3fd-315cf73b76ef" providerId="ADAL" clId="{EA701814-76AB-45AD-B974-D2D0BB6F3C38}" dt="2021-08-24T22:16:20.752" v="524" actId="12"/>
        <pc:sldMasterMkLst>
          <pc:docMk/>
          <pc:sldMasterMk cId="0" sldId="2147483648"/>
        </pc:sldMasterMkLst>
        <pc:sldLayoutChg chg="modSp">
          <pc:chgData name="DeCicco, Barry" userId="598d2070-81f9-4814-a3fd-315cf73b76ef" providerId="ADAL" clId="{EA701814-76AB-45AD-B974-D2D0BB6F3C38}" dt="2021-08-24T22:16:20.752" v="524" actId="12"/>
          <pc:sldLayoutMkLst>
            <pc:docMk/>
            <pc:sldMasterMk cId="0" sldId="2147483648"/>
            <pc:sldLayoutMk cId="0" sldId="2147483650"/>
          </pc:sldLayoutMkLst>
          <pc:spChg chg="mod">
            <ac:chgData name="DeCicco, Barry" userId="598d2070-81f9-4814-a3fd-315cf73b76ef" providerId="ADAL" clId="{EA701814-76AB-45AD-B974-D2D0BB6F3C38}" dt="2021-08-24T22:16:20.752" v="524" actId="12"/>
            <ac:spMkLst>
              <pc:docMk/>
              <pc:sldMasterMk cId="0" sldId="2147483648"/>
              <pc:sldLayoutMk cId="0" sldId="2147483650"/>
              <ac:spMk id="3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83080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0743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3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3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3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3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3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4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4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4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4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4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4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4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4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4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4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4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5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5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80060" lvl="0" indent="-342900" algn="l">
              <a:spcBef>
                <a:spcPts val="3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 dirty="0"/>
          </a:p>
        </p:txBody>
      </p:sp>
      <p:sp>
        <p:nvSpPr>
          <p:cNvPr id="31" name="Google Shape;31;p3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3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3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3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3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3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3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3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documentation/cdl/en/imlug/64248/HTML/default/viewer.htm#imlug_r_sect003.ht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upport.sas.com/documentation/cdl/en/imlug/65547/HTML/default/viewer.htm#imlug_langref_sect114.htm" TargetMode="External"/><Relationship Id="rId4" Type="http://schemas.openxmlformats.org/officeDocument/2006/relationships/hyperlink" Target="http://support.sas.com/documentation/cdl/en/imlug/64248/HTML/default/viewer.htm#imlug_r_sect004.htm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documentation/cdl/en/imlug/65547/HTML/default/viewer.htm#imlug_langref_sect114.htm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sas.com/content/iml/2011/10/31/video-calling-r-from-the-sasiml-language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c.wisc.edu/~hemken/SASworkshops/Markdown/SASmarkdown.html#html-or-pdf-document-as-a-final-target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ihui.name/knitr/" TargetMode="External"/><Relationship Id="rId5" Type="http://schemas.openxmlformats.org/officeDocument/2006/relationships/hyperlink" Target="https://www.ssc.wisc.edu/~hemken/SASworkshops/Markdown/SAShtmlengine.html" TargetMode="External"/><Relationship Id="rId4" Type="http://schemas.openxmlformats.org/officeDocument/2006/relationships/hyperlink" Target="https://www.ssc.wisc.edu/~hemken/SASworkshops/Markdown/SASmarkdown.rm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 b="1"/>
              <a:t>SAS AND R AND SAS</a:t>
            </a:r>
            <a:br>
              <a:rPr lang="en-US" b="1"/>
            </a:br>
            <a:endParaRPr b="1"/>
          </a:p>
        </p:txBody>
      </p:sp>
      <p:sp>
        <p:nvSpPr>
          <p:cNvPr id="140" name="Google Shape;140;p1"/>
          <p:cNvSpPr txBox="1">
            <a:spLocks noGrp="1"/>
          </p:cNvSpPr>
          <p:nvPr>
            <p:ph type="subTitle" idx="1"/>
          </p:nvPr>
        </p:nvSpPr>
        <p:spPr>
          <a:xfrm>
            <a:off x="580301" y="3480185"/>
            <a:ext cx="10932825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 b="1" dirty="0">
                <a:solidFill>
                  <a:schemeClr val="dk1"/>
                </a:solidFill>
              </a:rPr>
              <a:t>Barry DeCicco</a:t>
            </a:r>
            <a:endParaRPr dirty="0"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2880"/>
              <a:buNone/>
            </a:pPr>
            <a:r>
              <a:rPr lang="en-US" sz="3600" b="1" dirty="0">
                <a:solidFill>
                  <a:schemeClr val="dk1"/>
                </a:solidFill>
              </a:rPr>
              <a:t>Michigan SAS User’s Meeting</a:t>
            </a:r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2880"/>
              <a:buNone/>
            </a:pPr>
            <a:r>
              <a:rPr lang="en-US" sz="3600" b="1" dirty="0">
                <a:solidFill>
                  <a:schemeClr val="dk1"/>
                </a:solidFill>
              </a:rPr>
              <a:t>August 26, 2021</a:t>
            </a:r>
            <a:endParaRPr sz="36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 dirty="0"/>
              <a:t>STARTING LINES for SAS</a:t>
            </a:r>
            <a:endParaRPr b="1" dirty="0"/>
          </a:p>
        </p:txBody>
      </p:sp>
      <p:sp>
        <p:nvSpPr>
          <p:cNvPr id="181" name="Google Shape;181;p8"/>
          <p:cNvSpPr txBox="1">
            <a:spLocks noGrp="1"/>
          </p:cNvSpPr>
          <p:nvPr>
            <p:ph type="body" idx="1"/>
          </p:nvPr>
        </p:nvSpPr>
        <p:spPr>
          <a:xfrm>
            <a:off x="826265" y="1652530"/>
            <a:ext cx="10527535" cy="453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56641" lvl="1" indent="-457200" algn="l" rtl="0">
              <a:spcBef>
                <a:spcPts val="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endParaRPr sz="28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116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</a:rPr>
              <a:t>Use PROC Options to enable SAS to use R:    </a:t>
            </a:r>
            <a:endParaRPr dirty="0"/>
          </a:p>
          <a:p>
            <a:pPr lvl="1" indent="-457200" algn="l" rtl="0">
              <a:spcBef>
                <a:spcPts val="116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dk1"/>
                </a:solidFill>
              </a:rPr>
              <a:t>proc options option=</a:t>
            </a:r>
            <a:r>
              <a:rPr lang="en-US" sz="2800" b="1" dirty="0" err="1">
                <a:solidFill>
                  <a:schemeClr val="dk1"/>
                </a:solidFill>
              </a:rPr>
              <a:t>rlang</a:t>
            </a:r>
            <a:r>
              <a:rPr lang="en-US" sz="2800" b="1" dirty="0">
                <a:solidFill>
                  <a:schemeClr val="dk1"/>
                </a:solidFill>
              </a:rPr>
              <a:t>; run;</a:t>
            </a:r>
            <a:endParaRPr dirty="0"/>
          </a:p>
          <a:p>
            <a:pPr marL="457200" lvl="0" indent="-457200" algn="l" rtl="0">
              <a:spcBef>
                <a:spcPts val="116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</a:rPr>
              <a:t>Start IML (this has to be done through </a:t>
            </a:r>
            <a:r>
              <a:rPr lang="en-US" sz="2800" b="1" dirty="0">
                <a:solidFill>
                  <a:schemeClr val="dk1"/>
                </a:solidFill>
              </a:rPr>
              <a:t>SAS/IML</a:t>
            </a:r>
            <a:r>
              <a:rPr lang="en-US" sz="2800" dirty="0">
                <a:solidFill>
                  <a:schemeClr val="dk1"/>
                </a:solidFill>
              </a:rPr>
              <a:t>):</a:t>
            </a:r>
            <a:endParaRPr dirty="0"/>
          </a:p>
          <a:p>
            <a:pPr lvl="1" indent="-457200" algn="l" rtl="0">
              <a:spcBef>
                <a:spcPts val="116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</a:rPr>
              <a:t>Proc IML;</a:t>
            </a:r>
            <a:endParaRPr dirty="0"/>
          </a:p>
          <a:p>
            <a:pPr marL="457200" lvl="0" indent="-457200" algn="l" rtl="0">
              <a:spcBef>
                <a:spcPts val="116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</a:rPr>
              <a:t>Export SAS datasets to R as needed:  </a:t>
            </a:r>
            <a:endParaRPr dirty="0"/>
          </a:p>
          <a:p>
            <a:pPr lvl="1" indent="-457200" algn="l" rtl="0">
              <a:spcBef>
                <a:spcPts val="116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dk1"/>
                </a:solidFill>
              </a:rPr>
              <a:t>Call </a:t>
            </a:r>
            <a:r>
              <a:rPr lang="en-US" sz="2800" b="1" dirty="0" err="1">
                <a:solidFill>
                  <a:schemeClr val="dk1"/>
                </a:solidFill>
              </a:rPr>
              <a:t>ExportDataSetToR</a:t>
            </a:r>
            <a:r>
              <a:rPr lang="en-US" sz="2800" b="1" dirty="0">
                <a:solidFill>
                  <a:schemeClr val="dk1"/>
                </a:solidFill>
              </a:rPr>
              <a:t>(SAS-data-set, </a:t>
            </a:r>
            <a:r>
              <a:rPr lang="en-US" sz="2800" b="1" dirty="0" err="1">
                <a:solidFill>
                  <a:schemeClr val="dk1"/>
                </a:solidFill>
              </a:rPr>
              <a:t>RDataFrame</a:t>
            </a:r>
            <a:r>
              <a:rPr lang="en-US" sz="2800" b="1" dirty="0">
                <a:solidFill>
                  <a:schemeClr val="dk1"/>
                </a:solidFill>
              </a:rPr>
              <a:t>);</a:t>
            </a:r>
            <a:endParaRPr sz="2800" b="1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116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</a:rPr>
              <a:t>Let SAS know to start R:</a:t>
            </a:r>
            <a:endParaRPr dirty="0"/>
          </a:p>
          <a:p>
            <a:pPr lvl="1" indent="-457200" algn="l" rtl="0">
              <a:spcBef>
                <a:spcPts val="116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dk1"/>
                </a:solidFill>
              </a:rPr>
              <a:t>submit / R;</a:t>
            </a:r>
            <a:endParaRPr sz="2800" dirty="0">
              <a:solidFill>
                <a:schemeClr val="dk1"/>
              </a:solidFill>
            </a:endParaRPr>
          </a:p>
          <a:p>
            <a:pPr marL="1056641" lvl="1" indent="-457200" algn="l" rtl="0">
              <a:spcBef>
                <a:spcPts val="116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endParaRPr sz="2800" dirty="0">
              <a:solidFill>
                <a:schemeClr val="dk1"/>
              </a:solidFill>
            </a:endParaRPr>
          </a:p>
          <a:p>
            <a:pPr marL="1056641" lvl="1" indent="-457200" algn="l" rtl="0">
              <a:spcBef>
                <a:spcPts val="116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 dirty="0"/>
              <a:t>ENDING LINES for SAS</a:t>
            </a:r>
            <a:endParaRPr b="1" dirty="0"/>
          </a:p>
        </p:txBody>
      </p:sp>
      <p:sp>
        <p:nvSpPr>
          <p:cNvPr id="187" name="Google Shape;187;p9"/>
          <p:cNvSpPr txBox="1">
            <a:spLocks noGrp="1"/>
          </p:cNvSpPr>
          <p:nvPr>
            <p:ph type="body" idx="1"/>
          </p:nvPr>
        </p:nvSpPr>
        <p:spPr>
          <a:xfrm>
            <a:off x="837282" y="1641513"/>
            <a:ext cx="10516518" cy="454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1" indent="-143509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u="sng" dirty="0">
                <a:solidFill>
                  <a:schemeClr val="dk1"/>
                </a:solidFill>
              </a:rPr>
              <a:t>Retrieve data sets</a:t>
            </a:r>
            <a:r>
              <a:rPr lang="en-US" sz="2800" dirty="0">
                <a:solidFill>
                  <a:schemeClr val="dk1"/>
                </a:solidFill>
              </a:rPr>
              <a:t> from R as needed:</a:t>
            </a:r>
            <a:endParaRPr dirty="0"/>
          </a:p>
          <a:p>
            <a:pPr lvl="1" indent="-457200" algn="l" rtl="0">
              <a:spcBef>
                <a:spcPts val="1120"/>
              </a:spcBef>
              <a:spcAft>
                <a:spcPts val="0"/>
              </a:spcAft>
              <a:buSzPts val="2080"/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dk1"/>
                </a:solidFill>
              </a:rPr>
              <a:t>CALL IMPORTDATASETFROMR (SAS-data-set, </a:t>
            </a:r>
            <a:r>
              <a:rPr lang="en-US" sz="2600" b="1" dirty="0" err="1">
                <a:solidFill>
                  <a:schemeClr val="dk1"/>
                </a:solidFill>
              </a:rPr>
              <a:t>RExpr</a:t>
            </a:r>
            <a:r>
              <a:rPr lang="en-US" sz="2600" b="1" dirty="0">
                <a:solidFill>
                  <a:schemeClr val="dk1"/>
                </a:solidFill>
              </a:rPr>
              <a:t>) ;</a:t>
            </a:r>
            <a:endParaRPr sz="2600" b="1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dirty="0">
                <a:solidFill>
                  <a:schemeClr val="dk1"/>
                </a:solidFill>
              </a:rPr>
              <a:t>Let SAS know to end sending commands to R:    </a:t>
            </a:r>
            <a:endParaRPr dirty="0"/>
          </a:p>
          <a:p>
            <a:pPr lvl="1" indent="-457200" algn="l" rtl="0">
              <a:spcBef>
                <a:spcPts val="116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chemeClr val="dk1"/>
                </a:solidFill>
              </a:rPr>
              <a:t>endsubmit</a:t>
            </a:r>
            <a:r>
              <a:rPr lang="en-US" sz="2800" b="1" dirty="0">
                <a:solidFill>
                  <a:schemeClr val="dk1"/>
                </a:solidFill>
              </a:rPr>
              <a:t>;</a:t>
            </a:r>
            <a:endParaRPr dirty="0"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dirty="0">
                <a:solidFill>
                  <a:schemeClr val="dk1"/>
                </a:solidFill>
              </a:rPr>
              <a:t>Quit IML (if no further IML use is needed):</a:t>
            </a:r>
            <a:endParaRPr dirty="0"/>
          </a:p>
          <a:p>
            <a:pPr lvl="1" indent="-457200" algn="l" rtl="0">
              <a:spcBef>
                <a:spcPts val="116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dk1"/>
                </a:solidFill>
              </a:rPr>
              <a:t>quit;</a:t>
            </a:r>
            <a:endParaRPr dirty="0"/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R LANGUAGE COMMANDS</a:t>
            </a:r>
            <a:endParaRPr/>
          </a:p>
        </p:txBody>
      </p:sp>
      <p:sp>
        <p:nvSpPr>
          <p:cNvPr id="193" name="Google Shape;193;p10"/>
          <p:cNvSpPr txBox="1">
            <a:spLocks noGrp="1"/>
          </p:cNvSpPr>
          <p:nvPr>
            <p:ph type="body" idx="1"/>
          </p:nvPr>
        </p:nvSpPr>
        <p:spPr>
          <a:xfrm>
            <a:off x="837282" y="1641513"/>
            <a:ext cx="10516518" cy="454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dirty="0">
                <a:solidFill>
                  <a:schemeClr val="dk1"/>
                </a:solidFill>
              </a:rPr>
              <a:t>Set the working directory (location where R retrieves and stores files), while storing the previous location in ‘</a:t>
            </a:r>
            <a:r>
              <a:rPr lang="en-US" sz="2800" dirty="0" err="1">
                <a:solidFill>
                  <a:schemeClr val="dk1"/>
                </a:solidFill>
              </a:rPr>
              <a:t>old_wd</a:t>
            </a:r>
            <a:r>
              <a:rPr lang="en-US" sz="2800" dirty="0">
                <a:solidFill>
                  <a:schemeClr val="dk1"/>
                </a:solidFill>
              </a:rPr>
              <a:t>’:</a:t>
            </a:r>
            <a:endParaRPr dirty="0"/>
          </a:p>
          <a:p>
            <a:pPr lvl="1" indent="-457200" algn="l" rtl="0">
              <a:spcBef>
                <a:spcPts val="1120"/>
              </a:spcBef>
              <a:spcAft>
                <a:spcPts val="0"/>
              </a:spcAft>
              <a:buSzPts val="2080"/>
              <a:buFont typeface="Wingdings" panose="05000000000000000000" pitchFamily="2" charset="2"/>
              <a:buChar char="§"/>
            </a:pPr>
            <a:r>
              <a:rPr lang="en-US" sz="2600" b="1" dirty="0" err="1">
                <a:solidFill>
                  <a:schemeClr val="dk1"/>
                </a:solidFill>
              </a:rPr>
              <a:t>old_wd</a:t>
            </a:r>
            <a:r>
              <a:rPr lang="en-US" sz="2600" b="1" dirty="0">
                <a:solidFill>
                  <a:schemeClr val="dk1"/>
                </a:solidFill>
              </a:rPr>
              <a:t>&lt;-</a:t>
            </a:r>
            <a:r>
              <a:rPr lang="en-US" sz="2600" b="1" dirty="0" err="1">
                <a:solidFill>
                  <a:schemeClr val="dk1"/>
                </a:solidFill>
              </a:rPr>
              <a:t>setwd</a:t>
            </a:r>
            <a:r>
              <a:rPr lang="en-US" sz="2600" b="1" dirty="0">
                <a:solidFill>
                  <a:schemeClr val="dk1"/>
                </a:solidFill>
              </a:rPr>
              <a:t>("C:/Users/Barry/Desktop")</a:t>
            </a:r>
            <a:endParaRPr dirty="0"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dirty="0">
                <a:solidFill>
                  <a:schemeClr val="dk1"/>
                </a:solidFill>
              </a:rPr>
              <a:t>Resetting the working directory back to what it was:    </a:t>
            </a:r>
            <a:endParaRPr dirty="0"/>
          </a:p>
          <a:p>
            <a:pPr lvl="1" indent="-457200" algn="l" rtl="0">
              <a:spcBef>
                <a:spcPts val="116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chemeClr val="dk1"/>
                </a:solidFill>
              </a:rPr>
              <a:t>setwd</a:t>
            </a:r>
            <a:r>
              <a:rPr lang="en-US" sz="2800" b="1" dirty="0">
                <a:solidFill>
                  <a:schemeClr val="dk1"/>
                </a:solidFill>
              </a:rPr>
              <a:t>(</a:t>
            </a:r>
            <a:r>
              <a:rPr lang="en-US" sz="2800" b="1" dirty="0" err="1">
                <a:solidFill>
                  <a:schemeClr val="dk1"/>
                </a:solidFill>
              </a:rPr>
              <a:t>old_wd</a:t>
            </a:r>
            <a:r>
              <a:rPr lang="en-US" sz="2800" b="1" dirty="0">
                <a:solidFill>
                  <a:schemeClr val="dk1"/>
                </a:solidFill>
              </a:rPr>
              <a:t>);</a:t>
            </a:r>
            <a:endParaRPr sz="2800" b="1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dirty="0">
                <a:solidFill>
                  <a:schemeClr val="dk1"/>
                </a:solidFill>
              </a:rPr>
              <a:t># this is a comment</a:t>
            </a:r>
            <a:endParaRPr sz="2800" dirty="0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GOING THROUGH THE LOG - PRELIMINARIES</a:t>
            </a:r>
            <a:endParaRPr b="1"/>
          </a:p>
        </p:txBody>
      </p:sp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1299990" y="1366091"/>
            <a:ext cx="8535567" cy="489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" indent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/*	Start R options/	*/</a:t>
            </a:r>
            <a:endParaRPr sz="24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proc options option=</a:t>
            </a:r>
            <a:r>
              <a:rPr lang="en-US" b="1" dirty="0" err="1">
                <a:solidFill>
                  <a:schemeClr val="dk1"/>
                </a:solidFill>
              </a:rPr>
              <a:t>rlang</a:t>
            </a:r>
            <a:r>
              <a:rPr lang="en-US" b="1" dirty="0">
                <a:solidFill>
                  <a:schemeClr val="dk1"/>
                </a:solidFill>
              </a:rPr>
              <a:t>;</a:t>
            </a:r>
            <a:endParaRPr sz="24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run;</a:t>
            </a:r>
            <a:endParaRPr sz="24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libname</a:t>
            </a:r>
            <a:r>
              <a:rPr lang="en-US" b="1" dirty="0">
                <a:solidFill>
                  <a:schemeClr val="dk1"/>
                </a:solidFill>
              </a:rPr>
              <a:t> a 'C:\Users\Barry\Documents\SAS Playground\SAS and R\Data Sets';</a:t>
            </a:r>
            <a:endParaRPr sz="24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run;</a:t>
            </a:r>
            <a:endParaRPr b="1" dirty="0">
              <a:solidFill>
                <a:schemeClr val="dk1"/>
              </a:solidFill>
            </a:endParaRPr>
          </a:p>
          <a:p>
            <a:pPr marL="91440" indent="0">
              <a:spcBef>
                <a:spcPts val="96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proc </a:t>
            </a:r>
            <a:r>
              <a:rPr lang="en-US" b="1" dirty="0" err="1">
                <a:solidFill>
                  <a:schemeClr val="dk1"/>
                </a:solidFill>
              </a:rPr>
              <a:t>iml</a:t>
            </a:r>
            <a:r>
              <a:rPr lang="en-US" b="1" dirty="0">
                <a:solidFill>
                  <a:schemeClr val="dk1"/>
                </a:solidFill>
              </a:rPr>
              <a:t>;</a:t>
            </a:r>
            <a:endParaRPr sz="24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title "Statistic in R (integration with SAS)";</a:t>
            </a:r>
            <a:endParaRPr sz="24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run </a:t>
            </a:r>
            <a:r>
              <a:rPr lang="en-US" b="1" dirty="0" err="1">
                <a:solidFill>
                  <a:schemeClr val="dk1"/>
                </a:solidFill>
              </a:rPr>
              <a:t>ExportDataSetToR</a:t>
            </a:r>
            <a:r>
              <a:rPr lang="en-US" b="1" dirty="0">
                <a:solidFill>
                  <a:schemeClr val="dk1"/>
                </a:solidFill>
              </a:rPr>
              <a:t>(“</a:t>
            </a:r>
            <a:r>
              <a:rPr lang="en-US" b="1" dirty="0" err="1">
                <a:solidFill>
                  <a:schemeClr val="dk1"/>
                </a:solidFill>
              </a:rPr>
              <a:t>a.RCBD_TEST</a:t>
            </a:r>
            <a:r>
              <a:rPr lang="en-US" b="1" dirty="0">
                <a:solidFill>
                  <a:schemeClr val="dk1"/>
                </a:solidFill>
              </a:rPr>
              <a:t>", "RCBD_IN_R");</a:t>
            </a:r>
            <a:endParaRPr sz="24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submit / R;</a:t>
            </a:r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05" name="Google Shape;205;p12"/>
          <p:cNvSpPr txBox="1">
            <a:spLocks noGrp="1"/>
          </p:cNvSpPr>
          <p:nvPr>
            <p:ph type="body" idx="1"/>
          </p:nvPr>
        </p:nvSpPr>
        <p:spPr>
          <a:xfrm>
            <a:off x="1657979" y="1607735"/>
            <a:ext cx="8553320" cy="459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dk1"/>
                </a:solidFill>
              </a:rPr>
              <a:t>#_______Beginning of R code_________________</a:t>
            </a:r>
            <a:endParaRPr sz="2400" dirty="0"/>
          </a:p>
          <a:p>
            <a:pPr marL="91440" indent="0">
              <a:spcBef>
                <a:spcPts val="96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Change the working directory, saving the old one in ‘</a:t>
            </a:r>
            <a:r>
              <a:rPr lang="en-US" b="1" dirty="0" err="1">
                <a:solidFill>
                  <a:schemeClr val="dk1"/>
                </a:solidFill>
              </a:rPr>
              <a:t>old_wd</a:t>
            </a:r>
            <a:r>
              <a:rPr lang="en-US" b="1" dirty="0">
                <a:solidFill>
                  <a:schemeClr val="dk1"/>
                </a:solidFill>
              </a:rPr>
              <a:t>’</a:t>
            </a:r>
            <a:endParaRPr sz="24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old_wd</a:t>
            </a:r>
            <a:r>
              <a:rPr lang="en-US" b="1" dirty="0">
                <a:solidFill>
                  <a:schemeClr val="dk1"/>
                </a:solidFill>
              </a:rPr>
              <a:t>&lt;-</a:t>
            </a:r>
            <a:r>
              <a:rPr lang="en-US" b="1" dirty="0" err="1">
                <a:solidFill>
                  <a:schemeClr val="dk1"/>
                </a:solidFill>
              </a:rPr>
              <a:t>setwd</a:t>
            </a:r>
            <a:r>
              <a:rPr lang="en-US" b="1" dirty="0">
                <a:solidFill>
                  <a:schemeClr val="dk1"/>
                </a:solidFill>
              </a:rPr>
              <a:t>("C:/Users/Barry/Desktop")</a:t>
            </a:r>
            <a:endParaRPr sz="2400" dirty="0"/>
          </a:p>
          <a:p>
            <a:pPr marL="91440" indent="0">
              <a:spcBef>
                <a:spcPts val="96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Load the ‘</a:t>
            </a:r>
            <a:r>
              <a:rPr lang="en-US" b="1" dirty="0" err="1">
                <a:solidFill>
                  <a:schemeClr val="dk1"/>
                </a:solidFill>
              </a:rPr>
              <a:t>qicharts</a:t>
            </a:r>
            <a:r>
              <a:rPr lang="en-US" b="1" dirty="0">
                <a:solidFill>
                  <a:schemeClr val="dk1"/>
                </a:solidFill>
              </a:rPr>
              <a:t>’ module (package), so that it can be used.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library(</a:t>
            </a:r>
            <a:r>
              <a:rPr lang="en-US" b="1" dirty="0" err="1">
                <a:solidFill>
                  <a:schemeClr val="dk1"/>
                </a:solidFill>
              </a:rPr>
              <a:t>qicharts</a:t>
            </a:r>
            <a:r>
              <a:rPr lang="en-US" b="1" dirty="0">
                <a:solidFill>
                  <a:schemeClr val="dk1"/>
                </a:solidFill>
              </a:rPr>
              <a:t>) </a:t>
            </a:r>
            <a:endParaRPr sz="2400" dirty="0"/>
          </a:p>
          <a:p>
            <a:pPr marL="91440" indent="0">
              <a:spcBef>
                <a:spcPts val="96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" indent="0">
              <a:spcBef>
                <a:spcPts val="960"/>
              </a:spcBef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1665682" y="2211207"/>
            <a:ext cx="8535567" cy="40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Create a data frame (data set)</a:t>
            </a:r>
            <a:endParaRPr sz="2400" dirty="0"/>
          </a:p>
          <a:p>
            <a:pPr marL="9144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d2 &lt;- </a:t>
            </a:r>
            <a:r>
              <a:rPr lang="en-US" b="1" dirty="0" err="1">
                <a:solidFill>
                  <a:schemeClr val="dk1"/>
                </a:solidFill>
              </a:rPr>
              <a:t>data.frame</a:t>
            </a:r>
            <a:r>
              <a:rPr lang="en-US" b="1" dirty="0">
                <a:solidFill>
                  <a:schemeClr val="dk1"/>
                </a:solidFill>
              </a:rPr>
              <a:t>(y = </a:t>
            </a:r>
            <a:r>
              <a:rPr lang="en-US" b="1" dirty="0" err="1">
                <a:solidFill>
                  <a:schemeClr val="dk1"/>
                </a:solidFill>
              </a:rPr>
              <a:t>rnorm</a:t>
            </a:r>
            <a:r>
              <a:rPr lang="en-US" b="1" dirty="0">
                <a:solidFill>
                  <a:schemeClr val="dk1"/>
                </a:solidFill>
              </a:rPr>
              <a:t>(144, 12, 3),</a:t>
            </a:r>
            <a:endParaRPr sz="24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      </a:t>
            </a:r>
            <a:r>
              <a:rPr lang="en-US" b="1" dirty="0" err="1">
                <a:solidFill>
                  <a:schemeClr val="dk1"/>
                </a:solidFill>
              </a:rPr>
              <a:t>expand.grid</a:t>
            </a:r>
            <a:r>
              <a:rPr lang="en-US" b="1" dirty="0">
                <a:solidFill>
                  <a:schemeClr val="dk1"/>
                </a:solidFill>
              </a:rPr>
              <a:t>(x = </a:t>
            </a:r>
            <a:r>
              <a:rPr lang="en-US" b="1" dirty="0" err="1">
                <a:solidFill>
                  <a:schemeClr val="dk1"/>
                </a:solidFill>
              </a:rPr>
              <a:t>seq.Date</a:t>
            </a:r>
            <a:r>
              <a:rPr lang="en-US" b="1" dirty="0">
                <a:solidFill>
                  <a:schemeClr val="dk1"/>
                </a:solidFill>
              </a:rPr>
              <a:t>(</a:t>
            </a:r>
            <a:r>
              <a:rPr lang="en-US" b="1" dirty="0" err="1">
                <a:solidFill>
                  <a:schemeClr val="dk1"/>
                </a:solidFill>
              </a:rPr>
              <a:t>as.Date</a:t>
            </a:r>
            <a:r>
              <a:rPr lang="en-US" b="1" dirty="0">
                <a:solidFill>
                  <a:schemeClr val="dk1"/>
                </a:solidFill>
              </a:rPr>
              <a:t>('2014-1-1'),</a:t>
            </a:r>
            <a:endParaRPr sz="24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                               by = 'week',</a:t>
            </a:r>
            <a:endParaRPr sz="24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                               </a:t>
            </a:r>
            <a:r>
              <a:rPr lang="en-US" b="1" dirty="0" err="1">
                <a:solidFill>
                  <a:schemeClr val="dk1"/>
                </a:solidFill>
              </a:rPr>
              <a:t>length.out</a:t>
            </a:r>
            <a:r>
              <a:rPr lang="en-US" b="1" dirty="0">
                <a:solidFill>
                  <a:schemeClr val="dk1"/>
                </a:solidFill>
              </a:rPr>
              <a:t> = 24),</a:t>
            </a:r>
            <a:endParaRPr sz="24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                  g1 = LETTERS[1:3],</a:t>
            </a:r>
            <a:endParaRPr sz="24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                  g2 = letters[1:2]))</a:t>
            </a:r>
            <a:endParaRPr sz="24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Introduce a shift in process performance</a:t>
            </a:r>
            <a:endParaRPr sz="24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d2$y[132:144] &lt;- d2$y[132:144] * 3</a:t>
            </a:r>
            <a:endParaRPr sz="2400" dirty="0"/>
          </a:p>
          <a:p>
            <a:pPr marL="9144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7" name="Google Shape;217;p14"/>
          <p:cNvSpPr txBox="1">
            <a:spLocks noGrp="1"/>
          </p:cNvSpPr>
          <p:nvPr>
            <p:ph type="body" idx="1"/>
          </p:nvPr>
        </p:nvSpPr>
        <p:spPr>
          <a:xfrm>
            <a:off x="1304372" y="2088572"/>
            <a:ext cx="85356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Run a chart.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trc</a:t>
            </a:r>
            <a:r>
              <a:rPr lang="en-US" b="1" dirty="0">
                <a:solidFill>
                  <a:schemeClr val="dk1"/>
                </a:solidFill>
              </a:rPr>
              <a:t>(y ~ x | g1 + g2, data = d2, main = 'Trellis run chart', chart = '</a:t>
            </a:r>
            <a:r>
              <a:rPr lang="en-US" b="1" dirty="0" err="1">
                <a:solidFill>
                  <a:schemeClr val="dk1"/>
                </a:solidFill>
              </a:rPr>
              <a:t>i</a:t>
            </a:r>
            <a:r>
              <a:rPr lang="en-US" b="1" dirty="0">
                <a:solidFill>
                  <a:schemeClr val="dk1"/>
                </a:solidFill>
              </a:rPr>
              <a:t>')</a:t>
            </a:r>
            <a:endParaRPr sz="2400" dirty="0"/>
          </a:p>
          <a:p>
            <a:pPr marL="9144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Direct the graphics output to a file, then close it.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dev.copy</a:t>
            </a:r>
            <a:r>
              <a:rPr lang="en-US" b="1" dirty="0">
                <a:solidFill>
                  <a:schemeClr val="dk1"/>
                </a:solidFill>
              </a:rPr>
              <a:t>(</a:t>
            </a:r>
            <a:r>
              <a:rPr lang="en-US" b="1" dirty="0" err="1">
                <a:solidFill>
                  <a:schemeClr val="dk1"/>
                </a:solidFill>
              </a:rPr>
              <a:t>pdf,'myplot.pdf',width</a:t>
            </a:r>
            <a:r>
              <a:rPr lang="en-US" b="1" dirty="0">
                <a:solidFill>
                  <a:schemeClr val="dk1"/>
                </a:solidFill>
              </a:rPr>
              <a:t>=6,height=4 )</a:t>
            </a:r>
            <a:endParaRPr sz="24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dev.off</a:t>
            </a:r>
            <a:r>
              <a:rPr lang="en-US" b="1" dirty="0">
                <a:solidFill>
                  <a:schemeClr val="dk1"/>
                </a:solidFill>
              </a:rPr>
              <a:t>()  </a:t>
            </a:r>
            <a:endParaRPr sz="2400" dirty="0"/>
          </a:p>
          <a:p>
            <a:pPr marL="9144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Reset the working directory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setwd</a:t>
            </a:r>
            <a:r>
              <a:rPr lang="en-US" b="1" dirty="0">
                <a:solidFill>
                  <a:schemeClr val="dk1"/>
                </a:solidFill>
              </a:rPr>
              <a:t>(</a:t>
            </a:r>
            <a:r>
              <a:rPr lang="en-US" b="1" dirty="0" err="1">
                <a:solidFill>
                  <a:schemeClr val="dk1"/>
                </a:solidFill>
              </a:rPr>
              <a:t>old_wd</a:t>
            </a:r>
            <a:r>
              <a:rPr lang="en-US" b="1" dirty="0">
                <a:solidFill>
                  <a:schemeClr val="dk1"/>
                </a:solidFill>
              </a:rPr>
              <a:t>)</a:t>
            </a:r>
            <a:endParaRPr sz="2400" dirty="0"/>
          </a:p>
          <a:p>
            <a:pPr marL="9144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GOING THROUGH THE LOG – WRAPPING UP</a:t>
            </a:r>
            <a:endParaRPr b="1"/>
          </a:p>
        </p:txBody>
      </p:sp>
      <p:sp>
        <p:nvSpPr>
          <p:cNvPr id="223" name="Google Shape;223;p15"/>
          <p:cNvSpPr txBox="1">
            <a:spLocks noGrp="1"/>
          </p:cNvSpPr>
          <p:nvPr>
            <p:ph type="body" idx="1"/>
          </p:nvPr>
        </p:nvSpPr>
        <p:spPr>
          <a:xfrm>
            <a:off x="1377108" y="2701636"/>
            <a:ext cx="8535567" cy="2578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#_______End of R code_________________</a:t>
            </a:r>
            <a:endParaRPr sz="24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endsubmit</a:t>
            </a:r>
            <a:r>
              <a:rPr lang="en-US" b="1" dirty="0">
                <a:solidFill>
                  <a:schemeClr val="dk1"/>
                </a:solidFill>
              </a:rPr>
              <a:t>; </a:t>
            </a:r>
            <a:r>
              <a:rPr lang="en-US" b="1" dirty="0">
                <a:solidFill>
                  <a:schemeClr val="lt1"/>
                </a:solidFill>
              </a:rPr>
              <a:t># Any error messages from R will now show up </a:t>
            </a:r>
            <a:endParaRPr b="1" dirty="0">
              <a:solidFill>
                <a:schemeClr val="lt1"/>
              </a:solidFill>
            </a:endParaRPr>
          </a:p>
          <a:p>
            <a:pPr marL="9144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* Bring the data set from R to SAS;</a:t>
            </a:r>
            <a:endParaRPr sz="24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CALL IMPORTDATASETFROMR ("work.d2", "d2") ;</a:t>
            </a:r>
            <a:endParaRPr sz="2400" dirty="0"/>
          </a:p>
          <a:p>
            <a:pPr marL="9144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proc print data=d2;</a:t>
            </a:r>
            <a:endParaRPr sz="24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run;</a:t>
            </a:r>
            <a:endParaRPr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>
            <a:spLocks noGrp="1"/>
          </p:cNvSpPr>
          <p:nvPr>
            <p:ph type="title"/>
          </p:nvPr>
        </p:nvSpPr>
        <p:spPr>
          <a:xfrm>
            <a:off x="1378275" y="145464"/>
            <a:ext cx="8534400" cy="112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 dirty="0"/>
              <a:t>RESULT – FIX ME</a:t>
            </a:r>
            <a:endParaRPr b="1" dirty="0"/>
          </a:p>
        </p:txBody>
      </p:sp>
      <p:sp>
        <p:nvSpPr>
          <p:cNvPr id="229" name="Google Shape;229;p16"/>
          <p:cNvSpPr/>
          <p:nvPr/>
        </p:nvSpPr>
        <p:spPr>
          <a:xfrm>
            <a:off x="5992446" y="3321278"/>
            <a:ext cx="20710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5DA6DB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0" name="Google Shape;230;p16"/>
          <p:cNvPicPr preferRelativeResize="0"/>
          <p:nvPr/>
        </p:nvPicPr>
        <p:blipFill rotWithShape="1">
          <a:blip r:embed="rId3">
            <a:alphaModFix/>
          </a:blip>
          <a:srcRect l="15087" t="14090" r="16136" b="5152"/>
          <a:stretch/>
        </p:blipFill>
        <p:spPr>
          <a:xfrm>
            <a:off x="1799714" y="1101437"/>
            <a:ext cx="8385464" cy="5538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>
            <a:spLocks noGrp="1"/>
          </p:cNvSpPr>
          <p:nvPr>
            <p:ph type="title"/>
          </p:nvPr>
        </p:nvSpPr>
        <p:spPr>
          <a:xfrm>
            <a:off x="1683327" y="220230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6000" b="1"/>
              <a:t>CALLING SAS FROM R</a:t>
            </a:r>
            <a:br>
              <a:rPr lang="en-US" sz="6000" b="1"/>
            </a:br>
            <a:r>
              <a:rPr lang="en-US" sz="6000" b="1"/>
              <a:t>USING KNITR AND MARKDOWN</a:t>
            </a:r>
            <a:endParaRPr sz="6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1828800" y="17607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CONTENTS</a:t>
            </a:r>
            <a:endParaRPr b="1"/>
          </a:p>
        </p:txBody>
      </p:sp>
      <p:sp>
        <p:nvSpPr>
          <p:cNvPr id="146" name="Google Shape;146;p2"/>
          <p:cNvSpPr txBox="1">
            <a:spLocks noGrp="1"/>
          </p:cNvSpPr>
          <p:nvPr>
            <p:ph type="body" idx="1"/>
          </p:nvPr>
        </p:nvSpPr>
        <p:spPr>
          <a:xfrm>
            <a:off x="729284" y="1461337"/>
            <a:ext cx="10515600" cy="422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lvl="0" indent="-685800" algn="l" rtl="0">
              <a:spcBef>
                <a:spcPts val="0"/>
              </a:spcBef>
              <a:spcAft>
                <a:spcPts val="0"/>
              </a:spcAft>
              <a:buSzPts val="3840"/>
              <a:buFont typeface="Wingdings" panose="05000000000000000000" pitchFamily="2" charset="2"/>
              <a:buChar char="§"/>
            </a:pPr>
            <a:r>
              <a:rPr lang="en-US" sz="4800" b="1" dirty="0">
                <a:solidFill>
                  <a:schemeClr val="dk1"/>
                </a:solidFill>
              </a:rPr>
              <a:t>Calling R from SAS.</a:t>
            </a:r>
            <a:endParaRPr dirty="0"/>
          </a:p>
          <a:p>
            <a:pPr marL="685800" lvl="0" indent="-685800" algn="l" rtl="0">
              <a:spcBef>
                <a:spcPts val="1560"/>
              </a:spcBef>
              <a:spcAft>
                <a:spcPts val="0"/>
              </a:spcAft>
              <a:buSzPts val="3840"/>
              <a:buFont typeface="Wingdings" panose="05000000000000000000" pitchFamily="2" charset="2"/>
              <a:buChar char="§"/>
            </a:pPr>
            <a:r>
              <a:rPr lang="en-US" sz="4800" b="1" dirty="0">
                <a:solidFill>
                  <a:schemeClr val="dk1"/>
                </a:solidFill>
              </a:rPr>
              <a:t>Calling SAS from R.</a:t>
            </a:r>
            <a:endParaRPr dirty="0"/>
          </a:p>
          <a:p>
            <a:pPr marL="685800" lvl="0" indent="-685800" algn="l" rtl="0">
              <a:spcBef>
                <a:spcPts val="1560"/>
              </a:spcBef>
              <a:spcAft>
                <a:spcPts val="0"/>
              </a:spcAft>
              <a:buSzPts val="3840"/>
              <a:buFont typeface="Wingdings" panose="05000000000000000000" pitchFamily="2" charset="2"/>
              <a:buChar char="§"/>
            </a:pPr>
            <a:r>
              <a:rPr lang="en-US" sz="4800" b="1" dirty="0">
                <a:solidFill>
                  <a:schemeClr val="dk1"/>
                </a:solidFill>
              </a:rPr>
              <a:t>References.</a:t>
            </a:r>
            <a:endParaRPr dirty="0"/>
          </a:p>
          <a:p>
            <a:pPr marL="929641" indent="-685800">
              <a:spcBef>
                <a:spcPts val="1560"/>
              </a:spcBef>
              <a:buSzPts val="3840"/>
              <a:buFont typeface="Wingdings" panose="05000000000000000000" pitchFamily="2" charset="2"/>
              <a:buChar char="§"/>
            </a:pPr>
            <a:endParaRPr sz="4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WHAT IS KNITR?</a:t>
            </a:r>
            <a:endParaRPr b="1"/>
          </a:p>
        </p:txBody>
      </p:sp>
      <p:sp>
        <p:nvSpPr>
          <p:cNvPr id="241" name="Google Shape;241;p18"/>
          <p:cNvSpPr txBox="1">
            <a:spLocks noGrp="1"/>
          </p:cNvSpPr>
          <p:nvPr>
            <p:ph type="body" idx="1"/>
          </p:nvPr>
        </p:nvSpPr>
        <p:spPr>
          <a:xfrm>
            <a:off x="1811815" y="2023197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 b="1" dirty="0" err="1">
                <a:solidFill>
                  <a:schemeClr val="dk1"/>
                </a:solidFill>
              </a:rPr>
              <a:t>knitr</a:t>
            </a:r>
            <a:r>
              <a:rPr lang="en-US" sz="2800" b="1" dirty="0">
                <a:solidFill>
                  <a:schemeClr val="dk1"/>
                </a:solidFill>
              </a:rPr>
              <a:t> is an R package which combines code, comments, text and results into one document.</a:t>
            </a:r>
            <a:endParaRPr dirty="0"/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r>
              <a:rPr lang="en-US" sz="2800" b="1" dirty="0">
                <a:solidFill>
                  <a:schemeClr val="dk1"/>
                </a:solidFill>
              </a:rPr>
              <a:t>You write a document with text and code chunks.</a:t>
            </a:r>
            <a:endParaRPr dirty="0"/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r>
              <a:rPr lang="en-US" sz="2800" b="1" dirty="0" err="1">
                <a:solidFill>
                  <a:schemeClr val="dk1"/>
                </a:solidFill>
              </a:rPr>
              <a:t>knitr</a:t>
            </a:r>
            <a:r>
              <a:rPr lang="en-US" sz="2800" b="1" dirty="0">
                <a:solidFill>
                  <a:schemeClr val="dk1"/>
                </a:solidFill>
              </a:rPr>
              <a:t> will run the code chunks and incorporate the results, knitting them into a single document.</a:t>
            </a:r>
            <a:endParaRPr dirty="0"/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r>
              <a:rPr lang="en-US" sz="2800" b="1" dirty="0">
                <a:solidFill>
                  <a:schemeClr val="dk1"/>
                </a:solidFill>
              </a:rPr>
              <a:t>This document can be in Word, HTML or PDF (the latter requires outside software).</a:t>
            </a:r>
            <a:endParaRPr sz="2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>
            <a:spLocks noGrp="1"/>
          </p:cNvSpPr>
          <p:nvPr>
            <p:ph type="title"/>
          </p:nvPr>
        </p:nvSpPr>
        <p:spPr>
          <a:xfrm>
            <a:off x="684212" y="23745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STARTING OFF – IN RSTUDIO</a:t>
            </a:r>
            <a:endParaRPr/>
          </a:p>
        </p:txBody>
      </p:sp>
      <p:pic>
        <p:nvPicPr>
          <p:cNvPr id="247" name="Google Shape;24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137" y="1276134"/>
            <a:ext cx="9631333" cy="54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title"/>
          </p:nvPr>
        </p:nvSpPr>
        <p:spPr>
          <a:xfrm>
            <a:off x="684212" y="237450"/>
            <a:ext cx="8534400" cy="116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THREE OUTPUT OPTIONS</a:t>
            </a:r>
            <a:endParaRPr b="1"/>
          </a:p>
        </p:txBody>
      </p:sp>
      <p:pic>
        <p:nvPicPr>
          <p:cNvPr id="253" name="Google Shape;253;p20"/>
          <p:cNvPicPr preferRelativeResize="0"/>
          <p:nvPr/>
        </p:nvPicPr>
        <p:blipFill rotWithShape="1">
          <a:blip r:embed="rId3">
            <a:alphaModFix/>
          </a:blip>
          <a:srcRect l="33324" t="27801" r="33182" b="22569"/>
          <a:stretch/>
        </p:blipFill>
        <p:spPr>
          <a:xfrm>
            <a:off x="5585258" y="1235363"/>
            <a:ext cx="6348847" cy="505645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0"/>
          <p:cNvSpPr txBox="1">
            <a:spLocks noGrp="1"/>
          </p:cNvSpPr>
          <p:nvPr>
            <p:ph type="body" idx="1"/>
          </p:nvPr>
        </p:nvSpPr>
        <p:spPr>
          <a:xfrm>
            <a:off x="514350" y="1520190"/>
            <a:ext cx="4753841" cy="477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HTML – easiest to start with.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Word.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PDF – this requires external software to finish.</a:t>
            </a:r>
            <a:endParaRPr/>
          </a:p>
          <a:p>
            <a:pPr marL="285750" lvl="0" indent="-14351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chemeClr val="lt1"/>
                </a:solidFill>
              </a:rPr>
              <a:t>  I will use HTML</a:t>
            </a:r>
            <a:endParaRPr sz="2800" b="1"/>
          </a:p>
          <a:p>
            <a:pPr marL="285750" lvl="0" indent="-14351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1"/>
          <p:cNvPicPr preferRelativeResize="0"/>
          <p:nvPr/>
        </p:nvPicPr>
        <p:blipFill rotWithShape="1">
          <a:blip r:embed="rId3">
            <a:alphaModFix/>
          </a:blip>
          <a:srcRect r="40682" b="22575"/>
          <a:stretch/>
        </p:blipFill>
        <p:spPr>
          <a:xfrm>
            <a:off x="4301837" y="1371600"/>
            <a:ext cx="7232073" cy="53097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21"/>
          <p:cNvCxnSpPr/>
          <p:nvPr/>
        </p:nvCxnSpPr>
        <p:spPr>
          <a:xfrm rot="10800000" flipH="1">
            <a:off x="2766349" y="4409955"/>
            <a:ext cx="1967697" cy="571389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STARTING THROUGH THE DOCUMENT</a:t>
            </a:r>
            <a:endParaRPr b="1"/>
          </a:p>
        </p:txBody>
      </p:sp>
      <p:sp>
        <p:nvSpPr>
          <p:cNvPr id="262" name="Google Shape;262;p21"/>
          <p:cNvSpPr txBox="1">
            <a:spLocks noGrp="1"/>
          </p:cNvSpPr>
          <p:nvPr>
            <p:ph type="body" idx="1"/>
          </p:nvPr>
        </p:nvSpPr>
        <p:spPr>
          <a:xfrm>
            <a:off x="405114" y="1921397"/>
            <a:ext cx="3740859" cy="4604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Knitr will set up a standard starting document prepopulated with some items.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Title information.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Initial setup.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Explanation</a:t>
            </a:r>
            <a:endParaRPr sz="2800" b="1">
              <a:solidFill>
                <a:schemeClr val="dk1"/>
              </a:solidFill>
            </a:endParaRPr>
          </a:p>
          <a:p>
            <a:pPr marL="285750" lvl="0" indent="-14351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>
              <a:solidFill>
                <a:schemeClr val="dk1"/>
              </a:solidFill>
            </a:endParaRPr>
          </a:p>
        </p:txBody>
      </p:sp>
      <p:cxnSp>
        <p:nvCxnSpPr>
          <p:cNvPr id="263" name="Google Shape;263;p21"/>
          <p:cNvCxnSpPr/>
          <p:nvPr/>
        </p:nvCxnSpPr>
        <p:spPr>
          <a:xfrm rot="10800000" flipH="1">
            <a:off x="2905246" y="3437681"/>
            <a:ext cx="1656363" cy="810228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4" name="Google Shape;264;p21"/>
          <p:cNvCxnSpPr/>
          <p:nvPr/>
        </p:nvCxnSpPr>
        <p:spPr>
          <a:xfrm>
            <a:off x="2905246" y="5764193"/>
            <a:ext cx="1740652" cy="127321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LIMITATIONS</a:t>
            </a:r>
            <a:endParaRPr b="1"/>
          </a:p>
        </p:txBody>
      </p:sp>
      <p:sp>
        <p:nvSpPr>
          <p:cNvPr id="270" name="Google Shape;270;p22"/>
          <p:cNvSpPr txBox="1">
            <a:spLocks noGrp="1"/>
          </p:cNvSpPr>
          <p:nvPr>
            <p:ph type="body" idx="1"/>
          </p:nvPr>
        </p:nvSpPr>
        <p:spPr>
          <a:xfrm>
            <a:off x="804231" y="1980055"/>
            <a:ext cx="8556433" cy="381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Each code chunk runs a separate batch job in SAS. There is no hand-off of WORK. data sets between SAS code chunks. (‘work’ is a temp folder for SAS)</a:t>
            </a:r>
            <a:endParaRPr sz="28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To hand off data sets (between SAS and SAS, or SAS and R), save them as permanent files.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SAS HTML output plays well with knitr’s HTML markdown.  For other types of output, other packages are needed.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Slashes/back-slashes in path names need to be managed.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SET UP</a:t>
            </a:r>
            <a:endParaRPr b="1"/>
          </a:p>
        </p:txBody>
      </p:sp>
      <p:sp>
        <p:nvSpPr>
          <p:cNvPr id="276" name="Google Shape;276;p23"/>
          <p:cNvSpPr txBox="1">
            <a:spLocks noGrp="1"/>
          </p:cNvSpPr>
          <p:nvPr>
            <p:ph type="body" idx="1"/>
          </p:nvPr>
        </p:nvSpPr>
        <p:spPr>
          <a:xfrm>
            <a:off x="804231" y="1980055"/>
            <a:ext cx="8556433" cy="381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Let R know that it’s using sas (the ‘SAS’ or ‘SASHTML’ engine).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Tell R where the SAS.exe file is.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Set any SAS options.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These can by done either by chunk, or overall (for now, overall).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SET UP</a:t>
            </a:r>
            <a:endParaRPr b="1"/>
          </a:p>
        </p:txBody>
      </p:sp>
      <p:sp>
        <p:nvSpPr>
          <p:cNvPr id="282" name="Google Shape;282;p24"/>
          <p:cNvSpPr txBox="1">
            <a:spLocks noGrp="1"/>
          </p:cNvSpPr>
          <p:nvPr>
            <p:ph type="body" idx="1"/>
          </p:nvPr>
        </p:nvSpPr>
        <p:spPr>
          <a:xfrm>
            <a:off x="804231" y="1980055"/>
            <a:ext cx="8556433" cy="381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There are at least 20 ‘engines’ available for knitr, meaning 20 languages.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For SAS, there is the ‘sas’ and ‘sashtml’ engines. 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For this presentation, the ‘sashtml’ engine will be used.  SAS will give output in HTML.</a:t>
            </a:r>
            <a:endParaRPr sz="2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5"/>
          <p:cNvPicPr preferRelativeResize="0"/>
          <p:nvPr/>
        </p:nvPicPr>
        <p:blipFill rotWithShape="1">
          <a:blip r:embed="rId3">
            <a:alphaModFix/>
          </a:blip>
          <a:srcRect r="40171" b="26061"/>
          <a:stretch/>
        </p:blipFill>
        <p:spPr>
          <a:xfrm>
            <a:off x="4533811" y="1359891"/>
            <a:ext cx="7294418" cy="507076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SETTING UP SAS IN A CODE CHUNK</a:t>
            </a:r>
            <a:endParaRPr b="1"/>
          </a:p>
        </p:txBody>
      </p:sp>
      <p:sp>
        <p:nvSpPr>
          <p:cNvPr id="289" name="Google Shape;289;p25"/>
          <p:cNvSpPr txBox="1">
            <a:spLocks noGrp="1"/>
          </p:cNvSpPr>
          <p:nvPr>
            <p:ph type="body" idx="1"/>
          </p:nvPr>
        </p:nvSpPr>
        <p:spPr>
          <a:xfrm>
            <a:off x="465268" y="1535617"/>
            <a:ext cx="3694560" cy="456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80000"/>
              <a:buChar char="▶"/>
            </a:pPr>
            <a:r>
              <a:rPr lang="en-US" sz="2800" b="1">
                <a:solidFill>
                  <a:schemeClr val="dk1"/>
                </a:solidFill>
              </a:rPr>
              <a:t>Gray items are ‘code chunks’, where there is code to be executed.</a:t>
            </a:r>
            <a:endParaRPr/>
          </a:p>
          <a:p>
            <a:pPr marL="285750" lvl="0" indent="-285750" algn="l" rtl="0">
              <a:spcBef>
                <a:spcPts val="1118"/>
              </a:spcBef>
              <a:spcAft>
                <a:spcPts val="0"/>
              </a:spcAft>
              <a:buSzPct val="80000"/>
              <a:buChar char="▶"/>
            </a:pPr>
            <a:r>
              <a:rPr lang="en-US" sz="2800" b="1">
                <a:solidFill>
                  <a:schemeClr val="dk1"/>
                </a:solidFill>
              </a:rPr>
              <a:t>They start and end with ```</a:t>
            </a:r>
            <a:endParaRPr/>
          </a:p>
          <a:p>
            <a:pPr marL="285750" lvl="0" indent="-285750" algn="l" rtl="0">
              <a:spcBef>
                <a:spcPts val="1118"/>
              </a:spcBef>
              <a:spcAft>
                <a:spcPts val="0"/>
              </a:spcAft>
              <a:buSzPct val="80000"/>
              <a:buChar char="▶"/>
            </a:pPr>
            <a:r>
              <a:rPr lang="en-US" sz="2800" b="1">
                <a:solidFill>
                  <a:schemeClr val="dk1"/>
                </a:solidFill>
              </a:rPr>
              <a:t>This sets up SAS in this code chunk.  It tells R to use SAS, and where SAS is.</a:t>
            </a:r>
            <a:endParaRPr/>
          </a:p>
          <a:p>
            <a:pPr marL="285750" lvl="0" indent="-285750" algn="l" rtl="0">
              <a:spcBef>
                <a:spcPts val="1155"/>
              </a:spcBef>
              <a:spcAft>
                <a:spcPts val="0"/>
              </a:spcAft>
              <a:buSzPct val="80000"/>
              <a:buChar char="▶"/>
            </a:pPr>
            <a:r>
              <a:rPr lang="en-US" sz="3000" b="1">
                <a:solidFill>
                  <a:schemeClr val="dk1"/>
                </a:solidFill>
              </a:rPr>
              <a:t>This applies *only* to this chunk.</a:t>
            </a:r>
            <a:endParaRPr sz="2800" b="1">
              <a:solidFill>
                <a:schemeClr val="dk1"/>
              </a:solidFill>
            </a:endParaRPr>
          </a:p>
          <a:p>
            <a:pPr marL="285750" lvl="0" indent="-154178" algn="l" rtl="0">
              <a:spcBef>
                <a:spcPts val="1118"/>
              </a:spcBef>
              <a:spcAft>
                <a:spcPts val="0"/>
              </a:spcAft>
              <a:buSzPct val="80000"/>
              <a:buNone/>
            </a:pPr>
            <a:endParaRPr sz="2800" b="1">
              <a:solidFill>
                <a:schemeClr val="dk1"/>
              </a:solidFill>
            </a:endParaRPr>
          </a:p>
        </p:txBody>
      </p:sp>
      <p:cxnSp>
        <p:nvCxnSpPr>
          <p:cNvPr id="290" name="Google Shape;290;p25"/>
          <p:cNvCxnSpPr/>
          <p:nvPr/>
        </p:nvCxnSpPr>
        <p:spPr>
          <a:xfrm rot="10800000" flipH="1">
            <a:off x="3761772" y="2961409"/>
            <a:ext cx="1257037" cy="1494846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6"/>
          <p:cNvPicPr preferRelativeResize="0"/>
          <p:nvPr/>
        </p:nvPicPr>
        <p:blipFill rotWithShape="1">
          <a:blip r:embed="rId3">
            <a:alphaModFix/>
          </a:blip>
          <a:srcRect r="40171" b="26061"/>
          <a:stretch/>
        </p:blipFill>
        <p:spPr>
          <a:xfrm>
            <a:off x="4533811" y="1359891"/>
            <a:ext cx="7294418" cy="507076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6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SETTING UP SAS IN A CODE CHUNK</a:t>
            </a:r>
            <a:endParaRPr b="1"/>
          </a:p>
        </p:txBody>
      </p:sp>
      <p:sp>
        <p:nvSpPr>
          <p:cNvPr id="297" name="Google Shape;297;p26"/>
          <p:cNvSpPr txBox="1">
            <a:spLocks noGrp="1"/>
          </p:cNvSpPr>
          <p:nvPr>
            <p:ph type="body" idx="1"/>
          </p:nvPr>
        </p:nvSpPr>
        <p:spPr>
          <a:xfrm>
            <a:off x="465268" y="1535617"/>
            <a:ext cx="3694560" cy="456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80000"/>
              <a:buChar char="▶"/>
            </a:pPr>
            <a:r>
              <a:rPr lang="en-US" sz="2800" b="1">
                <a:solidFill>
                  <a:schemeClr val="dk1"/>
                </a:solidFill>
              </a:rPr>
              <a:t>Gray items are ‘code chunks’, where there is code to be executed.</a:t>
            </a:r>
            <a:endParaRPr/>
          </a:p>
          <a:p>
            <a:pPr marL="285750" lvl="0" indent="-285750" algn="l" rtl="0">
              <a:spcBef>
                <a:spcPts val="1118"/>
              </a:spcBef>
              <a:spcAft>
                <a:spcPts val="0"/>
              </a:spcAft>
              <a:buSzPct val="80000"/>
              <a:buChar char="▶"/>
            </a:pPr>
            <a:r>
              <a:rPr lang="en-US" sz="2800" b="1">
                <a:solidFill>
                  <a:schemeClr val="dk1"/>
                </a:solidFill>
              </a:rPr>
              <a:t>They start and end with ```</a:t>
            </a:r>
            <a:endParaRPr/>
          </a:p>
          <a:p>
            <a:pPr marL="285750" lvl="0" indent="-285750" algn="l" rtl="0">
              <a:spcBef>
                <a:spcPts val="1118"/>
              </a:spcBef>
              <a:spcAft>
                <a:spcPts val="0"/>
              </a:spcAft>
              <a:buSzPct val="80000"/>
              <a:buChar char="▶"/>
            </a:pPr>
            <a:r>
              <a:rPr lang="en-US" sz="2800" b="1">
                <a:solidFill>
                  <a:schemeClr val="dk1"/>
                </a:solidFill>
              </a:rPr>
              <a:t>This sets up SAS in this code chunk.  It tells R to use SAS, and where SAS is.</a:t>
            </a:r>
            <a:endParaRPr/>
          </a:p>
          <a:p>
            <a:pPr marL="285750" lvl="0" indent="-285750" algn="l" rtl="0">
              <a:spcBef>
                <a:spcPts val="1155"/>
              </a:spcBef>
              <a:spcAft>
                <a:spcPts val="0"/>
              </a:spcAft>
              <a:buSzPct val="80000"/>
              <a:buChar char="▶"/>
            </a:pPr>
            <a:r>
              <a:rPr lang="en-US" sz="3000" b="1">
                <a:solidFill>
                  <a:schemeClr val="dk1"/>
                </a:solidFill>
              </a:rPr>
              <a:t>This applies *only* to this chunk.</a:t>
            </a:r>
            <a:endParaRPr sz="2800" b="1">
              <a:solidFill>
                <a:schemeClr val="dk1"/>
              </a:solidFill>
            </a:endParaRPr>
          </a:p>
          <a:p>
            <a:pPr marL="285750" lvl="0" indent="-154178" algn="l" rtl="0">
              <a:spcBef>
                <a:spcPts val="1118"/>
              </a:spcBef>
              <a:spcAft>
                <a:spcPts val="0"/>
              </a:spcAft>
              <a:buSzPct val="80000"/>
              <a:buNone/>
            </a:pPr>
            <a:endParaRPr sz="2800" b="1">
              <a:solidFill>
                <a:schemeClr val="dk1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 rot="10800000" flipH="1">
            <a:off x="3761772" y="2961409"/>
            <a:ext cx="1257037" cy="1494846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7"/>
          <p:cNvPicPr preferRelativeResize="0"/>
          <p:nvPr/>
        </p:nvPicPr>
        <p:blipFill rotWithShape="1">
          <a:blip r:embed="rId3">
            <a:alphaModFix/>
          </a:blip>
          <a:srcRect l="15442" t="3038" r="32788" b="4024"/>
          <a:stretch/>
        </p:blipFill>
        <p:spPr>
          <a:xfrm>
            <a:off x="5361952" y="374573"/>
            <a:ext cx="6311792" cy="63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7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RUNNING SAS</a:t>
            </a:r>
            <a:endParaRPr b="1"/>
          </a:p>
        </p:txBody>
      </p:sp>
      <p:sp>
        <p:nvSpPr>
          <p:cNvPr id="305" name="Google Shape;305;p27"/>
          <p:cNvSpPr txBox="1">
            <a:spLocks noGrp="1"/>
          </p:cNvSpPr>
          <p:nvPr>
            <p:ph type="body" idx="1"/>
          </p:nvPr>
        </p:nvSpPr>
        <p:spPr>
          <a:xfrm>
            <a:off x="250049" y="1569027"/>
            <a:ext cx="3674251" cy="381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Once the set up has been done  SAS commands can be done in one chunk, with r commands in another.</a:t>
            </a:r>
            <a:endParaRPr sz="2800" b="1">
              <a:solidFill>
                <a:schemeClr val="dk1"/>
              </a:solidFill>
            </a:endParaRPr>
          </a:p>
        </p:txBody>
      </p:sp>
      <p:cxnSp>
        <p:nvCxnSpPr>
          <p:cNvPr id="306" name="Google Shape;306;p27"/>
          <p:cNvCxnSpPr/>
          <p:nvPr/>
        </p:nvCxnSpPr>
        <p:spPr>
          <a:xfrm rot="10800000" flipH="1">
            <a:off x="3455754" y="1690688"/>
            <a:ext cx="1815890" cy="1423121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7" name="Google Shape;307;p27"/>
          <p:cNvCxnSpPr/>
          <p:nvPr/>
        </p:nvCxnSpPr>
        <p:spPr>
          <a:xfrm rot="10800000" flipH="1">
            <a:off x="3340936" y="2879660"/>
            <a:ext cx="2604381" cy="1550264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1828800" y="17607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CONTENTS</a:t>
            </a:r>
            <a:endParaRPr b="1"/>
          </a:p>
        </p:txBody>
      </p:sp>
      <p:sp>
        <p:nvSpPr>
          <p:cNvPr id="146" name="Google Shape;146;p2"/>
          <p:cNvSpPr txBox="1">
            <a:spLocks noGrp="1"/>
          </p:cNvSpPr>
          <p:nvPr>
            <p:ph type="body" idx="1"/>
          </p:nvPr>
        </p:nvSpPr>
        <p:spPr>
          <a:xfrm>
            <a:off x="723481" y="1436915"/>
            <a:ext cx="10521403" cy="424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lvl="0" indent="-685800" algn="l" rtl="0">
              <a:spcBef>
                <a:spcPts val="0"/>
              </a:spcBef>
              <a:spcAft>
                <a:spcPts val="0"/>
              </a:spcAft>
              <a:buSzPts val="3840"/>
              <a:buFont typeface="Wingdings" panose="05000000000000000000" pitchFamily="2" charset="2"/>
              <a:buChar char="§"/>
            </a:pPr>
            <a:r>
              <a:rPr lang="en-US" sz="4800" b="1" dirty="0">
                <a:solidFill>
                  <a:schemeClr val="dk1"/>
                </a:solidFill>
              </a:rPr>
              <a:t>Calling R from SAS.</a:t>
            </a:r>
            <a:endParaRPr dirty="0"/>
          </a:p>
          <a:p>
            <a:pPr marL="685800" lvl="0" indent="-685800" algn="l" rtl="0">
              <a:spcBef>
                <a:spcPts val="1560"/>
              </a:spcBef>
              <a:spcAft>
                <a:spcPts val="0"/>
              </a:spcAft>
              <a:buSzPts val="3840"/>
              <a:buFont typeface="Wingdings" panose="05000000000000000000" pitchFamily="2" charset="2"/>
              <a:buChar char="§"/>
            </a:pPr>
            <a:r>
              <a:rPr lang="en-US" sz="4800" b="1" dirty="0">
                <a:solidFill>
                  <a:schemeClr val="dk1"/>
                </a:solidFill>
              </a:rPr>
              <a:t>Calling SAS from R.</a:t>
            </a:r>
            <a:endParaRPr dirty="0"/>
          </a:p>
          <a:p>
            <a:pPr marL="685800" lvl="0" indent="-685800" algn="l" rtl="0">
              <a:spcBef>
                <a:spcPts val="1560"/>
              </a:spcBef>
              <a:spcAft>
                <a:spcPts val="0"/>
              </a:spcAft>
              <a:buSzPts val="3840"/>
              <a:buFont typeface="Wingdings" panose="05000000000000000000" pitchFamily="2" charset="2"/>
              <a:buChar char="§"/>
            </a:pPr>
            <a:r>
              <a:rPr lang="en-US" sz="4800" b="1" dirty="0">
                <a:solidFill>
                  <a:schemeClr val="dk1"/>
                </a:solidFill>
              </a:rPr>
              <a:t>References.</a:t>
            </a:r>
            <a:endParaRPr dirty="0"/>
          </a:p>
          <a:p>
            <a:pPr marL="929641" indent="-685800">
              <a:spcBef>
                <a:spcPts val="1560"/>
              </a:spcBef>
              <a:buSzPts val="3840"/>
              <a:buFont typeface="Wingdings" panose="05000000000000000000" pitchFamily="2" charset="2"/>
              <a:buChar char="§"/>
            </a:pPr>
            <a:endParaRPr sz="48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11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IMPORTANT NOTE ON THE SETUP CHUNK</a:t>
            </a:r>
            <a:endParaRPr b="1"/>
          </a:p>
        </p:txBody>
      </p:sp>
      <p:sp>
        <p:nvSpPr>
          <p:cNvPr id="313" name="Google Shape;313;p28"/>
          <p:cNvSpPr txBox="1">
            <a:spLocks noGrp="1"/>
          </p:cNvSpPr>
          <p:nvPr>
            <p:ph type="body" idx="1"/>
          </p:nvPr>
        </p:nvSpPr>
        <p:spPr>
          <a:xfrm>
            <a:off x="250049" y="1569027"/>
            <a:ext cx="3674251" cy="381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Setting the SAS option in the setup code chunk will cause knitr means to run *all* code chunks in the document with SAS.  </a:t>
            </a:r>
            <a:endParaRPr sz="2800" b="1">
              <a:solidFill>
                <a:schemeClr val="dk1"/>
              </a:solidFill>
            </a:endParaRPr>
          </a:p>
        </p:txBody>
      </p:sp>
      <p:pic>
        <p:nvPicPr>
          <p:cNvPr id="314" name="Google Shape;314;p28"/>
          <p:cNvPicPr preferRelativeResize="0"/>
          <p:nvPr/>
        </p:nvPicPr>
        <p:blipFill rotWithShape="1">
          <a:blip r:embed="rId3">
            <a:alphaModFix/>
          </a:blip>
          <a:srcRect l="16023" t="10908" r="20823" b="9394"/>
          <a:stretch/>
        </p:blipFill>
        <p:spPr>
          <a:xfrm>
            <a:off x="4492335" y="1392380"/>
            <a:ext cx="7699665" cy="5465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28"/>
          <p:cNvCxnSpPr/>
          <p:nvPr/>
        </p:nvCxnSpPr>
        <p:spPr>
          <a:xfrm>
            <a:off x="3924300" y="3678382"/>
            <a:ext cx="1281545" cy="426027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9"/>
          <p:cNvPicPr preferRelativeResize="0"/>
          <p:nvPr/>
        </p:nvPicPr>
        <p:blipFill rotWithShape="1">
          <a:blip r:embed="rId3">
            <a:alphaModFix/>
          </a:blip>
          <a:srcRect t="38636" r="37273" b="10606"/>
          <a:stretch/>
        </p:blipFill>
        <p:spPr>
          <a:xfrm>
            <a:off x="4218710" y="1795298"/>
            <a:ext cx="7647709" cy="348095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9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IMPORTANT NOTE ON THE SETUP CHUNK</a:t>
            </a:r>
            <a:endParaRPr b="1"/>
          </a:p>
        </p:txBody>
      </p:sp>
      <p:sp>
        <p:nvSpPr>
          <p:cNvPr id="322" name="Google Shape;322;p29"/>
          <p:cNvSpPr txBox="1">
            <a:spLocks noGrp="1"/>
          </p:cNvSpPr>
          <p:nvPr>
            <p:ph type="body" idx="1"/>
          </p:nvPr>
        </p:nvSpPr>
        <p:spPr>
          <a:xfrm>
            <a:off x="250049" y="1569027"/>
            <a:ext cx="3674251" cy="381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>
                <a:solidFill>
                  <a:schemeClr val="dk1"/>
                </a:solidFill>
              </a:rPr>
              <a:t>Setting the SAS option in the setup code chunk will cause knitr means to run *all* code chunks in the document with SAS.  </a:t>
            </a:r>
            <a:endParaRPr sz="2800" b="1">
              <a:solidFill>
                <a:schemeClr val="dk1"/>
              </a:solidFill>
            </a:endParaRPr>
          </a:p>
        </p:txBody>
      </p:sp>
      <p:cxnSp>
        <p:nvCxnSpPr>
          <p:cNvPr id="323" name="Google Shape;323;p29"/>
          <p:cNvCxnSpPr/>
          <p:nvPr/>
        </p:nvCxnSpPr>
        <p:spPr>
          <a:xfrm>
            <a:off x="3283527" y="4062846"/>
            <a:ext cx="1281545" cy="426027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783449" y="27748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QUESTIONS?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REFERENCES – SAS</a:t>
            </a:r>
            <a:endParaRPr b="1"/>
          </a:p>
        </p:txBody>
      </p:sp>
      <p:sp>
        <p:nvSpPr>
          <p:cNvPr id="334" name="Google Shape;334;p31"/>
          <p:cNvSpPr txBox="1">
            <a:spLocks noGrp="1"/>
          </p:cNvSpPr>
          <p:nvPr>
            <p:ph type="body" idx="1"/>
          </p:nvPr>
        </p:nvSpPr>
        <p:spPr>
          <a:xfrm>
            <a:off x="804231" y="2424088"/>
            <a:ext cx="8556433" cy="381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b="1">
                <a:solidFill>
                  <a:schemeClr val="dk1"/>
                </a:solidFill>
              </a:rPr>
              <a:t>SAS/IML(R) 9.3 User's Guide ‘The RLANG System Option’ 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http://support.sas.com/documentation/cdl/en/imlug/64248/HTML/default/viewer.htm#imlug_r_sect003.htm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b="1">
                <a:solidFill>
                  <a:schemeClr val="dk1"/>
                </a:solidFill>
              </a:rPr>
              <a:t>SAS/IML(R) 9.3 User's Guide‘Submit R Statements’ </a:t>
            </a:r>
            <a:r>
              <a:rPr lang="en-US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http://support.sas.com/documentation/cdl/en/imlug/64248/HTML/default/viewer.htm#imlug_r_sect004.htm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b="1">
                <a:solidFill>
                  <a:schemeClr val="dk1"/>
                </a:solidFill>
              </a:rPr>
              <a:t>SAS/IML(R) 12.1 User's Guide:  EXPORTDATASETTOR Call </a:t>
            </a:r>
            <a:r>
              <a:rPr lang="en-US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http://support.sas.com/documentation/cdl/en/imlug/65547/HTML/default/viewer.htm#imlug_langref_sect114.htm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b="1">
                <a:solidFill>
                  <a:schemeClr val="dk1"/>
                </a:solidFill>
              </a:rPr>
              <a:t>SAS/IML(R) 12.1 User's Guide: IMPORTDATASETFROMR Call </a:t>
            </a:r>
            <a:r>
              <a:rPr lang="en-US">
                <a:solidFill>
                  <a:schemeClr val="dk1"/>
                </a:solidFill>
              </a:rPr>
              <a:t>http://support.sas.com/documentation/cdl/en/imlug/65547/HTML/default/viewer.htm#imlug_langref_sect182.htm</a:t>
            </a:r>
            <a:endParaRPr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dk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b="1">
              <a:solidFill>
                <a:schemeClr val="dk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REFERENCES – SAS (CON.)</a:t>
            </a:r>
            <a:endParaRPr b="1"/>
          </a:p>
        </p:txBody>
      </p:sp>
      <p:sp>
        <p:nvSpPr>
          <p:cNvPr id="340" name="Google Shape;340;p32"/>
          <p:cNvSpPr txBox="1">
            <a:spLocks noGrp="1"/>
          </p:cNvSpPr>
          <p:nvPr>
            <p:ph type="body" idx="1"/>
          </p:nvPr>
        </p:nvSpPr>
        <p:spPr>
          <a:xfrm>
            <a:off x="926584" y="2195110"/>
            <a:ext cx="9594524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dk1"/>
                </a:solidFill>
              </a:rPr>
              <a:t>‘</a:t>
            </a:r>
            <a:r>
              <a:rPr lang="en-US" b="1">
                <a:solidFill>
                  <a:schemeClr val="dk1"/>
                </a:solidFill>
              </a:rPr>
              <a:t>Run R code inside SAS easily’ SAS/IML(R) 9.3 User's Guide </a:t>
            </a:r>
            <a:r>
              <a:rPr lang="en-US">
                <a:solidFill>
                  <a:schemeClr val="dk1"/>
                </a:solidFill>
              </a:rPr>
              <a:t>‘</a:t>
            </a:r>
            <a:r>
              <a:rPr lang="en-US" b="1">
                <a:solidFill>
                  <a:schemeClr val="dk1"/>
                </a:solidFill>
              </a:rPr>
              <a:t>EXPORTDATASETTOR Call’ 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http://support.sas.com/documentation/cdl/en/imlug/65547/HTML/default/viewer.htm#imlug_langref_sect114.htm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b="1">
                <a:solidFill>
                  <a:schemeClr val="dk1"/>
                </a:solidFill>
              </a:rPr>
              <a:t>SAS Blogs:  Video: Calling R from the SAS/IML Language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https://blogs.sas.com/content/iml/2011/10/31/video-calling-r-from-the-sasiml-language.html</a:t>
            </a:r>
            <a:endParaRPr>
              <a:solidFill>
                <a:schemeClr val="dk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dk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dk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b="1">
              <a:solidFill>
                <a:schemeClr val="dk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REFERENCES - R</a:t>
            </a:r>
            <a:endParaRPr b="1"/>
          </a:p>
        </p:txBody>
      </p:sp>
      <p:sp>
        <p:nvSpPr>
          <p:cNvPr id="346" name="Google Shape;346;p33"/>
          <p:cNvSpPr txBox="1">
            <a:spLocks noGrp="1"/>
          </p:cNvSpPr>
          <p:nvPr>
            <p:ph type="body" idx="1"/>
          </p:nvPr>
        </p:nvSpPr>
        <p:spPr>
          <a:xfrm>
            <a:off x="718886" y="1690688"/>
            <a:ext cx="8557600" cy="361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16383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 b="1">
              <a:solidFill>
                <a:schemeClr val="dk1"/>
              </a:solidFill>
            </a:endParaRPr>
          </a:p>
          <a:p>
            <a:pPr marL="285750" lvl="0" indent="-163830" algn="l" rtl="0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endParaRPr sz="2400" b="1">
              <a:solidFill>
                <a:schemeClr val="dk1"/>
              </a:solidFill>
            </a:endParaRPr>
          </a:p>
          <a:p>
            <a:pPr marL="285750" lvl="0" indent="-163830" algn="l" rtl="0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endParaRPr sz="24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1920"/>
              <a:buChar char="▶"/>
            </a:pPr>
            <a:r>
              <a:rPr lang="en-US" sz="2400" b="1">
                <a:solidFill>
                  <a:schemeClr val="dk1"/>
                </a:solidFill>
              </a:rPr>
              <a:t>‘SAS Using R Markdown (Windows)’ </a:t>
            </a:r>
            <a:r>
              <a:rPr lang="en-US" sz="2400" b="1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https://www.ssc.wisc.edu/~hemken/SASworkshops/Markdown/SASmarkdown.html#html-or-pdf-document-as-a-final-target</a:t>
            </a:r>
            <a:endParaRPr sz="24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1920"/>
              <a:buChar char="▶"/>
            </a:pPr>
            <a:r>
              <a:rPr lang="en-US" sz="2400" b="1">
                <a:solidFill>
                  <a:schemeClr val="dk1"/>
                </a:solidFill>
              </a:rPr>
              <a:t>The raw markdown version of the above page:  </a:t>
            </a:r>
            <a:r>
              <a:rPr lang="en-US" sz="2400" b="1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https://www.ssc.wisc.edu/~hemken/SASworkshops/Markdown/SASmarkdown.rmd</a:t>
            </a:r>
            <a:endParaRPr sz="24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1920"/>
              <a:buChar char="▶"/>
            </a:pPr>
            <a:r>
              <a:rPr lang="en-US" sz="2400" b="1">
                <a:solidFill>
                  <a:schemeClr val="dk1"/>
                </a:solidFill>
              </a:rPr>
              <a:t>‘Tables and Graphs - Using the sashtml Engine’ </a:t>
            </a:r>
            <a:r>
              <a:rPr lang="en-US" sz="2400" b="1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https://www.ssc.wisc.edu/~hemken/SASworkshops/Markdown/SAShtmlengine.html</a:t>
            </a:r>
            <a:endParaRPr sz="2400" b="1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1920"/>
              <a:buChar char="▶"/>
            </a:pPr>
            <a:r>
              <a:rPr lang="en-US" sz="2400" b="1">
                <a:solidFill>
                  <a:schemeClr val="dk1"/>
                </a:solidFill>
              </a:rPr>
              <a:t>Dynamic Documents with R and Knitr (by Yihui Xie) </a:t>
            </a:r>
            <a:r>
              <a:rPr lang="en-US" sz="2400" b="1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https://yihui.name/knitr/</a:t>
            </a:r>
            <a:endParaRPr sz="2400" b="1">
              <a:solidFill>
                <a:schemeClr val="dk1"/>
              </a:solidFill>
            </a:endParaRPr>
          </a:p>
          <a:p>
            <a:pPr marL="285750" lvl="0" indent="-163830" algn="l" rtl="0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>
            <a:spLocks noGrp="1"/>
          </p:cNvSpPr>
          <p:nvPr>
            <p:ph type="title"/>
          </p:nvPr>
        </p:nvSpPr>
        <p:spPr>
          <a:xfrm>
            <a:off x="1683327" y="220230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6000" b="1"/>
              <a:t>CALLING R FROM SAS</a:t>
            </a:r>
            <a:br>
              <a:rPr lang="en-US" sz="6000" b="1"/>
            </a:br>
            <a:r>
              <a:rPr lang="en-US" sz="6000" b="1"/>
              <a:t>USING SAS/IML</a:t>
            </a:r>
            <a:endParaRPr sz="6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1828800" y="17607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WHY USE R IF YOU HAVE SAS?</a:t>
            </a:r>
            <a:endParaRPr b="1"/>
          </a:p>
        </p:txBody>
      </p: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750065" y="2043228"/>
            <a:ext cx="10515600" cy="422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 dirty="0">
                <a:solidFill>
                  <a:schemeClr val="dk1"/>
                </a:solidFill>
              </a:rPr>
              <a:t>You can use SAS for what you already know well, and use R only as needed.</a:t>
            </a:r>
            <a:endParaRPr dirty="0"/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 dirty="0">
                <a:solidFill>
                  <a:schemeClr val="dk1"/>
                </a:solidFill>
              </a:rPr>
              <a:t>You might find that you don’t have the  capacities in SAS which you desire.</a:t>
            </a:r>
            <a:endParaRPr dirty="0"/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 dirty="0">
                <a:solidFill>
                  <a:schemeClr val="dk1"/>
                </a:solidFill>
              </a:rPr>
              <a:t>R has vast and rapidly growing capacities – over 10,000 packages.</a:t>
            </a:r>
            <a:endParaRPr dirty="0"/>
          </a:p>
          <a:p>
            <a:pPr marL="285750" lvl="0" indent="-14351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1400309" y="183621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BASICS OF R</a:t>
            </a:r>
            <a:endParaRPr b="1"/>
          </a:p>
        </p:txBody>
      </p:sp>
      <p:sp>
        <p:nvSpPr>
          <p:cNvPr id="163" name="Google Shape;163;p5"/>
          <p:cNvSpPr txBox="1">
            <a:spLocks noGrp="1"/>
          </p:cNvSpPr>
          <p:nvPr>
            <p:ph type="body" idx="1"/>
          </p:nvPr>
        </p:nvSpPr>
        <p:spPr>
          <a:xfrm>
            <a:off x="862445" y="1891145"/>
            <a:ext cx="10535422" cy="428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 dirty="0">
                <a:solidFill>
                  <a:schemeClr val="dk1"/>
                </a:solidFill>
              </a:rPr>
              <a:t>R must be installed on your computer.  Download from CRAN:  </a:t>
            </a:r>
            <a:r>
              <a:rPr lang="en-US" sz="2800" b="1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</a:t>
            </a:r>
            <a:endParaRPr sz="2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 dirty="0">
                <a:solidFill>
                  <a:schemeClr val="dk1"/>
                </a:solidFill>
              </a:rPr>
              <a:t>Necessary packages (modules) must be downloaded from CRAN and installed:  (select ‘Packages’ from the left-hand menu).</a:t>
            </a:r>
            <a:endParaRPr dirty="0"/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 dirty="0">
                <a:solidFill>
                  <a:schemeClr val="dk1"/>
                </a:solidFill>
              </a:rPr>
              <a:t>You will need to </a:t>
            </a:r>
            <a:r>
              <a:rPr lang="en-US" sz="2800" b="1" u="sng" dirty="0">
                <a:solidFill>
                  <a:schemeClr val="dk1"/>
                </a:solidFill>
              </a:rPr>
              <a:t>set up  SAS</a:t>
            </a:r>
            <a:r>
              <a:rPr lang="en-US" sz="2800" b="1" dirty="0">
                <a:solidFill>
                  <a:schemeClr val="dk1"/>
                </a:solidFill>
              </a:rPr>
              <a:t> to use R.</a:t>
            </a:r>
            <a:endParaRPr sz="2800" b="1" dirty="0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1373437" y="178515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SETTING UP SAS TO USE R</a:t>
            </a:r>
            <a:endParaRPr b="1"/>
          </a:p>
        </p:txBody>
      </p:sp>
      <p:sp>
        <p:nvSpPr>
          <p:cNvPr id="169" name="Google Shape;169;p6"/>
          <p:cNvSpPr txBox="1">
            <a:spLocks noGrp="1"/>
          </p:cNvSpPr>
          <p:nvPr>
            <p:ph type="body" idx="1"/>
          </p:nvPr>
        </p:nvSpPr>
        <p:spPr>
          <a:xfrm>
            <a:off x="644236" y="2514600"/>
            <a:ext cx="10601708" cy="410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 dirty="0">
                <a:solidFill>
                  <a:schemeClr val="dk1"/>
                </a:solidFill>
              </a:rPr>
              <a:t>You need to edit the file ‘SASv9.cfg’, which controls some configurations (run ‘proc options option=config;’ to find it).</a:t>
            </a:r>
            <a:endParaRPr sz="2800" b="1" dirty="0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 dirty="0">
                <a:solidFill>
                  <a:schemeClr val="dk1"/>
                </a:solidFill>
              </a:rPr>
              <a:t>Make a copy, and then edit the original, adding these lines:</a:t>
            </a:r>
            <a:endParaRPr dirty="0"/>
          </a:p>
          <a:p>
            <a:pPr marL="914400" lvl="1" indent="-457200" algn="l" rtl="0">
              <a:spcBef>
                <a:spcPts val="108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2400" b="1" dirty="0">
                <a:solidFill>
                  <a:schemeClr val="dk1"/>
                </a:solidFill>
              </a:rPr>
              <a:t>-RLANG</a:t>
            </a:r>
            <a:endParaRPr dirty="0"/>
          </a:p>
          <a:p>
            <a:pPr marL="914400" lvl="1" indent="-457200" algn="l" rtl="0">
              <a:spcBef>
                <a:spcPts val="108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2400" b="1" dirty="0">
                <a:solidFill>
                  <a:schemeClr val="dk1"/>
                </a:solidFill>
              </a:rPr>
              <a:t>-config "C:\Program Files\</a:t>
            </a:r>
            <a:r>
              <a:rPr lang="en-US" sz="2400" b="1" dirty="0" err="1">
                <a:solidFill>
                  <a:schemeClr val="dk1"/>
                </a:solidFill>
              </a:rPr>
              <a:t>SASHome</a:t>
            </a:r>
            <a:r>
              <a:rPr lang="en-US" sz="2400" b="1" dirty="0">
                <a:solidFill>
                  <a:schemeClr val="dk1"/>
                </a:solidFill>
              </a:rPr>
              <a:t>\</a:t>
            </a:r>
            <a:r>
              <a:rPr lang="en-US" sz="2400" b="1" dirty="0" err="1">
                <a:solidFill>
                  <a:schemeClr val="dk1"/>
                </a:solidFill>
              </a:rPr>
              <a:t>SASFoundation</a:t>
            </a:r>
            <a:r>
              <a:rPr lang="en-US" sz="2400" b="1" dirty="0">
                <a:solidFill>
                  <a:schemeClr val="dk1"/>
                </a:solidFill>
              </a:rPr>
              <a:t>\9.4\</a:t>
            </a:r>
            <a:r>
              <a:rPr lang="en-US" sz="2400" b="1" dirty="0" err="1">
                <a:solidFill>
                  <a:schemeClr val="dk1"/>
                </a:solidFill>
              </a:rPr>
              <a:t>nls</a:t>
            </a:r>
            <a:r>
              <a:rPr lang="en-US" sz="2400" b="1" dirty="0">
                <a:solidFill>
                  <a:schemeClr val="dk1"/>
                </a:solidFill>
              </a:rPr>
              <a:t>\</a:t>
            </a:r>
            <a:r>
              <a:rPr lang="en-US" sz="2400" b="1" dirty="0" err="1">
                <a:solidFill>
                  <a:schemeClr val="dk1"/>
                </a:solidFill>
              </a:rPr>
              <a:t>en</a:t>
            </a:r>
            <a:r>
              <a:rPr lang="en-US" sz="2400" b="1" dirty="0">
                <a:solidFill>
                  <a:schemeClr val="dk1"/>
                </a:solidFill>
              </a:rPr>
              <a:t>\sasv9.cfg“[replace with folder name for where this file is on your computer]</a:t>
            </a:r>
            <a:endParaRPr dirty="0"/>
          </a:p>
          <a:p>
            <a:pPr marL="914400" lvl="1" indent="-457200" algn="l" rtl="0">
              <a:spcBef>
                <a:spcPts val="108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2400" b="1" dirty="0">
                <a:solidFill>
                  <a:schemeClr val="dk1"/>
                </a:solidFill>
              </a:rPr>
              <a:t>-SET R_HOME "</a:t>
            </a:r>
            <a:r>
              <a:rPr lang="pt-BR" sz="2400" b="1" dirty="0">
                <a:solidFill>
                  <a:schemeClr val="dk1"/>
                </a:solidFill>
              </a:rPr>
              <a:t>C:\Program Files\R\R-4.0.5 </a:t>
            </a:r>
            <a:r>
              <a:rPr lang="en-US" sz="2400" b="1" dirty="0">
                <a:solidFill>
                  <a:schemeClr val="dk1"/>
                </a:solidFill>
              </a:rPr>
              <a:t>“  [replace with folder name for where R lives on your computer]</a:t>
            </a:r>
            <a:endParaRPr dirty="0"/>
          </a:p>
          <a:p>
            <a:pPr marL="457200" lvl="1" indent="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1373437" y="178515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 dirty="0"/>
              <a:t>A NOTE ON MS OneDrive</a:t>
            </a:r>
            <a:endParaRPr b="1" dirty="0"/>
          </a:p>
        </p:txBody>
      </p:sp>
      <p:sp>
        <p:nvSpPr>
          <p:cNvPr id="169" name="Google Shape;169;p6"/>
          <p:cNvSpPr txBox="1">
            <a:spLocks noGrp="1"/>
          </p:cNvSpPr>
          <p:nvPr>
            <p:ph type="body" idx="1"/>
          </p:nvPr>
        </p:nvSpPr>
        <p:spPr>
          <a:xfrm>
            <a:off x="644236" y="2514600"/>
            <a:ext cx="10601708" cy="410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 dirty="0">
                <a:solidFill>
                  <a:schemeClr val="dk1"/>
                </a:solidFill>
              </a:rPr>
              <a:t>I have found that OneDrive causes all sorts of problems with many applications.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endParaRPr lang="en-US" sz="2800" b="1" dirty="0">
              <a:solidFill>
                <a:schemeClr val="dk1"/>
              </a:solidFill>
            </a:endParaRPr>
          </a:p>
          <a:p>
            <a:pPr marL="742950" lvl="1" indent="-285750">
              <a:spcBef>
                <a:spcPts val="0"/>
              </a:spcBef>
              <a:buSzPts val="2240"/>
            </a:pPr>
            <a:r>
              <a:rPr lang="en-US" sz="2800" b="1" dirty="0">
                <a:solidFill>
                  <a:schemeClr val="dk1"/>
                </a:solidFill>
              </a:rPr>
              <a:t>For example, I run python from my C:\drive, not from OneDrive.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endParaRPr lang="en-US" sz="2800" b="1" dirty="0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 dirty="0">
                <a:solidFill>
                  <a:schemeClr val="dk1"/>
                </a:solidFill>
              </a:rPr>
              <a:t>If you can’t get things to work, and you’ve reviewed them, trying moving things like R files to the C\: drive, and working from there.</a:t>
            </a: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9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1587323" y="3217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b="1"/>
              <a:t>HOW TO SUBMIT R CODE IN SAS</a:t>
            </a:r>
            <a:endParaRPr b="1"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590755" y="1485901"/>
            <a:ext cx="10527535" cy="504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1" indent="-143509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 dirty="0">
                <a:solidFill>
                  <a:schemeClr val="dk1"/>
                </a:solidFill>
              </a:rPr>
              <a:t>When running analyses/data manipulations in R, there are things which need to be done:</a:t>
            </a:r>
            <a:endParaRPr dirty="0"/>
          </a:p>
          <a:p>
            <a:pPr marL="742950" lvl="1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 dirty="0">
                <a:solidFill>
                  <a:schemeClr val="dk1"/>
                </a:solidFill>
              </a:rPr>
              <a:t>Setting directories as needed, to pull/save data, output and graph files.</a:t>
            </a:r>
            <a:endParaRPr dirty="0"/>
          </a:p>
          <a:p>
            <a:pPr marL="742950" lvl="1" indent="-285750" algn="l" rtl="0">
              <a:spcBef>
                <a:spcPts val="1160"/>
              </a:spcBef>
              <a:spcAft>
                <a:spcPts val="0"/>
              </a:spcAft>
              <a:buSzPts val="2240"/>
              <a:buChar char="▶"/>
            </a:pPr>
            <a:r>
              <a:rPr lang="en-US" sz="2800" b="1" dirty="0">
                <a:solidFill>
                  <a:schemeClr val="dk1"/>
                </a:solidFill>
              </a:rPr>
              <a:t>Loading (already installed!) necessary packages for use (e.g., ‘ggplot2’ for complex graphs).</a:t>
            </a:r>
            <a:endParaRPr dirty="0"/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457200" lvl="1" indent="0" algn="ctr" rtl="0">
              <a:spcBef>
                <a:spcPts val="1320"/>
              </a:spcBef>
              <a:spcAft>
                <a:spcPts val="0"/>
              </a:spcAft>
              <a:buSzPts val="2880"/>
              <a:buNone/>
            </a:pPr>
            <a:r>
              <a:rPr lang="en-US" sz="3600" b="1" dirty="0">
                <a:solidFill>
                  <a:schemeClr val="lt1"/>
                </a:solidFill>
              </a:rPr>
              <a:t>These will need to be done in the SAS code </a:t>
            </a:r>
            <a:endParaRPr dirty="0"/>
          </a:p>
          <a:p>
            <a:pPr marL="457200" lvl="1" indent="0" algn="ctr" rtl="0">
              <a:spcBef>
                <a:spcPts val="1320"/>
              </a:spcBef>
              <a:spcAft>
                <a:spcPts val="0"/>
              </a:spcAft>
              <a:buSzPts val="2880"/>
              <a:buNone/>
            </a:pPr>
            <a:r>
              <a:rPr lang="en-US" sz="3600" b="1" dirty="0">
                <a:solidFill>
                  <a:schemeClr val="lt1"/>
                </a:solidFill>
              </a:rPr>
              <a:t>submitted to R each time. Think ‘batch file’.</a:t>
            </a:r>
            <a:endParaRPr dirty="0"/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457200" lvl="1" indent="0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742950" lvl="1" indent="-143509" algn="l" rtl="0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endParaRPr sz="2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1894</Words>
  <Application>Microsoft Office PowerPoint</Application>
  <PresentationFormat>Widescreen</PresentationFormat>
  <Paragraphs>196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Century Gothic</vt:lpstr>
      <vt:lpstr>Noto Sans Symbols</vt:lpstr>
      <vt:lpstr>Wingdings</vt:lpstr>
      <vt:lpstr>Arial</vt:lpstr>
      <vt:lpstr>Slice</vt:lpstr>
      <vt:lpstr>SAS AND R AND SAS </vt:lpstr>
      <vt:lpstr>CONTENTS</vt:lpstr>
      <vt:lpstr>CONTENTS</vt:lpstr>
      <vt:lpstr>CALLING R FROM SAS USING SAS/IML</vt:lpstr>
      <vt:lpstr>WHY USE R IF YOU HAVE SAS?</vt:lpstr>
      <vt:lpstr>BASICS OF R</vt:lpstr>
      <vt:lpstr>SETTING UP SAS TO USE R</vt:lpstr>
      <vt:lpstr>A NOTE ON MS OneDrive</vt:lpstr>
      <vt:lpstr>HOW TO SUBMIT R CODE IN SAS</vt:lpstr>
      <vt:lpstr>STARTING LINES for SAS</vt:lpstr>
      <vt:lpstr>ENDING LINES for SAS</vt:lpstr>
      <vt:lpstr>R LANGUAGE COMMANDS</vt:lpstr>
      <vt:lpstr>GOING THROUGH THE LOG - PRELIMINARIES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WRAPPING UP</vt:lpstr>
      <vt:lpstr>RESULT – FIX ME</vt:lpstr>
      <vt:lpstr>CALLING SAS FROM R USING KNITR AND MARKDOWN</vt:lpstr>
      <vt:lpstr>WHAT IS KNITR?</vt:lpstr>
      <vt:lpstr>STARTING OFF – IN RSTUDIO</vt:lpstr>
      <vt:lpstr>THREE OUTPUT OPTIONS</vt:lpstr>
      <vt:lpstr>STARTING THROUGH THE DOCUMENT</vt:lpstr>
      <vt:lpstr>LIMITATIONS</vt:lpstr>
      <vt:lpstr>SET UP</vt:lpstr>
      <vt:lpstr>SET UP</vt:lpstr>
      <vt:lpstr>SETTING UP SAS IN A CODE CHUNK</vt:lpstr>
      <vt:lpstr>SETTING UP SAS IN A CODE CHUNK</vt:lpstr>
      <vt:lpstr>RUNNING SAS</vt:lpstr>
      <vt:lpstr>IMPORTANT NOTE ON THE SETUP CHUNK</vt:lpstr>
      <vt:lpstr>IMPORTANT NOTE ON THE SETUP CHUNK</vt:lpstr>
      <vt:lpstr>QUESTIONS?</vt:lpstr>
      <vt:lpstr>REFERENCES – SAS</vt:lpstr>
      <vt:lpstr>REFERENCES – SAS (CON.)</vt:lpstr>
      <vt:lpstr>REFERENCES -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AND R AND SAS </dc:title>
  <dc:creator>Barry DeCicco</dc:creator>
  <cp:lastModifiedBy>DeCicco, Barry</cp:lastModifiedBy>
  <cp:revision>1</cp:revision>
  <dcterms:created xsi:type="dcterms:W3CDTF">2018-02-17T18:14:07Z</dcterms:created>
  <dcterms:modified xsi:type="dcterms:W3CDTF">2021-08-24T22:29:28Z</dcterms:modified>
</cp:coreProperties>
</file>