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W8TjlIZ8h+k3FX3t+BXeWrI6w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3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3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3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3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4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4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4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4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4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4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5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3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3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3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3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3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4248/HTML/default/viewer.htm#imlug_r_sect003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pport.sas.com/documentation/cdl/en/imlug/65547/HTML/default/viewer.htm#imlug_langref_sect114.htm" TargetMode="External"/><Relationship Id="rId4" Type="http://schemas.openxmlformats.org/officeDocument/2006/relationships/hyperlink" Target="http://support.sas.com/documentation/cdl/en/imlug/64248/HTML/default/viewer.htm#imlug_r_sect004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sas.com/content/iml/2011/10/31/video-calling-r-from-the-sasiml-languag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c.wisc.edu/~hemken/SASworkshops/Markdown/SASmarkdown.html#html-or-pdf-document-as-a-final-targe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ihui.name/knitr/" TargetMode="External"/><Relationship Id="rId5" Type="http://schemas.openxmlformats.org/officeDocument/2006/relationships/hyperlink" Target="https://www.ssc.wisc.edu/~hemken/SASworkshops/Markdown/SAShtmlengine.html" TargetMode="External"/><Relationship Id="rId4" Type="http://schemas.openxmlformats.org/officeDocument/2006/relationships/hyperlink" Target="https://www.ssc.wisc.edu/~hemken/SASworkshops/Markdown/SASmarkdown.r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b="1"/>
              <a:t>SAS AND R AND SAS</a:t>
            </a:r>
            <a:br>
              <a:rPr lang="en-US" b="1"/>
            </a:br>
            <a:endParaRPr b="1"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580301" y="3480185"/>
            <a:ext cx="10932825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b="1">
                <a:solidFill>
                  <a:schemeClr val="dk1"/>
                </a:solidFill>
              </a:rPr>
              <a:t>Barry DeCicco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2880"/>
              <a:buNone/>
            </a:pPr>
            <a:r>
              <a:rPr lang="en-US" sz="3600" b="1">
                <a:solidFill>
                  <a:schemeClr val="dk1"/>
                </a:solidFill>
              </a:rPr>
              <a:t>Ann Arbor R Users’ Group Meeting</a:t>
            </a:r>
            <a:endParaRPr sz="3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2880"/>
              <a:buNone/>
            </a:pPr>
            <a:r>
              <a:rPr lang="en-US" sz="3600" b="1">
                <a:solidFill>
                  <a:schemeClr val="dk1"/>
                </a:solidFill>
              </a:rPr>
              <a:t>September 13, 2018</a:t>
            </a:r>
            <a:endParaRPr sz="3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 LANGUAGE COMMANDS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837282" y="1641513"/>
            <a:ext cx="10516518" cy="454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Set the working directory (location where R retrieves and stores files), while storing the previous location in ‘old_wd’:</a:t>
            </a:r>
            <a:endParaRPr/>
          </a:p>
          <a:p>
            <a:pPr marL="742950" lvl="1" indent="-285750" algn="l" rtl="0">
              <a:spcBef>
                <a:spcPts val="1120"/>
              </a:spcBef>
              <a:spcAft>
                <a:spcPts val="0"/>
              </a:spcAft>
              <a:buSzPts val="2080"/>
              <a:buChar char="▶"/>
            </a:pPr>
            <a:r>
              <a:rPr lang="en-US" sz="2600" b="1">
                <a:solidFill>
                  <a:schemeClr val="dk1"/>
                </a:solidFill>
              </a:rPr>
              <a:t>old_wd&lt;-setwd("C:/Users/Barry/Desktop")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Resetting the working directory back to what it was:    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setwd(old_wd);</a:t>
            </a:r>
            <a:endParaRPr sz="2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# this is a comment</a:t>
            </a:r>
            <a:endParaRPr sz="280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299990" y="1366091"/>
            <a:ext cx="8535567" cy="489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19431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/*	Start R options/	*/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proc options option=rlang;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run;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libname a 'C:\Users\Barry\Documents\SAS Playground\SAS and R\Data Sets';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run;</a:t>
            </a:r>
            <a:endParaRPr sz="1800" b="1">
              <a:solidFill>
                <a:schemeClr val="dk1"/>
              </a:solidFill>
            </a:endParaRPr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proc iml;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title "Statistic in R (integration with SAS)";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run ExportDataSetToR(“a.RCBD_TEST", "RCBD_IN_R");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submit / R;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1675731" y="1575413"/>
            <a:ext cx="8535567" cy="462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#_______Beginning of R code_________________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 Change the working directory, saving the old one in ‘old_wd’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old_wd&lt;-setwd("C:/Users/Barry/Desktop")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 Load the ‘qicharts’ module (package), so that it can be used.</a:t>
            </a: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library(qicharts) 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675731" y="2150917"/>
            <a:ext cx="8535567" cy="40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 Create a data frame (data set)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d2 &lt;- data.frame(y = rnorm(144, 12, 3),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                 expand.grid(x = seq.Date(as.Date('2014-1-1'),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                                          by = 'week',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                                          length.out = 24),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                             g1 = LETTERS[1:3],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                             g2 = letters[1:2]))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 Introduce a shift in process performance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d2$y[132:144] &lt;- d2$y[132:144] * 3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1304372" y="2088572"/>
            <a:ext cx="85356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 Run a chart.</a:t>
            </a: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trc(y ~ x | g1 + g2, data = d2, main = 'Trellis run chart', chart = 'i')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 Direct the graphics output to a file, then close it.</a:t>
            </a: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dev.copy(pdf,'myplot.pdf',width=6,height=4 )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dev.off()  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 Reset the working directory</a:t>
            </a: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setwd(old_wd)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377108" y="2701636"/>
            <a:ext cx="8535567" cy="257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#_______End of R code_________________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endsubmit; </a:t>
            </a:r>
            <a:r>
              <a:rPr lang="en-US" sz="1800" b="1">
                <a:solidFill>
                  <a:schemeClr val="lt1"/>
                </a:solidFill>
              </a:rPr>
              <a:t># Any error messages from R will now show up </a:t>
            </a:r>
            <a:endParaRPr sz="1800" b="1">
              <a:solidFill>
                <a:schemeClr val="lt1"/>
              </a:solidFill>
            </a:endParaRPr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* Bring the data set from R to SAS;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CALL IMPORTDATASETFROMR ("work.d2", "d2") ;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proc print data=d2;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1">
                <a:solidFill>
                  <a:schemeClr val="dk1"/>
                </a:solidFill>
              </a:rPr>
              <a:t>run;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1378275" y="145464"/>
            <a:ext cx="8534400" cy="112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RESULT</a:t>
            </a:r>
            <a:endParaRPr b="1"/>
          </a:p>
        </p:txBody>
      </p:sp>
      <p:sp>
        <p:nvSpPr>
          <p:cNvPr id="229" name="Google Shape;229;p16"/>
          <p:cNvSpPr/>
          <p:nvPr/>
        </p:nvSpPr>
        <p:spPr>
          <a:xfrm>
            <a:off x="5992446" y="3321278"/>
            <a:ext cx="2071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5DA6D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l="15087" t="14090" r="16136" b="5152"/>
          <a:stretch/>
        </p:blipFill>
        <p:spPr>
          <a:xfrm>
            <a:off x="1799714" y="1101437"/>
            <a:ext cx="8385464" cy="553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683327" y="220230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6000" b="1"/>
              <a:t>CALLING SAS FROM R</a:t>
            </a:r>
            <a:br>
              <a:rPr lang="en-US" sz="6000" b="1"/>
            </a:br>
            <a:r>
              <a:rPr lang="en-US" sz="6000" b="1"/>
              <a:t>USING KNITR AND MARKDOWN</a:t>
            </a:r>
            <a:endParaRPr sz="6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WHAT IS KNITR?</a:t>
            </a:r>
            <a:endParaRPr b="1"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1811815" y="2023197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knitr is an R package which combines code, comments, text and results into one document.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You write a document with text and code chunks.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knitr will run the code chunks and incorporate the results, knitting them into a single document.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This document can be in Word, HTML or PDF (the latter requires outside software).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684212" y="23745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STARTING OFF – IN RSTUDIO</a:t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37" y="1276134"/>
            <a:ext cx="9631333" cy="54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828800" y="17607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CONTENTS</a:t>
            </a:r>
            <a:endParaRPr b="1"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729284" y="1461337"/>
            <a:ext cx="10515600" cy="422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840"/>
              <a:buChar char="▶"/>
            </a:pPr>
            <a:r>
              <a:rPr lang="en-US" sz="4800" b="1">
                <a:solidFill>
                  <a:schemeClr val="dk1"/>
                </a:solidFill>
              </a:rPr>
              <a:t>Calling R from SAS.</a:t>
            </a:r>
            <a:endParaRPr/>
          </a:p>
          <a:p>
            <a:pPr marL="285750" lvl="0" indent="-285750" algn="l" rtl="0">
              <a:spcBef>
                <a:spcPts val="1560"/>
              </a:spcBef>
              <a:spcAft>
                <a:spcPts val="0"/>
              </a:spcAft>
              <a:buSzPts val="3840"/>
              <a:buChar char="▶"/>
            </a:pPr>
            <a:r>
              <a:rPr lang="en-US" sz="4800" b="1">
                <a:solidFill>
                  <a:schemeClr val="dk1"/>
                </a:solidFill>
              </a:rPr>
              <a:t>Calling SAS from R.</a:t>
            </a:r>
            <a:endParaRPr/>
          </a:p>
          <a:p>
            <a:pPr marL="285750" lvl="0" indent="-285750" algn="l" rtl="0">
              <a:spcBef>
                <a:spcPts val="1560"/>
              </a:spcBef>
              <a:spcAft>
                <a:spcPts val="0"/>
              </a:spcAft>
              <a:buSzPts val="3840"/>
              <a:buChar char="▶"/>
            </a:pPr>
            <a:r>
              <a:rPr lang="en-US" sz="4800" b="1">
                <a:solidFill>
                  <a:schemeClr val="dk1"/>
                </a:solidFill>
              </a:rPr>
              <a:t>References.</a:t>
            </a:r>
            <a:endParaRPr/>
          </a:p>
          <a:p>
            <a:pPr marL="285750" lvl="0" indent="-41909" algn="l" rtl="0">
              <a:spcBef>
                <a:spcPts val="1560"/>
              </a:spcBef>
              <a:spcAft>
                <a:spcPts val="0"/>
              </a:spcAft>
              <a:buSzPts val="3840"/>
              <a:buNone/>
            </a:pPr>
            <a:endParaRPr sz="4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684212" y="237450"/>
            <a:ext cx="8534400" cy="116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THREE OUTPUT OPTIONS</a:t>
            </a:r>
            <a:endParaRPr b="1"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l="33324" t="27801" r="33182" b="22569"/>
          <a:stretch/>
        </p:blipFill>
        <p:spPr>
          <a:xfrm>
            <a:off x="5585258" y="1235363"/>
            <a:ext cx="6348847" cy="5056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514350" y="1520190"/>
            <a:ext cx="4753841" cy="477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HTML – easiest to start with.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Word.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PDF – this requires external software to finish.</a:t>
            </a:r>
            <a:endParaRPr/>
          </a:p>
          <a:p>
            <a:pPr marL="285750" lvl="0" indent="-14351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chemeClr val="lt1"/>
                </a:solidFill>
              </a:rPr>
              <a:t>  I will use HTML</a:t>
            </a:r>
            <a:endParaRPr sz="2800" b="1"/>
          </a:p>
          <a:p>
            <a:pPr marL="285750" lvl="0" indent="-14351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r="40682" b="22575"/>
          <a:stretch/>
        </p:blipFill>
        <p:spPr>
          <a:xfrm>
            <a:off x="4301837" y="1371600"/>
            <a:ext cx="7232073" cy="5309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1"/>
          <p:cNvCxnSpPr/>
          <p:nvPr/>
        </p:nvCxnSpPr>
        <p:spPr>
          <a:xfrm rot="10800000" flipH="1">
            <a:off x="2766349" y="4409955"/>
            <a:ext cx="1967697" cy="571389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STARTING THROUGH THE DOCUMENT</a:t>
            </a:r>
            <a:endParaRPr b="1"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405114" y="1921397"/>
            <a:ext cx="3740859" cy="460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Knitr will set up a standard starting document prepopulated with some items.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Title information.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Initial setup.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Explanation</a:t>
            </a:r>
            <a:endParaRPr sz="2800" b="1">
              <a:solidFill>
                <a:schemeClr val="dk1"/>
              </a:solidFill>
            </a:endParaRPr>
          </a:p>
          <a:p>
            <a:pPr marL="285750" lvl="0" indent="-14351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263" name="Google Shape;263;p21"/>
          <p:cNvCxnSpPr/>
          <p:nvPr/>
        </p:nvCxnSpPr>
        <p:spPr>
          <a:xfrm rot="10800000" flipH="1">
            <a:off x="2905246" y="3437681"/>
            <a:ext cx="1656363" cy="810228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2905246" y="5764193"/>
            <a:ext cx="1740652" cy="12732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LIMITATIONS</a:t>
            </a:r>
            <a:endParaRPr b="1"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804231" y="1980055"/>
            <a:ext cx="8556433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Each code chunk runs a separate batch job in SAS. There is no hand-off of WORK. data sets between SAS code chunks. (‘work’ is a temp folder for SAS)</a:t>
            </a:r>
            <a:endParaRPr sz="2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To hand off data sets (between SAS and SAS, or SAS and R), save them as permanent files.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SAS HTML output plays well with knitr’s HTML markdown.  For other types of output, other packages are needed.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Slashes/back-slashes in path names need to be managed.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 UP</a:t>
            </a:r>
            <a:endParaRPr b="1"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804231" y="1980055"/>
            <a:ext cx="8556433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Let R know that it’s using sas (the ‘SAS’ or ‘SASHTML’ engine).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Tell R where the SAS.exe file is.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Set any SAS options.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These can by done either by chunk, or overall (for now, overall).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 UP</a:t>
            </a:r>
            <a:endParaRPr b="1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804231" y="1980055"/>
            <a:ext cx="8556433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There are at least 20 ‘engines’ available for knitr, meaning 20 languages.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For SAS, there is the ‘sas’ and ‘sashtml’ engines. 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For this presentation, the ‘sashtml’ engine will be used.  SAS will give output in HTML.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4533811" y="1359891"/>
            <a:ext cx="7294418" cy="507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465268" y="1535617"/>
            <a:ext cx="3694560" cy="456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85750" lvl="0" indent="-285750" algn="l" rtl="0">
              <a:spcBef>
                <a:spcPts val="1118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85750" lvl="0" indent="-285750" algn="l" rtl="0">
              <a:spcBef>
                <a:spcPts val="1118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85750" lvl="0" indent="-285750" algn="l" rtl="0">
              <a:spcBef>
                <a:spcPts val="1155"/>
              </a:spcBef>
              <a:spcAft>
                <a:spcPts val="0"/>
              </a:spcAft>
              <a:buSzPct val="80000"/>
              <a:buChar char="▶"/>
            </a:pPr>
            <a:r>
              <a:rPr lang="en-US" sz="3000" b="1">
                <a:solidFill>
                  <a:schemeClr val="dk1"/>
                </a:solidFill>
              </a:rPr>
              <a:t>This applies *only* to this chunk.</a:t>
            </a:r>
            <a:endParaRPr sz="2800" b="1">
              <a:solidFill>
                <a:schemeClr val="dk1"/>
              </a:solidFill>
            </a:endParaRPr>
          </a:p>
          <a:p>
            <a:pPr marL="285750" lvl="0" indent="-154178" algn="l" rtl="0">
              <a:spcBef>
                <a:spcPts val="1118"/>
              </a:spcBef>
              <a:spcAft>
                <a:spcPts val="0"/>
              </a:spcAft>
              <a:buSzPct val="80000"/>
              <a:buNone/>
            </a:pP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290" name="Google Shape;290;p25"/>
          <p:cNvCxnSpPr/>
          <p:nvPr/>
        </p:nvCxnSpPr>
        <p:spPr>
          <a:xfrm rot="10800000" flipH="1">
            <a:off x="3761772" y="2961409"/>
            <a:ext cx="1257037" cy="1494846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4533811" y="1359891"/>
            <a:ext cx="7294418" cy="507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465268" y="1535617"/>
            <a:ext cx="3694560" cy="456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85750" lvl="0" indent="-285750" algn="l" rtl="0">
              <a:spcBef>
                <a:spcPts val="1118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85750" lvl="0" indent="-285750" algn="l" rtl="0">
              <a:spcBef>
                <a:spcPts val="1118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85750" lvl="0" indent="-285750" algn="l" rtl="0">
              <a:spcBef>
                <a:spcPts val="1155"/>
              </a:spcBef>
              <a:spcAft>
                <a:spcPts val="0"/>
              </a:spcAft>
              <a:buSzPct val="80000"/>
              <a:buChar char="▶"/>
            </a:pPr>
            <a:r>
              <a:rPr lang="en-US" sz="3000" b="1">
                <a:solidFill>
                  <a:schemeClr val="dk1"/>
                </a:solidFill>
              </a:rPr>
              <a:t>This applies *only* to this chunk.</a:t>
            </a:r>
            <a:endParaRPr sz="2800" b="1">
              <a:solidFill>
                <a:schemeClr val="dk1"/>
              </a:solidFill>
            </a:endParaRPr>
          </a:p>
          <a:p>
            <a:pPr marL="285750" lvl="0" indent="-154178" algn="l" rtl="0">
              <a:spcBef>
                <a:spcPts val="1118"/>
              </a:spcBef>
              <a:spcAft>
                <a:spcPts val="0"/>
              </a:spcAft>
              <a:buSzPct val="80000"/>
              <a:buNone/>
            </a:pP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 rot="10800000" flipH="1">
            <a:off x="3761772" y="2961409"/>
            <a:ext cx="1257037" cy="1494846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l="15442" t="3038" r="32788" b="4024"/>
          <a:stretch/>
        </p:blipFill>
        <p:spPr>
          <a:xfrm>
            <a:off x="5361952" y="374573"/>
            <a:ext cx="6311792" cy="63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RUNNING SAS</a:t>
            </a:r>
            <a:endParaRPr b="1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250049" y="1569027"/>
            <a:ext cx="3674251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Once the set up has been done  SAS commands can be done in one chunk, with r commands in another.</a:t>
            </a: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 rot="10800000" flipH="1">
            <a:off x="3455754" y="1690688"/>
            <a:ext cx="1815890" cy="142312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7" name="Google Shape;307;p27"/>
          <p:cNvCxnSpPr/>
          <p:nvPr/>
        </p:nvCxnSpPr>
        <p:spPr>
          <a:xfrm rot="10800000" flipH="1">
            <a:off x="3340936" y="2879660"/>
            <a:ext cx="2604381" cy="1550264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250049" y="1569027"/>
            <a:ext cx="3674251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800" b="1">
              <a:solidFill>
                <a:schemeClr val="dk1"/>
              </a:solidFill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l="16023" t="10908" r="20823" b="9394"/>
          <a:stretch/>
        </p:blipFill>
        <p:spPr>
          <a:xfrm>
            <a:off x="4492335" y="1392380"/>
            <a:ext cx="7699665" cy="5465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8"/>
          <p:cNvCxnSpPr/>
          <p:nvPr/>
        </p:nvCxnSpPr>
        <p:spPr>
          <a:xfrm>
            <a:off x="3924300" y="3678382"/>
            <a:ext cx="1281545" cy="426027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t="38636" r="37273" b="10606"/>
          <a:stretch/>
        </p:blipFill>
        <p:spPr>
          <a:xfrm>
            <a:off x="4218710" y="1795298"/>
            <a:ext cx="7647709" cy="348095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250049" y="1569027"/>
            <a:ext cx="3674251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3283527" y="4062846"/>
            <a:ext cx="1281545" cy="426027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683327" y="220230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6000" b="1"/>
              <a:t>CALLING R FROM SAS</a:t>
            </a:r>
            <a:br>
              <a:rPr lang="en-US" sz="6000" b="1"/>
            </a:br>
            <a:r>
              <a:rPr lang="en-US" sz="6000" b="1"/>
              <a:t>USING SAS/IML</a:t>
            </a:r>
            <a:endParaRPr sz="60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83449" y="27748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QUESTIONS?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REFERENCES – SAS</a:t>
            </a:r>
            <a:endParaRPr b="1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804231" y="2424088"/>
            <a:ext cx="8556433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SAS/IML(R) 9.3 User's Guide ‘The RLANG System Option’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http://support.sas.com/documentation/cdl/en/imlug/64248/HTML/default/viewer.htm#imlug_r_sect003.htm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SAS/IML(R) 9.3 User's Guide‘Submit R Statements’ 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http://support.sas.com/documentation/cdl/en/imlug/64248/HTML/default/viewer.htm#imlug_r_sect004.htm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SAS/IML(R) 12.1 User's Guide:  EXPORTDATASETTOR Call </a:t>
            </a:r>
            <a:r>
              <a:rPr lang="en-US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SAS/IML(R) 12.1 User's Guide: IMPORTDATASETFROMR Call </a:t>
            </a:r>
            <a:r>
              <a:rPr lang="en-US">
                <a:solidFill>
                  <a:schemeClr val="dk1"/>
                </a:solidFill>
              </a:rPr>
              <a:t>http://support.sas.com/documentation/cdl/en/imlug/65547/HTML/default/viewer.htm#imlug_langref_sect182.htm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REFERENCES – SAS (CON.)</a:t>
            </a:r>
            <a:endParaRPr b="1"/>
          </a:p>
        </p:txBody>
      </p:sp>
      <p:sp>
        <p:nvSpPr>
          <p:cNvPr id="340" name="Google Shape;340;p32"/>
          <p:cNvSpPr txBox="1">
            <a:spLocks noGrp="1"/>
          </p:cNvSpPr>
          <p:nvPr>
            <p:ph type="body" idx="1"/>
          </p:nvPr>
        </p:nvSpPr>
        <p:spPr>
          <a:xfrm>
            <a:off x="926584" y="2195110"/>
            <a:ext cx="9594524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dk1"/>
                </a:solidFill>
              </a:rPr>
              <a:t>‘</a:t>
            </a:r>
            <a:r>
              <a:rPr lang="en-US" b="1">
                <a:solidFill>
                  <a:schemeClr val="dk1"/>
                </a:solidFill>
              </a:rPr>
              <a:t>Run R code inside SAS easily’ SAS/IML(R) 9.3 User's Guide </a:t>
            </a:r>
            <a:r>
              <a:rPr lang="en-US">
                <a:solidFill>
                  <a:schemeClr val="dk1"/>
                </a:solidFill>
              </a:rPr>
              <a:t>‘</a:t>
            </a:r>
            <a:r>
              <a:rPr lang="en-US" b="1">
                <a:solidFill>
                  <a:schemeClr val="dk1"/>
                </a:solidFill>
              </a:rPr>
              <a:t>EXPORTDATASETTOR Call’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 Blogs:  Video: Calling R from the SAS/IML Language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https://blogs.sas.com/content/iml/2011/10/31/video-calling-r-from-the-sasiml-language.html</a:t>
            </a:r>
            <a:endParaRPr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REFERENCES - R</a:t>
            </a:r>
            <a:endParaRPr b="1"/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1"/>
          </p:nvPr>
        </p:nvSpPr>
        <p:spPr>
          <a:xfrm>
            <a:off x="718886" y="1690688"/>
            <a:ext cx="8557600" cy="361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16383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chemeClr val="dk1"/>
              </a:solidFill>
            </a:endParaRPr>
          </a:p>
          <a:p>
            <a:pPr marL="285750" lvl="0" indent="-16383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chemeClr val="dk1"/>
              </a:solidFill>
            </a:endParaRPr>
          </a:p>
          <a:p>
            <a:pPr marL="285750" lvl="0" indent="-16383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b="1">
                <a:solidFill>
                  <a:schemeClr val="dk1"/>
                </a:solidFill>
              </a:rPr>
              <a:t>‘SAS Using R Markdown (Windows)’ </a:t>
            </a:r>
            <a:r>
              <a:rPr lang="en-US" sz="2400" b="1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https://www.ssc.wisc.edu/~hemken/SASworkshops/Markdown/SASmarkdown.html#html-or-pdf-document-as-a-final-target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b="1">
                <a:solidFill>
                  <a:schemeClr val="dk1"/>
                </a:solidFill>
              </a:rPr>
              <a:t>The raw markdown version of the above page:  </a:t>
            </a:r>
            <a:r>
              <a:rPr lang="en-US" sz="2400" b="1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https://www.ssc.wisc.edu/~hemken/SASworkshops/Markdown/SASmarkdown.rmd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b="1">
                <a:solidFill>
                  <a:schemeClr val="dk1"/>
                </a:solidFill>
              </a:rPr>
              <a:t>‘Tables and Graphs - Using the sashtml Engine’ </a:t>
            </a:r>
            <a:r>
              <a:rPr lang="en-US" sz="2400" b="1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https://www.ssc.wisc.edu/~hemken/SASworkshops/Markdown/SAShtmlengine.html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b="1">
                <a:solidFill>
                  <a:schemeClr val="dk1"/>
                </a:solidFill>
              </a:rPr>
              <a:t>Dynamic Documents with R and Knitr (by Yihui Xie) </a:t>
            </a:r>
            <a:r>
              <a:rPr lang="en-US" sz="2400" b="1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https://yihui.name/knitr/</a:t>
            </a:r>
            <a:endParaRPr sz="2400" b="1">
              <a:solidFill>
                <a:schemeClr val="dk1"/>
              </a:solidFill>
            </a:endParaRPr>
          </a:p>
          <a:p>
            <a:pPr marL="285750" lvl="0" indent="-16383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1828800" y="17607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WHY USE R IF YOU HAVE SAS?</a:t>
            </a:r>
            <a:endParaRPr b="1"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50065" y="2043228"/>
            <a:ext cx="10515600" cy="422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You can use SAS for what you already know well, and use R only as needed.</a:t>
            </a:r>
            <a:endParaRPr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You might find that you don’t have the  capacities in SAS which you desire.</a:t>
            </a:r>
            <a:endParaRPr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R has vast and rapidly growing capacities – over 10,000 packages.</a:t>
            </a:r>
            <a:endParaRPr/>
          </a:p>
          <a:p>
            <a:pPr marL="285750" lvl="0" indent="-14351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1400309" y="183621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BASICS OF R</a:t>
            </a:r>
            <a:endParaRPr b="1"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1"/>
          </p:nvPr>
        </p:nvSpPr>
        <p:spPr>
          <a:xfrm>
            <a:off x="862445" y="1891145"/>
            <a:ext cx="10535422" cy="428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R must be installed on your computer.  Download from CRAN:  </a:t>
            </a:r>
            <a:r>
              <a:rPr lang="en-US" sz="2800" b="1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Necessary packages (modules) must be downloaded from CRAN and installed:  (select ‘Packages’ from the left-hand menu).</a:t>
            </a:r>
            <a:endParaRPr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You will need to set up  SAS to use R.</a:t>
            </a:r>
            <a:endParaRPr sz="2800" b="1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373437" y="178515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SETTING UP SAS TO USE R</a:t>
            </a:r>
            <a:endParaRPr b="1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644236" y="2514600"/>
            <a:ext cx="10601708" cy="41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You need to edit the file ‘SASv9.cfg’, which controls some configurations (run ‘proc options option=config;’ to find it).</a:t>
            </a:r>
            <a:endParaRPr sz="2800" b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Make a copy, and then edit the original, adding these lines:</a:t>
            </a:r>
            <a:endParaRPr/>
          </a:p>
          <a:p>
            <a:pPr marL="914400" lvl="1" indent="-457200" algn="l" rtl="0">
              <a:spcBef>
                <a:spcPts val="108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-RLANG</a:t>
            </a:r>
            <a:endParaRPr/>
          </a:p>
          <a:p>
            <a:pPr marL="914400" lvl="1" indent="-457200" algn="l" rtl="0">
              <a:spcBef>
                <a:spcPts val="108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-config "C:\Program Files\SASHome\SASFoundation\9.4\nls\en\sasv9.cfg“[replace with folder name for where this file is on your computer]</a:t>
            </a:r>
            <a:endParaRPr/>
          </a:p>
          <a:p>
            <a:pPr marL="914400" lvl="1" indent="-457200" algn="l" rtl="0">
              <a:spcBef>
                <a:spcPts val="108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-SET R_HOME "C:\Program Files\R\R-3.5.0“  [replace with folder name for where R lives on your computer]</a:t>
            </a:r>
            <a:endParaRPr/>
          </a:p>
          <a:p>
            <a:pPr marL="457200" lvl="1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1587323" y="3217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HOW TO SUBMIT R CODE IN SAS</a:t>
            </a:r>
            <a:endParaRPr b="1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590755" y="1485901"/>
            <a:ext cx="10527535" cy="504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143509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When running analyses/data manipulations in R, there are things which need to be done: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Setting directories as needed, to pull/save data, output and graph files.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Loading (already installed!) necessary packages for use (e.g., ‘ggplot2’ for complex graphs).</a:t>
            </a:r>
            <a:endParaRPr/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457200" lvl="1" indent="0" algn="ctr" rtl="0">
              <a:spcBef>
                <a:spcPts val="1320"/>
              </a:spcBef>
              <a:spcAft>
                <a:spcPts val="0"/>
              </a:spcAft>
              <a:buSzPts val="2880"/>
              <a:buNone/>
            </a:pPr>
            <a:r>
              <a:rPr lang="en-US" sz="3600" b="1">
                <a:solidFill>
                  <a:schemeClr val="lt1"/>
                </a:solidFill>
              </a:rPr>
              <a:t>These will need to be done in the SAS code </a:t>
            </a:r>
            <a:endParaRPr/>
          </a:p>
          <a:p>
            <a:pPr marL="457200" lvl="1" indent="0" algn="ctr" rtl="0">
              <a:spcBef>
                <a:spcPts val="1320"/>
              </a:spcBef>
              <a:spcAft>
                <a:spcPts val="0"/>
              </a:spcAft>
              <a:buSzPts val="2880"/>
              <a:buNone/>
            </a:pPr>
            <a:r>
              <a:rPr lang="en-US" sz="3600" b="1">
                <a:solidFill>
                  <a:schemeClr val="lt1"/>
                </a:solidFill>
              </a:rPr>
              <a:t>submitted to R each time.</a:t>
            </a:r>
            <a:endParaRPr/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457200" lvl="1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STARTING LINES</a:t>
            </a:r>
            <a:endParaRPr b="1"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826265" y="1652530"/>
            <a:ext cx="10527535" cy="453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143509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Use PROC Options to enable SAS to use R:    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proc options option=rlang; run;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Start IML (this has to be done through </a:t>
            </a:r>
            <a:r>
              <a:rPr lang="en-US" sz="2800" b="1">
                <a:solidFill>
                  <a:schemeClr val="dk1"/>
                </a:solidFill>
              </a:rPr>
              <a:t>SAS/IML</a:t>
            </a:r>
            <a:r>
              <a:rPr lang="en-US" sz="2800">
                <a:solidFill>
                  <a:schemeClr val="dk1"/>
                </a:solidFill>
              </a:rPr>
              <a:t>):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Proc IML;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Export SAS datasets to R as needed:  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Call ExportDataSetToR(SAS-data-set, RDataFrame);</a:t>
            </a:r>
            <a:endParaRPr sz="2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Let SAS know to start R: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submit / R;</a:t>
            </a:r>
            <a:endParaRPr sz="280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ENDING LINES</a:t>
            </a:r>
            <a:endParaRPr b="1"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837282" y="1641513"/>
            <a:ext cx="10516518" cy="454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143509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Retrieve data sets from R as needed:</a:t>
            </a:r>
            <a:endParaRPr/>
          </a:p>
          <a:p>
            <a:pPr marL="742950" lvl="1" indent="-285750" algn="l" rtl="0">
              <a:spcBef>
                <a:spcPts val="1120"/>
              </a:spcBef>
              <a:spcAft>
                <a:spcPts val="0"/>
              </a:spcAft>
              <a:buSzPts val="2080"/>
              <a:buChar char="▶"/>
            </a:pPr>
            <a:r>
              <a:rPr lang="en-US" sz="2600" b="1">
                <a:solidFill>
                  <a:schemeClr val="dk1"/>
                </a:solidFill>
              </a:rPr>
              <a:t>CALL IMPORTDATASETFROMR (SAS-data-set, RExpr) ;</a:t>
            </a:r>
            <a:endParaRPr sz="26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Let SAS know to end sending commands to R:    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endsubmit;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>
                <a:solidFill>
                  <a:schemeClr val="dk1"/>
                </a:solidFill>
              </a:rPr>
              <a:t>Quit IML (if no further IML use is needed):</a:t>
            </a:r>
            <a:endParaRPr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quit;</a:t>
            </a:r>
            <a:endParaRPr/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Widescreen</PresentationFormat>
  <Paragraphs>186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Century Gothic</vt:lpstr>
      <vt:lpstr>Noto Sans Symbols</vt:lpstr>
      <vt:lpstr>Arial</vt:lpstr>
      <vt:lpstr>Slice</vt:lpstr>
      <vt:lpstr>SAS AND R AND SAS </vt:lpstr>
      <vt:lpstr>CONTENTS</vt:lpstr>
      <vt:lpstr>CALLING R FROM SAS USING SAS/IML</vt:lpstr>
      <vt:lpstr>WHY USE R IF YOU HAVE SAS?</vt:lpstr>
      <vt:lpstr>BASICS OF R</vt:lpstr>
      <vt:lpstr>SETTING UP SAS TO USE R</vt:lpstr>
      <vt:lpstr>HOW TO SUBMIT R CODE IN SAS</vt:lpstr>
      <vt:lpstr>STARTING LINES</vt:lpstr>
      <vt:lpstr>ENDING LINES</vt:lpstr>
      <vt:lpstr>R LANGUAGE COMMANDS</vt:lpstr>
      <vt:lpstr>GOING THROUGH THE LOG - PRELIMINARIES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WRAPPING UP</vt:lpstr>
      <vt:lpstr>RESULT</vt:lpstr>
      <vt:lpstr>CALLING SAS FROM R USING KNITR AND MARKDOWN</vt:lpstr>
      <vt:lpstr>WHAT IS KNITR?</vt:lpstr>
      <vt:lpstr>STARTING OFF – IN RSTUDIO</vt:lpstr>
      <vt:lpstr>THREE OUTPUT OPTIONS</vt:lpstr>
      <vt:lpstr>STARTING THROUGH THE DOCUMENT</vt:lpstr>
      <vt:lpstr>LIMITATIONS</vt:lpstr>
      <vt:lpstr>SET UP</vt:lpstr>
      <vt:lpstr>SET UP</vt:lpstr>
      <vt:lpstr>SETTING UP SAS IN A CODE CHUNK</vt:lpstr>
      <vt:lpstr>SETTING UP SAS IN A CODE CHUNK</vt:lpstr>
      <vt:lpstr>RUNNING SAS</vt:lpstr>
      <vt:lpstr>IMPORTANT NOTE ON THE SETUP CHUNK</vt:lpstr>
      <vt:lpstr>IMPORTANT NOTE ON THE SETUP CHUNK</vt:lpstr>
      <vt:lpstr>QUESTIONS?</vt:lpstr>
      <vt:lpstr>REFERENCES – SAS</vt:lpstr>
      <vt:lpstr>REFERENCES – SAS (CON.)</vt:lpstr>
      <vt:lpstr>REFERENCES -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AND R AND SAS </dc:title>
  <dc:creator>Barry DeCicco</dc:creator>
  <cp:lastModifiedBy>DeCicco, Barry</cp:lastModifiedBy>
  <cp:revision>1</cp:revision>
  <dcterms:created xsi:type="dcterms:W3CDTF">2018-02-17T18:14:07Z</dcterms:created>
  <dcterms:modified xsi:type="dcterms:W3CDTF">2021-08-24T21:51:00Z</dcterms:modified>
</cp:coreProperties>
</file>