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8" r:id="rId2"/>
    <p:sldId id="259" r:id="rId3"/>
    <p:sldId id="260"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3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0A3257-9C13-9C4A-BD3A-29F1BC99054B}" type="datetimeFigureOut">
              <a:rPr lang="en-US" smtClean="0"/>
              <a:t>2/11/15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8A2158-6359-9949-8E36-A421AA820669}" type="slidenum">
              <a:rPr lang="en-US" smtClean="0"/>
              <a:t>‹#›</a:t>
            </a:fld>
            <a:endParaRPr lang="en-US"/>
          </a:p>
        </p:txBody>
      </p:sp>
    </p:spTree>
    <p:extLst>
      <p:ext uri="{BB962C8B-B14F-4D97-AF65-F5344CB8AC3E}">
        <p14:creationId xmlns:p14="http://schemas.microsoft.com/office/powerpoint/2010/main" val="26818112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55970" y="4913964"/>
            <a:ext cx="5843899" cy="4056595"/>
          </a:xfrm>
        </p:spPr>
        <p:txBody>
          <a:bodyPr/>
          <a:lstStyle/>
          <a:p>
            <a:pPr defTabSz="914350" fontAlgn="auto">
              <a:spcBef>
                <a:spcPts val="0"/>
              </a:spcBef>
              <a:spcAft>
                <a:spcPts val="0"/>
              </a:spcAft>
              <a:defRPr/>
            </a:pPr>
            <a:r>
              <a:rPr lang="en-US" dirty="0"/>
              <a:t>At the creation of each tree, a random subsample of the total data set is selected to grow the tree. At each node of the tree, a  well-performing gene from a random subset of all genes is chosen as a “splitter variable”. The splitter variable attempts to separate patients in one class (e.g., Response) from those in the other class (e.g., Non-Response). The tree is grown with additional splitter variables until all terminal nodes (leaves) of the tree are purely one class or the other. This tree is then “tested” against the 1/3 of patients set aside, the “out of bag” (OOB) patients. Each OOB patient traverses the tree, going down one branch or another depending on his/her gene expression values for each splitter variable. These OOB patients are assigned a predicted class based on where they land in the tree (a vote). The entire process is repeated with new random divisions into 2/3 and 1/3 patient sets and new random gene sets for selection of splitter variables to produce additional trees and ultimately a forest. In each case a different subset of patients is used to build the tree and test its performance. At the end, each patient will have contributed to the construction of ~2/3 of all trees and been tested in the other ~1/3. Each “test” tree gives a vote for whether the patient will relapse or not relapse. The fraction of votes for relapse is an estimate of the probability of relapse and all patients will be predicted as either a relapse or non-relapse (using probability of 0.5 as the threshold). By comparing these predictions based on the OOB data to their known class, estimates of the accuracy of the overall forest can be obtained. The forest can then also be applied to independent test data or patients of unknown class (see next slide).</a:t>
            </a:r>
          </a:p>
          <a:p>
            <a:endParaRPr lang="en-US" dirty="0"/>
          </a:p>
        </p:txBody>
      </p:sp>
      <p:sp>
        <p:nvSpPr>
          <p:cNvPr id="4" name="Slide Number Placeholder 3"/>
          <p:cNvSpPr>
            <a:spLocks noGrp="1"/>
          </p:cNvSpPr>
          <p:nvPr>
            <p:ph type="sldNum" sz="quarter" idx="10"/>
          </p:nvPr>
        </p:nvSpPr>
        <p:spPr/>
        <p:txBody>
          <a:bodyPr/>
          <a:lstStyle/>
          <a:p>
            <a:fld id="{45A564BC-8BB7-F04A-8C03-E1144938505C}" type="slidenum">
              <a:rPr lang="en-US" smtClean="0"/>
              <a:pPr/>
              <a:t>1</a:t>
            </a:fld>
            <a:endParaRPr lang="en-US"/>
          </a:p>
        </p:txBody>
      </p:sp>
    </p:spTree>
    <p:extLst>
      <p:ext uri="{BB962C8B-B14F-4D97-AF65-F5344CB8AC3E}">
        <p14:creationId xmlns:p14="http://schemas.microsoft.com/office/powerpoint/2010/main" val="394825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55970" y="4913964"/>
            <a:ext cx="5843899" cy="968739"/>
          </a:xfrm>
        </p:spPr>
        <p:txBody>
          <a:bodyPr/>
          <a:lstStyle/>
          <a:p>
            <a:r>
              <a:rPr lang="en-US" dirty="0" smtClean="0"/>
              <a:t>Note, the concepts</a:t>
            </a:r>
            <a:r>
              <a:rPr lang="en-US" baseline="0" dirty="0" smtClean="0"/>
              <a:t> of the Random Forest distance (similarity) measure and variable importance measure are simplified here for instruction purposes. Details about how these values are specifically calculated would take many </a:t>
            </a:r>
            <a:r>
              <a:rPr lang="en-US" baseline="0" smtClean="0"/>
              <a:t>slides.</a:t>
            </a:r>
            <a:endParaRPr lang="en-US" dirty="0"/>
          </a:p>
        </p:txBody>
      </p:sp>
      <p:sp>
        <p:nvSpPr>
          <p:cNvPr id="4" name="Slide Number Placeholder 3"/>
          <p:cNvSpPr>
            <a:spLocks noGrp="1"/>
          </p:cNvSpPr>
          <p:nvPr>
            <p:ph type="sldNum" sz="quarter" idx="10"/>
          </p:nvPr>
        </p:nvSpPr>
        <p:spPr/>
        <p:txBody>
          <a:bodyPr/>
          <a:lstStyle/>
          <a:p>
            <a:fld id="{7E7E258E-24D8-40A0-B996-B07398034CCD}" type="slidenum">
              <a:rPr lang="en-US" smtClean="0"/>
              <a:t>3</a:t>
            </a:fld>
            <a:endParaRPr lang="en-US"/>
          </a:p>
        </p:txBody>
      </p:sp>
    </p:spTree>
    <p:extLst>
      <p:ext uri="{BB962C8B-B14F-4D97-AF65-F5344CB8AC3E}">
        <p14:creationId xmlns:p14="http://schemas.microsoft.com/office/powerpoint/2010/main" val="30050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8B711D-1D69-644A-98D9-C482E92F1C28}"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249021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B711D-1D69-644A-98D9-C482E92F1C28}"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79929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B711D-1D69-644A-98D9-C482E92F1C28}"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51605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B711D-1D69-644A-98D9-C482E92F1C28}"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66295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B711D-1D69-644A-98D9-C482E92F1C28}"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28220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8B711D-1D69-644A-98D9-C482E92F1C28}" type="datetimeFigureOut">
              <a:rPr lang="en-US" smtClean="0"/>
              <a:t>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159616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8B711D-1D69-644A-98D9-C482E92F1C28}" type="datetimeFigureOut">
              <a:rPr lang="en-US" smtClean="0"/>
              <a:t>2/11/15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149306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8B711D-1D69-644A-98D9-C482E92F1C28}" type="datetimeFigureOut">
              <a:rPr lang="en-US" smtClean="0"/>
              <a:t>2/11/15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396048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B711D-1D69-644A-98D9-C482E92F1C28}" type="datetimeFigureOut">
              <a:rPr lang="en-US" smtClean="0"/>
              <a:t>2/11/15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195600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B711D-1D69-644A-98D9-C482E92F1C28}" type="datetimeFigureOut">
              <a:rPr lang="en-US" smtClean="0"/>
              <a:t>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314700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B711D-1D69-644A-98D9-C482E92F1C28}" type="datetimeFigureOut">
              <a:rPr lang="en-US" smtClean="0"/>
              <a:t>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CBB1-1D5E-2C4B-BE51-D35D264FCAC1}" type="slidenum">
              <a:rPr lang="en-US" smtClean="0"/>
              <a:t>‹#›</a:t>
            </a:fld>
            <a:endParaRPr lang="en-US"/>
          </a:p>
        </p:txBody>
      </p:sp>
    </p:spTree>
    <p:extLst>
      <p:ext uri="{BB962C8B-B14F-4D97-AF65-F5344CB8AC3E}">
        <p14:creationId xmlns:p14="http://schemas.microsoft.com/office/powerpoint/2010/main" val="22031911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B711D-1D69-644A-98D9-C482E92F1C28}" type="datetimeFigureOut">
              <a:rPr lang="en-US" smtClean="0"/>
              <a:t>2/11/15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9CBB1-1D5E-2C4B-BE51-D35D264FCAC1}" type="slidenum">
              <a:rPr lang="en-US" smtClean="0"/>
              <a:t>‹#›</a:t>
            </a:fld>
            <a:endParaRPr lang="en-US"/>
          </a:p>
        </p:txBody>
      </p:sp>
    </p:spTree>
    <p:extLst>
      <p:ext uri="{BB962C8B-B14F-4D97-AF65-F5344CB8AC3E}">
        <p14:creationId xmlns:p14="http://schemas.microsoft.com/office/powerpoint/2010/main" val="40928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 Id="rId3"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9" name="Straight Connector 198"/>
          <p:cNvCxnSpPr/>
          <p:nvPr/>
        </p:nvCxnSpPr>
        <p:spPr>
          <a:xfrm flipH="1">
            <a:off x="3170036" y="5231139"/>
            <a:ext cx="304800" cy="502503"/>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3551037" y="5231139"/>
            <a:ext cx="304800" cy="502503"/>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39969" y="36518"/>
            <a:ext cx="8641647" cy="649282"/>
          </a:xfrm>
        </p:spPr>
        <p:txBody>
          <a:bodyPr>
            <a:noAutofit/>
          </a:bodyPr>
          <a:lstStyle/>
          <a:p>
            <a:r>
              <a:rPr lang="en-US" sz="3200" b="1" dirty="0"/>
              <a:t>The Random </a:t>
            </a:r>
            <a:r>
              <a:rPr lang="en-US" sz="3200" b="1" dirty="0"/>
              <a:t>Forest </a:t>
            </a:r>
            <a:r>
              <a:rPr lang="en-US" sz="3200" b="1" dirty="0"/>
              <a:t>is built one </a:t>
            </a:r>
            <a:r>
              <a:rPr lang="en-US" sz="3200" b="1" dirty="0"/>
              <a:t>tree at a time…</a:t>
            </a:r>
          </a:p>
        </p:txBody>
      </p:sp>
      <p:sp>
        <p:nvSpPr>
          <p:cNvPr id="8" name="Rectangle 7"/>
          <p:cNvSpPr/>
          <p:nvPr/>
        </p:nvSpPr>
        <p:spPr>
          <a:xfrm>
            <a:off x="3886200" y="1051676"/>
            <a:ext cx="1524000" cy="762000"/>
          </a:xfrm>
          <a:prstGeom prst="rect">
            <a:avLst/>
          </a:prstGeom>
          <a:solidFill>
            <a:schemeClr val="accent5">
              <a:lumMod val="60000"/>
              <a:lumOff val="40000"/>
            </a:schemeClr>
          </a:solidFill>
          <a:ln w="17780">
            <a:solidFill>
              <a:schemeClr val="tx1"/>
            </a:solidFill>
          </a:ln>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9" name="Oval 8"/>
          <p:cNvSpPr/>
          <p:nvPr/>
        </p:nvSpPr>
        <p:spPr>
          <a:xfrm>
            <a:off x="3962400" y="1508876"/>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10" name="Oval 9"/>
          <p:cNvSpPr/>
          <p:nvPr/>
        </p:nvSpPr>
        <p:spPr>
          <a:xfrm>
            <a:off x="4191000" y="1356476"/>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11" name="Oval 10"/>
          <p:cNvSpPr/>
          <p:nvPr/>
        </p:nvSpPr>
        <p:spPr>
          <a:xfrm>
            <a:off x="4419600" y="1508876"/>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12" name="Oval 11"/>
          <p:cNvSpPr/>
          <p:nvPr/>
        </p:nvSpPr>
        <p:spPr>
          <a:xfrm>
            <a:off x="4419600" y="1127877"/>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13" name="Oval 12"/>
          <p:cNvSpPr/>
          <p:nvPr/>
        </p:nvSpPr>
        <p:spPr>
          <a:xfrm>
            <a:off x="3981450" y="1127877"/>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14" name="Oval 13"/>
          <p:cNvSpPr/>
          <p:nvPr/>
        </p:nvSpPr>
        <p:spPr>
          <a:xfrm>
            <a:off x="4800600" y="1508876"/>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15" name="Oval 14"/>
          <p:cNvSpPr/>
          <p:nvPr/>
        </p:nvSpPr>
        <p:spPr>
          <a:xfrm>
            <a:off x="5121275" y="1508876"/>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16" name="Oval 15"/>
          <p:cNvSpPr/>
          <p:nvPr/>
        </p:nvSpPr>
        <p:spPr>
          <a:xfrm>
            <a:off x="5105400" y="1204077"/>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17" name="Oval 16"/>
          <p:cNvSpPr/>
          <p:nvPr/>
        </p:nvSpPr>
        <p:spPr>
          <a:xfrm>
            <a:off x="4800600" y="1204077"/>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18" name="TextBox 17"/>
          <p:cNvSpPr txBox="1"/>
          <p:nvPr/>
        </p:nvSpPr>
        <p:spPr>
          <a:xfrm>
            <a:off x="3810000" y="1773101"/>
            <a:ext cx="1752600" cy="312145"/>
          </a:xfrm>
          <a:prstGeom prst="rect">
            <a:avLst/>
          </a:prstGeom>
          <a:noFill/>
        </p:spPr>
        <p:txBody>
          <a:bodyPr wrap="square" lIns="91430" tIns="45716" rIns="91430" bIns="45716" rtlCol="0">
            <a:spAutoFit/>
          </a:bodyPr>
          <a:lstStyle/>
          <a:p>
            <a:r>
              <a:rPr lang="en-US" sz="1400" dirty="0"/>
              <a:t>   Entire patient set </a:t>
            </a:r>
          </a:p>
        </p:txBody>
      </p:sp>
      <p:sp>
        <p:nvSpPr>
          <p:cNvPr id="19" name="Rectangle 18"/>
          <p:cNvSpPr/>
          <p:nvPr/>
        </p:nvSpPr>
        <p:spPr>
          <a:xfrm>
            <a:off x="2672599" y="2273853"/>
            <a:ext cx="1524000" cy="762000"/>
          </a:xfrm>
          <a:prstGeom prst="rect">
            <a:avLst/>
          </a:prstGeom>
          <a:solidFill>
            <a:schemeClr val="accent5">
              <a:lumMod val="60000"/>
              <a:lumOff val="40000"/>
            </a:schemeClr>
          </a:solidFill>
          <a:ln w="17780">
            <a:solidFill>
              <a:schemeClr val="tx1"/>
            </a:solidFill>
          </a:ln>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20" name="Rectangle 19"/>
          <p:cNvSpPr/>
          <p:nvPr/>
        </p:nvSpPr>
        <p:spPr>
          <a:xfrm>
            <a:off x="5110999" y="2220989"/>
            <a:ext cx="1524000" cy="762000"/>
          </a:xfrm>
          <a:prstGeom prst="rect">
            <a:avLst/>
          </a:prstGeom>
          <a:solidFill>
            <a:schemeClr val="accent5">
              <a:lumMod val="60000"/>
              <a:lumOff val="40000"/>
            </a:schemeClr>
          </a:solidFill>
          <a:ln w="17780">
            <a:solidFill>
              <a:schemeClr val="tx1"/>
            </a:solidFill>
          </a:ln>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21" name="Oval 20"/>
          <p:cNvSpPr/>
          <p:nvPr/>
        </p:nvSpPr>
        <p:spPr>
          <a:xfrm>
            <a:off x="2786898" y="2731053"/>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22" name="Oval 21"/>
          <p:cNvSpPr/>
          <p:nvPr/>
        </p:nvSpPr>
        <p:spPr>
          <a:xfrm>
            <a:off x="2977398" y="2350053"/>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23" name="Oval 22"/>
          <p:cNvSpPr/>
          <p:nvPr/>
        </p:nvSpPr>
        <p:spPr>
          <a:xfrm>
            <a:off x="3205999" y="2712004"/>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24" name="Oval 23"/>
          <p:cNvSpPr/>
          <p:nvPr/>
        </p:nvSpPr>
        <p:spPr>
          <a:xfrm>
            <a:off x="3440948" y="2327829"/>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25" name="Oval 24"/>
          <p:cNvSpPr/>
          <p:nvPr/>
        </p:nvSpPr>
        <p:spPr>
          <a:xfrm>
            <a:off x="3891798" y="2350053"/>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26" name="Oval 25"/>
          <p:cNvSpPr/>
          <p:nvPr/>
        </p:nvSpPr>
        <p:spPr>
          <a:xfrm>
            <a:off x="3640973" y="2712004"/>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27" name="Oval 26"/>
          <p:cNvSpPr/>
          <p:nvPr/>
        </p:nvSpPr>
        <p:spPr>
          <a:xfrm>
            <a:off x="5263398" y="2525789"/>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28" name="Oval 27"/>
          <p:cNvSpPr/>
          <p:nvPr/>
        </p:nvSpPr>
        <p:spPr>
          <a:xfrm>
            <a:off x="5758698" y="2525789"/>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29" name="Oval 28"/>
          <p:cNvSpPr/>
          <p:nvPr/>
        </p:nvSpPr>
        <p:spPr>
          <a:xfrm>
            <a:off x="6231773" y="2525789"/>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p>
        </p:txBody>
      </p:sp>
      <p:sp>
        <p:nvSpPr>
          <p:cNvPr id="30" name="TextBox 29"/>
          <p:cNvSpPr txBox="1"/>
          <p:nvPr/>
        </p:nvSpPr>
        <p:spPr>
          <a:xfrm>
            <a:off x="2385178" y="3112053"/>
            <a:ext cx="2116221" cy="469159"/>
          </a:xfrm>
          <a:prstGeom prst="rect">
            <a:avLst/>
          </a:prstGeom>
          <a:noFill/>
        </p:spPr>
        <p:txBody>
          <a:bodyPr wrap="square" lIns="91430" tIns="45716" rIns="91430" bIns="45716" rtlCol="0">
            <a:spAutoFit/>
          </a:bodyPr>
          <a:lstStyle/>
          <a:p>
            <a:pPr algn="ctr"/>
            <a:r>
              <a:rPr lang="en-US" sz="1200" dirty="0"/>
              <a:t>Random subsample (2/3 of original): </a:t>
            </a:r>
            <a:r>
              <a:rPr lang="en-US" sz="1200" dirty="0">
                <a:solidFill>
                  <a:srgbClr val="821D68"/>
                </a:solidFill>
              </a:rPr>
              <a:t>used to build tree</a:t>
            </a:r>
          </a:p>
        </p:txBody>
      </p:sp>
      <p:sp>
        <p:nvSpPr>
          <p:cNvPr id="32" name="TextBox 31"/>
          <p:cNvSpPr txBox="1"/>
          <p:nvPr/>
        </p:nvSpPr>
        <p:spPr>
          <a:xfrm>
            <a:off x="4882398" y="3059189"/>
            <a:ext cx="2116221" cy="657576"/>
          </a:xfrm>
          <a:prstGeom prst="rect">
            <a:avLst/>
          </a:prstGeom>
          <a:noFill/>
        </p:spPr>
        <p:txBody>
          <a:bodyPr wrap="square" lIns="91430" tIns="45716" rIns="91430" bIns="45716" rtlCol="0">
            <a:spAutoFit/>
          </a:bodyPr>
          <a:lstStyle/>
          <a:p>
            <a:pPr algn="ctr"/>
            <a:r>
              <a:rPr lang="en-US" sz="1200" dirty="0"/>
              <a:t>Random “OOB” subsample (1/3 of original): </a:t>
            </a:r>
            <a:r>
              <a:rPr lang="en-US" sz="1200" dirty="0">
                <a:solidFill>
                  <a:srgbClr val="821D68"/>
                </a:solidFill>
              </a:rPr>
              <a:t>used to “internally” validate tree</a:t>
            </a:r>
          </a:p>
        </p:txBody>
      </p:sp>
      <p:cxnSp>
        <p:nvCxnSpPr>
          <p:cNvPr id="35" name="Straight Connector 34"/>
          <p:cNvCxnSpPr/>
          <p:nvPr/>
        </p:nvCxnSpPr>
        <p:spPr>
          <a:xfrm flipH="1">
            <a:off x="2834448" y="4545338"/>
            <a:ext cx="304800" cy="502503"/>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215449" y="4545338"/>
            <a:ext cx="304800" cy="502503"/>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3063433" y="4409688"/>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86" name="Frame 85"/>
          <p:cNvSpPr/>
          <p:nvPr/>
        </p:nvSpPr>
        <p:spPr>
          <a:xfrm>
            <a:off x="4800601" y="2121453"/>
            <a:ext cx="2215398" cy="1752600"/>
          </a:xfrm>
          <a:prstGeom prst="frame">
            <a:avLst>
              <a:gd name="adj1" fmla="val 104"/>
            </a:avLst>
          </a:prstGeom>
          <a:solidFill>
            <a:srgbClr val="821D68"/>
          </a:solidFill>
          <a:ln>
            <a:solidFill>
              <a:srgbClr val="821D68"/>
            </a:solidFill>
          </a:ln>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solidFill>
                <a:schemeClr val="tx1"/>
              </a:solidFill>
            </a:endParaRPr>
          </a:p>
        </p:txBody>
      </p:sp>
      <p:sp>
        <p:nvSpPr>
          <p:cNvPr id="87" name="Frame 86"/>
          <p:cNvSpPr/>
          <p:nvPr/>
        </p:nvSpPr>
        <p:spPr>
          <a:xfrm>
            <a:off x="2362200" y="2121453"/>
            <a:ext cx="2215398" cy="1752600"/>
          </a:xfrm>
          <a:prstGeom prst="frame">
            <a:avLst>
              <a:gd name="adj1" fmla="val 104"/>
            </a:avLst>
          </a:prstGeom>
          <a:solidFill>
            <a:srgbClr val="821D68"/>
          </a:solidFill>
          <a:ln>
            <a:solidFill>
              <a:srgbClr val="821D68"/>
            </a:solidFill>
          </a:ln>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solidFill>
                <a:schemeClr val="tx1"/>
              </a:solidFill>
            </a:endParaRPr>
          </a:p>
        </p:txBody>
      </p:sp>
      <p:sp>
        <p:nvSpPr>
          <p:cNvPr id="88" name="Frame 87"/>
          <p:cNvSpPr/>
          <p:nvPr/>
        </p:nvSpPr>
        <p:spPr>
          <a:xfrm>
            <a:off x="4876799" y="4102654"/>
            <a:ext cx="2286001" cy="2070795"/>
          </a:xfrm>
          <a:prstGeom prst="frame">
            <a:avLst>
              <a:gd name="adj1" fmla="val 104"/>
            </a:avLst>
          </a:prstGeom>
          <a:solidFill>
            <a:srgbClr val="821D68"/>
          </a:solidFill>
          <a:ln>
            <a:solidFill>
              <a:srgbClr val="821D68"/>
            </a:solidFill>
          </a:ln>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solidFill>
                <a:schemeClr val="tx1"/>
              </a:solidFill>
            </a:endParaRPr>
          </a:p>
        </p:txBody>
      </p:sp>
      <p:sp>
        <p:nvSpPr>
          <p:cNvPr id="91" name="Frame 90"/>
          <p:cNvSpPr/>
          <p:nvPr/>
        </p:nvSpPr>
        <p:spPr>
          <a:xfrm>
            <a:off x="2209800" y="4102654"/>
            <a:ext cx="2432050" cy="2070795"/>
          </a:xfrm>
          <a:prstGeom prst="frame">
            <a:avLst>
              <a:gd name="adj1" fmla="val 104"/>
            </a:avLst>
          </a:prstGeom>
          <a:solidFill>
            <a:srgbClr val="821D68"/>
          </a:solidFill>
          <a:ln>
            <a:solidFill>
              <a:srgbClr val="821D68"/>
            </a:solidFill>
          </a:ln>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a:solidFill>
                <a:schemeClr val="tx1"/>
              </a:solidFill>
            </a:endParaRPr>
          </a:p>
        </p:txBody>
      </p:sp>
      <p:cxnSp>
        <p:nvCxnSpPr>
          <p:cNvPr id="97" name="Straight Arrow Connector 96"/>
          <p:cNvCxnSpPr/>
          <p:nvPr/>
        </p:nvCxnSpPr>
        <p:spPr>
          <a:xfrm>
            <a:off x="5943600" y="3874053"/>
            <a:ext cx="0" cy="251936"/>
          </a:xfrm>
          <a:prstGeom prst="straightConnector1">
            <a:avLst/>
          </a:prstGeom>
          <a:ln w="25400">
            <a:solidFill>
              <a:srgbClr val="821D68"/>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3505200" y="3874053"/>
            <a:ext cx="0" cy="251936"/>
          </a:xfrm>
          <a:prstGeom prst="straightConnector1">
            <a:avLst/>
          </a:prstGeom>
          <a:ln w="25400">
            <a:solidFill>
              <a:srgbClr val="821D68"/>
            </a:solidFill>
            <a:tailEnd type="arrow"/>
          </a:ln>
        </p:spPr>
        <p:style>
          <a:lnRef idx="2">
            <a:schemeClr val="accent1"/>
          </a:lnRef>
          <a:fillRef idx="0">
            <a:schemeClr val="accent1"/>
          </a:fillRef>
          <a:effectRef idx="1">
            <a:schemeClr val="accent1"/>
          </a:effectRef>
          <a:fontRef idx="minor">
            <a:schemeClr val="tx1"/>
          </a:fontRef>
        </p:style>
      </p:cxnSp>
      <p:cxnSp>
        <p:nvCxnSpPr>
          <p:cNvPr id="74" name="Curved Connector 73"/>
          <p:cNvCxnSpPr>
            <a:stCxn id="8" idx="1"/>
          </p:cNvCxnSpPr>
          <p:nvPr/>
        </p:nvCxnSpPr>
        <p:spPr>
          <a:xfrm rot="10800000" flipV="1">
            <a:off x="3352800" y="1432675"/>
            <a:ext cx="533400" cy="688777"/>
          </a:xfrm>
          <a:prstGeom prst="curvedConnector2">
            <a:avLst/>
          </a:prstGeom>
          <a:ln>
            <a:solidFill>
              <a:srgbClr val="821D68"/>
            </a:solidFill>
            <a:tailEnd type="arrow"/>
          </a:ln>
        </p:spPr>
        <p:style>
          <a:lnRef idx="2">
            <a:schemeClr val="accent1"/>
          </a:lnRef>
          <a:fillRef idx="0">
            <a:schemeClr val="accent1"/>
          </a:fillRef>
          <a:effectRef idx="1">
            <a:schemeClr val="accent1"/>
          </a:effectRef>
          <a:fontRef idx="minor">
            <a:schemeClr val="tx1"/>
          </a:fontRef>
        </p:style>
      </p:cxnSp>
      <p:cxnSp>
        <p:nvCxnSpPr>
          <p:cNvPr id="76" name="Curved Connector 75"/>
          <p:cNvCxnSpPr>
            <a:stCxn id="8" idx="3"/>
            <a:endCxn id="86" idx="0"/>
          </p:cNvCxnSpPr>
          <p:nvPr/>
        </p:nvCxnSpPr>
        <p:spPr>
          <a:xfrm>
            <a:off x="5410201" y="1432676"/>
            <a:ext cx="498099" cy="688777"/>
          </a:xfrm>
          <a:prstGeom prst="curvedConnector2">
            <a:avLst/>
          </a:prstGeom>
          <a:ln>
            <a:solidFill>
              <a:srgbClr val="821D68"/>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009939" y="4328281"/>
            <a:ext cx="332823" cy="338546"/>
          </a:xfrm>
          <a:prstGeom prst="rect">
            <a:avLst/>
          </a:prstGeom>
          <a:noFill/>
        </p:spPr>
        <p:txBody>
          <a:bodyPr wrap="none" lIns="91430" tIns="45716" rIns="91430" bIns="45716" rtlCol="0">
            <a:spAutoFit/>
          </a:bodyPr>
          <a:lstStyle/>
          <a:p>
            <a:r>
              <a:rPr lang="en-US" sz="1600" dirty="0"/>
              <a:t>C</a:t>
            </a:r>
          </a:p>
        </p:txBody>
      </p:sp>
      <p:sp>
        <p:nvSpPr>
          <p:cNvPr id="92" name="Oval 91"/>
          <p:cNvSpPr/>
          <p:nvPr/>
        </p:nvSpPr>
        <p:spPr>
          <a:xfrm>
            <a:off x="632652" y="2132543"/>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93" name="TextBox 92"/>
          <p:cNvSpPr txBox="1"/>
          <p:nvPr/>
        </p:nvSpPr>
        <p:spPr>
          <a:xfrm>
            <a:off x="594552" y="2043440"/>
            <a:ext cx="312886" cy="338546"/>
          </a:xfrm>
          <a:prstGeom prst="rect">
            <a:avLst/>
          </a:prstGeom>
          <a:noFill/>
        </p:spPr>
        <p:txBody>
          <a:bodyPr wrap="none" lIns="91430" tIns="45716" rIns="91430" bIns="45716" rtlCol="0">
            <a:spAutoFit/>
          </a:bodyPr>
          <a:lstStyle/>
          <a:p>
            <a:r>
              <a:rPr lang="en-US" sz="1600" dirty="0" smtClean="0"/>
              <a:t>A</a:t>
            </a:r>
            <a:endParaRPr lang="en-US" sz="1600" dirty="0"/>
          </a:p>
        </p:txBody>
      </p:sp>
      <p:sp>
        <p:nvSpPr>
          <p:cNvPr id="94" name="Oval 93"/>
          <p:cNvSpPr/>
          <p:nvPr/>
        </p:nvSpPr>
        <p:spPr>
          <a:xfrm>
            <a:off x="785052" y="2284943"/>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95" name="TextBox 94"/>
          <p:cNvSpPr txBox="1"/>
          <p:nvPr/>
        </p:nvSpPr>
        <p:spPr>
          <a:xfrm>
            <a:off x="757343" y="2206231"/>
            <a:ext cx="321502" cy="338546"/>
          </a:xfrm>
          <a:prstGeom prst="rect">
            <a:avLst/>
          </a:prstGeom>
          <a:noFill/>
        </p:spPr>
        <p:txBody>
          <a:bodyPr wrap="none" lIns="91430" tIns="45716" rIns="91430" bIns="45716" rtlCol="0">
            <a:spAutoFit/>
          </a:bodyPr>
          <a:lstStyle/>
          <a:p>
            <a:r>
              <a:rPr lang="en-US" sz="1600" dirty="0"/>
              <a:t>B</a:t>
            </a:r>
          </a:p>
        </p:txBody>
      </p:sp>
      <p:sp>
        <p:nvSpPr>
          <p:cNvPr id="98" name="Oval 97"/>
          <p:cNvSpPr/>
          <p:nvPr/>
        </p:nvSpPr>
        <p:spPr>
          <a:xfrm>
            <a:off x="865970" y="2144211"/>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99" name="TextBox 98"/>
          <p:cNvSpPr txBox="1"/>
          <p:nvPr/>
        </p:nvSpPr>
        <p:spPr>
          <a:xfrm>
            <a:off x="807089" y="2065499"/>
            <a:ext cx="332823" cy="338546"/>
          </a:xfrm>
          <a:prstGeom prst="rect">
            <a:avLst/>
          </a:prstGeom>
          <a:noFill/>
        </p:spPr>
        <p:txBody>
          <a:bodyPr wrap="none" lIns="91430" tIns="45716" rIns="91430" bIns="45716" rtlCol="0">
            <a:spAutoFit/>
          </a:bodyPr>
          <a:lstStyle/>
          <a:p>
            <a:r>
              <a:rPr lang="en-US" sz="1600" dirty="0" smtClean="0"/>
              <a:t>C</a:t>
            </a:r>
            <a:endParaRPr lang="en-US" sz="1600" dirty="0"/>
          </a:p>
        </p:txBody>
      </p:sp>
      <p:sp>
        <p:nvSpPr>
          <p:cNvPr id="100" name="Oval 99"/>
          <p:cNvSpPr/>
          <p:nvPr/>
        </p:nvSpPr>
        <p:spPr>
          <a:xfrm>
            <a:off x="1018370" y="2296611"/>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01" name="TextBox 100"/>
          <p:cNvSpPr txBox="1"/>
          <p:nvPr/>
        </p:nvSpPr>
        <p:spPr>
          <a:xfrm>
            <a:off x="990661" y="2228290"/>
            <a:ext cx="332823" cy="338546"/>
          </a:xfrm>
          <a:prstGeom prst="rect">
            <a:avLst/>
          </a:prstGeom>
          <a:noFill/>
        </p:spPr>
        <p:txBody>
          <a:bodyPr wrap="none" lIns="91430" tIns="45716" rIns="91430" bIns="45716" rtlCol="0">
            <a:spAutoFit/>
          </a:bodyPr>
          <a:lstStyle/>
          <a:p>
            <a:r>
              <a:rPr lang="en-US" sz="1600" dirty="0" smtClean="0"/>
              <a:t>D</a:t>
            </a:r>
            <a:endParaRPr lang="en-US" sz="1600" dirty="0"/>
          </a:p>
        </p:txBody>
      </p:sp>
      <p:sp>
        <p:nvSpPr>
          <p:cNvPr id="102" name="Oval 101"/>
          <p:cNvSpPr/>
          <p:nvPr/>
        </p:nvSpPr>
        <p:spPr>
          <a:xfrm>
            <a:off x="632652" y="2437343"/>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03" name="TextBox 102"/>
          <p:cNvSpPr txBox="1"/>
          <p:nvPr/>
        </p:nvSpPr>
        <p:spPr>
          <a:xfrm>
            <a:off x="604943" y="2358630"/>
            <a:ext cx="321502" cy="338546"/>
          </a:xfrm>
          <a:prstGeom prst="rect">
            <a:avLst/>
          </a:prstGeom>
          <a:noFill/>
        </p:spPr>
        <p:txBody>
          <a:bodyPr wrap="none" lIns="91430" tIns="45716" rIns="91430" bIns="45716" rtlCol="0">
            <a:spAutoFit/>
          </a:bodyPr>
          <a:lstStyle/>
          <a:p>
            <a:r>
              <a:rPr lang="en-US" sz="1600" dirty="0" smtClean="0"/>
              <a:t>E</a:t>
            </a:r>
            <a:endParaRPr lang="en-US" sz="1600" dirty="0"/>
          </a:p>
        </p:txBody>
      </p:sp>
      <p:sp>
        <p:nvSpPr>
          <p:cNvPr id="104" name="Oval 103"/>
          <p:cNvSpPr/>
          <p:nvPr/>
        </p:nvSpPr>
        <p:spPr>
          <a:xfrm>
            <a:off x="777355" y="2589744"/>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06" name="TextBox 105"/>
          <p:cNvSpPr txBox="1"/>
          <p:nvPr/>
        </p:nvSpPr>
        <p:spPr>
          <a:xfrm>
            <a:off x="718474" y="2521421"/>
            <a:ext cx="344245" cy="338546"/>
          </a:xfrm>
          <a:prstGeom prst="rect">
            <a:avLst/>
          </a:prstGeom>
          <a:noFill/>
        </p:spPr>
        <p:txBody>
          <a:bodyPr wrap="none" lIns="91430" tIns="45716" rIns="91430" bIns="45716" rtlCol="0">
            <a:spAutoFit/>
          </a:bodyPr>
          <a:lstStyle/>
          <a:p>
            <a:r>
              <a:rPr lang="en-US" sz="1600" dirty="0" smtClean="0"/>
              <a:t>G</a:t>
            </a:r>
            <a:endParaRPr lang="en-US" sz="1600" dirty="0"/>
          </a:p>
        </p:txBody>
      </p:sp>
      <p:sp>
        <p:nvSpPr>
          <p:cNvPr id="107" name="Oval 106"/>
          <p:cNvSpPr/>
          <p:nvPr/>
        </p:nvSpPr>
        <p:spPr>
          <a:xfrm>
            <a:off x="865970" y="2449011"/>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08" name="TextBox 107"/>
          <p:cNvSpPr txBox="1"/>
          <p:nvPr/>
        </p:nvSpPr>
        <p:spPr>
          <a:xfrm>
            <a:off x="830564" y="2370299"/>
            <a:ext cx="309981" cy="338546"/>
          </a:xfrm>
          <a:prstGeom prst="rect">
            <a:avLst/>
          </a:prstGeom>
          <a:noFill/>
        </p:spPr>
        <p:txBody>
          <a:bodyPr wrap="none" lIns="91430" tIns="45716" rIns="91430" bIns="45716" rtlCol="0">
            <a:spAutoFit/>
          </a:bodyPr>
          <a:lstStyle/>
          <a:p>
            <a:r>
              <a:rPr lang="en-US" sz="1600" dirty="0" smtClean="0"/>
              <a:t>F</a:t>
            </a:r>
            <a:endParaRPr lang="en-US" sz="1600" dirty="0"/>
          </a:p>
        </p:txBody>
      </p:sp>
      <p:sp>
        <p:nvSpPr>
          <p:cNvPr id="109" name="Oval 108"/>
          <p:cNvSpPr/>
          <p:nvPr/>
        </p:nvSpPr>
        <p:spPr>
          <a:xfrm>
            <a:off x="1010673" y="2601411"/>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10" name="TextBox 109"/>
          <p:cNvSpPr txBox="1"/>
          <p:nvPr/>
        </p:nvSpPr>
        <p:spPr>
          <a:xfrm>
            <a:off x="972574" y="2522699"/>
            <a:ext cx="332823" cy="338546"/>
          </a:xfrm>
          <a:prstGeom prst="rect">
            <a:avLst/>
          </a:prstGeom>
          <a:noFill/>
        </p:spPr>
        <p:txBody>
          <a:bodyPr wrap="none" lIns="91430" tIns="45716" rIns="91430" bIns="45716" rtlCol="0">
            <a:spAutoFit/>
          </a:bodyPr>
          <a:lstStyle/>
          <a:p>
            <a:r>
              <a:rPr lang="en-US" sz="1600" dirty="0" smtClean="0"/>
              <a:t>H</a:t>
            </a:r>
            <a:endParaRPr lang="en-US" sz="1600" dirty="0"/>
          </a:p>
        </p:txBody>
      </p:sp>
      <p:sp>
        <p:nvSpPr>
          <p:cNvPr id="113" name="Oval 112"/>
          <p:cNvSpPr/>
          <p:nvPr/>
        </p:nvSpPr>
        <p:spPr>
          <a:xfrm>
            <a:off x="1181100" y="4480655"/>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14" name="TextBox 113"/>
          <p:cNvSpPr txBox="1"/>
          <p:nvPr/>
        </p:nvSpPr>
        <p:spPr>
          <a:xfrm>
            <a:off x="1153391" y="4401942"/>
            <a:ext cx="321502" cy="338546"/>
          </a:xfrm>
          <a:prstGeom prst="rect">
            <a:avLst/>
          </a:prstGeom>
          <a:noFill/>
        </p:spPr>
        <p:txBody>
          <a:bodyPr wrap="none" lIns="91430" tIns="45716" rIns="91430" bIns="45716" rtlCol="0">
            <a:spAutoFit/>
          </a:bodyPr>
          <a:lstStyle/>
          <a:p>
            <a:r>
              <a:rPr lang="en-US" sz="1600" dirty="0"/>
              <a:t>B</a:t>
            </a:r>
          </a:p>
        </p:txBody>
      </p:sp>
      <p:sp>
        <p:nvSpPr>
          <p:cNvPr id="115" name="Oval 114"/>
          <p:cNvSpPr/>
          <p:nvPr/>
        </p:nvSpPr>
        <p:spPr>
          <a:xfrm>
            <a:off x="1262019" y="4339923"/>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16" name="TextBox 115"/>
          <p:cNvSpPr txBox="1"/>
          <p:nvPr/>
        </p:nvSpPr>
        <p:spPr>
          <a:xfrm>
            <a:off x="1203136" y="4261211"/>
            <a:ext cx="332823" cy="338546"/>
          </a:xfrm>
          <a:prstGeom prst="rect">
            <a:avLst/>
          </a:prstGeom>
          <a:noFill/>
        </p:spPr>
        <p:txBody>
          <a:bodyPr wrap="none" lIns="91430" tIns="45716" rIns="91430" bIns="45716" rtlCol="0">
            <a:spAutoFit/>
          </a:bodyPr>
          <a:lstStyle/>
          <a:p>
            <a:r>
              <a:rPr lang="en-US" sz="1600" dirty="0" smtClean="0"/>
              <a:t>C</a:t>
            </a:r>
            <a:endParaRPr lang="en-US" sz="1600" dirty="0"/>
          </a:p>
        </p:txBody>
      </p:sp>
      <p:sp>
        <p:nvSpPr>
          <p:cNvPr id="117" name="Oval 116"/>
          <p:cNvSpPr/>
          <p:nvPr/>
        </p:nvSpPr>
        <p:spPr>
          <a:xfrm>
            <a:off x="1414418" y="4492323"/>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18" name="TextBox 117"/>
          <p:cNvSpPr txBox="1"/>
          <p:nvPr/>
        </p:nvSpPr>
        <p:spPr>
          <a:xfrm>
            <a:off x="1386709" y="4413611"/>
            <a:ext cx="332823" cy="338546"/>
          </a:xfrm>
          <a:prstGeom prst="rect">
            <a:avLst/>
          </a:prstGeom>
          <a:noFill/>
        </p:spPr>
        <p:txBody>
          <a:bodyPr wrap="none" lIns="91430" tIns="45716" rIns="91430" bIns="45716" rtlCol="0">
            <a:spAutoFit/>
          </a:bodyPr>
          <a:lstStyle/>
          <a:p>
            <a:r>
              <a:rPr lang="en-US" sz="1600" dirty="0" smtClean="0"/>
              <a:t>D</a:t>
            </a:r>
            <a:endParaRPr lang="en-US" sz="1600" dirty="0"/>
          </a:p>
        </p:txBody>
      </p:sp>
      <p:sp>
        <p:nvSpPr>
          <p:cNvPr id="151" name="Oval 150"/>
          <p:cNvSpPr/>
          <p:nvPr/>
        </p:nvSpPr>
        <p:spPr>
          <a:xfrm>
            <a:off x="604025" y="2642649"/>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52" name="TextBox 151"/>
          <p:cNvSpPr txBox="1"/>
          <p:nvPr/>
        </p:nvSpPr>
        <p:spPr>
          <a:xfrm>
            <a:off x="602250" y="2571634"/>
            <a:ext cx="241653" cy="338546"/>
          </a:xfrm>
          <a:prstGeom prst="rect">
            <a:avLst/>
          </a:prstGeom>
          <a:noFill/>
        </p:spPr>
        <p:txBody>
          <a:bodyPr wrap="none" lIns="91430" tIns="45716" rIns="91430" bIns="45716" rtlCol="0">
            <a:spAutoFit/>
          </a:bodyPr>
          <a:lstStyle/>
          <a:p>
            <a:r>
              <a:rPr lang="en-US" sz="1600" dirty="0"/>
              <a:t>I</a:t>
            </a:r>
          </a:p>
        </p:txBody>
      </p:sp>
      <p:sp>
        <p:nvSpPr>
          <p:cNvPr id="7" name="TextBox 6"/>
          <p:cNvSpPr txBox="1"/>
          <p:nvPr/>
        </p:nvSpPr>
        <p:spPr>
          <a:xfrm>
            <a:off x="1" y="1435653"/>
            <a:ext cx="1981200" cy="584767"/>
          </a:xfrm>
          <a:prstGeom prst="rect">
            <a:avLst/>
          </a:prstGeom>
          <a:noFill/>
        </p:spPr>
        <p:txBody>
          <a:bodyPr wrap="square" lIns="91430" tIns="45716" rIns="91430" bIns="45716" rtlCol="0">
            <a:spAutoFit/>
          </a:bodyPr>
          <a:lstStyle/>
          <a:p>
            <a:pPr algn="ctr"/>
            <a:r>
              <a:rPr lang="en-US" sz="1600" dirty="0" smtClean="0"/>
              <a:t>All Genes (potential splitters)</a:t>
            </a:r>
            <a:endParaRPr lang="en-US" sz="1600" dirty="0"/>
          </a:p>
        </p:txBody>
      </p:sp>
      <p:sp>
        <p:nvSpPr>
          <p:cNvPr id="153" name="Oval 152"/>
          <p:cNvSpPr/>
          <p:nvPr/>
        </p:nvSpPr>
        <p:spPr>
          <a:xfrm>
            <a:off x="3520248" y="4407454"/>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56" name="Oval 155"/>
          <p:cNvSpPr/>
          <p:nvPr/>
        </p:nvSpPr>
        <p:spPr>
          <a:xfrm>
            <a:off x="3672648" y="4407454"/>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55" name="Oval 154"/>
          <p:cNvSpPr/>
          <p:nvPr/>
        </p:nvSpPr>
        <p:spPr>
          <a:xfrm>
            <a:off x="3825048" y="4407454"/>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58" name="Oval 157"/>
          <p:cNvSpPr/>
          <p:nvPr/>
        </p:nvSpPr>
        <p:spPr>
          <a:xfrm>
            <a:off x="3977448" y="4407454"/>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54" name="Oval 153"/>
          <p:cNvSpPr/>
          <p:nvPr/>
        </p:nvSpPr>
        <p:spPr>
          <a:xfrm>
            <a:off x="4129848" y="4407454"/>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57" name="Oval 156"/>
          <p:cNvSpPr/>
          <p:nvPr/>
        </p:nvSpPr>
        <p:spPr>
          <a:xfrm>
            <a:off x="4282248" y="4407454"/>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59" name="Oval 158"/>
          <p:cNvSpPr/>
          <p:nvPr/>
        </p:nvSpPr>
        <p:spPr>
          <a:xfrm>
            <a:off x="6858000" y="1149974"/>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60" name="Oval 159"/>
          <p:cNvSpPr/>
          <p:nvPr/>
        </p:nvSpPr>
        <p:spPr>
          <a:xfrm>
            <a:off x="6858000" y="1454773"/>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63" name="Oval 162"/>
          <p:cNvSpPr/>
          <p:nvPr/>
        </p:nvSpPr>
        <p:spPr>
          <a:xfrm>
            <a:off x="7200900" y="1846874"/>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64" name="TextBox 163"/>
          <p:cNvSpPr txBox="1"/>
          <p:nvPr/>
        </p:nvSpPr>
        <p:spPr>
          <a:xfrm>
            <a:off x="7162800" y="1755076"/>
            <a:ext cx="312886" cy="338546"/>
          </a:xfrm>
          <a:prstGeom prst="rect">
            <a:avLst/>
          </a:prstGeom>
          <a:noFill/>
        </p:spPr>
        <p:txBody>
          <a:bodyPr wrap="none" lIns="91430" tIns="45716" rIns="91430" bIns="45716" rtlCol="0">
            <a:spAutoFit/>
          </a:bodyPr>
          <a:lstStyle/>
          <a:p>
            <a:r>
              <a:rPr lang="en-US" sz="1600" dirty="0" smtClean="0"/>
              <a:t>A</a:t>
            </a:r>
            <a:endParaRPr lang="en-US" sz="1600" dirty="0"/>
          </a:p>
        </p:txBody>
      </p:sp>
      <p:sp>
        <p:nvSpPr>
          <p:cNvPr id="165" name="Oval 164"/>
          <p:cNvSpPr/>
          <p:nvPr/>
        </p:nvSpPr>
        <p:spPr>
          <a:xfrm>
            <a:off x="3741921" y="5024750"/>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66" name="Oval 165"/>
          <p:cNvSpPr/>
          <p:nvPr/>
        </p:nvSpPr>
        <p:spPr>
          <a:xfrm>
            <a:off x="3894321" y="5024750"/>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67" name="Oval 166"/>
          <p:cNvSpPr/>
          <p:nvPr/>
        </p:nvSpPr>
        <p:spPr>
          <a:xfrm>
            <a:off x="4046721" y="5024750"/>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69" name="Oval 168"/>
          <p:cNvSpPr/>
          <p:nvPr/>
        </p:nvSpPr>
        <p:spPr>
          <a:xfrm>
            <a:off x="4199121" y="5024750"/>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72" name="Oval 171"/>
          <p:cNvSpPr/>
          <p:nvPr/>
        </p:nvSpPr>
        <p:spPr>
          <a:xfrm>
            <a:off x="2301048" y="4933156"/>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74" name="Oval 173"/>
          <p:cNvSpPr/>
          <p:nvPr/>
        </p:nvSpPr>
        <p:spPr>
          <a:xfrm>
            <a:off x="2445751" y="4933156"/>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177" name="Oval 176"/>
          <p:cNvSpPr/>
          <p:nvPr/>
        </p:nvSpPr>
        <p:spPr>
          <a:xfrm>
            <a:off x="3394355" y="5036622"/>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91" name="Oval 190"/>
          <p:cNvSpPr/>
          <p:nvPr/>
        </p:nvSpPr>
        <p:spPr>
          <a:xfrm>
            <a:off x="1188027" y="5147336"/>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92" name="TextBox 191"/>
          <p:cNvSpPr txBox="1"/>
          <p:nvPr/>
        </p:nvSpPr>
        <p:spPr>
          <a:xfrm>
            <a:off x="1139537" y="5068622"/>
            <a:ext cx="344245" cy="338546"/>
          </a:xfrm>
          <a:prstGeom prst="rect">
            <a:avLst/>
          </a:prstGeom>
          <a:noFill/>
        </p:spPr>
        <p:txBody>
          <a:bodyPr wrap="none" lIns="91430" tIns="45716" rIns="91430" bIns="45716" rtlCol="0">
            <a:spAutoFit/>
          </a:bodyPr>
          <a:lstStyle/>
          <a:p>
            <a:r>
              <a:rPr lang="en-US" sz="1600" dirty="0" smtClean="0"/>
              <a:t>G</a:t>
            </a:r>
            <a:endParaRPr lang="en-US" sz="1600" dirty="0"/>
          </a:p>
        </p:txBody>
      </p:sp>
      <p:sp>
        <p:nvSpPr>
          <p:cNvPr id="193" name="Oval 192"/>
          <p:cNvSpPr/>
          <p:nvPr/>
        </p:nvSpPr>
        <p:spPr>
          <a:xfrm>
            <a:off x="1276642" y="5006603"/>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94" name="TextBox 193"/>
          <p:cNvSpPr txBox="1"/>
          <p:nvPr/>
        </p:nvSpPr>
        <p:spPr>
          <a:xfrm>
            <a:off x="1253937" y="4927891"/>
            <a:ext cx="309981" cy="338546"/>
          </a:xfrm>
          <a:prstGeom prst="rect">
            <a:avLst/>
          </a:prstGeom>
          <a:noFill/>
        </p:spPr>
        <p:txBody>
          <a:bodyPr wrap="none" lIns="91430" tIns="45716" rIns="91430" bIns="45716" rtlCol="0">
            <a:spAutoFit/>
          </a:bodyPr>
          <a:lstStyle/>
          <a:p>
            <a:r>
              <a:rPr lang="en-US" sz="1600" dirty="0" smtClean="0"/>
              <a:t>F</a:t>
            </a:r>
            <a:endParaRPr lang="en-US" sz="1600" dirty="0"/>
          </a:p>
        </p:txBody>
      </p:sp>
      <p:sp>
        <p:nvSpPr>
          <p:cNvPr id="195" name="Oval 194"/>
          <p:cNvSpPr/>
          <p:nvPr/>
        </p:nvSpPr>
        <p:spPr>
          <a:xfrm>
            <a:off x="1421346" y="5159003"/>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196" name="TextBox 195"/>
          <p:cNvSpPr txBox="1"/>
          <p:nvPr/>
        </p:nvSpPr>
        <p:spPr>
          <a:xfrm>
            <a:off x="1383245" y="5080291"/>
            <a:ext cx="332823" cy="338546"/>
          </a:xfrm>
          <a:prstGeom prst="rect">
            <a:avLst/>
          </a:prstGeom>
          <a:noFill/>
        </p:spPr>
        <p:txBody>
          <a:bodyPr wrap="none" lIns="91430" tIns="45716" rIns="91430" bIns="45716" rtlCol="0">
            <a:spAutoFit/>
          </a:bodyPr>
          <a:lstStyle/>
          <a:p>
            <a:r>
              <a:rPr lang="en-US" sz="1600" dirty="0" smtClean="0"/>
              <a:t>H</a:t>
            </a:r>
            <a:endParaRPr lang="en-US" sz="1600" dirty="0"/>
          </a:p>
        </p:txBody>
      </p:sp>
      <p:sp>
        <p:nvSpPr>
          <p:cNvPr id="178" name="TextBox 177"/>
          <p:cNvSpPr txBox="1"/>
          <p:nvPr/>
        </p:nvSpPr>
        <p:spPr>
          <a:xfrm>
            <a:off x="3363953" y="4955215"/>
            <a:ext cx="309981" cy="338546"/>
          </a:xfrm>
          <a:prstGeom prst="rect">
            <a:avLst/>
          </a:prstGeom>
          <a:noFill/>
        </p:spPr>
        <p:txBody>
          <a:bodyPr wrap="none" lIns="91430" tIns="45716" rIns="91430" bIns="45716" rtlCol="0">
            <a:spAutoFit/>
          </a:bodyPr>
          <a:lstStyle/>
          <a:p>
            <a:r>
              <a:rPr lang="en-US" sz="1600" dirty="0" smtClean="0"/>
              <a:t>F</a:t>
            </a:r>
            <a:endParaRPr lang="en-US" sz="1600" dirty="0"/>
          </a:p>
        </p:txBody>
      </p:sp>
      <p:sp>
        <p:nvSpPr>
          <p:cNvPr id="201" name="Oval 200"/>
          <p:cNvSpPr/>
          <p:nvPr/>
        </p:nvSpPr>
        <p:spPr>
          <a:xfrm>
            <a:off x="2758248" y="5618956"/>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cxnSp>
        <p:nvCxnSpPr>
          <p:cNvPr id="38" name="Straight Connector 37"/>
          <p:cNvCxnSpPr/>
          <p:nvPr/>
        </p:nvCxnSpPr>
        <p:spPr>
          <a:xfrm>
            <a:off x="3063048" y="5733641"/>
            <a:ext cx="228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2719763" y="5047841"/>
            <a:ext cx="228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3748848" y="5733641"/>
            <a:ext cx="2286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04" name="Oval 203"/>
          <p:cNvSpPr/>
          <p:nvPr/>
        </p:nvSpPr>
        <p:spPr>
          <a:xfrm>
            <a:off x="4053648" y="5619726"/>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205" name="Oval 204"/>
          <p:cNvSpPr/>
          <p:nvPr/>
        </p:nvSpPr>
        <p:spPr>
          <a:xfrm>
            <a:off x="4206048" y="5619726"/>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206" name="Oval 205"/>
          <p:cNvSpPr/>
          <p:nvPr/>
        </p:nvSpPr>
        <p:spPr>
          <a:xfrm>
            <a:off x="4358448" y="5619726"/>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40" name="TextBox 39"/>
          <p:cNvSpPr txBox="1"/>
          <p:nvPr/>
        </p:nvSpPr>
        <p:spPr>
          <a:xfrm>
            <a:off x="807413" y="3325258"/>
            <a:ext cx="1295400" cy="751784"/>
          </a:xfrm>
          <a:prstGeom prst="rect">
            <a:avLst/>
          </a:prstGeom>
          <a:noFill/>
        </p:spPr>
        <p:txBody>
          <a:bodyPr wrap="square" lIns="91430" tIns="45716" rIns="91430" bIns="45716" rtlCol="0">
            <a:spAutoFit/>
          </a:bodyPr>
          <a:lstStyle/>
          <a:p>
            <a:pPr algn="ctr"/>
            <a:r>
              <a:rPr lang="en-US" sz="1400" dirty="0"/>
              <a:t>Random subsamples of genes</a:t>
            </a:r>
          </a:p>
        </p:txBody>
      </p:sp>
      <p:cxnSp>
        <p:nvCxnSpPr>
          <p:cNvPr id="207" name="Straight Arrow Connector 206"/>
          <p:cNvCxnSpPr/>
          <p:nvPr/>
        </p:nvCxnSpPr>
        <p:spPr>
          <a:xfrm>
            <a:off x="1737206" y="4501280"/>
            <a:ext cx="853594" cy="13161"/>
          </a:xfrm>
          <a:prstGeom prst="straightConnector1">
            <a:avLst/>
          </a:prstGeom>
          <a:ln w="25400">
            <a:solidFill>
              <a:srgbClr val="821D68"/>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5784273" y="5231139"/>
            <a:ext cx="304800" cy="502503"/>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65274" y="5231139"/>
            <a:ext cx="304800" cy="502503"/>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flipH="1">
            <a:off x="5448686" y="4545338"/>
            <a:ext cx="304800" cy="502503"/>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5829686" y="4545338"/>
            <a:ext cx="304800" cy="502503"/>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212" name="Oval 211"/>
          <p:cNvSpPr/>
          <p:nvPr/>
        </p:nvSpPr>
        <p:spPr>
          <a:xfrm>
            <a:off x="5677670" y="4409688"/>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213" name="TextBox 212"/>
          <p:cNvSpPr txBox="1"/>
          <p:nvPr/>
        </p:nvSpPr>
        <p:spPr>
          <a:xfrm>
            <a:off x="5634568" y="4328281"/>
            <a:ext cx="332823" cy="338546"/>
          </a:xfrm>
          <a:prstGeom prst="rect">
            <a:avLst/>
          </a:prstGeom>
          <a:noFill/>
        </p:spPr>
        <p:txBody>
          <a:bodyPr wrap="none" lIns="91430" tIns="45716" rIns="91430" bIns="45716" rtlCol="0">
            <a:spAutoFit/>
          </a:bodyPr>
          <a:lstStyle/>
          <a:p>
            <a:r>
              <a:rPr lang="en-US" sz="1600" dirty="0"/>
              <a:t>C</a:t>
            </a:r>
          </a:p>
        </p:txBody>
      </p:sp>
      <p:sp>
        <p:nvSpPr>
          <p:cNvPr id="214" name="Oval 213"/>
          <p:cNvSpPr/>
          <p:nvPr/>
        </p:nvSpPr>
        <p:spPr>
          <a:xfrm>
            <a:off x="6008592" y="5036622"/>
            <a:ext cx="228600" cy="228600"/>
          </a:xfrm>
          <a:prstGeom prst="ellipse">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dirty="0"/>
          </a:p>
        </p:txBody>
      </p:sp>
      <p:sp>
        <p:nvSpPr>
          <p:cNvPr id="215" name="TextBox 214"/>
          <p:cNvSpPr txBox="1"/>
          <p:nvPr/>
        </p:nvSpPr>
        <p:spPr>
          <a:xfrm>
            <a:off x="5978189" y="4955215"/>
            <a:ext cx="309981" cy="338546"/>
          </a:xfrm>
          <a:prstGeom prst="rect">
            <a:avLst/>
          </a:prstGeom>
          <a:noFill/>
        </p:spPr>
        <p:txBody>
          <a:bodyPr wrap="none" lIns="91430" tIns="45716" rIns="91430" bIns="45716" rtlCol="0">
            <a:spAutoFit/>
          </a:bodyPr>
          <a:lstStyle/>
          <a:p>
            <a:r>
              <a:rPr lang="en-US" sz="1600" dirty="0" smtClean="0"/>
              <a:t>F</a:t>
            </a:r>
            <a:endParaRPr lang="en-US" sz="1600" dirty="0"/>
          </a:p>
        </p:txBody>
      </p:sp>
      <p:cxnSp>
        <p:nvCxnSpPr>
          <p:cNvPr id="216" name="Straight Connector 215"/>
          <p:cNvCxnSpPr/>
          <p:nvPr/>
        </p:nvCxnSpPr>
        <p:spPr>
          <a:xfrm>
            <a:off x="5677285" y="5733641"/>
            <a:ext cx="228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5334000" y="5047841"/>
            <a:ext cx="228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363085" y="5733641"/>
            <a:ext cx="2286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025024" y="1054653"/>
            <a:ext cx="1610517" cy="338546"/>
          </a:xfrm>
          <a:prstGeom prst="rect">
            <a:avLst/>
          </a:prstGeom>
          <a:noFill/>
        </p:spPr>
        <p:txBody>
          <a:bodyPr wrap="none" lIns="91430" tIns="45716" rIns="91430" bIns="45716" rtlCol="0">
            <a:spAutoFit/>
          </a:bodyPr>
          <a:lstStyle/>
          <a:p>
            <a:r>
              <a:rPr lang="en-US" sz="1600" dirty="0" smtClean="0"/>
              <a:t>Relapse patient</a:t>
            </a:r>
            <a:endParaRPr lang="en-US" sz="1600" dirty="0"/>
          </a:p>
        </p:txBody>
      </p:sp>
      <p:sp>
        <p:nvSpPr>
          <p:cNvPr id="219" name="TextBox 218"/>
          <p:cNvSpPr txBox="1"/>
          <p:nvPr/>
        </p:nvSpPr>
        <p:spPr>
          <a:xfrm>
            <a:off x="7027359" y="1344059"/>
            <a:ext cx="2055250" cy="338546"/>
          </a:xfrm>
          <a:prstGeom prst="rect">
            <a:avLst/>
          </a:prstGeom>
          <a:noFill/>
        </p:spPr>
        <p:txBody>
          <a:bodyPr wrap="none" lIns="91430" tIns="45716" rIns="91430" bIns="45716" rtlCol="0">
            <a:spAutoFit/>
          </a:bodyPr>
          <a:lstStyle/>
          <a:p>
            <a:r>
              <a:rPr lang="en-US" sz="1600" dirty="0" smtClean="0"/>
              <a:t>Non-Relapse patient</a:t>
            </a:r>
            <a:endParaRPr lang="en-US" sz="1600" dirty="0"/>
          </a:p>
        </p:txBody>
      </p:sp>
      <p:sp>
        <p:nvSpPr>
          <p:cNvPr id="220" name="TextBox 219"/>
          <p:cNvSpPr txBox="1"/>
          <p:nvPr/>
        </p:nvSpPr>
        <p:spPr>
          <a:xfrm>
            <a:off x="7383788" y="1740453"/>
            <a:ext cx="1484581" cy="584767"/>
          </a:xfrm>
          <a:prstGeom prst="rect">
            <a:avLst/>
          </a:prstGeom>
          <a:noFill/>
        </p:spPr>
        <p:txBody>
          <a:bodyPr wrap="none" lIns="91430" tIns="45716" rIns="91430" bIns="45716" rtlCol="0">
            <a:spAutoFit/>
          </a:bodyPr>
          <a:lstStyle/>
          <a:p>
            <a:pPr algn="ctr"/>
            <a:r>
              <a:rPr lang="en-US" sz="1600" dirty="0" smtClean="0"/>
              <a:t>Gene (splitter)</a:t>
            </a:r>
          </a:p>
          <a:p>
            <a:pPr algn="ctr"/>
            <a:r>
              <a:rPr lang="en-US" sz="1600" dirty="0" smtClean="0"/>
              <a:t>Variable</a:t>
            </a:r>
            <a:endParaRPr lang="en-US" sz="1600" dirty="0"/>
          </a:p>
        </p:txBody>
      </p:sp>
      <p:sp>
        <p:nvSpPr>
          <p:cNvPr id="221" name="Oval 220"/>
          <p:cNvSpPr/>
          <p:nvPr/>
        </p:nvSpPr>
        <p:spPr>
          <a:xfrm>
            <a:off x="6629400" y="5626654"/>
            <a:ext cx="228600" cy="22860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222" name="Oval 221"/>
          <p:cNvSpPr/>
          <p:nvPr/>
        </p:nvSpPr>
        <p:spPr>
          <a:xfrm>
            <a:off x="6781800" y="5626654"/>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223" name="Oval 222"/>
          <p:cNvSpPr/>
          <p:nvPr/>
        </p:nvSpPr>
        <p:spPr>
          <a:xfrm>
            <a:off x="5402503" y="5619726"/>
            <a:ext cx="228600" cy="228600"/>
          </a:xfrm>
          <a:prstGeom prst="ellipse">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sz="1600"/>
          </a:p>
        </p:txBody>
      </p:sp>
      <p:sp>
        <p:nvSpPr>
          <p:cNvPr id="64" name="TextBox 63"/>
          <p:cNvSpPr txBox="1"/>
          <p:nvPr/>
        </p:nvSpPr>
        <p:spPr>
          <a:xfrm>
            <a:off x="1636272" y="4270448"/>
            <a:ext cx="663593" cy="461657"/>
          </a:xfrm>
          <a:prstGeom prst="rect">
            <a:avLst/>
          </a:prstGeom>
          <a:noFill/>
        </p:spPr>
        <p:txBody>
          <a:bodyPr wrap="none" lIns="91430" tIns="45716" rIns="91430" bIns="45716" rtlCol="0">
            <a:spAutoFit/>
          </a:bodyPr>
          <a:lstStyle/>
          <a:p>
            <a:pPr algn="ctr"/>
            <a:r>
              <a:rPr lang="en-US" sz="1200" dirty="0"/>
              <a:t>Best</a:t>
            </a:r>
          </a:p>
          <a:p>
            <a:pPr algn="ctr"/>
            <a:r>
              <a:rPr lang="en-US" sz="1200" dirty="0"/>
              <a:t>Splitter</a:t>
            </a:r>
          </a:p>
        </p:txBody>
      </p:sp>
      <p:cxnSp>
        <p:nvCxnSpPr>
          <p:cNvPr id="224" name="Straight Arrow Connector 223"/>
          <p:cNvCxnSpPr/>
          <p:nvPr/>
        </p:nvCxnSpPr>
        <p:spPr>
          <a:xfrm>
            <a:off x="1676400" y="5198008"/>
            <a:ext cx="1600200" cy="2232"/>
          </a:xfrm>
          <a:prstGeom prst="straightConnector1">
            <a:avLst/>
          </a:prstGeom>
          <a:ln w="25400">
            <a:solidFill>
              <a:srgbClr val="821D68"/>
            </a:solidFill>
            <a:tailEnd type="arrow"/>
          </a:ln>
        </p:spPr>
        <p:style>
          <a:lnRef idx="2">
            <a:schemeClr val="accent1"/>
          </a:lnRef>
          <a:fillRef idx="0">
            <a:schemeClr val="accent1"/>
          </a:fillRef>
          <a:effectRef idx="1">
            <a:schemeClr val="accent1"/>
          </a:effectRef>
          <a:fontRef idx="minor">
            <a:schemeClr val="tx1"/>
          </a:fontRef>
        </p:style>
      </p:cxnSp>
      <p:sp>
        <p:nvSpPr>
          <p:cNvPr id="225" name="TextBox 224"/>
          <p:cNvSpPr txBox="1"/>
          <p:nvPr/>
        </p:nvSpPr>
        <p:spPr>
          <a:xfrm>
            <a:off x="1641275" y="4967177"/>
            <a:ext cx="663593" cy="461657"/>
          </a:xfrm>
          <a:prstGeom prst="rect">
            <a:avLst/>
          </a:prstGeom>
          <a:noFill/>
        </p:spPr>
        <p:txBody>
          <a:bodyPr wrap="none" lIns="91430" tIns="45716" rIns="91430" bIns="45716" rtlCol="0">
            <a:spAutoFit/>
          </a:bodyPr>
          <a:lstStyle/>
          <a:p>
            <a:pPr algn="ctr"/>
            <a:r>
              <a:rPr lang="en-US" sz="1200" dirty="0"/>
              <a:t>Best</a:t>
            </a:r>
          </a:p>
          <a:p>
            <a:pPr algn="ctr"/>
            <a:r>
              <a:rPr lang="en-US" sz="1200" dirty="0"/>
              <a:t>Splitter</a:t>
            </a:r>
          </a:p>
        </p:txBody>
      </p:sp>
      <p:cxnSp>
        <p:nvCxnSpPr>
          <p:cNvPr id="120" name="Straight Arrow Connector 119"/>
          <p:cNvCxnSpPr/>
          <p:nvPr/>
        </p:nvCxnSpPr>
        <p:spPr>
          <a:xfrm>
            <a:off x="978505" y="2907644"/>
            <a:ext cx="152400" cy="371403"/>
          </a:xfrm>
          <a:prstGeom prst="straightConnector1">
            <a:avLst/>
          </a:prstGeom>
          <a:ln w="25400">
            <a:solidFill>
              <a:srgbClr val="821D68"/>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7391401" y="4483654"/>
            <a:ext cx="1676400" cy="1323431"/>
          </a:xfrm>
          <a:prstGeom prst="rect">
            <a:avLst/>
          </a:prstGeom>
          <a:noFill/>
        </p:spPr>
        <p:txBody>
          <a:bodyPr wrap="square" lIns="91430" tIns="45716" rIns="91430" bIns="45716" rtlCol="0">
            <a:spAutoFit/>
          </a:bodyPr>
          <a:lstStyle/>
          <a:p>
            <a:r>
              <a:rPr lang="en-US" sz="1600" dirty="0" smtClean="0"/>
              <a:t>Accuracy of classifier estimated by Out-Of-Bag (OOB) set</a:t>
            </a:r>
            <a:endParaRPr lang="en-US" sz="1600" dirty="0"/>
          </a:p>
        </p:txBody>
      </p:sp>
      <p:cxnSp>
        <p:nvCxnSpPr>
          <p:cNvPr id="124" name="Straight Arrow Connector 123"/>
          <p:cNvCxnSpPr/>
          <p:nvPr/>
        </p:nvCxnSpPr>
        <p:spPr>
          <a:xfrm flipV="1">
            <a:off x="4644571" y="5124041"/>
            <a:ext cx="289076" cy="854"/>
          </a:xfrm>
          <a:prstGeom prst="straightConnector1">
            <a:avLst/>
          </a:prstGeom>
          <a:ln w="25400">
            <a:solidFill>
              <a:srgbClr val="821D68"/>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32533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Blank RF.pdf"/>
          <p:cNvPicPr>
            <a:picLocks noChangeAspect="1"/>
          </p:cNvPicPr>
          <p:nvPr/>
        </p:nvPicPr>
        <p:blipFill rotWithShape="1">
          <a:blip r:embed="rId2" cstate="print">
            <a:extLst>
              <a:ext uri="{28A0092B-C50C-407E-A947-70E740481C1C}">
                <a14:useLocalDpi xmlns:a14="http://schemas.microsoft.com/office/drawing/2010/main" val="0"/>
              </a:ext>
            </a:extLst>
          </a:blip>
          <a:srcRect l="2871" t="3333" r="2437" b="2535"/>
          <a:stretch/>
        </p:blipFill>
        <p:spPr>
          <a:xfrm>
            <a:off x="512838" y="1394559"/>
            <a:ext cx="5512665" cy="4471082"/>
          </a:xfrm>
          <a:prstGeom prst="rect">
            <a:avLst/>
          </a:prstGeom>
        </p:spPr>
      </p:pic>
      <p:sp>
        <p:nvSpPr>
          <p:cNvPr id="23" name="Title 1"/>
          <p:cNvSpPr>
            <a:spLocks noGrp="1"/>
          </p:cNvSpPr>
          <p:nvPr>
            <p:ph type="title"/>
          </p:nvPr>
        </p:nvSpPr>
        <p:spPr>
          <a:xfrm>
            <a:off x="484816" y="59075"/>
            <a:ext cx="8250038" cy="620266"/>
          </a:xfrm>
        </p:spPr>
        <p:txBody>
          <a:bodyPr>
            <a:noAutofit/>
          </a:bodyPr>
          <a:lstStyle/>
          <a:p>
            <a:r>
              <a:rPr lang="en-US" sz="3200" b="1" dirty="0"/>
              <a:t>To predict new patients, each </a:t>
            </a:r>
            <a:r>
              <a:rPr lang="en-US" sz="3200" b="1" dirty="0"/>
              <a:t>tree gets a vote…</a:t>
            </a:r>
          </a:p>
        </p:txBody>
      </p:sp>
      <p:sp>
        <p:nvSpPr>
          <p:cNvPr id="24" name="Left Brace 23"/>
          <p:cNvSpPr/>
          <p:nvPr/>
        </p:nvSpPr>
        <p:spPr>
          <a:xfrm>
            <a:off x="371231" y="1332657"/>
            <a:ext cx="703385" cy="4759567"/>
          </a:xfrm>
          <a:prstGeom prst="leftBrace">
            <a:avLst>
              <a:gd name="adj1" fmla="val 8333"/>
              <a:gd name="adj2" fmla="val 47368"/>
            </a:avLst>
          </a:prstGeom>
          <a:ln w="25400">
            <a:solidFill>
              <a:schemeClr val="tx1"/>
            </a:solidFill>
            <a:tailEnd type="none"/>
          </a:ln>
        </p:spPr>
        <p:style>
          <a:lnRef idx="2">
            <a:schemeClr val="accent1"/>
          </a:lnRef>
          <a:fillRef idx="0">
            <a:schemeClr val="accent1"/>
          </a:fillRef>
          <a:effectRef idx="1">
            <a:schemeClr val="accent1"/>
          </a:effectRef>
          <a:fontRef idx="minor">
            <a:schemeClr val="tx1"/>
          </a:fontRef>
        </p:style>
        <p:txBody>
          <a:bodyPr lIns="91430" tIns="45716" rIns="91430" bIns="45716" rtlCol="0" anchor="ctr"/>
          <a:lstStyle/>
          <a:p>
            <a:pPr algn="ctr"/>
            <a:endParaRPr lang="en-US" dirty="0"/>
          </a:p>
        </p:txBody>
      </p:sp>
      <p:sp>
        <p:nvSpPr>
          <p:cNvPr id="25" name="Left Brace 24"/>
          <p:cNvSpPr/>
          <p:nvPr/>
        </p:nvSpPr>
        <p:spPr>
          <a:xfrm rot="10800000">
            <a:off x="5697415" y="1332656"/>
            <a:ext cx="703385" cy="4759567"/>
          </a:xfrm>
          <a:prstGeom prst="leftBrace">
            <a:avLst>
              <a:gd name="adj1" fmla="val 0"/>
              <a:gd name="adj2" fmla="val 52193"/>
            </a:avLst>
          </a:prstGeom>
          <a:ln w="25400">
            <a:solidFill>
              <a:schemeClr val="tx1"/>
            </a:solidFill>
            <a:tailEnd type="none"/>
          </a:ln>
        </p:spPr>
        <p:style>
          <a:lnRef idx="2">
            <a:schemeClr val="accent1"/>
          </a:lnRef>
          <a:fillRef idx="0">
            <a:schemeClr val="accent1"/>
          </a:fillRef>
          <a:effectRef idx="1">
            <a:schemeClr val="accent1"/>
          </a:effectRef>
          <a:fontRef idx="minor">
            <a:schemeClr val="tx1"/>
          </a:fontRef>
        </p:style>
        <p:txBody>
          <a:bodyPr lIns="91430" tIns="45716" rIns="91430" bIns="45716" rtlCol="0" anchor="ctr"/>
          <a:lstStyle/>
          <a:p>
            <a:pPr algn="ctr"/>
            <a:endParaRPr lang="en-US" dirty="0"/>
          </a:p>
        </p:txBody>
      </p:sp>
      <p:sp>
        <p:nvSpPr>
          <p:cNvPr id="26" name="TextBox 25"/>
          <p:cNvSpPr txBox="1"/>
          <p:nvPr/>
        </p:nvSpPr>
        <p:spPr>
          <a:xfrm>
            <a:off x="762000" y="1367824"/>
            <a:ext cx="1676400" cy="692497"/>
          </a:xfrm>
          <a:prstGeom prst="rect">
            <a:avLst/>
          </a:prstGeom>
          <a:noFill/>
        </p:spPr>
        <p:txBody>
          <a:bodyPr wrap="square" lIns="91430" tIns="45716" rIns="91430" bIns="45716" rtlCol="0">
            <a:spAutoFit/>
          </a:bodyPr>
          <a:lstStyle/>
          <a:p>
            <a:r>
              <a:rPr lang="en-US" sz="2400" b="1" dirty="0"/>
              <a:t>Forest</a:t>
            </a:r>
          </a:p>
          <a:p>
            <a:r>
              <a:rPr lang="en-US" sz="1400" dirty="0"/>
              <a:t>(n=10,001 trees)</a:t>
            </a:r>
          </a:p>
        </p:txBody>
      </p:sp>
      <p:sp>
        <p:nvSpPr>
          <p:cNvPr id="29" name="TextBox 28"/>
          <p:cNvSpPr txBox="1"/>
          <p:nvPr/>
        </p:nvSpPr>
        <p:spPr>
          <a:xfrm>
            <a:off x="6172200" y="1440817"/>
            <a:ext cx="2819400" cy="4893638"/>
          </a:xfrm>
          <a:prstGeom prst="rect">
            <a:avLst/>
          </a:prstGeom>
          <a:noFill/>
        </p:spPr>
        <p:txBody>
          <a:bodyPr wrap="square" lIns="91430" tIns="45716" rIns="91430" bIns="45716" rtlCol="0">
            <a:spAutoFit/>
          </a:bodyPr>
          <a:lstStyle/>
          <a:p>
            <a:pPr marL="285720" indent="-285720">
              <a:buClr>
                <a:schemeClr val="accent2"/>
              </a:buClr>
              <a:buSzPct val="50000"/>
              <a:buFont typeface="Wingdings" charset="2"/>
              <a:buChar char="q"/>
            </a:pPr>
            <a:r>
              <a:rPr lang="en-US" sz="1900" b="1" dirty="0"/>
              <a:t>Creates a forest of many binary decision trees</a:t>
            </a:r>
          </a:p>
          <a:p>
            <a:pPr marL="285720" indent="-285720">
              <a:buClr>
                <a:schemeClr val="accent2"/>
              </a:buClr>
              <a:buSzPct val="50000"/>
              <a:buFont typeface="Wingdings" charset="2"/>
              <a:buChar char="q"/>
            </a:pPr>
            <a:endParaRPr lang="en-US" sz="1700" dirty="0"/>
          </a:p>
          <a:p>
            <a:pPr marL="285720" indent="-285720">
              <a:buClr>
                <a:schemeClr val="accent2"/>
              </a:buClr>
              <a:buSzPct val="50000"/>
              <a:buFont typeface="Wingdings" charset="2"/>
              <a:buChar char="q"/>
            </a:pPr>
            <a:r>
              <a:rPr lang="en-US" sz="1700" dirty="0"/>
              <a:t>Each Patient traverses each tree until it reaches a terminal node</a:t>
            </a:r>
          </a:p>
          <a:p>
            <a:pPr marL="285720" indent="-285720">
              <a:buClr>
                <a:schemeClr val="accent2"/>
              </a:buClr>
              <a:buSzPct val="50000"/>
              <a:buFont typeface="Wingdings" charset="2"/>
              <a:buChar char="q"/>
            </a:pPr>
            <a:endParaRPr lang="en-US" sz="1700" dirty="0"/>
          </a:p>
          <a:p>
            <a:pPr marL="285720" indent="-285720">
              <a:buClr>
                <a:schemeClr val="accent2"/>
              </a:buClr>
              <a:buSzPct val="50000"/>
              <a:buFont typeface="Wingdings" charset="2"/>
              <a:buChar char="q"/>
            </a:pPr>
            <a:r>
              <a:rPr lang="en-US" sz="1700" dirty="0"/>
              <a:t>At the terminal node each tree casts a vote (eg. “relapse”); the proportion of relapse votes from all votes is that patient’s predicted relapse risk</a:t>
            </a:r>
          </a:p>
          <a:p>
            <a:pPr marL="285720" indent="-285720">
              <a:buClr>
                <a:schemeClr val="accent2"/>
              </a:buClr>
              <a:buSzPct val="50000"/>
              <a:buFont typeface="Wingdings" charset="2"/>
              <a:buChar char="q"/>
            </a:pPr>
            <a:endParaRPr lang="en-US" sz="1700" dirty="0"/>
          </a:p>
          <a:p>
            <a:pPr marL="285720" indent="-285720">
              <a:buClr>
                <a:schemeClr val="accent2"/>
              </a:buClr>
              <a:buSzPct val="50000"/>
              <a:buFont typeface="Wingdings" charset="2"/>
              <a:buChar char="q"/>
            </a:pPr>
            <a:endParaRPr lang="en-US" sz="1700" dirty="0"/>
          </a:p>
          <a:p>
            <a:pPr marL="285720" indent="-285720">
              <a:buClr>
                <a:schemeClr val="accent2"/>
              </a:buClr>
              <a:buSzPct val="50000"/>
              <a:buFont typeface="Wingdings" charset="2"/>
              <a:buChar char="q"/>
            </a:pPr>
            <a:endParaRPr lang="en-US" sz="1700" dirty="0"/>
          </a:p>
        </p:txBody>
      </p:sp>
      <p:sp>
        <p:nvSpPr>
          <p:cNvPr id="30" name="TextBox 29"/>
          <p:cNvSpPr txBox="1"/>
          <p:nvPr/>
        </p:nvSpPr>
        <p:spPr>
          <a:xfrm>
            <a:off x="4133654" y="1322518"/>
            <a:ext cx="294598" cy="369324"/>
          </a:xfrm>
          <a:prstGeom prst="rect">
            <a:avLst/>
          </a:prstGeom>
          <a:noFill/>
        </p:spPr>
        <p:txBody>
          <a:bodyPr wrap="square" lIns="91430" tIns="45716" rIns="91430" bIns="45716" rtlCol="0">
            <a:spAutoFit/>
          </a:bodyPr>
          <a:lstStyle/>
          <a:p>
            <a:r>
              <a:rPr lang="en-US" b="1" dirty="0" smtClean="0">
                <a:solidFill>
                  <a:srgbClr val="FF0000"/>
                </a:solidFill>
              </a:rPr>
              <a:t>1</a:t>
            </a:r>
            <a:endParaRPr lang="en-US" b="1" dirty="0">
              <a:solidFill>
                <a:srgbClr val="FF0000"/>
              </a:solidFill>
            </a:endParaRPr>
          </a:p>
        </p:txBody>
      </p:sp>
      <p:sp>
        <p:nvSpPr>
          <p:cNvPr id="33" name="TextBox 32"/>
          <p:cNvSpPr txBox="1"/>
          <p:nvPr/>
        </p:nvSpPr>
        <p:spPr>
          <a:xfrm>
            <a:off x="3058202" y="3915747"/>
            <a:ext cx="294598" cy="369324"/>
          </a:xfrm>
          <a:prstGeom prst="rect">
            <a:avLst/>
          </a:prstGeom>
          <a:noFill/>
        </p:spPr>
        <p:txBody>
          <a:bodyPr wrap="square" lIns="91430" tIns="45716" rIns="91430" bIns="45716" rtlCol="0">
            <a:spAutoFit/>
          </a:bodyPr>
          <a:lstStyle/>
          <a:p>
            <a:r>
              <a:rPr lang="en-US" b="1" dirty="0" smtClean="0">
                <a:solidFill>
                  <a:srgbClr val="FF0000"/>
                </a:solidFill>
              </a:rPr>
              <a:t>1</a:t>
            </a:r>
            <a:endParaRPr lang="en-US" b="1" dirty="0">
              <a:solidFill>
                <a:srgbClr val="FF0000"/>
              </a:solidFill>
            </a:endParaRPr>
          </a:p>
        </p:txBody>
      </p:sp>
      <p:sp>
        <p:nvSpPr>
          <p:cNvPr id="34" name="TextBox 33"/>
          <p:cNvSpPr txBox="1"/>
          <p:nvPr/>
        </p:nvSpPr>
        <p:spPr>
          <a:xfrm>
            <a:off x="5363840" y="3998745"/>
            <a:ext cx="294598" cy="369324"/>
          </a:xfrm>
          <a:prstGeom prst="rect">
            <a:avLst/>
          </a:prstGeom>
          <a:noFill/>
        </p:spPr>
        <p:txBody>
          <a:bodyPr wrap="square" lIns="91430" tIns="45716" rIns="91430" bIns="45716" rtlCol="0">
            <a:spAutoFit/>
          </a:bodyPr>
          <a:lstStyle/>
          <a:p>
            <a:r>
              <a:rPr lang="en-US" b="1" dirty="0" smtClean="0">
                <a:solidFill>
                  <a:srgbClr val="0000FF"/>
                </a:solidFill>
              </a:rPr>
              <a:t>1</a:t>
            </a:r>
            <a:endParaRPr lang="en-US" b="1" dirty="0">
              <a:solidFill>
                <a:srgbClr val="0000FF"/>
              </a:solidFill>
            </a:endParaRPr>
          </a:p>
        </p:txBody>
      </p:sp>
      <p:pic>
        <p:nvPicPr>
          <p:cNvPr id="35" name="Picture 34" descr="blank tree.pdf"/>
          <p:cNvPicPr>
            <a:picLocks noChangeAspect="1"/>
          </p:cNvPicPr>
          <p:nvPr/>
        </p:nvPicPr>
        <p:blipFill rotWithShape="1">
          <a:blip r:embed="rId3">
            <a:extLst>
              <a:ext uri="{28A0092B-C50C-407E-A947-70E740481C1C}">
                <a14:useLocalDpi xmlns:a14="http://schemas.microsoft.com/office/drawing/2010/main" val="0"/>
              </a:ext>
            </a:extLst>
          </a:blip>
          <a:srcRect l="5204" t="8892" r="4512" b="4764"/>
          <a:stretch/>
        </p:blipFill>
        <p:spPr>
          <a:xfrm>
            <a:off x="152401" y="2963559"/>
            <a:ext cx="3276600" cy="2837233"/>
          </a:xfrm>
          <a:prstGeom prst="rect">
            <a:avLst/>
          </a:prstGeom>
        </p:spPr>
      </p:pic>
      <p:sp>
        <p:nvSpPr>
          <p:cNvPr id="36" name="TextBox 35"/>
          <p:cNvSpPr txBox="1"/>
          <p:nvPr/>
        </p:nvSpPr>
        <p:spPr>
          <a:xfrm>
            <a:off x="3754204" y="4949223"/>
            <a:ext cx="2146411" cy="1200321"/>
          </a:xfrm>
          <a:prstGeom prst="rect">
            <a:avLst/>
          </a:prstGeom>
          <a:noFill/>
        </p:spPr>
        <p:txBody>
          <a:bodyPr wrap="square" lIns="91430" tIns="45716" rIns="91430" bIns="45716" rtlCol="0">
            <a:spAutoFit/>
          </a:bodyPr>
          <a:lstStyle/>
          <a:p>
            <a:r>
              <a:rPr lang="en-US" dirty="0" smtClean="0"/>
              <a:t>Patient 1</a:t>
            </a:r>
          </a:p>
          <a:p>
            <a:r>
              <a:rPr lang="en-US" dirty="0" smtClean="0">
                <a:solidFill>
                  <a:srgbClr val="FF0000"/>
                </a:solidFill>
              </a:rPr>
              <a:t>2 votes relapse</a:t>
            </a:r>
            <a:r>
              <a:rPr lang="en-US" dirty="0" smtClean="0"/>
              <a:t>, </a:t>
            </a:r>
          </a:p>
          <a:p>
            <a:r>
              <a:rPr lang="en-US" dirty="0" smtClean="0">
                <a:solidFill>
                  <a:srgbClr val="0000FF"/>
                </a:solidFill>
              </a:rPr>
              <a:t>1 vote no relapse</a:t>
            </a:r>
            <a:r>
              <a:rPr lang="en-US" dirty="0" smtClean="0"/>
              <a:t>:</a:t>
            </a:r>
          </a:p>
          <a:p>
            <a:r>
              <a:rPr lang="en-US" dirty="0" smtClean="0"/>
              <a:t>Relapse risk = 0.67</a:t>
            </a:r>
            <a:endParaRPr lang="en-US" dirty="0"/>
          </a:p>
        </p:txBody>
      </p:sp>
      <p:sp>
        <p:nvSpPr>
          <p:cNvPr id="37" name="Oval 36"/>
          <p:cNvSpPr/>
          <p:nvPr/>
        </p:nvSpPr>
        <p:spPr>
          <a:xfrm>
            <a:off x="152401" y="2663223"/>
            <a:ext cx="3573585" cy="3429001"/>
          </a:xfrm>
          <a:prstGeom prst="ellipse">
            <a:avLst/>
          </a:prstGeom>
          <a:noFill/>
          <a:ln w="25400">
            <a:solidFill>
              <a:srgbClr val="800000"/>
            </a:solidFill>
          </a:ln>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dirty="0"/>
          </a:p>
        </p:txBody>
      </p:sp>
      <p:sp>
        <p:nvSpPr>
          <p:cNvPr id="38" name="Right Arrow 37"/>
          <p:cNvSpPr/>
          <p:nvPr/>
        </p:nvSpPr>
        <p:spPr>
          <a:xfrm>
            <a:off x="990601" y="5547099"/>
            <a:ext cx="1973385" cy="253692"/>
          </a:xfrm>
          <a:prstGeom prst="rightArrow">
            <a:avLst/>
          </a:prstGeom>
          <a:solidFill>
            <a:srgbClr val="821D68"/>
          </a:solidFill>
          <a:ln w="19050">
            <a:no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dirty="0"/>
          </a:p>
        </p:txBody>
      </p:sp>
      <p:sp>
        <p:nvSpPr>
          <p:cNvPr id="39" name="TextBox 38"/>
          <p:cNvSpPr txBox="1"/>
          <p:nvPr/>
        </p:nvSpPr>
        <p:spPr>
          <a:xfrm>
            <a:off x="381000" y="2963559"/>
            <a:ext cx="1676400" cy="469159"/>
          </a:xfrm>
          <a:prstGeom prst="rect">
            <a:avLst/>
          </a:prstGeom>
          <a:noFill/>
        </p:spPr>
        <p:txBody>
          <a:bodyPr wrap="square" lIns="91430" tIns="45716" rIns="91430" bIns="45716" rtlCol="0">
            <a:spAutoFit/>
          </a:bodyPr>
          <a:lstStyle/>
          <a:p>
            <a:pPr algn="ctr"/>
            <a:r>
              <a:rPr lang="en-US" sz="2400" b="1" dirty="0"/>
              <a:t>Tree</a:t>
            </a:r>
          </a:p>
        </p:txBody>
      </p:sp>
      <p:sp>
        <p:nvSpPr>
          <p:cNvPr id="40" name="TextBox 39"/>
          <p:cNvSpPr txBox="1"/>
          <p:nvPr/>
        </p:nvSpPr>
        <p:spPr>
          <a:xfrm>
            <a:off x="2538103" y="3081594"/>
            <a:ext cx="294598" cy="369324"/>
          </a:xfrm>
          <a:prstGeom prst="rect">
            <a:avLst/>
          </a:prstGeom>
          <a:noFill/>
        </p:spPr>
        <p:txBody>
          <a:bodyPr wrap="square" lIns="91430" tIns="45716" rIns="91430" bIns="45716" rtlCol="0">
            <a:spAutoFit/>
          </a:bodyPr>
          <a:lstStyle/>
          <a:p>
            <a:r>
              <a:rPr lang="en-US" b="1" dirty="0" smtClean="0">
                <a:solidFill>
                  <a:srgbClr val="FF0000"/>
                </a:solidFill>
              </a:rPr>
              <a:t>1</a:t>
            </a:r>
            <a:endParaRPr lang="en-US" b="1" dirty="0">
              <a:solidFill>
                <a:srgbClr val="FF0000"/>
              </a:solidFill>
            </a:endParaRPr>
          </a:p>
        </p:txBody>
      </p:sp>
      <p:sp>
        <p:nvSpPr>
          <p:cNvPr id="43" name="TextBox 42"/>
          <p:cNvSpPr txBox="1"/>
          <p:nvPr/>
        </p:nvSpPr>
        <p:spPr>
          <a:xfrm>
            <a:off x="1804738" y="3003663"/>
            <a:ext cx="855579" cy="280742"/>
          </a:xfrm>
          <a:prstGeom prst="rect">
            <a:avLst/>
          </a:prstGeom>
          <a:noFill/>
        </p:spPr>
        <p:txBody>
          <a:bodyPr wrap="square" lIns="91430" tIns="45716" rIns="91430" bIns="45716" rtlCol="0">
            <a:spAutoFit/>
          </a:bodyPr>
          <a:lstStyle/>
          <a:p>
            <a:r>
              <a:rPr lang="en-US" sz="1200" dirty="0"/>
              <a:t>Relapse</a:t>
            </a:r>
          </a:p>
        </p:txBody>
      </p:sp>
      <p:sp>
        <p:nvSpPr>
          <p:cNvPr id="45" name="TextBox 44"/>
          <p:cNvSpPr txBox="1"/>
          <p:nvPr/>
        </p:nvSpPr>
        <p:spPr>
          <a:xfrm>
            <a:off x="2603036" y="4011739"/>
            <a:ext cx="855579" cy="280742"/>
          </a:xfrm>
          <a:prstGeom prst="rect">
            <a:avLst/>
          </a:prstGeom>
          <a:noFill/>
        </p:spPr>
        <p:txBody>
          <a:bodyPr wrap="square" lIns="91430" tIns="45716" rIns="91430" bIns="45716" rtlCol="0">
            <a:spAutoFit/>
          </a:bodyPr>
          <a:lstStyle/>
          <a:p>
            <a:r>
              <a:rPr lang="en-US" sz="1200" dirty="0"/>
              <a:t>Relapse</a:t>
            </a:r>
          </a:p>
        </p:txBody>
      </p:sp>
      <p:sp>
        <p:nvSpPr>
          <p:cNvPr id="48" name="TextBox 47"/>
          <p:cNvSpPr txBox="1"/>
          <p:nvPr/>
        </p:nvSpPr>
        <p:spPr>
          <a:xfrm>
            <a:off x="2491873" y="4779086"/>
            <a:ext cx="855579" cy="280742"/>
          </a:xfrm>
          <a:prstGeom prst="rect">
            <a:avLst/>
          </a:prstGeom>
          <a:noFill/>
        </p:spPr>
        <p:txBody>
          <a:bodyPr wrap="square" lIns="91430" tIns="45716" rIns="91430" bIns="45716" rtlCol="0">
            <a:spAutoFit/>
          </a:bodyPr>
          <a:lstStyle/>
          <a:p>
            <a:r>
              <a:rPr lang="en-US" sz="1200" dirty="0"/>
              <a:t>Relapse</a:t>
            </a:r>
          </a:p>
        </p:txBody>
      </p:sp>
      <p:sp>
        <p:nvSpPr>
          <p:cNvPr id="53" name="TextBox 52"/>
          <p:cNvSpPr txBox="1"/>
          <p:nvPr/>
        </p:nvSpPr>
        <p:spPr>
          <a:xfrm>
            <a:off x="1836825" y="3703962"/>
            <a:ext cx="1073688" cy="280742"/>
          </a:xfrm>
          <a:prstGeom prst="rect">
            <a:avLst/>
          </a:prstGeom>
          <a:noFill/>
        </p:spPr>
        <p:txBody>
          <a:bodyPr wrap="square" lIns="91430" tIns="45716" rIns="91430" bIns="45716" rtlCol="0">
            <a:spAutoFit/>
          </a:bodyPr>
          <a:lstStyle/>
          <a:p>
            <a:r>
              <a:rPr lang="en-US" sz="1200" dirty="0"/>
              <a:t>No relapse</a:t>
            </a:r>
          </a:p>
        </p:txBody>
      </p:sp>
      <p:sp>
        <p:nvSpPr>
          <p:cNvPr id="55" name="TextBox 54"/>
          <p:cNvSpPr txBox="1"/>
          <p:nvPr/>
        </p:nvSpPr>
        <p:spPr>
          <a:xfrm>
            <a:off x="2625561" y="4456636"/>
            <a:ext cx="1073688" cy="280742"/>
          </a:xfrm>
          <a:prstGeom prst="rect">
            <a:avLst/>
          </a:prstGeom>
          <a:noFill/>
        </p:spPr>
        <p:txBody>
          <a:bodyPr wrap="square" lIns="91430" tIns="45716" rIns="91430" bIns="45716" rtlCol="0">
            <a:spAutoFit/>
          </a:bodyPr>
          <a:lstStyle/>
          <a:p>
            <a:r>
              <a:rPr lang="en-US" sz="1200" dirty="0"/>
              <a:t>No relapse</a:t>
            </a:r>
          </a:p>
        </p:txBody>
      </p:sp>
      <p:sp>
        <p:nvSpPr>
          <p:cNvPr id="56" name="TextBox 55"/>
          <p:cNvSpPr txBox="1"/>
          <p:nvPr/>
        </p:nvSpPr>
        <p:spPr>
          <a:xfrm>
            <a:off x="2507990" y="5229600"/>
            <a:ext cx="1073688" cy="280742"/>
          </a:xfrm>
          <a:prstGeom prst="rect">
            <a:avLst/>
          </a:prstGeom>
          <a:noFill/>
        </p:spPr>
        <p:txBody>
          <a:bodyPr wrap="square" lIns="91430" tIns="45716" rIns="91430" bIns="45716" rtlCol="0">
            <a:spAutoFit/>
          </a:bodyPr>
          <a:lstStyle/>
          <a:p>
            <a:r>
              <a:rPr lang="en-US" sz="1200" dirty="0"/>
              <a:t>No relapse</a:t>
            </a:r>
          </a:p>
        </p:txBody>
      </p:sp>
      <p:sp>
        <p:nvSpPr>
          <p:cNvPr id="57" name="TextBox 56"/>
          <p:cNvSpPr txBox="1"/>
          <p:nvPr/>
        </p:nvSpPr>
        <p:spPr>
          <a:xfrm>
            <a:off x="910391" y="3432073"/>
            <a:ext cx="846225" cy="280742"/>
          </a:xfrm>
          <a:prstGeom prst="rect">
            <a:avLst/>
          </a:prstGeom>
          <a:noFill/>
        </p:spPr>
        <p:txBody>
          <a:bodyPr wrap="square" lIns="91430" tIns="45716" rIns="91430" bIns="45716" rtlCol="0">
            <a:spAutoFit/>
          </a:bodyPr>
          <a:lstStyle/>
          <a:p>
            <a:r>
              <a:rPr lang="en-US" sz="1200" dirty="0">
                <a:solidFill>
                  <a:srgbClr val="000000"/>
                </a:solidFill>
              </a:rPr>
              <a:t>Gene A</a:t>
            </a:r>
          </a:p>
        </p:txBody>
      </p:sp>
      <p:sp>
        <p:nvSpPr>
          <p:cNvPr id="58" name="TextBox 57"/>
          <p:cNvSpPr txBox="1"/>
          <p:nvPr/>
        </p:nvSpPr>
        <p:spPr>
          <a:xfrm>
            <a:off x="910391" y="4442368"/>
            <a:ext cx="846225" cy="280742"/>
          </a:xfrm>
          <a:prstGeom prst="rect">
            <a:avLst/>
          </a:prstGeom>
          <a:noFill/>
        </p:spPr>
        <p:txBody>
          <a:bodyPr wrap="square" lIns="91430" tIns="45716" rIns="91430" bIns="45716" rtlCol="0">
            <a:spAutoFit/>
          </a:bodyPr>
          <a:lstStyle/>
          <a:p>
            <a:r>
              <a:rPr lang="en-US" sz="1200" dirty="0">
                <a:solidFill>
                  <a:srgbClr val="000000"/>
                </a:solidFill>
              </a:rPr>
              <a:t>Gene B</a:t>
            </a:r>
          </a:p>
        </p:txBody>
      </p:sp>
      <p:sp>
        <p:nvSpPr>
          <p:cNvPr id="59" name="TextBox 58"/>
          <p:cNvSpPr txBox="1"/>
          <p:nvPr/>
        </p:nvSpPr>
        <p:spPr>
          <a:xfrm>
            <a:off x="1755342" y="4215025"/>
            <a:ext cx="846225" cy="280742"/>
          </a:xfrm>
          <a:prstGeom prst="rect">
            <a:avLst/>
          </a:prstGeom>
          <a:noFill/>
        </p:spPr>
        <p:txBody>
          <a:bodyPr wrap="square" lIns="91430" tIns="45716" rIns="91430" bIns="45716" rtlCol="0">
            <a:spAutoFit/>
          </a:bodyPr>
          <a:lstStyle/>
          <a:p>
            <a:r>
              <a:rPr lang="en-US" sz="1200" dirty="0">
                <a:solidFill>
                  <a:srgbClr val="000000"/>
                </a:solidFill>
              </a:rPr>
              <a:t>Gene C</a:t>
            </a:r>
          </a:p>
        </p:txBody>
      </p:sp>
      <p:sp>
        <p:nvSpPr>
          <p:cNvPr id="60" name="TextBox 59"/>
          <p:cNvSpPr txBox="1"/>
          <p:nvPr/>
        </p:nvSpPr>
        <p:spPr>
          <a:xfrm>
            <a:off x="1742955" y="4997793"/>
            <a:ext cx="846225" cy="280742"/>
          </a:xfrm>
          <a:prstGeom prst="rect">
            <a:avLst/>
          </a:prstGeom>
          <a:noFill/>
        </p:spPr>
        <p:txBody>
          <a:bodyPr wrap="square" lIns="91430" tIns="45716" rIns="91430" bIns="45716" rtlCol="0">
            <a:spAutoFit/>
          </a:bodyPr>
          <a:lstStyle/>
          <a:p>
            <a:r>
              <a:rPr lang="en-US" sz="1200" dirty="0">
                <a:solidFill>
                  <a:srgbClr val="000000"/>
                </a:solidFill>
              </a:rPr>
              <a:t>Gene D</a:t>
            </a:r>
          </a:p>
        </p:txBody>
      </p:sp>
      <p:sp>
        <p:nvSpPr>
          <p:cNvPr id="3" name="TextBox 2"/>
          <p:cNvSpPr txBox="1"/>
          <p:nvPr/>
        </p:nvSpPr>
        <p:spPr>
          <a:xfrm>
            <a:off x="959429" y="5295587"/>
            <a:ext cx="1095803" cy="369324"/>
          </a:xfrm>
          <a:prstGeom prst="rect">
            <a:avLst/>
          </a:prstGeom>
          <a:noFill/>
        </p:spPr>
        <p:txBody>
          <a:bodyPr wrap="none" lIns="91430" tIns="45716" rIns="91430" bIns="45716" rtlCol="0">
            <a:spAutoFit/>
          </a:bodyPr>
          <a:lstStyle/>
          <a:p>
            <a:r>
              <a:rPr lang="en-US" dirty="0" smtClean="0"/>
              <a:t>Patient 1</a:t>
            </a:r>
            <a:endParaRPr lang="en-US" dirty="0"/>
          </a:p>
        </p:txBody>
      </p:sp>
    </p:spTree>
    <p:extLst>
      <p:ext uri="{BB962C8B-B14F-4D97-AF65-F5344CB8AC3E}">
        <p14:creationId xmlns:p14="http://schemas.microsoft.com/office/powerpoint/2010/main" val="1040655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Blank RF.pdf"/>
          <p:cNvPicPr>
            <a:picLocks noChangeAspect="1"/>
          </p:cNvPicPr>
          <p:nvPr/>
        </p:nvPicPr>
        <p:blipFill rotWithShape="1">
          <a:blip r:embed="rId3" cstate="print">
            <a:extLst>
              <a:ext uri="{28A0092B-C50C-407E-A947-70E740481C1C}">
                <a14:useLocalDpi xmlns:a14="http://schemas.microsoft.com/office/drawing/2010/main" val="0"/>
              </a:ext>
            </a:extLst>
          </a:blip>
          <a:srcRect l="2871" t="3333" r="2437" b="2535"/>
          <a:stretch/>
        </p:blipFill>
        <p:spPr>
          <a:xfrm>
            <a:off x="512838" y="1298601"/>
            <a:ext cx="5512665" cy="4471082"/>
          </a:xfrm>
          <a:prstGeom prst="rect">
            <a:avLst/>
          </a:prstGeom>
        </p:spPr>
      </p:pic>
      <p:sp>
        <p:nvSpPr>
          <p:cNvPr id="23" name="Title 1"/>
          <p:cNvSpPr>
            <a:spLocks noGrp="1"/>
          </p:cNvSpPr>
          <p:nvPr>
            <p:ph type="title"/>
          </p:nvPr>
        </p:nvSpPr>
        <p:spPr>
          <a:xfrm>
            <a:off x="152400" y="29536"/>
            <a:ext cx="8839199" cy="653801"/>
          </a:xfrm>
        </p:spPr>
        <p:txBody>
          <a:bodyPr>
            <a:noAutofit/>
          </a:bodyPr>
          <a:lstStyle/>
          <a:p>
            <a:r>
              <a:rPr lang="en-US" sz="3200" b="1" dirty="0"/>
              <a:t>Variable importance is a feature of random forests</a:t>
            </a:r>
            <a:endParaRPr lang="en-US" sz="3200" b="1" dirty="0"/>
          </a:p>
        </p:txBody>
      </p:sp>
      <p:sp>
        <p:nvSpPr>
          <p:cNvPr id="24" name="Left Brace 23"/>
          <p:cNvSpPr/>
          <p:nvPr/>
        </p:nvSpPr>
        <p:spPr>
          <a:xfrm>
            <a:off x="371231" y="1236699"/>
            <a:ext cx="703385" cy="4759567"/>
          </a:xfrm>
          <a:prstGeom prst="leftBrace">
            <a:avLst>
              <a:gd name="adj1" fmla="val 8333"/>
              <a:gd name="adj2" fmla="val 47368"/>
            </a:avLst>
          </a:prstGeom>
          <a:ln w="25400">
            <a:solidFill>
              <a:schemeClr val="tx1"/>
            </a:solidFill>
            <a:tailEnd type="none"/>
          </a:ln>
        </p:spPr>
        <p:style>
          <a:lnRef idx="2">
            <a:schemeClr val="accent1"/>
          </a:lnRef>
          <a:fillRef idx="0">
            <a:schemeClr val="accent1"/>
          </a:fillRef>
          <a:effectRef idx="1">
            <a:schemeClr val="accent1"/>
          </a:effectRef>
          <a:fontRef idx="minor">
            <a:schemeClr val="tx1"/>
          </a:fontRef>
        </p:style>
        <p:txBody>
          <a:bodyPr lIns="91430" tIns="45716" rIns="91430" bIns="45716" rtlCol="0" anchor="ctr"/>
          <a:lstStyle/>
          <a:p>
            <a:pPr algn="ctr"/>
            <a:endParaRPr lang="en-US" dirty="0"/>
          </a:p>
        </p:txBody>
      </p:sp>
      <p:sp>
        <p:nvSpPr>
          <p:cNvPr id="25" name="Left Brace 24"/>
          <p:cNvSpPr/>
          <p:nvPr/>
        </p:nvSpPr>
        <p:spPr>
          <a:xfrm rot="10800000">
            <a:off x="5697415" y="1236698"/>
            <a:ext cx="703385" cy="4759567"/>
          </a:xfrm>
          <a:prstGeom prst="leftBrace">
            <a:avLst>
              <a:gd name="adj1" fmla="val 0"/>
              <a:gd name="adj2" fmla="val 52193"/>
            </a:avLst>
          </a:prstGeom>
          <a:ln w="25400">
            <a:solidFill>
              <a:schemeClr val="tx1"/>
            </a:solidFill>
            <a:tailEnd type="none"/>
          </a:ln>
        </p:spPr>
        <p:style>
          <a:lnRef idx="2">
            <a:schemeClr val="accent1"/>
          </a:lnRef>
          <a:fillRef idx="0">
            <a:schemeClr val="accent1"/>
          </a:fillRef>
          <a:effectRef idx="1">
            <a:schemeClr val="accent1"/>
          </a:effectRef>
          <a:fontRef idx="minor">
            <a:schemeClr val="tx1"/>
          </a:fontRef>
        </p:style>
        <p:txBody>
          <a:bodyPr lIns="91430" tIns="45716" rIns="91430" bIns="45716" rtlCol="0" anchor="ctr"/>
          <a:lstStyle/>
          <a:p>
            <a:pPr algn="ctr"/>
            <a:endParaRPr lang="en-US" dirty="0"/>
          </a:p>
        </p:txBody>
      </p:sp>
      <p:sp>
        <p:nvSpPr>
          <p:cNvPr id="26" name="TextBox 25"/>
          <p:cNvSpPr txBox="1"/>
          <p:nvPr/>
        </p:nvSpPr>
        <p:spPr>
          <a:xfrm>
            <a:off x="762000" y="1271866"/>
            <a:ext cx="1676400" cy="692497"/>
          </a:xfrm>
          <a:prstGeom prst="rect">
            <a:avLst/>
          </a:prstGeom>
          <a:noFill/>
        </p:spPr>
        <p:txBody>
          <a:bodyPr wrap="square" lIns="91430" tIns="45716" rIns="91430" bIns="45716" rtlCol="0">
            <a:spAutoFit/>
          </a:bodyPr>
          <a:lstStyle/>
          <a:p>
            <a:r>
              <a:rPr lang="en-US" sz="2400" b="1" dirty="0"/>
              <a:t>Forest</a:t>
            </a:r>
          </a:p>
          <a:p>
            <a:r>
              <a:rPr lang="en-US" sz="1400" dirty="0"/>
              <a:t>(n=10,001 trees)</a:t>
            </a:r>
          </a:p>
        </p:txBody>
      </p:sp>
      <p:sp>
        <p:nvSpPr>
          <p:cNvPr id="29" name="TextBox 28"/>
          <p:cNvSpPr txBox="1"/>
          <p:nvPr/>
        </p:nvSpPr>
        <p:spPr>
          <a:xfrm>
            <a:off x="6172200" y="1164151"/>
            <a:ext cx="2819400" cy="2761564"/>
          </a:xfrm>
          <a:prstGeom prst="rect">
            <a:avLst/>
          </a:prstGeom>
          <a:noFill/>
        </p:spPr>
        <p:txBody>
          <a:bodyPr wrap="square" lIns="91430" tIns="45716" rIns="91430" bIns="45716" rtlCol="0">
            <a:spAutoFit/>
          </a:bodyPr>
          <a:lstStyle/>
          <a:p>
            <a:pPr marL="285720" indent="-285720">
              <a:buClr>
                <a:schemeClr val="accent2"/>
              </a:buClr>
              <a:buSzPct val="50000"/>
              <a:buFont typeface="Wingdings" charset="2"/>
              <a:buChar char="q"/>
            </a:pPr>
            <a:r>
              <a:rPr lang="en-US" sz="1700" dirty="0"/>
              <a:t>The </a:t>
            </a:r>
            <a:r>
              <a:rPr lang="en-US" sz="1700" dirty="0"/>
              <a:t>more often a gene is chosen as a splitter variable, the higher its “Variable Importance” – This can be used to prioritize which genes to select for an assay with limited gene measurements</a:t>
            </a:r>
          </a:p>
          <a:p>
            <a:pPr marL="285720" indent="-285720">
              <a:buClr>
                <a:schemeClr val="accent2"/>
              </a:buClr>
              <a:buSzPct val="50000"/>
              <a:buFont typeface="Wingdings" charset="2"/>
              <a:buChar char="q"/>
            </a:pPr>
            <a:endParaRPr lang="en-US" sz="1700" dirty="0"/>
          </a:p>
        </p:txBody>
      </p:sp>
      <p:sp>
        <p:nvSpPr>
          <p:cNvPr id="30" name="TextBox 29"/>
          <p:cNvSpPr txBox="1"/>
          <p:nvPr/>
        </p:nvSpPr>
        <p:spPr>
          <a:xfrm>
            <a:off x="4114801" y="1179425"/>
            <a:ext cx="533400" cy="369324"/>
          </a:xfrm>
          <a:prstGeom prst="rect">
            <a:avLst/>
          </a:prstGeom>
          <a:noFill/>
        </p:spPr>
        <p:txBody>
          <a:bodyPr wrap="square" lIns="91430" tIns="45716" rIns="91430" bIns="45716" rtlCol="0">
            <a:spAutoFit/>
          </a:bodyPr>
          <a:lstStyle/>
          <a:p>
            <a:r>
              <a:rPr lang="en-US" b="1" dirty="0" smtClean="0">
                <a:solidFill>
                  <a:srgbClr val="FF0000"/>
                </a:solidFill>
              </a:rPr>
              <a:t>1,2</a:t>
            </a:r>
            <a:endParaRPr lang="en-US" b="1" dirty="0">
              <a:solidFill>
                <a:srgbClr val="FF0000"/>
              </a:solidFill>
            </a:endParaRPr>
          </a:p>
        </p:txBody>
      </p:sp>
      <p:sp>
        <p:nvSpPr>
          <p:cNvPr id="33" name="TextBox 32"/>
          <p:cNvSpPr txBox="1"/>
          <p:nvPr/>
        </p:nvSpPr>
        <p:spPr>
          <a:xfrm>
            <a:off x="3058202" y="3819788"/>
            <a:ext cx="294598" cy="369324"/>
          </a:xfrm>
          <a:prstGeom prst="rect">
            <a:avLst/>
          </a:prstGeom>
          <a:noFill/>
        </p:spPr>
        <p:txBody>
          <a:bodyPr wrap="square" lIns="91430" tIns="45716" rIns="91430" bIns="45716" rtlCol="0">
            <a:spAutoFit/>
          </a:bodyPr>
          <a:lstStyle/>
          <a:p>
            <a:r>
              <a:rPr lang="en-US" b="1" dirty="0" smtClean="0">
                <a:solidFill>
                  <a:srgbClr val="FF0000"/>
                </a:solidFill>
              </a:rPr>
              <a:t>1</a:t>
            </a:r>
            <a:endParaRPr lang="en-US" b="1" dirty="0">
              <a:solidFill>
                <a:srgbClr val="FF0000"/>
              </a:solidFill>
            </a:endParaRPr>
          </a:p>
        </p:txBody>
      </p:sp>
      <p:sp>
        <p:nvSpPr>
          <p:cNvPr id="34" name="TextBox 33"/>
          <p:cNvSpPr txBox="1"/>
          <p:nvPr/>
        </p:nvSpPr>
        <p:spPr>
          <a:xfrm>
            <a:off x="5316706" y="3893359"/>
            <a:ext cx="605100" cy="369324"/>
          </a:xfrm>
          <a:prstGeom prst="rect">
            <a:avLst/>
          </a:prstGeom>
          <a:noFill/>
        </p:spPr>
        <p:txBody>
          <a:bodyPr wrap="square" lIns="91430" tIns="45716" rIns="91430" bIns="45716" rtlCol="0">
            <a:spAutoFit/>
          </a:bodyPr>
          <a:lstStyle/>
          <a:p>
            <a:r>
              <a:rPr lang="en-US" b="1" dirty="0" smtClean="0">
                <a:solidFill>
                  <a:srgbClr val="0000FF"/>
                </a:solidFill>
              </a:rPr>
              <a:t>1</a:t>
            </a:r>
            <a:endParaRPr lang="en-US" b="1" dirty="0">
              <a:solidFill>
                <a:srgbClr val="0000FF"/>
              </a:solidFill>
            </a:endParaRPr>
          </a:p>
        </p:txBody>
      </p:sp>
      <p:pic>
        <p:nvPicPr>
          <p:cNvPr id="35" name="Picture 34" descr="blank tree.pdf"/>
          <p:cNvPicPr>
            <a:picLocks noChangeAspect="1"/>
          </p:cNvPicPr>
          <p:nvPr/>
        </p:nvPicPr>
        <p:blipFill rotWithShape="1">
          <a:blip r:embed="rId4">
            <a:extLst>
              <a:ext uri="{28A0092B-C50C-407E-A947-70E740481C1C}">
                <a14:useLocalDpi xmlns:a14="http://schemas.microsoft.com/office/drawing/2010/main" val="0"/>
              </a:ext>
            </a:extLst>
          </a:blip>
          <a:srcRect l="5204" t="8892" r="4512" b="4764"/>
          <a:stretch/>
        </p:blipFill>
        <p:spPr>
          <a:xfrm>
            <a:off x="152401" y="2867601"/>
            <a:ext cx="3276600" cy="2837233"/>
          </a:xfrm>
          <a:prstGeom prst="rect">
            <a:avLst/>
          </a:prstGeom>
        </p:spPr>
      </p:pic>
      <p:sp>
        <p:nvSpPr>
          <p:cNvPr id="37" name="Oval 36"/>
          <p:cNvSpPr/>
          <p:nvPr/>
        </p:nvSpPr>
        <p:spPr>
          <a:xfrm>
            <a:off x="152401" y="2567265"/>
            <a:ext cx="3573585" cy="3429001"/>
          </a:xfrm>
          <a:prstGeom prst="ellipse">
            <a:avLst/>
          </a:prstGeom>
          <a:noFill/>
          <a:ln w="25400">
            <a:solidFill>
              <a:srgbClr val="800000"/>
            </a:solidFill>
          </a:ln>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dirty="0"/>
          </a:p>
        </p:txBody>
      </p:sp>
      <p:sp>
        <p:nvSpPr>
          <p:cNvPr id="38" name="Right Arrow 37"/>
          <p:cNvSpPr/>
          <p:nvPr/>
        </p:nvSpPr>
        <p:spPr>
          <a:xfrm>
            <a:off x="990601" y="5451141"/>
            <a:ext cx="1973385" cy="253692"/>
          </a:xfrm>
          <a:prstGeom prst="rightArrow">
            <a:avLst/>
          </a:prstGeom>
          <a:solidFill>
            <a:srgbClr val="821D68"/>
          </a:solidFill>
          <a:ln w="19050">
            <a:noFill/>
          </a:ln>
          <a:effectLst/>
        </p:spPr>
        <p:style>
          <a:lnRef idx="1">
            <a:schemeClr val="accent1"/>
          </a:lnRef>
          <a:fillRef idx="3">
            <a:schemeClr val="accent1"/>
          </a:fillRef>
          <a:effectRef idx="2">
            <a:schemeClr val="accent1"/>
          </a:effectRef>
          <a:fontRef idx="minor">
            <a:schemeClr val="lt1"/>
          </a:fontRef>
        </p:style>
        <p:txBody>
          <a:bodyPr lIns="91430" tIns="45716" rIns="91430" bIns="45716" rtlCol="0" anchor="ctr"/>
          <a:lstStyle/>
          <a:p>
            <a:pPr algn="ctr"/>
            <a:endParaRPr lang="en-US" dirty="0"/>
          </a:p>
        </p:txBody>
      </p:sp>
      <p:sp>
        <p:nvSpPr>
          <p:cNvPr id="39" name="TextBox 38"/>
          <p:cNvSpPr txBox="1"/>
          <p:nvPr/>
        </p:nvSpPr>
        <p:spPr>
          <a:xfrm>
            <a:off x="381000" y="2867601"/>
            <a:ext cx="1676400" cy="469159"/>
          </a:xfrm>
          <a:prstGeom prst="rect">
            <a:avLst/>
          </a:prstGeom>
          <a:noFill/>
        </p:spPr>
        <p:txBody>
          <a:bodyPr wrap="square" lIns="91430" tIns="45716" rIns="91430" bIns="45716" rtlCol="0">
            <a:spAutoFit/>
          </a:bodyPr>
          <a:lstStyle/>
          <a:p>
            <a:pPr algn="ctr"/>
            <a:r>
              <a:rPr lang="en-US" sz="2400" b="1" dirty="0"/>
              <a:t>Tree</a:t>
            </a:r>
          </a:p>
        </p:txBody>
      </p:sp>
      <p:sp>
        <p:nvSpPr>
          <p:cNvPr id="40" name="TextBox 39"/>
          <p:cNvSpPr txBox="1"/>
          <p:nvPr/>
        </p:nvSpPr>
        <p:spPr>
          <a:xfrm>
            <a:off x="2509823" y="2976209"/>
            <a:ext cx="586594" cy="369324"/>
          </a:xfrm>
          <a:prstGeom prst="rect">
            <a:avLst/>
          </a:prstGeom>
          <a:noFill/>
        </p:spPr>
        <p:txBody>
          <a:bodyPr wrap="square" lIns="91430" tIns="45716" rIns="91430" bIns="45716" rtlCol="0">
            <a:spAutoFit/>
          </a:bodyPr>
          <a:lstStyle/>
          <a:p>
            <a:r>
              <a:rPr lang="en-US" b="1" dirty="0" smtClean="0">
                <a:solidFill>
                  <a:srgbClr val="FF0000"/>
                </a:solidFill>
              </a:rPr>
              <a:t>1,2</a:t>
            </a:r>
            <a:endParaRPr lang="en-US" b="1" dirty="0">
              <a:solidFill>
                <a:srgbClr val="FF0000"/>
              </a:solidFill>
            </a:endParaRPr>
          </a:p>
        </p:txBody>
      </p:sp>
      <p:sp>
        <p:nvSpPr>
          <p:cNvPr id="43" name="TextBox 42"/>
          <p:cNvSpPr txBox="1"/>
          <p:nvPr/>
        </p:nvSpPr>
        <p:spPr>
          <a:xfrm>
            <a:off x="1804738" y="2907705"/>
            <a:ext cx="855579" cy="280742"/>
          </a:xfrm>
          <a:prstGeom prst="rect">
            <a:avLst/>
          </a:prstGeom>
          <a:noFill/>
        </p:spPr>
        <p:txBody>
          <a:bodyPr wrap="square" lIns="91430" tIns="45716" rIns="91430" bIns="45716" rtlCol="0">
            <a:spAutoFit/>
          </a:bodyPr>
          <a:lstStyle/>
          <a:p>
            <a:r>
              <a:rPr lang="en-US" sz="1200" dirty="0"/>
              <a:t>Relapse</a:t>
            </a:r>
          </a:p>
        </p:txBody>
      </p:sp>
      <p:sp>
        <p:nvSpPr>
          <p:cNvPr id="45" name="TextBox 44"/>
          <p:cNvSpPr txBox="1"/>
          <p:nvPr/>
        </p:nvSpPr>
        <p:spPr>
          <a:xfrm>
            <a:off x="2603036" y="3915781"/>
            <a:ext cx="855579" cy="280742"/>
          </a:xfrm>
          <a:prstGeom prst="rect">
            <a:avLst/>
          </a:prstGeom>
          <a:noFill/>
        </p:spPr>
        <p:txBody>
          <a:bodyPr wrap="square" lIns="91430" tIns="45716" rIns="91430" bIns="45716" rtlCol="0">
            <a:spAutoFit/>
          </a:bodyPr>
          <a:lstStyle/>
          <a:p>
            <a:r>
              <a:rPr lang="en-US" sz="1200" dirty="0"/>
              <a:t>Relapse</a:t>
            </a:r>
          </a:p>
        </p:txBody>
      </p:sp>
      <p:sp>
        <p:nvSpPr>
          <p:cNvPr id="48" name="TextBox 47"/>
          <p:cNvSpPr txBox="1"/>
          <p:nvPr/>
        </p:nvSpPr>
        <p:spPr>
          <a:xfrm>
            <a:off x="2491873" y="4683128"/>
            <a:ext cx="855579" cy="280742"/>
          </a:xfrm>
          <a:prstGeom prst="rect">
            <a:avLst/>
          </a:prstGeom>
          <a:noFill/>
        </p:spPr>
        <p:txBody>
          <a:bodyPr wrap="square" lIns="91430" tIns="45716" rIns="91430" bIns="45716" rtlCol="0">
            <a:spAutoFit/>
          </a:bodyPr>
          <a:lstStyle/>
          <a:p>
            <a:r>
              <a:rPr lang="en-US" sz="1200" dirty="0"/>
              <a:t>Relapse</a:t>
            </a:r>
          </a:p>
        </p:txBody>
      </p:sp>
      <p:sp>
        <p:nvSpPr>
          <p:cNvPr id="53" name="TextBox 52"/>
          <p:cNvSpPr txBox="1"/>
          <p:nvPr/>
        </p:nvSpPr>
        <p:spPr>
          <a:xfrm>
            <a:off x="1836825" y="3608004"/>
            <a:ext cx="1073688" cy="280742"/>
          </a:xfrm>
          <a:prstGeom prst="rect">
            <a:avLst/>
          </a:prstGeom>
          <a:noFill/>
        </p:spPr>
        <p:txBody>
          <a:bodyPr wrap="square" lIns="91430" tIns="45716" rIns="91430" bIns="45716" rtlCol="0">
            <a:spAutoFit/>
          </a:bodyPr>
          <a:lstStyle/>
          <a:p>
            <a:r>
              <a:rPr lang="en-US" sz="1200" dirty="0"/>
              <a:t>No relapse</a:t>
            </a:r>
          </a:p>
        </p:txBody>
      </p:sp>
      <p:sp>
        <p:nvSpPr>
          <p:cNvPr id="55" name="TextBox 54"/>
          <p:cNvSpPr txBox="1"/>
          <p:nvPr/>
        </p:nvSpPr>
        <p:spPr>
          <a:xfrm>
            <a:off x="2625561" y="4360677"/>
            <a:ext cx="1073688" cy="280742"/>
          </a:xfrm>
          <a:prstGeom prst="rect">
            <a:avLst/>
          </a:prstGeom>
          <a:noFill/>
        </p:spPr>
        <p:txBody>
          <a:bodyPr wrap="square" lIns="91430" tIns="45716" rIns="91430" bIns="45716" rtlCol="0">
            <a:spAutoFit/>
          </a:bodyPr>
          <a:lstStyle/>
          <a:p>
            <a:r>
              <a:rPr lang="en-US" sz="1200" dirty="0"/>
              <a:t>No relapse</a:t>
            </a:r>
          </a:p>
        </p:txBody>
      </p:sp>
      <p:sp>
        <p:nvSpPr>
          <p:cNvPr id="56" name="TextBox 55"/>
          <p:cNvSpPr txBox="1"/>
          <p:nvPr/>
        </p:nvSpPr>
        <p:spPr>
          <a:xfrm>
            <a:off x="2507990" y="5133642"/>
            <a:ext cx="1073688" cy="280742"/>
          </a:xfrm>
          <a:prstGeom prst="rect">
            <a:avLst/>
          </a:prstGeom>
          <a:noFill/>
        </p:spPr>
        <p:txBody>
          <a:bodyPr wrap="square" lIns="91430" tIns="45716" rIns="91430" bIns="45716" rtlCol="0">
            <a:spAutoFit/>
          </a:bodyPr>
          <a:lstStyle/>
          <a:p>
            <a:r>
              <a:rPr lang="en-US" sz="1200" dirty="0"/>
              <a:t>No relapse</a:t>
            </a:r>
          </a:p>
        </p:txBody>
      </p:sp>
      <p:sp>
        <p:nvSpPr>
          <p:cNvPr id="57" name="TextBox 56"/>
          <p:cNvSpPr txBox="1"/>
          <p:nvPr/>
        </p:nvSpPr>
        <p:spPr>
          <a:xfrm>
            <a:off x="910391" y="3336115"/>
            <a:ext cx="846225" cy="280742"/>
          </a:xfrm>
          <a:prstGeom prst="rect">
            <a:avLst/>
          </a:prstGeom>
          <a:noFill/>
        </p:spPr>
        <p:txBody>
          <a:bodyPr wrap="square" lIns="91430" tIns="45716" rIns="91430" bIns="45716" rtlCol="0">
            <a:spAutoFit/>
          </a:bodyPr>
          <a:lstStyle/>
          <a:p>
            <a:r>
              <a:rPr lang="en-US" sz="1200" dirty="0">
                <a:solidFill>
                  <a:srgbClr val="000000"/>
                </a:solidFill>
              </a:rPr>
              <a:t>Gene A</a:t>
            </a:r>
          </a:p>
        </p:txBody>
      </p:sp>
      <p:sp>
        <p:nvSpPr>
          <p:cNvPr id="58" name="TextBox 57"/>
          <p:cNvSpPr txBox="1"/>
          <p:nvPr/>
        </p:nvSpPr>
        <p:spPr>
          <a:xfrm>
            <a:off x="910391" y="4346409"/>
            <a:ext cx="846225" cy="280742"/>
          </a:xfrm>
          <a:prstGeom prst="rect">
            <a:avLst/>
          </a:prstGeom>
          <a:noFill/>
        </p:spPr>
        <p:txBody>
          <a:bodyPr wrap="square" lIns="91430" tIns="45716" rIns="91430" bIns="45716" rtlCol="0">
            <a:spAutoFit/>
          </a:bodyPr>
          <a:lstStyle/>
          <a:p>
            <a:r>
              <a:rPr lang="en-US" sz="1200" dirty="0">
                <a:solidFill>
                  <a:srgbClr val="000000"/>
                </a:solidFill>
              </a:rPr>
              <a:t>Gene B</a:t>
            </a:r>
          </a:p>
        </p:txBody>
      </p:sp>
      <p:sp>
        <p:nvSpPr>
          <p:cNvPr id="59" name="TextBox 58"/>
          <p:cNvSpPr txBox="1"/>
          <p:nvPr/>
        </p:nvSpPr>
        <p:spPr>
          <a:xfrm>
            <a:off x="1755342" y="4119067"/>
            <a:ext cx="846225" cy="280742"/>
          </a:xfrm>
          <a:prstGeom prst="rect">
            <a:avLst/>
          </a:prstGeom>
          <a:noFill/>
        </p:spPr>
        <p:txBody>
          <a:bodyPr wrap="square" lIns="91430" tIns="45716" rIns="91430" bIns="45716" rtlCol="0">
            <a:spAutoFit/>
          </a:bodyPr>
          <a:lstStyle/>
          <a:p>
            <a:r>
              <a:rPr lang="en-US" sz="1200" dirty="0">
                <a:solidFill>
                  <a:srgbClr val="000000"/>
                </a:solidFill>
              </a:rPr>
              <a:t>Gene C</a:t>
            </a:r>
          </a:p>
        </p:txBody>
      </p:sp>
      <p:sp>
        <p:nvSpPr>
          <p:cNvPr id="60" name="TextBox 59"/>
          <p:cNvSpPr txBox="1"/>
          <p:nvPr/>
        </p:nvSpPr>
        <p:spPr>
          <a:xfrm>
            <a:off x="1742955" y="4901834"/>
            <a:ext cx="846225" cy="280742"/>
          </a:xfrm>
          <a:prstGeom prst="rect">
            <a:avLst/>
          </a:prstGeom>
          <a:noFill/>
        </p:spPr>
        <p:txBody>
          <a:bodyPr wrap="square" lIns="91430" tIns="45716" rIns="91430" bIns="45716" rtlCol="0">
            <a:spAutoFit/>
          </a:bodyPr>
          <a:lstStyle/>
          <a:p>
            <a:r>
              <a:rPr lang="en-US" sz="1200" dirty="0">
                <a:solidFill>
                  <a:srgbClr val="000000"/>
                </a:solidFill>
              </a:rPr>
              <a:t>Gene D</a:t>
            </a:r>
          </a:p>
        </p:txBody>
      </p:sp>
      <p:sp>
        <p:nvSpPr>
          <p:cNvPr id="3" name="TextBox 2"/>
          <p:cNvSpPr txBox="1"/>
          <p:nvPr/>
        </p:nvSpPr>
        <p:spPr>
          <a:xfrm>
            <a:off x="959427" y="5199628"/>
            <a:ext cx="1609089" cy="369324"/>
          </a:xfrm>
          <a:prstGeom prst="rect">
            <a:avLst/>
          </a:prstGeom>
          <a:noFill/>
        </p:spPr>
        <p:txBody>
          <a:bodyPr wrap="none" lIns="91430" tIns="45716" rIns="91430" bIns="45716" rtlCol="0">
            <a:spAutoFit/>
          </a:bodyPr>
          <a:lstStyle/>
          <a:p>
            <a:r>
              <a:rPr lang="en-US" dirty="0" smtClean="0"/>
              <a:t>Patient 1, 2, 3</a:t>
            </a:r>
            <a:endParaRPr lang="en-US" dirty="0"/>
          </a:p>
        </p:txBody>
      </p:sp>
      <p:sp>
        <p:nvSpPr>
          <p:cNvPr id="31" name="TextBox 30"/>
          <p:cNvSpPr txBox="1"/>
          <p:nvPr/>
        </p:nvSpPr>
        <p:spPr>
          <a:xfrm>
            <a:off x="3276601" y="3950533"/>
            <a:ext cx="293297" cy="369324"/>
          </a:xfrm>
          <a:prstGeom prst="rect">
            <a:avLst/>
          </a:prstGeom>
          <a:noFill/>
        </p:spPr>
        <p:txBody>
          <a:bodyPr wrap="square" lIns="91430" tIns="45716" rIns="91430" bIns="45716" rtlCol="0">
            <a:spAutoFit/>
          </a:bodyPr>
          <a:lstStyle/>
          <a:p>
            <a:r>
              <a:rPr lang="en-US" b="1" dirty="0" smtClean="0">
                <a:solidFill>
                  <a:srgbClr val="FF0000"/>
                </a:solidFill>
              </a:rPr>
              <a:t>3</a:t>
            </a:r>
            <a:endParaRPr lang="en-US" b="1" dirty="0">
              <a:solidFill>
                <a:srgbClr val="FF0000"/>
              </a:solidFill>
            </a:endParaRPr>
          </a:p>
        </p:txBody>
      </p:sp>
      <p:sp>
        <p:nvSpPr>
          <p:cNvPr id="32" name="TextBox 31"/>
          <p:cNvSpPr txBox="1"/>
          <p:nvPr/>
        </p:nvSpPr>
        <p:spPr>
          <a:xfrm>
            <a:off x="5710843" y="3539011"/>
            <a:ext cx="327812" cy="369324"/>
          </a:xfrm>
          <a:prstGeom prst="rect">
            <a:avLst/>
          </a:prstGeom>
          <a:noFill/>
        </p:spPr>
        <p:txBody>
          <a:bodyPr wrap="square" lIns="91430" tIns="45716" rIns="91430" bIns="45716" rtlCol="0">
            <a:spAutoFit/>
          </a:bodyPr>
          <a:lstStyle/>
          <a:p>
            <a:r>
              <a:rPr lang="en-US" b="1" dirty="0" smtClean="0">
                <a:solidFill>
                  <a:srgbClr val="0000FF"/>
                </a:solidFill>
              </a:rPr>
              <a:t>3</a:t>
            </a:r>
            <a:endParaRPr lang="en-US" b="1" dirty="0">
              <a:solidFill>
                <a:srgbClr val="0000FF"/>
              </a:solidFill>
            </a:endParaRPr>
          </a:p>
        </p:txBody>
      </p:sp>
      <p:sp>
        <p:nvSpPr>
          <p:cNvPr id="41" name="TextBox 40"/>
          <p:cNvSpPr txBox="1"/>
          <p:nvPr/>
        </p:nvSpPr>
        <p:spPr>
          <a:xfrm>
            <a:off x="4267200" y="2281318"/>
            <a:ext cx="327812" cy="369324"/>
          </a:xfrm>
          <a:prstGeom prst="rect">
            <a:avLst/>
          </a:prstGeom>
          <a:noFill/>
        </p:spPr>
        <p:txBody>
          <a:bodyPr wrap="square" lIns="91430" tIns="45716" rIns="91430" bIns="45716" rtlCol="0">
            <a:spAutoFit/>
          </a:bodyPr>
          <a:lstStyle/>
          <a:p>
            <a:r>
              <a:rPr lang="en-US" b="1" dirty="0" smtClean="0">
                <a:solidFill>
                  <a:srgbClr val="0000FF"/>
                </a:solidFill>
              </a:rPr>
              <a:t>3</a:t>
            </a:r>
            <a:endParaRPr lang="en-US" b="1" dirty="0">
              <a:solidFill>
                <a:srgbClr val="0000FF"/>
              </a:solidFill>
            </a:endParaRPr>
          </a:p>
        </p:txBody>
      </p:sp>
      <p:sp>
        <p:nvSpPr>
          <p:cNvPr id="42" name="TextBox 41"/>
          <p:cNvSpPr txBox="1"/>
          <p:nvPr/>
        </p:nvSpPr>
        <p:spPr>
          <a:xfrm>
            <a:off x="2895601" y="1394721"/>
            <a:ext cx="674298" cy="249339"/>
          </a:xfrm>
          <a:prstGeom prst="rect">
            <a:avLst/>
          </a:prstGeom>
          <a:noFill/>
        </p:spPr>
        <p:txBody>
          <a:bodyPr wrap="square" lIns="91430" tIns="45716" rIns="91430" bIns="45716" rtlCol="0">
            <a:spAutoFit/>
          </a:bodyPr>
          <a:lstStyle/>
          <a:p>
            <a:r>
              <a:rPr lang="en-US" sz="1000" dirty="0">
                <a:solidFill>
                  <a:srgbClr val="000000"/>
                </a:solidFill>
              </a:rPr>
              <a:t>Gene A</a:t>
            </a:r>
          </a:p>
        </p:txBody>
      </p:sp>
      <p:sp>
        <p:nvSpPr>
          <p:cNvPr id="44" name="TextBox 43"/>
          <p:cNvSpPr txBox="1"/>
          <p:nvPr/>
        </p:nvSpPr>
        <p:spPr>
          <a:xfrm>
            <a:off x="2705492" y="2433720"/>
            <a:ext cx="674298" cy="249339"/>
          </a:xfrm>
          <a:prstGeom prst="rect">
            <a:avLst/>
          </a:prstGeom>
          <a:noFill/>
        </p:spPr>
        <p:txBody>
          <a:bodyPr wrap="square" lIns="91430" tIns="45716" rIns="91430" bIns="45716" rtlCol="0">
            <a:spAutoFit/>
          </a:bodyPr>
          <a:lstStyle/>
          <a:p>
            <a:r>
              <a:rPr lang="en-US" sz="1000" dirty="0">
                <a:solidFill>
                  <a:srgbClr val="000000"/>
                </a:solidFill>
              </a:rPr>
              <a:t>Gene E</a:t>
            </a:r>
          </a:p>
        </p:txBody>
      </p:sp>
      <p:sp>
        <p:nvSpPr>
          <p:cNvPr id="46" name="TextBox 45"/>
          <p:cNvSpPr txBox="1"/>
          <p:nvPr/>
        </p:nvSpPr>
        <p:spPr>
          <a:xfrm>
            <a:off x="3288104" y="2053953"/>
            <a:ext cx="674298" cy="249339"/>
          </a:xfrm>
          <a:prstGeom prst="rect">
            <a:avLst/>
          </a:prstGeom>
          <a:noFill/>
        </p:spPr>
        <p:txBody>
          <a:bodyPr wrap="square" lIns="91430" tIns="45716" rIns="91430" bIns="45716" rtlCol="0">
            <a:spAutoFit/>
          </a:bodyPr>
          <a:lstStyle/>
          <a:p>
            <a:r>
              <a:rPr lang="en-US" sz="1000" dirty="0">
                <a:solidFill>
                  <a:srgbClr val="000000"/>
                </a:solidFill>
              </a:rPr>
              <a:t>Gene A</a:t>
            </a:r>
          </a:p>
        </p:txBody>
      </p:sp>
      <p:sp>
        <p:nvSpPr>
          <p:cNvPr id="47" name="TextBox 46"/>
          <p:cNvSpPr txBox="1"/>
          <p:nvPr/>
        </p:nvSpPr>
        <p:spPr>
          <a:xfrm>
            <a:off x="3421649" y="2749180"/>
            <a:ext cx="674298" cy="249339"/>
          </a:xfrm>
          <a:prstGeom prst="rect">
            <a:avLst/>
          </a:prstGeom>
          <a:noFill/>
        </p:spPr>
        <p:txBody>
          <a:bodyPr wrap="square" lIns="91430" tIns="45716" rIns="91430" bIns="45716" rtlCol="0">
            <a:spAutoFit/>
          </a:bodyPr>
          <a:lstStyle/>
          <a:p>
            <a:r>
              <a:rPr lang="en-US" sz="1000" dirty="0">
                <a:solidFill>
                  <a:srgbClr val="000000"/>
                </a:solidFill>
              </a:rPr>
              <a:t>Gene D</a:t>
            </a:r>
          </a:p>
        </p:txBody>
      </p:sp>
      <p:sp>
        <p:nvSpPr>
          <p:cNvPr id="49" name="TextBox 48"/>
          <p:cNvSpPr txBox="1"/>
          <p:nvPr/>
        </p:nvSpPr>
        <p:spPr>
          <a:xfrm>
            <a:off x="3952973" y="3178099"/>
            <a:ext cx="674298" cy="249339"/>
          </a:xfrm>
          <a:prstGeom prst="rect">
            <a:avLst/>
          </a:prstGeom>
          <a:noFill/>
        </p:spPr>
        <p:txBody>
          <a:bodyPr wrap="square" lIns="91430" tIns="45716" rIns="91430" bIns="45716" rtlCol="0">
            <a:spAutoFit/>
          </a:bodyPr>
          <a:lstStyle/>
          <a:p>
            <a:r>
              <a:rPr lang="en-US" sz="1000" dirty="0">
                <a:solidFill>
                  <a:srgbClr val="000000"/>
                </a:solidFill>
              </a:rPr>
              <a:t>Gene F</a:t>
            </a:r>
          </a:p>
        </p:txBody>
      </p:sp>
      <p:sp>
        <p:nvSpPr>
          <p:cNvPr id="50" name="TextBox 49"/>
          <p:cNvSpPr txBox="1"/>
          <p:nvPr/>
        </p:nvSpPr>
        <p:spPr>
          <a:xfrm>
            <a:off x="3964477" y="3921245"/>
            <a:ext cx="674298" cy="249339"/>
          </a:xfrm>
          <a:prstGeom prst="rect">
            <a:avLst/>
          </a:prstGeom>
          <a:noFill/>
        </p:spPr>
        <p:txBody>
          <a:bodyPr wrap="square" lIns="91430" tIns="45716" rIns="91430" bIns="45716" rtlCol="0">
            <a:spAutoFit/>
          </a:bodyPr>
          <a:lstStyle/>
          <a:p>
            <a:r>
              <a:rPr lang="en-US" sz="1000" dirty="0">
                <a:solidFill>
                  <a:srgbClr val="000000"/>
                </a:solidFill>
              </a:rPr>
              <a:t>Gene B</a:t>
            </a:r>
          </a:p>
        </p:txBody>
      </p:sp>
      <p:sp>
        <p:nvSpPr>
          <p:cNvPr id="51" name="TextBox 50"/>
          <p:cNvSpPr txBox="1"/>
          <p:nvPr/>
        </p:nvSpPr>
        <p:spPr>
          <a:xfrm>
            <a:off x="4507304" y="3083045"/>
            <a:ext cx="674298" cy="249339"/>
          </a:xfrm>
          <a:prstGeom prst="rect">
            <a:avLst/>
          </a:prstGeom>
          <a:noFill/>
        </p:spPr>
        <p:txBody>
          <a:bodyPr wrap="square" lIns="91430" tIns="45716" rIns="91430" bIns="45716" rtlCol="0">
            <a:spAutoFit/>
          </a:bodyPr>
          <a:lstStyle/>
          <a:p>
            <a:r>
              <a:rPr lang="en-US" sz="1000" dirty="0">
                <a:solidFill>
                  <a:srgbClr val="000000"/>
                </a:solidFill>
              </a:rPr>
              <a:t>Gene A</a:t>
            </a:r>
          </a:p>
        </p:txBody>
      </p:sp>
      <p:sp>
        <p:nvSpPr>
          <p:cNvPr id="52" name="TextBox 51"/>
          <p:cNvSpPr txBox="1"/>
          <p:nvPr/>
        </p:nvSpPr>
        <p:spPr>
          <a:xfrm>
            <a:off x="4611785" y="3434980"/>
            <a:ext cx="674298" cy="249339"/>
          </a:xfrm>
          <a:prstGeom prst="rect">
            <a:avLst/>
          </a:prstGeom>
          <a:noFill/>
        </p:spPr>
        <p:txBody>
          <a:bodyPr wrap="square" lIns="91430" tIns="45716" rIns="91430" bIns="45716" rtlCol="0">
            <a:spAutoFit/>
          </a:bodyPr>
          <a:lstStyle/>
          <a:p>
            <a:r>
              <a:rPr lang="en-US" sz="1000" dirty="0">
                <a:solidFill>
                  <a:srgbClr val="000000"/>
                </a:solidFill>
              </a:rPr>
              <a:t>Gene B</a:t>
            </a:r>
          </a:p>
        </p:txBody>
      </p:sp>
      <p:sp>
        <p:nvSpPr>
          <p:cNvPr id="54" name="TextBox 53"/>
          <p:cNvSpPr txBox="1"/>
          <p:nvPr/>
        </p:nvSpPr>
        <p:spPr>
          <a:xfrm>
            <a:off x="4421676" y="3778272"/>
            <a:ext cx="674298" cy="249339"/>
          </a:xfrm>
          <a:prstGeom prst="rect">
            <a:avLst/>
          </a:prstGeom>
          <a:noFill/>
        </p:spPr>
        <p:txBody>
          <a:bodyPr wrap="square" lIns="91430" tIns="45716" rIns="91430" bIns="45716" rtlCol="0">
            <a:spAutoFit/>
          </a:bodyPr>
          <a:lstStyle/>
          <a:p>
            <a:r>
              <a:rPr lang="en-US" sz="1000" dirty="0">
                <a:solidFill>
                  <a:srgbClr val="000000"/>
                </a:solidFill>
              </a:rPr>
              <a:t>Gene G</a:t>
            </a:r>
          </a:p>
        </p:txBody>
      </p:sp>
      <p:sp>
        <p:nvSpPr>
          <p:cNvPr id="61" name="TextBox 60"/>
          <p:cNvSpPr txBox="1"/>
          <p:nvPr/>
        </p:nvSpPr>
        <p:spPr>
          <a:xfrm>
            <a:off x="4459385" y="4149845"/>
            <a:ext cx="674298" cy="249339"/>
          </a:xfrm>
          <a:prstGeom prst="rect">
            <a:avLst/>
          </a:prstGeom>
          <a:noFill/>
        </p:spPr>
        <p:txBody>
          <a:bodyPr wrap="square" lIns="91430" tIns="45716" rIns="91430" bIns="45716" rtlCol="0">
            <a:spAutoFit/>
          </a:bodyPr>
          <a:lstStyle/>
          <a:p>
            <a:r>
              <a:rPr lang="en-US" sz="1000" dirty="0">
                <a:solidFill>
                  <a:srgbClr val="000000"/>
                </a:solidFill>
              </a:rPr>
              <a:t>Gene H</a:t>
            </a:r>
          </a:p>
        </p:txBody>
      </p:sp>
      <p:sp>
        <p:nvSpPr>
          <p:cNvPr id="62" name="TextBox 61"/>
          <p:cNvSpPr txBox="1"/>
          <p:nvPr/>
        </p:nvSpPr>
        <p:spPr>
          <a:xfrm>
            <a:off x="4915800" y="4262520"/>
            <a:ext cx="674298" cy="249339"/>
          </a:xfrm>
          <a:prstGeom prst="rect">
            <a:avLst/>
          </a:prstGeom>
          <a:noFill/>
        </p:spPr>
        <p:txBody>
          <a:bodyPr wrap="square" lIns="91430" tIns="45716" rIns="91430" bIns="45716" rtlCol="0">
            <a:spAutoFit/>
          </a:bodyPr>
          <a:lstStyle/>
          <a:p>
            <a:r>
              <a:rPr lang="en-US" sz="1000" dirty="0">
                <a:solidFill>
                  <a:srgbClr val="000000"/>
                </a:solidFill>
              </a:rPr>
              <a:t>Gene A</a:t>
            </a:r>
          </a:p>
        </p:txBody>
      </p:sp>
      <p:graphicFrame>
        <p:nvGraphicFramePr>
          <p:cNvPr id="4" name="Table 3"/>
          <p:cNvGraphicFramePr>
            <a:graphicFrameLocks noGrp="1"/>
          </p:cNvGraphicFramePr>
          <p:nvPr>
            <p:extLst>
              <p:ext uri="{D42A27DB-BD31-4B8C-83A1-F6EECF244321}">
                <p14:modId xmlns:p14="http://schemas.microsoft.com/office/powerpoint/2010/main" val="3123024860"/>
              </p:ext>
            </p:extLst>
          </p:nvPr>
        </p:nvGraphicFramePr>
        <p:xfrm>
          <a:off x="6559496" y="4555433"/>
          <a:ext cx="1579384" cy="1341120"/>
        </p:xfrm>
        <a:graphic>
          <a:graphicData uri="http://schemas.openxmlformats.org/drawingml/2006/table">
            <a:tbl>
              <a:tblPr firstRow="1" bandRow="1">
                <a:tableStyleId>{2D5ABB26-0587-4C30-8999-92F81FD0307C}</a:tableStyleId>
              </a:tblPr>
              <a:tblGrid>
                <a:gridCol w="699552"/>
                <a:gridCol w="879832"/>
              </a:tblGrid>
              <a:tr h="365760">
                <a:tc>
                  <a:txBody>
                    <a:bodyPr/>
                    <a:lstStyle/>
                    <a:p>
                      <a:r>
                        <a:rPr lang="en-US" sz="1600" b="1" dirty="0" smtClean="0"/>
                        <a:t>Gene</a:t>
                      </a:r>
                      <a:endParaRPr lang="en-US" sz="1600" b="1" dirty="0"/>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Var. Imp.</a:t>
                      </a:r>
                      <a:endParaRPr lang="en-US" sz="1600" b="1" dirty="0"/>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595">
                <a:tc>
                  <a:txBody>
                    <a:bodyPr/>
                    <a:lstStyle/>
                    <a:p>
                      <a:r>
                        <a:rPr lang="en-US" sz="1600" dirty="0" smtClean="0"/>
                        <a:t>Gene A</a:t>
                      </a:r>
                      <a:endParaRPr lang="en-US" sz="1600" dirty="0"/>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0.67</a:t>
                      </a:r>
                      <a:endParaRPr lang="en-US" sz="1600" dirty="0"/>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595">
                <a:tc>
                  <a:txBody>
                    <a:bodyPr/>
                    <a:lstStyle/>
                    <a:p>
                      <a:r>
                        <a:rPr lang="en-US" sz="1600" dirty="0" smtClean="0"/>
                        <a:t>Gene B</a:t>
                      </a:r>
                      <a:endParaRPr lang="en-US" sz="1600" dirty="0"/>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0.20</a:t>
                      </a:r>
                      <a:endParaRPr lang="en-US" sz="1600" dirty="0"/>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595">
                <a:tc>
                  <a:txBody>
                    <a:bodyPr/>
                    <a:lstStyle/>
                    <a:p>
                      <a:r>
                        <a:rPr lang="en-US" sz="1600" dirty="0" smtClean="0"/>
                        <a:t>Gene D</a:t>
                      </a:r>
                      <a:endParaRPr lang="en-US" sz="1600" dirty="0"/>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0.13</a:t>
                      </a: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595">
                <a:tc>
                  <a:txBody>
                    <a:bodyPr/>
                    <a:lstStyle/>
                    <a:p>
                      <a:r>
                        <a:rPr lang="en-US" sz="1600" dirty="0" smtClean="0"/>
                        <a:t>…</a:t>
                      </a:r>
                      <a:endParaRPr lang="en-US" sz="1600" dirty="0"/>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a:t>
                      </a: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7" name="TextBox 66"/>
          <p:cNvSpPr txBox="1"/>
          <p:nvPr/>
        </p:nvSpPr>
        <p:spPr>
          <a:xfrm>
            <a:off x="5405273" y="2997641"/>
            <a:ext cx="305569" cy="369324"/>
          </a:xfrm>
          <a:prstGeom prst="rect">
            <a:avLst/>
          </a:prstGeom>
          <a:noFill/>
        </p:spPr>
        <p:txBody>
          <a:bodyPr wrap="square" lIns="91430" tIns="45716" rIns="91430" bIns="45716" rtlCol="0">
            <a:spAutoFit/>
          </a:bodyPr>
          <a:lstStyle/>
          <a:p>
            <a:r>
              <a:rPr lang="en-US" b="1" dirty="0">
                <a:solidFill>
                  <a:srgbClr val="0000FF"/>
                </a:solidFill>
              </a:rPr>
              <a:t>2</a:t>
            </a:r>
          </a:p>
        </p:txBody>
      </p:sp>
    </p:spTree>
    <p:extLst>
      <p:ext uri="{BB962C8B-B14F-4D97-AF65-F5344CB8AC3E}">
        <p14:creationId xmlns:p14="http://schemas.microsoft.com/office/powerpoint/2010/main" val="16707180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750</Words>
  <Application>Microsoft Macintosh PowerPoint</Application>
  <PresentationFormat>On-screen Show (4:3)</PresentationFormat>
  <Paragraphs>113</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The Random Forest is built one tree at a time…</vt:lpstr>
      <vt:lpstr>To predict new patients, each tree gets a vote…</vt:lpstr>
      <vt:lpstr>Variable importance is a feature of random forests</vt:lpstr>
    </vt:vector>
  </TitlesOfParts>
  <Company>The Genome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Random Forest is built one tree at a time…</dc:title>
  <dc:creator>Obi Griffith</dc:creator>
  <cp:lastModifiedBy>Obi Griffith</cp:lastModifiedBy>
  <cp:revision>2</cp:revision>
  <dcterms:created xsi:type="dcterms:W3CDTF">2015-02-12T04:18:17Z</dcterms:created>
  <dcterms:modified xsi:type="dcterms:W3CDTF">2015-02-12T04:25:18Z</dcterms:modified>
</cp:coreProperties>
</file>