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3" r:id="rId4"/>
    <p:sldId id="272" r:id="rId5"/>
    <p:sldId id="258" r:id="rId6"/>
    <p:sldId id="271" r:id="rId7"/>
    <p:sldId id="274" r:id="rId8"/>
    <p:sldId id="259" r:id="rId9"/>
    <p:sldId id="275" r:id="rId10"/>
    <p:sldId id="276" r:id="rId11"/>
    <p:sldId id="260" r:id="rId12"/>
    <p:sldId id="261" r:id="rId13"/>
    <p:sldId id="262" r:id="rId14"/>
    <p:sldId id="263" r:id="rId15"/>
    <p:sldId id="278" r:id="rId16"/>
    <p:sldId id="264" r:id="rId17"/>
    <p:sldId id="265" r:id="rId18"/>
    <p:sldId id="277" r:id="rId19"/>
    <p:sldId id="266" r:id="rId20"/>
    <p:sldId id="268" r:id="rId21"/>
    <p:sldId id="267" r:id="rId22"/>
    <p:sldId id="269" r:id="rId23"/>
    <p:sldId id="270" r:id="rId24"/>
  </p:sldIdLst>
  <p:sldSz cx="9144000" cy="6858000" type="screen4x3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4479" autoAdjust="0"/>
  </p:normalViewPr>
  <p:slideViewPr>
    <p:cSldViewPr>
      <p:cViewPr>
        <p:scale>
          <a:sx n="90" d="100"/>
          <a:sy n="90" d="100"/>
        </p:scale>
        <p:origin x="-1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FEC54-2395-4AFA-8FE3-FFA19DA48ADF}" type="datetimeFigureOut">
              <a:rPr lang="en-AU" smtClean="0"/>
              <a:t>3/09/2018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DBFC2-2DB9-4ECA-9AE6-222680B78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506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04F95-2878-467C-A5B8-10A7C060AC1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541BA-256C-4D92-95E4-72479852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32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12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08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Descriptions of</a:t>
            </a:r>
            <a:r>
              <a:rPr lang="en-AU" baseline="0" dirty="0" smtClean="0"/>
              <a:t> data on https://www.imdb.com/interfaces/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10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1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09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31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Things to cover:</a:t>
            </a:r>
          </a:p>
          <a:p>
            <a:r>
              <a:rPr lang="en-AU" dirty="0" smtClean="0"/>
              <a:t>The</a:t>
            </a:r>
            <a:r>
              <a:rPr lang="en-AU" baseline="0" dirty="0" smtClean="0"/>
              <a:t> movie page.  </a:t>
            </a:r>
          </a:p>
          <a:p>
            <a:pPr>
              <a:buFont typeface="Arial" pitchFamily="34" charset="0"/>
              <a:buChar char="•"/>
            </a:pPr>
            <a:r>
              <a:rPr lang="en-AU" baseline="0" dirty="0" smtClean="0"/>
              <a:t>Selection of x variable, y variable, colour variable, log/linear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Filtering</a:t>
            </a:r>
            <a:r>
              <a:rPr lang="en-AU" baseline="0" dirty="0" smtClean="0"/>
              <a:t> by year, by genre(s), media type</a:t>
            </a:r>
          </a:p>
          <a:p>
            <a:pPr>
              <a:buFont typeface="Arial" pitchFamily="34" charset="0"/>
              <a:buChar char="•"/>
            </a:pPr>
            <a:r>
              <a:rPr lang="en-AU" baseline="0" dirty="0" smtClean="0"/>
              <a:t>Filter by year, # votes, polarity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Tooltip,</a:t>
            </a:r>
            <a:r>
              <a:rPr lang="en-AU" baseline="0" dirty="0" smtClean="0"/>
              <a:t> brushed selection.</a:t>
            </a:r>
          </a:p>
          <a:p>
            <a:pPr>
              <a:buFont typeface="Arial" pitchFamily="34" charset="0"/>
              <a:buNone/>
            </a:pPr>
            <a:r>
              <a:rPr lang="en-AU" baseline="0" dirty="0" smtClean="0"/>
              <a:t>The single movie page</a:t>
            </a:r>
          </a:p>
          <a:p>
            <a:pPr>
              <a:buFont typeface="Arial" pitchFamily="34" charset="0"/>
              <a:buNone/>
            </a:pPr>
            <a:r>
              <a:rPr lang="en-AU" baseline="0" dirty="0" smtClean="0"/>
              <a:t>Latest results</a:t>
            </a:r>
          </a:p>
          <a:p>
            <a:pPr>
              <a:buFont typeface="Arial" pitchFamily="34" charset="0"/>
              <a:buChar char="•"/>
            </a:pPr>
            <a:r>
              <a:rPr lang="en-AU" baseline="0" dirty="0" smtClean="0"/>
              <a:t>Votes with means</a:t>
            </a:r>
          </a:p>
          <a:p>
            <a:pPr>
              <a:buFont typeface="Arial" pitchFamily="34" charset="0"/>
              <a:buChar char="•"/>
            </a:pPr>
            <a:r>
              <a:rPr lang="en-AU" baseline="0" dirty="0" smtClean="0"/>
              <a:t>Beta model, Binary model, Residuals</a:t>
            </a:r>
          </a:p>
          <a:p>
            <a:pPr>
              <a:buFont typeface="Arial" pitchFamily="34" charset="0"/>
              <a:buChar char="•"/>
            </a:pPr>
            <a:r>
              <a:rPr lang="en-AU" baseline="0" dirty="0" smtClean="0"/>
              <a:t>Table of latest votes</a:t>
            </a:r>
          </a:p>
          <a:p>
            <a:pPr>
              <a:buFont typeface="Arial" pitchFamily="34" charset="0"/>
              <a:buNone/>
            </a:pPr>
            <a:r>
              <a:rPr lang="en-AU" baseline="0" dirty="0" smtClean="0"/>
              <a:t>Full results:</a:t>
            </a:r>
          </a:p>
          <a:p>
            <a:pPr>
              <a:buFont typeface="Arial" pitchFamily="34" charset="0"/>
              <a:buChar char="•"/>
            </a:pPr>
            <a:r>
              <a:rPr lang="en-AU" baseline="0" dirty="0" smtClean="0"/>
              <a:t>Number of votes over time</a:t>
            </a:r>
          </a:p>
          <a:p>
            <a:pPr>
              <a:buFont typeface="Arial" pitchFamily="34" charset="0"/>
              <a:buChar char="•"/>
            </a:pPr>
            <a:r>
              <a:rPr lang="en-AU" baseline="0" dirty="0" smtClean="0"/>
              <a:t>Means over time</a:t>
            </a:r>
          </a:p>
          <a:p>
            <a:pPr>
              <a:buFont typeface="Arial" pitchFamily="34" charset="0"/>
              <a:buChar char="•"/>
            </a:pPr>
            <a:r>
              <a:rPr lang="en-AU" baseline="0" dirty="0" smtClean="0"/>
              <a:t>Table of results </a:t>
            </a:r>
            <a:r>
              <a:rPr lang="en-AU" baseline="0" smtClean="0"/>
              <a:t>over time</a:t>
            </a: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24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0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3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0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84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4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71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8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https://en.wikipedia.org/wiki/Beta_distribution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41BA-256C-4D92-95E4-72479852CA5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682D-BABB-4CB8-885B-67DBD05E19C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64E-2BAB-4411-A0AC-2DF1F96FC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682D-BABB-4CB8-885B-67DBD05E19C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64E-2BAB-4411-A0AC-2DF1F96FC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682D-BABB-4CB8-885B-67DBD05E19C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64E-2BAB-4411-A0AC-2DF1F96FC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682D-BABB-4CB8-885B-67DBD05E19C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64E-2BAB-4411-A0AC-2DF1F96FC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682D-BABB-4CB8-885B-67DBD05E19C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64E-2BAB-4411-A0AC-2DF1F96FC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682D-BABB-4CB8-885B-67DBD05E19C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64E-2BAB-4411-A0AC-2DF1F96FC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682D-BABB-4CB8-885B-67DBD05E19C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64E-2BAB-4411-A0AC-2DF1F96FC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682D-BABB-4CB8-885B-67DBD05E19C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64E-2BAB-4411-A0AC-2DF1F96FC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682D-BABB-4CB8-885B-67DBD05E19C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64E-2BAB-4411-A0AC-2DF1F96FC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682D-BABB-4CB8-885B-67DBD05E19C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64E-2BAB-4411-A0AC-2DF1F96FC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682D-BABB-4CB8-885B-67DBD05E19C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64E-2BAB-4411-A0AC-2DF1F96FC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682D-BABB-4CB8-885B-67DBD05E19C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564E-2BAB-4411-A0AC-2DF1F96FC1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.imdbw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ryHaworth/IMDB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sticus.shinyapps.io/IMDB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ta_distribu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MAD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IMDB</a:t>
            </a:r>
            <a:r>
              <a:rPr lang="en-AU" baseline="0" dirty="0" smtClean="0"/>
              <a:t> Ratings: The Beta/Binomial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Beta Binomial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Model has four parameters:</a:t>
            </a:r>
          </a:p>
          <a:p>
            <a:pPr lvl="1"/>
            <a:r>
              <a:rPr lang="en-AU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dirty="0" smtClean="0"/>
              <a:t> and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AU" dirty="0" smtClean="0"/>
              <a:t> for Beta distribution part</a:t>
            </a:r>
          </a:p>
          <a:p>
            <a:pPr lvl="1"/>
            <a:r>
              <a:rPr lang="en-AU" dirty="0" smtClean="0">
                <a:latin typeface="Courier New" pitchFamily="49" charset="0"/>
                <a:cs typeface="Courier New" pitchFamily="49" charset="0"/>
              </a:rPr>
              <a:t>polarity</a:t>
            </a:r>
            <a:r>
              <a:rPr lang="en-AU" dirty="0" smtClean="0"/>
              <a:t>: the proportion who are at extremes</a:t>
            </a:r>
          </a:p>
          <a:p>
            <a:pPr lvl="1"/>
            <a:r>
              <a:rPr lang="en-AU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inary.ppn</a:t>
            </a:r>
            <a:r>
              <a:rPr lang="en-AU" dirty="0" smtClean="0"/>
              <a:t>: the proportion of 10/10 ratings among the extremes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Analysis: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Getting the Data</a:t>
            </a:r>
          </a:p>
          <a:p>
            <a:r>
              <a:rPr lang="en-AU" dirty="0" smtClean="0"/>
              <a:t>Analysing the Data</a:t>
            </a:r>
          </a:p>
          <a:p>
            <a:r>
              <a:rPr lang="en-AU" dirty="0" smtClean="0"/>
              <a:t>Presenting</a:t>
            </a:r>
            <a:r>
              <a:rPr lang="en-AU" baseline="0" dirty="0" smtClean="0"/>
              <a:t> the Results</a:t>
            </a:r>
          </a:p>
          <a:p>
            <a:r>
              <a:rPr lang="en-AU" baseline="0" dirty="0" smtClean="0"/>
              <a:t>Publishing the Code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Available on IMDB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Data Available from </a:t>
            </a:r>
            <a:r>
              <a:rPr lang="en-AU" dirty="0" smtClean="0">
                <a:hlinkClick r:id="rId3"/>
              </a:rPr>
              <a:t>https://datasets.imdbws.com/</a:t>
            </a:r>
            <a:r>
              <a:rPr lang="en-AU" dirty="0" smtClean="0"/>
              <a:t>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title.basics.tsv.gz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AU" dirty="0" smtClean="0"/>
              <a:t>Contains information about the </a:t>
            </a:r>
            <a:r>
              <a:rPr lang="en-AU" dirty="0" smtClean="0"/>
              <a:t>movie</a:t>
            </a:r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title.ratings.tsv.gz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dirty="0" smtClean="0"/>
              <a:t>Contains information about number of votes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</a:t>
            </a:r>
            <a:r>
              <a:rPr lang="en-AU" dirty="0" smtClean="0"/>
              <a:t>Available </a:t>
            </a:r>
            <a:r>
              <a:rPr lang="en-AU" baseline="0" dirty="0" smtClean="0"/>
              <a:t>on </a:t>
            </a:r>
            <a:r>
              <a:rPr lang="en-AU" baseline="0" dirty="0" smtClean="0"/>
              <a:t>IMDB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BUT –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ratings.tsv.gz</a:t>
            </a:r>
            <a:r>
              <a:rPr lang="en-AU" dirty="0" smtClean="0"/>
              <a:t> only contains total votes and </a:t>
            </a:r>
            <a:r>
              <a:rPr lang="en-AU" dirty="0" smtClean="0"/>
              <a:t>average rating.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To get number of votes by individual rating had to do web scraping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780928"/>
            <a:ext cx="7809777" cy="122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Programs</a:t>
            </a:r>
            <a:r>
              <a:rPr lang="en-AU" baseline="0" dirty="0" smtClean="0"/>
              <a:t> for Harvesting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Web scraping using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rvest</a:t>
            </a:r>
            <a:r>
              <a:rPr lang="en-AU" dirty="0" smtClean="0"/>
              <a:t> package in R.</a:t>
            </a:r>
          </a:p>
          <a:p>
            <a:r>
              <a:rPr lang="en-AU" dirty="0" smtClean="0"/>
              <a:t>Scheduling of daily downloads and scraping using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taskscheduleR</a:t>
            </a:r>
            <a:r>
              <a:rPr lang="en-AU" dirty="0" smtClean="0"/>
              <a:t> package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Daily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Download latest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basics</a:t>
            </a:r>
            <a:r>
              <a:rPr lang="en-AU" dirty="0" smtClean="0"/>
              <a:t> and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ratings</a:t>
            </a:r>
            <a:r>
              <a:rPr lang="en-AU" dirty="0" smtClean="0"/>
              <a:t> files</a:t>
            </a:r>
          </a:p>
          <a:p>
            <a:r>
              <a:rPr lang="en-AU" dirty="0" smtClean="0"/>
              <a:t>Harvest votes for:</a:t>
            </a:r>
          </a:p>
          <a:p>
            <a:pPr lvl="1"/>
            <a:r>
              <a:rPr lang="en-AU" dirty="0" smtClean="0"/>
              <a:t>New movies with 1000+ votes</a:t>
            </a:r>
          </a:p>
          <a:p>
            <a:pPr lvl="1"/>
            <a:r>
              <a:rPr lang="en-AU" dirty="0" smtClean="0"/>
              <a:t>Movies with increased votes (+500 or 10%)</a:t>
            </a:r>
          </a:p>
          <a:p>
            <a:pPr lvl="1"/>
            <a:r>
              <a:rPr lang="en-AU" dirty="0" smtClean="0"/>
              <a:t>Movies which have not bee updated recently</a:t>
            </a:r>
          </a:p>
          <a:p>
            <a:r>
              <a:rPr lang="en-AU" dirty="0" smtClean="0"/>
              <a:t>Batch file which runs at 3am, set up using the </a:t>
            </a:r>
            <a:r>
              <a:rPr lang="en-AU" dirty="0" err="1" smtClean="0"/>
              <a:t>ScheduleR</a:t>
            </a:r>
            <a:r>
              <a:rPr lang="en-AU" dirty="0" smtClean="0"/>
              <a:t> tool.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Fit the model parameters movie by movie</a:t>
            </a:r>
          </a:p>
          <a:p>
            <a:r>
              <a:rPr lang="en-AU" dirty="0" smtClean="0"/>
              <a:t>Use R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optim</a:t>
            </a:r>
            <a:r>
              <a:rPr lang="en-AU" dirty="0" smtClean="0"/>
              <a:t> function to optimise the parameter values.</a:t>
            </a:r>
          </a:p>
          <a:p>
            <a:r>
              <a:rPr lang="en-AU" dirty="0" smtClean="0"/>
              <a:t>Loop through all available movies.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Presenting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each movie variables of interest are:</a:t>
            </a:r>
          </a:p>
          <a:p>
            <a:pPr lvl="1"/>
            <a:r>
              <a:rPr lang="en-AU" dirty="0" smtClean="0"/>
              <a:t>Mean rating</a:t>
            </a:r>
          </a:p>
          <a:p>
            <a:pPr lvl="1"/>
            <a:r>
              <a:rPr lang="en-AU" dirty="0" smtClean="0"/>
              <a:t>Median rating</a:t>
            </a:r>
          </a:p>
          <a:p>
            <a:pPr lvl="1"/>
            <a:r>
              <a:rPr lang="en-AU" dirty="0" smtClean="0"/>
              <a:t>Beta mean (mean of the beta part)</a:t>
            </a:r>
          </a:p>
          <a:p>
            <a:pPr lvl="1"/>
            <a:r>
              <a:rPr lang="en-AU" dirty="0" smtClean="0"/>
              <a:t>Binary mean (mean of the extreme votes)</a:t>
            </a:r>
          </a:p>
          <a:p>
            <a:pPr lvl="1"/>
            <a:r>
              <a:rPr lang="en-AU" dirty="0" smtClean="0"/>
              <a:t>Polarity (proportion which are extreme)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Presenting in 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(demo)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Publishing the</a:t>
            </a:r>
            <a:r>
              <a:rPr lang="en-AU" baseline="0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Code has been saved to </a:t>
            </a:r>
            <a:r>
              <a:rPr lang="en-AU" dirty="0" err="1" smtClean="0"/>
              <a:t>Github</a:t>
            </a:r>
            <a:endParaRPr lang="en-AU" dirty="0" smtClean="0"/>
          </a:p>
          <a:p>
            <a:pPr lvl="0"/>
            <a:r>
              <a:rPr lang="en-AU" dirty="0" smtClean="0"/>
              <a:t>Created personal account so I could more easily work at home</a:t>
            </a:r>
          </a:p>
          <a:p>
            <a:pPr lvl="0"/>
            <a:r>
              <a:rPr lang="en-AU" dirty="0" smtClean="0"/>
              <a:t>Involved setting up on several computers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Ratings on IMDB do not follow an</a:t>
            </a:r>
            <a:r>
              <a:rPr lang="en-AU" baseline="0" dirty="0" smtClean="0"/>
              <a:t> obvious distribution.</a:t>
            </a:r>
          </a:p>
          <a:p>
            <a:r>
              <a:rPr lang="en-AU" dirty="0" smtClean="0"/>
              <a:t>For example: (next slide)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 smtClean="0"/>
              <a:t>Publishing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Published to the web using </a:t>
            </a:r>
            <a:r>
              <a:rPr lang="en-AU" dirty="0" err="1" smtClean="0"/>
              <a:t>Shinyapps</a:t>
            </a:r>
            <a:r>
              <a:rPr lang="en-AU" dirty="0" smtClean="0"/>
              <a:t> hosting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 have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How to Harvest</a:t>
            </a:r>
            <a:r>
              <a:rPr lang="en-AU" baseline="0" dirty="0" smtClean="0"/>
              <a:t> from the web (</a:t>
            </a:r>
            <a:r>
              <a:rPr lang="en-AU" baseline="0" dirty="0" err="1" smtClean="0">
                <a:latin typeface="Courier New" pitchFamily="49" charset="0"/>
                <a:cs typeface="Courier New" pitchFamily="49" charset="0"/>
              </a:rPr>
              <a:t>rvest</a:t>
            </a:r>
            <a:r>
              <a:rPr lang="en-AU" baseline="0" dirty="0" smtClean="0"/>
              <a:t> library)</a:t>
            </a:r>
          </a:p>
          <a:p>
            <a:r>
              <a:rPr lang="en-AU" baseline="0" dirty="0" smtClean="0"/>
              <a:t>How to schedule a job (</a:t>
            </a:r>
            <a:r>
              <a:rPr lang="en-AU" baseline="0" dirty="0" err="1" smtClean="0">
                <a:latin typeface="Courier New" pitchFamily="49" charset="0"/>
                <a:cs typeface="Courier New" pitchFamily="49" charset="0"/>
              </a:rPr>
              <a:t>scheduleR</a:t>
            </a:r>
            <a:r>
              <a:rPr lang="en-AU" dirty="0" smtClean="0"/>
              <a:t> Shiny add in</a:t>
            </a:r>
            <a:r>
              <a:rPr lang="en-AU" baseline="0" dirty="0" smtClean="0"/>
              <a:t>)</a:t>
            </a:r>
          </a:p>
          <a:p>
            <a:r>
              <a:rPr lang="en-AU" baseline="0" dirty="0" smtClean="0"/>
              <a:t>How to fit a model (</a:t>
            </a:r>
            <a:r>
              <a:rPr lang="en-AU" baseline="0" dirty="0" err="1" smtClean="0">
                <a:latin typeface="Courier New" pitchFamily="49" charset="0"/>
                <a:cs typeface="Courier New" pitchFamily="49" charset="0"/>
              </a:rPr>
              <a:t>optim</a:t>
            </a:r>
            <a:r>
              <a:rPr lang="en-AU" baseline="0" dirty="0" smtClean="0"/>
              <a:t> function)</a:t>
            </a:r>
          </a:p>
          <a:p>
            <a:r>
              <a:rPr lang="en-AU" baseline="0" dirty="0" smtClean="0"/>
              <a:t>How to present results</a:t>
            </a:r>
          </a:p>
          <a:p>
            <a:pPr lvl="1"/>
            <a:r>
              <a:rPr lang="en-AU" baseline="0" dirty="0" smtClean="0"/>
              <a:t>Shiny</a:t>
            </a:r>
          </a:p>
          <a:p>
            <a:pPr lvl="1"/>
            <a:r>
              <a:rPr lang="en-AU" baseline="0" dirty="0" err="1" smtClean="0"/>
              <a:t>ggplot</a:t>
            </a:r>
            <a:endParaRPr lang="en-AU" baseline="0" dirty="0" smtClean="0"/>
          </a:p>
          <a:p>
            <a:pPr lvl="0"/>
            <a:r>
              <a:rPr lang="en-AU" baseline="0" dirty="0" smtClean="0"/>
              <a:t>How to set up GIT on a home computer</a:t>
            </a:r>
          </a:p>
          <a:p>
            <a:pPr lvl="0"/>
            <a:r>
              <a:rPr lang="en-AU" baseline="0" dirty="0" smtClean="0"/>
              <a:t>How to load project on external server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</a:t>
            </a:r>
            <a:r>
              <a:rPr lang="en-AU" baseline="0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Fixing</a:t>
            </a:r>
            <a:r>
              <a:rPr lang="en-AU" baseline="0" dirty="0" smtClean="0"/>
              <a:t> the model (residuals are not right)</a:t>
            </a:r>
          </a:p>
          <a:p>
            <a:r>
              <a:rPr lang="en-AU" baseline="0" dirty="0" smtClean="0"/>
              <a:t>Movie selection – drill down from movie list</a:t>
            </a:r>
          </a:p>
          <a:p>
            <a:r>
              <a:rPr lang="en-AU" baseline="0" dirty="0" smtClean="0"/>
              <a:t>Polarity analysis – Data mining to determine what features of a movie affect degree of polarity?</a:t>
            </a:r>
          </a:p>
          <a:p>
            <a:r>
              <a:rPr lang="en-AU" baseline="0" dirty="0" smtClean="0"/>
              <a:t>Movie report – use R </a:t>
            </a:r>
            <a:r>
              <a:rPr lang="en-AU" baseline="0" dirty="0" err="1" smtClean="0"/>
              <a:t>Markup</a:t>
            </a:r>
            <a:r>
              <a:rPr lang="en-AU" baseline="0" dirty="0" smtClean="0"/>
              <a:t> to create an automated summary document for a given movie with stats, plots.</a:t>
            </a:r>
          </a:p>
          <a:p>
            <a:r>
              <a:rPr lang="en-AU" baseline="0" dirty="0" smtClean="0"/>
              <a:t>Extra information – allow filtering by actor, director etc.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title.crew.tsv.gz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title.principals.tsv.gz</a:t>
            </a:r>
            <a:endParaRPr lang="en-AU" baseline="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GIT Repository:</a:t>
            </a:r>
          </a:p>
          <a:p>
            <a:pPr lvl="1"/>
            <a:r>
              <a:rPr lang="en-US" dirty="0" smtClean="0">
                <a:hlinkClick r:id="rId3"/>
              </a:rPr>
              <a:t>https://github.com/BarryHaworth/IMDB</a:t>
            </a:r>
            <a:r>
              <a:rPr lang="en-US" dirty="0" smtClean="0"/>
              <a:t> </a:t>
            </a:r>
          </a:p>
          <a:p>
            <a:pPr lvl="0"/>
            <a:r>
              <a:rPr lang="en-AU" dirty="0" smtClean="0"/>
              <a:t>Shiny Dashboard</a:t>
            </a:r>
          </a:p>
          <a:p>
            <a:pPr lvl="1"/>
            <a:r>
              <a:rPr lang="en-AU" dirty="0" smtClean="0">
                <a:hlinkClick r:id="rId4"/>
              </a:rPr>
              <a:t>https://statisticus.shinyapps.io/IMDB/</a:t>
            </a:r>
            <a:r>
              <a:rPr lang="en-AU" dirty="0" smtClean="0"/>
              <a:t> </a:t>
            </a:r>
          </a:p>
          <a:p>
            <a:pPr lvl="0"/>
            <a:r>
              <a:rPr lang="en-AU" dirty="0" smtClean="0"/>
              <a:t>IMDB Data links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Ratings</a:t>
            </a:r>
            <a:r>
              <a:rPr lang="en-AU" baseline="0" dirty="0" smtClean="0"/>
              <a:t> Look Like: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4350" y="1600200"/>
            <a:ext cx="3675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Ratings</a:t>
            </a:r>
            <a:r>
              <a:rPr lang="en-AU" baseline="0" dirty="0" smtClean="0"/>
              <a:t> Look Like: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6170" y="1600200"/>
            <a:ext cx="36916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Ratings</a:t>
            </a:r>
            <a:r>
              <a:rPr lang="en-AU" baseline="0" dirty="0" smtClean="0"/>
              <a:t> Look Like: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9118" y="1600200"/>
            <a:ext cx="364576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Ratings Look like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6273" y="1600200"/>
            <a:ext cx="37314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this looks like: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</a:t>
            </a:r>
            <a:r>
              <a:rPr lang="en-AU" baseline="0" dirty="0" smtClean="0"/>
              <a:t> looks like a combination of two populations.</a:t>
            </a:r>
          </a:p>
          <a:p>
            <a:r>
              <a:rPr lang="en-AU" baseline="0" dirty="0" smtClean="0"/>
              <a:t>One population follows conventional statistical distribution and gives ratings anywhere between 1 and 10.</a:t>
            </a:r>
          </a:p>
          <a:p>
            <a:r>
              <a:rPr lang="en-AU" baseline="0" dirty="0" smtClean="0"/>
              <a:t>The other </a:t>
            </a:r>
            <a:r>
              <a:rPr lang="en-AU" dirty="0" smtClean="0"/>
              <a:t>population only gives extreme ratings (1/10, 10/10)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Beta Binomial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My solution is to model this as combination of two distributions:</a:t>
            </a:r>
          </a:p>
          <a:p>
            <a:pPr lvl="1"/>
            <a:r>
              <a:rPr lang="en-AU" dirty="0" smtClean="0"/>
              <a:t>A Beta Distribution for the middle part.</a:t>
            </a:r>
          </a:p>
          <a:p>
            <a:pPr lvl="1"/>
            <a:r>
              <a:rPr lang="en-AU" dirty="0" smtClean="0"/>
              <a:t>A Binary distribution for the extremes.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Beta Distribution</a:t>
            </a:r>
            <a:br>
              <a:rPr lang="en-AU" dirty="0" smtClean="0"/>
            </a:br>
            <a:r>
              <a:rPr lang="en-AU" sz="2200" dirty="0" smtClean="0">
                <a:hlinkClick r:id="rId3"/>
              </a:rPr>
              <a:t>https://en.wikipedia.org/wiki/Beta_distribution</a:t>
            </a:r>
            <a:r>
              <a:rPr lang="en-AU" sz="2200" dirty="0" smtClean="0"/>
              <a:t> </a:t>
            </a:r>
            <a:endParaRPr lang="en-US" sz="2200" dirty="0"/>
          </a:p>
        </p:txBody>
      </p:sp>
      <p:pic>
        <p:nvPicPr>
          <p:cNvPr id="4099" name="Picture 3" descr="C:\R\IMDB\1280px-Beta_distribution_pdf.svg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273" y="1600200"/>
            <a:ext cx="5657454" cy="4525963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656</Words>
  <Application>Microsoft Office PowerPoint</Application>
  <PresentationFormat>On-screen Show (4:3)</PresentationFormat>
  <Paragraphs>130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MAD Project</vt:lpstr>
      <vt:lpstr>The Problem</vt:lpstr>
      <vt:lpstr>What Ratings Look Like:</vt:lpstr>
      <vt:lpstr>What Ratings Look Like:</vt:lpstr>
      <vt:lpstr>What Ratings Look Like:</vt:lpstr>
      <vt:lpstr>What Ratings Look like</vt:lpstr>
      <vt:lpstr>What this looks like:</vt:lpstr>
      <vt:lpstr>The Beta Binomial model</vt:lpstr>
      <vt:lpstr>The Beta Distribution https://en.wikipedia.org/wiki/Beta_distribution </vt:lpstr>
      <vt:lpstr>The Beta Binomial model</vt:lpstr>
      <vt:lpstr>The Analysis:</vt:lpstr>
      <vt:lpstr>Data Available on IMDB</vt:lpstr>
      <vt:lpstr>Data Available on IMDB</vt:lpstr>
      <vt:lpstr>Programs for Harvesting</vt:lpstr>
      <vt:lpstr>The Daily update</vt:lpstr>
      <vt:lpstr>Analysing the Data</vt:lpstr>
      <vt:lpstr>Presenting the data</vt:lpstr>
      <vt:lpstr>Presenting in a dashboard</vt:lpstr>
      <vt:lpstr>Publishing the code</vt:lpstr>
      <vt:lpstr>Publishing the app</vt:lpstr>
      <vt:lpstr>What I have Learned</vt:lpstr>
      <vt:lpstr>Further work</vt:lpstr>
      <vt:lpstr>Links: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Project</dc:title>
  <dc:creator>Barry Haworth</dc:creator>
  <cp:lastModifiedBy>Haworth, Barry</cp:lastModifiedBy>
  <cp:revision>28</cp:revision>
  <cp:lastPrinted>2018-09-02T23:14:39Z</cp:lastPrinted>
  <dcterms:created xsi:type="dcterms:W3CDTF">2018-09-02T07:09:57Z</dcterms:created>
  <dcterms:modified xsi:type="dcterms:W3CDTF">2018-09-02T23:38:15Z</dcterms:modified>
</cp:coreProperties>
</file>