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2" r:id="rId9"/>
    <p:sldId id="268" r:id="rId10"/>
    <p:sldId id="270" r:id="rId11"/>
    <p:sldId id="267" r:id="rId12"/>
    <p:sldId id="269" r:id="rId13"/>
    <p:sldId id="274" r:id="rId14"/>
    <p:sldId id="275" r:id="rId15"/>
    <p:sldId id="260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86405" autoAdjust="0"/>
  </p:normalViewPr>
  <p:slideViewPr>
    <p:cSldViewPr>
      <p:cViewPr varScale="1">
        <p:scale>
          <a:sx n="102" d="100"/>
          <a:sy n="102" d="100"/>
        </p:scale>
        <p:origin x="-782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7D426-32D9-48D5-812A-CA522AC7B788}" type="datetimeFigureOut">
              <a:rPr lang="en-AU" smtClean="0"/>
              <a:pPr/>
              <a:t>29/09/2019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4D1D-38AC-4ACB-B85C-AD408D96DDD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3542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Known issues with the data.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7792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Number of #ATO tweets is not</a:t>
            </a:r>
            <a:r>
              <a:rPr lang="en-AU" baseline="0" dirty="0" smtClean="0"/>
              <a:t> large as hashtags go.  </a:t>
            </a:r>
          </a:p>
          <a:p>
            <a:r>
              <a:rPr lang="en-AU" baseline="0" dirty="0" smtClean="0"/>
              <a:t>Need to insert plot – histogram over time.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6668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List</a:t>
            </a:r>
            <a:r>
              <a:rPr lang="en-AU" baseline="0" dirty="0" smtClean="0"/>
              <a:t> of most common hashtags</a:t>
            </a:r>
          </a:p>
          <a:p>
            <a:r>
              <a:rPr lang="en-AU" baseline="0" dirty="0" err="1" smtClean="0"/>
              <a:t>Wordcloud</a:t>
            </a:r>
            <a:r>
              <a:rPr lang="en-AU" baseline="0" dirty="0" smtClean="0"/>
              <a:t> of most common hashtags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9208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 are a lot of different</a:t>
            </a:r>
            <a:r>
              <a:rPr lang="en-AU" baseline="0" dirty="0" smtClean="0"/>
              <a:t> options for sentiment analysis.  I did not attempt to review alternatives, but took the first one I came across.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9412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Plot</a:t>
            </a:r>
            <a:r>
              <a:rPr lang="en-AU" baseline="0" dirty="0" smtClean="0"/>
              <a:t> of ATO Sentiment over time</a:t>
            </a:r>
          </a:p>
          <a:p>
            <a:r>
              <a:rPr lang="en-AU" baseline="0" dirty="0" smtClean="0"/>
              <a:t>Table of ATO average sentiment, average sentiment by hashtag.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7792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Plot</a:t>
            </a:r>
            <a:r>
              <a:rPr lang="en-AU" baseline="0" dirty="0" smtClean="0"/>
              <a:t> of ATO Sentiment over time</a:t>
            </a:r>
          </a:p>
          <a:p>
            <a:r>
              <a:rPr lang="en-AU" baseline="0" dirty="0" smtClean="0"/>
              <a:t>Table of ATO average sentiment, average sentiment by hashtag.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7792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Plot</a:t>
            </a:r>
            <a:r>
              <a:rPr lang="en-AU" baseline="0" dirty="0" smtClean="0"/>
              <a:t> of ATO Sentiment over time</a:t>
            </a:r>
          </a:p>
          <a:p>
            <a:r>
              <a:rPr lang="en-AU" baseline="0" dirty="0" smtClean="0"/>
              <a:t>Table of ATO average sentiment, average sentiment by hashtag.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4D1D-38AC-4ACB-B85C-AD408D96DDD4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7792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1.docx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radlab.local/MAD/sentiment-analysis-re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Sentiment Analysis Research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Barry Haworth</a:t>
            </a:r>
          </a:p>
          <a:p>
            <a:r>
              <a:rPr lang="en-AU" dirty="0" smtClean="0"/>
              <a:t>Ilana Lichtenstein</a:t>
            </a:r>
          </a:p>
          <a:p>
            <a:r>
              <a:rPr lang="en-AU" dirty="0" smtClean="0"/>
              <a:t>James Zhang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3355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- Hashtags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752600"/>
            <a:ext cx="53816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08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Sentiment</a:t>
            </a:r>
            <a:r>
              <a:rPr lang="en-AU" baseline="0" dirty="0" smtClean="0"/>
              <a:t>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Many different lists available.  Used:</a:t>
            </a:r>
          </a:p>
          <a:p>
            <a:pPr marL="457200" lvl="1" indent="0">
              <a:buNone/>
            </a:pPr>
            <a:r>
              <a:rPr lang="en-AU" smtClean="0"/>
              <a:t>library(syuzhet)</a:t>
            </a:r>
          </a:p>
          <a:p>
            <a:pPr marL="457200" lvl="1" indent="0">
              <a:buNone/>
            </a:pPr>
            <a:r>
              <a:rPr lang="en-AU" smtClean="0"/>
              <a:t>Sentiment &lt;- get_nrc_sentiment(ATO_tweets$text)</a:t>
            </a:r>
          </a:p>
          <a:p>
            <a:r>
              <a:rPr lang="en-AU" smtClean="0"/>
              <a:t>This gave counts of number of negative &amp; positive words. </a:t>
            </a:r>
          </a:p>
          <a:p>
            <a:r>
              <a:rPr lang="en-AU" smtClean="0"/>
              <a:t>Did not review other lists.</a:t>
            </a:r>
          </a:p>
        </p:txBody>
      </p:sp>
    </p:spTree>
    <p:extLst>
      <p:ext uri="{BB962C8B-B14F-4D97-AF65-F5344CB8AC3E}">
        <p14:creationId xmlns:p14="http://schemas.microsoft.com/office/powerpoint/2010/main" xmlns="" val="4961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Number of Tweets by Sentiment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4670" y="1600200"/>
            <a:ext cx="56546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86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Sentiment over</a:t>
            </a:r>
            <a:r>
              <a:rPr lang="en-AU" baseline="0" dirty="0" smtClean="0"/>
              <a:t> time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118626"/>
            <a:ext cx="6934200" cy="555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86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Sentiment by </a:t>
            </a:r>
            <a:r>
              <a:rPr lang="en-AU" dirty="0" err="1" smtClean="0"/>
              <a:t>Hashtag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2057400" y="1219200"/>
          <a:ext cx="6786561" cy="5751512"/>
        </p:xfrm>
        <a:graphic>
          <a:graphicData uri="http://schemas.openxmlformats.org/presentationml/2006/ole">
            <p:oleObj spid="_x0000_s6145" name="Document" r:id="rId5" imgW="6105850" imgH="57510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686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comparison of open source sentiment analysis libraries (James)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105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</a:t>
            </a:r>
            <a:r>
              <a:rPr lang="en-AU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experiment with Rasa </a:t>
            </a:r>
            <a:r>
              <a:rPr lang="en-AU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chatbot</a:t>
            </a:r>
            <a:r>
              <a:rPr lang="en-AU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tool for “intent” prediction using </a:t>
            </a:r>
            <a:r>
              <a:rPr lang="en-AU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Khoros</a:t>
            </a:r>
            <a:r>
              <a:rPr lang="en-AU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data (Ilana present his work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6240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 and Findings (Ilana)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2781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Git Repository: </a:t>
            </a:r>
            <a:r>
              <a:rPr lang="en-AU" dirty="0" smtClean="0">
                <a:hlinkClick r:id="rId2"/>
              </a:rPr>
              <a:t>http://gitlab.radlab.local/MAD/sentiment-analysis-research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9424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 to Sentiment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10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Two</a:t>
            </a:r>
            <a:r>
              <a:rPr lang="en-AU" baseline="0" dirty="0" smtClean="0"/>
              <a:t> Data 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Twitter</a:t>
            </a:r>
          </a:p>
          <a:p>
            <a:r>
              <a:rPr lang="en-AU" dirty="0" err="1" smtClean="0"/>
              <a:t>Khoros</a:t>
            </a:r>
            <a:r>
              <a:rPr lang="en-AU" dirty="0" smtClean="0"/>
              <a:t> Social Media Data </a:t>
            </a:r>
          </a:p>
          <a:p>
            <a:pPr marL="457200" lvl="1" indent="0">
              <a:buNone/>
            </a:pPr>
            <a:r>
              <a:rPr lang="en-AU" dirty="0" smtClean="0"/>
              <a:t>(ATO Social Media Unit)</a:t>
            </a:r>
          </a:p>
        </p:txBody>
      </p:sp>
    </p:spTree>
    <p:extLst>
      <p:ext uri="{BB962C8B-B14F-4D97-AF65-F5344CB8AC3E}">
        <p14:creationId xmlns:p14="http://schemas.microsoft.com/office/powerpoint/2010/main" xmlns="" val="2448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Sentiment Analysis Work in Twitter (Barry)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Source of data</a:t>
            </a:r>
          </a:p>
          <a:p>
            <a:r>
              <a:rPr lang="en-AU" dirty="0" smtClean="0"/>
              <a:t>The Twitter API</a:t>
            </a:r>
          </a:p>
          <a:p>
            <a:r>
              <a:rPr lang="en-AU" dirty="0" smtClean="0"/>
              <a:t>Downloading Tweets</a:t>
            </a:r>
          </a:p>
          <a:p>
            <a:r>
              <a:rPr lang="en-AU" dirty="0" smtClean="0"/>
              <a:t>Analysing Tweets</a:t>
            </a:r>
          </a:p>
          <a:p>
            <a:pPr lvl="1"/>
            <a:r>
              <a:rPr lang="en-AU" dirty="0" smtClean="0"/>
              <a:t>Hashtags</a:t>
            </a:r>
          </a:p>
          <a:p>
            <a:pPr lvl="1"/>
            <a:r>
              <a:rPr lang="en-AU" dirty="0" smtClean="0"/>
              <a:t>Sentiment</a:t>
            </a:r>
          </a:p>
          <a:p>
            <a:r>
              <a:rPr lang="en-AU" dirty="0" smtClean="0"/>
              <a:t>Some limitations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7659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Twitter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dirty="0"/>
              <a:t>microblogging and social networking service on which users post and interact with messages known as "tweets</a:t>
            </a:r>
            <a:r>
              <a:rPr lang="en-AU" dirty="0" smtClean="0"/>
              <a:t>".</a:t>
            </a:r>
          </a:p>
          <a:p>
            <a:r>
              <a:rPr lang="en-AU" dirty="0" smtClean="0"/>
              <a:t>Short messages of 280 characters (originally 140) which can be labelled with #hashtags.</a:t>
            </a:r>
          </a:p>
        </p:txBody>
      </p:sp>
    </p:spTree>
    <p:extLst>
      <p:ext uri="{BB962C8B-B14F-4D97-AF65-F5344CB8AC3E}">
        <p14:creationId xmlns:p14="http://schemas.microsoft.com/office/powerpoint/2010/main" xmlns="" val="8317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Twitter API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Twitter have an Application Programming Interface (API)</a:t>
            </a:r>
          </a:p>
          <a:p>
            <a:r>
              <a:rPr lang="en-AU" dirty="0" smtClean="0"/>
              <a:t>Allows commands to read, post tweets.</a:t>
            </a:r>
          </a:p>
          <a:p>
            <a:r>
              <a:rPr lang="en-AU" dirty="0" smtClean="0"/>
              <a:t>Apply online</a:t>
            </a:r>
          </a:p>
        </p:txBody>
      </p:sp>
    </p:spTree>
    <p:extLst>
      <p:ext uri="{BB962C8B-B14F-4D97-AF65-F5344CB8AC3E}">
        <p14:creationId xmlns:p14="http://schemas.microsoft.com/office/powerpoint/2010/main" xmlns="" val="25947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Downloading</a:t>
            </a:r>
            <a:r>
              <a:rPr lang="en-AU" baseline="0" dirty="0" smtClean="0"/>
              <a:t> Tweets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Used Twitter API to download tweets with hashtag #ATO.</a:t>
            </a:r>
          </a:p>
          <a:p>
            <a:r>
              <a:rPr lang="en-AU" dirty="0" smtClean="0"/>
              <a:t>Ran from home computer, downloading tweets daily.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1313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Issues with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Tweets can be up to 280 characters. API only returns 140.</a:t>
            </a:r>
          </a:p>
          <a:p>
            <a:r>
              <a:rPr lang="en-AU" dirty="0" smtClean="0"/>
              <a:t>#ATO is applied to the </a:t>
            </a:r>
            <a:r>
              <a:rPr lang="en-AU" b="1" dirty="0" smtClean="0"/>
              <a:t>Australian Taxation Office</a:t>
            </a:r>
            <a:r>
              <a:rPr lang="en-AU" dirty="0" smtClean="0"/>
              <a:t>, </a:t>
            </a:r>
            <a:r>
              <a:rPr lang="en-AU" dirty="0"/>
              <a:t>but also </a:t>
            </a:r>
            <a:r>
              <a:rPr lang="en-AU" b="1" dirty="0"/>
              <a:t>Ankara </a:t>
            </a:r>
            <a:r>
              <a:rPr lang="en-AU" b="1" dirty="0" err="1"/>
              <a:t>Ticaret</a:t>
            </a:r>
            <a:r>
              <a:rPr lang="en-AU" b="1" dirty="0"/>
              <a:t> </a:t>
            </a:r>
            <a:r>
              <a:rPr lang="en-AU" b="1" dirty="0" err="1"/>
              <a:t>Odasi</a:t>
            </a:r>
            <a:r>
              <a:rPr lang="en-AU" b="1" dirty="0"/>
              <a:t> </a:t>
            </a:r>
            <a:r>
              <a:rPr lang="en-AU" dirty="0" smtClean="0"/>
              <a:t>(Chamber </a:t>
            </a:r>
            <a:r>
              <a:rPr lang="en-AU" dirty="0"/>
              <a:t>of Commerce located in Ankara, Turkey</a:t>
            </a:r>
            <a:r>
              <a:rPr lang="en-AU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xmlns="" val="30833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pmcvariety.files.wordpress.com/2018/04/twitter-logo.jpg?w=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433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</a:t>
            </a:r>
            <a:r>
              <a:rPr lang="en-AU" baseline="0" dirty="0" smtClean="0"/>
              <a:t> – Number of tweets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Total number of ATO </a:t>
            </a:r>
            <a:r>
              <a:rPr lang="en-AU" dirty="0" smtClean="0"/>
              <a:t>tweets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133599"/>
            <a:ext cx="5836168" cy="467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996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394</Words>
  <Application>Microsoft Office PowerPoint</Application>
  <PresentationFormat>On-screen Show (4:3)</PresentationFormat>
  <Paragraphs>66</Paragraphs>
  <Slides>18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Office Word Document</vt:lpstr>
      <vt:lpstr>Sentiment Analysis Research</vt:lpstr>
      <vt:lpstr>Intro to Sentiment Analysis</vt:lpstr>
      <vt:lpstr>Two Data Sources</vt:lpstr>
      <vt:lpstr>Sentiment Analysis Work in Twitter (Barry)</vt:lpstr>
      <vt:lpstr>Twitter</vt:lpstr>
      <vt:lpstr>The Twitter API</vt:lpstr>
      <vt:lpstr>Downloading Tweets</vt:lpstr>
      <vt:lpstr>Issues with data</vt:lpstr>
      <vt:lpstr>Analysis – Number of tweets</vt:lpstr>
      <vt:lpstr>Analysis - Hashtags</vt:lpstr>
      <vt:lpstr>Sentiment Analysis</vt:lpstr>
      <vt:lpstr>Number of Tweets by Sentiment</vt:lpstr>
      <vt:lpstr>Sentiment over time</vt:lpstr>
      <vt:lpstr>Sentiment by Hashtag</vt:lpstr>
      <vt:lpstr>A comparison of open source sentiment analysis libraries (James)</vt:lpstr>
      <vt:lpstr>An experiment with Rasa chatbot tool for “intent” prediction using Khoros data (Ilana present his work )</vt:lpstr>
      <vt:lpstr>Conclusions and Findings (Ilana)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Barry Haworth</dc:creator>
  <cp:lastModifiedBy>Barry Haworth</cp:lastModifiedBy>
  <cp:revision>14</cp:revision>
  <dcterms:created xsi:type="dcterms:W3CDTF">2006-08-16T00:00:00Z</dcterms:created>
  <dcterms:modified xsi:type="dcterms:W3CDTF">2019-09-29T06:18:07Z</dcterms:modified>
</cp:coreProperties>
</file>