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5" r:id="rId3"/>
    <p:sldId id="389" r:id="rId4"/>
    <p:sldId id="257" r:id="rId5"/>
    <p:sldId id="390" r:id="rId6"/>
    <p:sldId id="391" r:id="rId7"/>
    <p:sldId id="392" r:id="rId8"/>
    <p:sldId id="393" r:id="rId9"/>
    <p:sldId id="394" r:id="rId10"/>
    <p:sldId id="396" r:id="rId11"/>
    <p:sldId id="397" r:id="rId12"/>
    <p:sldId id="398" r:id="rId13"/>
    <p:sldId id="399" r:id="rId14"/>
    <p:sldId id="400" r:id="rId15"/>
    <p:sldId id="40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E718-9CE3-4B02-9964-F23165AB7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5559C-A7A5-4002-AC1E-8E788CFC6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E78E83-823F-4BF9-A1D3-EFBC6C82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E20D2-F8F9-49D0-B603-4AD77CA9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0D975-DF1F-4910-B21B-9C9D7273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4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981B4-B229-4570-804D-33DEF7E7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FDB68B-E3EF-41F0-825B-F1530948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72E3F-C8AE-4033-852E-2963EEAB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66777-342D-46CC-8999-EA374BB3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F49F3-CFDE-4B51-8F66-F1AB8DF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CBF613-CF2B-49F3-886C-4CFEA0ACB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5E523A-03A2-4C30-9415-C66EBD5B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9B3F2-A44D-4561-BA1D-0F18E531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524A3-0971-4208-89A4-550397A8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78FC9-7892-449C-8E3C-46625729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7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448E-9C3D-4A87-BC48-0FC21851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72B32-127F-4DB6-9D9B-22D76C07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681EE-0E06-4767-81BB-38D3FC1F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277511-8DC7-429D-BAEF-81E0B03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7AEB31-803C-4CF6-B064-FD326684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6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9767B-C27C-4A03-8104-0888A5CA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682F72-A509-4013-A13C-808A8DA9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48B51-A898-4D1B-8589-656AD3E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9DB3F-6559-4E1D-9622-146B99BD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F8B14-BABB-4478-BBA3-B974A5F6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9C6ED-CF39-4915-90B3-678BBACF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4AC01-E607-4428-AA4E-6B19B76B1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DFE5CB-1939-45A6-8387-0FE5699F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1AC6BB-9FF5-4C05-A462-98BA550C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BD1C11-53CD-4CDC-AC85-C62C70D8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705B30-1940-4674-AEB5-8C758984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36AAB-9773-40C8-89C7-24450522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34CBE6-AC0A-45F1-906B-013925AF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A1615B-B37D-4EDA-B906-0B49A9DC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F72BE3-83A5-4419-BA6A-4B6111E7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29C6E-BA64-4B89-999E-D6C72BE98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A67D13-38EB-4C2D-9E1E-FDE1247E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33D7C0-42AE-4C89-A040-7BB59480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1BD3B0-4612-4853-8D41-CF29EB6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6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B41D5-3C57-4D2B-B949-96D5ED3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9972CE-23DA-43FF-B8C2-5B1917AA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D3E9CE-CB27-4C79-8EC7-BBDA533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E6BC5D-7E40-49B9-8E7D-C1DDF8D7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B4BA36-9EB2-486A-9762-84B01AD3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1A6B35-FD72-4C45-83E0-4943EAA0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960A43-76F0-45EA-8927-2A06744C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1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13A44-DF93-4906-B7B6-E351CC09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4E7AD-8CFA-4E17-85E4-74788890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95669A-48EE-4630-8E96-3978A0A2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EA91AB-A0FC-4737-B5C9-609A35DA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42DBEB-6B57-42F9-A123-F35D600F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ECB7D9-A5AF-4B8A-A353-A9FBFCEB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2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3B4E9-8E3B-4853-B08F-1FA2F92A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557C62-2A9D-47FB-8133-626D9C51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90C6EA-D47B-4D91-B181-07104A709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719E91-F191-4C1E-8C9D-1A9793CE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A818C0-4D14-49AB-A966-24D40180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E5D513-8870-446E-BC7D-2A1EC90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2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A607E-23B8-47DD-9DA0-4FADDE4B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14E45A-131C-4870-84DC-E0477643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E7FC22-8DCA-4FE1-8453-BB11993EC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F13C-1332-482D-A4BF-E219C18D4BE7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07C06-B47E-4496-BA14-A1A4F5F6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5AA758-D4E1-4E04-843B-CEA0C492F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94CA-47D4-41E1-97F0-9B2964CB4E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6582D-ADDE-4168-BD4A-702E35865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Presentation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Lab3 : </a:t>
            </a:r>
            <a:r>
              <a:rPr lang="en-US" altLang="zh-TW" dirty="0" err="1"/>
              <a:t>lab_fir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10467D-EE95-4F2E-A3C5-700F40227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558"/>
            <a:ext cx="9144000" cy="1252242"/>
          </a:xfrm>
        </p:spPr>
        <p:txBody>
          <a:bodyPr/>
          <a:lstStyle/>
          <a:p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朱柏誠</a:t>
            </a:r>
          </a:p>
        </p:txBody>
      </p:sp>
    </p:spTree>
    <p:extLst>
      <p:ext uri="{BB962C8B-B14F-4D97-AF65-F5344CB8AC3E}">
        <p14:creationId xmlns:p14="http://schemas.microsoft.com/office/powerpoint/2010/main" val="99293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515"/>
            <a:ext cx="10515600" cy="4351338"/>
          </a:xfrm>
        </p:spPr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  <a:latin typeface="DFKai-SB"/>
              </a:rPr>
              <a:t>二是在</a:t>
            </a:r>
            <a:r>
              <a:rPr lang="en-US" altLang="zh-TW" dirty="0" err="1">
                <a:solidFill>
                  <a:srgbClr val="000000"/>
                </a:solidFill>
                <a:latin typeface="DFKai-SB"/>
              </a:rPr>
              <a:t>data_bram</a:t>
            </a:r>
            <a:r>
              <a:rPr lang="zh-TW" altLang="en-US" dirty="0">
                <a:solidFill>
                  <a:srgbClr val="000000"/>
                </a:solidFill>
                <a:latin typeface="DFKai-SB"/>
              </a:rPr>
              <a:t>被填滿後需要做</a:t>
            </a:r>
            <a:r>
              <a:rPr lang="en-US" altLang="zh-TW" dirty="0">
                <a:solidFill>
                  <a:srgbClr val="000000"/>
                </a:solidFill>
                <a:latin typeface="DFKai-SB"/>
              </a:rPr>
              <a:t>shift</a:t>
            </a:r>
            <a:r>
              <a:rPr lang="zh-TW" altLang="en-US" dirty="0">
                <a:solidFill>
                  <a:srgbClr val="000000"/>
                </a:solidFill>
                <a:latin typeface="DFKai-SB"/>
              </a:rPr>
              <a:t>的動作故總共需</a:t>
            </a:r>
            <a:r>
              <a:rPr lang="en-US" altLang="zh-TW" dirty="0">
                <a:solidFill>
                  <a:srgbClr val="000000"/>
                </a:solidFill>
                <a:latin typeface="DFKai-SB"/>
              </a:rPr>
              <a:t>22</a:t>
            </a:r>
            <a:r>
              <a:rPr lang="zh-TW" altLang="en-US" dirty="0">
                <a:solidFill>
                  <a:srgbClr val="000000"/>
                </a:solidFill>
                <a:latin typeface="DFKai-SB"/>
              </a:rPr>
              <a:t>個</a:t>
            </a:r>
            <a:r>
              <a:rPr lang="en-US" altLang="zh-TW" dirty="0">
                <a:solidFill>
                  <a:srgbClr val="000000"/>
                </a:solidFill>
                <a:latin typeface="DFKai-SB"/>
              </a:rPr>
              <a:t>clock</a:t>
            </a:r>
            <a:r>
              <a:rPr lang="zh-TW" altLang="en-US" dirty="0">
                <a:solidFill>
                  <a:srgbClr val="000000"/>
                </a:solidFill>
                <a:latin typeface="DFKai-SB"/>
              </a:rPr>
              <a:t>計算如圖四所示，在偶數個</a:t>
            </a:r>
            <a:r>
              <a:rPr lang="en-US" altLang="zh-TW" dirty="0">
                <a:solidFill>
                  <a:srgbClr val="000000"/>
                </a:solidFill>
                <a:latin typeface="DFKai-SB"/>
              </a:rPr>
              <a:t>clock</a:t>
            </a:r>
            <a:r>
              <a:rPr lang="zh-TW" altLang="en-US" dirty="0">
                <a:solidFill>
                  <a:srgbClr val="000000"/>
                </a:solidFill>
                <a:latin typeface="DFKai-SB"/>
              </a:rPr>
              <a:t>輸入要讀取之地址</a:t>
            </a:r>
            <a:endParaRPr lang="en-US" altLang="zh-TW" dirty="0">
              <a:solidFill>
                <a:srgbClr val="000000"/>
              </a:solidFill>
              <a:latin typeface="DFKai-SB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DFKai-SB"/>
              </a:rPr>
              <a:t>=&gt; Should use read/write pointer, instead of shift</a:t>
            </a:r>
          </a:p>
          <a:p>
            <a:r>
              <a:rPr lang="en-US" altLang="zh-TW" dirty="0">
                <a:solidFill>
                  <a:srgbClr val="000000"/>
                </a:solidFill>
                <a:latin typeface="DFKai-SB"/>
              </a:rPr>
              <a:t>LUT 321, FF – 146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70" y="3978105"/>
            <a:ext cx="6187860" cy="23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84B4F-B3F6-4B18-A9B4-6B0D3B94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DFKai-SB"/>
              </a:rPr>
              <a:t>read/write pointer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E718A5-EA28-43D2-90E8-2474716DE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若使用</a:t>
            </a:r>
            <a:r>
              <a:rPr lang="en-US" altLang="zh-TW" dirty="0"/>
              <a:t>pointer</a:t>
            </a:r>
            <a:r>
              <a:rPr lang="zh-TW" altLang="en-US" dirty="0"/>
              <a:t>，則在填滿</a:t>
            </a:r>
            <a:r>
              <a:rPr lang="en-US" altLang="zh-TW" dirty="0" err="1"/>
              <a:t>data_ram</a:t>
            </a:r>
            <a:r>
              <a:rPr lang="zh-TW" altLang="en-US" dirty="0"/>
              <a:t>後只需要</a:t>
            </a:r>
            <a:r>
              <a:rPr lang="en-US" altLang="zh-TW" dirty="0"/>
              <a:t>11</a:t>
            </a:r>
            <a:r>
              <a:rPr lang="zh-TW" altLang="en-US" dirty="0"/>
              <a:t>個</a:t>
            </a:r>
            <a:r>
              <a:rPr lang="en-US" altLang="zh-TW" dirty="0"/>
              <a:t>cycle</a:t>
            </a:r>
            <a:r>
              <a:rPr lang="zh-TW" altLang="en-US" dirty="0"/>
              <a:t>即可計算一筆資料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需另外設計</a:t>
            </a:r>
            <a:r>
              <a:rPr lang="en-US" altLang="zh-TW" dirty="0"/>
              <a:t>pointer</a:t>
            </a:r>
            <a:r>
              <a:rPr lang="zh-TW" altLang="en-US" dirty="0"/>
              <a:t>的起始位置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D5E4DD-B7BA-43E0-8A7B-0F18616B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93" y="3922295"/>
            <a:ext cx="5888413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arready</a:t>
            </a:r>
            <a:r>
              <a:rPr lang="en-US" dirty="0"/>
              <a:t>, </a:t>
            </a:r>
            <a:r>
              <a:rPr lang="en-US" dirty="0" err="1"/>
              <a:t>rvalid</a:t>
            </a:r>
            <a:r>
              <a:rPr lang="en-US" dirty="0"/>
              <a:t> can not constant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4421" y="1909011"/>
            <a:ext cx="8598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assign awready = (state == IDLE) ? 1 : 0;</a:t>
            </a:r>
          </a:p>
          <a:p>
            <a:r>
              <a:rPr lang="en-US"/>
              <a:t>   	assign wready = (state == IDLE) ? 1 : 0;</a:t>
            </a:r>
          </a:p>
          <a:p>
            <a:r>
              <a:rPr lang="en-US"/>
              <a:t>   	assign arready = 1'b1;</a:t>
            </a:r>
          </a:p>
          <a:p>
            <a:r>
              <a:rPr lang="en-US"/>
              <a:t>   	assign rvalid = 1'b1;</a:t>
            </a:r>
          </a:p>
          <a:p>
            <a:r>
              <a:rPr lang="en-US"/>
              <a:t>   	assign rdata = rdata_r;</a:t>
            </a:r>
            <a:endParaRPr lang="en-US" dirty="0"/>
          </a:p>
        </p:txBody>
      </p:sp>
      <p:pic>
        <p:nvPicPr>
          <p:cNvPr id="5" name="內容版面配置區 13">
            <a:extLst>
              <a:ext uri="{FF2B5EF4-FFF2-40B4-BE49-F238E27FC236}">
                <a16:creationId xmlns:a16="http://schemas.microsoft.com/office/drawing/2014/main" id="{186FF44C-270C-48D1-9EFA-009BE57BD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7"/>
          <a:stretch/>
        </p:blipFill>
        <p:spPr>
          <a:xfrm>
            <a:off x="838200" y="4073894"/>
            <a:ext cx="10515600" cy="774833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E725B0-D5B0-4CC5-9C77-65D8B310379B}"/>
              </a:ext>
            </a:extLst>
          </p:cNvPr>
          <p:cNvSpPr/>
          <p:nvPr/>
        </p:nvSpPr>
        <p:spPr>
          <a:xfrm>
            <a:off x="838200" y="5095925"/>
            <a:ext cx="2777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rvalid_r &lt;= (arready) ? 1 : 0;</a:t>
            </a:r>
          </a:p>
        </p:txBody>
      </p:sp>
    </p:spTree>
    <p:extLst>
      <p:ext uri="{BB962C8B-B14F-4D97-AF65-F5344CB8AC3E}">
        <p14:creationId xmlns:p14="http://schemas.microsoft.com/office/powerpoint/2010/main" val="10561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8884" y="1796716"/>
            <a:ext cx="800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awaddr</a:t>
            </a:r>
            <a:r>
              <a:rPr lang="en-US" dirty="0"/>
              <a:t> should qualified by </a:t>
            </a:r>
            <a:r>
              <a:rPr lang="en-US" dirty="0" err="1"/>
              <a:t>awvalid</a:t>
            </a:r>
            <a:r>
              <a:rPr lang="en-US" dirty="0"/>
              <a:t>   </a:t>
            </a:r>
          </a:p>
          <a:p>
            <a:r>
              <a:rPr lang="en-US" dirty="0" err="1"/>
              <a:t>data_length</a:t>
            </a:r>
            <a:r>
              <a:rPr lang="en-US" dirty="0"/>
              <a:t> &lt;= (</a:t>
            </a:r>
            <a:r>
              <a:rPr lang="en-US" dirty="0" err="1"/>
              <a:t>awaddr</a:t>
            </a:r>
            <a:r>
              <a:rPr lang="en-US" dirty="0"/>
              <a:t>==12'h10) ? </a:t>
            </a:r>
            <a:r>
              <a:rPr lang="en-US" dirty="0" err="1"/>
              <a:t>wdata</a:t>
            </a:r>
            <a:r>
              <a:rPr lang="en-US" dirty="0"/>
              <a:t> : </a:t>
            </a:r>
            <a:r>
              <a:rPr lang="en-US" dirty="0" err="1"/>
              <a:t>data_length</a:t>
            </a:r>
            <a:r>
              <a:rPr lang="en-US" dirty="0"/>
              <a:t>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C39030-1AC4-4563-ADC0-9F9376701AB6}"/>
              </a:ext>
            </a:extLst>
          </p:cNvPr>
          <p:cNvSpPr/>
          <p:nvPr/>
        </p:nvSpPr>
        <p:spPr>
          <a:xfrm>
            <a:off x="1098884" y="3244334"/>
            <a:ext cx="800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data_length</a:t>
            </a:r>
            <a:r>
              <a:rPr lang="en-US" altLang="zh-TW" dirty="0">
                <a:solidFill>
                  <a:srgbClr val="FF0000"/>
                </a:solidFill>
              </a:rPr>
              <a:t> &lt;= (</a:t>
            </a:r>
            <a:r>
              <a:rPr lang="en-US" altLang="zh-TW" dirty="0" err="1">
                <a:solidFill>
                  <a:srgbClr val="FF0000"/>
                </a:solidFill>
              </a:rPr>
              <a:t>awaddr</a:t>
            </a:r>
            <a:r>
              <a:rPr lang="en-US" altLang="zh-TW" dirty="0">
                <a:solidFill>
                  <a:srgbClr val="FF0000"/>
                </a:solidFill>
              </a:rPr>
              <a:t>==12'h10 &amp;&amp; </a:t>
            </a:r>
            <a:r>
              <a:rPr lang="en-US" altLang="zh-TW" dirty="0" err="1">
                <a:solidFill>
                  <a:srgbClr val="FF0000"/>
                </a:solidFill>
              </a:rPr>
              <a:t>awvalid</a:t>
            </a:r>
            <a:r>
              <a:rPr lang="en-US" altLang="zh-TW" dirty="0">
                <a:solidFill>
                  <a:srgbClr val="FF0000"/>
                </a:solidFill>
              </a:rPr>
              <a:t> &amp;&amp; </a:t>
            </a:r>
            <a:r>
              <a:rPr lang="en-US" altLang="zh-TW" dirty="0" err="1">
                <a:solidFill>
                  <a:srgbClr val="FF0000"/>
                </a:solidFill>
              </a:rPr>
              <a:t>awready</a:t>
            </a:r>
            <a:r>
              <a:rPr lang="en-US" altLang="zh-TW" dirty="0">
                <a:solidFill>
                  <a:srgbClr val="FF0000"/>
                </a:solidFill>
              </a:rPr>
              <a:t>) ? </a:t>
            </a:r>
            <a:r>
              <a:rPr lang="en-US" altLang="zh-TW" dirty="0" err="1">
                <a:solidFill>
                  <a:srgbClr val="FF0000"/>
                </a:solidFill>
              </a:rPr>
              <a:t>wdata</a:t>
            </a:r>
            <a:r>
              <a:rPr lang="en-US" altLang="zh-TW" dirty="0">
                <a:solidFill>
                  <a:srgbClr val="FF0000"/>
                </a:solidFill>
              </a:rPr>
              <a:t> : </a:t>
            </a:r>
            <a:r>
              <a:rPr lang="en-US" altLang="zh-TW" dirty="0" err="1">
                <a:solidFill>
                  <a:srgbClr val="FF0000"/>
                </a:solidFill>
              </a:rPr>
              <a:t>data_length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7811" y="569496"/>
            <a:ext cx="7860631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always@(*)begin</a:t>
            </a:r>
          </a:p>
          <a:p>
            <a:r>
              <a:rPr lang="en-US" sz="1200" dirty="0"/>
              <a:t>		case(state)</a:t>
            </a:r>
          </a:p>
          <a:p>
            <a:r>
              <a:rPr lang="en-US" sz="1200" dirty="0"/>
              <a:t>			IDLE : begin</a:t>
            </a:r>
          </a:p>
          <a:p>
            <a:r>
              <a:rPr lang="en-US" sz="1200" dirty="0"/>
              <a:t>				</a:t>
            </a:r>
            <a:r>
              <a:rPr lang="en-US" sz="1200" dirty="0">
                <a:solidFill>
                  <a:srgbClr val="FF0000"/>
                </a:solidFill>
              </a:rPr>
              <a:t>if(</a:t>
            </a:r>
            <a:r>
              <a:rPr lang="en-US" sz="1200" dirty="0" err="1">
                <a:solidFill>
                  <a:srgbClr val="FF0000"/>
                </a:solidFill>
              </a:rPr>
              <a:t>araddr</a:t>
            </a:r>
            <a:r>
              <a:rPr lang="en-US" sz="1200" dirty="0">
                <a:solidFill>
                  <a:srgbClr val="FF0000"/>
                </a:solidFill>
              </a:rPr>
              <a:t>==12'h00 &amp;&amp; </a:t>
            </a:r>
            <a:r>
              <a:rPr lang="en-US" sz="1200" dirty="0" err="1">
                <a:solidFill>
                  <a:srgbClr val="FF0000"/>
                </a:solidFill>
              </a:rPr>
              <a:t>ap_idle</a:t>
            </a:r>
            <a:r>
              <a:rPr lang="en-US" sz="1200" dirty="0">
                <a:solidFill>
                  <a:srgbClr val="FF0000"/>
                </a:solidFill>
              </a:rPr>
              <a:t>) begin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	</a:t>
            </a:r>
            <a:r>
              <a:rPr lang="en-US" sz="1200" dirty="0" err="1">
                <a:solidFill>
                  <a:srgbClr val="FF0000"/>
                </a:solidFill>
              </a:rPr>
              <a:t>rdata_r</a:t>
            </a:r>
            <a:r>
              <a:rPr lang="en-US" sz="1200" dirty="0">
                <a:solidFill>
                  <a:srgbClr val="FF0000"/>
                </a:solidFill>
              </a:rPr>
              <a:t> = {{{29'b0,ap_idle},</a:t>
            </a:r>
            <a:r>
              <a:rPr lang="en-US" sz="1200" dirty="0" err="1">
                <a:solidFill>
                  <a:srgbClr val="FF0000"/>
                </a:solidFill>
              </a:rPr>
              <a:t>ap_done</a:t>
            </a:r>
            <a:r>
              <a:rPr lang="en-US" sz="1200" dirty="0">
                <a:solidFill>
                  <a:srgbClr val="FF0000"/>
                </a:solidFill>
              </a:rPr>
              <a:t>},</a:t>
            </a:r>
            <a:r>
              <a:rPr lang="en-US" sz="1200" dirty="0" err="1">
                <a:solidFill>
                  <a:srgbClr val="FF0000"/>
                </a:solidFill>
              </a:rPr>
              <a:t>ap_start</a:t>
            </a:r>
            <a:r>
              <a:rPr lang="en-US" sz="1200" dirty="0">
                <a:solidFill>
                  <a:srgbClr val="FF0000"/>
                </a:solidFill>
              </a:rPr>
              <a:t>};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end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else if(</a:t>
            </a:r>
            <a:r>
              <a:rPr lang="en-US" sz="1200" dirty="0" err="1">
                <a:solidFill>
                  <a:srgbClr val="FF0000"/>
                </a:solidFill>
              </a:rPr>
              <a:t>araddr</a:t>
            </a:r>
            <a:r>
              <a:rPr lang="en-US" sz="1200" dirty="0">
                <a:solidFill>
                  <a:srgbClr val="FF0000"/>
                </a:solidFill>
              </a:rPr>
              <a:t>==12'h10) begin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	</a:t>
            </a:r>
            <a:r>
              <a:rPr lang="en-US" sz="1200" dirty="0" err="1">
                <a:solidFill>
                  <a:srgbClr val="FF0000"/>
                </a:solidFill>
              </a:rPr>
              <a:t>rdata_r</a:t>
            </a:r>
            <a:r>
              <a:rPr lang="en-US" sz="120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data_length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end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else begin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	</a:t>
            </a:r>
            <a:r>
              <a:rPr lang="en-US" sz="1200" dirty="0" err="1">
                <a:solidFill>
                  <a:srgbClr val="FF0000"/>
                </a:solidFill>
              </a:rPr>
              <a:t>rdata_r</a:t>
            </a:r>
            <a:r>
              <a:rPr lang="en-US" sz="120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tap_Do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	end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ap_idle</a:t>
            </a:r>
            <a:r>
              <a:rPr lang="en-US" sz="1200" dirty="0"/>
              <a:t> = 1;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ap_start</a:t>
            </a:r>
            <a:r>
              <a:rPr lang="en-US" sz="1200" dirty="0"/>
              <a:t> =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ap_done</a:t>
            </a:r>
            <a:r>
              <a:rPr lang="en-US" sz="1200" dirty="0"/>
              <a:t> =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next_state</a:t>
            </a:r>
            <a:r>
              <a:rPr lang="en-US" sz="1200" dirty="0"/>
              <a:t> = (</a:t>
            </a:r>
            <a:r>
              <a:rPr lang="en-US" sz="1200" dirty="0" err="1"/>
              <a:t>awaddr</a:t>
            </a:r>
            <a:r>
              <a:rPr lang="en-US" sz="1200" dirty="0"/>
              <a:t> == 12'h00 &amp;&amp; </a:t>
            </a:r>
            <a:r>
              <a:rPr lang="en-US" sz="1200" dirty="0" err="1"/>
              <a:t>wdata</a:t>
            </a:r>
            <a:r>
              <a:rPr lang="en-US" sz="1200" dirty="0"/>
              <a:t> == 32'h0000_0001 &amp;&amp; </a:t>
            </a:r>
            <a:r>
              <a:rPr lang="en-US" sz="1200" dirty="0" err="1"/>
              <a:t>ap_idle</a:t>
            </a:r>
            <a:r>
              <a:rPr lang="en-US" sz="1200" dirty="0"/>
              <a:t>) ? INPUT_DATA : IDLE;</a:t>
            </a:r>
          </a:p>
          <a:p>
            <a:r>
              <a:rPr lang="en-US" sz="1200" dirty="0"/>
              <a:t>			end</a:t>
            </a:r>
          </a:p>
          <a:p>
            <a:r>
              <a:rPr lang="en-US" sz="1200" dirty="0"/>
              <a:t>			INPUT_DATA : begin</a:t>
            </a:r>
          </a:p>
          <a:p>
            <a:r>
              <a:rPr lang="en-US" sz="1200" dirty="0"/>
              <a:t>				</a:t>
            </a:r>
            <a:r>
              <a:rPr lang="en-US" sz="1200" dirty="0" err="1">
                <a:solidFill>
                  <a:srgbClr val="FF0000"/>
                </a:solidFill>
              </a:rPr>
              <a:t>rdata_r</a:t>
            </a:r>
            <a:r>
              <a:rPr lang="en-US" sz="1200" dirty="0">
                <a:solidFill>
                  <a:srgbClr val="FF0000"/>
                </a:solidFill>
              </a:rPr>
              <a:t> = (</a:t>
            </a:r>
            <a:r>
              <a:rPr lang="en-US" sz="1200" dirty="0" err="1">
                <a:solidFill>
                  <a:srgbClr val="FF0000"/>
                </a:solidFill>
              </a:rPr>
              <a:t>araddr</a:t>
            </a:r>
            <a:r>
              <a:rPr lang="en-US" sz="1200" dirty="0">
                <a:solidFill>
                  <a:srgbClr val="FF0000"/>
                </a:solidFill>
              </a:rPr>
              <a:t> == 12'h00) ? {{{29'b0,ap_idle},</a:t>
            </a:r>
            <a:r>
              <a:rPr lang="en-US" sz="1200" dirty="0" err="1">
                <a:solidFill>
                  <a:srgbClr val="FF0000"/>
                </a:solidFill>
              </a:rPr>
              <a:t>ap_done</a:t>
            </a:r>
            <a:r>
              <a:rPr lang="en-US" sz="1200" dirty="0">
                <a:solidFill>
                  <a:srgbClr val="FF0000"/>
                </a:solidFill>
              </a:rPr>
              <a:t>},</a:t>
            </a:r>
            <a:r>
              <a:rPr lang="en-US" sz="1200" dirty="0" err="1">
                <a:solidFill>
                  <a:srgbClr val="FF0000"/>
                </a:solidFill>
              </a:rPr>
              <a:t>ap_start</a:t>
            </a:r>
            <a:r>
              <a:rPr lang="en-US" sz="1200" dirty="0">
                <a:solidFill>
                  <a:srgbClr val="FF0000"/>
                </a:solidFill>
              </a:rPr>
              <a:t>} :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ap_idle</a:t>
            </a:r>
            <a:r>
              <a:rPr lang="en-US" sz="1200" dirty="0"/>
              <a:t> = </a:t>
            </a:r>
            <a:r>
              <a:rPr lang="en-US" sz="1200" dirty="0" err="1"/>
              <a:t>sm_tlast</a:t>
            </a:r>
            <a:r>
              <a:rPr lang="en-US" sz="1200" dirty="0"/>
              <a:t>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ap_start</a:t>
            </a:r>
            <a:r>
              <a:rPr lang="en-US" sz="1200" dirty="0"/>
              <a:t> = (</a:t>
            </a:r>
            <a:r>
              <a:rPr lang="en-US" sz="1200" dirty="0" err="1"/>
              <a:t>data_counter</a:t>
            </a:r>
            <a:r>
              <a:rPr lang="en-US" sz="1200" dirty="0"/>
              <a:t> == 10'd0 &amp;&amp; </a:t>
            </a:r>
            <a:r>
              <a:rPr lang="en-US" sz="1200" dirty="0" err="1"/>
              <a:t>fir_counter</a:t>
            </a:r>
            <a:r>
              <a:rPr lang="en-US" sz="1200" dirty="0"/>
              <a:t> == 5'd0) ? 1 :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ap_done</a:t>
            </a:r>
            <a:r>
              <a:rPr lang="en-US" sz="1200" dirty="0"/>
              <a:t> = (</a:t>
            </a:r>
            <a:r>
              <a:rPr lang="en-US" sz="1200" dirty="0" err="1"/>
              <a:t>sm_tlast</a:t>
            </a:r>
            <a:r>
              <a:rPr lang="en-US" sz="1200" dirty="0"/>
              <a:t>) ? 1 :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next_state</a:t>
            </a:r>
            <a:r>
              <a:rPr lang="en-US" sz="1200" dirty="0"/>
              <a:t> = (</a:t>
            </a:r>
            <a:r>
              <a:rPr lang="en-US" sz="1200" dirty="0" err="1"/>
              <a:t>sm_tlast</a:t>
            </a:r>
            <a:r>
              <a:rPr lang="en-US" sz="1200" dirty="0"/>
              <a:t>) ? END : INPUT_DATA;</a:t>
            </a:r>
          </a:p>
          <a:p>
            <a:r>
              <a:rPr lang="en-US" sz="1200" dirty="0"/>
              <a:t>			end</a:t>
            </a:r>
          </a:p>
          <a:p>
            <a:r>
              <a:rPr lang="en-US" sz="1200" dirty="0"/>
              <a:t>			END : begin</a:t>
            </a:r>
          </a:p>
          <a:p>
            <a:r>
              <a:rPr lang="en-US" sz="1200" dirty="0"/>
              <a:t>				</a:t>
            </a:r>
            <a:r>
              <a:rPr lang="en-US" sz="1200" dirty="0" err="1">
                <a:solidFill>
                  <a:srgbClr val="FF0000"/>
                </a:solidFill>
              </a:rPr>
              <a:t>rdata_r</a:t>
            </a:r>
            <a:r>
              <a:rPr lang="en-US" sz="1200" dirty="0">
                <a:solidFill>
                  <a:srgbClr val="FF0000"/>
                </a:solidFill>
              </a:rPr>
              <a:t> = (</a:t>
            </a:r>
            <a:r>
              <a:rPr lang="en-US" sz="1200" dirty="0" err="1">
                <a:solidFill>
                  <a:srgbClr val="FF0000"/>
                </a:solidFill>
              </a:rPr>
              <a:t>araddr</a:t>
            </a:r>
            <a:r>
              <a:rPr lang="en-US" sz="1200" dirty="0">
                <a:solidFill>
                  <a:srgbClr val="FF0000"/>
                </a:solidFill>
              </a:rPr>
              <a:t> == 12'h00) ? {{{29'b0,ap_idle},</a:t>
            </a:r>
            <a:r>
              <a:rPr lang="en-US" sz="1200" dirty="0" err="1">
                <a:solidFill>
                  <a:srgbClr val="FF0000"/>
                </a:solidFill>
              </a:rPr>
              <a:t>ap_done</a:t>
            </a:r>
            <a:r>
              <a:rPr lang="en-US" sz="1200" dirty="0">
                <a:solidFill>
                  <a:srgbClr val="FF0000"/>
                </a:solidFill>
              </a:rPr>
              <a:t>},</a:t>
            </a:r>
            <a:r>
              <a:rPr lang="en-US" sz="1200" dirty="0" err="1">
                <a:solidFill>
                  <a:srgbClr val="FF0000"/>
                </a:solidFill>
              </a:rPr>
              <a:t>ap_start</a:t>
            </a:r>
            <a:r>
              <a:rPr lang="en-US" sz="1200" dirty="0">
                <a:solidFill>
                  <a:srgbClr val="FF0000"/>
                </a:solidFill>
              </a:rPr>
              <a:t>} :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ap_idle</a:t>
            </a:r>
            <a:r>
              <a:rPr lang="en-US" sz="1200" dirty="0"/>
              <a:t> = </a:t>
            </a:r>
            <a:r>
              <a:rPr lang="en-US" sz="1200" dirty="0" err="1"/>
              <a:t>sm_tlast</a:t>
            </a:r>
            <a:r>
              <a:rPr lang="en-US" sz="1200" dirty="0"/>
              <a:t>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ap_start</a:t>
            </a:r>
            <a:r>
              <a:rPr lang="en-US" sz="1200" dirty="0"/>
              <a:t> =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ap_done</a:t>
            </a:r>
            <a:r>
              <a:rPr lang="en-US" sz="1200" dirty="0"/>
              <a:t> = (read) ? 0:1;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next_state</a:t>
            </a:r>
            <a:r>
              <a:rPr lang="en-US" sz="1200" dirty="0"/>
              <a:t> = END;</a:t>
            </a:r>
          </a:p>
          <a:p>
            <a:r>
              <a:rPr lang="en-US" sz="1200" dirty="0"/>
              <a:t>			end</a:t>
            </a:r>
          </a:p>
          <a:p>
            <a:r>
              <a:rPr lang="en-US" sz="1200" dirty="0"/>
              <a:t>			default : begin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rdata_r</a:t>
            </a:r>
            <a:r>
              <a:rPr lang="en-US" sz="1200" dirty="0"/>
              <a:t> =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ap_idle</a:t>
            </a:r>
            <a:r>
              <a:rPr lang="en-US" sz="1200" dirty="0"/>
              <a:t> =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ap_start</a:t>
            </a:r>
            <a:r>
              <a:rPr lang="en-US" sz="1200" dirty="0"/>
              <a:t> =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ap_done</a:t>
            </a:r>
            <a:r>
              <a:rPr lang="en-US" sz="1200" dirty="0"/>
              <a:t> = 0;</a:t>
            </a:r>
          </a:p>
          <a:p>
            <a:r>
              <a:rPr lang="en-US" sz="1200" dirty="0"/>
              <a:t>				</a:t>
            </a:r>
            <a:r>
              <a:rPr lang="en-US" sz="1200" dirty="0" err="1"/>
              <a:t>next_state</a:t>
            </a:r>
            <a:r>
              <a:rPr lang="en-US" sz="1200" dirty="0"/>
              <a:t> = IDLE;</a:t>
            </a:r>
          </a:p>
          <a:p>
            <a:r>
              <a:rPr lang="en-US" sz="1200" dirty="0"/>
              <a:t>			end</a:t>
            </a:r>
          </a:p>
          <a:p>
            <a:r>
              <a:rPr lang="en-US" sz="1200" dirty="0"/>
              <a:t>   		</a:t>
            </a:r>
            <a:r>
              <a:rPr lang="en-US" sz="1200" dirty="0" err="1"/>
              <a:t>endcase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2295" y="649705"/>
            <a:ext cx="362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rdata_r</a:t>
            </a:r>
            <a:r>
              <a:rPr lang="en-US" dirty="0"/>
              <a:t>  should consolidate in one place </a:t>
            </a:r>
          </a:p>
          <a:p>
            <a:r>
              <a:rPr lang="en-US" dirty="0" err="1"/>
              <a:t>rdata_r</a:t>
            </a:r>
            <a:r>
              <a:rPr lang="en-US" dirty="0"/>
              <a:t> can be any location not depend on the state</a:t>
            </a:r>
          </a:p>
        </p:txBody>
      </p:sp>
    </p:spTree>
    <p:extLst>
      <p:ext uri="{BB962C8B-B14F-4D97-AF65-F5344CB8AC3E}">
        <p14:creationId xmlns:p14="http://schemas.microsoft.com/office/powerpoint/2010/main" val="331344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BEA3D-375A-4B07-8249-93440C72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review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983C30A-06D3-4670-8E45-98CBB001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68" y="1690688"/>
            <a:ext cx="6288263" cy="5167312"/>
          </a:xfrm>
        </p:spPr>
      </p:pic>
    </p:spTree>
    <p:extLst>
      <p:ext uri="{BB962C8B-B14F-4D97-AF65-F5344CB8AC3E}">
        <p14:creationId xmlns:p14="http://schemas.microsoft.com/office/powerpoint/2010/main" val="186742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7C2B-9AD6-442B-A35E-7D59F2F9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DFA06D-D0A8-43E6-9D34-CA0904FD3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38" y="1985"/>
            <a:ext cx="6278524" cy="6856015"/>
          </a:xfrm>
        </p:spPr>
      </p:pic>
    </p:spTree>
    <p:extLst>
      <p:ext uri="{BB962C8B-B14F-4D97-AF65-F5344CB8AC3E}">
        <p14:creationId xmlns:p14="http://schemas.microsoft.com/office/powerpoint/2010/main" val="28123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Tap WE ? Should qualify its address range</a:t>
            </a:r>
            <a:br>
              <a:rPr lang="en-US" dirty="0"/>
            </a:br>
            <a:r>
              <a:rPr lang="en-US" dirty="0"/>
              <a:t>MUL / ADD in one cycle ?</a:t>
            </a:r>
            <a:br>
              <a:rPr lang="en-US" dirty="0"/>
            </a:br>
            <a:r>
              <a:rPr lang="en-US" dirty="0"/>
              <a:t>X input latch ? Y output latch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53" y="2318084"/>
            <a:ext cx="8061158" cy="41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8C1B1-36F1-4FAE-9679-8A342861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Tap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A7BC8-4D0E-4984-873E-C329C29484A6}"/>
              </a:ext>
            </a:extLst>
          </p:cNvPr>
          <p:cNvSpPr txBox="1"/>
          <p:nvPr/>
        </p:nvSpPr>
        <p:spPr>
          <a:xfrm>
            <a:off x="2194932" y="5167312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應使用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wvalid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wready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，再加上在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wready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 decode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判斷會更精準。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2E9D679-7002-47C4-B06F-1149DB222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4123"/>
            <a:ext cx="10515600" cy="1629754"/>
          </a:xfr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A692A44B-4985-481A-8D1C-FA2B2632B6B8}"/>
              </a:ext>
            </a:extLst>
          </p:cNvPr>
          <p:cNvSpPr/>
          <p:nvPr/>
        </p:nvSpPr>
        <p:spPr>
          <a:xfrm rot="5400000">
            <a:off x="7600949" y="3269274"/>
            <a:ext cx="252046" cy="5715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3734FF-44EE-40E6-BA9A-DB5AE1C916FD}"/>
              </a:ext>
            </a:extLst>
          </p:cNvPr>
          <p:cNvSpPr/>
          <p:nvPr/>
        </p:nvSpPr>
        <p:spPr>
          <a:xfrm>
            <a:off x="797169" y="2614123"/>
            <a:ext cx="3153508" cy="281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57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821A2-3F74-4BBC-A862-DBE03821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qualify its address range</a:t>
            </a:r>
            <a:br>
              <a:rPr lang="en-US" altLang="zh-TW" dirty="0"/>
            </a:br>
            <a:r>
              <a:rPr lang="en-US" altLang="zh-TW" dirty="0"/>
              <a:t>MUL / ADD in one cycle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CAE790-EF49-4296-AA20-641C96AE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17" y="2141537"/>
            <a:ext cx="6825766" cy="4351338"/>
          </a:xfrm>
        </p:spPr>
      </p:pic>
    </p:spTree>
    <p:extLst>
      <p:ext uri="{BB962C8B-B14F-4D97-AF65-F5344CB8AC3E}">
        <p14:creationId xmlns:p14="http://schemas.microsoft.com/office/powerpoint/2010/main" val="20224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BEA3D-375A-4B07-8249-93440C72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qualify its address range</a:t>
            </a:r>
            <a:br>
              <a:rPr lang="en-US" altLang="zh-TW" dirty="0"/>
            </a:br>
            <a:r>
              <a:rPr lang="en-US" altLang="zh-TW" dirty="0"/>
              <a:t>MUL / ADD in one cycle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AB24FB-9C04-45CC-8932-0919929B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97" y="1690688"/>
            <a:ext cx="7382006" cy="4351338"/>
          </a:xfrm>
        </p:spPr>
      </p:pic>
    </p:spTree>
    <p:extLst>
      <p:ext uri="{BB962C8B-B14F-4D97-AF65-F5344CB8AC3E}">
        <p14:creationId xmlns:p14="http://schemas.microsoft.com/office/powerpoint/2010/main" val="7443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27E80-B019-48A0-9AFD-287EECE4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qualify its address range</a:t>
            </a:r>
            <a:br>
              <a:rPr lang="en-US" altLang="zh-TW" dirty="0"/>
            </a:br>
            <a:r>
              <a:rPr lang="en-US" altLang="zh-TW" dirty="0"/>
              <a:t>MUL / ADD in one cycle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F17584-FAB9-43DD-9B15-4BFDC136A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1388"/>
            <a:ext cx="10515600" cy="166516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1534FB-2D4D-4CFB-AEF0-AA5A77ACE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7" y="2355623"/>
            <a:ext cx="10005646" cy="14083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6AB9FE-36E7-4F73-B8DA-DC6005D204CE}"/>
              </a:ext>
            </a:extLst>
          </p:cNvPr>
          <p:cNvSpPr/>
          <p:nvPr/>
        </p:nvSpPr>
        <p:spPr>
          <a:xfrm>
            <a:off x="8229600" y="4179154"/>
            <a:ext cx="1547446" cy="24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322C30-DEBD-4FE6-9A78-66BFF014CE39}"/>
              </a:ext>
            </a:extLst>
          </p:cNvPr>
          <p:cNvSpPr/>
          <p:nvPr/>
        </p:nvSpPr>
        <p:spPr>
          <a:xfrm>
            <a:off x="3915508" y="4184893"/>
            <a:ext cx="2227384" cy="24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4C30B9-6AE2-41FE-B731-2D6AD090A253}"/>
              </a:ext>
            </a:extLst>
          </p:cNvPr>
          <p:cNvSpPr/>
          <p:nvPr/>
        </p:nvSpPr>
        <p:spPr>
          <a:xfrm>
            <a:off x="4947137" y="2305815"/>
            <a:ext cx="1682261" cy="24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6574D4-BACF-492D-9BF3-8887BF6F716A}"/>
              </a:ext>
            </a:extLst>
          </p:cNvPr>
          <p:cNvSpPr/>
          <p:nvPr/>
        </p:nvSpPr>
        <p:spPr>
          <a:xfrm>
            <a:off x="8446476" y="2305815"/>
            <a:ext cx="1266094" cy="240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7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27E80-B019-48A0-9AFD-287EECE4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qualify its address range</a:t>
            </a:r>
            <a:br>
              <a:rPr lang="en-US" altLang="zh-TW" dirty="0"/>
            </a:br>
            <a:r>
              <a:rPr lang="en-US" altLang="zh-TW" dirty="0"/>
              <a:t>MUL / ADD in one cycle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A1AD28F-33F2-4476-8BD4-A36C71564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6059838" cy="4351338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09A7101-7234-491E-86A5-AD4C075599A5}"/>
              </a:ext>
            </a:extLst>
          </p:cNvPr>
          <p:cNvSpPr/>
          <p:nvPr/>
        </p:nvSpPr>
        <p:spPr>
          <a:xfrm>
            <a:off x="2039815" y="6283569"/>
            <a:ext cx="3663462" cy="209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B1D45C-F6DC-4B5B-AC40-EA2E96208C8D}"/>
              </a:ext>
            </a:extLst>
          </p:cNvPr>
          <p:cNvSpPr/>
          <p:nvPr/>
        </p:nvSpPr>
        <p:spPr>
          <a:xfrm>
            <a:off x="2432538" y="4683369"/>
            <a:ext cx="1740877" cy="209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BE4101-602C-4816-9A36-AE74CFD30E96}"/>
              </a:ext>
            </a:extLst>
          </p:cNvPr>
          <p:cNvSpPr txBox="1"/>
          <p:nvPr/>
        </p:nvSpPr>
        <p:spPr>
          <a:xfrm>
            <a:off x="7378685" y="3684105"/>
            <a:ext cx="418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應都設計為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個週期的計算，在速度和面積擇一，減少設計複雜度並同時增加硬體特性，另外在條件判斷上也會要使用額外面積。</a:t>
            </a:r>
          </a:p>
        </p:txBody>
      </p:sp>
    </p:spTree>
    <p:extLst>
      <p:ext uri="{BB962C8B-B14F-4D97-AF65-F5344CB8AC3E}">
        <p14:creationId xmlns:p14="http://schemas.microsoft.com/office/powerpoint/2010/main" val="320918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3B228-A3C4-4669-83EE-77E8721B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 input latch ? Y output latch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3F3AD-E8BF-444F-AF25-49989AA9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data_temp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暫存，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並無設計，應設計多一組控制訊號判斷是否讀取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fir_data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，若無讀取則將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fir_counter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就停止等待輸出後再歸零，在計算下一筆資料。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59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874</Words>
  <Application>Microsoft Office PowerPoint</Application>
  <PresentationFormat>寬螢幕</PresentationFormat>
  <Paragraphs>74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標楷體</vt:lpstr>
      <vt:lpstr>Arial</vt:lpstr>
      <vt:lpstr>Calibri</vt:lpstr>
      <vt:lpstr>Calibri Light</vt:lpstr>
      <vt:lpstr>Office 佈景主題</vt:lpstr>
      <vt:lpstr>Presentation  Lab3 : lab_fir</vt:lpstr>
      <vt:lpstr>Flow</vt:lpstr>
      <vt:lpstr>Tap WE ? Should qualify its address range MUL / ADD in one cycle ? X input latch ? Y output latch ?</vt:lpstr>
      <vt:lpstr>Tap WE</vt:lpstr>
      <vt:lpstr>Should qualify its address range MUL / ADD in one cycle</vt:lpstr>
      <vt:lpstr>Should qualify its address range MUL / ADD in one cycle</vt:lpstr>
      <vt:lpstr>Should qualify its address range MUL / ADD in one cycle</vt:lpstr>
      <vt:lpstr>Should qualify its address range MUL / ADD in one cycle</vt:lpstr>
      <vt:lpstr>X input latch ? Y output latch ?</vt:lpstr>
      <vt:lpstr>PowerPoint 簡報</vt:lpstr>
      <vt:lpstr>read/write pointer</vt:lpstr>
      <vt:lpstr>arready, rvalid can not constant 1</vt:lpstr>
      <vt:lpstr>Code review</vt:lpstr>
      <vt:lpstr>PowerPoint 簡報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: lab_fir</dc:title>
  <dc:creator>Barry Ju</dc:creator>
  <cp:lastModifiedBy>Barry Ju</cp:lastModifiedBy>
  <cp:revision>25</cp:revision>
  <dcterms:created xsi:type="dcterms:W3CDTF">2023-11-22T18:20:17Z</dcterms:created>
  <dcterms:modified xsi:type="dcterms:W3CDTF">2023-11-22T19:52:46Z</dcterms:modified>
</cp:coreProperties>
</file>