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1"/>
  </p:notesMasterIdLst>
  <p:handoutMasterIdLst>
    <p:handoutMasterId r:id="rId32"/>
  </p:handoutMasterIdLst>
  <p:sldIdLst>
    <p:sldId id="544" r:id="rId2"/>
    <p:sldId id="507" r:id="rId3"/>
    <p:sldId id="526" r:id="rId4"/>
    <p:sldId id="541" r:id="rId5"/>
    <p:sldId id="542" r:id="rId6"/>
    <p:sldId id="543" r:id="rId7"/>
    <p:sldId id="522" r:id="rId8"/>
    <p:sldId id="529" r:id="rId9"/>
    <p:sldId id="515" r:id="rId10"/>
    <p:sldId id="516" r:id="rId11"/>
    <p:sldId id="519" r:id="rId12"/>
    <p:sldId id="517" r:id="rId13"/>
    <p:sldId id="520" r:id="rId14"/>
    <p:sldId id="524" r:id="rId15"/>
    <p:sldId id="527" r:id="rId16"/>
    <p:sldId id="539" r:id="rId17"/>
    <p:sldId id="533" r:id="rId18"/>
    <p:sldId id="534" r:id="rId19"/>
    <p:sldId id="535" r:id="rId20"/>
    <p:sldId id="536" r:id="rId21"/>
    <p:sldId id="537" r:id="rId22"/>
    <p:sldId id="538" r:id="rId23"/>
    <p:sldId id="512" r:id="rId24"/>
    <p:sldId id="530" r:id="rId25"/>
    <p:sldId id="513" r:id="rId26"/>
    <p:sldId id="531" r:id="rId27"/>
    <p:sldId id="525" r:id="rId28"/>
    <p:sldId id="532" r:id="rId29"/>
    <p:sldId id="545" r:id="rId30"/>
  </p:sldIdLst>
  <p:sldSz cx="9144000" cy="6858000" type="screen4x3"/>
  <p:notesSz cx="6794500" cy="9906000"/>
  <p:defaultTextStyle>
    <a:defPPr>
      <a:defRPr lang="en-GB"/>
    </a:defPPr>
    <a:lvl1pPr algn="l" rtl="0" eaLnBrk="0" fontAlgn="base" hangingPunct="0">
      <a:spcBef>
        <a:spcPct val="0"/>
      </a:spcBef>
      <a:spcAft>
        <a:spcPct val="0"/>
      </a:spcAft>
      <a:defRPr sz="2800" kern="1200">
        <a:solidFill>
          <a:srgbClr val="004D75"/>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sz="2800" kern="1200">
        <a:solidFill>
          <a:srgbClr val="004D75"/>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sz="2800" kern="1200">
        <a:solidFill>
          <a:srgbClr val="004D75"/>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sz="2800" kern="1200">
        <a:solidFill>
          <a:srgbClr val="004D75"/>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sz="2800" kern="1200">
        <a:solidFill>
          <a:srgbClr val="004D75"/>
        </a:solidFill>
        <a:latin typeface="Verdana" panose="020B0604030504040204" pitchFamily="34" charset="0"/>
        <a:ea typeface="+mn-ea"/>
        <a:cs typeface="Arial" panose="020B0604020202020204" pitchFamily="34" charset="0"/>
      </a:defRPr>
    </a:lvl5pPr>
    <a:lvl6pPr marL="2286000" algn="l" defTabSz="914400" rtl="0" eaLnBrk="1" latinLnBrk="0" hangingPunct="1">
      <a:defRPr sz="2800" kern="1200">
        <a:solidFill>
          <a:srgbClr val="004D75"/>
        </a:solidFill>
        <a:latin typeface="Verdana" panose="020B0604030504040204" pitchFamily="34" charset="0"/>
        <a:ea typeface="+mn-ea"/>
        <a:cs typeface="Arial" panose="020B0604020202020204" pitchFamily="34" charset="0"/>
      </a:defRPr>
    </a:lvl6pPr>
    <a:lvl7pPr marL="2743200" algn="l" defTabSz="914400" rtl="0" eaLnBrk="1" latinLnBrk="0" hangingPunct="1">
      <a:defRPr sz="2800" kern="1200">
        <a:solidFill>
          <a:srgbClr val="004D75"/>
        </a:solidFill>
        <a:latin typeface="Verdana" panose="020B0604030504040204" pitchFamily="34" charset="0"/>
        <a:ea typeface="+mn-ea"/>
        <a:cs typeface="Arial" panose="020B0604020202020204" pitchFamily="34" charset="0"/>
      </a:defRPr>
    </a:lvl7pPr>
    <a:lvl8pPr marL="3200400" algn="l" defTabSz="914400" rtl="0" eaLnBrk="1" latinLnBrk="0" hangingPunct="1">
      <a:defRPr sz="2800" kern="1200">
        <a:solidFill>
          <a:srgbClr val="004D75"/>
        </a:solidFill>
        <a:latin typeface="Verdana" panose="020B0604030504040204" pitchFamily="34" charset="0"/>
        <a:ea typeface="+mn-ea"/>
        <a:cs typeface="Arial" panose="020B0604020202020204" pitchFamily="34" charset="0"/>
      </a:defRPr>
    </a:lvl8pPr>
    <a:lvl9pPr marL="3657600" algn="l" defTabSz="914400" rtl="0" eaLnBrk="1" latinLnBrk="0" hangingPunct="1">
      <a:defRPr sz="2800" kern="1200">
        <a:solidFill>
          <a:srgbClr val="004D75"/>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2F7931"/>
    <a:srgbClr val="009999"/>
    <a:srgbClr val="004D75"/>
    <a:srgbClr val="004D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11" autoAdjust="0"/>
    <p:restoredTop sz="85584" autoAdjust="0"/>
  </p:normalViewPr>
  <p:slideViewPr>
    <p:cSldViewPr>
      <p:cViewPr varScale="1">
        <p:scale>
          <a:sx n="98" d="100"/>
          <a:sy n="98" d="100"/>
        </p:scale>
        <p:origin x="8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024" cy="497439"/>
          </a:xfrm>
          <a:prstGeom prst="rect">
            <a:avLst/>
          </a:prstGeom>
        </p:spPr>
        <p:txBody>
          <a:bodyPr vert="horz" lIns="91303" tIns="45651" rIns="91303" bIns="45651" rtlCol="0"/>
          <a:lstStyle>
            <a:lvl1pPr algn="l">
              <a:defRPr sz="1200"/>
            </a:lvl1pPr>
          </a:lstStyle>
          <a:p>
            <a:pPr>
              <a:defRPr/>
            </a:pPr>
            <a:endParaRPr lang="en-GB"/>
          </a:p>
        </p:txBody>
      </p:sp>
      <p:sp>
        <p:nvSpPr>
          <p:cNvPr id="3" name="Date Placeholder 2"/>
          <p:cNvSpPr>
            <a:spLocks noGrp="1"/>
          </p:cNvSpPr>
          <p:nvPr>
            <p:ph type="dt" sz="quarter" idx="1"/>
          </p:nvPr>
        </p:nvSpPr>
        <p:spPr>
          <a:xfrm>
            <a:off x="3847890" y="0"/>
            <a:ext cx="2945024" cy="497439"/>
          </a:xfrm>
          <a:prstGeom prst="rect">
            <a:avLst/>
          </a:prstGeom>
        </p:spPr>
        <p:txBody>
          <a:bodyPr vert="horz" lIns="91303" tIns="45651" rIns="91303" bIns="45651" rtlCol="0"/>
          <a:lstStyle>
            <a:lvl1pPr algn="r">
              <a:defRPr sz="1200"/>
            </a:lvl1pPr>
          </a:lstStyle>
          <a:p>
            <a:pPr>
              <a:defRPr/>
            </a:pPr>
            <a:fld id="{E8FF485F-19CE-4552-89B9-B272D2685876}" type="datetimeFigureOut">
              <a:rPr lang="en-GB"/>
              <a:pPr>
                <a:defRPr/>
              </a:pPr>
              <a:t>14/11/2018</a:t>
            </a:fld>
            <a:endParaRPr lang="en-GB"/>
          </a:p>
        </p:txBody>
      </p:sp>
      <p:sp>
        <p:nvSpPr>
          <p:cNvPr id="4" name="Footer Placeholder 3"/>
          <p:cNvSpPr>
            <a:spLocks noGrp="1"/>
          </p:cNvSpPr>
          <p:nvPr>
            <p:ph type="ftr" sz="quarter" idx="2"/>
          </p:nvPr>
        </p:nvSpPr>
        <p:spPr>
          <a:xfrm>
            <a:off x="0" y="9408562"/>
            <a:ext cx="2945024" cy="497439"/>
          </a:xfrm>
          <a:prstGeom prst="rect">
            <a:avLst/>
          </a:prstGeom>
        </p:spPr>
        <p:txBody>
          <a:bodyPr vert="horz" lIns="91303" tIns="45651" rIns="91303" bIns="45651"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3847890" y="9408562"/>
            <a:ext cx="2945024" cy="497439"/>
          </a:xfrm>
          <a:prstGeom prst="rect">
            <a:avLst/>
          </a:prstGeom>
        </p:spPr>
        <p:txBody>
          <a:bodyPr vert="horz" lIns="91303" tIns="45651" rIns="91303" bIns="45651" rtlCol="0" anchor="b"/>
          <a:lstStyle>
            <a:lvl1pPr algn="r">
              <a:defRPr sz="1200"/>
            </a:lvl1pPr>
          </a:lstStyle>
          <a:p>
            <a:pPr>
              <a:defRPr/>
            </a:pPr>
            <a:fld id="{BC03B6C8-482F-427C-9C5E-32BCA3B0CB50}"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45024" cy="49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03" tIns="45651" rIns="91303" bIns="45651" numCol="1" anchor="t" anchorCtr="0" compatLnSpc="1">
            <a:prstTxWarp prst="textNoShape">
              <a:avLst/>
            </a:prstTxWarp>
          </a:bodyPr>
          <a:lstStyle>
            <a:lvl1pPr eaLnBrk="1" hangingPunct="1">
              <a:defRPr sz="1200">
                <a:solidFill>
                  <a:schemeClr val="tx1"/>
                </a:solidFill>
                <a:latin typeface="Arial" charset="0"/>
                <a:cs typeface="Arial" charset="0"/>
              </a:defRPr>
            </a:lvl1pPr>
          </a:lstStyle>
          <a:p>
            <a:pPr>
              <a:defRPr/>
            </a:pPr>
            <a:endParaRPr lang="en-US"/>
          </a:p>
        </p:txBody>
      </p:sp>
      <p:sp>
        <p:nvSpPr>
          <p:cNvPr id="116739" name="Rectangle 3"/>
          <p:cNvSpPr>
            <a:spLocks noGrp="1" noChangeArrowheads="1"/>
          </p:cNvSpPr>
          <p:nvPr>
            <p:ph type="dt" idx="1"/>
          </p:nvPr>
        </p:nvSpPr>
        <p:spPr bwMode="auto">
          <a:xfrm>
            <a:off x="3847890" y="0"/>
            <a:ext cx="2945024" cy="49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03" tIns="45651" rIns="91303" bIns="45651" numCol="1" anchor="t" anchorCtr="0" compatLnSpc="1">
            <a:prstTxWarp prst="textNoShape">
              <a:avLst/>
            </a:prstTxWarp>
          </a:bodyPr>
          <a:lstStyle>
            <a:lvl1pPr algn="r" eaLnBrk="1" hangingPunct="1">
              <a:defRPr sz="1200">
                <a:solidFill>
                  <a:schemeClr val="tx1"/>
                </a:solidFill>
                <a:latin typeface="Arial" charset="0"/>
                <a:cs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20750" y="742950"/>
            <a:ext cx="4953000"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6741" name="Rectangle 5"/>
          <p:cNvSpPr>
            <a:spLocks noGrp="1" noChangeArrowheads="1"/>
          </p:cNvSpPr>
          <p:nvPr>
            <p:ph type="body" sz="quarter" idx="3"/>
          </p:nvPr>
        </p:nvSpPr>
        <p:spPr bwMode="auto">
          <a:xfrm>
            <a:off x="679133" y="4705073"/>
            <a:ext cx="5436235" cy="445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03" tIns="45651" rIns="91303" bIns="45651"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16742" name="Rectangle 6"/>
          <p:cNvSpPr>
            <a:spLocks noGrp="1" noChangeArrowheads="1"/>
          </p:cNvSpPr>
          <p:nvPr>
            <p:ph type="ftr" sz="quarter" idx="4"/>
          </p:nvPr>
        </p:nvSpPr>
        <p:spPr bwMode="auto">
          <a:xfrm>
            <a:off x="0" y="9408562"/>
            <a:ext cx="2945024" cy="495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03" tIns="45651" rIns="91303" bIns="45651" numCol="1" anchor="b" anchorCtr="0" compatLnSpc="1">
            <a:prstTxWarp prst="textNoShape">
              <a:avLst/>
            </a:prstTxWarp>
          </a:bodyPr>
          <a:lstStyle>
            <a:lvl1pPr eaLnBrk="1" hangingPunct="1">
              <a:defRPr sz="1200">
                <a:solidFill>
                  <a:schemeClr val="tx1"/>
                </a:solidFill>
                <a:latin typeface="Arial" charset="0"/>
                <a:cs typeface="Arial" charset="0"/>
              </a:defRPr>
            </a:lvl1pPr>
          </a:lstStyle>
          <a:p>
            <a:pPr>
              <a:defRPr/>
            </a:pPr>
            <a:endParaRPr lang="en-US"/>
          </a:p>
        </p:txBody>
      </p:sp>
      <p:sp>
        <p:nvSpPr>
          <p:cNvPr id="116743" name="Rectangle 7"/>
          <p:cNvSpPr>
            <a:spLocks noGrp="1" noChangeArrowheads="1"/>
          </p:cNvSpPr>
          <p:nvPr>
            <p:ph type="sldNum" sz="quarter" idx="5"/>
          </p:nvPr>
        </p:nvSpPr>
        <p:spPr bwMode="auto">
          <a:xfrm>
            <a:off x="3847890" y="9408562"/>
            <a:ext cx="2945024" cy="495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03" tIns="45651" rIns="91303" bIns="45651" numCol="1" anchor="b" anchorCtr="0" compatLnSpc="1">
            <a:prstTxWarp prst="textNoShape">
              <a:avLst/>
            </a:prstTxWarp>
          </a:bodyPr>
          <a:lstStyle>
            <a:lvl1pPr algn="r" eaLnBrk="1" hangingPunct="1">
              <a:defRPr sz="1200">
                <a:solidFill>
                  <a:schemeClr val="tx1"/>
                </a:solidFill>
                <a:latin typeface="Arial" panose="020B0604020202020204" pitchFamily="34" charset="0"/>
              </a:defRPr>
            </a:lvl1pPr>
          </a:lstStyle>
          <a:p>
            <a:pPr>
              <a:defRPr/>
            </a:pPr>
            <a:fld id="{216F67C7-38A7-4A71-AD80-27EAF4A0FCC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920750" y="742950"/>
            <a:ext cx="4953000" cy="3714750"/>
          </a:xfrm>
          <a:ln/>
        </p:spPr>
      </p:sp>
      <p:sp>
        <p:nvSpPr>
          <p:cNvPr id="6147" name="Notes Placeholder 2"/>
          <p:cNvSpPr>
            <a:spLocks noGrp="1"/>
          </p:cNvSpPr>
          <p:nvPr>
            <p:ph type="body" idx="1"/>
          </p:nvPr>
        </p:nvSpPr>
        <p:spPr>
          <a:noFill/>
        </p:spPr>
        <p:txBody>
          <a:bodyPr/>
          <a:lstStyle/>
          <a:p>
            <a:pPr marL="171450" indent="-171450" eaLnBrk="1" hangingPunct="1">
              <a:buFontTx/>
              <a:buChar char="•"/>
            </a:pPr>
            <a:r>
              <a:rPr lang="en-GB" altLang="en-US" dirty="0" smtClean="0">
                <a:latin typeface="Arial" panose="020B0604020202020204" pitchFamily="34" charset="0"/>
              </a:rPr>
              <a:t>In order to achieve the highest grades in your assignments, it is important to understand what the question is asking you to do.</a:t>
            </a:r>
          </a:p>
          <a:p>
            <a:pPr marL="171450" indent="-171450" eaLnBrk="1" hangingPunct="1">
              <a:buFontTx/>
              <a:buChar char="•"/>
            </a:pPr>
            <a:r>
              <a:rPr lang="en-GB" altLang="en-US" dirty="0" smtClean="0">
                <a:latin typeface="Arial" panose="020B0604020202020204" pitchFamily="34" charset="0"/>
              </a:rPr>
              <a:t>By looking specifically at key words and phrases, you will gain a clearer understanding of the focus of the question.</a:t>
            </a:r>
          </a:p>
          <a:p>
            <a:pPr marL="171450" indent="-171450" eaLnBrk="1" hangingPunct="1">
              <a:buFontTx/>
              <a:buChar char="•"/>
            </a:pPr>
            <a:r>
              <a:rPr lang="en-GB" altLang="en-US" dirty="0" smtClean="0">
                <a:latin typeface="Arial" panose="020B0604020202020204" pitchFamily="34" charset="0"/>
              </a:rPr>
              <a:t>This will help you to identify required research and to plan and structure your response appropriately.</a:t>
            </a:r>
          </a:p>
          <a:p>
            <a:pPr marL="171450" indent="-171450" eaLnBrk="1" hangingPunct="1"/>
            <a:endParaRPr lang="en-US" altLang="en-US" dirty="0" smtClean="0">
              <a:latin typeface="Arial" panose="020B0604020202020204" pitchFamily="34" charset="0"/>
            </a:endParaRPr>
          </a:p>
        </p:txBody>
      </p:sp>
      <p:sp>
        <p:nvSpPr>
          <p:cNvPr id="6148" name="Slide Number Placeholder 3"/>
          <p:cNvSpPr>
            <a:spLocks noGrp="1"/>
          </p:cNvSpPr>
          <p:nvPr>
            <p:ph type="sldNum" sz="quarter" idx="5"/>
          </p:nvPr>
        </p:nvSpPr>
        <p:spPr>
          <a:noFill/>
        </p:spPr>
        <p:txBody>
          <a:bodyPr/>
          <a:lstStyle>
            <a:lvl1pPr>
              <a:defRPr sz="2000">
                <a:solidFill>
                  <a:srgbClr val="004D75"/>
                </a:solidFill>
                <a:latin typeface="Verdana" panose="020B0604030504040204" pitchFamily="34" charset="0"/>
                <a:cs typeface="Arial" panose="020B0604020202020204" pitchFamily="34" charset="0"/>
              </a:defRPr>
            </a:lvl1pPr>
            <a:lvl2pPr marL="742950" indent="-285750">
              <a:defRPr sz="2000">
                <a:solidFill>
                  <a:srgbClr val="004D75"/>
                </a:solidFill>
                <a:latin typeface="Verdana" panose="020B0604030504040204" pitchFamily="34" charset="0"/>
                <a:cs typeface="Arial" panose="020B0604020202020204" pitchFamily="34" charset="0"/>
              </a:defRPr>
            </a:lvl2pPr>
            <a:lvl3pPr marL="1143000" indent="-228600">
              <a:defRPr sz="2000">
                <a:solidFill>
                  <a:srgbClr val="004D75"/>
                </a:solidFill>
                <a:latin typeface="Verdana" panose="020B0604030504040204" pitchFamily="34" charset="0"/>
                <a:cs typeface="Arial" panose="020B0604020202020204" pitchFamily="34" charset="0"/>
              </a:defRPr>
            </a:lvl3pPr>
            <a:lvl4pPr marL="1600200" indent="-228600">
              <a:defRPr sz="2000">
                <a:solidFill>
                  <a:srgbClr val="004D75"/>
                </a:solidFill>
                <a:latin typeface="Verdana" panose="020B0604030504040204" pitchFamily="34" charset="0"/>
                <a:cs typeface="Arial" panose="020B0604020202020204" pitchFamily="34" charset="0"/>
              </a:defRPr>
            </a:lvl4pPr>
            <a:lvl5pPr marL="2057400" indent="-228600">
              <a:defRPr sz="2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rgbClr val="004D75"/>
                </a:solidFill>
                <a:latin typeface="Verdana" panose="020B0604030504040204" pitchFamily="34" charset="0"/>
                <a:cs typeface="Arial" panose="020B0604020202020204" pitchFamily="34" charset="0"/>
              </a:defRPr>
            </a:lvl9pPr>
          </a:lstStyle>
          <a:p>
            <a:fld id="{1D591D41-3574-4143-BFBE-22FC808DDF0B}" type="slidenum">
              <a:rPr lang="en-GB" altLang="en-US" sz="1200" smtClean="0">
                <a:solidFill>
                  <a:schemeClr val="tx1"/>
                </a:solidFill>
                <a:latin typeface="Arial" panose="020B0604020202020204" pitchFamily="34" charset="0"/>
              </a:rPr>
              <a:pPr/>
              <a:t>1</a:t>
            </a:fld>
            <a:endParaRPr lang="en-GB" altLang="en-US" sz="120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2312770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p:txBody>
          <a:bodyPr/>
          <a:lstStyle/>
          <a:p>
            <a:pPr>
              <a:defRPr/>
            </a:pPr>
            <a:r>
              <a:rPr lang="en-GB" altLang="en-US" dirty="0" smtClean="0">
                <a:latin typeface="Arial" panose="020B0604020202020204" pitchFamily="34" charset="0"/>
              </a:rPr>
              <a:t>Exposition – </a:t>
            </a:r>
          </a:p>
          <a:p>
            <a:pPr marL="171193" indent="-171193">
              <a:buFont typeface="Arial" panose="020B0604020202020204" pitchFamily="34" charset="0"/>
              <a:buChar char="•"/>
              <a:defRPr/>
            </a:pPr>
            <a:r>
              <a:rPr lang="en-GB" altLang="en-US" dirty="0" smtClean="0">
                <a:latin typeface="Arial" panose="020B0604020202020204" pitchFamily="34" charset="0"/>
              </a:rPr>
              <a:t>directive words tell you what to do – note that any discussion should always be critical at university level ‘Critically discuss’</a:t>
            </a:r>
          </a:p>
          <a:p>
            <a:pPr marL="171193" indent="-171193">
              <a:buFont typeface="Arial" panose="020B0604020202020204" pitchFamily="34" charset="0"/>
              <a:buChar char="•"/>
              <a:defRPr/>
            </a:pPr>
            <a:r>
              <a:rPr lang="en-GB" altLang="en-US" dirty="0" smtClean="0">
                <a:latin typeface="Arial" panose="020B0604020202020204" pitchFamily="34" charset="0"/>
              </a:rPr>
              <a:t>The topic will be identified by the module title, and the – ‘British Politics’</a:t>
            </a:r>
          </a:p>
          <a:p>
            <a:pPr marL="171193" indent="-171193">
              <a:buFont typeface="Arial" panose="020B0604020202020204" pitchFamily="34" charset="0"/>
              <a:buChar char="•"/>
              <a:defRPr/>
            </a:pPr>
            <a:r>
              <a:rPr lang="en-GB" altLang="en-US" dirty="0" smtClean="0">
                <a:latin typeface="Arial" panose="020B0604020202020204" pitchFamily="34" charset="0"/>
              </a:rPr>
              <a:t>Focus will be a particular aspect, feature  or perspective of the module –’Labour Party policies’</a:t>
            </a:r>
          </a:p>
          <a:p>
            <a:pPr marL="171193" indent="-171193">
              <a:buFont typeface="Arial" panose="020B0604020202020204" pitchFamily="34" charset="0"/>
              <a:buChar char="•"/>
              <a:defRPr/>
            </a:pPr>
            <a:endParaRPr lang="en-GB" altLang="en-US" dirty="0" smtClean="0">
              <a:latin typeface="Arial" panose="020B0604020202020204" pitchFamily="34" charset="0"/>
            </a:endParaRPr>
          </a:p>
          <a:p>
            <a:pPr marL="171193" indent="-171193">
              <a:buFont typeface="Arial" panose="020B0604020202020204" pitchFamily="34" charset="0"/>
              <a:buChar char="•"/>
              <a:defRPr/>
            </a:pPr>
            <a:r>
              <a:rPr lang="en-GB" altLang="en-US" dirty="0" smtClean="0">
                <a:latin typeface="Arial" panose="020B0604020202020204" pitchFamily="34" charset="0"/>
              </a:rPr>
              <a:t>Nb. Dependent on the context, the focus and topic words may swap places, for instance if the module was World Politics, then British Politics may become the focus, as opposed to American/ Indian etc.</a:t>
            </a:r>
          </a:p>
        </p:txBody>
      </p:sp>
      <p:sp>
        <p:nvSpPr>
          <p:cNvPr id="18436"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0665ADF5-7A79-40C1-A904-628968FDA6FD}" type="slidenum">
              <a:rPr lang="en-GB" altLang="en-US" sz="1200">
                <a:solidFill>
                  <a:schemeClr val="tx1"/>
                </a:solidFill>
                <a:latin typeface="Arial" panose="020B0604020202020204" pitchFamily="34" charset="0"/>
              </a:rPr>
              <a:pPr/>
              <a:t>10</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p:spPr>
        <p:txBody>
          <a:bodyPr/>
          <a:lstStyle/>
          <a:p>
            <a:r>
              <a:rPr lang="en-GB" altLang="en-US" smtClean="0">
                <a:latin typeface="Arial" panose="020B0604020202020204" pitchFamily="34" charset="0"/>
              </a:rPr>
              <a:t>Activity – pairs to discuss – 1 minute</a:t>
            </a:r>
          </a:p>
          <a:p>
            <a:r>
              <a:rPr lang="en-GB" altLang="en-US" smtClean="0">
                <a:latin typeface="Arial" panose="020B0604020202020204" pitchFamily="34" charset="0"/>
              </a:rPr>
              <a:t>Again, notice how dependent on the context these may swap, so the structure of your essay and your main claims will be dependent on the topic and focus.</a:t>
            </a:r>
          </a:p>
          <a:p>
            <a:r>
              <a:rPr lang="en-GB" altLang="en-US" smtClean="0">
                <a:latin typeface="Arial" panose="020B0604020202020204" pitchFamily="34" charset="0"/>
              </a:rPr>
              <a:t>Remember that you should use the focusing words and topic words as your key search terms when searching for resources</a:t>
            </a:r>
          </a:p>
        </p:txBody>
      </p:sp>
      <p:sp>
        <p:nvSpPr>
          <p:cNvPr id="20484"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5983C76B-9C25-4018-8F27-6761EACFFE1F}" type="slidenum">
              <a:rPr lang="en-GB" altLang="en-US" sz="1200">
                <a:solidFill>
                  <a:schemeClr val="tx1"/>
                </a:solidFill>
                <a:latin typeface="Arial" panose="020B0604020202020204" pitchFamily="34" charset="0"/>
              </a:rPr>
              <a:pPr/>
              <a:t>11</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p:spPr>
        <p:txBody>
          <a:bodyPr/>
          <a:lstStyle/>
          <a:p>
            <a:r>
              <a:rPr lang="en-GB" altLang="en-US" smtClean="0">
                <a:latin typeface="Arial" panose="020B0604020202020204" pitchFamily="34" charset="0"/>
              </a:rPr>
              <a:t>Activity: flipchart and coloured pens and work in small groups</a:t>
            </a:r>
          </a:p>
          <a:p>
            <a:r>
              <a:rPr lang="en-GB" altLang="en-US" smtClean="0">
                <a:latin typeface="Arial" panose="020B0604020202020204" pitchFamily="34" charset="0"/>
              </a:rPr>
              <a:t>Feedback on board</a:t>
            </a:r>
          </a:p>
        </p:txBody>
      </p:sp>
      <p:sp>
        <p:nvSpPr>
          <p:cNvPr id="22532"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1135949F-CB7D-473A-9F5B-C93B1FD0DEEC}" type="slidenum">
              <a:rPr lang="en-GB" altLang="en-US" sz="1200">
                <a:solidFill>
                  <a:schemeClr val="tx1"/>
                </a:solidFill>
                <a:latin typeface="Arial" panose="020B0604020202020204" pitchFamily="34" charset="0"/>
              </a:rPr>
              <a:pPr/>
              <a:t>12</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p:spPr>
        <p:txBody>
          <a:bodyPr/>
          <a:lstStyle/>
          <a:p>
            <a:r>
              <a:rPr lang="en-GB" altLang="en-US" smtClean="0">
                <a:latin typeface="Arial" panose="020B0604020202020204" pitchFamily="34" charset="0"/>
              </a:rPr>
              <a:t>Activity</a:t>
            </a:r>
          </a:p>
          <a:p>
            <a:r>
              <a:rPr lang="en-GB" altLang="en-US" smtClean="0">
                <a:latin typeface="Arial" panose="020B0604020202020204" pitchFamily="34" charset="0"/>
              </a:rPr>
              <a:t>Use guide of 250- 300 words per paragraph – only a guide, and probably reduced for shorter essays of 12-1500 word essays (ie. 200 words per parag)</a:t>
            </a:r>
          </a:p>
          <a:p>
            <a:r>
              <a:rPr lang="en-GB" altLang="en-US" smtClean="0">
                <a:latin typeface="Arial" panose="020B0604020202020204" pitchFamily="34" charset="0"/>
              </a:rPr>
              <a:t>Given that the intro and conc. (written last) will be the same length, you can then identify how many points you need to make, and what they are.</a:t>
            </a:r>
          </a:p>
        </p:txBody>
      </p:sp>
      <p:sp>
        <p:nvSpPr>
          <p:cNvPr id="24580"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7090CDC2-BBA0-4603-92F3-24F87C481180}" type="slidenum">
              <a:rPr lang="en-GB" altLang="en-US" sz="1200">
                <a:solidFill>
                  <a:schemeClr val="tx1"/>
                </a:solidFill>
                <a:latin typeface="Arial" panose="020B0604020202020204" pitchFamily="34" charset="0"/>
              </a:rPr>
              <a:pPr/>
              <a:t>13</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r>
              <a:rPr lang="en-GB" altLang="en-US" smtClean="0">
                <a:latin typeface="Arial" panose="020B0604020202020204" pitchFamily="34" charset="0"/>
              </a:rPr>
              <a:t>My suggestion – ask for comments – are yours similar? Explain why not if not.</a:t>
            </a:r>
          </a:p>
          <a:p>
            <a:r>
              <a:rPr lang="en-GB" altLang="en-US" smtClean="0">
                <a:latin typeface="Arial" panose="020B0604020202020204" pitchFamily="34" charset="0"/>
              </a:rPr>
              <a:t>Also discuss importance of collaboration – discussing ideas prior to writing. This is not plagiarism or collusion. These occur when you use each other’s words and ideas and use an identical structure. What’s important is that you think about and develop your own argument.</a:t>
            </a:r>
          </a:p>
        </p:txBody>
      </p:sp>
      <p:sp>
        <p:nvSpPr>
          <p:cNvPr id="26628"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B1C19D98-6CB0-43AD-ACB2-CF2FCDAB3CCC}" type="slidenum">
              <a:rPr lang="en-GB" altLang="en-US" sz="1200">
                <a:solidFill>
                  <a:schemeClr val="tx1"/>
                </a:solidFill>
                <a:latin typeface="Arial" panose="020B0604020202020204" pitchFamily="34" charset="0"/>
              </a:rPr>
              <a:pPr/>
              <a:t>14</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p:spPr>
        <p:txBody>
          <a:bodyPr/>
          <a:lstStyle/>
          <a:p>
            <a:r>
              <a:rPr lang="en-GB" altLang="en-US" smtClean="0">
                <a:latin typeface="Arial" panose="020B0604020202020204" pitchFamily="34" charset="0"/>
              </a:rPr>
              <a:t>Activity – Handout:</a:t>
            </a:r>
          </a:p>
          <a:p>
            <a:r>
              <a:rPr lang="en-GB" altLang="en-US" smtClean="0">
                <a:latin typeface="Arial" panose="020B0604020202020204" pitchFamily="34" charset="0"/>
              </a:rPr>
              <a:t>Do handout with definitions as above, sample paragraph to label with correct answer on back</a:t>
            </a:r>
          </a:p>
          <a:p>
            <a:endParaRPr lang="en-GB" altLang="en-US" smtClean="0">
              <a:latin typeface="Arial" panose="020B0604020202020204" pitchFamily="34" charset="0"/>
            </a:endParaRPr>
          </a:p>
          <a:p>
            <a:r>
              <a:rPr lang="en-GB" altLang="en-US" smtClean="0">
                <a:latin typeface="Arial" panose="020B0604020202020204" pitchFamily="34" charset="0"/>
              </a:rPr>
              <a:t>Nb. Focus on topic sentence as a main claim or counter-claim in response to the question. This can be a synthesis of the main themes from all of your reading on the subject.</a:t>
            </a:r>
          </a:p>
          <a:p>
            <a:r>
              <a:rPr lang="en-GB" altLang="en-US" smtClean="0">
                <a:latin typeface="Arial" panose="020B0604020202020204" pitchFamily="34" charset="0"/>
              </a:rPr>
              <a:t>Development sentences should show analysis, or scrutiny of your claim – why and how is this relevant</a:t>
            </a:r>
          </a:p>
          <a:p>
            <a:r>
              <a:rPr lang="en-GB" altLang="en-US" smtClean="0">
                <a:latin typeface="Arial" panose="020B0604020202020204" pitchFamily="34" charset="0"/>
              </a:rPr>
              <a:t>The concluding sentences should show evaluation – impact; what changes should be made . . .</a:t>
            </a:r>
          </a:p>
        </p:txBody>
      </p:sp>
      <p:sp>
        <p:nvSpPr>
          <p:cNvPr id="28676"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95F7FF24-3C74-42CB-87B9-7D194F6BAAC7}" type="slidenum">
              <a:rPr lang="en-GB" altLang="en-US" sz="1200">
                <a:solidFill>
                  <a:schemeClr val="tx1"/>
                </a:solidFill>
                <a:latin typeface="Arial" panose="020B0604020202020204" pitchFamily="34" charset="0"/>
              </a:rPr>
              <a:pPr/>
              <a:t>15</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216F67C7-38A7-4A71-AD80-27EAF4A0FCC1}" type="slidenum">
              <a:rPr lang="en-GB" altLang="en-US" smtClean="0"/>
              <a:pPr>
                <a:defRPr/>
              </a:pPr>
              <a:t>16</a:t>
            </a:fld>
            <a:endParaRPr lang="en-GB" altLang="en-US"/>
          </a:p>
        </p:txBody>
      </p:sp>
    </p:spTree>
    <p:extLst>
      <p:ext uri="{BB962C8B-B14F-4D97-AF65-F5344CB8AC3E}">
        <p14:creationId xmlns:p14="http://schemas.microsoft.com/office/powerpoint/2010/main" val="1123244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216F67C7-38A7-4A71-AD80-27EAF4A0FCC1}" type="slidenum">
              <a:rPr lang="en-GB" altLang="en-US" smtClean="0"/>
              <a:pPr>
                <a:defRPr/>
              </a:pPr>
              <a:t>17</a:t>
            </a:fld>
            <a:endParaRPr lang="en-GB" altLang="en-US"/>
          </a:p>
        </p:txBody>
      </p:sp>
    </p:spTree>
    <p:extLst>
      <p:ext uri="{BB962C8B-B14F-4D97-AF65-F5344CB8AC3E}">
        <p14:creationId xmlns:p14="http://schemas.microsoft.com/office/powerpoint/2010/main" val="3861047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216F67C7-38A7-4A71-AD80-27EAF4A0FCC1}" type="slidenum">
              <a:rPr lang="en-GB" altLang="en-US" smtClean="0"/>
              <a:pPr>
                <a:defRPr/>
              </a:pPr>
              <a:t>18</a:t>
            </a:fld>
            <a:endParaRPr lang="en-GB" altLang="en-US"/>
          </a:p>
        </p:txBody>
      </p:sp>
    </p:spTree>
    <p:extLst>
      <p:ext uri="{BB962C8B-B14F-4D97-AF65-F5344CB8AC3E}">
        <p14:creationId xmlns:p14="http://schemas.microsoft.com/office/powerpoint/2010/main" val="2467331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216F67C7-38A7-4A71-AD80-27EAF4A0FCC1}" type="slidenum">
              <a:rPr lang="en-GB" altLang="en-US" smtClean="0"/>
              <a:pPr>
                <a:defRPr/>
              </a:pPr>
              <a:t>19</a:t>
            </a:fld>
            <a:endParaRPr lang="en-GB" altLang="en-US"/>
          </a:p>
        </p:txBody>
      </p:sp>
    </p:spTree>
    <p:extLst>
      <p:ext uri="{BB962C8B-B14F-4D97-AF65-F5344CB8AC3E}">
        <p14:creationId xmlns:p14="http://schemas.microsoft.com/office/powerpoint/2010/main" val="258292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r>
              <a:rPr lang="en-GB" altLang="en-US" dirty="0" smtClean="0">
                <a:latin typeface="Arial" panose="020B0604020202020204" pitchFamily="34" charset="0"/>
              </a:rPr>
              <a:t>Give overview of session focusing on writing as process model – that the writing part is only a part of the process, other stages include planning, analysing the question, developing an argument and so on</a:t>
            </a:r>
          </a:p>
        </p:txBody>
      </p:sp>
      <p:sp>
        <p:nvSpPr>
          <p:cNvPr id="8196"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DE5452B4-C429-41A6-A5B4-9DB8775F92D6}" type="slidenum">
              <a:rPr lang="en-GB" altLang="en-US" sz="1200">
                <a:solidFill>
                  <a:schemeClr val="tx1"/>
                </a:solidFill>
                <a:latin typeface="Arial" panose="020B0604020202020204" pitchFamily="34" charset="0"/>
              </a:rPr>
              <a:pPr/>
              <a:t>2</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216F67C7-38A7-4A71-AD80-27EAF4A0FCC1}" type="slidenum">
              <a:rPr lang="en-GB" altLang="en-US" smtClean="0"/>
              <a:pPr>
                <a:defRPr/>
              </a:pPr>
              <a:t>20</a:t>
            </a:fld>
            <a:endParaRPr lang="en-GB" altLang="en-US"/>
          </a:p>
        </p:txBody>
      </p:sp>
    </p:spTree>
    <p:extLst>
      <p:ext uri="{BB962C8B-B14F-4D97-AF65-F5344CB8AC3E}">
        <p14:creationId xmlns:p14="http://schemas.microsoft.com/office/powerpoint/2010/main" val="1515927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216F67C7-38A7-4A71-AD80-27EAF4A0FCC1}" type="slidenum">
              <a:rPr lang="en-GB" altLang="en-US" smtClean="0"/>
              <a:pPr>
                <a:defRPr/>
              </a:pPr>
              <a:t>21</a:t>
            </a:fld>
            <a:endParaRPr lang="en-GB" altLang="en-US"/>
          </a:p>
        </p:txBody>
      </p:sp>
    </p:spTree>
    <p:extLst>
      <p:ext uri="{BB962C8B-B14F-4D97-AF65-F5344CB8AC3E}">
        <p14:creationId xmlns:p14="http://schemas.microsoft.com/office/powerpoint/2010/main" val="2569138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216F67C7-38A7-4A71-AD80-27EAF4A0FCC1}" type="slidenum">
              <a:rPr lang="en-GB" altLang="en-US" smtClean="0"/>
              <a:pPr>
                <a:defRPr/>
              </a:pPr>
              <a:t>22</a:t>
            </a:fld>
            <a:endParaRPr lang="en-GB" altLang="en-US"/>
          </a:p>
        </p:txBody>
      </p:sp>
    </p:spTree>
    <p:extLst>
      <p:ext uri="{BB962C8B-B14F-4D97-AF65-F5344CB8AC3E}">
        <p14:creationId xmlns:p14="http://schemas.microsoft.com/office/powerpoint/2010/main" val="2622904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p:spPr>
        <p:txBody>
          <a:bodyPr/>
          <a:lstStyle/>
          <a:p>
            <a:r>
              <a:rPr lang="en-GB" altLang="en-US" smtClean="0">
                <a:latin typeface="Arial" panose="020B0604020202020204" pitchFamily="34" charset="0"/>
              </a:rPr>
              <a:t>Discuss the benefits of writing the introduction last, once you have identified the structure.</a:t>
            </a:r>
          </a:p>
          <a:p>
            <a:r>
              <a:rPr lang="en-GB" altLang="en-US" smtClean="0">
                <a:latin typeface="Arial" panose="020B0604020202020204" pitchFamily="34" charset="0"/>
              </a:rPr>
              <a:t>Alos identify how an introduction should be talked: an outline of the topic, the focus and then a map of how the argument will be presented.</a:t>
            </a:r>
          </a:p>
        </p:txBody>
      </p:sp>
      <p:sp>
        <p:nvSpPr>
          <p:cNvPr id="37892"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B66417A0-32E2-4393-B3E2-E0B99842D385}" type="slidenum">
              <a:rPr lang="en-GB" altLang="en-US" sz="1200">
                <a:solidFill>
                  <a:schemeClr val="tx1"/>
                </a:solidFill>
                <a:latin typeface="Arial" panose="020B0604020202020204" pitchFamily="34" charset="0"/>
              </a:rPr>
              <a:pPr/>
              <a:t>23</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r>
              <a:rPr lang="en-GB" altLang="en-US" dirty="0" smtClean="0">
                <a:latin typeface="Arial" panose="020B0604020202020204" pitchFamily="34" charset="0"/>
              </a:rPr>
              <a:t>Identify the key function of a conclusion – to draw your essay to a close showing how you have arrived at your </a:t>
            </a:r>
            <a:r>
              <a:rPr lang="en-GB" altLang="en-US" dirty="0" smtClean="0">
                <a:latin typeface="Arial" panose="020B0604020202020204" pitchFamily="34" charset="0"/>
              </a:rPr>
              <a:t>conclusion</a:t>
            </a:r>
          </a:p>
          <a:p>
            <a:endParaRPr lang="en-GB" altLang="en-US" dirty="0" smtClean="0">
              <a:latin typeface="Arial" panose="020B0604020202020204" pitchFamily="34" charset="0"/>
            </a:endParaRPr>
          </a:p>
          <a:p>
            <a:r>
              <a:rPr lang="en-GB" altLang="en-US" dirty="0" smtClean="0">
                <a:latin typeface="Arial" panose="020B0604020202020204" pitchFamily="34" charset="0"/>
              </a:rPr>
              <a:t>Think</a:t>
            </a:r>
            <a:r>
              <a:rPr lang="en-GB" altLang="en-US" baseline="0" dirty="0" smtClean="0">
                <a:latin typeface="Arial" panose="020B0604020202020204" pitchFamily="34" charset="0"/>
              </a:rPr>
              <a:t> about how many paragraphs your main body equates to </a:t>
            </a:r>
            <a:endParaRPr lang="en-GB" altLang="en-US" dirty="0" smtClean="0">
              <a:latin typeface="Arial" panose="020B0604020202020204" pitchFamily="34" charset="0"/>
            </a:endParaRPr>
          </a:p>
        </p:txBody>
      </p:sp>
      <p:sp>
        <p:nvSpPr>
          <p:cNvPr id="39940"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460A02A8-5552-46C8-90E1-FB09D36A5053}" type="slidenum">
              <a:rPr lang="en-GB" altLang="en-US" sz="1200">
                <a:solidFill>
                  <a:schemeClr val="tx1"/>
                </a:solidFill>
                <a:latin typeface="Arial" panose="020B0604020202020204" pitchFamily="34" charset="0"/>
              </a:rPr>
              <a:pPr/>
              <a:t>24</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r>
              <a:rPr lang="en-GB" altLang="en-US" dirty="0" smtClean="0">
                <a:latin typeface="Arial" panose="020B0604020202020204" pitchFamily="34" charset="0"/>
              </a:rPr>
              <a:t>Finally identify the difference between a reference list and a </a:t>
            </a:r>
            <a:r>
              <a:rPr lang="en-GB" altLang="en-US" dirty="0" smtClean="0">
                <a:latin typeface="Arial" panose="020B0604020202020204" pitchFamily="34" charset="0"/>
              </a:rPr>
              <a:t>bibliography</a:t>
            </a:r>
          </a:p>
          <a:p>
            <a:endParaRPr lang="en-GB" altLang="en-US" dirty="0" smtClean="0">
              <a:latin typeface="Arial" panose="020B0604020202020204" pitchFamily="34" charset="0"/>
            </a:endParaRPr>
          </a:p>
          <a:p>
            <a:r>
              <a:rPr lang="en-GB" altLang="en-US" dirty="0" smtClean="0">
                <a:latin typeface="Arial" panose="020B0604020202020204" pitchFamily="34" charset="0"/>
              </a:rPr>
              <a:t>Check with your tutor</a:t>
            </a:r>
            <a:r>
              <a:rPr lang="en-GB" altLang="en-US" baseline="0" dirty="0" smtClean="0">
                <a:latin typeface="Arial" panose="020B0604020202020204" pitchFamily="34" charset="0"/>
              </a:rPr>
              <a:t> precisely which they expect you to include</a:t>
            </a:r>
            <a:endParaRPr lang="en-GB" altLang="en-US" dirty="0" smtClean="0">
              <a:latin typeface="Arial" panose="020B0604020202020204" pitchFamily="34" charset="0"/>
            </a:endParaRPr>
          </a:p>
        </p:txBody>
      </p:sp>
      <p:sp>
        <p:nvSpPr>
          <p:cNvPr id="41988"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F85A692-E866-49F4-A55C-422FD55A8772}" type="slidenum">
              <a:rPr lang="en-GB" altLang="en-US" sz="1200">
                <a:solidFill>
                  <a:schemeClr val="tx1"/>
                </a:solidFill>
                <a:latin typeface="Arial" panose="020B0604020202020204" pitchFamily="34" charset="0"/>
              </a:rPr>
              <a:pPr/>
              <a:t>25</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216F67C7-38A7-4A71-AD80-27EAF4A0FCC1}" type="slidenum">
              <a:rPr lang="en-GB" altLang="en-US" smtClean="0"/>
              <a:pPr>
                <a:defRPr/>
              </a:pPr>
              <a:t>26</a:t>
            </a:fld>
            <a:endParaRPr lang="en-GB" altLang="en-US"/>
          </a:p>
        </p:txBody>
      </p:sp>
    </p:spTree>
    <p:extLst>
      <p:ext uri="{BB962C8B-B14F-4D97-AF65-F5344CB8AC3E}">
        <p14:creationId xmlns:p14="http://schemas.microsoft.com/office/powerpoint/2010/main" val="863581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216F67C7-38A7-4A71-AD80-27EAF4A0FCC1}" type="slidenum">
              <a:rPr lang="en-GB" altLang="en-US" smtClean="0"/>
              <a:pPr>
                <a:defRPr/>
              </a:pPr>
              <a:t>27</a:t>
            </a:fld>
            <a:endParaRPr lang="en-GB" altLang="en-US"/>
          </a:p>
        </p:txBody>
      </p:sp>
    </p:spTree>
    <p:extLst>
      <p:ext uri="{BB962C8B-B14F-4D97-AF65-F5344CB8AC3E}">
        <p14:creationId xmlns:p14="http://schemas.microsoft.com/office/powerpoint/2010/main" val="314770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216F67C7-38A7-4A71-AD80-27EAF4A0FCC1}" type="slidenum">
              <a:rPr lang="en-GB" altLang="en-US" smtClean="0"/>
              <a:pPr>
                <a:defRPr/>
              </a:pPr>
              <a:t>28</a:t>
            </a:fld>
            <a:endParaRPr lang="en-GB" altLang="en-US"/>
          </a:p>
        </p:txBody>
      </p:sp>
    </p:spTree>
    <p:extLst>
      <p:ext uri="{BB962C8B-B14F-4D97-AF65-F5344CB8AC3E}">
        <p14:creationId xmlns:p14="http://schemas.microsoft.com/office/powerpoint/2010/main" val="893574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920750" y="742950"/>
            <a:ext cx="4953000" cy="3714750"/>
          </a:xfrm>
          <a:ln/>
        </p:spPr>
      </p:sp>
      <p:sp>
        <p:nvSpPr>
          <p:cNvPr id="6147" name="Notes Placeholder 2"/>
          <p:cNvSpPr>
            <a:spLocks noGrp="1"/>
          </p:cNvSpPr>
          <p:nvPr>
            <p:ph type="body" idx="1"/>
          </p:nvPr>
        </p:nvSpPr>
        <p:spPr>
          <a:noFill/>
        </p:spPr>
        <p:txBody>
          <a:bodyPr/>
          <a:lstStyle/>
          <a:p>
            <a:pPr marL="171450" indent="-171450" eaLnBrk="1" hangingPunct="1">
              <a:buFontTx/>
              <a:buChar char="•"/>
            </a:pPr>
            <a:r>
              <a:rPr lang="en-GB" altLang="en-US" dirty="0" smtClean="0">
                <a:latin typeface="Arial" panose="020B0604020202020204" pitchFamily="34" charset="0"/>
              </a:rPr>
              <a:t>In order to achieve the highest grades in your assignments, it is important to understand what the question is asking you to do.</a:t>
            </a:r>
          </a:p>
          <a:p>
            <a:pPr marL="171450" indent="-171450" eaLnBrk="1" hangingPunct="1">
              <a:buFontTx/>
              <a:buChar char="•"/>
            </a:pPr>
            <a:r>
              <a:rPr lang="en-GB" altLang="en-US" dirty="0" smtClean="0">
                <a:latin typeface="Arial" panose="020B0604020202020204" pitchFamily="34" charset="0"/>
              </a:rPr>
              <a:t>By looking specifically at key words and phrases, you will gain a clearer understanding of the focus of the question.</a:t>
            </a:r>
          </a:p>
          <a:p>
            <a:pPr marL="171450" indent="-171450" eaLnBrk="1" hangingPunct="1">
              <a:buFontTx/>
              <a:buChar char="•"/>
            </a:pPr>
            <a:r>
              <a:rPr lang="en-GB" altLang="en-US" dirty="0" smtClean="0">
                <a:latin typeface="Arial" panose="020B0604020202020204" pitchFamily="34" charset="0"/>
              </a:rPr>
              <a:t>This will help you to identify required research and to plan and structure your response appropriately.</a:t>
            </a:r>
          </a:p>
          <a:p>
            <a:pPr marL="171450" indent="-171450" eaLnBrk="1" hangingPunct="1"/>
            <a:endParaRPr lang="en-US" altLang="en-US" dirty="0" smtClean="0">
              <a:latin typeface="Arial" panose="020B0604020202020204" pitchFamily="34" charset="0"/>
            </a:endParaRPr>
          </a:p>
        </p:txBody>
      </p:sp>
      <p:sp>
        <p:nvSpPr>
          <p:cNvPr id="6148" name="Slide Number Placeholder 3"/>
          <p:cNvSpPr>
            <a:spLocks noGrp="1"/>
          </p:cNvSpPr>
          <p:nvPr>
            <p:ph type="sldNum" sz="quarter" idx="5"/>
          </p:nvPr>
        </p:nvSpPr>
        <p:spPr>
          <a:noFill/>
        </p:spPr>
        <p:txBody>
          <a:bodyPr/>
          <a:lstStyle>
            <a:lvl1pPr>
              <a:defRPr sz="2000">
                <a:solidFill>
                  <a:srgbClr val="004D75"/>
                </a:solidFill>
                <a:latin typeface="Verdana" panose="020B0604030504040204" pitchFamily="34" charset="0"/>
                <a:cs typeface="Arial" panose="020B0604020202020204" pitchFamily="34" charset="0"/>
              </a:defRPr>
            </a:lvl1pPr>
            <a:lvl2pPr marL="742950" indent="-285750">
              <a:defRPr sz="2000">
                <a:solidFill>
                  <a:srgbClr val="004D75"/>
                </a:solidFill>
                <a:latin typeface="Verdana" panose="020B0604030504040204" pitchFamily="34" charset="0"/>
                <a:cs typeface="Arial" panose="020B0604020202020204" pitchFamily="34" charset="0"/>
              </a:defRPr>
            </a:lvl2pPr>
            <a:lvl3pPr marL="1143000" indent="-228600">
              <a:defRPr sz="2000">
                <a:solidFill>
                  <a:srgbClr val="004D75"/>
                </a:solidFill>
                <a:latin typeface="Verdana" panose="020B0604030504040204" pitchFamily="34" charset="0"/>
                <a:cs typeface="Arial" panose="020B0604020202020204" pitchFamily="34" charset="0"/>
              </a:defRPr>
            </a:lvl3pPr>
            <a:lvl4pPr marL="1600200" indent="-228600">
              <a:defRPr sz="2000">
                <a:solidFill>
                  <a:srgbClr val="004D75"/>
                </a:solidFill>
                <a:latin typeface="Verdana" panose="020B0604030504040204" pitchFamily="34" charset="0"/>
                <a:cs typeface="Arial" panose="020B0604020202020204" pitchFamily="34" charset="0"/>
              </a:defRPr>
            </a:lvl4pPr>
            <a:lvl5pPr marL="2057400" indent="-228600">
              <a:defRPr sz="2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rgbClr val="004D75"/>
                </a:solidFill>
                <a:latin typeface="Verdana" panose="020B0604030504040204" pitchFamily="34" charset="0"/>
                <a:cs typeface="Arial" panose="020B0604020202020204" pitchFamily="34" charset="0"/>
              </a:defRPr>
            </a:lvl9pPr>
          </a:lstStyle>
          <a:p>
            <a:fld id="{1D591D41-3574-4143-BFBE-22FC808DDF0B}" type="slidenum">
              <a:rPr lang="en-GB" altLang="en-US" sz="1200" smtClean="0">
                <a:solidFill>
                  <a:schemeClr val="tx1"/>
                </a:solidFill>
                <a:latin typeface="Arial" panose="020B0604020202020204" pitchFamily="34" charset="0"/>
              </a:rPr>
              <a:pPr/>
              <a:t>29</a:t>
            </a:fld>
            <a:endParaRPr lang="en-GB" altLang="en-US" sz="120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2382736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p:spPr>
        <p:txBody>
          <a:bodyPr/>
          <a:lstStyle/>
          <a:p>
            <a:r>
              <a:rPr lang="en-GB" altLang="en-US" smtClean="0">
                <a:latin typeface="Arial" panose="020B0604020202020204" pitchFamily="34" charset="0"/>
              </a:rPr>
              <a:t>Students to identify a strength and weakness individually, pair up to discuss and then discuss strategies for improving</a:t>
            </a:r>
          </a:p>
          <a:p>
            <a:r>
              <a:rPr lang="en-GB" altLang="en-US" smtClean="0">
                <a:latin typeface="Arial" panose="020B0604020202020204" pitchFamily="34" charset="0"/>
              </a:rPr>
              <a:t>Feedback on strategies round room</a:t>
            </a:r>
          </a:p>
        </p:txBody>
      </p:sp>
      <p:sp>
        <p:nvSpPr>
          <p:cNvPr id="10244"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17F2573-1BFF-4E7B-AF0B-EB5A0FD1E344}" type="slidenum">
              <a:rPr lang="en-GB" altLang="en-US" sz="1200">
                <a:solidFill>
                  <a:schemeClr val="tx1"/>
                </a:solidFill>
                <a:latin typeface="Arial" panose="020B0604020202020204" pitchFamily="34" charset="0"/>
              </a:rPr>
              <a:pPr/>
              <a:t>3</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p:spPr>
        <p:txBody>
          <a:bodyPr/>
          <a:lstStyle/>
          <a:p>
            <a:r>
              <a:rPr lang="en-GB" altLang="en-US" smtClean="0">
                <a:latin typeface="Arial" panose="020B0604020202020204" pitchFamily="34" charset="0"/>
              </a:rPr>
              <a:t>Students to identify a strength and weakness individually, pair up to discuss and then discuss strategies for improving</a:t>
            </a:r>
          </a:p>
          <a:p>
            <a:r>
              <a:rPr lang="en-GB" altLang="en-US" smtClean="0">
                <a:latin typeface="Arial" panose="020B0604020202020204" pitchFamily="34" charset="0"/>
              </a:rPr>
              <a:t>Feedback on strategies round room</a:t>
            </a:r>
          </a:p>
        </p:txBody>
      </p:sp>
      <p:sp>
        <p:nvSpPr>
          <p:cNvPr id="10244"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17F2573-1BFF-4E7B-AF0B-EB5A0FD1E344}" type="slidenum">
              <a:rPr lang="en-GB" altLang="en-US" sz="1200">
                <a:solidFill>
                  <a:schemeClr val="tx1"/>
                </a:solidFill>
                <a:latin typeface="Arial" panose="020B0604020202020204" pitchFamily="34" charset="0"/>
              </a:rPr>
              <a:pPr/>
              <a:t>4</a:t>
            </a:fld>
            <a:endParaRPr lang="en-GB" altLang="en-US" sz="1200">
              <a:solidFill>
                <a:schemeClr val="tx1"/>
              </a:solidFill>
              <a:latin typeface="Arial" panose="020B0604020202020204" pitchFamily="34" charset="0"/>
            </a:endParaRPr>
          </a:p>
        </p:txBody>
      </p:sp>
    </p:spTree>
    <p:extLst>
      <p:ext uri="{BB962C8B-B14F-4D97-AF65-F5344CB8AC3E}">
        <p14:creationId xmlns:p14="http://schemas.microsoft.com/office/powerpoint/2010/main" val="68627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p:spPr>
        <p:txBody>
          <a:bodyPr/>
          <a:lstStyle/>
          <a:p>
            <a:r>
              <a:rPr lang="en-GB" altLang="en-US" smtClean="0">
                <a:latin typeface="Arial" panose="020B0604020202020204" pitchFamily="34" charset="0"/>
              </a:rPr>
              <a:t>Students to identify a strength and weakness individually, pair up to discuss and then discuss strategies for improving</a:t>
            </a:r>
          </a:p>
          <a:p>
            <a:r>
              <a:rPr lang="en-GB" altLang="en-US" smtClean="0">
                <a:latin typeface="Arial" panose="020B0604020202020204" pitchFamily="34" charset="0"/>
              </a:rPr>
              <a:t>Feedback on strategies round room</a:t>
            </a:r>
          </a:p>
        </p:txBody>
      </p:sp>
      <p:sp>
        <p:nvSpPr>
          <p:cNvPr id="10244"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17F2573-1BFF-4E7B-AF0B-EB5A0FD1E344}" type="slidenum">
              <a:rPr lang="en-GB" altLang="en-US" sz="1200">
                <a:solidFill>
                  <a:schemeClr val="tx1"/>
                </a:solidFill>
                <a:latin typeface="Arial" panose="020B0604020202020204" pitchFamily="34" charset="0"/>
              </a:rPr>
              <a:pPr/>
              <a:t>5</a:t>
            </a:fld>
            <a:endParaRPr lang="en-GB" altLang="en-US" sz="1200">
              <a:solidFill>
                <a:schemeClr val="tx1"/>
              </a:solidFill>
              <a:latin typeface="Arial" panose="020B0604020202020204" pitchFamily="34" charset="0"/>
            </a:endParaRPr>
          </a:p>
        </p:txBody>
      </p:sp>
    </p:spTree>
    <p:extLst>
      <p:ext uri="{BB962C8B-B14F-4D97-AF65-F5344CB8AC3E}">
        <p14:creationId xmlns:p14="http://schemas.microsoft.com/office/powerpoint/2010/main" val="3455003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p:spPr>
        <p:txBody>
          <a:bodyPr/>
          <a:lstStyle/>
          <a:p>
            <a:r>
              <a:rPr lang="en-GB" altLang="en-US" smtClean="0">
                <a:latin typeface="Arial" panose="020B0604020202020204" pitchFamily="34" charset="0"/>
              </a:rPr>
              <a:t>Students to identify a strength and weakness individually, pair up to discuss and then discuss strategies for improving</a:t>
            </a:r>
          </a:p>
          <a:p>
            <a:r>
              <a:rPr lang="en-GB" altLang="en-US" smtClean="0">
                <a:latin typeface="Arial" panose="020B0604020202020204" pitchFamily="34" charset="0"/>
              </a:rPr>
              <a:t>Feedback on strategies round room</a:t>
            </a:r>
          </a:p>
        </p:txBody>
      </p:sp>
      <p:sp>
        <p:nvSpPr>
          <p:cNvPr id="10244"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17F2573-1BFF-4E7B-AF0B-EB5A0FD1E344}" type="slidenum">
              <a:rPr lang="en-GB" altLang="en-US" sz="1200">
                <a:solidFill>
                  <a:schemeClr val="tx1"/>
                </a:solidFill>
                <a:latin typeface="Arial" panose="020B0604020202020204" pitchFamily="34" charset="0"/>
              </a:rPr>
              <a:pPr/>
              <a:t>6</a:t>
            </a:fld>
            <a:endParaRPr lang="en-GB" altLang="en-US" sz="1200">
              <a:solidFill>
                <a:schemeClr val="tx1"/>
              </a:solidFill>
              <a:latin typeface="Arial" panose="020B0604020202020204" pitchFamily="34" charset="0"/>
            </a:endParaRPr>
          </a:p>
        </p:txBody>
      </p:sp>
    </p:spTree>
    <p:extLst>
      <p:ext uri="{BB962C8B-B14F-4D97-AF65-F5344CB8AC3E}">
        <p14:creationId xmlns:p14="http://schemas.microsoft.com/office/powerpoint/2010/main" val="313805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p:spPr>
        <p:txBody>
          <a:bodyPr/>
          <a:lstStyle/>
          <a:p>
            <a:r>
              <a:rPr lang="en-GB" altLang="en-US" smtClean="0">
                <a:latin typeface="Arial" panose="020B0604020202020204" pitchFamily="34" charset="0"/>
              </a:rPr>
              <a:t>Activity - Individual, then paired, then in fours – question followed by feedback - discussion</a:t>
            </a:r>
          </a:p>
        </p:txBody>
      </p:sp>
      <p:sp>
        <p:nvSpPr>
          <p:cNvPr id="12292"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69D3FCF2-118F-4EA1-AD16-AA0FE95A23F4}" type="slidenum">
              <a:rPr lang="en-GB" altLang="en-US" sz="1200">
                <a:solidFill>
                  <a:schemeClr val="tx1"/>
                </a:solidFill>
                <a:latin typeface="Arial" panose="020B0604020202020204" pitchFamily="34" charset="0"/>
              </a:rPr>
              <a:pPr/>
              <a:t>7</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p:spPr>
        <p:txBody>
          <a:bodyPr/>
          <a:lstStyle/>
          <a:p>
            <a:r>
              <a:rPr lang="en-GB" altLang="en-US" smtClean="0">
                <a:latin typeface="Arial" panose="020B0604020202020204" pitchFamily="34" charset="0"/>
              </a:rPr>
              <a:t>Go through features of a good essay starting with “Is made easier by prior planning”.</a:t>
            </a:r>
          </a:p>
          <a:p>
            <a:r>
              <a:rPr lang="en-GB" altLang="en-US" smtClean="0">
                <a:latin typeface="Arial" panose="020B0604020202020204" pitchFamily="34" charset="0"/>
              </a:rPr>
              <a:t>Inform students that it is a good idea to take some notes, but that the slides will be made available after the session.</a:t>
            </a:r>
          </a:p>
        </p:txBody>
      </p:sp>
      <p:sp>
        <p:nvSpPr>
          <p:cNvPr id="14340"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1F1D5B16-26F9-405B-A1D8-D8A8EBD0FF7B}" type="slidenum">
              <a:rPr lang="en-GB" altLang="en-US" sz="1200">
                <a:solidFill>
                  <a:schemeClr val="tx1"/>
                </a:solidFill>
                <a:latin typeface="Arial" panose="020B0604020202020204" pitchFamily="34" charset="0"/>
              </a:rPr>
              <a:pPr/>
              <a:t>8</a:t>
            </a:fld>
            <a:endParaRPr lang="en-GB" altLang="en-US" sz="1200">
              <a:solidFill>
                <a:schemeClr val="tx1"/>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p:spPr>
        <p:txBody>
          <a:bodyPr/>
          <a:lstStyle/>
          <a:p>
            <a:r>
              <a:rPr lang="en-GB" altLang="en-US" smtClean="0">
                <a:latin typeface="Arial" panose="020B0604020202020204" pitchFamily="34" charset="0"/>
              </a:rPr>
              <a:t>In groups, jot down stages of planning – what do students do once they receive assignment brief? What order would they do these in?</a:t>
            </a:r>
          </a:p>
          <a:p>
            <a:r>
              <a:rPr lang="en-GB" altLang="en-US" smtClean="0">
                <a:latin typeface="Arial" panose="020B0604020202020204" pitchFamily="34" charset="0"/>
              </a:rPr>
              <a:t>Feedback on whiteboard/ flipchart</a:t>
            </a:r>
          </a:p>
          <a:p>
            <a:r>
              <a:rPr lang="en-GB" altLang="en-US" smtClean="0">
                <a:latin typeface="Arial" panose="020B0604020202020204" pitchFamily="34" charset="0"/>
              </a:rPr>
              <a:t>Look at Assignment Survival Kit – Stafford and demo some of the resources</a:t>
            </a:r>
          </a:p>
        </p:txBody>
      </p:sp>
      <p:sp>
        <p:nvSpPr>
          <p:cNvPr id="16388" name="Slide Number Placeholder 3"/>
          <p:cNvSpPr>
            <a:spLocks noGrp="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1836" indent="-285321">
              <a:defRPr sz="2800">
                <a:solidFill>
                  <a:srgbClr val="004D75"/>
                </a:solidFill>
                <a:latin typeface="Verdana" panose="020B0604030504040204" pitchFamily="34" charset="0"/>
                <a:cs typeface="Arial" panose="020B0604020202020204" pitchFamily="34" charset="0"/>
              </a:defRPr>
            </a:lvl2pPr>
            <a:lvl3pPr marL="1141286" indent="-228257">
              <a:defRPr sz="2800">
                <a:solidFill>
                  <a:srgbClr val="004D75"/>
                </a:solidFill>
                <a:latin typeface="Verdana" panose="020B0604030504040204" pitchFamily="34" charset="0"/>
                <a:cs typeface="Arial" panose="020B0604020202020204" pitchFamily="34" charset="0"/>
              </a:defRPr>
            </a:lvl3pPr>
            <a:lvl4pPr marL="1597800" indent="-228257">
              <a:defRPr sz="2800">
                <a:solidFill>
                  <a:srgbClr val="004D75"/>
                </a:solidFill>
                <a:latin typeface="Verdana" panose="020B0604030504040204" pitchFamily="34" charset="0"/>
                <a:cs typeface="Arial" panose="020B0604020202020204" pitchFamily="34" charset="0"/>
              </a:defRPr>
            </a:lvl4pPr>
            <a:lvl5pPr marL="2054314" indent="-228257">
              <a:defRPr sz="2800">
                <a:solidFill>
                  <a:srgbClr val="004D75"/>
                </a:solidFill>
                <a:latin typeface="Verdana" panose="020B0604030504040204" pitchFamily="34" charset="0"/>
                <a:cs typeface="Arial" panose="020B0604020202020204" pitchFamily="34" charset="0"/>
              </a:defRPr>
            </a:lvl5pPr>
            <a:lvl6pPr marL="2510828"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67342"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3857"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0371" indent="-228257"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A540C285-F688-40EA-89CD-FD4FE25ED05B}" type="slidenum">
              <a:rPr lang="en-GB" altLang="en-US" sz="1200">
                <a:solidFill>
                  <a:schemeClr val="tx1"/>
                </a:solidFill>
                <a:latin typeface="Arial" panose="020B0604020202020204" pitchFamily="34" charset="0"/>
              </a:rPr>
              <a:pPr/>
              <a:t>9</a:t>
            </a:fld>
            <a:endParaRPr lang="en-GB" altLang="en-US" sz="1200">
              <a:solidFill>
                <a:schemeClr val="tx1"/>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5229225"/>
            <a:ext cx="8839200" cy="1476375"/>
          </a:xfrm>
          <a:prstGeom prst="rect">
            <a:avLst/>
          </a:prstGeom>
          <a:solidFill>
            <a:schemeClr val="accent2">
              <a:lumMod val="60000"/>
              <a:lumOff val="40000"/>
            </a:schemeClr>
          </a:solidFill>
          <a:ln>
            <a:noFill/>
          </a:ln>
          <a:effectLst/>
          <a:extLst/>
        </p:spPr>
        <p:txBody>
          <a:bodyPr wrap="none" anchor="ctr"/>
          <a:lstStyle/>
          <a:p>
            <a:pPr algn="ctr">
              <a:defRPr/>
            </a:pPr>
            <a:endParaRPr lang="en-US" sz="2400">
              <a:solidFill>
                <a:schemeClr val="tx1"/>
              </a:solidFill>
              <a:latin typeface="Times" pitchFamily="48" charset="0"/>
              <a:cs typeface="Arial" charset="0"/>
            </a:endParaRPr>
          </a:p>
        </p:txBody>
      </p:sp>
      <p:pic>
        <p:nvPicPr>
          <p:cNvPr id="5" name="Picture 5" descr="NTU logo 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smtClean="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smtClean="0"/>
              <a:t>Click to edit Master subtitle style</a:t>
            </a:r>
          </a:p>
        </p:txBody>
      </p:sp>
    </p:spTree>
    <p:extLst>
      <p:ext uri="{BB962C8B-B14F-4D97-AF65-F5344CB8AC3E}">
        <p14:creationId xmlns:p14="http://schemas.microsoft.com/office/powerpoint/2010/main" val="143570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01D0E7EB-59D1-49BD-9009-581E86DF850A}" type="datetime4">
              <a:rPr lang="en-GB"/>
              <a:pPr>
                <a:defRPr/>
              </a:pPr>
              <a:t>14 November 2018</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B193A95B-DD7E-46AB-8519-DD69B8FAABC1}" type="slidenum">
              <a:rPr lang="en-GB" altLang="en-US"/>
              <a:pPr>
                <a:defRPr/>
              </a:pPr>
              <a:t>‹#›</a:t>
            </a:fld>
            <a:endParaRPr lang="en-GB" altLang="en-US"/>
          </a:p>
        </p:txBody>
      </p:sp>
    </p:spTree>
    <p:extLst>
      <p:ext uri="{BB962C8B-B14F-4D97-AF65-F5344CB8AC3E}">
        <p14:creationId xmlns:p14="http://schemas.microsoft.com/office/powerpoint/2010/main" val="320024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DF4A5900-AB04-48C7-BAE0-63A0C9875480}" type="datetime4">
              <a:rPr lang="en-GB"/>
              <a:pPr>
                <a:defRPr/>
              </a:pPr>
              <a:t>14 November 2018</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89779F78-2655-4A3A-86A7-3277A5A9D953}" type="slidenum">
              <a:rPr lang="en-GB" altLang="en-US"/>
              <a:pPr>
                <a:defRPr/>
              </a:pPr>
              <a:t>‹#›</a:t>
            </a:fld>
            <a:endParaRPr lang="en-GB" altLang="en-US"/>
          </a:p>
        </p:txBody>
      </p:sp>
    </p:spTree>
    <p:extLst>
      <p:ext uri="{BB962C8B-B14F-4D97-AF65-F5344CB8AC3E}">
        <p14:creationId xmlns:p14="http://schemas.microsoft.com/office/powerpoint/2010/main" val="65014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8D8CC6FE-406E-4D0D-BE37-73D2CA12A63F}" type="datetime4">
              <a:rPr lang="en-GB"/>
              <a:pPr>
                <a:defRPr/>
              </a:pPr>
              <a:t>14 November 2018</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E17A7CBF-A07C-47D1-AEE1-B547DB049B26}" type="slidenum">
              <a:rPr lang="en-GB" altLang="en-US"/>
              <a:pPr>
                <a:defRPr/>
              </a:pPr>
              <a:t>‹#›</a:t>
            </a:fld>
            <a:endParaRPr lang="en-GB" altLang="en-US"/>
          </a:p>
        </p:txBody>
      </p:sp>
    </p:spTree>
    <p:extLst>
      <p:ext uri="{BB962C8B-B14F-4D97-AF65-F5344CB8AC3E}">
        <p14:creationId xmlns:p14="http://schemas.microsoft.com/office/powerpoint/2010/main" val="18554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F9AC22F8-F88D-4297-9822-0579782D56FA}" type="datetime4">
              <a:rPr lang="en-GB"/>
              <a:pPr>
                <a:defRPr/>
              </a:pPr>
              <a:t>14 November 2018</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59DD4D32-36D1-495C-A7F7-BC589D7EEC4D}" type="slidenum">
              <a:rPr lang="en-GB" altLang="en-US"/>
              <a:pPr>
                <a:defRPr/>
              </a:pPr>
              <a:t>‹#›</a:t>
            </a:fld>
            <a:endParaRPr lang="en-GB" altLang="en-US"/>
          </a:p>
        </p:txBody>
      </p:sp>
    </p:spTree>
    <p:extLst>
      <p:ext uri="{BB962C8B-B14F-4D97-AF65-F5344CB8AC3E}">
        <p14:creationId xmlns:p14="http://schemas.microsoft.com/office/powerpoint/2010/main" val="277678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74BA7CA8-C6D9-47C9-9D8A-0CD6BA633587}" type="datetime4">
              <a:rPr lang="en-GB"/>
              <a:pPr>
                <a:defRPr/>
              </a:pPr>
              <a:t>14 November 2018</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A13C4A68-59E3-4240-968A-3E6A8FBFD4C1}" type="slidenum">
              <a:rPr lang="en-GB" altLang="en-US"/>
              <a:pPr>
                <a:defRPr/>
              </a:pPr>
              <a:t>‹#›</a:t>
            </a:fld>
            <a:endParaRPr lang="en-GB" altLang="en-US"/>
          </a:p>
        </p:txBody>
      </p:sp>
    </p:spTree>
    <p:extLst>
      <p:ext uri="{BB962C8B-B14F-4D97-AF65-F5344CB8AC3E}">
        <p14:creationId xmlns:p14="http://schemas.microsoft.com/office/powerpoint/2010/main" val="168205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611D0819-644C-4C46-9F05-BA831544A149}" type="datetime4">
              <a:rPr lang="en-GB"/>
              <a:pPr>
                <a:defRPr/>
              </a:pPr>
              <a:t>14 November 2018</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1F524248-CDD4-4A6B-9615-7A715A76F63A}" type="slidenum">
              <a:rPr lang="en-GB" altLang="en-US"/>
              <a:pPr>
                <a:defRPr/>
              </a:pPr>
              <a:t>‹#›</a:t>
            </a:fld>
            <a:endParaRPr lang="en-GB" altLang="en-US"/>
          </a:p>
        </p:txBody>
      </p:sp>
    </p:spTree>
    <p:extLst>
      <p:ext uri="{BB962C8B-B14F-4D97-AF65-F5344CB8AC3E}">
        <p14:creationId xmlns:p14="http://schemas.microsoft.com/office/powerpoint/2010/main" val="431280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F2D25B-0D50-4AD4-8AC4-B55CC473AC84}" type="datetime4">
              <a:rPr lang="en-GB"/>
              <a:pPr>
                <a:defRPr/>
              </a:pPr>
              <a:t>14 November 2018</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56494329-6E1E-4ABD-AF7D-6B1049BB3C76}" type="slidenum">
              <a:rPr lang="en-GB" altLang="en-US"/>
              <a:pPr>
                <a:defRPr/>
              </a:pPr>
              <a:t>‹#›</a:t>
            </a:fld>
            <a:endParaRPr lang="en-GB" altLang="en-US"/>
          </a:p>
        </p:txBody>
      </p:sp>
    </p:spTree>
    <p:extLst>
      <p:ext uri="{BB962C8B-B14F-4D97-AF65-F5344CB8AC3E}">
        <p14:creationId xmlns:p14="http://schemas.microsoft.com/office/powerpoint/2010/main" val="86676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C88B0E0-D7C4-4798-95B2-E344C9091976}" type="datetime4">
              <a:rPr lang="en-GB"/>
              <a:pPr>
                <a:defRPr/>
              </a:pPr>
              <a:t>14 November 2018</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6B34DE59-E933-4FF0-B7F0-F5853BC622D4}" type="slidenum">
              <a:rPr lang="en-GB" altLang="en-US"/>
              <a:pPr>
                <a:defRPr/>
              </a:pPr>
              <a:t>‹#›</a:t>
            </a:fld>
            <a:endParaRPr lang="en-GB" altLang="en-US"/>
          </a:p>
        </p:txBody>
      </p:sp>
    </p:spTree>
    <p:extLst>
      <p:ext uri="{BB962C8B-B14F-4D97-AF65-F5344CB8AC3E}">
        <p14:creationId xmlns:p14="http://schemas.microsoft.com/office/powerpoint/2010/main" val="222373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E8A89DA8-E169-4775-AEE6-4F1635B5E0CD}" type="datetime4">
              <a:rPr lang="en-GB"/>
              <a:pPr>
                <a:defRPr/>
              </a:pPr>
              <a:t>14 November 2018</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F18ED9AD-BC37-4375-821C-385EEEFAF855}" type="slidenum">
              <a:rPr lang="en-GB" altLang="en-US"/>
              <a:pPr>
                <a:defRPr/>
              </a:pPr>
              <a:t>‹#›</a:t>
            </a:fld>
            <a:endParaRPr lang="en-GB" altLang="en-US"/>
          </a:p>
        </p:txBody>
      </p:sp>
    </p:spTree>
    <p:extLst>
      <p:ext uri="{BB962C8B-B14F-4D97-AF65-F5344CB8AC3E}">
        <p14:creationId xmlns:p14="http://schemas.microsoft.com/office/powerpoint/2010/main" val="257877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10829F84-B1B1-4492-93A7-853BBE053BE8}" type="datetime4">
              <a:rPr lang="en-GB"/>
              <a:pPr>
                <a:defRPr/>
              </a:pPr>
              <a:t>14 November 2018</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2FEE4716-FF74-4E29-B9D7-B77D5EB570D4}" type="slidenum">
              <a:rPr lang="en-GB" altLang="en-US"/>
              <a:pPr>
                <a:defRPr/>
              </a:pPr>
              <a:t>‹#›</a:t>
            </a:fld>
            <a:endParaRPr lang="en-GB" altLang="en-US"/>
          </a:p>
        </p:txBody>
      </p:sp>
    </p:spTree>
    <p:extLst>
      <p:ext uri="{BB962C8B-B14F-4D97-AF65-F5344CB8AC3E}">
        <p14:creationId xmlns:p14="http://schemas.microsoft.com/office/powerpoint/2010/main" val="285866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1028"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34" charset="0"/>
                <a:cs typeface="Arial" charset="0"/>
              </a:defRPr>
            </a:lvl1pPr>
            <a:lvl2pPr marL="742950" indent="-285750">
              <a:defRPr sz="2800">
                <a:solidFill>
                  <a:srgbClr val="004D75"/>
                </a:solidFill>
                <a:latin typeface="Verdana" pitchFamily="34" charset="0"/>
                <a:cs typeface="Arial" charset="0"/>
              </a:defRPr>
            </a:lvl2pPr>
            <a:lvl3pPr marL="1143000" indent="-228600">
              <a:defRPr sz="2800">
                <a:solidFill>
                  <a:srgbClr val="004D75"/>
                </a:solidFill>
                <a:latin typeface="Verdana" pitchFamily="34" charset="0"/>
                <a:cs typeface="Arial" charset="0"/>
              </a:defRPr>
            </a:lvl3pPr>
            <a:lvl4pPr marL="1600200" indent="-228600">
              <a:defRPr sz="2800">
                <a:solidFill>
                  <a:srgbClr val="004D75"/>
                </a:solidFill>
                <a:latin typeface="Verdana" pitchFamily="34" charset="0"/>
                <a:cs typeface="Arial" charset="0"/>
              </a:defRPr>
            </a:lvl4pPr>
            <a:lvl5pPr marL="2057400" indent="-228600">
              <a:defRPr sz="2800">
                <a:solidFill>
                  <a:srgbClr val="004D75"/>
                </a:solidFill>
                <a:latin typeface="Verdana" pitchFamily="34" charset="0"/>
                <a:cs typeface="Arial" charset="0"/>
              </a:defRPr>
            </a:lvl5pPr>
            <a:lvl6pPr marL="2514600" indent="-228600" eaLnBrk="0" fontAlgn="base" hangingPunct="0">
              <a:spcBef>
                <a:spcPct val="0"/>
              </a:spcBef>
              <a:spcAft>
                <a:spcPct val="0"/>
              </a:spcAft>
              <a:defRPr sz="2800">
                <a:solidFill>
                  <a:srgbClr val="004D75"/>
                </a:solidFill>
                <a:latin typeface="Verdana" pitchFamily="34" charset="0"/>
                <a:cs typeface="Arial" charset="0"/>
              </a:defRPr>
            </a:lvl6pPr>
            <a:lvl7pPr marL="2971800" indent="-228600" eaLnBrk="0" fontAlgn="base" hangingPunct="0">
              <a:spcBef>
                <a:spcPct val="0"/>
              </a:spcBef>
              <a:spcAft>
                <a:spcPct val="0"/>
              </a:spcAft>
              <a:defRPr sz="2800">
                <a:solidFill>
                  <a:srgbClr val="004D75"/>
                </a:solidFill>
                <a:latin typeface="Verdana" pitchFamily="34" charset="0"/>
                <a:cs typeface="Arial" charset="0"/>
              </a:defRPr>
            </a:lvl7pPr>
            <a:lvl8pPr marL="3429000" indent="-228600" eaLnBrk="0" fontAlgn="base" hangingPunct="0">
              <a:spcBef>
                <a:spcPct val="0"/>
              </a:spcBef>
              <a:spcAft>
                <a:spcPct val="0"/>
              </a:spcAft>
              <a:defRPr sz="2800">
                <a:solidFill>
                  <a:srgbClr val="004D75"/>
                </a:solidFill>
                <a:latin typeface="Verdana" pitchFamily="34" charset="0"/>
                <a:cs typeface="Arial" charset="0"/>
              </a:defRPr>
            </a:lvl8pPr>
            <a:lvl9pPr marL="3886200" indent="-228600" eaLnBrk="0" fontAlgn="base" hangingPunct="0">
              <a:spcBef>
                <a:spcPct val="0"/>
              </a:spcBef>
              <a:spcAft>
                <a:spcPct val="0"/>
              </a:spcAft>
              <a:defRPr sz="2800">
                <a:solidFill>
                  <a:srgbClr val="004D75"/>
                </a:solidFill>
                <a:latin typeface="Verdana" pitchFamily="34" charset="0"/>
                <a:cs typeface="Arial" charset="0"/>
              </a:defRPr>
            </a:lvl9pPr>
          </a:lstStyle>
          <a:p>
            <a:pPr>
              <a:spcBef>
                <a:spcPct val="50000"/>
              </a:spcBef>
              <a:defRPr/>
            </a:pPr>
            <a:endParaRPr lang="en-US" sz="2400" smtClean="0">
              <a:solidFill>
                <a:schemeClr val="tx1"/>
              </a:solidFill>
              <a:latin typeface="Times" pitchFamily="48" charset="0"/>
            </a:endParaRPr>
          </a:p>
        </p:txBody>
      </p:sp>
      <p:sp>
        <p:nvSpPr>
          <p:cNvPr id="348167" name="Rectangle 7"/>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0111801E-61D6-435D-BECB-72B58E52E5E1}" type="datetime4">
              <a:rPr lang="en-GB"/>
              <a:pPr>
                <a:defRPr/>
              </a:pPr>
              <a:t>14 November 2018</a:t>
            </a:fld>
            <a:endParaRPr lang="en-GB"/>
          </a:p>
        </p:txBody>
      </p:sp>
      <p:sp>
        <p:nvSpPr>
          <p:cNvPr id="348168" name="Rectangle 8"/>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5A1B2937-EF27-412F-9496-B4309D9442E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950"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hyperlink" Target="http://www.learnhigher.ac.uk/learning-at-university/assessment/instruction-words-in-essay-questio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hrasebank.manchester.ac.uk/"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uefap.com/writing/writfram.ht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librarybookings.ntu.ac.uk/"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staffs.ac.uk/ask/" TargetMode="External"/><Relationship Id="rId5" Type="http://schemas.openxmlformats.org/officeDocument/2006/relationships/hyperlink" Target="http://www.learnhigher.ac.uk/" TargetMode="External"/><Relationship Id="rId4" Type="http://schemas.openxmlformats.org/officeDocument/2006/relationships/hyperlink" Target="https://now.ntu.ac.uk/d2l/home/52836"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learnhigher.ac.uk/writing-for-university/" TargetMode="External"/><Relationship Id="rId7" Type="http://schemas.openxmlformats.org/officeDocument/2006/relationships/hyperlink" Target="http://www.uefap.com/writing/writfram.ht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www.phrasebank.manchester.ac.uk/" TargetMode="External"/><Relationship Id="rId5" Type="http://schemas.openxmlformats.org/officeDocument/2006/relationships/hyperlink" Target="http://www.learnhigher.ac.uk/learning-at-university/assessment/instruction-words-in-essay-questions/" TargetMode="External"/><Relationship Id="rId4" Type="http://schemas.openxmlformats.org/officeDocument/2006/relationships/hyperlink" Target="http://www.learnhigher.ac.uk/writing-for-university/academic-writing/essay-writing-pack/"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9.xml"/><Relationship Id="rId7"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earnhigher.ac.uk/writing-for-univers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taffs.ac.uk/as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descr="M:\BIN\Z Learning Development Team\Student mentoring\2013-14\photos from Edale\Sarah\IMG_7493.jpg"/>
          <p:cNvPicPr>
            <a:picLocks noChangeAspect="1" noChangeArrowheads="1"/>
          </p:cNvPicPr>
          <p:nvPr/>
        </p:nvPicPr>
        <p:blipFill>
          <a:blip r:embed="rId4">
            <a:extLst>
              <a:ext uri="{28A0092B-C50C-407E-A947-70E740481C1C}">
                <a14:useLocalDpi xmlns:a14="http://schemas.microsoft.com/office/drawing/2010/main" val="0"/>
              </a:ext>
            </a:extLst>
          </a:blip>
          <a:srcRect t="9830" b="12173"/>
          <a:stretch>
            <a:fillRect/>
          </a:stretch>
        </p:blipFill>
        <p:spPr bwMode="auto">
          <a:xfrm>
            <a:off x="-26897" y="1121125"/>
            <a:ext cx="3541690" cy="41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rotWithShape="1">
          <a:blip r:embed="rId5"/>
          <a:srcRect t="15239" b="15041"/>
          <a:stretch/>
        </p:blipFill>
        <p:spPr>
          <a:xfrm>
            <a:off x="-29086" y="0"/>
            <a:ext cx="9173086" cy="1118888"/>
          </a:xfrm>
          <a:prstGeom prst="rect">
            <a:avLst/>
          </a:prstGeom>
        </p:spPr>
      </p:pic>
      <p:sp>
        <p:nvSpPr>
          <p:cNvPr id="26" name="Rectangle 25"/>
          <p:cNvSpPr/>
          <p:nvPr/>
        </p:nvSpPr>
        <p:spPr>
          <a:xfrm>
            <a:off x="-17798" y="5264951"/>
            <a:ext cx="9161798" cy="768935"/>
          </a:xfrm>
          <a:prstGeom prst="rect">
            <a:avLst/>
          </a:prstGeom>
          <a:solidFill>
            <a:srgbClr val="003E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pic>
        <p:nvPicPr>
          <p:cNvPr id="29" name="Picture 28"/>
          <p:cNvPicPr>
            <a:picLocks noChangeAspect="1"/>
          </p:cNvPicPr>
          <p:nvPr/>
        </p:nvPicPr>
        <p:blipFill>
          <a:blip r:embed="rId6"/>
          <a:stretch>
            <a:fillRect/>
          </a:stretch>
        </p:blipFill>
        <p:spPr>
          <a:xfrm>
            <a:off x="288676" y="6218674"/>
            <a:ext cx="1368158" cy="314871"/>
          </a:xfrm>
          <a:prstGeom prst="rect">
            <a:avLst/>
          </a:prstGeom>
        </p:spPr>
      </p:pic>
      <p:pic>
        <p:nvPicPr>
          <p:cNvPr id="30" name="Picture 29"/>
          <p:cNvPicPr>
            <a:picLocks noChangeAspect="1"/>
          </p:cNvPicPr>
          <p:nvPr/>
        </p:nvPicPr>
        <p:blipFill rotWithShape="1">
          <a:blip r:embed="rId7"/>
          <a:srcRect l="32049" t="22431" b="15633"/>
          <a:stretch/>
        </p:blipFill>
        <p:spPr>
          <a:xfrm>
            <a:off x="5296292" y="6096913"/>
            <a:ext cx="1357763" cy="426271"/>
          </a:xfrm>
          <a:prstGeom prst="rect">
            <a:avLst/>
          </a:prstGeom>
        </p:spPr>
      </p:pic>
      <p:sp>
        <p:nvSpPr>
          <p:cNvPr id="31" name="Rectangle 30"/>
          <p:cNvSpPr/>
          <p:nvPr/>
        </p:nvSpPr>
        <p:spPr bwMode="auto">
          <a:xfrm>
            <a:off x="-10294" y="6096913"/>
            <a:ext cx="9161798" cy="735546"/>
          </a:xfrm>
          <a:prstGeom prst="rect">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66" eaLnBrk="1" hangingPunct="1"/>
            <a:endParaRPr lang="en-GB" sz="1350">
              <a:solidFill>
                <a:schemeClr val="tx1"/>
              </a:solidFill>
              <a:latin typeface="Arial" charset="0"/>
            </a:endParaRPr>
          </a:p>
        </p:txBody>
      </p:sp>
      <p:pic>
        <p:nvPicPr>
          <p:cNvPr id="32" name="Picture 31"/>
          <p:cNvPicPr>
            <a:picLocks noChangeAspect="1"/>
          </p:cNvPicPr>
          <p:nvPr/>
        </p:nvPicPr>
        <p:blipFill rotWithShape="1">
          <a:blip r:embed="rId7"/>
          <a:srcRect l="32049" t="22431" b="15633"/>
          <a:stretch/>
        </p:blipFill>
        <p:spPr>
          <a:xfrm>
            <a:off x="7254027" y="6141757"/>
            <a:ext cx="1775945" cy="557559"/>
          </a:xfrm>
          <a:prstGeom prst="rect">
            <a:avLst/>
          </a:prstGeom>
        </p:spPr>
      </p:pic>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60" y="6141757"/>
            <a:ext cx="2263379" cy="60126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4" name="TextBox 33"/>
          <p:cNvSpPr txBox="1"/>
          <p:nvPr/>
        </p:nvSpPr>
        <p:spPr>
          <a:xfrm>
            <a:off x="57360" y="6114851"/>
            <a:ext cx="2367240" cy="276999"/>
          </a:xfrm>
          <a:prstGeom prst="rect">
            <a:avLst/>
          </a:prstGeom>
          <a:noFill/>
        </p:spPr>
        <p:txBody>
          <a:bodyPr wrap="square" rtlCol="0">
            <a:spAutoFit/>
          </a:bodyPr>
          <a:lstStyle/>
          <a:p>
            <a:r>
              <a:rPr lang="en-GB" sz="1200" dirty="0">
                <a:solidFill>
                  <a:srgbClr val="003E68"/>
                </a:solidFill>
                <a:ea typeface="Verdana" panose="020B0604030504040204" pitchFamily="34" charset="0"/>
                <a:cs typeface="Verdana" panose="020B0604030504040204" pitchFamily="34" charset="0"/>
              </a:rPr>
              <a:t>Follow us @</a:t>
            </a:r>
            <a:r>
              <a:rPr lang="en-GB" sz="1200" dirty="0" err="1">
                <a:solidFill>
                  <a:srgbClr val="003E68"/>
                </a:solidFill>
                <a:ea typeface="Verdana" panose="020B0604030504040204" pitchFamily="34" charset="0"/>
                <a:cs typeface="Verdana" panose="020B0604030504040204" pitchFamily="34" charset="0"/>
              </a:rPr>
              <a:t>NTUYourLibrary</a:t>
            </a:r>
            <a:endParaRPr lang="en-GB" sz="1200" dirty="0">
              <a:solidFill>
                <a:srgbClr val="003E68"/>
              </a:solidFill>
              <a:ea typeface="Verdana" panose="020B0604030504040204" pitchFamily="34" charset="0"/>
              <a:cs typeface="Verdana" panose="020B0604030504040204" pitchFamily="34" charset="0"/>
            </a:endParaRPr>
          </a:p>
        </p:txBody>
      </p:sp>
      <p:pic>
        <p:nvPicPr>
          <p:cNvPr id="14" name="Picture 6" descr="M:\BIN\Z Learning Development Team\Student mentoring\2013-14\photos from Edale\Sarah\IMG_7483.jpg"/>
          <p:cNvPicPr>
            <a:picLocks noChangeAspect="1" noChangeArrowheads="1"/>
          </p:cNvPicPr>
          <p:nvPr/>
        </p:nvPicPr>
        <p:blipFill>
          <a:blip r:embed="rId9">
            <a:extLst>
              <a:ext uri="{28A0092B-C50C-407E-A947-70E740481C1C}">
                <a14:useLocalDpi xmlns:a14="http://schemas.microsoft.com/office/drawing/2010/main" val="0"/>
              </a:ext>
            </a:extLst>
          </a:blip>
          <a:srcRect t="11681" b="10423"/>
          <a:stretch>
            <a:fillRect/>
          </a:stretch>
        </p:blipFill>
        <p:spPr bwMode="auto">
          <a:xfrm>
            <a:off x="5597442" y="1116357"/>
            <a:ext cx="3546558" cy="41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M:\BIN\Z Learning Development Team\Student mentoring\2013-14\photos from Edale\Sarah\IMG_7500.jpg"/>
          <p:cNvPicPr>
            <a:picLocks noChangeAspect="1" noChangeArrowheads="1"/>
          </p:cNvPicPr>
          <p:nvPr/>
        </p:nvPicPr>
        <p:blipFill rotWithShape="1">
          <a:blip r:embed="rId10">
            <a:extLst>
              <a:ext uri="{28A0092B-C50C-407E-A947-70E740481C1C}">
                <a14:useLocalDpi xmlns:a14="http://schemas.microsoft.com/office/drawing/2010/main" val="0"/>
              </a:ext>
            </a:extLst>
          </a:blip>
          <a:srcRect l="11326" t="11205" r="13307" b="19901"/>
          <a:stretch/>
        </p:blipFill>
        <p:spPr bwMode="auto">
          <a:xfrm>
            <a:off x="3203848" y="1120899"/>
            <a:ext cx="3096344" cy="414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
          <p:cNvSpPr txBox="1">
            <a:spLocks noChangeArrowheads="1"/>
          </p:cNvSpPr>
          <p:nvPr>
            <p:custDataLst>
              <p:tags r:id="rId1"/>
            </p:custDataLst>
          </p:nvPr>
        </p:nvSpPr>
        <p:spPr bwMode="auto">
          <a:xfrm>
            <a:off x="288676" y="5291631"/>
            <a:ext cx="6697265" cy="7429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a:lstStyle>
          <a:p>
            <a:pPr eaLnBrk="1" hangingPunct="1"/>
            <a:r>
              <a:rPr lang="en-GB" altLang="en-US" kern="0" dirty="0" smtClean="0">
                <a:latin typeface="Verdana" panose="020B0604030504040204" pitchFamily="34" charset="0"/>
                <a:ea typeface="Verdana" panose="020B0604030504040204" pitchFamily="34" charset="0"/>
                <a:cs typeface="Verdana" panose="020B0604030504040204" pitchFamily="34" charset="0"/>
              </a:rPr>
              <a:t>Structuring an essay</a:t>
            </a:r>
            <a:endParaRPr lang="en-GB" altLang="en-US" kern="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GB" altLang="en-US" sz="1800" kern="0" dirty="0">
                <a:latin typeface="Verdana" panose="020B0604030504040204" pitchFamily="34" charset="0"/>
                <a:ea typeface="Verdana" panose="020B0604030504040204" pitchFamily="34" charset="0"/>
                <a:cs typeface="Verdana" panose="020B0604030504040204" pitchFamily="34" charset="0"/>
              </a:rPr>
              <a:t>Library Learning and Teaching </a:t>
            </a:r>
            <a:r>
              <a:rPr lang="en-GB" altLang="en-US" sz="1800" kern="0" dirty="0" smtClean="0">
                <a:latin typeface="Verdana" panose="020B0604030504040204" pitchFamily="34" charset="0"/>
                <a:ea typeface="Verdana" panose="020B0604030504040204" pitchFamily="34" charset="0"/>
                <a:cs typeface="Verdana" panose="020B0604030504040204" pitchFamily="34" charset="0"/>
              </a:rPr>
              <a:t>Team</a:t>
            </a:r>
          </a:p>
          <a:p>
            <a:pPr eaLnBrk="1" hangingPunct="1"/>
            <a:endParaRPr lang="en-GB" altLang="en-US" sz="1800"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49457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6544D07C-814E-484A-82F6-B232ACDD3CB4}" type="datetime4">
              <a:rPr lang="en-GB" altLang="en-US" sz="1200" smtClean="0"/>
              <a:pPr/>
              <a:t>14 November 2018</a:t>
            </a:fld>
            <a:endParaRPr lang="en-GB" altLang="en-US" sz="1200" smtClean="0"/>
          </a:p>
        </p:txBody>
      </p:sp>
      <p:sp>
        <p:nvSpPr>
          <p:cNvPr id="17411"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5CD506C7-BE31-46FE-AFC1-336F5E1EF602}" type="slidenum">
              <a:rPr lang="en-GB" altLang="en-US" sz="1200" smtClean="0"/>
              <a:pPr/>
              <a:t>10</a:t>
            </a:fld>
            <a:endParaRPr lang="en-GB" altLang="en-US" sz="1200" smtClean="0"/>
          </a:p>
        </p:txBody>
      </p:sp>
      <p:sp>
        <p:nvSpPr>
          <p:cNvPr id="17412" name="Rectangle 2"/>
          <p:cNvSpPr>
            <a:spLocks noGrp="1" noChangeArrowheads="1"/>
          </p:cNvSpPr>
          <p:nvPr>
            <p:ph type="title"/>
          </p:nvPr>
        </p:nvSpPr>
        <p:spPr>
          <a:xfrm>
            <a:off x="381000" y="381000"/>
            <a:ext cx="8305800" cy="671513"/>
          </a:xfrm>
        </p:spPr>
        <p:txBody>
          <a:bodyPr/>
          <a:lstStyle/>
          <a:p>
            <a:pPr eaLnBrk="1" hangingPunct="1"/>
            <a:r>
              <a:rPr lang="en-GB" altLang="en-US" smtClean="0"/>
              <a:t>Analysing the question</a:t>
            </a:r>
          </a:p>
        </p:txBody>
      </p:sp>
      <p:sp>
        <p:nvSpPr>
          <p:cNvPr id="356355" name="Rectangle 3"/>
          <p:cNvSpPr>
            <a:spLocks noGrp="1" noChangeArrowheads="1"/>
          </p:cNvSpPr>
          <p:nvPr>
            <p:ph type="body" idx="1"/>
          </p:nvPr>
        </p:nvSpPr>
        <p:spPr>
          <a:xfrm>
            <a:off x="395288" y="1268413"/>
            <a:ext cx="8305800" cy="4533900"/>
          </a:xfrm>
        </p:spPr>
        <p:txBody>
          <a:bodyPr/>
          <a:lstStyle/>
          <a:p>
            <a:pPr eaLnBrk="1" hangingPunct="1">
              <a:defRPr/>
            </a:pPr>
            <a:r>
              <a:rPr lang="en-GB" altLang="zh-CN" dirty="0" smtClean="0">
                <a:ea typeface="SimSun" panose="02010600030101010101" pitchFamily="2" charset="-122"/>
              </a:rPr>
              <a:t>To achieve the highest grades in your assignments, it is important to understand what the question is asking you to do. Use these headings to break down your </a:t>
            </a:r>
            <a:r>
              <a:rPr lang="en-GB" altLang="zh-CN" b="1" dirty="0" smtClean="0">
                <a:ea typeface="SimSun" panose="02010600030101010101" pitchFamily="2" charset="-122"/>
              </a:rPr>
              <a:t>assignment question</a:t>
            </a:r>
            <a:r>
              <a:rPr lang="en-GB" altLang="zh-CN" dirty="0" smtClean="0">
                <a:ea typeface="SimSun" panose="02010600030101010101" pitchFamily="2" charset="-122"/>
              </a:rPr>
              <a:t>:</a:t>
            </a:r>
            <a:endParaRPr lang="en-GB" altLang="zh-CN" b="1" dirty="0" smtClean="0">
              <a:ea typeface="SimSun" panose="02010600030101010101" pitchFamily="2" charset="-122"/>
            </a:endParaRPr>
          </a:p>
          <a:p>
            <a:pPr eaLnBrk="1" hangingPunct="1">
              <a:defRPr/>
            </a:pPr>
            <a:r>
              <a:rPr lang="en-GB" altLang="zh-CN" b="1" dirty="0" smtClean="0">
                <a:solidFill>
                  <a:schemeClr val="accent2"/>
                </a:solidFill>
                <a:ea typeface="SimSun" panose="02010600030101010101" pitchFamily="2" charset="-122"/>
              </a:rPr>
              <a:t>Directive words</a:t>
            </a:r>
            <a:r>
              <a:rPr lang="en-GB" altLang="zh-CN" dirty="0" smtClean="0">
                <a:ea typeface="SimSun" panose="02010600030101010101" pitchFamily="2" charset="-122"/>
              </a:rPr>
              <a:t> - words which tell you to do something: </a:t>
            </a:r>
            <a:r>
              <a:rPr lang="en-GB" altLang="zh-CN" dirty="0" smtClean="0">
                <a:solidFill>
                  <a:schemeClr val="accent2">
                    <a:lumMod val="75000"/>
                  </a:schemeClr>
                </a:solidFill>
                <a:ea typeface="SimSun" panose="02010600030101010101" pitchFamily="2" charset="-122"/>
              </a:rPr>
              <a:t>Analyse, Discuss, Evaluate</a:t>
            </a:r>
            <a:endParaRPr lang="en-GB" altLang="zh-CN" b="1" dirty="0" smtClean="0">
              <a:solidFill>
                <a:schemeClr val="accent2">
                  <a:lumMod val="75000"/>
                </a:schemeClr>
              </a:solidFill>
              <a:ea typeface="SimSun" panose="02010600030101010101" pitchFamily="2" charset="-122"/>
            </a:endParaRPr>
          </a:p>
          <a:p>
            <a:pPr eaLnBrk="1" hangingPunct="1">
              <a:defRPr/>
            </a:pPr>
            <a:r>
              <a:rPr lang="en-GB" altLang="zh-CN" b="1" dirty="0" smtClean="0">
                <a:solidFill>
                  <a:srgbClr val="006600"/>
                </a:solidFill>
                <a:ea typeface="SimSun" panose="02010600030101010101" pitchFamily="2" charset="-122"/>
              </a:rPr>
              <a:t>Topic area</a:t>
            </a:r>
            <a:r>
              <a:rPr lang="en-GB" altLang="zh-CN" dirty="0" smtClean="0">
                <a:ea typeface="SimSun" panose="02010600030101010101" pitchFamily="2" charset="-122"/>
              </a:rPr>
              <a:t> – the main topic areas or themes outlined by the question</a:t>
            </a:r>
            <a:endParaRPr lang="en-GB" altLang="zh-CN" b="1" dirty="0" smtClean="0">
              <a:ea typeface="SimSun" panose="02010600030101010101" pitchFamily="2" charset="-122"/>
            </a:endParaRPr>
          </a:p>
          <a:p>
            <a:pPr eaLnBrk="1" hangingPunct="1">
              <a:defRPr/>
            </a:pPr>
            <a:r>
              <a:rPr lang="en-GB" altLang="zh-CN" b="1" dirty="0" smtClean="0">
                <a:solidFill>
                  <a:srgbClr val="CC0000"/>
                </a:solidFill>
                <a:ea typeface="SimSun" panose="02010600030101010101" pitchFamily="2" charset="-122"/>
              </a:rPr>
              <a:t>Focusing words</a:t>
            </a:r>
            <a:r>
              <a:rPr lang="en-GB" altLang="zh-CN" dirty="0" smtClean="0">
                <a:ea typeface="SimSun" panose="02010600030101010101" pitchFamily="2" charset="-122"/>
              </a:rPr>
              <a:t> - words which provide boundaries or constraints for your assignment; the focus </a:t>
            </a:r>
          </a:p>
          <a:p>
            <a:pPr eaLnBrk="1" hangingPunct="1">
              <a:buFontTx/>
              <a:buNone/>
              <a:defRPr/>
            </a:pPr>
            <a:endParaRPr lang="en-GB" altLang="zh-CN" sz="1400" dirty="0" smtClean="0">
              <a:ea typeface="SimSun" pitchFamily="2" charset="-122"/>
              <a:hlinkClick r:id="rId3"/>
            </a:endParaRPr>
          </a:p>
          <a:p>
            <a:pPr marL="0" indent="0" eaLnBrk="1" hangingPunct="1">
              <a:buFontTx/>
              <a:buNone/>
              <a:defRPr/>
            </a:pPr>
            <a:r>
              <a:rPr lang="en-GB" altLang="zh-CN" sz="1400" dirty="0" smtClean="0">
                <a:ea typeface="SimSun" pitchFamily="2" charset="-122"/>
                <a:hlinkClick r:id="rId3"/>
              </a:rPr>
              <a:t>http://www.learnhigher.ac.uk/learning-at-university/assessment/instruction-words-inessay-questions/</a:t>
            </a:r>
            <a:r>
              <a:rPr lang="en-GB" altLang="zh-CN" sz="1400" dirty="0" smtClean="0">
                <a:ea typeface="SimSun" pitchFamily="2" charset="-122"/>
              </a:rPr>
              <a:t> </a:t>
            </a:r>
          </a:p>
          <a:p>
            <a:pPr marL="0" indent="0" eaLnBrk="1" hangingPunct="1">
              <a:buNone/>
              <a:defRPr/>
            </a:pPr>
            <a:r>
              <a:rPr lang="en-GB" sz="1400" dirty="0"/>
              <a:t>Cottrell, S., 2008. </a:t>
            </a:r>
            <a:r>
              <a:rPr lang="en-GB" sz="1400" i="1" dirty="0"/>
              <a:t>The Study Skills Handbook</a:t>
            </a:r>
            <a:r>
              <a:rPr lang="en-GB" sz="1400" dirty="0"/>
              <a:t> 3</a:t>
            </a:r>
            <a:r>
              <a:rPr lang="en-GB" sz="1400" baseline="30000" dirty="0"/>
              <a:t>rd</a:t>
            </a:r>
            <a:r>
              <a:rPr lang="en-GB" sz="1400" dirty="0"/>
              <a:t> ed. Hampshire: Palgrave Macmillan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6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6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63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63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1BB5E719-171B-4358-AA13-B4A273DCA334}" type="datetime4">
              <a:rPr lang="en-GB" altLang="en-US" sz="1200" smtClean="0"/>
              <a:pPr/>
              <a:t>14 November 2018</a:t>
            </a:fld>
            <a:endParaRPr lang="en-GB" altLang="en-US" sz="1200" smtClean="0"/>
          </a:p>
        </p:txBody>
      </p:sp>
      <p:sp>
        <p:nvSpPr>
          <p:cNvPr id="19459"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94D11985-7DE1-4E33-BBA4-6FF13CC669A5}" type="slidenum">
              <a:rPr lang="en-GB" altLang="en-US" sz="1200" smtClean="0"/>
              <a:pPr/>
              <a:t>11</a:t>
            </a:fld>
            <a:endParaRPr lang="en-GB" altLang="en-US" sz="1200" smtClean="0"/>
          </a:p>
        </p:txBody>
      </p:sp>
      <p:sp>
        <p:nvSpPr>
          <p:cNvPr id="19460" name="Rectangle 2"/>
          <p:cNvSpPr>
            <a:spLocks noGrp="1" noChangeArrowheads="1"/>
          </p:cNvSpPr>
          <p:nvPr>
            <p:ph type="title"/>
          </p:nvPr>
        </p:nvSpPr>
        <p:spPr/>
        <p:txBody>
          <a:bodyPr/>
          <a:lstStyle/>
          <a:p>
            <a:pPr eaLnBrk="1" hangingPunct="1"/>
            <a:r>
              <a:rPr lang="en-GB" altLang="en-US" smtClean="0"/>
              <a:t>Have a go:</a:t>
            </a:r>
          </a:p>
        </p:txBody>
      </p:sp>
      <p:sp>
        <p:nvSpPr>
          <p:cNvPr id="2" name="TextBox 1"/>
          <p:cNvSpPr txBox="1"/>
          <p:nvPr/>
        </p:nvSpPr>
        <p:spPr>
          <a:xfrm>
            <a:off x="425852" y="1444344"/>
            <a:ext cx="8280400" cy="1384995"/>
          </a:xfrm>
          <a:prstGeom prst="rect">
            <a:avLst/>
          </a:prstGeom>
          <a:solidFill>
            <a:schemeClr val="accent2">
              <a:lumMod val="40000"/>
              <a:lumOff val="60000"/>
            </a:schemeClr>
          </a:solidFill>
        </p:spPr>
        <p:txBody>
          <a:bodyPr>
            <a:spAutoFit/>
          </a:bodyPr>
          <a:lstStyle>
            <a:lvl1pPr>
              <a:defRPr sz="2800">
                <a:solidFill>
                  <a:srgbClr val="004D75"/>
                </a:solidFill>
                <a:latin typeface="Verdana" pitchFamily="34" charset="0"/>
                <a:cs typeface="Arial" charset="0"/>
              </a:defRPr>
            </a:lvl1pPr>
            <a:lvl2pPr marL="742950" indent="-285750">
              <a:defRPr sz="2800">
                <a:solidFill>
                  <a:srgbClr val="004D75"/>
                </a:solidFill>
                <a:latin typeface="Verdana" pitchFamily="34" charset="0"/>
                <a:cs typeface="Arial" charset="0"/>
              </a:defRPr>
            </a:lvl2pPr>
            <a:lvl3pPr marL="1143000" indent="-228600">
              <a:defRPr sz="2800">
                <a:solidFill>
                  <a:srgbClr val="004D75"/>
                </a:solidFill>
                <a:latin typeface="Verdana" pitchFamily="34" charset="0"/>
                <a:cs typeface="Arial" charset="0"/>
              </a:defRPr>
            </a:lvl3pPr>
            <a:lvl4pPr marL="1600200" indent="-228600">
              <a:defRPr sz="2800">
                <a:solidFill>
                  <a:srgbClr val="004D75"/>
                </a:solidFill>
                <a:latin typeface="Verdana" pitchFamily="34" charset="0"/>
                <a:cs typeface="Arial" charset="0"/>
              </a:defRPr>
            </a:lvl4pPr>
            <a:lvl5pPr marL="2057400" indent="-228600">
              <a:defRPr sz="2800">
                <a:solidFill>
                  <a:srgbClr val="004D75"/>
                </a:solidFill>
                <a:latin typeface="Verdana" pitchFamily="34" charset="0"/>
                <a:cs typeface="Arial" charset="0"/>
              </a:defRPr>
            </a:lvl5pPr>
            <a:lvl6pPr marL="2514600" indent="-228600" eaLnBrk="0" fontAlgn="base" hangingPunct="0">
              <a:spcBef>
                <a:spcPct val="0"/>
              </a:spcBef>
              <a:spcAft>
                <a:spcPct val="0"/>
              </a:spcAft>
              <a:defRPr sz="2800">
                <a:solidFill>
                  <a:srgbClr val="004D75"/>
                </a:solidFill>
                <a:latin typeface="Verdana" pitchFamily="34" charset="0"/>
                <a:cs typeface="Arial" charset="0"/>
              </a:defRPr>
            </a:lvl6pPr>
            <a:lvl7pPr marL="2971800" indent="-228600" eaLnBrk="0" fontAlgn="base" hangingPunct="0">
              <a:spcBef>
                <a:spcPct val="0"/>
              </a:spcBef>
              <a:spcAft>
                <a:spcPct val="0"/>
              </a:spcAft>
              <a:defRPr sz="2800">
                <a:solidFill>
                  <a:srgbClr val="004D75"/>
                </a:solidFill>
                <a:latin typeface="Verdana" pitchFamily="34" charset="0"/>
                <a:cs typeface="Arial" charset="0"/>
              </a:defRPr>
            </a:lvl7pPr>
            <a:lvl8pPr marL="3429000" indent="-228600" eaLnBrk="0" fontAlgn="base" hangingPunct="0">
              <a:spcBef>
                <a:spcPct val="0"/>
              </a:spcBef>
              <a:spcAft>
                <a:spcPct val="0"/>
              </a:spcAft>
              <a:defRPr sz="2800">
                <a:solidFill>
                  <a:srgbClr val="004D75"/>
                </a:solidFill>
                <a:latin typeface="Verdana" pitchFamily="34" charset="0"/>
                <a:cs typeface="Arial" charset="0"/>
              </a:defRPr>
            </a:lvl8pPr>
            <a:lvl9pPr marL="3886200" indent="-228600" eaLnBrk="0" fontAlgn="base" hangingPunct="0">
              <a:spcBef>
                <a:spcPct val="0"/>
              </a:spcBef>
              <a:spcAft>
                <a:spcPct val="0"/>
              </a:spcAft>
              <a:defRPr sz="2800">
                <a:solidFill>
                  <a:srgbClr val="004D75"/>
                </a:solidFill>
                <a:latin typeface="Verdana" pitchFamily="34" charset="0"/>
                <a:cs typeface="Arial" charset="0"/>
              </a:defRPr>
            </a:lvl9pPr>
          </a:lstStyle>
          <a:p>
            <a:pPr marL="0" indent="0" eaLnBrk="1" hangingPunct="1">
              <a:buFontTx/>
              <a:buNone/>
              <a:defRPr/>
            </a:pPr>
            <a:r>
              <a:rPr lang="en-GB" altLang="zh-CN" dirty="0">
                <a:solidFill>
                  <a:schemeClr val="bg1"/>
                </a:solidFill>
                <a:ea typeface="SimSun" pitchFamily="2" charset="-122"/>
              </a:rPr>
              <a:t>Critically discuss the </a:t>
            </a:r>
            <a:r>
              <a:rPr lang="en-GB" altLang="zh-CN" dirty="0" smtClean="0">
                <a:solidFill>
                  <a:schemeClr val="bg1"/>
                </a:solidFill>
                <a:ea typeface="SimSun" pitchFamily="2" charset="-122"/>
              </a:rPr>
              <a:t>similarities and differences </a:t>
            </a:r>
            <a:r>
              <a:rPr lang="en-GB" altLang="zh-CN" dirty="0">
                <a:solidFill>
                  <a:schemeClr val="bg1"/>
                </a:solidFill>
                <a:ea typeface="SimSun" pitchFamily="2" charset="-122"/>
              </a:rPr>
              <a:t>between reports and essays, focusing on the purpose and function of each</a:t>
            </a:r>
          </a:p>
        </p:txBody>
      </p:sp>
      <p:sp>
        <p:nvSpPr>
          <p:cNvPr id="366595" name="Rectangle 3"/>
          <p:cNvSpPr>
            <a:spLocks noGrp="1" noChangeArrowheads="1"/>
          </p:cNvSpPr>
          <p:nvPr>
            <p:ph type="body" idx="1"/>
          </p:nvPr>
        </p:nvSpPr>
        <p:spPr>
          <a:xfrm>
            <a:off x="381000" y="2170563"/>
            <a:ext cx="8305800" cy="3730252"/>
          </a:xfrm>
        </p:spPr>
        <p:txBody>
          <a:bodyPr/>
          <a:lstStyle/>
          <a:p>
            <a:pPr marL="0" indent="0" eaLnBrk="1" hangingPunct="1">
              <a:buFontTx/>
              <a:buNone/>
              <a:defRPr/>
            </a:pPr>
            <a:endParaRPr lang="en-GB" altLang="zh-CN" sz="2400" dirty="0">
              <a:solidFill>
                <a:schemeClr val="bg1"/>
              </a:solidFill>
              <a:ea typeface="SimSun" pitchFamily="2" charset="-122"/>
            </a:endParaRPr>
          </a:p>
          <a:p>
            <a:pPr marL="0" indent="0" eaLnBrk="1" hangingPunct="1">
              <a:buFontTx/>
              <a:buNone/>
              <a:defRPr/>
            </a:pPr>
            <a:endParaRPr lang="en-GB" altLang="zh-CN" sz="900" dirty="0" smtClean="0">
              <a:solidFill>
                <a:srgbClr val="7030A0"/>
              </a:solidFill>
              <a:ea typeface="SimSun" pitchFamily="2" charset="-122"/>
            </a:endParaRPr>
          </a:p>
          <a:p>
            <a:pPr lvl="1" eaLnBrk="1" hangingPunct="1">
              <a:defRPr/>
            </a:pPr>
            <a:r>
              <a:rPr lang="en-GB" altLang="zh-CN" sz="2500" dirty="0" smtClean="0">
                <a:solidFill>
                  <a:srgbClr val="7030A0"/>
                </a:solidFill>
                <a:ea typeface="SimSun" pitchFamily="2" charset="-122"/>
              </a:rPr>
              <a:t>Directive</a:t>
            </a:r>
          </a:p>
          <a:p>
            <a:pPr lvl="1" eaLnBrk="1" hangingPunct="1">
              <a:defRPr/>
            </a:pPr>
            <a:r>
              <a:rPr lang="en-GB" altLang="zh-CN" sz="2500" dirty="0" smtClean="0">
                <a:solidFill>
                  <a:srgbClr val="2F7931"/>
                </a:solidFill>
                <a:ea typeface="SimSun" pitchFamily="2" charset="-122"/>
              </a:rPr>
              <a:t>Topic</a:t>
            </a:r>
          </a:p>
          <a:p>
            <a:pPr lvl="1" eaLnBrk="1" hangingPunct="1">
              <a:defRPr/>
            </a:pPr>
            <a:r>
              <a:rPr lang="en-GB" altLang="zh-CN" sz="2500" dirty="0" smtClean="0">
                <a:solidFill>
                  <a:srgbClr val="C00000"/>
                </a:solidFill>
                <a:ea typeface="SimSun" pitchFamily="2" charset="-122"/>
              </a:rPr>
              <a:t>Focusing</a:t>
            </a:r>
          </a:p>
          <a:p>
            <a:pPr eaLnBrk="1" hangingPunct="1">
              <a:defRPr/>
            </a:pPr>
            <a:endParaRPr lang="en-GB" altLang="zh-CN" sz="900" dirty="0" smtClean="0">
              <a:solidFill>
                <a:srgbClr val="7030A0"/>
              </a:solidFill>
              <a:ea typeface="SimSun" pitchFamily="2" charset="-122"/>
            </a:endParaRPr>
          </a:p>
          <a:p>
            <a:pPr eaLnBrk="1" hangingPunct="1">
              <a:defRPr/>
            </a:pPr>
            <a:r>
              <a:rPr lang="en-GB" altLang="zh-CN" sz="2400" dirty="0" smtClean="0">
                <a:solidFill>
                  <a:srgbClr val="7030A0"/>
                </a:solidFill>
                <a:ea typeface="SimSun" pitchFamily="2" charset="-122"/>
              </a:rPr>
              <a:t>Critically discuss</a:t>
            </a:r>
            <a:r>
              <a:rPr lang="en-GB" altLang="zh-CN" sz="2400" dirty="0" smtClean="0">
                <a:ea typeface="SimSun" pitchFamily="2" charset="-122"/>
              </a:rPr>
              <a:t> </a:t>
            </a:r>
            <a:r>
              <a:rPr lang="en-GB" altLang="zh-CN" sz="2400" dirty="0" smtClean="0">
                <a:solidFill>
                  <a:srgbClr val="C00000"/>
                </a:solidFill>
                <a:ea typeface="SimSun" pitchFamily="2" charset="-122"/>
              </a:rPr>
              <a:t>the</a:t>
            </a:r>
            <a:r>
              <a:rPr lang="en-GB" altLang="zh-CN" sz="2400" dirty="0" smtClean="0">
                <a:ea typeface="SimSun" pitchFamily="2" charset="-122"/>
              </a:rPr>
              <a:t> </a:t>
            </a:r>
            <a:r>
              <a:rPr lang="en-GB" altLang="zh-CN" sz="2400" dirty="0" smtClean="0">
                <a:solidFill>
                  <a:srgbClr val="C00000"/>
                </a:solidFill>
                <a:ea typeface="SimSun" pitchFamily="2" charset="-122"/>
              </a:rPr>
              <a:t>similarities and differences between </a:t>
            </a:r>
            <a:r>
              <a:rPr lang="en-GB" altLang="zh-CN" sz="2400" dirty="0" smtClean="0">
                <a:solidFill>
                  <a:srgbClr val="2F7931"/>
                </a:solidFill>
                <a:ea typeface="SimSun" pitchFamily="2" charset="-122"/>
              </a:rPr>
              <a:t>reports and essays, </a:t>
            </a:r>
            <a:r>
              <a:rPr lang="en-GB" altLang="zh-CN" sz="2400" dirty="0" smtClean="0">
                <a:solidFill>
                  <a:srgbClr val="7030A0"/>
                </a:solidFill>
                <a:ea typeface="SimSun" pitchFamily="2" charset="-122"/>
              </a:rPr>
              <a:t>focusing on </a:t>
            </a:r>
            <a:r>
              <a:rPr lang="en-GB" altLang="zh-CN" sz="2400" dirty="0" smtClean="0">
                <a:solidFill>
                  <a:srgbClr val="C00000"/>
                </a:solidFill>
                <a:ea typeface="SimSun" pitchFamily="2" charset="-122"/>
              </a:rPr>
              <a:t>the purpose and function of each</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665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65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659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6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550" y="980728"/>
            <a:ext cx="8280400" cy="1538288"/>
          </a:xfrm>
          <a:prstGeom prst="rect">
            <a:avLst/>
          </a:prstGeom>
          <a:solidFill>
            <a:schemeClr val="accent2">
              <a:lumMod val="40000"/>
              <a:lumOff val="60000"/>
            </a:schemeClr>
          </a:solidFill>
        </p:spPr>
        <p:txBody>
          <a:bodyPr>
            <a:spAutoFit/>
          </a:bodyPr>
          <a:lstStyle>
            <a:lvl1pPr>
              <a:defRPr sz="2800">
                <a:solidFill>
                  <a:srgbClr val="004D75"/>
                </a:solidFill>
                <a:latin typeface="Verdana" pitchFamily="34" charset="0"/>
                <a:cs typeface="Arial" charset="0"/>
              </a:defRPr>
            </a:lvl1pPr>
            <a:lvl2pPr marL="742950" indent="-285750">
              <a:defRPr sz="2800">
                <a:solidFill>
                  <a:srgbClr val="004D75"/>
                </a:solidFill>
                <a:latin typeface="Verdana" pitchFamily="34" charset="0"/>
                <a:cs typeface="Arial" charset="0"/>
              </a:defRPr>
            </a:lvl2pPr>
            <a:lvl3pPr marL="1143000" indent="-228600">
              <a:defRPr sz="2800">
                <a:solidFill>
                  <a:srgbClr val="004D75"/>
                </a:solidFill>
                <a:latin typeface="Verdana" pitchFamily="34" charset="0"/>
                <a:cs typeface="Arial" charset="0"/>
              </a:defRPr>
            </a:lvl3pPr>
            <a:lvl4pPr marL="1600200" indent="-228600">
              <a:defRPr sz="2800">
                <a:solidFill>
                  <a:srgbClr val="004D75"/>
                </a:solidFill>
                <a:latin typeface="Verdana" pitchFamily="34" charset="0"/>
                <a:cs typeface="Arial" charset="0"/>
              </a:defRPr>
            </a:lvl4pPr>
            <a:lvl5pPr marL="2057400" indent="-228600">
              <a:defRPr sz="2800">
                <a:solidFill>
                  <a:srgbClr val="004D75"/>
                </a:solidFill>
                <a:latin typeface="Verdana" pitchFamily="34" charset="0"/>
                <a:cs typeface="Arial" charset="0"/>
              </a:defRPr>
            </a:lvl5pPr>
            <a:lvl6pPr marL="2514600" indent="-228600" eaLnBrk="0" fontAlgn="base" hangingPunct="0">
              <a:spcBef>
                <a:spcPct val="0"/>
              </a:spcBef>
              <a:spcAft>
                <a:spcPct val="0"/>
              </a:spcAft>
              <a:defRPr sz="2800">
                <a:solidFill>
                  <a:srgbClr val="004D75"/>
                </a:solidFill>
                <a:latin typeface="Verdana" pitchFamily="34" charset="0"/>
                <a:cs typeface="Arial" charset="0"/>
              </a:defRPr>
            </a:lvl6pPr>
            <a:lvl7pPr marL="2971800" indent="-228600" eaLnBrk="0" fontAlgn="base" hangingPunct="0">
              <a:spcBef>
                <a:spcPct val="0"/>
              </a:spcBef>
              <a:spcAft>
                <a:spcPct val="0"/>
              </a:spcAft>
              <a:defRPr sz="2800">
                <a:solidFill>
                  <a:srgbClr val="004D75"/>
                </a:solidFill>
                <a:latin typeface="Verdana" pitchFamily="34" charset="0"/>
                <a:cs typeface="Arial" charset="0"/>
              </a:defRPr>
            </a:lvl7pPr>
            <a:lvl8pPr marL="3429000" indent="-228600" eaLnBrk="0" fontAlgn="base" hangingPunct="0">
              <a:spcBef>
                <a:spcPct val="0"/>
              </a:spcBef>
              <a:spcAft>
                <a:spcPct val="0"/>
              </a:spcAft>
              <a:defRPr sz="2800">
                <a:solidFill>
                  <a:srgbClr val="004D75"/>
                </a:solidFill>
                <a:latin typeface="Verdana" pitchFamily="34" charset="0"/>
                <a:cs typeface="Arial" charset="0"/>
              </a:defRPr>
            </a:lvl8pPr>
            <a:lvl9pPr marL="3886200" indent="-228600" eaLnBrk="0" fontAlgn="base" hangingPunct="0">
              <a:spcBef>
                <a:spcPct val="0"/>
              </a:spcBef>
              <a:spcAft>
                <a:spcPct val="0"/>
              </a:spcAft>
              <a:defRPr sz="2800">
                <a:solidFill>
                  <a:srgbClr val="004D75"/>
                </a:solidFill>
                <a:latin typeface="Verdana" pitchFamily="34" charset="0"/>
                <a:cs typeface="Arial" charset="0"/>
              </a:defRPr>
            </a:lvl9pPr>
          </a:lstStyle>
          <a:p>
            <a:pPr>
              <a:defRPr/>
            </a:pPr>
            <a:endParaRPr lang="en-GB" smtClean="0"/>
          </a:p>
          <a:p>
            <a:pPr>
              <a:defRPr/>
            </a:pPr>
            <a:endParaRPr lang="en-GB" smtClean="0"/>
          </a:p>
          <a:p>
            <a:pPr>
              <a:defRPr/>
            </a:pPr>
            <a:endParaRPr lang="en-GB" smtClean="0"/>
          </a:p>
          <a:p>
            <a:pPr>
              <a:defRPr/>
            </a:pPr>
            <a:endParaRPr lang="en-GB" sz="1000" smtClean="0"/>
          </a:p>
        </p:txBody>
      </p:sp>
      <p:sp>
        <p:nvSpPr>
          <p:cNvPr id="3" name="Content Placeholder 2"/>
          <p:cNvSpPr>
            <a:spLocks noGrp="1"/>
          </p:cNvSpPr>
          <p:nvPr>
            <p:ph idx="1"/>
          </p:nvPr>
        </p:nvSpPr>
        <p:spPr>
          <a:xfrm>
            <a:off x="336550" y="752336"/>
            <a:ext cx="8305800" cy="5335307"/>
          </a:xfrm>
        </p:spPr>
        <p:txBody>
          <a:bodyPr/>
          <a:lstStyle/>
          <a:p>
            <a:pPr marL="0" indent="0" eaLnBrk="1" hangingPunct="1">
              <a:buFontTx/>
              <a:buNone/>
            </a:pPr>
            <a:endParaRPr lang="en-GB" altLang="en-US" sz="700" dirty="0" smtClean="0">
              <a:solidFill>
                <a:schemeClr val="bg1"/>
              </a:solidFill>
            </a:endParaRPr>
          </a:p>
          <a:p>
            <a:pPr marL="0" indent="0" eaLnBrk="1" hangingPunct="1">
              <a:lnSpc>
                <a:spcPct val="100000"/>
              </a:lnSpc>
              <a:buFontTx/>
              <a:buNone/>
            </a:pPr>
            <a:r>
              <a:rPr lang="en-GB" altLang="en-US" sz="2200" dirty="0" smtClean="0">
                <a:solidFill>
                  <a:schemeClr val="bg1"/>
                </a:solidFill>
              </a:rPr>
              <a:t>Once you know the focus of your essay, you can start to generate ideas. In small groups, </a:t>
            </a:r>
            <a:r>
              <a:rPr lang="en-GB" altLang="en-US" sz="2200" dirty="0" smtClean="0">
                <a:solidFill>
                  <a:schemeClr val="bg1"/>
                </a:solidFill>
              </a:rPr>
              <a:t>take </a:t>
            </a:r>
            <a:r>
              <a:rPr lang="en-GB" altLang="en-US" sz="2200" dirty="0" smtClean="0">
                <a:solidFill>
                  <a:schemeClr val="bg1"/>
                </a:solidFill>
              </a:rPr>
              <a:t>a minute to think about all the ideas and sections you might include in a 2000 word response to this title:</a:t>
            </a:r>
            <a:endParaRPr lang="en-GB" altLang="zh-CN" sz="2200" dirty="0" smtClean="0">
              <a:solidFill>
                <a:srgbClr val="7030A0"/>
              </a:solidFill>
              <a:ea typeface="SimSun" panose="02010600030101010101" pitchFamily="2" charset="-122"/>
            </a:endParaRPr>
          </a:p>
          <a:p>
            <a:pPr eaLnBrk="1" hangingPunct="1"/>
            <a:r>
              <a:rPr lang="en-GB" altLang="zh-CN" dirty="0">
                <a:solidFill>
                  <a:srgbClr val="7030A0"/>
                </a:solidFill>
                <a:ea typeface="SimSun" pitchFamily="2" charset="-122"/>
              </a:rPr>
              <a:t>Critically discuss</a:t>
            </a:r>
            <a:r>
              <a:rPr lang="en-GB" altLang="zh-CN" dirty="0">
                <a:ea typeface="SimSun" pitchFamily="2" charset="-122"/>
              </a:rPr>
              <a:t> </a:t>
            </a:r>
            <a:r>
              <a:rPr lang="en-GB" altLang="zh-CN" dirty="0">
                <a:solidFill>
                  <a:srgbClr val="C00000"/>
                </a:solidFill>
                <a:ea typeface="SimSun" pitchFamily="2" charset="-122"/>
              </a:rPr>
              <a:t>the</a:t>
            </a:r>
            <a:r>
              <a:rPr lang="en-GB" altLang="zh-CN" dirty="0">
                <a:ea typeface="SimSun" pitchFamily="2" charset="-122"/>
              </a:rPr>
              <a:t> </a:t>
            </a:r>
            <a:r>
              <a:rPr lang="en-GB" altLang="zh-CN" dirty="0" smtClean="0">
                <a:solidFill>
                  <a:srgbClr val="C00000"/>
                </a:solidFill>
                <a:ea typeface="SimSun" pitchFamily="2" charset="-122"/>
              </a:rPr>
              <a:t>similarities and differences </a:t>
            </a:r>
            <a:r>
              <a:rPr lang="en-GB" altLang="zh-CN" dirty="0">
                <a:solidFill>
                  <a:srgbClr val="C00000"/>
                </a:solidFill>
                <a:ea typeface="SimSun" pitchFamily="2" charset="-122"/>
              </a:rPr>
              <a:t>between </a:t>
            </a:r>
            <a:r>
              <a:rPr lang="en-GB" altLang="zh-CN" dirty="0">
                <a:solidFill>
                  <a:srgbClr val="2F7931"/>
                </a:solidFill>
                <a:ea typeface="SimSun" pitchFamily="2" charset="-122"/>
              </a:rPr>
              <a:t>reports and essays, </a:t>
            </a:r>
            <a:r>
              <a:rPr lang="en-GB" altLang="zh-CN" dirty="0">
                <a:solidFill>
                  <a:srgbClr val="7030A0"/>
                </a:solidFill>
                <a:ea typeface="SimSun" pitchFamily="2" charset="-122"/>
              </a:rPr>
              <a:t>focusing on </a:t>
            </a:r>
            <a:r>
              <a:rPr lang="en-GB" altLang="zh-CN" dirty="0">
                <a:solidFill>
                  <a:srgbClr val="C00000"/>
                </a:solidFill>
                <a:ea typeface="SimSun" pitchFamily="2" charset="-122"/>
              </a:rPr>
              <a:t>the purpose and function of each</a:t>
            </a:r>
          </a:p>
          <a:p>
            <a:pPr lvl="4" eaLnBrk="1" hangingPunct="1"/>
            <a:r>
              <a:rPr lang="en-GB" altLang="en-US" sz="1600" dirty="0" smtClean="0"/>
              <a:t>Overview of reports</a:t>
            </a:r>
          </a:p>
          <a:p>
            <a:pPr lvl="4" eaLnBrk="1" hangingPunct="1"/>
            <a:r>
              <a:rPr lang="en-GB" altLang="en-US" sz="1600" dirty="0" smtClean="0"/>
              <a:t>Similarities of report and essay</a:t>
            </a:r>
          </a:p>
          <a:p>
            <a:pPr lvl="4" eaLnBrk="1" hangingPunct="1"/>
            <a:r>
              <a:rPr lang="en-GB" altLang="en-US" sz="1600" dirty="0" smtClean="0"/>
              <a:t>Conclusion</a:t>
            </a:r>
          </a:p>
          <a:p>
            <a:pPr lvl="4" eaLnBrk="1" hangingPunct="1"/>
            <a:r>
              <a:rPr lang="en-GB" altLang="en-US" sz="1600" dirty="0"/>
              <a:t>Overview of essays</a:t>
            </a:r>
          </a:p>
          <a:p>
            <a:pPr lvl="4" eaLnBrk="1" hangingPunct="1"/>
            <a:r>
              <a:rPr lang="en-GB" altLang="en-US" sz="1600" dirty="0"/>
              <a:t>Other forms of writing</a:t>
            </a:r>
          </a:p>
          <a:p>
            <a:pPr lvl="4" eaLnBrk="1" hangingPunct="1"/>
            <a:r>
              <a:rPr lang="en-GB" altLang="en-US" sz="1600" dirty="0" smtClean="0"/>
              <a:t>Introduction</a:t>
            </a:r>
          </a:p>
          <a:p>
            <a:pPr lvl="4" eaLnBrk="1" hangingPunct="1"/>
            <a:r>
              <a:rPr lang="en-GB" altLang="en-US" sz="1600" dirty="0" smtClean="0"/>
              <a:t>Purpose </a:t>
            </a:r>
            <a:r>
              <a:rPr lang="en-GB" altLang="en-US" sz="1600" dirty="0"/>
              <a:t>of essays</a:t>
            </a:r>
          </a:p>
          <a:p>
            <a:pPr lvl="4" eaLnBrk="1" hangingPunct="1"/>
            <a:r>
              <a:rPr lang="en-GB" altLang="en-US" sz="1600" dirty="0" smtClean="0"/>
              <a:t>Difference </a:t>
            </a:r>
            <a:r>
              <a:rPr lang="en-GB" altLang="en-US" sz="1600" dirty="0"/>
              <a:t>between report and essay</a:t>
            </a:r>
          </a:p>
          <a:p>
            <a:pPr lvl="4" eaLnBrk="1" hangingPunct="1"/>
            <a:r>
              <a:rPr lang="en-GB" altLang="en-US" sz="1600" dirty="0" smtClean="0"/>
              <a:t>Purpose of reports</a:t>
            </a:r>
          </a:p>
        </p:txBody>
      </p:sp>
      <p:sp>
        <p:nvSpPr>
          <p:cNvPr id="21508" name="Title 1"/>
          <p:cNvSpPr>
            <a:spLocks noGrp="1"/>
          </p:cNvSpPr>
          <p:nvPr>
            <p:ph type="title"/>
          </p:nvPr>
        </p:nvSpPr>
        <p:spPr>
          <a:xfrm>
            <a:off x="323850" y="333375"/>
            <a:ext cx="8305800" cy="792163"/>
          </a:xfrm>
        </p:spPr>
        <p:txBody>
          <a:bodyPr/>
          <a:lstStyle/>
          <a:p>
            <a:pPr eaLnBrk="1" hangingPunct="1"/>
            <a:r>
              <a:rPr lang="en-GB" altLang="en-US" smtClean="0"/>
              <a:t>Organising your thoughts</a:t>
            </a:r>
          </a:p>
        </p:txBody>
      </p:sp>
      <p:sp>
        <p:nvSpPr>
          <p:cNvPr id="21509"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C9C1D192-E6C7-4C37-A1A2-E5755B10553D}" type="datetime4">
              <a:rPr lang="en-GB" altLang="en-US" sz="1200" smtClean="0"/>
              <a:pPr/>
              <a:t>14 November 2018</a:t>
            </a:fld>
            <a:endParaRPr lang="en-GB" altLang="en-US" sz="1200" smtClean="0"/>
          </a:p>
        </p:txBody>
      </p:sp>
      <p:sp>
        <p:nvSpPr>
          <p:cNvPr id="21510"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50E6247F-21FA-4B25-A100-94C8D41334C8}" type="slidenum">
              <a:rPr lang="en-GB" altLang="en-US" sz="1200" smtClean="0"/>
              <a:pPr/>
              <a:t>12</a:t>
            </a:fld>
            <a:endParaRPr lang="en-GB" altLang="en-US" sz="12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846" y="914400"/>
            <a:ext cx="8353425" cy="1814512"/>
          </a:xfrm>
          <a:prstGeom prst="rect">
            <a:avLst/>
          </a:prstGeom>
          <a:solidFill>
            <a:schemeClr val="accent2">
              <a:lumMod val="40000"/>
              <a:lumOff val="60000"/>
            </a:schemeClr>
          </a:solidFill>
        </p:spPr>
        <p:txBody>
          <a:bodyPr>
            <a:spAutoFit/>
          </a:bodyPr>
          <a:lstStyle>
            <a:lvl1pPr>
              <a:defRPr sz="2800">
                <a:solidFill>
                  <a:srgbClr val="004D75"/>
                </a:solidFill>
                <a:latin typeface="Verdana" pitchFamily="34" charset="0"/>
                <a:cs typeface="Arial" charset="0"/>
              </a:defRPr>
            </a:lvl1pPr>
            <a:lvl2pPr marL="742950" indent="-285750">
              <a:defRPr sz="2800">
                <a:solidFill>
                  <a:srgbClr val="004D75"/>
                </a:solidFill>
                <a:latin typeface="Verdana" pitchFamily="34" charset="0"/>
                <a:cs typeface="Arial" charset="0"/>
              </a:defRPr>
            </a:lvl2pPr>
            <a:lvl3pPr marL="1143000" indent="-228600">
              <a:defRPr sz="2800">
                <a:solidFill>
                  <a:srgbClr val="004D75"/>
                </a:solidFill>
                <a:latin typeface="Verdana" pitchFamily="34" charset="0"/>
                <a:cs typeface="Arial" charset="0"/>
              </a:defRPr>
            </a:lvl3pPr>
            <a:lvl4pPr marL="1600200" indent="-228600">
              <a:defRPr sz="2800">
                <a:solidFill>
                  <a:srgbClr val="004D75"/>
                </a:solidFill>
                <a:latin typeface="Verdana" pitchFamily="34" charset="0"/>
                <a:cs typeface="Arial" charset="0"/>
              </a:defRPr>
            </a:lvl4pPr>
            <a:lvl5pPr marL="2057400" indent="-228600">
              <a:defRPr sz="2800">
                <a:solidFill>
                  <a:srgbClr val="004D75"/>
                </a:solidFill>
                <a:latin typeface="Verdana" pitchFamily="34" charset="0"/>
                <a:cs typeface="Arial" charset="0"/>
              </a:defRPr>
            </a:lvl5pPr>
            <a:lvl6pPr marL="2514600" indent="-228600" eaLnBrk="0" fontAlgn="base" hangingPunct="0">
              <a:spcBef>
                <a:spcPct val="0"/>
              </a:spcBef>
              <a:spcAft>
                <a:spcPct val="0"/>
              </a:spcAft>
              <a:defRPr sz="2800">
                <a:solidFill>
                  <a:srgbClr val="004D75"/>
                </a:solidFill>
                <a:latin typeface="Verdana" pitchFamily="34" charset="0"/>
                <a:cs typeface="Arial" charset="0"/>
              </a:defRPr>
            </a:lvl6pPr>
            <a:lvl7pPr marL="2971800" indent="-228600" eaLnBrk="0" fontAlgn="base" hangingPunct="0">
              <a:spcBef>
                <a:spcPct val="0"/>
              </a:spcBef>
              <a:spcAft>
                <a:spcPct val="0"/>
              </a:spcAft>
              <a:defRPr sz="2800">
                <a:solidFill>
                  <a:srgbClr val="004D75"/>
                </a:solidFill>
                <a:latin typeface="Verdana" pitchFamily="34" charset="0"/>
                <a:cs typeface="Arial" charset="0"/>
              </a:defRPr>
            </a:lvl7pPr>
            <a:lvl8pPr marL="3429000" indent="-228600" eaLnBrk="0" fontAlgn="base" hangingPunct="0">
              <a:spcBef>
                <a:spcPct val="0"/>
              </a:spcBef>
              <a:spcAft>
                <a:spcPct val="0"/>
              </a:spcAft>
              <a:defRPr sz="2800">
                <a:solidFill>
                  <a:srgbClr val="004D75"/>
                </a:solidFill>
                <a:latin typeface="Verdana" pitchFamily="34" charset="0"/>
                <a:cs typeface="Arial" charset="0"/>
              </a:defRPr>
            </a:lvl8pPr>
            <a:lvl9pPr marL="3886200" indent="-228600" eaLnBrk="0" fontAlgn="base" hangingPunct="0">
              <a:spcBef>
                <a:spcPct val="0"/>
              </a:spcBef>
              <a:spcAft>
                <a:spcPct val="0"/>
              </a:spcAft>
              <a:defRPr sz="2800">
                <a:solidFill>
                  <a:srgbClr val="004D75"/>
                </a:solidFill>
                <a:latin typeface="Verdana" pitchFamily="34" charset="0"/>
                <a:cs typeface="Arial" charset="0"/>
              </a:defRPr>
            </a:lvl9pPr>
          </a:lstStyle>
          <a:p>
            <a:pPr>
              <a:defRPr/>
            </a:pPr>
            <a:endParaRPr lang="en-GB" dirty="0" smtClean="0"/>
          </a:p>
          <a:p>
            <a:pPr>
              <a:defRPr/>
            </a:pPr>
            <a:endParaRPr lang="en-GB" dirty="0"/>
          </a:p>
          <a:p>
            <a:pPr>
              <a:defRPr/>
            </a:pPr>
            <a:endParaRPr lang="en-GB" dirty="0" smtClean="0"/>
          </a:p>
          <a:p>
            <a:pPr>
              <a:defRPr/>
            </a:pPr>
            <a:endParaRPr lang="en-GB" dirty="0" smtClean="0"/>
          </a:p>
        </p:txBody>
      </p:sp>
      <p:sp>
        <p:nvSpPr>
          <p:cNvPr id="23555" name="Content Placeholder 2"/>
          <p:cNvSpPr>
            <a:spLocks noGrp="1"/>
          </p:cNvSpPr>
          <p:nvPr>
            <p:ph idx="1"/>
          </p:nvPr>
        </p:nvSpPr>
        <p:spPr>
          <a:xfrm>
            <a:off x="405765" y="914400"/>
            <a:ext cx="8305800" cy="5086008"/>
          </a:xfrm>
        </p:spPr>
        <p:txBody>
          <a:bodyPr/>
          <a:lstStyle/>
          <a:p>
            <a:pPr marL="0" lvl="1" indent="0">
              <a:lnSpc>
                <a:spcPct val="110000"/>
              </a:lnSpc>
              <a:spcBef>
                <a:spcPct val="30000"/>
              </a:spcBef>
              <a:spcAft>
                <a:spcPct val="20000"/>
              </a:spcAft>
              <a:buFontTx/>
              <a:buNone/>
            </a:pPr>
            <a:r>
              <a:rPr lang="en-GB" altLang="en-US" sz="2100" dirty="0" smtClean="0">
                <a:solidFill>
                  <a:schemeClr val="bg1"/>
                </a:solidFill>
              </a:rPr>
              <a:t>In small groups and using either your ideas or the following key ideas, consider what would be the best order to develop a ‘</a:t>
            </a:r>
            <a:r>
              <a:rPr lang="en-US" altLang="en-US" sz="2100" dirty="0" smtClean="0">
                <a:solidFill>
                  <a:schemeClr val="bg1"/>
                </a:solidFill>
              </a:rPr>
              <a:t>reasoned examination of points for and against’ the use of the report over the essay and consider the purpose and function of each</a:t>
            </a:r>
          </a:p>
          <a:p>
            <a:pPr marL="1393825" lvl="4" indent="-342900" eaLnBrk="1" hangingPunct="1">
              <a:buFont typeface="Verdana" panose="020B0604030504040204" pitchFamily="34" charset="0"/>
              <a:buAutoNum type="arabicPeriod"/>
            </a:pPr>
            <a:endParaRPr lang="en-GB" altLang="en-US" sz="1600" dirty="0" smtClean="0"/>
          </a:p>
          <a:p>
            <a:pPr lvl="4" eaLnBrk="1" hangingPunct="1"/>
            <a:r>
              <a:rPr lang="en-GB" altLang="en-US" sz="1600" dirty="0"/>
              <a:t>Overview of reports</a:t>
            </a:r>
          </a:p>
          <a:p>
            <a:pPr lvl="4" eaLnBrk="1" hangingPunct="1"/>
            <a:r>
              <a:rPr lang="en-GB" altLang="en-US" sz="1600" dirty="0"/>
              <a:t>Similarities of report and essay</a:t>
            </a:r>
          </a:p>
          <a:p>
            <a:pPr lvl="4" eaLnBrk="1" hangingPunct="1"/>
            <a:r>
              <a:rPr lang="en-GB" altLang="en-US" sz="1600" dirty="0"/>
              <a:t>Conclusion</a:t>
            </a:r>
          </a:p>
          <a:p>
            <a:pPr lvl="4" eaLnBrk="1" hangingPunct="1"/>
            <a:r>
              <a:rPr lang="en-GB" altLang="en-US" sz="1600" dirty="0"/>
              <a:t>Overview of essays</a:t>
            </a:r>
          </a:p>
          <a:p>
            <a:pPr lvl="4" eaLnBrk="1" hangingPunct="1"/>
            <a:r>
              <a:rPr lang="en-GB" altLang="en-US" sz="1600" dirty="0"/>
              <a:t>Other forms of writing</a:t>
            </a:r>
          </a:p>
          <a:p>
            <a:pPr lvl="4" eaLnBrk="1" hangingPunct="1"/>
            <a:r>
              <a:rPr lang="en-GB" altLang="en-US" sz="1600" dirty="0"/>
              <a:t>Introduction</a:t>
            </a:r>
          </a:p>
          <a:p>
            <a:pPr lvl="4" eaLnBrk="1" hangingPunct="1"/>
            <a:r>
              <a:rPr lang="en-GB" altLang="en-US" sz="1600" dirty="0"/>
              <a:t>Purpose of essays</a:t>
            </a:r>
          </a:p>
          <a:p>
            <a:pPr lvl="4" eaLnBrk="1" hangingPunct="1"/>
            <a:r>
              <a:rPr lang="en-GB" altLang="en-US" sz="1600" dirty="0"/>
              <a:t>Difference between report and essay</a:t>
            </a:r>
          </a:p>
          <a:p>
            <a:pPr lvl="4" eaLnBrk="1" hangingPunct="1"/>
            <a:r>
              <a:rPr lang="en-GB" altLang="en-US" sz="1600" dirty="0"/>
              <a:t>Purpose of reports</a:t>
            </a:r>
          </a:p>
        </p:txBody>
      </p:sp>
      <p:sp>
        <p:nvSpPr>
          <p:cNvPr id="23556" name="Title 1"/>
          <p:cNvSpPr>
            <a:spLocks noGrp="1"/>
          </p:cNvSpPr>
          <p:nvPr>
            <p:ph type="title"/>
          </p:nvPr>
        </p:nvSpPr>
        <p:spPr/>
        <p:txBody>
          <a:bodyPr/>
          <a:lstStyle/>
          <a:p>
            <a:r>
              <a:rPr lang="en-GB" altLang="en-US" smtClean="0"/>
              <a:t>Developing your argument</a:t>
            </a:r>
          </a:p>
        </p:txBody>
      </p:sp>
      <p:sp>
        <p:nvSpPr>
          <p:cNvPr id="23557"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681A4254-C179-496C-AF12-F7D98F7C9FFB}" type="datetime4">
              <a:rPr lang="en-GB" altLang="en-US" sz="1200" smtClean="0"/>
              <a:pPr/>
              <a:t>14 November 2018</a:t>
            </a:fld>
            <a:endParaRPr lang="en-GB" altLang="en-US" sz="1200" smtClean="0"/>
          </a:p>
        </p:txBody>
      </p:sp>
      <p:sp>
        <p:nvSpPr>
          <p:cNvPr id="23558"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839A88A2-100B-434E-9959-15F31A5B123D}" type="slidenum">
              <a:rPr lang="en-GB" altLang="en-US" sz="1200" smtClean="0"/>
              <a:pPr/>
              <a:t>13</a:t>
            </a:fld>
            <a:endParaRPr lang="en-GB" altLang="en-US" sz="1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smtClean="0"/>
              <a:t>Suggested Structure</a:t>
            </a:r>
          </a:p>
        </p:txBody>
      </p:sp>
      <p:sp>
        <p:nvSpPr>
          <p:cNvPr id="25603" name="Content Placeholder 2"/>
          <p:cNvSpPr>
            <a:spLocks noGrp="1"/>
          </p:cNvSpPr>
          <p:nvPr>
            <p:ph idx="1"/>
          </p:nvPr>
        </p:nvSpPr>
        <p:spPr>
          <a:xfrm>
            <a:off x="395288" y="1125538"/>
            <a:ext cx="8305800" cy="4102662"/>
          </a:xfrm>
        </p:spPr>
        <p:txBody>
          <a:bodyPr/>
          <a:lstStyle/>
          <a:p>
            <a:pPr marL="1395412" lvl="4" indent="-342900" eaLnBrk="1" hangingPunct="1">
              <a:buFont typeface="+mj-lt"/>
              <a:buAutoNum type="arabicPeriod"/>
            </a:pPr>
            <a:r>
              <a:rPr lang="en-GB" altLang="en-US" sz="1800" dirty="0" smtClean="0"/>
              <a:t>Introduction</a:t>
            </a:r>
          </a:p>
          <a:p>
            <a:pPr marL="1395412" lvl="4" indent="-342900" eaLnBrk="1" hangingPunct="1">
              <a:buFont typeface="+mj-lt"/>
              <a:buAutoNum type="arabicPeriod"/>
            </a:pPr>
            <a:r>
              <a:rPr lang="en-GB" altLang="en-US" sz="1800" dirty="0" smtClean="0"/>
              <a:t>Overview </a:t>
            </a:r>
            <a:r>
              <a:rPr lang="en-GB" altLang="en-US" sz="1800" dirty="0"/>
              <a:t>of reports</a:t>
            </a:r>
          </a:p>
          <a:p>
            <a:pPr marL="1395412" lvl="4" indent="-342900" eaLnBrk="1" hangingPunct="1">
              <a:buFont typeface="+mj-lt"/>
              <a:buAutoNum type="arabicPeriod"/>
            </a:pPr>
            <a:r>
              <a:rPr lang="en-GB" altLang="en-US" sz="1800" dirty="0"/>
              <a:t>Overview of essays</a:t>
            </a:r>
          </a:p>
          <a:p>
            <a:pPr marL="1395412" lvl="4" indent="-342900" eaLnBrk="1" hangingPunct="1">
              <a:buFont typeface="+mj-lt"/>
              <a:buAutoNum type="arabicPeriod"/>
            </a:pPr>
            <a:r>
              <a:rPr lang="en-GB" altLang="en-US" sz="1800" dirty="0"/>
              <a:t>Purpose of reports</a:t>
            </a:r>
          </a:p>
          <a:p>
            <a:pPr marL="1395412" lvl="4" indent="-342900" eaLnBrk="1" hangingPunct="1">
              <a:buFont typeface="+mj-lt"/>
              <a:buAutoNum type="arabicPeriod"/>
            </a:pPr>
            <a:r>
              <a:rPr lang="en-GB" altLang="en-US" sz="1800" dirty="0"/>
              <a:t>Purpose of essays</a:t>
            </a:r>
          </a:p>
          <a:p>
            <a:pPr marL="1395412" lvl="4" indent="-342900" eaLnBrk="1" hangingPunct="1">
              <a:buFont typeface="+mj-lt"/>
              <a:buAutoNum type="arabicPeriod"/>
            </a:pPr>
            <a:r>
              <a:rPr lang="en-GB" altLang="en-US" sz="1800" dirty="0"/>
              <a:t>Similarities of report and essay</a:t>
            </a:r>
          </a:p>
          <a:p>
            <a:pPr marL="1395412" lvl="4" indent="-342900" eaLnBrk="1" hangingPunct="1">
              <a:buFont typeface="+mj-lt"/>
              <a:buAutoNum type="arabicPeriod"/>
            </a:pPr>
            <a:r>
              <a:rPr lang="en-GB" altLang="en-US" sz="1800" dirty="0"/>
              <a:t>Differences between report and essay</a:t>
            </a:r>
          </a:p>
          <a:p>
            <a:pPr marL="1395412" lvl="4" indent="-342900" eaLnBrk="1" hangingPunct="1">
              <a:buFont typeface="+mj-lt"/>
              <a:buAutoNum type="arabicPeriod"/>
            </a:pPr>
            <a:r>
              <a:rPr lang="en-GB" altLang="en-US" sz="1800" dirty="0"/>
              <a:t>Other forms of writing</a:t>
            </a:r>
          </a:p>
          <a:p>
            <a:pPr marL="1395412" lvl="4" indent="-342900" eaLnBrk="1" hangingPunct="1">
              <a:buFont typeface="+mj-lt"/>
              <a:buAutoNum type="arabicPeriod"/>
            </a:pPr>
            <a:r>
              <a:rPr lang="en-GB" altLang="en-US" sz="1800" dirty="0"/>
              <a:t>Conclusion</a:t>
            </a:r>
          </a:p>
          <a:p>
            <a:pPr marL="647700" lvl="1" indent="-457200" eaLnBrk="1" hangingPunct="1">
              <a:buFont typeface="Verdana" panose="020B0604030504040204" pitchFamily="34" charset="0"/>
              <a:buAutoNum type="arabicPeriod"/>
            </a:pPr>
            <a:endParaRPr lang="en-GB" altLang="en-US" sz="1900" dirty="0" smtClean="0"/>
          </a:p>
          <a:p>
            <a:pPr marL="0" indent="0" eaLnBrk="1" hangingPunct="1">
              <a:buFontTx/>
              <a:buNone/>
            </a:pPr>
            <a:endParaRPr lang="en-GB" altLang="en-US" sz="2200" dirty="0" smtClean="0"/>
          </a:p>
        </p:txBody>
      </p:sp>
      <p:sp>
        <p:nvSpPr>
          <p:cNvPr id="25604"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A194631A-3B1A-4743-A422-6683A0E369F0}" type="datetime4">
              <a:rPr lang="en-GB" altLang="en-US" sz="1200" smtClean="0"/>
              <a:pPr/>
              <a:t>14 November 2018</a:t>
            </a:fld>
            <a:endParaRPr lang="en-GB" altLang="en-US" sz="1200" smtClean="0"/>
          </a:p>
        </p:txBody>
      </p:sp>
      <p:sp>
        <p:nvSpPr>
          <p:cNvPr id="25605"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811F26EA-3264-4185-BEEA-702431572BEE}" type="slidenum">
              <a:rPr lang="en-GB" altLang="en-US" sz="1200" smtClean="0"/>
              <a:pPr/>
              <a:t>14</a:t>
            </a:fld>
            <a:endParaRPr lang="en-GB" altLang="en-US" sz="1200" smtClean="0"/>
          </a:p>
        </p:txBody>
      </p:sp>
      <p:sp>
        <p:nvSpPr>
          <p:cNvPr id="2" name="Rectangle 1"/>
          <p:cNvSpPr/>
          <p:nvPr/>
        </p:nvSpPr>
        <p:spPr bwMode="auto">
          <a:xfrm>
            <a:off x="461794" y="4401676"/>
            <a:ext cx="7848600" cy="863600"/>
          </a:xfrm>
          <a:prstGeom prst="rect">
            <a:avLst/>
          </a:prstGeom>
          <a:solidFill>
            <a:schemeClr val="accent2">
              <a:lumMod val="40000"/>
              <a:lumOff val="60000"/>
            </a:schemeClr>
          </a:solidFill>
          <a:ln w="9525" cap="flat" cmpd="sng" algn="ctr">
            <a:solidFill>
              <a:schemeClr val="bg1"/>
            </a:solidFill>
            <a:prstDash val="solid"/>
            <a:round/>
            <a:headEnd type="none" w="med" len="med"/>
            <a:tailEnd type="none" w="med" len="med"/>
          </a:ln>
          <a:effectLst/>
          <a:extLst/>
        </p:spPr>
        <p:txBody>
          <a:bodyPr/>
          <a:lstStyle/>
          <a:p>
            <a:pPr>
              <a:defRPr/>
            </a:pPr>
            <a:r>
              <a:rPr lang="en-GB" sz="2200" dirty="0">
                <a:solidFill>
                  <a:schemeClr val="bg1"/>
                </a:solidFill>
                <a:cs typeface="Arial" charset="0"/>
              </a:rPr>
              <a:t>Now you have an overall structure, you need to consider how to develop your points into paragraphs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smtClean="0"/>
              <a:t>Paragraphs</a:t>
            </a:r>
          </a:p>
        </p:txBody>
      </p:sp>
      <p:sp>
        <p:nvSpPr>
          <p:cNvPr id="27651" name="Content Placeholder 2"/>
          <p:cNvSpPr>
            <a:spLocks noGrp="1"/>
          </p:cNvSpPr>
          <p:nvPr>
            <p:ph idx="1"/>
          </p:nvPr>
        </p:nvSpPr>
        <p:spPr>
          <a:xfrm>
            <a:off x="395288" y="1341438"/>
            <a:ext cx="8305800" cy="4819650"/>
          </a:xfrm>
        </p:spPr>
        <p:txBody>
          <a:bodyPr/>
          <a:lstStyle/>
          <a:p>
            <a:r>
              <a:rPr lang="en-GB" altLang="en-US" smtClean="0"/>
              <a:t>A paragraph is a unit of text within a longer piece of writing which discusses one key idea. Each paragraph should contain:</a:t>
            </a:r>
          </a:p>
          <a:p>
            <a:pPr marL="339725" lvl="2" indent="0">
              <a:buFontTx/>
              <a:buNone/>
            </a:pPr>
            <a:r>
              <a:rPr lang="en-GB" altLang="en-US" sz="1600" b="1" smtClean="0"/>
              <a:t>A topic sentence, </a:t>
            </a:r>
            <a:r>
              <a:rPr lang="en-GB" altLang="en-US" sz="1600" smtClean="0"/>
              <a:t>which introduces the main idea of the paragraph, followed by further sentences which analyse and develop the idea</a:t>
            </a:r>
          </a:p>
          <a:p>
            <a:pPr marL="339725" lvl="2" indent="0">
              <a:buFontTx/>
              <a:buNone/>
            </a:pPr>
            <a:r>
              <a:rPr lang="en-GB" altLang="en-US" sz="1600" b="1" smtClean="0"/>
              <a:t>Evidence</a:t>
            </a:r>
            <a:r>
              <a:rPr lang="en-GB" altLang="en-US" sz="1600" smtClean="0"/>
              <a:t>, in the form of credible and reliable examples or quotations which support and develop the idea. These should be appropriately referenced according to the conventions of the School</a:t>
            </a:r>
          </a:p>
          <a:p>
            <a:pPr marL="339725" lvl="2" indent="0">
              <a:buFontTx/>
              <a:buNone/>
            </a:pPr>
            <a:r>
              <a:rPr lang="en-GB" altLang="en-US" sz="1600" b="1" smtClean="0"/>
              <a:t>Development sentences</a:t>
            </a:r>
            <a:r>
              <a:rPr lang="en-GB" altLang="en-US" sz="1600" smtClean="0"/>
              <a:t>, which demonstrate why and how your examples support your argument: analysis</a:t>
            </a:r>
            <a:endParaRPr lang="en-GB" altLang="en-US" sz="1600" b="1" smtClean="0"/>
          </a:p>
          <a:p>
            <a:pPr marL="339725" lvl="2" indent="0">
              <a:buFontTx/>
              <a:buNone/>
            </a:pPr>
            <a:r>
              <a:rPr lang="en-GB" altLang="en-US" sz="1600" b="1" smtClean="0"/>
              <a:t>A link </a:t>
            </a:r>
            <a:r>
              <a:rPr lang="en-GB" altLang="en-US" sz="1600" smtClean="0"/>
              <a:t>to the preceding paragraph in order to produce a fluent and cohesive piece of writing </a:t>
            </a:r>
          </a:p>
          <a:p>
            <a:pPr marL="339725" lvl="2" indent="0">
              <a:buFontTx/>
              <a:buNone/>
            </a:pPr>
            <a:r>
              <a:rPr lang="en-GB" altLang="en-US" sz="1600" b="1" smtClean="0"/>
              <a:t>A concluding sentence </a:t>
            </a:r>
            <a:r>
              <a:rPr lang="en-GB" altLang="en-US" sz="1600" smtClean="0"/>
              <a:t>to sum up the implications or impact of your point within the wider context of the question: evaluation</a:t>
            </a:r>
          </a:p>
          <a:p>
            <a:pPr marL="339725" lvl="2" indent="0">
              <a:buFontTx/>
              <a:buNone/>
            </a:pPr>
            <a:r>
              <a:rPr lang="en-GB" altLang="en-US" sz="1600" b="1" smtClean="0"/>
              <a:t>Signposting words, </a:t>
            </a:r>
            <a:r>
              <a:rPr lang="en-GB" altLang="en-US" sz="1600" smtClean="0"/>
              <a:t>which can be used throughout to create reference points explicitly demonstrating how the question is being answered</a:t>
            </a:r>
          </a:p>
          <a:p>
            <a:pPr marL="339725" lvl="2" indent="0">
              <a:buFontTx/>
              <a:buNone/>
            </a:pPr>
            <a:endParaRPr lang="en-GB" altLang="en-US" sz="1100" u="sng" smtClean="0">
              <a:hlinkClick r:id="rId3"/>
            </a:endParaRPr>
          </a:p>
          <a:p>
            <a:pPr marL="339725" lvl="2" indent="0">
              <a:buFontTx/>
              <a:buNone/>
            </a:pPr>
            <a:r>
              <a:rPr lang="en-GB" altLang="en-US" sz="1600" u="sng" smtClean="0">
                <a:hlinkClick r:id="rId3"/>
              </a:rPr>
              <a:t>http://www.phrasebank.manchester.ac.uk/</a:t>
            </a:r>
            <a:r>
              <a:rPr lang="en-GB" altLang="en-US" sz="1600" smtClean="0"/>
              <a:t> </a:t>
            </a:r>
          </a:p>
        </p:txBody>
      </p:sp>
      <p:sp>
        <p:nvSpPr>
          <p:cNvPr id="27652"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12A3CDA6-95D7-4F98-BD84-80CF918C9918}" type="datetime4">
              <a:rPr lang="en-GB" altLang="en-US" sz="1200" smtClean="0"/>
              <a:pPr/>
              <a:t>14 November 2018</a:t>
            </a:fld>
            <a:endParaRPr lang="en-GB" altLang="en-US" sz="1200" smtClean="0"/>
          </a:p>
        </p:txBody>
      </p:sp>
      <p:sp>
        <p:nvSpPr>
          <p:cNvPr id="27653"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8A3B582-C878-4011-A1D3-B38E736444AA}" type="slidenum">
              <a:rPr lang="en-GB" altLang="en-US" sz="1200" smtClean="0"/>
              <a:pPr/>
              <a:t>15</a:t>
            </a:fld>
            <a:endParaRPr lang="en-GB" altLang="en-US" sz="12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smtClean="0"/>
              <a:t>Activity</a:t>
            </a:r>
          </a:p>
        </p:txBody>
      </p:sp>
      <p:sp>
        <p:nvSpPr>
          <p:cNvPr id="29699" name="Content Placeholder 2"/>
          <p:cNvSpPr>
            <a:spLocks noGrp="1"/>
          </p:cNvSpPr>
          <p:nvPr>
            <p:ph idx="1"/>
          </p:nvPr>
        </p:nvSpPr>
        <p:spPr>
          <a:xfrm>
            <a:off x="381000" y="1447800"/>
            <a:ext cx="8305800" cy="673100"/>
          </a:xfrm>
        </p:spPr>
        <p:txBody>
          <a:bodyPr/>
          <a:lstStyle/>
          <a:p>
            <a:r>
              <a:rPr lang="en-GB" altLang="en-US" dirty="0" smtClean="0"/>
              <a:t>Use the handout provided to identify the features of an effective paragraph as discussed</a:t>
            </a:r>
          </a:p>
        </p:txBody>
      </p:sp>
      <p:sp>
        <p:nvSpPr>
          <p:cNvPr id="29700"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10AD2F98-14D1-4EEB-87B5-E026E0C70771}" type="datetime4">
              <a:rPr lang="en-GB" altLang="en-US" sz="1200" smtClean="0"/>
              <a:pPr/>
              <a:t>14 November 2018</a:t>
            </a:fld>
            <a:endParaRPr lang="en-GB" altLang="en-US" sz="1200" smtClean="0"/>
          </a:p>
        </p:txBody>
      </p:sp>
      <p:sp>
        <p:nvSpPr>
          <p:cNvPr id="29701"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EE8603A6-C9F8-4F2F-9208-4282077A9F62}" type="slidenum">
              <a:rPr lang="en-GB" altLang="en-US" sz="1200" smtClean="0"/>
              <a:pPr/>
              <a:t>16</a:t>
            </a:fld>
            <a:endParaRPr lang="en-GB" altLang="en-US" sz="1200" smtClean="0"/>
          </a:p>
        </p:txBody>
      </p:sp>
      <p:sp>
        <p:nvSpPr>
          <p:cNvPr id="29702" name="Rectangle 5"/>
          <p:cNvSpPr>
            <a:spLocks noChangeArrowheads="1"/>
          </p:cNvSpPr>
          <p:nvPr/>
        </p:nvSpPr>
        <p:spPr bwMode="auto">
          <a:xfrm>
            <a:off x="381000" y="2204864"/>
            <a:ext cx="8229600" cy="3871060"/>
          </a:xfrm>
          <a:prstGeom prst="rect">
            <a:avLst/>
          </a:prstGeom>
          <a:noFill/>
          <a:ln w="9525">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339725">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lvl="2">
              <a:lnSpc>
                <a:spcPct val="119000"/>
              </a:lnSpc>
            </a:pPr>
            <a:r>
              <a:rPr lang="en-GB" altLang="en-US" sz="1600" b="1" dirty="0"/>
              <a:t>Topic sentence, </a:t>
            </a:r>
            <a:r>
              <a:rPr lang="en-GB" altLang="en-US" sz="1600" dirty="0"/>
              <a:t>which introduces the main idea of the paragraph, followed by further sentences which analyse and develop the idea</a:t>
            </a:r>
          </a:p>
          <a:p>
            <a:pPr lvl="2">
              <a:lnSpc>
                <a:spcPct val="119000"/>
              </a:lnSpc>
            </a:pPr>
            <a:r>
              <a:rPr lang="en-GB" altLang="en-US" sz="1600" b="1" dirty="0"/>
              <a:t>Evidence</a:t>
            </a:r>
            <a:r>
              <a:rPr lang="en-GB" altLang="en-US" sz="1600" dirty="0"/>
              <a:t>, in the form of examples or quotations which support and develop the idea. These should be appropriately referenced according to the conventions of the School</a:t>
            </a:r>
          </a:p>
          <a:p>
            <a:pPr lvl="2">
              <a:lnSpc>
                <a:spcPct val="119000"/>
              </a:lnSpc>
            </a:pPr>
            <a:r>
              <a:rPr lang="en-GB" altLang="en-US" sz="1600" b="1" dirty="0"/>
              <a:t>Development sentences</a:t>
            </a:r>
            <a:r>
              <a:rPr lang="en-GB" altLang="en-US" sz="1600" dirty="0"/>
              <a:t>, which demonstrate how your examples support your argument: analysis</a:t>
            </a:r>
            <a:endParaRPr lang="en-GB" altLang="en-US" sz="1600" b="1" dirty="0"/>
          </a:p>
          <a:p>
            <a:pPr lvl="2">
              <a:lnSpc>
                <a:spcPct val="119000"/>
              </a:lnSpc>
            </a:pPr>
            <a:r>
              <a:rPr lang="en-GB" altLang="en-US" sz="1600" b="1" dirty="0"/>
              <a:t>Link </a:t>
            </a:r>
            <a:r>
              <a:rPr lang="en-GB" altLang="en-US" sz="1600" dirty="0"/>
              <a:t>to the preceding paragraph in order to produce a fluent and cohesive piece of writing </a:t>
            </a:r>
          </a:p>
          <a:p>
            <a:pPr lvl="2">
              <a:lnSpc>
                <a:spcPct val="119000"/>
              </a:lnSpc>
            </a:pPr>
            <a:r>
              <a:rPr lang="en-GB" altLang="en-US" sz="1600" b="1" dirty="0"/>
              <a:t>A concluding sentence </a:t>
            </a:r>
            <a:r>
              <a:rPr lang="en-GB" altLang="en-US" sz="1600" dirty="0"/>
              <a:t>to sum up the implications or impact of your point within the wider context of the question: evaluation</a:t>
            </a:r>
          </a:p>
          <a:p>
            <a:pPr lvl="2">
              <a:lnSpc>
                <a:spcPct val="119000"/>
              </a:lnSpc>
            </a:pPr>
            <a:r>
              <a:rPr lang="en-GB" altLang="en-US" sz="1600" b="1" dirty="0"/>
              <a:t>Signposting words, </a:t>
            </a:r>
            <a:r>
              <a:rPr lang="en-GB" altLang="en-US" sz="1600" dirty="0"/>
              <a:t>which can be used throughout to create reference points explicitly demonstrating how the question is being answered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CA3AAC58-A92B-4D90-9F6A-1A98D9310B07}" type="datetime4">
              <a:rPr lang="en-GB" altLang="en-US" sz="1200" smtClean="0"/>
              <a:pPr/>
              <a:t>14 November 2018</a:t>
            </a:fld>
            <a:endParaRPr lang="en-GB" altLang="en-US" sz="1200" smtClean="0"/>
          </a:p>
        </p:txBody>
      </p:sp>
      <p:sp>
        <p:nvSpPr>
          <p:cNvPr id="30723"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A6F49B65-2175-49B5-A590-BEDF62E99511}" type="slidenum">
              <a:rPr lang="en-GB" altLang="en-US" sz="1200" smtClean="0"/>
              <a:pPr/>
              <a:t>17</a:t>
            </a:fld>
            <a:endParaRPr lang="en-GB" altLang="en-US" sz="1200" smtClean="0"/>
          </a:p>
        </p:txBody>
      </p:sp>
      <p:sp>
        <p:nvSpPr>
          <p:cNvPr id="30724" name="Content Placeholder 1"/>
          <p:cNvSpPr>
            <a:spLocks noGrp="1"/>
          </p:cNvSpPr>
          <p:nvPr>
            <p:ph idx="1"/>
          </p:nvPr>
        </p:nvSpPr>
        <p:spPr>
          <a:xfrm>
            <a:off x="250825" y="0"/>
            <a:ext cx="7416800" cy="6157968"/>
          </a:xfrm>
        </p:spPr>
        <p:txBody>
          <a:bodyPr/>
          <a:lstStyle/>
          <a:p>
            <a:pPr marL="0" indent="0">
              <a:buFontTx/>
              <a:buNone/>
            </a:pPr>
            <a:r>
              <a:rPr lang="en-GB" altLang="en-US" dirty="0" smtClean="0"/>
              <a:t>Students from lower socio-economic and non-traditional backgrounds are said to be less likely to achieve in education at the same levels as those from higher socio-economic groups (Cope and </a:t>
            </a:r>
            <a:r>
              <a:rPr lang="en-GB" altLang="en-US" dirty="0" err="1" smtClean="0"/>
              <a:t>Kalantzis</a:t>
            </a:r>
            <a:r>
              <a:rPr lang="en-GB" altLang="en-US" dirty="0" smtClean="0"/>
              <a:t> 1994; Lea and </a:t>
            </a:r>
            <a:r>
              <a:rPr lang="en-GB" altLang="en-US" dirty="0" err="1" smtClean="0"/>
              <a:t>Stierer</a:t>
            </a:r>
            <a:r>
              <a:rPr lang="en-GB" altLang="en-US" dirty="0" smtClean="0"/>
              <a:t> 2000; Hanrahan 2006). This appears to be particularly true in higher education where there is a perceived </a:t>
            </a:r>
            <a:r>
              <a:rPr lang="en-GB" altLang="en-US" dirty="0" smtClean="0"/>
              <a:t>“attainment gap” </a:t>
            </a:r>
            <a:r>
              <a:rPr lang="en-GB" altLang="en-US" dirty="0" smtClean="0"/>
              <a:t>between students from non-traditional backgrounds and those who follow the traditional A level route into university (Woodfield 2014, p. 10). It has been suggested that this gap is partly due to the elusive and unfamiliar discourse practices situated within the academy (Freedman and Medway 2007) and that it may therefore be necessary to ‘demystify’ the style of writing required at university in order to narrow the gap. Joint deconstruction of texts using the tools of Functional Linguistics (FL) is thought to help students to understand what makes texts meaningful through focusing on specific features, such as the vocabulary, grammar and structure used in differing disciplinary contexts (Moore 2007). This type of intervention may help to improve attainment for those students with little experience of such literacy practices.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8A3063F0-C7D6-4F9B-AAC2-586EE092017A}" type="datetime4">
              <a:rPr lang="en-GB" altLang="en-US" sz="1200" smtClean="0"/>
              <a:pPr/>
              <a:t>14 November 2018</a:t>
            </a:fld>
            <a:endParaRPr lang="en-GB" altLang="en-US" sz="1200" smtClean="0"/>
          </a:p>
        </p:txBody>
      </p:sp>
      <p:sp>
        <p:nvSpPr>
          <p:cNvPr id="31747"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DFC945FF-9405-44A0-B236-AAD63FA8D6CA}" type="slidenum">
              <a:rPr lang="en-GB" altLang="en-US" sz="1200" smtClean="0"/>
              <a:pPr/>
              <a:t>18</a:t>
            </a:fld>
            <a:endParaRPr lang="en-GB" altLang="en-US" sz="1200" smtClean="0"/>
          </a:p>
        </p:txBody>
      </p:sp>
      <p:sp>
        <p:nvSpPr>
          <p:cNvPr id="31748" name="Content Placeholder 1"/>
          <p:cNvSpPr>
            <a:spLocks noGrp="1"/>
          </p:cNvSpPr>
          <p:nvPr>
            <p:ph idx="1"/>
          </p:nvPr>
        </p:nvSpPr>
        <p:spPr>
          <a:xfrm>
            <a:off x="250825" y="0"/>
            <a:ext cx="7416800" cy="6186488"/>
          </a:xfrm>
        </p:spPr>
        <p:txBody>
          <a:bodyPr/>
          <a:lstStyle/>
          <a:p>
            <a:pPr marL="0" indent="0">
              <a:buFontTx/>
              <a:buNone/>
            </a:pPr>
            <a:r>
              <a:rPr lang="en-GB" altLang="en-US" dirty="0" smtClean="0">
                <a:solidFill>
                  <a:srgbClr val="009999"/>
                </a:solidFill>
              </a:rPr>
              <a:t>Students from lower socio-economic and non-traditional backgrounds are said to be less likely to achieve in education at the same levels as those from higher socio-economic groups (Cope and </a:t>
            </a:r>
            <a:r>
              <a:rPr lang="en-GB" altLang="en-US" dirty="0" err="1" smtClean="0">
                <a:solidFill>
                  <a:srgbClr val="009999"/>
                </a:solidFill>
              </a:rPr>
              <a:t>Kalantzis</a:t>
            </a:r>
            <a:r>
              <a:rPr lang="en-GB" altLang="en-US" dirty="0" smtClean="0">
                <a:solidFill>
                  <a:srgbClr val="009999"/>
                </a:solidFill>
              </a:rPr>
              <a:t> 1994, Lea and </a:t>
            </a:r>
            <a:r>
              <a:rPr lang="en-GB" altLang="en-US" dirty="0" err="1" smtClean="0">
                <a:solidFill>
                  <a:srgbClr val="009999"/>
                </a:solidFill>
              </a:rPr>
              <a:t>Stierer</a:t>
            </a:r>
            <a:r>
              <a:rPr lang="en-GB" altLang="en-US" dirty="0" smtClean="0">
                <a:solidFill>
                  <a:srgbClr val="009999"/>
                </a:solidFill>
              </a:rPr>
              <a:t> 2000, Hanrahan 2006). </a:t>
            </a:r>
            <a:r>
              <a:rPr lang="en-GB" altLang="en-US" dirty="0" smtClean="0"/>
              <a:t>This appears to be particularly true in higher education where there is a perceived </a:t>
            </a:r>
            <a:r>
              <a:rPr lang="en-GB" altLang="en-US" dirty="0" smtClean="0"/>
              <a:t>“attainment gap” </a:t>
            </a:r>
            <a:r>
              <a:rPr lang="en-GB" altLang="en-US" dirty="0" smtClean="0"/>
              <a:t>between students from non-traditional backgrounds and those who follow the traditional A level route into university (Woodfield 2014, p. 10). It has been suggested that this gap is partly due to the elusive and unfamiliar discourse practices situated within the academy (Freedman and Medway 2007) and that it may therefore be necessary to ‘demystify’ the style of writing required at university in order to narrow the gap. Joint deconstruction of texts using the tools of Functional Linguistics (FL) is thought to help students to understand what makes texts meaningful through focusing on specific features, such as the vocabulary, grammar and structure used in differing disciplinary contexts (Moore 2007). This type of intervention may help to improve attainment for those students with little experience of such literacy practices.</a:t>
            </a:r>
          </a:p>
        </p:txBody>
      </p:sp>
      <p:sp>
        <p:nvSpPr>
          <p:cNvPr id="31749" name="Left Arrow Callout 5"/>
          <p:cNvSpPr>
            <a:spLocks noChangeArrowheads="1"/>
          </p:cNvSpPr>
          <p:nvPr/>
        </p:nvSpPr>
        <p:spPr bwMode="auto">
          <a:xfrm>
            <a:off x="7451725" y="0"/>
            <a:ext cx="1719263" cy="1341438"/>
          </a:xfrm>
          <a:prstGeom prst="leftArrowCallout">
            <a:avLst>
              <a:gd name="adj1" fmla="val 25000"/>
              <a:gd name="adj2" fmla="val 25000"/>
              <a:gd name="adj3" fmla="val 9968"/>
              <a:gd name="adj4" fmla="val 90458"/>
            </a:avLst>
          </a:prstGeom>
          <a:solidFill>
            <a:srgbClr val="009999"/>
          </a:solidFill>
          <a:ln w="9525" algn="ctr">
            <a:solidFill>
              <a:schemeClr val="tx1"/>
            </a:solidFill>
            <a:round/>
            <a:headEnd/>
            <a:tailEnd/>
          </a:ln>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endParaRPr lang="en-GB" altLang="en-US" sz="1600">
              <a:solidFill>
                <a:schemeClr val="bg1"/>
              </a:solidFill>
            </a:endParaRPr>
          </a:p>
          <a:p>
            <a:r>
              <a:rPr lang="en-GB" altLang="en-US" sz="1600">
                <a:solidFill>
                  <a:schemeClr val="bg1"/>
                </a:solidFill>
              </a:rPr>
              <a:t>Topic sentence – synthesis of the literature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B26FF22A-0CFE-49A9-9BA4-62C85DB37927}" type="datetime4">
              <a:rPr lang="en-GB" altLang="en-US" sz="1200" smtClean="0"/>
              <a:pPr/>
              <a:t>14 November 2018</a:t>
            </a:fld>
            <a:endParaRPr lang="en-GB" altLang="en-US" sz="1200" smtClean="0"/>
          </a:p>
        </p:txBody>
      </p:sp>
      <p:sp>
        <p:nvSpPr>
          <p:cNvPr id="32771"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A2FA691E-E6BE-4EA8-A75A-263A7EB532F0}" type="slidenum">
              <a:rPr lang="en-GB" altLang="en-US" sz="1200" smtClean="0"/>
              <a:pPr/>
              <a:t>19</a:t>
            </a:fld>
            <a:endParaRPr lang="en-GB" altLang="en-US" sz="1200" smtClean="0"/>
          </a:p>
        </p:txBody>
      </p:sp>
      <p:sp>
        <p:nvSpPr>
          <p:cNvPr id="32772" name="Content Placeholder 1"/>
          <p:cNvSpPr>
            <a:spLocks noGrp="1"/>
          </p:cNvSpPr>
          <p:nvPr>
            <p:ph idx="1"/>
          </p:nvPr>
        </p:nvSpPr>
        <p:spPr>
          <a:xfrm>
            <a:off x="250825" y="0"/>
            <a:ext cx="7416800" cy="6186488"/>
          </a:xfrm>
        </p:spPr>
        <p:txBody>
          <a:bodyPr/>
          <a:lstStyle/>
          <a:p>
            <a:pPr marL="0" indent="0">
              <a:buFontTx/>
              <a:buNone/>
            </a:pPr>
            <a:r>
              <a:rPr lang="en-GB" altLang="en-US" dirty="0" smtClean="0"/>
              <a:t>Students from lower socio-economic and non-traditional backgrounds are said to be less likely to achieve in education at the same levels as those from higher socio-economic groups (Cope and </a:t>
            </a:r>
            <a:r>
              <a:rPr lang="en-GB" altLang="en-US" dirty="0" err="1" smtClean="0"/>
              <a:t>Kalantzis</a:t>
            </a:r>
            <a:r>
              <a:rPr lang="en-GB" altLang="en-US" dirty="0" smtClean="0"/>
              <a:t> 1994, Lea and </a:t>
            </a:r>
            <a:r>
              <a:rPr lang="en-GB" altLang="en-US" dirty="0" err="1" smtClean="0"/>
              <a:t>Stierer</a:t>
            </a:r>
            <a:r>
              <a:rPr lang="en-GB" altLang="en-US" dirty="0" smtClean="0"/>
              <a:t> 2000, Hanrahan 2006). </a:t>
            </a:r>
            <a:r>
              <a:rPr lang="en-GB" altLang="en-US" dirty="0" smtClean="0">
                <a:solidFill>
                  <a:srgbClr val="009999"/>
                </a:solidFill>
              </a:rPr>
              <a:t>This appears to be particularly true in higher education where there is a perceived </a:t>
            </a:r>
            <a:r>
              <a:rPr lang="en-GB" altLang="en-US" dirty="0" smtClean="0">
                <a:solidFill>
                  <a:srgbClr val="009999"/>
                </a:solidFill>
              </a:rPr>
              <a:t>“attainment gap” </a:t>
            </a:r>
            <a:r>
              <a:rPr lang="en-GB" altLang="en-US" dirty="0" smtClean="0">
                <a:solidFill>
                  <a:srgbClr val="009999"/>
                </a:solidFill>
              </a:rPr>
              <a:t>between students from non-traditional backgrounds and those who follow the traditional A level route into university (Woodfield 2014, p. 10).</a:t>
            </a:r>
            <a:r>
              <a:rPr lang="en-GB" altLang="en-US" dirty="0" smtClean="0"/>
              <a:t> It has been suggested that this gap is partly due to the elusive and unfamiliar discourse practices situated within the academy (Freedman and Medway 2007) and that it may therefore be necessary to ‘demystify’ the style of writing required at university in order to narrow the gap. Joint deconstruction of texts using the tools of Functional Linguistics (FL) is thought to help students to understand what makes texts meaningful through focusing on specific features, such as the vocabulary, grammar and structure used in differing disciplinary contexts (Moore 2007). This type of intervention may help to improve attainment for those students with little experience of such literacy practices.</a:t>
            </a:r>
          </a:p>
        </p:txBody>
      </p:sp>
      <p:sp>
        <p:nvSpPr>
          <p:cNvPr id="32773" name="Left Arrow Callout 8"/>
          <p:cNvSpPr>
            <a:spLocks noChangeArrowheads="1"/>
          </p:cNvSpPr>
          <p:nvPr/>
        </p:nvSpPr>
        <p:spPr bwMode="auto">
          <a:xfrm>
            <a:off x="7451725" y="969963"/>
            <a:ext cx="1719263" cy="1379537"/>
          </a:xfrm>
          <a:prstGeom prst="leftArrowCallout">
            <a:avLst>
              <a:gd name="adj1" fmla="val 25000"/>
              <a:gd name="adj2" fmla="val 25000"/>
              <a:gd name="adj3" fmla="val 9964"/>
              <a:gd name="adj4" fmla="val 90458"/>
            </a:avLst>
          </a:prstGeom>
          <a:solidFill>
            <a:srgbClr val="009999"/>
          </a:solidFill>
          <a:ln w="9525" algn="ctr">
            <a:solidFill>
              <a:schemeClr val="tx1"/>
            </a:solidFill>
            <a:round/>
            <a:headEnd/>
            <a:tailEnd/>
          </a:ln>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endParaRPr lang="en-GB" altLang="en-US" sz="1600">
              <a:solidFill>
                <a:schemeClr val="bg1"/>
              </a:solidFill>
            </a:endParaRPr>
          </a:p>
          <a:p>
            <a:r>
              <a:rPr lang="en-GB" altLang="en-US" sz="1600">
                <a:solidFill>
                  <a:schemeClr val="bg1"/>
                </a:solidFill>
              </a:rPr>
              <a:t>Evidence – notice addition of page number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xfrm>
            <a:off x="468313" y="6237288"/>
            <a:ext cx="2133600" cy="476250"/>
          </a:xfrm>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DF14EF8-6355-44E0-8320-FBC67D713D3A}" type="datetime4">
              <a:rPr lang="en-GB" altLang="en-US" sz="1200" smtClean="0"/>
              <a:pPr/>
              <a:t>14 November 2018</a:t>
            </a:fld>
            <a:endParaRPr lang="en-GB" altLang="en-US" sz="1200" smtClean="0"/>
          </a:p>
        </p:txBody>
      </p:sp>
      <p:sp>
        <p:nvSpPr>
          <p:cNvPr id="7171"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8C89B9E-F84A-4F9A-B4C4-787D38D29275}" type="slidenum">
              <a:rPr lang="en-GB" altLang="en-US" sz="1200" smtClean="0"/>
              <a:pPr/>
              <a:t>2</a:t>
            </a:fld>
            <a:endParaRPr lang="en-GB" altLang="en-US" sz="1200" smtClean="0"/>
          </a:p>
        </p:txBody>
      </p:sp>
      <p:sp>
        <p:nvSpPr>
          <p:cNvPr id="7172" name="Rectangle 2"/>
          <p:cNvSpPr>
            <a:spLocks noGrp="1" noChangeArrowheads="1"/>
          </p:cNvSpPr>
          <p:nvPr>
            <p:ph type="title"/>
          </p:nvPr>
        </p:nvSpPr>
        <p:spPr/>
        <p:txBody>
          <a:bodyPr/>
          <a:lstStyle/>
          <a:p>
            <a:pPr eaLnBrk="1" hangingPunct="1"/>
            <a:r>
              <a:rPr lang="en-US" altLang="en-US" smtClean="0"/>
              <a:t>Overview of session</a:t>
            </a:r>
          </a:p>
        </p:txBody>
      </p:sp>
      <p:sp>
        <p:nvSpPr>
          <p:cNvPr id="7173" name="Rectangle 3"/>
          <p:cNvSpPr>
            <a:spLocks noGrp="1" noChangeArrowheads="1"/>
          </p:cNvSpPr>
          <p:nvPr>
            <p:ph type="body" idx="1"/>
          </p:nvPr>
        </p:nvSpPr>
        <p:spPr>
          <a:xfrm>
            <a:off x="334963" y="1530449"/>
            <a:ext cx="8305800" cy="3914775"/>
          </a:xfrm>
        </p:spPr>
        <p:txBody>
          <a:bodyPr/>
          <a:lstStyle/>
          <a:p>
            <a:pPr eaLnBrk="1" hangingPunct="1"/>
            <a:r>
              <a:rPr lang="en-GB" altLang="en-US" dirty="0" smtClean="0"/>
              <a:t>Writing an essay</a:t>
            </a:r>
          </a:p>
          <a:p>
            <a:pPr eaLnBrk="1" hangingPunct="1"/>
            <a:r>
              <a:rPr lang="en-GB" altLang="en-US" dirty="0" smtClean="0"/>
              <a:t>The importance of planning</a:t>
            </a:r>
          </a:p>
          <a:p>
            <a:pPr eaLnBrk="1" hangingPunct="1"/>
            <a:r>
              <a:rPr lang="en-GB" altLang="en-US" dirty="0" smtClean="0"/>
              <a:t>Analysing the question</a:t>
            </a:r>
          </a:p>
          <a:p>
            <a:pPr eaLnBrk="1" hangingPunct="1"/>
            <a:r>
              <a:rPr lang="en-GB" altLang="en-US" dirty="0" smtClean="0"/>
              <a:t>Developing your argument</a:t>
            </a:r>
          </a:p>
          <a:p>
            <a:pPr eaLnBrk="1" hangingPunct="1"/>
            <a:r>
              <a:rPr lang="en-GB" altLang="en-US" dirty="0" smtClean="0"/>
              <a:t>Paragraphs</a:t>
            </a:r>
          </a:p>
          <a:p>
            <a:pPr eaLnBrk="1" hangingPunct="1"/>
            <a:r>
              <a:rPr lang="en-GB" altLang="en-US" dirty="0" smtClean="0"/>
              <a:t>Introductions and conclusions</a:t>
            </a:r>
          </a:p>
          <a:p>
            <a:pPr eaLnBrk="1" hangingPunct="1"/>
            <a:r>
              <a:rPr lang="en-GB" altLang="en-US" dirty="0" smtClean="0"/>
              <a:t>References / Bibliography</a:t>
            </a:r>
          </a:p>
          <a:p>
            <a:pPr eaLnBrk="1" hangingPunct="1"/>
            <a:r>
              <a:rPr lang="en-GB" altLang="en-US" dirty="0" smtClean="0"/>
              <a:t>Putting it all together</a:t>
            </a:r>
          </a:p>
          <a:p>
            <a:pPr eaLnBrk="1" hangingPunct="1"/>
            <a:endParaRPr lang="en-GB" altLang="en-US" dirty="0" smtClean="0"/>
          </a:p>
        </p:txBody>
      </p:sp>
      <p:pic>
        <p:nvPicPr>
          <p:cNvPr id="7174" name="Picture 6" descr="M:\BIN\Z Learning Development Team\Student mentoring\2013-14\photos from Edale\Sarah\IMG_7495.jpg"/>
          <p:cNvPicPr>
            <a:picLocks noChangeAspect="1" noChangeArrowheads="1"/>
          </p:cNvPicPr>
          <p:nvPr/>
        </p:nvPicPr>
        <p:blipFill>
          <a:blip r:embed="rId3">
            <a:extLst>
              <a:ext uri="{28A0092B-C50C-407E-A947-70E740481C1C}">
                <a14:useLocalDpi xmlns:a14="http://schemas.microsoft.com/office/drawing/2010/main" val="0"/>
              </a:ext>
            </a:extLst>
          </a:blip>
          <a:srcRect l="18010" r="20032" b="2914"/>
          <a:stretch>
            <a:fillRect/>
          </a:stretch>
        </p:blipFill>
        <p:spPr bwMode="auto">
          <a:xfrm>
            <a:off x="4572000" y="1341438"/>
            <a:ext cx="4189413" cy="43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C6D2ACCF-3D79-4002-8535-18FB37A56BD2}" type="datetime4">
              <a:rPr lang="en-GB" altLang="en-US" sz="1200" smtClean="0"/>
              <a:pPr/>
              <a:t>14 November 2018</a:t>
            </a:fld>
            <a:endParaRPr lang="en-GB" altLang="en-US" sz="1200" smtClean="0"/>
          </a:p>
        </p:txBody>
      </p:sp>
      <p:sp>
        <p:nvSpPr>
          <p:cNvPr id="33795"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0F0700CC-0AA3-485D-BF23-8AA4C84CF1DD}" type="slidenum">
              <a:rPr lang="en-GB" altLang="en-US" sz="1200" smtClean="0"/>
              <a:pPr/>
              <a:t>20</a:t>
            </a:fld>
            <a:endParaRPr lang="en-GB" altLang="en-US" sz="1200" smtClean="0"/>
          </a:p>
        </p:txBody>
      </p:sp>
      <p:sp>
        <p:nvSpPr>
          <p:cNvPr id="33796" name="Content Placeholder 1"/>
          <p:cNvSpPr>
            <a:spLocks noGrp="1"/>
          </p:cNvSpPr>
          <p:nvPr>
            <p:ph idx="1"/>
          </p:nvPr>
        </p:nvSpPr>
        <p:spPr>
          <a:xfrm>
            <a:off x="250825" y="0"/>
            <a:ext cx="7416800" cy="6186488"/>
          </a:xfrm>
        </p:spPr>
        <p:txBody>
          <a:bodyPr/>
          <a:lstStyle/>
          <a:p>
            <a:pPr marL="0" indent="0">
              <a:buFontTx/>
              <a:buNone/>
            </a:pPr>
            <a:r>
              <a:rPr lang="en-GB" altLang="en-US" dirty="0" smtClean="0"/>
              <a:t>Students from lower socio-economic and non-traditional backgrounds are said to be less likely to achieve in education at the same levels as those from higher socio-economic groups (Cope and </a:t>
            </a:r>
            <a:r>
              <a:rPr lang="en-GB" altLang="en-US" dirty="0" err="1" smtClean="0"/>
              <a:t>Kalantzis</a:t>
            </a:r>
            <a:r>
              <a:rPr lang="en-GB" altLang="en-US" dirty="0" smtClean="0"/>
              <a:t> 1994, Lea and </a:t>
            </a:r>
            <a:r>
              <a:rPr lang="en-GB" altLang="en-US" dirty="0" err="1" smtClean="0"/>
              <a:t>Stierer</a:t>
            </a:r>
            <a:r>
              <a:rPr lang="en-GB" altLang="en-US" dirty="0" smtClean="0"/>
              <a:t> 2000, Hanrahan 2006). This appears to be particularly true in higher education where there is a perceived </a:t>
            </a:r>
            <a:r>
              <a:rPr lang="en-GB" altLang="en-US" dirty="0" smtClean="0"/>
              <a:t>“attainment gap” </a:t>
            </a:r>
            <a:r>
              <a:rPr lang="en-GB" altLang="en-US" dirty="0" smtClean="0"/>
              <a:t>between students from non-traditional backgrounds and those who follow the traditional A level route into university (Woodfield 2014, p. 10). </a:t>
            </a:r>
            <a:r>
              <a:rPr lang="en-GB" altLang="en-US" dirty="0" smtClean="0">
                <a:solidFill>
                  <a:srgbClr val="009999"/>
                </a:solidFill>
              </a:rPr>
              <a:t>It has been suggested that this gap is partly due to the elusive and unfamiliar discourse practices situated within the academy (Freedman and Medway 2007) and that it may therefore be necessary to ‘demystify’ the style of writing required at university in order to narrow the gap. </a:t>
            </a:r>
            <a:r>
              <a:rPr lang="en-GB" altLang="en-US" dirty="0" smtClean="0"/>
              <a:t>Joint deconstruction of texts using the tools of Functional Linguistics (FL) is thought to help students to understand what makes texts meaningful through focusing on specific features, such as the vocabulary, grammar and structure used in differing disciplinary contexts (Moore 2007). This type of intervention may help to improve attainment for those students with little experience of such literacy practices.</a:t>
            </a:r>
          </a:p>
        </p:txBody>
      </p:sp>
      <p:sp>
        <p:nvSpPr>
          <p:cNvPr id="33797" name="Left Arrow Callout 9"/>
          <p:cNvSpPr>
            <a:spLocks noChangeArrowheads="1"/>
          </p:cNvSpPr>
          <p:nvPr/>
        </p:nvSpPr>
        <p:spPr bwMode="auto">
          <a:xfrm>
            <a:off x="7461250" y="2220913"/>
            <a:ext cx="1719263" cy="1568450"/>
          </a:xfrm>
          <a:prstGeom prst="leftArrowCallout">
            <a:avLst>
              <a:gd name="adj1" fmla="val 25000"/>
              <a:gd name="adj2" fmla="val 25000"/>
              <a:gd name="adj3" fmla="val 9957"/>
              <a:gd name="adj4" fmla="val 90458"/>
            </a:avLst>
          </a:prstGeom>
          <a:solidFill>
            <a:srgbClr val="009999"/>
          </a:solidFill>
          <a:ln w="9525" algn="ctr">
            <a:solidFill>
              <a:schemeClr val="tx1"/>
            </a:solidFill>
            <a:round/>
            <a:headEnd/>
            <a:tailEnd/>
          </a:ln>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endParaRPr lang="en-GB" altLang="en-US" sz="1600">
              <a:solidFill>
                <a:schemeClr val="bg1"/>
              </a:solidFill>
            </a:endParaRPr>
          </a:p>
          <a:p>
            <a:r>
              <a:rPr lang="en-GB" altLang="en-US" sz="1600">
                <a:solidFill>
                  <a:schemeClr val="bg1"/>
                </a:solidFill>
              </a:rPr>
              <a:t>Development sentences: analysis – why is there a gap?</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E88CC01A-EB6D-43DF-BC99-3EF72EBB1506}" type="datetime4">
              <a:rPr lang="en-GB" altLang="en-US" sz="1200" smtClean="0"/>
              <a:pPr/>
              <a:t>14 November 2018</a:t>
            </a:fld>
            <a:endParaRPr lang="en-GB" altLang="en-US" sz="1200" smtClean="0"/>
          </a:p>
        </p:txBody>
      </p:sp>
      <p:sp>
        <p:nvSpPr>
          <p:cNvPr id="34819"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5F187256-C5A2-46F6-886C-7A478D417879}" type="slidenum">
              <a:rPr lang="en-GB" altLang="en-US" sz="1200" smtClean="0"/>
              <a:pPr/>
              <a:t>21</a:t>
            </a:fld>
            <a:endParaRPr lang="en-GB" altLang="en-US" sz="1200" smtClean="0"/>
          </a:p>
        </p:txBody>
      </p:sp>
      <p:sp>
        <p:nvSpPr>
          <p:cNvPr id="34820" name="Content Placeholder 1"/>
          <p:cNvSpPr>
            <a:spLocks noGrp="1"/>
          </p:cNvSpPr>
          <p:nvPr>
            <p:ph idx="1"/>
          </p:nvPr>
        </p:nvSpPr>
        <p:spPr>
          <a:xfrm>
            <a:off x="250825" y="0"/>
            <a:ext cx="7416800" cy="6186488"/>
          </a:xfrm>
        </p:spPr>
        <p:txBody>
          <a:bodyPr/>
          <a:lstStyle/>
          <a:p>
            <a:pPr marL="0" indent="0">
              <a:buFontTx/>
              <a:buNone/>
            </a:pPr>
            <a:r>
              <a:rPr lang="en-GB" altLang="en-US" dirty="0" smtClean="0"/>
              <a:t>Students from lower socio-economic and non-traditional backgrounds are said to be less likely to achieve in education at the same levels as those from higher socio-economic groups (Cope and </a:t>
            </a:r>
            <a:r>
              <a:rPr lang="en-GB" altLang="en-US" dirty="0" err="1" smtClean="0"/>
              <a:t>Kalantzis</a:t>
            </a:r>
            <a:r>
              <a:rPr lang="en-GB" altLang="en-US" dirty="0" smtClean="0"/>
              <a:t> 1994, Lea and </a:t>
            </a:r>
            <a:r>
              <a:rPr lang="en-GB" altLang="en-US" dirty="0" err="1" smtClean="0"/>
              <a:t>Stierer</a:t>
            </a:r>
            <a:r>
              <a:rPr lang="en-GB" altLang="en-US" dirty="0" smtClean="0"/>
              <a:t> 2000, Hanrahan 2006). </a:t>
            </a:r>
            <a:r>
              <a:rPr lang="en-GB" altLang="en-US" dirty="0" smtClean="0">
                <a:solidFill>
                  <a:srgbClr val="009999"/>
                </a:solidFill>
              </a:rPr>
              <a:t>This</a:t>
            </a:r>
            <a:r>
              <a:rPr lang="en-GB" altLang="en-US" dirty="0" smtClean="0"/>
              <a:t> appears to be particularly true in higher education where there is a perceived </a:t>
            </a:r>
            <a:r>
              <a:rPr lang="en-GB" altLang="en-US" dirty="0" smtClean="0"/>
              <a:t>“attainment gap” </a:t>
            </a:r>
            <a:r>
              <a:rPr lang="en-GB" altLang="en-US" dirty="0" smtClean="0"/>
              <a:t>between students from non-traditional backgrounds and those who follow the traditional A level route into university (Woodfield 2014, p. 10). It has been suggested that </a:t>
            </a:r>
            <a:r>
              <a:rPr lang="en-GB" altLang="en-US" dirty="0" smtClean="0">
                <a:solidFill>
                  <a:srgbClr val="009999"/>
                </a:solidFill>
              </a:rPr>
              <a:t>this</a:t>
            </a:r>
            <a:r>
              <a:rPr lang="en-GB" altLang="en-US" dirty="0" smtClean="0"/>
              <a:t> gap is partly due to the elusive and unfamiliar discourse practices situated within the academy (Freedman and Medway 2007) and that it may </a:t>
            </a:r>
            <a:r>
              <a:rPr lang="en-GB" altLang="en-US" dirty="0" smtClean="0">
                <a:solidFill>
                  <a:srgbClr val="009999"/>
                </a:solidFill>
              </a:rPr>
              <a:t>therefore</a:t>
            </a:r>
            <a:r>
              <a:rPr lang="en-GB" altLang="en-US" dirty="0" smtClean="0"/>
              <a:t> be necessary to ‘demystify’ the style of writing required at university in order to narrow the gap. Joint deconstruction of texts using the tools of Functional Linguistics (FL) is thought to help students to understand what makes texts meaningful through focusing on specific features, such as the vocabulary, grammar and structure used in differing disciplinary contexts (Moore 2007). </a:t>
            </a:r>
            <a:r>
              <a:rPr lang="en-GB" altLang="en-US" dirty="0" smtClean="0">
                <a:solidFill>
                  <a:srgbClr val="009999"/>
                </a:solidFill>
              </a:rPr>
              <a:t>This</a:t>
            </a:r>
            <a:r>
              <a:rPr lang="en-GB" altLang="en-US" dirty="0" smtClean="0"/>
              <a:t> type of intervention may help to improve attainment for </a:t>
            </a:r>
            <a:r>
              <a:rPr lang="en-GB" altLang="en-US" dirty="0" smtClean="0">
                <a:solidFill>
                  <a:srgbClr val="009999"/>
                </a:solidFill>
              </a:rPr>
              <a:t>those</a:t>
            </a:r>
            <a:r>
              <a:rPr lang="en-GB" altLang="en-US" dirty="0" smtClean="0"/>
              <a:t> students with little experience of such literacy practices.</a:t>
            </a:r>
          </a:p>
        </p:txBody>
      </p:sp>
      <p:sp>
        <p:nvSpPr>
          <p:cNvPr id="34821" name="Left Arrow Callout 11"/>
          <p:cNvSpPr>
            <a:spLocks noChangeArrowheads="1"/>
          </p:cNvSpPr>
          <p:nvPr/>
        </p:nvSpPr>
        <p:spPr bwMode="auto">
          <a:xfrm>
            <a:off x="7461250" y="3490913"/>
            <a:ext cx="1719263" cy="1268412"/>
          </a:xfrm>
          <a:prstGeom prst="leftArrowCallout">
            <a:avLst>
              <a:gd name="adj1" fmla="val 25000"/>
              <a:gd name="adj2" fmla="val 25000"/>
              <a:gd name="adj3" fmla="val 9971"/>
              <a:gd name="adj4" fmla="val 90458"/>
            </a:avLst>
          </a:prstGeom>
          <a:solidFill>
            <a:srgbClr val="009999"/>
          </a:solidFill>
          <a:ln w="9525" algn="ctr">
            <a:solidFill>
              <a:schemeClr val="tx1"/>
            </a:solidFill>
            <a:round/>
            <a:headEnd/>
            <a:tailEnd/>
          </a:ln>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endParaRPr lang="en-GB" altLang="en-US" sz="1600">
              <a:solidFill>
                <a:schemeClr val="bg1"/>
              </a:solidFill>
            </a:endParaRPr>
          </a:p>
          <a:p>
            <a:r>
              <a:rPr lang="en-GB" altLang="en-US" sz="1600">
                <a:solidFill>
                  <a:schemeClr val="bg1"/>
                </a:solidFill>
              </a:rPr>
              <a:t>Signposting words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9C25982F-91D5-4877-9EFA-ADF9A340D625}" type="datetime4">
              <a:rPr lang="en-GB" altLang="en-US" sz="1200" smtClean="0"/>
              <a:pPr/>
              <a:t>14 November 2018</a:t>
            </a:fld>
            <a:endParaRPr lang="en-GB" altLang="en-US" sz="1200" smtClean="0"/>
          </a:p>
        </p:txBody>
      </p:sp>
      <p:sp>
        <p:nvSpPr>
          <p:cNvPr id="35843"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5B9EF08D-DECF-4E4A-A103-D8A57F9091AB}" type="slidenum">
              <a:rPr lang="en-GB" altLang="en-US" sz="1200" smtClean="0"/>
              <a:pPr/>
              <a:t>22</a:t>
            </a:fld>
            <a:endParaRPr lang="en-GB" altLang="en-US" sz="1200" smtClean="0"/>
          </a:p>
        </p:txBody>
      </p:sp>
      <p:sp>
        <p:nvSpPr>
          <p:cNvPr id="35844" name="Content Placeholder 1"/>
          <p:cNvSpPr>
            <a:spLocks noGrp="1"/>
          </p:cNvSpPr>
          <p:nvPr>
            <p:ph idx="1"/>
          </p:nvPr>
        </p:nvSpPr>
        <p:spPr>
          <a:xfrm>
            <a:off x="250825" y="0"/>
            <a:ext cx="7416800" cy="6157913"/>
          </a:xfrm>
        </p:spPr>
        <p:txBody>
          <a:bodyPr/>
          <a:lstStyle/>
          <a:p>
            <a:pPr marL="0" indent="0">
              <a:buFontTx/>
              <a:buNone/>
            </a:pPr>
            <a:r>
              <a:rPr lang="en-GB" altLang="en-US" dirty="0" smtClean="0"/>
              <a:t>Students from lower socio-economic and non-traditional backgrounds are said to be less likely to achieve in education at the same levels as those from higher socio-economic groups (Cope and </a:t>
            </a:r>
            <a:r>
              <a:rPr lang="en-GB" altLang="en-US" dirty="0" err="1" smtClean="0"/>
              <a:t>Kalantzis</a:t>
            </a:r>
            <a:r>
              <a:rPr lang="en-GB" altLang="en-US" dirty="0" smtClean="0"/>
              <a:t> 1994, Lea and </a:t>
            </a:r>
            <a:r>
              <a:rPr lang="en-GB" altLang="en-US" dirty="0" err="1" smtClean="0"/>
              <a:t>Stierer</a:t>
            </a:r>
            <a:r>
              <a:rPr lang="en-GB" altLang="en-US" dirty="0" smtClean="0"/>
              <a:t> 2000, Hanrahan 2006). This appears to be particularly true in higher education where there is a perceived </a:t>
            </a:r>
            <a:r>
              <a:rPr lang="en-GB" altLang="en-US" dirty="0" smtClean="0"/>
              <a:t>“attainment gap” </a:t>
            </a:r>
            <a:r>
              <a:rPr lang="en-GB" altLang="en-US" dirty="0" smtClean="0"/>
              <a:t>between students from non-traditional backgrounds and those who follow the traditional A level route into university (Woodfield 2014, p. 10). It has been suggested that this gap is partly due to the elusive and unfamiliar discourse practices situated within the academy (Freedman and Medway 2007) and that it may therefore be necessary to ‘demystify’ the style of writing required at university in order to narrow the gap. </a:t>
            </a:r>
            <a:r>
              <a:rPr lang="en-GB" altLang="en-US" dirty="0" smtClean="0">
                <a:solidFill>
                  <a:srgbClr val="009999"/>
                </a:solidFill>
              </a:rPr>
              <a:t>Joint deconstruction of texts using the tools of Functional Linguistics (FL) is thought to help students to understand what makes texts meaningful through focusing on specific features, such as the vocabulary, grammar and structure used in differing disciplinary contexts (Moore 2007). This type of intervention may help to improve attainment for those students with little experience of such literacy practices.</a:t>
            </a:r>
          </a:p>
        </p:txBody>
      </p:sp>
      <p:sp>
        <p:nvSpPr>
          <p:cNvPr id="35845" name="Left Arrow Callout 10"/>
          <p:cNvSpPr>
            <a:spLocks noChangeArrowheads="1"/>
          </p:cNvSpPr>
          <p:nvPr/>
        </p:nvSpPr>
        <p:spPr bwMode="auto">
          <a:xfrm>
            <a:off x="7461250" y="4365625"/>
            <a:ext cx="1719263" cy="1792288"/>
          </a:xfrm>
          <a:prstGeom prst="leftArrowCallout">
            <a:avLst>
              <a:gd name="adj1" fmla="val 24990"/>
              <a:gd name="adj2" fmla="val 24990"/>
              <a:gd name="adj3" fmla="val 9972"/>
              <a:gd name="adj4" fmla="val 90458"/>
            </a:avLst>
          </a:prstGeom>
          <a:solidFill>
            <a:srgbClr val="009999"/>
          </a:solidFill>
          <a:ln w="9525" algn="ctr">
            <a:solidFill>
              <a:schemeClr val="tx1"/>
            </a:solidFill>
            <a:round/>
            <a:headEnd/>
            <a:tailEnd/>
          </a:ln>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endParaRPr lang="en-GB" altLang="en-US" sz="800">
              <a:solidFill>
                <a:schemeClr val="bg1"/>
              </a:solidFill>
            </a:endParaRPr>
          </a:p>
          <a:p>
            <a:r>
              <a:rPr lang="en-GB" altLang="en-US" sz="1600">
                <a:solidFill>
                  <a:schemeClr val="bg1"/>
                </a:solidFill>
              </a:rPr>
              <a:t>Concluding sentences (evaluation) and link to next paragraph</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68313" y="3573463"/>
            <a:ext cx="8135937" cy="2087562"/>
          </a:xfrm>
          <a:prstGeom prst="rect">
            <a:avLst/>
          </a:prstGeom>
          <a:solidFill>
            <a:schemeClr val="accent2">
              <a:lumMod val="40000"/>
              <a:lumOff val="60000"/>
            </a:schemeClr>
          </a:solidFill>
          <a:ln w="9525" cap="flat" cmpd="sng" algn="ctr">
            <a:solidFill>
              <a:schemeClr val="bg1"/>
            </a:solidFill>
            <a:prstDash val="solid"/>
            <a:round/>
            <a:headEnd type="none" w="med" len="med"/>
            <a:tailEnd type="none" w="med" len="med"/>
          </a:ln>
          <a:effectLst/>
          <a:extLst/>
        </p:spPr>
        <p:txBody>
          <a:bodyPr/>
          <a:lstStyle/>
          <a:p>
            <a:pPr>
              <a:defRPr/>
            </a:pPr>
            <a:endParaRPr lang="en-GB" dirty="0">
              <a:cs typeface="Arial" charset="0"/>
            </a:endParaRPr>
          </a:p>
          <a:p>
            <a:pPr>
              <a:defRPr/>
            </a:pPr>
            <a:endParaRPr lang="en-GB" dirty="0">
              <a:cs typeface="Arial" charset="0"/>
            </a:endParaRPr>
          </a:p>
          <a:p>
            <a:pPr>
              <a:defRPr/>
            </a:pPr>
            <a:endParaRPr lang="en-GB" dirty="0">
              <a:cs typeface="Arial" charset="0"/>
            </a:endParaRPr>
          </a:p>
          <a:p>
            <a:pPr>
              <a:defRPr/>
            </a:pPr>
            <a:endParaRPr lang="en-GB" dirty="0">
              <a:cs typeface="Arial" charset="0"/>
            </a:endParaRPr>
          </a:p>
          <a:p>
            <a:pPr>
              <a:defRPr/>
            </a:pPr>
            <a:endParaRPr lang="en-GB" dirty="0">
              <a:cs typeface="Arial" charset="0"/>
            </a:endParaRPr>
          </a:p>
        </p:txBody>
      </p:sp>
      <p:sp>
        <p:nvSpPr>
          <p:cNvPr id="12291" name="Content Placeholder 2"/>
          <p:cNvSpPr>
            <a:spLocks noGrp="1"/>
          </p:cNvSpPr>
          <p:nvPr>
            <p:ph idx="1"/>
          </p:nvPr>
        </p:nvSpPr>
        <p:spPr>
          <a:xfrm>
            <a:off x="382588" y="1268413"/>
            <a:ext cx="8305800" cy="4824412"/>
          </a:xfrm>
        </p:spPr>
        <p:txBody>
          <a:bodyPr/>
          <a:lstStyle/>
          <a:p>
            <a:pPr marL="0" indent="0" eaLnBrk="1" hangingPunct="1">
              <a:buNone/>
              <a:defRPr/>
            </a:pPr>
            <a:r>
              <a:rPr lang="en-US" dirty="0" smtClean="0"/>
              <a:t>Generally, where does the introduction come in a piece of writing?</a:t>
            </a:r>
          </a:p>
          <a:p>
            <a:pPr marL="0" indent="0" eaLnBrk="1" hangingPunct="1">
              <a:buNone/>
              <a:defRPr/>
            </a:pPr>
            <a:r>
              <a:rPr lang="en-US" dirty="0" smtClean="0"/>
              <a:t>When do you write it?</a:t>
            </a:r>
          </a:p>
          <a:p>
            <a:pPr eaLnBrk="1" hangingPunct="1">
              <a:defRPr/>
            </a:pPr>
            <a:r>
              <a:rPr lang="en-US" dirty="0" smtClean="0"/>
              <a:t>The introduction gives your reader an overview of the structure of the key points included within the body of your essay </a:t>
            </a:r>
          </a:p>
          <a:p>
            <a:pPr eaLnBrk="1" hangingPunct="1">
              <a:defRPr/>
            </a:pPr>
            <a:r>
              <a:rPr lang="en-US" dirty="0" smtClean="0"/>
              <a:t>It should be ordered and discussed in the same way as the paragraphs within your essay</a:t>
            </a:r>
          </a:p>
          <a:p>
            <a:pPr marL="190500" lvl="1" indent="0">
              <a:buFontTx/>
              <a:buNone/>
              <a:defRPr/>
            </a:pPr>
            <a:endParaRPr lang="en-GB" sz="300" dirty="0" smtClean="0">
              <a:solidFill>
                <a:schemeClr val="bg1"/>
              </a:solidFill>
            </a:endParaRPr>
          </a:p>
          <a:p>
            <a:pPr marL="190500" lvl="1" indent="0">
              <a:buFontTx/>
              <a:buNone/>
              <a:defRPr/>
            </a:pPr>
            <a:r>
              <a:rPr lang="en-GB" sz="1800" dirty="0" smtClean="0">
                <a:solidFill>
                  <a:schemeClr val="bg1"/>
                </a:solidFill>
              </a:rPr>
              <a:t>It should include general statements about the subject to provide a background to your essay and to attract the reader's attention. It should try to explain why you are writing the essay. It may also  include a definition of terms in the context of the essay.</a:t>
            </a:r>
          </a:p>
          <a:p>
            <a:pPr marL="190500" lvl="1" indent="0">
              <a:buFontTx/>
              <a:buNone/>
              <a:defRPr/>
            </a:pPr>
            <a:r>
              <a:rPr lang="en-GB" sz="1800" dirty="0" smtClean="0">
                <a:solidFill>
                  <a:schemeClr val="bg1"/>
                </a:solidFill>
              </a:rPr>
              <a:t>It should also include a statement of the specific subdivisions of the topic and/or indication of how the topic is going to be tackled in order to specifically address the question. </a:t>
            </a:r>
          </a:p>
          <a:p>
            <a:pPr marL="0" indent="0" eaLnBrk="1" hangingPunct="1">
              <a:buFontTx/>
              <a:buNone/>
              <a:defRPr/>
            </a:pPr>
            <a:endParaRPr lang="en-US" sz="700" dirty="0" smtClean="0">
              <a:hlinkClick r:id="rId3"/>
            </a:endParaRPr>
          </a:p>
          <a:p>
            <a:pPr marL="0" indent="0" eaLnBrk="1" hangingPunct="1">
              <a:buFontTx/>
              <a:buNone/>
              <a:defRPr/>
            </a:pPr>
            <a:r>
              <a:rPr lang="en-US" sz="1400" dirty="0" smtClean="0">
                <a:hlinkClick r:id="rId3"/>
              </a:rPr>
              <a:t>http://www.uefap.com/writing/writfram.htm</a:t>
            </a:r>
            <a:r>
              <a:rPr lang="en-US" sz="1400" dirty="0" smtClean="0"/>
              <a:t> </a:t>
            </a:r>
          </a:p>
        </p:txBody>
      </p:sp>
      <p:sp>
        <p:nvSpPr>
          <p:cNvPr id="36868" name="Title 1"/>
          <p:cNvSpPr>
            <a:spLocks noGrp="1"/>
          </p:cNvSpPr>
          <p:nvPr>
            <p:ph type="title"/>
          </p:nvPr>
        </p:nvSpPr>
        <p:spPr/>
        <p:txBody>
          <a:bodyPr/>
          <a:lstStyle/>
          <a:p>
            <a:pPr eaLnBrk="1" hangingPunct="1"/>
            <a:r>
              <a:rPr lang="en-GB" altLang="en-US" smtClean="0"/>
              <a:t>Introduction</a:t>
            </a:r>
          </a:p>
        </p:txBody>
      </p:sp>
      <p:sp>
        <p:nvSpPr>
          <p:cNvPr id="36869"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CB8D0C6B-E13E-434B-A647-BDFDBACBB83E}" type="datetime4">
              <a:rPr lang="en-GB" altLang="en-US" sz="1200" smtClean="0"/>
              <a:pPr/>
              <a:t>14 November 2018</a:t>
            </a:fld>
            <a:endParaRPr lang="en-GB" altLang="en-US" sz="1200" smtClean="0"/>
          </a:p>
        </p:txBody>
      </p:sp>
      <p:sp>
        <p:nvSpPr>
          <p:cNvPr id="36870"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D2553322-3264-4C5C-83E1-9525833836FF}" type="slidenum">
              <a:rPr lang="en-GB" altLang="en-US" sz="1200" smtClean="0"/>
              <a:pPr/>
              <a:t>23</a:t>
            </a:fld>
            <a:endParaRPr lang="en-GB" altLang="en-US" sz="12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29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GB" altLang="en-US" smtClean="0"/>
              <a:t>Conclusion</a:t>
            </a:r>
          </a:p>
        </p:txBody>
      </p:sp>
      <p:sp>
        <p:nvSpPr>
          <p:cNvPr id="38915" name="Content Placeholder 2"/>
          <p:cNvSpPr>
            <a:spLocks noGrp="1"/>
          </p:cNvSpPr>
          <p:nvPr>
            <p:ph idx="1"/>
          </p:nvPr>
        </p:nvSpPr>
        <p:spPr>
          <a:xfrm>
            <a:off x="381000" y="1196752"/>
            <a:ext cx="8305800" cy="3832225"/>
          </a:xfrm>
        </p:spPr>
        <p:txBody>
          <a:bodyPr/>
          <a:lstStyle/>
          <a:p>
            <a:pPr eaLnBrk="1" hangingPunct="1"/>
            <a:r>
              <a:rPr lang="en-US" altLang="en-US" dirty="0" smtClean="0"/>
              <a:t>The conclusion should be a summary or summing up of your key claims</a:t>
            </a:r>
          </a:p>
          <a:p>
            <a:pPr eaLnBrk="1" hangingPunct="1"/>
            <a:r>
              <a:rPr lang="en-US" altLang="en-US" dirty="0" smtClean="0"/>
              <a:t>You should relate points back to the question stating why they are significant</a:t>
            </a:r>
          </a:p>
          <a:p>
            <a:pPr eaLnBrk="1" hangingPunct="1"/>
            <a:r>
              <a:rPr lang="en-US" altLang="en-US" dirty="0" smtClean="0"/>
              <a:t>Finally you should draw a brief conclusion which answers the question</a:t>
            </a:r>
          </a:p>
          <a:p>
            <a:pPr eaLnBrk="1" hangingPunct="1"/>
            <a:r>
              <a:rPr lang="en-US" altLang="en-US" dirty="0" smtClean="0"/>
              <a:t>Your introduction and conclusion should reflect the suggested weighting </a:t>
            </a:r>
            <a:r>
              <a:rPr lang="en-US" altLang="en-US" dirty="0" smtClean="0"/>
              <a:t>below:</a:t>
            </a:r>
            <a:endParaRPr lang="en-US" altLang="en-US" dirty="0" smtClean="0"/>
          </a:p>
          <a:p>
            <a:pPr eaLnBrk="1" hangingPunct="1"/>
            <a:endParaRPr lang="en-US" altLang="en-US" dirty="0" smtClean="0"/>
          </a:p>
          <a:p>
            <a:endParaRPr lang="en-GB" altLang="en-US" dirty="0" smtClean="0"/>
          </a:p>
        </p:txBody>
      </p:sp>
      <p:sp>
        <p:nvSpPr>
          <p:cNvPr id="38916"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D1058B98-1A67-4777-A550-188EF18CAD70}" type="datetime4">
              <a:rPr lang="en-GB" altLang="en-US" sz="1200" smtClean="0"/>
              <a:pPr/>
              <a:t>14 November 2018</a:t>
            </a:fld>
            <a:endParaRPr lang="en-GB" altLang="en-US" sz="1200" smtClean="0"/>
          </a:p>
        </p:txBody>
      </p:sp>
      <p:sp>
        <p:nvSpPr>
          <p:cNvPr id="38917"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FE3D53CC-3102-42D1-9690-19D233E30024}" type="slidenum">
              <a:rPr lang="en-GB" altLang="en-US" sz="1200" smtClean="0"/>
              <a:pPr/>
              <a:t>24</a:t>
            </a:fld>
            <a:endParaRPr lang="en-GB" altLang="en-US" sz="1200" smtClean="0"/>
          </a:p>
        </p:txBody>
      </p:sp>
      <p:graphicFrame>
        <p:nvGraphicFramePr>
          <p:cNvPr id="7" name="Table 6"/>
          <p:cNvGraphicFramePr>
            <a:graphicFrameLocks noGrp="1"/>
          </p:cNvGraphicFramePr>
          <p:nvPr>
            <p:extLst>
              <p:ext uri="{D42A27DB-BD31-4B8C-83A1-F6EECF244321}">
                <p14:modId xmlns:p14="http://schemas.microsoft.com/office/powerpoint/2010/main" val="384770137"/>
              </p:ext>
            </p:extLst>
          </p:nvPr>
        </p:nvGraphicFramePr>
        <p:xfrm>
          <a:off x="381000" y="4160217"/>
          <a:ext cx="8511484" cy="1737520"/>
        </p:xfrm>
        <a:graphic>
          <a:graphicData uri="http://schemas.openxmlformats.org/drawingml/2006/table">
            <a:tbl>
              <a:tblPr firstRow="1" bandRow="1">
                <a:tableStyleId>{E8B1032C-EA38-4F05-BA0D-38AFFFC7BED3}</a:tableStyleId>
              </a:tblPr>
              <a:tblGrid>
                <a:gridCol w="1598716">
                  <a:extLst>
                    <a:ext uri="{9D8B030D-6E8A-4147-A177-3AD203B41FA5}">
                      <a16:colId xmlns:a16="http://schemas.microsoft.com/office/drawing/2014/main" val="20000"/>
                    </a:ext>
                  </a:extLst>
                </a:gridCol>
                <a:gridCol w="1662995">
                  <a:extLst>
                    <a:ext uri="{9D8B030D-6E8A-4147-A177-3AD203B41FA5}">
                      <a16:colId xmlns:a16="http://schemas.microsoft.com/office/drawing/2014/main" val="20001"/>
                    </a:ext>
                  </a:extLst>
                </a:gridCol>
                <a:gridCol w="1844779">
                  <a:extLst>
                    <a:ext uri="{9D8B030D-6E8A-4147-A177-3AD203B41FA5}">
                      <a16:colId xmlns:a16="http://schemas.microsoft.com/office/drawing/2014/main" val="20002"/>
                    </a:ext>
                  </a:extLst>
                </a:gridCol>
                <a:gridCol w="1676802">
                  <a:extLst>
                    <a:ext uri="{9D8B030D-6E8A-4147-A177-3AD203B41FA5}">
                      <a16:colId xmlns:a16="http://schemas.microsoft.com/office/drawing/2014/main" val="185023672"/>
                    </a:ext>
                  </a:extLst>
                </a:gridCol>
                <a:gridCol w="1728192">
                  <a:extLst>
                    <a:ext uri="{9D8B030D-6E8A-4147-A177-3AD203B41FA5}">
                      <a16:colId xmlns:a16="http://schemas.microsoft.com/office/drawing/2014/main" val="3858159113"/>
                    </a:ext>
                  </a:extLst>
                </a:gridCol>
              </a:tblGrid>
              <a:tr h="537788">
                <a:tc>
                  <a:txBody>
                    <a:bodyPr/>
                    <a:lstStyle/>
                    <a:p>
                      <a:r>
                        <a:rPr lang="en-GB" sz="1800" dirty="0" smtClean="0">
                          <a:solidFill>
                            <a:srgbClr val="004D75"/>
                          </a:solidFill>
                        </a:rPr>
                        <a:t>Section</a:t>
                      </a:r>
                      <a:endParaRPr lang="en-GB" sz="1800" dirty="0">
                        <a:solidFill>
                          <a:srgbClr val="004D75"/>
                        </a:solidFill>
                      </a:endParaRPr>
                    </a:p>
                  </a:txBody>
                  <a:tcPr marT="45740" marB="45740"/>
                </a:tc>
                <a:tc>
                  <a:txBody>
                    <a:bodyPr/>
                    <a:lstStyle/>
                    <a:p>
                      <a:r>
                        <a:rPr lang="en-GB" sz="1800" dirty="0" smtClean="0">
                          <a:solidFill>
                            <a:srgbClr val="004D75"/>
                          </a:solidFill>
                        </a:rPr>
                        <a:t>Weighting</a:t>
                      </a:r>
                      <a:endParaRPr lang="en-GB" sz="1800" dirty="0">
                        <a:solidFill>
                          <a:srgbClr val="004D75"/>
                        </a:solidFill>
                      </a:endParaRPr>
                    </a:p>
                  </a:txBody>
                  <a:tcPr marT="45740" marB="457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rgbClr val="004D75"/>
                          </a:solidFill>
                        </a:rPr>
                        <a:t>Word </a:t>
                      </a:r>
                      <a:r>
                        <a:rPr lang="en-GB" sz="1800" dirty="0" smtClean="0">
                          <a:solidFill>
                            <a:srgbClr val="004D75"/>
                          </a:solidFill>
                        </a:rPr>
                        <a:t>count (1000)</a:t>
                      </a:r>
                      <a:endParaRPr lang="en-GB" sz="1800" dirty="0" smtClean="0">
                        <a:solidFill>
                          <a:srgbClr val="004D75"/>
                        </a:solidFill>
                      </a:endParaRPr>
                    </a:p>
                  </a:txBody>
                  <a:tcPr marT="45740" marB="457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rgbClr val="004D75"/>
                          </a:solidFill>
                        </a:rPr>
                        <a:t>Word count (2000)</a:t>
                      </a:r>
                      <a:endParaRPr lang="en-GB" sz="1800" dirty="0" smtClean="0">
                        <a:solidFill>
                          <a:srgbClr val="004D75"/>
                        </a:solidFill>
                      </a:endParaRPr>
                    </a:p>
                  </a:txBody>
                  <a:tcPr marT="45740" marB="457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rgbClr val="004D75"/>
                          </a:solidFill>
                        </a:rPr>
                        <a:t>Word count (2500)</a:t>
                      </a:r>
                      <a:endParaRPr lang="en-GB" sz="1800" dirty="0" smtClean="0">
                        <a:solidFill>
                          <a:srgbClr val="004D75"/>
                        </a:solidFill>
                      </a:endParaRPr>
                    </a:p>
                  </a:txBody>
                  <a:tcPr marT="45740" marB="45740"/>
                </a:tc>
                <a:extLst>
                  <a:ext uri="{0D108BD9-81ED-4DB2-BD59-A6C34878D82A}">
                    <a16:rowId xmlns:a16="http://schemas.microsoft.com/office/drawing/2014/main" val="10000"/>
                  </a:ext>
                </a:extLst>
              </a:tr>
              <a:tr h="307422">
                <a:tc>
                  <a:txBody>
                    <a:bodyPr/>
                    <a:lstStyle/>
                    <a:p>
                      <a:r>
                        <a:rPr lang="en-GB" sz="1800" dirty="0" smtClean="0">
                          <a:solidFill>
                            <a:srgbClr val="004D75"/>
                          </a:solidFill>
                        </a:rPr>
                        <a:t>Introduction</a:t>
                      </a:r>
                      <a:endParaRPr lang="en-GB" sz="1800" dirty="0">
                        <a:solidFill>
                          <a:srgbClr val="004D75"/>
                        </a:solidFill>
                      </a:endParaRPr>
                    </a:p>
                  </a:txBody>
                  <a:tcPr marT="45740" marB="45740"/>
                </a:tc>
                <a:tc>
                  <a:txBody>
                    <a:bodyPr/>
                    <a:lstStyle/>
                    <a:p>
                      <a:pPr algn="r"/>
                      <a:r>
                        <a:rPr lang="en-GB" sz="1800" dirty="0" smtClean="0">
                          <a:solidFill>
                            <a:srgbClr val="004D75"/>
                          </a:solidFill>
                        </a:rPr>
                        <a:t>10%</a:t>
                      </a:r>
                      <a:endParaRPr lang="en-GB" sz="1800" dirty="0">
                        <a:solidFill>
                          <a:srgbClr val="004D75"/>
                        </a:solidFill>
                      </a:endParaRPr>
                    </a:p>
                  </a:txBody>
                  <a:tcPr marT="45740" marB="45740"/>
                </a:tc>
                <a:tc>
                  <a:txBody>
                    <a:bodyPr/>
                    <a:lstStyle/>
                    <a:p>
                      <a:pPr algn="r"/>
                      <a:r>
                        <a:rPr lang="en-GB" sz="1800" dirty="0" smtClean="0">
                          <a:solidFill>
                            <a:srgbClr val="004D75"/>
                          </a:solidFill>
                        </a:rPr>
                        <a:t>100</a:t>
                      </a:r>
                      <a:endParaRPr lang="en-GB" sz="1800" dirty="0">
                        <a:solidFill>
                          <a:srgbClr val="004D75"/>
                        </a:solidFill>
                      </a:endParaRPr>
                    </a:p>
                  </a:txBody>
                  <a:tcPr marT="45740" marB="4574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dirty="0" smtClean="0">
                          <a:solidFill>
                            <a:srgbClr val="004D75"/>
                          </a:solidFill>
                        </a:rPr>
                        <a:t>200</a:t>
                      </a:r>
                    </a:p>
                  </a:txBody>
                  <a:tcPr marT="45740" marB="4574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dirty="0" smtClean="0">
                          <a:solidFill>
                            <a:srgbClr val="004D75"/>
                          </a:solidFill>
                        </a:rPr>
                        <a:t>250</a:t>
                      </a:r>
                    </a:p>
                  </a:txBody>
                  <a:tcPr marT="45740" marB="45740"/>
                </a:tc>
                <a:extLst>
                  <a:ext uri="{0D108BD9-81ED-4DB2-BD59-A6C34878D82A}">
                    <a16:rowId xmlns:a16="http://schemas.microsoft.com/office/drawing/2014/main" val="10001"/>
                  </a:ext>
                </a:extLst>
              </a:tr>
              <a:tr h="307422">
                <a:tc>
                  <a:txBody>
                    <a:bodyPr/>
                    <a:lstStyle/>
                    <a:p>
                      <a:r>
                        <a:rPr lang="en-GB" sz="1800" dirty="0" smtClean="0">
                          <a:solidFill>
                            <a:srgbClr val="004D75"/>
                          </a:solidFill>
                        </a:rPr>
                        <a:t>Main body</a:t>
                      </a:r>
                      <a:endParaRPr lang="en-GB" sz="1800" dirty="0">
                        <a:solidFill>
                          <a:srgbClr val="004D75"/>
                        </a:solidFill>
                      </a:endParaRPr>
                    </a:p>
                  </a:txBody>
                  <a:tcPr marT="45740" marB="45740"/>
                </a:tc>
                <a:tc>
                  <a:txBody>
                    <a:bodyPr/>
                    <a:lstStyle/>
                    <a:p>
                      <a:pPr algn="r"/>
                      <a:r>
                        <a:rPr lang="en-GB" sz="1800" dirty="0" smtClean="0">
                          <a:solidFill>
                            <a:srgbClr val="004D75"/>
                          </a:solidFill>
                        </a:rPr>
                        <a:t>80%</a:t>
                      </a:r>
                      <a:endParaRPr lang="en-GB" sz="1800" dirty="0">
                        <a:solidFill>
                          <a:srgbClr val="004D75"/>
                        </a:solidFill>
                      </a:endParaRPr>
                    </a:p>
                  </a:txBody>
                  <a:tcPr marT="45740" marB="4574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dirty="0" smtClean="0">
                          <a:solidFill>
                            <a:srgbClr val="004D75"/>
                          </a:solidFill>
                        </a:rPr>
                        <a:t>800</a:t>
                      </a:r>
                    </a:p>
                  </a:txBody>
                  <a:tcPr marT="45740" marB="4574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dirty="0" smtClean="0">
                          <a:solidFill>
                            <a:srgbClr val="004D75"/>
                          </a:solidFill>
                        </a:rPr>
                        <a:t>1600</a:t>
                      </a:r>
                    </a:p>
                  </a:txBody>
                  <a:tcPr marT="45740" marB="4574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dirty="0" smtClean="0">
                          <a:solidFill>
                            <a:srgbClr val="004D75"/>
                          </a:solidFill>
                        </a:rPr>
                        <a:t>2000</a:t>
                      </a:r>
                    </a:p>
                  </a:txBody>
                  <a:tcPr marT="45740" marB="45740"/>
                </a:tc>
                <a:extLst>
                  <a:ext uri="{0D108BD9-81ED-4DB2-BD59-A6C34878D82A}">
                    <a16:rowId xmlns:a16="http://schemas.microsoft.com/office/drawing/2014/main" val="10002"/>
                  </a:ext>
                </a:extLst>
              </a:tr>
              <a:tr h="307422">
                <a:tc>
                  <a:txBody>
                    <a:bodyPr/>
                    <a:lstStyle/>
                    <a:p>
                      <a:r>
                        <a:rPr lang="en-GB" sz="1800" dirty="0" smtClean="0">
                          <a:solidFill>
                            <a:srgbClr val="004D75"/>
                          </a:solidFill>
                        </a:rPr>
                        <a:t>Conclusion</a:t>
                      </a:r>
                      <a:endParaRPr lang="en-GB" sz="1800" dirty="0">
                        <a:solidFill>
                          <a:srgbClr val="004D75"/>
                        </a:solidFill>
                      </a:endParaRPr>
                    </a:p>
                  </a:txBody>
                  <a:tcPr marT="45740" marB="45740"/>
                </a:tc>
                <a:tc>
                  <a:txBody>
                    <a:bodyPr/>
                    <a:lstStyle/>
                    <a:p>
                      <a:pPr algn="r"/>
                      <a:r>
                        <a:rPr lang="en-GB" sz="1800" dirty="0" smtClean="0">
                          <a:solidFill>
                            <a:srgbClr val="004D75"/>
                          </a:solidFill>
                        </a:rPr>
                        <a:t>10%</a:t>
                      </a:r>
                      <a:endParaRPr lang="en-GB" sz="1800" dirty="0">
                        <a:solidFill>
                          <a:srgbClr val="004D75"/>
                        </a:solidFill>
                      </a:endParaRPr>
                    </a:p>
                  </a:txBody>
                  <a:tcPr marT="45740" marB="45740"/>
                </a:tc>
                <a:tc>
                  <a:txBody>
                    <a:bodyPr/>
                    <a:lstStyle/>
                    <a:p>
                      <a:pPr algn="r"/>
                      <a:r>
                        <a:rPr lang="en-GB" sz="1800" dirty="0" smtClean="0">
                          <a:solidFill>
                            <a:srgbClr val="004D75"/>
                          </a:solidFill>
                        </a:rPr>
                        <a:t>100</a:t>
                      </a:r>
                      <a:endParaRPr lang="en-GB" sz="1800" dirty="0">
                        <a:solidFill>
                          <a:srgbClr val="004D75"/>
                        </a:solidFill>
                      </a:endParaRPr>
                    </a:p>
                  </a:txBody>
                  <a:tcPr marT="45740" marB="4574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dirty="0" smtClean="0">
                          <a:solidFill>
                            <a:srgbClr val="004D75"/>
                          </a:solidFill>
                        </a:rPr>
                        <a:t>200</a:t>
                      </a:r>
                    </a:p>
                  </a:txBody>
                  <a:tcPr marT="45740" marB="4574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dirty="0" smtClean="0">
                          <a:solidFill>
                            <a:srgbClr val="004D75"/>
                          </a:solidFill>
                        </a:rPr>
                        <a:t>250</a:t>
                      </a:r>
                    </a:p>
                  </a:txBody>
                  <a:tcPr marT="45740" marB="4574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22375"/>
            <a:ext cx="8280400" cy="523875"/>
          </a:xfrm>
          <a:prstGeom prst="rect">
            <a:avLst/>
          </a:prstGeom>
          <a:solidFill>
            <a:schemeClr val="accent2">
              <a:lumMod val="20000"/>
              <a:lumOff val="80000"/>
            </a:schemeClr>
          </a:solidFill>
        </p:spPr>
        <p:txBody>
          <a:bodyPr>
            <a:spAutoFit/>
          </a:bodyPr>
          <a:lstStyle/>
          <a:p>
            <a:pPr>
              <a:defRPr/>
            </a:pPr>
            <a:endParaRPr lang="en-GB" dirty="0">
              <a:cs typeface="Arial" charset="0"/>
            </a:endParaRPr>
          </a:p>
        </p:txBody>
      </p:sp>
      <p:sp>
        <p:nvSpPr>
          <p:cNvPr id="40963" name="Title 1"/>
          <p:cNvSpPr>
            <a:spLocks noGrp="1"/>
          </p:cNvSpPr>
          <p:nvPr>
            <p:ph type="title"/>
          </p:nvPr>
        </p:nvSpPr>
        <p:spPr/>
        <p:txBody>
          <a:bodyPr/>
          <a:lstStyle/>
          <a:p>
            <a:pPr eaLnBrk="1" hangingPunct="1"/>
            <a:r>
              <a:rPr lang="en-GB" altLang="en-US" smtClean="0"/>
              <a:t>Reference list/ bibliography</a:t>
            </a:r>
          </a:p>
        </p:txBody>
      </p:sp>
      <p:sp>
        <p:nvSpPr>
          <p:cNvPr id="13315" name="Content Placeholder 2"/>
          <p:cNvSpPr>
            <a:spLocks noGrp="1"/>
          </p:cNvSpPr>
          <p:nvPr>
            <p:ph idx="1"/>
          </p:nvPr>
        </p:nvSpPr>
        <p:spPr>
          <a:xfrm>
            <a:off x="381000" y="1322388"/>
            <a:ext cx="8305800" cy="2078037"/>
          </a:xfrm>
        </p:spPr>
        <p:txBody>
          <a:bodyPr/>
          <a:lstStyle/>
          <a:p>
            <a:pPr marL="0" indent="0" eaLnBrk="1" hangingPunct="1">
              <a:buFontTx/>
              <a:buNone/>
              <a:defRPr/>
            </a:pPr>
            <a:r>
              <a:rPr lang="en-US" dirty="0" smtClean="0"/>
              <a:t>What is the difference between a reference list and a bibliography?</a:t>
            </a:r>
          </a:p>
          <a:p>
            <a:pPr eaLnBrk="1" hangingPunct="1">
              <a:defRPr/>
            </a:pPr>
            <a:r>
              <a:rPr lang="en-US" dirty="0" smtClean="0"/>
              <a:t>Reference list </a:t>
            </a:r>
          </a:p>
          <a:p>
            <a:pPr lvl="1" eaLnBrk="1" hangingPunct="1">
              <a:defRPr/>
            </a:pPr>
            <a:r>
              <a:rPr lang="en-US" dirty="0" smtClean="0"/>
              <a:t>A list of all the resources referred to within the body of your essay</a:t>
            </a:r>
          </a:p>
          <a:p>
            <a:pPr eaLnBrk="1" hangingPunct="1">
              <a:defRPr/>
            </a:pPr>
            <a:r>
              <a:rPr lang="en-US" dirty="0" smtClean="0"/>
              <a:t>Bibliography</a:t>
            </a:r>
          </a:p>
          <a:p>
            <a:pPr lvl="1" eaLnBrk="1" hangingPunct="1">
              <a:defRPr/>
            </a:pPr>
            <a:r>
              <a:rPr lang="en-US" dirty="0" smtClean="0"/>
              <a:t>A list of all the resources read in response to the topic, but not necessarily referred to directly within your essay</a:t>
            </a:r>
          </a:p>
        </p:txBody>
      </p:sp>
      <p:sp>
        <p:nvSpPr>
          <p:cNvPr id="40965"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7BFB6933-F807-47DC-969F-00354FB1131A}" type="datetime4">
              <a:rPr lang="en-GB" altLang="en-US" sz="1200" smtClean="0"/>
              <a:pPr/>
              <a:t>14 November 2018</a:t>
            </a:fld>
            <a:endParaRPr lang="en-GB" altLang="en-US" sz="1200" smtClean="0"/>
          </a:p>
        </p:txBody>
      </p:sp>
      <p:sp>
        <p:nvSpPr>
          <p:cNvPr id="40966"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B78931D1-57CC-4B00-9C3D-8C23F1E23B8B}" type="slidenum">
              <a:rPr lang="en-GB" altLang="en-US" sz="1200" smtClean="0"/>
              <a:pPr/>
              <a:t>25</a:t>
            </a:fld>
            <a:endParaRPr lang="en-GB" altLang="en-US" sz="1200" smtClean="0"/>
          </a:p>
        </p:txBody>
      </p:sp>
      <p:pic>
        <p:nvPicPr>
          <p:cNvPr id="40967" name="Picture 2" descr="M:\BIN\Z Learning Development Team\Student mentoring\2013-14\photos from Edale\Sarah\IMG_7527.jpg"/>
          <p:cNvPicPr>
            <a:picLocks noChangeAspect="1" noChangeArrowheads="1"/>
          </p:cNvPicPr>
          <p:nvPr/>
        </p:nvPicPr>
        <p:blipFill>
          <a:blip r:embed="rId3">
            <a:extLst>
              <a:ext uri="{28A0092B-C50C-407E-A947-70E740481C1C}">
                <a14:useLocalDpi xmlns:a14="http://schemas.microsoft.com/office/drawing/2010/main" val="0"/>
              </a:ext>
            </a:extLst>
          </a:blip>
          <a:srcRect t="5659" b="12149"/>
          <a:stretch>
            <a:fillRect/>
          </a:stretch>
        </p:blipFill>
        <p:spPr bwMode="auto">
          <a:xfrm>
            <a:off x="0" y="3436938"/>
            <a:ext cx="91440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GB" altLang="en-US" smtClean="0"/>
              <a:t>Putting it all together</a:t>
            </a:r>
          </a:p>
        </p:txBody>
      </p:sp>
      <p:sp>
        <p:nvSpPr>
          <p:cNvPr id="43011" name="Content Placeholder 2"/>
          <p:cNvSpPr>
            <a:spLocks noGrp="1"/>
          </p:cNvSpPr>
          <p:nvPr>
            <p:ph idx="1"/>
          </p:nvPr>
        </p:nvSpPr>
        <p:spPr>
          <a:xfrm>
            <a:off x="381000" y="1052513"/>
            <a:ext cx="8305800" cy="2032000"/>
          </a:xfrm>
        </p:spPr>
        <p:txBody>
          <a:bodyPr/>
          <a:lstStyle/>
          <a:p>
            <a:r>
              <a:rPr lang="en-US" altLang="en-US" smtClean="0"/>
              <a:t>Jot down 3 things you have learnt about how to structure an essay on an index card</a:t>
            </a:r>
          </a:p>
          <a:p>
            <a:r>
              <a:rPr lang="en-US" altLang="en-US" smtClean="0"/>
              <a:t>Self address an envelope</a:t>
            </a:r>
          </a:p>
          <a:p>
            <a:r>
              <a:rPr lang="en-US" altLang="en-US" smtClean="0"/>
              <a:t>Put your index card in the envelope and seal it up</a:t>
            </a:r>
          </a:p>
          <a:p>
            <a:r>
              <a:rPr lang="en-US" altLang="en-US" smtClean="0"/>
              <a:t>We will post it to you to remind you next week.</a:t>
            </a:r>
          </a:p>
        </p:txBody>
      </p:sp>
      <p:sp>
        <p:nvSpPr>
          <p:cNvPr id="43012"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B4CAC5DA-3D1D-4BBC-90AD-2551E5343EDE}" type="datetime4">
              <a:rPr lang="en-GB" altLang="en-US" sz="1200" smtClean="0"/>
              <a:pPr/>
              <a:t>14 November 2018</a:t>
            </a:fld>
            <a:endParaRPr lang="en-GB" altLang="en-US" sz="1200" smtClean="0"/>
          </a:p>
        </p:txBody>
      </p:sp>
      <p:sp>
        <p:nvSpPr>
          <p:cNvPr id="43013"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D2FBAD43-BD31-4237-9602-2DF7AEBF18B9}" type="slidenum">
              <a:rPr lang="en-GB" altLang="en-US" sz="1200" smtClean="0"/>
              <a:pPr/>
              <a:t>26</a:t>
            </a:fld>
            <a:endParaRPr lang="en-GB" altLang="en-US" sz="1200" smtClean="0"/>
          </a:p>
        </p:txBody>
      </p:sp>
      <p:pic>
        <p:nvPicPr>
          <p:cNvPr id="43014" name="Picture 2" descr="M:\BIN\Z Learning Development Team\Student mentoring\2013-14\photos from Edale\Sarah\IMG_7527.jpg"/>
          <p:cNvPicPr>
            <a:picLocks noChangeAspect="1" noChangeArrowheads="1"/>
          </p:cNvPicPr>
          <p:nvPr/>
        </p:nvPicPr>
        <p:blipFill>
          <a:blip r:embed="rId3">
            <a:extLst>
              <a:ext uri="{28A0092B-C50C-407E-A947-70E740481C1C}">
                <a14:useLocalDpi xmlns:a14="http://schemas.microsoft.com/office/drawing/2010/main" val="0"/>
              </a:ext>
            </a:extLst>
          </a:blip>
          <a:srcRect t="5659" b="12149"/>
          <a:stretch>
            <a:fillRect/>
          </a:stretch>
        </p:blipFill>
        <p:spPr bwMode="auto">
          <a:xfrm>
            <a:off x="0" y="3357563"/>
            <a:ext cx="91440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GB" altLang="en-US" smtClean="0"/>
              <a:t>Useful resources</a:t>
            </a:r>
          </a:p>
        </p:txBody>
      </p:sp>
      <p:sp>
        <p:nvSpPr>
          <p:cNvPr id="30723" name="Content Placeholder 2"/>
          <p:cNvSpPr>
            <a:spLocks noGrp="1"/>
          </p:cNvSpPr>
          <p:nvPr>
            <p:ph idx="1"/>
          </p:nvPr>
        </p:nvSpPr>
        <p:spPr>
          <a:xfrm>
            <a:off x="381000" y="1447800"/>
            <a:ext cx="8305800" cy="4019562"/>
          </a:xfrm>
        </p:spPr>
        <p:txBody>
          <a:bodyPr/>
          <a:lstStyle/>
          <a:p>
            <a:pPr marL="0" indent="0" eaLnBrk="1" hangingPunct="1">
              <a:buFontTx/>
              <a:buNone/>
              <a:defRPr/>
            </a:pPr>
            <a:r>
              <a:rPr lang="en-GB" sz="2000" dirty="0" smtClean="0"/>
              <a:t>For further help and support at NTU, visit the Library webpages:</a:t>
            </a:r>
          </a:p>
          <a:p>
            <a:pPr eaLnBrk="1" hangingPunct="1">
              <a:buFontTx/>
              <a:buNone/>
              <a:defRPr/>
            </a:pPr>
            <a:r>
              <a:rPr lang="en-GB" sz="1400" dirty="0" smtClean="0">
                <a:hlinkClick r:id="rId3"/>
              </a:rPr>
              <a:t>One-to-one appointments</a:t>
            </a:r>
            <a:endParaRPr lang="en-GB" sz="1400" dirty="0" smtClean="0"/>
          </a:p>
          <a:p>
            <a:pPr eaLnBrk="1" hangingPunct="1">
              <a:buFontTx/>
              <a:buNone/>
              <a:defRPr/>
            </a:pPr>
            <a:r>
              <a:rPr lang="en-GB" sz="1400" dirty="0" smtClean="0">
                <a:hlinkClick r:id="rId3"/>
              </a:rPr>
              <a:t>http://librarybookings.ntu.ac.uk</a:t>
            </a:r>
            <a:endParaRPr lang="en-GB" sz="1400" dirty="0" smtClean="0"/>
          </a:p>
          <a:p>
            <a:pPr eaLnBrk="1" hangingPunct="1">
              <a:buFontTx/>
              <a:buNone/>
              <a:defRPr/>
            </a:pPr>
            <a:r>
              <a:rPr lang="en-GB" sz="1400" dirty="0" smtClean="0">
                <a:hlinkClick r:id="rId4"/>
              </a:rPr>
              <a:t>NOW Help</a:t>
            </a:r>
            <a:endParaRPr lang="en-GB" sz="1400" dirty="0" smtClean="0"/>
          </a:p>
          <a:p>
            <a:pPr eaLnBrk="1" hangingPunct="1">
              <a:defRPr/>
            </a:pPr>
            <a:r>
              <a:rPr lang="en-GB" sz="1400" dirty="0" smtClean="0"/>
              <a:t>Cottrell, S., 2008. </a:t>
            </a:r>
            <a:r>
              <a:rPr lang="en-GB" sz="1400" i="1" dirty="0" smtClean="0"/>
              <a:t>The Study Skills Handbook</a:t>
            </a:r>
            <a:r>
              <a:rPr lang="en-GB" sz="1400" dirty="0" smtClean="0"/>
              <a:t> 3</a:t>
            </a:r>
            <a:r>
              <a:rPr lang="en-GB" sz="1400" baseline="30000" dirty="0" smtClean="0"/>
              <a:t>rd</a:t>
            </a:r>
            <a:r>
              <a:rPr lang="en-GB" sz="1400" dirty="0" smtClean="0"/>
              <a:t> ed. Hampshire: Palgrave Macmillan</a:t>
            </a:r>
          </a:p>
          <a:p>
            <a:pPr eaLnBrk="1" hangingPunct="1">
              <a:defRPr/>
            </a:pPr>
            <a:r>
              <a:rPr lang="en-GB" sz="1400" dirty="0" smtClean="0"/>
              <a:t>Study skills resources can be found at </a:t>
            </a:r>
            <a:r>
              <a:rPr lang="en-GB" sz="1400" dirty="0" smtClean="0">
                <a:hlinkClick r:id="rId5"/>
              </a:rPr>
              <a:t>www.learnhigher.ac.uk/</a:t>
            </a:r>
            <a:r>
              <a:rPr lang="en-GB" sz="1400" dirty="0" smtClean="0"/>
              <a:t> </a:t>
            </a:r>
          </a:p>
          <a:p>
            <a:pPr eaLnBrk="1" hangingPunct="1">
              <a:defRPr/>
            </a:pPr>
            <a:r>
              <a:rPr lang="en-GB" sz="1400" dirty="0" smtClean="0"/>
              <a:t>Planning your writing resource found at </a:t>
            </a:r>
            <a:r>
              <a:rPr lang="en-GB" sz="1400" dirty="0" smtClean="0">
                <a:hlinkClick r:id="rId6"/>
              </a:rPr>
              <a:t>http</a:t>
            </a:r>
            <a:r>
              <a:rPr lang="en-GB" sz="1400" dirty="0">
                <a:hlinkClick r:id="rId6"/>
              </a:rPr>
              <a:t>://www.staffs.ac.uk/ask/</a:t>
            </a:r>
            <a:r>
              <a:rPr lang="en-GB" sz="1400" dirty="0"/>
              <a:t> </a:t>
            </a:r>
            <a:endParaRPr lang="en-GB" sz="1400" dirty="0" smtClean="0"/>
          </a:p>
          <a:p>
            <a:pPr eaLnBrk="1" hangingPunct="1">
              <a:defRPr/>
            </a:pPr>
            <a:r>
              <a:rPr lang="en-GB" sz="1400" dirty="0" err="1" smtClean="0"/>
              <a:t>Northedge</a:t>
            </a:r>
            <a:r>
              <a:rPr lang="en-GB" sz="1400" dirty="0" smtClean="0"/>
              <a:t>, A., 2005. </a:t>
            </a:r>
            <a:r>
              <a:rPr lang="en-GB" sz="1400" i="1" dirty="0" smtClean="0"/>
              <a:t>The Good Study Guide. </a:t>
            </a:r>
            <a:r>
              <a:rPr lang="en-GB" sz="1400" dirty="0" smtClean="0"/>
              <a:t>5</a:t>
            </a:r>
            <a:r>
              <a:rPr lang="en-GB" sz="1400" baseline="30000" dirty="0" smtClean="0"/>
              <a:t>th</a:t>
            </a:r>
            <a:r>
              <a:rPr lang="en-GB" sz="1400" dirty="0" smtClean="0"/>
              <a:t> ed. Milton Keynes: The Open University</a:t>
            </a:r>
          </a:p>
          <a:p>
            <a:pPr eaLnBrk="1" hangingPunct="1">
              <a:defRPr/>
            </a:pPr>
            <a:r>
              <a:rPr lang="en-GB" sz="1400" dirty="0" smtClean="0"/>
              <a:t>With thanks to the Learning Development Unit, London Metropolitan University for their resource on a ‘good essay’</a:t>
            </a:r>
          </a:p>
        </p:txBody>
      </p:sp>
      <p:sp>
        <p:nvSpPr>
          <p:cNvPr id="44036"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F54D075D-C6BB-45B3-A344-A04046716CE3}" type="datetime4">
              <a:rPr lang="en-GB" altLang="en-US" sz="1200" smtClean="0"/>
              <a:pPr/>
              <a:t>14 November 2018</a:t>
            </a:fld>
            <a:endParaRPr lang="en-GB" altLang="en-US" sz="1200" smtClean="0"/>
          </a:p>
        </p:txBody>
      </p:sp>
      <p:sp>
        <p:nvSpPr>
          <p:cNvPr id="44037"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75DEEEEE-FB93-4715-8267-28BB917C47C8}" type="slidenum">
              <a:rPr lang="en-GB" altLang="en-US" sz="1200" smtClean="0"/>
              <a:pPr/>
              <a:t>27</a:t>
            </a:fld>
            <a:endParaRPr lang="en-GB" altLang="en-US" sz="1200" smtClean="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altLang="en-US" dirty="0" smtClean="0"/>
              <a:t>Useful resources</a:t>
            </a:r>
            <a:endParaRPr lang="en-GB" altLang="en-US" dirty="0" smtClean="0"/>
          </a:p>
        </p:txBody>
      </p:sp>
      <p:sp>
        <p:nvSpPr>
          <p:cNvPr id="45059" name="Content Placeholder 2"/>
          <p:cNvSpPr>
            <a:spLocks noGrp="1"/>
          </p:cNvSpPr>
          <p:nvPr>
            <p:ph idx="1"/>
          </p:nvPr>
        </p:nvSpPr>
        <p:spPr>
          <a:xfrm>
            <a:off x="381000" y="1447800"/>
            <a:ext cx="8305800" cy="4503738"/>
          </a:xfrm>
        </p:spPr>
        <p:txBody>
          <a:bodyPr/>
          <a:lstStyle/>
          <a:p>
            <a:pPr marL="188913" lvl="1">
              <a:lnSpc>
                <a:spcPct val="110000"/>
              </a:lnSpc>
              <a:spcBef>
                <a:spcPct val="30000"/>
              </a:spcBef>
              <a:spcAft>
                <a:spcPct val="20000"/>
              </a:spcAft>
              <a:buFontTx/>
              <a:buChar char="•"/>
            </a:pPr>
            <a:r>
              <a:rPr lang="en-GB" altLang="en-US" smtClean="0"/>
              <a:t>Information on essay writing found at </a:t>
            </a:r>
            <a:r>
              <a:rPr lang="en-GB" altLang="en-US" sz="1400" smtClean="0">
                <a:hlinkClick r:id="rId3"/>
              </a:rPr>
              <a:t>http://www.learnhigher.ac.uk/writing-for-university/</a:t>
            </a:r>
            <a:r>
              <a:rPr lang="en-GB" altLang="en-US" sz="1400" smtClean="0"/>
              <a:t> [accessed 06/02/2014]</a:t>
            </a:r>
          </a:p>
          <a:p>
            <a:pPr marL="188913" lvl="1">
              <a:lnSpc>
                <a:spcPct val="110000"/>
              </a:lnSpc>
              <a:spcBef>
                <a:spcPct val="30000"/>
              </a:spcBef>
              <a:spcAft>
                <a:spcPct val="20000"/>
              </a:spcAft>
              <a:buFontTx/>
              <a:buChar char="•"/>
            </a:pPr>
            <a:r>
              <a:rPr lang="en-GB" altLang="en-US" sz="1400" smtClean="0"/>
              <a:t>Essay Writing Pack (2013), Learning Development Unit, London Metropolitan University and LearnHigher, found at </a:t>
            </a:r>
            <a:r>
              <a:rPr lang="en-GB" altLang="en-US" sz="1400" smtClean="0">
                <a:hlinkClick r:id="rId4"/>
              </a:rPr>
              <a:t>http://www.learnhigher.ac.uk/writing-for-university/academic-writing/essay-writing-pack/</a:t>
            </a:r>
            <a:r>
              <a:rPr lang="en-GB" altLang="en-US" sz="1400" smtClean="0"/>
              <a:t>  [accessed 06/02/2014]</a:t>
            </a:r>
          </a:p>
          <a:p>
            <a:pPr marL="188913" lvl="1">
              <a:lnSpc>
                <a:spcPct val="110000"/>
              </a:lnSpc>
              <a:spcBef>
                <a:spcPct val="30000"/>
              </a:spcBef>
              <a:spcAft>
                <a:spcPct val="20000"/>
              </a:spcAft>
              <a:buFontTx/>
              <a:buChar char="•"/>
            </a:pPr>
            <a:r>
              <a:rPr lang="en-GB" altLang="en-US" sz="1400" smtClean="0"/>
              <a:t>Instruction words for assignment briefs found at </a:t>
            </a:r>
            <a:r>
              <a:rPr lang="en-GB" altLang="zh-CN" sz="1400" smtClean="0">
                <a:ea typeface="SimSun" panose="02010600030101010101" pitchFamily="2" charset="-122"/>
                <a:hlinkClick r:id="rId5"/>
              </a:rPr>
              <a:t>http://www.learnhigher.ac.uk/learning-at-university/assessment/instruction-words-in-essay-questions/</a:t>
            </a:r>
            <a:r>
              <a:rPr lang="en-GB" altLang="zh-CN" sz="1400" smtClean="0">
                <a:ea typeface="SimSun" panose="02010600030101010101" pitchFamily="2" charset="-122"/>
              </a:rPr>
              <a:t> [accessed 06/02/2014]</a:t>
            </a:r>
          </a:p>
          <a:p>
            <a:pPr marL="188913" lvl="1">
              <a:lnSpc>
                <a:spcPct val="110000"/>
              </a:lnSpc>
              <a:spcBef>
                <a:spcPct val="30000"/>
              </a:spcBef>
              <a:spcAft>
                <a:spcPct val="20000"/>
              </a:spcAft>
              <a:buFontTx/>
              <a:buChar char="•"/>
            </a:pPr>
            <a:r>
              <a:rPr lang="en-GB" altLang="zh-CN" sz="1400" smtClean="0">
                <a:ea typeface="SimSun" panose="02010600030101010101" pitchFamily="2" charset="-122"/>
              </a:rPr>
              <a:t>Useful academic phrases found at </a:t>
            </a:r>
            <a:r>
              <a:rPr lang="en-GB" altLang="en-US" sz="1400" u="sng" smtClean="0">
                <a:hlinkClick r:id="rId6"/>
              </a:rPr>
              <a:t>http://www.phrasebank.manchester.ac.uk/</a:t>
            </a:r>
            <a:r>
              <a:rPr lang="en-GB" altLang="en-US" sz="1400" smtClean="0"/>
              <a:t> [accessed 06/02/2014]</a:t>
            </a:r>
          </a:p>
          <a:p>
            <a:pPr marL="188913" lvl="1">
              <a:lnSpc>
                <a:spcPct val="110000"/>
              </a:lnSpc>
              <a:spcBef>
                <a:spcPct val="30000"/>
              </a:spcBef>
              <a:spcAft>
                <a:spcPct val="20000"/>
              </a:spcAft>
              <a:buFontTx/>
              <a:buChar char="•"/>
            </a:pPr>
            <a:r>
              <a:rPr lang="en-GB" altLang="zh-CN" sz="1400" smtClean="0">
                <a:ea typeface="SimSun" panose="02010600030101010101" pitchFamily="2" charset="-122"/>
              </a:rPr>
              <a:t>Information on Introductions and Conclusions found at </a:t>
            </a:r>
            <a:r>
              <a:rPr lang="en-US" altLang="en-US" sz="1400" smtClean="0">
                <a:hlinkClick r:id="rId7"/>
              </a:rPr>
              <a:t>http://www.uefap.com/writing/writfram.htm</a:t>
            </a:r>
            <a:r>
              <a:rPr lang="en-US" altLang="en-US" sz="1400" smtClean="0"/>
              <a:t> [accessed 06/02/2014]</a:t>
            </a:r>
          </a:p>
          <a:p>
            <a:pPr marL="188913" lvl="1">
              <a:lnSpc>
                <a:spcPct val="110000"/>
              </a:lnSpc>
              <a:spcBef>
                <a:spcPct val="30000"/>
              </a:spcBef>
              <a:spcAft>
                <a:spcPct val="20000"/>
              </a:spcAft>
              <a:buFontTx/>
              <a:buChar char="•"/>
            </a:pPr>
            <a:endParaRPr lang="en-GB" altLang="zh-CN" sz="1400" smtClean="0">
              <a:ea typeface="SimSun" panose="02010600030101010101" pitchFamily="2" charset="-122"/>
            </a:endParaRPr>
          </a:p>
          <a:p>
            <a:pPr marL="188913" lvl="1">
              <a:lnSpc>
                <a:spcPct val="110000"/>
              </a:lnSpc>
              <a:spcBef>
                <a:spcPct val="30000"/>
              </a:spcBef>
              <a:spcAft>
                <a:spcPct val="20000"/>
              </a:spcAft>
              <a:buFontTx/>
              <a:buChar char="•"/>
            </a:pPr>
            <a:endParaRPr lang="en-GB" altLang="en-US" sz="1400" smtClean="0"/>
          </a:p>
          <a:p>
            <a:endParaRPr lang="en-GB" altLang="en-US" smtClean="0"/>
          </a:p>
        </p:txBody>
      </p:sp>
      <p:sp>
        <p:nvSpPr>
          <p:cNvPr id="45060"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6AC278D5-DACE-4961-A942-F3203DA94234}" type="datetime4">
              <a:rPr lang="en-GB" altLang="en-US" sz="1200" smtClean="0"/>
              <a:pPr/>
              <a:t>14 November 2018</a:t>
            </a:fld>
            <a:endParaRPr lang="en-GB" altLang="en-US" sz="1200" smtClean="0"/>
          </a:p>
        </p:txBody>
      </p:sp>
      <p:sp>
        <p:nvSpPr>
          <p:cNvPr id="45061"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1A5F8A56-18F4-4C18-A026-54A136EA489E}" type="slidenum">
              <a:rPr lang="en-GB" altLang="en-US" sz="1200" smtClean="0"/>
              <a:pPr/>
              <a:t>28</a:t>
            </a:fld>
            <a:endParaRPr lang="en-GB" altLang="en-US" sz="12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descr="M:\BIN\Z Learning Development Team\Student mentoring\2013-14\photos from Edale\Sarah\IMG_7493.jpg"/>
          <p:cNvPicPr>
            <a:picLocks noChangeAspect="1" noChangeArrowheads="1"/>
          </p:cNvPicPr>
          <p:nvPr/>
        </p:nvPicPr>
        <p:blipFill>
          <a:blip r:embed="rId4">
            <a:extLst>
              <a:ext uri="{28A0092B-C50C-407E-A947-70E740481C1C}">
                <a14:useLocalDpi xmlns:a14="http://schemas.microsoft.com/office/drawing/2010/main" val="0"/>
              </a:ext>
            </a:extLst>
          </a:blip>
          <a:srcRect t="9830" b="12173"/>
          <a:stretch>
            <a:fillRect/>
          </a:stretch>
        </p:blipFill>
        <p:spPr bwMode="auto">
          <a:xfrm>
            <a:off x="-26897" y="1121125"/>
            <a:ext cx="3541690" cy="41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rotWithShape="1">
          <a:blip r:embed="rId5"/>
          <a:srcRect t="15239" b="15041"/>
          <a:stretch/>
        </p:blipFill>
        <p:spPr>
          <a:xfrm>
            <a:off x="-29086" y="0"/>
            <a:ext cx="9173086" cy="1118888"/>
          </a:xfrm>
          <a:prstGeom prst="rect">
            <a:avLst/>
          </a:prstGeom>
        </p:spPr>
      </p:pic>
      <p:sp>
        <p:nvSpPr>
          <p:cNvPr id="26" name="Rectangle 25"/>
          <p:cNvSpPr/>
          <p:nvPr/>
        </p:nvSpPr>
        <p:spPr>
          <a:xfrm>
            <a:off x="-17798" y="5264951"/>
            <a:ext cx="9161798" cy="768935"/>
          </a:xfrm>
          <a:prstGeom prst="rect">
            <a:avLst/>
          </a:prstGeom>
          <a:solidFill>
            <a:srgbClr val="003E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pic>
        <p:nvPicPr>
          <p:cNvPr id="29" name="Picture 28"/>
          <p:cNvPicPr>
            <a:picLocks noChangeAspect="1"/>
          </p:cNvPicPr>
          <p:nvPr/>
        </p:nvPicPr>
        <p:blipFill>
          <a:blip r:embed="rId6"/>
          <a:stretch>
            <a:fillRect/>
          </a:stretch>
        </p:blipFill>
        <p:spPr>
          <a:xfrm>
            <a:off x="288676" y="6218674"/>
            <a:ext cx="1368158" cy="314871"/>
          </a:xfrm>
          <a:prstGeom prst="rect">
            <a:avLst/>
          </a:prstGeom>
        </p:spPr>
      </p:pic>
      <p:pic>
        <p:nvPicPr>
          <p:cNvPr id="30" name="Picture 29"/>
          <p:cNvPicPr>
            <a:picLocks noChangeAspect="1"/>
          </p:cNvPicPr>
          <p:nvPr/>
        </p:nvPicPr>
        <p:blipFill rotWithShape="1">
          <a:blip r:embed="rId7"/>
          <a:srcRect l="32049" t="22431" b="15633"/>
          <a:stretch/>
        </p:blipFill>
        <p:spPr>
          <a:xfrm>
            <a:off x="5296292" y="6096913"/>
            <a:ext cx="1357763" cy="426271"/>
          </a:xfrm>
          <a:prstGeom prst="rect">
            <a:avLst/>
          </a:prstGeom>
        </p:spPr>
      </p:pic>
      <p:sp>
        <p:nvSpPr>
          <p:cNvPr id="31" name="Rectangle 30"/>
          <p:cNvSpPr/>
          <p:nvPr/>
        </p:nvSpPr>
        <p:spPr bwMode="auto">
          <a:xfrm>
            <a:off x="-10294" y="6096913"/>
            <a:ext cx="9161798" cy="735546"/>
          </a:xfrm>
          <a:prstGeom prst="rect">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66" eaLnBrk="1" hangingPunct="1"/>
            <a:endParaRPr lang="en-GB" sz="1350">
              <a:solidFill>
                <a:schemeClr val="tx1"/>
              </a:solidFill>
              <a:latin typeface="Arial" charset="0"/>
            </a:endParaRPr>
          </a:p>
        </p:txBody>
      </p:sp>
      <p:pic>
        <p:nvPicPr>
          <p:cNvPr id="32" name="Picture 31"/>
          <p:cNvPicPr>
            <a:picLocks noChangeAspect="1"/>
          </p:cNvPicPr>
          <p:nvPr/>
        </p:nvPicPr>
        <p:blipFill rotWithShape="1">
          <a:blip r:embed="rId7"/>
          <a:srcRect l="32049" t="22431" b="15633"/>
          <a:stretch/>
        </p:blipFill>
        <p:spPr>
          <a:xfrm>
            <a:off x="7254027" y="6141757"/>
            <a:ext cx="1775945" cy="557559"/>
          </a:xfrm>
          <a:prstGeom prst="rect">
            <a:avLst/>
          </a:prstGeom>
        </p:spPr>
      </p:pic>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60" y="6141757"/>
            <a:ext cx="2263379" cy="60126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4" name="TextBox 33"/>
          <p:cNvSpPr txBox="1"/>
          <p:nvPr/>
        </p:nvSpPr>
        <p:spPr>
          <a:xfrm>
            <a:off x="57360" y="6114851"/>
            <a:ext cx="2367240" cy="276999"/>
          </a:xfrm>
          <a:prstGeom prst="rect">
            <a:avLst/>
          </a:prstGeom>
          <a:noFill/>
        </p:spPr>
        <p:txBody>
          <a:bodyPr wrap="square" rtlCol="0">
            <a:spAutoFit/>
          </a:bodyPr>
          <a:lstStyle/>
          <a:p>
            <a:r>
              <a:rPr lang="en-GB" sz="1200" dirty="0">
                <a:solidFill>
                  <a:srgbClr val="003E68"/>
                </a:solidFill>
                <a:ea typeface="Verdana" panose="020B0604030504040204" pitchFamily="34" charset="0"/>
                <a:cs typeface="Verdana" panose="020B0604030504040204" pitchFamily="34" charset="0"/>
              </a:rPr>
              <a:t>Follow us @</a:t>
            </a:r>
            <a:r>
              <a:rPr lang="en-GB" sz="1200" dirty="0" err="1">
                <a:solidFill>
                  <a:srgbClr val="003E68"/>
                </a:solidFill>
                <a:ea typeface="Verdana" panose="020B0604030504040204" pitchFamily="34" charset="0"/>
                <a:cs typeface="Verdana" panose="020B0604030504040204" pitchFamily="34" charset="0"/>
              </a:rPr>
              <a:t>NTUYourLibrary</a:t>
            </a:r>
            <a:endParaRPr lang="en-GB" sz="1200" dirty="0">
              <a:solidFill>
                <a:srgbClr val="003E68"/>
              </a:solidFill>
              <a:ea typeface="Verdana" panose="020B0604030504040204" pitchFamily="34" charset="0"/>
              <a:cs typeface="Verdana" panose="020B0604030504040204" pitchFamily="34" charset="0"/>
            </a:endParaRPr>
          </a:p>
        </p:txBody>
      </p:sp>
      <p:pic>
        <p:nvPicPr>
          <p:cNvPr id="14" name="Picture 6" descr="M:\BIN\Z Learning Development Team\Student mentoring\2013-14\photos from Edale\Sarah\IMG_7483.jpg"/>
          <p:cNvPicPr>
            <a:picLocks noChangeAspect="1" noChangeArrowheads="1"/>
          </p:cNvPicPr>
          <p:nvPr/>
        </p:nvPicPr>
        <p:blipFill>
          <a:blip r:embed="rId9">
            <a:extLst>
              <a:ext uri="{28A0092B-C50C-407E-A947-70E740481C1C}">
                <a14:useLocalDpi xmlns:a14="http://schemas.microsoft.com/office/drawing/2010/main" val="0"/>
              </a:ext>
            </a:extLst>
          </a:blip>
          <a:srcRect t="11681" b="10423"/>
          <a:stretch>
            <a:fillRect/>
          </a:stretch>
        </p:blipFill>
        <p:spPr bwMode="auto">
          <a:xfrm>
            <a:off x="5597442" y="1116357"/>
            <a:ext cx="3546558" cy="41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M:\BIN\Z Learning Development Team\Student mentoring\2013-14\photos from Edale\Sarah\IMG_7500.jpg"/>
          <p:cNvPicPr>
            <a:picLocks noChangeAspect="1" noChangeArrowheads="1"/>
          </p:cNvPicPr>
          <p:nvPr/>
        </p:nvPicPr>
        <p:blipFill rotWithShape="1">
          <a:blip r:embed="rId10">
            <a:extLst>
              <a:ext uri="{28A0092B-C50C-407E-A947-70E740481C1C}">
                <a14:useLocalDpi xmlns:a14="http://schemas.microsoft.com/office/drawing/2010/main" val="0"/>
              </a:ext>
            </a:extLst>
          </a:blip>
          <a:srcRect l="11326" t="11205" r="13307" b="19901"/>
          <a:stretch/>
        </p:blipFill>
        <p:spPr bwMode="auto">
          <a:xfrm>
            <a:off x="3203848" y="1120899"/>
            <a:ext cx="3096344" cy="414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
          <p:cNvSpPr txBox="1">
            <a:spLocks noChangeArrowheads="1"/>
          </p:cNvSpPr>
          <p:nvPr>
            <p:custDataLst>
              <p:tags r:id="rId1"/>
            </p:custDataLst>
          </p:nvPr>
        </p:nvSpPr>
        <p:spPr bwMode="auto">
          <a:xfrm>
            <a:off x="288676" y="5291631"/>
            <a:ext cx="6697265" cy="7429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a:lstStyle>
          <a:p>
            <a:pPr eaLnBrk="1" hangingPunct="1"/>
            <a:r>
              <a:rPr lang="en-GB" altLang="en-US" kern="0" dirty="0" smtClean="0">
                <a:latin typeface="Verdana" panose="020B0604030504040204" pitchFamily="34" charset="0"/>
                <a:ea typeface="Verdana" panose="020B0604030504040204" pitchFamily="34" charset="0"/>
                <a:cs typeface="Verdana" panose="020B0604030504040204" pitchFamily="34" charset="0"/>
              </a:rPr>
              <a:t>Structuring an essay</a:t>
            </a:r>
            <a:endParaRPr lang="en-GB" altLang="en-US" kern="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GB" altLang="en-US" sz="1800" kern="0" dirty="0">
                <a:latin typeface="Verdana" panose="020B0604030504040204" pitchFamily="34" charset="0"/>
                <a:ea typeface="Verdana" panose="020B0604030504040204" pitchFamily="34" charset="0"/>
                <a:cs typeface="Verdana" panose="020B0604030504040204" pitchFamily="34" charset="0"/>
              </a:rPr>
              <a:t>Library Learning and Teaching </a:t>
            </a:r>
            <a:r>
              <a:rPr lang="en-GB" altLang="en-US" sz="1800" kern="0" dirty="0" smtClean="0">
                <a:latin typeface="Verdana" panose="020B0604030504040204" pitchFamily="34" charset="0"/>
                <a:ea typeface="Verdana" panose="020B0604030504040204" pitchFamily="34" charset="0"/>
                <a:cs typeface="Verdana" panose="020B0604030504040204" pitchFamily="34" charset="0"/>
              </a:rPr>
              <a:t>Team</a:t>
            </a:r>
          </a:p>
          <a:p>
            <a:pPr eaLnBrk="1" hangingPunct="1"/>
            <a:endParaRPr lang="en-GB" altLang="en-US" sz="1800"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91372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39656" y="453512"/>
            <a:ext cx="8305800" cy="1066800"/>
          </a:xfrm>
        </p:spPr>
        <p:txBody>
          <a:bodyPr/>
          <a:lstStyle/>
          <a:p>
            <a:r>
              <a:rPr lang="en-GB" altLang="en-US" smtClean="0"/>
              <a:t>Reflection</a:t>
            </a:r>
          </a:p>
        </p:txBody>
      </p:sp>
      <p:sp>
        <p:nvSpPr>
          <p:cNvPr id="9219"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97E7D510-8514-4DA2-9259-BD3DFD3C1987}" type="datetime4">
              <a:rPr lang="en-GB" altLang="en-US" sz="1200" smtClean="0"/>
              <a:pPr/>
              <a:t>14 November 2018</a:t>
            </a:fld>
            <a:endParaRPr lang="en-GB" altLang="en-US" sz="1200" smtClean="0"/>
          </a:p>
        </p:txBody>
      </p:sp>
      <p:sp>
        <p:nvSpPr>
          <p:cNvPr id="9220"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6BF8BE0F-01AE-482A-868B-14C2642963DA}" type="slidenum">
              <a:rPr lang="en-GB" altLang="en-US" sz="1200" smtClean="0"/>
              <a:pPr/>
              <a:t>3</a:t>
            </a:fld>
            <a:endParaRPr lang="en-GB" altLang="en-US" sz="1200" smtClean="0"/>
          </a:p>
        </p:txBody>
      </p:sp>
      <p:graphicFrame>
        <p:nvGraphicFramePr>
          <p:cNvPr id="6" name="Table 5"/>
          <p:cNvGraphicFramePr>
            <a:graphicFrameLocks noGrp="1"/>
          </p:cNvGraphicFramePr>
          <p:nvPr>
            <p:extLst>
              <p:ext uri="{D42A27DB-BD31-4B8C-83A1-F6EECF244321}">
                <p14:modId xmlns:p14="http://schemas.microsoft.com/office/powerpoint/2010/main" val="2878394986"/>
              </p:ext>
            </p:extLst>
          </p:nvPr>
        </p:nvGraphicFramePr>
        <p:xfrm>
          <a:off x="684213" y="1700213"/>
          <a:ext cx="7848600" cy="4297472"/>
        </p:xfrm>
        <a:graphic>
          <a:graphicData uri="http://schemas.openxmlformats.org/drawingml/2006/table">
            <a:tbl>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2285834">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kumimoji="0" lang="en-GB" sz="1800" b="0" i="0" u="none" strike="noStrike" cap="none" normalizeH="0" baseline="0" dirty="0" smtClean="0">
                          <a:ln>
                            <a:noFill/>
                          </a:ln>
                          <a:solidFill>
                            <a:srgbClr val="004D75"/>
                          </a:solidFill>
                          <a:effectLst/>
                          <a:latin typeface="Verdana" pitchFamily="34" charset="0"/>
                          <a:cs typeface="Arial" charset="0"/>
                        </a:rPr>
                        <a:t>1. Individually for a minute, reflect on what you already do well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1D1F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152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39656" y="453512"/>
            <a:ext cx="8305800" cy="1066800"/>
          </a:xfrm>
        </p:spPr>
        <p:txBody>
          <a:bodyPr/>
          <a:lstStyle/>
          <a:p>
            <a:r>
              <a:rPr lang="en-GB" altLang="en-US" smtClean="0"/>
              <a:t>Reflection</a:t>
            </a:r>
          </a:p>
        </p:txBody>
      </p:sp>
      <p:sp>
        <p:nvSpPr>
          <p:cNvPr id="9219"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97E7D510-8514-4DA2-9259-BD3DFD3C1987}" type="datetime4">
              <a:rPr lang="en-GB" altLang="en-US" sz="1200" smtClean="0"/>
              <a:pPr/>
              <a:t>14 November 2018</a:t>
            </a:fld>
            <a:endParaRPr lang="en-GB" altLang="en-US" sz="1200" smtClean="0"/>
          </a:p>
        </p:txBody>
      </p:sp>
      <p:sp>
        <p:nvSpPr>
          <p:cNvPr id="9220"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6BF8BE0F-01AE-482A-868B-14C2642963DA}" type="slidenum">
              <a:rPr lang="en-GB" altLang="en-US" sz="1200" smtClean="0"/>
              <a:pPr/>
              <a:t>4</a:t>
            </a:fld>
            <a:endParaRPr lang="en-GB" altLang="en-US" sz="1200" smtClean="0"/>
          </a:p>
        </p:txBody>
      </p:sp>
      <p:graphicFrame>
        <p:nvGraphicFramePr>
          <p:cNvPr id="6" name="Table 5"/>
          <p:cNvGraphicFramePr>
            <a:graphicFrameLocks noGrp="1"/>
          </p:cNvGraphicFramePr>
          <p:nvPr>
            <p:extLst>
              <p:ext uri="{D42A27DB-BD31-4B8C-83A1-F6EECF244321}">
                <p14:modId xmlns:p14="http://schemas.microsoft.com/office/powerpoint/2010/main" val="4030476274"/>
              </p:ext>
            </p:extLst>
          </p:nvPr>
        </p:nvGraphicFramePr>
        <p:xfrm>
          <a:off x="684213" y="1700213"/>
          <a:ext cx="7848600" cy="4297472"/>
        </p:xfrm>
        <a:graphic>
          <a:graphicData uri="http://schemas.openxmlformats.org/drawingml/2006/table">
            <a:tbl>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2285834">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kumimoji="0" lang="en-GB" sz="1800" b="0" i="0" u="none" strike="noStrike" cap="none" normalizeH="0" baseline="0" dirty="0" smtClean="0">
                          <a:ln>
                            <a:noFill/>
                          </a:ln>
                          <a:solidFill>
                            <a:srgbClr val="004D75"/>
                          </a:solidFill>
                          <a:effectLst/>
                          <a:latin typeface="Verdana" pitchFamily="34" charset="0"/>
                          <a:cs typeface="Arial" charset="0"/>
                        </a:rPr>
                        <a:t>1. Individually for a minute, reflect on what you already do well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1D1F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kumimoji="0" lang="en-GB" sz="1800" b="0" i="0" u="none" strike="noStrike" cap="none" normalizeH="0" baseline="0" dirty="0" smtClean="0">
                          <a:ln>
                            <a:noFill/>
                          </a:ln>
                          <a:solidFill>
                            <a:srgbClr val="004D75"/>
                          </a:solidFill>
                          <a:effectLst/>
                          <a:latin typeface="Verdana" pitchFamily="34" charset="0"/>
                          <a:cs typeface="Arial" charset="0"/>
                        </a:rPr>
                        <a:t>2. Now consider what you would like to improve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152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54049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39656" y="453512"/>
            <a:ext cx="8305800" cy="1066800"/>
          </a:xfrm>
        </p:spPr>
        <p:txBody>
          <a:bodyPr/>
          <a:lstStyle/>
          <a:p>
            <a:r>
              <a:rPr lang="en-GB" altLang="en-US" smtClean="0"/>
              <a:t>Reflection</a:t>
            </a:r>
          </a:p>
        </p:txBody>
      </p:sp>
      <p:sp>
        <p:nvSpPr>
          <p:cNvPr id="9219"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97E7D510-8514-4DA2-9259-BD3DFD3C1987}" type="datetime4">
              <a:rPr lang="en-GB" altLang="en-US" sz="1200" smtClean="0"/>
              <a:pPr/>
              <a:t>14 November 2018</a:t>
            </a:fld>
            <a:endParaRPr lang="en-GB" altLang="en-US" sz="1200" smtClean="0"/>
          </a:p>
        </p:txBody>
      </p:sp>
      <p:sp>
        <p:nvSpPr>
          <p:cNvPr id="9220"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6BF8BE0F-01AE-482A-868B-14C2642963DA}" type="slidenum">
              <a:rPr lang="en-GB" altLang="en-US" sz="1200" smtClean="0"/>
              <a:pPr/>
              <a:t>5</a:t>
            </a:fld>
            <a:endParaRPr lang="en-GB" altLang="en-US" sz="1200" smtClean="0"/>
          </a:p>
        </p:txBody>
      </p:sp>
      <p:graphicFrame>
        <p:nvGraphicFramePr>
          <p:cNvPr id="6" name="Table 5"/>
          <p:cNvGraphicFramePr>
            <a:graphicFrameLocks noGrp="1"/>
          </p:cNvGraphicFramePr>
          <p:nvPr>
            <p:extLst>
              <p:ext uri="{D42A27DB-BD31-4B8C-83A1-F6EECF244321}">
                <p14:modId xmlns:p14="http://schemas.microsoft.com/office/powerpoint/2010/main" val="2714749497"/>
              </p:ext>
            </p:extLst>
          </p:nvPr>
        </p:nvGraphicFramePr>
        <p:xfrm>
          <a:off x="684213" y="1700213"/>
          <a:ext cx="7848600" cy="4297568"/>
        </p:xfrm>
        <a:graphic>
          <a:graphicData uri="http://schemas.openxmlformats.org/drawingml/2006/table">
            <a:tbl>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2285834">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kumimoji="0" lang="en-GB" sz="1800" b="0" i="0" u="none" strike="noStrike" cap="none" normalizeH="0" baseline="0" dirty="0" smtClean="0">
                          <a:ln>
                            <a:noFill/>
                          </a:ln>
                          <a:solidFill>
                            <a:srgbClr val="004D75"/>
                          </a:solidFill>
                          <a:effectLst/>
                          <a:latin typeface="Verdana" pitchFamily="34" charset="0"/>
                          <a:cs typeface="Arial" charset="0"/>
                        </a:rPr>
                        <a:t>1. Individually for a minute, reflect on what you already do well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1D1F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kumimoji="0" lang="en-GB" sz="1800" b="0" i="0" u="none" strike="noStrike" cap="none" normalizeH="0" baseline="0" dirty="0" smtClean="0">
                          <a:ln>
                            <a:noFill/>
                          </a:ln>
                          <a:solidFill>
                            <a:srgbClr val="004D75"/>
                          </a:solidFill>
                          <a:effectLst/>
                          <a:latin typeface="Verdana" pitchFamily="34" charset="0"/>
                          <a:cs typeface="Arial" charset="0"/>
                        </a:rPr>
                        <a:t>2. Now consider what you would like to improve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152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cap="none" normalizeH="0" baseline="0" dirty="0" smtClean="0">
                          <a:ln>
                            <a:noFill/>
                          </a:ln>
                          <a:solidFill>
                            <a:srgbClr val="004D75"/>
                          </a:solidFill>
                          <a:effectLst/>
                          <a:latin typeface="Verdana" pitchFamily="34" charset="0"/>
                          <a:cs typeface="Arial" charset="0"/>
                        </a:rPr>
                        <a:t>3. Pair up and discuss your strengths and weaknesses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357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39656" y="453512"/>
            <a:ext cx="8305800" cy="1066800"/>
          </a:xfrm>
        </p:spPr>
        <p:txBody>
          <a:bodyPr/>
          <a:lstStyle/>
          <a:p>
            <a:r>
              <a:rPr lang="en-GB" altLang="en-US" smtClean="0"/>
              <a:t>Reflection</a:t>
            </a:r>
          </a:p>
        </p:txBody>
      </p:sp>
      <p:sp>
        <p:nvSpPr>
          <p:cNvPr id="9219"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97E7D510-8514-4DA2-9259-BD3DFD3C1987}" type="datetime4">
              <a:rPr lang="en-GB" altLang="en-US" sz="1200" smtClean="0"/>
              <a:pPr/>
              <a:t>14 November 2018</a:t>
            </a:fld>
            <a:endParaRPr lang="en-GB" altLang="en-US" sz="1200" smtClean="0"/>
          </a:p>
        </p:txBody>
      </p:sp>
      <p:sp>
        <p:nvSpPr>
          <p:cNvPr id="9220"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6BF8BE0F-01AE-482A-868B-14C2642963DA}" type="slidenum">
              <a:rPr lang="en-GB" altLang="en-US" sz="1200" smtClean="0"/>
              <a:pPr/>
              <a:t>6</a:t>
            </a:fld>
            <a:endParaRPr lang="en-GB" altLang="en-US" sz="1200" smtClean="0"/>
          </a:p>
        </p:txBody>
      </p:sp>
      <p:graphicFrame>
        <p:nvGraphicFramePr>
          <p:cNvPr id="6" name="Table 5"/>
          <p:cNvGraphicFramePr>
            <a:graphicFrameLocks noGrp="1"/>
          </p:cNvGraphicFramePr>
          <p:nvPr/>
        </p:nvGraphicFramePr>
        <p:xfrm>
          <a:off x="684213" y="1700213"/>
          <a:ext cx="7848600" cy="4297568"/>
        </p:xfrm>
        <a:graphic>
          <a:graphicData uri="http://schemas.openxmlformats.org/drawingml/2006/table">
            <a:tbl>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2285834">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kumimoji="0" lang="en-GB" sz="1800" b="0" i="0" u="none" strike="noStrike" cap="none" normalizeH="0" baseline="0" dirty="0" smtClean="0">
                          <a:ln>
                            <a:noFill/>
                          </a:ln>
                          <a:solidFill>
                            <a:srgbClr val="004D75"/>
                          </a:solidFill>
                          <a:effectLst/>
                          <a:latin typeface="Verdana" pitchFamily="34" charset="0"/>
                          <a:cs typeface="Arial" charset="0"/>
                        </a:rPr>
                        <a:t>1. Individually for a minute, reflect on what you already do well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1D1F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kumimoji="0" lang="en-GB" sz="1800" b="0" i="0" u="none" strike="noStrike" cap="none" normalizeH="0" baseline="0" dirty="0" smtClean="0">
                          <a:ln>
                            <a:noFill/>
                          </a:ln>
                          <a:solidFill>
                            <a:srgbClr val="004D75"/>
                          </a:solidFill>
                          <a:effectLst/>
                          <a:latin typeface="Verdana" pitchFamily="34" charset="0"/>
                          <a:cs typeface="Arial" charset="0"/>
                        </a:rPr>
                        <a:t>2. Now consider what you would like to improve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152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cap="none" normalizeH="0" baseline="0" dirty="0" smtClean="0">
                          <a:ln>
                            <a:noFill/>
                          </a:ln>
                          <a:solidFill>
                            <a:srgbClr val="004D75"/>
                          </a:solidFill>
                          <a:effectLst/>
                          <a:latin typeface="Verdana" pitchFamily="34" charset="0"/>
                          <a:cs typeface="Arial" charset="0"/>
                        </a:rPr>
                        <a:t>3. Pair up and discuss your strengths and weaknesses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cap="none" normalizeH="0" baseline="0" dirty="0" smtClean="0">
                          <a:ln>
                            <a:noFill/>
                          </a:ln>
                          <a:solidFill>
                            <a:srgbClr val="004D75"/>
                          </a:solidFill>
                          <a:effectLst/>
                          <a:latin typeface="Verdana" pitchFamily="34" charset="0"/>
                          <a:cs typeface="Arial" charset="0"/>
                        </a:rPr>
                        <a:t>4. Suggest strategies each of you could use to improve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4D75"/>
                        </a:solidFill>
                        <a:effectLst/>
                        <a:latin typeface="Verdana" pitchFamily="34" charset="0"/>
                        <a:cs typeface="Arial" charset="0"/>
                      </a:endParaRPr>
                    </a:p>
                  </a:txBody>
                  <a:tcPr marT="45692" marB="4569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80850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288" y="1484313"/>
            <a:ext cx="8280400" cy="1600200"/>
          </a:xfrm>
          <a:prstGeom prst="rect">
            <a:avLst/>
          </a:prstGeom>
          <a:solidFill>
            <a:schemeClr val="accent2">
              <a:lumMod val="20000"/>
              <a:lumOff val="80000"/>
            </a:schemeClr>
          </a:solidFill>
        </p:spPr>
        <p:txBody>
          <a:bodyPr>
            <a:spAutoFit/>
          </a:bodyPr>
          <a:lstStyle/>
          <a:p>
            <a:pPr>
              <a:defRPr/>
            </a:pPr>
            <a:endParaRPr lang="en-GB" dirty="0">
              <a:cs typeface="Arial" charset="0"/>
            </a:endParaRPr>
          </a:p>
          <a:p>
            <a:pPr>
              <a:defRPr/>
            </a:pPr>
            <a:endParaRPr lang="en-GB" dirty="0">
              <a:cs typeface="Arial" charset="0"/>
            </a:endParaRPr>
          </a:p>
          <a:p>
            <a:pPr>
              <a:defRPr/>
            </a:pPr>
            <a:endParaRPr lang="en-GB" dirty="0">
              <a:cs typeface="Arial" charset="0"/>
            </a:endParaRPr>
          </a:p>
          <a:p>
            <a:pPr>
              <a:defRPr/>
            </a:pPr>
            <a:endParaRPr lang="en-GB" sz="1400" dirty="0">
              <a:cs typeface="Arial" charset="0"/>
            </a:endParaRPr>
          </a:p>
        </p:txBody>
      </p:sp>
      <p:sp>
        <p:nvSpPr>
          <p:cNvPr id="3" name="Content Placeholder 2"/>
          <p:cNvSpPr>
            <a:spLocks noGrp="1"/>
          </p:cNvSpPr>
          <p:nvPr>
            <p:ph idx="1"/>
          </p:nvPr>
        </p:nvSpPr>
        <p:spPr>
          <a:xfrm>
            <a:off x="381000" y="1447800"/>
            <a:ext cx="8305800" cy="4508500"/>
          </a:xfrm>
        </p:spPr>
        <p:txBody>
          <a:bodyPr/>
          <a:lstStyle/>
          <a:p>
            <a:pPr marL="0" indent="0">
              <a:buFontTx/>
              <a:buNone/>
              <a:defRPr/>
            </a:pPr>
            <a:r>
              <a:rPr lang="en-GB" dirty="0" smtClean="0"/>
              <a:t>Individually, think about why we write essays</a:t>
            </a:r>
          </a:p>
          <a:p>
            <a:pPr marL="0" indent="0">
              <a:buFontTx/>
              <a:buNone/>
              <a:defRPr/>
            </a:pPr>
            <a:r>
              <a:rPr lang="en-GB" dirty="0"/>
              <a:t>In </a:t>
            </a:r>
            <a:r>
              <a:rPr lang="en-GB" dirty="0" smtClean="0"/>
              <a:t>pairs </a:t>
            </a:r>
            <a:r>
              <a:rPr lang="en-GB" dirty="0"/>
              <a:t>discuss how you think an essay should be structured</a:t>
            </a:r>
          </a:p>
          <a:p>
            <a:pPr marL="0" indent="0">
              <a:buFontTx/>
              <a:buNone/>
              <a:defRPr/>
            </a:pPr>
            <a:r>
              <a:rPr lang="en-GB" dirty="0" smtClean="0"/>
              <a:t>Join </a:t>
            </a:r>
            <a:r>
              <a:rPr lang="en-GB" dirty="0"/>
              <a:t>with another pair </a:t>
            </a:r>
            <a:r>
              <a:rPr lang="en-GB" dirty="0" smtClean="0"/>
              <a:t>and discuss </a:t>
            </a:r>
            <a:r>
              <a:rPr lang="en-GB" dirty="0"/>
              <a:t>how you would define what an essay </a:t>
            </a:r>
            <a:r>
              <a:rPr lang="en-GB" dirty="0" smtClean="0"/>
              <a:t>is</a:t>
            </a:r>
            <a:endParaRPr lang="en-GB" dirty="0"/>
          </a:p>
          <a:p>
            <a:pPr marL="0" indent="0">
              <a:buFontTx/>
              <a:buNone/>
              <a:defRPr/>
            </a:pPr>
            <a:endParaRPr lang="en-GB" sz="900" dirty="0" smtClean="0"/>
          </a:p>
          <a:p>
            <a:pPr>
              <a:defRPr/>
            </a:pPr>
            <a:r>
              <a:rPr lang="en-GB" sz="1700" dirty="0" smtClean="0"/>
              <a:t>Essay writing at university is designed to help you to develop your thoughts about a particular topic</a:t>
            </a:r>
          </a:p>
          <a:p>
            <a:pPr>
              <a:defRPr/>
            </a:pPr>
            <a:r>
              <a:rPr lang="en-GB" sz="1700" dirty="0"/>
              <a:t>An essay should have an introduction, a main body of paragraphs and a conclusion</a:t>
            </a:r>
          </a:p>
          <a:p>
            <a:pPr>
              <a:defRPr/>
            </a:pPr>
            <a:r>
              <a:rPr lang="en-GB" sz="1700" dirty="0" smtClean="0"/>
              <a:t>An essay is a set of points or ideas, backed up by credible and reliable evidence, to construct a debate or discussion which leads your reader through an argument in a logical or structured way</a:t>
            </a:r>
          </a:p>
          <a:p>
            <a:pPr marL="190500" lvl="1" indent="0">
              <a:buFontTx/>
              <a:buNone/>
              <a:defRPr/>
            </a:pPr>
            <a:r>
              <a:rPr lang="en-GB" sz="1400" dirty="0" smtClean="0">
                <a:hlinkClick r:id="rId3"/>
              </a:rPr>
              <a:t>http</a:t>
            </a:r>
            <a:r>
              <a:rPr lang="en-GB" sz="1400" dirty="0">
                <a:hlinkClick r:id="rId3"/>
              </a:rPr>
              <a:t>://www.learnhigher.ac.uk/writing-for-university/</a:t>
            </a:r>
            <a:r>
              <a:rPr lang="en-GB" sz="1400" dirty="0"/>
              <a:t> </a:t>
            </a:r>
            <a:endParaRPr lang="en-GB" sz="1400" dirty="0" smtClean="0"/>
          </a:p>
        </p:txBody>
      </p:sp>
      <p:sp>
        <p:nvSpPr>
          <p:cNvPr id="11267" name="Title 1"/>
          <p:cNvSpPr>
            <a:spLocks noGrp="1"/>
          </p:cNvSpPr>
          <p:nvPr>
            <p:ph type="title"/>
          </p:nvPr>
        </p:nvSpPr>
        <p:spPr/>
        <p:txBody>
          <a:bodyPr/>
          <a:lstStyle/>
          <a:p>
            <a:r>
              <a:rPr lang="en-GB" altLang="en-US" dirty="0" smtClean="0"/>
              <a:t>Writing an essay</a:t>
            </a:r>
          </a:p>
        </p:txBody>
      </p:sp>
      <p:sp>
        <p:nvSpPr>
          <p:cNvPr id="11269"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FFE57393-294F-4CB0-92C4-DFFC62C7876D}" type="datetime4">
              <a:rPr lang="en-GB" altLang="en-US" sz="1200" smtClean="0"/>
              <a:pPr/>
              <a:t>14 November 2018</a:t>
            </a:fld>
            <a:endParaRPr lang="en-GB" altLang="en-US" sz="1200" smtClean="0"/>
          </a:p>
        </p:txBody>
      </p:sp>
      <p:sp>
        <p:nvSpPr>
          <p:cNvPr id="11270"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E7240909-95E4-4218-8F19-47210F96AFE0}" type="slidenum">
              <a:rPr lang="en-GB" altLang="en-US" sz="1200" smtClean="0"/>
              <a:pPr/>
              <a:t>7</a:t>
            </a:fld>
            <a:endParaRPr lang="en-GB" altLang="en-US" sz="12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altLang="en-US" smtClean="0"/>
          </a:p>
        </p:txBody>
      </p:sp>
      <p:sp>
        <p:nvSpPr>
          <p:cNvPr id="13315" name="Content Placeholder 2"/>
          <p:cNvSpPr>
            <a:spLocks noGrp="1"/>
          </p:cNvSpPr>
          <p:nvPr>
            <p:ph idx="1"/>
          </p:nvPr>
        </p:nvSpPr>
        <p:spPr/>
        <p:txBody>
          <a:bodyPr/>
          <a:lstStyle/>
          <a:p>
            <a:endParaRPr lang="en-US" altLang="en-US" smtClean="0"/>
          </a:p>
        </p:txBody>
      </p:sp>
      <p:sp>
        <p:nvSpPr>
          <p:cNvPr id="13316" name="Date Placeholder 3"/>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80D667A8-DC83-4C4E-A431-065197AD9BA0}" type="datetime4">
              <a:rPr lang="en-GB" altLang="en-US" sz="1200" smtClean="0"/>
              <a:pPr/>
              <a:t>14 November 2018</a:t>
            </a:fld>
            <a:endParaRPr lang="en-GB" altLang="en-US" sz="1200" smtClean="0"/>
          </a:p>
        </p:txBody>
      </p:sp>
      <p:sp>
        <p:nvSpPr>
          <p:cNvPr id="13317" name="Slide Number Placeholder 4"/>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F4F20169-75FE-47EE-BF90-3A3B57F2E1DD}" type="slidenum">
              <a:rPr lang="en-GB" altLang="en-US" sz="1200" smtClean="0"/>
              <a:pPr/>
              <a:t>8</a:t>
            </a:fld>
            <a:endParaRPr lang="en-GB" altLang="en-US" sz="1200" smtClean="0"/>
          </a:p>
        </p:txBody>
      </p:sp>
      <p:pic>
        <p:nvPicPr>
          <p:cNvPr id="133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0"/>
            <a:ext cx="8424863" cy="675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smtClean="0"/>
              <a:t>The importance of planning</a:t>
            </a:r>
          </a:p>
        </p:txBody>
      </p:sp>
      <p:sp>
        <p:nvSpPr>
          <p:cNvPr id="15363" name="Content Placeholder 6"/>
          <p:cNvSpPr>
            <a:spLocks noGrp="1"/>
          </p:cNvSpPr>
          <p:nvPr>
            <p:ph idx="1"/>
          </p:nvPr>
        </p:nvSpPr>
        <p:spPr>
          <a:xfrm>
            <a:off x="282575" y="1073150"/>
            <a:ext cx="8305800" cy="1144929"/>
          </a:xfrm>
        </p:spPr>
        <p:txBody>
          <a:bodyPr/>
          <a:lstStyle/>
          <a:p>
            <a:pPr eaLnBrk="1" hangingPunct="1"/>
            <a:r>
              <a:rPr lang="en-GB" altLang="en-US" dirty="0" smtClean="0"/>
              <a:t>In small groups, draw up a mind map of some of the stages you go through when planning to write . . .</a:t>
            </a:r>
          </a:p>
          <a:p>
            <a:pPr eaLnBrk="1" hangingPunct="1"/>
            <a:endParaRPr lang="en-GB" altLang="en-US" dirty="0" smtClean="0"/>
          </a:p>
        </p:txBody>
      </p:sp>
      <p:sp>
        <p:nvSpPr>
          <p:cNvPr id="15364" name="Date Placeholder 4"/>
          <p:cNvSpPr>
            <a:spLocks noGrp="1"/>
          </p:cNvSpPr>
          <p:nvPr>
            <p:ph type="dt" sz="quarter" idx="10"/>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93C257EC-C7DD-4037-9027-0FCD2A5B6A1E}" type="datetime4">
              <a:rPr lang="en-GB" altLang="en-US" sz="1200" smtClean="0"/>
              <a:pPr/>
              <a:t>14 November 2018</a:t>
            </a:fld>
            <a:endParaRPr lang="en-GB" altLang="en-US" sz="1200" smtClean="0"/>
          </a:p>
        </p:txBody>
      </p:sp>
      <p:sp>
        <p:nvSpPr>
          <p:cNvPr id="15365" name="Slide Number Placeholder 5"/>
          <p:cNvSpPr>
            <a:spLocks noGrp="1"/>
          </p:cNvSpPr>
          <p:nvPr>
            <p:ph type="sldNum" sz="quarter" idx="11"/>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4477BB43-9AFD-4630-A164-38B1C0EF4C65}" type="slidenum">
              <a:rPr lang="en-GB" altLang="en-US" sz="1200" smtClean="0"/>
              <a:pPr/>
              <a:t>9</a:t>
            </a:fld>
            <a:endParaRPr lang="en-GB" altLang="en-US" sz="1200" smtClean="0"/>
          </a:p>
        </p:txBody>
      </p:sp>
      <p:sp>
        <p:nvSpPr>
          <p:cNvPr id="2" name="Cloud 1"/>
          <p:cNvSpPr/>
          <p:nvPr/>
        </p:nvSpPr>
        <p:spPr bwMode="auto">
          <a:xfrm>
            <a:off x="1897063" y="4441825"/>
            <a:ext cx="1604962" cy="1062038"/>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GB" sz="1400" dirty="0">
              <a:cs typeface="Arial" charset="0"/>
            </a:endParaRPr>
          </a:p>
          <a:p>
            <a:pPr algn="ctr">
              <a:defRPr/>
            </a:pPr>
            <a:r>
              <a:rPr lang="en-GB" sz="1800" dirty="0">
                <a:cs typeface="Arial" charset="0"/>
              </a:rPr>
              <a:t>Think</a:t>
            </a:r>
          </a:p>
        </p:txBody>
      </p:sp>
      <p:sp>
        <p:nvSpPr>
          <p:cNvPr id="10" name="Cloud 9"/>
          <p:cNvSpPr/>
          <p:nvPr/>
        </p:nvSpPr>
        <p:spPr bwMode="auto">
          <a:xfrm>
            <a:off x="1819275" y="3387725"/>
            <a:ext cx="1909763" cy="1020763"/>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GB" sz="1400" dirty="0">
              <a:cs typeface="Arial" charset="0"/>
            </a:endParaRPr>
          </a:p>
          <a:p>
            <a:pPr algn="ctr">
              <a:defRPr/>
            </a:pPr>
            <a:r>
              <a:rPr lang="en-GB" sz="1800" dirty="0">
                <a:cs typeface="Arial" charset="0"/>
              </a:rPr>
              <a:t>Read</a:t>
            </a:r>
          </a:p>
        </p:txBody>
      </p:sp>
      <p:sp>
        <p:nvSpPr>
          <p:cNvPr id="11" name="Cloud 10"/>
          <p:cNvSpPr/>
          <p:nvPr/>
        </p:nvSpPr>
        <p:spPr bwMode="auto">
          <a:xfrm>
            <a:off x="5588000" y="2133600"/>
            <a:ext cx="1584325" cy="1333500"/>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lgn="ctr">
              <a:defRPr/>
            </a:pPr>
            <a:r>
              <a:rPr lang="en-GB" sz="1800" dirty="0">
                <a:cs typeface="Arial" charset="0"/>
              </a:rPr>
              <a:t>Jot down ideas</a:t>
            </a:r>
          </a:p>
        </p:txBody>
      </p:sp>
      <p:sp>
        <p:nvSpPr>
          <p:cNvPr id="12" name="Cloud 11"/>
          <p:cNvSpPr/>
          <p:nvPr/>
        </p:nvSpPr>
        <p:spPr bwMode="auto">
          <a:xfrm>
            <a:off x="3298825" y="4741863"/>
            <a:ext cx="1993900" cy="1117600"/>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lgn="ctr">
              <a:defRPr/>
            </a:pPr>
            <a:endParaRPr lang="en-GB" sz="1000" dirty="0">
              <a:cs typeface="Arial" charset="0"/>
            </a:endParaRPr>
          </a:p>
          <a:p>
            <a:pPr algn="ctr">
              <a:defRPr/>
            </a:pPr>
            <a:r>
              <a:rPr lang="en-GB" sz="1800" dirty="0">
                <a:cs typeface="Arial" charset="0"/>
              </a:rPr>
              <a:t>Schedule time</a:t>
            </a:r>
          </a:p>
        </p:txBody>
      </p:sp>
      <p:sp>
        <p:nvSpPr>
          <p:cNvPr id="14" name="Cloud 13"/>
          <p:cNvSpPr/>
          <p:nvPr/>
        </p:nvSpPr>
        <p:spPr bwMode="auto">
          <a:xfrm>
            <a:off x="6613525" y="4176713"/>
            <a:ext cx="2000250" cy="1527175"/>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lgn="ctr">
              <a:defRPr/>
            </a:pPr>
            <a:endParaRPr lang="en-GB" sz="900" dirty="0">
              <a:cs typeface="Arial" charset="0"/>
            </a:endParaRPr>
          </a:p>
          <a:p>
            <a:pPr algn="ctr">
              <a:defRPr/>
            </a:pPr>
            <a:endParaRPr lang="en-GB" sz="800" dirty="0">
              <a:cs typeface="Arial" charset="0"/>
            </a:endParaRPr>
          </a:p>
          <a:p>
            <a:pPr algn="ctr">
              <a:defRPr/>
            </a:pPr>
            <a:r>
              <a:rPr lang="en-GB" sz="1800" dirty="0">
                <a:cs typeface="Arial" charset="0"/>
              </a:rPr>
              <a:t>Get organised</a:t>
            </a:r>
          </a:p>
        </p:txBody>
      </p:sp>
      <p:sp>
        <p:nvSpPr>
          <p:cNvPr id="15" name="Cloud 14"/>
          <p:cNvSpPr/>
          <p:nvPr/>
        </p:nvSpPr>
        <p:spPr bwMode="auto">
          <a:xfrm>
            <a:off x="4933950" y="4972050"/>
            <a:ext cx="2016125" cy="1463675"/>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lgn="ctr">
              <a:defRPr/>
            </a:pPr>
            <a:endParaRPr lang="en-GB" sz="800" dirty="0">
              <a:cs typeface="Arial" charset="0"/>
            </a:endParaRPr>
          </a:p>
          <a:p>
            <a:pPr algn="ctr">
              <a:defRPr/>
            </a:pPr>
            <a:r>
              <a:rPr lang="en-GB" sz="1800" dirty="0">
                <a:cs typeface="Arial" charset="0"/>
              </a:rPr>
              <a:t>Break down the question</a:t>
            </a:r>
          </a:p>
        </p:txBody>
      </p:sp>
      <p:sp>
        <p:nvSpPr>
          <p:cNvPr id="18" name="Cloud 17"/>
          <p:cNvSpPr/>
          <p:nvPr/>
        </p:nvSpPr>
        <p:spPr bwMode="auto">
          <a:xfrm>
            <a:off x="7131277" y="1765301"/>
            <a:ext cx="1728788" cy="1392237"/>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lgn="ctr">
              <a:defRPr/>
            </a:pPr>
            <a:endParaRPr lang="en-GB" sz="1200" dirty="0">
              <a:cs typeface="Arial" charset="0"/>
            </a:endParaRPr>
          </a:p>
          <a:p>
            <a:pPr algn="ctr">
              <a:defRPr/>
            </a:pPr>
            <a:r>
              <a:rPr lang="en-GB" sz="1800" dirty="0">
                <a:cs typeface="Arial" charset="0"/>
              </a:rPr>
              <a:t>Free write</a:t>
            </a:r>
          </a:p>
        </p:txBody>
      </p:sp>
      <p:sp>
        <p:nvSpPr>
          <p:cNvPr id="13" name="Cloud 12"/>
          <p:cNvSpPr/>
          <p:nvPr/>
        </p:nvSpPr>
        <p:spPr bwMode="auto">
          <a:xfrm>
            <a:off x="166688" y="1979613"/>
            <a:ext cx="1693862" cy="1244600"/>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GB" sz="1400" dirty="0">
              <a:cs typeface="Arial" charset="0"/>
            </a:endParaRPr>
          </a:p>
          <a:p>
            <a:pPr algn="ctr">
              <a:defRPr/>
            </a:pPr>
            <a:r>
              <a:rPr lang="en-GB" sz="1800" dirty="0">
                <a:cs typeface="Arial" charset="0"/>
              </a:rPr>
              <a:t>Draft</a:t>
            </a:r>
          </a:p>
        </p:txBody>
      </p:sp>
      <p:sp>
        <p:nvSpPr>
          <p:cNvPr id="16" name="Cloud 15"/>
          <p:cNvSpPr/>
          <p:nvPr/>
        </p:nvSpPr>
        <p:spPr bwMode="auto">
          <a:xfrm>
            <a:off x="390525" y="4192588"/>
            <a:ext cx="1584325" cy="1057275"/>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GB" sz="1400" dirty="0">
              <a:cs typeface="Arial" charset="0"/>
            </a:endParaRPr>
          </a:p>
          <a:p>
            <a:pPr algn="ctr">
              <a:defRPr/>
            </a:pPr>
            <a:r>
              <a:rPr lang="en-GB" sz="1800" dirty="0">
                <a:cs typeface="Arial" charset="0"/>
              </a:rPr>
              <a:t>Plan</a:t>
            </a:r>
          </a:p>
        </p:txBody>
      </p:sp>
      <p:sp>
        <p:nvSpPr>
          <p:cNvPr id="17" name="Cloud 16"/>
          <p:cNvSpPr/>
          <p:nvPr/>
        </p:nvSpPr>
        <p:spPr bwMode="auto">
          <a:xfrm>
            <a:off x="3614738" y="1965325"/>
            <a:ext cx="1973262" cy="1044575"/>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GB" sz="1400" dirty="0">
              <a:cs typeface="Arial" charset="0"/>
            </a:endParaRPr>
          </a:p>
          <a:p>
            <a:pPr algn="ctr">
              <a:defRPr/>
            </a:pPr>
            <a:r>
              <a:rPr lang="en-GB" sz="1800" dirty="0">
                <a:cs typeface="Arial" charset="0"/>
              </a:rPr>
              <a:t>Redraft</a:t>
            </a:r>
          </a:p>
        </p:txBody>
      </p:sp>
      <p:sp>
        <p:nvSpPr>
          <p:cNvPr id="19" name="Cloud 18"/>
          <p:cNvSpPr/>
          <p:nvPr/>
        </p:nvSpPr>
        <p:spPr bwMode="auto">
          <a:xfrm>
            <a:off x="1974850" y="2066925"/>
            <a:ext cx="1560513" cy="1244600"/>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GB" sz="1400" dirty="0">
              <a:cs typeface="Arial" charset="0"/>
            </a:endParaRPr>
          </a:p>
          <a:p>
            <a:pPr algn="ctr">
              <a:defRPr/>
            </a:pPr>
            <a:r>
              <a:rPr lang="en-GB" sz="1800" dirty="0">
                <a:cs typeface="Arial" charset="0"/>
              </a:rPr>
              <a:t>Proof- read</a:t>
            </a:r>
          </a:p>
        </p:txBody>
      </p:sp>
      <p:sp>
        <p:nvSpPr>
          <p:cNvPr id="20" name="Cloud 19"/>
          <p:cNvSpPr/>
          <p:nvPr/>
        </p:nvSpPr>
        <p:spPr bwMode="auto">
          <a:xfrm>
            <a:off x="492125" y="3208338"/>
            <a:ext cx="1347788" cy="935037"/>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GB" sz="1400" dirty="0">
              <a:cs typeface="Arial" charset="0"/>
            </a:endParaRPr>
          </a:p>
          <a:p>
            <a:pPr algn="ctr">
              <a:defRPr/>
            </a:pPr>
            <a:r>
              <a:rPr lang="en-GB" sz="1800" dirty="0">
                <a:cs typeface="Arial" charset="0"/>
              </a:rPr>
              <a:t>Edit</a:t>
            </a:r>
          </a:p>
        </p:txBody>
      </p:sp>
      <p:sp>
        <p:nvSpPr>
          <p:cNvPr id="21" name="Cloud 20"/>
          <p:cNvSpPr/>
          <p:nvPr/>
        </p:nvSpPr>
        <p:spPr bwMode="auto">
          <a:xfrm>
            <a:off x="5569404" y="3585368"/>
            <a:ext cx="1547812" cy="1354138"/>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GB" sz="1400" dirty="0">
              <a:cs typeface="Arial" charset="0"/>
            </a:endParaRPr>
          </a:p>
          <a:p>
            <a:pPr algn="ctr">
              <a:defRPr/>
            </a:pPr>
            <a:r>
              <a:rPr lang="en-GB" sz="1800" dirty="0">
                <a:cs typeface="Arial" charset="0"/>
              </a:rPr>
              <a:t>Make notes</a:t>
            </a:r>
          </a:p>
        </p:txBody>
      </p:sp>
      <p:sp>
        <p:nvSpPr>
          <p:cNvPr id="22" name="Cloud 21"/>
          <p:cNvSpPr/>
          <p:nvPr/>
        </p:nvSpPr>
        <p:spPr bwMode="auto">
          <a:xfrm>
            <a:off x="3502025" y="3008313"/>
            <a:ext cx="2317750" cy="1819275"/>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lgn="ctr">
              <a:defRPr/>
            </a:pPr>
            <a:r>
              <a:rPr lang="en-GB" sz="1800" dirty="0">
                <a:cs typeface="Arial" charset="0"/>
              </a:rPr>
              <a:t>Consider mark scheme and word count </a:t>
            </a:r>
          </a:p>
        </p:txBody>
      </p:sp>
      <p:sp>
        <p:nvSpPr>
          <p:cNvPr id="15380" name="TextBox 2"/>
          <p:cNvSpPr txBox="1">
            <a:spLocks noChangeArrowheads="1"/>
          </p:cNvSpPr>
          <p:nvPr/>
        </p:nvSpPr>
        <p:spPr bwMode="auto">
          <a:xfrm>
            <a:off x="439738" y="5705475"/>
            <a:ext cx="8413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r>
              <a:rPr lang="en-GB" altLang="en-US" sz="1400">
                <a:hlinkClick r:id="rId3"/>
              </a:rPr>
              <a:t>http://www.staffs.ac.uk/ask/</a:t>
            </a:r>
            <a:r>
              <a:rPr lang="en-GB" altLang="en-US" sz="1400"/>
              <a:t> </a:t>
            </a:r>
          </a:p>
        </p:txBody>
      </p:sp>
      <p:sp>
        <p:nvSpPr>
          <p:cNvPr id="23" name="Cloud 22"/>
          <p:cNvSpPr/>
          <p:nvPr/>
        </p:nvSpPr>
        <p:spPr bwMode="auto">
          <a:xfrm>
            <a:off x="7061201" y="2942432"/>
            <a:ext cx="1947861" cy="1392237"/>
          </a:xfrm>
          <a:prstGeom prst="cloud">
            <a:avLst/>
          </a:prstGeom>
          <a:solidFill>
            <a:schemeClr val="accent6">
              <a:lumMod val="60000"/>
              <a:lumOff val="40000"/>
              <a:alpha val="49000"/>
            </a:schemeClr>
          </a:solidFill>
          <a:ln w="9525" cap="flat" cmpd="sng" algn="ctr">
            <a:solidFill>
              <a:schemeClr val="tx1"/>
            </a:solidFill>
            <a:prstDash val="solid"/>
            <a:round/>
            <a:headEnd type="none" w="med" len="med"/>
            <a:tailEnd type="none" w="med" len="med"/>
          </a:ln>
          <a:effectLst/>
          <a:extLst/>
        </p:spPr>
        <p:txBody>
          <a:bodyPr/>
          <a:lstStyle/>
          <a:p>
            <a:pPr algn="ctr">
              <a:defRPr/>
            </a:pPr>
            <a:endParaRPr lang="en-GB" sz="1200" dirty="0">
              <a:cs typeface="Arial" charset="0"/>
            </a:endParaRPr>
          </a:p>
          <a:p>
            <a:pPr algn="ctr">
              <a:defRPr/>
            </a:pPr>
            <a:r>
              <a:rPr lang="en-GB" sz="1800" dirty="0" smtClean="0">
                <a:cs typeface="Arial" charset="0"/>
              </a:rPr>
              <a:t>Research</a:t>
            </a:r>
            <a:endParaRPr lang="en-GB" sz="1800" dirty="0">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nodeType="withGroup">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nodeType="withGroup">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15"/>
                                        </p:tgtEl>
                                        <p:attrNameLst>
                                          <p:attrName>style.visibility</p:attrName>
                                        </p:attrNameLst>
                                      </p:cBhvr>
                                      <p:to>
                                        <p:strVal val="visible"/>
                                      </p:to>
                                    </p:set>
                                  </p:childTnLst>
                                </p:cTn>
                              </p:par>
                            </p:childTnLst>
                          </p:cTn>
                        </p:par>
                        <p:par>
                          <p:cTn id="16" fill="hold" nodeType="withGroup">
                            <p:stCondLst>
                              <p:cond delay="750"/>
                            </p:stCondLst>
                            <p:childTnLst>
                              <p:par>
                                <p:cTn id="17" presetID="1" presetClass="entr" presetSubtype="0" fill="hold" grpId="0" nodeType="afterEffect">
                                  <p:stCondLst>
                                    <p:cond delay="25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nodeType="withGroup">
                            <p:stCondLst>
                              <p:cond delay="1000"/>
                            </p:stCondLst>
                            <p:childTnLst>
                              <p:par>
                                <p:cTn id="20" presetID="1" presetClass="entr" presetSubtype="0" fill="hold" grpId="0" nodeType="afterEffect">
                                  <p:stCondLst>
                                    <p:cond delay="25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nodeType="withGroup">
                            <p:stCondLst>
                              <p:cond delay="1250"/>
                            </p:stCondLst>
                            <p:childTnLst>
                              <p:par>
                                <p:cTn id="23" presetID="1" presetClass="entr" presetSubtype="0" fill="hold" grpId="0" nodeType="afterEffect">
                                  <p:stCondLst>
                                    <p:cond delay="250"/>
                                  </p:stCondLst>
                                  <p:childTnLst>
                                    <p:set>
                                      <p:cBhvr>
                                        <p:cTn id="24" dur="1" fill="hold">
                                          <p:stCondLst>
                                            <p:cond delay="0"/>
                                          </p:stCondLst>
                                        </p:cTn>
                                        <p:tgtEl>
                                          <p:spTgt spid="23"/>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250"/>
                                  </p:stCondLst>
                                  <p:childTnLst>
                                    <p:set>
                                      <p:cBhvr>
                                        <p:cTn id="27" dur="1" fill="hold">
                                          <p:stCondLst>
                                            <p:cond delay="0"/>
                                          </p:stCondLst>
                                        </p:cTn>
                                        <p:tgtEl>
                                          <p:spTgt spid="10"/>
                                        </p:tgtEl>
                                        <p:attrNameLst>
                                          <p:attrName>style.visibility</p:attrName>
                                        </p:attrNameLst>
                                      </p:cBhvr>
                                      <p:to>
                                        <p:strVal val="visible"/>
                                      </p:to>
                                    </p:set>
                                  </p:childTnLst>
                                </p:cTn>
                              </p:par>
                            </p:childTnLst>
                          </p:cTn>
                        </p:par>
                        <p:par>
                          <p:cTn id="28" fill="hold">
                            <p:stCondLst>
                              <p:cond delay="1750"/>
                            </p:stCondLst>
                            <p:childTnLst>
                              <p:par>
                                <p:cTn id="29" presetID="1" presetClass="entr" presetSubtype="0" fill="hold" grpId="0" nodeType="afterEffect">
                                  <p:stCondLst>
                                    <p:cond delay="250"/>
                                  </p:stCondLst>
                                  <p:childTnLst>
                                    <p:set>
                                      <p:cBhvr>
                                        <p:cTn id="30" dur="1" fill="hold">
                                          <p:stCondLst>
                                            <p:cond delay="0"/>
                                          </p:stCondLst>
                                        </p:cTn>
                                        <p:tgtEl>
                                          <p:spTgt spid="21"/>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250"/>
                                  </p:stCondLst>
                                  <p:childTnLst>
                                    <p:set>
                                      <p:cBhvr>
                                        <p:cTn id="33" dur="1" fill="hold">
                                          <p:stCondLst>
                                            <p:cond delay="0"/>
                                          </p:stCondLst>
                                        </p:cTn>
                                        <p:tgtEl>
                                          <p:spTgt spid="18"/>
                                        </p:tgtEl>
                                        <p:attrNameLst>
                                          <p:attrName>style.visibility</p:attrName>
                                        </p:attrNameLst>
                                      </p:cBhvr>
                                      <p:to>
                                        <p:strVal val="visible"/>
                                      </p:to>
                                    </p:set>
                                  </p:childTnLst>
                                </p:cTn>
                              </p:par>
                            </p:childTnLst>
                          </p:cTn>
                        </p:par>
                        <p:par>
                          <p:cTn id="34" fill="hold">
                            <p:stCondLst>
                              <p:cond delay="2250"/>
                            </p:stCondLst>
                            <p:childTnLst>
                              <p:par>
                                <p:cTn id="35" presetID="1" presetClass="entr" presetSubtype="0" fill="hold" grpId="0" nodeType="afterEffect">
                                  <p:stCondLst>
                                    <p:cond delay="250"/>
                                  </p:stCondLst>
                                  <p:childTnLst>
                                    <p:set>
                                      <p:cBhvr>
                                        <p:cTn id="36" dur="1" fill="hold">
                                          <p:stCondLst>
                                            <p:cond delay="0"/>
                                          </p:stCondLst>
                                        </p:cTn>
                                        <p:tgtEl>
                                          <p:spTgt spid="16"/>
                                        </p:tgtEl>
                                        <p:attrNameLst>
                                          <p:attrName>style.visibility</p:attrName>
                                        </p:attrNameLst>
                                      </p:cBhvr>
                                      <p:to>
                                        <p:strVal val="visible"/>
                                      </p:to>
                                    </p:set>
                                  </p:childTnLst>
                                </p:cTn>
                              </p:par>
                            </p:childTnLst>
                          </p:cTn>
                        </p:par>
                        <p:par>
                          <p:cTn id="37" fill="hold">
                            <p:stCondLst>
                              <p:cond delay="2500"/>
                            </p:stCondLst>
                            <p:childTnLst>
                              <p:par>
                                <p:cTn id="38" presetID="1" presetClass="entr" presetSubtype="0" fill="hold" grpId="0" nodeType="afterEffect">
                                  <p:stCondLst>
                                    <p:cond delay="250"/>
                                  </p:stCondLst>
                                  <p:childTnLst>
                                    <p:set>
                                      <p:cBhvr>
                                        <p:cTn id="39" dur="1" fill="hold">
                                          <p:stCondLst>
                                            <p:cond delay="0"/>
                                          </p:stCondLst>
                                        </p:cTn>
                                        <p:tgtEl>
                                          <p:spTgt spid="13"/>
                                        </p:tgtEl>
                                        <p:attrNameLst>
                                          <p:attrName>style.visibility</p:attrName>
                                        </p:attrNameLst>
                                      </p:cBhvr>
                                      <p:to>
                                        <p:strVal val="visible"/>
                                      </p:to>
                                    </p:set>
                                  </p:childTnLst>
                                </p:cTn>
                              </p:par>
                            </p:childTnLst>
                          </p:cTn>
                        </p:par>
                        <p:par>
                          <p:cTn id="40" fill="hold">
                            <p:stCondLst>
                              <p:cond delay="2750"/>
                            </p:stCondLst>
                            <p:childTnLst>
                              <p:par>
                                <p:cTn id="41" presetID="1" presetClass="entr" presetSubtype="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childTnLst>
                                </p:cTn>
                              </p:par>
                            </p:childTnLst>
                          </p:cTn>
                        </p:par>
                        <p:par>
                          <p:cTn id="43" fill="hold">
                            <p:stCondLst>
                              <p:cond delay="3000"/>
                            </p:stCondLst>
                            <p:childTnLst>
                              <p:par>
                                <p:cTn id="44" presetID="1" presetClass="entr" presetSubtype="0" fill="hold" grpId="0" nodeType="afterEffect">
                                  <p:stCondLst>
                                    <p:cond delay="250"/>
                                  </p:stCondLst>
                                  <p:childTnLst>
                                    <p:set>
                                      <p:cBhvr>
                                        <p:cTn id="45" dur="1" fill="hold">
                                          <p:stCondLst>
                                            <p:cond delay="0"/>
                                          </p:stCondLst>
                                        </p:cTn>
                                        <p:tgtEl>
                                          <p:spTgt spid="19"/>
                                        </p:tgtEl>
                                        <p:attrNameLst>
                                          <p:attrName>style.visibility</p:attrName>
                                        </p:attrNameLst>
                                      </p:cBhvr>
                                      <p:to>
                                        <p:strVal val="visible"/>
                                      </p:to>
                                    </p:set>
                                  </p:childTnLst>
                                </p:cTn>
                              </p:par>
                            </p:childTnLst>
                          </p:cTn>
                        </p:par>
                        <p:par>
                          <p:cTn id="46" fill="hold">
                            <p:stCondLst>
                              <p:cond delay="3250"/>
                            </p:stCondLst>
                            <p:childTnLst>
                              <p:par>
                                <p:cTn id="47" presetID="1" presetClass="entr" presetSubtype="0" fill="hold" grpId="0" nodeType="afterEffect">
                                  <p:stCondLst>
                                    <p:cond delay="25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P spid="14" grpId="0" animBg="1"/>
      <p:bldP spid="15" grpId="0" animBg="1"/>
      <p:bldP spid="18" grpId="0" animBg="1"/>
      <p:bldP spid="13" grpId="0" animBg="1"/>
      <p:bldP spid="16" grpId="0" animBg="1"/>
      <p:bldP spid="17" grpId="0" animBg="1"/>
      <p:bldP spid="19" grpId="0" animBg="1"/>
      <p:bldP spid="20" grpId="0" animBg="1"/>
      <p:bldP spid="21" grpId="0" animBg="1"/>
      <p:bldP spid="22"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Lst>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2421</TotalTime>
  <Words>3690</Words>
  <Application>Microsoft Office PowerPoint</Application>
  <PresentationFormat>On-screen Show (4:3)</PresentationFormat>
  <Paragraphs>387</Paragraphs>
  <Slides>29</Slides>
  <Notes>29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SimSun</vt:lpstr>
      <vt:lpstr>Arial</vt:lpstr>
      <vt:lpstr>Times</vt:lpstr>
      <vt:lpstr>Verdana</vt:lpstr>
      <vt:lpstr>blank</vt:lpstr>
      <vt:lpstr>PowerPoint Presentation</vt:lpstr>
      <vt:lpstr>Overview of session</vt:lpstr>
      <vt:lpstr>Reflection</vt:lpstr>
      <vt:lpstr>Reflection</vt:lpstr>
      <vt:lpstr>Reflection</vt:lpstr>
      <vt:lpstr>Reflection</vt:lpstr>
      <vt:lpstr>Writing an essay</vt:lpstr>
      <vt:lpstr>PowerPoint Presentation</vt:lpstr>
      <vt:lpstr>The importance of planning</vt:lpstr>
      <vt:lpstr>Analysing the question</vt:lpstr>
      <vt:lpstr>Have a go:</vt:lpstr>
      <vt:lpstr>Organising your thoughts</vt:lpstr>
      <vt:lpstr>Developing your argument</vt:lpstr>
      <vt:lpstr>Suggested Structure</vt:lpstr>
      <vt:lpstr>Paragraphs</vt:lpstr>
      <vt:lpstr>Activity</vt:lpstr>
      <vt:lpstr>PowerPoint Presentation</vt:lpstr>
      <vt:lpstr>PowerPoint Presentation</vt:lpstr>
      <vt:lpstr>PowerPoint Presentation</vt:lpstr>
      <vt:lpstr>PowerPoint Presentation</vt:lpstr>
      <vt:lpstr>PowerPoint Presentation</vt:lpstr>
      <vt:lpstr>PowerPoint Presentation</vt:lpstr>
      <vt:lpstr>Introduction</vt:lpstr>
      <vt:lpstr>Conclusion</vt:lpstr>
      <vt:lpstr>Reference list/ bibliography</vt:lpstr>
      <vt:lpstr>Putting it all together</vt:lpstr>
      <vt:lpstr>Useful resources</vt:lpstr>
      <vt:lpstr>Useful resources</vt:lpstr>
      <vt:lpstr>PowerPoint Presentation</vt:lpstr>
    </vt:vector>
  </TitlesOfParts>
  <Company>NTU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DIR3SMITHG</dc:creator>
  <cp:lastModifiedBy>Donaldson, Angela</cp:lastModifiedBy>
  <cp:revision>147</cp:revision>
  <cp:lastPrinted>2018-10-05T07:24:22Z</cp:lastPrinted>
  <dcterms:created xsi:type="dcterms:W3CDTF">2004-10-15T09:28:11Z</dcterms:created>
  <dcterms:modified xsi:type="dcterms:W3CDTF">2018-11-14T08:33:14Z</dcterms:modified>
</cp:coreProperties>
</file>