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76D9-6C95-4418-945C-EA01C4AD6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DDD2-C3E7-4699-A07F-12FDA9E38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AFC1-5A7F-4E3E-891C-B97849AD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D76C3-EE23-4FF0-82AE-B216286D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686B-70B4-4A01-B4E9-B4CEB743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2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BA31-D41E-40D7-9D13-FBB03F28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B2CE1-27D4-4B6C-98A1-C8F3B985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133F-755B-47F6-8708-85E5C297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8386-9898-4379-84F3-13B433EF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4312-4AFB-488A-8BB1-F69C8257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0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E5804-459E-4844-AD21-E851EC44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20231-ABF6-4700-BA44-55FC37BB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361C-D5B1-4B89-9DB3-2D3D2294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9137-20E6-4E80-B01B-C86ADF96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4550-0D26-4215-8156-16E09A70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78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0AD8-331A-4ADD-8076-35667E91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E7D9-975C-4719-B912-7659E1AB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A2C3-8463-4623-AB26-1FA15FFA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66DA-D8BC-484F-8201-C0A52AF1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13EB4-E584-4FA4-9F1C-05544678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6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9B18-D921-46A5-9F77-D02CAEE5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44675-2C6F-4635-A541-AFABBFB9D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A5B6-118B-4C9E-98E9-73EF906E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C010-04D1-4C2A-BE40-2E0A0767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7F13-D286-499C-A79F-603C03D4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C92-A3A0-40D2-B9FA-15F6CA2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4822-4D8E-4FB2-ABB3-B0655165D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2159C-F3C0-4231-B934-1638E89C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02AB-4679-4604-B107-94CB67F6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A82B5-FEF8-4E43-B4E3-02DE61AD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B7CF-A28F-4FF9-B2B5-3C317AF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14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170A-F6C1-4476-A8D5-B11E16E6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0A68-B697-423F-9D25-A54042BFD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24A2-2577-437A-A09F-93677CAF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CCFE0-63AE-4E38-8295-622904F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DC69D-0E1C-4A51-98E8-14B9F4C7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64850-8CE1-49DC-8653-570DC641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9A7DA-48ED-48EF-85A5-558C0EC3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8482C-E6EB-4FBD-8068-406F19AB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79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D5D7-BD64-492D-84D4-9E4319DA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31204-E7C9-4DB6-940B-4D0FFE0A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D06FE-FD9C-4252-BA9A-199C1C3A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18B7D-7B5B-451E-8830-EF6842AB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95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D59E6-94D5-4D81-9849-9EC27621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D36A9-471C-4CB4-B0FD-B4749698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EF028-4A74-43C0-AA87-56BB590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6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2E93-3FA6-4183-9857-4BD2611E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C5BB-6DB0-4EB1-84CD-C4099AED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2F278-769D-43B4-AACF-709EC006B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48098-206D-47AA-82F7-7337B3E3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8946F-4ADC-4C56-9590-8B76DCE4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7C46-437C-44A1-8E37-76FD30B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79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EB19-E7F0-4F7F-8B7E-A3814895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5E5D6-D5DC-45A6-AE65-E90E80C1F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05FEC-6349-47D0-A3F6-DD9AD2E7B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837C-665D-49D8-B307-0803FDC5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3DC4-A0A3-4570-950C-DCFF7B39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7AB4B-C255-46C8-9A60-FFBDFBE0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99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844D1-8A7A-41E1-AC63-49F99114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7085-BB94-44BE-AF48-E55A01B6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96F30-FD66-4225-92DC-4FD5CBDFD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FF77-1689-413A-B6A4-D36493BEE90F}" type="datetimeFigureOut">
              <a:rPr lang="en-AU" smtClean="0"/>
              <a:t>16/11/2018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9F87-9992-4534-A10D-394A881DA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5558-A9B6-4920-A011-AE26570B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CC78-6AE7-41D0-93F3-BC42689F9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8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2803-9209-4FF8-9052-A3DDD996D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53104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A Brief Introduction to ASP.NET MVC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7A948-496C-4300-BAAB-BC70536E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152" y="2601119"/>
            <a:ext cx="9144000" cy="695873"/>
          </a:xfrm>
        </p:spPr>
        <p:txBody>
          <a:bodyPr/>
          <a:lstStyle/>
          <a:p>
            <a:r>
              <a:rPr lang="en-AU" dirty="0"/>
              <a:t>using C# and the Razor view engine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2A55E-A3FB-434D-9AA7-F01639E8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61" y="3429000"/>
            <a:ext cx="3021183" cy="21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1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AB35-BBB6-413F-B570-D190C492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Razor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1D57-0BCF-4D23-9542-5567CD8A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Represent our UI and are typically our ‘.</a:t>
            </a:r>
            <a:r>
              <a:rPr lang="en-AU" dirty="0" err="1"/>
              <a:t>cshtml</a:t>
            </a:r>
            <a:r>
              <a:rPr lang="en-AU" dirty="0"/>
              <a:t>’ file that use the Razor view engine to render dynamic mark up</a:t>
            </a:r>
          </a:p>
          <a:p>
            <a:r>
              <a:rPr lang="en-AU" dirty="0"/>
              <a:t>Views have a dependency on models and are responsible for displaying these to the user</a:t>
            </a:r>
          </a:p>
          <a:p>
            <a:r>
              <a:rPr lang="en-AU" dirty="0"/>
              <a:t>Views do not usually contain business specific or request processing logic</a:t>
            </a:r>
          </a:p>
          <a:p>
            <a:r>
              <a:rPr lang="en-AU" dirty="0"/>
              <a:t>Collect and submit data from user inputs to a controller action method in the form of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68933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B35F-5EAC-486B-98C3-A1FF607C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Basic MVC dependency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7903E-468E-4137-96ED-65612BFA5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44" y="1690688"/>
            <a:ext cx="5496882" cy="4001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EFC397-D27E-412A-B703-BF2EF7806ADF}"/>
              </a:ext>
            </a:extLst>
          </p:cNvPr>
          <p:cNvSpPr txBox="1"/>
          <p:nvPr/>
        </p:nvSpPr>
        <p:spPr>
          <a:xfrm>
            <a:off x="6237668" y="1866902"/>
            <a:ext cx="5704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Controllers have a dependency on both views and models because all the processing is done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Views have a dependency on models, because they display the data carried by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Models point to neither, they have no dependency on the other two MVC components.</a:t>
            </a:r>
          </a:p>
        </p:txBody>
      </p:sp>
    </p:spTree>
    <p:extLst>
      <p:ext uri="{BB962C8B-B14F-4D97-AF65-F5344CB8AC3E}">
        <p14:creationId xmlns:p14="http://schemas.microsoft.com/office/powerpoint/2010/main" val="400925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F951-D1CE-4EFA-BCB5-E7AECA37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have learnt so far about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6762-B95C-4058-BAEA-9FEA210FC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design pattern often used in the development of web applications</a:t>
            </a:r>
          </a:p>
          <a:p>
            <a:r>
              <a:rPr lang="en-AU" dirty="0"/>
              <a:t>Encourages the separation of concerns between the major server side components into 3 layers – Models, Views, Controllers</a:t>
            </a:r>
          </a:p>
          <a:p>
            <a:r>
              <a:rPr lang="en-AU" dirty="0"/>
              <a:t>Helps us to develop a clean and maintainable code base</a:t>
            </a:r>
          </a:p>
          <a:p>
            <a:r>
              <a:rPr lang="en-AU" dirty="0"/>
              <a:t>Controllers do all of the request processing and manage overall application flow</a:t>
            </a:r>
          </a:p>
          <a:p>
            <a:r>
              <a:rPr lang="en-AU" dirty="0"/>
              <a:t>Models represent domain specific entities or data</a:t>
            </a:r>
          </a:p>
          <a:p>
            <a:r>
              <a:rPr lang="en-AU" dirty="0"/>
              <a:t>Views display the data to the user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67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73DD-2C34-451C-BFD1-235A1190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D7FB-C4DB-4CC4-B3F5-375616A3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83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dirty="0"/>
              <a:t>Model View Controller (MVC) is a popular development pattern adopted by many frameworks and languages.</a:t>
            </a:r>
          </a:p>
          <a:p>
            <a:pPr marL="0" indent="0">
              <a:buNone/>
            </a:pPr>
            <a:r>
              <a:rPr lang="en-AU" dirty="0"/>
              <a:t>This pattern encourages the separation of concerns between the major components of an application into 3 layers – Models, Views, Controllers.</a:t>
            </a:r>
          </a:p>
          <a:p>
            <a:pPr marL="0" indent="0">
              <a:buNone/>
            </a:pPr>
            <a:r>
              <a:rPr lang="en-AU" dirty="0"/>
              <a:t>Its purpose is to simplify the development of GUI driven applications by providing an elegant means of separating concerns within your applications design.</a:t>
            </a:r>
          </a:p>
          <a:p>
            <a:pPr marL="0" indent="0">
              <a:buNone/>
            </a:pPr>
            <a:r>
              <a:rPr lang="en-AU" dirty="0"/>
              <a:t>For this, MVC applies itself really well to the development of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3392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977-14F0-4BDC-9390-BAFC97F7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Models Views and 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B9E9-CFDE-4663-B341-6B59944E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Models: </a:t>
            </a:r>
            <a:r>
              <a:rPr lang="en-AU" dirty="0"/>
              <a:t>A set of classes that describe the domain specific data we are working with, as well as business rules for how the data can be changed and manipulated within your application</a:t>
            </a:r>
          </a:p>
          <a:p>
            <a:r>
              <a:rPr lang="en-AU" b="1" dirty="0"/>
              <a:t>Views: </a:t>
            </a:r>
            <a:r>
              <a:rPr lang="en-AU" dirty="0"/>
              <a:t>Defines how the application’s user interface will be displayed and often use models to present specific data - typically our HTML and Razor pages</a:t>
            </a:r>
          </a:p>
          <a:p>
            <a:r>
              <a:rPr lang="en-AU" b="1" dirty="0"/>
              <a:t>Controllers: </a:t>
            </a:r>
            <a:r>
              <a:rPr lang="en-AU" dirty="0"/>
              <a:t>A set of classes that handles the communication (requests/responses) with the client, overall application flow, and application-specific logic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96B7-C5F4-42E3-B7FE-B1EA0BA9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this fits with the Microsoft web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E6E3-51FD-4D81-A049-00BB9E38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9" y="1825625"/>
            <a:ext cx="5665631" cy="405467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ASP.NET MVC is a framework developed by Microsoft for building web applications in our familiar ASP.NET environment.</a:t>
            </a:r>
          </a:p>
          <a:p>
            <a:pPr marL="0" indent="0">
              <a:buNone/>
            </a:pPr>
            <a:r>
              <a:rPr lang="en-AU" dirty="0"/>
              <a:t>It applies the general MVC pattern to ASP.NET by providing a set of libraries and conventions that encourage the MVC pattern in our applications design.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47868-5FA7-430D-928B-C6FED12A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83" y="1825625"/>
            <a:ext cx="5406226" cy="40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5EB1-136A-41A4-84C4-998BE739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this means for us..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6C4B-6A80-4AEB-A5B0-845A0E04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AU" dirty="0"/>
              <a:t>Design our web applications using Microsoft’s implementation of the MVC design pattern</a:t>
            </a:r>
          </a:p>
          <a:p>
            <a:r>
              <a:rPr lang="en-AU" dirty="0"/>
              <a:t>Continue to use familiar tools such as the Razor view engine and ASP.NET</a:t>
            </a:r>
          </a:p>
          <a:p>
            <a:r>
              <a:rPr lang="en-AU" dirty="0"/>
              <a:t>Take advantage of some of the useful features and neat conventions the MVC framework offers</a:t>
            </a:r>
          </a:p>
          <a:p>
            <a:r>
              <a:rPr lang="en-AU" dirty="0"/>
              <a:t>Transition to an MVC based architecture relatively easily because we already understand core concepts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Lets take a first look at the basics of ASP.NET MVC..</a:t>
            </a:r>
          </a:p>
        </p:txBody>
      </p:sp>
    </p:spTree>
    <p:extLst>
      <p:ext uri="{BB962C8B-B14F-4D97-AF65-F5344CB8AC3E}">
        <p14:creationId xmlns:p14="http://schemas.microsoft.com/office/powerpoint/2010/main" val="5252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094A-9E5E-44D2-B1C5-47FC4C35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overview of traditional MVC routing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4B76-6A97-46C4-AEE9-961F0521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For now lets take it for granted that incoming requests are directed to controllers(classes) and within the controller, actions(methods) - based on the structure of the URL.</a:t>
            </a:r>
          </a:p>
          <a:p>
            <a:pPr marL="0" indent="0">
              <a:buNone/>
            </a:pPr>
            <a:r>
              <a:rPr lang="en-AU" dirty="0"/>
              <a:t>A typical MVC URL might look something like www.domainname.com/</a:t>
            </a:r>
            <a:r>
              <a:rPr lang="en-AU" dirty="0">
                <a:solidFill>
                  <a:srgbClr val="00B0F0"/>
                </a:solidFill>
              </a:rPr>
              <a:t>home</a:t>
            </a:r>
            <a:r>
              <a:rPr lang="en-AU" dirty="0"/>
              <a:t>/</a:t>
            </a:r>
            <a:r>
              <a:rPr lang="en-AU" dirty="0">
                <a:solidFill>
                  <a:schemeClr val="accent6"/>
                </a:solidFill>
              </a:rPr>
              <a:t>index</a:t>
            </a:r>
          </a:p>
          <a:p>
            <a:pPr marL="0" indent="0">
              <a:buNone/>
            </a:pPr>
            <a:r>
              <a:rPr lang="en-AU" dirty="0"/>
              <a:t>Where ‘</a:t>
            </a:r>
            <a:r>
              <a:rPr lang="en-AU" dirty="0">
                <a:solidFill>
                  <a:srgbClr val="00B0F0"/>
                </a:solidFill>
              </a:rPr>
              <a:t>home</a:t>
            </a:r>
            <a:r>
              <a:rPr lang="en-AU" dirty="0"/>
              <a:t>’ is the name of the controller and ‘</a:t>
            </a:r>
            <a:r>
              <a:rPr lang="en-AU" dirty="0">
                <a:solidFill>
                  <a:schemeClr val="accent6"/>
                </a:solidFill>
              </a:rPr>
              <a:t>index</a:t>
            </a:r>
            <a:r>
              <a:rPr lang="en-AU" dirty="0"/>
              <a:t>’ is the name of the </a:t>
            </a:r>
            <a:r>
              <a:rPr lang="en-AU" dirty="0">
                <a:solidFill>
                  <a:schemeClr val="accent6"/>
                </a:solidFill>
              </a:rPr>
              <a:t>Index()</a:t>
            </a:r>
            <a:r>
              <a:rPr lang="en-AU" dirty="0"/>
              <a:t> Action Method that is defined in the </a:t>
            </a:r>
            <a:r>
              <a:rPr lang="en-AU" dirty="0" err="1">
                <a:solidFill>
                  <a:srgbClr val="00B0F0"/>
                </a:solidFill>
              </a:rPr>
              <a:t>Home</a:t>
            </a:r>
            <a:r>
              <a:rPr lang="en-AU" dirty="0" err="1"/>
              <a:t>Controller</a:t>
            </a:r>
            <a:r>
              <a:rPr lang="en-AU" dirty="0"/>
              <a:t> class.</a:t>
            </a:r>
          </a:p>
          <a:p>
            <a:pPr marL="0" indent="0">
              <a:buNone/>
            </a:pPr>
            <a:r>
              <a:rPr lang="en-AU" dirty="0"/>
              <a:t>This is the traditional approach to routing and the one we will use in our examples and demos.</a:t>
            </a:r>
          </a:p>
          <a:p>
            <a:pPr marL="0" indent="0">
              <a:buNone/>
            </a:pPr>
            <a:r>
              <a:rPr lang="en-AU" dirty="0"/>
              <a:t>-Routes and URL paths are fully customisable and you can specify your own route patterns.</a:t>
            </a:r>
          </a:p>
        </p:txBody>
      </p:sp>
    </p:spTree>
    <p:extLst>
      <p:ext uri="{BB962C8B-B14F-4D97-AF65-F5344CB8AC3E}">
        <p14:creationId xmlns:p14="http://schemas.microsoft.com/office/powerpoint/2010/main" val="419627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599-6B0F-47E6-AD1D-F6E90FDA9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Basic request life cycle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9811F-59C1-4E5F-908A-51472A48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5" y="1445991"/>
            <a:ext cx="6766500" cy="464548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CF85F-FD4B-44D9-B9BC-34C5AC533F52}"/>
              </a:ext>
            </a:extLst>
          </p:cNvPr>
          <p:cNvSpPr txBox="1"/>
          <p:nvPr/>
        </p:nvSpPr>
        <p:spPr>
          <a:xfrm>
            <a:off x="7727324" y="2459865"/>
            <a:ext cx="41083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A request is received by the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The appropriate action method on the controller is invoked, request processing begins, </a:t>
            </a:r>
            <a:r>
              <a:rPr lang="en-AU" sz="2000" dirty="0"/>
              <a:t>calls</a:t>
            </a:r>
            <a:r>
              <a:rPr lang="en-AU" dirty="0"/>
              <a:t> to other resources such as database or application specific logic, creates models etc..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the view receives from the action method any models it requires for displaying and begins rendering the specified razor page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response is returned to the client in the form of pure html or other formats.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48A7B-B2A7-4EDE-BB44-77F8CCCB751C}"/>
              </a:ext>
            </a:extLst>
          </p:cNvPr>
          <p:cNvSpPr/>
          <p:nvPr/>
        </p:nvSpPr>
        <p:spPr>
          <a:xfrm>
            <a:off x="7727325" y="1690688"/>
            <a:ext cx="3888740" cy="5560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91AB8-55FE-423B-B7A2-E81B60BD1121}"/>
              </a:ext>
            </a:extLst>
          </p:cNvPr>
          <p:cNvSpPr txBox="1"/>
          <p:nvPr/>
        </p:nvSpPr>
        <p:spPr>
          <a:xfrm>
            <a:off x="7727324" y="1767764"/>
            <a:ext cx="388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0.  Routing </a:t>
            </a:r>
            <a:r>
              <a:rPr lang="en-AU" dirty="0"/>
              <a:t>– controller is instantiated</a:t>
            </a:r>
          </a:p>
        </p:txBody>
      </p:sp>
    </p:spTree>
    <p:extLst>
      <p:ext uri="{BB962C8B-B14F-4D97-AF65-F5344CB8AC3E}">
        <p14:creationId xmlns:p14="http://schemas.microsoft.com/office/powerpoint/2010/main" val="166766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4D92-0E9A-47EA-BDF5-877D1F2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MVC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F869-D78E-4284-922F-9E9CABCA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Provide a set of useful properties and behaviours inherited from the base class ‘Controller’</a:t>
            </a:r>
          </a:p>
          <a:p>
            <a:r>
              <a:rPr lang="en-AU" dirty="0"/>
              <a:t>Contain our ‘Action Methods’ which process requests, any data that has been packaged with a request and generate or call appropriate responses.</a:t>
            </a:r>
          </a:p>
          <a:p>
            <a:r>
              <a:rPr lang="en-AU" dirty="0"/>
              <a:t>Action Methods are invoked and our request/response processing begins by making calls to external resources such as database and other domain specific logic.</a:t>
            </a:r>
          </a:p>
          <a:p>
            <a:r>
              <a:rPr lang="en-AU" dirty="0"/>
              <a:t>Controllers Group together related Action Methods </a:t>
            </a:r>
          </a:p>
          <a:p>
            <a:r>
              <a:rPr lang="en-AU" dirty="0"/>
              <a:t>Action Methods pass models and other data to the appropriate views or generate other response types</a:t>
            </a:r>
          </a:p>
        </p:txBody>
      </p:sp>
    </p:spTree>
    <p:extLst>
      <p:ext uri="{BB962C8B-B14F-4D97-AF65-F5344CB8AC3E}">
        <p14:creationId xmlns:p14="http://schemas.microsoft.com/office/powerpoint/2010/main" val="233262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2262-C326-40DD-87F4-8F5072F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E274-A08B-4ECA-B2B3-8388B3BB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These classes represent data and behaviours of our domain specific objects in the form of regular C# classes</a:t>
            </a:r>
          </a:p>
          <a:p>
            <a:r>
              <a:rPr lang="en-AU" dirty="0"/>
              <a:t>Often store data retrieved from a database</a:t>
            </a:r>
          </a:p>
          <a:p>
            <a:r>
              <a:rPr lang="en-AU" dirty="0"/>
              <a:t>Have no dependency on the controllers or views</a:t>
            </a:r>
          </a:p>
          <a:p>
            <a:r>
              <a:rPr lang="en-AU" dirty="0"/>
              <a:t>Easy to package data and process them in either a view response or other </a:t>
            </a:r>
            <a:r>
              <a:rPr lang="en-AU" dirty="0" err="1"/>
              <a:t>ActionResult</a:t>
            </a:r>
            <a:r>
              <a:rPr lang="en-AU" dirty="0"/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33634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881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 Brief Introduction to ASP.NET MVC 5 </vt:lpstr>
      <vt:lpstr>So what Is MVC?</vt:lpstr>
      <vt:lpstr>What are Models Views and Controllers?</vt:lpstr>
      <vt:lpstr>How this fits with the Microsoft web stack</vt:lpstr>
      <vt:lpstr>What this means for us..</vt:lpstr>
      <vt:lpstr>Basic overview of traditional MVC routing </vt:lpstr>
      <vt:lpstr>Basic request life cycle flow</vt:lpstr>
      <vt:lpstr>MVC Controllers</vt:lpstr>
      <vt:lpstr>More on Models</vt:lpstr>
      <vt:lpstr>Razor Views</vt:lpstr>
      <vt:lpstr>Basic MVC dependency diagram</vt:lpstr>
      <vt:lpstr>What we have learnt so far about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Asp.Net MVC 5</dc:title>
  <dc:creator>barry pietersen</dc:creator>
  <cp:lastModifiedBy>barry pietersen</cp:lastModifiedBy>
  <cp:revision>80</cp:revision>
  <dcterms:created xsi:type="dcterms:W3CDTF">2018-08-15T11:22:54Z</dcterms:created>
  <dcterms:modified xsi:type="dcterms:W3CDTF">2018-11-16T00:50:12Z</dcterms:modified>
</cp:coreProperties>
</file>