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032">
          <p15:clr>
            <a:srgbClr val="A4A3A4"/>
          </p15:clr>
        </p15:guide>
        <p15:guide id="2" pos="17856">
          <p15:clr>
            <a:srgbClr val="A4A3A4"/>
          </p15:clr>
        </p15:guide>
        <p15:guide id="3" orient="horz" pos="1152">
          <p15:clr>
            <a:srgbClr val="F26B43"/>
          </p15:clr>
        </p15:guide>
        <p15:guide id="4" orient="horz" pos="19584">
          <p15:clr>
            <a:srgbClr val="F26B43"/>
          </p15:clr>
        </p15:guide>
        <p15:guide id="5" pos="1152">
          <p15:clr>
            <a:srgbClr val="547EBF"/>
          </p15:clr>
        </p15:guide>
        <p15:guide id="6" pos="26496">
          <p15:clr>
            <a:srgbClr val="547EBF"/>
          </p15:clr>
        </p15:guide>
        <p15:guide id="7" pos="9792">
          <p15:clr>
            <a:srgbClr val="A4A3A4"/>
          </p15:clr>
        </p15:guide>
        <p15:guide id="8" pos="9216">
          <p15:clr>
            <a:srgbClr val="A4A3A4"/>
          </p15:clr>
        </p15:guide>
        <p15:guide id="9" pos="18432">
          <p15:clr>
            <a:srgbClr val="A4A3A4"/>
          </p15:clr>
        </p15:guide>
        <p15:guide id="10" orient="horz" pos="4608">
          <p15:clr>
            <a:srgbClr val="A4A3A4"/>
          </p15:clr>
        </p15:guide>
        <p15:guide id="11" orient="horz" pos="5184">
          <p15:clr>
            <a:srgbClr val="A4A3A4"/>
          </p15:clr>
        </p15:guide>
        <p15:guide id="12" orient="horz" pos="5472">
          <p15:clr>
            <a:srgbClr val="A4A3A4"/>
          </p15:clr>
        </p15:guide>
        <p15:guide id="13" orient="horz" pos="18288">
          <p15:clr>
            <a:srgbClr val="A4A3A4"/>
          </p15:clr>
        </p15:guide>
        <p15:guide id="14" orient="horz" pos="177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4032" orient="horz"/>
        <p:guide pos="17856"/>
        <p:guide pos="1152" orient="horz"/>
        <p:guide pos="19584" orient="horz"/>
        <p:guide pos="1152"/>
        <p:guide pos="26496"/>
        <p:guide pos="9792"/>
        <p:guide pos="9216"/>
        <p:guide pos="18432"/>
        <p:guide pos="4608" orient="horz"/>
        <p:guide pos="5184" orient="horz"/>
        <p:guide pos="5472" orient="horz"/>
        <p:guide pos="18288" orient="horz"/>
        <p:guide pos="17712"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11502390" y="278131"/>
            <a:ext cx="20886422" cy="3785616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5" name="Google Shape;75;p11"/>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22193250" y="10968991"/>
            <a:ext cx="27896822" cy="946404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2990852" y="1779270"/>
            <a:ext cx="27896822" cy="2784348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81" name="Google Shape;81;p12"/>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3291840" y="5387342"/>
            <a:ext cx="37307519" cy="1146048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5486400" y="17289781"/>
            <a:ext cx="32918401" cy="7947658"/>
          </a:xfrm>
          <a:prstGeom prst="rect">
            <a:avLst/>
          </a:prstGeom>
          <a:noFill/>
          <a:ln>
            <a:noFill/>
          </a:ln>
        </p:spPr>
        <p:txBody>
          <a:bodyPr anchorCtr="0" anchor="t" bIns="45700" lIns="91425" spcFirstLastPara="1" rIns="91425" wrap="square" tIns="45700">
            <a:no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p:txBody>
      </p:sp>
      <p:sp>
        <p:nvSpPr>
          <p:cNvPr id="22" name="Google Shape;22;p3"/>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28" name="Google Shape;28;p4"/>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2994662" y="8206749"/>
            <a:ext cx="37856160" cy="1369313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2994662" y="22029430"/>
            <a:ext cx="37856160" cy="720089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4800"/>
              </a:spcBef>
              <a:spcAft>
                <a:spcPts val="0"/>
              </a:spcAft>
              <a:buClr>
                <a:schemeClr val="dk1"/>
              </a:buClr>
              <a:buSzPts val="11520"/>
              <a:buNone/>
              <a:defRPr sz="11520">
                <a:solidFill>
                  <a:schemeClr val="dk1"/>
                </a:solidFill>
              </a:defRPr>
            </a:lvl1pPr>
            <a:lvl2pPr indent="-228600" lvl="1" marL="914400" algn="l">
              <a:lnSpc>
                <a:spcPct val="90000"/>
              </a:lnSpc>
              <a:spcBef>
                <a:spcPts val="2400"/>
              </a:spcBef>
              <a:spcAft>
                <a:spcPts val="0"/>
              </a:spcAft>
              <a:buClr>
                <a:srgbClr val="888888"/>
              </a:buClr>
              <a:buSzPts val="9600"/>
              <a:buNone/>
              <a:defRPr sz="9600">
                <a:solidFill>
                  <a:srgbClr val="888888"/>
                </a:solidFill>
              </a:defRPr>
            </a:lvl2pPr>
            <a:lvl3pPr indent="-228600" lvl="2" marL="1371600" algn="l">
              <a:lnSpc>
                <a:spcPct val="90000"/>
              </a:lnSpc>
              <a:spcBef>
                <a:spcPts val="2400"/>
              </a:spcBef>
              <a:spcAft>
                <a:spcPts val="0"/>
              </a:spcAft>
              <a:buClr>
                <a:srgbClr val="888888"/>
              </a:buClr>
              <a:buSzPts val="8640"/>
              <a:buNone/>
              <a:defRPr sz="8640">
                <a:solidFill>
                  <a:srgbClr val="888888"/>
                </a:solidFill>
              </a:defRPr>
            </a:lvl3pPr>
            <a:lvl4pPr indent="-228600" lvl="3" marL="1828800" algn="l">
              <a:lnSpc>
                <a:spcPct val="90000"/>
              </a:lnSpc>
              <a:spcBef>
                <a:spcPts val="2400"/>
              </a:spcBef>
              <a:spcAft>
                <a:spcPts val="0"/>
              </a:spcAft>
              <a:buClr>
                <a:srgbClr val="888888"/>
              </a:buClr>
              <a:buSzPts val="7680"/>
              <a:buNone/>
              <a:defRPr sz="7680">
                <a:solidFill>
                  <a:srgbClr val="888888"/>
                </a:solidFill>
              </a:defRPr>
            </a:lvl4pPr>
            <a:lvl5pPr indent="-228600" lvl="4" marL="2286000" algn="l">
              <a:lnSpc>
                <a:spcPct val="90000"/>
              </a:lnSpc>
              <a:spcBef>
                <a:spcPts val="2400"/>
              </a:spcBef>
              <a:spcAft>
                <a:spcPts val="0"/>
              </a:spcAft>
              <a:buClr>
                <a:srgbClr val="888888"/>
              </a:buClr>
              <a:buSzPts val="7680"/>
              <a:buNone/>
              <a:defRPr sz="7680">
                <a:solidFill>
                  <a:srgbClr val="888888"/>
                </a:solidFill>
              </a:defRPr>
            </a:lvl5pPr>
            <a:lvl6pPr indent="-228600" lvl="5" marL="2743200" algn="l">
              <a:lnSpc>
                <a:spcPct val="90000"/>
              </a:lnSpc>
              <a:spcBef>
                <a:spcPts val="2400"/>
              </a:spcBef>
              <a:spcAft>
                <a:spcPts val="0"/>
              </a:spcAft>
              <a:buClr>
                <a:srgbClr val="888888"/>
              </a:buClr>
              <a:buSzPts val="7680"/>
              <a:buNone/>
              <a:defRPr sz="7680">
                <a:solidFill>
                  <a:srgbClr val="888888"/>
                </a:solidFill>
              </a:defRPr>
            </a:lvl6pPr>
            <a:lvl7pPr indent="-228600" lvl="6" marL="3200400" algn="l">
              <a:lnSpc>
                <a:spcPct val="90000"/>
              </a:lnSpc>
              <a:spcBef>
                <a:spcPts val="2400"/>
              </a:spcBef>
              <a:spcAft>
                <a:spcPts val="0"/>
              </a:spcAft>
              <a:buClr>
                <a:srgbClr val="888888"/>
              </a:buClr>
              <a:buSzPts val="7680"/>
              <a:buNone/>
              <a:defRPr sz="7680">
                <a:solidFill>
                  <a:srgbClr val="888888"/>
                </a:solidFill>
              </a:defRPr>
            </a:lvl7pPr>
            <a:lvl8pPr indent="-228600" lvl="7" marL="3657600" algn="l">
              <a:lnSpc>
                <a:spcPct val="90000"/>
              </a:lnSpc>
              <a:spcBef>
                <a:spcPts val="2400"/>
              </a:spcBef>
              <a:spcAft>
                <a:spcPts val="0"/>
              </a:spcAft>
              <a:buClr>
                <a:srgbClr val="888888"/>
              </a:buClr>
              <a:buSzPts val="7680"/>
              <a:buNone/>
              <a:defRPr sz="7680">
                <a:solidFill>
                  <a:srgbClr val="888888"/>
                </a:solidFill>
              </a:defRPr>
            </a:lvl8pPr>
            <a:lvl9pPr indent="-228600" lvl="8" marL="4114800" algn="l">
              <a:lnSpc>
                <a:spcPct val="90000"/>
              </a:lnSpc>
              <a:spcBef>
                <a:spcPts val="2400"/>
              </a:spcBef>
              <a:spcAft>
                <a:spcPts val="0"/>
              </a:spcAft>
              <a:buClr>
                <a:srgbClr val="888888"/>
              </a:buClr>
              <a:buSzPts val="7680"/>
              <a:buNone/>
              <a:defRPr sz="7680">
                <a:solidFill>
                  <a:srgbClr val="888888"/>
                </a:solidFill>
              </a:defRPr>
            </a:lvl9pPr>
          </a:lstStyle>
          <a:p/>
        </p:txBody>
      </p:sp>
      <p:sp>
        <p:nvSpPr>
          <p:cNvPr id="34" name="Google Shape;34;p5"/>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3017520" y="8763000"/>
            <a:ext cx="18653759" cy="2088642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0" name="Google Shape;40;p6"/>
          <p:cNvSpPr txBox="1"/>
          <p:nvPr>
            <p:ph idx="2" type="body"/>
          </p:nvPr>
        </p:nvSpPr>
        <p:spPr>
          <a:xfrm>
            <a:off x="22219920" y="8763000"/>
            <a:ext cx="18653759" cy="2088642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1" name="Google Shape;41;p6"/>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3023237" y="1752607"/>
            <a:ext cx="37856160" cy="636270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3023242" y="8069582"/>
            <a:ext cx="18568032" cy="3954778"/>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7" name="Google Shape;47;p7"/>
          <p:cNvSpPr txBox="1"/>
          <p:nvPr>
            <p:ph idx="2" type="body"/>
          </p:nvPr>
        </p:nvSpPr>
        <p:spPr>
          <a:xfrm>
            <a:off x="3023242" y="12024360"/>
            <a:ext cx="18568032" cy="1768602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8" name="Google Shape;48;p7"/>
          <p:cNvSpPr txBox="1"/>
          <p:nvPr>
            <p:ph idx="3" type="body"/>
          </p:nvPr>
        </p:nvSpPr>
        <p:spPr>
          <a:xfrm>
            <a:off x="22219922" y="8069582"/>
            <a:ext cx="18659477" cy="3954778"/>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9" name="Google Shape;49;p7"/>
          <p:cNvSpPr txBox="1"/>
          <p:nvPr>
            <p:ph idx="4" type="body"/>
          </p:nvPr>
        </p:nvSpPr>
        <p:spPr>
          <a:xfrm>
            <a:off x="22219922" y="12024360"/>
            <a:ext cx="18659477" cy="1768602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50" name="Google Shape;50;p7"/>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18659477" y="4739647"/>
            <a:ext cx="22219920" cy="23393400"/>
          </a:xfrm>
          <a:prstGeom prst="rect">
            <a:avLst/>
          </a:prstGeom>
          <a:noFill/>
          <a:ln>
            <a:noFill/>
          </a:ln>
        </p:spPr>
        <p:txBody>
          <a:bodyPr anchorCtr="0" anchor="t" bIns="45700" lIns="91425" spcFirstLastPara="1" rIns="91425" wrap="square" tIns="45700">
            <a:noAutofit/>
          </a:bodyPr>
          <a:lstStyle>
            <a:lvl1pPr indent="-1203960" lvl="0" marL="457200" algn="l">
              <a:lnSpc>
                <a:spcPct val="90000"/>
              </a:lnSpc>
              <a:spcBef>
                <a:spcPts val="4800"/>
              </a:spcBef>
              <a:spcAft>
                <a:spcPts val="0"/>
              </a:spcAft>
              <a:buClr>
                <a:schemeClr val="dk1"/>
              </a:buClr>
              <a:buSzPts val="15360"/>
              <a:buChar char="•"/>
              <a:defRPr sz="15360"/>
            </a:lvl1pPr>
            <a:lvl2pPr indent="-1082040" lvl="1" marL="914400" algn="l">
              <a:lnSpc>
                <a:spcPct val="90000"/>
              </a:lnSpc>
              <a:spcBef>
                <a:spcPts val="2400"/>
              </a:spcBef>
              <a:spcAft>
                <a:spcPts val="0"/>
              </a:spcAft>
              <a:buClr>
                <a:schemeClr val="dk1"/>
              </a:buClr>
              <a:buSzPts val="13440"/>
              <a:buChar char="•"/>
              <a:defRPr sz="13439"/>
            </a:lvl2pPr>
            <a:lvl3pPr indent="-960120" lvl="2" marL="1371600" algn="l">
              <a:lnSpc>
                <a:spcPct val="90000"/>
              </a:lnSpc>
              <a:spcBef>
                <a:spcPts val="2400"/>
              </a:spcBef>
              <a:spcAft>
                <a:spcPts val="0"/>
              </a:spcAft>
              <a:buClr>
                <a:schemeClr val="dk1"/>
              </a:buClr>
              <a:buSzPts val="11520"/>
              <a:buChar char="•"/>
              <a:defRPr sz="11520"/>
            </a:lvl3pPr>
            <a:lvl4pPr indent="-838200" lvl="3" marL="1828800" algn="l">
              <a:lnSpc>
                <a:spcPct val="90000"/>
              </a:lnSpc>
              <a:spcBef>
                <a:spcPts val="2400"/>
              </a:spcBef>
              <a:spcAft>
                <a:spcPts val="0"/>
              </a:spcAft>
              <a:buClr>
                <a:schemeClr val="dk1"/>
              </a:buClr>
              <a:buSzPts val="9600"/>
              <a:buChar char="•"/>
              <a:defRPr sz="9600"/>
            </a:lvl4pPr>
            <a:lvl5pPr indent="-838200" lvl="4" marL="2286000" algn="l">
              <a:lnSpc>
                <a:spcPct val="90000"/>
              </a:lnSpc>
              <a:spcBef>
                <a:spcPts val="2400"/>
              </a:spcBef>
              <a:spcAft>
                <a:spcPts val="0"/>
              </a:spcAft>
              <a:buClr>
                <a:schemeClr val="dk1"/>
              </a:buClr>
              <a:buSzPts val="9600"/>
              <a:buChar char="•"/>
              <a:defRPr sz="9600"/>
            </a:lvl5pPr>
            <a:lvl6pPr indent="-838200" lvl="5" marL="2743200" algn="l">
              <a:lnSpc>
                <a:spcPct val="90000"/>
              </a:lnSpc>
              <a:spcBef>
                <a:spcPts val="2400"/>
              </a:spcBef>
              <a:spcAft>
                <a:spcPts val="0"/>
              </a:spcAft>
              <a:buClr>
                <a:schemeClr val="dk1"/>
              </a:buClr>
              <a:buSzPts val="9600"/>
              <a:buChar char="•"/>
              <a:defRPr sz="9600"/>
            </a:lvl6pPr>
            <a:lvl7pPr indent="-838200" lvl="6" marL="3200400" algn="l">
              <a:lnSpc>
                <a:spcPct val="90000"/>
              </a:lnSpc>
              <a:spcBef>
                <a:spcPts val="2400"/>
              </a:spcBef>
              <a:spcAft>
                <a:spcPts val="0"/>
              </a:spcAft>
              <a:buClr>
                <a:schemeClr val="dk1"/>
              </a:buClr>
              <a:buSzPts val="9600"/>
              <a:buChar char="•"/>
              <a:defRPr sz="9600"/>
            </a:lvl7pPr>
            <a:lvl8pPr indent="-838200" lvl="7" marL="3657600" algn="l">
              <a:lnSpc>
                <a:spcPct val="90000"/>
              </a:lnSpc>
              <a:spcBef>
                <a:spcPts val="2400"/>
              </a:spcBef>
              <a:spcAft>
                <a:spcPts val="0"/>
              </a:spcAft>
              <a:buClr>
                <a:schemeClr val="dk1"/>
              </a:buClr>
              <a:buSzPts val="9600"/>
              <a:buChar char="•"/>
              <a:defRPr sz="9600"/>
            </a:lvl8pPr>
            <a:lvl9pPr indent="-838200" lvl="8" marL="4114800" algn="l">
              <a:lnSpc>
                <a:spcPct val="90000"/>
              </a:lnSpc>
              <a:spcBef>
                <a:spcPts val="2400"/>
              </a:spcBef>
              <a:spcAft>
                <a:spcPts val="0"/>
              </a:spcAft>
              <a:buClr>
                <a:schemeClr val="dk1"/>
              </a:buClr>
              <a:buSzPts val="9600"/>
              <a:buChar char="•"/>
              <a:defRPr sz="9600"/>
            </a:lvl9pPr>
          </a:lstStyle>
          <a:p/>
        </p:txBody>
      </p:sp>
      <p:sp>
        <p:nvSpPr>
          <p:cNvPr id="61" name="Google Shape;61;p9"/>
          <p:cNvSpPr txBox="1"/>
          <p:nvPr>
            <p:ph idx="2" type="body"/>
          </p:nvPr>
        </p:nvSpPr>
        <p:spPr>
          <a:xfrm>
            <a:off x="3023237" y="9875520"/>
            <a:ext cx="14156054" cy="1829562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2" name="Google Shape;62;p9"/>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8659477" y="4739647"/>
            <a:ext cx="22219920" cy="233934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4800"/>
              </a:spcBef>
              <a:spcAft>
                <a:spcPts val="0"/>
              </a:spcAft>
              <a:buClr>
                <a:schemeClr val="dk1"/>
              </a:buClr>
              <a:buSzPts val="15360"/>
              <a:buFont typeface="Arial"/>
              <a:buNone/>
              <a:defRPr b="0" i="0" sz="15360" u="none" cap="none" strike="noStrike">
                <a:solidFill>
                  <a:schemeClr val="dk1"/>
                </a:solidFill>
                <a:latin typeface="Calibri"/>
                <a:ea typeface="Calibri"/>
                <a:cs typeface="Calibri"/>
                <a:sym typeface="Calibri"/>
              </a:defRPr>
            </a:lvl1pPr>
            <a:lvl2pPr lvl="1" marR="0" rtl="0" algn="l">
              <a:lnSpc>
                <a:spcPct val="90000"/>
              </a:lnSpc>
              <a:spcBef>
                <a:spcPts val="2400"/>
              </a:spcBef>
              <a:spcAft>
                <a:spcPts val="0"/>
              </a:spcAft>
              <a:buClr>
                <a:schemeClr val="dk1"/>
              </a:buClr>
              <a:buSzPts val="13440"/>
              <a:buFont typeface="Arial"/>
              <a:buNone/>
              <a:defRPr b="0" i="0" sz="13439" u="none" cap="none" strike="noStrike">
                <a:solidFill>
                  <a:schemeClr val="dk1"/>
                </a:solidFill>
                <a:latin typeface="Calibri"/>
                <a:ea typeface="Calibri"/>
                <a:cs typeface="Calibri"/>
                <a:sym typeface="Calibri"/>
              </a:defRPr>
            </a:lvl2pPr>
            <a:lvl3pPr lvl="2" marR="0" rtl="0" algn="l">
              <a:lnSpc>
                <a:spcPct val="90000"/>
              </a:lnSpc>
              <a:spcBef>
                <a:spcPts val="2400"/>
              </a:spcBef>
              <a:spcAft>
                <a:spcPts val="0"/>
              </a:spcAft>
              <a:buClr>
                <a:schemeClr val="dk1"/>
              </a:buClr>
              <a:buSzPts val="11520"/>
              <a:buFont typeface="Arial"/>
              <a:buNone/>
              <a:defRPr b="0" i="0" sz="11520" u="none" cap="none" strike="noStrike">
                <a:solidFill>
                  <a:schemeClr val="dk1"/>
                </a:solidFill>
                <a:latin typeface="Calibri"/>
                <a:ea typeface="Calibri"/>
                <a:cs typeface="Calibri"/>
                <a:sym typeface="Calibri"/>
              </a:defRPr>
            </a:lvl3pPr>
            <a:lvl4pPr lvl="3"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4pPr>
            <a:lvl5pPr lvl="4"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5pPr>
            <a:lvl6pPr lvl="5"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6pPr>
            <a:lvl7pPr lvl="6"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7pPr>
            <a:lvl8pPr lvl="7"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8pPr>
            <a:lvl9pPr lvl="8"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3023237" y="9875520"/>
            <a:ext cx="14156054" cy="1829562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9" name="Google Shape;69;p10"/>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Autofit/>
          </a:bodyPr>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60" u="none" cap="none" strike="noStrike">
                <a:solidFill>
                  <a:srgbClr val="888888"/>
                </a:solidFill>
                <a:latin typeface="Calibri"/>
                <a:ea typeface="Calibri"/>
                <a:cs typeface="Calibri"/>
                <a:sym typeface="Calibri"/>
              </a:defRPr>
            </a:lvl1pPr>
            <a:lvl2pPr indent="0" lvl="1" marL="0" marR="0" rtl="0" algn="r">
              <a:spcBef>
                <a:spcPts val="0"/>
              </a:spcBef>
              <a:buNone/>
              <a:defRPr b="0" i="0" sz="5760" u="none" cap="none" strike="noStrike">
                <a:solidFill>
                  <a:srgbClr val="888888"/>
                </a:solidFill>
                <a:latin typeface="Calibri"/>
                <a:ea typeface="Calibri"/>
                <a:cs typeface="Calibri"/>
                <a:sym typeface="Calibri"/>
              </a:defRPr>
            </a:lvl2pPr>
            <a:lvl3pPr indent="0" lvl="2" marL="0" marR="0" rtl="0" algn="r">
              <a:spcBef>
                <a:spcPts val="0"/>
              </a:spcBef>
              <a:buNone/>
              <a:defRPr b="0" i="0" sz="5760" u="none" cap="none" strike="noStrike">
                <a:solidFill>
                  <a:srgbClr val="888888"/>
                </a:solidFill>
                <a:latin typeface="Calibri"/>
                <a:ea typeface="Calibri"/>
                <a:cs typeface="Calibri"/>
                <a:sym typeface="Calibri"/>
              </a:defRPr>
            </a:lvl3pPr>
            <a:lvl4pPr indent="0" lvl="3" marL="0" marR="0" rtl="0" algn="r">
              <a:spcBef>
                <a:spcPts val="0"/>
              </a:spcBef>
              <a:buNone/>
              <a:defRPr b="0" i="0" sz="5760" u="none" cap="none" strike="noStrike">
                <a:solidFill>
                  <a:srgbClr val="888888"/>
                </a:solidFill>
                <a:latin typeface="Calibri"/>
                <a:ea typeface="Calibri"/>
                <a:cs typeface="Calibri"/>
                <a:sym typeface="Calibri"/>
              </a:defRPr>
            </a:lvl4pPr>
            <a:lvl5pPr indent="0" lvl="4" marL="0" marR="0" rtl="0" algn="r">
              <a:spcBef>
                <a:spcPts val="0"/>
              </a:spcBef>
              <a:buNone/>
              <a:defRPr b="0" i="0" sz="5760" u="none" cap="none" strike="noStrike">
                <a:solidFill>
                  <a:srgbClr val="888888"/>
                </a:solidFill>
                <a:latin typeface="Calibri"/>
                <a:ea typeface="Calibri"/>
                <a:cs typeface="Calibri"/>
                <a:sym typeface="Calibri"/>
              </a:defRPr>
            </a:lvl5pPr>
            <a:lvl6pPr indent="0" lvl="5" marL="0" marR="0" rtl="0" algn="r">
              <a:spcBef>
                <a:spcPts val="0"/>
              </a:spcBef>
              <a:buNone/>
              <a:defRPr b="0" i="0" sz="5760" u="none" cap="none" strike="noStrike">
                <a:solidFill>
                  <a:srgbClr val="888888"/>
                </a:solidFill>
                <a:latin typeface="Calibri"/>
                <a:ea typeface="Calibri"/>
                <a:cs typeface="Calibri"/>
                <a:sym typeface="Calibri"/>
              </a:defRPr>
            </a:lvl6pPr>
            <a:lvl7pPr indent="0" lvl="6" marL="0" marR="0" rtl="0" algn="r">
              <a:spcBef>
                <a:spcPts val="0"/>
              </a:spcBef>
              <a:buNone/>
              <a:defRPr b="0" i="0" sz="5760" u="none" cap="none" strike="noStrike">
                <a:solidFill>
                  <a:srgbClr val="888888"/>
                </a:solidFill>
                <a:latin typeface="Calibri"/>
                <a:ea typeface="Calibri"/>
                <a:cs typeface="Calibri"/>
                <a:sym typeface="Calibri"/>
              </a:defRPr>
            </a:lvl7pPr>
            <a:lvl8pPr indent="0" lvl="7" marL="0" marR="0" rtl="0" algn="r">
              <a:spcBef>
                <a:spcPts val="0"/>
              </a:spcBef>
              <a:buNone/>
              <a:defRPr b="0" i="0" sz="5760" u="none" cap="none" strike="noStrike">
                <a:solidFill>
                  <a:srgbClr val="888888"/>
                </a:solidFill>
                <a:latin typeface="Calibri"/>
                <a:ea typeface="Calibri"/>
                <a:cs typeface="Calibri"/>
                <a:sym typeface="Calibri"/>
              </a:defRPr>
            </a:lvl8pPr>
            <a:lvl9pPr indent="0" lvl="8" marL="0" marR="0" rtl="0" algn="r">
              <a:spcBef>
                <a:spcPts val="0"/>
              </a:spcBef>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7.png"/><Relationship Id="rId11" Type="http://schemas.openxmlformats.org/officeDocument/2006/relationships/image" Target="../media/image5.png"/><Relationship Id="rId10" Type="http://schemas.openxmlformats.org/officeDocument/2006/relationships/hyperlink" Target="https://nlp.stanford.edu/pubs/glove.pdf" TargetMode="External"/><Relationship Id="rId9"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p:nvPr/>
        </p:nvSpPr>
        <p:spPr>
          <a:xfrm>
            <a:off x="-35700" y="5239950"/>
            <a:ext cx="43962600" cy="923400"/>
          </a:xfrm>
          <a:prstGeom prst="rect">
            <a:avLst/>
          </a:prstGeom>
          <a:solidFill>
            <a:srgbClr val="FFC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25" y="-142500"/>
            <a:ext cx="43891200" cy="5934300"/>
          </a:xfrm>
          <a:prstGeom prst="rect">
            <a:avLst/>
          </a:prstGeom>
          <a:solidFill>
            <a:srgbClr val="00274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6014672" y="489904"/>
            <a:ext cx="35829300" cy="267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5000">
                <a:solidFill>
                  <a:srgbClr val="FFFFFF"/>
                </a:solidFill>
                <a:latin typeface="Times New Roman"/>
                <a:ea typeface="Times New Roman"/>
                <a:cs typeface="Times New Roman"/>
                <a:sym typeface="Times New Roman"/>
              </a:rPr>
              <a:t>32. Building Timeline for Social Events</a:t>
            </a:r>
            <a:endParaRPr b="1" sz="15000">
              <a:solidFill>
                <a:srgbClr val="FFFFFF"/>
              </a:solidFill>
              <a:latin typeface="Times New Roman"/>
              <a:ea typeface="Times New Roman"/>
              <a:cs typeface="Times New Roman"/>
              <a:sym typeface="Times New Roman"/>
            </a:endParaRPr>
          </a:p>
        </p:txBody>
      </p:sp>
      <p:sp>
        <p:nvSpPr>
          <p:cNvPr id="91" name="Google Shape;91;p13"/>
          <p:cNvSpPr txBox="1"/>
          <p:nvPr/>
        </p:nvSpPr>
        <p:spPr>
          <a:xfrm>
            <a:off x="6233097" y="3155281"/>
            <a:ext cx="35829300" cy="1754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7000">
                <a:solidFill>
                  <a:srgbClr val="FFFFFF"/>
                </a:solidFill>
              </a:rPr>
              <a:t>Guyi Chen</a:t>
            </a:r>
            <a:r>
              <a:rPr b="0" i="0" lang="en-US" sz="7000" u="none" cap="none" strike="noStrike">
                <a:solidFill>
                  <a:srgbClr val="FFFFFF"/>
                </a:solidFill>
                <a:latin typeface="Arial"/>
                <a:ea typeface="Arial"/>
                <a:cs typeface="Arial"/>
                <a:sym typeface="Arial"/>
              </a:rPr>
              <a:t>, </a:t>
            </a:r>
            <a:r>
              <a:rPr lang="en-US" sz="7000">
                <a:solidFill>
                  <a:srgbClr val="FFFFFF"/>
                </a:solidFill>
              </a:rPr>
              <a:t>Zhiming Ruan</a:t>
            </a:r>
            <a:r>
              <a:rPr b="0" i="0" lang="en-US" sz="7000" u="none" cap="none" strike="noStrike">
                <a:solidFill>
                  <a:srgbClr val="FFFFFF"/>
                </a:solidFill>
                <a:latin typeface="Arial"/>
                <a:ea typeface="Arial"/>
                <a:cs typeface="Arial"/>
                <a:sym typeface="Arial"/>
              </a:rPr>
              <a:t>, </a:t>
            </a:r>
            <a:r>
              <a:rPr lang="en-US" sz="7000">
                <a:solidFill>
                  <a:srgbClr val="FFFFFF"/>
                </a:solidFill>
              </a:rPr>
              <a:t>Yichen Yang</a:t>
            </a:r>
            <a:r>
              <a:rPr lang="en-US" sz="7000">
                <a:solidFill>
                  <a:srgbClr val="FFFFFF"/>
                </a:solidFill>
              </a:rPr>
              <a:t>, Qiyue Yao, Zhen Yu</a:t>
            </a:r>
            <a:endParaRPr baseline="30000" sz="7000">
              <a:solidFill>
                <a:srgbClr val="FFFFFF"/>
              </a:solidFill>
            </a:endParaRPr>
          </a:p>
          <a:p>
            <a:pPr indent="0" lvl="0" marL="0" marR="0" rtl="0" algn="ctr">
              <a:spcBef>
                <a:spcPts val="0"/>
              </a:spcBef>
              <a:spcAft>
                <a:spcPts val="0"/>
              </a:spcAft>
              <a:buNone/>
            </a:pPr>
            <a:r>
              <a:rPr lang="en-US" sz="7000">
                <a:solidFill>
                  <a:srgbClr val="FFFFFF"/>
                </a:solidFill>
              </a:rPr>
              <a:t>EECS</a:t>
            </a:r>
            <a:r>
              <a:rPr lang="en-US" sz="7000">
                <a:solidFill>
                  <a:srgbClr val="FFFFFF"/>
                </a:solidFill>
                <a:latin typeface="Arial"/>
                <a:ea typeface="Arial"/>
                <a:cs typeface="Arial"/>
                <a:sym typeface="Arial"/>
              </a:rPr>
              <a:t>, University of Michigan, </a:t>
            </a:r>
            <a:r>
              <a:rPr lang="en-US" sz="7000">
                <a:solidFill>
                  <a:srgbClr val="FFFFFF"/>
                </a:solidFill>
              </a:rPr>
              <a:t>Ann Arbor</a:t>
            </a:r>
            <a:r>
              <a:rPr lang="en-US" sz="7000">
                <a:solidFill>
                  <a:srgbClr val="FFFFFF"/>
                </a:solidFill>
                <a:latin typeface="Arial"/>
                <a:ea typeface="Arial"/>
                <a:cs typeface="Arial"/>
                <a:sym typeface="Arial"/>
              </a:rPr>
              <a:t>, </a:t>
            </a:r>
            <a:r>
              <a:rPr lang="en-US" sz="7000">
                <a:solidFill>
                  <a:srgbClr val="FFFFFF"/>
                </a:solidFill>
              </a:rPr>
              <a:t>MI</a:t>
            </a:r>
            <a:r>
              <a:rPr lang="en-US" sz="7000">
                <a:solidFill>
                  <a:srgbClr val="FFFFFF"/>
                </a:solidFill>
                <a:latin typeface="Arial"/>
                <a:ea typeface="Arial"/>
                <a:cs typeface="Arial"/>
                <a:sym typeface="Arial"/>
              </a:rPr>
              <a:t>.</a:t>
            </a:r>
            <a:endParaRPr sz="7000">
              <a:solidFill>
                <a:srgbClr val="FFFFFF"/>
              </a:solidFill>
            </a:endParaRPr>
          </a:p>
        </p:txBody>
      </p:sp>
      <p:pic>
        <p:nvPicPr>
          <p:cNvPr id="92" name="Google Shape;92;p13"/>
          <p:cNvPicPr preferRelativeResize="0"/>
          <p:nvPr/>
        </p:nvPicPr>
        <p:blipFill rotWithShape="1">
          <a:blip r:embed="rId3">
            <a:alphaModFix/>
          </a:blip>
          <a:srcRect b="40691" l="0" r="0" t="0"/>
          <a:stretch/>
        </p:blipFill>
        <p:spPr>
          <a:xfrm>
            <a:off x="1113075" y="1399887"/>
            <a:ext cx="6516575" cy="3400613"/>
          </a:xfrm>
          <a:prstGeom prst="rect">
            <a:avLst/>
          </a:prstGeom>
          <a:noFill/>
          <a:ln>
            <a:noFill/>
          </a:ln>
        </p:spPr>
      </p:pic>
      <p:sp>
        <p:nvSpPr>
          <p:cNvPr id="93" name="Google Shape;93;p13"/>
          <p:cNvSpPr txBox="1"/>
          <p:nvPr/>
        </p:nvSpPr>
        <p:spPr>
          <a:xfrm>
            <a:off x="957925" y="6411100"/>
            <a:ext cx="10130700" cy="1134600"/>
          </a:xfrm>
          <a:prstGeom prst="rect">
            <a:avLst/>
          </a:prstGeom>
          <a:solidFill>
            <a:srgbClr val="00274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5400">
                <a:solidFill>
                  <a:srgbClr val="FFC000"/>
                </a:solidFill>
                <a:latin typeface="Arial"/>
                <a:ea typeface="Arial"/>
                <a:cs typeface="Arial"/>
                <a:sym typeface="Arial"/>
              </a:rPr>
              <a:t>Introduction	</a:t>
            </a:r>
            <a:endParaRPr/>
          </a:p>
        </p:txBody>
      </p:sp>
      <p:sp>
        <p:nvSpPr>
          <p:cNvPr id="94" name="Google Shape;94;p13"/>
          <p:cNvSpPr/>
          <p:nvPr/>
        </p:nvSpPr>
        <p:spPr>
          <a:xfrm>
            <a:off x="820675" y="7809825"/>
            <a:ext cx="10405200" cy="6915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dk1"/>
                </a:solidFill>
              </a:rPr>
              <a:t>People are often interested in knowing the development of the news event when they search certain event keywords online or when they browse through their newsfeed such as CNN, FOX, etc.</a:t>
            </a:r>
            <a:endParaRPr sz="3600">
              <a:solidFill>
                <a:schemeClr val="dk1"/>
              </a:solidFill>
            </a:endParaRPr>
          </a:p>
          <a:p>
            <a:pPr indent="0" lvl="0" marL="0" marR="0" rtl="0" algn="l">
              <a:spcBef>
                <a:spcPts val="0"/>
              </a:spcBef>
              <a:spcAft>
                <a:spcPts val="0"/>
              </a:spcAft>
              <a:buNone/>
            </a:pPr>
            <a:r>
              <a:rPr lang="en-US" sz="3600">
                <a:solidFill>
                  <a:schemeClr val="dk1"/>
                </a:solidFill>
              </a:rPr>
              <a:t>However, most search engines only return a series of most relevant results and organize them into a hierarchical structure, and there is no development organization of these retrieved results. </a:t>
            </a:r>
            <a:endParaRPr sz="3600">
              <a:solidFill>
                <a:schemeClr val="dk1"/>
              </a:solidFill>
            </a:endParaRPr>
          </a:p>
          <a:p>
            <a:pPr indent="0" lvl="0" marL="0" marR="0" rtl="0" algn="l">
              <a:spcBef>
                <a:spcPts val="0"/>
              </a:spcBef>
              <a:spcAft>
                <a:spcPts val="0"/>
              </a:spcAft>
              <a:buNone/>
            </a:pPr>
            <a:r>
              <a:rPr lang="en-US" sz="3600">
                <a:solidFill>
                  <a:schemeClr val="dk1"/>
                </a:solidFill>
              </a:rPr>
              <a:t>Our project is interested in identifying news events from news stories and model the development or evolution among these news events as a timeline.</a:t>
            </a:r>
            <a:endParaRPr sz="3600"/>
          </a:p>
        </p:txBody>
      </p:sp>
      <p:sp>
        <p:nvSpPr>
          <p:cNvPr id="95" name="Google Shape;95;p13"/>
          <p:cNvSpPr txBox="1"/>
          <p:nvPr/>
        </p:nvSpPr>
        <p:spPr>
          <a:xfrm>
            <a:off x="1090100" y="21741903"/>
            <a:ext cx="10056300" cy="1134600"/>
          </a:xfrm>
          <a:prstGeom prst="rect">
            <a:avLst/>
          </a:prstGeom>
          <a:solidFill>
            <a:srgbClr val="00274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5400">
                <a:solidFill>
                  <a:srgbClr val="FFC000"/>
                </a:solidFill>
              </a:rPr>
              <a:t>Data</a:t>
            </a:r>
            <a:endParaRPr/>
          </a:p>
        </p:txBody>
      </p:sp>
      <p:sp>
        <p:nvSpPr>
          <p:cNvPr id="96" name="Google Shape;96;p13"/>
          <p:cNvSpPr/>
          <p:nvPr/>
        </p:nvSpPr>
        <p:spPr>
          <a:xfrm>
            <a:off x="1188750" y="23065725"/>
            <a:ext cx="10130700" cy="29211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3600">
                <a:solidFill>
                  <a:schemeClr val="dk1"/>
                </a:solidFill>
              </a:rPr>
              <a:t>Constructed dataset:</a:t>
            </a:r>
            <a:endParaRPr b="1" sz="3600">
              <a:solidFill>
                <a:schemeClr val="dk1"/>
              </a:solidFill>
            </a:endParaRPr>
          </a:p>
          <a:p>
            <a:pPr indent="0" lvl="0" marL="0" marR="0" rtl="0" algn="l">
              <a:spcBef>
                <a:spcPts val="0"/>
              </a:spcBef>
              <a:spcAft>
                <a:spcPts val="0"/>
              </a:spcAft>
              <a:buNone/>
            </a:pPr>
            <a:r>
              <a:rPr lang="en-US" sz="3600">
                <a:solidFill>
                  <a:schemeClr val="dk1"/>
                </a:solidFill>
              </a:rPr>
              <a:t>Original preprocessed </a:t>
            </a:r>
            <a:r>
              <a:rPr lang="en-US" sz="3600">
                <a:solidFill>
                  <a:schemeClr val="dk1"/>
                </a:solidFill>
              </a:rPr>
              <a:t>news </a:t>
            </a:r>
            <a:r>
              <a:rPr lang="en-US" sz="3600">
                <a:solidFill>
                  <a:schemeClr val="dk1"/>
                </a:solidFill>
              </a:rPr>
              <a:t>dataset from Kaggle </a:t>
            </a:r>
            <a:r>
              <a:rPr lang="en-US" sz="3600">
                <a:solidFill>
                  <a:schemeClr val="dk1"/>
                </a:solidFill>
              </a:rPr>
              <a:t>contains</a:t>
            </a:r>
            <a:r>
              <a:rPr lang="en-US" sz="3600">
                <a:solidFill>
                  <a:schemeClr val="dk1"/>
                </a:solidFill>
              </a:rPr>
              <a:t> has scattered distribution of news events.  So we constructed our own dataset by crawling news websites.</a:t>
            </a:r>
            <a:endParaRPr b="1" sz="3600">
              <a:solidFill>
                <a:schemeClr val="dk1"/>
              </a:solidFill>
            </a:endParaRPr>
          </a:p>
        </p:txBody>
      </p:sp>
      <p:sp>
        <p:nvSpPr>
          <p:cNvPr id="97" name="Google Shape;97;p13"/>
          <p:cNvSpPr txBox="1"/>
          <p:nvPr/>
        </p:nvSpPr>
        <p:spPr>
          <a:xfrm>
            <a:off x="12466700" y="6400788"/>
            <a:ext cx="18820500" cy="1134600"/>
          </a:xfrm>
          <a:prstGeom prst="rect">
            <a:avLst/>
          </a:prstGeom>
          <a:solidFill>
            <a:srgbClr val="00274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5400">
                <a:solidFill>
                  <a:srgbClr val="FFC000"/>
                </a:solidFill>
              </a:rPr>
              <a:t>Methods</a:t>
            </a:r>
            <a:endParaRPr/>
          </a:p>
        </p:txBody>
      </p:sp>
      <p:sp>
        <p:nvSpPr>
          <p:cNvPr id="98" name="Google Shape;98;p13"/>
          <p:cNvSpPr/>
          <p:nvPr/>
        </p:nvSpPr>
        <p:spPr>
          <a:xfrm>
            <a:off x="12466700" y="7743200"/>
            <a:ext cx="18820500" cy="50631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3600">
                <a:solidFill>
                  <a:schemeClr val="dk1"/>
                </a:solidFill>
              </a:rPr>
              <a:t>We get each previous historical event recursively to generate the development. </a:t>
            </a:r>
            <a:endParaRPr sz="3600">
              <a:solidFill>
                <a:schemeClr val="dk1"/>
              </a:solidFill>
            </a:endParaRPr>
          </a:p>
          <a:p>
            <a:pPr indent="-457200" lvl="0" marL="457200" marR="0" rtl="0" algn="just">
              <a:spcBef>
                <a:spcPts val="0"/>
              </a:spcBef>
              <a:spcAft>
                <a:spcPts val="0"/>
              </a:spcAft>
              <a:buClr>
                <a:schemeClr val="dk1"/>
              </a:buClr>
              <a:buSzPts val="3600"/>
              <a:buChar char="●"/>
            </a:pPr>
            <a:r>
              <a:rPr lang="en-US" sz="3600">
                <a:solidFill>
                  <a:schemeClr val="dk1"/>
                </a:solidFill>
              </a:rPr>
              <a:t>Retrieve all the relevant news articles related to the input query keywords.</a:t>
            </a:r>
            <a:endParaRPr sz="3600">
              <a:solidFill>
                <a:schemeClr val="dk1"/>
              </a:solidFill>
            </a:endParaRPr>
          </a:p>
          <a:p>
            <a:pPr indent="-457200" lvl="0" marL="457200" marR="0" rtl="0" algn="just">
              <a:spcBef>
                <a:spcPts val="0"/>
              </a:spcBef>
              <a:spcAft>
                <a:spcPts val="0"/>
              </a:spcAft>
              <a:buClr>
                <a:schemeClr val="dk1"/>
              </a:buClr>
              <a:buSzPts val="3600"/>
              <a:buChar char="●"/>
            </a:pPr>
            <a:r>
              <a:rPr lang="en-US" sz="3600">
                <a:solidFill>
                  <a:schemeClr val="dk1"/>
                </a:solidFill>
              </a:rPr>
              <a:t>Extract keywords [1] of related documents into keyword pool.</a:t>
            </a:r>
            <a:endParaRPr sz="3600">
              <a:solidFill>
                <a:schemeClr val="dk1"/>
              </a:solidFill>
            </a:endParaRPr>
          </a:p>
          <a:p>
            <a:pPr indent="-457200" lvl="0" marL="457200" marR="0" rtl="0" algn="just">
              <a:spcBef>
                <a:spcPts val="0"/>
              </a:spcBef>
              <a:spcAft>
                <a:spcPts val="0"/>
              </a:spcAft>
              <a:buClr>
                <a:schemeClr val="dk1"/>
              </a:buClr>
              <a:buSzPts val="3600"/>
              <a:buChar char="●"/>
            </a:pPr>
            <a:r>
              <a:rPr lang="en-US" sz="3600">
                <a:solidFill>
                  <a:schemeClr val="dk1"/>
                </a:solidFill>
              </a:rPr>
              <a:t>Embed [2] and calculate similarity between query keywords and keywords pool.</a:t>
            </a:r>
            <a:endParaRPr sz="3600">
              <a:solidFill>
                <a:schemeClr val="dk1"/>
              </a:solidFill>
            </a:endParaRPr>
          </a:p>
          <a:p>
            <a:pPr indent="-457200" lvl="0" marL="457200" marR="0" rtl="0" algn="just">
              <a:spcBef>
                <a:spcPts val="0"/>
              </a:spcBef>
              <a:spcAft>
                <a:spcPts val="0"/>
              </a:spcAft>
              <a:buClr>
                <a:schemeClr val="dk1"/>
              </a:buClr>
              <a:buSzPts val="3600"/>
              <a:buChar char="●"/>
            </a:pPr>
            <a:r>
              <a:rPr lang="en-US" sz="3600">
                <a:solidFill>
                  <a:schemeClr val="dk1"/>
                </a:solidFill>
              </a:rPr>
              <a:t>Use least relevant words as next query which is most likely to be </a:t>
            </a:r>
            <a:r>
              <a:rPr lang="en-US" sz="3600">
                <a:solidFill>
                  <a:schemeClr val="dk1"/>
                </a:solidFill>
              </a:rPr>
              <a:t>retrieve</a:t>
            </a:r>
            <a:r>
              <a:rPr lang="en-US" sz="3600">
                <a:solidFill>
                  <a:schemeClr val="dk1"/>
                </a:solidFill>
              </a:rPr>
              <a:t> previous event.</a:t>
            </a:r>
            <a:endParaRPr sz="3600">
              <a:solidFill>
                <a:schemeClr val="dk1"/>
              </a:solidFill>
            </a:endParaRPr>
          </a:p>
          <a:p>
            <a:pPr indent="-457200" lvl="0" marL="457200" marR="0" rtl="0" algn="just">
              <a:spcBef>
                <a:spcPts val="0"/>
              </a:spcBef>
              <a:spcAft>
                <a:spcPts val="0"/>
              </a:spcAft>
              <a:buClr>
                <a:schemeClr val="dk1"/>
              </a:buClr>
              <a:buSzPts val="3600"/>
              <a:buChar char="●"/>
            </a:pPr>
            <a:r>
              <a:rPr lang="en-US" sz="3600">
                <a:solidFill>
                  <a:schemeClr val="dk1"/>
                </a:solidFill>
              </a:rPr>
              <a:t>Feedback to the pipeline recursively.</a:t>
            </a:r>
            <a:endParaRPr sz="3600">
              <a:solidFill>
                <a:schemeClr val="dk1"/>
              </a:solidFill>
            </a:endParaRPr>
          </a:p>
          <a:p>
            <a:pPr indent="0" lvl="0" marL="0" rtl="0" algn="just">
              <a:spcBef>
                <a:spcPts val="1000"/>
              </a:spcBef>
              <a:spcAft>
                <a:spcPts val="0"/>
              </a:spcAft>
              <a:buNone/>
            </a:pPr>
            <a:r>
              <a:rPr b="1" lang="en-US" sz="3600">
                <a:solidFill>
                  <a:schemeClr val="dk1"/>
                </a:solidFill>
              </a:rPr>
              <a:t>Key components of this project:</a:t>
            </a:r>
            <a:endParaRPr b="1" sz="3600">
              <a:solidFill>
                <a:schemeClr val="dk1"/>
              </a:solidFill>
            </a:endParaRPr>
          </a:p>
          <a:p>
            <a:pPr indent="0" lvl="0" marL="457200" rtl="0" algn="just">
              <a:spcBef>
                <a:spcPts val="0"/>
              </a:spcBef>
              <a:spcAft>
                <a:spcPts val="0"/>
              </a:spcAft>
              <a:buNone/>
            </a:pPr>
            <a:r>
              <a:rPr lang="en-US" sz="3600">
                <a:solidFill>
                  <a:schemeClr val="dk1"/>
                </a:solidFill>
              </a:rPr>
              <a:t>1.An retrieval system           	2.Keyword extraction model</a:t>
            </a:r>
            <a:endParaRPr sz="3600">
              <a:solidFill>
                <a:schemeClr val="dk1"/>
              </a:solidFill>
            </a:endParaRPr>
          </a:p>
          <a:p>
            <a:pPr indent="0" lvl="0" marL="457200" rtl="0" algn="just">
              <a:spcBef>
                <a:spcPts val="0"/>
              </a:spcBef>
              <a:spcAft>
                <a:spcPts val="0"/>
              </a:spcAft>
              <a:buNone/>
            </a:pPr>
            <a:r>
              <a:rPr lang="en-US" sz="3600">
                <a:solidFill>
                  <a:schemeClr val="dk1"/>
                </a:solidFill>
              </a:rPr>
              <a:t>3.Word embedding model    	4.Recursive searching model</a:t>
            </a:r>
            <a:endParaRPr sz="3600">
              <a:solidFill>
                <a:schemeClr val="dk1"/>
              </a:solidFill>
            </a:endParaRPr>
          </a:p>
        </p:txBody>
      </p:sp>
      <p:sp>
        <p:nvSpPr>
          <p:cNvPr id="99" name="Google Shape;99;p13"/>
          <p:cNvSpPr txBox="1"/>
          <p:nvPr/>
        </p:nvSpPr>
        <p:spPr>
          <a:xfrm>
            <a:off x="12582100" y="24954400"/>
            <a:ext cx="18820500" cy="1134600"/>
          </a:xfrm>
          <a:prstGeom prst="rect">
            <a:avLst/>
          </a:prstGeom>
          <a:solidFill>
            <a:srgbClr val="00274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5400">
                <a:solidFill>
                  <a:srgbClr val="FFC000"/>
                </a:solidFill>
              </a:rPr>
              <a:t>Discussion and Conclusion</a:t>
            </a:r>
            <a:endParaRPr/>
          </a:p>
        </p:txBody>
      </p:sp>
      <p:sp>
        <p:nvSpPr>
          <p:cNvPr id="100" name="Google Shape;100;p13"/>
          <p:cNvSpPr txBox="1"/>
          <p:nvPr/>
        </p:nvSpPr>
        <p:spPr>
          <a:xfrm>
            <a:off x="32665275" y="6417734"/>
            <a:ext cx="10405200" cy="990000"/>
          </a:xfrm>
          <a:prstGeom prst="rect">
            <a:avLst/>
          </a:prstGeom>
          <a:solidFill>
            <a:srgbClr val="00274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5400">
                <a:solidFill>
                  <a:srgbClr val="FFC000"/>
                </a:solidFill>
              </a:rPr>
              <a:t>Results</a:t>
            </a:r>
            <a:endParaRPr/>
          </a:p>
        </p:txBody>
      </p:sp>
      <p:sp>
        <p:nvSpPr>
          <p:cNvPr id="101" name="Google Shape;101;p13"/>
          <p:cNvSpPr txBox="1"/>
          <p:nvPr/>
        </p:nvSpPr>
        <p:spPr>
          <a:xfrm>
            <a:off x="32665275" y="22344504"/>
            <a:ext cx="10405200" cy="990000"/>
          </a:xfrm>
          <a:prstGeom prst="rect">
            <a:avLst/>
          </a:prstGeom>
          <a:solidFill>
            <a:srgbClr val="00274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5400">
                <a:solidFill>
                  <a:srgbClr val="FFC000"/>
                </a:solidFill>
                <a:latin typeface="Arial"/>
                <a:ea typeface="Arial"/>
                <a:cs typeface="Arial"/>
                <a:sym typeface="Arial"/>
              </a:rPr>
              <a:t>Acknowledgements</a:t>
            </a:r>
            <a:endParaRPr/>
          </a:p>
        </p:txBody>
      </p:sp>
      <p:sp>
        <p:nvSpPr>
          <p:cNvPr id="102" name="Google Shape;102;p13"/>
          <p:cNvSpPr txBox="1"/>
          <p:nvPr/>
        </p:nvSpPr>
        <p:spPr>
          <a:xfrm>
            <a:off x="32665275" y="27297712"/>
            <a:ext cx="10405200" cy="990000"/>
          </a:xfrm>
          <a:prstGeom prst="rect">
            <a:avLst/>
          </a:prstGeom>
          <a:solidFill>
            <a:srgbClr val="00274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5400">
                <a:solidFill>
                  <a:srgbClr val="FFC000"/>
                </a:solidFill>
                <a:latin typeface="Arial"/>
                <a:ea typeface="Arial"/>
                <a:cs typeface="Arial"/>
                <a:sym typeface="Arial"/>
              </a:rPr>
              <a:t>References</a:t>
            </a:r>
            <a:endParaRPr/>
          </a:p>
        </p:txBody>
      </p:sp>
      <p:pic>
        <p:nvPicPr>
          <p:cNvPr id="103" name="Google Shape;103;p13"/>
          <p:cNvPicPr preferRelativeResize="0"/>
          <p:nvPr/>
        </p:nvPicPr>
        <p:blipFill>
          <a:blip r:embed="rId4">
            <a:alphaModFix/>
          </a:blip>
          <a:stretch>
            <a:fillRect/>
          </a:stretch>
        </p:blipFill>
        <p:spPr>
          <a:xfrm>
            <a:off x="1597799" y="16272558"/>
            <a:ext cx="2687261" cy="2531349"/>
          </a:xfrm>
          <a:prstGeom prst="rect">
            <a:avLst/>
          </a:prstGeom>
          <a:noFill/>
          <a:ln>
            <a:noFill/>
          </a:ln>
        </p:spPr>
      </p:pic>
      <p:pic>
        <p:nvPicPr>
          <p:cNvPr id="104" name="Google Shape;104;p13"/>
          <p:cNvPicPr preferRelativeResize="0"/>
          <p:nvPr/>
        </p:nvPicPr>
        <p:blipFill>
          <a:blip r:embed="rId5">
            <a:alphaModFix/>
          </a:blip>
          <a:stretch>
            <a:fillRect/>
          </a:stretch>
        </p:blipFill>
        <p:spPr>
          <a:xfrm>
            <a:off x="6236587" y="15603825"/>
            <a:ext cx="1445932" cy="1671016"/>
          </a:xfrm>
          <a:prstGeom prst="rect">
            <a:avLst/>
          </a:prstGeom>
          <a:noFill/>
          <a:ln>
            <a:noFill/>
          </a:ln>
        </p:spPr>
      </p:pic>
      <p:pic>
        <p:nvPicPr>
          <p:cNvPr id="105" name="Google Shape;105;p13"/>
          <p:cNvPicPr preferRelativeResize="0"/>
          <p:nvPr/>
        </p:nvPicPr>
        <p:blipFill>
          <a:blip r:embed="rId6">
            <a:alphaModFix/>
          </a:blip>
          <a:stretch>
            <a:fillRect/>
          </a:stretch>
        </p:blipFill>
        <p:spPr>
          <a:xfrm>
            <a:off x="7682526" y="14989242"/>
            <a:ext cx="1445945" cy="1671024"/>
          </a:xfrm>
          <a:prstGeom prst="rect">
            <a:avLst/>
          </a:prstGeom>
          <a:noFill/>
          <a:ln>
            <a:noFill/>
          </a:ln>
        </p:spPr>
      </p:pic>
      <p:pic>
        <p:nvPicPr>
          <p:cNvPr id="106" name="Google Shape;106;p13"/>
          <p:cNvPicPr preferRelativeResize="0"/>
          <p:nvPr/>
        </p:nvPicPr>
        <p:blipFill>
          <a:blip r:embed="rId7">
            <a:alphaModFix/>
          </a:blip>
          <a:stretch>
            <a:fillRect/>
          </a:stretch>
        </p:blipFill>
        <p:spPr>
          <a:xfrm>
            <a:off x="4952278" y="14989230"/>
            <a:ext cx="1445953" cy="1671040"/>
          </a:xfrm>
          <a:prstGeom prst="rect">
            <a:avLst/>
          </a:prstGeom>
          <a:noFill/>
          <a:ln>
            <a:noFill/>
          </a:ln>
        </p:spPr>
      </p:pic>
      <p:grpSp>
        <p:nvGrpSpPr>
          <p:cNvPr id="107" name="Google Shape;107;p13"/>
          <p:cNvGrpSpPr/>
          <p:nvPr/>
        </p:nvGrpSpPr>
        <p:grpSpPr>
          <a:xfrm>
            <a:off x="4952277" y="17093147"/>
            <a:ext cx="4014547" cy="3556909"/>
            <a:chOff x="2616354" y="16153900"/>
            <a:chExt cx="3625200" cy="2928703"/>
          </a:xfrm>
        </p:grpSpPr>
        <p:pic>
          <p:nvPicPr>
            <p:cNvPr id="108" name="Google Shape;108;p13"/>
            <p:cNvPicPr preferRelativeResize="0"/>
            <p:nvPr/>
          </p:nvPicPr>
          <p:blipFill>
            <a:blip r:embed="rId8">
              <a:alphaModFix/>
            </a:blip>
            <a:stretch>
              <a:fillRect/>
            </a:stretch>
          </p:blipFill>
          <p:spPr>
            <a:xfrm rot="5400000">
              <a:off x="3135688" y="15976462"/>
              <a:ext cx="2738950" cy="3316275"/>
            </a:xfrm>
            <a:prstGeom prst="rect">
              <a:avLst/>
            </a:prstGeom>
            <a:noFill/>
            <a:ln>
              <a:noFill/>
            </a:ln>
          </p:spPr>
        </p:pic>
        <p:pic>
          <p:nvPicPr>
            <p:cNvPr id="109" name="Google Shape;109;p13"/>
            <p:cNvPicPr preferRelativeResize="0"/>
            <p:nvPr/>
          </p:nvPicPr>
          <p:blipFill>
            <a:blip r:embed="rId6">
              <a:alphaModFix/>
            </a:blip>
            <a:stretch>
              <a:fillRect/>
            </a:stretch>
          </p:blipFill>
          <p:spPr>
            <a:xfrm>
              <a:off x="3824754" y="16153900"/>
              <a:ext cx="1208400" cy="1208400"/>
            </a:xfrm>
            <a:prstGeom prst="rect">
              <a:avLst/>
            </a:prstGeom>
            <a:noFill/>
            <a:ln>
              <a:noFill/>
            </a:ln>
          </p:spPr>
        </p:pic>
        <p:pic>
          <p:nvPicPr>
            <p:cNvPr id="110" name="Google Shape;110;p13"/>
            <p:cNvPicPr preferRelativeResize="0"/>
            <p:nvPr/>
          </p:nvPicPr>
          <p:blipFill>
            <a:blip r:embed="rId6">
              <a:alphaModFix/>
            </a:blip>
            <a:stretch>
              <a:fillRect/>
            </a:stretch>
          </p:blipFill>
          <p:spPr>
            <a:xfrm>
              <a:off x="2616354" y="17874202"/>
              <a:ext cx="1208400" cy="1208400"/>
            </a:xfrm>
            <a:prstGeom prst="rect">
              <a:avLst/>
            </a:prstGeom>
            <a:noFill/>
            <a:ln>
              <a:noFill/>
            </a:ln>
          </p:spPr>
        </p:pic>
        <p:pic>
          <p:nvPicPr>
            <p:cNvPr id="111" name="Google Shape;111;p13"/>
            <p:cNvPicPr preferRelativeResize="0"/>
            <p:nvPr/>
          </p:nvPicPr>
          <p:blipFill>
            <a:blip r:embed="rId6">
              <a:alphaModFix/>
            </a:blip>
            <a:stretch>
              <a:fillRect/>
            </a:stretch>
          </p:blipFill>
          <p:spPr>
            <a:xfrm>
              <a:off x="5033154" y="17874202"/>
              <a:ext cx="1208400" cy="1208400"/>
            </a:xfrm>
            <a:prstGeom prst="rect">
              <a:avLst/>
            </a:prstGeom>
            <a:noFill/>
            <a:ln>
              <a:noFill/>
            </a:ln>
          </p:spPr>
        </p:pic>
      </p:grpSp>
      <p:sp>
        <p:nvSpPr>
          <p:cNvPr id="112" name="Google Shape;112;p13"/>
          <p:cNvSpPr/>
          <p:nvPr/>
        </p:nvSpPr>
        <p:spPr>
          <a:xfrm>
            <a:off x="9183070" y="15454764"/>
            <a:ext cx="1748100" cy="3712800"/>
          </a:xfrm>
          <a:prstGeom prst="curvedLeftArrow">
            <a:avLst>
              <a:gd fmla="val 25000" name="adj1"/>
              <a:gd fmla="val 50000" name="adj2"/>
              <a:gd fmla="val 25000" name="adj3"/>
            </a:avLst>
          </a:prstGeom>
          <a:solidFill>
            <a:schemeClr val="lt2"/>
          </a:solidFill>
          <a:ln cap="flat" cmpd="sng" w="9525">
            <a:solidFill>
              <a:srgbClr val="0027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 name="Google Shape;113;p13"/>
          <p:cNvPicPr preferRelativeResize="0"/>
          <p:nvPr/>
        </p:nvPicPr>
        <p:blipFill>
          <a:blip r:embed="rId9">
            <a:alphaModFix/>
          </a:blip>
          <a:stretch>
            <a:fillRect/>
          </a:stretch>
        </p:blipFill>
        <p:spPr>
          <a:xfrm>
            <a:off x="1302150" y="26241400"/>
            <a:ext cx="10056301" cy="5063112"/>
          </a:xfrm>
          <a:prstGeom prst="rect">
            <a:avLst/>
          </a:prstGeom>
          <a:noFill/>
          <a:ln>
            <a:noFill/>
          </a:ln>
        </p:spPr>
      </p:pic>
      <p:grpSp>
        <p:nvGrpSpPr>
          <p:cNvPr id="114" name="Google Shape;114;p13"/>
          <p:cNvGrpSpPr/>
          <p:nvPr/>
        </p:nvGrpSpPr>
        <p:grpSpPr>
          <a:xfrm>
            <a:off x="13743675" y="13167771"/>
            <a:ext cx="15965939" cy="10977210"/>
            <a:chOff x="12902823" y="15442385"/>
            <a:chExt cx="16723515" cy="12251351"/>
          </a:xfrm>
        </p:grpSpPr>
        <p:grpSp>
          <p:nvGrpSpPr>
            <p:cNvPr id="115" name="Google Shape;115;p13"/>
            <p:cNvGrpSpPr/>
            <p:nvPr/>
          </p:nvGrpSpPr>
          <p:grpSpPr>
            <a:xfrm>
              <a:off x="12902823" y="15442385"/>
              <a:ext cx="16723515" cy="11884782"/>
              <a:chOff x="357176" y="574667"/>
              <a:chExt cx="6126727" cy="3931193"/>
            </a:xfrm>
          </p:grpSpPr>
          <p:sp>
            <p:nvSpPr>
              <p:cNvPr id="116" name="Google Shape;116;p13"/>
              <p:cNvSpPr/>
              <p:nvPr/>
            </p:nvSpPr>
            <p:spPr>
              <a:xfrm>
                <a:off x="357176" y="2323440"/>
                <a:ext cx="233100" cy="2331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p13"/>
              <p:cNvCxnSpPr>
                <a:stCxn id="116" idx="6"/>
                <a:endCxn id="118" idx="1"/>
              </p:cNvCxnSpPr>
              <p:nvPr/>
            </p:nvCxnSpPr>
            <p:spPr>
              <a:xfrm>
                <a:off x="590276" y="2439990"/>
                <a:ext cx="612300" cy="3000"/>
              </a:xfrm>
              <a:prstGeom prst="straightConnector1">
                <a:avLst/>
              </a:prstGeom>
              <a:noFill/>
              <a:ln cap="flat" cmpd="sng" w="114300">
                <a:solidFill>
                  <a:srgbClr val="3C78D8"/>
                </a:solidFill>
                <a:prstDash val="solid"/>
                <a:round/>
                <a:headEnd len="med" w="med" type="none"/>
                <a:tailEnd len="med" w="med" type="triangle"/>
              </a:ln>
            </p:spPr>
          </p:cxnSp>
          <p:sp>
            <p:nvSpPr>
              <p:cNvPr id="118" name="Google Shape;118;p13"/>
              <p:cNvSpPr/>
              <p:nvPr/>
            </p:nvSpPr>
            <p:spPr>
              <a:xfrm>
                <a:off x="1202500" y="2128600"/>
                <a:ext cx="1144500" cy="6288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600">
                    <a:solidFill>
                      <a:srgbClr val="FFFFFF"/>
                    </a:solidFill>
                  </a:rPr>
                  <a:t>Query Keyword</a:t>
                </a:r>
                <a:endParaRPr b="1" sz="3600">
                  <a:solidFill>
                    <a:srgbClr val="FFFFFF"/>
                  </a:solidFill>
                </a:endParaRPr>
              </a:p>
            </p:txBody>
          </p:sp>
          <p:cxnSp>
            <p:nvCxnSpPr>
              <p:cNvPr id="119" name="Google Shape;119;p13"/>
              <p:cNvCxnSpPr>
                <a:stCxn id="118" idx="3"/>
              </p:cNvCxnSpPr>
              <p:nvPr/>
            </p:nvCxnSpPr>
            <p:spPr>
              <a:xfrm>
                <a:off x="2347000" y="2443000"/>
                <a:ext cx="858000" cy="22200"/>
              </a:xfrm>
              <a:prstGeom prst="straightConnector1">
                <a:avLst/>
              </a:prstGeom>
              <a:noFill/>
              <a:ln cap="flat" cmpd="sng" w="114300">
                <a:solidFill>
                  <a:srgbClr val="3C78D8"/>
                </a:solidFill>
                <a:prstDash val="solid"/>
                <a:round/>
                <a:headEnd len="med" w="med" type="none"/>
                <a:tailEnd len="med" w="med" type="triangle"/>
              </a:ln>
            </p:spPr>
          </p:cxnSp>
          <p:sp>
            <p:nvSpPr>
              <p:cNvPr id="120" name="Google Shape;120;p13"/>
              <p:cNvSpPr/>
              <p:nvPr/>
            </p:nvSpPr>
            <p:spPr>
              <a:xfrm>
                <a:off x="3216100" y="2126275"/>
                <a:ext cx="1278900" cy="6288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4000">
                    <a:solidFill>
                      <a:srgbClr val="FFFFFF"/>
                    </a:solidFill>
                  </a:rPr>
                  <a:t>Relevant Documents</a:t>
                </a:r>
                <a:endParaRPr b="1" sz="4000">
                  <a:solidFill>
                    <a:srgbClr val="FFFFFF"/>
                  </a:solidFill>
                </a:endParaRPr>
              </a:p>
            </p:txBody>
          </p:sp>
          <p:cxnSp>
            <p:nvCxnSpPr>
              <p:cNvPr id="121" name="Google Shape;121;p13"/>
              <p:cNvCxnSpPr/>
              <p:nvPr/>
            </p:nvCxnSpPr>
            <p:spPr>
              <a:xfrm>
                <a:off x="4495000" y="2439400"/>
                <a:ext cx="936300" cy="12600"/>
              </a:xfrm>
              <a:prstGeom prst="straightConnector1">
                <a:avLst/>
              </a:prstGeom>
              <a:noFill/>
              <a:ln cap="flat" cmpd="sng" w="114300">
                <a:solidFill>
                  <a:srgbClr val="3C78D8"/>
                </a:solidFill>
                <a:prstDash val="solid"/>
                <a:round/>
                <a:headEnd len="med" w="med" type="none"/>
                <a:tailEnd len="med" w="med" type="triangle"/>
              </a:ln>
            </p:spPr>
          </p:cxnSp>
          <p:sp>
            <p:nvSpPr>
              <p:cNvPr id="122" name="Google Shape;122;p13"/>
              <p:cNvSpPr/>
              <p:nvPr/>
            </p:nvSpPr>
            <p:spPr>
              <a:xfrm>
                <a:off x="5460003" y="2139702"/>
                <a:ext cx="1023900" cy="6288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4000">
                    <a:solidFill>
                      <a:srgbClr val="FFFFFF"/>
                    </a:solidFill>
                  </a:rPr>
                  <a:t>New Keyw</a:t>
                </a:r>
                <a:r>
                  <a:rPr b="1" lang="en-US" sz="3600">
                    <a:solidFill>
                      <a:srgbClr val="FFFFFF"/>
                    </a:solidFill>
                  </a:rPr>
                  <a:t>ord Pool</a:t>
                </a:r>
                <a:endParaRPr b="1" sz="3600">
                  <a:solidFill>
                    <a:srgbClr val="FFFFFF"/>
                  </a:solidFill>
                </a:endParaRPr>
              </a:p>
            </p:txBody>
          </p:sp>
          <p:sp>
            <p:nvSpPr>
              <p:cNvPr id="123" name="Google Shape;123;p13"/>
              <p:cNvSpPr txBox="1"/>
              <p:nvPr/>
            </p:nvSpPr>
            <p:spPr>
              <a:xfrm>
                <a:off x="4422099" y="1906050"/>
                <a:ext cx="1082100" cy="60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solidFill>
                      <a:srgbClr val="00274C"/>
                    </a:solidFill>
                  </a:rPr>
                  <a:t>Extract Keywords</a:t>
                </a:r>
                <a:endParaRPr b="1" sz="3600">
                  <a:solidFill>
                    <a:srgbClr val="00274C"/>
                  </a:solidFill>
                </a:endParaRPr>
              </a:p>
            </p:txBody>
          </p:sp>
          <p:sp>
            <p:nvSpPr>
              <p:cNvPr id="124" name="Google Shape;124;p13"/>
              <p:cNvSpPr txBox="1"/>
              <p:nvPr/>
            </p:nvSpPr>
            <p:spPr>
              <a:xfrm>
                <a:off x="2203746" y="2095297"/>
                <a:ext cx="1144500" cy="36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solidFill>
                      <a:srgbClr val="00274C"/>
                    </a:solidFill>
                  </a:rPr>
                  <a:t>Retrieval</a:t>
                </a:r>
                <a:endParaRPr b="1" sz="3600">
                  <a:solidFill>
                    <a:srgbClr val="00274C"/>
                  </a:solidFill>
                </a:endParaRPr>
              </a:p>
            </p:txBody>
          </p:sp>
          <p:sp>
            <p:nvSpPr>
              <p:cNvPr id="125" name="Google Shape;125;p13"/>
              <p:cNvSpPr/>
              <p:nvPr/>
            </p:nvSpPr>
            <p:spPr>
              <a:xfrm>
                <a:off x="3698650" y="867500"/>
                <a:ext cx="313800" cy="302400"/>
              </a:xfrm>
              <a:prstGeom prst="ellipse">
                <a:avLst/>
              </a:prstGeom>
              <a:solidFill>
                <a:srgbClr val="0027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 name="Google Shape;126;p13"/>
              <p:cNvCxnSpPr>
                <a:stCxn id="127" idx="6"/>
              </p:cNvCxnSpPr>
              <p:nvPr/>
            </p:nvCxnSpPr>
            <p:spPr>
              <a:xfrm>
                <a:off x="2655738" y="1015841"/>
                <a:ext cx="1042800" cy="8400"/>
              </a:xfrm>
              <a:prstGeom prst="straightConnector1">
                <a:avLst/>
              </a:prstGeom>
              <a:noFill/>
              <a:ln cap="flat" cmpd="sng" w="114300">
                <a:solidFill>
                  <a:srgbClr val="00274C"/>
                </a:solidFill>
                <a:prstDash val="solid"/>
                <a:round/>
                <a:headEnd len="med" w="med" type="none"/>
                <a:tailEnd len="med" w="med" type="triangle"/>
              </a:ln>
            </p:spPr>
          </p:cxnSp>
          <p:cxnSp>
            <p:nvCxnSpPr>
              <p:cNvPr id="128" name="Google Shape;128;p13"/>
              <p:cNvCxnSpPr/>
              <p:nvPr/>
            </p:nvCxnSpPr>
            <p:spPr>
              <a:xfrm>
                <a:off x="4025500" y="1013150"/>
                <a:ext cx="1003500" cy="11100"/>
              </a:xfrm>
              <a:prstGeom prst="straightConnector1">
                <a:avLst/>
              </a:prstGeom>
              <a:noFill/>
              <a:ln cap="flat" cmpd="sng" w="114300">
                <a:solidFill>
                  <a:srgbClr val="999999"/>
                </a:solidFill>
                <a:prstDash val="dash"/>
                <a:round/>
                <a:headEnd len="med" w="med" type="none"/>
                <a:tailEnd len="med" w="med" type="triangle"/>
              </a:ln>
            </p:spPr>
          </p:cxnSp>
          <p:sp>
            <p:nvSpPr>
              <p:cNvPr id="129" name="Google Shape;129;p13"/>
              <p:cNvSpPr txBox="1"/>
              <p:nvPr/>
            </p:nvSpPr>
            <p:spPr>
              <a:xfrm>
                <a:off x="3161939" y="574667"/>
                <a:ext cx="14457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rgbClr val="00274C"/>
                    </a:solidFill>
                  </a:rPr>
                  <a:t>Output Timeline</a:t>
                </a:r>
                <a:endParaRPr b="1" sz="3600">
                  <a:solidFill>
                    <a:srgbClr val="00274C"/>
                  </a:solidFill>
                </a:endParaRPr>
              </a:p>
            </p:txBody>
          </p:sp>
          <p:cxnSp>
            <p:nvCxnSpPr>
              <p:cNvPr id="130" name="Google Shape;130;p13"/>
              <p:cNvCxnSpPr>
                <a:stCxn id="120" idx="0"/>
                <a:endCxn id="125" idx="4"/>
              </p:cNvCxnSpPr>
              <p:nvPr/>
            </p:nvCxnSpPr>
            <p:spPr>
              <a:xfrm rot="10800000">
                <a:off x="3855550" y="1169875"/>
                <a:ext cx="0" cy="956400"/>
              </a:xfrm>
              <a:prstGeom prst="straightConnector1">
                <a:avLst/>
              </a:prstGeom>
              <a:noFill/>
              <a:ln cap="flat" cmpd="sng" w="114300">
                <a:solidFill>
                  <a:srgbClr val="00274C"/>
                </a:solidFill>
                <a:prstDash val="solid"/>
                <a:round/>
                <a:headEnd len="med" w="med" type="none"/>
                <a:tailEnd len="med" w="med" type="triangle"/>
              </a:ln>
            </p:spPr>
          </p:cxnSp>
          <p:sp>
            <p:nvSpPr>
              <p:cNvPr id="131" name="Google Shape;131;p13"/>
              <p:cNvSpPr txBox="1"/>
              <p:nvPr/>
            </p:nvSpPr>
            <p:spPr>
              <a:xfrm>
                <a:off x="4012442" y="1345983"/>
                <a:ext cx="1738800" cy="4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rgbClr val="00274C"/>
                    </a:solidFill>
                  </a:rPr>
                  <a:t>Insert Top Relevant Docs into Timeline</a:t>
                </a:r>
                <a:endParaRPr b="1" sz="3600">
                  <a:solidFill>
                    <a:srgbClr val="00274C"/>
                  </a:solidFill>
                </a:endParaRPr>
              </a:p>
            </p:txBody>
          </p:sp>
          <p:cxnSp>
            <p:nvCxnSpPr>
              <p:cNvPr id="132" name="Google Shape;132;p13"/>
              <p:cNvCxnSpPr>
                <a:stCxn id="118" idx="2"/>
              </p:cNvCxnSpPr>
              <p:nvPr/>
            </p:nvCxnSpPr>
            <p:spPr>
              <a:xfrm>
                <a:off x="1774750" y="2757400"/>
                <a:ext cx="1485900" cy="1026300"/>
              </a:xfrm>
              <a:prstGeom prst="straightConnector1">
                <a:avLst/>
              </a:prstGeom>
              <a:noFill/>
              <a:ln cap="flat" cmpd="sng" w="114300">
                <a:solidFill>
                  <a:srgbClr val="3C78D8"/>
                </a:solidFill>
                <a:prstDash val="solid"/>
                <a:round/>
                <a:headEnd len="med" w="med" type="none"/>
                <a:tailEnd len="med" w="med" type="triangle"/>
              </a:ln>
            </p:spPr>
          </p:cxnSp>
          <p:cxnSp>
            <p:nvCxnSpPr>
              <p:cNvPr id="133" name="Google Shape;133;p13"/>
              <p:cNvCxnSpPr/>
              <p:nvPr/>
            </p:nvCxnSpPr>
            <p:spPr>
              <a:xfrm flipH="1">
                <a:off x="4431096" y="2802460"/>
                <a:ext cx="1541700" cy="965700"/>
              </a:xfrm>
              <a:prstGeom prst="straightConnector1">
                <a:avLst/>
              </a:prstGeom>
              <a:noFill/>
              <a:ln cap="flat" cmpd="sng" w="114300">
                <a:solidFill>
                  <a:srgbClr val="3C78D8"/>
                </a:solidFill>
                <a:prstDash val="solid"/>
                <a:round/>
                <a:headEnd len="med" w="med" type="none"/>
                <a:tailEnd len="med" w="med" type="triangle"/>
              </a:ln>
            </p:spPr>
          </p:cxnSp>
          <p:sp>
            <p:nvSpPr>
              <p:cNvPr id="134" name="Google Shape;134;p13"/>
              <p:cNvSpPr/>
              <p:nvPr/>
            </p:nvSpPr>
            <p:spPr>
              <a:xfrm>
                <a:off x="3216096" y="3711460"/>
                <a:ext cx="1278900" cy="794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600">
                    <a:solidFill>
                      <a:srgbClr val="FFFFFF"/>
                    </a:solidFill>
                  </a:rPr>
                  <a:t>Relevant Words As Next New Query </a:t>
                </a:r>
                <a:endParaRPr b="1" sz="3600">
                  <a:solidFill>
                    <a:srgbClr val="FFFFFF"/>
                  </a:solidFill>
                </a:endParaRPr>
              </a:p>
            </p:txBody>
          </p:sp>
          <p:sp>
            <p:nvSpPr>
              <p:cNvPr id="135" name="Google Shape;135;p13"/>
              <p:cNvSpPr txBox="1"/>
              <p:nvPr/>
            </p:nvSpPr>
            <p:spPr>
              <a:xfrm>
                <a:off x="2553094" y="2878929"/>
                <a:ext cx="15405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rgbClr val="00274C"/>
                    </a:solidFill>
                  </a:rPr>
                  <a:t>Embed and </a:t>
                </a:r>
                <a:endParaRPr b="1" sz="3600">
                  <a:solidFill>
                    <a:srgbClr val="00274C"/>
                  </a:solidFill>
                </a:endParaRPr>
              </a:p>
              <a:p>
                <a:pPr indent="0" lvl="0" marL="0" rtl="0" algn="l">
                  <a:spcBef>
                    <a:spcPts val="0"/>
                  </a:spcBef>
                  <a:spcAft>
                    <a:spcPts val="0"/>
                  </a:spcAft>
                  <a:buNone/>
                </a:pPr>
                <a:r>
                  <a:rPr b="1" lang="en-US" sz="3600">
                    <a:solidFill>
                      <a:srgbClr val="00274C"/>
                    </a:solidFill>
                  </a:rPr>
                  <a:t>Calc. Similarity</a:t>
                </a:r>
                <a:endParaRPr b="1" sz="3600">
                  <a:solidFill>
                    <a:srgbClr val="00274C"/>
                  </a:solidFill>
                </a:endParaRPr>
              </a:p>
            </p:txBody>
          </p:sp>
        </p:grpSp>
        <p:sp>
          <p:nvSpPr>
            <p:cNvPr id="136" name="Google Shape;136;p13"/>
            <p:cNvSpPr txBox="1"/>
            <p:nvPr/>
          </p:nvSpPr>
          <p:spPr>
            <a:xfrm>
              <a:off x="15387870" y="26192836"/>
              <a:ext cx="6424200" cy="15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chemeClr val="accent2"/>
                  </a:solidFill>
                </a:rPr>
                <a:t>Apply as Next Query</a:t>
              </a:r>
              <a:endParaRPr b="1" sz="3600">
                <a:solidFill>
                  <a:schemeClr val="accent2"/>
                </a:solidFill>
              </a:endParaRPr>
            </a:p>
          </p:txBody>
        </p:sp>
        <p:cxnSp>
          <p:nvCxnSpPr>
            <p:cNvPr id="137" name="Google Shape;137;p13"/>
            <p:cNvCxnSpPr/>
            <p:nvPr/>
          </p:nvCxnSpPr>
          <p:spPr>
            <a:xfrm>
              <a:off x="16745031" y="25932263"/>
              <a:ext cx="3961500" cy="24000"/>
            </a:xfrm>
            <a:prstGeom prst="straightConnector1">
              <a:avLst/>
            </a:prstGeom>
            <a:noFill/>
            <a:ln cap="flat" cmpd="sng" w="152400">
              <a:solidFill>
                <a:schemeClr val="accent2"/>
              </a:solidFill>
              <a:prstDash val="solid"/>
              <a:round/>
              <a:headEnd len="med" w="med" type="none"/>
              <a:tailEnd len="med" w="med" type="none"/>
            </a:ln>
          </p:spPr>
        </p:cxnSp>
        <p:cxnSp>
          <p:nvCxnSpPr>
            <p:cNvPr id="138" name="Google Shape;138;p13"/>
            <p:cNvCxnSpPr>
              <a:endCxn id="118" idx="2"/>
            </p:cNvCxnSpPr>
            <p:nvPr/>
          </p:nvCxnSpPr>
          <p:spPr>
            <a:xfrm rot="10800000">
              <a:off x="16772232" y="22041223"/>
              <a:ext cx="21600" cy="3930900"/>
            </a:xfrm>
            <a:prstGeom prst="straightConnector1">
              <a:avLst/>
            </a:prstGeom>
            <a:noFill/>
            <a:ln cap="flat" cmpd="sng" w="114300">
              <a:solidFill>
                <a:schemeClr val="accent2"/>
              </a:solidFill>
              <a:prstDash val="solid"/>
              <a:round/>
              <a:headEnd len="med" w="med" type="none"/>
              <a:tailEnd len="med" w="med" type="triangle"/>
            </a:ln>
          </p:spPr>
        </p:cxnSp>
      </p:grpSp>
      <p:sp>
        <p:nvSpPr>
          <p:cNvPr id="139" name="Google Shape;139;p13"/>
          <p:cNvSpPr txBox="1"/>
          <p:nvPr/>
        </p:nvSpPr>
        <p:spPr>
          <a:xfrm>
            <a:off x="32665275" y="28418340"/>
            <a:ext cx="10405200" cy="34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t>[1] Rose, Stuart &amp; Engel, Dave &amp; Cramer, Nick &amp; Cowley, Wendy. (2010). Automatic Keyword Extraction from Individual Documents.10.ch1.</a:t>
            </a:r>
            <a:endParaRPr sz="3600"/>
          </a:p>
          <a:p>
            <a:pPr indent="0" lvl="0" marL="0" marR="0" rtl="0" algn="l">
              <a:spcBef>
                <a:spcPts val="0"/>
              </a:spcBef>
              <a:spcAft>
                <a:spcPts val="0"/>
              </a:spcAft>
              <a:buNone/>
            </a:pPr>
            <a:r>
              <a:rPr lang="en-US" sz="3600"/>
              <a:t>[2] Jeffrey Pennington, Richard Socher, and Christopher D. Manning. 2014. </a:t>
            </a:r>
            <a:r>
              <a:rPr lang="en-US" sz="3600">
                <a:uFill>
                  <a:noFill/>
                </a:uFill>
                <a:hlinkClick r:id="rId10"/>
              </a:rPr>
              <a:t>GloVe: Global Vectors for Word Representation</a:t>
            </a:r>
            <a:r>
              <a:rPr lang="en-US" sz="3600"/>
              <a:t>.</a:t>
            </a:r>
            <a:endParaRPr sz="3600"/>
          </a:p>
        </p:txBody>
      </p:sp>
      <p:sp>
        <p:nvSpPr>
          <p:cNvPr id="140" name="Google Shape;140;p13"/>
          <p:cNvSpPr txBox="1"/>
          <p:nvPr/>
        </p:nvSpPr>
        <p:spPr>
          <a:xfrm>
            <a:off x="38818275" y="31668400"/>
            <a:ext cx="4176000" cy="1134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sz="3600"/>
              <a:t>[EECS 486]</a:t>
            </a:r>
            <a:endParaRPr sz="3600"/>
          </a:p>
        </p:txBody>
      </p:sp>
      <p:sp>
        <p:nvSpPr>
          <p:cNvPr id="141" name="Google Shape;141;p13"/>
          <p:cNvSpPr txBox="1"/>
          <p:nvPr/>
        </p:nvSpPr>
        <p:spPr>
          <a:xfrm>
            <a:off x="12268054" y="17856750"/>
            <a:ext cx="1504200" cy="10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chemeClr val="dk2"/>
                </a:solidFill>
              </a:rPr>
              <a:t>Input</a:t>
            </a:r>
            <a:endParaRPr b="1" sz="3600">
              <a:solidFill>
                <a:schemeClr val="dk2"/>
              </a:solidFill>
            </a:endParaRPr>
          </a:p>
        </p:txBody>
      </p:sp>
      <p:sp>
        <p:nvSpPr>
          <p:cNvPr id="142" name="Google Shape;142;p13"/>
          <p:cNvSpPr txBox="1"/>
          <p:nvPr/>
        </p:nvSpPr>
        <p:spPr>
          <a:xfrm>
            <a:off x="12582100" y="26322300"/>
            <a:ext cx="18820500" cy="5724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sz="3600"/>
              <a:t>Example runs of our pipeline demonstrate relatively human-understandable news development in general. Simple event queries generated highly reasonable timelines; complex event queries generated timelines with deviation but still reasonable to some extent.</a:t>
            </a:r>
            <a:endParaRPr sz="3600"/>
          </a:p>
          <a:p>
            <a:pPr indent="-457200" lvl="0" marL="457200" rtl="0" algn="l">
              <a:lnSpc>
                <a:spcPct val="100000"/>
              </a:lnSpc>
              <a:spcBef>
                <a:spcPts val="0"/>
              </a:spcBef>
              <a:spcAft>
                <a:spcPts val="0"/>
              </a:spcAft>
              <a:buSzPts val="3600"/>
              <a:buChar char="●"/>
            </a:pPr>
            <a:r>
              <a:rPr lang="en-US" sz="3600"/>
              <a:t>Performance is better for one targeted person query, around whom there is only one simple event development. In this case, we generated timeline from </a:t>
            </a:r>
            <a:r>
              <a:rPr lang="en-US" sz="3600"/>
              <a:t>clustered</a:t>
            </a:r>
            <a:r>
              <a:rPr lang="en-US" sz="3600"/>
              <a:t> news articles.</a:t>
            </a:r>
            <a:endParaRPr sz="3600"/>
          </a:p>
          <a:p>
            <a:pPr indent="-457200" lvl="0" marL="457200" rtl="0" algn="l">
              <a:lnSpc>
                <a:spcPct val="100000"/>
              </a:lnSpc>
              <a:spcBef>
                <a:spcPts val="0"/>
              </a:spcBef>
              <a:spcAft>
                <a:spcPts val="0"/>
              </a:spcAft>
              <a:buSzPts val="3600"/>
              <a:buChar char="●"/>
            </a:pPr>
            <a:r>
              <a:rPr lang="en-US" sz="3600"/>
              <a:t>For more broadly effective events like “Iraq War”, the performance is influenced by the recursive searching model where deviation is accumulated. The complex causes of the event also provides larger possibilities to be included in a simple timeline.</a:t>
            </a:r>
            <a:endParaRPr sz="3600"/>
          </a:p>
        </p:txBody>
      </p:sp>
      <p:sp>
        <p:nvSpPr>
          <p:cNvPr id="143" name="Google Shape;143;p13"/>
          <p:cNvSpPr txBox="1"/>
          <p:nvPr/>
        </p:nvSpPr>
        <p:spPr>
          <a:xfrm>
            <a:off x="2510425" y="20850100"/>
            <a:ext cx="7025700" cy="7788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b="1" lang="en-US" sz="3600">
                <a:solidFill>
                  <a:schemeClr val="dk1"/>
                </a:solidFill>
              </a:rPr>
              <a:t>Figure 1. General Idea</a:t>
            </a:r>
            <a:endParaRPr b="1" sz="3600"/>
          </a:p>
        </p:txBody>
      </p:sp>
      <p:sp>
        <p:nvSpPr>
          <p:cNvPr id="144" name="Google Shape;144;p13"/>
          <p:cNvSpPr txBox="1"/>
          <p:nvPr/>
        </p:nvSpPr>
        <p:spPr>
          <a:xfrm>
            <a:off x="2207400" y="31343700"/>
            <a:ext cx="8093400" cy="7788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b="1" lang="en-US" sz="3600">
                <a:solidFill>
                  <a:schemeClr val="dk1"/>
                </a:solidFill>
              </a:rPr>
              <a:t>Figure 2. Data Collection Method</a:t>
            </a:r>
            <a:endParaRPr b="1" sz="3600"/>
          </a:p>
        </p:txBody>
      </p:sp>
      <p:sp>
        <p:nvSpPr>
          <p:cNvPr id="145" name="Google Shape;145;p13"/>
          <p:cNvSpPr txBox="1"/>
          <p:nvPr/>
        </p:nvSpPr>
        <p:spPr>
          <a:xfrm>
            <a:off x="17525875" y="23816250"/>
            <a:ext cx="8093400" cy="7788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b="1" lang="en-US" sz="3600">
                <a:solidFill>
                  <a:schemeClr val="dk1"/>
                </a:solidFill>
              </a:rPr>
              <a:t>Figure 3. Prototype Flow Diagram</a:t>
            </a:r>
            <a:endParaRPr b="1" sz="3600"/>
          </a:p>
        </p:txBody>
      </p:sp>
      <p:pic>
        <p:nvPicPr>
          <p:cNvPr id="146" name="Google Shape;146;p13"/>
          <p:cNvPicPr preferRelativeResize="0"/>
          <p:nvPr/>
        </p:nvPicPr>
        <p:blipFill>
          <a:blip r:embed="rId11">
            <a:alphaModFix/>
          </a:blip>
          <a:stretch>
            <a:fillRect/>
          </a:stretch>
        </p:blipFill>
        <p:spPr>
          <a:xfrm>
            <a:off x="32665275" y="7459200"/>
            <a:ext cx="10405199" cy="13928076"/>
          </a:xfrm>
          <a:prstGeom prst="rect">
            <a:avLst/>
          </a:prstGeom>
          <a:noFill/>
          <a:ln>
            <a:noFill/>
          </a:ln>
        </p:spPr>
      </p:pic>
      <p:sp>
        <p:nvSpPr>
          <p:cNvPr id="147" name="Google Shape;147;p13"/>
          <p:cNvSpPr txBox="1"/>
          <p:nvPr/>
        </p:nvSpPr>
        <p:spPr>
          <a:xfrm>
            <a:off x="33821175" y="21530250"/>
            <a:ext cx="8093400" cy="7788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b="1" lang="en-US" sz="3600">
                <a:solidFill>
                  <a:schemeClr val="dk1"/>
                </a:solidFill>
              </a:rPr>
              <a:t>Figure 4. Visualized Timeline</a:t>
            </a:r>
            <a:endParaRPr b="1" sz="3600"/>
          </a:p>
        </p:txBody>
      </p:sp>
      <p:sp>
        <p:nvSpPr>
          <p:cNvPr id="148" name="Google Shape;148;p13"/>
          <p:cNvSpPr txBox="1"/>
          <p:nvPr/>
        </p:nvSpPr>
        <p:spPr>
          <a:xfrm>
            <a:off x="32626250" y="23320800"/>
            <a:ext cx="10444200" cy="340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3600"/>
              <a:t>D</a:t>
            </a:r>
            <a:r>
              <a:rPr lang="en-US" sz="3600"/>
              <a:t>uring the implementation of the project, knowledge learned from EECS 486 Information </a:t>
            </a:r>
            <a:r>
              <a:rPr lang="en-US" sz="3600"/>
              <a:t>Retrieval</a:t>
            </a:r>
            <a:r>
              <a:rPr lang="en-US" sz="3600"/>
              <a:t> is applied. We appreciate the help from Professor </a:t>
            </a:r>
            <a:r>
              <a:rPr lang="en-US" sz="3600">
                <a:solidFill>
                  <a:schemeClr val="dk1"/>
                </a:solidFill>
              </a:rPr>
              <a:t>Rada Mihalcea, </a:t>
            </a:r>
            <a:r>
              <a:rPr lang="en-US" sz="3600"/>
              <a:t>GSIs Yumou Wei, Yiting Shen, Hengjia Zhang, and IAs RJ Duquette, Yuanhang Roy Luo throughout the semester.</a:t>
            </a:r>
            <a:endParaRPr sz="3600"/>
          </a:p>
        </p:txBody>
      </p:sp>
      <p:sp>
        <p:nvSpPr>
          <p:cNvPr id="127" name="Google Shape;127;p13"/>
          <p:cNvSpPr/>
          <p:nvPr/>
        </p:nvSpPr>
        <p:spPr>
          <a:xfrm>
            <a:off x="18915811" y="13953317"/>
            <a:ext cx="817800" cy="819000"/>
          </a:xfrm>
          <a:prstGeom prst="ellipse">
            <a:avLst/>
          </a:prstGeom>
          <a:solidFill>
            <a:srgbClr val="0027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 name="Google Shape;149;p13"/>
          <p:cNvCxnSpPr/>
          <p:nvPr/>
        </p:nvCxnSpPr>
        <p:spPr>
          <a:xfrm>
            <a:off x="16198411" y="14351405"/>
            <a:ext cx="2717400" cy="22800"/>
          </a:xfrm>
          <a:prstGeom prst="straightConnector1">
            <a:avLst/>
          </a:prstGeom>
          <a:noFill/>
          <a:ln cap="flat" cmpd="sng" w="114300">
            <a:solidFill>
              <a:srgbClr val="00274C"/>
            </a:solidFill>
            <a:prstDash val="solid"/>
            <a:round/>
            <a:headEnd len="med" w="med" type="none"/>
            <a:tailEnd len="med" w="med" type="triangle"/>
          </a:ln>
        </p:spPr>
      </p:cxnSp>
      <p:sp>
        <p:nvSpPr>
          <p:cNvPr id="150" name="Google Shape;150;p13"/>
          <p:cNvSpPr/>
          <p:nvPr/>
        </p:nvSpPr>
        <p:spPr>
          <a:xfrm>
            <a:off x="25822111" y="13953317"/>
            <a:ext cx="817800" cy="819000"/>
          </a:xfrm>
          <a:prstGeom prst="ellipse">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 name="Google Shape;151;p13"/>
          <p:cNvCxnSpPr/>
          <p:nvPr/>
        </p:nvCxnSpPr>
        <p:spPr>
          <a:xfrm>
            <a:off x="26639890" y="14353127"/>
            <a:ext cx="2615100" cy="30000"/>
          </a:xfrm>
          <a:prstGeom prst="straightConnector1">
            <a:avLst/>
          </a:prstGeom>
          <a:noFill/>
          <a:ln cap="flat" cmpd="sng" w="114300">
            <a:solidFill>
              <a:srgbClr val="999999"/>
            </a:solidFill>
            <a:prstDash val="dash"/>
            <a:round/>
            <a:headEnd len="med" w="med" type="none"/>
            <a:tailEnd len="med" w="med" type="triangle"/>
          </a:ln>
        </p:spPr>
      </p:cxnSp>
      <p:sp>
        <p:nvSpPr>
          <p:cNvPr id="152" name="Google Shape;152;p13"/>
          <p:cNvSpPr txBox="1"/>
          <p:nvPr/>
        </p:nvSpPr>
        <p:spPr>
          <a:xfrm>
            <a:off x="15055400" y="15565750"/>
            <a:ext cx="5634300" cy="819000"/>
          </a:xfrm>
          <a:prstGeom prst="rect">
            <a:avLst/>
          </a:prstGeom>
          <a:noFill/>
          <a:ln cap="flat" cmpd="sng" w="1143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solidFill>
                  <a:srgbClr val="00274C"/>
                </a:solidFill>
              </a:rPr>
              <a:t>Previous Related News</a:t>
            </a:r>
            <a:endParaRPr b="1" sz="3600">
              <a:solidFill>
                <a:srgbClr val="00274C"/>
              </a:solidFill>
            </a:endParaRPr>
          </a:p>
        </p:txBody>
      </p:sp>
      <p:cxnSp>
        <p:nvCxnSpPr>
          <p:cNvPr id="153" name="Google Shape;153;p13"/>
          <p:cNvCxnSpPr>
            <a:stCxn id="152" idx="0"/>
            <a:endCxn id="127" idx="3"/>
          </p:cNvCxnSpPr>
          <p:nvPr/>
        </p:nvCxnSpPr>
        <p:spPr>
          <a:xfrm flipH="1" rot="10800000">
            <a:off x="17872550" y="14652250"/>
            <a:ext cx="1163100" cy="913500"/>
          </a:xfrm>
          <a:prstGeom prst="straightConnector1">
            <a:avLst/>
          </a:prstGeom>
          <a:noFill/>
          <a:ln cap="flat" cmpd="sng" w="76200">
            <a:solidFill>
              <a:srgbClr val="3C78D8"/>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