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334" r:id="rId6"/>
    <p:sldId id="340" r:id="rId7"/>
    <p:sldId id="335" r:id="rId8"/>
    <p:sldId id="336" r:id="rId9"/>
    <p:sldId id="337" r:id="rId10"/>
    <p:sldId id="338" r:id="rId11"/>
    <p:sldId id="343" r:id="rId12"/>
    <p:sldId id="341" r:id="rId13"/>
    <p:sldId id="342" r:id="rId14"/>
    <p:sldId id="354" r:id="rId15"/>
    <p:sldId id="344" r:id="rId16"/>
    <p:sldId id="345" r:id="rId17"/>
    <p:sldId id="349" r:id="rId18"/>
    <p:sldId id="346" r:id="rId19"/>
    <p:sldId id="348" r:id="rId20"/>
    <p:sldId id="347" r:id="rId21"/>
    <p:sldId id="351" r:id="rId22"/>
    <p:sldId id="350" r:id="rId23"/>
    <p:sldId id="353" r:id="rId24"/>
    <p:sldId id="352" r:id="rId25"/>
    <p:sldId id="355" r:id="rId26"/>
    <p:sldId id="356" r:id="rId27"/>
    <p:sldId id="357" r:id="rId28"/>
    <p:sldId id="358" r:id="rId29"/>
    <p:sldId id="359" r:id="rId30"/>
  </p:sldIdLst>
  <p:sldSz cx="12192000" cy="6858000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66A"/>
    <a:srgbClr val="81AACF"/>
    <a:srgbClr val="6899C6"/>
    <a:srgbClr val="86ADD1"/>
    <a:srgbClr val="CA590D"/>
    <a:srgbClr val="6B9BC7"/>
    <a:srgbClr val="80A8CF"/>
    <a:srgbClr val="000000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87" autoAdjust="0"/>
  </p:normalViewPr>
  <p:slideViewPr>
    <p:cSldViewPr snapToGrid="0">
      <p:cViewPr varScale="1">
        <p:scale>
          <a:sx n="84" d="100"/>
          <a:sy n="84" d="100"/>
        </p:scale>
        <p:origin x="9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8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r">
              <a:defRPr sz="1200"/>
            </a:lvl1pPr>
          </a:lstStyle>
          <a:p>
            <a:r>
              <a:rPr lang="nl-NL"/>
              <a:t>8-12-2014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r">
              <a:defRPr sz="1200"/>
            </a:lvl1pPr>
          </a:lstStyle>
          <a:p>
            <a:fld id="{B8CB9085-0774-4930-9BF1-C542D6A67DD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1231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4934" tIns="47467" rIns="94934" bIns="47467" rtlCol="0"/>
          <a:lstStyle>
            <a:lvl1pPr algn="r">
              <a:defRPr sz="1200"/>
            </a:lvl1pPr>
          </a:lstStyle>
          <a:p>
            <a:r>
              <a:rPr lang="nl-NL"/>
              <a:t>8-12-2014</a:t>
            </a:r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34" tIns="47467" rIns="94934" bIns="47467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4934" tIns="47467" rIns="94934" bIns="47467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4934" tIns="47467" rIns="94934" bIns="47467" rtlCol="0" anchor="b"/>
          <a:lstStyle>
            <a:lvl1pPr algn="r">
              <a:defRPr sz="1200"/>
            </a:lvl1pPr>
          </a:lstStyle>
          <a:p>
            <a:fld id="{504F5D6E-DFDF-4F36-87A9-D74013F3C4F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4817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24550" cy="33337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5D6E-DFDF-4F36-87A9-D74013F3C4F0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nl-NL"/>
              <a:t>8-12-2014</a:t>
            </a:r>
          </a:p>
        </p:txBody>
      </p:sp>
    </p:spTree>
    <p:extLst>
      <p:ext uri="{BB962C8B-B14F-4D97-AF65-F5344CB8AC3E}">
        <p14:creationId xmlns:p14="http://schemas.microsoft.com/office/powerpoint/2010/main" val="251253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24550" cy="33337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5D6E-DFDF-4F36-87A9-D74013F3C4F0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nl-NL"/>
              <a:t>8-12-2014</a:t>
            </a:r>
          </a:p>
        </p:txBody>
      </p:sp>
    </p:spTree>
    <p:extLst>
      <p:ext uri="{BB962C8B-B14F-4D97-AF65-F5344CB8AC3E}">
        <p14:creationId xmlns:p14="http://schemas.microsoft.com/office/powerpoint/2010/main" val="32308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file:///C:\Users\mvanderuitenbeek\AppData\Roaming\Microsoft\Signatures\mvanderuitenbeek_VIFutureLab_files\image001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mvanderuitenbeek\AppData\Roaming\Microsoft\Signatures\mvanderuitenbeek_VIFutureLab_files\image001.jpg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1465-CF47-44A7-AE46-34B4E8D19366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3778006"/>
            <a:ext cx="9144000" cy="240188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baseline="0"/>
            </a:lvl1pPr>
          </a:lstStyle>
          <a:p>
            <a:r>
              <a:rPr lang="nl-NL"/>
              <a:t>Klik op het pictogram om een inspirerende foto toe te voegen</a:t>
            </a:r>
          </a:p>
        </p:txBody>
      </p:sp>
      <p:sp>
        <p:nvSpPr>
          <p:cNvPr id="23" name="Tijdelijke aanduiding voor tekst 2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062149"/>
            <a:ext cx="9144000" cy="6222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nl-NL" dirty="0"/>
              <a:t>Klik om de Titel in te voeren</a:t>
            </a:r>
          </a:p>
        </p:txBody>
      </p:sp>
      <p:sp>
        <p:nvSpPr>
          <p:cNvPr id="25" name="Tijdelijke aanduiding voor tekst 24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738314"/>
            <a:ext cx="9144000" cy="4602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aseline="0">
                <a:latin typeface="+mj-lt"/>
              </a:defRPr>
            </a:lvl1pPr>
          </a:lstStyle>
          <a:p>
            <a:pPr lvl="0"/>
            <a:r>
              <a:rPr lang="nl-NL" dirty="0"/>
              <a:t>Klik om de Ondertitel in te voeren</a:t>
            </a:r>
          </a:p>
        </p:txBody>
      </p:sp>
      <p:sp>
        <p:nvSpPr>
          <p:cNvPr id="27" name="Tijdelijke aanduiding voor tekst 26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3331279"/>
            <a:ext cx="9144000" cy="361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nl-NL" dirty="0"/>
              <a:t>Klik om de Plaats, datum in te voeren</a:t>
            </a:r>
          </a:p>
        </p:txBody>
      </p:sp>
      <p:sp>
        <p:nvSpPr>
          <p:cNvPr id="28" name="Tijdelijke aanduiding voor tekst 26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0" y="2926941"/>
            <a:ext cx="9144000" cy="361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nl-NL" dirty="0"/>
              <a:t>Klik om de naam van de presentator in te voeren</a:t>
            </a:r>
          </a:p>
        </p:txBody>
      </p:sp>
    </p:spTree>
    <p:extLst>
      <p:ext uri="{BB962C8B-B14F-4D97-AF65-F5344CB8AC3E}">
        <p14:creationId xmlns:p14="http://schemas.microsoft.com/office/powerpoint/2010/main" val="42472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2" y="963389"/>
            <a:ext cx="2628900" cy="5213577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2" y="963389"/>
            <a:ext cx="7734300" cy="52135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7EAB-183D-4FA8-B77D-9DBC80FC2204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8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3DC-BCAE-48EE-A66F-CC35E31554CE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2" y="3476911"/>
            <a:ext cx="2694215" cy="2417886"/>
          </a:xfrm>
          <a:prstGeom prst="rect">
            <a:avLst/>
          </a:prstGeom>
        </p:spPr>
      </p:pic>
      <p:sp>
        <p:nvSpPr>
          <p:cNvPr id="17" name="Tekstvak 16"/>
          <p:cNvSpPr txBox="1"/>
          <p:nvPr userDrawn="1"/>
        </p:nvSpPr>
        <p:spPr>
          <a:xfrm>
            <a:off x="522517" y="165897"/>
            <a:ext cx="796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>
                <a:latin typeface="+mj-lt"/>
              </a:rPr>
              <a:t>WAVE</a:t>
            </a:r>
          </a:p>
        </p:txBody>
      </p:sp>
      <p:sp>
        <p:nvSpPr>
          <p:cNvPr id="21" name="Tekstvak 20"/>
          <p:cNvSpPr txBox="1"/>
          <p:nvPr userDrawn="1"/>
        </p:nvSpPr>
        <p:spPr>
          <a:xfrm>
            <a:off x="1918610" y="1023960"/>
            <a:ext cx="5519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/>
              <a:t>Weet je waar d</a:t>
            </a:r>
            <a:r>
              <a:rPr lang="nl-NL" sz="2800" baseline="0"/>
              <a:t>e nooduitgang is?</a:t>
            </a:r>
            <a:endParaRPr lang="nl-NL" sz="2800"/>
          </a:p>
        </p:txBody>
      </p:sp>
      <p:sp>
        <p:nvSpPr>
          <p:cNvPr id="22" name="Tekstvak 21"/>
          <p:cNvSpPr txBox="1"/>
          <p:nvPr userDrawn="1"/>
        </p:nvSpPr>
        <p:spPr>
          <a:xfrm>
            <a:off x="1918607" y="2177743"/>
            <a:ext cx="787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/>
              <a:t>Ben</a:t>
            </a:r>
            <a:r>
              <a:rPr lang="nl-NL" sz="2800" baseline="0"/>
              <a:t> je bekend met de verzamelplaats van dit pand?</a:t>
            </a:r>
            <a:endParaRPr lang="nl-NL" sz="2800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33" y="4793526"/>
            <a:ext cx="1428195" cy="135582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6" y="966648"/>
            <a:ext cx="1290269" cy="648281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6" y="1796150"/>
            <a:ext cx="1290269" cy="1286073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1" y="3480852"/>
            <a:ext cx="1404255" cy="1205002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5" y="4930379"/>
            <a:ext cx="1398511" cy="1218971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773" y="3460343"/>
            <a:ext cx="1417001" cy="1225515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80" y="4880751"/>
            <a:ext cx="1417001" cy="1268599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29" y="4955677"/>
            <a:ext cx="1396551" cy="1193673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33" y="3411404"/>
            <a:ext cx="1428195" cy="1278620"/>
          </a:xfrm>
          <a:prstGeom prst="rect">
            <a:avLst/>
          </a:prstGeom>
        </p:spPr>
      </p:pic>
      <p:pic>
        <p:nvPicPr>
          <p:cNvPr id="19" name="Afbeelding 18" descr="C:\Users\mvanderuitenbeek\AppData\Roaming\Microsoft\Signatures\mvanderuitenbeek_VIFutureLab_files\image001.jpg">
            <a:extLst>
              <a:ext uri="{FF2B5EF4-FFF2-40B4-BE49-F238E27FC236}">
                <a16:creationId xmlns:a16="http://schemas.microsoft.com/office/drawing/2014/main" id="{9CFE9B31-B9B1-49C1-BDFD-A79E02652A2B}"/>
              </a:ext>
            </a:extLst>
          </p:cNvPr>
          <p:cNvPicPr/>
          <p:nvPr userDrawn="1"/>
        </p:nvPicPr>
        <p:blipFill>
          <a:blip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150" y="92075"/>
            <a:ext cx="1023875" cy="7188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69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517" y="165894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2515" y="931181"/>
            <a:ext cx="10831287" cy="5159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9C3C-8336-4A08-8DD1-F6EDC66B2F63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 descr="C:\Users\mvanderuitenbeek\AppData\Roaming\Microsoft\Signatures\mvanderuitenbeek_VIFutureLab_files\image001.jpg">
            <a:extLst>
              <a:ext uri="{FF2B5EF4-FFF2-40B4-BE49-F238E27FC236}">
                <a16:creationId xmlns:a16="http://schemas.microsoft.com/office/drawing/2014/main" id="{635298F6-6414-4229-845E-02BC4B7EECDA}"/>
              </a:ext>
            </a:extLst>
          </p:cNvPr>
          <p:cNvPicPr/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150" y="92075"/>
            <a:ext cx="1023875" cy="7188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9296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3508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5181600" cy="5211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965200"/>
            <a:ext cx="5181600" cy="5211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C9B6-71E2-4DB6-B99B-201AEA53AA5F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Picture 12" descr="Logo_vh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609" y="153082"/>
            <a:ext cx="25368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7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548" y="177350"/>
            <a:ext cx="8794069" cy="614589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9" y="100353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9" y="1827443"/>
            <a:ext cx="5157787" cy="43622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2" y="10035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2" y="1827443"/>
            <a:ext cx="5183188" cy="43622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CC6-04C8-4FB8-B92A-6F3C4A6DB794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5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517" y="165894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2F56-28BB-45EA-974A-B7107BBA9E41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4948" y="0"/>
            <a:ext cx="2015895" cy="10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209550"/>
            <a:ext cx="7634741" cy="533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987429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1CFA-513F-4035-9FF3-473943E7F063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91" y="209550"/>
            <a:ext cx="8173583" cy="533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987429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FB0D-6102-417F-8DED-FCAF8CD5C4DD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517" y="165894"/>
            <a:ext cx="7968343" cy="560276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22515" y="931181"/>
            <a:ext cx="10831287" cy="51593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4775-3A88-4887-9AF3-C492F2A91630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15" y="154578"/>
            <a:ext cx="2707813" cy="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9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95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AF83B1A-BE6E-4405-9022-EFA0921FF0FE}" type="datetime1">
              <a:rPr lang="nl-NL" smtClean="0"/>
              <a:pPr/>
              <a:t>23-6-2018</a:t>
            </a:fld>
            <a:endParaRPr lang="nl-NL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D4E3563-3BD9-46C1-8520-E07820ACDD5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2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drInnovator/PythonChallengeGroup1" TargetMode="Externa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2E664AD-15F1-4F3C-BAE1-C0F23362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10" y="1477784"/>
            <a:ext cx="8428142" cy="5380216"/>
          </a:xfrm>
          <a:prstGeom prst="rect">
            <a:avLst/>
          </a:prstGeom>
        </p:spPr>
      </p:pic>
      <p:pic>
        <p:nvPicPr>
          <p:cNvPr id="5" name="Picture 3" descr="Image result for hello world python">
            <a:extLst>
              <a:ext uri="{FF2B5EF4-FFF2-40B4-BE49-F238E27FC236}">
                <a16:creationId xmlns:a16="http://schemas.microsoft.com/office/drawing/2014/main" id="{42D564F4-AEF5-4541-931B-EDB6BDDD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69" y="82296"/>
            <a:ext cx="2079623" cy="11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6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1F60E-FBD7-4819-BE4A-EDA90B54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 err="1"/>
              <a:t>While</a:t>
            </a:r>
            <a:r>
              <a:rPr lang="nl-NL"/>
              <a:t>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EE40E3-BA83-4B02-950C-EDD2E914E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6" y="1201117"/>
            <a:ext cx="8821781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-=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20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equivalent </a:t>
            </a:r>
            <a:r>
              <a:rPr kumimoji="0" lang="nl-NL" altLang="nl-NL" sz="20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 = a-1</a:t>
            </a:r>
            <a:b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 </a:t>
            </a:r>
            <a:r>
              <a:rPr kumimoji="0" lang="nl-NL" altLang="nl-NL" sz="20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20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kumimoji="0" lang="nl-NL" altLang="nl-N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14ED5F-9D07-463B-AFA0-A5CFEC2D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6" y="3668073"/>
            <a:ext cx="8776762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"How much?"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&gt;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"That is invalid. Try again"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"How much?"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"Good job! End result: "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kumimoji="0" lang="nl-NL" altLang="nl-NL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0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7BAB8-51F6-4670-9B58-C1AF2259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Your first </a:t>
            </a:r>
            <a:r>
              <a:rPr lang="nl-NL" b="1"/>
              <a:t>For</a:t>
            </a:r>
            <a:r>
              <a:rPr lang="nl-NL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9EAC4A-BBB3-4159-B04F-0BDB4FEE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" y="1481553"/>
            <a:ext cx="314701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C26B5C-546C-4DE8-8873-B7EFA2625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" y="2529323"/>
            <a:ext cx="7467109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each third value in the range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0DCF915-8D17-404C-8B8C-B759CFB0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" y="3577093"/>
            <a:ext cx="598593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 = [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“pear"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"cherry“, “orange”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“cherry"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“pear"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9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43D49-4221-47E6-A07D-CB74706B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/>
              <a:t>Method</a:t>
            </a:r>
            <a:br>
              <a:rPr lang="nl-NL" b="1"/>
            </a:br>
            <a:r>
              <a:rPr lang="nl-NL" sz="4000" err="1"/>
              <a:t>O</a:t>
            </a:r>
            <a:r>
              <a:rPr lang="nl-NL" sz="2800" err="1"/>
              <a:t>rganize</a:t>
            </a:r>
            <a:r>
              <a:rPr lang="nl-NL" sz="2800"/>
              <a:t> </a:t>
            </a:r>
            <a:r>
              <a:rPr lang="nl-NL" sz="2800" err="1"/>
              <a:t>your</a:t>
            </a:r>
            <a:r>
              <a:rPr lang="nl-NL" sz="2800"/>
              <a:t> code in </a:t>
            </a:r>
            <a:r>
              <a:rPr lang="nl-NL" sz="2800" err="1"/>
              <a:t>reusable</a:t>
            </a:r>
            <a:r>
              <a:rPr lang="nl-NL" sz="2800"/>
              <a:t> </a:t>
            </a:r>
            <a:r>
              <a:rPr lang="nl-NL" sz="2800" err="1"/>
              <a:t>chunks</a:t>
            </a:r>
            <a:endParaRPr lang="nl-NL" sz="40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F22F62-CDBD-47A0-A950-08FE9ECA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2203688"/>
            <a:ext cx="1079975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(x1, y1, x2, y2):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points"""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 = x2 - x1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y2 - y1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(dx 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dx ** 2 is dx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power of 2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reuse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multiple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5,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3, 4, 5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10,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6, 8, 10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13,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famous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5, 12, 13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1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3F02BEF7-A8C1-493B-919D-40357C7A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7" y="1281506"/>
            <a:ext cx="8248650" cy="31337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F49A17-A147-4A58-8577-1DA7CFC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/>
              <a:t>Debug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code.</a:t>
            </a:r>
            <a:br>
              <a:rPr lang="nl-NL"/>
            </a:br>
            <a:r>
              <a:rPr lang="nl-NL" sz="2400" b="1" i="1" err="1"/>
              <a:t>T</a:t>
            </a:r>
            <a:r>
              <a:rPr lang="nl-NL" sz="2400" i="1" err="1"/>
              <a:t>his</a:t>
            </a:r>
            <a:r>
              <a:rPr lang="nl-NL" sz="2400" i="1"/>
              <a:t> is </a:t>
            </a:r>
            <a:r>
              <a:rPr lang="nl-NL" sz="2400" i="1" err="1"/>
              <a:t>your</a:t>
            </a:r>
            <a:r>
              <a:rPr lang="nl-NL" sz="2400" i="1"/>
              <a:t> </a:t>
            </a:r>
            <a:r>
              <a:rPr lang="nl-NL" sz="2400" i="1" err="1"/>
              <a:t>BEssssssT</a:t>
            </a:r>
            <a:r>
              <a:rPr lang="nl-NL" sz="2400" i="1"/>
              <a:t> </a:t>
            </a:r>
            <a:r>
              <a:rPr lang="nl-NL" sz="2400" i="1" err="1"/>
              <a:t>friend</a:t>
            </a:r>
            <a:r>
              <a:rPr lang="nl-NL" sz="2400" i="1"/>
              <a:t> in </a:t>
            </a:r>
            <a:r>
              <a:rPr lang="nl-NL" sz="2400" i="1" err="1"/>
              <a:t>coding</a:t>
            </a:r>
            <a:r>
              <a:rPr lang="nl-NL" sz="2400" i="1"/>
              <a:t>!!</a:t>
            </a:r>
            <a:endParaRPr lang="nl-NL" b="1" i="1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B7217670-CD78-4402-83ED-3D665EF992A4}"/>
              </a:ext>
            </a:extLst>
          </p:cNvPr>
          <p:cNvSpPr/>
          <p:nvPr/>
        </p:nvSpPr>
        <p:spPr>
          <a:xfrm rot="15377277">
            <a:off x="117531" y="3448691"/>
            <a:ext cx="2157228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D72C380-1E99-4F02-A66D-BA2A8F0EE7D7}"/>
              </a:ext>
            </a:extLst>
          </p:cNvPr>
          <p:cNvSpPr txBox="1"/>
          <p:nvPr/>
        </p:nvSpPr>
        <p:spPr>
          <a:xfrm>
            <a:off x="617257" y="4771749"/>
            <a:ext cx="114252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/>
              <a:t>1: Click here </a:t>
            </a:r>
            <a:r>
              <a:rPr lang="nl-NL" sz="3200" err="1"/>
              <a:t>to</a:t>
            </a:r>
            <a:r>
              <a:rPr lang="nl-NL" sz="3200"/>
              <a:t> set a breakpoint</a:t>
            </a:r>
          </a:p>
          <a:p>
            <a:r>
              <a:rPr lang="nl-NL" sz="3200"/>
              <a:t>2: Press Run-&gt;Debug (or shift+F9). Program </a:t>
            </a:r>
            <a:r>
              <a:rPr lang="nl-NL" sz="3200" err="1"/>
              <a:t>stops</a:t>
            </a:r>
            <a:r>
              <a:rPr lang="nl-NL" sz="3200"/>
              <a:t> at breakpoint. </a:t>
            </a:r>
          </a:p>
          <a:p>
            <a:r>
              <a:rPr lang="nl-NL" sz="3200"/>
              <a:t>3: </a:t>
            </a:r>
            <a:r>
              <a:rPr lang="nl-NL" sz="3200" err="1"/>
              <a:t>Inspect</a:t>
            </a:r>
            <a:r>
              <a:rPr lang="nl-NL" sz="3200"/>
              <a:t> </a:t>
            </a:r>
            <a:r>
              <a:rPr lang="nl-NL" sz="3200" err="1"/>
              <a:t>your</a:t>
            </a:r>
            <a:r>
              <a:rPr lang="nl-NL" sz="3200"/>
              <a:t> variables</a:t>
            </a:r>
          </a:p>
          <a:p>
            <a:r>
              <a:rPr lang="nl-NL" sz="3200"/>
              <a:t>3: Press Run-&gt; Step Over (F8) </a:t>
            </a:r>
            <a:r>
              <a:rPr lang="nl-NL" sz="3200" err="1"/>
              <a:t>to</a:t>
            </a:r>
            <a:r>
              <a:rPr lang="nl-NL" sz="3200"/>
              <a:t> </a:t>
            </a:r>
            <a:r>
              <a:rPr lang="nl-NL" sz="3200" err="1"/>
              <a:t>proceed</a:t>
            </a:r>
            <a:r>
              <a:rPr lang="nl-NL" sz="3200"/>
              <a:t> </a:t>
            </a:r>
            <a:r>
              <a:rPr lang="nl-NL" sz="3200" i="1" err="1"/>
              <a:t>one</a:t>
            </a:r>
            <a:r>
              <a:rPr lang="nl-NL" sz="3200"/>
              <a:t> step. Or F9 </a:t>
            </a:r>
            <a:r>
              <a:rPr lang="nl-NL" sz="3200" err="1"/>
              <a:t>to</a:t>
            </a:r>
            <a:r>
              <a:rPr lang="nl-NL" sz="3200"/>
              <a:t> resume.</a:t>
            </a:r>
          </a:p>
        </p:txBody>
      </p:sp>
    </p:spTree>
    <p:extLst>
      <p:ext uri="{BB962C8B-B14F-4D97-AF65-F5344CB8AC3E}">
        <p14:creationId xmlns:p14="http://schemas.microsoft.com/office/powerpoint/2010/main" val="219282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ADB9-D990-4123-8976-050EC20B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/>
              <a:t>Error </a:t>
            </a:r>
            <a:r>
              <a:rPr lang="nl-NL" b="1" err="1"/>
              <a:t>Handler</a:t>
            </a:r>
            <a:endParaRPr lang="nl-NL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C19153-C775-416E-B798-53FAB897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9" y="1460283"/>
            <a:ext cx="1155192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divide_by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divide_by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wrong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calculation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Reverting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default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7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6BEEC-E657-47CE-BC41-1A02998E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/>
              <a:t>Clean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code</a:t>
            </a:r>
            <a:br>
              <a:rPr lang="nl-NL"/>
            </a:br>
            <a:r>
              <a:rPr lang="nl-NL" sz="2400" b="1" i="1" err="1"/>
              <a:t>T</a:t>
            </a:r>
            <a:r>
              <a:rPr lang="nl-NL" sz="2400" i="1" err="1"/>
              <a:t>his</a:t>
            </a:r>
            <a:r>
              <a:rPr lang="nl-NL" sz="2400" i="1"/>
              <a:t> is </a:t>
            </a:r>
            <a:r>
              <a:rPr lang="nl-NL" sz="2400" i="1" err="1"/>
              <a:t>your</a:t>
            </a:r>
            <a:r>
              <a:rPr lang="nl-NL" sz="2400" i="1"/>
              <a:t> second </a:t>
            </a:r>
            <a:r>
              <a:rPr lang="nl-NL" sz="2400" i="1" err="1"/>
              <a:t>BEssssssT</a:t>
            </a:r>
            <a:r>
              <a:rPr lang="nl-NL" sz="2400" i="1"/>
              <a:t> </a:t>
            </a:r>
            <a:r>
              <a:rPr lang="nl-NL" sz="2400" i="1" err="1"/>
              <a:t>friend</a:t>
            </a:r>
            <a:r>
              <a:rPr lang="nl-NL" sz="2400" i="1"/>
              <a:t> in </a:t>
            </a:r>
            <a:r>
              <a:rPr lang="nl-NL" sz="2400" i="1" err="1"/>
              <a:t>coding</a:t>
            </a:r>
            <a:endParaRPr lang="nl-NL" b="1" i="1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0DDADC-C506-4A9E-826F-1E0DA0F3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68" y="1423780"/>
            <a:ext cx="882485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(x1,y1,x2,y2):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points"""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 = x2 -x1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=y2- y1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(dx**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+dy**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dx ** 2 is dx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power of 2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FF55ADD-1D5C-4DAE-A981-05D887D299E6}"/>
              </a:ext>
            </a:extLst>
          </p:cNvPr>
          <p:cNvSpPr txBox="1"/>
          <p:nvPr/>
        </p:nvSpPr>
        <p:spPr>
          <a:xfrm>
            <a:off x="2321194" y="3612435"/>
            <a:ext cx="6239785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3200" b="1"/>
              <a:t>CTRL+ALT+L (Code-&gt;</a:t>
            </a:r>
            <a:r>
              <a:rPr lang="nl-NL" sz="3200" b="1" err="1"/>
              <a:t>Reformat</a:t>
            </a:r>
            <a:r>
              <a:rPr lang="nl-NL" sz="3200" b="1"/>
              <a:t> code)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35B6321-BF76-4172-9ED0-0B714C39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68" y="4569984"/>
            <a:ext cx="956543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calculate_distance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(x1, y1, x2, y2):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calculates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points"""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 = x2 - x1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y2 - y1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(dx 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dx ** 2 is dx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power of 2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6BEEC-E657-47CE-BC41-1A02998E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err="1"/>
              <a:t>Inspect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code</a:t>
            </a:r>
            <a:br>
              <a:rPr lang="nl-NL"/>
            </a:br>
            <a:endParaRPr lang="nl-NL" b="1" i="1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FF55ADD-1D5C-4DAE-A981-05D887D299E6}"/>
              </a:ext>
            </a:extLst>
          </p:cNvPr>
          <p:cNvSpPr txBox="1"/>
          <p:nvPr/>
        </p:nvSpPr>
        <p:spPr>
          <a:xfrm>
            <a:off x="2358503" y="3214016"/>
            <a:ext cx="2613216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3200" b="1"/>
              <a:t>Code-&gt;</a:t>
            </a:r>
            <a:r>
              <a:rPr lang="nl-NL" sz="3200" b="1" err="1"/>
              <a:t>Inspect</a:t>
            </a:r>
            <a:endParaRPr lang="nl-NL" sz="3200" b="1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7B487F-822E-48B8-AE9E-DAFD0840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7" y="1083452"/>
            <a:ext cx="3546564" cy="177328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1DD762B-2E77-4EA0-A656-6EFC1860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33" y="4211369"/>
            <a:ext cx="4408551" cy="268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ADB9-D990-4123-8976-050EC20B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12" y="165894"/>
            <a:ext cx="3937148" cy="560276"/>
          </a:xfrm>
        </p:spPr>
        <p:txBody>
          <a:bodyPr/>
          <a:lstStyle/>
          <a:p>
            <a:r>
              <a:rPr lang="nl-NL" b="1"/>
              <a:t>Play</a:t>
            </a:r>
            <a:r>
              <a:rPr lang="nl-NL"/>
              <a:t> a </a:t>
            </a:r>
            <a:r>
              <a:rPr lang="nl-NL" err="1"/>
              <a:t>little</a:t>
            </a:r>
            <a:endParaRPr lang="nl-NL"/>
          </a:p>
        </p:txBody>
      </p:sp>
      <p:pic>
        <p:nvPicPr>
          <p:cNvPr id="4" name="Picture 3" descr="Image result for hello world python">
            <a:extLst>
              <a:ext uri="{FF2B5EF4-FFF2-40B4-BE49-F238E27FC236}">
                <a16:creationId xmlns:a16="http://schemas.microsoft.com/office/drawing/2014/main" id="{3C169BAE-85A1-47F9-BF44-166088D1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84" y="2029968"/>
            <a:ext cx="7658760" cy="412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69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90D37091-9298-4BFA-B772-588075A58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0" t="18133" r="13525" b="19733"/>
          <a:stretch/>
        </p:blipFill>
        <p:spPr>
          <a:xfrm>
            <a:off x="709316" y="1342925"/>
            <a:ext cx="7781544" cy="42611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6A2026-166E-419D-AF2D-997F04DD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Run </a:t>
            </a:r>
            <a:r>
              <a:rPr lang="nl-NL" err="1"/>
              <a:t>your</a:t>
            </a:r>
            <a:r>
              <a:rPr lang="nl-NL"/>
              <a:t> code </a:t>
            </a:r>
            <a:r>
              <a:rPr lang="nl-NL" b="1" err="1"/>
              <a:t>Outside</a:t>
            </a:r>
            <a:r>
              <a:rPr lang="nl-NL" b="1"/>
              <a:t> </a:t>
            </a:r>
            <a:r>
              <a:rPr lang="nl-NL" b="1" err="1"/>
              <a:t>Pycharm</a:t>
            </a:r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3701067-9E5E-4019-8C24-00E220EA0C3B}"/>
              </a:ext>
            </a:extLst>
          </p:cNvPr>
          <p:cNvSpPr/>
          <p:nvPr/>
        </p:nvSpPr>
        <p:spPr>
          <a:xfrm>
            <a:off x="4741405" y="3759989"/>
            <a:ext cx="1619487" cy="620698"/>
          </a:xfrm>
          <a:prstGeom prst="ellipse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6FBB252-821B-4ACF-B7C4-892146FE098E}"/>
              </a:ext>
            </a:extLst>
          </p:cNvPr>
          <p:cNvSpPr/>
          <p:nvPr/>
        </p:nvSpPr>
        <p:spPr>
          <a:xfrm>
            <a:off x="2320489" y="3347349"/>
            <a:ext cx="1619487" cy="620698"/>
          </a:xfrm>
          <a:prstGeom prst="ellipse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6A218E39-2ADC-4E6A-93F5-33DD118A076D}"/>
              </a:ext>
            </a:extLst>
          </p:cNvPr>
          <p:cNvSpPr/>
          <p:nvPr/>
        </p:nvSpPr>
        <p:spPr>
          <a:xfrm>
            <a:off x="1945585" y="2572339"/>
            <a:ext cx="1619487" cy="620698"/>
          </a:xfrm>
          <a:prstGeom prst="ellipse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BDBE1D9-E6C6-46E0-9671-7B8E681F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19" y="4895850"/>
            <a:ext cx="3705225" cy="196215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13447CC3-F739-4BED-8EFA-636DCA822C9D}"/>
              </a:ext>
            </a:extLst>
          </p:cNvPr>
          <p:cNvSpPr/>
          <p:nvPr/>
        </p:nvSpPr>
        <p:spPr>
          <a:xfrm rot="1388370">
            <a:off x="6181853" y="4648251"/>
            <a:ext cx="2157228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35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ADB9-D990-4123-8976-050EC20B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/>
              <a:t>Class</a:t>
            </a:r>
            <a:br>
              <a:rPr lang="nl-NL" b="1"/>
            </a:br>
            <a:r>
              <a:rPr lang="nl-NL" sz="2800" b="1"/>
              <a:t>A class is a Blueprint, a Template, a Definition</a:t>
            </a:r>
            <a:endParaRPr lang="nl-NL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1AB45C-5ADF-489C-87F8-D82D9832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85" y="1670001"/>
            <a:ext cx="3887603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Car: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color 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max_speed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km/h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velocity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km/h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heading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degrees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BA283E-7A53-4D22-9625-351E2221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85" y="4249944"/>
            <a:ext cx="2653290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 = Car()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car1.color 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car1.velocity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car1.heading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 = Car()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car2.color = 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b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car2.velocity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car1.heading =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DBDAC76-50F8-4A17-9FFA-1385D5EF055C}"/>
              </a:ext>
            </a:extLst>
          </p:cNvPr>
          <p:cNvSpPr txBox="1"/>
          <p:nvPr/>
        </p:nvSpPr>
        <p:spPr>
          <a:xfrm>
            <a:off x="619085" y="3214016"/>
            <a:ext cx="6880858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3200" b="1"/>
              <a:t>Create 2 actual cars from this template: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7AB7A5-1306-4F1D-B021-F7CC368B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223" y="5911937"/>
            <a:ext cx="252825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(car1.color)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(car2.color)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7715339-0F21-410C-AB83-E3170A39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0" y="5911937"/>
            <a:ext cx="1892140" cy="683712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7AC5D7B9-C1AE-486B-AD4E-804B910BFF25}"/>
              </a:ext>
            </a:extLst>
          </p:cNvPr>
          <p:cNvSpPr/>
          <p:nvPr/>
        </p:nvSpPr>
        <p:spPr>
          <a:xfrm>
            <a:off x="3520207" y="6064896"/>
            <a:ext cx="1078614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0D5D20F7-9063-48CD-97C5-3B2045CD1163}"/>
              </a:ext>
            </a:extLst>
          </p:cNvPr>
          <p:cNvSpPr/>
          <p:nvPr/>
        </p:nvSpPr>
        <p:spPr>
          <a:xfrm>
            <a:off x="7305881" y="6064896"/>
            <a:ext cx="1078614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91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36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B34B0-CDB9-4A8C-BC3C-025B995B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Your first slightly advanced </a:t>
            </a:r>
            <a:r>
              <a:rPr lang="nl-NL" b="1"/>
              <a:t>Class</a:t>
            </a:r>
            <a:endParaRPr lang="nl-NL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8E5659-4B62-4E5F-A26C-FB54BDA5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25" y="1159217"/>
            <a:ext cx="8164283" cy="56784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Car: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color =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b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max_speed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km/h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velocity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km/h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heading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degrees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traveltime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seconds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"""When this class is instantiated, generate some interesting actual random values"""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 = random.choice([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 random.randint(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.max_speed = random.randint(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.velocity = random.randint(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.max_speed)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.traveltime = random.randint(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traveled_distance(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"""calculates the distance this car traveled given the time and velocity"""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.velocity * 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.traveltime /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3600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km</a:t>
            </a:r>
            <a:b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print_properties(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 +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.velocity) +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"km/h "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.heading) +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"deg "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.traveled_distance()) + </a:t>
            </a:r>
            <a:r>
              <a:rPr kumimoji="0" lang="nl-NL" altLang="nl-NL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"km"</a:t>
            </a: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 = Car()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 = Car()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car1.print_properties()</a:t>
            </a:r>
            <a:b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car2.print_properties()</a:t>
            </a:r>
            <a:endParaRPr kumimoji="0" lang="nl-NL" alt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1372195E-C14F-45E0-822A-0C4869C4D389}"/>
              </a:ext>
            </a:extLst>
          </p:cNvPr>
          <p:cNvSpPr/>
          <p:nvPr/>
        </p:nvSpPr>
        <p:spPr>
          <a:xfrm>
            <a:off x="8046720" y="1709928"/>
            <a:ext cx="1271016" cy="4178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896A59A-91E0-4857-887E-BAE632BF0459}"/>
              </a:ext>
            </a:extLst>
          </p:cNvPr>
          <p:cNvSpPr txBox="1"/>
          <p:nvPr/>
        </p:nvSpPr>
        <p:spPr>
          <a:xfrm>
            <a:off x="9619488" y="3447288"/>
            <a:ext cx="244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All car logic in one place</a:t>
            </a:r>
          </a:p>
          <a:p>
            <a:r>
              <a:rPr lang="nl-NL"/>
              <a:t>(Waardestroom </a:t>
            </a:r>
            <a:r>
              <a:rPr lang="nl-NL">
                <a:sym typeface="Wingdings" panose="05000000000000000000" pitchFamily="2" charset="2"/>
              </a:rPr>
              <a:t>)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92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C09EF-81A4-4431-AB0B-078B39E0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Your first </a:t>
            </a:r>
            <a:r>
              <a:rPr lang="nl-NL" b="1"/>
              <a:t>List</a:t>
            </a:r>
            <a:br>
              <a:rPr lang="nl-NL" b="1"/>
            </a:br>
            <a:r>
              <a:rPr lang="nl-NL" sz="2800"/>
              <a:t>A list can hold things like numbers and classes</a:t>
            </a:r>
            <a:endParaRPr lang="nl-N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44E2B7-28EE-46F6-A3F9-3DF52769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1719055"/>
            <a:ext cx="911018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 = [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"pear"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"banana"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"cherry"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"orange"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fruits.append(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"seafruit"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fruits.insert(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"guava"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 count starts at 0</a:t>
            </a:r>
            <a:b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fruits.remove(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"cherry"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fruits.sort()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fruits.reverse()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(fruits[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this is the fourth element in the list</a:t>
            </a:r>
            <a:br>
              <a:rPr kumimoji="0" lang="nl-NL" altLang="nl-NL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fruits.append(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"guava"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((fruits.count(</a:t>
            </a:r>
            <a:r>
              <a:rPr kumimoji="0" lang="nl-NL" altLang="nl-NL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"guava"</a:t>
            </a:r>
            <a:r>
              <a:rPr kumimoji="0" lang="nl-NL" altLang="nl-NL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kumimoji="0" lang="nl-NL" altLang="nl-N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2B7C-C194-4B65-95BA-9956EE3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Your first </a:t>
            </a:r>
            <a:r>
              <a:rPr lang="nl-NL" b="1"/>
              <a:t>List with cars</a:t>
            </a:r>
            <a:endParaRPr lang="nl-N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06FC76-7E0F-48FC-9F68-99CC6839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1271904"/>
            <a:ext cx="647965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= []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emty list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cars.append(car1)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a car to it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cars.append(car2)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another car etc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(cars.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__len__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amount of cars in the list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AD64E1-A8C6-450C-A7DC-7D15E562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3509280"/>
            <a:ext cx="721543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smart way to add a lot of cars</a:t>
            </a:r>
            <a:b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= [] 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emty list</a:t>
            </a:r>
            <a:b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cars.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__len__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new_car = Car()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new_car.print_properties()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cars.append(new_car)</a:t>
            </a: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(cars.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__len__</a:t>
            </a: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  <a:r>
              <a:rPr kumimoji="0" lang="nl-NL" altLang="nl-NL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amount of cars in the list</a:t>
            </a:r>
            <a:endParaRPr kumimoji="0" lang="nl-NL" altLang="nl-NL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A912D-70FF-4502-8E35-C4ADA215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Create your first </a:t>
            </a:r>
            <a:r>
              <a:rPr lang="nl-NL" b="1"/>
              <a:t>Visualisation</a:t>
            </a:r>
            <a:endParaRPr lang="nl-NL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A7930D-9C73-42FC-BADE-B1584386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1325864"/>
            <a:ext cx="1141690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= Tk()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main dimensions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 = root.winfo_screenwidth()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= root.winfo_screenheight()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canvas is a white piece of paper on which you can draw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= Canvas(root,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=width,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=height,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canvas.pack()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a green rectangle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canvas.create_rectangle(width 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 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 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 *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must be the last line before exit for TKinter</a:t>
            </a:r>
            <a:br>
              <a:rPr kumimoji="0" lang="nl-NL" altLang="nl-NL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71909A1-F867-43BE-B502-0470B3C5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20" y="1481535"/>
            <a:ext cx="3101912" cy="287435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3E73742-459C-4EE2-A83F-DFDFF07E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671691"/>
            <a:ext cx="712945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turtle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= Tk()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main dimensions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screen_width = root.winfo_screenwidth()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screen_height = root.winfo_screenheight()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canvas is a white piece of paper on which you can draw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= Canvas(root,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=screen_width,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=screen_height,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canvas.pack()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draw_hand(angle, someradius, some_thinkness, some_color):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this function draws a hand with a certain angle and radius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canvas.create_line(screen_width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x1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y1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math.cos(angle) * someradius,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x2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math.sin(angle) * someradius,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y2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=some_thinkness,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line thickness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=some_color)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line color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draw_clock():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a clock background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screen_width *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screen_height *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'green'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clock itself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 = 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canvas.create_oval(screen_width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screen_width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screen_height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"gray"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all hands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 = datetime.datetime.now()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hour_angle =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math.pi * now.hour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math.pi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clock zero angle starts at top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draw_hand(hour_angle, radius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minute_angle =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math.pi * now.minute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math.pi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clock zero angle starts at top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draw_hand(minute_angle, radius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seconds_angle =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math.pi * now.second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math.pi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clock zero angle starts at top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draw_hand(seconds_angle, radius /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forever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canvas.delete(</a:t>
            </a:r>
            <a:r>
              <a:rPr kumimoji="0" lang="nl-NL" altLang="nl-NL" sz="7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"all"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draw_clock()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canvas.update()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time.sleep(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must be the last line before exit for TKinter</a:t>
            </a:r>
            <a:br>
              <a:rPr kumimoji="0" lang="nl-NL" altLang="nl-NL" sz="7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endParaRPr kumimoji="0" lang="nl-NL" altLang="nl-N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F5154-0CCE-4094-97DB-EC8D2CD3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Create your first </a:t>
            </a:r>
            <a:r>
              <a:rPr lang="nl-NL" b="1"/>
              <a:t>Clock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791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08F2E-42BF-4675-A2D5-E727E08E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Create your first </a:t>
            </a:r>
            <a:r>
              <a:rPr lang="nl-NL" b="1"/>
              <a:t>Traffic mess</a:t>
            </a:r>
            <a:endParaRPr lang="nl-N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101838-0B59-4A0B-A553-210ADDD81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906008"/>
            <a:ext cx="2765501" cy="5832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window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tkinter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turtle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Car():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properties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pos_x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 position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pos_y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heading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direction in rad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speed in pixels / step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size in pixels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 =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b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generate a valid heading and corresponding start position eac time a new car is generated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 random.choice([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math.pi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math.pi, math.pi 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heading right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height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roadWidth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math.pi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heading down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roadWidth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math.pi):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heading left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width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height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roadWidth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math.pi 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car heading up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roadWidth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height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 = random.choice([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"yellow"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"purple"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"pink"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turn(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directionTurn = random.choice([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"right"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"none"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directionTurn ==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do something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+ math.pi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calculate new car position given speed and heading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+ math.cos(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.heading) 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+ math.sin(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.heading) 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.speed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car. Depending on direction, turn the car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.heading == math.pi):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going left or right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-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-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+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+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going up or down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-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-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.pos_x +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.pos_y +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.color)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draw_scene():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"""Clear the current scene and build it up again"""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first entirely clear the canvas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canvas.delete(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"all"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green parks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canvas.create_rectangle(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(width -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(height -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canvas.create_rectangle(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(height +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(width -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canvas.create_rectangle((width +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width, (height -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canvas.create_rectangle((width +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(height + roadWidth)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width, height,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dashed lines on the road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canvas.create_line(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width, height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canvas.create_line(width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width /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height,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simulate_cars():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 iterate forever through cars and draw them """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the park scene on the canvas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draw_scene()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a new car every now and then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random.randint(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newCar = Car();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cars.append(newCar)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all cars in the scene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car.move()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car.draw()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remove cars that drove out of the scene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(car.pos_x &lt;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car.pos_x &gt; width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car.pos_y &lt;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car.pos_y &gt; height):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cars.remove(car)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canvas.update()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time.sleep(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__name__ == 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'__main__'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root = Tk()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main global variables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 = root.winfo_screenwidth()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height = root.winfo_screenheight()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roadWidth =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canvas is a white piece of paper on which you can draw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= Canvas(root,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=width,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=height,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canvas.pack()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list of cars in the scene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 = []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run the simulation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simulate_cars()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must be the last line before exit for TKinter</a:t>
            </a:r>
            <a:b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root.mainloop()</a:t>
            </a:r>
            <a:br>
              <a:rPr kumimoji="0" lang="nl-NL" altLang="nl-NL" sz="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917685C-B776-441F-B8D1-981A30A87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4030" b="3263"/>
          <a:stretch/>
        </p:blipFill>
        <p:spPr>
          <a:xfrm>
            <a:off x="3822192" y="1901952"/>
            <a:ext cx="8369808" cy="44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8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2E664AD-15F1-4F3C-BAE1-C0F233625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10" y="1477784"/>
            <a:ext cx="8428142" cy="5380216"/>
          </a:xfrm>
          <a:prstGeom prst="rect">
            <a:avLst/>
          </a:prstGeom>
        </p:spPr>
      </p:pic>
      <p:pic>
        <p:nvPicPr>
          <p:cNvPr id="5" name="Picture 3" descr="Image result for hello world python">
            <a:extLst>
              <a:ext uri="{FF2B5EF4-FFF2-40B4-BE49-F238E27FC236}">
                <a16:creationId xmlns:a16="http://schemas.microsoft.com/office/drawing/2014/main" id="{42D564F4-AEF5-4541-931B-EDB6BDDD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69" y="82296"/>
            <a:ext cx="2079623" cy="11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D4654-A65A-4F5E-804D-98CF191F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Get </a:t>
            </a:r>
            <a:r>
              <a:rPr lang="nl-NL" err="1"/>
              <a:t>the</a:t>
            </a:r>
            <a:r>
              <a:rPr lang="nl-NL"/>
              <a:t> software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ADB9F4-2D1E-495A-B783-37A64D77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479821"/>
            <a:ext cx="10831287" cy="51593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err="1"/>
              <a:t>Install</a:t>
            </a:r>
            <a:r>
              <a:rPr lang="nl-NL"/>
              <a:t> </a:t>
            </a:r>
            <a:r>
              <a:rPr lang="nl-NL" err="1"/>
              <a:t>latest</a:t>
            </a:r>
            <a:r>
              <a:rPr lang="nl-NL"/>
              <a:t> Python</a:t>
            </a:r>
            <a:br>
              <a:rPr lang="nl-NL"/>
            </a:br>
            <a:r>
              <a:rPr lang="nl-NL" u="sng">
                <a:hlinkClick r:id="rId2"/>
              </a:rPr>
              <a:t>https://www.python.org/downloads/</a:t>
            </a:r>
            <a:r>
              <a:rPr lang="nl-NL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nl-NL"/>
          </a:p>
          <a:p>
            <a:pPr marL="514350" indent="-514350">
              <a:buFont typeface="+mj-lt"/>
              <a:buAutoNum type="arabicPeriod"/>
            </a:pPr>
            <a:r>
              <a:rPr lang="nl-NL" err="1"/>
              <a:t>Install</a:t>
            </a:r>
            <a:r>
              <a:rPr lang="nl-NL"/>
              <a:t> </a:t>
            </a:r>
            <a:r>
              <a:rPr lang="nl-NL" err="1"/>
              <a:t>latest</a:t>
            </a:r>
            <a:r>
              <a:rPr lang="nl-NL"/>
              <a:t> </a:t>
            </a:r>
            <a:r>
              <a:rPr lang="nl-NL" err="1"/>
              <a:t>PyCharm</a:t>
            </a:r>
            <a:br>
              <a:rPr lang="nl-NL"/>
            </a:br>
            <a:r>
              <a:rPr lang="nl-NL">
                <a:hlinkClick r:id="rId3"/>
              </a:rPr>
              <a:t>https://www.jetbrains.com/pycharm/download/</a:t>
            </a:r>
            <a:r>
              <a:rPr lang="nl-NL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nl-NL"/>
          </a:p>
          <a:p>
            <a:pPr marL="514350" indent="-514350">
              <a:buFont typeface="+mj-lt"/>
              <a:buAutoNum type="arabicPeriod"/>
            </a:pPr>
            <a:r>
              <a:rPr lang="nl-NL"/>
              <a:t>Get a GitHub or </a:t>
            </a:r>
            <a:r>
              <a:rPr lang="nl-NL" err="1"/>
              <a:t>GitLab</a:t>
            </a:r>
            <a:r>
              <a:rPr lang="nl-NL"/>
              <a:t> or </a:t>
            </a:r>
            <a:r>
              <a:rPr lang="nl-NL" err="1"/>
              <a:t>BitBucket</a:t>
            </a:r>
            <a:r>
              <a:rPr lang="nl-NL"/>
              <a:t> account</a:t>
            </a:r>
            <a:br>
              <a:rPr lang="nl-NL"/>
            </a:br>
            <a:r>
              <a:rPr lang="nl-NL" u="sng">
                <a:hlinkClick r:id="rId4"/>
              </a:rPr>
              <a:t>https://github.com/</a:t>
            </a:r>
            <a:r>
              <a:rPr lang="nl-NL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nl-NL"/>
          </a:p>
          <a:p>
            <a:pPr marL="514350" indent="-514350">
              <a:buFont typeface="+mj-lt"/>
              <a:buAutoNum type="arabicPeriod"/>
            </a:pPr>
            <a:r>
              <a:rPr lang="nl-NL"/>
              <a:t>Get the examples code</a:t>
            </a:r>
            <a:br>
              <a:rPr lang="nl-NL"/>
            </a:br>
            <a:r>
              <a:rPr lang="nl-NL">
                <a:hlinkClick r:id="rId5"/>
              </a:rPr>
              <a:t>h</a:t>
            </a:r>
            <a:r>
              <a:rPr lang="nl-NL">
                <a:hlinkClick r:id="rId5"/>
              </a:rPr>
              <a:t>ttps://github.com/drInnovator/PythonChallengeGroup1</a:t>
            </a:r>
            <a:r>
              <a:rPr lang="nl-NL"/>
              <a:t> 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07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EA3820A-4BD8-4349-8CD6-643E30C0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76250"/>
            <a:ext cx="9429750" cy="5905500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6DA1436B-0D56-4A2B-8BBF-B7B35919E88E}"/>
              </a:ext>
            </a:extLst>
          </p:cNvPr>
          <p:cNvSpPr/>
          <p:nvPr/>
        </p:nvSpPr>
        <p:spPr>
          <a:xfrm>
            <a:off x="4815840" y="3352800"/>
            <a:ext cx="1985554" cy="3483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41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BD4A2B8-A1E8-421D-8565-9EF7BBE3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476250"/>
            <a:ext cx="94297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E4C20BEB-6FA7-4575-B2AC-C471AA97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"/>
            <a:ext cx="12192000" cy="66421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3E08927-7F4E-4401-AA2A-B982B8E3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628900"/>
            <a:ext cx="3571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6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25C12FC-8230-483F-B23D-151785994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48" y="181245"/>
            <a:ext cx="302187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nl-NL" altLang="nl-NL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nl-NL" altLang="nl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B38BFA-D432-43FF-9BD5-C2DC4023C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8" r="59214" b="73714"/>
          <a:stretch/>
        </p:blipFill>
        <p:spPr>
          <a:xfrm>
            <a:off x="1180010" y="653144"/>
            <a:ext cx="5273041" cy="284992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1BA4468-73BD-4146-A526-906D0BC45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28" t="38626" r="43572" b="47215"/>
          <a:stretch/>
        </p:blipFill>
        <p:spPr>
          <a:xfrm>
            <a:off x="3231230" y="2463646"/>
            <a:ext cx="3883323" cy="213970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AAC7090-F6CD-49AD-ABA1-4765861B89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50" b="46206"/>
          <a:stretch/>
        </p:blipFill>
        <p:spPr>
          <a:xfrm>
            <a:off x="5679949" y="5107113"/>
            <a:ext cx="4254572" cy="1401222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5C0B15B7-8B9A-44BD-AD01-5FB1424AB3AA}"/>
              </a:ext>
            </a:extLst>
          </p:cNvPr>
          <p:cNvSpPr/>
          <p:nvPr/>
        </p:nvSpPr>
        <p:spPr>
          <a:xfrm rot="2348823">
            <a:off x="2879923" y="2160095"/>
            <a:ext cx="1105988" cy="3404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FE74FB08-8D42-4D54-9C57-9F708558BB3D}"/>
              </a:ext>
            </a:extLst>
          </p:cNvPr>
          <p:cNvSpPr/>
          <p:nvPr/>
        </p:nvSpPr>
        <p:spPr>
          <a:xfrm rot="2348823">
            <a:off x="6185439" y="4855258"/>
            <a:ext cx="1105988" cy="3404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FD18208E-2199-4046-8A7C-F337FF851B9D}"/>
              </a:ext>
            </a:extLst>
          </p:cNvPr>
          <p:cNvSpPr/>
          <p:nvPr/>
        </p:nvSpPr>
        <p:spPr>
          <a:xfrm>
            <a:off x="6061473" y="5506576"/>
            <a:ext cx="1619487" cy="620698"/>
          </a:xfrm>
          <a:prstGeom prst="ellipse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0A30B10B-A132-4784-872F-F684696BAAA8}"/>
              </a:ext>
            </a:extLst>
          </p:cNvPr>
          <p:cNvSpPr/>
          <p:nvPr/>
        </p:nvSpPr>
        <p:spPr>
          <a:xfrm rot="2348823">
            <a:off x="1051117" y="731746"/>
            <a:ext cx="1258926" cy="340412"/>
          </a:xfrm>
          <a:prstGeom prst="rightArrow">
            <a:avLst>
              <a:gd name="adj1" fmla="val 5064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2BE34114-F115-47BA-9527-4B2F2A430F0E}"/>
              </a:ext>
            </a:extLst>
          </p:cNvPr>
          <p:cNvSpPr txBox="1"/>
          <p:nvPr/>
        </p:nvSpPr>
        <p:spPr>
          <a:xfrm>
            <a:off x="7612030" y="6428232"/>
            <a:ext cx="398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/>
              <a:t>Press Shift + F10 </a:t>
            </a:r>
            <a:r>
              <a:rPr lang="nl-NL" sz="2000" err="1"/>
              <a:t>to</a:t>
            </a:r>
            <a:r>
              <a:rPr lang="nl-NL" sz="2000"/>
              <a:t> run </a:t>
            </a:r>
            <a:r>
              <a:rPr lang="nl-NL" sz="2000" err="1"/>
              <a:t>again</a:t>
            </a:r>
            <a:r>
              <a:rPr lang="nl-NL" sz="2000"/>
              <a:t> </a:t>
            </a:r>
            <a:r>
              <a:rPr lang="nl-NL" sz="2000" err="1"/>
              <a:t>quickly</a:t>
            </a:r>
            <a:endParaRPr lang="nl-NL" sz="2000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BD821578-E5D6-4DA9-9926-D49C34A071EE}"/>
              </a:ext>
            </a:extLst>
          </p:cNvPr>
          <p:cNvSpPr/>
          <p:nvPr/>
        </p:nvSpPr>
        <p:spPr>
          <a:xfrm rot="2348823">
            <a:off x="7766404" y="6018258"/>
            <a:ext cx="788010" cy="3404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6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1FA59-A10E-4D0E-AB92-D19C2655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 err="1"/>
              <a:t>Variable</a:t>
            </a:r>
            <a:endParaRPr lang="nl-N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EE7C9A-B4C4-4E30-AB0C-A16F1D55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74" y="1832303"/>
            <a:ext cx="2159566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kumimoji="0" lang="nl-NL" altLang="nl-NL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24189BB-87F2-4C34-B7BE-7293B737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74" y="3862369"/>
            <a:ext cx="9850774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nl-NL" altLang="nl-NL" sz="28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kumimoji="0" lang="nl-NL" altLang="nl-NL" sz="28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equivalent </a:t>
            </a:r>
            <a:r>
              <a:rPr kumimoji="0" lang="nl-NL" altLang="nl-NL" sz="2800" b="0" i="1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a + 3</a:t>
            </a:r>
            <a:br>
              <a:rPr kumimoji="0" lang="nl-NL" altLang="nl-NL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+ b)</a:t>
            </a:r>
            <a:endParaRPr kumimoji="0" lang="nl-NL" altLang="nl-NL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7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AE1F3-DFAA-4298-B8A7-58B133B2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Your</a:t>
            </a:r>
            <a:r>
              <a:rPr lang="nl-NL"/>
              <a:t> first </a:t>
            </a:r>
            <a:r>
              <a:rPr lang="nl-NL" b="1" err="1"/>
              <a:t>If</a:t>
            </a:r>
            <a:r>
              <a:rPr lang="nl-NL"/>
              <a:t>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2A3129-6F82-427B-9593-331DEBCF3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517" y="1332671"/>
            <a:ext cx="5677987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"wow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that's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01DC5D76-D633-4D2F-A085-06A75DD2DEEB}"/>
              </a:ext>
            </a:extLst>
          </p:cNvPr>
          <p:cNvGrpSpPr/>
          <p:nvPr/>
        </p:nvGrpSpPr>
        <p:grpSpPr>
          <a:xfrm>
            <a:off x="522517" y="4433202"/>
            <a:ext cx="10688000" cy="2246769"/>
            <a:chOff x="522517" y="4433202"/>
            <a:chExt cx="10688000" cy="224676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8C3CA8C3-4E70-4E1A-8981-47922B43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17" y="4433202"/>
              <a:ext cx="5677987" cy="22467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 = int(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input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"How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much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?"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(a &gt;=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"wow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that's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nice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!"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elif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(a &lt;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 &gt;=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better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improve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on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b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print 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"oh </a:t>
              </a:r>
              <a:r>
                <a:rPr kumimoji="0" lang="nl-NL" altLang="nl-NL" sz="2000" b="1" i="0" u="none" strike="noStrike" cap="none" normalizeH="0" baseline="0" err="1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whatever</a:t>
              </a:r>
              <a:r>
                <a:rPr kumimoji="0" lang="nl-NL" altLang="nl-NL" sz="20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nl-NL" altLang="nl-NL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nl-NL" altLang="nl-N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B46EA26B-C0CE-427C-96CF-BDC3C1967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792" y="5850662"/>
              <a:ext cx="1990725" cy="695325"/>
            </a:xfrm>
            <a:prstGeom prst="rect">
              <a:avLst/>
            </a:prstGeom>
          </p:spPr>
        </p:pic>
        <p:sp>
          <p:nvSpPr>
            <p:cNvPr id="10" name="Pijl: rechts 9">
              <a:extLst>
                <a:ext uri="{FF2B5EF4-FFF2-40B4-BE49-F238E27FC236}">
                  <a16:creationId xmlns:a16="http://schemas.microsoft.com/office/drawing/2014/main" id="{17B9CEBB-1BB8-4B6B-AB38-29A6AC3A36C8}"/>
                </a:ext>
              </a:extLst>
            </p:cNvPr>
            <p:cNvSpPr/>
            <p:nvPr/>
          </p:nvSpPr>
          <p:spPr>
            <a:xfrm rot="232453">
              <a:off x="6312867" y="5934567"/>
              <a:ext cx="2495171" cy="34041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F2AE5EA2-6CF7-4BA1-9925-3A7A433535C4}"/>
                </a:ext>
              </a:extLst>
            </p:cNvPr>
            <p:cNvSpPr/>
            <p:nvPr/>
          </p:nvSpPr>
          <p:spPr>
            <a:xfrm>
              <a:off x="9776114" y="5954652"/>
              <a:ext cx="534836" cy="40423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Rectangle 5">
            <a:extLst>
              <a:ext uri="{FF2B5EF4-FFF2-40B4-BE49-F238E27FC236}">
                <a16:creationId xmlns:a16="http://schemas.microsoft.com/office/drawing/2014/main" id="{A91009F7-BA0F-4004-8893-6DE7D64C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7" y="3067602"/>
            <a:ext cx="5677987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"How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&gt;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"wow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that's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1" i="0" u="none" strike="noStrike" cap="none" normalizeH="0" baseline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kumimoji="0" lang="nl-NL" altLang="nl-N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nl-NL" alt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altLang="nl-NL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resentatie.potx" id="{24AAF85B-3E4F-49EE-8C53-787B297B6049}" vid="{8766ABED-061C-4FE3-90E4-F0C89D231F8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430997ECE9D4AB810D1E8CFCA0D52" ma:contentTypeVersion="8" ma:contentTypeDescription="Een nieuw document maken." ma:contentTypeScope="" ma:versionID="4ab5d70f2bc20be9881c37652ea8123a">
  <xsd:schema xmlns:xsd="http://www.w3.org/2001/XMLSchema" xmlns:xs="http://www.w3.org/2001/XMLSchema" xmlns:p="http://schemas.microsoft.com/office/2006/metadata/properties" xmlns:ns2="6033e62f-193e-49c9-9c00-20ee31fdf760" xmlns:ns3="bac161f8-1df8-4f70-8a74-a03d38535024" targetNamespace="http://schemas.microsoft.com/office/2006/metadata/properties" ma:root="true" ma:fieldsID="b796d9c71cea38c7bde932c4107f77ee" ns2:_="" ns3:_="">
    <xsd:import namespace="6033e62f-193e-49c9-9c00-20ee31fdf760"/>
    <xsd:import namespace="bac161f8-1df8-4f70-8a74-a03d385350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3e62f-193e-49c9-9c00-20ee31fdf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161f8-1df8-4f70-8a74-a03d3853502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C48AC-B209-41C5-ADAF-D1D818E3AC3E}">
  <ds:schemaRefs>
    <ds:schemaRef ds:uri="http://schemas.microsoft.com/office/infopath/2007/PartnerControls"/>
    <ds:schemaRef ds:uri="bac161f8-1df8-4f70-8a74-a03d38535024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6033e62f-193e-49c9-9c00-20ee31fdf76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8C1BB7-49C3-4147-A783-756F9D328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3e62f-193e-49c9-9c00-20ee31fdf760"/>
    <ds:schemaRef ds:uri="bac161f8-1df8-4f70-8a74-a03d385350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4ECB2B-1DBC-4219-A0B7-8DD70068B6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presentatie</Template>
  <TotalTime>0</TotalTime>
  <Words>330</Words>
  <Application>Microsoft Office PowerPoint</Application>
  <PresentationFormat>Breedbeeld</PresentationFormat>
  <Paragraphs>66</Paragraphs>
  <Slides>26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Aangepast ontwerp</vt:lpstr>
      <vt:lpstr>PowerPoint-presentatie</vt:lpstr>
      <vt:lpstr>PowerPoint-presentatie</vt:lpstr>
      <vt:lpstr>Get the software</vt:lpstr>
      <vt:lpstr>PowerPoint-presentatie</vt:lpstr>
      <vt:lpstr>PowerPoint-presentatie</vt:lpstr>
      <vt:lpstr>PowerPoint-presentatie</vt:lpstr>
      <vt:lpstr>PowerPoint-presentatie</vt:lpstr>
      <vt:lpstr>Your first Variable</vt:lpstr>
      <vt:lpstr>Your first If statement</vt:lpstr>
      <vt:lpstr>Your first While statement</vt:lpstr>
      <vt:lpstr>Your first For loop</vt:lpstr>
      <vt:lpstr>Your first Method Organize your code in reusable chunks</vt:lpstr>
      <vt:lpstr>Debug your code. This is your BEssssssT friend in coding!!</vt:lpstr>
      <vt:lpstr>Your first Error Handler</vt:lpstr>
      <vt:lpstr>Clean your code This is your second BEssssssT friend in coding</vt:lpstr>
      <vt:lpstr>Inspect your code </vt:lpstr>
      <vt:lpstr>Play a little</vt:lpstr>
      <vt:lpstr>Run your code Outside Pycharm</vt:lpstr>
      <vt:lpstr>Your first Class A class is a Blueprint, a Template, a Definition</vt:lpstr>
      <vt:lpstr>Your first slightly advanced Class</vt:lpstr>
      <vt:lpstr>Your first List A list can hold things like numbers and classes</vt:lpstr>
      <vt:lpstr>Your first List with cars</vt:lpstr>
      <vt:lpstr>Create your first Visualisation</vt:lpstr>
      <vt:lpstr>Create your first Clock</vt:lpstr>
      <vt:lpstr>Create your first Traffic mess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2018-06-23T20:02:22Z</dcterms:created>
  <dcterms:modified xsi:type="dcterms:W3CDTF">2018-06-24T18:55:40Z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0x010100FCD430997ECE9D4AB810D1E8CFCA0D52</vt:lpwstr>
  </property>
</Properties>
</file>