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p:scale>
          <a:sx n="92" d="100"/>
          <a:sy n="92" d="100"/>
        </p:scale>
        <p:origin x="99" y="4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rtlCol="0" anchor="b">
            <a:normAutofit/>
          </a:bodyPr>
          <a:lstStyle>
            <a:lvl1pPr>
              <a:lnSpc>
                <a:spcPct val="80000"/>
              </a:lnSpc>
              <a:defRPr sz="6600">
                <a:solidFill>
                  <a:schemeClr val="tx1"/>
                </a:solidFill>
              </a:defRPr>
            </a:lvl1pPr>
          </a:lstStyle>
          <a:p>
            <a:pPr rtl="0"/>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a:p>
        </p:txBody>
      </p:sp>
    </p:spTree>
    <p:extLst>
      <p:ext uri="{BB962C8B-B14F-4D97-AF65-F5344CB8AC3E}">
        <p14:creationId xmlns:p14="http://schemas.microsoft.com/office/powerpoint/2010/main" val="30483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339502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2809" y="381001"/>
            <a:ext cx="7393324" cy="5638800"/>
          </a:xfrm>
        </p:spPr>
        <p:txBody>
          <a:bodyPr vert="eaVert" rtlCol="0"/>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404627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117375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rtlCol="0" anchor="b">
            <a:normAutofit/>
          </a:bodyPr>
          <a:lstStyle>
            <a:lvl1pPr algn="l">
              <a:lnSpc>
                <a:spcPct val="80000"/>
              </a:lnSpc>
              <a:defRPr sz="48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5491" y="5410201"/>
            <a:ext cx="8689596"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Edit Master text styles</a:t>
            </a:r>
          </a:p>
        </p:txBody>
      </p:sp>
      <p:sp>
        <p:nvSpPr>
          <p:cNvPr id="4" name="Date Placeholder 3"/>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5" name="Footer Placeholder 4"/>
          <p:cNvSpPr>
            <a:spLocks noGrp="1"/>
          </p:cNvSpPr>
          <p:nvPr>
            <p:ph type="ftr" sz="quarter" idx="11"/>
          </p:nvPr>
        </p:nvSpPr>
        <p:spPr/>
        <p:txBody>
          <a:bodyPr rtlCol="0"/>
          <a:lstStyle/>
          <a:p>
            <a:endParaRPr lang="en-US"/>
          </a:p>
        </p:txBody>
      </p:sp>
      <p:sp>
        <p:nvSpPr>
          <p:cNvPr id="6" name="Slide Number Placeholder 5"/>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14577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05174" y="1905001"/>
            <a:ext cx="442075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230806" y="1905001"/>
            <a:ext cx="4420751"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6" name="Footer Placeholder 5"/>
          <p:cNvSpPr>
            <a:spLocks noGrp="1"/>
          </p:cNvSpPr>
          <p:nvPr>
            <p:ph type="ftr" sz="quarter" idx="11"/>
          </p:nvPr>
        </p:nvSpPr>
        <p:spPr/>
        <p:txBody>
          <a:bodyPr rtlCol="0"/>
          <a:lstStyle/>
          <a:p>
            <a:endParaRPr lang="en-US"/>
          </a:p>
        </p:txBody>
      </p:sp>
      <p:sp>
        <p:nvSpPr>
          <p:cNvPr id="7" name="Slide Number Placeholder 6"/>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206513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808" y="1905000"/>
            <a:ext cx="441770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Edit Master text styles</a:t>
            </a:r>
          </a:p>
        </p:txBody>
      </p:sp>
      <p:sp>
        <p:nvSpPr>
          <p:cNvPr id="4" name="Content Placeholder 3"/>
          <p:cNvSpPr>
            <a:spLocks noGrp="1"/>
          </p:cNvSpPr>
          <p:nvPr>
            <p:ph sz="half" idx="2"/>
          </p:nvPr>
        </p:nvSpPr>
        <p:spPr>
          <a:xfrm>
            <a:off x="1522808" y="2743201"/>
            <a:ext cx="441770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51489" y="1905000"/>
            <a:ext cx="441770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Edit Master text styles</a:t>
            </a:r>
          </a:p>
        </p:txBody>
      </p:sp>
      <p:sp>
        <p:nvSpPr>
          <p:cNvPr id="6" name="Content Placeholder 5"/>
          <p:cNvSpPr>
            <a:spLocks noGrp="1"/>
          </p:cNvSpPr>
          <p:nvPr>
            <p:ph sz="quarter" idx="4"/>
          </p:nvPr>
        </p:nvSpPr>
        <p:spPr>
          <a:xfrm>
            <a:off x="6251489" y="2743201"/>
            <a:ext cx="441770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8" name="Footer Placeholder 7"/>
          <p:cNvSpPr>
            <a:spLocks noGrp="1"/>
          </p:cNvSpPr>
          <p:nvPr>
            <p:ph type="ftr" sz="quarter" idx="11"/>
          </p:nvPr>
        </p:nvSpPr>
        <p:spPr/>
        <p:txBody>
          <a:bodyPr rtlCol="0"/>
          <a:lstStyle/>
          <a:p>
            <a:endParaRPr lang="en-US"/>
          </a:p>
        </p:txBody>
      </p:sp>
      <p:sp>
        <p:nvSpPr>
          <p:cNvPr id="9" name="Slide Number Placeholder 8"/>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1344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4" name="Footer Placeholder 3"/>
          <p:cNvSpPr>
            <a:spLocks noGrp="1"/>
          </p:cNvSpPr>
          <p:nvPr>
            <p:ph type="ftr" sz="quarter" idx="11"/>
          </p:nvPr>
        </p:nvSpPr>
        <p:spPr/>
        <p:txBody>
          <a:bodyPr rtlCol="0"/>
          <a:lstStyle/>
          <a:p>
            <a:endParaRPr lang="en-US"/>
          </a:p>
        </p:txBody>
      </p:sp>
      <p:sp>
        <p:nvSpPr>
          <p:cNvPr id="5" name="Slide Number Placeholder 4"/>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168506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3" name="Footer Placeholder 2"/>
          <p:cNvSpPr>
            <a:spLocks noGrp="1"/>
          </p:cNvSpPr>
          <p:nvPr>
            <p:ph type="ftr" sz="quarter" idx="11"/>
          </p:nvPr>
        </p:nvSpPr>
        <p:spPr/>
        <p:txBody>
          <a:bodyPr rtlCol="0"/>
          <a:lstStyle/>
          <a:p>
            <a:endParaRPr lang="en-US"/>
          </a:p>
        </p:txBody>
      </p:sp>
      <p:sp>
        <p:nvSpPr>
          <p:cNvPr id="4" name="Slide Number Placeholder 3"/>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59038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rtlCol="0" anchor="b">
            <a:noAutofit/>
          </a:bodyPr>
          <a:lstStyle>
            <a:lvl1pPr algn="l">
              <a:lnSpc>
                <a:spcPct val="90000"/>
              </a:lnSpc>
              <a:defRPr sz="3600" b="0" baseline="0">
                <a:solidFill>
                  <a:schemeClr val="tx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952704" y="685800"/>
            <a:ext cx="6402467"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065491" y="4648200"/>
            <a:ext cx="3582332"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Edit Master text styles</a:t>
            </a:r>
          </a:p>
        </p:txBody>
      </p:sp>
      <p:sp>
        <p:nvSpPr>
          <p:cNvPr id="5" name="Date Placeholder 4"/>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6" name="Footer Placeholder 5"/>
          <p:cNvSpPr>
            <a:spLocks noGrp="1"/>
          </p:cNvSpPr>
          <p:nvPr>
            <p:ph type="ftr" sz="quarter" idx="11"/>
          </p:nvPr>
        </p:nvSpPr>
        <p:spPr/>
        <p:txBody>
          <a:bodyPr rtlCol="0"/>
          <a:lstStyle/>
          <a:p>
            <a:endParaRPr lang="en-US"/>
          </a:p>
        </p:txBody>
      </p:sp>
      <p:sp>
        <p:nvSpPr>
          <p:cNvPr id="7" name="Slide Number Placeholder 6"/>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422760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2704" y="685800"/>
            <a:ext cx="6402466"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2" name="Title 1"/>
          <p:cNvSpPr>
            <a:spLocks noGrp="1"/>
          </p:cNvSpPr>
          <p:nvPr>
            <p:ph type="title"/>
          </p:nvPr>
        </p:nvSpPr>
        <p:spPr>
          <a:xfrm>
            <a:off x="1055879" y="1905000"/>
            <a:ext cx="3597544" cy="2667000"/>
          </a:xfrm>
        </p:spPr>
        <p:txBody>
          <a:bodyPr rtlCol="0" anchor="b">
            <a:normAutofit/>
          </a:bodyPr>
          <a:lstStyle>
            <a:lvl1pPr algn="l">
              <a:lnSpc>
                <a:spcPct val="90000"/>
              </a:lnSpc>
              <a:defRPr sz="3600" b="0" i="0" baseline="0">
                <a:solidFill>
                  <a:schemeClr val="tx1"/>
                </a:solidFill>
              </a:defRPr>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1065491" y="4648200"/>
            <a:ext cx="3582332"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Edit Master text styles</a:t>
            </a:r>
          </a:p>
        </p:txBody>
      </p:sp>
      <p:sp>
        <p:nvSpPr>
          <p:cNvPr id="5" name="Date Placeholder 4"/>
          <p:cNvSpPr>
            <a:spLocks noGrp="1"/>
          </p:cNvSpPr>
          <p:nvPr>
            <p:ph type="dt" sz="half" idx="10"/>
          </p:nvPr>
        </p:nvSpPr>
        <p:spPr/>
        <p:txBody>
          <a:bodyPr rtlCol="0"/>
          <a:lstStyle>
            <a:lvl1pPr>
              <a:defRPr/>
            </a:lvl1pPr>
          </a:lstStyle>
          <a:p>
            <a:fld id="{B8806369-A556-479D-897F-1C3D20945AEC}" type="datetimeFigureOut">
              <a:rPr lang="en-US" smtClean="0"/>
              <a:t>12/14/2018</a:t>
            </a:fld>
            <a:endParaRPr lang="en-US"/>
          </a:p>
        </p:txBody>
      </p:sp>
      <p:sp>
        <p:nvSpPr>
          <p:cNvPr id="6" name="Footer Placeholder 5"/>
          <p:cNvSpPr>
            <a:spLocks noGrp="1"/>
          </p:cNvSpPr>
          <p:nvPr>
            <p:ph type="ftr" sz="quarter" idx="11"/>
          </p:nvPr>
        </p:nvSpPr>
        <p:spPr/>
        <p:txBody>
          <a:bodyPr rtlCol="0"/>
          <a:lstStyle/>
          <a:p>
            <a:endParaRPr lang="en-US"/>
          </a:p>
        </p:txBody>
      </p:sp>
      <p:sp>
        <p:nvSpPr>
          <p:cNvPr id="7" name="Slide Number Placeholder 6"/>
          <p:cNvSpPr>
            <a:spLocks noGrp="1"/>
          </p:cNvSpPr>
          <p:nvPr>
            <p:ph type="sldNum" sz="quarter" idx="12"/>
          </p:nvPr>
        </p:nvSpPr>
        <p:spPr/>
        <p:txBody>
          <a:bodyPr rtlCol="0"/>
          <a:lstStyle/>
          <a:p>
            <a:fld id="{3C8E0118-6106-4930-B474-A989786DA5B0}" type="slidenum">
              <a:rPr lang="en-US" smtClean="0"/>
              <a:t>‹#›</a:t>
            </a:fld>
            <a:endParaRPr lang="en-US"/>
          </a:p>
        </p:txBody>
      </p:sp>
    </p:spTree>
    <p:extLst>
      <p:ext uri="{BB962C8B-B14F-4D97-AF65-F5344CB8AC3E}">
        <p14:creationId xmlns:p14="http://schemas.microsoft.com/office/powerpoint/2010/main" val="406721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B8806369-A556-479D-897F-1C3D20945AEC}" type="datetimeFigureOut">
              <a:rPr lang="en-US" smtClean="0"/>
              <a:t>12/14/2018</a:t>
            </a:fld>
            <a:endParaRPr lang="en-US"/>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3C8E0118-6106-4930-B474-A989786DA5B0}" type="slidenum">
              <a:rPr lang="en-US" smtClean="0"/>
              <a:t>‹#›</a:t>
            </a:fld>
            <a:endParaRPr lang="en-US"/>
          </a:p>
        </p:txBody>
      </p:sp>
    </p:spTree>
    <p:extLst>
      <p:ext uri="{BB962C8B-B14F-4D97-AF65-F5344CB8AC3E}">
        <p14:creationId xmlns:p14="http://schemas.microsoft.com/office/powerpoint/2010/main" val="30211911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F9686E-3857-4F22-8309-2274384D4299}"/>
              </a:ext>
            </a:extLst>
          </p:cNvPr>
          <p:cNvSpPr txBox="1"/>
          <p:nvPr/>
        </p:nvSpPr>
        <p:spPr>
          <a:xfrm>
            <a:off x="0" y="6340649"/>
            <a:ext cx="1207688" cy="461665"/>
          </a:xfrm>
          <a:prstGeom prst="rect">
            <a:avLst/>
          </a:prstGeom>
          <a:noFill/>
        </p:spPr>
        <p:txBody>
          <a:bodyPr wrap="square" rtlCol="0">
            <a:spAutoFit/>
          </a:bodyPr>
          <a:lstStyle/>
          <a:p>
            <a:r>
              <a:rPr lang="en-US" sz="600" dirty="0"/>
              <a:t>Barry Wu</a:t>
            </a:r>
          </a:p>
          <a:p>
            <a:r>
              <a:rPr lang="en-US" sz="600" dirty="0"/>
              <a:t>RIT Computer Engineering</a:t>
            </a:r>
          </a:p>
          <a:p>
            <a:r>
              <a:rPr lang="en-US" sz="600" dirty="0"/>
              <a:t>CMPE-677 Machine Intelligence </a:t>
            </a:r>
          </a:p>
          <a:p>
            <a:r>
              <a:rPr lang="en-US" sz="600" dirty="0"/>
              <a:t>Fall 2018</a:t>
            </a:r>
          </a:p>
        </p:txBody>
      </p:sp>
      <p:sp>
        <p:nvSpPr>
          <p:cNvPr id="7" name="TextBox 6">
            <a:extLst>
              <a:ext uri="{FF2B5EF4-FFF2-40B4-BE49-F238E27FC236}">
                <a16:creationId xmlns:a16="http://schemas.microsoft.com/office/drawing/2014/main" id="{92B4B8B4-0B51-4541-8C30-AD4B186E0054}"/>
              </a:ext>
            </a:extLst>
          </p:cNvPr>
          <p:cNvSpPr txBox="1"/>
          <p:nvPr/>
        </p:nvSpPr>
        <p:spPr>
          <a:xfrm>
            <a:off x="3026534" y="117955"/>
            <a:ext cx="5975870" cy="646331"/>
          </a:xfrm>
          <a:prstGeom prst="rect">
            <a:avLst/>
          </a:prstGeom>
          <a:noFill/>
        </p:spPr>
        <p:txBody>
          <a:bodyPr wrap="square" rtlCol="0">
            <a:spAutoFit/>
          </a:bodyPr>
          <a:lstStyle/>
          <a:p>
            <a:pPr algn="ctr"/>
            <a:r>
              <a:rPr lang="en-US" dirty="0"/>
              <a:t>Stock Market Prediction Using a Weighted Machine Learning Model for DowJones Industrial Average Companies</a:t>
            </a:r>
          </a:p>
        </p:txBody>
      </p:sp>
      <p:sp>
        <p:nvSpPr>
          <p:cNvPr id="8" name="TextBox 7">
            <a:extLst>
              <a:ext uri="{FF2B5EF4-FFF2-40B4-BE49-F238E27FC236}">
                <a16:creationId xmlns:a16="http://schemas.microsoft.com/office/drawing/2014/main" id="{9D1178B1-DBDA-4E9D-8BAC-4387EFD9E76A}"/>
              </a:ext>
            </a:extLst>
          </p:cNvPr>
          <p:cNvSpPr txBox="1"/>
          <p:nvPr/>
        </p:nvSpPr>
        <p:spPr>
          <a:xfrm>
            <a:off x="192232" y="716972"/>
            <a:ext cx="2749640" cy="2431435"/>
          </a:xfrm>
          <a:prstGeom prst="rect">
            <a:avLst/>
          </a:prstGeom>
          <a:noFill/>
          <a:ln>
            <a:solidFill>
              <a:schemeClr val="tx1"/>
            </a:solidFill>
          </a:ln>
        </p:spPr>
        <p:txBody>
          <a:bodyPr wrap="square" rtlCol="0">
            <a:spAutoFit/>
          </a:bodyPr>
          <a:lstStyle/>
          <a:p>
            <a:pPr algn="just"/>
            <a:r>
              <a:rPr lang="en-US" sz="800" dirty="0"/>
              <a:t>Investments into the stock market can either make one a powerful elite in a nation or a person with no value. This gamble for wealth is unpredictable as the stock market is highly volatile. Those who succeed in the stock market will be glorified for their fame and fortune. Examples of these people include Warren Buffet (CEO of Berkshire Hathaway) and Winklevoss Twins (investors of Bitcoins). Although many try to emulate these investor’s investment strategies, some have begun using machine learning models to help make smart investment choices. Many of these models follow general machine learning models such as support vector machines (SVM), regressions, and trees. However, the accuracies for these models are not high enough guarantee large profits. In this research, many machine learning models will be used to predict monthly stock values for companies inside the DowJones Industrial Average. These predictions will be weighted together. The goal of this experiment is to show that weighted amounts of machine learning algorithms can improve the performance of SVMs.</a:t>
            </a:r>
          </a:p>
        </p:txBody>
      </p:sp>
      <p:sp>
        <p:nvSpPr>
          <p:cNvPr id="9" name="Rectangle 8">
            <a:extLst>
              <a:ext uri="{FF2B5EF4-FFF2-40B4-BE49-F238E27FC236}">
                <a16:creationId xmlns:a16="http://schemas.microsoft.com/office/drawing/2014/main" id="{5FA4768E-3EDC-4021-8C80-1D1DC6D3F4C4}"/>
              </a:ext>
            </a:extLst>
          </p:cNvPr>
          <p:cNvSpPr/>
          <p:nvPr/>
        </p:nvSpPr>
        <p:spPr>
          <a:xfrm>
            <a:off x="-945573" y="379268"/>
            <a:ext cx="339782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Abstract</a:t>
            </a:r>
          </a:p>
        </p:txBody>
      </p:sp>
      <p:pic>
        <p:nvPicPr>
          <p:cNvPr id="1026" name="Picture 2" descr="https://i.investopedia.com/image/jpeg/1534274325050/dowcomponents.jpg">
            <a:extLst>
              <a:ext uri="{FF2B5EF4-FFF2-40B4-BE49-F238E27FC236}">
                <a16:creationId xmlns:a16="http://schemas.microsoft.com/office/drawing/2014/main" id="{13215D2F-3104-42A4-9380-BB9074B58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789" y="886230"/>
            <a:ext cx="2783331" cy="356120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D227F6F-D278-4CFD-91F8-F376496C8D7C}"/>
              </a:ext>
            </a:extLst>
          </p:cNvPr>
          <p:cNvSpPr txBox="1"/>
          <p:nvPr/>
        </p:nvSpPr>
        <p:spPr>
          <a:xfrm>
            <a:off x="3006190" y="4466402"/>
            <a:ext cx="1687132" cy="184666"/>
          </a:xfrm>
          <a:prstGeom prst="rect">
            <a:avLst/>
          </a:prstGeom>
          <a:noFill/>
        </p:spPr>
        <p:txBody>
          <a:bodyPr wrap="square" rtlCol="0">
            <a:spAutoFit/>
          </a:bodyPr>
          <a:lstStyle/>
          <a:p>
            <a:r>
              <a:rPr lang="en-US" sz="600" dirty="0"/>
              <a:t>https://www.investopedia.com/terms/d/djia.asp</a:t>
            </a:r>
          </a:p>
        </p:txBody>
      </p:sp>
      <p:sp>
        <p:nvSpPr>
          <p:cNvPr id="19" name="Rectangle 18">
            <a:extLst>
              <a:ext uri="{FF2B5EF4-FFF2-40B4-BE49-F238E27FC236}">
                <a16:creationId xmlns:a16="http://schemas.microsoft.com/office/drawing/2014/main" id="{94E34211-D95B-47F3-861A-35577DF2A44D}"/>
              </a:ext>
            </a:extLst>
          </p:cNvPr>
          <p:cNvSpPr/>
          <p:nvPr/>
        </p:nvSpPr>
        <p:spPr>
          <a:xfrm>
            <a:off x="4823682" y="4413661"/>
            <a:ext cx="339782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Results</a:t>
            </a:r>
          </a:p>
        </p:txBody>
      </p:sp>
      <p:sp>
        <p:nvSpPr>
          <p:cNvPr id="20" name="Rectangle 19">
            <a:extLst>
              <a:ext uri="{FF2B5EF4-FFF2-40B4-BE49-F238E27FC236}">
                <a16:creationId xmlns:a16="http://schemas.microsoft.com/office/drawing/2014/main" id="{42BF5568-B5DA-486B-B370-913F9E605486}"/>
              </a:ext>
            </a:extLst>
          </p:cNvPr>
          <p:cNvSpPr/>
          <p:nvPr/>
        </p:nvSpPr>
        <p:spPr>
          <a:xfrm>
            <a:off x="-816784" y="3286056"/>
            <a:ext cx="339782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Models Used</a:t>
            </a:r>
          </a:p>
        </p:txBody>
      </p:sp>
      <p:sp>
        <p:nvSpPr>
          <p:cNvPr id="18" name="TextBox 17">
            <a:extLst>
              <a:ext uri="{FF2B5EF4-FFF2-40B4-BE49-F238E27FC236}">
                <a16:creationId xmlns:a16="http://schemas.microsoft.com/office/drawing/2014/main" id="{FC2AA48B-5405-4F4B-B14C-50ED0FB4EE58}"/>
              </a:ext>
            </a:extLst>
          </p:cNvPr>
          <p:cNvSpPr txBox="1"/>
          <p:nvPr/>
        </p:nvSpPr>
        <p:spPr>
          <a:xfrm>
            <a:off x="141666" y="3627997"/>
            <a:ext cx="2811792" cy="2246769"/>
          </a:xfrm>
          <a:prstGeom prst="rect">
            <a:avLst/>
          </a:prstGeom>
          <a:noFill/>
          <a:ln>
            <a:solidFill>
              <a:schemeClr val="tx1"/>
            </a:solidFill>
          </a:ln>
        </p:spPr>
        <p:txBody>
          <a:bodyPr wrap="square" rtlCol="0">
            <a:spAutoFit/>
          </a:bodyPr>
          <a:lstStyle/>
          <a:p>
            <a:pPr algn="just"/>
            <a:r>
              <a:rPr lang="en-US" sz="1000" dirty="0"/>
              <a:t>This project is inspired by the SRA (Support Vector Machine, Random Forest, Ada Boost) Voting Model from Shanghai. This model takes the predicted results the named models and do  a weighted average. The results of this research showed that a weighted ensemble model has better accuracies than an SVM model. The model does fail when predicting long periods of time, so this model is best for predicting a month ahead. From doing research on other markets, Bagged Tree was a better model for the India stock market. For the New York Stock Exchange, LS Boost and ridge regression were methods with great accuracies.</a:t>
            </a:r>
          </a:p>
        </p:txBody>
      </p:sp>
      <p:sp>
        <p:nvSpPr>
          <p:cNvPr id="2" name="TextBox 1">
            <a:extLst>
              <a:ext uri="{FF2B5EF4-FFF2-40B4-BE49-F238E27FC236}">
                <a16:creationId xmlns:a16="http://schemas.microsoft.com/office/drawing/2014/main" id="{6EAD0092-F1DC-435A-81A9-3EDB6B1A1923}"/>
              </a:ext>
            </a:extLst>
          </p:cNvPr>
          <p:cNvSpPr txBox="1"/>
          <p:nvPr/>
        </p:nvSpPr>
        <p:spPr>
          <a:xfrm>
            <a:off x="6165592" y="4766084"/>
            <a:ext cx="2625118" cy="1169551"/>
          </a:xfrm>
          <a:prstGeom prst="rect">
            <a:avLst/>
          </a:prstGeom>
          <a:noFill/>
          <a:ln>
            <a:solidFill>
              <a:schemeClr val="tx1"/>
            </a:solidFill>
          </a:ln>
        </p:spPr>
        <p:txBody>
          <a:bodyPr wrap="square" rtlCol="0">
            <a:spAutoFit/>
          </a:bodyPr>
          <a:lstStyle/>
          <a:p>
            <a:pPr algn="just"/>
            <a:r>
              <a:rPr lang="en-US" sz="1000" dirty="0">
                <a:latin typeface="Garamond" panose="02020404030301010803" pitchFamily="18" charset="0"/>
              </a:rPr>
              <a:t>The result of this experiment shows that the voting model does improve the SVM models. The best experiment can be seen in Nike as it uses all 5 models. The average of all 5 models reduced the MSE. When comparing this model to the other models, the voting model was more accurate.</a:t>
            </a:r>
          </a:p>
        </p:txBody>
      </p:sp>
      <p:pic>
        <p:nvPicPr>
          <p:cNvPr id="10" name="Picture 9" descr="A screenshot of a cell phone&#10;&#10;Description automatically generated">
            <a:extLst>
              <a:ext uri="{FF2B5EF4-FFF2-40B4-BE49-F238E27FC236}">
                <a16:creationId xmlns:a16="http://schemas.microsoft.com/office/drawing/2014/main" id="{238F7445-9A37-4D28-ADA7-8164357A1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186" y="4751381"/>
            <a:ext cx="2783331" cy="1764474"/>
          </a:xfrm>
          <a:prstGeom prst="rect">
            <a:avLst/>
          </a:prstGeom>
        </p:spPr>
      </p:pic>
      <p:pic>
        <p:nvPicPr>
          <p:cNvPr id="11" name="Picture 10">
            <a:extLst>
              <a:ext uri="{FF2B5EF4-FFF2-40B4-BE49-F238E27FC236}">
                <a16:creationId xmlns:a16="http://schemas.microsoft.com/office/drawing/2014/main" id="{421A49CF-E1A3-43B5-B78D-DA95184B388C}"/>
              </a:ext>
            </a:extLst>
          </p:cNvPr>
          <p:cNvPicPr>
            <a:picLocks noChangeAspect="1"/>
          </p:cNvPicPr>
          <p:nvPr/>
        </p:nvPicPr>
        <p:blipFill>
          <a:blip r:embed="rId4"/>
          <a:stretch>
            <a:fillRect/>
          </a:stretch>
        </p:blipFill>
        <p:spPr>
          <a:xfrm>
            <a:off x="6165592" y="935308"/>
            <a:ext cx="4502043" cy="3512127"/>
          </a:xfrm>
          <a:prstGeom prst="rect">
            <a:avLst/>
          </a:prstGeom>
        </p:spPr>
      </p:pic>
      <p:pic>
        <p:nvPicPr>
          <p:cNvPr id="13" name="Picture 12" descr="A close up of a map&#10;&#10;Description automatically generated">
            <a:extLst>
              <a:ext uri="{FF2B5EF4-FFF2-40B4-BE49-F238E27FC236}">
                <a16:creationId xmlns:a16="http://schemas.microsoft.com/office/drawing/2014/main" id="{3F9BFF1D-9605-4A71-BF14-35B1598FA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191" y="4651068"/>
            <a:ext cx="2749793" cy="2062345"/>
          </a:xfrm>
          <a:prstGeom prst="rect">
            <a:avLst/>
          </a:prstGeom>
        </p:spPr>
      </p:pic>
    </p:spTree>
    <p:extLst>
      <p:ext uri="{BB962C8B-B14F-4D97-AF65-F5344CB8AC3E}">
        <p14:creationId xmlns:p14="http://schemas.microsoft.com/office/powerpoint/2010/main" val="198583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2786175_TF02895261" id="{09871225-3C89-4965-9994-3C1727E7602C}" vid="{4AD81417-1316-475F-B518-906C0D665D5C}"/>
    </a:ext>
  </a:extLst>
</a:theme>
</file>

<file path=docProps/app.xml><?xml version="1.0" encoding="utf-8"?>
<Properties xmlns="http://schemas.openxmlformats.org/officeDocument/2006/extended-properties" xmlns:vt="http://schemas.openxmlformats.org/officeDocument/2006/docPropsVTypes">
  <Template>TF02895261</Template>
  <TotalTime>617</TotalTime>
  <Words>403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Corbel</vt:lpstr>
      <vt:lpstr>Garamond</vt:lpstr>
      <vt:lpstr>Digital Blue Tunnel 16x9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Wu</dc:creator>
  <cp:lastModifiedBy>Barry Wu</cp:lastModifiedBy>
  <cp:revision>42</cp:revision>
  <dcterms:created xsi:type="dcterms:W3CDTF">2018-11-26T18:07:27Z</dcterms:created>
  <dcterms:modified xsi:type="dcterms:W3CDTF">2018-12-15T04:35:39Z</dcterms:modified>
</cp:coreProperties>
</file>