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25" r:id="rId3"/>
    <p:sldId id="278" r:id="rId4"/>
    <p:sldId id="311" r:id="rId5"/>
    <p:sldId id="312" r:id="rId6"/>
    <p:sldId id="299" r:id="rId7"/>
    <p:sldId id="313" r:id="rId8"/>
    <p:sldId id="317" r:id="rId9"/>
    <p:sldId id="314" r:id="rId10"/>
    <p:sldId id="315" r:id="rId11"/>
    <p:sldId id="301" r:id="rId12"/>
    <p:sldId id="300" r:id="rId13"/>
    <p:sldId id="327" r:id="rId14"/>
    <p:sldId id="343" r:id="rId15"/>
    <p:sldId id="344" r:id="rId16"/>
    <p:sldId id="345" r:id="rId17"/>
    <p:sldId id="346" r:id="rId18"/>
    <p:sldId id="347" r:id="rId19"/>
    <p:sldId id="348" r:id="rId20"/>
    <p:sldId id="349" r:id="rId21"/>
    <p:sldId id="350" r:id="rId22"/>
    <p:sldId id="351" r:id="rId23"/>
    <p:sldId id="352" r:id="rId24"/>
    <p:sldId id="353" r:id="rId25"/>
    <p:sldId id="309" r:id="rId26"/>
    <p:sldId id="310" r:id="rId27"/>
    <p:sldId id="355" r:id="rId28"/>
    <p:sldId id="316" r:id="rId29"/>
  </p:sldIdLst>
  <p:sldSz cx="9144000" cy="51308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indent="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indent="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indent="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indent="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041" autoAdjust="0"/>
  </p:normalViewPr>
  <p:slideViewPr>
    <p:cSldViewPr snapToGrid="0">
      <p:cViewPr varScale="1">
        <p:scale>
          <a:sx n="114" d="100"/>
          <a:sy n="114" d="100"/>
        </p:scale>
        <p:origin x="714" y="102"/>
      </p:cViewPr>
      <p:guideLst>
        <p:guide orient="horz" pos="1616"/>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Shape 35">
            <a:extLst>
              <a:ext uri="{FF2B5EF4-FFF2-40B4-BE49-F238E27FC236}">
                <a16:creationId xmlns:a16="http://schemas.microsoft.com/office/drawing/2014/main" id="{8ABBA87D-F235-4388-8453-E5255EC25267}"/>
              </a:ext>
            </a:extLst>
          </p:cNvPr>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Shape 36">
            <a:extLst>
              <a:ext uri="{FF2B5EF4-FFF2-40B4-BE49-F238E27FC236}">
                <a16:creationId xmlns:a16="http://schemas.microsoft.com/office/drawing/2014/main" id="{1EE95170-CA53-4834-AC4A-AE63B792249B}"/>
              </a:ext>
            </a:extLst>
          </p:cNvPr>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a:sym typeface="Helvetica Neue"/>
            </a:endParaRPr>
          </a:p>
        </p:txBody>
      </p:sp>
    </p:spTree>
  </p:cSld>
  <p:clrMap bg1="lt1" tx1="dk1" bg2="lt2" tx2="dk2" accent1="accent1" accent2="accent2" accent3="accent3" accent4="accent4" accent5="accent5" accent6="accent6" hlink="hlink" folHlink="folHlink"/>
  <p:notesStyle>
    <a:lvl1pPr algn="l" defTabSz="457200" rtl="0" fontAlgn="base">
      <a:lnSpc>
        <a:spcPct val="118000"/>
      </a:lnSpc>
      <a:spcBef>
        <a:spcPct val="0"/>
      </a:spcBef>
      <a:spcAft>
        <a:spcPct val="0"/>
      </a:spcAft>
      <a:defRPr sz="2200">
        <a:solidFill>
          <a:schemeClr val="tx1"/>
        </a:solidFill>
        <a:latin typeface="+mj-lt"/>
        <a:ea typeface="+mj-ea"/>
        <a:cs typeface="+mj-cs"/>
        <a:sym typeface="Helvetica Neue"/>
      </a:defRPr>
    </a:lvl1pPr>
    <a:lvl2pPr indent="228600" algn="l" defTabSz="457200" rtl="0" fontAlgn="base">
      <a:lnSpc>
        <a:spcPct val="118000"/>
      </a:lnSpc>
      <a:spcBef>
        <a:spcPct val="0"/>
      </a:spcBef>
      <a:spcAft>
        <a:spcPct val="0"/>
      </a:spcAft>
      <a:defRPr sz="2200">
        <a:solidFill>
          <a:schemeClr val="tx1"/>
        </a:solidFill>
        <a:latin typeface="+mj-lt"/>
        <a:ea typeface="+mj-ea"/>
        <a:cs typeface="+mj-cs"/>
        <a:sym typeface="Helvetica Neue"/>
      </a:defRPr>
    </a:lvl2pPr>
    <a:lvl3pPr indent="457200" algn="l" defTabSz="457200" rtl="0" fontAlgn="base">
      <a:lnSpc>
        <a:spcPct val="118000"/>
      </a:lnSpc>
      <a:spcBef>
        <a:spcPct val="0"/>
      </a:spcBef>
      <a:spcAft>
        <a:spcPct val="0"/>
      </a:spcAft>
      <a:defRPr sz="2200">
        <a:solidFill>
          <a:schemeClr val="tx1"/>
        </a:solidFill>
        <a:latin typeface="+mj-lt"/>
        <a:ea typeface="+mj-ea"/>
        <a:cs typeface="+mj-cs"/>
        <a:sym typeface="Helvetica Neue"/>
      </a:defRPr>
    </a:lvl3pPr>
    <a:lvl4pPr indent="685800" algn="l" defTabSz="457200" rtl="0" fontAlgn="base">
      <a:lnSpc>
        <a:spcPct val="118000"/>
      </a:lnSpc>
      <a:spcBef>
        <a:spcPct val="0"/>
      </a:spcBef>
      <a:spcAft>
        <a:spcPct val="0"/>
      </a:spcAft>
      <a:defRPr sz="2200">
        <a:solidFill>
          <a:schemeClr val="tx1"/>
        </a:solidFill>
        <a:latin typeface="+mj-lt"/>
        <a:ea typeface="+mj-ea"/>
        <a:cs typeface="+mj-cs"/>
        <a:sym typeface="Helvetica Neue"/>
      </a:defRPr>
    </a:lvl4pPr>
    <a:lvl5pPr indent="914400" algn="l" defTabSz="457200" rtl="0" fontAlgn="base">
      <a:lnSpc>
        <a:spcPct val="118000"/>
      </a:lnSpc>
      <a:spcBef>
        <a:spcPct val="0"/>
      </a:spcBef>
      <a:spcAft>
        <a:spcPct val="0"/>
      </a:spcAft>
      <a:defRPr sz="2200">
        <a:solidFill>
          <a:schemeClr val="tx1"/>
        </a:solidFill>
        <a:latin typeface="+mj-lt"/>
        <a:ea typeface="+mj-ea"/>
        <a:cs typeface="+mj-cs"/>
        <a:sym typeface="Helvetica Neue"/>
      </a:defRPr>
    </a:lvl5pPr>
    <a:lvl6pPr indent="1143000" defTabSz="457200">
      <a:lnSpc>
        <a:spcPct val="118000"/>
      </a:lnSpc>
      <a:defRPr sz="2200">
        <a:latin typeface="+mj-lt"/>
        <a:ea typeface="+mj-ea"/>
        <a:cs typeface="+mj-cs"/>
        <a:sym typeface="Helvetica Neue" panose="02000503000000020004"/>
      </a:defRPr>
    </a:lvl6pPr>
    <a:lvl7pPr indent="1371600" defTabSz="457200">
      <a:lnSpc>
        <a:spcPct val="118000"/>
      </a:lnSpc>
      <a:defRPr sz="2200">
        <a:latin typeface="+mj-lt"/>
        <a:ea typeface="+mj-ea"/>
        <a:cs typeface="+mj-cs"/>
        <a:sym typeface="Helvetica Neue" panose="02000503000000020004"/>
      </a:defRPr>
    </a:lvl7pPr>
    <a:lvl8pPr indent="1600200" defTabSz="457200">
      <a:lnSpc>
        <a:spcPct val="118000"/>
      </a:lnSpc>
      <a:defRPr sz="2200">
        <a:latin typeface="+mj-lt"/>
        <a:ea typeface="+mj-ea"/>
        <a:cs typeface="+mj-cs"/>
        <a:sym typeface="Helvetica Neue" panose="02000503000000020004"/>
      </a:defRPr>
    </a:lvl8pPr>
    <a:lvl9pPr indent="1828800" defTabSz="457200">
      <a:lnSpc>
        <a:spcPct val="118000"/>
      </a:lnSpc>
      <a:defRPr sz="2200">
        <a:latin typeface="+mj-lt"/>
        <a:ea typeface="+mj-ea"/>
        <a:cs typeface="+mj-cs"/>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5" name="Shape 5"/>
          <p:cNvSpPr>
            <a:spLocks noGrp="1"/>
          </p:cNvSpPr>
          <p:nvPr>
            <p:ph type="title" hasCustomPrompt="1"/>
          </p:nvPr>
        </p:nvSpPr>
        <p:spPr>
          <a:xfrm>
            <a:off x="1143000" y="0"/>
            <a:ext cx="6858000" cy="2632075"/>
          </a:xfrm>
          <a:prstGeom prst="rect">
            <a:avLst/>
          </a:prstGeom>
        </p:spPr>
        <p:txBody>
          <a:bodyPr anchor="b"/>
          <a:lstStyle>
            <a:lvl1pPr>
              <a:defRPr sz="6000"/>
            </a:lvl1pPr>
          </a:lstStyle>
          <a:p>
            <a:pPr lvl="0"/>
            <a:r>
              <a:rPr noProof="1"/>
              <a:t>标题文本</a:t>
            </a:r>
          </a:p>
        </p:txBody>
      </p:sp>
      <p:sp>
        <p:nvSpPr>
          <p:cNvPr id="6" name="Shape 6"/>
          <p:cNvSpPr>
            <a:spLocks noGrp="1"/>
          </p:cNvSpPr>
          <p:nvPr>
            <p:ph type="body" idx="1" hasCustomPrompt="1"/>
          </p:nvPr>
        </p:nvSpPr>
        <p:spPr>
          <a:xfrm>
            <a:off x="1143000" y="2700338"/>
            <a:ext cx="6858000" cy="2430462"/>
          </a:xfrm>
          <a:prstGeom prst="rect">
            <a:avLst/>
          </a:prstGeom>
        </p:spPr>
        <p:txBody>
          <a:bodyPr/>
          <a:lstStyle>
            <a:lvl1pPr marL="0" indent="0" algn="ctr">
              <a:spcBef>
                <a:spcPts val="500"/>
              </a:spcBef>
              <a:buSzTx/>
              <a:buNone/>
              <a:defRPr sz="2400"/>
            </a:lvl1pPr>
            <a:lvl2pPr marL="0" indent="457200" algn="ctr">
              <a:spcBef>
                <a:spcPts val="500"/>
              </a:spcBef>
              <a:buSzTx/>
              <a:buNone/>
              <a:defRPr sz="2400"/>
            </a:lvl2pPr>
            <a:lvl3pPr marL="0" indent="914400" algn="ctr">
              <a:spcBef>
                <a:spcPts val="500"/>
              </a:spcBef>
              <a:buSzTx/>
              <a:buNone/>
              <a:defRPr sz="2400"/>
            </a:lvl3pPr>
            <a:lvl4pPr marL="0" indent="1371600" algn="ctr">
              <a:spcBef>
                <a:spcPts val="500"/>
              </a:spcBef>
              <a:buSzTx/>
              <a:buNone/>
              <a:defRPr sz="2400"/>
            </a:lvl4pPr>
            <a:lvl5pPr marL="0" indent="1828800" algn="ctr">
              <a:spcBef>
                <a:spcPts val="500"/>
              </a:spcBef>
              <a:buSzTx/>
              <a:buNone/>
              <a:defRPr sz="2400"/>
            </a:lvl5pPr>
          </a:lstStyle>
          <a:p>
            <a:pPr lvl="0"/>
            <a:r>
              <a:rPr noProof="1"/>
              <a:t>正文级别 1</a:t>
            </a:r>
          </a:p>
          <a:p>
            <a:pPr lvl="1"/>
            <a:r>
              <a:rPr noProof="1"/>
              <a:t>正文级别 2</a:t>
            </a:r>
          </a:p>
          <a:p>
            <a:pPr lvl="2"/>
            <a:r>
              <a:rPr noProof="1"/>
              <a:t>正文级别 3</a:t>
            </a:r>
          </a:p>
          <a:p>
            <a:pPr lvl="3"/>
            <a:r>
              <a:rPr noProof="1"/>
              <a:t>正文级别 4</a:t>
            </a:r>
          </a:p>
          <a:p>
            <a:pPr lvl="4"/>
            <a:r>
              <a:rPr noProof="1"/>
              <a:t>正文级别 5</a:t>
            </a:r>
          </a:p>
        </p:txBody>
      </p:sp>
    </p:spTree>
    <p:extLst>
      <p:ext uri="{BB962C8B-B14F-4D97-AF65-F5344CB8AC3E}">
        <p14:creationId xmlns:p14="http://schemas.microsoft.com/office/powerpoint/2010/main" val="54844242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29" name="Shape 29"/>
          <p:cNvSpPr>
            <a:spLocks noGrp="1"/>
          </p:cNvSpPr>
          <p:nvPr>
            <p:ph type="title" hasCustomPrompt="1"/>
          </p:nvPr>
        </p:nvSpPr>
        <p:spPr>
          <a:prstGeom prst="rect">
            <a:avLst/>
          </a:prstGeom>
        </p:spPr>
        <p:txBody>
          <a:bodyPr/>
          <a:lstStyle/>
          <a:p>
            <a:pPr lvl="0"/>
            <a:r>
              <a:rPr noProof="1"/>
              <a:t>标题文本</a:t>
            </a:r>
          </a:p>
        </p:txBody>
      </p:sp>
      <p:sp>
        <p:nvSpPr>
          <p:cNvPr id="30" name="Shape 30"/>
          <p:cNvSpPr>
            <a:spLocks noGrp="1"/>
          </p:cNvSpPr>
          <p:nvPr>
            <p:ph type="body" idx="1" hasCustomPrompt="1"/>
          </p:nvPr>
        </p:nvSpPr>
        <p:spPr>
          <a:prstGeom prst="rect">
            <a:avLst/>
          </a:prstGeom>
        </p:spPr>
        <p:txBody>
          <a:bodyPr/>
          <a:lstStyle/>
          <a:p>
            <a:pPr lvl="0"/>
            <a:r>
              <a:rPr noProof="1"/>
              <a:t>正文级别 1</a:t>
            </a:r>
          </a:p>
          <a:p>
            <a:pPr lvl="1"/>
            <a:r>
              <a:rPr noProof="1"/>
              <a:t>正文级别 2</a:t>
            </a:r>
          </a:p>
          <a:p>
            <a:pPr lvl="2"/>
            <a:r>
              <a:rPr noProof="1"/>
              <a:t>正文级别 3</a:t>
            </a:r>
          </a:p>
          <a:p>
            <a:pPr lvl="3"/>
            <a:r>
              <a:rPr noProof="1"/>
              <a:t>正文级别 4</a:t>
            </a:r>
          </a:p>
          <a:p>
            <a:pPr lvl="4"/>
            <a:r>
              <a:rPr noProof="1"/>
              <a:t>正文级别 5</a:t>
            </a:r>
          </a:p>
        </p:txBody>
      </p:sp>
    </p:spTree>
    <p:extLst>
      <p:ext uri="{BB962C8B-B14F-4D97-AF65-F5344CB8AC3E}">
        <p14:creationId xmlns:p14="http://schemas.microsoft.com/office/powerpoint/2010/main" val="363701393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32" name="Shape 32"/>
          <p:cNvSpPr>
            <a:spLocks noGrp="1"/>
          </p:cNvSpPr>
          <p:nvPr>
            <p:ph type="title" hasCustomPrompt="1"/>
          </p:nvPr>
        </p:nvSpPr>
        <p:spPr>
          <a:xfrm>
            <a:off x="6543675" y="273050"/>
            <a:ext cx="1971675" cy="4857750"/>
          </a:xfrm>
          <a:prstGeom prst="rect">
            <a:avLst/>
          </a:prstGeom>
        </p:spPr>
        <p:txBody>
          <a:bodyPr/>
          <a:lstStyle/>
          <a:p>
            <a:pPr lvl="0"/>
            <a:r>
              <a:rPr noProof="1"/>
              <a:t>标题文本</a:t>
            </a:r>
          </a:p>
        </p:txBody>
      </p:sp>
      <p:sp>
        <p:nvSpPr>
          <p:cNvPr id="33" name="Shape 33"/>
          <p:cNvSpPr>
            <a:spLocks noGrp="1"/>
          </p:cNvSpPr>
          <p:nvPr>
            <p:ph type="body" idx="1" hasCustomPrompt="1"/>
          </p:nvPr>
        </p:nvSpPr>
        <p:spPr>
          <a:xfrm>
            <a:off x="628650" y="273050"/>
            <a:ext cx="5762625" cy="4857750"/>
          </a:xfrm>
          <a:prstGeom prst="rect">
            <a:avLst/>
          </a:prstGeom>
        </p:spPr>
        <p:txBody>
          <a:bodyPr/>
          <a:lstStyle/>
          <a:p>
            <a:pPr lvl="0"/>
            <a:r>
              <a:rPr noProof="1"/>
              <a:t>正文级别 1</a:t>
            </a:r>
          </a:p>
          <a:p>
            <a:pPr lvl="1"/>
            <a:r>
              <a:rPr noProof="1"/>
              <a:t>正文级别 2</a:t>
            </a:r>
          </a:p>
          <a:p>
            <a:pPr lvl="2"/>
            <a:r>
              <a:rPr noProof="1"/>
              <a:t>正文级别 3</a:t>
            </a:r>
          </a:p>
          <a:p>
            <a:pPr lvl="3"/>
            <a:r>
              <a:rPr noProof="1"/>
              <a:t>正文级别 4</a:t>
            </a:r>
          </a:p>
          <a:p>
            <a:pPr lvl="4"/>
            <a:r>
              <a:rPr noProof="1"/>
              <a:t>正文级别 5</a:t>
            </a:r>
          </a:p>
        </p:txBody>
      </p:sp>
    </p:spTree>
    <p:extLst>
      <p:ext uri="{BB962C8B-B14F-4D97-AF65-F5344CB8AC3E}">
        <p14:creationId xmlns:p14="http://schemas.microsoft.com/office/powerpoint/2010/main" val="382645715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9842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8" name="Shape 8"/>
          <p:cNvSpPr>
            <a:spLocks noGrp="1"/>
          </p:cNvSpPr>
          <p:nvPr>
            <p:ph type="title" hasCustomPrompt="1"/>
          </p:nvPr>
        </p:nvSpPr>
        <p:spPr>
          <a:prstGeom prst="rect">
            <a:avLst/>
          </a:prstGeom>
        </p:spPr>
        <p:txBody>
          <a:bodyPr/>
          <a:lstStyle/>
          <a:p>
            <a:pPr lvl="0"/>
            <a:r>
              <a:rPr noProof="1"/>
              <a:t>标题文本</a:t>
            </a:r>
          </a:p>
        </p:txBody>
      </p:sp>
      <p:sp>
        <p:nvSpPr>
          <p:cNvPr id="9" name="Shape 9"/>
          <p:cNvSpPr>
            <a:spLocks noGrp="1"/>
          </p:cNvSpPr>
          <p:nvPr>
            <p:ph type="body" idx="1" hasCustomPrompt="1"/>
          </p:nvPr>
        </p:nvSpPr>
        <p:spPr>
          <a:prstGeom prst="rect">
            <a:avLst/>
          </a:prstGeom>
        </p:spPr>
        <p:txBody>
          <a:bodyPr/>
          <a:lstStyle/>
          <a:p>
            <a:pPr lvl="0"/>
            <a:r>
              <a:rPr noProof="1"/>
              <a:t>正文级别 1</a:t>
            </a:r>
          </a:p>
          <a:p>
            <a:pPr lvl="1"/>
            <a:r>
              <a:rPr noProof="1"/>
              <a:t>正文级别 2</a:t>
            </a:r>
          </a:p>
          <a:p>
            <a:pPr lvl="2"/>
            <a:r>
              <a:rPr noProof="1"/>
              <a:t>正文级别 3</a:t>
            </a:r>
          </a:p>
          <a:p>
            <a:pPr lvl="3"/>
            <a:r>
              <a:rPr noProof="1"/>
              <a:t>正文级别 4</a:t>
            </a:r>
          </a:p>
          <a:p>
            <a:pPr lvl="4"/>
            <a:r>
              <a:rPr noProof="1"/>
              <a:t>正文级别 5</a:t>
            </a:r>
          </a:p>
        </p:txBody>
      </p:sp>
    </p:spTree>
    <p:extLst>
      <p:ext uri="{BB962C8B-B14F-4D97-AF65-F5344CB8AC3E}">
        <p14:creationId xmlns:p14="http://schemas.microsoft.com/office/powerpoint/2010/main" val="241171948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623887" y="0"/>
            <a:ext cx="7886701" cy="3421064"/>
          </a:xfrm>
          <a:prstGeom prst="rect">
            <a:avLst/>
          </a:prstGeom>
        </p:spPr>
        <p:txBody>
          <a:bodyPr anchor="b"/>
          <a:lstStyle>
            <a:lvl1pPr>
              <a:defRPr sz="6000"/>
            </a:lvl1pPr>
          </a:lstStyle>
          <a:p>
            <a:pPr lvl="0"/>
            <a:r>
              <a:rPr noProof="1"/>
              <a:t>标题文本</a:t>
            </a:r>
          </a:p>
        </p:txBody>
      </p:sp>
      <p:sp>
        <p:nvSpPr>
          <p:cNvPr id="12" name="Shape 12"/>
          <p:cNvSpPr>
            <a:spLocks noGrp="1"/>
          </p:cNvSpPr>
          <p:nvPr>
            <p:ph type="body" idx="1" hasCustomPrompt="1"/>
          </p:nvPr>
        </p:nvSpPr>
        <p:spPr>
          <a:xfrm>
            <a:off x="623887" y="3441700"/>
            <a:ext cx="7886701" cy="1689100"/>
          </a:xfrm>
          <a:prstGeom prst="rect">
            <a:avLst/>
          </a:prstGeom>
        </p:spPr>
        <p:txBody>
          <a:bodyPr/>
          <a:lstStyle>
            <a:lvl1pPr marL="0" indent="0">
              <a:spcBef>
                <a:spcPts val="500"/>
              </a:spcBef>
              <a:buSzTx/>
              <a:buNone/>
              <a:defRPr sz="2400"/>
            </a:lvl1pPr>
            <a:lvl2pPr marL="0" indent="457200">
              <a:spcBef>
                <a:spcPts val="500"/>
              </a:spcBef>
              <a:buSzTx/>
              <a:buNone/>
              <a:defRPr sz="2400"/>
            </a:lvl2pPr>
            <a:lvl3pPr marL="0" indent="914400">
              <a:spcBef>
                <a:spcPts val="500"/>
              </a:spcBef>
              <a:buSzTx/>
              <a:buNone/>
              <a:defRPr sz="2400"/>
            </a:lvl3pPr>
            <a:lvl4pPr marL="0" indent="1371600">
              <a:spcBef>
                <a:spcPts val="500"/>
              </a:spcBef>
              <a:buSzTx/>
              <a:buNone/>
              <a:defRPr sz="2400"/>
            </a:lvl4pPr>
            <a:lvl5pPr marL="0" indent="1828800">
              <a:spcBef>
                <a:spcPts val="500"/>
              </a:spcBef>
              <a:buSzTx/>
              <a:buNone/>
              <a:defRPr sz="2400"/>
            </a:lvl5pPr>
          </a:lstStyle>
          <a:p>
            <a:pPr lvl="0"/>
            <a:r>
              <a:rPr noProof="1"/>
              <a:t>正文级别 1</a:t>
            </a:r>
          </a:p>
          <a:p>
            <a:pPr lvl="1"/>
            <a:r>
              <a:rPr noProof="1"/>
              <a:t>正文级别 2</a:t>
            </a:r>
          </a:p>
          <a:p>
            <a:pPr lvl="2"/>
            <a:r>
              <a:rPr noProof="1"/>
              <a:t>正文级别 3</a:t>
            </a:r>
          </a:p>
          <a:p>
            <a:pPr lvl="3"/>
            <a:r>
              <a:rPr noProof="1"/>
              <a:t>正文级别 4</a:t>
            </a:r>
          </a:p>
          <a:p>
            <a:pPr lvl="4"/>
            <a:r>
              <a:rPr noProof="1"/>
              <a:t>正文级别 5</a:t>
            </a:r>
          </a:p>
        </p:txBody>
      </p:sp>
    </p:spTree>
    <p:extLst>
      <p:ext uri="{BB962C8B-B14F-4D97-AF65-F5344CB8AC3E}">
        <p14:creationId xmlns:p14="http://schemas.microsoft.com/office/powerpoint/2010/main" val="354902491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4" name="Shape 14"/>
          <p:cNvSpPr>
            <a:spLocks noGrp="1"/>
          </p:cNvSpPr>
          <p:nvPr>
            <p:ph type="title" hasCustomPrompt="1"/>
          </p:nvPr>
        </p:nvSpPr>
        <p:spPr>
          <a:prstGeom prst="rect">
            <a:avLst/>
          </a:prstGeom>
        </p:spPr>
        <p:txBody>
          <a:bodyPr/>
          <a:lstStyle/>
          <a:p>
            <a:pPr lvl="0"/>
            <a:r>
              <a:rPr noProof="1"/>
              <a:t>标题文本</a:t>
            </a:r>
          </a:p>
        </p:txBody>
      </p:sp>
      <p:sp>
        <p:nvSpPr>
          <p:cNvPr id="15" name="Shape 15"/>
          <p:cNvSpPr>
            <a:spLocks noGrp="1"/>
          </p:cNvSpPr>
          <p:nvPr>
            <p:ph type="body" idx="1" hasCustomPrompt="1"/>
          </p:nvPr>
        </p:nvSpPr>
        <p:spPr>
          <a:xfrm>
            <a:off x="628650" y="1368425"/>
            <a:ext cx="3867150" cy="3762375"/>
          </a:xfrm>
          <a:prstGeom prst="rect">
            <a:avLst/>
          </a:prstGeom>
        </p:spPr>
        <p:txBody>
          <a:bodyPr/>
          <a:lstStyle/>
          <a:p>
            <a:pPr lvl="0"/>
            <a:r>
              <a:rPr noProof="1"/>
              <a:t>正文级别 1</a:t>
            </a:r>
          </a:p>
          <a:p>
            <a:pPr lvl="1"/>
            <a:r>
              <a:rPr noProof="1"/>
              <a:t>正文级别 2</a:t>
            </a:r>
          </a:p>
          <a:p>
            <a:pPr lvl="2"/>
            <a:r>
              <a:rPr noProof="1"/>
              <a:t>正文级别 3</a:t>
            </a:r>
          </a:p>
          <a:p>
            <a:pPr lvl="3"/>
            <a:r>
              <a:rPr noProof="1"/>
              <a:t>正文级别 4</a:t>
            </a:r>
          </a:p>
          <a:p>
            <a:pPr lvl="4"/>
            <a:r>
              <a:rPr noProof="1"/>
              <a:t>正文级别 5</a:t>
            </a:r>
          </a:p>
        </p:txBody>
      </p:sp>
    </p:spTree>
    <p:extLst>
      <p:ext uri="{BB962C8B-B14F-4D97-AF65-F5344CB8AC3E}">
        <p14:creationId xmlns:p14="http://schemas.microsoft.com/office/powerpoint/2010/main" val="28045573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7" name="Shape 17"/>
          <p:cNvSpPr>
            <a:spLocks noGrp="1"/>
          </p:cNvSpPr>
          <p:nvPr>
            <p:ph type="title" hasCustomPrompt="1"/>
          </p:nvPr>
        </p:nvSpPr>
        <p:spPr>
          <a:xfrm>
            <a:off x="630237" y="273050"/>
            <a:ext cx="7886701" cy="995363"/>
          </a:xfrm>
          <a:prstGeom prst="rect">
            <a:avLst/>
          </a:prstGeom>
        </p:spPr>
        <p:txBody>
          <a:bodyPr/>
          <a:lstStyle/>
          <a:p>
            <a:pPr lvl="0"/>
            <a:r>
              <a:rPr noProof="1"/>
              <a:t>标题文本</a:t>
            </a:r>
          </a:p>
        </p:txBody>
      </p:sp>
      <p:sp>
        <p:nvSpPr>
          <p:cNvPr id="18" name="Shape 18"/>
          <p:cNvSpPr>
            <a:spLocks noGrp="1"/>
          </p:cNvSpPr>
          <p:nvPr>
            <p:ph type="body" idx="1" hasCustomPrompt="1"/>
          </p:nvPr>
        </p:nvSpPr>
        <p:spPr>
          <a:xfrm>
            <a:off x="630237" y="1260475"/>
            <a:ext cx="3868739" cy="617538"/>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pPr lvl="0"/>
            <a:r>
              <a:rPr noProof="1"/>
              <a:t>正文级别 1</a:t>
            </a:r>
          </a:p>
          <a:p>
            <a:pPr lvl="1"/>
            <a:r>
              <a:rPr noProof="1"/>
              <a:t>正文级别 2</a:t>
            </a:r>
          </a:p>
          <a:p>
            <a:pPr lvl="2"/>
            <a:r>
              <a:rPr noProof="1"/>
              <a:t>正文级别 3</a:t>
            </a:r>
          </a:p>
          <a:p>
            <a:pPr lvl="3"/>
            <a:r>
              <a:rPr noProof="1"/>
              <a:t>正文级别 4</a:t>
            </a:r>
          </a:p>
          <a:p>
            <a:pPr lvl="4"/>
            <a:r>
              <a:rPr noProof="1"/>
              <a:t>正文级别 5</a:t>
            </a:r>
          </a:p>
        </p:txBody>
      </p:sp>
    </p:spTree>
    <p:extLst>
      <p:ext uri="{BB962C8B-B14F-4D97-AF65-F5344CB8AC3E}">
        <p14:creationId xmlns:p14="http://schemas.microsoft.com/office/powerpoint/2010/main" val="127832970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0" name="Shape 20"/>
          <p:cNvSpPr>
            <a:spLocks noGrp="1"/>
          </p:cNvSpPr>
          <p:nvPr>
            <p:ph type="title" hasCustomPrompt="1"/>
          </p:nvPr>
        </p:nvSpPr>
        <p:spPr>
          <a:xfrm>
            <a:off x="628650" y="273050"/>
            <a:ext cx="7886700" cy="995363"/>
          </a:xfrm>
          <a:prstGeom prst="rect">
            <a:avLst/>
          </a:prstGeom>
        </p:spPr>
        <p:txBody>
          <a:bodyPr/>
          <a:lstStyle/>
          <a:p>
            <a:pPr lvl="0"/>
            <a:r>
              <a:rPr noProof="1"/>
              <a:t>标题文本</a:t>
            </a:r>
          </a:p>
        </p:txBody>
      </p:sp>
    </p:spTree>
    <p:extLst>
      <p:ext uri="{BB962C8B-B14F-4D97-AF65-F5344CB8AC3E}">
        <p14:creationId xmlns:p14="http://schemas.microsoft.com/office/powerpoint/2010/main" val="83973382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6409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23" name="Shape 23"/>
          <p:cNvSpPr>
            <a:spLocks noGrp="1"/>
          </p:cNvSpPr>
          <p:nvPr>
            <p:ph type="title" hasCustomPrompt="1"/>
          </p:nvPr>
        </p:nvSpPr>
        <p:spPr>
          <a:xfrm>
            <a:off x="630237" y="0"/>
            <a:ext cx="2949576" cy="1543050"/>
          </a:xfrm>
          <a:prstGeom prst="rect">
            <a:avLst/>
          </a:prstGeom>
        </p:spPr>
        <p:txBody>
          <a:bodyPr anchor="b"/>
          <a:lstStyle>
            <a:lvl1pPr>
              <a:defRPr sz="3200"/>
            </a:lvl1pPr>
          </a:lstStyle>
          <a:p>
            <a:pPr lvl="0"/>
            <a:r>
              <a:rPr noProof="1"/>
              <a:t>标题文本</a:t>
            </a:r>
          </a:p>
        </p:txBody>
      </p:sp>
      <p:sp>
        <p:nvSpPr>
          <p:cNvPr id="24" name="Shape 24"/>
          <p:cNvSpPr>
            <a:spLocks noGrp="1"/>
          </p:cNvSpPr>
          <p:nvPr>
            <p:ph type="body" idx="1" hasCustomPrompt="1"/>
          </p:nvPr>
        </p:nvSpPr>
        <p:spPr>
          <a:xfrm>
            <a:off x="3887787" y="739775"/>
            <a:ext cx="4629151" cy="4391025"/>
          </a:xfrm>
          <a:prstGeom prst="rect">
            <a:avLst/>
          </a:prstGeom>
        </p:spPr>
        <p:txBody>
          <a:bodyPr/>
          <a:lstStyle/>
          <a:p>
            <a:pPr lvl="0"/>
            <a:r>
              <a:rPr noProof="1"/>
              <a:t>正文级别 1</a:t>
            </a:r>
          </a:p>
          <a:p>
            <a:pPr lvl="1"/>
            <a:r>
              <a:rPr noProof="1"/>
              <a:t>正文级别 2</a:t>
            </a:r>
          </a:p>
          <a:p>
            <a:pPr lvl="2"/>
            <a:r>
              <a:rPr noProof="1"/>
              <a:t>正文级别 3</a:t>
            </a:r>
          </a:p>
          <a:p>
            <a:pPr lvl="3"/>
            <a:r>
              <a:rPr noProof="1"/>
              <a:t>正文级别 4</a:t>
            </a:r>
          </a:p>
          <a:p>
            <a:pPr lvl="4"/>
            <a:r>
              <a:rPr noProof="1"/>
              <a:t>正文级别 5</a:t>
            </a:r>
          </a:p>
        </p:txBody>
      </p:sp>
    </p:spTree>
    <p:extLst>
      <p:ext uri="{BB962C8B-B14F-4D97-AF65-F5344CB8AC3E}">
        <p14:creationId xmlns:p14="http://schemas.microsoft.com/office/powerpoint/2010/main" val="94510280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26" name="Shape 26"/>
          <p:cNvSpPr>
            <a:spLocks noGrp="1"/>
          </p:cNvSpPr>
          <p:nvPr>
            <p:ph type="title" hasCustomPrompt="1"/>
          </p:nvPr>
        </p:nvSpPr>
        <p:spPr>
          <a:xfrm>
            <a:off x="630237" y="0"/>
            <a:ext cx="2949576" cy="1543050"/>
          </a:xfrm>
          <a:prstGeom prst="rect">
            <a:avLst/>
          </a:prstGeom>
        </p:spPr>
        <p:txBody>
          <a:bodyPr anchor="b"/>
          <a:lstStyle>
            <a:lvl1pPr>
              <a:defRPr sz="3200"/>
            </a:lvl1pPr>
          </a:lstStyle>
          <a:p>
            <a:pPr lvl="0"/>
            <a:r>
              <a:rPr noProof="1"/>
              <a:t>标题文本</a:t>
            </a:r>
          </a:p>
        </p:txBody>
      </p:sp>
      <p:sp>
        <p:nvSpPr>
          <p:cNvPr id="27" name="Shape 27"/>
          <p:cNvSpPr>
            <a:spLocks noGrp="1"/>
          </p:cNvSpPr>
          <p:nvPr>
            <p:ph type="body" idx="1" hasCustomPrompt="1"/>
          </p:nvPr>
        </p:nvSpPr>
        <p:spPr>
          <a:xfrm>
            <a:off x="630237" y="1543050"/>
            <a:ext cx="2949576" cy="3587750"/>
          </a:xfrm>
          <a:prstGeom prst="rect">
            <a:avLst/>
          </a:prstGeom>
        </p:spPr>
        <p:txBody>
          <a:bodyPr/>
          <a:lstStyle>
            <a:lvl1pPr marL="0" indent="0">
              <a:spcBef>
                <a:spcPts val="300"/>
              </a:spcBef>
              <a:buSzTx/>
              <a:buNone/>
              <a:defRPr sz="1600"/>
            </a:lvl1pPr>
            <a:lvl2pPr marL="0" indent="457200">
              <a:spcBef>
                <a:spcPts val="300"/>
              </a:spcBef>
              <a:buSzTx/>
              <a:buNone/>
              <a:defRPr sz="1600"/>
            </a:lvl2pPr>
            <a:lvl3pPr marL="0" indent="914400">
              <a:spcBef>
                <a:spcPts val="300"/>
              </a:spcBef>
              <a:buSzTx/>
              <a:buNone/>
              <a:defRPr sz="1600"/>
            </a:lvl3pPr>
            <a:lvl4pPr marL="0" indent="1371600">
              <a:spcBef>
                <a:spcPts val="300"/>
              </a:spcBef>
              <a:buSzTx/>
              <a:buNone/>
              <a:defRPr sz="1600"/>
            </a:lvl4pPr>
            <a:lvl5pPr marL="0" indent="1828800">
              <a:spcBef>
                <a:spcPts val="300"/>
              </a:spcBef>
              <a:buSzTx/>
              <a:buNone/>
              <a:defRPr sz="1600"/>
            </a:lvl5pPr>
          </a:lstStyle>
          <a:p>
            <a:pPr lvl="0"/>
            <a:r>
              <a:rPr noProof="1"/>
              <a:t>正文级别 1</a:t>
            </a:r>
          </a:p>
          <a:p>
            <a:pPr lvl="1"/>
            <a:r>
              <a:rPr noProof="1"/>
              <a:t>正文级别 2</a:t>
            </a:r>
          </a:p>
          <a:p>
            <a:pPr lvl="2"/>
            <a:r>
              <a:rPr noProof="1"/>
              <a:t>正文级别 3</a:t>
            </a:r>
          </a:p>
          <a:p>
            <a:pPr lvl="3"/>
            <a:r>
              <a:rPr noProof="1"/>
              <a:t>正文级别 4</a:t>
            </a:r>
          </a:p>
          <a:p>
            <a:pPr lvl="4"/>
            <a:r>
              <a:rPr noProof="1"/>
              <a:t>正文级别 5</a:t>
            </a:r>
          </a:p>
        </p:txBody>
      </p:sp>
    </p:spTree>
    <p:extLst>
      <p:ext uri="{BB962C8B-B14F-4D97-AF65-F5344CB8AC3E}">
        <p14:creationId xmlns:p14="http://schemas.microsoft.com/office/powerpoint/2010/main" val="318560452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2F2F2"/>
        </a:solidFill>
        <a:effectLst/>
      </p:bgPr>
    </p:bg>
    <p:spTree>
      <p:nvGrpSpPr>
        <p:cNvPr id="1" name=""/>
        <p:cNvGrpSpPr/>
        <p:nvPr/>
      </p:nvGrpSpPr>
      <p:grpSpPr>
        <a:xfrm>
          <a:off x="0" y="0"/>
          <a:ext cx="0" cy="0"/>
          <a:chOff x="0" y="0"/>
          <a:chExt cx="0" cy="0"/>
        </a:xfrm>
      </p:grpSpPr>
      <p:sp>
        <p:nvSpPr>
          <p:cNvPr id="1026" name="Shape 2">
            <a:extLst>
              <a:ext uri="{FF2B5EF4-FFF2-40B4-BE49-F238E27FC236}">
                <a16:creationId xmlns:a16="http://schemas.microsoft.com/office/drawing/2014/main" id="{C54FF850-D705-46F6-9CE5-F9EDA955B9E2}"/>
              </a:ext>
            </a:extLst>
          </p:cNvPr>
          <p:cNvSpPr>
            <a:spLocks noGrp="1" noChangeArrowheads="1"/>
          </p:cNvSpPr>
          <p:nvPr>
            <p:ph type="title" idx="4294967295"/>
          </p:nvPr>
        </p:nvSpPr>
        <p:spPr bwMode="auto">
          <a:xfrm>
            <a:off x="628650" y="273050"/>
            <a:ext cx="78867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zh-CN" altLang="zh-CN">
                <a:sym typeface="Arial" panose="020B0604020202020204" pitchFamily="34" charset="0"/>
              </a:rPr>
              <a:t>标题文本</a:t>
            </a:r>
          </a:p>
        </p:txBody>
      </p:sp>
      <p:sp>
        <p:nvSpPr>
          <p:cNvPr id="1027" name="Shape 3">
            <a:extLst>
              <a:ext uri="{FF2B5EF4-FFF2-40B4-BE49-F238E27FC236}">
                <a16:creationId xmlns:a16="http://schemas.microsoft.com/office/drawing/2014/main" id="{B8EAFD9A-7EDB-40D4-8B5D-B42F9499FBB7}"/>
              </a:ext>
            </a:extLst>
          </p:cNvPr>
          <p:cNvSpPr>
            <a:spLocks noGrp="1" noChangeArrowheads="1"/>
          </p:cNvSpPr>
          <p:nvPr>
            <p:ph type="body" idx="4294967295"/>
          </p:nvPr>
        </p:nvSpPr>
        <p:spPr bwMode="auto">
          <a:xfrm>
            <a:off x="628650" y="1368425"/>
            <a:ext cx="78867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zh-CN" altLang="zh-CN">
                <a:sym typeface="Arial" panose="020B0604020202020204" pitchFamily="34" charset="0"/>
              </a:rPr>
              <a:t>正文级别 1</a:t>
            </a:r>
          </a:p>
          <a:p>
            <a:pPr lvl="1"/>
            <a:r>
              <a:rPr lang="zh-CN" altLang="zh-CN">
                <a:sym typeface="Arial" panose="020B0604020202020204" pitchFamily="34" charset="0"/>
              </a:rPr>
              <a:t>正文级别 2</a:t>
            </a:r>
          </a:p>
          <a:p>
            <a:pPr lvl="2"/>
            <a:r>
              <a:rPr lang="zh-CN" altLang="zh-CN">
                <a:sym typeface="Arial" panose="020B0604020202020204" pitchFamily="34" charset="0"/>
              </a:rPr>
              <a:t>正文级别 3</a:t>
            </a:r>
          </a:p>
          <a:p>
            <a:pPr lvl="3"/>
            <a:r>
              <a:rPr lang="zh-CN" altLang="zh-CN">
                <a:sym typeface="Arial" panose="020B0604020202020204" pitchFamily="34" charset="0"/>
              </a:rPr>
              <a:t>正文级别 4</a:t>
            </a:r>
          </a:p>
          <a:p>
            <a:pPr lvl="4"/>
            <a:r>
              <a:rPr lang="zh-CN" altLang="zh-CN">
                <a:sym typeface="Arial" panose="020B0604020202020204" pitchFamily="34" charset="0"/>
              </a:rPr>
              <a:t>正文级别 5</a:t>
            </a: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ransition spd="med"/>
  <p:txStyles>
    <p:titleStyle>
      <a:lvl1pPr algn="ctr" rtl="0" fontAlgn="base">
        <a:spcBef>
          <a:spcPct val="0"/>
        </a:spcBef>
        <a:spcAft>
          <a:spcPct val="0"/>
        </a:spcAft>
        <a:defRPr sz="4400">
          <a:solidFill>
            <a:schemeClr val="tx2"/>
          </a:solidFill>
          <a:latin typeface="Arial" panose="020B0604020202020204"/>
          <a:ea typeface="Arial" panose="020B0604020202020204"/>
          <a:cs typeface="Arial" panose="020B0604020202020204"/>
          <a:sym typeface="Arial" panose="020B0604020202020204" pitchFamily="34" charset="0"/>
        </a:defRPr>
      </a:lvl1pPr>
      <a:lvl2pPr algn="ctr" rtl="0" fontAlgn="base">
        <a:spcBef>
          <a:spcPct val="0"/>
        </a:spcBef>
        <a:spcAft>
          <a:spcPct val="0"/>
        </a:spcAft>
        <a:defRPr sz="4400">
          <a:solidFill>
            <a:schemeClr val="tx2"/>
          </a:solidFill>
          <a:latin typeface="Arial" panose="020B0604020202020204"/>
          <a:ea typeface="Arial" panose="020B0604020202020204"/>
          <a:cs typeface="Arial" panose="020B0604020202020204"/>
          <a:sym typeface="Arial" panose="020B0604020202020204" pitchFamily="34" charset="0"/>
        </a:defRPr>
      </a:lvl2pPr>
      <a:lvl3pPr algn="ctr" rtl="0" fontAlgn="base">
        <a:spcBef>
          <a:spcPct val="0"/>
        </a:spcBef>
        <a:spcAft>
          <a:spcPct val="0"/>
        </a:spcAft>
        <a:defRPr sz="4400">
          <a:solidFill>
            <a:schemeClr val="tx2"/>
          </a:solidFill>
          <a:latin typeface="Arial" panose="020B0604020202020204"/>
          <a:ea typeface="Arial" panose="020B0604020202020204"/>
          <a:cs typeface="Arial" panose="020B0604020202020204"/>
          <a:sym typeface="Arial" panose="020B0604020202020204" pitchFamily="34" charset="0"/>
        </a:defRPr>
      </a:lvl3pPr>
      <a:lvl4pPr algn="ctr" rtl="0" fontAlgn="base">
        <a:spcBef>
          <a:spcPct val="0"/>
        </a:spcBef>
        <a:spcAft>
          <a:spcPct val="0"/>
        </a:spcAft>
        <a:defRPr sz="4400">
          <a:solidFill>
            <a:schemeClr val="tx2"/>
          </a:solidFill>
          <a:latin typeface="Arial" panose="020B0604020202020204"/>
          <a:ea typeface="Arial" panose="020B0604020202020204"/>
          <a:cs typeface="Arial" panose="020B0604020202020204"/>
          <a:sym typeface="Arial" panose="020B0604020202020204" pitchFamily="34" charset="0"/>
        </a:defRPr>
      </a:lvl4pPr>
      <a:lvl5pPr algn="ctr" rtl="0" fontAlgn="base">
        <a:spcBef>
          <a:spcPct val="0"/>
        </a:spcBef>
        <a:spcAft>
          <a:spcPct val="0"/>
        </a:spcAft>
        <a:defRPr sz="4400">
          <a:solidFill>
            <a:schemeClr val="tx2"/>
          </a:solidFill>
          <a:latin typeface="Arial" panose="020B0604020202020204"/>
          <a:ea typeface="Arial" panose="020B0604020202020204"/>
          <a:cs typeface="Arial" panose="020B0604020202020204"/>
          <a:sym typeface="Arial" panose="020B0604020202020204" pitchFamily="34" charset="0"/>
        </a:defRPr>
      </a:lvl5pPr>
      <a:lvl6pPr indent="457200" algn="ctr">
        <a:defRPr sz="4400">
          <a:latin typeface="Arial" panose="020B0604020202020204"/>
          <a:ea typeface="Arial" panose="020B0604020202020204"/>
          <a:cs typeface="Arial" panose="020B0604020202020204"/>
          <a:sym typeface="Arial" panose="020B0604020202020204"/>
        </a:defRPr>
      </a:lvl6pPr>
      <a:lvl7pPr indent="914400" algn="ctr">
        <a:defRPr sz="4400">
          <a:latin typeface="Arial" panose="020B0604020202020204"/>
          <a:ea typeface="Arial" panose="020B0604020202020204"/>
          <a:cs typeface="Arial" panose="020B0604020202020204"/>
          <a:sym typeface="Arial" panose="020B0604020202020204"/>
        </a:defRPr>
      </a:lvl7pPr>
      <a:lvl8pPr indent="1371600" algn="ctr">
        <a:defRPr sz="4400">
          <a:latin typeface="Arial" panose="020B0604020202020204"/>
          <a:ea typeface="Arial" panose="020B0604020202020204"/>
          <a:cs typeface="Arial" panose="020B0604020202020204"/>
          <a:sym typeface="Arial" panose="020B0604020202020204"/>
        </a:defRPr>
      </a:lvl8pPr>
      <a:lvl9pPr indent="1828800" algn="ctr">
        <a:defRPr sz="4400">
          <a:latin typeface="Arial" panose="020B0604020202020204"/>
          <a:ea typeface="Arial" panose="020B0604020202020204"/>
          <a:cs typeface="Arial" panose="020B0604020202020204"/>
          <a:sym typeface="Arial" panose="020B0604020202020204"/>
        </a:defRPr>
      </a:lvl9pPr>
    </p:titleStyle>
    <p:bodyStyle>
      <a:lvl1pPr marL="342900" indent="-342900" algn="l" rtl="0" fontAlgn="base">
        <a:spcBef>
          <a:spcPts val="700"/>
        </a:spcBef>
        <a:spcAft>
          <a:spcPct val="0"/>
        </a:spcAft>
        <a:buSzPct val="100000"/>
        <a:buChar char="•"/>
        <a:defRPr sz="3200">
          <a:solidFill>
            <a:schemeClr val="tx1"/>
          </a:solidFill>
          <a:latin typeface="Arial" panose="020B0604020202020204"/>
          <a:ea typeface="Arial" panose="020B0604020202020204"/>
          <a:cs typeface="Arial" panose="020B0604020202020204"/>
          <a:sym typeface="Arial" panose="020B0604020202020204" pitchFamily="34" charset="0"/>
        </a:defRPr>
      </a:lvl1pPr>
      <a:lvl2pPr marL="784225" indent="-327025" algn="l" rtl="0" fontAlgn="base">
        <a:spcBef>
          <a:spcPts val="700"/>
        </a:spcBef>
        <a:spcAft>
          <a:spcPct val="0"/>
        </a:spcAft>
        <a:buSzPct val="100000"/>
        <a:buChar char="–"/>
        <a:defRPr sz="3200">
          <a:solidFill>
            <a:schemeClr val="tx1"/>
          </a:solidFill>
          <a:latin typeface="Arial" panose="020B0604020202020204"/>
          <a:ea typeface="Arial" panose="020B0604020202020204"/>
          <a:cs typeface="Arial" panose="020B0604020202020204"/>
          <a:sym typeface="Arial" panose="020B0604020202020204" pitchFamily="34" charset="0"/>
        </a:defRPr>
      </a:lvl2pPr>
      <a:lvl3pPr marL="1219200" indent="-304800" algn="l" rtl="0" fontAlgn="base">
        <a:spcBef>
          <a:spcPts val="700"/>
        </a:spcBef>
        <a:spcAft>
          <a:spcPct val="0"/>
        </a:spcAft>
        <a:buSzPct val="100000"/>
        <a:buChar char="•"/>
        <a:defRPr sz="3200">
          <a:solidFill>
            <a:schemeClr val="tx1"/>
          </a:solidFill>
          <a:latin typeface="Arial" panose="020B0604020202020204"/>
          <a:ea typeface="Arial" panose="020B0604020202020204"/>
          <a:cs typeface="Arial" panose="020B0604020202020204"/>
          <a:sym typeface="Arial" panose="020B0604020202020204" pitchFamily="34" charset="0"/>
        </a:defRPr>
      </a:lvl3pPr>
      <a:lvl4pPr marL="1736725" indent="-365125" algn="l" rtl="0" fontAlgn="base">
        <a:spcBef>
          <a:spcPts val="700"/>
        </a:spcBef>
        <a:spcAft>
          <a:spcPct val="0"/>
        </a:spcAft>
        <a:buSzPct val="100000"/>
        <a:buChar char="–"/>
        <a:defRPr sz="3200">
          <a:solidFill>
            <a:schemeClr val="tx1"/>
          </a:solidFill>
          <a:latin typeface="Arial" panose="020B0604020202020204"/>
          <a:ea typeface="Arial" panose="020B0604020202020204"/>
          <a:cs typeface="Arial" panose="020B0604020202020204"/>
          <a:sym typeface="Arial" panose="020B0604020202020204" pitchFamily="34" charset="0"/>
        </a:defRPr>
      </a:lvl4pPr>
      <a:lvl5pPr marL="2193925" indent="-365125" algn="l" rtl="0" fontAlgn="base">
        <a:spcBef>
          <a:spcPts val="700"/>
        </a:spcBef>
        <a:spcAft>
          <a:spcPct val="0"/>
        </a:spcAft>
        <a:buSzPct val="100000"/>
        <a:buChar char="»"/>
        <a:defRPr sz="3200">
          <a:solidFill>
            <a:schemeClr val="tx1"/>
          </a:solidFill>
          <a:latin typeface="Arial" panose="020B0604020202020204"/>
          <a:ea typeface="Arial" panose="020B0604020202020204"/>
          <a:cs typeface="Arial" panose="020B0604020202020204"/>
          <a:sym typeface="Arial" panose="020B0604020202020204" pitchFamily="34" charset="0"/>
        </a:defRPr>
      </a:lvl5pPr>
      <a:lvl6pPr marL="26924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6pPr>
      <a:lvl7pPr marL="31496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7pPr>
      <a:lvl8pPr marL="36068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8pPr>
      <a:lvl9pPr marL="40640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9pPr>
    </p:bodyStyle>
    <p:otherStyle>
      <a:lvl1pPr algn="r">
        <a:defRPr sz="1200">
          <a:solidFill>
            <a:schemeClr val="tx1"/>
          </a:solidFill>
          <a:latin typeface="+mn-lt"/>
          <a:ea typeface="+mn-ea"/>
          <a:cs typeface="+mn-cs"/>
          <a:sym typeface="Arial" panose="020B0604020202020204"/>
        </a:defRPr>
      </a:lvl1pPr>
      <a:lvl2pPr indent="457200" algn="r">
        <a:defRPr sz="1200">
          <a:solidFill>
            <a:schemeClr val="tx1"/>
          </a:solidFill>
          <a:latin typeface="+mn-lt"/>
          <a:ea typeface="+mn-ea"/>
          <a:cs typeface="+mn-cs"/>
          <a:sym typeface="Arial" panose="020B0604020202020204"/>
        </a:defRPr>
      </a:lvl2pPr>
      <a:lvl3pPr indent="914400" algn="r">
        <a:defRPr sz="1200">
          <a:solidFill>
            <a:schemeClr val="tx1"/>
          </a:solidFill>
          <a:latin typeface="+mn-lt"/>
          <a:ea typeface="+mn-ea"/>
          <a:cs typeface="+mn-cs"/>
          <a:sym typeface="Arial" panose="020B0604020202020204"/>
        </a:defRPr>
      </a:lvl3pPr>
      <a:lvl4pPr indent="1371600" algn="r">
        <a:defRPr sz="1200">
          <a:solidFill>
            <a:schemeClr val="tx1"/>
          </a:solidFill>
          <a:latin typeface="+mn-lt"/>
          <a:ea typeface="+mn-ea"/>
          <a:cs typeface="+mn-cs"/>
          <a:sym typeface="Arial" panose="020B0604020202020204"/>
        </a:defRPr>
      </a:lvl4pPr>
      <a:lvl5pPr indent="1828800" algn="r">
        <a:defRPr sz="1200">
          <a:solidFill>
            <a:schemeClr val="tx1"/>
          </a:solidFill>
          <a:latin typeface="+mn-lt"/>
          <a:ea typeface="+mn-ea"/>
          <a:cs typeface="+mn-cs"/>
          <a:sym typeface="Arial" panose="020B0604020202020204"/>
        </a:defRPr>
      </a:lvl5pPr>
      <a:lvl6pPr indent="2286000" algn="r">
        <a:defRPr sz="1200">
          <a:solidFill>
            <a:schemeClr val="tx1"/>
          </a:solidFill>
          <a:latin typeface="+mn-lt"/>
          <a:ea typeface="+mn-ea"/>
          <a:cs typeface="+mn-cs"/>
          <a:sym typeface="Arial" panose="020B0604020202020204"/>
        </a:defRPr>
      </a:lvl6pPr>
      <a:lvl7pPr indent="2743200" algn="r">
        <a:defRPr sz="1200">
          <a:solidFill>
            <a:schemeClr val="tx1"/>
          </a:solidFill>
          <a:latin typeface="+mn-lt"/>
          <a:ea typeface="+mn-ea"/>
          <a:cs typeface="+mn-cs"/>
          <a:sym typeface="Arial" panose="020B0604020202020204"/>
        </a:defRPr>
      </a:lvl7pPr>
      <a:lvl8pPr indent="3200400" algn="r">
        <a:defRPr sz="1200">
          <a:solidFill>
            <a:schemeClr val="tx1"/>
          </a:solidFill>
          <a:latin typeface="+mn-lt"/>
          <a:ea typeface="+mn-ea"/>
          <a:cs typeface="+mn-cs"/>
          <a:sym typeface="Arial" panose="020B0604020202020204"/>
        </a:defRPr>
      </a:lvl8pPr>
      <a:lvl9pPr indent="3657600" algn="r">
        <a:defRPr sz="1200">
          <a:solidFill>
            <a:schemeClr val="tx1"/>
          </a:solidFill>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图片 8">
            <a:extLst>
              <a:ext uri="{FF2B5EF4-FFF2-40B4-BE49-F238E27FC236}">
                <a16:creationId xmlns:a16="http://schemas.microsoft.com/office/drawing/2014/main" id="{C90D1ED8-C57F-483C-AAB1-D23329799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450" y="3454400"/>
            <a:ext cx="187325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Shape 40">
            <a:extLst>
              <a:ext uri="{FF2B5EF4-FFF2-40B4-BE49-F238E27FC236}">
                <a16:creationId xmlns:a16="http://schemas.microsoft.com/office/drawing/2014/main" id="{6B0F3DAC-2DCA-4987-80B4-625843CB3F54}"/>
              </a:ext>
            </a:extLst>
          </p:cNvPr>
          <p:cNvSpPr>
            <a:spLocks noChangeArrowheads="1"/>
          </p:cNvSpPr>
          <p:nvPr/>
        </p:nvSpPr>
        <p:spPr bwMode="auto">
          <a:xfrm>
            <a:off x="2162175" y="3454400"/>
            <a:ext cx="45481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algn="ctr"/>
            <a:r>
              <a:rPr lang="en-US" altLang="zh-CN" sz="4000" baseline="-25000">
                <a:latin typeface="华文楷体" panose="02010600040101010101" pitchFamily="2" charset="-122"/>
                <a:ea typeface="华文楷体" panose="02010600040101010101" pitchFamily="2" charset="-122"/>
                <a:sym typeface="微软雅黑" panose="020B0503020204020204" pitchFamily="34" charset="-122"/>
              </a:rPr>
              <a:t>3.1 </a:t>
            </a:r>
            <a:r>
              <a:rPr lang="zh-CN" altLang="en-US" sz="4000" baseline="-25000">
                <a:latin typeface="华文楷体" panose="02010600040101010101" pitchFamily="2" charset="-122"/>
                <a:ea typeface="华文楷体" panose="02010600040101010101" pitchFamily="2" charset="-122"/>
                <a:sym typeface="微软雅黑" panose="020B0503020204020204" pitchFamily="34" charset="-122"/>
              </a:rPr>
              <a:t>数据编码</a:t>
            </a:r>
            <a:endParaRPr lang="en-US" altLang="zh-CN" sz="2400" baseline="-25000">
              <a:latin typeface="华文楷体" panose="02010600040101010101" pitchFamily="2" charset="-122"/>
              <a:ea typeface="华文楷体" panose="02010600040101010101" pitchFamily="2" charset="-122"/>
              <a:sym typeface="微软雅黑" panose="020B0503020204020204" pitchFamily="34" charset="-122"/>
            </a:endParaRPr>
          </a:p>
        </p:txBody>
      </p:sp>
      <p:sp>
        <p:nvSpPr>
          <p:cNvPr id="3075" name="Shape 40">
            <a:extLst>
              <a:ext uri="{FF2B5EF4-FFF2-40B4-BE49-F238E27FC236}">
                <a16:creationId xmlns:a16="http://schemas.microsoft.com/office/drawing/2014/main" id="{3A342005-3F2E-43E2-8072-950CD48A5DF8}"/>
              </a:ext>
            </a:extLst>
          </p:cNvPr>
          <p:cNvSpPr>
            <a:spLocks noChangeArrowheads="1"/>
          </p:cNvSpPr>
          <p:nvPr/>
        </p:nvSpPr>
        <p:spPr bwMode="auto">
          <a:xfrm>
            <a:off x="2525713" y="2689225"/>
            <a:ext cx="37131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algn="ctr"/>
            <a:r>
              <a:rPr lang="zh-CN" altLang="en-US" sz="4000" baseline="-25000">
                <a:latin typeface="等线" panose="02010600030101010101" pitchFamily="2" charset="-122"/>
                <a:ea typeface="等线" panose="02010600030101010101" pitchFamily="2" charset="-122"/>
                <a:sym typeface="微软雅黑" panose="020B0503020204020204" pitchFamily="34" charset="-122"/>
              </a:rPr>
              <a:t>第</a:t>
            </a:r>
            <a:r>
              <a:rPr lang="en-US" altLang="zh-CN" sz="4000" baseline="-25000">
                <a:latin typeface="等线" panose="02010600030101010101" pitchFamily="2" charset="-122"/>
                <a:ea typeface="等线" panose="02010600030101010101" pitchFamily="2" charset="-122"/>
                <a:sym typeface="微软雅黑" panose="020B0503020204020204" pitchFamily="34" charset="-122"/>
              </a:rPr>
              <a:t>3</a:t>
            </a:r>
            <a:r>
              <a:rPr lang="zh-CN" altLang="en-US" sz="4000" baseline="-25000">
                <a:latin typeface="等线" panose="02010600030101010101" pitchFamily="2" charset="-122"/>
                <a:ea typeface="等线" panose="02010600030101010101" pitchFamily="2" charset="-122"/>
                <a:sym typeface="微软雅黑" panose="020B0503020204020204" pitchFamily="34" charset="-122"/>
              </a:rPr>
              <a:t>单元 认识数据</a:t>
            </a:r>
            <a:endParaRPr lang="zh-CN" altLang="zh-CN" sz="4000" baseline="-25000">
              <a:latin typeface="等线" panose="02010600030101010101" pitchFamily="2" charset="-122"/>
              <a:ea typeface="等线" panose="02010600030101010101" pitchFamily="2" charset="-122"/>
              <a:sym typeface="微软雅黑" panose="020B0503020204020204" pitchFamily="34" charset="-122"/>
            </a:endParaRPr>
          </a:p>
        </p:txBody>
      </p:sp>
      <p:sp>
        <p:nvSpPr>
          <p:cNvPr id="11" name="Shape 40">
            <a:extLst>
              <a:ext uri="{FF2B5EF4-FFF2-40B4-BE49-F238E27FC236}">
                <a16:creationId xmlns:a16="http://schemas.microsoft.com/office/drawing/2014/main" id="{F3288229-48FB-4082-8F4B-058ABA9C0886}"/>
              </a:ext>
            </a:extLst>
          </p:cNvPr>
          <p:cNvSpPr/>
          <p:nvPr/>
        </p:nvSpPr>
        <p:spPr>
          <a:xfrm>
            <a:off x="1255713" y="776288"/>
            <a:ext cx="6361112" cy="830262"/>
          </a:xfrm>
          <a:prstGeom prst="rect">
            <a:avLst/>
          </a:prstGeom>
          <a:ln w="12700">
            <a:miter lim="400000"/>
          </a:ln>
          <a:effectLst>
            <a:outerShdw blurRad="50800" dist="38100" dir="5400000" algn="t" rotWithShape="0">
              <a:prstClr val="black">
                <a:alpha val="40000"/>
              </a:prstClr>
            </a:outerShdw>
          </a:effectLst>
        </p:spPr>
        <p:txBody>
          <a:bodyPr lIns="45719" rIns="45719">
            <a:spAutoFit/>
          </a:bodyPr>
          <a:lstStyle>
            <a:lvl1pPr>
              <a:defRPr sz="3600">
                <a:solidFill>
                  <a:srgbClr val="B61C22"/>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fontAlgn="auto">
              <a:defRPr sz="1800">
                <a:solidFill>
                  <a:srgbClr val="000000"/>
                </a:solidFill>
              </a:defRPr>
            </a:pPr>
            <a:r>
              <a:rPr lang="zh-CN" altLang="en-US" sz="7200" b="1" baseline="-25000" noProof="1">
                <a:solidFill>
                  <a:srgbClr val="C00000"/>
                </a:solidFill>
                <a:latin typeface="方正姚体" panose="02010601030101010101" pitchFamily="2" charset="-122"/>
                <a:ea typeface="方正姚体" panose="02010601030101010101" pitchFamily="2" charset="-122"/>
              </a:rPr>
              <a:t>教科</a:t>
            </a:r>
            <a:r>
              <a:rPr lang="zh-CN" altLang="en-US" sz="7200" b="1" baseline="-25000" noProof="1">
                <a:latin typeface="方正姚体" panose="02010601030101010101" pitchFamily="2" charset="-122"/>
                <a:ea typeface="方正姚体" panose="02010601030101010101" pitchFamily="2" charset="-122"/>
              </a:rPr>
              <a:t>版</a:t>
            </a:r>
            <a:r>
              <a:rPr lang="zh-CN" altLang="en-US" sz="2400" b="1" baseline="-25000" noProof="1">
                <a:latin typeface="方正姚体" panose="02010601030101010101" pitchFamily="2" charset="-122"/>
                <a:ea typeface="方正姚体" panose="02010601030101010101" pitchFamily="2" charset="-122"/>
              </a:rPr>
              <a:t>（</a:t>
            </a:r>
            <a:r>
              <a:rPr lang="en-US" altLang="zh-CN" sz="2400" b="1" baseline="-25000" noProof="1">
                <a:latin typeface="方正姚体" panose="02010601030101010101" pitchFamily="2" charset="-122"/>
                <a:ea typeface="方正姚体" panose="02010601030101010101" pitchFamily="2" charset="-122"/>
              </a:rPr>
              <a:t>2019</a:t>
            </a:r>
            <a:r>
              <a:rPr lang="zh-CN" altLang="en-US" sz="2400" b="1" baseline="-25000" noProof="1">
                <a:latin typeface="方正姚体" panose="02010601030101010101" pitchFamily="2" charset="-122"/>
                <a:ea typeface="方正姚体" panose="02010601030101010101" pitchFamily="2" charset="-122"/>
              </a:rPr>
              <a:t>版）  </a:t>
            </a:r>
            <a:r>
              <a:rPr lang="zh-CN" altLang="en-US" sz="7200" b="1" baseline="-25000" noProof="1">
                <a:solidFill>
                  <a:srgbClr val="C00000"/>
                </a:solidFill>
                <a:latin typeface="方正姚体" panose="02010601030101010101" pitchFamily="2" charset="-122"/>
                <a:ea typeface="方正姚体" panose="02010601030101010101" pitchFamily="2" charset="-122"/>
              </a:rPr>
              <a:t>信息技术</a:t>
            </a:r>
            <a:r>
              <a:rPr lang="zh-CN" altLang="en-US" sz="2400" b="1" baseline="-25000" noProof="1">
                <a:latin typeface="方正姚体" panose="02010601030101010101" pitchFamily="2" charset="-122"/>
                <a:ea typeface="方正姚体" panose="02010601030101010101" pitchFamily="2" charset="-122"/>
              </a:rPr>
              <a:t>（高中）</a:t>
            </a:r>
            <a:endParaRPr lang="zh-CN" sz="2400" b="1" baseline="-25000" noProof="1">
              <a:latin typeface="方正姚体" panose="02010601030101010101" pitchFamily="2" charset="-122"/>
              <a:ea typeface="方正姚体" panose="02010601030101010101" pitchFamily="2" charset="-122"/>
            </a:endParaRPr>
          </a:p>
        </p:txBody>
      </p:sp>
      <p:sp>
        <p:nvSpPr>
          <p:cNvPr id="12" name="文本框 11">
            <a:extLst>
              <a:ext uri="{FF2B5EF4-FFF2-40B4-BE49-F238E27FC236}">
                <a16:creationId xmlns:a16="http://schemas.microsoft.com/office/drawing/2014/main" id="{E91D85A9-7268-472F-870C-FCA6C507144D}"/>
              </a:ext>
            </a:extLst>
          </p:cNvPr>
          <p:cNvSpPr txBox="1"/>
          <p:nvPr/>
        </p:nvSpPr>
        <p:spPr>
          <a:xfrm>
            <a:off x="5518150" y="2057400"/>
            <a:ext cx="1960563" cy="368300"/>
          </a:xfrm>
          <a:prstGeom prst="rect">
            <a:avLst/>
          </a:prstGeom>
          <a:noFill/>
          <a:ln w="12700" cap="flat">
            <a:noFill/>
            <a:miter lim="400000"/>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pPr>
            <a:r>
              <a:rPr lang="zh-CN" altLang="en-US" b="1" noProof="1">
                <a:solidFill>
                  <a:srgbClr val="000000"/>
                </a:solidFill>
                <a:latin typeface="方正幼线简体" panose="03000509000000000000" pitchFamily="65" charset="-122"/>
                <a:ea typeface="方正幼线简体" panose="03000509000000000000" pitchFamily="65" charset="-122"/>
                <a:sym typeface="Arial" panose="020B0604020202020204"/>
              </a:rPr>
              <a:t>必修</a:t>
            </a:r>
            <a:r>
              <a:rPr lang="en-US" altLang="zh-CN" b="1" noProof="1">
                <a:solidFill>
                  <a:srgbClr val="000000"/>
                </a:solidFill>
                <a:latin typeface="方正幼线简体" panose="03000509000000000000" pitchFamily="65" charset="-122"/>
                <a:ea typeface="方正幼线简体" panose="03000509000000000000" pitchFamily="65" charset="-122"/>
                <a:sym typeface="Arial" panose="020B0604020202020204"/>
              </a:rPr>
              <a:t>1</a:t>
            </a:r>
            <a:r>
              <a:rPr lang="zh-CN" altLang="en-US" b="1" noProof="1">
                <a:solidFill>
                  <a:srgbClr val="000000"/>
                </a:solidFill>
                <a:latin typeface="方正幼线简体" panose="03000509000000000000" pitchFamily="65" charset="-122"/>
                <a:ea typeface="方正幼线简体" panose="03000509000000000000" pitchFamily="65" charset="-122"/>
                <a:sym typeface="Arial" panose="020B0604020202020204"/>
              </a:rPr>
              <a:t> 数据与计算</a:t>
            </a:r>
          </a:p>
        </p:txBody>
      </p:sp>
    </p:spTree>
  </p:cSld>
  <p:clrMapOvr>
    <a:masterClrMapping/>
  </p:clrMapOvr>
  <p:transition spd="med" advClick="0" advTm="2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F9354-B89A-4915-8D8E-79C6519D889F}"/>
              </a:ext>
            </a:extLst>
          </p:cNvPr>
          <p:cNvSpPr txBox="1"/>
          <p:nvPr/>
        </p:nvSpPr>
        <p:spPr>
          <a:xfrm>
            <a:off x="625475" y="1225550"/>
            <a:ext cx="1444625" cy="339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pPr>
            <a:r>
              <a:rPr lang="zh-CN" altLang="en-US" sz="1600" noProof="1">
                <a:solidFill>
                  <a:srgbClr val="000000"/>
                </a:solidFill>
                <a:latin typeface="微软雅黑" panose="020B0503020204020204" charset="-122"/>
                <a:ea typeface="微软雅黑" panose="020B0503020204020204" charset="-122"/>
                <a:sym typeface="Arial" panose="020B0604020202020204"/>
              </a:rPr>
              <a:t>第三步  </a:t>
            </a:r>
            <a:r>
              <a:rPr lang="zh-CN" altLang="en-US" sz="1600" b="1" noProof="1">
                <a:solidFill>
                  <a:srgbClr val="C00000"/>
                </a:solidFill>
                <a:latin typeface="微软雅黑" panose="020B0503020204020204" charset="-122"/>
                <a:ea typeface="微软雅黑" panose="020B0503020204020204" charset="-122"/>
                <a:sym typeface="Arial" panose="020B0604020202020204"/>
              </a:rPr>
              <a:t>编码</a:t>
            </a:r>
            <a:r>
              <a:rPr lang="zh-CN" altLang="en-US" sz="1600" noProof="1">
                <a:solidFill>
                  <a:srgbClr val="000000"/>
                </a:solidFill>
                <a:latin typeface="微软雅黑" panose="020B0503020204020204" charset="-122"/>
                <a:ea typeface="微软雅黑" panose="020B0503020204020204" charset="-122"/>
                <a:sym typeface="Arial" panose="020B0604020202020204"/>
              </a:rPr>
              <a:t>。</a:t>
            </a:r>
          </a:p>
        </p:txBody>
      </p:sp>
      <p:graphicFrame>
        <p:nvGraphicFramePr>
          <p:cNvPr id="3" name="表格 2">
            <a:extLst>
              <a:ext uri="{FF2B5EF4-FFF2-40B4-BE49-F238E27FC236}">
                <a16:creationId xmlns:a16="http://schemas.microsoft.com/office/drawing/2014/main" id="{328D5D85-0626-4C52-A5A3-35D4375B4D86}"/>
              </a:ext>
            </a:extLst>
          </p:cNvPr>
          <p:cNvGraphicFramePr>
            <a:graphicFrameLocks noGrp="1"/>
          </p:cNvGraphicFramePr>
          <p:nvPr/>
        </p:nvGraphicFramePr>
        <p:xfrm>
          <a:off x="625475" y="2209800"/>
          <a:ext cx="7918447" cy="1111250"/>
        </p:xfrm>
        <a:graphic>
          <a:graphicData uri="http://schemas.openxmlformats.org/drawingml/2006/table">
            <a:tbl>
              <a:tblPr firstRow="1" bandRow="1">
                <a:tableStyleId>{5C22544A-7EE6-4342-B048-85BDC9FD1C3A}</a:tableStyleId>
              </a:tblPr>
              <a:tblGrid>
                <a:gridCol w="1074232">
                  <a:extLst>
                    <a:ext uri="{9D8B030D-6E8A-4147-A177-3AD203B41FA5}">
                      <a16:colId xmlns:a16="http://schemas.microsoft.com/office/drawing/2014/main" val="20000"/>
                    </a:ext>
                  </a:extLst>
                </a:gridCol>
                <a:gridCol w="637860">
                  <a:extLst>
                    <a:ext uri="{9D8B030D-6E8A-4147-A177-3AD203B41FA5}">
                      <a16:colId xmlns:a16="http://schemas.microsoft.com/office/drawing/2014/main" val="20001"/>
                    </a:ext>
                  </a:extLst>
                </a:gridCol>
                <a:gridCol w="689595">
                  <a:extLst>
                    <a:ext uri="{9D8B030D-6E8A-4147-A177-3AD203B41FA5}">
                      <a16:colId xmlns:a16="http://schemas.microsoft.com/office/drawing/2014/main" val="20002"/>
                    </a:ext>
                  </a:extLst>
                </a:gridCol>
                <a:gridCol w="689595">
                  <a:extLst>
                    <a:ext uri="{9D8B030D-6E8A-4147-A177-3AD203B41FA5}">
                      <a16:colId xmlns:a16="http://schemas.microsoft.com/office/drawing/2014/main" val="20003"/>
                    </a:ext>
                  </a:extLst>
                </a:gridCol>
                <a:gridCol w="689595">
                  <a:extLst>
                    <a:ext uri="{9D8B030D-6E8A-4147-A177-3AD203B41FA5}">
                      <a16:colId xmlns:a16="http://schemas.microsoft.com/office/drawing/2014/main" val="20004"/>
                    </a:ext>
                  </a:extLst>
                </a:gridCol>
                <a:gridCol w="689595">
                  <a:extLst>
                    <a:ext uri="{9D8B030D-6E8A-4147-A177-3AD203B41FA5}">
                      <a16:colId xmlns:a16="http://schemas.microsoft.com/office/drawing/2014/main" val="20005"/>
                    </a:ext>
                  </a:extLst>
                </a:gridCol>
                <a:gridCol w="689595">
                  <a:extLst>
                    <a:ext uri="{9D8B030D-6E8A-4147-A177-3AD203B41FA5}">
                      <a16:colId xmlns:a16="http://schemas.microsoft.com/office/drawing/2014/main" val="20006"/>
                    </a:ext>
                  </a:extLst>
                </a:gridCol>
                <a:gridCol w="689595">
                  <a:extLst>
                    <a:ext uri="{9D8B030D-6E8A-4147-A177-3AD203B41FA5}">
                      <a16:colId xmlns:a16="http://schemas.microsoft.com/office/drawing/2014/main" val="20007"/>
                    </a:ext>
                  </a:extLst>
                </a:gridCol>
                <a:gridCol w="689595">
                  <a:extLst>
                    <a:ext uri="{9D8B030D-6E8A-4147-A177-3AD203B41FA5}">
                      <a16:colId xmlns:a16="http://schemas.microsoft.com/office/drawing/2014/main" val="20008"/>
                    </a:ext>
                  </a:extLst>
                </a:gridCol>
                <a:gridCol w="689595">
                  <a:extLst>
                    <a:ext uri="{9D8B030D-6E8A-4147-A177-3AD203B41FA5}">
                      <a16:colId xmlns:a16="http://schemas.microsoft.com/office/drawing/2014/main" val="20009"/>
                    </a:ext>
                  </a:extLst>
                </a:gridCol>
                <a:gridCol w="689595">
                  <a:extLst>
                    <a:ext uri="{9D8B030D-6E8A-4147-A177-3AD203B41FA5}">
                      <a16:colId xmlns:a16="http://schemas.microsoft.com/office/drawing/2014/main" val="20010"/>
                    </a:ext>
                  </a:extLst>
                </a:gridCol>
              </a:tblGrid>
              <a:tr h="371301">
                <a:tc>
                  <a:txBody>
                    <a:bodyPr/>
                    <a:lstStyle/>
                    <a:p>
                      <a:pPr algn="ctr"/>
                      <a:r>
                        <a:rPr lang="zh-CN" altLang="en-US" sz="1400" dirty="0">
                          <a:latin typeface="微软雅黑" panose="020B0503020204020204" charset="-122"/>
                          <a:ea typeface="微软雅黑" panose="020B0503020204020204" charset="-122"/>
                        </a:rPr>
                        <a:t>时刻</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2</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3</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4</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5</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6</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7</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8</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9</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10</a:t>
                      </a:r>
                    </a:p>
                  </a:txBody>
                  <a:tcPr marL="91424" marR="91424" marT="45777" marB="45777" anchor="ctr"/>
                </a:tc>
                <a:extLst>
                  <a:ext uri="{0D108BD9-81ED-4DB2-BD59-A6C34878D82A}">
                    <a16:rowId xmlns:a16="http://schemas.microsoft.com/office/drawing/2014/main" val="10000"/>
                  </a:ext>
                </a:extLst>
              </a:tr>
              <a:tr h="371301">
                <a:tc>
                  <a:txBody>
                    <a:bodyPr/>
                    <a:lstStyle/>
                    <a:p>
                      <a:pPr algn="ctr"/>
                      <a:r>
                        <a:rPr lang="zh-CN" altLang="en-US" sz="1400" dirty="0">
                          <a:latin typeface="微软雅黑" panose="020B0503020204020204" charset="-122"/>
                          <a:ea typeface="微软雅黑" panose="020B0503020204020204" charset="-122"/>
                        </a:rPr>
                        <a:t>十进制</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2</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3</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4</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3</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2</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2</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2</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3</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3</a:t>
                      </a:r>
                    </a:p>
                  </a:txBody>
                  <a:tcPr marL="91424" marR="91424" marT="45777" marB="45777" anchor="ctr"/>
                </a:tc>
                <a:extLst>
                  <a:ext uri="{0D108BD9-81ED-4DB2-BD59-A6C34878D82A}">
                    <a16:rowId xmlns:a16="http://schemas.microsoft.com/office/drawing/2014/main" val="10001"/>
                  </a:ext>
                </a:extLst>
              </a:tr>
              <a:tr h="368648">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charset="-122"/>
                          <a:ea typeface="微软雅黑" panose="020B0503020204020204" charset="-122"/>
                        </a:rPr>
                        <a:t>二进制数值</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001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010</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100</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010</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010</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010</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011</a:t>
                      </a:r>
                    </a:p>
                  </a:txBody>
                  <a:tcPr marL="91424" marR="91424" marT="45777" marB="45777" anchor="ctr"/>
                </a:tc>
                <a:extLst>
                  <a:ext uri="{0D108BD9-81ED-4DB2-BD59-A6C34878D82A}">
                    <a16:rowId xmlns:a16="http://schemas.microsoft.com/office/drawing/2014/main" val="10002"/>
                  </a:ext>
                </a:extLst>
              </a:tr>
            </a:tbl>
          </a:graphicData>
        </a:graphic>
      </p:graphicFrame>
      <p:sp>
        <p:nvSpPr>
          <p:cNvPr id="5" name="五边形 4">
            <a:extLst>
              <a:ext uri="{FF2B5EF4-FFF2-40B4-BE49-F238E27FC236}">
                <a16:creationId xmlns:a16="http://schemas.microsoft.com/office/drawing/2014/main" id="{59C8A3AC-662B-41B1-ABC4-E4CDF712AF79}"/>
              </a:ext>
            </a:extLst>
          </p:cNvPr>
          <p:cNvSpPr/>
          <p:nvPr/>
        </p:nvSpPr>
        <p:spPr>
          <a:xfrm>
            <a:off x="325438" y="252413"/>
            <a:ext cx="427037" cy="307975"/>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2</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 name="矩形 5">
            <a:extLst>
              <a:ext uri="{FF2B5EF4-FFF2-40B4-BE49-F238E27FC236}">
                <a16:creationId xmlns:a16="http://schemas.microsoft.com/office/drawing/2014/main" id="{3D74B490-A942-42A0-A78C-F1075D9287F4}"/>
              </a:ext>
            </a:extLst>
          </p:cNvPr>
          <p:cNvSpPr>
            <a:spLocks noChangeArrowheads="1"/>
          </p:cNvSpPr>
          <p:nvPr/>
        </p:nvSpPr>
        <p:spPr bwMode="auto">
          <a:xfrm>
            <a:off x="2524125" y="1641475"/>
            <a:ext cx="38401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sym typeface="Arial" panose="020B0604020202020204" pitchFamily="34" charset="0"/>
              </a:defRPr>
            </a:lvl1pPr>
            <a:lvl2pPr>
              <a:defRPr>
                <a:solidFill>
                  <a:schemeClr val="tx1"/>
                </a:solidFill>
                <a:latin typeface="Arial" panose="020B0604020202020204" pitchFamily="34" charset="0"/>
                <a:cs typeface="Arial" panose="020B0604020202020204" pitchFamily="34" charset="0"/>
                <a:sym typeface="Arial" panose="020B0604020202020204" pitchFamily="34" charset="0"/>
              </a:defRPr>
            </a:lvl2pPr>
            <a:lvl3pPr>
              <a:defRPr>
                <a:solidFill>
                  <a:schemeClr val="tx1"/>
                </a:solidFill>
                <a:latin typeface="Arial" panose="020B0604020202020204" pitchFamily="34" charset="0"/>
                <a:cs typeface="Arial" panose="020B0604020202020204" pitchFamily="34" charset="0"/>
                <a:sym typeface="Arial" panose="020B0604020202020204" pitchFamily="34" charset="0"/>
              </a:defRPr>
            </a:lvl3pPr>
            <a:lvl4pPr>
              <a:defRPr>
                <a:solidFill>
                  <a:schemeClr val="tx1"/>
                </a:solidFill>
                <a:latin typeface="Arial" panose="020B0604020202020204" pitchFamily="34" charset="0"/>
                <a:cs typeface="Arial" panose="020B0604020202020204" pitchFamily="34" charset="0"/>
                <a:sym typeface="Arial" panose="020B0604020202020204" pitchFamily="34" charset="0"/>
              </a:defRPr>
            </a:lvl4pPr>
            <a:lvl5pPr>
              <a:defRPr>
                <a:solidFill>
                  <a:schemeClr val="tx1"/>
                </a:solidFill>
                <a:latin typeface="Arial" panose="020B0604020202020204" pitchFamily="34" charset="0"/>
                <a:cs typeface="Arial" panose="020B0604020202020204" pitchFamily="34" charset="0"/>
                <a:sym typeface="Arial" panose="020B0604020202020204" pitchFamily="34" charset="0"/>
              </a:defRPr>
            </a:lvl5pPr>
            <a:lvl6pPr marL="4572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6pPr>
            <a:lvl7pPr marL="9144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7pPr>
            <a:lvl8pPr marL="13716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8pPr>
            <a:lvl9pPr marL="18288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9pPr>
          </a:lstStyle>
          <a:p>
            <a:pPr latinLnBrk="1" hangingPunct="0"/>
            <a:r>
              <a:rPr lang="zh-CN" altLang="en-US" sz="1600">
                <a:solidFill>
                  <a:srgbClr val="000000"/>
                </a:solidFill>
                <a:latin typeface="微软雅黑" panose="020B0503020204020204" pitchFamily="34" charset="-122"/>
                <a:ea typeface="微软雅黑" panose="020B0503020204020204" pitchFamily="34" charset="-122"/>
              </a:rPr>
              <a:t>将样本值用二进制表示的过程称为</a:t>
            </a:r>
            <a:r>
              <a:rPr lang="zh-CN" altLang="en-US" sz="1600">
                <a:solidFill>
                  <a:srgbClr val="C00000"/>
                </a:solidFill>
                <a:latin typeface="微软雅黑" panose="020B0503020204020204" pitchFamily="34" charset="-122"/>
                <a:ea typeface="微软雅黑" panose="020B0503020204020204" pitchFamily="34" charset="-122"/>
              </a:rPr>
              <a:t>编码</a:t>
            </a:r>
            <a:r>
              <a:rPr lang="zh-CN" altLang="en-US" sz="1600">
                <a:solidFill>
                  <a:srgbClr val="000000"/>
                </a:solidFill>
                <a:latin typeface="微软雅黑" panose="020B0503020204020204" pitchFamily="34" charset="-122"/>
                <a:ea typeface="微软雅黑" panose="020B0503020204020204" pitchFamily="34" charset="-122"/>
              </a:rPr>
              <a:t>。</a:t>
            </a:r>
          </a:p>
        </p:txBody>
      </p:sp>
      <p:sp>
        <p:nvSpPr>
          <p:cNvPr id="7" name="TextBox 3">
            <a:extLst>
              <a:ext uri="{FF2B5EF4-FFF2-40B4-BE49-F238E27FC236}">
                <a16:creationId xmlns:a16="http://schemas.microsoft.com/office/drawing/2014/main" id="{A86EC40D-EBD9-42D8-BC82-25AD2ED75F55}"/>
              </a:ext>
            </a:extLst>
          </p:cNvPr>
          <p:cNvSpPr txBox="1"/>
          <p:nvPr/>
        </p:nvSpPr>
        <p:spPr>
          <a:xfrm>
            <a:off x="1376363" y="3559175"/>
            <a:ext cx="6634162" cy="8286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algn="just" fontAlgn="auto" latinLnBrk="1" hangingPunct="0">
              <a:lnSpc>
                <a:spcPct val="150000"/>
              </a:lnSpc>
              <a:spcBef>
                <a:spcPts val="0"/>
              </a:spcBef>
              <a:spcAft>
                <a:spcPts val="0"/>
              </a:spcAft>
            </a:pPr>
            <a:r>
              <a:rPr lang="zh-CN" altLang="en-US" sz="1600" b="1" noProof="1">
                <a:solidFill>
                  <a:srgbClr val="C00000"/>
                </a:solidFill>
                <a:latin typeface="微软雅黑" panose="020B0503020204020204" charset="-122"/>
                <a:ea typeface="微软雅黑" panose="020B0503020204020204" charset="-122"/>
                <a:cs typeface="微软雅黑" panose="020B0503020204020204" charset="-122"/>
                <a:sym typeface="Arial" panose="020B0604020202020204"/>
              </a:rPr>
              <a:t>量化位数</a:t>
            </a:r>
            <a:r>
              <a:rPr lang="zh-CN" altLang="en-US" sz="1600" noProof="1">
                <a:solidFill>
                  <a:srgbClr val="C00000"/>
                </a:solidFill>
                <a:latin typeface="微软雅黑" panose="020B0503020204020204" charset="-122"/>
                <a:ea typeface="微软雅黑" panose="020B0503020204020204" charset="-122"/>
                <a:cs typeface="微软雅黑" panose="020B0503020204020204" charset="-122"/>
                <a:sym typeface="Arial" panose="020B0604020202020204"/>
              </a:rPr>
              <a:t>：</a:t>
            </a:r>
            <a:r>
              <a:rPr lang="zh-CN" altLang="en-US" sz="16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rPr>
              <a:t>每个幅值用</a:t>
            </a:r>
            <a:r>
              <a:rPr lang="en-US" altLang="zh-CN" sz="16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rPr>
              <a:t>16</a:t>
            </a:r>
            <a:r>
              <a:rPr lang="zh-CN" altLang="en-US" sz="16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rPr>
              <a:t>个二进制位记录，</a:t>
            </a:r>
            <a:r>
              <a:rPr lang="en-US" altLang="zh-CN" sz="16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rPr>
              <a:t>CD</a:t>
            </a:r>
            <a:r>
              <a:rPr lang="zh-CN" altLang="en-US" sz="1600" noProof="1">
                <a:solidFill>
                  <a:srgbClr val="000000"/>
                </a:solidFill>
                <a:latin typeface="微软雅黑" panose="020B0503020204020204" charset="-122"/>
                <a:ea typeface="微软雅黑" panose="020B0503020204020204" charset="-122"/>
                <a:cs typeface="微软雅黑" panose="020B0503020204020204" charset="-122"/>
              </a:rPr>
              <a:t>音质的量化位数为</a:t>
            </a:r>
            <a:r>
              <a:rPr lang="en-US" altLang="zh-CN" sz="1600" noProof="1">
                <a:solidFill>
                  <a:srgbClr val="000000"/>
                </a:solidFill>
                <a:latin typeface="微软雅黑" panose="020B0503020204020204" charset="-122"/>
                <a:ea typeface="微软雅黑" panose="020B0503020204020204" charset="-122"/>
                <a:cs typeface="微软雅黑" panose="020B0503020204020204" charset="-122"/>
              </a:rPr>
              <a:t>16</a:t>
            </a:r>
            <a:r>
              <a:rPr lang="zh-CN" altLang="en-US" sz="1600" noProof="1">
                <a:solidFill>
                  <a:srgbClr val="000000"/>
                </a:solidFill>
                <a:latin typeface="微软雅黑" panose="020B0503020204020204" charset="-122"/>
                <a:ea typeface="微软雅黑" panose="020B0503020204020204" charset="-122"/>
                <a:cs typeface="微软雅黑" panose="020B0503020204020204" charset="-122"/>
              </a:rPr>
              <a:t>位，</a:t>
            </a:r>
            <a:b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br>
            <a:r>
              <a:rPr lang="zh-CN" altLang="en-US" sz="1600" noProof="1">
                <a:solidFill>
                  <a:srgbClr val="000000"/>
                </a:solidFill>
                <a:latin typeface="微软雅黑" panose="020B0503020204020204" charset="-122"/>
                <a:ea typeface="微软雅黑" panose="020B0503020204020204" charset="-122"/>
                <a:cs typeface="微软雅黑" panose="020B0503020204020204" charset="-122"/>
              </a:rPr>
              <a:t>即用</a:t>
            </a:r>
            <a:r>
              <a:rPr lang="en-US" altLang="zh-CN" sz="1600" noProof="1">
                <a:solidFill>
                  <a:srgbClr val="000000"/>
                </a:solidFill>
                <a:latin typeface="微软雅黑" panose="020B0503020204020204" charset="-122"/>
                <a:ea typeface="微软雅黑" panose="020B0503020204020204" charset="-122"/>
                <a:cs typeface="微软雅黑" panose="020B0503020204020204" charset="-122"/>
              </a:rPr>
              <a:t>16</a:t>
            </a:r>
            <a:r>
              <a:rPr lang="zh-CN" altLang="en-US" sz="1600" noProof="1">
                <a:solidFill>
                  <a:srgbClr val="000000"/>
                </a:solidFill>
                <a:latin typeface="微软雅黑" panose="020B0503020204020204" charset="-122"/>
                <a:ea typeface="微软雅黑" panose="020B0503020204020204" charset="-122"/>
                <a:cs typeface="微软雅黑" panose="020B0503020204020204" charset="-122"/>
              </a:rPr>
              <a:t>个二进制位记录一个数值，因此可记录</a:t>
            </a:r>
            <a:r>
              <a:rPr lang="en-US" altLang="zh-CN" sz="1600" noProof="1">
                <a:solidFill>
                  <a:srgbClr val="000000"/>
                </a:solidFill>
                <a:latin typeface="微软雅黑" panose="020B0503020204020204" charset="-122"/>
                <a:ea typeface="微软雅黑" panose="020B0503020204020204" charset="-122"/>
                <a:cs typeface="微软雅黑" panose="020B0503020204020204" charset="-122"/>
              </a:rPr>
              <a:t>2</a:t>
            </a:r>
            <a:r>
              <a:rPr lang="en-US" altLang="zh-CN" sz="1600" baseline="30000" noProof="1">
                <a:solidFill>
                  <a:srgbClr val="000000"/>
                </a:solidFill>
                <a:latin typeface="微软雅黑" panose="020B0503020204020204" charset="-122"/>
                <a:ea typeface="微软雅黑" panose="020B0503020204020204" charset="-122"/>
                <a:cs typeface="微软雅黑" panose="020B0503020204020204" charset="-122"/>
              </a:rPr>
              <a:t>16</a:t>
            </a:r>
            <a:r>
              <a:rPr lang="en-US" altLang="zh-CN" sz="1600" noProof="1">
                <a:solidFill>
                  <a:srgbClr val="000000"/>
                </a:solidFill>
                <a:latin typeface="微软雅黑" panose="020B0503020204020204" charset="-122"/>
                <a:ea typeface="微软雅黑" panose="020B0503020204020204" charset="-122"/>
                <a:cs typeface="微软雅黑" panose="020B0503020204020204" charset="-122"/>
              </a:rPr>
              <a:t>=65536</a:t>
            </a:r>
            <a:r>
              <a:rPr lang="zh-CN" altLang="en-US" sz="1600" noProof="1">
                <a:solidFill>
                  <a:srgbClr val="000000"/>
                </a:solidFill>
                <a:latin typeface="微软雅黑" panose="020B0503020204020204" charset="-122"/>
                <a:ea typeface="微软雅黑" panose="020B0503020204020204" charset="-122"/>
                <a:cs typeface="微软雅黑" panose="020B0503020204020204" charset="-122"/>
              </a:rPr>
              <a:t>种不同的数值。</a:t>
            </a:r>
            <a:endParaRPr lang="zh-CN" altLang="en-US" sz="16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endParaRPr>
          </a:p>
        </p:txBody>
      </p:sp>
      <p:sp>
        <p:nvSpPr>
          <p:cNvPr id="12343" name="Shape 120">
            <a:extLst>
              <a:ext uri="{FF2B5EF4-FFF2-40B4-BE49-F238E27FC236}">
                <a16:creationId xmlns:a16="http://schemas.microsoft.com/office/drawing/2014/main" id="{CE217637-9086-4746-BFDB-D870FCFF5DE6}"/>
              </a:ext>
            </a:extLst>
          </p:cNvPr>
          <p:cNvSpPr>
            <a:spLocks noChangeArrowheads="1"/>
          </p:cNvSpPr>
          <p:nvPr/>
        </p:nvSpPr>
        <p:spPr bwMode="auto">
          <a:xfrm>
            <a:off x="752475" y="263525"/>
            <a:ext cx="1846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声音的数字化过程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8">
            <a:extLst>
              <a:ext uri="{FF2B5EF4-FFF2-40B4-BE49-F238E27FC236}">
                <a16:creationId xmlns:a16="http://schemas.microsoft.com/office/drawing/2014/main" id="{4CF5CB26-D882-448F-B9DE-FBB05F7DB1C8}"/>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fontAlgn="auto">
              <a:spcBef>
                <a:spcPts val="0"/>
              </a:spcBef>
              <a:spcAft>
                <a:spcPts val="0"/>
              </a:spcAf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ern="0">
              <a:solidFill>
                <a:sysClr val="windowText" lastClr="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 name="直接连接符 3">
            <a:extLst>
              <a:ext uri="{FF2B5EF4-FFF2-40B4-BE49-F238E27FC236}">
                <a16:creationId xmlns:a16="http://schemas.microsoft.com/office/drawing/2014/main" id="{71866E84-8DF3-45B0-8153-6609EBBA6008}"/>
              </a:ext>
            </a:extLst>
          </p:cNvPr>
          <p:cNvCxnSpPr/>
          <p:nvPr/>
        </p:nvCxnSpPr>
        <p:spPr>
          <a:xfrm>
            <a:off x="1060450" y="831850"/>
            <a:ext cx="466883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
        <p:nvSpPr>
          <p:cNvPr id="5" name="TextBox 4">
            <a:extLst>
              <a:ext uri="{FF2B5EF4-FFF2-40B4-BE49-F238E27FC236}">
                <a16:creationId xmlns:a16="http://schemas.microsoft.com/office/drawing/2014/main" id="{076DD245-AD15-4E62-B5AD-4591D3A55C05}"/>
              </a:ext>
            </a:extLst>
          </p:cNvPr>
          <p:cNvSpPr txBox="1"/>
          <p:nvPr/>
        </p:nvSpPr>
        <p:spPr>
          <a:xfrm>
            <a:off x="1060450" y="1435100"/>
            <a:ext cx="4503738" cy="338138"/>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pPr>
            <a:r>
              <a:rPr lang="zh-CN" altLang="en-US" sz="1600" noProof="1">
                <a:solidFill>
                  <a:srgbClr val="000000"/>
                </a:solidFill>
                <a:latin typeface="微软雅黑" panose="020B0503020204020204" charset="-122"/>
                <a:ea typeface="微软雅黑" panose="020B0503020204020204" charset="-122"/>
                <a:sym typeface="Arial" panose="020B0604020202020204"/>
              </a:rPr>
              <a:t>填写教科书中的表</a:t>
            </a:r>
            <a:r>
              <a:rPr lang="en-US" altLang="zh-CN" sz="1600" noProof="1">
                <a:solidFill>
                  <a:srgbClr val="000000"/>
                </a:solidFill>
                <a:latin typeface="微软雅黑" panose="020B0503020204020204" charset="-122"/>
                <a:ea typeface="微软雅黑" panose="020B0503020204020204" charset="-122"/>
                <a:sym typeface="Arial" panose="020B0604020202020204"/>
              </a:rPr>
              <a:t>3.1.2</a:t>
            </a:r>
            <a:r>
              <a:rPr lang="zh-CN" altLang="en-US" sz="1600" noProof="1">
                <a:solidFill>
                  <a:srgbClr val="000000"/>
                </a:solidFill>
                <a:latin typeface="微软雅黑" panose="020B0503020204020204" charset="-122"/>
                <a:ea typeface="微软雅黑" panose="020B0503020204020204" charset="-122"/>
                <a:sym typeface="Arial" panose="020B0604020202020204"/>
              </a:rPr>
              <a:t>，完成简单的进制转换。</a:t>
            </a:r>
          </a:p>
        </p:txBody>
      </p:sp>
      <p:sp>
        <p:nvSpPr>
          <p:cNvPr id="8" name="文本框 7">
            <a:extLst>
              <a:ext uri="{FF2B5EF4-FFF2-40B4-BE49-F238E27FC236}">
                <a16:creationId xmlns:a16="http://schemas.microsoft.com/office/drawing/2014/main" id="{31FC950F-9611-42EE-97A5-66802B6F8C14}"/>
              </a:ext>
            </a:extLst>
          </p:cNvPr>
          <p:cNvSpPr txBox="1"/>
          <p:nvPr/>
        </p:nvSpPr>
        <p:spPr>
          <a:xfrm>
            <a:off x="1150938" y="293688"/>
            <a:ext cx="1528762" cy="523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defRPr/>
            </a:pPr>
            <a:r>
              <a:rPr lang="zh-CN" altLang="en-US" sz="2800" noProof="1">
                <a:solidFill>
                  <a:srgbClr val="000000"/>
                </a:solidFill>
                <a:latin typeface="微软雅黑" panose="020B0503020204020204" charset="-122"/>
                <a:ea typeface="微软雅黑" panose="020B0503020204020204" charset="-122"/>
              </a:rPr>
              <a:t>学生</a:t>
            </a:r>
            <a:r>
              <a:rPr lang="zh-CN" altLang="en-US" sz="2800" kern="0" dirty="0">
                <a:solidFill>
                  <a:srgbClr val="000000"/>
                </a:solidFill>
                <a:latin typeface="微软雅黑" panose="020B0503020204020204" charset="-122"/>
                <a:ea typeface="微软雅黑" panose="020B0503020204020204" charset="-122"/>
                <a:cs typeface="Arial" panose="020B0604020202020204"/>
                <a:sym typeface="Arial" panose="020B0604020202020204"/>
              </a:rPr>
              <a:t>活动</a:t>
            </a:r>
          </a:p>
        </p:txBody>
      </p:sp>
      <p:graphicFrame>
        <p:nvGraphicFramePr>
          <p:cNvPr id="9" name="表格 8">
            <a:extLst>
              <a:ext uri="{FF2B5EF4-FFF2-40B4-BE49-F238E27FC236}">
                <a16:creationId xmlns:a16="http://schemas.microsoft.com/office/drawing/2014/main" id="{6FD45D95-B184-4C64-94C1-980D1F7EB205}"/>
              </a:ext>
            </a:extLst>
          </p:cNvPr>
          <p:cNvGraphicFramePr>
            <a:graphicFrameLocks noGrp="1"/>
          </p:cNvGraphicFramePr>
          <p:nvPr>
            <p:custDataLst>
              <p:tags r:id="rId1"/>
            </p:custDataLst>
          </p:nvPr>
        </p:nvGraphicFramePr>
        <p:xfrm>
          <a:off x="625475" y="2209800"/>
          <a:ext cx="7918447" cy="1111250"/>
        </p:xfrm>
        <a:graphic>
          <a:graphicData uri="http://schemas.openxmlformats.org/drawingml/2006/table">
            <a:tbl>
              <a:tblPr firstRow="1" bandRow="1">
                <a:tableStyleId>{5C22544A-7EE6-4342-B048-85BDC9FD1C3A}</a:tableStyleId>
              </a:tblPr>
              <a:tblGrid>
                <a:gridCol w="1074232">
                  <a:extLst>
                    <a:ext uri="{9D8B030D-6E8A-4147-A177-3AD203B41FA5}">
                      <a16:colId xmlns:a16="http://schemas.microsoft.com/office/drawing/2014/main" val="20000"/>
                    </a:ext>
                  </a:extLst>
                </a:gridCol>
                <a:gridCol w="637860">
                  <a:extLst>
                    <a:ext uri="{9D8B030D-6E8A-4147-A177-3AD203B41FA5}">
                      <a16:colId xmlns:a16="http://schemas.microsoft.com/office/drawing/2014/main" val="20001"/>
                    </a:ext>
                  </a:extLst>
                </a:gridCol>
                <a:gridCol w="689595">
                  <a:extLst>
                    <a:ext uri="{9D8B030D-6E8A-4147-A177-3AD203B41FA5}">
                      <a16:colId xmlns:a16="http://schemas.microsoft.com/office/drawing/2014/main" val="20002"/>
                    </a:ext>
                  </a:extLst>
                </a:gridCol>
                <a:gridCol w="689595">
                  <a:extLst>
                    <a:ext uri="{9D8B030D-6E8A-4147-A177-3AD203B41FA5}">
                      <a16:colId xmlns:a16="http://schemas.microsoft.com/office/drawing/2014/main" val="20003"/>
                    </a:ext>
                  </a:extLst>
                </a:gridCol>
                <a:gridCol w="689595">
                  <a:extLst>
                    <a:ext uri="{9D8B030D-6E8A-4147-A177-3AD203B41FA5}">
                      <a16:colId xmlns:a16="http://schemas.microsoft.com/office/drawing/2014/main" val="20004"/>
                    </a:ext>
                  </a:extLst>
                </a:gridCol>
                <a:gridCol w="689595">
                  <a:extLst>
                    <a:ext uri="{9D8B030D-6E8A-4147-A177-3AD203B41FA5}">
                      <a16:colId xmlns:a16="http://schemas.microsoft.com/office/drawing/2014/main" val="20005"/>
                    </a:ext>
                  </a:extLst>
                </a:gridCol>
                <a:gridCol w="689595">
                  <a:extLst>
                    <a:ext uri="{9D8B030D-6E8A-4147-A177-3AD203B41FA5}">
                      <a16:colId xmlns:a16="http://schemas.microsoft.com/office/drawing/2014/main" val="20006"/>
                    </a:ext>
                  </a:extLst>
                </a:gridCol>
                <a:gridCol w="689595">
                  <a:extLst>
                    <a:ext uri="{9D8B030D-6E8A-4147-A177-3AD203B41FA5}">
                      <a16:colId xmlns:a16="http://schemas.microsoft.com/office/drawing/2014/main" val="20007"/>
                    </a:ext>
                  </a:extLst>
                </a:gridCol>
                <a:gridCol w="689595">
                  <a:extLst>
                    <a:ext uri="{9D8B030D-6E8A-4147-A177-3AD203B41FA5}">
                      <a16:colId xmlns:a16="http://schemas.microsoft.com/office/drawing/2014/main" val="20008"/>
                    </a:ext>
                  </a:extLst>
                </a:gridCol>
                <a:gridCol w="689595">
                  <a:extLst>
                    <a:ext uri="{9D8B030D-6E8A-4147-A177-3AD203B41FA5}">
                      <a16:colId xmlns:a16="http://schemas.microsoft.com/office/drawing/2014/main" val="20009"/>
                    </a:ext>
                  </a:extLst>
                </a:gridCol>
                <a:gridCol w="689595">
                  <a:extLst>
                    <a:ext uri="{9D8B030D-6E8A-4147-A177-3AD203B41FA5}">
                      <a16:colId xmlns:a16="http://schemas.microsoft.com/office/drawing/2014/main" val="20010"/>
                    </a:ext>
                  </a:extLst>
                </a:gridCol>
              </a:tblGrid>
              <a:tr h="371301">
                <a:tc>
                  <a:txBody>
                    <a:bodyPr/>
                    <a:lstStyle/>
                    <a:p>
                      <a:pPr algn="ctr"/>
                      <a:r>
                        <a:rPr lang="zh-CN" altLang="en-US" sz="1400" dirty="0">
                          <a:latin typeface="微软雅黑" panose="020B0503020204020204" charset="-122"/>
                          <a:ea typeface="微软雅黑" panose="020B0503020204020204" charset="-122"/>
                        </a:rPr>
                        <a:t>时刻</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2</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3</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4</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5</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6</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7</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8</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9</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10</a:t>
                      </a:r>
                    </a:p>
                  </a:txBody>
                  <a:tcPr marL="91424" marR="91424" marT="45777" marB="45777" anchor="ctr"/>
                </a:tc>
                <a:extLst>
                  <a:ext uri="{0D108BD9-81ED-4DB2-BD59-A6C34878D82A}">
                    <a16:rowId xmlns:a16="http://schemas.microsoft.com/office/drawing/2014/main" val="10000"/>
                  </a:ext>
                </a:extLst>
              </a:tr>
              <a:tr h="371301">
                <a:tc>
                  <a:txBody>
                    <a:bodyPr/>
                    <a:lstStyle/>
                    <a:p>
                      <a:pPr algn="ctr"/>
                      <a:r>
                        <a:rPr lang="zh-CN" altLang="en-US" sz="1400" dirty="0">
                          <a:latin typeface="微软雅黑" panose="020B0503020204020204" charset="-122"/>
                          <a:ea typeface="微软雅黑" panose="020B0503020204020204" charset="-122"/>
                        </a:rPr>
                        <a:t>十进制</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2</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3</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4</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3</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2</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2</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2</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3</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3</a:t>
                      </a:r>
                    </a:p>
                  </a:txBody>
                  <a:tcPr marL="91424" marR="91424" marT="45777" marB="45777" anchor="ctr"/>
                </a:tc>
                <a:extLst>
                  <a:ext uri="{0D108BD9-81ED-4DB2-BD59-A6C34878D82A}">
                    <a16:rowId xmlns:a16="http://schemas.microsoft.com/office/drawing/2014/main" val="10001"/>
                  </a:ext>
                </a:extLst>
              </a:tr>
              <a:tr h="368648">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charset="-122"/>
                          <a:ea typeface="微软雅黑" panose="020B0503020204020204" charset="-122"/>
                        </a:rPr>
                        <a:t>二进制数值</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001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010</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100</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010</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010</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010</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011</a:t>
                      </a:r>
                    </a:p>
                  </a:txBody>
                  <a:tcPr marL="91424" marR="91424" marT="45777" marB="45777" anchor="ctr"/>
                </a:tc>
                <a:tc>
                  <a:txBody>
                    <a:bodyPr/>
                    <a:lstStyle/>
                    <a:p>
                      <a:pPr algn="ctr"/>
                      <a:r>
                        <a:rPr lang="en-US" altLang="zh-CN" sz="1400" dirty="0">
                          <a:latin typeface="微软雅黑" panose="020B0503020204020204" charset="-122"/>
                          <a:ea typeface="微软雅黑" panose="020B0503020204020204" charset="-122"/>
                        </a:rPr>
                        <a:t>011</a:t>
                      </a:r>
                    </a:p>
                  </a:txBody>
                  <a:tcPr marL="91424" marR="91424" marT="45777" marB="45777" anchor="ct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A5E980A-7DFF-42C0-B7E5-3C453E0E4D45}"/>
              </a:ext>
            </a:extLst>
          </p:cNvPr>
          <p:cNvSpPr txBox="1"/>
          <p:nvPr/>
        </p:nvSpPr>
        <p:spPr>
          <a:xfrm>
            <a:off x="966788" y="1655763"/>
            <a:ext cx="7170737" cy="15700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lIns="45719" tIns="45719" rIns="45719" bIns="45719">
            <a:spAutoFit/>
          </a:bodyPr>
          <a:lstStyle>
            <a:lvl1pPr>
              <a:defRPr>
                <a:solidFill>
                  <a:schemeClr val="tx1"/>
                </a:solidFill>
                <a:latin typeface="Arial" panose="020B0604020202020204" pitchFamily="34" charset="0"/>
                <a:cs typeface="Arial" panose="020B0604020202020204" pitchFamily="34" charset="0"/>
                <a:sym typeface="Arial" panose="020B0604020202020204" pitchFamily="34" charset="0"/>
              </a:defRPr>
            </a:lvl1pPr>
            <a:lvl2pPr>
              <a:defRPr>
                <a:solidFill>
                  <a:schemeClr val="tx1"/>
                </a:solidFill>
                <a:latin typeface="Arial" panose="020B0604020202020204" pitchFamily="34" charset="0"/>
                <a:cs typeface="Arial" panose="020B0604020202020204" pitchFamily="34" charset="0"/>
                <a:sym typeface="Arial" panose="020B0604020202020204" pitchFamily="34" charset="0"/>
              </a:defRPr>
            </a:lvl2pPr>
            <a:lvl3pPr>
              <a:defRPr>
                <a:solidFill>
                  <a:schemeClr val="tx1"/>
                </a:solidFill>
                <a:latin typeface="Arial" panose="020B0604020202020204" pitchFamily="34" charset="0"/>
                <a:cs typeface="Arial" panose="020B0604020202020204" pitchFamily="34" charset="0"/>
                <a:sym typeface="Arial" panose="020B0604020202020204" pitchFamily="34" charset="0"/>
              </a:defRPr>
            </a:lvl3pPr>
            <a:lvl4pPr>
              <a:defRPr>
                <a:solidFill>
                  <a:schemeClr val="tx1"/>
                </a:solidFill>
                <a:latin typeface="Arial" panose="020B0604020202020204" pitchFamily="34" charset="0"/>
                <a:cs typeface="Arial" panose="020B0604020202020204" pitchFamily="34" charset="0"/>
                <a:sym typeface="Arial" panose="020B0604020202020204" pitchFamily="34" charset="0"/>
              </a:defRPr>
            </a:lvl4pPr>
            <a:lvl5pPr>
              <a:defRPr>
                <a:solidFill>
                  <a:schemeClr val="tx1"/>
                </a:solidFill>
                <a:latin typeface="Arial" panose="020B0604020202020204" pitchFamily="34" charset="0"/>
                <a:cs typeface="Arial" panose="020B0604020202020204" pitchFamily="34" charset="0"/>
                <a:sym typeface="Arial" panose="020B0604020202020204" pitchFamily="34" charset="0"/>
              </a:defRPr>
            </a:lvl5pPr>
            <a:lvl6pPr marL="4572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6pPr>
            <a:lvl7pPr marL="9144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7pPr>
            <a:lvl8pPr marL="13716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8pPr>
            <a:lvl9pPr marL="18288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9pPr>
          </a:lstStyle>
          <a:p>
            <a:pPr algn="just" latinLnBrk="1" hangingPunct="0">
              <a:lnSpc>
                <a:spcPct val="200000"/>
              </a:lnSpc>
            </a:pP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声道</a:t>
            </a:r>
            <a:r>
              <a:rPr lang="en-US" altLang="zh-CN" sz="1600">
                <a:latin typeface="微软雅黑" panose="020B0503020204020204" pitchFamily="34" charset="-122"/>
                <a:ea typeface="微软雅黑" panose="020B0503020204020204" pitchFamily="34" charset="-122"/>
              </a:rPr>
              <a:t>(Sound Channel) </a:t>
            </a:r>
            <a:r>
              <a:rPr lang="zh-CN" altLang="en-US" sz="1600">
                <a:latin typeface="微软雅黑" panose="020B0503020204020204" pitchFamily="34" charset="-122"/>
                <a:ea typeface="微软雅黑" panose="020B0503020204020204" pitchFamily="34" charset="-122"/>
              </a:rPr>
              <a:t>是指声音在录制或播放时在不同空间位置采集或回放的相互独立的音频信号，所以声道数也就是声音录制时的音源数量或回放时相应的扬声器数量。声卡所支持的声道数是衡量声卡档次的重要指标之一。</a:t>
            </a: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4338" name="Shape 120">
            <a:extLst>
              <a:ext uri="{FF2B5EF4-FFF2-40B4-BE49-F238E27FC236}">
                <a16:creationId xmlns:a16="http://schemas.microsoft.com/office/drawing/2014/main" id="{81767727-C965-448B-9BA5-16CF09D04D2A}"/>
              </a:ext>
            </a:extLst>
          </p:cNvPr>
          <p:cNvSpPr>
            <a:spLocks noChangeArrowheads="1"/>
          </p:cNvSpPr>
          <p:nvPr/>
        </p:nvSpPr>
        <p:spPr bwMode="auto">
          <a:xfrm>
            <a:off x="752475" y="263525"/>
            <a:ext cx="2190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拓展</a:t>
            </a:r>
            <a:r>
              <a:rPr lang="en-US" altLang="zh-C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：声道与立体声</a:t>
            </a:r>
          </a:p>
        </p:txBody>
      </p:sp>
      <p:sp>
        <p:nvSpPr>
          <p:cNvPr id="7" name="五边形 6">
            <a:extLst>
              <a:ext uri="{FF2B5EF4-FFF2-40B4-BE49-F238E27FC236}">
                <a16:creationId xmlns:a16="http://schemas.microsoft.com/office/drawing/2014/main" id="{BCE2BBE2-A82D-44E8-B5D7-3C8897D92434}"/>
              </a:ext>
            </a:extLst>
          </p:cNvPr>
          <p:cNvSpPr/>
          <p:nvPr/>
        </p:nvSpPr>
        <p:spPr>
          <a:xfrm>
            <a:off x="325438" y="252413"/>
            <a:ext cx="427037" cy="307975"/>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hape 120">
            <a:extLst>
              <a:ext uri="{FF2B5EF4-FFF2-40B4-BE49-F238E27FC236}">
                <a16:creationId xmlns:a16="http://schemas.microsoft.com/office/drawing/2014/main" id="{8DA72CD1-D557-4D73-A796-A612A7F3A23D}"/>
              </a:ext>
            </a:extLst>
          </p:cNvPr>
          <p:cNvSpPr>
            <a:spLocks noChangeArrowheads="1"/>
          </p:cNvSpPr>
          <p:nvPr/>
        </p:nvSpPr>
        <p:spPr bwMode="auto">
          <a:xfrm>
            <a:off x="752475" y="263525"/>
            <a:ext cx="1276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拓展</a:t>
            </a:r>
            <a:r>
              <a:rPr lang="en-US" altLang="zh-C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：频率</a:t>
            </a:r>
            <a:endParaRPr lang="en-US" altLang="zh-C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五边形 6">
            <a:extLst>
              <a:ext uri="{FF2B5EF4-FFF2-40B4-BE49-F238E27FC236}">
                <a16:creationId xmlns:a16="http://schemas.microsoft.com/office/drawing/2014/main" id="{2BC5A6A1-9905-491D-963F-33059DB63D10}"/>
              </a:ext>
            </a:extLst>
          </p:cNvPr>
          <p:cNvSpPr/>
          <p:nvPr/>
        </p:nvSpPr>
        <p:spPr>
          <a:xfrm>
            <a:off x="325438" y="252413"/>
            <a:ext cx="427037" cy="307975"/>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 name="文本框 1">
            <a:extLst>
              <a:ext uri="{FF2B5EF4-FFF2-40B4-BE49-F238E27FC236}">
                <a16:creationId xmlns:a16="http://schemas.microsoft.com/office/drawing/2014/main" id="{F6F45295-58B8-4D24-8348-5AEDE181E0A1}"/>
              </a:ext>
            </a:extLst>
          </p:cNvPr>
          <p:cNvSpPr txBox="1"/>
          <p:nvPr/>
        </p:nvSpPr>
        <p:spPr>
          <a:xfrm>
            <a:off x="2216150" y="1111250"/>
            <a:ext cx="6356350" cy="29972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lIns="45719" tIns="45719" rIns="45719" bIns="45719">
            <a:spAutoFit/>
          </a:bodyPr>
          <a:lstStyle>
            <a:lvl1pPr indent="457200">
              <a:defRPr>
                <a:solidFill>
                  <a:schemeClr val="tx1"/>
                </a:solidFill>
                <a:latin typeface="Arial" panose="020B0604020202020204" pitchFamily="34" charset="0"/>
                <a:cs typeface="Arial" panose="020B0604020202020204" pitchFamily="34" charset="0"/>
                <a:sym typeface="Arial" panose="020B0604020202020204" pitchFamily="34" charset="0"/>
              </a:defRPr>
            </a:lvl1pPr>
            <a:lvl2pPr>
              <a:defRPr>
                <a:solidFill>
                  <a:schemeClr val="tx1"/>
                </a:solidFill>
                <a:latin typeface="Arial" panose="020B0604020202020204" pitchFamily="34" charset="0"/>
                <a:cs typeface="Arial" panose="020B0604020202020204" pitchFamily="34" charset="0"/>
                <a:sym typeface="Arial" panose="020B0604020202020204" pitchFamily="34" charset="0"/>
              </a:defRPr>
            </a:lvl2pPr>
            <a:lvl3pPr>
              <a:defRPr>
                <a:solidFill>
                  <a:schemeClr val="tx1"/>
                </a:solidFill>
                <a:latin typeface="Arial" panose="020B0604020202020204" pitchFamily="34" charset="0"/>
                <a:cs typeface="Arial" panose="020B0604020202020204" pitchFamily="34" charset="0"/>
                <a:sym typeface="Arial" panose="020B0604020202020204" pitchFamily="34" charset="0"/>
              </a:defRPr>
            </a:lvl3pPr>
            <a:lvl4pPr>
              <a:defRPr>
                <a:solidFill>
                  <a:schemeClr val="tx1"/>
                </a:solidFill>
                <a:latin typeface="Arial" panose="020B0604020202020204" pitchFamily="34" charset="0"/>
                <a:cs typeface="Arial" panose="020B0604020202020204" pitchFamily="34" charset="0"/>
                <a:sym typeface="Arial" panose="020B0604020202020204" pitchFamily="34" charset="0"/>
              </a:defRPr>
            </a:lvl4pPr>
            <a:lvl5pPr>
              <a:defRPr>
                <a:solidFill>
                  <a:schemeClr val="tx1"/>
                </a:solidFill>
                <a:latin typeface="Arial" panose="020B0604020202020204" pitchFamily="34" charset="0"/>
                <a:cs typeface="Arial" panose="020B0604020202020204" pitchFamily="34" charset="0"/>
                <a:sym typeface="Arial" panose="020B0604020202020204" pitchFamily="34" charset="0"/>
              </a:defRPr>
            </a:lvl5pPr>
            <a:lvl6pPr marL="4572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6pPr>
            <a:lvl7pPr marL="9144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7pPr>
            <a:lvl8pPr marL="13716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8pPr>
            <a:lvl9pPr marL="18288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pPr>
            <a:r>
              <a:rPr lang="zh-CN" altLang="en-US">
                <a:latin typeface="微软雅黑" panose="020B0503020204020204" pitchFamily="34" charset="-122"/>
                <a:ea typeface="微软雅黑" panose="020B0503020204020204" pitchFamily="34" charset="-122"/>
              </a:rPr>
              <a:t>频率是单位时间内完成周期性变化的次数，是描述周期运动频繁程度的量，常用符号</a:t>
            </a:r>
            <a:r>
              <a:rPr lang="en-US" altLang="zh-CN" i="1">
                <a:latin typeface="微软雅黑" panose="020B0503020204020204" pitchFamily="34" charset="-122"/>
                <a:ea typeface="微软雅黑" panose="020B0503020204020204" pitchFamily="34" charset="-122"/>
              </a:rPr>
              <a:t>f</a:t>
            </a:r>
            <a:r>
              <a:rPr lang="zh-CN" altLang="en-US">
                <a:latin typeface="微软雅黑" panose="020B0503020204020204" pitchFamily="34" charset="-122"/>
                <a:ea typeface="微软雅黑" panose="020B0503020204020204" pitchFamily="34" charset="-122"/>
              </a:rPr>
              <a:t>或</a:t>
            </a:r>
            <a:r>
              <a:rPr lang="en-US" altLang="zh-CN" i="1">
                <a:latin typeface="微软雅黑" panose="020B0503020204020204" pitchFamily="34" charset="-122"/>
                <a:ea typeface="微软雅黑" panose="020B0503020204020204" pitchFamily="34" charset="-122"/>
              </a:rPr>
              <a:t>ν</a:t>
            </a:r>
            <a:r>
              <a:rPr lang="zh-CN" altLang="en-US">
                <a:latin typeface="微软雅黑" panose="020B0503020204020204" pitchFamily="34" charset="-122"/>
                <a:ea typeface="微软雅黑" panose="020B0503020204020204" pitchFamily="34" charset="-122"/>
              </a:rPr>
              <a:t>表示，单位为秒分之一，符号为</a:t>
            </a:r>
            <a:r>
              <a:rPr lang="en-US" altLang="zh-CN">
                <a:latin typeface="微软雅黑" panose="020B0503020204020204" pitchFamily="34" charset="-122"/>
                <a:ea typeface="微软雅黑" panose="020B0503020204020204" pitchFamily="34" charset="-122"/>
              </a:rPr>
              <a:t>s</a:t>
            </a:r>
            <a:r>
              <a:rPr lang="en-US" altLang="zh-CN" baseline="30000">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。为了纪念德国物理学家</a:t>
            </a:r>
            <a:r>
              <a:rPr lang="zh-CN" altLang="en-US">
                <a:solidFill>
                  <a:srgbClr val="FF0000"/>
                </a:solidFill>
                <a:latin typeface="微软雅黑" panose="020B0503020204020204" pitchFamily="34" charset="-122"/>
                <a:ea typeface="微软雅黑" panose="020B0503020204020204" pitchFamily="34" charset="-122"/>
              </a:rPr>
              <a:t>赫兹</a:t>
            </a:r>
            <a:r>
              <a:rPr lang="zh-CN" altLang="en-US">
                <a:latin typeface="微软雅黑" panose="020B0503020204020204" pitchFamily="34" charset="-122"/>
                <a:ea typeface="微软雅黑" panose="020B0503020204020204" pitchFamily="34" charset="-122"/>
              </a:rPr>
              <a:t>的贡献，人们把频率的单位命名为赫兹，简称“赫”，符号为</a:t>
            </a:r>
            <a:r>
              <a:rPr lang="en-US" altLang="zh-CN">
                <a:latin typeface="微软雅黑" panose="020B0503020204020204" pitchFamily="34" charset="-122"/>
                <a:ea typeface="微软雅黑" panose="020B0503020204020204" pitchFamily="34" charset="-122"/>
              </a:rPr>
              <a:t>Hz</a:t>
            </a:r>
            <a:r>
              <a:rPr lang="zh-CN" altLang="en-US">
                <a:latin typeface="微软雅黑" panose="020B0503020204020204" pitchFamily="34" charset="-122"/>
                <a:ea typeface="微软雅黑" panose="020B0503020204020204" pitchFamily="34" charset="-122"/>
              </a:rPr>
              <a:t>。每个物体都有由它本身性质决定的与振幅无关的频率，叫做固有频率。</a:t>
            </a:r>
          </a:p>
          <a:p>
            <a:pPr algn="just">
              <a:lnSpc>
                <a:spcPct val="150000"/>
              </a:lnSpc>
            </a:pPr>
            <a:r>
              <a:rPr lang="zh-CN" altLang="en-US">
                <a:latin typeface="微软雅黑" panose="020B0503020204020204" pitchFamily="34" charset="-122"/>
                <a:ea typeface="微软雅黑" panose="020B0503020204020204" pitchFamily="34" charset="-122"/>
              </a:rPr>
              <a:t>频率概念不仅在力学、声学中应用，在电磁学、光学与无线电技术中也常使用。</a:t>
            </a:r>
          </a:p>
        </p:txBody>
      </p:sp>
      <p:pic>
        <p:nvPicPr>
          <p:cNvPr id="15364" name="图片 2">
            <a:extLst>
              <a:ext uri="{FF2B5EF4-FFF2-40B4-BE49-F238E27FC236}">
                <a16:creationId xmlns:a16="http://schemas.microsoft.com/office/drawing/2014/main" id="{BE0FC126-AEC7-4BB6-A2D0-F8DB3DB0C983}"/>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8663" y="1111250"/>
            <a:ext cx="1323975"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C08695-BC1D-48FA-9C8B-FE634F796F22}"/>
              </a:ext>
            </a:extLst>
          </p:cNvPr>
          <p:cNvSpPr txBox="1"/>
          <p:nvPr/>
        </p:nvSpPr>
        <p:spPr>
          <a:xfrm>
            <a:off x="993775" y="914400"/>
            <a:ext cx="6199188" cy="414338"/>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lnSpc>
                <a:spcPct val="15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sym typeface="Arial" panose="020B0604020202020204"/>
              </a:rPr>
              <a:t>二进制数有</a:t>
            </a:r>
            <a:r>
              <a:rPr lang="en-US" altLang="zh-CN" sz="1400" noProof="1">
                <a:solidFill>
                  <a:srgbClr val="000000"/>
                </a:solidFill>
                <a:latin typeface="微软雅黑" panose="020B0503020204020204" charset="-122"/>
                <a:ea typeface="微软雅黑" panose="020B0503020204020204" charset="-122"/>
                <a:sym typeface="Arial" panose="020B0604020202020204"/>
              </a:rPr>
              <a:t>0</a:t>
            </a:r>
            <a:r>
              <a:rPr lang="zh-CN" altLang="en-US" sz="1400" noProof="1">
                <a:solidFill>
                  <a:srgbClr val="000000"/>
                </a:solidFill>
                <a:latin typeface="微软雅黑" panose="020B0503020204020204" charset="-122"/>
                <a:ea typeface="微软雅黑" panose="020B0503020204020204" charset="-122"/>
                <a:sym typeface="Arial" panose="020B0604020202020204"/>
              </a:rPr>
              <a:t>和</a:t>
            </a:r>
            <a:r>
              <a:rPr lang="en-US" altLang="zh-CN" sz="1400" noProof="1">
                <a:solidFill>
                  <a:srgbClr val="000000"/>
                </a:solidFill>
                <a:latin typeface="微软雅黑" panose="020B0503020204020204" charset="-122"/>
                <a:ea typeface="微软雅黑" panose="020B0503020204020204" charset="-122"/>
                <a:sym typeface="Arial" panose="020B0604020202020204"/>
              </a:rPr>
              <a:t>1</a:t>
            </a:r>
            <a:r>
              <a:rPr lang="zh-CN" altLang="en-US" sz="1400" noProof="1">
                <a:solidFill>
                  <a:srgbClr val="000000"/>
                </a:solidFill>
                <a:latin typeface="微软雅黑" panose="020B0503020204020204" charset="-122"/>
                <a:ea typeface="微软雅黑" panose="020B0503020204020204" charset="-122"/>
                <a:sym typeface="Arial" panose="020B0604020202020204"/>
              </a:rPr>
              <a:t>两种不同的数字，其基本计数规则是逢二进一，即</a:t>
            </a:r>
            <a:r>
              <a:rPr lang="en-US" altLang="zh-CN" sz="1400" noProof="1">
                <a:solidFill>
                  <a:srgbClr val="000000"/>
                </a:solidFill>
                <a:latin typeface="微软雅黑" panose="020B0503020204020204" charset="-122"/>
                <a:ea typeface="微软雅黑" panose="020B0503020204020204" charset="-122"/>
                <a:sym typeface="Arial" panose="020B0604020202020204"/>
              </a:rPr>
              <a:t>1+1=10</a:t>
            </a:r>
            <a:r>
              <a:rPr lang="zh-CN" altLang="en-US" sz="1400" noProof="1">
                <a:solidFill>
                  <a:srgbClr val="000000"/>
                </a:solidFill>
                <a:latin typeface="微软雅黑" panose="020B0503020204020204" charset="-122"/>
                <a:ea typeface="微软雅黑" panose="020B0503020204020204" charset="-122"/>
                <a:sym typeface="Arial" panose="020B0604020202020204"/>
              </a:rPr>
              <a:t>。</a:t>
            </a:r>
          </a:p>
        </p:txBody>
      </p:sp>
      <p:sp>
        <p:nvSpPr>
          <p:cNvPr id="8" name="TextBox 7">
            <a:extLst>
              <a:ext uri="{FF2B5EF4-FFF2-40B4-BE49-F238E27FC236}">
                <a16:creationId xmlns:a16="http://schemas.microsoft.com/office/drawing/2014/main" id="{770312A7-67EA-4809-B178-5BA6B7EE60F2}"/>
              </a:ext>
            </a:extLst>
          </p:cNvPr>
          <p:cNvSpPr txBox="1"/>
          <p:nvPr/>
        </p:nvSpPr>
        <p:spPr>
          <a:xfrm>
            <a:off x="993775" y="1444625"/>
            <a:ext cx="5800725" cy="2030413"/>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lnSpc>
                <a:spcPct val="15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sym typeface="Arial" panose="020B0604020202020204"/>
              </a:rPr>
              <a:t>计算机存储数据的</a:t>
            </a:r>
            <a:r>
              <a:rPr lang="zh-CN" altLang="en-US" sz="1400" noProof="1">
                <a:solidFill>
                  <a:srgbClr val="C00000"/>
                </a:solidFill>
                <a:latin typeface="微软雅黑" panose="020B0503020204020204" charset="-122"/>
                <a:ea typeface="微软雅黑" panose="020B0503020204020204" charset="-122"/>
                <a:sym typeface="Arial" panose="020B0604020202020204"/>
              </a:rPr>
              <a:t>最小单位</a:t>
            </a:r>
            <a:r>
              <a:rPr lang="zh-CN" altLang="en-US" sz="1400" noProof="1">
                <a:solidFill>
                  <a:srgbClr val="000000"/>
                </a:solidFill>
                <a:latin typeface="微软雅黑" panose="020B0503020204020204" charset="-122"/>
                <a:ea typeface="微软雅黑" panose="020B0503020204020204" charset="-122"/>
                <a:sym typeface="Arial" panose="020B0604020202020204"/>
              </a:rPr>
              <a:t>是二进制位，用</a:t>
            </a:r>
            <a:r>
              <a:rPr lang="zh-CN" altLang="en-US" sz="1400" noProof="1">
                <a:solidFill>
                  <a:srgbClr val="C00000"/>
                </a:solidFill>
                <a:latin typeface="微软雅黑" panose="020B0503020204020204" charset="-122"/>
                <a:ea typeface="微软雅黑" panose="020B0503020204020204" charset="-122"/>
                <a:sym typeface="Arial" panose="020B0604020202020204"/>
              </a:rPr>
              <a:t>比特（</a:t>
            </a:r>
            <a:r>
              <a:rPr lang="en-US" altLang="zh-CN" sz="1400" noProof="1">
                <a:solidFill>
                  <a:srgbClr val="C00000"/>
                </a:solidFill>
                <a:latin typeface="微软雅黑" panose="020B0503020204020204" charset="-122"/>
                <a:ea typeface="微软雅黑" panose="020B0503020204020204" charset="-122"/>
                <a:sym typeface="Arial" panose="020B0604020202020204"/>
              </a:rPr>
              <a:t>bit</a:t>
            </a:r>
            <a:r>
              <a:rPr lang="zh-CN" altLang="en-US" sz="1400" noProof="1">
                <a:solidFill>
                  <a:srgbClr val="C00000"/>
                </a:solidFill>
                <a:latin typeface="微软雅黑" panose="020B0503020204020204" charset="-122"/>
                <a:ea typeface="微软雅黑" panose="020B0503020204020204" charset="-122"/>
                <a:sym typeface="Arial" panose="020B0604020202020204"/>
              </a:rPr>
              <a:t>）</a:t>
            </a:r>
            <a:r>
              <a:rPr lang="zh-CN" altLang="en-US" sz="1400" noProof="1">
                <a:solidFill>
                  <a:srgbClr val="000000"/>
                </a:solidFill>
                <a:latin typeface="微软雅黑" panose="020B0503020204020204" charset="-122"/>
                <a:ea typeface="微软雅黑" panose="020B0503020204020204" charset="-122"/>
              </a:rPr>
              <a:t>表示。</a:t>
            </a:r>
            <a:endParaRPr lang="en-US" altLang="zh-CN" sz="1400" noProof="1">
              <a:solidFill>
                <a:srgbClr val="000000"/>
              </a:solidFill>
              <a:latin typeface="微软雅黑" panose="020B0503020204020204" charset="-122"/>
              <a:ea typeface="微软雅黑" panose="020B0503020204020204" charset="-122"/>
            </a:endParaRPr>
          </a:p>
          <a:p>
            <a:pPr fontAlgn="auto" latinLnBrk="1" hangingPunct="0">
              <a:lnSpc>
                <a:spcPct val="15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rPr>
              <a:t>计算机存储数据的</a:t>
            </a:r>
            <a:r>
              <a:rPr lang="zh-CN" altLang="en-US" sz="1400" noProof="1">
                <a:solidFill>
                  <a:srgbClr val="C00000"/>
                </a:solidFill>
                <a:latin typeface="微软雅黑" panose="020B0503020204020204" charset="-122"/>
                <a:ea typeface="微软雅黑" panose="020B0503020204020204" charset="-122"/>
              </a:rPr>
              <a:t>基本单位</a:t>
            </a:r>
            <a:r>
              <a:rPr lang="zh-CN" altLang="en-US" sz="1400" noProof="1">
                <a:solidFill>
                  <a:srgbClr val="000000"/>
                </a:solidFill>
                <a:latin typeface="微软雅黑" panose="020B0503020204020204" charset="-122"/>
                <a:ea typeface="微软雅黑" panose="020B0503020204020204" charset="-122"/>
              </a:rPr>
              <a:t>是</a:t>
            </a:r>
            <a:r>
              <a:rPr lang="zh-CN" altLang="en-US" sz="1400" noProof="1">
                <a:solidFill>
                  <a:srgbClr val="C00000"/>
                </a:solidFill>
                <a:latin typeface="微软雅黑" panose="020B0503020204020204" charset="-122"/>
                <a:ea typeface="微软雅黑" panose="020B0503020204020204" charset="-122"/>
              </a:rPr>
              <a:t>字节（</a:t>
            </a:r>
            <a:r>
              <a:rPr lang="en-US" altLang="zh-CN" sz="1400" noProof="1">
                <a:solidFill>
                  <a:srgbClr val="C00000"/>
                </a:solidFill>
                <a:latin typeface="微软雅黑" panose="020B0503020204020204" charset="-122"/>
                <a:ea typeface="微软雅黑" panose="020B0503020204020204" charset="-122"/>
              </a:rPr>
              <a:t>Byte,</a:t>
            </a:r>
            <a:r>
              <a:rPr lang="zh-CN" altLang="en-US" sz="1400" noProof="1">
                <a:solidFill>
                  <a:srgbClr val="C00000"/>
                </a:solidFill>
                <a:latin typeface="微软雅黑" panose="020B0503020204020204" charset="-122"/>
                <a:ea typeface="微软雅黑" panose="020B0503020204020204" charset="-122"/>
              </a:rPr>
              <a:t>简写为</a:t>
            </a:r>
            <a:r>
              <a:rPr lang="en-US" altLang="zh-CN" sz="1400" noProof="1">
                <a:solidFill>
                  <a:srgbClr val="C00000"/>
                </a:solidFill>
                <a:latin typeface="微软雅黑" panose="020B0503020204020204" charset="-122"/>
                <a:ea typeface="微软雅黑" panose="020B0503020204020204" charset="-122"/>
              </a:rPr>
              <a:t>B</a:t>
            </a:r>
            <a:r>
              <a:rPr lang="zh-CN" altLang="en-US" sz="1400" noProof="1">
                <a:solidFill>
                  <a:srgbClr val="C00000"/>
                </a:solidFill>
                <a:latin typeface="微软雅黑" panose="020B0503020204020204" charset="-122"/>
                <a:ea typeface="微软雅黑" panose="020B0503020204020204" charset="-122"/>
              </a:rPr>
              <a:t>）</a:t>
            </a:r>
            <a:r>
              <a:rPr lang="en-US" altLang="zh-CN" sz="1400" noProof="1">
                <a:solidFill>
                  <a:srgbClr val="000000"/>
                </a:solidFill>
                <a:latin typeface="微软雅黑" panose="020B0503020204020204" charset="-122"/>
                <a:ea typeface="微软雅黑" panose="020B0503020204020204" charset="-122"/>
              </a:rPr>
              <a:t>,8</a:t>
            </a:r>
            <a:r>
              <a:rPr lang="zh-CN" altLang="en-US" sz="1400" noProof="1">
                <a:solidFill>
                  <a:srgbClr val="000000"/>
                </a:solidFill>
                <a:latin typeface="微软雅黑" panose="020B0503020204020204" charset="-122"/>
                <a:ea typeface="微软雅黑" panose="020B0503020204020204" charset="-122"/>
              </a:rPr>
              <a:t>比特为一个字节。</a:t>
            </a:r>
            <a:endParaRPr lang="en-US" altLang="zh-CN" sz="1400" noProof="1">
              <a:solidFill>
                <a:srgbClr val="000000"/>
              </a:solidFill>
              <a:latin typeface="微软雅黑" panose="020B0503020204020204" charset="-122"/>
              <a:ea typeface="微软雅黑" panose="020B0503020204020204" charset="-122"/>
            </a:endParaRPr>
          </a:p>
          <a:p>
            <a:pPr fontAlgn="auto" latinLnBrk="1" hangingPunct="0">
              <a:lnSpc>
                <a:spcPct val="15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rPr>
              <a:t>字节单位太小，常用的存储单位有</a:t>
            </a:r>
            <a:r>
              <a:rPr lang="en-US" altLang="zh-CN" sz="1400" noProof="1">
                <a:solidFill>
                  <a:srgbClr val="000000"/>
                </a:solidFill>
                <a:latin typeface="微软雅黑" panose="020B0503020204020204" charset="-122"/>
                <a:ea typeface="微软雅黑" panose="020B0503020204020204" charset="-122"/>
              </a:rPr>
              <a:t>KB,MB,GB</a:t>
            </a:r>
            <a:r>
              <a:rPr lang="zh-CN" altLang="en-US" sz="1400" noProof="1">
                <a:solidFill>
                  <a:srgbClr val="000000"/>
                </a:solidFill>
                <a:latin typeface="微软雅黑" panose="020B0503020204020204" charset="-122"/>
                <a:ea typeface="微软雅黑" panose="020B0503020204020204" charset="-122"/>
              </a:rPr>
              <a:t>等。</a:t>
            </a:r>
            <a:endParaRPr lang="en-US" altLang="zh-CN" sz="1400" noProof="1">
              <a:solidFill>
                <a:srgbClr val="000000"/>
              </a:solidFill>
              <a:latin typeface="微软雅黑" panose="020B0503020204020204" charset="-122"/>
              <a:ea typeface="微软雅黑" panose="020B0503020204020204" charset="-122"/>
            </a:endParaRPr>
          </a:p>
          <a:p>
            <a:pPr fontAlgn="auto" latinLnBrk="1" hangingPunct="0">
              <a:lnSpc>
                <a:spcPct val="150000"/>
              </a:lnSpc>
              <a:spcBef>
                <a:spcPts val="0"/>
              </a:spcBef>
              <a:spcAft>
                <a:spcPts val="0"/>
              </a:spcAft>
            </a:pPr>
            <a:r>
              <a:rPr lang="en-US" altLang="zh-CN" sz="1400" noProof="1">
                <a:solidFill>
                  <a:srgbClr val="000000"/>
                </a:solidFill>
                <a:latin typeface="微软雅黑" panose="020B0503020204020204" charset="-122"/>
                <a:ea typeface="微软雅黑" panose="020B0503020204020204" charset="-122"/>
              </a:rPr>
              <a:t>1KB = 2</a:t>
            </a:r>
            <a:r>
              <a:rPr lang="en-US" altLang="zh-CN" sz="1400" baseline="30000" noProof="1">
                <a:solidFill>
                  <a:srgbClr val="000000"/>
                </a:solidFill>
                <a:latin typeface="微软雅黑" panose="020B0503020204020204" charset="-122"/>
                <a:ea typeface="微软雅黑" panose="020B0503020204020204" charset="-122"/>
              </a:rPr>
              <a:t>10</a:t>
            </a:r>
            <a:r>
              <a:rPr lang="en-US" altLang="zh-CN" sz="1400" noProof="1">
                <a:solidFill>
                  <a:srgbClr val="000000"/>
                </a:solidFill>
                <a:latin typeface="微软雅黑" panose="020B0503020204020204" charset="-122"/>
                <a:ea typeface="微软雅黑" panose="020B0503020204020204" charset="-122"/>
              </a:rPr>
              <a:t>B = 1024B</a:t>
            </a:r>
          </a:p>
          <a:p>
            <a:pPr fontAlgn="auto" latinLnBrk="1" hangingPunct="0">
              <a:lnSpc>
                <a:spcPct val="150000"/>
              </a:lnSpc>
              <a:spcBef>
                <a:spcPts val="0"/>
              </a:spcBef>
              <a:spcAft>
                <a:spcPts val="0"/>
              </a:spcAft>
            </a:pPr>
            <a:r>
              <a:rPr lang="en-US" altLang="zh-CN" sz="1400" noProof="1">
                <a:solidFill>
                  <a:srgbClr val="000000"/>
                </a:solidFill>
                <a:latin typeface="微软雅黑" panose="020B0503020204020204" charset="-122"/>
                <a:ea typeface="微软雅黑" panose="020B0503020204020204" charset="-122"/>
              </a:rPr>
              <a:t>1MB = 2</a:t>
            </a:r>
            <a:r>
              <a:rPr lang="en-US" altLang="zh-CN" sz="1400" baseline="30000" noProof="1">
                <a:solidFill>
                  <a:srgbClr val="000000"/>
                </a:solidFill>
                <a:latin typeface="微软雅黑" panose="020B0503020204020204" charset="-122"/>
                <a:ea typeface="微软雅黑" panose="020B0503020204020204" charset="-122"/>
              </a:rPr>
              <a:t>10</a:t>
            </a:r>
            <a:r>
              <a:rPr lang="en-US" altLang="zh-CN" sz="1400" noProof="1">
                <a:solidFill>
                  <a:srgbClr val="000000"/>
                </a:solidFill>
                <a:latin typeface="微软雅黑" panose="020B0503020204020204" charset="-122"/>
                <a:ea typeface="微软雅黑" panose="020B0503020204020204" charset="-122"/>
              </a:rPr>
              <a:t>KB = 2</a:t>
            </a:r>
            <a:r>
              <a:rPr lang="en-US" altLang="zh-CN" sz="1400" baseline="30000" noProof="1">
                <a:solidFill>
                  <a:srgbClr val="000000"/>
                </a:solidFill>
                <a:latin typeface="微软雅黑" panose="020B0503020204020204" charset="-122"/>
                <a:ea typeface="微软雅黑" panose="020B0503020204020204" charset="-122"/>
              </a:rPr>
              <a:t>20</a:t>
            </a:r>
            <a:r>
              <a:rPr lang="en-US" altLang="zh-CN" sz="1400" noProof="1">
                <a:solidFill>
                  <a:srgbClr val="000000"/>
                </a:solidFill>
                <a:latin typeface="微软雅黑" panose="020B0503020204020204" charset="-122"/>
                <a:ea typeface="微软雅黑" panose="020B0503020204020204" charset="-122"/>
              </a:rPr>
              <a:t>B = 1048576B</a:t>
            </a:r>
          </a:p>
          <a:p>
            <a:pPr fontAlgn="auto" latinLnBrk="1" hangingPunct="0">
              <a:lnSpc>
                <a:spcPct val="150000"/>
              </a:lnSpc>
              <a:spcBef>
                <a:spcPts val="0"/>
              </a:spcBef>
              <a:spcAft>
                <a:spcPts val="0"/>
              </a:spcAft>
            </a:pPr>
            <a:r>
              <a:rPr lang="en-US" altLang="zh-CN" sz="1400" noProof="1">
                <a:solidFill>
                  <a:srgbClr val="000000"/>
                </a:solidFill>
                <a:latin typeface="微软雅黑" panose="020B0503020204020204" charset="-122"/>
                <a:ea typeface="微软雅黑" panose="020B0503020204020204" charset="-122"/>
              </a:rPr>
              <a:t>1GB = 2</a:t>
            </a:r>
            <a:r>
              <a:rPr lang="en-US" altLang="zh-CN" sz="1400" baseline="30000" noProof="1">
                <a:solidFill>
                  <a:srgbClr val="000000"/>
                </a:solidFill>
                <a:latin typeface="微软雅黑" panose="020B0503020204020204" charset="-122"/>
                <a:ea typeface="微软雅黑" panose="020B0503020204020204" charset="-122"/>
              </a:rPr>
              <a:t>10</a:t>
            </a:r>
            <a:r>
              <a:rPr lang="en-US" altLang="zh-CN" sz="1400" noProof="1">
                <a:solidFill>
                  <a:srgbClr val="000000"/>
                </a:solidFill>
                <a:latin typeface="微软雅黑" panose="020B0503020204020204" charset="-122"/>
                <a:ea typeface="微软雅黑" panose="020B0503020204020204" charset="-122"/>
              </a:rPr>
              <a:t>MB = 2</a:t>
            </a:r>
            <a:r>
              <a:rPr lang="en-US" altLang="zh-CN" sz="1400" baseline="30000" noProof="1">
                <a:solidFill>
                  <a:srgbClr val="000000"/>
                </a:solidFill>
                <a:latin typeface="微软雅黑" panose="020B0503020204020204" charset="-122"/>
                <a:ea typeface="微软雅黑" panose="020B0503020204020204" charset="-122"/>
              </a:rPr>
              <a:t>20</a:t>
            </a:r>
            <a:r>
              <a:rPr lang="en-US" altLang="zh-CN" sz="1400" noProof="1">
                <a:solidFill>
                  <a:srgbClr val="000000"/>
                </a:solidFill>
                <a:latin typeface="微软雅黑" panose="020B0503020204020204" charset="-122"/>
                <a:ea typeface="微软雅黑" panose="020B0503020204020204" charset="-122"/>
              </a:rPr>
              <a:t>KB = 2</a:t>
            </a:r>
            <a:r>
              <a:rPr lang="en-US" altLang="zh-CN" sz="1400" baseline="30000" noProof="1">
                <a:solidFill>
                  <a:srgbClr val="000000"/>
                </a:solidFill>
                <a:latin typeface="微软雅黑" panose="020B0503020204020204" charset="-122"/>
                <a:ea typeface="微软雅黑" panose="020B0503020204020204" charset="-122"/>
              </a:rPr>
              <a:t>30</a:t>
            </a:r>
            <a:r>
              <a:rPr lang="en-US" altLang="zh-CN" sz="1400" noProof="1">
                <a:solidFill>
                  <a:srgbClr val="000000"/>
                </a:solidFill>
                <a:latin typeface="微软雅黑" panose="020B0503020204020204" charset="-122"/>
                <a:ea typeface="微软雅黑" panose="020B0503020204020204" charset="-122"/>
              </a:rPr>
              <a:t>B = 1073741824B</a:t>
            </a:r>
          </a:p>
        </p:txBody>
      </p:sp>
      <p:sp>
        <p:nvSpPr>
          <p:cNvPr id="9" name="TextBox 8">
            <a:extLst>
              <a:ext uri="{FF2B5EF4-FFF2-40B4-BE49-F238E27FC236}">
                <a16:creationId xmlns:a16="http://schemas.microsoft.com/office/drawing/2014/main" id="{100F74B6-54A3-4BD4-B7B3-48E162D7C88F}"/>
              </a:ext>
            </a:extLst>
          </p:cNvPr>
          <p:cNvSpPr txBox="1"/>
          <p:nvPr/>
        </p:nvSpPr>
        <p:spPr>
          <a:xfrm>
            <a:off x="993775" y="3590925"/>
            <a:ext cx="5876925" cy="12001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lnSpc>
                <a:spcPct val="150000"/>
              </a:lnSpc>
            </a:pPr>
            <a:r>
              <a:rPr lang="en-US" altLang="zh-CN" sz="1200" noProof="1">
                <a:solidFill>
                  <a:srgbClr val="000000"/>
                </a:solidFill>
                <a:latin typeface="微软雅黑" panose="020B0503020204020204" charset="-122"/>
                <a:ea typeface="微软雅黑" panose="020B0503020204020204" charset="-122"/>
                <a:sym typeface="Arial" panose="020B0604020202020204"/>
              </a:rPr>
              <a:t>1</a:t>
            </a:r>
            <a:r>
              <a:rPr lang="zh-CN" altLang="en-US" sz="1200" noProof="1">
                <a:solidFill>
                  <a:srgbClr val="000000"/>
                </a:solidFill>
                <a:latin typeface="微软雅黑" panose="020B0503020204020204" charset="-122"/>
                <a:ea typeface="微软雅黑" panose="020B0503020204020204" charset="-122"/>
              </a:rPr>
              <a:t>比特能表示两种（</a:t>
            </a:r>
            <a:r>
              <a:rPr lang="en-US" altLang="zh-CN" sz="1200" noProof="1">
                <a:solidFill>
                  <a:srgbClr val="000000"/>
                </a:solidFill>
                <a:latin typeface="微软雅黑" panose="020B0503020204020204" charset="-122"/>
                <a:ea typeface="微软雅黑" panose="020B0503020204020204" charset="-122"/>
              </a:rPr>
              <a:t>2</a:t>
            </a:r>
            <a:r>
              <a:rPr lang="en-US" altLang="zh-CN" sz="1200" baseline="30000" noProof="1">
                <a:solidFill>
                  <a:srgbClr val="000000"/>
                </a:solidFill>
                <a:latin typeface="微软雅黑" panose="020B0503020204020204" charset="-122"/>
                <a:ea typeface="微软雅黑" panose="020B0503020204020204" charset="-122"/>
              </a:rPr>
              <a:t>1</a:t>
            </a:r>
            <a:r>
              <a:rPr lang="zh-CN" altLang="en-US" sz="1200" noProof="1">
                <a:solidFill>
                  <a:srgbClr val="000000"/>
                </a:solidFill>
                <a:latin typeface="微软雅黑" panose="020B0503020204020204" charset="-122"/>
                <a:ea typeface="微软雅黑" panose="020B0503020204020204" charset="-122"/>
              </a:rPr>
              <a:t>）状态（即</a:t>
            </a:r>
            <a:r>
              <a:rPr lang="en-US" altLang="zh-CN" sz="1200" noProof="1">
                <a:solidFill>
                  <a:srgbClr val="000000"/>
                </a:solidFill>
                <a:latin typeface="微软雅黑" panose="020B0503020204020204" charset="-122"/>
                <a:ea typeface="微软雅黑" panose="020B0503020204020204" charset="-122"/>
              </a:rPr>
              <a:t>0</a:t>
            </a:r>
            <a:r>
              <a:rPr lang="zh-CN" altLang="en-US" sz="1200" noProof="1">
                <a:solidFill>
                  <a:srgbClr val="000000"/>
                </a:solidFill>
                <a:latin typeface="微软雅黑" panose="020B0503020204020204" charset="-122"/>
                <a:ea typeface="微软雅黑" panose="020B0503020204020204" charset="-122"/>
              </a:rPr>
              <a:t>和</a:t>
            </a:r>
            <a:r>
              <a:rPr lang="en-US" altLang="zh-CN" sz="1200" noProof="1">
                <a:solidFill>
                  <a:srgbClr val="000000"/>
                </a:solidFill>
                <a:latin typeface="微软雅黑" panose="020B0503020204020204" charset="-122"/>
                <a:ea typeface="微软雅黑" panose="020B0503020204020204" charset="-122"/>
              </a:rPr>
              <a:t>1</a:t>
            </a:r>
            <a:r>
              <a:rPr lang="zh-CN" altLang="en-US" sz="1200" noProof="1">
                <a:solidFill>
                  <a:srgbClr val="000000"/>
                </a:solidFill>
                <a:latin typeface="微软雅黑" panose="020B0503020204020204" charset="-122"/>
                <a:ea typeface="微软雅黑" panose="020B0503020204020204" charset="-122"/>
              </a:rPr>
              <a:t>）；</a:t>
            </a:r>
            <a:endParaRPr lang="en-US" altLang="zh-CN" sz="1200" noProof="1">
              <a:solidFill>
                <a:srgbClr val="000000"/>
              </a:solidFill>
              <a:latin typeface="微软雅黑" panose="020B0503020204020204" charset="-122"/>
              <a:ea typeface="微软雅黑" panose="020B0503020204020204" charset="-122"/>
            </a:endParaRPr>
          </a:p>
          <a:p>
            <a:pPr fontAlgn="auto" latinLnBrk="1" hangingPunct="0">
              <a:lnSpc>
                <a:spcPct val="150000"/>
              </a:lnSpc>
            </a:pPr>
            <a:r>
              <a:rPr lang="en-US" altLang="zh-CN" sz="1200" noProof="1">
                <a:solidFill>
                  <a:srgbClr val="000000"/>
                </a:solidFill>
                <a:latin typeface="微软雅黑" panose="020B0503020204020204" charset="-122"/>
                <a:ea typeface="微软雅黑" panose="020B0503020204020204" charset="-122"/>
              </a:rPr>
              <a:t>2</a:t>
            </a:r>
            <a:r>
              <a:rPr lang="zh-CN" altLang="en-US" sz="1200" noProof="1">
                <a:solidFill>
                  <a:srgbClr val="000000"/>
                </a:solidFill>
                <a:latin typeface="微软雅黑" panose="020B0503020204020204" charset="-122"/>
                <a:ea typeface="微软雅黑" panose="020B0503020204020204" charset="-122"/>
              </a:rPr>
              <a:t>比特能表示</a:t>
            </a:r>
            <a:r>
              <a:rPr lang="en-US" altLang="zh-CN" sz="1200" noProof="1">
                <a:solidFill>
                  <a:srgbClr val="000000"/>
                </a:solidFill>
                <a:latin typeface="微软雅黑" panose="020B0503020204020204" charset="-122"/>
                <a:ea typeface="微软雅黑" panose="020B0503020204020204" charset="-122"/>
              </a:rPr>
              <a:t>00</a:t>
            </a:r>
            <a:r>
              <a:rPr lang="zh-CN" altLang="en-US" sz="1200" noProof="1">
                <a:solidFill>
                  <a:srgbClr val="000000"/>
                </a:solidFill>
                <a:latin typeface="微软雅黑" panose="020B0503020204020204" charset="-122"/>
                <a:ea typeface="微软雅黑" panose="020B0503020204020204" charset="-122"/>
              </a:rPr>
              <a:t>、</a:t>
            </a:r>
            <a:r>
              <a:rPr lang="en-US" altLang="zh-CN" sz="1200" noProof="1">
                <a:solidFill>
                  <a:srgbClr val="000000"/>
                </a:solidFill>
                <a:latin typeface="微软雅黑" panose="020B0503020204020204" charset="-122"/>
                <a:ea typeface="微软雅黑" panose="020B0503020204020204" charset="-122"/>
              </a:rPr>
              <a:t>01</a:t>
            </a:r>
            <a:r>
              <a:rPr lang="zh-CN" altLang="en-US" sz="1200" noProof="1">
                <a:solidFill>
                  <a:srgbClr val="000000"/>
                </a:solidFill>
                <a:latin typeface="微软雅黑" panose="020B0503020204020204" charset="-122"/>
                <a:ea typeface="微软雅黑" panose="020B0503020204020204" charset="-122"/>
              </a:rPr>
              <a:t>、</a:t>
            </a:r>
            <a:r>
              <a:rPr lang="en-US" altLang="zh-CN" sz="1200" noProof="1">
                <a:solidFill>
                  <a:srgbClr val="000000"/>
                </a:solidFill>
                <a:latin typeface="微软雅黑" panose="020B0503020204020204" charset="-122"/>
                <a:ea typeface="微软雅黑" panose="020B0503020204020204" charset="-122"/>
              </a:rPr>
              <a:t>10</a:t>
            </a:r>
            <a:r>
              <a:rPr lang="zh-CN" altLang="en-US" sz="1200" noProof="1">
                <a:solidFill>
                  <a:srgbClr val="000000"/>
                </a:solidFill>
                <a:latin typeface="微软雅黑" panose="020B0503020204020204" charset="-122"/>
                <a:ea typeface="微软雅黑" panose="020B0503020204020204" charset="-122"/>
              </a:rPr>
              <a:t>、</a:t>
            </a:r>
            <a:r>
              <a:rPr lang="en-US" altLang="zh-CN" sz="1200" noProof="1">
                <a:solidFill>
                  <a:srgbClr val="000000"/>
                </a:solidFill>
                <a:latin typeface="微软雅黑" panose="020B0503020204020204" charset="-122"/>
                <a:ea typeface="微软雅黑" panose="020B0503020204020204" charset="-122"/>
              </a:rPr>
              <a:t>11</a:t>
            </a:r>
            <a:r>
              <a:rPr lang="zh-CN" altLang="en-US" sz="1200" noProof="1">
                <a:solidFill>
                  <a:srgbClr val="000000"/>
                </a:solidFill>
                <a:latin typeface="微软雅黑" panose="020B0503020204020204" charset="-122"/>
                <a:ea typeface="微软雅黑" panose="020B0503020204020204" charset="-122"/>
              </a:rPr>
              <a:t>四种（</a:t>
            </a:r>
            <a:r>
              <a:rPr lang="en-US" altLang="zh-CN" sz="1200" noProof="1">
                <a:solidFill>
                  <a:srgbClr val="000000"/>
                </a:solidFill>
                <a:latin typeface="微软雅黑" panose="020B0503020204020204" charset="-122"/>
                <a:ea typeface="微软雅黑" panose="020B0503020204020204" charset="-122"/>
              </a:rPr>
              <a:t>2</a:t>
            </a:r>
            <a:r>
              <a:rPr lang="en-US" altLang="zh-CN" sz="1200" baseline="30000" noProof="1">
                <a:solidFill>
                  <a:srgbClr val="000000"/>
                </a:solidFill>
                <a:latin typeface="微软雅黑" panose="020B0503020204020204" charset="-122"/>
                <a:ea typeface="微软雅黑" panose="020B0503020204020204" charset="-122"/>
              </a:rPr>
              <a:t>2</a:t>
            </a:r>
            <a:r>
              <a:rPr lang="zh-CN" altLang="en-US" sz="1200" noProof="1">
                <a:solidFill>
                  <a:srgbClr val="000000"/>
                </a:solidFill>
                <a:latin typeface="微软雅黑" panose="020B0503020204020204" charset="-122"/>
                <a:ea typeface="微软雅黑" panose="020B0503020204020204" charset="-122"/>
              </a:rPr>
              <a:t>）状态；</a:t>
            </a:r>
            <a:endParaRPr lang="en-US" altLang="zh-CN" sz="1200" noProof="1">
              <a:solidFill>
                <a:srgbClr val="000000"/>
              </a:solidFill>
              <a:latin typeface="微软雅黑" panose="020B0503020204020204" charset="-122"/>
              <a:ea typeface="微软雅黑" panose="020B0503020204020204" charset="-122"/>
            </a:endParaRPr>
          </a:p>
          <a:p>
            <a:pPr fontAlgn="auto" latinLnBrk="1" hangingPunct="0">
              <a:lnSpc>
                <a:spcPct val="150000"/>
              </a:lnSpc>
            </a:pPr>
            <a:r>
              <a:rPr lang="en-US" altLang="zh-CN" sz="1200" noProof="1">
                <a:solidFill>
                  <a:srgbClr val="000000"/>
                </a:solidFill>
                <a:latin typeface="微软雅黑" panose="020B0503020204020204" charset="-122"/>
                <a:ea typeface="微软雅黑" panose="020B0503020204020204" charset="-122"/>
              </a:rPr>
              <a:t>3</a:t>
            </a:r>
            <a:r>
              <a:rPr lang="zh-CN" altLang="en-US" sz="1200" noProof="1">
                <a:solidFill>
                  <a:srgbClr val="000000"/>
                </a:solidFill>
                <a:latin typeface="微软雅黑" panose="020B0503020204020204" charset="-122"/>
                <a:ea typeface="微软雅黑" panose="020B0503020204020204" charset="-122"/>
              </a:rPr>
              <a:t>比特能表示八种（</a:t>
            </a:r>
            <a:r>
              <a:rPr lang="en-US" altLang="zh-CN" sz="1200" noProof="1">
                <a:solidFill>
                  <a:srgbClr val="000000"/>
                </a:solidFill>
                <a:latin typeface="微软雅黑" panose="020B0503020204020204" charset="-122"/>
                <a:ea typeface="微软雅黑" panose="020B0503020204020204" charset="-122"/>
              </a:rPr>
              <a:t>2</a:t>
            </a:r>
            <a:r>
              <a:rPr lang="en-US" altLang="zh-CN" sz="1200" baseline="30000" noProof="1">
                <a:solidFill>
                  <a:srgbClr val="000000"/>
                </a:solidFill>
                <a:latin typeface="微软雅黑" panose="020B0503020204020204" charset="-122"/>
                <a:ea typeface="微软雅黑" panose="020B0503020204020204" charset="-122"/>
              </a:rPr>
              <a:t>3</a:t>
            </a:r>
            <a:r>
              <a:rPr lang="zh-CN" altLang="en-US" sz="1200" noProof="1">
                <a:solidFill>
                  <a:srgbClr val="000000"/>
                </a:solidFill>
                <a:latin typeface="微软雅黑" panose="020B0503020204020204" charset="-122"/>
                <a:ea typeface="微软雅黑" panose="020B0503020204020204" charset="-122"/>
              </a:rPr>
              <a:t>）状态；</a:t>
            </a:r>
            <a:endParaRPr lang="en-US" altLang="zh-CN" sz="1200" noProof="1">
              <a:solidFill>
                <a:srgbClr val="000000"/>
              </a:solidFill>
              <a:latin typeface="微软雅黑" panose="020B0503020204020204" charset="-122"/>
              <a:ea typeface="微软雅黑" panose="020B0503020204020204" charset="-122"/>
            </a:endParaRPr>
          </a:p>
          <a:p>
            <a:pPr fontAlgn="auto" latinLnBrk="1" hangingPunct="0">
              <a:lnSpc>
                <a:spcPct val="150000"/>
              </a:lnSpc>
            </a:pPr>
            <a:r>
              <a:rPr lang="en-US" altLang="zh-CN" sz="1200" noProof="1">
                <a:solidFill>
                  <a:srgbClr val="000000"/>
                </a:solidFill>
                <a:latin typeface="微软雅黑" panose="020B0503020204020204" charset="-122"/>
                <a:ea typeface="微软雅黑" panose="020B0503020204020204" charset="-122"/>
              </a:rPr>
              <a:t>1</a:t>
            </a:r>
            <a:r>
              <a:rPr lang="zh-CN" altLang="en-US" sz="1200" noProof="1">
                <a:solidFill>
                  <a:srgbClr val="000000"/>
                </a:solidFill>
                <a:latin typeface="微软雅黑" panose="020B0503020204020204" charset="-122"/>
                <a:ea typeface="微软雅黑" panose="020B0503020204020204" charset="-122"/>
              </a:rPr>
              <a:t>字节能表示</a:t>
            </a:r>
            <a:r>
              <a:rPr lang="en-US" altLang="zh-CN" sz="1200" noProof="1">
                <a:solidFill>
                  <a:srgbClr val="000000"/>
                </a:solidFill>
                <a:latin typeface="微软雅黑" panose="020B0503020204020204" charset="-122"/>
                <a:ea typeface="微软雅黑" panose="020B0503020204020204" charset="-122"/>
              </a:rPr>
              <a:t>2</a:t>
            </a:r>
            <a:r>
              <a:rPr lang="en-US" altLang="zh-CN" sz="1200" baseline="30000" noProof="1">
                <a:solidFill>
                  <a:srgbClr val="000000"/>
                </a:solidFill>
                <a:latin typeface="微软雅黑" panose="020B0503020204020204" charset="-122"/>
                <a:ea typeface="微软雅黑" panose="020B0503020204020204" charset="-122"/>
              </a:rPr>
              <a:t>8</a:t>
            </a:r>
            <a:r>
              <a:rPr lang="zh-CN" altLang="en-US" sz="1200" noProof="1">
                <a:solidFill>
                  <a:srgbClr val="000000"/>
                </a:solidFill>
                <a:latin typeface="微软雅黑" panose="020B0503020204020204" charset="-122"/>
                <a:ea typeface="微软雅黑" panose="020B0503020204020204" charset="-122"/>
              </a:rPr>
              <a:t>（</a:t>
            </a:r>
            <a:r>
              <a:rPr lang="en-US" altLang="zh-CN" sz="1200" noProof="1">
                <a:solidFill>
                  <a:srgbClr val="000000"/>
                </a:solidFill>
                <a:latin typeface="微软雅黑" panose="020B0503020204020204" charset="-122"/>
                <a:ea typeface="微软雅黑" panose="020B0503020204020204" charset="-122"/>
              </a:rPr>
              <a:t>256</a:t>
            </a:r>
            <a:r>
              <a:rPr lang="zh-CN" altLang="en-US" sz="1200" noProof="1">
                <a:solidFill>
                  <a:srgbClr val="000000"/>
                </a:solidFill>
                <a:latin typeface="微软雅黑" panose="020B0503020204020204" charset="-122"/>
                <a:ea typeface="微软雅黑" panose="020B0503020204020204" charset="-122"/>
              </a:rPr>
              <a:t>）种状态。</a:t>
            </a:r>
          </a:p>
        </p:txBody>
      </p:sp>
      <p:sp>
        <p:nvSpPr>
          <p:cNvPr id="16388" name="Shape 120">
            <a:extLst>
              <a:ext uri="{FF2B5EF4-FFF2-40B4-BE49-F238E27FC236}">
                <a16:creationId xmlns:a16="http://schemas.microsoft.com/office/drawing/2014/main" id="{841A61AE-77D7-4D0E-A685-08000C91C411}"/>
              </a:ext>
            </a:extLst>
          </p:cNvPr>
          <p:cNvSpPr>
            <a:spLocks noChangeArrowheads="1"/>
          </p:cNvSpPr>
          <p:nvPr/>
        </p:nvSpPr>
        <p:spPr bwMode="auto">
          <a:xfrm>
            <a:off x="752475" y="263525"/>
            <a:ext cx="1846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二进制与数制转换</a:t>
            </a:r>
          </a:p>
        </p:txBody>
      </p:sp>
      <p:sp>
        <p:nvSpPr>
          <p:cNvPr id="11" name="五边形 10">
            <a:extLst>
              <a:ext uri="{FF2B5EF4-FFF2-40B4-BE49-F238E27FC236}">
                <a16:creationId xmlns:a16="http://schemas.microsoft.com/office/drawing/2014/main" id="{F9597BEB-E55E-49C8-8D29-EB515ED6A212}"/>
              </a:ext>
            </a:extLst>
          </p:cNvPr>
          <p:cNvSpPr/>
          <p:nvPr/>
        </p:nvSpPr>
        <p:spPr>
          <a:xfrm>
            <a:off x="325438" y="254000"/>
            <a:ext cx="427037" cy="304800"/>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3</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0CEA62-F4D1-4E3C-AAA1-B4E23263B4E7}"/>
              </a:ext>
            </a:extLst>
          </p:cNvPr>
          <p:cNvSpPr txBox="1"/>
          <p:nvPr/>
        </p:nvSpPr>
        <p:spPr>
          <a:xfrm>
            <a:off x="1336675" y="1717675"/>
            <a:ext cx="6662738" cy="4619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spcBef>
                <a:spcPts val="0"/>
              </a:spcBef>
              <a:spcAft>
                <a:spcPts val="0"/>
              </a:spcAft>
            </a:pPr>
            <a:r>
              <a:rPr lang="en-US" altLang="zh-CN" sz="2400" noProof="1">
                <a:solidFill>
                  <a:srgbClr val="000000"/>
                </a:solidFill>
                <a:latin typeface="微软雅黑" panose="020B0503020204020204" charset="-122"/>
                <a:ea typeface="微软雅黑" panose="020B0503020204020204" charset="-122"/>
                <a:sym typeface="Arial" panose="020B0604020202020204"/>
              </a:rPr>
              <a:t>10010=0</a:t>
            </a:r>
            <a:r>
              <a:rPr lang="en-US" altLang="zh-CN" sz="2400" noProof="1">
                <a:solidFill>
                  <a:srgbClr val="000000"/>
                </a:solidFill>
                <a:latin typeface="微软雅黑" panose="020B0503020204020204" charset="-122"/>
                <a:ea typeface="微软雅黑" panose="020B0503020204020204" charset="-122"/>
                <a:sym typeface="Wingdings 2" panose="05020102010507070707" pitchFamily="18" charset="2"/>
              </a:rPr>
              <a:t></a:t>
            </a:r>
            <a:r>
              <a:rPr lang="en-US" altLang="zh-CN" sz="2400" noProof="1">
                <a:solidFill>
                  <a:srgbClr val="000000"/>
                </a:solidFill>
                <a:latin typeface="微软雅黑" panose="020B0503020204020204" charset="-122"/>
                <a:ea typeface="微软雅黑" panose="020B0503020204020204" charset="-122"/>
                <a:sym typeface="Arial" panose="020B0604020202020204"/>
              </a:rPr>
              <a:t>2</a:t>
            </a:r>
            <a:r>
              <a:rPr lang="en-US" altLang="zh-CN" sz="2400" baseline="30000" noProof="1">
                <a:solidFill>
                  <a:srgbClr val="000000"/>
                </a:solidFill>
                <a:latin typeface="微软雅黑" panose="020B0503020204020204" charset="-122"/>
                <a:ea typeface="微软雅黑" panose="020B0503020204020204" charset="-122"/>
                <a:sym typeface="Arial" panose="020B0604020202020204"/>
              </a:rPr>
              <a:t>0</a:t>
            </a:r>
            <a:r>
              <a:rPr lang="en-US" altLang="zh-CN" sz="2400" noProof="1">
                <a:solidFill>
                  <a:srgbClr val="000000"/>
                </a:solidFill>
                <a:latin typeface="微软雅黑" panose="020B0503020204020204" charset="-122"/>
                <a:ea typeface="微软雅黑" panose="020B0503020204020204" charset="-122"/>
                <a:sym typeface="Arial" panose="020B0604020202020204"/>
              </a:rPr>
              <a:t>+1</a:t>
            </a:r>
            <a:r>
              <a:rPr lang="en-US" altLang="zh-CN" sz="2400" noProof="1">
                <a:solidFill>
                  <a:srgbClr val="000000"/>
                </a:solidFill>
                <a:latin typeface="微软雅黑" panose="020B0503020204020204" charset="-122"/>
                <a:ea typeface="微软雅黑" panose="020B0503020204020204" charset="-122"/>
                <a:sym typeface="Wingdings 2" panose="05020102010507070707" pitchFamily="18" charset="2"/>
              </a:rPr>
              <a:t></a:t>
            </a:r>
            <a:r>
              <a:rPr lang="en-US" altLang="zh-CN" sz="2400" noProof="1">
                <a:solidFill>
                  <a:srgbClr val="000000"/>
                </a:solidFill>
                <a:latin typeface="微软雅黑" panose="020B0503020204020204" charset="-122"/>
                <a:ea typeface="微软雅黑" panose="020B0503020204020204" charset="-122"/>
                <a:sym typeface="Arial" panose="020B0604020202020204"/>
              </a:rPr>
              <a:t>2</a:t>
            </a:r>
            <a:r>
              <a:rPr lang="en-US" altLang="zh-CN" sz="2400" baseline="30000" noProof="1">
                <a:solidFill>
                  <a:srgbClr val="000000"/>
                </a:solidFill>
                <a:latin typeface="微软雅黑" panose="020B0503020204020204" charset="-122"/>
                <a:ea typeface="微软雅黑" panose="020B0503020204020204" charset="-122"/>
                <a:sym typeface="Arial" panose="020B0604020202020204"/>
              </a:rPr>
              <a:t>1</a:t>
            </a:r>
            <a:r>
              <a:rPr lang="en-US" altLang="zh-CN" sz="2400" noProof="1">
                <a:solidFill>
                  <a:srgbClr val="000000"/>
                </a:solidFill>
                <a:latin typeface="微软雅黑" panose="020B0503020204020204" charset="-122"/>
                <a:ea typeface="微软雅黑" panose="020B0503020204020204" charset="-122"/>
                <a:sym typeface="Arial" panose="020B0604020202020204"/>
              </a:rPr>
              <a:t>+0</a:t>
            </a:r>
            <a:r>
              <a:rPr lang="en-US" altLang="zh-CN" sz="2400" noProof="1">
                <a:solidFill>
                  <a:srgbClr val="000000"/>
                </a:solidFill>
                <a:latin typeface="微软雅黑" panose="020B0503020204020204" charset="-122"/>
                <a:ea typeface="微软雅黑" panose="020B0503020204020204" charset="-122"/>
                <a:sym typeface="Wingdings 2" panose="05020102010507070707" pitchFamily="18" charset="2"/>
              </a:rPr>
              <a:t></a:t>
            </a:r>
            <a:r>
              <a:rPr lang="en-US" altLang="zh-CN" sz="2400" noProof="1">
                <a:solidFill>
                  <a:srgbClr val="000000"/>
                </a:solidFill>
                <a:latin typeface="微软雅黑" panose="020B0503020204020204" charset="-122"/>
                <a:ea typeface="微软雅黑" panose="020B0503020204020204" charset="-122"/>
                <a:sym typeface="Arial" panose="020B0604020202020204"/>
              </a:rPr>
              <a:t>2</a:t>
            </a:r>
            <a:r>
              <a:rPr lang="en-US" altLang="zh-CN" sz="2400" baseline="30000" noProof="1">
                <a:solidFill>
                  <a:srgbClr val="000000"/>
                </a:solidFill>
                <a:latin typeface="微软雅黑" panose="020B0503020204020204" charset="-122"/>
                <a:ea typeface="微软雅黑" panose="020B0503020204020204" charset="-122"/>
                <a:sym typeface="Arial" panose="020B0604020202020204"/>
              </a:rPr>
              <a:t>2</a:t>
            </a:r>
            <a:r>
              <a:rPr lang="en-US" altLang="zh-CN" sz="2400" noProof="1">
                <a:solidFill>
                  <a:srgbClr val="000000"/>
                </a:solidFill>
                <a:latin typeface="微软雅黑" panose="020B0503020204020204" charset="-122"/>
                <a:ea typeface="微软雅黑" panose="020B0503020204020204" charset="-122"/>
                <a:sym typeface="Arial" panose="020B0604020202020204"/>
              </a:rPr>
              <a:t>+0</a:t>
            </a:r>
            <a:r>
              <a:rPr lang="en-US" altLang="zh-CN" sz="2400" noProof="1">
                <a:solidFill>
                  <a:srgbClr val="000000"/>
                </a:solidFill>
                <a:latin typeface="微软雅黑" panose="020B0503020204020204" charset="-122"/>
                <a:ea typeface="微软雅黑" panose="020B0503020204020204" charset="-122"/>
                <a:sym typeface="Wingdings 2" panose="05020102010507070707" pitchFamily="18" charset="2"/>
              </a:rPr>
              <a:t></a:t>
            </a:r>
            <a:r>
              <a:rPr lang="en-US" altLang="zh-CN" sz="2400" noProof="1">
                <a:solidFill>
                  <a:srgbClr val="000000"/>
                </a:solidFill>
                <a:latin typeface="微软雅黑" panose="020B0503020204020204" charset="-122"/>
                <a:ea typeface="微软雅黑" panose="020B0503020204020204" charset="-122"/>
                <a:sym typeface="Arial" panose="020B0604020202020204"/>
              </a:rPr>
              <a:t>2</a:t>
            </a:r>
            <a:r>
              <a:rPr lang="en-US" altLang="zh-CN" sz="2400" baseline="30000" noProof="1">
                <a:solidFill>
                  <a:srgbClr val="000000"/>
                </a:solidFill>
                <a:latin typeface="微软雅黑" panose="020B0503020204020204" charset="-122"/>
                <a:ea typeface="微软雅黑" panose="020B0503020204020204" charset="-122"/>
                <a:sym typeface="Arial" panose="020B0604020202020204"/>
              </a:rPr>
              <a:t>3</a:t>
            </a:r>
            <a:r>
              <a:rPr lang="en-US" altLang="zh-CN" sz="2400" noProof="1">
                <a:solidFill>
                  <a:srgbClr val="000000"/>
                </a:solidFill>
                <a:latin typeface="微软雅黑" panose="020B0503020204020204" charset="-122"/>
                <a:ea typeface="微软雅黑" panose="020B0503020204020204" charset="-122"/>
                <a:sym typeface="Arial" panose="020B0604020202020204"/>
              </a:rPr>
              <a:t>+1</a:t>
            </a:r>
            <a:r>
              <a:rPr lang="en-US" altLang="zh-CN" sz="2400" noProof="1">
                <a:solidFill>
                  <a:srgbClr val="000000"/>
                </a:solidFill>
                <a:latin typeface="微软雅黑" panose="020B0503020204020204" charset="-122"/>
                <a:ea typeface="微软雅黑" panose="020B0503020204020204" charset="-122"/>
                <a:sym typeface="Wingdings 2" panose="05020102010507070707" pitchFamily="18" charset="2"/>
              </a:rPr>
              <a:t></a:t>
            </a:r>
            <a:r>
              <a:rPr lang="en-US" altLang="zh-CN" sz="2400" noProof="1">
                <a:solidFill>
                  <a:srgbClr val="000000"/>
                </a:solidFill>
                <a:latin typeface="微软雅黑" panose="020B0503020204020204" charset="-122"/>
                <a:ea typeface="微软雅黑" panose="020B0503020204020204" charset="-122"/>
                <a:sym typeface="Arial" panose="020B0604020202020204"/>
              </a:rPr>
              <a:t>2</a:t>
            </a:r>
            <a:r>
              <a:rPr lang="en-US" altLang="zh-CN" sz="2400" baseline="30000" noProof="1">
                <a:solidFill>
                  <a:srgbClr val="000000"/>
                </a:solidFill>
                <a:latin typeface="微软雅黑" panose="020B0503020204020204" charset="-122"/>
                <a:ea typeface="微软雅黑" panose="020B0503020204020204" charset="-122"/>
                <a:sym typeface="Arial" panose="020B0604020202020204"/>
              </a:rPr>
              <a:t>4</a:t>
            </a:r>
            <a:r>
              <a:rPr lang="en-US" altLang="zh-CN" sz="2400" noProof="1">
                <a:solidFill>
                  <a:srgbClr val="000000"/>
                </a:solidFill>
                <a:latin typeface="微软雅黑" panose="020B0503020204020204" charset="-122"/>
                <a:ea typeface="微软雅黑" panose="020B0503020204020204" charset="-122"/>
                <a:sym typeface="Arial" panose="020B0604020202020204"/>
              </a:rPr>
              <a:t>=18</a:t>
            </a:r>
            <a:endParaRPr lang="zh-CN" altLang="en-US" sz="2400" noProof="1">
              <a:solidFill>
                <a:srgbClr val="000000"/>
              </a:solidFill>
              <a:latin typeface="微软雅黑" panose="020B0503020204020204" charset="-122"/>
              <a:ea typeface="微软雅黑" panose="020B0503020204020204" charset="-122"/>
              <a:sym typeface="Arial" panose="020B0604020202020204"/>
            </a:endParaRPr>
          </a:p>
        </p:txBody>
      </p:sp>
      <p:sp>
        <p:nvSpPr>
          <p:cNvPr id="9" name="文本框 1">
            <a:extLst>
              <a:ext uri="{FF2B5EF4-FFF2-40B4-BE49-F238E27FC236}">
                <a16:creationId xmlns:a16="http://schemas.microsoft.com/office/drawing/2014/main" id="{6AA3B4D7-FA3A-4B57-8FA2-559A4A82D0A9}"/>
              </a:ext>
            </a:extLst>
          </p:cNvPr>
          <p:cNvSpPr txBox="1"/>
          <p:nvPr/>
        </p:nvSpPr>
        <p:spPr>
          <a:xfrm>
            <a:off x="3983038" y="2979738"/>
            <a:ext cx="1030287" cy="368300"/>
          </a:xfrm>
          <a:prstGeom prst="rect">
            <a:avLst/>
          </a:prstGeom>
          <a:solidFill>
            <a:schemeClr val="accent5">
              <a:lumMod val="40000"/>
              <a:lumOff val="60000"/>
            </a:schemeClr>
          </a:solid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algn="ctr" fontAlgn="auto" latinLnBrk="1" hangingPunct="0">
              <a:spcBef>
                <a:spcPts val="0"/>
              </a:spcBef>
              <a:spcAft>
                <a:spcPts val="0"/>
              </a:spcAft>
            </a:pPr>
            <a:r>
              <a:rPr lang="zh-CN" altLang="en-US" noProof="1">
                <a:solidFill>
                  <a:srgbClr val="000000"/>
                </a:solidFill>
                <a:latin typeface="微软雅黑" panose="020B0503020204020204" charset="-122"/>
                <a:ea typeface="微软雅黑" panose="020B0503020204020204" charset="-122"/>
                <a:sym typeface="Arial" panose="020B0604020202020204"/>
              </a:rPr>
              <a:t>权值</a:t>
            </a:r>
          </a:p>
        </p:txBody>
      </p:sp>
      <p:cxnSp>
        <p:nvCxnSpPr>
          <p:cNvPr id="11" name="直接箭头连接符 10">
            <a:extLst>
              <a:ext uri="{FF2B5EF4-FFF2-40B4-BE49-F238E27FC236}">
                <a16:creationId xmlns:a16="http://schemas.microsoft.com/office/drawing/2014/main" id="{FB7930E2-D1D2-41D9-A427-769BD64C7A12}"/>
              </a:ext>
            </a:extLst>
          </p:cNvPr>
          <p:cNvCxnSpPr>
            <a:stCxn id="9" idx="0"/>
          </p:cNvCxnSpPr>
          <p:nvPr/>
        </p:nvCxnSpPr>
        <p:spPr>
          <a:xfrm flipH="1" flipV="1">
            <a:off x="2827338" y="2255838"/>
            <a:ext cx="1671637" cy="723900"/>
          </a:xfrm>
          <a:prstGeom prst="straightConnector1">
            <a:avLst/>
          </a:prstGeom>
          <a:noFill/>
          <a:ln w="12700" cap="flat">
            <a:solidFill>
              <a:srgbClr val="C00000"/>
            </a:solidFill>
            <a:prstDash val="solid"/>
            <a:miter lim="800000"/>
            <a:tailEnd type="arrow"/>
          </a:ln>
        </p:spPr>
        <p:style>
          <a:lnRef idx="0">
            <a:scrgbClr r="0" g="0" b="0"/>
          </a:lnRef>
          <a:fillRef idx="0">
            <a:scrgbClr r="0" g="0" b="0"/>
          </a:fillRef>
          <a:effectRef idx="0">
            <a:scrgbClr r="0" g="0" b="0"/>
          </a:effectRef>
          <a:fontRef idx="none"/>
        </p:style>
      </p:cxnSp>
      <p:cxnSp>
        <p:nvCxnSpPr>
          <p:cNvPr id="13" name="直接箭头连接符 12">
            <a:extLst>
              <a:ext uri="{FF2B5EF4-FFF2-40B4-BE49-F238E27FC236}">
                <a16:creationId xmlns:a16="http://schemas.microsoft.com/office/drawing/2014/main" id="{123FC005-B966-49F2-ACFE-3B7F059E83D0}"/>
              </a:ext>
            </a:extLst>
          </p:cNvPr>
          <p:cNvCxnSpPr>
            <a:stCxn id="9" idx="0"/>
          </p:cNvCxnSpPr>
          <p:nvPr/>
        </p:nvCxnSpPr>
        <p:spPr>
          <a:xfrm flipH="1" flipV="1">
            <a:off x="3832225" y="2255838"/>
            <a:ext cx="666750" cy="723900"/>
          </a:xfrm>
          <a:prstGeom prst="straightConnector1">
            <a:avLst/>
          </a:prstGeom>
          <a:noFill/>
          <a:ln w="12700" cap="flat">
            <a:solidFill>
              <a:srgbClr val="C00000"/>
            </a:solidFill>
            <a:prstDash val="solid"/>
            <a:miter lim="800000"/>
            <a:tailEnd type="arrow"/>
          </a:ln>
        </p:spPr>
        <p:style>
          <a:lnRef idx="0">
            <a:scrgbClr r="0" g="0" b="0"/>
          </a:lnRef>
          <a:fillRef idx="0">
            <a:scrgbClr r="0" g="0" b="0"/>
          </a:fillRef>
          <a:effectRef idx="0">
            <a:scrgbClr r="0" g="0" b="0"/>
          </a:effectRef>
          <a:fontRef idx="none"/>
        </p:style>
      </p:cxnSp>
      <p:cxnSp>
        <p:nvCxnSpPr>
          <p:cNvPr id="15" name="直接箭头连接符 14">
            <a:extLst>
              <a:ext uri="{FF2B5EF4-FFF2-40B4-BE49-F238E27FC236}">
                <a16:creationId xmlns:a16="http://schemas.microsoft.com/office/drawing/2014/main" id="{45068E27-4EF5-445C-AF2B-8C6A2AB4772E}"/>
              </a:ext>
            </a:extLst>
          </p:cNvPr>
          <p:cNvCxnSpPr>
            <a:stCxn id="9" idx="0"/>
          </p:cNvCxnSpPr>
          <p:nvPr/>
        </p:nvCxnSpPr>
        <p:spPr>
          <a:xfrm flipV="1">
            <a:off x="4498975" y="2255838"/>
            <a:ext cx="279400" cy="723900"/>
          </a:xfrm>
          <a:prstGeom prst="straightConnector1">
            <a:avLst/>
          </a:prstGeom>
          <a:noFill/>
          <a:ln w="12700" cap="flat">
            <a:solidFill>
              <a:srgbClr val="C00000"/>
            </a:solidFill>
            <a:prstDash val="solid"/>
            <a:miter lim="800000"/>
            <a:tailEnd type="arrow"/>
          </a:ln>
        </p:spPr>
        <p:style>
          <a:lnRef idx="0">
            <a:scrgbClr r="0" g="0" b="0"/>
          </a:lnRef>
          <a:fillRef idx="0">
            <a:scrgbClr r="0" g="0" b="0"/>
          </a:fillRef>
          <a:effectRef idx="0">
            <a:scrgbClr r="0" g="0" b="0"/>
          </a:effectRef>
          <a:fontRef idx="none"/>
        </p:style>
      </p:cxnSp>
      <p:cxnSp>
        <p:nvCxnSpPr>
          <p:cNvPr id="17" name="直接箭头连接符 16">
            <a:extLst>
              <a:ext uri="{FF2B5EF4-FFF2-40B4-BE49-F238E27FC236}">
                <a16:creationId xmlns:a16="http://schemas.microsoft.com/office/drawing/2014/main" id="{C848387D-A50A-444A-B290-C1AF46178742}"/>
              </a:ext>
            </a:extLst>
          </p:cNvPr>
          <p:cNvCxnSpPr>
            <a:stCxn id="9" idx="0"/>
          </p:cNvCxnSpPr>
          <p:nvPr/>
        </p:nvCxnSpPr>
        <p:spPr>
          <a:xfrm flipV="1">
            <a:off x="4498975" y="2255838"/>
            <a:ext cx="1241425" cy="723900"/>
          </a:xfrm>
          <a:prstGeom prst="straightConnector1">
            <a:avLst/>
          </a:prstGeom>
          <a:noFill/>
          <a:ln w="12700" cap="flat">
            <a:solidFill>
              <a:srgbClr val="C00000"/>
            </a:solidFill>
            <a:prstDash val="solid"/>
            <a:miter lim="800000"/>
            <a:tailEnd type="arrow"/>
          </a:ln>
        </p:spPr>
        <p:style>
          <a:lnRef idx="0">
            <a:scrgbClr r="0" g="0" b="0"/>
          </a:lnRef>
          <a:fillRef idx="0">
            <a:scrgbClr r="0" g="0" b="0"/>
          </a:fillRef>
          <a:effectRef idx="0">
            <a:scrgbClr r="0" g="0" b="0"/>
          </a:effectRef>
          <a:fontRef idx="none"/>
        </p:style>
      </p:cxnSp>
      <p:cxnSp>
        <p:nvCxnSpPr>
          <p:cNvPr id="19" name="直接箭头连接符 18">
            <a:extLst>
              <a:ext uri="{FF2B5EF4-FFF2-40B4-BE49-F238E27FC236}">
                <a16:creationId xmlns:a16="http://schemas.microsoft.com/office/drawing/2014/main" id="{724B58D3-D892-4D07-84C9-738A5A80EE58}"/>
              </a:ext>
            </a:extLst>
          </p:cNvPr>
          <p:cNvCxnSpPr>
            <a:stCxn id="9" idx="0"/>
          </p:cNvCxnSpPr>
          <p:nvPr/>
        </p:nvCxnSpPr>
        <p:spPr>
          <a:xfrm flipV="1">
            <a:off x="4498975" y="2255838"/>
            <a:ext cx="2298700" cy="723900"/>
          </a:xfrm>
          <a:prstGeom prst="straightConnector1">
            <a:avLst/>
          </a:prstGeom>
          <a:noFill/>
          <a:ln w="12700" cap="flat">
            <a:solidFill>
              <a:srgbClr val="C00000"/>
            </a:solidFill>
            <a:prstDash val="solid"/>
            <a:miter lim="800000"/>
            <a:tailEnd type="arrow"/>
          </a:ln>
        </p:spPr>
        <p:style>
          <a:lnRef idx="0">
            <a:scrgbClr r="0" g="0" b="0"/>
          </a:lnRef>
          <a:fillRef idx="0">
            <a:scrgbClr r="0" g="0" b="0"/>
          </a:fillRef>
          <a:effectRef idx="0">
            <a:scrgbClr r="0" g="0" b="0"/>
          </a:effectRef>
          <a:fontRef idx="none"/>
        </p:style>
      </p:cxnSp>
      <p:sp>
        <p:nvSpPr>
          <p:cNvPr id="17416" name="Shape 120">
            <a:extLst>
              <a:ext uri="{FF2B5EF4-FFF2-40B4-BE49-F238E27FC236}">
                <a16:creationId xmlns:a16="http://schemas.microsoft.com/office/drawing/2014/main" id="{9A434D5D-416A-41D0-BDA5-438FE2440D5F}"/>
              </a:ext>
            </a:extLst>
          </p:cNvPr>
          <p:cNvSpPr>
            <a:spLocks noChangeArrowheads="1"/>
          </p:cNvSpPr>
          <p:nvPr/>
        </p:nvSpPr>
        <p:spPr bwMode="auto">
          <a:xfrm>
            <a:off x="752475" y="263525"/>
            <a:ext cx="461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权值</a:t>
            </a:r>
          </a:p>
        </p:txBody>
      </p:sp>
      <p:sp>
        <p:nvSpPr>
          <p:cNvPr id="14" name="五边形 13">
            <a:extLst>
              <a:ext uri="{FF2B5EF4-FFF2-40B4-BE49-F238E27FC236}">
                <a16:creationId xmlns:a16="http://schemas.microsoft.com/office/drawing/2014/main" id="{3A5987FE-95FE-4C5C-A2EC-936F683519F1}"/>
              </a:ext>
            </a:extLst>
          </p:cNvPr>
          <p:cNvSpPr/>
          <p:nvPr/>
        </p:nvSpPr>
        <p:spPr>
          <a:xfrm>
            <a:off x="325438" y="254000"/>
            <a:ext cx="427037" cy="304800"/>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4</a:t>
            </a:r>
          </a:p>
        </p:txBody>
      </p:sp>
      <p:cxnSp>
        <p:nvCxnSpPr>
          <p:cNvPr id="3" name="直接连接符 2">
            <a:extLst>
              <a:ext uri="{FF2B5EF4-FFF2-40B4-BE49-F238E27FC236}">
                <a16:creationId xmlns:a16="http://schemas.microsoft.com/office/drawing/2014/main" id="{F062D7C9-DCEC-4919-9430-FD1787790569}"/>
              </a:ext>
            </a:extLst>
          </p:cNvPr>
          <p:cNvCxnSpPr>
            <a:stCxn id="9" idx="0"/>
          </p:cNvCxnSpPr>
          <p:nvPr/>
        </p:nvCxnSpPr>
        <p:spPr>
          <a:xfrm>
            <a:off x="2484438" y="2179638"/>
            <a:ext cx="669925" cy="0"/>
          </a:xfrm>
          <a:prstGeom prst="line">
            <a:avLst/>
          </a:prstGeom>
          <a:ln w="19050">
            <a:solidFill>
              <a:srgbClr val="C00000"/>
            </a:solidFill>
          </a:ln>
        </p:spPr>
        <p:style>
          <a:lnRef idx="1">
            <a:schemeClr val="accent5"/>
          </a:lnRef>
          <a:fillRef idx="0">
            <a:schemeClr val="accent5"/>
          </a:fillRef>
          <a:effectRef idx="0">
            <a:schemeClr val="accent5"/>
          </a:effectRef>
          <a:fontRef idx="minor">
            <a:schemeClr val="tx1"/>
          </a:fontRef>
        </p:style>
      </p:cxn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3C2D9B-5510-4046-9E74-603E708C511E}"/>
              </a:ext>
            </a:extLst>
          </p:cNvPr>
          <p:cNvSpPr txBox="1"/>
          <p:nvPr/>
        </p:nvSpPr>
        <p:spPr>
          <a:xfrm>
            <a:off x="3108325" y="1643063"/>
            <a:ext cx="4129088" cy="19383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spcBef>
                <a:spcPts val="0"/>
              </a:spcBef>
              <a:spcAft>
                <a:spcPts val="0"/>
              </a:spcAft>
            </a:pPr>
            <a:r>
              <a:rPr lang="en-US" altLang="zh-CN" sz="2000" noProof="1">
                <a:solidFill>
                  <a:srgbClr val="000000"/>
                </a:solidFill>
                <a:latin typeface="微软雅黑" panose="020B0503020204020204" charset="-122"/>
                <a:ea typeface="微软雅黑" panose="020B0503020204020204" charset="-122"/>
                <a:sym typeface="Arial" panose="020B0604020202020204"/>
              </a:rPr>
              <a:t>2   18        </a:t>
            </a:r>
            <a:r>
              <a:rPr lang="zh-CN" altLang="en-US" sz="1050" noProof="1">
                <a:solidFill>
                  <a:srgbClr val="000000"/>
                </a:solidFill>
                <a:latin typeface="微软雅黑" panose="020B0503020204020204" charset="-122"/>
                <a:ea typeface="微软雅黑" panose="020B0503020204020204" charset="-122"/>
                <a:sym typeface="Arial" panose="020B0604020202020204"/>
              </a:rPr>
              <a:t>余数</a:t>
            </a:r>
            <a:endParaRPr lang="en-US" altLang="zh-CN" sz="1050" noProof="1">
              <a:solidFill>
                <a:srgbClr val="000000"/>
              </a:solidFill>
              <a:latin typeface="微软雅黑" panose="020B0503020204020204" charset="-122"/>
              <a:ea typeface="微软雅黑" panose="020B0503020204020204" charset="-122"/>
              <a:sym typeface="Arial" panose="020B0604020202020204"/>
            </a:endParaRPr>
          </a:p>
          <a:p>
            <a:pPr fontAlgn="auto" latinLnBrk="1" hangingPunct="0">
              <a:spcBef>
                <a:spcPts val="0"/>
              </a:spcBef>
              <a:spcAft>
                <a:spcPts val="0"/>
              </a:spcAft>
            </a:pPr>
            <a:r>
              <a:rPr lang="en-US" altLang="zh-CN" sz="2000" noProof="1">
                <a:solidFill>
                  <a:srgbClr val="000000"/>
                </a:solidFill>
                <a:latin typeface="微软雅黑" panose="020B0503020204020204" charset="-122"/>
                <a:ea typeface="微软雅黑" panose="020B0503020204020204" charset="-122"/>
              </a:rPr>
              <a:t>2     9         0       </a:t>
            </a:r>
            <a:r>
              <a:rPr lang="zh-CN" altLang="en-US" sz="1050" noProof="1">
                <a:solidFill>
                  <a:srgbClr val="000000"/>
                </a:solidFill>
                <a:latin typeface="微软雅黑" panose="020B0503020204020204" charset="-122"/>
                <a:ea typeface="微软雅黑" panose="020B0503020204020204" charset="-122"/>
              </a:rPr>
              <a:t>低位</a:t>
            </a:r>
            <a:endParaRPr lang="en-US" altLang="zh-CN" sz="1050" noProof="1">
              <a:solidFill>
                <a:srgbClr val="000000"/>
              </a:solidFill>
              <a:latin typeface="微软雅黑" panose="020B0503020204020204" charset="-122"/>
              <a:ea typeface="微软雅黑" panose="020B0503020204020204" charset="-122"/>
            </a:endParaRPr>
          </a:p>
          <a:p>
            <a:pPr fontAlgn="auto" latinLnBrk="1" hangingPunct="0">
              <a:spcBef>
                <a:spcPts val="0"/>
              </a:spcBef>
              <a:spcAft>
                <a:spcPts val="0"/>
              </a:spcAft>
            </a:pPr>
            <a:r>
              <a:rPr lang="en-US" altLang="zh-CN" sz="2000" noProof="1">
                <a:solidFill>
                  <a:srgbClr val="000000"/>
                </a:solidFill>
                <a:latin typeface="微软雅黑" panose="020B0503020204020204" charset="-122"/>
                <a:ea typeface="微软雅黑" panose="020B0503020204020204" charset="-122"/>
                <a:sym typeface="Arial" panose="020B0604020202020204"/>
              </a:rPr>
              <a:t>2     4         1</a:t>
            </a:r>
          </a:p>
          <a:p>
            <a:pPr fontAlgn="auto" latinLnBrk="1" hangingPunct="0">
              <a:spcBef>
                <a:spcPts val="0"/>
              </a:spcBef>
              <a:spcAft>
                <a:spcPts val="0"/>
              </a:spcAft>
            </a:pPr>
            <a:r>
              <a:rPr lang="en-US" altLang="zh-CN" sz="2000" noProof="1">
                <a:solidFill>
                  <a:srgbClr val="000000"/>
                </a:solidFill>
                <a:latin typeface="微软雅黑" panose="020B0503020204020204" charset="-122"/>
                <a:ea typeface="微软雅黑" panose="020B0503020204020204" charset="-122"/>
              </a:rPr>
              <a:t>2     2         0</a:t>
            </a:r>
          </a:p>
          <a:p>
            <a:pPr fontAlgn="auto" latinLnBrk="1" hangingPunct="0">
              <a:spcBef>
                <a:spcPts val="0"/>
              </a:spcBef>
              <a:spcAft>
                <a:spcPts val="0"/>
              </a:spcAft>
            </a:pPr>
            <a:r>
              <a:rPr lang="en-US" altLang="zh-CN" sz="2000" noProof="1">
                <a:solidFill>
                  <a:srgbClr val="000000"/>
                </a:solidFill>
                <a:latin typeface="微软雅黑" panose="020B0503020204020204" charset="-122"/>
                <a:ea typeface="微软雅黑" panose="020B0503020204020204" charset="-122"/>
                <a:sym typeface="Arial" panose="020B0604020202020204"/>
              </a:rPr>
              <a:t>2     1         0</a:t>
            </a:r>
          </a:p>
          <a:p>
            <a:pPr fontAlgn="auto" latinLnBrk="1" hangingPunct="0">
              <a:spcBef>
                <a:spcPts val="0"/>
              </a:spcBef>
              <a:spcAft>
                <a:spcPts val="0"/>
              </a:spcAft>
            </a:pPr>
            <a:r>
              <a:rPr lang="en-US" altLang="zh-CN" sz="2000" noProof="1">
                <a:solidFill>
                  <a:srgbClr val="000000"/>
                </a:solidFill>
                <a:latin typeface="微软雅黑" panose="020B0503020204020204" charset="-122"/>
                <a:ea typeface="微软雅黑" panose="020B0503020204020204" charset="-122"/>
              </a:rPr>
              <a:t>       0         1       </a:t>
            </a:r>
            <a:r>
              <a:rPr lang="zh-CN" altLang="en-US" sz="1050" noProof="1">
                <a:solidFill>
                  <a:srgbClr val="000000"/>
                </a:solidFill>
                <a:latin typeface="微软雅黑" panose="020B0503020204020204" charset="-122"/>
                <a:ea typeface="微软雅黑" panose="020B0503020204020204" charset="-122"/>
              </a:rPr>
              <a:t>高位</a:t>
            </a:r>
            <a:endParaRPr lang="zh-CN" altLang="en-US" sz="1050" noProof="1">
              <a:solidFill>
                <a:srgbClr val="000000"/>
              </a:solidFill>
              <a:latin typeface="微软雅黑" panose="020B0503020204020204" charset="-122"/>
              <a:ea typeface="微软雅黑" panose="020B0503020204020204" charset="-122"/>
              <a:sym typeface="Arial" panose="020B0604020202020204"/>
            </a:endParaRPr>
          </a:p>
        </p:txBody>
      </p:sp>
      <p:cxnSp>
        <p:nvCxnSpPr>
          <p:cNvPr id="7" name="直接连接符 6">
            <a:extLst>
              <a:ext uri="{FF2B5EF4-FFF2-40B4-BE49-F238E27FC236}">
                <a16:creationId xmlns:a16="http://schemas.microsoft.com/office/drawing/2014/main" id="{BB51F73D-BE5D-49E1-A937-C46AD8BA9786}"/>
              </a:ext>
            </a:extLst>
          </p:cNvPr>
          <p:cNvCxnSpPr/>
          <p:nvPr/>
        </p:nvCxnSpPr>
        <p:spPr>
          <a:xfrm>
            <a:off x="3421063" y="1722438"/>
            <a:ext cx="6350" cy="1858962"/>
          </a:xfrm>
          <a:prstGeom prst="line">
            <a:avLst/>
          </a:prstGeom>
          <a:noFill/>
          <a:ln w="12700" cap="flat">
            <a:solidFill>
              <a:srgbClr val="C00000"/>
            </a:solidFill>
            <a:prstDash val="solid"/>
            <a:miter lim="800000"/>
          </a:ln>
        </p:spPr>
        <p:style>
          <a:lnRef idx="0">
            <a:scrgbClr r="0" g="0" b="0"/>
          </a:lnRef>
          <a:fillRef idx="0">
            <a:scrgbClr r="0" g="0" b="0"/>
          </a:fillRef>
          <a:effectRef idx="0">
            <a:scrgbClr r="0" g="0" b="0"/>
          </a:effectRef>
          <a:fontRef idx="none"/>
        </p:style>
      </p:cxnSp>
      <p:cxnSp>
        <p:nvCxnSpPr>
          <p:cNvPr id="9" name="直接连接符 8">
            <a:extLst>
              <a:ext uri="{FF2B5EF4-FFF2-40B4-BE49-F238E27FC236}">
                <a16:creationId xmlns:a16="http://schemas.microsoft.com/office/drawing/2014/main" id="{E725401D-2650-47E5-BD21-AFE70A6809C0}"/>
              </a:ext>
            </a:extLst>
          </p:cNvPr>
          <p:cNvCxnSpPr/>
          <p:nvPr/>
        </p:nvCxnSpPr>
        <p:spPr>
          <a:xfrm flipV="1">
            <a:off x="3413125" y="1993900"/>
            <a:ext cx="630238" cy="6350"/>
          </a:xfrm>
          <a:prstGeom prst="line">
            <a:avLst/>
          </a:prstGeom>
          <a:noFill/>
          <a:ln w="12700" cap="flat">
            <a:solidFill>
              <a:srgbClr val="C00000"/>
            </a:solidFill>
            <a:prstDash val="solid"/>
            <a:miter lim="800000"/>
          </a:ln>
        </p:spPr>
        <p:style>
          <a:lnRef idx="0">
            <a:scrgbClr r="0" g="0" b="0"/>
          </a:lnRef>
          <a:fillRef idx="0">
            <a:scrgbClr r="0" g="0" b="0"/>
          </a:fillRef>
          <a:effectRef idx="0">
            <a:scrgbClr r="0" g="0" b="0"/>
          </a:effectRef>
          <a:fontRef idx="none"/>
        </p:style>
      </p:cxnSp>
      <p:cxnSp>
        <p:nvCxnSpPr>
          <p:cNvPr id="11" name="直接连接符 10">
            <a:extLst>
              <a:ext uri="{FF2B5EF4-FFF2-40B4-BE49-F238E27FC236}">
                <a16:creationId xmlns:a16="http://schemas.microsoft.com/office/drawing/2014/main" id="{EA7E710D-C9CE-46EF-919B-59A69CC92FB8}"/>
              </a:ext>
            </a:extLst>
          </p:cNvPr>
          <p:cNvCxnSpPr/>
          <p:nvPr/>
        </p:nvCxnSpPr>
        <p:spPr>
          <a:xfrm>
            <a:off x="3427413" y="2279650"/>
            <a:ext cx="615950" cy="1588"/>
          </a:xfrm>
          <a:prstGeom prst="line">
            <a:avLst/>
          </a:prstGeom>
          <a:noFill/>
          <a:ln w="12700" cap="flat">
            <a:solidFill>
              <a:srgbClr val="C00000"/>
            </a:solidFill>
            <a:prstDash val="solid"/>
            <a:miter lim="800000"/>
          </a:ln>
        </p:spPr>
        <p:style>
          <a:lnRef idx="0">
            <a:scrgbClr r="0" g="0" b="0"/>
          </a:lnRef>
          <a:fillRef idx="0">
            <a:scrgbClr r="0" g="0" b="0"/>
          </a:fillRef>
          <a:effectRef idx="0">
            <a:scrgbClr r="0" g="0" b="0"/>
          </a:effectRef>
          <a:fontRef idx="none"/>
        </p:style>
      </p:cxnSp>
      <p:cxnSp>
        <p:nvCxnSpPr>
          <p:cNvPr id="14" name="直接连接符 13">
            <a:extLst>
              <a:ext uri="{FF2B5EF4-FFF2-40B4-BE49-F238E27FC236}">
                <a16:creationId xmlns:a16="http://schemas.microsoft.com/office/drawing/2014/main" id="{E02B7127-1A94-4D54-BC25-BF8888E5A42F}"/>
              </a:ext>
            </a:extLst>
          </p:cNvPr>
          <p:cNvCxnSpPr/>
          <p:nvPr/>
        </p:nvCxnSpPr>
        <p:spPr>
          <a:xfrm flipV="1">
            <a:off x="3413125" y="2598738"/>
            <a:ext cx="630238" cy="0"/>
          </a:xfrm>
          <a:prstGeom prst="line">
            <a:avLst/>
          </a:prstGeom>
          <a:noFill/>
          <a:ln w="12700" cap="flat">
            <a:solidFill>
              <a:srgbClr val="C00000"/>
            </a:solidFill>
            <a:prstDash val="solid"/>
            <a:miter lim="800000"/>
          </a:ln>
        </p:spPr>
        <p:style>
          <a:lnRef idx="0">
            <a:scrgbClr r="0" g="0" b="0"/>
          </a:lnRef>
          <a:fillRef idx="0">
            <a:scrgbClr r="0" g="0" b="0"/>
          </a:fillRef>
          <a:effectRef idx="0">
            <a:scrgbClr r="0" g="0" b="0"/>
          </a:effectRef>
          <a:fontRef idx="none"/>
        </p:style>
      </p:cxnSp>
      <p:cxnSp>
        <p:nvCxnSpPr>
          <p:cNvPr id="15" name="直接连接符 14">
            <a:extLst>
              <a:ext uri="{FF2B5EF4-FFF2-40B4-BE49-F238E27FC236}">
                <a16:creationId xmlns:a16="http://schemas.microsoft.com/office/drawing/2014/main" id="{A82DEE96-8CF2-48EA-8BA1-5D5B7A8880AB}"/>
              </a:ext>
            </a:extLst>
          </p:cNvPr>
          <p:cNvCxnSpPr/>
          <p:nvPr/>
        </p:nvCxnSpPr>
        <p:spPr>
          <a:xfrm flipV="1">
            <a:off x="3413125" y="2903538"/>
            <a:ext cx="630238" cy="1587"/>
          </a:xfrm>
          <a:prstGeom prst="line">
            <a:avLst/>
          </a:prstGeom>
          <a:noFill/>
          <a:ln w="12700" cap="flat">
            <a:solidFill>
              <a:srgbClr val="C00000"/>
            </a:solidFill>
            <a:prstDash val="solid"/>
            <a:miter lim="800000"/>
          </a:ln>
        </p:spPr>
        <p:style>
          <a:lnRef idx="0">
            <a:scrgbClr r="0" g="0" b="0"/>
          </a:lnRef>
          <a:fillRef idx="0">
            <a:scrgbClr r="0" g="0" b="0"/>
          </a:fillRef>
          <a:effectRef idx="0">
            <a:scrgbClr r="0" g="0" b="0"/>
          </a:effectRef>
          <a:fontRef idx="none"/>
        </p:style>
      </p:cxnSp>
      <p:cxnSp>
        <p:nvCxnSpPr>
          <p:cNvPr id="16" name="直接连接符 15">
            <a:extLst>
              <a:ext uri="{FF2B5EF4-FFF2-40B4-BE49-F238E27FC236}">
                <a16:creationId xmlns:a16="http://schemas.microsoft.com/office/drawing/2014/main" id="{0B5A1B7A-3030-4C50-AB55-AAC46ED208E1}"/>
              </a:ext>
            </a:extLst>
          </p:cNvPr>
          <p:cNvCxnSpPr/>
          <p:nvPr/>
        </p:nvCxnSpPr>
        <p:spPr>
          <a:xfrm>
            <a:off x="3413125" y="3195638"/>
            <a:ext cx="630238" cy="0"/>
          </a:xfrm>
          <a:prstGeom prst="line">
            <a:avLst/>
          </a:prstGeom>
          <a:noFill/>
          <a:ln w="12700" cap="flat">
            <a:solidFill>
              <a:srgbClr val="C00000"/>
            </a:solidFill>
            <a:prstDash val="solid"/>
            <a:miter lim="800000"/>
          </a:ln>
        </p:spPr>
        <p:style>
          <a:lnRef idx="0">
            <a:scrgbClr r="0" g="0" b="0"/>
          </a:lnRef>
          <a:fillRef idx="0">
            <a:scrgbClr r="0" g="0" b="0"/>
          </a:fillRef>
          <a:effectRef idx="0">
            <a:scrgbClr r="0" g="0" b="0"/>
          </a:effectRef>
          <a:fontRef idx="none"/>
        </p:style>
      </p:cxnSp>
      <p:cxnSp>
        <p:nvCxnSpPr>
          <p:cNvPr id="18" name="直接箭头连接符 17">
            <a:extLst>
              <a:ext uri="{FF2B5EF4-FFF2-40B4-BE49-F238E27FC236}">
                <a16:creationId xmlns:a16="http://schemas.microsoft.com/office/drawing/2014/main" id="{654E772B-C0DF-4E8F-9868-22CDCDF782E7}"/>
              </a:ext>
            </a:extLst>
          </p:cNvPr>
          <p:cNvCxnSpPr/>
          <p:nvPr/>
        </p:nvCxnSpPr>
        <p:spPr>
          <a:xfrm rot="16200000" flipH="1">
            <a:off x="4106863" y="2632075"/>
            <a:ext cx="1284288" cy="7937"/>
          </a:xfrm>
          <a:prstGeom prst="straightConnector1">
            <a:avLst/>
          </a:prstGeom>
          <a:noFill/>
          <a:ln w="12700" cap="flat">
            <a:solidFill>
              <a:srgbClr val="C00000"/>
            </a:solidFill>
            <a:prstDash val="solid"/>
            <a:miter lim="800000"/>
            <a:tailEnd type="arrow"/>
          </a:ln>
        </p:spPr>
        <p:style>
          <a:lnRef idx="0">
            <a:scrgbClr r="0" g="0" b="0"/>
          </a:lnRef>
          <a:fillRef idx="0">
            <a:scrgbClr r="0" g="0" b="0"/>
          </a:fillRef>
          <a:effectRef idx="0">
            <a:scrgbClr r="0" g="0" b="0"/>
          </a:effectRef>
          <a:fontRef idx="none"/>
        </p:style>
      </p:cxnSp>
      <p:sp>
        <p:nvSpPr>
          <p:cNvPr id="18441" name="Shape 120">
            <a:extLst>
              <a:ext uri="{FF2B5EF4-FFF2-40B4-BE49-F238E27FC236}">
                <a16:creationId xmlns:a16="http://schemas.microsoft.com/office/drawing/2014/main" id="{9A491288-9A97-412A-8000-7EA01453CA33}"/>
              </a:ext>
            </a:extLst>
          </p:cNvPr>
          <p:cNvSpPr>
            <a:spLocks noChangeArrowheads="1"/>
          </p:cNvSpPr>
          <p:nvPr/>
        </p:nvSpPr>
        <p:spPr bwMode="auto">
          <a:xfrm>
            <a:off x="752475" y="263525"/>
            <a:ext cx="2538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十进制数转换为二进制数</a:t>
            </a:r>
          </a:p>
        </p:txBody>
      </p:sp>
      <p:sp>
        <p:nvSpPr>
          <p:cNvPr id="17" name="五边形 16">
            <a:extLst>
              <a:ext uri="{FF2B5EF4-FFF2-40B4-BE49-F238E27FC236}">
                <a16:creationId xmlns:a16="http://schemas.microsoft.com/office/drawing/2014/main" id="{53C2EF7E-94EC-4BCF-9B54-581CC8E6CBF6}"/>
              </a:ext>
            </a:extLst>
          </p:cNvPr>
          <p:cNvSpPr/>
          <p:nvPr/>
        </p:nvSpPr>
        <p:spPr>
          <a:xfrm>
            <a:off x="325438" y="254000"/>
            <a:ext cx="427037" cy="304800"/>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5</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4821BE-50B6-4B30-8BA0-2C5F52E6A6BA}"/>
              </a:ext>
            </a:extLst>
          </p:cNvPr>
          <p:cNvSpPr txBox="1"/>
          <p:nvPr/>
        </p:nvSpPr>
        <p:spPr>
          <a:xfrm>
            <a:off x="1128713" y="1541463"/>
            <a:ext cx="6994525" cy="18161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lnSpc>
                <a:spcPct val="20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sym typeface="Arial" panose="020B0604020202020204"/>
              </a:rPr>
              <a:t>我国古代曾经在重量单位上使用</a:t>
            </a:r>
            <a:r>
              <a:rPr lang="zh-CN" altLang="en-US" sz="1400" noProof="1">
                <a:solidFill>
                  <a:srgbClr val="000000"/>
                </a:solidFill>
                <a:latin typeface="微软雅黑" panose="020B0503020204020204" charset="-122"/>
                <a:ea typeface="微软雅黑" panose="020B0503020204020204" charset="-122"/>
              </a:rPr>
              <a:t>十六</a:t>
            </a:r>
            <a:r>
              <a:rPr lang="zh-CN" altLang="en-US" sz="1400" noProof="1">
                <a:solidFill>
                  <a:srgbClr val="000000"/>
                </a:solidFill>
                <a:latin typeface="微软雅黑" panose="020B0503020204020204" charset="-122"/>
                <a:ea typeface="微软雅黑" panose="020B0503020204020204" charset="-122"/>
                <a:sym typeface="Arial" panose="020B0604020202020204"/>
              </a:rPr>
              <a:t>进制，如规定</a:t>
            </a:r>
            <a:r>
              <a:rPr lang="en-US" altLang="zh-CN" sz="1400" noProof="1">
                <a:solidFill>
                  <a:srgbClr val="000000"/>
                </a:solidFill>
                <a:latin typeface="微软雅黑" panose="020B0503020204020204" charset="-122"/>
                <a:ea typeface="微软雅黑" panose="020B0503020204020204" charset="-122"/>
                <a:sym typeface="Arial" panose="020B0604020202020204"/>
              </a:rPr>
              <a:t>16</a:t>
            </a:r>
            <a:r>
              <a:rPr lang="zh-CN" altLang="en-US" sz="1400" noProof="1">
                <a:solidFill>
                  <a:srgbClr val="000000"/>
                </a:solidFill>
                <a:latin typeface="微软雅黑" panose="020B0503020204020204" charset="-122"/>
                <a:ea typeface="微软雅黑" panose="020B0503020204020204" charset="-122"/>
                <a:sym typeface="Arial" panose="020B0604020202020204"/>
              </a:rPr>
              <a:t>两为</a:t>
            </a:r>
            <a:r>
              <a:rPr lang="en-US" altLang="zh-CN" sz="1400" noProof="1">
                <a:solidFill>
                  <a:srgbClr val="000000"/>
                </a:solidFill>
                <a:latin typeface="微软雅黑" panose="020B0503020204020204" charset="-122"/>
                <a:ea typeface="微软雅黑" panose="020B0503020204020204" charset="-122"/>
              </a:rPr>
              <a:t>1</a:t>
            </a:r>
            <a:r>
              <a:rPr lang="zh-CN" altLang="en-US" sz="1400" noProof="1">
                <a:solidFill>
                  <a:srgbClr val="000000"/>
                </a:solidFill>
                <a:latin typeface="微软雅黑" panose="020B0503020204020204" charset="-122"/>
                <a:ea typeface="微软雅黑" panose="020B0503020204020204" charset="-122"/>
              </a:rPr>
              <a:t>斤。</a:t>
            </a:r>
            <a:endParaRPr lang="en-US" altLang="zh-CN" sz="1400" noProof="1">
              <a:solidFill>
                <a:srgbClr val="000000"/>
              </a:solidFill>
              <a:latin typeface="微软雅黑" panose="020B0503020204020204" charset="-122"/>
              <a:ea typeface="微软雅黑" panose="020B0503020204020204" charset="-122"/>
            </a:endParaRPr>
          </a:p>
          <a:p>
            <a:pPr fontAlgn="auto" latinLnBrk="1" hangingPunct="0">
              <a:lnSpc>
                <a:spcPct val="20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rPr>
              <a:t>十六进制需要使用</a:t>
            </a:r>
            <a:r>
              <a:rPr lang="en-US" altLang="zh-CN" sz="1400" noProof="1">
                <a:solidFill>
                  <a:srgbClr val="000000"/>
                </a:solidFill>
                <a:latin typeface="微软雅黑" panose="020B0503020204020204" charset="-122"/>
                <a:ea typeface="微软雅黑" panose="020B0503020204020204" charset="-122"/>
              </a:rPr>
              <a:t>16</a:t>
            </a:r>
            <a:r>
              <a:rPr lang="zh-CN" altLang="en-US" sz="1400" noProof="1">
                <a:solidFill>
                  <a:srgbClr val="000000"/>
                </a:solidFill>
                <a:latin typeface="微软雅黑" panose="020B0503020204020204" charset="-122"/>
                <a:ea typeface="微软雅黑" panose="020B0503020204020204" charset="-122"/>
              </a:rPr>
              <a:t>个不同的基本数字，除了</a:t>
            </a:r>
            <a:r>
              <a:rPr lang="en-US" altLang="zh-CN" sz="1400" noProof="1">
                <a:solidFill>
                  <a:srgbClr val="000000"/>
                </a:solidFill>
                <a:latin typeface="微软雅黑" panose="020B0503020204020204" charset="-122"/>
                <a:ea typeface="微软雅黑" panose="020B0503020204020204" charset="-122"/>
              </a:rPr>
              <a:t>0</a:t>
            </a:r>
            <a:r>
              <a:rPr lang="zh-CN" altLang="en-US" sz="1400" noProof="1">
                <a:solidFill>
                  <a:srgbClr val="000000"/>
                </a:solidFill>
                <a:latin typeface="微软雅黑" panose="020B0503020204020204" charset="-122"/>
                <a:ea typeface="微软雅黑" panose="020B0503020204020204" charset="-122"/>
              </a:rPr>
              <a:t>到</a:t>
            </a:r>
            <a:r>
              <a:rPr lang="en-US" altLang="zh-CN" sz="1400" noProof="1">
                <a:solidFill>
                  <a:srgbClr val="000000"/>
                </a:solidFill>
                <a:latin typeface="微软雅黑" panose="020B0503020204020204" charset="-122"/>
                <a:ea typeface="微软雅黑" panose="020B0503020204020204" charset="-122"/>
              </a:rPr>
              <a:t>9</a:t>
            </a:r>
            <a:r>
              <a:rPr lang="zh-CN" altLang="en-US" sz="1400" noProof="1">
                <a:solidFill>
                  <a:srgbClr val="000000"/>
                </a:solidFill>
                <a:latin typeface="微软雅黑" panose="020B0503020204020204" charset="-122"/>
                <a:ea typeface="微软雅黑" panose="020B0503020204020204" charset="-122"/>
              </a:rPr>
              <a:t>外，一般用字母</a:t>
            </a:r>
            <a:r>
              <a:rPr lang="en-US" altLang="zh-CN" sz="1400" noProof="1">
                <a:solidFill>
                  <a:srgbClr val="000000"/>
                </a:solidFill>
                <a:latin typeface="微软雅黑" panose="020B0503020204020204" charset="-122"/>
                <a:ea typeface="微软雅黑" panose="020B0503020204020204" charset="-122"/>
              </a:rPr>
              <a:t>A</a:t>
            </a:r>
            <a:r>
              <a:rPr lang="zh-CN" altLang="en-US" sz="1400" noProof="1">
                <a:solidFill>
                  <a:srgbClr val="000000"/>
                </a:solidFill>
                <a:latin typeface="微软雅黑" panose="020B0503020204020204" charset="-122"/>
                <a:ea typeface="微软雅黑" panose="020B0503020204020204" charset="-122"/>
              </a:rPr>
              <a:t>到</a:t>
            </a:r>
            <a:r>
              <a:rPr lang="en-US" altLang="zh-CN" sz="1400" noProof="1">
                <a:solidFill>
                  <a:srgbClr val="000000"/>
                </a:solidFill>
                <a:latin typeface="微软雅黑" panose="020B0503020204020204" charset="-122"/>
                <a:ea typeface="微软雅黑" panose="020B0503020204020204" charset="-122"/>
              </a:rPr>
              <a:t>F</a:t>
            </a:r>
            <a:r>
              <a:rPr lang="zh-CN" altLang="en-US" sz="1400" noProof="1">
                <a:solidFill>
                  <a:srgbClr val="000000"/>
                </a:solidFill>
                <a:latin typeface="微软雅黑" panose="020B0503020204020204" charset="-122"/>
                <a:ea typeface="微软雅黑" panose="020B0503020204020204" charset="-122"/>
              </a:rPr>
              <a:t>依次表示后续数字，（相当于十进制数中的</a:t>
            </a:r>
            <a:r>
              <a:rPr lang="en-US" altLang="zh-CN" sz="1400" noProof="1">
                <a:solidFill>
                  <a:srgbClr val="000000"/>
                </a:solidFill>
                <a:latin typeface="微软雅黑" panose="020B0503020204020204" charset="-122"/>
                <a:ea typeface="微软雅黑" panose="020B0503020204020204" charset="-122"/>
              </a:rPr>
              <a:t>10~15</a:t>
            </a:r>
            <a:r>
              <a:rPr lang="zh-CN" altLang="en-US" sz="1400" noProof="1">
                <a:solidFill>
                  <a:srgbClr val="000000"/>
                </a:solidFill>
                <a:latin typeface="微软雅黑" panose="020B0503020204020204" charset="-122"/>
                <a:ea typeface="微软雅黑" panose="020B0503020204020204" charset="-122"/>
              </a:rPr>
              <a:t>）。</a:t>
            </a:r>
            <a:endParaRPr lang="en-US" altLang="zh-CN" sz="1400" noProof="1">
              <a:solidFill>
                <a:srgbClr val="000000"/>
              </a:solidFill>
              <a:latin typeface="微软雅黑" panose="020B0503020204020204" charset="-122"/>
              <a:ea typeface="微软雅黑" panose="020B0503020204020204" charset="-122"/>
            </a:endParaRPr>
          </a:p>
          <a:p>
            <a:pPr fontAlgn="auto" latinLnBrk="1" hangingPunct="0">
              <a:lnSpc>
                <a:spcPct val="20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rPr>
              <a:t>基本计数规则是逢十六进</a:t>
            </a:r>
            <a:r>
              <a:rPr lang="en-US" altLang="zh-CN" sz="1400" noProof="1">
                <a:solidFill>
                  <a:srgbClr val="000000"/>
                </a:solidFill>
                <a:latin typeface="微软雅黑" panose="020B0503020204020204" charset="-122"/>
                <a:ea typeface="微软雅黑" panose="020B0503020204020204" charset="-122"/>
              </a:rPr>
              <a:t>1</a:t>
            </a:r>
            <a:r>
              <a:rPr lang="zh-CN" altLang="en-US" sz="1400" noProof="1">
                <a:solidFill>
                  <a:srgbClr val="000000"/>
                </a:solidFill>
                <a:latin typeface="微软雅黑" panose="020B0503020204020204" charset="-122"/>
                <a:ea typeface="微软雅黑" panose="020B0503020204020204" charset="-122"/>
              </a:rPr>
              <a:t>，即</a:t>
            </a:r>
            <a:r>
              <a:rPr lang="en-US" altLang="zh-CN" sz="1400" noProof="1">
                <a:solidFill>
                  <a:srgbClr val="000000"/>
                </a:solidFill>
                <a:latin typeface="微软雅黑" panose="020B0503020204020204" charset="-122"/>
                <a:ea typeface="微软雅黑" panose="020B0503020204020204" charset="-122"/>
              </a:rPr>
              <a:t>F+1=10</a:t>
            </a:r>
            <a:r>
              <a:rPr lang="zh-CN" altLang="en-US" sz="1400" noProof="1">
                <a:solidFill>
                  <a:srgbClr val="000000"/>
                </a:solidFill>
                <a:latin typeface="微软雅黑" panose="020B0503020204020204" charset="-122"/>
                <a:ea typeface="微软雅黑" panose="020B0503020204020204" charset="-122"/>
              </a:rPr>
              <a:t>。</a:t>
            </a:r>
            <a:endParaRPr lang="zh-CN" altLang="en-US" sz="1400" noProof="1">
              <a:solidFill>
                <a:srgbClr val="000000"/>
              </a:solidFill>
              <a:latin typeface="微软雅黑" panose="020B0503020204020204" charset="-122"/>
              <a:ea typeface="微软雅黑" panose="020B0503020204020204" charset="-122"/>
              <a:sym typeface="Arial" panose="020B0604020202020204"/>
            </a:endParaRPr>
          </a:p>
        </p:txBody>
      </p:sp>
      <p:sp>
        <p:nvSpPr>
          <p:cNvPr id="19458" name="Shape 120">
            <a:extLst>
              <a:ext uri="{FF2B5EF4-FFF2-40B4-BE49-F238E27FC236}">
                <a16:creationId xmlns:a16="http://schemas.microsoft.com/office/drawing/2014/main" id="{97B47D78-829A-4203-9CD0-CE805198EBD9}"/>
              </a:ext>
            </a:extLst>
          </p:cNvPr>
          <p:cNvSpPr>
            <a:spLocks noChangeArrowheads="1"/>
          </p:cNvSpPr>
          <p:nvPr/>
        </p:nvSpPr>
        <p:spPr bwMode="auto">
          <a:xfrm>
            <a:off x="752475" y="263525"/>
            <a:ext cx="1154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十六进制数</a:t>
            </a:r>
          </a:p>
        </p:txBody>
      </p:sp>
      <p:sp>
        <p:nvSpPr>
          <p:cNvPr id="7" name="五边形 6">
            <a:extLst>
              <a:ext uri="{FF2B5EF4-FFF2-40B4-BE49-F238E27FC236}">
                <a16:creationId xmlns:a16="http://schemas.microsoft.com/office/drawing/2014/main" id="{EA41C99B-F43F-4E11-80AB-2637AA37BD36}"/>
              </a:ext>
            </a:extLst>
          </p:cNvPr>
          <p:cNvSpPr/>
          <p:nvPr/>
        </p:nvSpPr>
        <p:spPr>
          <a:xfrm>
            <a:off x="325438" y="254000"/>
            <a:ext cx="427037" cy="304800"/>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6</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9B914F-D300-455E-9EA8-B083CA799B90}"/>
              </a:ext>
            </a:extLst>
          </p:cNvPr>
          <p:cNvSpPr txBox="1"/>
          <p:nvPr/>
        </p:nvSpPr>
        <p:spPr>
          <a:xfrm>
            <a:off x="1560513" y="1214438"/>
            <a:ext cx="5578475" cy="14763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sym typeface="Arial" panose="020B0604020202020204"/>
              </a:rPr>
              <a:t>&gt;&gt;&gt; ord(‘</a:t>
            </a:r>
            <a:r>
              <a:rPr lang="zh-CN" altLang="en-US" sz="1000" noProof="1">
                <a:solidFill>
                  <a:srgbClr val="000000"/>
                </a:solidFill>
                <a:latin typeface="微软雅黑" panose="020B0503020204020204" charset="-122"/>
                <a:ea typeface="微软雅黑" panose="020B0503020204020204" charset="-122"/>
                <a:sym typeface="Arial" panose="020B0604020202020204"/>
              </a:rPr>
              <a:t>男</a:t>
            </a:r>
            <a:r>
              <a:rPr lang="en-US" altLang="zh-CN" sz="1000" noProof="1">
                <a:solidFill>
                  <a:srgbClr val="000000"/>
                </a:solidFill>
                <a:latin typeface="微软雅黑" panose="020B0503020204020204" charset="-122"/>
                <a:ea typeface="微软雅黑" panose="020B0503020204020204" charset="-122"/>
                <a:sym typeface="Arial" panose="020B0604020202020204"/>
              </a:rPr>
              <a:t>’)   #</a:t>
            </a:r>
            <a:r>
              <a:rPr lang="zh-CN" altLang="en-US" sz="1000" noProof="1">
                <a:solidFill>
                  <a:srgbClr val="000000"/>
                </a:solidFill>
                <a:latin typeface="微软雅黑" panose="020B0503020204020204" charset="-122"/>
                <a:ea typeface="微软雅黑" panose="020B0503020204020204" charset="-122"/>
                <a:sym typeface="Arial" panose="020B0604020202020204"/>
              </a:rPr>
              <a:t>显示字符</a:t>
            </a:r>
            <a:r>
              <a:rPr lang="en-US" altLang="zh-CN" sz="1000" noProof="1">
                <a:solidFill>
                  <a:srgbClr val="000000"/>
                </a:solidFill>
                <a:latin typeface="微软雅黑" panose="020B0503020204020204" charset="-122"/>
                <a:ea typeface="微软雅黑" panose="020B0503020204020204" charset="-122"/>
                <a:sym typeface="Arial" panose="020B0604020202020204"/>
              </a:rPr>
              <a:t>”</a:t>
            </a:r>
            <a:r>
              <a:rPr lang="zh-CN" altLang="en-US" sz="1000" noProof="1">
                <a:solidFill>
                  <a:srgbClr val="000000"/>
                </a:solidFill>
                <a:latin typeface="微软雅黑" panose="020B0503020204020204" charset="-122"/>
                <a:ea typeface="微软雅黑" panose="020B0503020204020204" charset="-122"/>
                <a:sym typeface="Arial" panose="020B0604020202020204"/>
              </a:rPr>
              <a:t>男</a:t>
            </a:r>
            <a:r>
              <a:rPr lang="en-US" altLang="zh-CN" sz="1000" noProof="1">
                <a:solidFill>
                  <a:srgbClr val="000000"/>
                </a:solidFill>
                <a:latin typeface="微软雅黑" panose="020B0503020204020204" charset="-122"/>
                <a:ea typeface="微软雅黑" panose="020B0503020204020204" charset="-122"/>
                <a:sym typeface="Arial" panose="020B0604020202020204"/>
              </a:rPr>
              <a:t>”</a:t>
            </a:r>
            <a:r>
              <a:rPr lang="zh-CN" altLang="en-US" sz="1000" noProof="1">
                <a:solidFill>
                  <a:srgbClr val="000000"/>
                </a:solidFill>
                <a:latin typeface="微软雅黑" panose="020B0503020204020204" charset="-122"/>
                <a:ea typeface="微软雅黑" panose="020B0503020204020204" charset="-122"/>
                <a:sym typeface="Arial" panose="020B0604020202020204"/>
              </a:rPr>
              <a:t>的编码值</a:t>
            </a:r>
            <a:endParaRPr lang="en-US" altLang="zh-CN" sz="1000" noProof="1">
              <a:solidFill>
                <a:srgbClr val="000000"/>
              </a:solidFill>
              <a:latin typeface="微软雅黑" panose="020B0503020204020204" charset="-122"/>
              <a:ea typeface="微软雅黑" panose="020B0503020204020204" charset="-122"/>
              <a:sym typeface="Arial" panose="020B0604020202020204"/>
            </a:endParaRPr>
          </a:p>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rPr>
              <a:t>30007</a:t>
            </a:r>
          </a:p>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rPr>
              <a:t>&gt;&gt;&gt;ord (‘1’)   #</a:t>
            </a:r>
            <a:r>
              <a:rPr lang="zh-CN" altLang="en-US" sz="1000" noProof="1">
                <a:solidFill>
                  <a:srgbClr val="000000"/>
                </a:solidFill>
                <a:latin typeface="微软雅黑" panose="020B0503020204020204" charset="-122"/>
                <a:ea typeface="微软雅黑" panose="020B0503020204020204" charset="-122"/>
              </a:rPr>
              <a:t>字符“</a:t>
            </a:r>
            <a:r>
              <a:rPr lang="en-US" altLang="zh-CN" sz="1000" noProof="1">
                <a:solidFill>
                  <a:srgbClr val="000000"/>
                </a:solidFill>
                <a:latin typeface="微软雅黑" panose="020B0503020204020204" charset="-122"/>
                <a:ea typeface="微软雅黑" panose="020B0503020204020204" charset="-122"/>
              </a:rPr>
              <a:t>1</a:t>
            </a:r>
            <a:r>
              <a:rPr lang="zh-CN" altLang="en-US" sz="1000" noProof="1">
                <a:solidFill>
                  <a:srgbClr val="000000"/>
                </a:solidFill>
                <a:latin typeface="微软雅黑" panose="020B0503020204020204" charset="-122"/>
                <a:ea typeface="微软雅黑" panose="020B0503020204020204" charset="-122"/>
              </a:rPr>
              <a:t>”的编码值为</a:t>
            </a:r>
            <a:r>
              <a:rPr lang="en-US" altLang="zh-CN" sz="1000" noProof="1">
                <a:solidFill>
                  <a:srgbClr val="000000"/>
                </a:solidFill>
                <a:latin typeface="微软雅黑" panose="020B0503020204020204" charset="-122"/>
                <a:ea typeface="微软雅黑" panose="020B0503020204020204" charset="-122"/>
              </a:rPr>
              <a:t>49</a:t>
            </a:r>
          </a:p>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sym typeface="Arial" panose="020B0604020202020204"/>
              </a:rPr>
              <a:t>49</a:t>
            </a:r>
          </a:p>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rPr>
              <a:t>&gt;&gt;&gt;ord(‘A’)    # </a:t>
            </a:r>
            <a:r>
              <a:rPr lang="zh-CN" altLang="en-US" sz="1000" noProof="1">
                <a:solidFill>
                  <a:srgbClr val="000000"/>
                </a:solidFill>
                <a:latin typeface="微软雅黑" panose="020B0503020204020204" charset="-122"/>
                <a:ea typeface="微软雅黑" panose="020B0503020204020204" charset="-122"/>
              </a:rPr>
              <a:t>字符</a:t>
            </a:r>
            <a:r>
              <a:rPr lang="en-US" altLang="zh-CN" sz="1000" noProof="1">
                <a:solidFill>
                  <a:srgbClr val="000000"/>
                </a:solidFill>
                <a:latin typeface="微软雅黑" panose="020B0503020204020204" charset="-122"/>
                <a:ea typeface="微软雅黑" panose="020B0503020204020204" charset="-122"/>
              </a:rPr>
              <a:t>”A”</a:t>
            </a:r>
            <a:r>
              <a:rPr lang="zh-CN" altLang="en-US" sz="1000" noProof="1">
                <a:solidFill>
                  <a:srgbClr val="000000"/>
                </a:solidFill>
                <a:latin typeface="微软雅黑" panose="020B0503020204020204" charset="-122"/>
                <a:ea typeface="微软雅黑" panose="020B0503020204020204" charset="-122"/>
              </a:rPr>
              <a:t>的编码值为</a:t>
            </a:r>
            <a:r>
              <a:rPr lang="en-US" altLang="zh-CN" sz="1000" noProof="1">
                <a:solidFill>
                  <a:srgbClr val="000000"/>
                </a:solidFill>
                <a:latin typeface="微软雅黑" panose="020B0503020204020204" charset="-122"/>
                <a:ea typeface="微软雅黑" panose="020B0503020204020204" charset="-122"/>
              </a:rPr>
              <a:t>65</a:t>
            </a:r>
          </a:p>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sym typeface="Arial" panose="020B0604020202020204"/>
              </a:rPr>
              <a:t>65</a:t>
            </a:r>
            <a:endParaRPr lang="zh-CN" altLang="en-US" sz="1000" noProof="1">
              <a:solidFill>
                <a:srgbClr val="000000"/>
              </a:solidFill>
              <a:latin typeface="微软雅黑" panose="020B0503020204020204" charset="-122"/>
              <a:ea typeface="微软雅黑" panose="020B0503020204020204" charset="-122"/>
              <a:sym typeface="Arial" panose="020B0604020202020204"/>
            </a:endParaRPr>
          </a:p>
        </p:txBody>
      </p:sp>
      <p:sp>
        <p:nvSpPr>
          <p:cNvPr id="6" name="TextBox 5">
            <a:extLst>
              <a:ext uri="{FF2B5EF4-FFF2-40B4-BE49-F238E27FC236}">
                <a16:creationId xmlns:a16="http://schemas.microsoft.com/office/drawing/2014/main" id="{89772074-9FE4-4364-82B2-D7B068B20865}"/>
              </a:ext>
            </a:extLst>
          </p:cNvPr>
          <p:cNvSpPr txBox="1"/>
          <p:nvPr/>
        </p:nvSpPr>
        <p:spPr>
          <a:xfrm>
            <a:off x="1560513" y="2690813"/>
            <a:ext cx="4829175" cy="5540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rPr>
              <a:t>&gt;&gt;&gt;bin(65)     #</a:t>
            </a:r>
            <a:r>
              <a:rPr lang="zh-CN" altLang="en-US" sz="1000" noProof="1">
                <a:solidFill>
                  <a:srgbClr val="000000"/>
                </a:solidFill>
                <a:latin typeface="微软雅黑" panose="020B0503020204020204" charset="-122"/>
                <a:ea typeface="微软雅黑" panose="020B0503020204020204" charset="-122"/>
              </a:rPr>
              <a:t>将十进制数</a:t>
            </a:r>
            <a:r>
              <a:rPr lang="en-US" altLang="zh-CN" sz="1000" noProof="1">
                <a:solidFill>
                  <a:srgbClr val="000000"/>
                </a:solidFill>
                <a:latin typeface="微软雅黑" panose="020B0503020204020204" charset="-122"/>
                <a:ea typeface="微软雅黑" panose="020B0503020204020204" charset="-122"/>
              </a:rPr>
              <a:t>65</a:t>
            </a:r>
            <a:r>
              <a:rPr lang="zh-CN" altLang="en-US" sz="1000" noProof="1">
                <a:solidFill>
                  <a:srgbClr val="000000"/>
                </a:solidFill>
                <a:latin typeface="微软雅黑" panose="020B0503020204020204" charset="-122"/>
                <a:ea typeface="微软雅黑" panose="020B0503020204020204" charset="-122"/>
              </a:rPr>
              <a:t>转换为二进制数</a:t>
            </a:r>
            <a:endParaRPr lang="en-US" altLang="zh-CN" sz="1000" noProof="1">
              <a:solidFill>
                <a:srgbClr val="000000"/>
              </a:solidFill>
              <a:latin typeface="微软雅黑" panose="020B0503020204020204" charset="-122"/>
              <a:ea typeface="微软雅黑" panose="020B0503020204020204" charset="-122"/>
            </a:endParaRPr>
          </a:p>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sym typeface="Arial" panose="020B0604020202020204"/>
              </a:rPr>
              <a:t>0b1000001</a:t>
            </a:r>
            <a:endParaRPr lang="zh-CN" altLang="en-US" sz="1000" noProof="1">
              <a:solidFill>
                <a:srgbClr val="000000"/>
              </a:solidFill>
              <a:latin typeface="微软雅黑" panose="020B0503020204020204" charset="-122"/>
              <a:ea typeface="微软雅黑" panose="020B0503020204020204" charset="-122"/>
              <a:sym typeface="Arial" panose="020B0604020202020204"/>
            </a:endParaRPr>
          </a:p>
        </p:txBody>
      </p:sp>
      <p:sp>
        <p:nvSpPr>
          <p:cNvPr id="7" name="TextBox 6">
            <a:extLst>
              <a:ext uri="{FF2B5EF4-FFF2-40B4-BE49-F238E27FC236}">
                <a16:creationId xmlns:a16="http://schemas.microsoft.com/office/drawing/2014/main" id="{E001329E-5D00-4A29-8171-9B8D01F10D66}"/>
              </a:ext>
            </a:extLst>
          </p:cNvPr>
          <p:cNvSpPr txBox="1"/>
          <p:nvPr/>
        </p:nvSpPr>
        <p:spPr>
          <a:xfrm>
            <a:off x="1566863" y="3300413"/>
            <a:ext cx="5572125" cy="5540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rPr>
              <a:t>&gt;&gt;&gt;c</a:t>
            </a:r>
            <a:r>
              <a:rPr lang="en-US" altLang="zh-CN" sz="1000" noProof="1">
                <a:solidFill>
                  <a:srgbClr val="000000"/>
                </a:solidFill>
                <a:latin typeface="微软雅黑" panose="020B0503020204020204" charset="-122"/>
                <a:ea typeface="微软雅黑" panose="020B0503020204020204" charset="-122"/>
                <a:sym typeface="Arial" panose="020B0604020202020204"/>
              </a:rPr>
              <a:t>hr(0b1000001)   #</a:t>
            </a:r>
            <a:r>
              <a:rPr lang="zh-CN" altLang="en-US" sz="1000" noProof="1">
                <a:solidFill>
                  <a:srgbClr val="000000"/>
                </a:solidFill>
                <a:latin typeface="微软雅黑" panose="020B0503020204020204" charset="-122"/>
                <a:ea typeface="微软雅黑" panose="020B0503020204020204" charset="-122"/>
                <a:sym typeface="Arial" panose="020B0604020202020204"/>
              </a:rPr>
              <a:t>将编码值转换为对应的字符</a:t>
            </a:r>
            <a:endParaRPr lang="en-US" altLang="zh-CN" sz="1000" noProof="1">
              <a:solidFill>
                <a:srgbClr val="000000"/>
              </a:solidFill>
              <a:latin typeface="微软雅黑" panose="020B0503020204020204" charset="-122"/>
              <a:ea typeface="微软雅黑" panose="020B0503020204020204" charset="-122"/>
              <a:sym typeface="Arial" panose="020B0604020202020204"/>
            </a:endParaRPr>
          </a:p>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rPr>
              <a:t>‘A’</a:t>
            </a:r>
            <a:endParaRPr lang="zh-CN" altLang="en-US" sz="1000" noProof="1">
              <a:solidFill>
                <a:srgbClr val="000000"/>
              </a:solidFill>
              <a:latin typeface="微软雅黑" panose="020B0503020204020204" charset="-122"/>
              <a:ea typeface="微软雅黑" panose="020B0503020204020204" charset="-122"/>
              <a:sym typeface="Arial" panose="020B0604020202020204"/>
            </a:endParaRPr>
          </a:p>
        </p:txBody>
      </p:sp>
      <p:sp>
        <p:nvSpPr>
          <p:cNvPr id="20484" name="Shape 120">
            <a:extLst>
              <a:ext uri="{FF2B5EF4-FFF2-40B4-BE49-F238E27FC236}">
                <a16:creationId xmlns:a16="http://schemas.microsoft.com/office/drawing/2014/main" id="{4C3B17AC-955B-4E1C-A824-924BE51468CD}"/>
              </a:ext>
            </a:extLst>
          </p:cNvPr>
          <p:cNvSpPr>
            <a:spLocks noChangeArrowheads="1"/>
          </p:cNvSpPr>
          <p:nvPr/>
        </p:nvSpPr>
        <p:spPr bwMode="auto">
          <a:xfrm>
            <a:off x="752475" y="263525"/>
            <a:ext cx="1616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查看数据的编码</a:t>
            </a:r>
          </a:p>
        </p:txBody>
      </p:sp>
      <p:sp>
        <p:nvSpPr>
          <p:cNvPr id="9" name="五边形 8">
            <a:extLst>
              <a:ext uri="{FF2B5EF4-FFF2-40B4-BE49-F238E27FC236}">
                <a16:creationId xmlns:a16="http://schemas.microsoft.com/office/drawing/2014/main" id="{DE72BA38-A3EA-44B1-B5EB-D1465556ABE6}"/>
              </a:ext>
            </a:extLst>
          </p:cNvPr>
          <p:cNvSpPr/>
          <p:nvPr/>
        </p:nvSpPr>
        <p:spPr>
          <a:xfrm>
            <a:off x="325438" y="254000"/>
            <a:ext cx="427037" cy="304800"/>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7</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43FA0B-B1BF-42FB-9F59-9244818A7D67}"/>
              </a:ext>
            </a:extLst>
          </p:cNvPr>
          <p:cNvSpPr txBox="1"/>
          <p:nvPr/>
        </p:nvSpPr>
        <p:spPr>
          <a:xfrm>
            <a:off x="898525" y="825500"/>
            <a:ext cx="6911975" cy="306388"/>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sym typeface="Arial" panose="020B0604020202020204"/>
              </a:rPr>
              <a:t>用于文本数据字符编码的方案有多种类型，其中</a:t>
            </a:r>
            <a:r>
              <a:rPr lang="en-US" altLang="zh-CN" sz="1400" noProof="1">
                <a:solidFill>
                  <a:srgbClr val="000000"/>
                </a:solidFill>
                <a:latin typeface="微软雅黑" panose="020B0503020204020204" charset="-122"/>
                <a:ea typeface="微软雅黑" panose="020B0503020204020204" charset="-122"/>
                <a:sym typeface="Arial" panose="020B0604020202020204"/>
              </a:rPr>
              <a:t>ASCII</a:t>
            </a:r>
            <a:r>
              <a:rPr lang="zh-CN" altLang="en-US" sz="1400" noProof="1">
                <a:solidFill>
                  <a:srgbClr val="000000"/>
                </a:solidFill>
                <a:latin typeface="微软雅黑" panose="020B0503020204020204" charset="-122"/>
                <a:ea typeface="微软雅黑" panose="020B0503020204020204" charset="-122"/>
              </a:rPr>
              <a:t>码和</a:t>
            </a:r>
            <a:r>
              <a:rPr lang="en-US" altLang="zh-CN" sz="1400" noProof="1">
                <a:solidFill>
                  <a:srgbClr val="000000"/>
                </a:solidFill>
                <a:latin typeface="微软雅黑" panose="020B0503020204020204" charset="-122"/>
                <a:ea typeface="微软雅黑" panose="020B0503020204020204" charset="-122"/>
              </a:rPr>
              <a:t>unicode</a:t>
            </a:r>
            <a:r>
              <a:rPr lang="zh-CN" altLang="en-US" sz="1400" noProof="1">
                <a:solidFill>
                  <a:srgbClr val="000000"/>
                </a:solidFill>
                <a:latin typeface="微软雅黑" panose="020B0503020204020204" charset="-122"/>
                <a:ea typeface="微软雅黑" panose="020B0503020204020204" charset="-122"/>
              </a:rPr>
              <a:t>是典型的</a:t>
            </a:r>
            <a:r>
              <a:rPr lang="en-US" altLang="zh-CN" sz="1400" noProof="1">
                <a:solidFill>
                  <a:srgbClr val="000000"/>
                </a:solidFill>
                <a:latin typeface="微软雅黑" panose="020B0503020204020204" charset="-122"/>
                <a:ea typeface="微软雅黑" panose="020B0503020204020204" charset="-122"/>
              </a:rPr>
              <a:t>2</a:t>
            </a:r>
            <a:r>
              <a:rPr lang="zh-CN" altLang="en-US" sz="1400" noProof="1">
                <a:solidFill>
                  <a:srgbClr val="000000"/>
                </a:solidFill>
                <a:latin typeface="微软雅黑" panose="020B0503020204020204" charset="-122"/>
                <a:ea typeface="微软雅黑" panose="020B0503020204020204" charset="-122"/>
              </a:rPr>
              <a:t>种方案。</a:t>
            </a:r>
            <a:endParaRPr lang="zh-CN" altLang="en-US" sz="1400" noProof="1">
              <a:solidFill>
                <a:srgbClr val="000000"/>
              </a:solidFill>
              <a:latin typeface="微软雅黑" panose="020B0503020204020204" charset="-122"/>
              <a:ea typeface="微软雅黑" panose="020B0503020204020204" charset="-122"/>
              <a:sym typeface="Arial" panose="020B0604020202020204"/>
            </a:endParaRPr>
          </a:p>
        </p:txBody>
      </p:sp>
      <p:sp>
        <p:nvSpPr>
          <p:cNvPr id="6" name="TextBox 5">
            <a:extLst>
              <a:ext uri="{FF2B5EF4-FFF2-40B4-BE49-F238E27FC236}">
                <a16:creationId xmlns:a16="http://schemas.microsoft.com/office/drawing/2014/main" id="{C9B0F948-2C3C-413E-9226-7AB92409CBAB}"/>
              </a:ext>
            </a:extLst>
          </p:cNvPr>
          <p:cNvSpPr txBox="1"/>
          <p:nvPr/>
        </p:nvSpPr>
        <p:spPr>
          <a:xfrm>
            <a:off x="919163" y="1357313"/>
            <a:ext cx="1044575" cy="307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285750" indent="-285750" fontAlgn="auto" latinLnBrk="1" hangingPunct="0">
              <a:spcBef>
                <a:spcPts val="0"/>
              </a:spcBef>
              <a:spcAft>
                <a:spcPts val="0"/>
              </a:spcAft>
              <a:buFont typeface="Wingdings" panose="05000000000000000000" pitchFamily="2" charset="2"/>
              <a:buChar char="u"/>
            </a:pPr>
            <a:r>
              <a:rPr lang="en-US" altLang="zh-CN" sz="1400" b="1" noProof="1">
                <a:solidFill>
                  <a:srgbClr val="000000"/>
                </a:solidFill>
                <a:latin typeface="微软雅黑" panose="020B0503020204020204" charset="-122"/>
                <a:ea typeface="微软雅黑" panose="020B0503020204020204" charset="-122"/>
              </a:rPr>
              <a:t>ASCII</a:t>
            </a:r>
            <a:r>
              <a:rPr lang="zh-CN" altLang="en-US" sz="1400" b="1" noProof="1">
                <a:solidFill>
                  <a:srgbClr val="000000"/>
                </a:solidFill>
                <a:latin typeface="微软雅黑" panose="020B0503020204020204" charset="-122"/>
                <a:ea typeface="微软雅黑" panose="020B0503020204020204" charset="-122"/>
              </a:rPr>
              <a:t>码</a:t>
            </a:r>
            <a:endParaRPr lang="zh-CN" altLang="en-US" sz="1400" b="1" noProof="1">
              <a:solidFill>
                <a:srgbClr val="000000"/>
              </a:solidFill>
              <a:latin typeface="微软雅黑" panose="020B0503020204020204" charset="-122"/>
              <a:ea typeface="微软雅黑" panose="020B0503020204020204" charset="-122"/>
              <a:sym typeface="Arial" panose="020B0604020202020204"/>
            </a:endParaRPr>
          </a:p>
        </p:txBody>
      </p:sp>
      <p:sp>
        <p:nvSpPr>
          <p:cNvPr id="7" name="TextBox 6">
            <a:extLst>
              <a:ext uri="{FF2B5EF4-FFF2-40B4-BE49-F238E27FC236}">
                <a16:creationId xmlns:a16="http://schemas.microsoft.com/office/drawing/2014/main" id="{34E16FDE-3C84-4E19-A649-E746CD904002}"/>
              </a:ext>
            </a:extLst>
          </p:cNvPr>
          <p:cNvSpPr txBox="1"/>
          <p:nvPr/>
        </p:nvSpPr>
        <p:spPr>
          <a:xfrm>
            <a:off x="919163" y="1798638"/>
            <a:ext cx="6724650" cy="3222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lnSpc>
                <a:spcPct val="150000"/>
              </a:lnSpc>
              <a:spcBef>
                <a:spcPts val="0"/>
              </a:spcBef>
              <a:spcAft>
                <a:spcPts val="0"/>
              </a:spcAft>
            </a:pPr>
            <a:r>
              <a:rPr lang="zh-CN" altLang="en-US" sz="1000" noProof="1">
                <a:solidFill>
                  <a:srgbClr val="000000"/>
                </a:solidFill>
                <a:latin typeface="微软雅黑" panose="020B0503020204020204" charset="-122"/>
                <a:ea typeface="微软雅黑" panose="020B0503020204020204" charset="-122"/>
                <a:sym typeface="Arial" panose="020B0604020202020204"/>
              </a:rPr>
              <a:t>用</a:t>
            </a:r>
            <a:r>
              <a:rPr lang="en-US" altLang="zh-CN" sz="1000" noProof="1">
                <a:solidFill>
                  <a:srgbClr val="000000"/>
                </a:solidFill>
                <a:latin typeface="微软雅黑" panose="020B0503020204020204" charset="-122"/>
                <a:ea typeface="微软雅黑" panose="020B0503020204020204" charset="-122"/>
                <a:sym typeface="Arial" panose="020B0604020202020204"/>
              </a:rPr>
              <a:t>7</a:t>
            </a:r>
            <a:r>
              <a:rPr lang="zh-CN" altLang="en-US" sz="1000" noProof="1">
                <a:solidFill>
                  <a:srgbClr val="000000"/>
                </a:solidFill>
                <a:latin typeface="微软雅黑" panose="020B0503020204020204" charset="-122"/>
                <a:ea typeface="微软雅黑" panose="020B0503020204020204" charset="-122"/>
                <a:sym typeface="Arial" panose="020B0604020202020204"/>
              </a:rPr>
              <a:t>位或</a:t>
            </a:r>
            <a:r>
              <a:rPr lang="en-US" altLang="zh-CN" sz="1000" noProof="1">
                <a:solidFill>
                  <a:srgbClr val="000000"/>
                </a:solidFill>
                <a:latin typeface="微软雅黑" panose="020B0503020204020204" charset="-122"/>
                <a:ea typeface="微软雅黑" panose="020B0503020204020204" charset="-122"/>
                <a:sym typeface="Arial" panose="020B0604020202020204"/>
              </a:rPr>
              <a:t>8</a:t>
            </a:r>
            <a:r>
              <a:rPr lang="zh-CN" altLang="en-US" sz="1000" noProof="1">
                <a:solidFill>
                  <a:srgbClr val="000000"/>
                </a:solidFill>
                <a:latin typeface="微软雅黑" panose="020B0503020204020204" charset="-122"/>
                <a:ea typeface="微软雅黑" panose="020B0503020204020204" charset="-122"/>
                <a:sym typeface="Arial" panose="020B0604020202020204"/>
              </a:rPr>
              <a:t>位二进制数表示一个字符，集中</a:t>
            </a:r>
            <a:r>
              <a:rPr lang="zh-CN" altLang="en-US" sz="1000" noProof="1">
                <a:solidFill>
                  <a:srgbClr val="000000"/>
                </a:solidFill>
                <a:latin typeface="微软雅黑" panose="020B0503020204020204" charset="-122"/>
                <a:ea typeface="微软雅黑" panose="020B0503020204020204" charset="-122"/>
              </a:rPr>
              <a:t>定义了大小写英文字母，标点符号和数字等字符和符号，共</a:t>
            </a:r>
            <a:r>
              <a:rPr lang="en-US" altLang="zh-CN" sz="1000" noProof="1">
                <a:solidFill>
                  <a:srgbClr val="000000"/>
                </a:solidFill>
                <a:latin typeface="微软雅黑" panose="020B0503020204020204" charset="-122"/>
                <a:ea typeface="微软雅黑" panose="020B0503020204020204" charset="-122"/>
              </a:rPr>
              <a:t>128</a:t>
            </a:r>
            <a:r>
              <a:rPr lang="zh-CN" altLang="en-US" sz="1000" noProof="1">
                <a:solidFill>
                  <a:srgbClr val="000000"/>
                </a:solidFill>
                <a:latin typeface="微软雅黑" panose="020B0503020204020204" charset="-122"/>
                <a:ea typeface="微软雅黑" panose="020B0503020204020204" charset="-122"/>
              </a:rPr>
              <a:t>个。</a:t>
            </a:r>
            <a:endParaRPr lang="zh-CN" altLang="en-US" sz="1000" noProof="1">
              <a:solidFill>
                <a:srgbClr val="000000"/>
              </a:solidFill>
              <a:latin typeface="微软雅黑" panose="020B0503020204020204" charset="-122"/>
              <a:ea typeface="微软雅黑" panose="020B0503020204020204" charset="-122"/>
              <a:sym typeface="Arial" panose="020B0604020202020204"/>
            </a:endParaRPr>
          </a:p>
        </p:txBody>
      </p:sp>
      <p:sp>
        <p:nvSpPr>
          <p:cNvPr id="8" name="TextBox 7">
            <a:extLst>
              <a:ext uri="{FF2B5EF4-FFF2-40B4-BE49-F238E27FC236}">
                <a16:creationId xmlns:a16="http://schemas.microsoft.com/office/drawing/2014/main" id="{3F161483-75C1-44FA-A3E4-B0AC6345DC96}"/>
              </a:ext>
            </a:extLst>
          </p:cNvPr>
          <p:cNvSpPr txBox="1"/>
          <p:nvPr/>
        </p:nvSpPr>
        <p:spPr>
          <a:xfrm>
            <a:off x="898525" y="2205038"/>
            <a:ext cx="7048500" cy="3238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lnSpc>
                <a:spcPct val="150000"/>
              </a:lnSpc>
              <a:spcBef>
                <a:spcPts val="0"/>
              </a:spcBef>
              <a:spcAft>
                <a:spcPts val="0"/>
              </a:spcAft>
            </a:pPr>
            <a:r>
              <a:rPr lang="zh-CN" altLang="en-US" sz="1000" noProof="1">
                <a:solidFill>
                  <a:srgbClr val="000000"/>
                </a:solidFill>
                <a:latin typeface="微软雅黑" panose="020B0503020204020204" charset="-122"/>
                <a:ea typeface="微软雅黑" panose="020B0503020204020204" charset="-122"/>
                <a:sym typeface="Arial" panose="020B0604020202020204"/>
              </a:rPr>
              <a:t>计算机内部用一个字节来存放一个</a:t>
            </a:r>
            <a:r>
              <a:rPr lang="en-US" altLang="zh-CN" sz="1000" noProof="1">
                <a:solidFill>
                  <a:srgbClr val="000000"/>
                </a:solidFill>
                <a:latin typeface="微软雅黑" panose="020B0503020204020204" charset="-122"/>
                <a:ea typeface="微软雅黑" panose="020B0503020204020204" charset="-122"/>
                <a:sym typeface="Arial" panose="020B0604020202020204"/>
              </a:rPr>
              <a:t>ASCII</a:t>
            </a:r>
            <a:r>
              <a:rPr lang="zh-CN" altLang="en-US" sz="1000" noProof="1">
                <a:solidFill>
                  <a:srgbClr val="000000"/>
                </a:solidFill>
                <a:latin typeface="微软雅黑" panose="020B0503020204020204" charset="-122"/>
                <a:ea typeface="微软雅黑" panose="020B0503020204020204" charset="-122"/>
              </a:rPr>
              <a:t>码字符，最高位用</a:t>
            </a:r>
            <a:r>
              <a:rPr lang="en-US" altLang="zh-CN" sz="1000" noProof="1">
                <a:solidFill>
                  <a:srgbClr val="000000"/>
                </a:solidFill>
                <a:latin typeface="微软雅黑" panose="020B0503020204020204" charset="-122"/>
                <a:ea typeface="微软雅黑" panose="020B0503020204020204" charset="-122"/>
              </a:rPr>
              <a:t>0</a:t>
            </a:r>
            <a:r>
              <a:rPr lang="zh-CN" altLang="en-US" sz="1000" noProof="1">
                <a:solidFill>
                  <a:srgbClr val="000000"/>
                </a:solidFill>
                <a:latin typeface="微软雅黑" panose="020B0503020204020204" charset="-122"/>
                <a:ea typeface="微软雅黑" panose="020B0503020204020204" charset="-122"/>
              </a:rPr>
              <a:t>表示，例如，“</a:t>
            </a:r>
            <a:r>
              <a:rPr lang="en-US" altLang="zh-CN" sz="1000" noProof="1">
                <a:solidFill>
                  <a:srgbClr val="000000"/>
                </a:solidFill>
                <a:latin typeface="微软雅黑" panose="020B0503020204020204" charset="-122"/>
                <a:ea typeface="微软雅黑" panose="020B0503020204020204" charset="-122"/>
              </a:rPr>
              <a:t>A</a:t>
            </a:r>
            <a:r>
              <a:rPr lang="zh-CN" altLang="en-US" sz="1000" noProof="1">
                <a:solidFill>
                  <a:srgbClr val="000000"/>
                </a:solidFill>
                <a:latin typeface="微软雅黑" panose="020B0503020204020204" charset="-122"/>
                <a:ea typeface="微软雅黑" panose="020B0503020204020204" charset="-122"/>
              </a:rPr>
              <a:t>”的</a:t>
            </a:r>
            <a:r>
              <a:rPr lang="en-US" altLang="zh-CN" sz="1000" noProof="1">
                <a:solidFill>
                  <a:srgbClr val="000000"/>
                </a:solidFill>
                <a:latin typeface="微软雅黑" panose="020B0503020204020204" charset="-122"/>
                <a:ea typeface="微软雅黑" panose="020B0503020204020204" charset="-122"/>
              </a:rPr>
              <a:t>ASCII</a:t>
            </a:r>
            <a:r>
              <a:rPr lang="zh-CN" altLang="en-US" sz="1000" noProof="1">
                <a:solidFill>
                  <a:srgbClr val="000000"/>
                </a:solidFill>
                <a:latin typeface="微软雅黑" panose="020B0503020204020204" charset="-122"/>
                <a:ea typeface="微软雅黑" panose="020B0503020204020204" charset="-122"/>
              </a:rPr>
              <a:t>码为</a:t>
            </a:r>
            <a:r>
              <a:rPr lang="en-US" altLang="zh-CN" sz="1000" noProof="1">
                <a:solidFill>
                  <a:srgbClr val="000000"/>
                </a:solidFill>
                <a:latin typeface="微软雅黑" panose="020B0503020204020204" charset="-122"/>
                <a:ea typeface="微软雅黑" panose="020B0503020204020204" charset="-122"/>
              </a:rPr>
              <a:t>01000001</a:t>
            </a:r>
            <a:r>
              <a:rPr lang="zh-CN" altLang="en-US" sz="1000" noProof="1">
                <a:solidFill>
                  <a:srgbClr val="000000"/>
                </a:solidFill>
                <a:latin typeface="微软雅黑" panose="020B0503020204020204" charset="-122"/>
                <a:ea typeface="微软雅黑" panose="020B0503020204020204" charset="-122"/>
              </a:rPr>
              <a:t>，即</a:t>
            </a:r>
            <a:r>
              <a:rPr lang="en-US" altLang="zh-CN" sz="1000" noProof="1">
                <a:solidFill>
                  <a:srgbClr val="000000"/>
                </a:solidFill>
                <a:latin typeface="微软雅黑" panose="020B0503020204020204" charset="-122"/>
                <a:ea typeface="微软雅黑" panose="020B0503020204020204" charset="-122"/>
              </a:rPr>
              <a:t>65</a:t>
            </a:r>
            <a:r>
              <a:rPr lang="zh-CN" altLang="en-US" sz="1000" noProof="1">
                <a:solidFill>
                  <a:srgbClr val="000000"/>
                </a:solidFill>
                <a:latin typeface="微软雅黑" panose="020B0503020204020204" charset="-122"/>
                <a:ea typeface="微软雅黑" panose="020B0503020204020204" charset="-122"/>
              </a:rPr>
              <a:t>。</a:t>
            </a:r>
            <a:endParaRPr lang="zh-CN" altLang="en-US" sz="1000" noProof="1">
              <a:solidFill>
                <a:srgbClr val="000000"/>
              </a:solidFill>
              <a:latin typeface="微软雅黑" panose="020B0503020204020204" charset="-122"/>
              <a:ea typeface="微软雅黑" panose="020B0503020204020204" charset="-122"/>
              <a:sym typeface="Arial" panose="020B0604020202020204"/>
            </a:endParaRPr>
          </a:p>
        </p:txBody>
      </p:sp>
      <p:graphicFrame>
        <p:nvGraphicFramePr>
          <p:cNvPr id="9" name="表格 8">
            <a:extLst>
              <a:ext uri="{FF2B5EF4-FFF2-40B4-BE49-F238E27FC236}">
                <a16:creationId xmlns:a16="http://schemas.microsoft.com/office/drawing/2014/main" id="{74B6CF3A-7C4C-441A-8DD7-CB41A7F9344B}"/>
              </a:ext>
            </a:extLst>
          </p:cNvPr>
          <p:cNvGraphicFramePr>
            <a:graphicFrameLocks noGrp="1"/>
          </p:cNvGraphicFramePr>
          <p:nvPr/>
        </p:nvGraphicFramePr>
        <p:xfrm>
          <a:off x="2217738" y="2803525"/>
          <a:ext cx="3956050" cy="1706768"/>
        </p:xfrm>
        <a:graphic>
          <a:graphicData uri="http://schemas.openxmlformats.org/drawingml/2006/table">
            <a:tbl>
              <a:tblPr firstRow="1" bandRow="1">
                <a:tableStyleId>{5C22544A-7EE6-4342-B048-85BDC9FD1C3A}</a:tableStyleId>
              </a:tblPr>
              <a:tblGrid>
                <a:gridCol w="1371696">
                  <a:extLst>
                    <a:ext uri="{9D8B030D-6E8A-4147-A177-3AD203B41FA5}">
                      <a16:colId xmlns:a16="http://schemas.microsoft.com/office/drawing/2014/main" val="20000"/>
                    </a:ext>
                  </a:extLst>
                </a:gridCol>
                <a:gridCol w="2584354">
                  <a:extLst>
                    <a:ext uri="{9D8B030D-6E8A-4147-A177-3AD203B41FA5}">
                      <a16:colId xmlns:a16="http://schemas.microsoft.com/office/drawing/2014/main" val="20001"/>
                    </a:ext>
                  </a:extLst>
                </a:gridCol>
              </a:tblGrid>
              <a:tr h="243795">
                <a:tc>
                  <a:txBody>
                    <a:bodyPr/>
                    <a:lstStyle/>
                    <a:p>
                      <a:pPr algn="ctr"/>
                      <a:r>
                        <a:rPr lang="en-US" altLang="zh-CN" sz="1000" dirty="0">
                          <a:latin typeface="Adobe 仿宋 Std R" pitchFamily="18" charset="-122"/>
                          <a:ea typeface="Adobe 仿宋 Std R" pitchFamily="18" charset="-122"/>
                        </a:rPr>
                        <a:t>ASCII</a:t>
                      </a:r>
                      <a:r>
                        <a:rPr lang="zh-CN" altLang="en-US" sz="1000" dirty="0">
                          <a:latin typeface="Adobe 仿宋 Std R" pitchFamily="18" charset="-122"/>
                          <a:ea typeface="Adobe 仿宋 Std R" pitchFamily="18" charset="-122"/>
                        </a:rPr>
                        <a:t>码（十进制）</a:t>
                      </a:r>
                    </a:p>
                  </a:txBody>
                  <a:tcPr marL="91446" marR="91446" marT="45712" marB="45712"/>
                </a:tc>
                <a:tc>
                  <a:txBody>
                    <a:bodyPr/>
                    <a:lstStyle/>
                    <a:p>
                      <a:pPr algn="ctr"/>
                      <a:r>
                        <a:rPr lang="zh-CN" altLang="en-US" sz="1000" dirty="0">
                          <a:latin typeface="Adobe 仿宋 Std R" pitchFamily="18" charset="-122"/>
                          <a:ea typeface="Adobe 仿宋 Std R" pitchFamily="18" charset="-122"/>
                        </a:rPr>
                        <a:t>字符</a:t>
                      </a:r>
                    </a:p>
                  </a:txBody>
                  <a:tcPr marL="91446" marR="91446" marT="45712" marB="45712"/>
                </a:tc>
                <a:extLst>
                  <a:ext uri="{0D108BD9-81ED-4DB2-BD59-A6C34878D82A}">
                    <a16:rowId xmlns:a16="http://schemas.microsoft.com/office/drawing/2014/main" val="10000"/>
                  </a:ext>
                </a:extLst>
              </a:tr>
              <a:tr h="243795">
                <a:tc>
                  <a:txBody>
                    <a:bodyPr/>
                    <a:lstStyle/>
                    <a:p>
                      <a:pPr algn="ctr"/>
                      <a:r>
                        <a:rPr lang="en-US" altLang="zh-CN" sz="1000" dirty="0">
                          <a:latin typeface="Adobe 仿宋 Std R" pitchFamily="18" charset="-122"/>
                          <a:ea typeface="Adobe 仿宋 Std R" pitchFamily="18" charset="-122"/>
                        </a:rPr>
                        <a:t>0~31</a:t>
                      </a:r>
                      <a:endParaRPr lang="zh-CN" altLang="en-US" sz="1000" dirty="0">
                        <a:latin typeface="Adobe 仿宋 Std R" pitchFamily="18" charset="-122"/>
                        <a:ea typeface="Adobe 仿宋 Std R" pitchFamily="18" charset="-122"/>
                      </a:endParaRPr>
                    </a:p>
                  </a:txBody>
                  <a:tcPr marL="91446" marR="91446" marT="45712" marB="45712"/>
                </a:tc>
                <a:tc>
                  <a:txBody>
                    <a:bodyPr/>
                    <a:lstStyle/>
                    <a:p>
                      <a:pPr algn="ctr"/>
                      <a:r>
                        <a:rPr lang="zh-CN" altLang="en-US" sz="1000" dirty="0">
                          <a:latin typeface="Adobe 仿宋 Std R" pitchFamily="18" charset="-122"/>
                          <a:ea typeface="Adobe 仿宋 Std R" pitchFamily="18" charset="-122"/>
                        </a:rPr>
                        <a:t>控制字符或通信专用字符（不可见）</a:t>
                      </a:r>
                    </a:p>
                  </a:txBody>
                  <a:tcPr marL="91446" marR="91446" marT="45712" marB="45712"/>
                </a:tc>
                <a:extLst>
                  <a:ext uri="{0D108BD9-81ED-4DB2-BD59-A6C34878D82A}">
                    <a16:rowId xmlns:a16="http://schemas.microsoft.com/office/drawing/2014/main" val="10001"/>
                  </a:ext>
                </a:extLst>
              </a:tr>
              <a:tr h="243795">
                <a:tc>
                  <a:txBody>
                    <a:bodyPr/>
                    <a:lstStyle/>
                    <a:p>
                      <a:pPr algn="ctr"/>
                      <a:r>
                        <a:rPr lang="en-US" altLang="zh-CN" sz="1000" dirty="0">
                          <a:latin typeface="Adobe 仿宋 Std R" pitchFamily="18" charset="-122"/>
                          <a:ea typeface="Adobe 仿宋 Std R" pitchFamily="18" charset="-122"/>
                        </a:rPr>
                        <a:t>32</a:t>
                      </a:r>
                      <a:endParaRPr lang="zh-CN" altLang="en-US" sz="1000" dirty="0">
                        <a:latin typeface="Adobe 仿宋 Std R" pitchFamily="18" charset="-122"/>
                        <a:ea typeface="Adobe 仿宋 Std R" pitchFamily="18" charset="-122"/>
                      </a:endParaRPr>
                    </a:p>
                  </a:txBody>
                  <a:tcPr marL="91446" marR="91446" marT="45712" marB="45712"/>
                </a:tc>
                <a:tc>
                  <a:txBody>
                    <a:bodyPr/>
                    <a:lstStyle/>
                    <a:p>
                      <a:pPr algn="ctr"/>
                      <a:r>
                        <a:rPr lang="zh-CN" altLang="en-US" sz="1000" dirty="0">
                          <a:latin typeface="Adobe 仿宋 Std R" pitchFamily="18" charset="-122"/>
                          <a:ea typeface="Adobe 仿宋 Std R" pitchFamily="18" charset="-122"/>
                        </a:rPr>
                        <a:t>空格</a:t>
                      </a:r>
                    </a:p>
                  </a:txBody>
                  <a:tcPr marL="91446" marR="91446" marT="45712" marB="45712"/>
                </a:tc>
                <a:extLst>
                  <a:ext uri="{0D108BD9-81ED-4DB2-BD59-A6C34878D82A}">
                    <a16:rowId xmlns:a16="http://schemas.microsoft.com/office/drawing/2014/main" val="10002"/>
                  </a:ext>
                </a:extLst>
              </a:tr>
              <a:tr h="243795">
                <a:tc>
                  <a:txBody>
                    <a:bodyPr/>
                    <a:lstStyle/>
                    <a:p>
                      <a:pPr algn="ctr"/>
                      <a:r>
                        <a:rPr lang="en-US" altLang="zh-CN" sz="1000" dirty="0">
                          <a:latin typeface="Adobe 仿宋 Std R" pitchFamily="18" charset="-122"/>
                          <a:ea typeface="Adobe 仿宋 Std R" pitchFamily="18" charset="-122"/>
                        </a:rPr>
                        <a:t>48~57</a:t>
                      </a:r>
                      <a:endParaRPr lang="zh-CN" altLang="en-US" sz="1000" dirty="0">
                        <a:latin typeface="Adobe 仿宋 Std R" pitchFamily="18" charset="-122"/>
                        <a:ea typeface="Adobe 仿宋 Std R" pitchFamily="18" charset="-122"/>
                      </a:endParaRPr>
                    </a:p>
                  </a:txBody>
                  <a:tcPr marL="91446" marR="91446" marT="45712" marB="45712"/>
                </a:tc>
                <a:tc>
                  <a:txBody>
                    <a:bodyPr/>
                    <a:lstStyle/>
                    <a:p>
                      <a:pPr algn="ctr"/>
                      <a:r>
                        <a:rPr lang="zh-CN" altLang="en-US" sz="1000" dirty="0">
                          <a:latin typeface="Adobe 仿宋 Std R" pitchFamily="18" charset="-122"/>
                          <a:ea typeface="Adobe 仿宋 Std R" pitchFamily="18" charset="-122"/>
                        </a:rPr>
                        <a:t>数字</a:t>
                      </a:r>
                      <a:r>
                        <a:rPr lang="en-US" altLang="zh-CN" sz="1000" dirty="0">
                          <a:latin typeface="Adobe 仿宋 Std R" pitchFamily="18" charset="-122"/>
                          <a:ea typeface="Adobe 仿宋 Std R" pitchFamily="18" charset="-122"/>
                        </a:rPr>
                        <a:t>0~9</a:t>
                      </a:r>
                      <a:endParaRPr lang="zh-CN" altLang="en-US" sz="1000" dirty="0">
                        <a:latin typeface="Adobe 仿宋 Std R" pitchFamily="18" charset="-122"/>
                        <a:ea typeface="Adobe 仿宋 Std R" pitchFamily="18" charset="-122"/>
                      </a:endParaRPr>
                    </a:p>
                  </a:txBody>
                  <a:tcPr marL="91446" marR="91446" marT="45712" marB="45712"/>
                </a:tc>
                <a:extLst>
                  <a:ext uri="{0D108BD9-81ED-4DB2-BD59-A6C34878D82A}">
                    <a16:rowId xmlns:a16="http://schemas.microsoft.com/office/drawing/2014/main" val="10003"/>
                  </a:ext>
                </a:extLst>
              </a:tr>
              <a:tr h="243795">
                <a:tc>
                  <a:txBody>
                    <a:bodyPr/>
                    <a:lstStyle/>
                    <a:p>
                      <a:pPr algn="ctr"/>
                      <a:r>
                        <a:rPr lang="en-US" altLang="zh-CN" sz="1000" dirty="0">
                          <a:latin typeface="Adobe 仿宋 Std R" pitchFamily="18" charset="-122"/>
                          <a:ea typeface="Adobe 仿宋 Std R" pitchFamily="18" charset="-122"/>
                        </a:rPr>
                        <a:t>65~90</a:t>
                      </a:r>
                      <a:endParaRPr lang="zh-CN" altLang="en-US" sz="1000" dirty="0">
                        <a:latin typeface="Adobe 仿宋 Std R" pitchFamily="18" charset="-122"/>
                        <a:ea typeface="Adobe 仿宋 Std R" pitchFamily="18" charset="-122"/>
                      </a:endParaRPr>
                    </a:p>
                  </a:txBody>
                  <a:tcPr marL="91446" marR="91446" marT="45712" marB="45712"/>
                </a:tc>
                <a:tc>
                  <a:txBody>
                    <a:bodyPr/>
                    <a:lstStyle/>
                    <a:p>
                      <a:pPr algn="ctr"/>
                      <a:r>
                        <a:rPr lang="zh-CN" altLang="en-US" sz="1000" dirty="0">
                          <a:latin typeface="Adobe 仿宋 Std R" pitchFamily="18" charset="-122"/>
                          <a:ea typeface="Adobe 仿宋 Std R" pitchFamily="18" charset="-122"/>
                        </a:rPr>
                        <a:t>大写英文字母</a:t>
                      </a:r>
                      <a:r>
                        <a:rPr lang="en-US" altLang="zh-CN" sz="1000" dirty="0">
                          <a:latin typeface="Adobe 仿宋 Std R" pitchFamily="18" charset="-122"/>
                          <a:ea typeface="Adobe 仿宋 Std R" pitchFamily="18" charset="-122"/>
                        </a:rPr>
                        <a:t>A~Z</a:t>
                      </a:r>
                      <a:endParaRPr lang="zh-CN" altLang="en-US" sz="1000" dirty="0">
                        <a:latin typeface="Adobe 仿宋 Std R" pitchFamily="18" charset="-122"/>
                        <a:ea typeface="Adobe 仿宋 Std R" pitchFamily="18" charset="-122"/>
                      </a:endParaRPr>
                    </a:p>
                  </a:txBody>
                  <a:tcPr marL="91446" marR="91446" marT="45712" marB="45712"/>
                </a:tc>
                <a:extLst>
                  <a:ext uri="{0D108BD9-81ED-4DB2-BD59-A6C34878D82A}">
                    <a16:rowId xmlns:a16="http://schemas.microsoft.com/office/drawing/2014/main" val="10004"/>
                  </a:ext>
                </a:extLst>
              </a:tr>
              <a:tr h="243795">
                <a:tc>
                  <a:txBody>
                    <a:bodyPr/>
                    <a:lstStyle/>
                    <a:p>
                      <a:pPr algn="ctr"/>
                      <a:r>
                        <a:rPr lang="en-US" altLang="zh-CN" sz="1000" dirty="0">
                          <a:latin typeface="Adobe 仿宋 Std R" pitchFamily="18" charset="-122"/>
                          <a:ea typeface="Adobe 仿宋 Std R" pitchFamily="18" charset="-122"/>
                        </a:rPr>
                        <a:t>97~122</a:t>
                      </a:r>
                      <a:endParaRPr lang="zh-CN" altLang="en-US" sz="1000" dirty="0">
                        <a:latin typeface="Adobe 仿宋 Std R" pitchFamily="18" charset="-122"/>
                        <a:ea typeface="Adobe 仿宋 Std R" pitchFamily="18" charset="-122"/>
                      </a:endParaRPr>
                    </a:p>
                  </a:txBody>
                  <a:tcPr marL="91446" marR="91446" marT="45712" marB="45712"/>
                </a:tc>
                <a:tc>
                  <a:txBody>
                    <a:bodyPr/>
                    <a:lstStyle/>
                    <a:p>
                      <a:pPr algn="ctr"/>
                      <a:r>
                        <a:rPr lang="zh-CN" altLang="en-US" sz="1000" dirty="0">
                          <a:latin typeface="Adobe 仿宋 Std R" pitchFamily="18" charset="-122"/>
                          <a:ea typeface="Adobe 仿宋 Std R" pitchFamily="18" charset="-122"/>
                        </a:rPr>
                        <a:t>小写英文字母</a:t>
                      </a:r>
                      <a:r>
                        <a:rPr lang="en-US" altLang="zh-CN" sz="1000" dirty="0" err="1">
                          <a:latin typeface="Adobe 仿宋 Std R" pitchFamily="18" charset="-122"/>
                          <a:ea typeface="Adobe 仿宋 Std R" pitchFamily="18" charset="-122"/>
                        </a:rPr>
                        <a:t>a~z</a:t>
                      </a:r>
                      <a:endParaRPr lang="zh-CN" altLang="en-US" sz="1000" dirty="0">
                        <a:latin typeface="Adobe 仿宋 Std R" pitchFamily="18" charset="-122"/>
                        <a:ea typeface="Adobe 仿宋 Std R" pitchFamily="18" charset="-122"/>
                      </a:endParaRPr>
                    </a:p>
                  </a:txBody>
                  <a:tcPr marL="91446" marR="91446" marT="45712" marB="45712"/>
                </a:tc>
                <a:extLst>
                  <a:ext uri="{0D108BD9-81ED-4DB2-BD59-A6C34878D82A}">
                    <a16:rowId xmlns:a16="http://schemas.microsoft.com/office/drawing/2014/main" val="10005"/>
                  </a:ext>
                </a:extLst>
              </a:tr>
              <a:tr h="243795">
                <a:tc>
                  <a:txBody>
                    <a:bodyPr/>
                    <a:lstStyle/>
                    <a:p>
                      <a:pPr algn="ctr"/>
                      <a:r>
                        <a:rPr lang="zh-CN" altLang="en-US" sz="1000" dirty="0">
                          <a:latin typeface="Adobe 仿宋 Std R" pitchFamily="18" charset="-122"/>
                          <a:ea typeface="Adobe 仿宋 Std R" pitchFamily="18" charset="-122"/>
                        </a:rPr>
                        <a:t>其他</a:t>
                      </a:r>
                    </a:p>
                  </a:txBody>
                  <a:tcPr marL="91446" marR="91446" marT="45712" marB="45712"/>
                </a:tc>
                <a:tc>
                  <a:txBody>
                    <a:bodyPr/>
                    <a:lstStyle/>
                    <a:p>
                      <a:pPr algn="ctr"/>
                      <a:r>
                        <a:rPr lang="zh-CN" altLang="en-US" sz="1000" dirty="0">
                          <a:latin typeface="Adobe 仿宋 Std R" pitchFamily="18" charset="-122"/>
                          <a:ea typeface="Adobe 仿宋 Std R" pitchFamily="18" charset="-122"/>
                        </a:rPr>
                        <a:t>英文标点符号、运算符号、括号</a:t>
                      </a:r>
                    </a:p>
                  </a:txBody>
                  <a:tcPr marL="91446" marR="91446" marT="45712" marB="45712"/>
                </a:tc>
                <a:extLst>
                  <a:ext uri="{0D108BD9-81ED-4DB2-BD59-A6C34878D82A}">
                    <a16:rowId xmlns:a16="http://schemas.microsoft.com/office/drawing/2014/main" val="10006"/>
                  </a:ext>
                </a:extLst>
              </a:tr>
            </a:tbl>
          </a:graphicData>
        </a:graphic>
      </p:graphicFrame>
      <p:sp>
        <p:nvSpPr>
          <p:cNvPr id="21535" name="Shape 120">
            <a:extLst>
              <a:ext uri="{FF2B5EF4-FFF2-40B4-BE49-F238E27FC236}">
                <a16:creationId xmlns:a16="http://schemas.microsoft.com/office/drawing/2014/main" id="{458081BD-DC76-46B1-B0A0-D47FAA5EF2C0}"/>
              </a:ext>
            </a:extLst>
          </p:cNvPr>
          <p:cNvSpPr>
            <a:spLocks noChangeArrowheads="1"/>
          </p:cNvSpPr>
          <p:nvPr/>
        </p:nvSpPr>
        <p:spPr bwMode="auto">
          <a:xfrm>
            <a:off x="752475" y="263525"/>
            <a:ext cx="1616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文本数据的编码</a:t>
            </a:r>
          </a:p>
        </p:txBody>
      </p:sp>
      <p:sp>
        <p:nvSpPr>
          <p:cNvPr id="11" name="五边形 10">
            <a:extLst>
              <a:ext uri="{FF2B5EF4-FFF2-40B4-BE49-F238E27FC236}">
                <a16:creationId xmlns:a16="http://schemas.microsoft.com/office/drawing/2014/main" id="{82F7DB67-054D-471F-BBB8-0F3FB69F0599}"/>
              </a:ext>
            </a:extLst>
          </p:cNvPr>
          <p:cNvSpPr/>
          <p:nvPr/>
        </p:nvSpPr>
        <p:spPr>
          <a:xfrm>
            <a:off x="325438" y="254000"/>
            <a:ext cx="427037" cy="304800"/>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8</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ABDE0F6C-7982-4E6C-B3BF-5B906081A9EF}"/>
              </a:ext>
            </a:extLst>
          </p:cNvPr>
          <p:cNvSpPr/>
          <p:nvPr/>
        </p:nvSpPr>
        <p:spPr>
          <a:xfrm>
            <a:off x="1673225" y="1787525"/>
            <a:ext cx="5797550" cy="1871663"/>
          </a:xfrm>
          <a:prstGeom prst="roundRect">
            <a:avLst/>
          </a:prstGeom>
          <a:noFill/>
          <a:ln w="12700"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fontAlgn="auto" latinLnBrk="1" hangingPunct="0">
              <a:spcBef>
                <a:spcPts val="0"/>
              </a:spcBef>
              <a:spcAft>
                <a:spcPts val="0"/>
              </a:spcAft>
            </a:pPr>
            <a:endParaRPr lang="zh-CN" altLang="en-US" noProof="1">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 name="文本框 2">
            <a:extLst>
              <a:ext uri="{FF2B5EF4-FFF2-40B4-BE49-F238E27FC236}">
                <a16:creationId xmlns:a16="http://schemas.microsoft.com/office/drawing/2014/main" id="{E7B579B3-9062-4D28-B8A2-0915B692B8C0}"/>
              </a:ext>
            </a:extLst>
          </p:cNvPr>
          <p:cNvSpPr txBox="1"/>
          <p:nvPr/>
        </p:nvSpPr>
        <p:spPr>
          <a:xfrm>
            <a:off x="2017713" y="1931988"/>
            <a:ext cx="4948237" cy="14747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lnSpc>
                <a:spcPct val="150000"/>
              </a:lnSpc>
              <a:spcBef>
                <a:spcPts val="0"/>
              </a:spcBef>
              <a:spcAft>
                <a:spcPts val="0"/>
              </a:spcAft>
            </a:pPr>
            <a:r>
              <a:rPr lang="en-US" sz="20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rPr>
              <a:t>1. </a:t>
            </a:r>
            <a:r>
              <a:rPr lang="zh-CN" altLang="en-US" sz="20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rPr>
              <a:t>了解各类数据采集的基本方法。</a:t>
            </a:r>
            <a:endParaRPr lang="en-US" altLang="zh-CN" sz="20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endParaRPr>
          </a:p>
          <a:p>
            <a:pPr fontAlgn="auto" latinLnBrk="1" hangingPunct="0">
              <a:lnSpc>
                <a:spcPct val="150000"/>
              </a:lnSpc>
              <a:spcBef>
                <a:spcPts val="0"/>
              </a:spcBef>
              <a:spcAft>
                <a:spcPts val="0"/>
              </a:spcAft>
            </a:pPr>
            <a:r>
              <a:rPr lang="en-US" sz="2000" noProof="1">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2000" noProof="1">
                <a:solidFill>
                  <a:srgbClr val="000000"/>
                </a:solidFill>
                <a:latin typeface="微软雅黑" panose="020B0503020204020204" charset="-122"/>
                <a:ea typeface="微软雅黑" panose="020B0503020204020204" charset="-122"/>
                <a:cs typeface="微软雅黑" panose="020B0503020204020204" charset="-122"/>
              </a:rPr>
              <a:t>能够解释文本、音频等数据的编码原理。</a:t>
            </a:r>
            <a:endParaRPr lang="en-US" altLang="zh-CN" sz="2000" noProof="1">
              <a:solidFill>
                <a:srgbClr val="000000"/>
              </a:solidFill>
              <a:latin typeface="微软雅黑" panose="020B0503020204020204" charset="-122"/>
              <a:ea typeface="微软雅黑" panose="020B0503020204020204" charset="-122"/>
              <a:cs typeface="微软雅黑" panose="020B0503020204020204" charset="-122"/>
            </a:endParaRPr>
          </a:p>
          <a:p>
            <a:pPr fontAlgn="auto" latinLnBrk="1" hangingPunct="0">
              <a:lnSpc>
                <a:spcPct val="150000"/>
              </a:lnSpc>
              <a:spcBef>
                <a:spcPts val="0"/>
              </a:spcBef>
              <a:spcAft>
                <a:spcPts val="0"/>
              </a:spcAft>
            </a:pPr>
            <a:r>
              <a:rPr lang="en-US" sz="20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rPr>
              <a:t>3. </a:t>
            </a:r>
            <a:r>
              <a:rPr lang="zh-CN" altLang="en-US" sz="20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rPr>
              <a:t>理解数据</a:t>
            </a:r>
            <a:r>
              <a:rPr lang="zh-CN" altLang="en-US" sz="2000" noProof="1">
                <a:solidFill>
                  <a:srgbClr val="000000"/>
                </a:solidFill>
                <a:latin typeface="微软雅黑" panose="020B0503020204020204" charset="-122"/>
                <a:ea typeface="微软雅黑" panose="020B0503020204020204" charset="-122"/>
                <a:cs typeface="微软雅黑" panose="020B0503020204020204" charset="-122"/>
              </a:rPr>
              <a:t>编码的意义和作用。</a:t>
            </a:r>
            <a:endParaRPr lang="zh-CN" altLang="en-US" sz="2000" noProof="1">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a:endParaRPr>
          </a:p>
        </p:txBody>
      </p:sp>
      <p:sp>
        <p:nvSpPr>
          <p:cNvPr id="5" name="圆角矩形 4">
            <a:extLst>
              <a:ext uri="{FF2B5EF4-FFF2-40B4-BE49-F238E27FC236}">
                <a16:creationId xmlns:a16="http://schemas.microsoft.com/office/drawing/2014/main" id="{E129278B-0B77-4967-ABDB-8B6399EBF5A6}"/>
              </a:ext>
            </a:extLst>
          </p:cNvPr>
          <p:cNvSpPr/>
          <p:nvPr/>
        </p:nvSpPr>
        <p:spPr>
          <a:xfrm>
            <a:off x="1673225" y="906463"/>
            <a:ext cx="1789113" cy="623887"/>
          </a:xfrm>
          <a:prstGeom prst="roundRect">
            <a:avLst/>
          </a:prstGeom>
          <a:solidFill>
            <a:srgbClr val="00B0F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zh-CN" altLang="en-US" sz="2800" b="1"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学习目标</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a:extLst>
              <a:ext uri="{FF2B5EF4-FFF2-40B4-BE49-F238E27FC236}">
                <a16:creationId xmlns:a16="http://schemas.microsoft.com/office/drawing/2014/main" id="{28561A11-1B34-4B2F-8367-15C3D13EF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427038"/>
            <a:ext cx="5424487"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2B90F1E1-3D3B-40B4-A273-440330A23B25}"/>
              </a:ext>
            </a:extLst>
          </p:cNvPr>
          <p:cNvSpPr txBox="1"/>
          <p:nvPr/>
        </p:nvSpPr>
        <p:spPr>
          <a:xfrm>
            <a:off x="503238" y="165100"/>
            <a:ext cx="1444625" cy="261938"/>
          </a:xfrm>
          <a:prstGeom prst="rect">
            <a:avLst/>
          </a:prstGeom>
          <a:noFill/>
          <a:ln w="12700" cap="flat">
            <a:noFill/>
            <a:miter lim="400000"/>
          </a:ln>
        </p:spPr>
        <p:style>
          <a:lnRef idx="0">
            <a:scrgbClr r="0" g="0" b="0"/>
          </a:lnRef>
          <a:fillRef idx="0">
            <a:scrgbClr r="0" g="0" b="0"/>
          </a:fillRef>
          <a:effectRef idx="0">
            <a:scrgbClr r="0" g="0" b="0"/>
          </a:effectRef>
          <a:fontRef idx="none"/>
        </p:style>
        <p:txBody>
          <a:bodyPr lIns="45719" tIns="45719" rIns="45719" bIns="45719">
            <a:spAutoFit/>
          </a:bodyPr>
          <a:lstStyle>
            <a:lvl1pPr>
              <a:defRPr>
                <a:solidFill>
                  <a:schemeClr val="tx1"/>
                </a:solidFill>
                <a:latin typeface="Arial" panose="020B0604020202020204" pitchFamily="34" charset="0"/>
                <a:cs typeface="Arial" panose="020B0604020202020204" pitchFamily="34" charset="0"/>
                <a:sym typeface="Arial" panose="020B0604020202020204" pitchFamily="34" charset="0"/>
              </a:defRPr>
            </a:lvl1pPr>
            <a:lvl2pPr>
              <a:defRPr>
                <a:solidFill>
                  <a:schemeClr val="tx1"/>
                </a:solidFill>
                <a:latin typeface="Arial" panose="020B0604020202020204" pitchFamily="34" charset="0"/>
                <a:cs typeface="Arial" panose="020B0604020202020204" pitchFamily="34" charset="0"/>
                <a:sym typeface="Arial" panose="020B0604020202020204" pitchFamily="34" charset="0"/>
              </a:defRPr>
            </a:lvl2pPr>
            <a:lvl3pPr>
              <a:defRPr>
                <a:solidFill>
                  <a:schemeClr val="tx1"/>
                </a:solidFill>
                <a:latin typeface="Arial" panose="020B0604020202020204" pitchFamily="34" charset="0"/>
                <a:cs typeface="Arial" panose="020B0604020202020204" pitchFamily="34" charset="0"/>
                <a:sym typeface="Arial" panose="020B0604020202020204" pitchFamily="34" charset="0"/>
              </a:defRPr>
            </a:lvl3pPr>
            <a:lvl4pPr>
              <a:defRPr>
                <a:solidFill>
                  <a:schemeClr val="tx1"/>
                </a:solidFill>
                <a:latin typeface="Arial" panose="020B0604020202020204" pitchFamily="34" charset="0"/>
                <a:cs typeface="Arial" panose="020B0604020202020204" pitchFamily="34" charset="0"/>
                <a:sym typeface="Arial" panose="020B0604020202020204" pitchFamily="34" charset="0"/>
              </a:defRPr>
            </a:lvl4pPr>
            <a:lvl5pPr>
              <a:defRPr>
                <a:solidFill>
                  <a:schemeClr val="tx1"/>
                </a:solidFill>
                <a:latin typeface="Arial" panose="020B0604020202020204" pitchFamily="34" charset="0"/>
                <a:cs typeface="Arial" panose="020B0604020202020204" pitchFamily="34" charset="0"/>
                <a:sym typeface="Arial" panose="020B0604020202020204" pitchFamily="34" charset="0"/>
              </a:defRPr>
            </a:lvl5pPr>
            <a:lvl6pPr marL="4572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6pPr>
            <a:lvl7pPr marL="9144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7pPr>
            <a:lvl8pPr marL="13716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8pPr>
            <a:lvl9pPr marL="18288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9pPr>
          </a:lstStyle>
          <a:p>
            <a:pPr latinLnBrk="1" hangingPunct="0"/>
            <a:r>
              <a:rPr lang="zh-CN" altLang="en-US" sz="1100">
                <a:ea typeface="宋体" panose="02010600030101010101" pitchFamily="2" charset="-122"/>
              </a:rPr>
              <a:t>部分</a:t>
            </a:r>
            <a:r>
              <a:rPr lang="en-US" altLang="zh-CN" sz="1100">
                <a:ea typeface="宋体" panose="02010600030101010101" pitchFamily="2" charset="-122"/>
              </a:rPr>
              <a:t>ASCII</a:t>
            </a:r>
            <a:r>
              <a:rPr lang="zh-CN" altLang="en-US" sz="1100">
                <a:ea typeface="宋体" panose="02010600030101010101" pitchFamily="2" charset="-122"/>
              </a:rPr>
              <a:t>码表截图：</a:t>
            </a:r>
            <a:endParaRPr lang="zh-CN" altLang="en-US" sz="11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1" descr="ascii.JPG">
            <a:extLst>
              <a:ext uri="{FF2B5EF4-FFF2-40B4-BE49-F238E27FC236}">
                <a16:creationId xmlns:a16="http://schemas.microsoft.com/office/drawing/2014/main" id="{DFFBE29E-1EAA-4B1B-8904-61E636A9D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50" y="258763"/>
            <a:ext cx="4711700"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D9E36BD-E7E5-438C-849F-8268801F1CEA}"/>
              </a:ext>
            </a:extLst>
          </p:cNvPr>
          <p:cNvSpPr txBox="1"/>
          <p:nvPr/>
        </p:nvSpPr>
        <p:spPr>
          <a:xfrm>
            <a:off x="503238" y="165100"/>
            <a:ext cx="1444625" cy="261938"/>
          </a:xfrm>
          <a:prstGeom prst="rect">
            <a:avLst/>
          </a:prstGeom>
          <a:noFill/>
          <a:ln w="12700" cap="flat">
            <a:noFill/>
            <a:miter lim="400000"/>
          </a:ln>
        </p:spPr>
        <p:style>
          <a:lnRef idx="0">
            <a:scrgbClr r="0" g="0" b="0"/>
          </a:lnRef>
          <a:fillRef idx="0">
            <a:scrgbClr r="0" g="0" b="0"/>
          </a:fillRef>
          <a:effectRef idx="0">
            <a:scrgbClr r="0" g="0" b="0"/>
          </a:effectRef>
          <a:fontRef idx="none"/>
        </p:style>
        <p:txBody>
          <a:bodyPr lIns="45719" tIns="45719" rIns="45719" bIns="45719">
            <a:spAutoFit/>
          </a:bodyPr>
          <a:lstStyle>
            <a:lvl1pPr>
              <a:defRPr>
                <a:solidFill>
                  <a:schemeClr val="tx1"/>
                </a:solidFill>
                <a:latin typeface="Arial" panose="020B0604020202020204" pitchFamily="34" charset="0"/>
                <a:cs typeface="Arial" panose="020B0604020202020204" pitchFamily="34" charset="0"/>
                <a:sym typeface="Arial" panose="020B0604020202020204" pitchFamily="34" charset="0"/>
              </a:defRPr>
            </a:lvl1pPr>
            <a:lvl2pPr>
              <a:defRPr>
                <a:solidFill>
                  <a:schemeClr val="tx1"/>
                </a:solidFill>
                <a:latin typeface="Arial" panose="020B0604020202020204" pitchFamily="34" charset="0"/>
                <a:cs typeface="Arial" panose="020B0604020202020204" pitchFamily="34" charset="0"/>
                <a:sym typeface="Arial" panose="020B0604020202020204" pitchFamily="34" charset="0"/>
              </a:defRPr>
            </a:lvl2pPr>
            <a:lvl3pPr>
              <a:defRPr>
                <a:solidFill>
                  <a:schemeClr val="tx1"/>
                </a:solidFill>
                <a:latin typeface="Arial" panose="020B0604020202020204" pitchFamily="34" charset="0"/>
                <a:cs typeface="Arial" panose="020B0604020202020204" pitchFamily="34" charset="0"/>
                <a:sym typeface="Arial" panose="020B0604020202020204" pitchFamily="34" charset="0"/>
              </a:defRPr>
            </a:lvl3pPr>
            <a:lvl4pPr>
              <a:defRPr>
                <a:solidFill>
                  <a:schemeClr val="tx1"/>
                </a:solidFill>
                <a:latin typeface="Arial" panose="020B0604020202020204" pitchFamily="34" charset="0"/>
                <a:cs typeface="Arial" panose="020B0604020202020204" pitchFamily="34" charset="0"/>
                <a:sym typeface="Arial" panose="020B0604020202020204" pitchFamily="34" charset="0"/>
              </a:defRPr>
            </a:lvl4pPr>
            <a:lvl5pPr>
              <a:defRPr>
                <a:solidFill>
                  <a:schemeClr val="tx1"/>
                </a:solidFill>
                <a:latin typeface="Arial" panose="020B0604020202020204" pitchFamily="34" charset="0"/>
                <a:cs typeface="Arial" panose="020B0604020202020204" pitchFamily="34" charset="0"/>
                <a:sym typeface="Arial" panose="020B0604020202020204" pitchFamily="34" charset="0"/>
              </a:defRPr>
            </a:lvl5pPr>
            <a:lvl6pPr marL="4572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6pPr>
            <a:lvl7pPr marL="9144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7pPr>
            <a:lvl8pPr marL="13716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8pPr>
            <a:lvl9pPr marL="18288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9pPr>
          </a:lstStyle>
          <a:p>
            <a:pPr latinLnBrk="1" hangingPunct="0"/>
            <a:r>
              <a:rPr lang="zh-CN" altLang="en-US" sz="1100">
                <a:ea typeface="宋体" panose="02010600030101010101" pitchFamily="2" charset="-122"/>
              </a:rPr>
              <a:t>部分</a:t>
            </a:r>
            <a:r>
              <a:rPr lang="en-US" altLang="zh-CN" sz="1100">
                <a:ea typeface="宋体" panose="02010600030101010101" pitchFamily="2" charset="-122"/>
              </a:rPr>
              <a:t>ASCII</a:t>
            </a:r>
            <a:r>
              <a:rPr lang="zh-CN" altLang="en-US" sz="1100">
                <a:ea typeface="宋体" panose="02010600030101010101" pitchFamily="2" charset="-122"/>
              </a:rPr>
              <a:t>码表截图：</a:t>
            </a:r>
            <a:endParaRPr lang="zh-CN" altLang="en-US" sz="11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a:extLst>
              <a:ext uri="{FF2B5EF4-FFF2-40B4-BE49-F238E27FC236}">
                <a16:creationId xmlns:a16="http://schemas.microsoft.com/office/drawing/2014/main" id="{51D894DC-79AD-46FD-91C2-D5606620A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650" y="569913"/>
            <a:ext cx="532447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16ED814-39B3-4332-8FCA-B4FCAEC9D24E}"/>
              </a:ext>
            </a:extLst>
          </p:cNvPr>
          <p:cNvSpPr txBox="1"/>
          <p:nvPr/>
        </p:nvSpPr>
        <p:spPr>
          <a:xfrm>
            <a:off x="503238" y="165100"/>
            <a:ext cx="1444625" cy="261938"/>
          </a:xfrm>
          <a:prstGeom prst="rect">
            <a:avLst/>
          </a:prstGeom>
          <a:noFill/>
          <a:ln w="12700" cap="flat">
            <a:noFill/>
            <a:miter lim="400000"/>
          </a:ln>
        </p:spPr>
        <p:style>
          <a:lnRef idx="0">
            <a:scrgbClr r="0" g="0" b="0"/>
          </a:lnRef>
          <a:fillRef idx="0">
            <a:scrgbClr r="0" g="0" b="0"/>
          </a:fillRef>
          <a:effectRef idx="0">
            <a:scrgbClr r="0" g="0" b="0"/>
          </a:effectRef>
          <a:fontRef idx="none"/>
        </p:style>
        <p:txBody>
          <a:bodyPr lIns="45719" tIns="45719" rIns="45719" bIns="45719">
            <a:spAutoFit/>
          </a:bodyPr>
          <a:lstStyle>
            <a:lvl1pPr>
              <a:defRPr>
                <a:solidFill>
                  <a:schemeClr val="tx1"/>
                </a:solidFill>
                <a:latin typeface="Arial" panose="020B0604020202020204" pitchFamily="34" charset="0"/>
                <a:cs typeface="Arial" panose="020B0604020202020204" pitchFamily="34" charset="0"/>
                <a:sym typeface="Arial" panose="020B0604020202020204" pitchFamily="34" charset="0"/>
              </a:defRPr>
            </a:lvl1pPr>
            <a:lvl2pPr>
              <a:defRPr>
                <a:solidFill>
                  <a:schemeClr val="tx1"/>
                </a:solidFill>
                <a:latin typeface="Arial" panose="020B0604020202020204" pitchFamily="34" charset="0"/>
                <a:cs typeface="Arial" panose="020B0604020202020204" pitchFamily="34" charset="0"/>
                <a:sym typeface="Arial" panose="020B0604020202020204" pitchFamily="34" charset="0"/>
              </a:defRPr>
            </a:lvl2pPr>
            <a:lvl3pPr>
              <a:defRPr>
                <a:solidFill>
                  <a:schemeClr val="tx1"/>
                </a:solidFill>
                <a:latin typeface="Arial" panose="020B0604020202020204" pitchFamily="34" charset="0"/>
                <a:cs typeface="Arial" panose="020B0604020202020204" pitchFamily="34" charset="0"/>
                <a:sym typeface="Arial" panose="020B0604020202020204" pitchFamily="34" charset="0"/>
              </a:defRPr>
            </a:lvl3pPr>
            <a:lvl4pPr>
              <a:defRPr>
                <a:solidFill>
                  <a:schemeClr val="tx1"/>
                </a:solidFill>
                <a:latin typeface="Arial" panose="020B0604020202020204" pitchFamily="34" charset="0"/>
                <a:cs typeface="Arial" panose="020B0604020202020204" pitchFamily="34" charset="0"/>
                <a:sym typeface="Arial" panose="020B0604020202020204" pitchFamily="34" charset="0"/>
              </a:defRPr>
            </a:lvl4pPr>
            <a:lvl5pPr>
              <a:defRPr>
                <a:solidFill>
                  <a:schemeClr val="tx1"/>
                </a:solidFill>
                <a:latin typeface="Arial" panose="020B0604020202020204" pitchFamily="34" charset="0"/>
                <a:cs typeface="Arial" panose="020B0604020202020204" pitchFamily="34" charset="0"/>
                <a:sym typeface="Arial" panose="020B0604020202020204" pitchFamily="34" charset="0"/>
              </a:defRPr>
            </a:lvl5pPr>
            <a:lvl6pPr marL="4572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6pPr>
            <a:lvl7pPr marL="9144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7pPr>
            <a:lvl8pPr marL="13716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8pPr>
            <a:lvl9pPr marL="1828800" indent="1828800" fontAlgn="base">
              <a:spcBef>
                <a:spcPct val="0"/>
              </a:spcBef>
              <a:spcAft>
                <a:spcPct val="0"/>
              </a:spcAft>
              <a:defRPr>
                <a:solidFill>
                  <a:schemeClr val="tx1"/>
                </a:solidFill>
                <a:latin typeface="Arial" panose="020B0604020202020204" pitchFamily="34" charset="0"/>
                <a:cs typeface="Arial" panose="020B0604020202020204" pitchFamily="34" charset="0"/>
                <a:sym typeface="Arial" panose="020B0604020202020204" pitchFamily="34" charset="0"/>
              </a:defRPr>
            </a:lvl9pPr>
          </a:lstStyle>
          <a:p>
            <a:pPr latinLnBrk="1" hangingPunct="0"/>
            <a:r>
              <a:rPr lang="zh-CN" altLang="en-US" sz="1100">
                <a:ea typeface="宋体" panose="02010600030101010101" pitchFamily="2" charset="-122"/>
              </a:rPr>
              <a:t>部分</a:t>
            </a:r>
            <a:r>
              <a:rPr lang="en-US" altLang="zh-CN" sz="1100">
                <a:ea typeface="宋体" panose="02010600030101010101" pitchFamily="2" charset="-122"/>
              </a:rPr>
              <a:t>ASCII</a:t>
            </a:r>
            <a:r>
              <a:rPr lang="zh-CN" altLang="en-US" sz="1100">
                <a:ea typeface="宋体" panose="02010600030101010101" pitchFamily="2" charset="-122"/>
              </a:rPr>
              <a:t>码表截图：</a:t>
            </a:r>
            <a:endParaRPr lang="zh-CN" altLang="en-US" sz="11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777BA4-DBB3-42C6-BEDF-5354971D4EE4}"/>
              </a:ext>
            </a:extLst>
          </p:cNvPr>
          <p:cNvSpPr txBox="1"/>
          <p:nvPr/>
        </p:nvSpPr>
        <p:spPr>
          <a:xfrm>
            <a:off x="1033463" y="1574800"/>
            <a:ext cx="4346575" cy="3238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sym typeface="Arial" panose="020B0604020202020204"/>
              </a:rPr>
              <a:t>1. </a:t>
            </a:r>
            <a:r>
              <a:rPr lang="zh-CN" altLang="en-US" sz="1000" b="1" noProof="1">
                <a:solidFill>
                  <a:srgbClr val="000000"/>
                </a:solidFill>
                <a:latin typeface="微软雅黑" panose="020B0503020204020204" charset="-122"/>
                <a:ea typeface="微软雅黑" panose="020B0503020204020204" charset="-122"/>
                <a:sym typeface="Arial" panose="020B0604020202020204"/>
              </a:rPr>
              <a:t>产生原因</a:t>
            </a:r>
            <a:r>
              <a:rPr lang="zh-CN" altLang="en-US" sz="1000" noProof="1">
                <a:solidFill>
                  <a:srgbClr val="000000"/>
                </a:solidFill>
                <a:latin typeface="微软雅黑" panose="020B0503020204020204" charset="-122"/>
                <a:ea typeface="微软雅黑" panose="020B0503020204020204" charset="-122"/>
                <a:sym typeface="Arial" panose="020B0604020202020204"/>
              </a:rPr>
              <a:t>：解决传统字符编码方案的局限性，用</a:t>
            </a:r>
            <a:r>
              <a:rPr lang="en-US" altLang="zh-CN" sz="1000" noProof="1">
                <a:solidFill>
                  <a:srgbClr val="000000"/>
                </a:solidFill>
                <a:latin typeface="微软雅黑" panose="020B0503020204020204" charset="-122"/>
                <a:ea typeface="微软雅黑" panose="020B0503020204020204" charset="-122"/>
                <a:sym typeface="Arial" panose="020B0604020202020204"/>
              </a:rPr>
              <a:t>2</a:t>
            </a:r>
            <a:r>
              <a:rPr lang="zh-CN" altLang="en-US" sz="1000" noProof="1">
                <a:solidFill>
                  <a:srgbClr val="000000"/>
                </a:solidFill>
                <a:latin typeface="微软雅黑" panose="020B0503020204020204" charset="-122"/>
                <a:ea typeface="微软雅黑" panose="020B0503020204020204" charset="-122"/>
                <a:sym typeface="Arial" panose="020B0604020202020204"/>
              </a:rPr>
              <a:t>个字节表示一个符号。</a:t>
            </a:r>
          </a:p>
        </p:txBody>
      </p:sp>
      <p:sp>
        <p:nvSpPr>
          <p:cNvPr id="5" name="TextBox 4">
            <a:extLst>
              <a:ext uri="{FF2B5EF4-FFF2-40B4-BE49-F238E27FC236}">
                <a16:creationId xmlns:a16="http://schemas.microsoft.com/office/drawing/2014/main" id="{6C15EB7C-ED54-45B5-991E-85F11A8C1B67}"/>
              </a:ext>
            </a:extLst>
          </p:cNvPr>
          <p:cNvSpPr txBox="1"/>
          <p:nvPr/>
        </p:nvSpPr>
        <p:spPr>
          <a:xfrm>
            <a:off x="1033463" y="2005013"/>
            <a:ext cx="7250112" cy="5540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algn="just"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rPr>
              <a:t>2. ASCII</a:t>
            </a:r>
            <a:r>
              <a:rPr lang="zh-CN" altLang="en-US" sz="1000" noProof="1">
                <a:solidFill>
                  <a:srgbClr val="000000"/>
                </a:solidFill>
                <a:latin typeface="微软雅黑" panose="020B0503020204020204" charset="-122"/>
                <a:ea typeface="微软雅黑" panose="020B0503020204020204" charset="-122"/>
              </a:rPr>
              <a:t>码与</a:t>
            </a:r>
            <a:r>
              <a:rPr lang="en-US" altLang="zh-CN" sz="1000" noProof="1">
                <a:solidFill>
                  <a:srgbClr val="000000"/>
                </a:solidFill>
                <a:latin typeface="微软雅黑" panose="020B0503020204020204" charset="-122"/>
                <a:ea typeface="微软雅黑" panose="020B0503020204020204" charset="-122"/>
              </a:rPr>
              <a:t>unicode</a:t>
            </a:r>
            <a:r>
              <a:rPr lang="zh-CN" altLang="en-US" sz="1000" noProof="1">
                <a:solidFill>
                  <a:srgbClr val="000000"/>
                </a:solidFill>
                <a:latin typeface="微软雅黑" panose="020B0503020204020204" charset="-122"/>
                <a:ea typeface="微软雅黑" panose="020B0503020204020204" charset="-122"/>
              </a:rPr>
              <a:t>码的</a:t>
            </a:r>
            <a:r>
              <a:rPr lang="zh-CN" altLang="en-US" sz="1000" b="1" noProof="1">
                <a:solidFill>
                  <a:srgbClr val="000000"/>
                </a:solidFill>
                <a:latin typeface="微软雅黑" panose="020B0503020204020204" charset="-122"/>
                <a:ea typeface="微软雅黑" panose="020B0503020204020204" charset="-122"/>
              </a:rPr>
              <a:t>关系</a:t>
            </a:r>
            <a:r>
              <a:rPr lang="zh-CN" altLang="en-US" sz="1000" noProof="1">
                <a:solidFill>
                  <a:srgbClr val="000000"/>
                </a:solidFill>
                <a:latin typeface="微软雅黑" panose="020B0503020204020204" charset="-122"/>
                <a:ea typeface="微软雅黑" panose="020B0503020204020204" charset="-122"/>
              </a:rPr>
              <a:t>：后者兼容前者。原来用</a:t>
            </a:r>
            <a:r>
              <a:rPr lang="en-US" altLang="zh-CN" sz="1000" noProof="1">
                <a:solidFill>
                  <a:srgbClr val="000000"/>
                </a:solidFill>
                <a:latin typeface="微软雅黑" panose="020B0503020204020204" charset="-122"/>
                <a:ea typeface="微软雅黑" panose="020B0503020204020204" charset="-122"/>
              </a:rPr>
              <a:t>ASCII</a:t>
            </a:r>
            <a:r>
              <a:rPr lang="zh-CN" altLang="en-US" sz="1000" noProof="1">
                <a:solidFill>
                  <a:srgbClr val="000000"/>
                </a:solidFill>
                <a:latin typeface="微软雅黑" panose="020B0503020204020204" charset="-122"/>
                <a:ea typeface="微软雅黑" panose="020B0503020204020204" charset="-122"/>
              </a:rPr>
              <a:t>码能表示的字符，其对应的</a:t>
            </a:r>
            <a:r>
              <a:rPr lang="en-US" altLang="zh-CN" sz="1000" noProof="1">
                <a:solidFill>
                  <a:srgbClr val="000000"/>
                </a:solidFill>
                <a:latin typeface="微软雅黑" panose="020B0503020204020204" charset="-122"/>
                <a:ea typeface="微软雅黑" panose="020B0503020204020204" charset="-122"/>
              </a:rPr>
              <a:t>unicode</a:t>
            </a:r>
            <a:r>
              <a:rPr lang="zh-CN" altLang="en-US" sz="1000" noProof="1">
                <a:solidFill>
                  <a:srgbClr val="000000"/>
                </a:solidFill>
                <a:latin typeface="微软雅黑" panose="020B0503020204020204" charset="-122"/>
                <a:ea typeface="微软雅黑" panose="020B0503020204020204" charset="-122"/>
              </a:rPr>
              <a:t>码只是在原来的</a:t>
            </a:r>
            <a:r>
              <a:rPr lang="en-US" altLang="zh-CN" sz="1000" noProof="1">
                <a:solidFill>
                  <a:srgbClr val="000000"/>
                </a:solidFill>
                <a:latin typeface="微软雅黑" panose="020B0503020204020204" charset="-122"/>
                <a:ea typeface="微软雅黑" panose="020B0503020204020204" charset="-122"/>
              </a:rPr>
              <a:t>ASCII</a:t>
            </a:r>
            <a:r>
              <a:rPr lang="zh-CN" altLang="en-US" sz="1000" noProof="1">
                <a:solidFill>
                  <a:srgbClr val="000000"/>
                </a:solidFill>
                <a:latin typeface="微软雅黑" panose="020B0503020204020204" charset="-122"/>
                <a:ea typeface="微软雅黑" panose="020B0503020204020204" charset="-122"/>
              </a:rPr>
              <a:t>码前加上</a:t>
            </a:r>
            <a:r>
              <a:rPr lang="en-US" altLang="zh-CN" sz="1000" noProof="1">
                <a:solidFill>
                  <a:srgbClr val="000000"/>
                </a:solidFill>
                <a:latin typeface="微软雅黑" panose="020B0503020204020204" charset="-122"/>
                <a:ea typeface="微软雅黑" panose="020B0503020204020204" charset="-122"/>
              </a:rPr>
              <a:t>8</a:t>
            </a:r>
            <a:r>
              <a:rPr lang="zh-CN" altLang="en-US" sz="1000" noProof="1">
                <a:solidFill>
                  <a:srgbClr val="000000"/>
                </a:solidFill>
                <a:latin typeface="微软雅黑" panose="020B0503020204020204" charset="-122"/>
                <a:ea typeface="微软雅黑" panose="020B0503020204020204" charset="-122"/>
              </a:rPr>
              <a:t>个</a:t>
            </a:r>
            <a:r>
              <a:rPr lang="en-US" altLang="zh-CN" sz="1000" noProof="1">
                <a:solidFill>
                  <a:srgbClr val="000000"/>
                </a:solidFill>
                <a:latin typeface="微软雅黑" panose="020B0503020204020204" charset="-122"/>
                <a:ea typeface="微软雅黑" panose="020B0503020204020204" charset="-122"/>
              </a:rPr>
              <a:t>0</a:t>
            </a:r>
            <a:r>
              <a:rPr lang="zh-CN" altLang="en-US" sz="1000" noProof="1">
                <a:solidFill>
                  <a:srgbClr val="000000"/>
                </a:solidFill>
                <a:latin typeface="微软雅黑" panose="020B0503020204020204" charset="-122"/>
                <a:ea typeface="微软雅黑" panose="020B0503020204020204" charset="-122"/>
              </a:rPr>
              <a:t>。比如“</a:t>
            </a:r>
            <a:r>
              <a:rPr lang="en-US" altLang="zh-CN" sz="1000" noProof="1">
                <a:solidFill>
                  <a:srgbClr val="000000"/>
                </a:solidFill>
                <a:latin typeface="微软雅黑" panose="020B0503020204020204" charset="-122"/>
                <a:ea typeface="微软雅黑" panose="020B0503020204020204" charset="-122"/>
              </a:rPr>
              <a:t>a</a:t>
            </a:r>
            <a:r>
              <a:rPr lang="zh-CN" altLang="en-US" sz="1000" noProof="1">
                <a:solidFill>
                  <a:srgbClr val="000000"/>
                </a:solidFill>
                <a:latin typeface="微软雅黑" panose="020B0503020204020204" charset="-122"/>
                <a:ea typeface="微软雅黑" panose="020B0503020204020204" charset="-122"/>
              </a:rPr>
              <a:t>”的</a:t>
            </a:r>
            <a:r>
              <a:rPr lang="en-US" altLang="zh-CN" sz="1000" noProof="1">
                <a:solidFill>
                  <a:srgbClr val="000000"/>
                </a:solidFill>
                <a:latin typeface="微软雅黑" panose="020B0503020204020204" charset="-122"/>
                <a:ea typeface="微软雅黑" panose="020B0503020204020204" charset="-122"/>
              </a:rPr>
              <a:t>ASCII</a:t>
            </a:r>
            <a:r>
              <a:rPr lang="zh-CN" altLang="en-US" sz="1000" noProof="1">
                <a:solidFill>
                  <a:srgbClr val="000000"/>
                </a:solidFill>
                <a:latin typeface="微软雅黑" panose="020B0503020204020204" charset="-122"/>
                <a:ea typeface="微软雅黑" panose="020B0503020204020204" charset="-122"/>
              </a:rPr>
              <a:t>码是</a:t>
            </a:r>
            <a:r>
              <a:rPr lang="en-US" altLang="zh-CN" sz="1000" noProof="1">
                <a:solidFill>
                  <a:srgbClr val="000000"/>
                </a:solidFill>
                <a:latin typeface="微软雅黑" panose="020B0503020204020204" charset="-122"/>
                <a:ea typeface="微软雅黑" panose="020B0503020204020204" charset="-122"/>
              </a:rPr>
              <a:t>01100001</a:t>
            </a:r>
            <a:r>
              <a:rPr lang="zh-CN" altLang="en-US" sz="1000" noProof="1">
                <a:solidFill>
                  <a:srgbClr val="000000"/>
                </a:solidFill>
                <a:latin typeface="微软雅黑" panose="020B0503020204020204" charset="-122"/>
                <a:ea typeface="微软雅黑" panose="020B0503020204020204" charset="-122"/>
              </a:rPr>
              <a:t>，其</a:t>
            </a:r>
            <a:r>
              <a:rPr lang="en-US" altLang="zh-CN" sz="1000" noProof="1">
                <a:solidFill>
                  <a:srgbClr val="000000"/>
                </a:solidFill>
                <a:latin typeface="微软雅黑" panose="020B0503020204020204" charset="-122"/>
                <a:ea typeface="微软雅黑" panose="020B0503020204020204" charset="-122"/>
              </a:rPr>
              <a:t>unicode</a:t>
            </a:r>
            <a:r>
              <a:rPr lang="zh-CN" altLang="en-US" sz="1000" noProof="1">
                <a:solidFill>
                  <a:srgbClr val="000000"/>
                </a:solidFill>
                <a:latin typeface="微软雅黑" panose="020B0503020204020204" charset="-122"/>
                <a:ea typeface="微软雅黑" panose="020B0503020204020204" charset="-122"/>
              </a:rPr>
              <a:t>码是</a:t>
            </a:r>
            <a:r>
              <a:rPr lang="en-US" altLang="zh-CN" sz="1000" noProof="1">
                <a:solidFill>
                  <a:srgbClr val="000000"/>
                </a:solidFill>
                <a:latin typeface="微软雅黑" panose="020B0503020204020204" charset="-122"/>
                <a:ea typeface="微软雅黑" panose="020B0503020204020204" charset="-122"/>
              </a:rPr>
              <a:t>00000000 01100001</a:t>
            </a:r>
            <a:endParaRPr lang="zh-CN" altLang="en-US" sz="1000" noProof="1">
              <a:solidFill>
                <a:srgbClr val="000000"/>
              </a:solidFill>
              <a:latin typeface="微软雅黑" panose="020B0503020204020204" charset="-122"/>
              <a:ea typeface="微软雅黑" panose="020B0503020204020204" charset="-122"/>
              <a:sym typeface="Arial" panose="020B0604020202020204"/>
            </a:endParaRPr>
          </a:p>
        </p:txBody>
      </p:sp>
      <p:sp>
        <p:nvSpPr>
          <p:cNvPr id="6" name="TextBox 5">
            <a:extLst>
              <a:ext uri="{FF2B5EF4-FFF2-40B4-BE49-F238E27FC236}">
                <a16:creationId xmlns:a16="http://schemas.microsoft.com/office/drawing/2014/main" id="{15AA2926-77F0-4023-A98D-15A3552E23D1}"/>
              </a:ext>
            </a:extLst>
          </p:cNvPr>
          <p:cNvSpPr txBox="1"/>
          <p:nvPr/>
        </p:nvSpPr>
        <p:spPr>
          <a:xfrm>
            <a:off x="1033463" y="2663825"/>
            <a:ext cx="4603750" cy="3222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sym typeface="Arial" panose="020B0604020202020204"/>
              </a:rPr>
              <a:t>3. </a:t>
            </a:r>
            <a:r>
              <a:rPr lang="zh-CN" altLang="en-US" sz="1000" noProof="1">
                <a:solidFill>
                  <a:srgbClr val="000000"/>
                </a:solidFill>
                <a:latin typeface="微软雅黑" panose="020B0503020204020204" charset="-122"/>
                <a:ea typeface="微软雅黑" panose="020B0503020204020204" charset="-122"/>
                <a:sym typeface="Arial" panose="020B0604020202020204"/>
              </a:rPr>
              <a:t>计算机要处理汉字，必须对每个汉字进行编码，每个汉字至少需要</a:t>
            </a:r>
            <a:r>
              <a:rPr lang="en-US" altLang="zh-CN" sz="1000" noProof="1">
                <a:solidFill>
                  <a:srgbClr val="000000"/>
                </a:solidFill>
                <a:latin typeface="微软雅黑" panose="020B0503020204020204" charset="-122"/>
                <a:ea typeface="微软雅黑" panose="020B0503020204020204" charset="-122"/>
                <a:sym typeface="Arial" panose="020B0604020202020204"/>
              </a:rPr>
              <a:t>2</a:t>
            </a:r>
            <a:r>
              <a:rPr lang="zh-CN" altLang="en-US" sz="1000" noProof="1">
                <a:solidFill>
                  <a:srgbClr val="000000"/>
                </a:solidFill>
                <a:latin typeface="微软雅黑" panose="020B0503020204020204" charset="-122"/>
                <a:ea typeface="微软雅黑" panose="020B0503020204020204" charset="-122"/>
                <a:sym typeface="Arial" panose="020B0604020202020204"/>
              </a:rPr>
              <a:t>个字节。</a:t>
            </a:r>
          </a:p>
        </p:txBody>
      </p:sp>
      <p:sp>
        <p:nvSpPr>
          <p:cNvPr id="7" name="TextBox 6">
            <a:extLst>
              <a:ext uri="{FF2B5EF4-FFF2-40B4-BE49-F238E27FC236}">
                <a16:creationId xmlns:a16="http://schemas.microsoft.com/office/drawing/2014/main" id="{F6F2E0C7-2BCA-4280-BBC5-39FB6F6F245C}"/>
              </a:ext>
            </a:extLst>
          </p:cNvPr>
          <p:cNvSpPr txBox="1"/>
          <p:nvPr/>
        </p:nvSpPr>
        <p:spPr>
          <a:xfrm>
            <a:off x="1033463" y="3090863"/>
            <a:ext cx="2347912" cy="12461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sym typeface="Arial" panose="020B0604020202020204"/>
              </a:rPr>
              <a:t>4. </a:t>
            </a:r>
            <a:r>
              <a:rPr lang="zh-CN" altLang="en-US" sz="1000" noProof="1">
                <a:solidFill>
                  <a:srgbClr val="000000"/>
                </a:solidFill>
                <a:latin typeface="微软雅黑" panose="020B0503020204020204" charset="-122"/>
                <a:ea typeface="微软雅黑" panose="020B0503020204020204" charset="-122"/>
                <a:sym typeface="Arial" panose="020B0604020202020204"/>
              </a:rPr>
              <a:t>汉字编码方案</a:t>
            </a:r>
            <a:r>
              <a:rPr lang="en-US" altLang="zh-CN" sz="1000" noProof="1">
                <a:solidFill>
                  <a:srgbClr val="000000"/>
                </a:solidFill>
                <a:latin typeface="微软雅黑" panose="020B0503020204020204" charset="-122"/>
                <a:ea typeface="微软雅黑" panose="020B0503020204020204" charset="-122"/>
                <a:sym typeface="Arial" panose="020B0604020202020204"/>
              </a:rPr>
              <a:t>	</a:t>
            </a:r>
            <a:r>
              <a:rPr lang="zh-CN" altLang="en-US" sz="1000" noProof="1">
                <a:solidFill>
                  <a:srgbClr val="000000"/>
                </a:solidFill>
                <a:latin typeface="微软雅黑" panose="020B0503020204020204" charset="-122"/>
                <a:ea typeface="微软雅黑" panose="020B0503020204020204" charset="-122"/>
                <a:sym typeface="Arial" panose="020B0604020202020204"/>
              </a:rPr>
              <a:t>：</a:t>
            </a:r>
            <a:endParaRPr lang="en-US" altLang="zh-CN" sz="1000" noProof="1">
              <a:solidFill>
                <a:srgbClr val="000000"/>
              </a:solidFill>
              <a:latin typeface="微软雅黑" panose="020B0503020204020204" charset="-122"/>
              <a:ea typeface="微软雅黑" panose="020B0503020204020204" charset="-122"/>
              <a:sym typeface="Arial" panose="020B0604020202020204"/>
            </a:endParaRPr>
          </a:p>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rPr>
              <a:t>	</a:t>
            </a:r>
            <a:r>
              <a:rPr lang="en-US" altLang="zh-CN" sz="1000" noProof="1">
                <a:solidFill>
                  <a:srgbClr val="000000"/>
                </a:solidFill>
                <a:latin typeface="微软雅黑" panose="020B0503020204020204" charset="-122"/>
                <a:ea typeface="微软雅黑" panose="020B0503020204020204" charset="-122"/>
                <a:sym typeface="Arial" panose="020B0604020202020204"/>
              </a:rPr>
              <a:t>GB 2312 -1980</a:t>
            </a:r>
            <a:r>
              <a:rPr lang="zh-CN" altLang="en-US" sz="1000" noProof="1">
                <a:solidFill>
                  <a:srgbClr val="000000"/>
                </a:solidFill>
                <a:latin typeface="微软雅黑" panose="020B0503020204020204" charset="-122"/>
                <a:ea typeface="微软雅黑" panose="020B0503020204020204" charset="-122"/>
                <a:sym typeface="Arial" panose="020B0604020202020204"/>
              </a:rPr>
              <a:t>字符集</a:t>
            </a:r>
            <a:endParaRPr lang="en-US" altLang="zh-CN" sz="1000" noProof="1">
              <a:solidFill>
                <a:srgbClr val="000000"/>
              </a:solidFill>
              <a:latin typeface="微软雅黑" panose="020B0503020204020204" charset="-122"/>
              <a:ea typeface="微软雅黑" panose="020B0503020204020204" charset="-122"/>
              <a:sym typeface="Arial" panose="020B0604020202020204"/>
            </a:endParaRPr>
          </a:p>
          <a:p>
            <a:pPr lvl="1" indent="0" fontAlgn="auto" latinLnBrk="1" hangingPunct="0">
              <a:lnSpc>
                <a:spcPct val="150000"/>
              </a:lnSpc>
            </a:pPr>
            <a:r>
              <a:rPr lang="en-US" altLang="zh-CN" sz="1000" noProof="1">
                <a:solidFill>
                  <a:srgbClr val="000000"/>
                </a:solidFill>
                <a:latin typeface="微软雅黑" panose="020B0503020204020204" charset="-122"/>
                <a:ea typeface="微软雅黑" panose="020B0503020204020204" charset="-122"/>
              </a:rPr>
              <a:t>	GBK </a:t>
            </a:r>
            <a:r>
              <a:rPr lang="zh-CN" altLang="en-US" sz="1000" noProof="1">
                <a:solidFill>
                  <a:srgbClr val="000000"/>
                </a:solidFill>
                <a:latin typeface="微软雅黑" panose="020B0503020204020204" charset="-122"/>
                <a:ea typeface="微软雅黑" panose="020B0503020204020204" charset="-122"/>
              </a:rPr>
              <a:t>字符集</a:t>
            </a:r>
            <a:endParaRPr lang="en-US" altLang="zh-CN" sz="1000" noProof="1">
              <a:solidFill>
                <a:srgbClr val="000000"/>
              </a:solidFill>
              <a:latin typeface="微软雅黑" panose="020B0503020204020204" charset="-122"/>
              <a:ea typeface="微软雅黑" panose="020B0503020204020204" charset="-122"/>
            </a:endParaRPr>
          </a:p>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sym typeface="Arial" panose="020B0604020202020204"/>
              </a:rPr>
              <a:t>	GB 18030-2000</a:t>
            </a:r>
            <a:r>
              <a:rPr lang="zh-CN" altLang="en-US" sz="1000" noProof="1">
                <a:solidFill>
                  <a:srgbClr val="000000"/>
                </a:solidFill>
                <a:latin typeface="微软雅黑" panose="020B0503020204020204" charset="-122"/>
                <a:ea typeface="微软雅黑" panose="020B0503020204020204" charset="-122"/>
                <a:sym typeface="Arial" panose="020B0604020202020204"/>
              </a:rPr>
              <a:t>字符集</a:t>
            </a:r>
            <a:endParaRPr lang="en-US" altLang="zh-CN" sz="1000" noProof="1">
              <a:solidFill>
                <a:srgbClr val="000000"/>
              </a:solidFill>
              <a:latin typeface="微软雅黑" panose="020B0503020204020204" charset="-122"/>
              <a:ea typeface="微软雅黑" panose="020B0503020204020204" charset="-122"/>
              <a:sym typeface="Arial" panose="020B0604020202020204"/>
            </a:endParaRPr>
          </a:p>
          <a:p>
            <a:pPr fontAlgn="auto" latinLnBrk="1" hangingPunct="0">
              <a:lnSpc>
                <a:spcPct val="150000"/>
              </a:lnSpc>
              <a:spcBef>
                <a:spcPts val="0"/>
              </a:spcBef>
              <a:spcAft>
                <a:spcPts val="0"/>
              </a:spcAft>
            </a:pPr>
            <a:r>
              <a:rPr lang="en-US" altLang="zh-CN" sz="1000" noProof="1">
                <a:solidFill>
                  <a:srgbClr val="000000"/>
                </a:solidFill>
                <a:latin typeface="微软雅黑" panose="020B0503020204020204" charset="-122"/>
                <a:ea typeface="微软雅黑" panose="020B0503020204020204" charset="-122"/>
              </a:rPr>
              <a:t>	GB18030-2005 </a:t>
            </a:r>
            <a:r>
              <a:rPr lang="zh-CN" altLang="en-US" sz="1000" noProof="1">
                <a:solidFill>
                  <a:srgbClr val="000000"/>
                </a:solidFill>
                <a:latin typeface="微软雅黑" panose="020B0503020204020204" charset="-122"/>
                <a:ea typeface="微软雅黑" panose="020B0503020204020204" charset="-122"/>
              </a:rPr>
              <a:t>字符集</a:t>
            </a:r>
            <a:endParaRPr lang="zh-CN" altLang="en-US" sz="1000" noProof="1">
              <a:solidFill>
                <a:srgbClr val="000000"/>
              </a:solidFill>
              <a:latin typeface="微软雅黑" panose="020B0503020204020204" charset="-122"/>
              <a:ea typeface="微软雅黑" panose="020B0503020204020204" charset="-122"/>
              <a:sym typeface="Arial" panose="020B0604020202020204"/>
            </a:endParaRPr>
          </a:p>
        </p:txBody>
      </p:sp>
      <p:sp>
        <p:nvSpPr>
          <p:cNvPr id="8" name="TextBox 5">
            <a:extLst>
              <a:ext uri="{FF2B5EF4-FFF2-40B4-BE49-F238E27FC236}">
                <a16:creationId xmlns:a16="http://schemas.microsoft.com/office/drawing/2014/main" id="{ECB8297A-0264-4D3E-84DD-4AFDC2CA69AA}"/>
              </a:ext>
            </a:extLst>
          </p:cNvPr>
          <p:cNvSpPr txBox="1"/>
          <p:nvPr/>
        </p:nvSpPr>
        <p:spPr>
          <a:xfrm>
            <a:off x="993775" y="1004888"/>
            <a:ext cx="1335088" cy="307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285750" indent="-285750" fontAlgn="auto" latinLnBrk="1" hangingPunct="0">
              <a:spcBef>
                <a:spcPts val="0"/>
              </a:spcBef>
              <a:spcAft>
                <a:spcPts val="0"/>
              </a:spcAft>
              <a:buFont typeface="Wingdings" panose="05000000000000000000" pitchFamily="2" charset="2"/>
              <a:buChar char="u"/>
            </a:pPr>
            <a:r>
              <a:rPr lang="en-US" altLang="zh-CN" sz="1400" b="1" noProof="1">
                <a:solidFill>
                  <a:srgbClr val="000000"/>
                </a:solidFill>
                <a:latin typeface="微软雅黑" panose="020B0503020204020204" charset="-122"/>
                <a:ea typeface="微软雅黑" panose="020B0503020204020204" charset="-122"/>
              </a:rPr>
              <a:t>unicode </a:t>
            </a:r>
            <a:r>
              <a:rPr lang="zh-CN" altLang="en-US" sz="1400" b="1" noProof="1">
                <a:solidFill>
                  <a:srgbClr val="000000"/>
                </a:solidFill>
                <a:latin typeface="微软雅黑" panose="020B0503020204020204" charset="-122"/>
                <a:ea typeface="微软雅黑" panose="020B0503020204020204" charset="-122"/>
              </a:rPr>
              <a:t>码</a:t>
            </a:r>
          </a:p>
        </p:txBody>
      </p:sp>
      <p:sp>
        <p:nvSpPr>
          <p:cNvPr id="25606" name="Shape 120">
            <a:extLst>
              <a:ext uri="{FF2B5EF4-FFF2-40B4-BE49-F238E27FC236}">
                <a16:creationId xmlns:a16="http://schemas.microsoft.com/office/drawing/2014/main" id="{7AA3C7E9-1335-41F2-BCE5-821C7CC30E8F}"/>
              </a:ext>
            </a:extLst>
          </p:cNvPr>
          <p:cNvSpPr>
            <a:spLocks noChangeArrowheads="1"/>
          </p:cNvSpPr>
          <p:nvPr/>
        </p:nvSpPr>
        <p:spPr bwMode="auto">
          <a:xfrm>
            <a:off x="752475" y="263525"/>
            <a:ext cx="1616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文本数据的编码</a:t>
            </a:r>
          </a:p>
        </p:txBody>
      </p:sp>
      <p:sp>
        <p:nvSpPr>
          <p:cNvPr id="10" name="五边形 9">
            <a:extLst>
              <a:ext uri="{FF2B5EF4-FFF2-40B4-BE49-F238E27FC236}">
                <a16:creationId xmlns:a16="http://schemas.microsoft.com/office/drawing/2014/main" id="{AC41828E-EE01-479C-9678-ED7DF615C3F6}"/>
              </a:ext>
            </a:extLst>
          </p:cNvPr>
          <p:cNvSpPr/>
          <p:nvPr/>
        </p:nvSpPr>
        <p:spPr>
          <a:xfrm>
            <a:off x="325438" y="254000"/>
            <a:ext cx="427037" cy="304800"/>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8</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9774A3-C311-49F5-A287-A0FA752621E0}"/>
              </a:ext>
            </a:extLst>
          </p:cNvPr>
          <p:cNvSpPr txBox="1"/>
          <p:nvPr/>
        </p:nvSpPr>
        <p:spPr>
          <a:xfrm>
            <a:off x="1400175" y="1806575"/>
            <a:ext cx="6448425" cy="18161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indent="457200" algn="just" fontAlgn="auto" latinLnBrk="1" hangingPunct="0">
              <a:lnSpc>
                <a:spcPct val="20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sym typeface="Arial" panose="020B0604020202020204"/>
              </a:rPr>
              <a:t>除了文本数据、声音数据外，其他类型的数据也都有各自的编码方式。</a:t>
            </a:r>
            <a:endParaRPr lang="en-US" altLang="zh-CN" sz="1400" noProof="1">
              <a:solidFill>
                <a:srgbClr val="000000"/>
              </a:solidFill>
              <a:latin typeface="微软雅黑" panose="020B0503020204020204" charset="-122"/>
              <a:ea typeface="微软雅黑" panose="020B0503020204020204" charset="-122"/>
              <a:sym typeface="Arial" panose="020B0604020202020204"/>
            </a:endParaRPr>
          </a:p>
          <a:p>
            <a:pPr indent="457200" algn="just" fontAlgn="auto" latinLnBrk="1" hangingPunct="0">
              <a:lnSpc>
                <a:spcPct val="20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rPr>
              <a:t>与声音数据类似，图像数据的数字化，也需要先进行采样。视频是图像</a:t>
            </a:r>
            <a:r>
              <a:rPr lang="zh-CN" altLang="en-US" sz="1400" noProof="1">
                <a:solidFill>
                  <a:srgbClr val="000000"/>
                </a:solidFill>
                <a:latin typeface="微软雅黑" panose="020B0503020204020204" charset="-122"/>
                <a:ea typeface="微软雅黑" panose="020B0503020204020204" charset="-122"/>
                <a:sym typeface="Arial" panose="020B0604020202020204"/>
              </a:rPr>
              <a:t>（称为帧）在时间上的表示，一段视频就是一系列的帧连续播放而形成</a:t>
            </a:r>
            <a:r>
              <a:rPr lang="zh-CN" altLang="en-US" sz="1400" noProof="1">
                <a:solidFill>
                  <a:srgbClr val="000000"/>
                </a:solidFill>
                <a:latin typeface="微软雅黑" panose="020B0503020204020204" charset="-122"/>
                <a:ea typeface="微软雅黑" panose="020B0503020204020204" charset="-122"/>
              </a:rPr>
              <a:t>的，同时，视频往往有伴音。由于视频常常数据量很大，往往要压缩存储。</a:t>
            </a:r>
            <a:endParaRPr lang="zh-CN" altLang="en-US" sz="1400" noProof="1">
              <a:solidFill>
                <a:srgbClr val="000000"/>
              </a:solidFill>
              <a:latin typeface="微软雅黑" panose="020B0503020204020204" charset="-122"/>
              <a:ea typeface="微软雅黑" panose="020B0503020204020204" charset="-122"/>
              <a:sym typeface="Arial" panose="020B0604020202020204"/>
            </a:endParaRPr>
          </a:p>
        </p:txBody>
      </p:sp>
      <p:sp>
        <p:nvSpPr>
          <p:cNvPr id="6" name="Shape 108">
            <a:extLst>
              <a:ext uri="{FF2B5EF4-FFF2-40B4-BE49-F238E27FC236}">
                <a16:creationId xmlns:a16="http://schemas.microsoft.com/office/drawing/2014/main" id="{A29DD82E-88C0-4095-8368-D76A3F548229}"/>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fontAlgn="auto">
              <a:spcBef>
                <a:spcPts val="0"/>
              </a:spcBef>
              <a:spcAft>
                <a:spcPts val="0"/>
              </a:spcAf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ern="0">
              <a:solidFill>
                <a:sysClr val="windowText" lastClr="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 name="直接连接符 6">
            <a:extLst>
              <a:ext uri="{FF2B5EF4-FFF2-40B4-BE49-F238E27FC236}">
                <a16:creationId xmlns:a16="http://schemas.microsoft.com/office/drawing/2014/main" id="{80F3A69F-EFCD-4C17-B0D5-6E38A405DE9D}"/>
              </a:ext>
            </a:extLst>
          </p:cNvPr>
          <p:cNvCxnSpPr/>
          <p:nvPr/>
        </p:nvCxnSpPr>
        <p:spPr>
          <a:xfrm>
            <a:off x="1060450" y="831850"/>
            <a:ext cx="466883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
        <p:nvSpPr>
          <p:cNvPr id="8" name="文本框 7">
            <a:extLst>
              <a:ext uri="{FF2B5EF4-FFF2-40B4-BE49-F238E27FC236}">
                <a16:creationId xmlns:a16="http://schemas.microsoft.com/office/drawing/2014/main" id="{D267D11F-90FF-41C5-8E31-478A3A5AEEAA}"/>
              </a:ext>
            </a:extLst>
          </p:cNvPr>
          <p:cNvSpPr txBox="1"/>
          <p:nvPr/>
        </p:nvSpPr>
        <p:spPr>
          <a:xfrm>
            <a:off x="1150938" y="293688"/>
            <a:ext cx="1528762" cy="523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defRPr/>
            </a:pPr>
            <a:r>
              <a:rPr lang="zh-CN" altLang="en-US" sz="2800" noProof="1">
                <a:solidFill>
                  <a:srgbClr val="000000"/>
                </a:solidFill>
                <a:latin typeface="微软雅黑" panose="020B0503020204020204" charset="-122"/>
                <a:ea typeface="微软雅黑" panose="020B0503020204020204" charset="-122"/>
              </a:rPr>
              <a:t>拓展知识</a:t>
            </a:r>
            <a:endParaRPr lang="zh-CN" altLang="en-US" sz="2800" kern="0" dirty="0">
              <a:solidFill>
                <a:srgbClr val="000000"/>
              </a:solidFill>
              <a:latin typeface="微软雅黑" panose="020B0503020204020204" charset="-122"/>
              <a:ea typeface="微软雅黑" panose="020B0503020204020204" charset="-122"/>
              <a:cs typeface="Arial" panose="020B0604020202020204"/>
              <a:sym typeface="Arial" panose="020B0604020202020204"/>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727865-1C17-43B8-826B-38760631BA64}"/>
              </a:ext>
            </a:extLst>
          </p:cNvPr>
          <p:cNvSpPr txBox="1"/>
          <p:nvPr/>
        </p:nvSpPr>
        <p:spPr>
          <a:xfrm>
            <a:off x="1150938" y="998538"/>
            <a:ext cx="5632450" cy="20621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wrap="none" lIns="45719" tIns="45719" rIns="45719" bIns="45719">
            <a:spAutoFit/>
          </a:bodyPr>
          <a:lstStyle/>
          <a:p>
            <a:pPr>
              <a:lnSpc>
                <a:spcPct val="200000"/>
              </a:lnSpc>
            </a:pPr>
            <a:r>
              <a:rPr lang="zh-CN" altLang="en-US" sz="1600">
                <a:latin typeface="微软雅黑" panose="020B0503020204020204" pitchFamily="34" charset="-122"/>
                <a:ea typeface="微软雅黑" panose="020B0503020204020204" pitchFamily="34" charset="-122"/>
              </a:rPr>
              <a:t>从模拟数据到数字数据，要经过采样、量化、编码三个过程。</a:t>
            </a:r>
            <a:endParaRPr lang="en-US" altLang="zh-CN" sz="160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600">
                <a:solidFill>
                  <a:srgbClr val="C00000"/>
                </a:solidFill>
                <a:latin typeface="微软雅黑" panose="020B0503020204020204" pitchFamily="34" charset="-122"/>
                <a:ea typeface="微软雅黑" panose="020B0503020204020204" pitchFamily="34" charset="-122"/>
              </a:rPr>
              <a:t>采样</a:t>
            </a:r>
            <a:r>
              <a:rPr lang="zh-CN" altLang="en-US" sz="1600">
                <a:latin typeface="微软雅黑" panose="020B0503020204020204" pitchFamily="34" charset="-122"/>
                <a:ea typeface="微软雅黑" panose="020B0503020204020204" pitchFamily="34" charset="-122"/>
              </a:rPr>
              <a:t>是时间的离散化数字化。</a:t>
            </a:r>
            <a:endParaRPr lang="en-US" altLang="zh-CN" sz="160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600">
                <a:solidFill>
                  <a:srgbClr val="C00000"/>
                </a:solidFill>
                <a:latin typeface="微软雅黑" panose="020B0503020204020204" pitchFamily="34" charset="-122"/>
                <a:ea typeface="微软雅黑" panose="020B0503020204020204" pitchFamily="34" charset="-122"/>
              </a:rPr>
              <a:t>量化</a:t>
            </a:r>
            <a:r>
              <a:rPr lang="zh-CN" altLang="en-US" sz="1600">
                <a:latin typeface="微软雅黑" panose="020B0503020204020204" pitchFamily="34" charset="-122"/>
                <a:ea typeface="微软雅黑" panose="020B0503020204020204" pitchFamily="34" charset="-122"/>
              </a:rPr>
              <a:t>是赋值的离散化数字化。</a:t>
            </a:r>
            <a:endParaRPr lang="en-US" altLang="zh-CN" sz="160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600">
                <a:solidFill>
                  <a:srgbClr val="C00000"/>
                </a:solidFill>
                <a:latin typeface="微软雅黑" panose="020B0503020204020204" pitchFamily="34" charset="-122"/>
                <a:ea typeface="微软雅黑" panose="020B0503020204020204" pitchFamily="34" charset="-122"/>
              </a:rPr>
              <a:t>编码</a:t>
            </a:r>
            <a:r>
              <a:rPr lang="zh-CN" altLang="en-US" sz="1600">
                <a:latin typeface="微软雅黑" panose="020B0503020204020204" pitchFamily="34" charset="-122"/>
                <a:ea typeface="微软雅黑" panose="020B0503020204020204" pitchFamily="34" charset="-122"/>
              </a:rPr>
              <a:t>是数据的格式与文件化。</a:t>
            </a:r>
          </a:p>
        </p:txBody>
      </p:sp>
      <p:sp>
        <p:nvSpPr>
          <p:cNvPr id="7" name="Shape 108">
            <a:extLst>
              <a:ext uri="{FF2B5EF4-FFF2-40B4-BE49-F238E27FC236}">
                <a16:creationId xmlns:a16="http://schemas.microsoft.com/office/drawing/2014/main" id="{8A06BFE3-3442-4E43-84E2-E8509A35E5B4}"/>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fontAlgn="auto">
              <a:spcBef>
                <a:spcPts val="0"/>
              </a:spcBef>
              <a:spcAft>
                <a:spcPts val="0"/>
              </a:spcAf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ern="0">
              <a:solidFill>
                <a:sysClr val="windowText" lastClr="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8" name="直接连接符 7">
            <a:extLst>
              <a:ext uri="{FF2B5EF4-FFF2-40B4-BE49-F238E27FC236}">
                <a16:creationId xmlns:a16="http://schemas.microsoft.com/office/drawing/2014/main" id="{7D194CE5-237B-46E3-BEA8-BCFFC01D3FB3}"/>
              </a:ext>
            </a:extLst>
          </p:cNvPr>
          <p:cNvCxnSpPr/>
          <p:nvPr/>
        </p:nvCxnSpPr>
        <p:spPr>
          <a:xfrm>
            <a:off x="1060450" y="831850"/>
            <a:ext cx="466883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
        <p:nvSpPr>
          <p:cNvPr id="9" name="文本框 8">
            <a:extLst>
              <a:ext uri="{FF2B5EF4-FFF2-40B4-BE49-F238E27FC236}">
                <a16:creationId xmlns:a16="http://schemas.microsoft.com/office/drawing/2014/main" id="{D45ED191-9DD9-4935-AAEE-8B9C15BEED72}"/>
              </a:ext>
            </a:extLst>
          </p:cNvPr>
          <p:cNvSpPr txBox="1"/>
          <p:nvPr/>
        </p:nvSpPr>
        <p:spPr>
          <a:xfrm>
            <a:off x="1150938" y="293688"/>
            <a:ext cx="1528762" cy="523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defRPr/>
            </a:pPr>
            <a:r>
              <a:rPr lang="zh-CN" altLang="en-US" sz="2800" noProof="1">
                <a:solidFill>
                  <a:srgbClr val="000000"/>
                </a:solidFill>
                <a:latin typeface="微软雅黑" panose="020B0503020204020204" charset="-122"/>
                <a:ea typeface="微软雅黑" panose="020B0503020204020204" charset="-122"/>
              </a:rPr>
              <a:t>课堂小结</a:t>
            </a:r>
            <a:endParaRPr lang="zh-CN" altLang="en-US" sz="2800" kern="0" dirty="0">
              <a:solidFill>
                <a:srgbClr val="000000"/>
              </a:solidFill>
              <a:latin typeface="微软雅黑" panose="020B0503020204020204" charset="-122"/>
              <a:ea typeface="微软雅黑" panose="020B0503020204020204" charset="-122"/>
              <a:cs typeface="Arial" panose="020B0604020202020204"/>
              <a:sym typeface="Arial" panose="020B0604020202020204"/>
            </a:endParaRPr>
          </a:p>
        </p:txBody>
      </p:sp>
      <p:sp>
        <p:nvSpPr>
          <p:cNvPr id="2" name="TextBox 5">
            <a:extLst>
              <a:ext uri="{FF2B5EF4-FFF2-40B4-BE49-F238E27FC236}">
                <a16:creationId xmlns:a16="http://schemas.microsoft.com/office/drawing/2014/main" id="{18C1432E-4CCB-4EF4-BCFF-A2C5C4977E75}"/>
              </a:ext>
            </a:extLst>
          </p:cNvPr>
          <p:cNvSpPr txBox="1"/>
          <p:nvPr/>
        </p:nvSpPr>
        <p:spPr>
          <a:xfrm>
            <a:off x="1150938" y="3184525"/>
            <a:ext cx="3613150" cy="12001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285750" indent="-285750" fontAlgn="auto" latinLnBrk="1" hangingPunct="0">
              <a:lnSpc>
                <a:spcPct val="200000"/>
              </a:lnSpc>
              <a:spcBef>
                <a:spcPts val="0"/>
              </a:spcBef>
              <a:spcAft>
                <a:spcPts val="0"/>
              </a:spcAft>
              <a:buFont typeface="Wingdings" panose="05000000000000000000" pitchFamily="2" charset="2"/>
              <a:buChar char="l"/>
            </a:pPr>
            <a:r>
              <a:rPr lang="zh-CN" altLang="en-US" noProof="1">
                <a:solidFill>
                  <a:srgbClr val="000000"/>
                </a:solidFill>
                <a:latin typeface="微软雅黑" panose="020B0503020204020204" charset="-122"/>
                <a:ea typeface="微软雅黑" panose="020B0503020204020204" charset="-122"/>
                <a:sym typeface="Arial" panose="020B0604020202020204"/>
              </a:rPr>
              <a:t>认识二进制，了解文本的编码。</a:t>
            </a:r>
            <a:endParaRPr lang="en-US" altLang="zh-CN" noProof="1">
              <a:solidFill>
                <a:srgbClr val="000000"/>
              </a:solidFill>
              <a:latin typeface="微软雅黑" panose="020B0503020204020204" charset="-122"/>
              <a:ea typeface="微软雅黑" panose="020B0503020204020204" charset="-122"/>
              <a:sym typeface="Arial" panose="020B0604020202020204"/>
            </a:endParaRPr>
          </a:p>
          <a:p>
            <a:pPr marL="285750" indent="-285750" fontAlgn="auto" latinLnBrk="1" hangingPunct="0">
              <a:lnSpc>
                <a:spcPct val="200000"/>
              </a:lnSpc>
              <a:spcBef>
                <a:spcPts val="0"/>
              </a:spcBef>
              <a:spcAft>
                <a:spcPts val="0"/>
              </a:spcAft>
              <a:buFont typeface="Wingdings" panose="05000000000000000000" pitchFamily="2" charset="2"/>
              <a:buChar char="l"/>
            </a:pPr>
            <a:r>
              <a:rPr lang="zh-CN" altLang="en-US" noProof="1">
                <a:solidFill>
                  <a:srgbClr val="000000"/>
                </a:solidFill>
                <a:latin typeface="微软雅黑" panose="020B0503020204020204" charset="-122"/>
                <a:ea typeface="微软雅黑" panose="020B0503020204020204" charset="-122"/>
              </a:rPr>
              <a:t>二进制与其他进制的转换。</a:t>
            </a:r>
            <a:endParaRPr lang="zh-CN" altLang="en-US" noProof="1">
              <a:solidFill>
                <a:srgbClr val="000000"/>
              </a:solidFill>
              <a:latin typeface="微软雅黑" panose="020B0503020204020204" charset="-122"/>
              <a:ea typeface="微软雅黑" panose="020B0503020204020204" charset="-122"/>
              <a:sym typeface="Arial" panose="020B0604020202020204"/>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29612D-8BB8-414D-915B-09EE22FE0B19}"/>
              </a:ext>
            </a:extLst>
          </p:cNvPr>
          <p:cNvSpPr txBox="1"/>
          <p:nvPr/>
        </p:nvSpPr>
        <p:spPr>
          <a:xfrm>
            <a:off x="1150938" y="1477963"/>
            <a:ext cx="6988175" cy="8318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lnSpc>
                <a:spcPct val="150000"/>
              </a:lnSpc>
              <a:spcBef>
                <a:spcPts val="0"/>
              </a:spcBef>
              <a:spcAft>
                <a:spcPts val="0"/>
              </a:spcAft>
            </a:pPr>
            <a:r>
              <a:rPr lang="zh-CN" altLang="en-US" sz="1600" noProof="1">
                <a:solidFill>
                  <a:srgbClr val="000000"/>
                </a:solidFill>
                <a:latin typeface="微软雅黑" panose="020B0503020204020204" charset="-122"/>
                <a:ea typeface="微软雅黑" panose="020B0503020204020204" charset="-122"/>
              </a:rPr>
              <a:t>一段时长</a:t>
            </a:r>
            <a:r>
              <a:rPr lang="en-US" altLang="zh-CN" sz="1600" noProof="1">
                <a:solidFill>
                  <a:srgbClr val="000000"/>
                </a:solidFill>
                <a:latin typeface="微软雅黑" panose="020B0503020204020204" charset="-122"/>
                <a:ea typeface="微软雅黑" panose="020B0503020204020204" charset="-122"/>
              </a:rPr>
              <a:t>1</a:t>
            </a:r>
            <a:r>
              <a:rPr lang="zh-CN" altLang="en-US" sz="1600" noProof="1">
                <a:solidFill>
                  <a:srgbClr val="000000"/>
                </a:solidFill>
                <a:latin typeface="微软雅黑" panose="020B0503020204020204" charset="-122"/>
                <a:ea typeface="微软雅黑" panose="020B0503020204020204" charset="-122"/>
              </a:rPr>
              <a:t>分钟的双声道立体声的无压缩音频的采样频率为</a:t>
            </a:r>
            <a:r>
              <a:rPr lang="en-US" altLang="zh-CN" sz="1600" noProof="1">
                <a:solidFill>
                  <a:srgbClr val="000000"/>
                </a:solidFill>
                <a:latin typeface="微软雅黑" panose="020B0503020204020204" charset="-122"/>
                <a:ea typeface="微软雅黑" panose="020B0503020204020204" charset="-122"/>
              </a:rPr>
              <a:t>44.1Kz</a:t>
            </a:r>
            <a:r>
              <a:rPr lang="zh-CN" altLang="en-US" sz="1600" noProof="1">
                <a:solidFill>
                  <a:srgbClr val="000000"/>
                </a:solidFill>
                <a:latin typeface="微软雅黑" panose="020B0503020204020204" charset="-122"/>
                <a:ea typeface="微软雅黑" panose="020B0503020204020204" charset="-122"/>
              </a:rPr>
              <a:t>、量化位数为</a:t>
            </a:r>
            <a:r>
              <a:rPr lang="en-US" altLang="zh-CN" sz="1600" noProof="1">
                <a:solidFill>
                  <a:srgbClr val="000000"/>
                </a:solidFill>
                <a:latin typeface="微软雅黑" panose="020B0503020204020204" charset="-122"/>
                <a:ea typeface="微软雅黑" panose="020B0503020204020204" charset="-122"/>
              </a:rPr>
              <a:t>16</a:t>
            </a:r>
            <a:r>
              <a:rPr lang="zh-CN" altLang="en-US" sz="1600" noProof="1">
                <a:solidFill>
                  <a:srgbClr val="000000"/>
                </a:solidFill>
                <a:latin typeface="微软雅黑" panose="020B0503020204020204" charset="-122"/>
                <a:ea typeface="微软雅黑" panose="020B0503020204020204" charset="-122"/>
              </a:rPr>
              <a:t>位，</a:t>
            </a:r>
            <a:r>
              <a:rPr lang="zh-CN" altLang="en-US" sz="1600" noProof="1">
                <a:solidFill>
                  <a:srgbClr val="000000"/>
                </a:solidFill>
                <a:latin typeface="微软雅黑" panose="020B0503020204020204" charset="-122"/>
                <a:ea typeface="微软雅黑" panose="020B0503020204020204" charset="-122"/>
                <a:sym typeface="Arial" panose="020B0604020202020204"/>
              </a:rPr>
              <a:t>其占用的存储空间是多少</a:t>
            </a:r>
            <a:r>
              <a:rPr lang="en-US" altLang="zh-CN" sz="1600" noProof="1">
                <a:solidFill>
                  <a:srgbClr val="000000"/>
                </a:solidFill>
                <a:latin typeface="微软雅黑" panose="020B0503020204020204" charset="-122"/>
                <a:ea typeface="微软雅黑" panose="020B0503020204020204" charset="-122"/>
                <a:sym typeface="Arial" panose="020B0604020202020204"/>
              </a:rPr>
              <a:t>MB?(</a:t>
            </a:r>
            <a:r>
              <a:rPr lang="zh-CN" altLang="en-US" sz="1600" noProof="1">
                <a:solidFill>
                  <a:srgbClr val="000000"/>
                </a:solidFill>
                <a:latin typeface="微软雅黑" panose="020B0503020204020204" charset="-122"/>
                <a:ea typeface="微软雅黑" panose="020B0503020204020204" charset="-122"/>
                <a:sym typeface="Arial" panose="020B0604020202020204"/>
              </a:rPr>
              <a:t>精确到</a:t>
            </a:r>
            <a:r>
              <a:rPr lang="en-US" altLang="zh-CN" sz="1600" noProof="1">
                <a:solidFill>
                  <a:srgbClr val="000000"/>
                </a:solidFill>
                <a:latin typeface="微软雅黑" panose="020B0503020204020204" charset="-122"/>
                <a:ea typeface="微软雅黑" panose="020B0503020204020204" charset="-122"/>
                <a:sym typeface="Arial" panose="020B0604020202020204"/>
              </a:rPr>
              <a:t>0.1)</a:t>
            </a:r>
            <a:endParaRPr lang="zh-CN" altLang="en-US" sz="1600" noProof="1">
              <a:solidFill>
                <a:srgbClr val="000000"/>
              </a:solidFill>
              <a:latin typeface="微软雅黑" panose="020B0503020204020204" charset="-122"/>
              <a:ea typeface="微软雅黑" panose="020B0503020204020204" charset="-122"/>
              <a:sym typeface="Arial" panose="020B0604020202020204"/>
            </a:endParaRPr>
          </a:p>
        </p:txBody>
      </p:sp>
      <p:sp>
        <p:nvSpPr>
          <p:cNvPr id="6" name="TextBox 5">
            <a:extLst>
              <a:ext uri="{FF2B5EF4-FFF2-40B4-BE49-F238E27FC236}">
                <a16:creationId xmlns:a16="http://schemas.microsoft.com/office/drawing/2014/main" id="{9ABB1A77-4AA8-48C2-87A9-A3D589D7035B}"/>
              </a:ext>
            </a:extLst>
          </p:cNvPr>
          <p:cNvSpPr txBox="1"/>
          <p:nvPr/>
        </p:nvSpPr>
        <p:spPr>
          <a:xfrm>
            <a:off x="1158875" y="2643188"/>
            <a:ext cx="6607175" cy="9525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lnSpc>
                <a:spcPct val="200000"/>
              </a:lnSpc>
              <a:spcBef>
                <a:spcPts val="0"/>
              </a:spcBef>
              <a:spcAft>
                <a:spcPts val="0"/>
              </a:spcAft>
            </a:pPr>
            <a:r>
              <a:rPr lang="zh-CN" altLang="en-US" sz="1400" noProof="1">
                <a:solidFill>
                  <a:srgbClr val="C00000"/>
                </a:solidFill>
                <a:latin typeface="微软雅黑" panose="020B0503020204020204" charset="-122"/>
                <a:ea typeface="微软雅黑" panose="020B0503020204020204" charset="-122"/>
                <a:cs typeface="微软雅黑" panose="020B0503020204020204" charset="-122"/>
                <a:sym typeface="Arial" panose="020B0604020202020204"/>
              </a:rPr>
              <a:t>参考答案：</a:t>
            </a:r>
            <a:endParaRPr lang="en-US" altLang="zh-CN" sz="1400" noProof="1">
              <a:solidFill>
                <a:srgbClr val="C00000"/>
              </a:solidFill>
              <a:latin typeface="微软雅黑" panose="020B0503020204020204" charset="-122"/>
              <a:ea typeface="微软雅黑" panose="020B0503020204020204" charset="-122"/>
              <a:cs typeface="微软雅黑" panose="020B0503020204020204" charset="-122"/>
              <a:sym typeface="Arial" panose="020B0604020202020204"/>
            </a:endParaRPr>
          </a:p>
          <a:p>
            <a:pPr fontAlgn="auto" latinLnBrk="1" hangingPunct="0">
              <a:lnSpc>
                <a:spcPct val="200000"/>
              </a:lnSpc>
              <a:spcBef>
                <a:spcPts val="0"/>
              </a:spcBef>
              <a:spcAft>
                <a:spcPts val="0"/>
              </a:spcAft>
            </a:pPr>
            <a:r>
              <a:rPr lang="en-US" altLang="zh-CN" sz="1400" noProof="1">
                <a:solidFill>
                  <a:srgbClr val="C00000"/>
                </a:solidFill>
                <a:latin typeface="微软雅黑" panose="020B0503020204020204" charset="-122"/>
                <a:ea typeface="微软雅黑" panose="020B0503020204020204" charset="-122"/>
                <a:cs typeface="微软雅黑" panose="020B0503020204020204" charset="-122"/>
              </a:rPr>
              <a:t>60 * 44.1 * 1000 * 16 * 2 = 84672000(</a:t>
            </a:r>
            <a:r>
              <a:rPr lang="zh-CN" altLang="en-US" sz="1400" noProof="1">
                <a:solidFill>
                  <a:srgbClr val="C00000"/>
                </a:solidFill>
                <a:latin typeface="微软雅黑" panose="020B0503020204020204" charset="-122"/>
                <a:ea typeface="微软雅黑" panose="020B0503020204020204" charset="-122"/>
                <a:cs typeface="微软雅黑" panose="020B0503020204020204" charset="-122"/>
              </a:rPr>
              <a:t>位，比特</a:t>
            </a:r>
            <a:r>
              <a:rPr lang="en-US" altLang="zh-CN" sz="1400" noProof="1">
                <a:solidFill>
                  <a:srgbClr val="C00000"/>
                </a:solidFill>
                <a:latin typeface="微软雅黑" panose="020B0503020204020204" charset="-122"/>
                <a:ea typeface="微软雅黑" panose="020B0503020204020204" charset="-122"/>
                <a:cs typeface="微软雅黑" panose="020B0503020204020204" charset="-122"/>
              </a:rPr>
              <a:t>) = 10584000(B,</a:t>
            </a:r>
            <a:r>
              <a:rPr lang="zh-CN" altLang="en-US" sz="1400" noProof="1">
                <a:solidFill>
                  <a:srgbClr val="C00000"/>
                </a:solidFill>
                <a:latin typeface="微软雅黑" panose="020B0503020204020204" charset="-122"/>
                <a:ea typeface="微软雅黑" panose="020B0503020204020204" charset="-122"/>
                <a:cs typeface="微软雅黑" panose="020B0503020204020204" charset="-122"/>
              </a:rPr>
              <a:t>字节</a:t>
            </a:r>
            <a:r>
              <a:rPr lang="en-US" altLang="zh-CN" sz="1400" noProof="1">
                <a:solidFill>
                  <a:srgbClr val="C00000"/>
                </a:solidFill>
                <a:latin typeface="微软雅黑" panose="020B0503020204020204" charset="-122"/>
                <a:ea typeface="微软雅黑" panose="020B0503020204020204" charset="-122"/>
                <a:cs typeface="微软雅黑" panose="020B0503020204020204" charset="-122"/>
              </a:rPr>
              <a:t>) </a:t>
            </a:r>
            <a:r>
              <a:rPr lang="zh-CN" altLang="en-US" sz="1400" noProof="1">
                <a:solidFill>
                  <a:srgbClr val="C00000"/>
                </a:solidFill>
                <a:latin typeface="微软雅黑" panose="020B0503020204020204" charset="-122"/>
                <a:ea typeface="微软雅黑" panose="020B0503020204020204" charset="-122"/>
                <a:cs typeface="微软雅黑" panose="020B0503020204020204" charset="-122"/>
              </a:rPr>
              <a:t>≈ </a:t>
            </a:r>
            <a:r>
              <a:rPr lang="en-US" altLang="zh-CN" sz="1400" noProof="1">
                <a:solidFill>
                  <a:srgbClr val="C00000"/>
                </a:solidFill>
                <a:latin typeface="微软雅黑" panose="020B0503020204020204" charset="-122"/>
                <a:ea typeface="微软雅黑" panose="020B0503020204020204" charset="-122"/>
                <a:cs typeface="微软雅黑" panose="020B0503020204020204" charset="-122"/>
              </a:rPr>
              <a:t>10.1MB</a:t>
            </a:r>
            <a:endParaRPr lang="zh-CN" altLang="en-US" sz="1400" noProof="1">
              <a:solidFill>
                <a:srgbClr val="C00000"/>
              </a:solidFill>
              <a:latin typeface="微软雅黑" panose="020B0503020204020204" charset="-122"/>
              <a:ea typeface="微软雅黑" panose="020B0503020204020204" charset="-122"/>
              <a:cs typeface="微软雅黑" panose="020B0503020204020204" charset="-122"/>
              <a:sym typeface="Arial" panose="020B0604020202020204"/>
            </a:endParaRPr>
          </a:p>
        </p:txBody>
      </p:sp>
      <p:sp>
        <p:nvSpPr>
          <p:cNvPr id="7" name="Shape 108">
            <a:extLst>
              <a:ext uri="{FF2B5EF4-FFF2-40B4-BE49-F238E27FC236}">
                <a16:creationId xmlns:a16="http://schemas.microsoft.com/office/drawing/2014/main" id="{EC5FD5E5-FD2A-4228-ACAF-C2538AF26DEB}"/>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fontAlgn="auto">
              <a:spcBef>
                <a:spcPts val="0"/>
              </a:spcBef>
              <a:spcAft>
                <a:spcPts val="0"/>
              </a:spcAf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ern="0">
              <a:solidFill>
                <a:sysClr val="windowText" lastClr="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8" name="直接连接符 7">
            <a:extLst>
              <a:ext uri="{FF2B5EF4-FFF2-40B4-BE49-F238E27FC236}">
                <a16:creationId xmlns:a16="http://schemas.microsoft.com/office/drawing/2014/main" id="{5EFEC94A-C90D-484F-8BA9-6D3CF4B65471}"/>
              </a:ext>
            </a:extLst>
          </p:cNvPr>
          <p:cNvCxnSpPr/>
          <p:nvPr/>
        </p:nvCxnSpPr>
        <p:spPr>
          <a:xfrm>
            <a:off x="1060450" y="831850"/>
            <a:ext cx="466883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
        <p:nvSpPr>
          <p:cNvPr id="9" name="文本框 8">
            <a:extLst>
              <a:ext uri="{FF2B5EF4-FFF2-40B4-BE49-F238E27FC236}">
                <a16:creationId xmlns:a16="http://schemas.microsoft.com/office/drawing/2014/main" id="{C37C0622-E9B7-4C34-BA35-97B5BD24B9D0}"/>
              </a:ext>
            </a:extLst>
          </p:cNvPr>
          <p:cNvSpPr txBox="1"/>
          <p:nvPr/>
        </p:nvSpPr>
        <p:spPr>
          <a:xfrm>
            <a:off x="1150938" y="293688"/>
            <a:ext cx="1528762" cy="523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defRPr/>
            </a:pPr>
            <a:r>
              <a:rPr lang="zh-CN" altLang="en-US" sz="2800" noProof="1">
                <a:solidFill>
                  <a:srgbClr val="000000"/>
                </a:solidFill>
                <a:latin typeface="微软雅黑" panose="020B0503020204020204" charset="-122"/>
                <a:ea typeface="微软雅黑" panose="020B0503020204020204" charset="-122"/>
              </a:rPr>
              <a:t>课后作业</a:t>
            </a:r>
            <a:endParaRPr lang="zh-CN" altLang="en-US" sz="2800" kern="0" dirty="0">
              <a:solidFill>
                <a:srgbClr val="000000"/>
              </a:solidFill>
              <a:latin typeface="微软雅黑" panose="020B0503020204020204" charset="-122"/>
              <a:ea typeface="微软雅黑" panose="020B0503020204020204" charset="-122"/>
              <a:cs typeface="Arial" panose="020B0604020202020204"/>
              <a:sym typeface="Arial" panose="020B0604020202020204"/>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C5A6F2-D262-4E5A-80E3-2BB3BDA8F4FB}"/>
              </a:ext>
            </a:extLst>
          </p:cNvPr>
          <p:cNvSpPr txBox="1"/>
          <p:nvPr/>
        </p:nvSpPr>
        <p:spPr>
          <a:xfrm>
            <a:off x="1119188" y="1201738"/>
            <a:ext cx="4065587" cy="3683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pPr>
            <a:r>
              <a:rPr lang="en-US" altLang="zh-CN" noProof="1">
                <a:solidFill>
                  <a:srgbClr val="000000"/>
                </a:solidFill>
                <a:latin typeface="微软雅黑" panose="020B0503020204020204" charset="-122"/>
                <a:ea typeface="微软雅黑" panose="020B0503020204020204" charset="-122"/>
              </a:rPr>
              <a:t>1. </a:t>
            </a:r>
            <a:r>
              <a:rPr lang="zh-CN" altLang="en-US" noProof="1">
                <a:solidFill>
                  <a:srgbClr val="000000"/>
                </a:solidFill>
                <a:latin typeface="微软雅黑" panose="020B0503020204020204" charset="-122"/>
                <a:ea typeface="微软雅黑" panose="020B0503020204020204" charset="-122"/>
              </a:rPr>
              <a:t>请将</a:t>
            </a:r>
            <a:r>
              <a:rPr lang="en-US" altLang="zh-CN" noProof="1">
                <a:solidFill>
                  <a:srgbClr val="000000"/>
                </a:solidFill>
                <a:latin typeface="微软雅黑" panose="020B0503020204020204" charset="-122"/>
                <a:ea typeface="微软雅黑" panose="020B0503020204020204" charset="-122"/>
              </a:rPr>
              <a:t>8</a:t>
            </a:r>
            <a:r>
              <a:rPr lang="zh-CN" altLang="en-US" noProof="1">
                <a:solidFill>
                  <a:srgbClr val="000000"/>
                </a:solidFill>
                <a:latin typeface="微软雅黑" panose="020B0503020204020204" charset="-122"/>
                <a:ea typeface="微软雅黑" panose="020B0503020204020204" charset="-122"/>
              </a:rPr>
              <a:t>进制数</a:t>
            </a:r>
            <a:r>
              <a:rPr lang="en-US" altLang="zh-CN" noProof="1">
                <a:solidFill>
                  <a:srgbClr val="000000"/>
                </a:solidFill>
                <a:latin typeface="微软雅黑" panose="020B0503020204020204" charset="-122"/>
                <a:ea typeface="微软雅黑" panose="020B0503020204020204" charset="-122"/>
              </a:rPr>
              <a:t>2071</a:t>
            </a:r>
            <a:r>
              <a:rPr lang="zh-CN" altLang="en-US" noProof="1">
                <a:solidFill>
                  <a:srgbClr val="000000"/>
                </a:solidFill>
                <a:latin typeface="微软雅黑" panose="020B0503020204020204" charset="-122"/>
                <a:ea typeface="微软雅黑" panose="020B0503020204020204" charset="-122"/>
              </a:rPr>
              <a:t>转换为</a:t>
            </a:r>
            <a:r>
              <a:rPr lang="en-US" altLang="zh-CN" noProof="1">
                <a:solidFill>
                  <a:srgbClr val="000000"/>
                </a:solidFill>
                <a:latin typeface="微软雅黑" panose="020B0503020204020204" charset="-122"/>
                <a:ea typeface="微软雅黑" panose="020B0503020204020204" charset="-122"/>
              </a:rPr>
              <a:t>10</a:t>
            </a:r>
            <a:r>
              <a:rPr lang="zh-CN" altLang="en-US" noProof="1">
                <a:solidFill>
                  <a:srgbClr val="000000"/>
                </a:solidFill>
                <a:latin typeface="微软雅黑" panose="020B0503020204020204" charset="-122"/>
                <a:ea typeface="微软雅黑" panose="020B0503020204020204" charset="-122"/>
              </a:rPr>
              <a:t>进制数。</a:t>
            </a:r>
            <a:endParaRPr lang="zh-CN" altLang="en-US" noProof="1">
              <a:solidFill>
                <a:srgbClr val="000000"/>
              </a:solidFill>
              <a:latin typeface="微软雅黑" panose="020B0503020204020204" charset="-122"/>
              <a:ea typeface="微软雅黑" panose="020B0503020204020204" charset="-122"/>
              <a:sym typeface="Arial" panose="020B0604020202020204"/>
            </a:endParaRPr>
          </a:p>
        </p:txBody>
      </p:sp>
      <p:sp>
        <p:nvSpPr>
          <p:cNvPr id="6" name="TextBox 5">
            <a:extLst>
              <a:ext uri="{FF2B5EF4-FFF2-40B4-BE49-F238E27FC236}">
                <a16:creationId xmlns:a16="http://schemas.microsoft.com/office/drawing/2014/main" id="{A102ECCD-A869-4620-AEAE-F8986EA4ABE8}"/>
              </a:ext>
            </a:extLst>
          </p:cNvPr>
          <p:cNvSpPr txBox="1"/>
          <p:nvPr/>
        </p:nvSpPr>
        <p:spPr>
          <a:xfrm>
            <a:off x="1392238" y="1655763"/>
            <a:ext cx="5049837" cy="3698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r>
              <a:rPr lang="zh-CN" altLang="en-US" noProof="1">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a:rPr>
              <a:t>参考答案：</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rPr>
              <a:t>2071</a:t>
            </a:r>
            <a:r>
              <a:rPr lang="en-US" altLang="zh-CN" baseline="-25000" noProof="1">
                <a:solidFill>
                  <a:srgbClr val="C00000"/>
                </a:solidFill>
                <a:latin typeface="Times New Roman" panose="02020603050405020304" pitchFamily="18" charset="0"/>
                <a:ea typeface="Adobe 仿宋 Std R" pitchFamily="18" charset="-122"/>
                <a:cs typeface="Times New Roman" panose="02020603050405020304" pitchFamily="18" charset="0"/>
              </a:rPr>
              <a:t>(8)</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rPr>
              <a:t>=1</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sym typeface="Wingdings 2" panose="05020102010507070707" pitchFamily="18" charset="2"/>
              </a:rPr>
              <a:t></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rPr>
              <a:t>8</a:t>
            </a:r>
            <a:r>
              <a:rPr lang="en-US" altLang="zh-CN" baseline="30000" noProof="1">
                <a:solidFill>
                  <a:srgbClr val="C00000"/>
                </a:solidFill>
                <a:latin typeface="Times New Roman" panose="02020603050405020304" pitchFamily="18" charset="0"/>
                <a:ea typeface="Adobe 仿宋 Std R" pitchFamily="18" charset="-122"/>
                <a:cs typeface="Times New Roman" panose="02020603050405020304" pitchFamily="18" charset="0"/>
              </a:rPr>
              <a:t>0</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rPr>
              <a:t>+7</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sym typeface="Wingdings 2" panose="05020102010507070707" pitchFamily="18" charset="2"/>
              </a:rPr>
              <a:t></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rPr>
              <a:t>8</a:t>
            </a:r>
            <a:r>
              <a:rPr lang="en-US" altLang="zh-CN" baseline="30000" noProof="1">
                <a:solidFill>
                  <a:srgbClr val="C00000"/>
                </a:solidFill>
                <a:latin typeface="Times New Roman" panose="02020603050405020304" pitchFamily="18" charset="0"/>
                <a:ea typeface="Adobe 仿宋 Std R" pitchFamily="18" charset="-122"/>
                <a:cs typeface="Times New Roman" panose="02020603050405020304" pitchFamily="18" charset="0"/>
              </a:rPr>
              <a:t>1</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rPr>
              <a:t>+0</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sym typeface="Wingdings 2" panose="05020102010507070707" pitchFamily="18" charset="2"/>
              </a:rPr>
              <a:t></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rPr>
              <a:t>8</a:t>
            </a:r>
            <a:r>
              <a:rPr lang="en-US" altLang="zh-CN" baseline="30000" noProof="1">
                <a:solidFill>
                  <a:srgbClr val="C00000"/>
                </a:solidFill>
                <a:latin typeface="Times New Roman" panose="02020603050405020304" pitchFamily="18" charset="0"/>
                <a:ea typeface="Adobe 仿宋 Std R" pitchFamily="18" charset="-122"/>
                <a:cs typeface="Times New Roman" panose="02020603050405020304" pitchFamily="18" charset="0"/>
              </a:rPr>
              <a:t>2</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rPr>
              <a:t>+2</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sym typeface="Wingdings 2" panose="05020102010507070707" pitchFamily="18" charset="2"/>
              </a:rPr>
              <a:t></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rPr>
              <a:t>8</a:t>
            </a:r>
            <a:r>
              <a:rPr lang="en-US" altLang="zh-CN" baseline="30000" noProof="1">
                <a:solidFill>
                  <a:srgbClr val="C00000"/>
                </a:solidFill>
                <a:latin typeface="Times New Roman" panose="02020603050405020304" pitchFamily="18" charset="0"/>
                <a:ea typeface="Adobe 仿宋 Std R" pitchFamily="18" charset="-122"/>
                <a:cs typeface="Times New Roman" panose="02020603050405020304" pitchFamily="18" charset="0"/>
              </a:rPr>
              <a:t>3</a:t>
            </a:r>
            <a:r>
              <a:rPr lang="en-US" altLang="zh-CN" noProof="1">
                <a:solidFill>
                  <a:srgbClr val="C00000"/>
                </a:solidFill>
                <a:latin typeface="Times New Roman" panose="02020603050405020304" pitchFamily="18" charset="0"/>
                <a:ea typeface="Adobe 仿宋 Std R" pitchFamily="18" charset="-122"/>
                <a:cs typeface="Times New Roman" panose="02020603050405020304" pitchFamily="18" charset="0"/>
              </a:rPr>
              <a:t>=1081</a:t>
            </a:r>
            <a:endParaRPr lang="zh-CN" altLang="en-US" noProof="1">
              <a:solidFill>
                <a:srgbClr val="C00000"/>
              </a:solidFill>
              <a:latin typeface="Times New Roman" panose="02020603050405020304" pitchFamily="18" charset="0"/>
              <a:ea typeface="Adobe 仿宋 Std R" pitchFamily="18" charset="-122"/>
              <a:cs typeface="Times New Roman" panose="02020603050405020304" pitchFamily="18" charset="0"/>
            </a:endParaRPr>
          </a:p>
        </p:txBody>
      </p:sp>
      <p:sp>
        <p:nvSpPr>
          <p:cNvPr id="7" name="TextBox 6">
            <a:extLst>
              <a:ext uri="{FF2B5EF4-FFF2-40B4-BE49-F238E27FC236}">
                <a16:creationId xmlns:a16="http://schemas.microsoft.com/office/drawing/2014/main" id="{A48702AF-2CA8-4C50-9234-780D368EF824}"/>
              </a:ext>
            </a:extLst>
          </p:cNvPr>
          <p:cNvSpPr txBox="1"/>
          <p:nvPr/>
        </p:nvSpPr>
        <p:spPr>
          <a:xfrm>
            <a:off x="1119188" y="2254250"/>
            <a:ext cx="2603500" cy="369888"/>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pPr>
            <a:r>
              <a:rPr lang="en-US" altLang="zh-CN" noProof="1">
                <a:solidFill>
                  <a:srgbClr val="000000"/>
                </a:solidFill>
                <a:latin typeface="微软雅黑" panose="020B0503020204020204" charset="-122"/>
                <a:ea typeface="微软雅黑" panose="020B0503020204020204" charset="-122"/>
                <a:sym typeface="Arial" panose="020B0604020202020204"/>
              </a:rPr>
              <a:t>2. </a:t>
            </a:r>
            <a:r>
              <a:rPr lang="zh-CN" altLang="en-US" noProof="1">
                <a:solidFill>
                  <a:srgbClr val="000000"/>
                </a:solidFill>
                <a:latin typeface="微软雅黑" panose="020B0503020204020204" charset="-122"/>
                <a:ea typeface="微软雅黑" panose="020B0503020204020204" charset="-122"/>
              </a:rPr>
              <a:t>完成</a:t>
            </a:r>
            <a:r>
              <a:rPr lang="zh-CN" altLang="en-US" noProof="1">
                <a:solidFill>
                  <a:srgbClr val="000000"/>
                </a:solidFill>
                <a:latin typeface="微软雅黑" panose="020B0503020204020204" charset="-122"/>
                <a:ea typeface="微软雅黑" panose="020B0503020204020204" charset="-122"/>
                <a:sym typeface="Arial" panose="020B0604020202020204"/>
              </a:rPr>
              <a:t>教材</a:t>
            </a:r>
            <a:r>
              <a:rPr lang="en-US" altLang="zh-CN" noProof="1">
                <a:solidFill>
                  <a:srgbClr val="000000"/>
                </a:solidFill>
                <a:latin typeface="微软雅黑" panose="020B0503020204020204" charset="-122"/>
                <a:ea typeface="微软雅黑" panose="020B0503020204020204" charset="-122"/>
                <a:sym typeface="Arial" panose="020B0604020202020204"/>
              </a:rPr>
              <a:t>83</a:t>
            </a:r>
            <a:r>
              <a:rPr lang="zh-CN" altLang="en-US" noProof="1">
                <a:solidFill>
                  <a:srgbClr val="000000"/>
                </a:solidFill>
                <a:latin typeface="微软雅黑" panose="020B0503020204020204" charset="-122"/>
                <a:ea typeface="微软雅黑" panose="020B0503020204020204" charset="-122"/>
                <a:sym typeface="Arial" panose="020B0604020202020204"/>
              </a:rPr>
              <a:t>页第</a:t>
            </a:r>
            <a:r>
              <a:rPr lang="en-US" altLang="zh-CN" noProof="1">
                <a:solidFill>
                  <a:srgbClr val="000000"/>
                </a:solidFill>
                <a:latin typeface="微软雅黑" panose="020B0503020204020204" charset="-122"/>
                <a:ea typeface="微软雅黑" panose="020B0503020204020204" charset="-122"/>
                <a:sym typeface="Arial" panose="020B0604020202020204"/>
              </a:rPr>
              <a:t>1</a:t>
            </a:r>
            <a:r>
              <a:rPr lang="zh-CN" altLang="en-US" noProof="1">
                <a:solidFill>
                  <a:srgbClr val="000000"/>
                </a:solidFill>
                <a:latin typeface="微软雅黑" panose="020B0503020204020204" charset="-122"/>
                <a:ea typeface="微软雅黑" panose="020B0503020204020204" charset="-122"/>
                <a:sym typeface="Arial" panose="020B0604020202020204"/>
              </a:rPr>
              <a:t>题。</a:t>
            </a:r>
          </a:p>
        </p:txBody>
      </p:sp>
      <p:sp>
        <p:nvSpPr>
          <p:cNvPr id="8" name="Shape 108">
            <a:extLst>
              <a:ext uri="{FF2B5EF4-FFF2-40B4-BE49-F238E27FC236}">
                <a16:creationId xmlns:a16="http://schemas.microsoft.com/office/drawing/2014/main" id="{FC07CCF3-C499-491A-866A-06D7C3EF94A8}"/>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fontAlgn="auto">
              <a:spcBef>
                <a:spcPts val="0"/>
              </a:spcBef>
              <a:spcAft>
                <a:spcPts val="0"/>
              </a:spcAf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ern="0">
              <a:solidFill>
                <a:sysClr val="windowText" lastClr="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9" name="直接连接符 8">
            <a:extLst>
              <a:ext uri="{FF2B5EF4-FFF2-40B4-BE49-F238E27FC236}">
                <a16:creationId xmlns:a16="http://schemas.microsoft.com/office/drawing/2014/main" id="{3A27F087-CC75-4D28-83D1-088009127DF9}"/>
              </a:ext>
            </a:extLst>
          </p:cNvPr>
          <p:cNvCxnSpPr/>
          <p:nvPr/>
        </p:nvCxnSpPr>
        <p:spPr>
          <a:xfrm>
            <a:off x="1060450" y="831850"/>
            <a:ext cx="466883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
        <p:nvSpPr>
          <p:cNvPr id="10" name="文本框 9">
            <a:extLst>
              <a:ext uri="{FF2B5EF4-FFF2-40B4-BE49-F238E27FC236}">
                <a16:creationId xmlns:a16="http://schemas.microsoft.com/office/drawing/2014/main" id="{4F178D44-6F5C-4FA7-9E50-49B2471E8DA4}"/>
              </a:ext>
            </a:extLst>
          </p:cNvPr>
          <p:cNvSpPr txBox="1"/>
          <p:nvPr/>
        </p:nvSpPr>
        <p:spPr>
          <a:xfrm>
            <a:off x="1150938" y="293688"/>
            <a:ext cx="1528762" cy="523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defRPr/>
            </a:pPr>
            <a:r>
              <a:rPr lang="zh-CN" altLang="en-US" sz="2800" noProof="1">
                <a:solidFill>
                  <a:srgbClr val="000000"/>
                </a:solidFill>
                <a:latin typeface="微软雅黑" panose="020B0503020204020204" charset="-122"/>
                <a:ea typeface="微软雅黑" panose="020B0503020204020204" charset="-122"/>
              </a:rPr>
              <a:t>巩固练习</a:t>
            </a:r>
            <a:endParaRPr lang="zh-CN" altLang="en-US" sz="2800" kern="0" dirty="0">
              <a:solidFill>
                <a:srgbClr val="000000"/>
              </a:solidFill>
              <a:latin typeface="微软雅黑" panose="020B0503020204020204" charset="-122"/>
              <a:ea typeface="微软雅黑" panose="020B0503020204020204" charset="-122"/>
              <a:cs typeface="Arial" panose="020B0604020202020204"/>
              <a:sym typeface="Arial" panose="020B0604020202020204"/>
            </a:endParaRPr>
          </a:p>
        </p:txBody>
      </p:sp>
      <p:sp>
        <p:nvSpPr>
          <p:cNvPr id="11" name="TextBox 8">
            <a:extLst>
              <a:ext uri="{FF2B5EF4-FFF2-40B4-BE49-F238E27FC236}">
                <a16:creationId xmlns:a16="http://schemas.microsoft.com/office/drawing/2014/main" id="{72DD141A-2D01-40F5-8C0A-4B0A2D11B63A}"/>
              </a:ext>
            </a:extLst>
          </p:cNvPr>
          <p:cNvSpPr txBox="1"/>
          <p:nvPr/>
        </p:nvSpPr>
        <p:spPr>
          <a:xfrm>
            <a:off x="1392238" y="2711450"/>
            <a:ext cx="2486025" cy="24193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a:lnSpc>
                <a:spcPct val="120000"/>
              </a:lnSpc>
            </a:pP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10110100</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(2)</a:t>
            </a: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180 </a:t>
            </a:r>
            <a:r>
              <a:rPr lang="en-US" altLang="zh-CN"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0000"/>
              </a:lnSpc>
            </a:pP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3D</a:t>
            </a:r>
            <a:r>
              <a:rPr lang="en-US" altLang="zh-CN"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16</a:t>
            </a:r>
            <a:r>
              <a:rPr lang="en-US" altLang="zh-CN"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 (</a:t>
            </a: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61 </a:t>
            </a:r>
            <a:r>
              <a:rPr lang="en-US" altLang="zh-CN"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0000"/>
              </a:lnSpc>
            </a:pP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255</a:t>
            </a:r>
            <a:r>
              <a:rPr lang="en-US" altLang="zh-CN"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FF )</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(16)   </a:t>
            </a:r>
            <a:endParaRPr lang="zh-CN" alt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0000"/>
              </a:lnSpc>
            </a:pP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100</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a:t>
            </a: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 ( 1100100 )</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0000"/>
              </a:lnSpc>
            </a:pP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E2</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(16)</a:t>
            </a: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 ( 11100010 )</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(2)   </a:t>
            </a:r>
            <a:endParaRPr lang="zh-CN" alt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0000"/>
              </a:lnSpc>
            </a:pP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11100101</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(2)</a:t>
            </a:r>
            <a:r>
              <a:rPr 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 = ( E5 )</a:t>
            </a:r>
            <a:r>
              <a:rPr lang="en-US" baseline="-25000"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rPr>
              <a:t>(16)</a:t>
            </a:r>
            <a:endParaRPr lang="zh-CN" altLang="en-US" noProof="1">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fontAlgn="auto" latinLnBrk="1" hangingPunct="0">
              <a:lnSpc>
                <a:spcPct val="120000"/>
              </a:lnSpc>
              <a:spcBef>
                <a:spcPts val="0"/>
              </a:spcBef>
              <a:spcAft>
                <a:spcPts val="0"/>
              </a:spcAft>
            </a:pPr>
            <a:endParaRPr lang="zh-CN" altLang="en-US" noProof="1">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06">
            <a:extLst>
              <a:ext uri="{FF2B5EF4-FFF2-40B4-BE49-F238E27FC236}">
                <a16:creationId xmlns:a16="http://schemas.microsoft.com/office/drawing/2014/main" id="{D8A08EF5-5650-4BEE-99CE-12A6363BA2E7}"/>
              </a:ext>
            </a:extLst>
          </p:cNvPr>
          <p:cNvSpPr/>
          <p:nvPr/>
        </p:nvSpPr>
        <p:spPr>
          <a:xfrm>
            <a:off x="2414588" y="1684338"/>
            <a:ext cx="4232275" cy="915987"/>
          </a:xfrm>
          <a:prstGeom prst="rect">
            <a:avLst/>
          </a:prstGeom>
          <a:ln w="12700">
            <a:miter lim="400000"/>
          </a:ln>
          <a:effectLst>
            <a:outerShdw blurRad="50800" dist="38100" dir="5400000" algn="t" rotWithShape="0">
              <a:prstClr val="black">
                <a:alpha val="40000"/>
              </a:prstClr>
            </a:outerShdw>
          </a:effectLst>
        </p:spPr>
        <p:txBody>
          <a:bodyPr lIns="45719" rIns="45719">
            <a:spAutoFit/>
          </a:bodyPr>
          <a:lstStyle>
            <a:lvl1pPr algn="ctr">
              <a:defRPr sz="5400">
                <a:solidFill>
                  <a:srgbClr val="B61C22"/>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fontAlgn="auto">
              <a:defRPr sz="1800">
                <a:solidFill>
                  <a:srgbClr val="000000"/>
                </a:solidFill>
              </a:defRPr>
            </a:pPr>
            <a:r>
              <a:rPr noProof="1"/>
              <a:t>THANKS</a:t>
            </a:r>
          </a:p>
        </p:txBody>
      </p:sp>
      <p:sp>
        <p:nvSpPr>
          <p:cNvPr id="30722" name="Shape 207">
            <a:extLst>
              <a:ext uri="{FF2B5EF4-FFF2-40B4-BE49-F238E27FC236}">
                <a16:creationId xmlns:a16="http://schemas.microsoft.com/office/drawing/2014/main" id="{E6E60C68-C39C-4C37-93AE-7CCF58C375AB}"/>
              </a:ext>
            </a:extLst>
          </p:cNvPr>
          <p:cNvSpPr>
            <a:spLocks noChangeArrowheads="1"/>
          </p:cNvSpPr>
          <p:nvPr/>
        </p:nvSpPr>
        <p:spPr bwMode="auto">
          <a:xfrm>
            <a:off x="1822450" y="1239838"/>
            <a:ext cx="384175"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p>
            <a:r>
              <a:rPr lang="zh-CN" altLang="zh-CN" sz="6600">
                <a:solidFill>
                  <a:srgbClr val="B61C22"/>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0723" name="Shape 208">
            <a:extLst>
              <a:ext uri="{FF2B5EF4-FFF2-40B4-BE49-F238E27FC236}">
                <a16:creationId xmlns:a16="http://schemas.microsoft.com/office/drawing/2014/main" id="{1296B57B-D391-4391-AF82-B51E0A44AFA0}"/>
              </a:ext>
            </a:extLst>
          </p:cNvPr>
          <p:cNvSpPr>
            <a:spLocks noChangeArrowheads="1"/>
          </p:cNvSpPr>
          <p:nvPr/>
        </p:nvSpPr>
        <p:spPr bwMode="auto">
          <a:xfrm>
            <a:off x="6191250" y="2246313"/>
            <a:ext cx="3825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r>
              <a:rPr lang="zh-CN" altLang="zh-CN" sz="6600">
                <a:solidFill>
                  <a:srgbClr val="B61C22"/>
                </a:solidFill>
                <a:latin typeface="微软雅黑" panose="020B0503020204020204" pitchFamily="34" charset="-122"/>
                <a:ea typeface="微软雅黑" panose="020B0503020204020204" pitchFamily="34" charset="-122"/>
                <a:sym typeface="微软雅黑" panose="020B0503020204020204" pitchFamily="34" charset="-122"/>
              </a:rPr>
              <a:t>”</a:t>
            </a:r>
          </a:p>
        </p:txBody>
      </p:sp>
    </p:spTree>
  </p:cSld>
  <p:clrMapOvr>
    <a:masterClrMapping/>
  </p:clrMapOvr>
  <p:transition spd="med" advClick="0" advTm="2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矩形 6">
            <a:extLst>
              <a:ext uri="{FF2B5EF4-FFF2-40B4-BE49-F238E27FC236}">
                <a16:creationId xmlns:a16="http://schemas.microsoft.com/office/drawing/2014/main" id="{368CD05D-3A47-4F80-ABE0-667234B1D49A}"/>
              </a:ext>
            </a:extLst>
          </p:cNvPr>
          <p:cNvSpPr>
            <a:spLocks noChangeArrowheads="1"/>
          </p:cNvSpPr>
          <p:nvPr/>
        </p:nvSpPr>
        <p:spPr bwMode="auto">
          <a:xfrm>
            <a:off x="835025" y="1098550"/>
            <a:ext cx="55054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仿宋" panose="02010609060101010101" pitchFamily="49" charset="-122"/>
                <a:ea typeface="仿宋" panose="02010609060101010101" pitchFamily="49" charset="-122"/>
              </a:rPr>
              <a:t>    </a:t>
            </a:r>
            <a:endParaRPr lang="zh-CN" altLang="en-US">
              <a:latin typeface="宋体" panose="02010600030101010101" pitchFamily="2" charset="-122"/>
              <a:ea typeface="宋体" panose="02010600030101010101" pitchFamily="2" charset="-122"/>
            </a:endParaRPr>
          </a:p>
          <a:p>
            <a:endParaRPr lang="zh-CN" altLang="en-US">
              <a:latin typeface="仿宋" panose="02010609060101010101" pitchFamily="49" charset="-122"/>
              <a:ea typeface="仿宋" panose="02010609060101010101" pitchFamily="49" charset="-122"/>
            </a:endParaRPr>
          </a:p>
        </p:txBody>
      </p:sp>
      <p:sp>
        <p:nvSpPr>
          <p:cNvPr id="9" name="TextBox 8">
            <a:extLst>
              <a:ext uri="{FF2B5EF4-FFF2-40B4-BE49-F238E27FC236}">
                <a16:creationId xmlns:a16="http://schemas.microsoft.com/office/drawing/2014/main" id="{96A6AE9E-550E-4C37-9C73-EE6926FF5C6C}"/>
              </a:ext>
            </a:extLst>
          </p:cNvPr>
          <p:cNvSpPr txBox="1"/>
          <p:nvPr/>
        </p:nvSpPr>
        <p:spPr>
          <a:xfrm>
            <a:off x="908050" y="1077913"/>
            <a:ext cx="7437438" cy="10620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indent="360045" algn="just" fontAlgn="auto" latinLnBrk="1" hangingPunct="0">
              <a:lnSpc>
                <a:spcPct val="15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rPr>
              <a:t>市民在办理市民卡时，一般要到指定地点办理录入信息、拍照等手续。想一想，在办理市民卡的流程中，管理系统都收集了哪些数据？生活中还有哪些数据可以采集以及如何采集？请尝试分析这些问题，并将相关内容填入表</a:t>
            </a:r>
            <a:r>
              <a:rPr lang="en-US" altLang="zh-CN" sz="1400" noProof="1">
                <a:solidFill>
                  <a:srgbClr val="000000"/>
                </a:solidFill>
                <a:latin typeface="微软雅黑" panose="020B0503020204020204" charset="-122"/>
                <a:ea typeface="微软雅黑" panose="020B0503020204020204" charset="-122"/>
              </a:rPr>
              <a:t>3.1.1</a:t>
            </a:r>
            <a:r>
              <a:rPr lang="zh-CN" altLang="en-US" sz="1400" noProof="1">
                <a:solidFill>
                  <a:srgbClr val="000000"/>
                </a:solidFill>
                <a:latin typeface="微软雅黑" panose="020B0503020204020204" charset="-122"/>
                <a:ea typeface="微软雅黑" panose="020B0503020204020204" charset="-122"/>
              </a:rPr>
              <a:t>。</a:t>
            </a:r>
            <a:endParaRPr lang="en-US" altLang="zh-CN" sz="1400" noProof="1">
              <a:solidFill>
                <a:srgbClr val="000000"/>
              </a:solidFill>
              <a:latin typeface="微软雅黑" panose="020B0503020204020204" charset="-122"/>
              <a:ea typeface="微软雅黑" panose="020B0503020204020204" charset="-122"/>
              <a:sym typeface="Arial" panose="020B0604020202020204"/>
            </a:endParaRPr>
          </a:p>
        </p:txBody>
      </p:sp>
      <p:graphicFrame>
        <p:nvGraphicFramePr>
          <p:cNvPr id="10" name="表格 9">
            <a:extLst>
              <a:ext uri="{FF2B5EF4-FFF2-40B4-BE49-F238E27FC236}">
                <a16:creationId xmlns:a16="http://schemas.microsoft.com/office/drawing/2014/main" id="{C27225D9-7ECC-457C-9129-2C6F825252D4}"/>
              </a:ext>
            </a:extLst>
          </p:cNvPr>
          <p:cNvGraphicFramePr>
            <a:graphicFrameLocks noGrp="1"/>
          </p:cNvGraphicFramePr>
          <p:nvPr/>
        </p:nvGraphicFramePr>
        <p:xfrm>
          <a:off x="1300163" y="2273300"/>
          <a:ext cx="6772276" cy="2306640"/>
        </p:xfrm>
        <a:graphic>
          <a:graphicData uri="http://schemas.openxmlformats.org/drawingml/2006/table">
            <a:tbl>
              <a:tblPr firstRow="1" bandRow="1">
                <a:tableStyleId>{5C22544A-7EE6-4342-B048-85BDC9FD1C3A}</a:tableStyleId>
              </a:tblPr>
              <a:tblGrid>
                <a:gridCol w="879337">
                  <a:extLst>
                    <a:ext uri="{9D8B030D-6E8A-4147-A177-3AD203B41FA5}">
                      <a16:colId xmlns:a16="http://schemas.microsoft.com/office/drawing/2014/main" val="20000"/>
                    </a:ext>
                  </a:extLst>
                </a:gridCol>
                <a:gridCol w="3206229">
                  <a:extLst>
                    <a:ext uri="{9D8B030D-6E8A-4147-A177-3AD203B41FA5}">
                      <a16:colId xmlns:a16="http://schemas.microsoft.com/office/drawing/2014/main" val="20001"/>
                    </a:ext>
                  </a:extLst>
                </a:gridCol>
                <a:gridCol w="2686710">
                  <a:extLst>
                    <a:ext uri="{9D8B030D-6E8A-4147-A177-3AD203B41FA5}">
                      <a16:colId xmlns:a16="http://schemas.microsoft.com/office/drawing/2014/main" val="20002"/>
                    </a:ext>
                  </a:extLst>
                </a:gridCol>
              </a:tblGrid>
              <a:tr h="384440">
                <a:tc>
                  <a:txBody>
                    <a:bodyPr/>
                    <a:lstStyle/>
                    <a:p>
                      <a:pPr algn="ctr"/>
                      <a:r>
                        <a:rPr lang="zh-CN" altLang="en-US" sz="1200" dirty="0">
                          <a:latin typeface="微软雅黑" panose="020B0503020204020204" charset="-122"/>
                          <a:ea typeface="微软雅黑" panose="020B0503020204020204" charset="-122"/>
                        </a:rPr>
                        <a:t>表现形式</a:t>
                      </a:r>
                    </a:p>
                  </a:txBody>
                  <a:tcPr marL="91446" marR="91446" marT="45696" marB="45696" anchor="ctr"/>
                </a:tc>
                <a:tc>
                  <a:txBody>
                    <a:bodyPr/>
                    <a:lstStyle/>
                    <a:p>
                      <a:pPr algn="ctr"/>
                      <a:r>
                        <a:rPr lang="zh-CN" altLang="en-US" sz="1200" dirty="0">
                          <a:latin typeface="微软雅黑" panose="020B0503020204020204" charset="-122"/>
                          <a:ea typeface="微软雅黑" panose="020B0503020204020204" charset="-122"/>
                        </a:rPr>
                        <a:t>实例</a:t>
                      </a:r>
                    </a:p>
                  </a:txBody>
                  <a:tcPr marL="91446" marR="91446" marT="45696" marB="45696" anchor="ctr"/>
                </a:tc>
                <a:tc>
                  <a:txBody>
                    <a:bodyPr/>
                    <a:lstStyle/>
                    <a:p>
                      <a:pPr algn="ctr"/>
                      <a:r>
                        <a:rPr lang="zh-CN" altLang="en-US" sz="1200" dirty="0">
                          <a:latin typeface="微软雅黑" panose="020B0503020204020204" charset="-122"/>
                          <a:ea typeface="微软雅黑" panose="020B0503020204020204" charset="-122"/>
                        </a:rPr>
                        <a:t>采集该数据的设备</a:t>
                      </a:r>
                    </a:p>
                  </a:txBody>
                  <a:tcPr marL="91446" marR="91446" marT="45696" marB="45696" anchor="ctr"/>
                </a:tc>
                <a:extLst>
                  <a:ext uri="{0D108BD9-81ED-4DB2-BD59-A6C34878D82A}">
                    <a16:rowId xmlns:a16="http://schemas.microsoft.com/office/drawing/2014/main" val="10000"/>
                  </a:ext>
                </a:extLst>
              </a:tr>
              <a:tr h="384440">
                <a:tc>
                  <a:txBody>
                    <a:bodyPr/>
                    <a:lstStyle/>
                    <a:p>
                      <a:pPr algn="ctr"/>
                      <a:r>
                        <a:rPr lang="zh-CN" altLang="en-US" sz="1000" dirty="0">
                          <a:latin typeface="微软雅黑" panose="020B0503020204020204" charset="-122"/>
                          <a:ea typeface="微软雅黑" panose="020B0503020204020204" charset="-122"/>
                        </a:rPr>
                        <a:t>文本</a:t>
                      </a:r>
                    </a:p>
                  </a:txBody>
                  <a:tcPr marL="91446" marR="91446" marT="45696" marB="45696"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dirty="0">
                          <a:latin typeface="微软雅黑" panose="020B0503020204020204" charset="-122"/>
                          <a:ea typeface="微软雅黑" panose="020B0503020204020204" charset="-122"/>
                        </a:rPr>
                        <a:t>姓名、</a:t>
                      </a:r>
                      <a:r>
                        <a:rPr kumimoji="0" lang="zh-CN" altLang="en-US" sz="1000" b="0" i="0" u="none" strike="noStrike" cap="none" spc="0" normalizeH="0" baseline="0" dirty="0">
                          <a:ln>
                            <a:noFill/>
                          </a:ln>
                          <a:solidFill>
                            <a:srgbClr val="000000"/>
                          </a:solidFill>
                          <a:effectLst/>
                          <a:uFillTx/>
                          <a:latin typeface="微软雅黑" panose="020B0503020204020204" charset="-122"/>
                          <a:ea typeface="微软雅黑" panose="020B0503020204020204" charset="-122"/>
                          <a:sym typeface="Arial" panose="020B0604020202020204"/>
                        </a:rPr>
                        <a:t>家庭住址、性别，手机号</a:t>
                      </a:r>
                    </a:p>
                  </a:txBody>
                  <a:tcPr marL="91446" marR="91446" marT="45696" marB="45696"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dirty="0">
                          <a:latin typeface="微软雅黑" panose="020B0503020204020204" charset="-122"/>
                          <a:ea typeface="微软雅黑" panose="020B0503020204020204" charset="-122"/>
                        </a:rPr>
                        <a:t>键盘，</a:t>
                      </a:r>
                      <a:r>
                        <a:rPr kumimoji="0" lang="zh-CN" altLang="en-US" sz="1000" b="0" i="0" u="none" strike="noStrike" cap="none" spc="0" normalizeH="0" baseline="0" dirty="0">
                          <a:ln>
                            <a:noFill/>
                          </a:ln>
                          <a:solidFill>
                            <a:srgbClr val="000000"/>
                          </a:solidFill>
                          <a:effectLst/>
                          <a:uFillTx/>
                          <a:latin typeface="微软雅黑" panose="020B0503020204020204" charset="-122"/>
                          <a:ea typeface="微软雅黑" panose="020B0503020204020204" charset="-122"/>
                          <a:sym typeface="Arial" panose="020B0604020202020204"/>
                        </a:rPr>
                        <a:t>手写输入，语音输入</a:t>
                      </a:r>
                    </a:p>
                  </a:txBody>
                  <a:tcPr marL="91446" marR="91446" marT="45696" marB="45696" anchor="ctr"/>
                </a:tc>
                <a:extLst>
                  <a:ext uri="{0D108BD9-81ED-4DB2-BD59-A6C34878D82A}">
                    <a16:rowId xmlns:a16="http://schemas.microsoft.com/office/drawing/2014/main" val="10001"/>
                  </a:ext>
                </a:extLst>
              </a:tr>
              <a:tr h="384440">
                <a:tc>
                  <a:txBody>
                    <a:bodyPr/>
                    <a:lstStyle/>
                    <a:p>
                      <a:pPr algn="ctr"/>
                      <a:r>
                        <a:rPr lang="zh-CN" altLang="en-US" sz="1000" dirty="0">
                          <a:latin typeface="微软雅黑" panose="020B0503020204020204" charset="-122"/>
                          <a:ea typeface="微软雅黑" panose="020B0503020204020204" charset="-122"/>
                        </a:rPr>
                        <a:t>数字</a:t>
                      </a:r>
                    </a:p>
                  </a:txBody>
                  <a:tcPr marL="91446" marR="91446" marT="45696" marB="45696"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dirty="0">
                          <a:latin typeface="微软雅黑" panose="020B0503020204020204" charset="-122"/>
                          <a:ea typeface="微软雅黑" panose="020B0503020204020204" charset="-122"/>
                        </a:rPr>
                        <a:t>年龄，</a:t>
                      </a:r>
                      <a:r>
                        <a:rPr kumimoji="0" lang="zh-CN" altLang="en-US" sz="1000" b="0" i="0" u="none" strike="noStrike" cap="none" spc="0" normalizeH="0" baseline="0" dirty="0">
                          <a:ln>
                            <a:noFill/>
                          </a:ln>
                          <a:solidFill>
                            <a:srgbClr val="000000"/>
                          </a:solidFill>
                          <a:effectLst/>
                          <a:uFillTx/>
                          <a:latin typeface="微软雅黑" panose="020B0503020204020204" charset="-122"/>
                          <a:ea typeface="微软雅黑" panose="020B0503020204020204" charset="-122"/>
                          <a:sym typeface="Arial" panose="020B0604020202020204"/>
                        </a:rPr>
                        <a:t>身高、体重、肺活量，血压、身份证号</a:t>
                      </a:r>
                    </a:p>
                  </a:txBody>
                  <a:tcPr marL="91446" marR="91446" marT="45696" marB="45696"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dirty="0">
                          <a:latin typeface="微软雅黑" panose="020B0503020204020204" charset="-122"/>
                          <a:ea typeface="微软雅黑" panose="020B0503020204020204" charset="-122"/>
                        </a:rPr>
                        <a:t>键盘、</a:t>
                      </a:r>
                      <a:r>
                        <a:rPr kumimoji="0" lang="zh-CN" altLang="en-US" sz="1000" b="0" i="0" u="none" strike="noStrike" cap="none" spc="0" normalizeH="0" baseline="0" dirty="0">
                          <a:ln>
                            <a:noFill/>
                          </a:ln>
                          <a:solidFill>
                            <a:srgbClr val="000000"/>
                          </a:solidFill>
                          <a:effectLst/>
                          <a:uFillTx/>
                          <a:latin typeface="微软雅黑" panose="020B0503020204020204" charset="-122"/>
                          <a:ea typeface="微软雅黑" panose="020B0503020204020204" charset="-122"/>
                          <a:sym typeface="Arial" panose="020B0604020202020204"/>
                        </a:rPr>
                        <a:t>各种数字化采集仪、手写输入</a:t>
                      </a:r>
                    </a:p>
                  </a:txBody>
                  <a:tcPr marL="91446" marR="91446" marT="45696" marB="45696" anchor="ctr"/>
                </a:tc>
                <a:extLst>
                  <a:ext uri="{0D108BD9-81ED-4DB2-BD59-A6C34878D82A}">
                    <a16:rowId xmlns:a16="http://schemas.microsoft.com/office/drawing/2014/main" val="10002"/>
                  </a:ext>
                </a:extLst>
              </a:tr>
              <a:tr h="384440">
                <a:tc>
                  <a:txBody>
                    <a:bodyPr/>
                    <a:lstStyle/>
                    <a:p>
                      <a:pPr algn="ctr"/>
                      <a:r>
                        <a:rPr lang="zh-CN" altLang="en-US" sz="1000" dirty="0">
                          <a:latin typeface="微软雅黑" panose="020B0503020204020204" charset="-122"/>
                          <a:ea typeface="微软雅黑" panose="020B0503020204020204" charset="-122"/>
                        </a:rPr>
                        <a:t>图像</a:t>
                      </a:r>
                    </a:p>
                  </a:txBody>
                  <a:tcPr marL="91446" marR="91446" marT="45696" marB="45696" anchor="ctr"/>
                </a:tc>
                <a:tc>
                  <a:txBody>
                    <a:bodyPr/>
                    <a:lstStyle/>
                    <a:p>
                      <a:pPr algn="ctr"/>
                      <a:r>
                        <a:rPr lang="zh-CN" altLang="en-US" sz="1000" dirty="0">
                          <a:latin typeface="微软雅黑" panose="020B0503020204020204" charset="-122"/>
                          <a:ea typeface="微软雅黑" panose="020B0503020204020204" charset="-122"/>
                        </a:rPr>
                        <a:t>照片</a:t>
                      </a:r>
                    </a:p>
                  </a:txBody>
                  <a:tcPr marL="91446" marR="91446" marT="45696" marB="45696"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cap="none" spc="0" normalizeH="0" baseline="0" dirty="0">
                          <a:ln>
                            <a:noFill/>
                          </a:ln>
                          <a:solidFill>
                            <a:srgbClr val="000000"/>
                          </a:solidFill>
                          <a:effectLst/>
                          <a:uFillTx/>
                          <a:latin typeface="微软雅黑" panose="020B0503020204020204" charset="-122"/>
                          <a:ea typeface="微软雅黑" panose="020B0503020204020204" charset="-122"/>
                          <a:sym typeface="Arial" panose="020B0604020202020204"/>
                        </a:rPr>
                        <a:t>手机、相机、摄像头、扫描仪</a:t>
                      </a:r>
                    </a:p>
                  </a:txBody>
                  <a:tcPr marL="91446" marR="91446" marT="45696" marB="45696" anchor="ctr"/>
                </a:tc>
                <a:extLst>
                  <a:ext uri="{0D108BD9-81ED-4DB2-BD59-A6C34878D82A}">
                    <a16:rowId xmlns:a16="http://schemas.microsoft.com/office/drawing/2014/main" val="10003"/>
                  </a:ext>
                </a:extLst>
              </a:tr>
              <a:tr h="384440">
                <a:tc>
                  <a:txBody>
                    <a:bodyPr/>
                    <a:lstStyle/>
                    <a:p>
                      <a:pPr algn="ctr"/>
                      <a:r>
                        <a:rPr lang="zh-CN" altLang="en-US" sz="1000" dirty="0">
                          <a:latin typeface="微软雅黑" panose="020B0503020204020204" charset="-122"/>
                          <a:ea typeface="微软雅黑" panose="020B0503020204020204" charset="-122"/>
                        </a:rPr>
                        <a:t>声音</a:t>
                      </a:r>
                    </a:p>
                  </a:txBody>
                  <a:tcPr marL="91446" marR="91446" marT="45696" marB="45696" anchor="ctr"/>
                </a:tc>
                <a:tc>
                  <a:txBody>
                    <a:bodyPr/>
                    <a:lstStyle/>
                    <a:p>
                      <a:pPr algn="ctr"/>
                      <a:r>
                        <a:rPr lang="zh-CN" altLang="en-US" sz="1000" dirty="0">
                          <a:latin typeface="微软雅黑" panose="020B0503020204020204" charset="-122"/>
                          <a:ea typeface="微软雅黑" panose="020B0503020204020204" charset="-122"/>
                        </a:rPr>
                        <a:t>讲话的声音、音乐、其他声音</a:t>
                      </a:r>
                    </a:p>
                  </a:txBody>
                  <a:tcPr marL="91446" marR="91446" marT="45696" marB="45696" anchor="ctr"/>
                </a:tc>
                <a:tc>
                  <a:txBody>
                    <a:bodyPr/>
                    <a:lstStyle/>
                    <a:p>
                      <a:pPr algn="ctr"/>
                      <a:r>
                        <a:rPr lang="zh-CN" altLang="en-US" sz="1000" dirty="0">
                          <a:latin typeface="微软雅黑" panose="020B0503020204020204" charset="-122"/>
                          <a:ea typeface="微软雅黑" panose="020B0503020204020204" charset="-122"/>
                        </a:rPr>
                        <a:t>手机，录音机（录音笔），话筒</a:t>
                      </a:r>
                    </a:p>
                  </a:txBody>
                  <a:tcPr marL="91446" marR="91446" marT="45696" marB="45696" anchor="ctr"/>
                </a:tc>
                <a:extLst>
                  <a:ext uri="{0D108BD9-81ED-4DB2-BD59-A6C34878D82A}">
                    <a16:rowId xmlns:a16="http://schemas.microsoft.com/office/drawing/2014/main" val="10004"/>
                  </a:ext>
                </a:extLst>
              </a:tr>
              <a:tr h="384440">
                <a:tc>
                  <a:txBody>
                    <a:bodyPr/>
                    <a:lstStyle/>
                    <a:p>
                      <a:pPr algn="ctr"/>
                      <a:r>
                        <a:rPr lang="zh-CN" altLang="en-US" sz="1000" dirty="0">
                          <a:latin typeface="微软雅黑" panose="020B0503020204020204" charset="-122"/>
                          <a:ea typeface="微软雅黑" panose="020B0503020204020204" charset="-122"/>
                        </a:rPr>
                        <a:t>视频</a:t>
                      </a:r>
                    </a:p>
                  </a:txBody>
                  <a:tcPr marL="91446" marR="91446" marT="45696" marB="45696" anchor="ctr"/>
                </a:tc>
                <a:tc>
                  <a:txBody>
                    <a:bodyPr/>
                    <a:lstStyle/>
                    <a:p>
                      <a:pPr algn="ctr"/>
                      <a:r>
                        <a:rPr lang="zh-CN" altLang="en-US" sz="1000" dirty="0">
                          <a:latin typeface="微软雅黑" panose="020B0503020204020204" charset="-122"/>
                          <a:ea typeface="微软雅黑" panose="020B0503020204020204" charset="-122"/>
                        </a:rPr>
                        <a:t>监控视频</a:t>
                      </a:r>
                    </a:p>
                  </a:txBody>
                  <a:tcPr marL="91446" marR="91446" marT="45696" marB="45696" anchor="ctr"/>
                </a:tc>
                <a:tc>
                  <a:txBody>
                    <a:bodyPr/>
                    <a:lstStyle/>
                    <a:p>
                      <a:pPr algn="ctr"/>
                      <a:r>
                        <a:rPr lang="zh-CN" altLang="en-US" sz="1000" dirty="0">
                          <a:latin typeface="微软雅黑" panose="020B0503020204020204" charset="-122"/>
                          <a:ea typeface="微软雅黑" panose="020B0503020204020204" charset="-122"/>
                        </a:rPr>
                        <a:t>手机、摄像机、摄像头</a:t>
                      </a:r>
                    </a:p>
                  </a:txBody>
                  <a:tcPr marL="91446" marR="91446" marT="45696" marB="45696" anchor="ctr"/>
                </a:tc>
                <a:extLst>
                  <a:ext uri="{0D108BD9-81ED-4DB2-BD59-A6C34878D82A}">
                    <a16:rowId xmlns:a16="http://schemas.microsoft.com/office/drawing/2014/main" val="10005"/>
                  </a:ext>
                </a:extLst>
              </a:tr>
            </a:tbl>
          </a:graphicData>
        </a:graphic>
      </p:graphicFrame>
      <p:sp>
        <p:nvSpPr>
          <p:cNvPr id="18" name="Shape 108">
            <a:extLst>
              <a:ext uri="{FF2B5EF4-FFF2-40B4-BE49-F238E27FC236}">
                <a16:creationId xmlns:a16="http://schemas.microsoft.com/office/drawing/2014/main" id="{AC3ECF23-8F20-452B-B780-7C7A4EDD9D78}"/>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fontAlgn="auto">
              <a:spcBef>
                <a:spcPts val="0"/>
              </a:spcBef>
              <a:spcAft>
                <a:spcPts val="0"/>
              </a:spcAf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ern="0">
              <a:solidFill>
                <a:sysClr val="windowText" lastClr="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9" name="文本框 18">
            <a:extLst>
              <a:ext uri="{FF2B5EF4-FFF2-40B4-BE49-F238E27FC236}">
                <a16:creationId xmlns:a16="http://schemas.microsoft.com/office/drawing/2014/main" id="{CFAC8182-42B3-4D35-B3E2-B18D31D4F37D}"/>
              </a:ext>
            </a:extLst>
          </p:cNvPr>
          <p:cNvSpPr txBox="1"/>
          <p:nvPr/>
        </p:nvSpPr>
        <p:spPr>
          <a:xfrm>
            <a:off x="1190625" y="307975"/>
            <a:ext cx="1528763" cy="523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defRPr/>
            </a:pPr>
            <a:r>
              <a:rPr lang="zh-CN" altLang="en-US" sz="2800" kern="0" dirty="0">
                <a:solidFill>
                  <a:srgbClr val="000000"/>
                </a:solidFill>
                <a:latin typeface="微软雅黑" panose="020B0503020204020204" charset="-122"/>
                <a:ea typeface="微软雅黑" panose="020B0503020204020204" charset="-122"/>
                <a:cs typeface="Arial" panose="020B0604020202020204"/>
                <a:sym typeface="Arial" panose="020B0604020202020204"/>
              </a:rPr>
              <a:t>课堂导入</a:t>
            </a:r>
          </a:p>
        </p:txBody>
      </p:sp>
      <p:cxnSp>
        <p:nvCxnSpPr>
          <p:cNvPr id="20" name="直接连接符 19">
            <a:extLst>
              <a:ext uri="{FF2B5EF4-FFF2-40B4-BE49-F238E27FC236}">
                <a16:creationId xmlns:a16="http://schemas.microsoft.com/office/drawing/2014/main" id="{597550F4-D5A7-4CDE-9AFE-22DE18565FFF}"/>
              </a:ext>
            </a:extLst>
          </p:cNvPr>
          <p:cNvCxnSpPr/>
          <p:nvPr/>
        </p:nvCxnSpPr>
        <p:spPr>
          <a:xfrm>
            <a:off x="1060450" y="831850"/>
            <a:ext cx="466883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Tree>
  </p:cSld>
  <p:clrMapOvr>
    <a:masterClrMapping/>
  </p:clrMapOvr>
  <p:transition spd="med" advClick="0" advTm="2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08">
            <a:extLst>
              <a:ext uri="{FF2B5EF4-FFF2-40B4-BE49-F238E27FC236}">
                <a16:creationId xmlns:a16="http://schemas.microsoft.com/office/drawing/2014/main" id="{9253A9EF-E5C8-48E8-8D9D-F5910482CEE6}"/>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fontAlgn="auto">
              <a:spcBef>
                <a:spcPts val="0"/>
              </a:spcBef>
              <a:spcAft>
                <a:spcPts val="0"/>
              </a:spcAf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ern="0">
              <a:solidFill>
                <a:sysClr val="windowText" lastClr="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 name="直接连接符 6">
            <a:extLst>
              <a:ext uri="{FF2B5EF4-FFF2-40B4-BE49-F238E27FC236}">
                <a16:creationId xmlns:a16="http://schemas.microsoft.com/office/drawing/2014/main" id="{B0ECB828-B5FB-4812-B134-91FBE9050499}"/>
              </a:ext>
            </a:extLst>
          </p:cNvPr>
          <p:cNvCxnSpPr/>
          <p:nvPr/>
        </p:nvCxnSpPr>
        <p:spPr>
          <a:xfrm>
            <a:off x="1060450" y="831850"/>
            <a:ext cx="466883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4E1739AF-618D-4BD3-BC10-348CBC3C4CCD}"/>
              </a:ext>
            </a:extLst>
          </p:cNvPr>
          <p:cNvSpPr txBox="1"/>
          <p:nvPr/>
        </p:nvSpPr>
        <p:spPr>
          <a:xfrm>
            <a:off x="1050925" y="1577975"/>
            <a:ext cx="3657600" cy="369888"/>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lnSpc>
                <a:spcPct val="150000"/>
              </a:lnSpc>
              <a:spcBef>
                <a:spcPts val="0"/>
              </a:spcBef>
              <a:spcAft>
                <a:spcPts val="0"/>
              </a:spcAft>
            </a:pPr>
            <a:r>
              <a:rPr lang="zh-CN" altLang="en-US" sz="1200" noProof="1">
                <a:solidFill>
                  <a:srgbClr val="000000"/>
                </a:solidFill>
                <a:latin typeface="微软雅黑" panose="020B0503020204020204" charset="-122"/>
                <a:ea typeface="微软雅黑" panose="020B0503020204020204" charset="-122"/>
              </a:rPr>
              <a:t>请同学们阅读课本</a:t>
            </a:r>
            <a:r>
              <a:rPr lang="en-US" altLang="zh-CN" sz="1200" noProof="1">
                <a:solidFill>
                  <a:srgbClr val="000000"/>
                </a:solidFill>
                <a:latin typeface="微软雅黑" panose="020B0503020204020204" charset="-122"/>
                <a:ea typeface="微软雅黑" panose="020B0503020204020204" charset="-122"/>
              </a:rPr>
              <a:t>50</a:t>
            </a:r>
            <a:r>
              <a:rPr lang="zh-CN" altLang="en-US" sz="1200" noProof="1">
                <a:solidFill>
                  <a:srgbClr val="000000"/>
                </a:solidFill>
                <a:latin typeface="微软雅黑" panose="020B0503020204020204" charset="-122"/>
                <a:ea typeface="微软雅黑" panose="020B0503020204020204" charset="-122"/>
              </a:rPr>
              <a:t>页，模拟信号和数字信号部分。</a:t>
            </a:r>
            <a:endParaRPr lang="zh-CN" altLang="en-US" sz="1200" noProof="1">
              <a:solidFill>
                <a:srgbClr val="000000"/>
              </a:solidFill>
              <a:latin typeface="微软雅黑" panose="020B0503020204020204" charset="-122"/>
              <a:ea typeface="微软雅黑" panose="020B0503020204020204" charset="-122"/>
              <a:sym typeface="Arial" panose="020B0604020202020204"/>
            </a:endParaRPr>
          </a:p>
        </p:txBody>
      </p:sp>
      <p:sp>
        <p:nvSpPr>
          <p:cNvPr id="9" name="TextBox 8">
            <a:extLst>
              <a:ext uri="{FF2B5EF4-FFF2-40B4-BE49-F238E27FC236}">
                <a16:creationId xmlns:a16="http://schemas.microsoft.com/office/drawing/2014/main" id="{DC6E3985-1C13-441A-BB46-16E7EBDB6861}"/>
              </a:ext>
            </a:extLst>
          </p:cNvPr>
          <p:cNvSpPr txBox="1"/>
          <p:nvPr/>
        </p:nvSpPr>
        <p:spPr>
          <a:xfrm>
            <a:off x="1050925" y="1963738"/>
            <a:ext cx="7102475" cy="10620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indent="360045" fontAlgn="auto" latinLnBrk="1" hangingPunct="0">
              <a:lnSpc>
                <a:spcPct val="15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sym typeface="Arial" panose="020B0604020202020204"/>
              </a:rPr>
              <a:t>教科书中的图</a:t>
            </a:r>
            <a:r>
              <a:rPr lang="en-US" altLang="zh-CN" sz="1400" noProof="1">
                <a:solidFill>
                  <a:srgbClr val="000000"/>
                </a:solidFill>
                <a:latin typeface="微软雅黑" panose="020B0503020204020204" charset="-122"/>
                <a:ea typeface="微软雅黑" panose="020B0503020204020204" charset="-122"/>
                <a:sym typeface="Arial" panose="020B0604020202020204"/>
              </a:rPr>
              <a:t>3.1.1</a:t>
            </a:r>
            <a:r>
              <a:rPr lang="zh-CN" altLang="en-US" sz="1400" noProof="1">
                <a:solidFill>
                  <a:srgbClr val="000000"/>
                </a:solidFill>
                <a:latin typeface="微软雅黑" panose="020B0503020204020204" charset="-122"/>
                <a:ea typeface="微软雅黑" panose="020B0503020204020204" charset="-122"/>
                <a:sym typeface="Arial" panose="020B0604020202020204"/>
              </a:rPr>
              <a:t>是语音信号随时间变化的图像，可见它是随时间连续变化的，波形光滑，这种信号称为模拟信号。模拟信号的值称为</a:t>
            </a:r>
            <a:r>
              <a:rPr lang="zh-CN" altLang="en-US" sz="1400" b="1" noProof="1">
                <a:solidFill>
                  <a:srgbClr val="000000"/>
                </a:solidFill>
                <a:latin typeface="微软雅黑" panose="020B0503020204020204" charset="-122"/>
                <a:ea typeface="微软雅黑" panose="020B0503020204020204" charset="-122"/>
                <a:sym typeface="Arial" panose="020B0604020202020204"/>
              </a:rPr>
              <a:t>模拟数据</a:t>
            </a:r>
            <a:r>
              <a:rPr lang="zh-CN" altLang="en-US" sz="1400" noProof="1">
                <a:solidFill>
                  <a:srgbClr val="000000"/>
                </a:solidFill>
                <a:latin typeface="微软雅黑" panose="020B0503020204020204" charset="-122"/>
                <a:ea typeface="微软雅黑" panose="020B0503020204020204" charset="-122"/>
                <a:sym typeface="Arial" panose="020B0604020202020204"/>
              </a:rPr>
              <a:t>。</a:t>
            </a:r>
            <a:endParaRPr lang="en-US" altLang="zh-CN" sz="1400" noProof="1">
              <a:solidFill>
                <a:srgbClr val="000000"/>
              </a:solidFill>
              <a:latin typeface="微软雅黑" panose="020B0503020204020204" charset="-122"/>
              <a:ea typeface="微软雅黑" panose="020B0503020204020204" charset="-122"/>
            </a:endParaRPr>
          </a:p>
          <a:p>
            <a:pPr indent="360045" fontAlgn="auto" latinLnBrk="1" hangingPunct="0">
              <a:lnSpc>
                <a:spcPct val="15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sym typeface="Arial" panose="020B0604020202020204"/>
              </a:rPr>
              <a:t>用传感器获得信号一般称为模拟信号，类似的还有温度</a:t>
            </a:r>
            <a:r>
              <a:rPr lang="zh-CN" altLang="en-US" sz="1400" noProof="1">
                <a:solidFill>
                  <a:srgbClr val="000000"/>
                </a:solidFill>
                <a:latin typeface="微软雅黑" panose="020B0503020204020204" charset="-122"/>
                <a:ea typeface="微软雅黑" panose="020B0503020204020204" charset="-122"/>
              </a:rPr>
              <a:t>、压强、电压等。</a:t>
            </a:r>
            <a:endParaRPr lang="zh-CN" altLang="en-US" sz="1400" noProof="1">
              <a:solidFill>
                <a:srgbClr val="000000"/>
              </a:solidFill>
              <a:latin typeface="微软雅黑" panose="020B0503020204020204" charset="-122"/>
              <a:ea typeface="微软雅黑" panose="020B0503020204020204" charset="-122"/>
              <a:sym typeface="Arial" panose="020B0604020202020204"/>
            </a:endParaRPr>
          </a:p>
        </p:txBody>
      </p:sp>
      <p:pic>
        <p:nvPicPr>
          <p:cNvPr id="11" name="图片 10" descr="3.1.1语音信号的模拟数据.JPG">
            <a:extLst>
              <a:ext uri="{FF2B5EF4-FFF2-40B4-BE49-F238E27FC236}">
                <a16:creationId xmlns:a16="http://schemas.microsoft.com/office/drawing/2014/main" id="{652085FD-078D-4D6F-B5B0-BD5B5786F78B}"/>
              </a:ext>
            </a:extLst>
          </p:cNvPr>
          <p:cNvPicPr>
            <a:picLocks noChangeAspect="1"/>
          </p:cNvPicPr>
          <p:nvPr/>
        </p:nvPicPr>
        <p:blipFill>
          <a:blip r:embed="rId2"/>
          <a:stretch>
            <a:fillRect/>
          </a:stretch>
        </p:blipFill>
        <p:spPr>
          <a:xfrm>
            <a:off x="2255838" y="3262313"/>
            <a:ext cx="4508500" cy="1454150"/>
          </a:xfrm>
          <a:prstGeom prst="rect">
            <a:avLst/>
          </a:prstGeom>
          <a:effectLst>
            <a:outerShdw blurRad="50800" dist="38100" dir="2700000" algn="tl" rotWithShape="0">
              <a:prstClr val="black">
                <a:alpha val="40000"/>
              </a:prstClr>
            </a:outerShdw>
          </a:effectLst>
        </p:spPr>
      </p:pic>
      <p:sp>
        <p:nvSpPr>
          <p:cNvPr id="10" name="文本框 9">
            <a:extLst>
              <a:ext uri="{FF2B5EF4-FFF2-40B4-BE49-F238E27FC236}">
                <a16:creationId xmlns:a16="http://schemas.microsoft.com/office/drawing/2014/main" id="{CD6B192C-1C00-4A5C-A437-803FCEEC11D7}"/>
              </a:ext>
            </a:extLst>
          </p:cNvPr>
          <p:cNvSpPr txBox="1"/>
          <p:nvPr/>
        </p:nvSpPr>
        <p:spPr>
          <a:xfrm>
            <a:off x="1150938" y="293688"/>
            <a:ext cx="1528762" cy="523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defRPr/>
            </a:pPr>
            <a:r>
              <a:rPr lang="zh-CN" altLang="en-US" sz="2800" kern="0" dirty="0">
                <a:solidFill>
                  <a:srgbClr val="000000"/>
                </a:solidFill>
                <a:latin typeface="微软雅黑" panose="020B0503020204020204" charset="-122"/>
                <a:ea typeface="微软雅黑" panose="020B0503020204020204" charset="-122"/>
                <a:cs typeface="Arial" panose="020B0604020202020204"/>
                <a:sym typeface="Arial" panose="020B0604020202020204"/>
              </a:rPr>
              <a:t>课堂活动</a:t>
            </a:r>
          </a:p>
        </p:txBody>
      </p:sp>
      <p:sp>
        <p:nvSpPr>
          <p:cNvPr id="6151" name="Shape 120">
            <a:extLst>
              <a:ext uri="{FF2B5EF4-FFF2-40B4-BE49-F238E27FC236}">
                <a16:creationId xmlns:a16="http://schemas.microsoft.com/office/drawing/2014/main" id="{2493E997-BD87-427D-99E2-935D8C3F0856}"/>
              </a:ext>
            </a:extLst>
          </p:cNvPr>
          <p:cNvSpPr>
            <a:spLocks noChangeArrowheads="1"/>
          </p:cNvSpPr>
          <p:nvPr/>
        </p:nvSpPr>
        <p:spPr bwMode="auto">
          <a:xfrm>
            <a:off x="1477963" y="1190625"/>
            <a:ext cx="20780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模拟信号与数字信号</a:t>
            </a:r>
          </a:p>
        </p:txBody>
      </p:sp>
      <p:sp>
        <p:nvSpPr>
          <p:cNvPr id="13" name="五边形 12">
            <a:extLst>
              <a:ext uri="{FF2B5EF4-FFF2-40B4-BE49-F238E27FC236}">
                <a16:creationId xmlns:a16="http://schemas.microsoft.com/office/drawing/2014/main" id="{95BE8521-DBBB-4365-9006-589C27923E4B}"/>
              </a:ext>
            </a:extLst>
          </p:cNvPr>
          <p:cNvSpPr/>
          <p:nvPr/>
        </p:nvSpPr>
        <p:spPr>
          <a:xfrm>
            <a:off x="1050925" y="1181100"/>
            <a:ext cx="427038" cy="307975"/>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1</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5CFB13-A4A4-4DA8-A7AE-9A8CB3A728C3}"/>
              </a:ext>
            </a:extLst>
          </p:cNvPr>
          <p:cNvSpPr txBox="1"/>
          <p:nvPr/>
        </p:nvSpPr>
        <p:spPr>
          <a:xfrm>
            <a:off x="949325" y="1093788"/>
            <a:ext cx="7089775" cy="10620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indent="360045" fontAlgn="auto" latinLnBrk="1" hangingPunct="0">
              <a:lnSpc>
                <a:spcPct val="15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sym typeface="Arial" panose="020B0604020202020204"/>
              </a:rPr>
              <a:t>教科书中的图</a:t>
            </a:r>
            <a:r>
              <a:rPr lang="en-US" altLang="zh-CN" sz="1400" noProof="1">
                <a:solidFill>
                  <a:srgbClr val="000000"/>
                </a:solidFill>
                <a:latin typeface="微软雅黑" panose="020B0503020204020204" charset="-122"/>
                <a:ea typeface="微软雅黑" panose="020B0503020204020204" charset="-122"/>
                <a:sym typeface="Arial" panose="020B0604020202020204"/>
              </a:rPr>
              <a:t>3.1.2</a:t>
            </a:r>
            <a:r>
              <a:rPr lang="zh-CN" altLang="en-US" sz="1400" noProof="1">
                <a:solidFill>
                  <a:srgbClr val="000000"/>
                </a:solidFill>
                <a:latin typeface="微软雅黑" panose="020B0503020204020204" charset="-122"/>
                <a:ea typeface="微软雅黑" panose="020B0503020204020204" charset="-122"/>
                <a:sym typeface="Arial" panose="020B0604020202020204"/>
              </a:rPr>
              <a:t>是语音信号数字化后的图像，可见时间及幅值不是连续变化的，而是离散变化的，这种信号称为</a:t>
            </a:r>
            <a:r>
              <a:rPr lang="zh-CN" altLang="en-US" sz="1400" b="1" noProof="1">
                <a:solidFill>
                  <a:srgbClr val="000000"/>
                </a:solidFill>
                <a:latin typeface="微软雅黑" panose="020B0503020204020204" charset="-122"/>
                <a:ea typeface="微软雅黑" panose="020B0503020204020204" charset="-122"/>
                <a:sym typeface="Arial" panose="020B0604020202020204"/>
              </a:rPr>
              <a:t>数字信号</a:t>
            </a:r>
            <a:r>
              <a:rPr lang="zh-CN" altLang="en-US" sz="1400" noProof="1">
                <a:solidFill>
                  <a:srgbClr val="000000"/>
                </a:solidFill>
                <a:latin typeface="微软雅黑" panose="020B0503020204020204" charset="-122"/>
                <a:ea typeface="微软雅黑" panose="020B0503020204020204" charset="-122"/>
                <a:sym typeface="Arial" panose="020B0604020202020204"/>
              </a:rPr>
              <a:t>。数字信号可以有模拟信号转换得来。</a:t>
            </a:r>
            <a:endParaRPr lang="en-US" altLang="zh-CN" sz="1400" noProof="1">
              <a:solidFill>
                <a:srgbClr val="000000"/>
              </a:solidFill>
              <a:latin typeface="微软雅黑" panose="020B0503020204020204" charset="-122"/>
              <a:ea typeface="微软雅黑" panose="020B0503020204020204" charset="-122"/>
            </a:endParaRPr>
          </a:p>
          <a:p>
            <a:pPr indent="360045" fontAlgn="auto" latinLnBrk="1" hangingPunct="0">
              <a:lnSpc>
                <a:spcPct val="15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sym typeface="Arial" panose="020B0604020202020204"/>
              </a:rPr>
              <a:t>数字信号的值即数字数据，直接用计算机所能理解的二进制表示。</a:t>
            </a:r>
          </a:p>
        </p:txBody>
      </p:sp>
      <p:pic>
        <p:nvPicPr>
          <p:cNvPr id="3" name="图片 2" descr="3.1.2语音信号的数字数据.JPG">
            <a:extLst>
              <a:ext uri="{FF2B5EF4-FFF2-40B4-BE49-F238E27FC236}">
                <a16:creationId xmlns:a16="http://schemas.microsoft.com/office/drawing/2014/main" id="{CE7ECF28-6265-45EA-B1AD-B2CA0A25C997}"/>
              </a:ext>
            </a:extLst>
          </p:cNvPr>
          <p:cNvPicPr>
            <a:picLocks noChangeAspect="1"/>
          </p:cNvPicPr>
          <p:nvPr/>
        </p:nvPicPr>
        <p:blipFill>
          <a:blip r:embed="rId2"/>
          <a:stretch>
            <a:fillRect/>
          </a:stretch>
        </p:blipFill>
        <p:spPr>
          <a:xfrm>
            <a:off x="2828925" y="2574925"/>
            <a:ext cx="3476625" cy="1600200"/>
          </a:xfrm>
          <a:prstGeom prst="rect">
            <a:avLst/>
          </a:prstGeom>
          <a:effectLst>
            <a:outerShdw blurRad="50800" dist="38100" dir="2700000" algn="tl" rotWithShape="0">
              <a:prstClr val="black">
                <a:alpha val="40000"/>
              </a:prstClr>
            </a:outerShdw>
          </a:effectLst>
        </p:spPr>
      </p:pic>
      <p:sp>
        <p:nvSpPr>
          <p:cNvPr id="7171" name="Shape 120">
            <a:extLst>
              <a:ext uri="{FF2B5EF4-FFF2-40B4-BE49-F238E27FC236}">
                <a16:creationId xmlns:a16="http://schemas.microsoft.com/office/drawing/2014/main" id="{5A6392B0-D0F8-44B0-8AC3-55C8AF01BDE4}"/>
              </a:ext>
            </a:extLst>
          </p:cNvPr>
          <p:cNvSpPr>
            <a:spLocks noChangeArrowheads="1"/>
          </p:cNvSpPr>
          <p:nvPr/>
        </p:nvSpPr>
        <p:spPr bwMode="auto">
          <a:xfrm>
            <a:off x="752475" y="263525"/>
            <a:ext cx="2076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模拟信号与数字信号</a:t>
            </a:r>
          </a:p>
        </p:txBody>
      </p:sp>
      <p:sp>
        <p:nvSpPr>
          <p:cNvPr id="5" name="五边形 4">
            <a:extLst>
              <a:ext uri="{FF2B5EF4-FFF2-40B4-BE49-F238E27FC236}">
                <a16:creationId xmlns:a16="http://schemas.microsoft.com/office/drawing/2014/main" id="{F061060B-BBCE-45BC-8D9D-DF22003BB5BB}"/>
              </a:ext>
            </a:extLst>
          </p:cNvPr>
          <p:cNvSpPr/>
          <p:nvPr/>
        </p:nvSpPr>
        <p:spPr>
          <a:xfrm>
            <a:off x="325438" y="252413"/>
            <a:ext cx="427037" cy="307975"/>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1</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2DFA9C7-59A7-49CE-881F-008C2F87A67D}"/>
              </a:ext>
            </a:extLst>
          </p:cNvPr>
          <p:cNvSpPr txBox="1"/>
          <p:nvPr/>
        </p:nvSpPr>
        <p:spPr>
          <a:xfrm>
            <a:off x="941388" y="1166813"/>
            <a:ext cx="7188200" cy="10620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indent="360045" algn="just" fontAlgn="auto" latinLnBrk="1" hangingPunct="0">
              <a:lnSpc>
                <a:spcPct val="150000"/>
              </a:lnSpc>
              <a:spcBef>
                <a:spcPts val="0"/>
              </a:spcBef>
              <a:spcAft>
                <a:spcPts val="0"/>
              </a:spcAft>
            </a:pPr>
            <a:r>
              <a:rPr lang="zh-CN" altLang="en-US" sz="1400" noProof="1">
                <a:solidFill>
                  <a:srgbClr val="000000"/>
                </a:solidFill>
                <a:latin typeface="微软雅黑" panose="020B0503020204020204" charset="-122"/>
                <a:ea typeface="微软雅黑" panose="020B0503020204020204" charset="-122"/>
                <a:sym typeface="Arial" panose="020B0604020202020204"/>
              </a:rPr>
              <a:t>我们有时在公交车上听到司机使用车载对讲系统与相关人员通话，现在的车载系统</a:t>
            </a:r>
            <a:br>
              <a:rPr lang="en-US" altLang="zh-CN" sz="1400" dirty="0">
                <a:solidFill>
                  <a:srgbClr val="000000"/>
                </a:solidFill>
                <a:latin typeface="微软雅黑" panose="020B0503020204020204" charset="-122"/>
                <a:ea typeface="微软雅黑" panose="020B0503020204020204" charset="-122"/>
                <a:sym typeface="Arial" panose="020B0604020202020204"/>
              </a:rPr>
            </a:br>
            <a:r>
              <a:rPr lang="zh-CN" altLang="en-US" sz="1400" noProof="1">
                <a:solidFill>
                  <a:srgbClr val="000000"/>
                </a:solidFill>
                <a:latin typeface="微软雅黑" panose="020B0503020204020204" charset="-122"/>
                <a:ea typeface="微软雅黑" panose="020B0503020204020204" charset="-122"/>
                <a:sym typeface="Arial" panose="020B0604020202020204"/>
              </a:rPr>
              <a:t>都使用了数字模式的对讲机。与传统模拟对讲机相比，数字模式可以更顺畅，更清晰地传输语音，这些语音数据是通过对模拟数据的处理得来的。</a:t>
            </a:r>
          </a:p>
        </p:txBody>
      </p:sp>
      <p:pic>
        <p:nvPicPr>
          <p:cNvPr id="9" name="图片 8" descr="捕获3.JPG">
            <a:extLst>
              <a:ext uri="{FF2B5EF4-FFF2-40B4-BE49-F238E27FC236}">
                <a16:creationId xmlns:a16="http://schemas.microsoft.com/office/drawing/2014/main" id="{E854AB19-AC52-488A-A47E-034D4DBDC3BA}"/>
              </a:ext>
            </a:extLst>
          </p:cNvPr>
          <p:cNvPicPr>
            <a:picLocks noChangeAspect="1"/>
          </p:cNvPicPr>
          <p:nvPr/>
        </p:nvPicPr>
        <p:blipFill>
          <a:blip r:embed="rId2"/>
          <a:stretch>
            <a:fillRect/>
          </a:stretch>
        </p:blipFill>
        <p:spPr>
          <a:xfrm>
            <a:off x="3001963" y="2716213"/>
            <a:ext cx="3067050" cy="1552575"/>
          </a:xfrm>
          <a:prstGeom prst="rect">
            <a:avLst/>
          </a:prstGeom>
          <a:effectLst>
            <a:outerShdw blurRad="50800" dist="38100" dir="2700000" algn="tl" rotWithShape="0">
              <a:prstClr val="black">
                <a:alpha val="40000"/>
              </a:prstClr>
            </a:outerShdw>
          </a:effectLst>
        </p:spPr>
      </p:pic>
      <p:sp>
        <p:nvSpPr>
          <p:cNvPr id="8195" name="Shape 120">
            <a:extLst>
              <a:ext uri="{FF2B5EF4-FFF2-40B4-BE49-F238E27FC236}">
                <a16:creationId xmlns:a16="http://schemas.microsoft.com/office/drawing/2014/main" id="{79D1C39C-3268-4DA2-9079-588167D0154E}"/>
              </a:ext>
            </a:extLst>
          </p:cNvPr>
          <p:cNvSpPr>
            <a:spLocks noChangeArrowheads="1"/>
          </p:cNvSpPr>
          <p:nvPr/>
        </p:nvSpPr>
        <p:spPr bwMode="auto">
          <a:xfrm>
            <a:off x="752475" y="263525"/>
            <a:ext cx="1846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声音的数字化过程</a:t>
            </a:r>
          </a:p>
        </p:txBody>
      </p:sp>
      <p:sp>
        <p:nvSpPr>
          <p:cNvPr id="10" name="五边形 9">
            <a:extLst>
              <a:ext uri="{FF2B5EF4-FFF2-40B4-BE49-F238E27FC236}">
                <a16:creationId xmlns:a16="http://schemas.microsoft.com/office/drawing/2014/main" id="{C5BF934D-1A59-4CD4-B41B-CADF64712869}"/>
              </a:ext>
            </a:extLst>
          </p:cNvPr>
          <p:cNvSpPr/>
          <p:nvPr/>
        </p:nvSpPr>
        <p:spPr>
          <a:xfrm>
            <a:off x="325438" y="252413"/>
            <a:ext cx="427037" cy="307975"/>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2</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1481FB-DD47-4039-9A90-F9EBECA99C64}"/>
              </a:ext>
            </a:extLst>
          </p:cNvPr>
          <p:cNvSpPr txBox="1"/>
          <p:nvPr/>
        </p:nvSpPr>
        <p:spPr>
          <a:xfrm>
            <a:off x="1230313" y="1031875"/>
            <a:ext cx="6450012" cy="8302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fontAlgn="auto" latinLnBrk="1" hangingPunct="0">
              <a:lnSpc>
                <a:spcPct val="150000"/>
              </a:lnSpc>
              <a:spcBef>
                <a:spcPts val="0"/>
              </a:spcBef>
              <a:spcAft>
                <a:spcPts val="0"/>
              </a:spcAft>
            </a:pPr>
            <a:r>
              <a:rPr lang="zh-CN" altLang="en-US" sz="1600" noProof="1">
                <a:solidFill>
                  <a:srgbClr val="000000"/>
                </a:solidFill>
                <a:latin typeface="微软雅黑" panose="020B0503020204020204" charset="-122"/>
                <a:ea typeface="微软雅黑" panose="020B0503020204020204" charset="-122"/>
              </a:rPr>
              <a:t>第一步 </a:t>
            </a:r>
            <a:r>
              <a:rPr lang="zh-CN" altLang="en-US" sz="1600" b="1" noProof="1">
                <a:solidFill>
                  <a:srgbClr val="C00000"/>
                </a:solidFill>
                <a:latin typeface="微软雅黑" panose="020B0503020204020204" charset="-122"/>
                <a:ea typeface="微软雅黑" panose="020B0503020204020204" charset="-122"/>
              </a:rPr>
              <a:t>采样</a:t>
            </a:r>
            <a:r>
              <a:rPr lang="zh-CN" altLang="en-US" sz="1600" noProof="1">
                <a:solidFill>
                  <a:srgbClr val="000000"/>
                </a:solidFill>
                <a:latin typeface="微软雅黑" panose="020B0503020204020204" charset="-122"/>
                <a:ea typeface="微软雅黑" panose="020B0503020204020204" charset="-122"/>
              </a:rPr>
              <a:t> 。在时间轴上按照一定的时间间隔取一系列时刻，得到每个时刻对应的声波信号的振幅值。</a:t>
            </a:r>
            <a:endParaRPr lang="zh-CN" altLang="en-US" sz="1600" noProof="1">
              <a:solidFill>
                <a:srgbClr val="000000"/>
              </a:solidFill>
              <a:latin typeface="微软雅黑" panose="020B0503020204020204" charset="-122"/>
              <a:ea typeface="微软雅黑" panose="020B0503020204020204" charset="-122"/>
              <a:sym typeface="Arial" panose="020B0604020202020204"/>
            </a:endParaRPr>
          </a:p>
        </p:txBody>
      </p:sp>
      <p:pic>
        <p:nvPicPr>
          <p:cNvPr id="3" name="图片 2" descr="捕获4.JPG">
            <a:extLst>
              <a:ext uri="{FF2B5EF4-FFF2-40B4-BE49-F238E27FC236}">
                <a16:creationId xmlns:a16="http://schemas.microsoft.com/office/drawing/2014/main" id="{042294CB-C3B6-4437-B492-1B43A46B151B}"/>
              </a:ext>
            </a:extLst>
          </p:cNvPr>
          <p:cNvPicPr>
            <a:picLocks noChangeAspect="1"/>
          </p:cNvPicPr>
          <p:nvPr/>
        </p:nvPicPr>
        <p:blipFill>
          <a:blip r:embed="rId2"/>
          <a:stretch>
            <a:fillRect/>
          </a:stretch>
        </p:blipFill>
        <p:spPr>
          <a:xfrm>
            <a:off x="2670175" y="2027238"/>
            <a:ext cx="3571875" cy="1743075"/>
          </a:xfrm>
          <a:prstGeom prst="rect">
            <a:avLst/>
          </a:prstGeom>
          <a:effectLst>
            <a:outerShdw blurRad="50800" dist="38100" dir="2700000" algn="tl" rotWithShape="0">
              <a:prstClr val="black">
                <a:alpha val="40000"/>
              </a:prstClr>
            </a:outerShdw>
          </a:effectLst>
        </p:spPr>
      </p:pic>
      <p:sp>
        <p:nvSpPr>
          <p:cNvPr id="5" name="五边形 4">
            <a:extLst>
              <a:ext uri="{FF2B5EF4-FFF2-40B4-BE49-F238E27FC236}">
                <a16:creationId xmlns:a16="http://schemas.microsoft.com/office/drawing/2014/main" id="{48C52491-FDA3-46E9-A180-09BE510A9E18}"/>
              </a:ext>
            </a:extLst>
          </p:cNvPr>
          <p:cNvSpPr/>
          <p:nvPr/>
        </p:nvSpPr>
        <p:spPr>
          <a:xfrm>
            <a:off x="325438" y="252413"/>
            <a:ext cx="427037" cy="307975"/>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2</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9220" name="Shape 120">
            <a:extLst>
              <a:ext uri="{FF2B5EF4-FFF2-40B4-BE49-F238E27FC236}">
                <a16:creationId xmlns:a16="http://schemas.microsoft.com/office/drawing/2014/main" id="{4F4184BE-64D9-4898-86E2-DF627DC1A5F1}"/>
              </a:ext>
            </a:extLst>
          </p:cNvPr>
          <p:cNvSpPr>
            <a:spLocks noChangeArrowheads="1"/>
          </p:cNvSpPr>
          <p:nvPr/>
        </p:nvSpPr>
        <p:spPr bwMode="auto">
          <a:xfrm>
            <a:off x="752475" y="263525"/>
            <a:ext cx="1846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声音的数字化过程</a:t>
            </a:r>
          </a:p>
        </p:txBody>
      </p:sp>
      <p:sp>
        <p:nvSpPr>
          <p:cNvPr id="7" name="文本框 6">
            <a:extLst>
              <a:ext uri="{FF2B5EF4-FFF2-40B4-BE49-F238E27FC236}">
                <a16:creationId xmlns:a16="http://schemas.microsoft.com/office/drawing/2014/main" id="{9AC6F4FB-71C7-4429-AF09-E83AF08E37EC}"/>
              </a:ext>
            </a:extLst>
          </p:cNvPr>
          <p:cNvSpPr txBox="1"/>
          <p:nvPr/>
        </p:nvSpPr>
        <p:spPr>
          <a:xfrm>
            <a:off x="1138238" y="4048125"/>
            <a:ext cx="6816725" cy="4619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lvl1pPr marL="0" marR="0" indent="0" algn="l" defTabSz="914400" rtl="0" fontAlgn="auto" latinLnBrk="1" hangingPunct="0">
              <a:lnSpc>
                <a:spcPct val="150000"/>
              </a:lnSpc>
              <a:spcBef>
                <a:spcPts val="0"/>
              </a:spcBef>
              <a:spcAft>
                <a:spcPts val="0"/>
              </a:spcAft>
              <a:buClrTx/>
              <a:buSzTx/>
              <a:buFontTx/>
              <a:buNone/>
              <a:defRPr sz="1600">
                <a:solidFill>
                  <a:srgbClr val="000000"/>
                </a:solidFill>
                <a:latin typeface="微软雅黑" panose="020B0503020204020204" charset="-122"/>
                <a:ea typeface="微软雅黑" panose="020B0503020204020204" charset="-122"/>
              </a:defRPr>
            </a:lvl1pPr>
          </a:lstStyle>
          <a:p>
            <a:r>
              <a:rPr lang="zh-CN" altLang="en-US" noProof="1">
                <a:sym typeface="Arial" panose="020B0604020202020204"/>
              </a:rPr>
              <a:t>在横轴上按一定的时间间隔，从信号中取一个瞬时值，这个过程称为</a:t>
            </a:r>
            <a:r>
              <a:rPr lang="zh-CN" altLang="en-US" noProof="1">
                <a:solidFill>
                  <a:srgbClr val="C00000"/>
                </a:solidFill>
                <a:sym typeface="Arial" panose="020B0604020202020204"/>
              </a:rPr>
              <a:t>采样</a:t>
            </a:r>
            <a:r>
              <a:rPr lang="zh-CN" altLang="en-US" noProof="1">
                <a:sym typeface="Arial" panose="020B0604020202020204"/>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占位符 2">
            <a:extLst>
              <a:ext uri="{FF2B5EF4-FFF2-40B4-BE49-F238E27FC236}">
                <a16:creationId xmlns:a16="http://schemas.microsoft.com/office/drawing/2014/main" id="{00999EE6-CCC2-4D85-B095-E9F4D8BF34F8}"/>
              </a:ext>
            </a:extLst>
          </p:cNvPr>
          <p:cNvSpPr>
            <a:spLocks noGrp="1" noChangeArrowheads="1"/>
          </p:cNvSpPr>
          <p:nvPr>
            <p:ph type="body" idx="1"/>
          </p:nvPr>
        </p:nvSpPr>
        <p:spPr>
          <a:xfrm>
            <a:off x="1143000" y="1690688"/>
            <a:ext cx="6858000" cy="1738312"/>
          </a:xfrm>
        </p:spPr>
        <p:txBody>
          <a:bodyPr/>
          <a:lstStyle/>
          <a:p>
            <a:pPr indent="457200" algn="l">
              <a:lnSpc>
                <a:spcPct val="200000"/>
              </a:lnSpc>
            </a:pPr>
            <a:r>
              <a:rPr lang="zh-CN" altLang="en-US" sz="1600">
                <a:latin typeface="微软雅黑" panose="020B0503020204020204" pitchFamily="34" charset="-122"/>
                <a:ea typeface="微软雅黑" panose="020B0503020204020204" pitchFamily="34" charset="-122"/>
                <a:cs typeface="Arial" panose="020B0604020202020204" pitchFamily="34" charset="0"/>
              </a:rPr>
              <a:t>录音设备在</a:t>
            </a:r>
            <a:r>
              <a:rPr lang="en-US" altLang="zh-CN" sz="1600">
                <a:latin typeface="微软雅黑" panose="020B0503020204020204" pitchFamily="34" charset="-122"/>
                <a:ea typeface="微软雅黑" panose="020B0503020204020204" pitchFamily="34" charset="-122"/>
                <a:cs typeface="Arial" panose="020B0604020202020204" pitchFamily="34" charset="0"/>
              </a:rPr>
              <a:t>1</a:t>
            </a:r>
            <a:r>
              <a:rPr lang="zh-CN" altLang="en-US" sz="1600">
                <a:latin typeface="微软雅黑" panose="020B0503020204020204" pitchFamily="34" charset="-122"/>
                <a:ea typeface="微软雅黑" panose="020B0503020204020204" pitchFamily="34" charset="-122"/>
                <a:cs typeface="Arial" panose="020B0604020202020204" pitchFamily="34" charset="0"/>
              </a:rPr>
              <a:t>秒内对声音信号的采样次数称为采样频率，如果</a:t>
            </a:r>
            <a:r>
              <a:rPr lang="en-US" altLang="zh-CN" sz="1600">
                <a:latin typeface="微软雅黑" panose="020B0503020204020204" pitchFamily="34" charset="-122"/>
                <a:ea typeface="微软雅黑" panose="020B0503020204020204" pitchFamily="34" charset="-122"/>
                <a:cs typeface="Arial" panose="020B0604020202020204" pitchFamily="34" charset="0"/>
              </a:rPr>
              <a:t>1</a:t>
            </a:r>
            <a:r>
              <a:rPr lang="zh-CN" altLang="en-US" sz="1600">
                <a:latin typeface="微软雅黑" panose="020B0503020204020204" pitchFamily="34" charset="-122"/>
                <a:ea typeface="微软雅黑" panose="020B0503020204020204" pitchFamily="34" charset="-122"/>
                <a:cs typeface="Arial" panose="020B0604020202020204" pitchFamily="34" charset="0"/>
              </a:rPr>
              <a:t>秒内采样</a:t>
            </a:r>
            <a:r>
              <a:rPr lang="en-US" altLang="zh-CN" sz="1600">
                <a:latin typeface="微软雅黑" panose="020B0503020204020204" pitchFamily="34" charset="-122"/>
                <a:ea typeface="微软雅黑" panose="020B0503020204020204" pitchFamily="34" charset="-122"/>
                <a:cs typeface="Arial" panose="020B0604020202020204" pitchFamily="34" charset="0"/>
              </a:rPr>
              <a:t>44100</a:t>
            </a:r>
            <a:r>
              <a:rPr lang="zh-CN" altLang="en-US" sz="1600">
                <a:latin typeface="微软雅黑" panose="020B0503020204020204" pitchFamily="34" charset="-122"/>
                <a:ea typeface="微软雅黑" panose="020B0503020204020204" pitchFamily="34" charset="-122"/>
                <a:cs typeface="Arial" panose="020B0604020202020204" pitchFamily="34" charset="0"/>
              </a:rPr>
              <a:t>次，则采样频率是</a:t>
            </a:r>
            <a:r>
              <a:rPr lang="en-US" altLang="zh-CN" sz="1600">
                <a:latin typeface="微软雅黑" panose="020B0503020204020204" pitchFamily="34" charset="-122"/>
                <a:ea typeface="微软雅黑" panose="020B0503020204020204" pitchFamily="34" charset="-122"/>
                <a:cs typeface="Arial" panose="020B0604020202020204" pitchFamily="34" charset="0"/>
              </a:rPr>
              <a:t>44100Hz</a:t>
            </a:r>
            <a:r>
              <a:rPr lang="zh-CN" altLang="en-US" sz="1600">
                <a:latin typeface="微软雅黑" panose="020B0503020204020204" pitchFamily="34" charset="-122"/>
                <a:ea typeface="微软雅黑" panose="020B0503020204020204" pitchFamily="34" charset="-122"/>
                <a:cs typeface="Arial" panose="020B0604020202020204" pitchFamily="34" charset="0"/>
              </a:rPr>
              <a:t>，即</a:t>
            </a:r>
            <a:r>
              <a:rPr lang="en-US" altLang="zh-CN" sz="1600">
                <a:latin typeface="微软雅黑" panose="020B0503020204020204" pitchFamily="34" charset="-122"/>
                <a:ea typeface="微软雅黑" panose="020B0503020204020204" pitchFamily="34" charset="-122"/>
                <a:cs typeface="Arial" panose="020B0604020202020204" pitchFamily="34" charset="0"/>
              </a:rPr>
              <a:t>44.1kHz</a:t>
            </a:r>
            <a:r>
              <a:rPr lang="zh-CN" altLang="en-US" sz="1600">
                <a:latin typeface="微软雅黑" panose="020B0503020204020204" pitchFamily="34" charset="-122"/>
                <a:ea typeface="微软雅黑" panose="020B0503020204020204" pitchFamily="34" charset="-122"/>
                <a:cs typeface="Arial" panose="020B0604020202020204" pitchFamily="34" charset="0"/>
              </a:rPr>
              <a:t>。</a:t>
            </a:r>
            <a:endParaRPr lang="en-US" altLang="zh-CN" sz="1600">
              <a:latin typeface="微软雅黑" panose="020B0503020204020204" pitchFamily="34" charset="-122"/>
              <a:ea typeface="微软雅黑" panose="020B0503020204020204" pitchFamily="34" charset="-122"/>
              <a:cs typeface="Arial" panose="020B0604020202020204" pitchFamily="34" charset="0"/>
            </a:endParaRPr>
          </a:p>
          <a:p>
            <a:pPr indent="457200" algn="l">
              <a:lnSpc>
                <a:spcPct val="200000"/>
              </a:lnSpc>
            </a:pPr>
            <a:r>
              <a:rPr lang="zh-CN" altLang="en-US" sz="1600">
                <a:latin typeface="微软雅黑" panose="020B0503020204020204" pitchFamily="34" charset="-122"/>
                <a:ea typeface="微软雅黑" panose="020B0503020204020204" pitchFamily="34" charset="-122"/>
                <a:cs typeface="Arial" panose="020B0604020202020204" pitchFamily="34" charset="0"/>
              </a:rPr>
              <a:t>常用的</a:t>
            </a:r>
            <a:r>
              <a:rPr lang="en-US" altLang="zh-CN" sz="1600">
                <a:latin typeface="微软雅黑" panose="020B0503020204020204" pitchFamily="34" charset="-122"/>
                <a:ea typeface="微软雅黑" panose="020B0503020204020204" pitchFamily="34" charset="-122"/>
                <a:cs typeface="Arial" panose="020B0604020202020204" pitchFamily="34" charset="0"/>
              </a:rPr>
              <a:t>CD</a:t>
            </a:r>
            <a:r>
              <a:rPr lang="zh-CN" altLang="en-US" sz="1600">
                <a:latin typeface="微软雅黑" panose="020B0503020204020204" pitchFamily="34" charset="-122"/>
                <a:ea typeface="微软雅黑" panose="020B0503020204020204" pitchFamily="34" charset="-122"/>
                <a:cs typeface="Arial" panose="020B0604020202020204" pitchFamily="34" charset="0"/>
              </a:rPr>
              <a:t>音质的采样频率就是</a:t>
            </a:r>
            <a:r>
              <a:rPr lang="en-US" altLang="zh-CN" sz="1600">
                <a:latin typeface="微软雅黑" panose="020B0503020204020204" pitchFamily="34" charset="-122"/>
                <a:ea typeface="微软雅黑" panose="020B0503020204020204" pitchFamily="34" charset="-122"/>
                <a:cs typeface="Arial" panose="020B0604020202020204" pitchFamily="34" charset="0"/>
              </a:rPr>
              <a:t>44.1kHz</a:t>
            </a:r>
            <a:r>
              <a:rPr lang="zh-CN" altLang="en-US" sz="1600">
                <a:latin typeface="微软雅黑" panose="020B0503020204020204" pitchFamily="34" charset="-122"/>
                <a:ea typeface="微软雅黑" panose="020B0503020204020204" pitchFamily="34" charset="-122"/>
                <a:cs typeface="Arial" panose="020B0604020202020204" pitchFamily="34" charset="0"/>
              </a:rPr>
              <a:t>。</a:t>
            </a:r>
          </a:p>
        </p:txBody>
      </p:sp>
      <p:sp>
        <p:nvSpPr>
          <p:cNvPr id="4" name="TextBox 3">
            <a:extLst>
              <a:ext uri="{FF2B5EF4-FFF2-40B4-BE49-F238E27FC236}">
                <a16:creationId xmlns:a16="http://schemas.microsoft.com/office/drawing/2014/main" id="{DC7334B7-FB9B-4391-8DEA-FD1EDE8F2D29}"/>
              </a:ext>
            </a:extLst>
          </p:cNvPr>
          <p:cNvSpPr txBox="1"/>
          <p:nvPr/>
        </p:nvSpPr>
        <p:spPr>
          <a:xfrm>
            <a:off x="1319213" y="846138"/>
            <a:ext cx="1004887" cy="366712"/>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pPr>
            <a:r>
              <a:rPr lang="zh-CN" altLang="en-US" b="1" noProof="1">
                <a:solidFill>
                  <a:srgbClr val="C00000"/>
                </a:solidFill>
                <a:latin typeface="微软雅黑" panose="020B0503020204020204" charset="-122"/>
                <a:ea typeface="微软雅黑" panose="020B0503020204020204" charset="-122"/>
                <a:cs typeface="Arial" panose="020B0604020202020204"/>
                <a:sym typeface="Arial" panose="020B0604020202020204"/>
              </a:rPr>
              <a:t>采样频率</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F3196-03BD-4DDA-B098-0D8391014086}"/>
              </a:ext>
            </a:extLst>
          </p:cNvPr>
          <p:cNvSpPr txBox="1"/>
          <p:nvPr/>
        </p:nvSpPr>
        <p:spPr>
          <a:xfrm>
            <a:off x="1220788" y="985838"/>
            <a:ext cx="5921375" cy="3683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fontAlgn="auto" latinLnBrk="1" hangingPunct="0">
              <a:spcBef>
                <a:spcPts val="0"/>
              </a:spcBef>
              <a:spcAft>
                <a:spcPts val="0"/>
              </a:spcAft>
            </a:pPr>
            <a:r>
              <a:rPr lang="zh-CN" altLang="en-US" sz="1600" noProof="1">
                <a:solidFill>
                  <a:srgbClr val="000000"/>
                </a:solidFill>
                <a:latin typeface="微软雅黑" panose="020B0503020204020204" charset="-122"/>
                <a:ea typeface="微软雅黑" panose="020B0503020204020204" charset="-122"/>
                <a:sym typeface="Arial" panose="020B0604020202020204"/>
              </a:rPr>
              <a:t>第二步 </a:t>
            </a:r>
            <a:r>
              <a:rPr lang="zh-CN" altLang="en-US" sz="1600" b="1" noProof="1">
                <a:solidFill>
                  <a:srgbClr val="C00000"/>
                </a:solidFill>
                <a:latin typeface="微软雅黑" panose="020B0503020204020204" charset="-122"/>
                <a:ea typeface="微软雅黑" panose="020B0503020204020204" charset="-122"/>
                <a:sym typeface="Arial" panose="020B0604020202020204"/>
              </a:rPr>
              <a:t>量化</a:t>
            </a:r>
            <a:r>
              <a:rPr lang="zh-CN" altLang="en-US" sz="1600" noProof="1">
                <a:solidFill>
                  <a:srgbClr val="000000"/>
                </a:solidFill>
                <a:latin typeface="微软雅黑" panose="020B0503020204020204" charset="-122"/>
                <a:ea typeface="微软雅黑" panose="020B0503020204020204" charset="-122"/>
                <a:sym typeface="Arial" panose="020B0604020202020204"/>
              </a:rPr>
              <a:t>。将第一步所得的振幅瞬时值往最接近的整数取整</a:t>
            </a:r>
            <a:r>
              <a:rPr lang="zh-CN" altLang="en-US" noProof="1">
                <a:solidFill>
                  <a:srgbClr val="000000"/>
                </a:solidFill>
                <a:latin typeface="微软雅黑" panose="020B0503020204020204" charset="-122"/>
                <a:ea typeface="微软雅黑" panose="020B0503020204020204" charset="-122"/>
                <a:sym typeface="Arial" panose="020B0604020202020204"/>
              </a:rPr>
              <a:t>。</a:t>
            </a:r>
          </a:p>
        </p:txBody>
      </p:sp>
      <p:pic>
        <p:nvPicPr>
          <p:cNvPr id="3" name="图片 2" descr="捕获5.JPG">
            <a:extLst>
              <a:ext uri="{FF2B5EF4-FFF2-40B4-BE49-F238E27FC236}">
                <a16:creationId xmlns:a16="http://schemas.microsoft.com/office/drawing/2014/main" id="{CDD046EF-E931-4E78-8607-FE9A81450FE6}"/>
              </a:ext>
            </a:extLst>
          </p:cNvPr>
          <p:cNvPicPr>
            <a:picLocks noChangeAspect="1"/>
          </p:cNvPicPr>
          <p:nvPr/>
        </p:nvPicPr>
        <p:blipFill>
          <a:blip r:embed="rId2"/>
          <a:stretch>
            <a:fillRect/>
          </a:stretch>
        </p:blipFill>
        <p:spPr>
          <a:xfrm>
            <a:off x="2257425" y="1543050"/>
            <a:ext cx="3848100" cy="2314575"/>
          </a:xfrm>
          <a:prstGeom prst="rect">
            <a:avLst/>
          </a:prstGeom>
          <a:effectLst>
            <a:outerShdw blurRad="50800" dist="38100" dir="2700000" algn="tl" rotWithShape="0">
              <a:prstClr val="black">
                <a:alpha val="40000"/>
              </a:prstClr>
            </a:outerShdw>
          </a:effectLst>
        </p:spPr>
      </p:pic>
      <p:sp>
        <p:nvSpPr>
          <p:cNvPr id="5" name="五边形 4">
            <a:extLst>
              <a:ext uri="{FF2B5EF4-FFF2-40B4-BE49-F238E27FC236}">
                <a16:creationId xmlns:a16="http://schemas.microsoft.com/office/drawing/2014/main" id="{91694377-57AD-4698-AA17-02023F349951}"/>
              </a:ext>
            </a:extLst>
          </p:cNvPr>
          <p:cNvSpPr/>
          <p:nvPr/>
        </p:nvSpPr>
        <p:spPr>
          <a:xfrm>
            <a:off x="325438" y="252413"/>
            <a:ext cx="427037" cy="307975"/>
          </a:xfrm>
          <a:prstGeom prst="homePlate">
            <a:avLst/>
          </a:prstGeom>
          <a:solidFill>
            <a:srgbClr val="C000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fontAlgn="auto" latinLnBrk="1" hangingPunct="0">
              <a:spcBef>
                <a:spcPts val="0"/>
              </a:spcBef>
              <a:spcAft>
                <a:spcPts val="0"/>
              </a:spcAft>
            </a:pPr>
            <a:r>
              <a:rPr lang="en-US" altLang="zh-CN"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rPr>
              <a:t>2</a:t>
            </a:r>
            <a:endParaRPr lang="zh-CN" altLang="en-US" sz="1400" noProof="1">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1268" name="Shape 120">
            <a:extLst>
              <a:ext uri="{FF2B5EF4-FFF2-40B4-BE49-F238E27FC236}">
                <a16:creationId xmlns:a16="http://schemas.microsoft.com/office/drawing/2014/main" id="{42E22D68-4D0C-4851-A549-217BEE085B95}"/>
              </a:ext>
            </a:extLst>
          </p:cNvPr>
          <p:cNvSpPr>
            <a:spLocks noChangeArrowheads="1"/>
          </p:cNvSpPr>
          <p:nvPr/>
        </p:nvSpPr>
        <p:spPr bwMode="auto">
          <a:xfrm>
            <a:off x="752475" y="263525"/>
            <a:ext cx="1846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0" tIns="0" rIns="0" bIns="0">
            <a:spAutoFit/>
          </a:bodyPr>
          <a:lstStyle/>
          <a:p>
            <a:r>
              <a:rPr lang="zh-CN" altLang="en-US">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声音的数字化过程</a:t>
            </a:r>
          </a:p>
        </p:txBody>
      </p:sp>
      <p:sp>
        <p:nvSpPr>
          <p:cNvPr id="7" name="TextBox 3">
            <a:extLst>
              <a:ext uri="{FF2B5EF4-FFF2-40B4-BE49-F238E27FC236}">
                <a16:creationId xmlns:a16="http://schemas.microsoft.com/office/drawing/2014/main" id="{72CE0AD7-3E4A-49C1-B3AD-C63FCF1D07DA}"/>
              </a:ext>
            </a:extLst>
          </p:cNvPr>
          <p:cNvSpPr txBox="1"/>
          <p:nvPr/>
        </p:nvSpPr>
        <p:spPr>
          <a:xfrm>
            <a:off x="1220788" y="4048125"/>
            <a:ext cx="6170612" cy="8302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lvl1pPr marL="0" marR="0" indent="0" algn="l" defTabSz="914400" rtl="0" fontAlgn="auto" latinLnBrk="1" hangingPunct="0">
              <a:lnSpc>
                <a:spcPct val="150000"/>
              </a:lnSpc>
              <a:spcBef>
                <a:spcPts val="0"/>
              </a:spcBef>
              <a:spcAft>
                <a:spcPts val="0"/>
              </a:spcAft>
              <a:buClrTx/>
              <a:buSzTx/>
              <a:buFontTx/>
              <a:buNone/>
              <a:defRPr sz="1600">
                <a:solidFill>
                  <a:srgbClr val="000000"/>
                </a:solidFill>
                <a:latin typeface="微软雅黑" panose="020B0503020204020204" charset="-122"/>
                <a:ea typeface="微软雅黑" panose="020B0503020204020204" charset="-122"/>
              </a:defRPr>
            </a:lvl1pPr>
          </a:lstStyle>
          <a:p>
            <a:r>
              <a:rPr lang="zh-CN" altLang="en-US" noProof="1"/>
              <a:t>将信号波形的纵轴划分为若干区间，落到某一区间的采样点按四舍五入的规则取整选值，这个过程称为</a:t>
            </a:r>
            <a:r>
              <a:rPr lang="zh-CN" altLang="en-US" noProof="1">
                <a:solidFill>
                  <a:srgbClr val="C00000"/>
                </a:solidFill>
              </a:rPr>
              <a:t>量化</a:t>
            </a:r>
            <a:r>
              <a:rPr lang="zh-CN" altLang="en-US" noProof="1"/>
              <a:t>。</a:t>
            </a:r>
            <a:endParaRPr lang="zh-CN" altLang="en-US" noProof="1">
              <a:sym typeface="Arial" panose="020B060402020202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43cb4d1-985b-4275-a086-f24dee5b9db0}"/>
</p:tagLst>
</file>

<file path=ppt/theme/theme1.xml><?xml version="1.0" encoding="utf-8"?>
<a:theme xmlns:a="http://schemas.openxmlformats.org/drawingml/2006/main" name="Default">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BBE0E3"/>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BBE0E3"/>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BBE0E3"/>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BBE0E3"/>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1802</Words>
  <Application>Microsoft Office PowerPoint</Application>
  <PresentationFormat>自定义</PresentationFormat>
  <Paragraphs>234</Paragraphs>
  <Slides>28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Arial</vt:lpstr>
      <vt:lpstr>宋体</vt:lpstr>
      <vt:lpstr>Wingdings</vt:lpstr>
      <vt:lpstr>Arial</vt:lpstr>
      <vt:lpstr>微软雅黑</vt:lpstr>
      <vt:lpstr>Helvetica Neue</vt:lpstr>
      <vt:lpstr>华文楷体</vt:lpstr>
      <vt:lpstr>等线</vt:lpstr>
      <vt:lpstr>方正姚体</vt:lpstr>
      <vt:lpstr>方正幼线简体</vt:lpstr>
      <vt:lpstr>仿宋</vt:lpstr>
      <vt:lpstr>Arial Unicode MS</vt:lpstr>
      <vt:lpstr>Wingdings 2</vt:lpstr>
      <vt:lpstr>Adobe 仿宋 Std R</vt:lpstr>
      <vt:lpstr>Times New Roman</vt:lpstr>
      <vt:lpstr>Helvetica</vt:lpstr>
      <vt:lpstr>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hongming xu</cp:lastModifiedBy>
  <cp:revision>558</cp:revision>
  <dcterms:created xsi:type="dcterms:W3CDTF">2019-04-02T02:49:00Z</dcterms:created>
  <dcterms:modified xsi:type="dcterms:W3CDTF">2020-11-13T05:19:59Z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