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439" r:id="rId2"/>
    <p:sldId id="336" r:id="rId3"/>
    <p:sldId id="381" r:id="rId4"/>
    <p:sldId id="396" r:id="rId5"/>
    <p:sldId id="440" r:id="rId6"/>
    <p:sldId id="382" r:id="rId7"/>
    <p:sldId id="384" r:id="rId8"/>
    <p:sldId id="386" r:id="rId9"/>
    <p:sldId id="458" r:id="rId10"/>
    <p:sldId id="459" r:id="rId11"/>
    <p:sldId id="397" r:id="rId12"/>
    <p:sldId id="399" r:id="rId13"/>
    <p:sldId id="398" r:id="rId14"/>
    <p:sldId id="393" r:id="rId15"/>
    <p:sldId id="424" r:id="rId16"/>
    <p:sldId id="436" r:id="rId17"/>
    <p:sldId id="437" r:id="rId18"/>
    <p:sldId id="407" r:id="rId19"/>
  </p:sldIdLst>
  <p:sldSz cx="9144000" cy="5130800"/>
  <p:notesSz cx="6858000" cy="9144000"/>
  <p:custDataLst>
    <p:tags r:id="rId21"/>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Helvetica" pitchFamily="34" charset="0"/>
        <a:cs typeface="+mn-cs"/>
        <a:sym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Helvetica" pitchFamily="34" charset="0"/>
        <a:cs typeface="+mn-cs"/>
        <a:sym typeface="Arial" panose="020B0604020202020204" pitchFamily="34" charset="0"/>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Helvetica" pitchFamily="34" charset="0"/>
        <a:cs typeface="+mn-cs"/>
        <a:sym typeface="Arial" panose="020B0604020202020204" pitchFamily="34" charset="0"/>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Helvetica" pitchFamily="34" charset="0"/>
        <a:cs typeface="+mn-cs"/>
        <a:sym typeface="Arial" panose="020B0604020202020204" pitchFamily="34" charset="0"/>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Helvetica" pitchFamily="34" charset="0"/>
        <a:cs typeface="+mn-cs"/>
        <a:sym typeface="Arial" panose="020B0604020202020204" pitchFamily="34" charset="0"/>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Helvetica" pitchFamily="34" charset="0"/>
        <a:cs typeface="+mn-cs"/>
        <a:sym typeface="Arial" panose="020B0604020202020204" pitchFamily="34" charset="0"/>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Helvetica" pitchFamily="34" charset="0"/>
        <a:cs typeface="+mn-cs"/>
        <a:sym typeface="Arial" panose="020B0604020202020204" pitchFamily="34" charset="0"/>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Helvetica" pitchFamily="34" charset="0"/>
        <a:cs typeface="+mn-cs"/>
        <a:sym typeface="Arial" panose="020B0604020202020204" pitchFamily="34" charset="0"/>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Helvetica" pitchFamily="34" charset="0"/>
        <a:cs typeface="+mn-cs"/>
        <a:sym typeface="Arial" panose="020B0604020202020204" pitchFamily="34" charset="0"/>
      </a:defRPr>
    </a:lvl9pPr>
  </p:defaultTextStyle>
  <p:extLst>
    <p:ext uri="{EFAFB233-063F-42B5-8137-9DF3F51BA10A}">
      <p15:sldGuideLst xmlns:p15="http://schemas.microsoft.com/office/powerpoint/2012/main">
        <p15:guide id="1" orient="horz" pos="1615">
          <p15:clr>
            <a:srgbClr val="A4A3A4"/>
          </p15:clr>
        </p15:guide>
        <p15:guide id="2" pos="279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67"/>
    <p:restoredTop sz="86438"/>
  </p:normalViewPr>
  <p:slideViewPr>
    <p:cSldViewPr snapToGrid="0" showGuides="1">
      <p:cViewPr varScale="1">
        <p:scale>
          <a:sx n="67" d="100"/>
          <a:sy n="67" d="100"/>
        </p:scale>
        <p:origin x="300" y="60"/>
      </p:cViewPr>
      <p:guideLst>
        <p:guide orient="horz" pos="1615"/>
        <p:guide pos="2790"/>
      </p:guideLst>
    </p:cSldViewPr>
  </p:slideViewPr>
  <p:outlineViewPr>
    <p:cViewPr>
      <p:scale>
        <a:sx n="33" d="100"/>
        <a:sy n="33" d="100"/>
      </p:scale>
      <p:origin x="234" y="0"/>
    </p:cViewPr>
  </p:outlin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5" name="Shape 35"/>
          <p:cNvSpPr>
            <a:spLocks noGrp="1" noRot="1" noChangeAspect="1"/>
          </p:cNvSpPr>
          <p:nvPr>
            <p:ph type="sldImg"/>
          </p:nvPr>
        </p:nvSpPr>
        <p:spPr>
          <a:xfrm>
            <a:off x="1143000" y="685800"/>
            <a:ext cx="4572000" cy="3429000"/>
          </a:xfrm>
          <a:prstGeom prst="rect">
            <a:avLst/>
          </a:prstGeom>
        </p:spPr>
      </p:sp>
      <p:sp>
        <p:nvSpPr>
          <p:cNvPr id="36" name="Shape 36"/>
          <p:cNvSpPr>
            <a:spLocks noGrp="1"/>
          </p:cNvSpPr>
          <p:nvPr>
            <p:ph type="body" sz="quarter" idx="1"/>
          </p:nvPr>
        </p:nvSpPr>
        <p:spPr>
          <a:xfrm>
            <a:off x="914400" y="4343400"/>
            <a:ext cx="5029200" cy="4114800"/>
          </a:xfrm>
          <a:prstGeom prst="rect">
            <a:avLst/>
          </a:prstGeom>
        </p:spPr>
        <p:txBody>
          <a:bodyPr/>
          <a:lstStyle/>
          <a:p>
            <a:pPr marL="0" marR="0" lvl="0" indent="0" algn="l" defTabSz="457200" rtl="0" eaLnBrk="0" fontAlgn="base" latinLnBrk="0" hangingPunct="0">
              <a:lnSpc>
                <a:spcPct val="118000"/>
              </a:lnSpc>
              <a:spcBef>
                <a:spcPct val="30000"/>
              </a:spcBef>
              <a:spcAft>
                <a:spcPct val="0"/>
              </a:spcAft>
              <a:buClrTx/>
              <a:buSzTx/>
              <a:buFontTx/>
              <a:buNone/>
              <a:defRPr/>
            </a:pPr>
            <a:endParaRPr kumimoji="0" sz="2200" b="0" i="0" u="none" strike="noStrike" kern="0" cap="none" spc="0" normalizeH="0" baseline="0" noProof="0">
              <a:ln>
                <a:noFill/>
              </a:ln>
              <a:solidFill>
                <a:schemeClr val="tx1"/>
              </a:solidFill>
              <a:effectLst/>
              <a:uLnTx/>
              <a:uFillTx/>
              <a:latin typeface="+mj-lt"/>
              <a:ea typeface="+mj-ea"/>
              <a:cs typeface="+mj-cs"/>
              <a:sym typeface="Helvetica Neue"/>
            </a:endParaRPr>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lnSpc>
        <a:spcPct val="118000"/>
      </a:lnSpc>
      <a:spcBef>
        <a:spcPct val="30000"/>
      </a:spcBef>
      <a:spcAft>
        <a:spcPct val="0"/>
      </a:spcAft>
      <a:defRPr sz="2200">
        <a:solidFill>
          <a:schemeClr val="tx1"/>
        </a:solidFill>
        <a:latin typeface="+mj-lt"/>
        <a:ea typeface="+mj-ea"/>
        <a:cs typeface="+mj-cs"/>
        <a:sym typeface="Helvetica Neue"/>
      </a:defRPr>
    </a:lvl1pPr>
    <a:lvl2pPr marL="742950" indent="-285750" algn="l" defTabSz="457200" rtl="0" eaLnBrk="0" fontAlgn="base" hangingPunct="0">
      <a:lnSpc>
        <a:spcPct val="118000"/>
      </a:lnSpc>
      <a:spcBef>
        <a:spcPct val="30000"/>
      </a:spcBef>
      <a:spcAft>
        <a:spcPct val="0"/>
      </a:spcAft>
      <a:defRPr sz="2200">
        <a:solidFill>
          <a:schemeClr val="tx1"/>
        </a:solidFill>
        <a:latin typeface="+mj-lt"/>
        <a:ea typeface="+mj-ea"/>
        <a:cs typeface="+mj-cs"/>
        <a:sym typeface="Helvetica Neue"/>
      </a:defRPr>
    </a:lvl2pPr>
    <a:lvl3pPr marL="1143000" indent="-228600" algn="l" defTabSz="457200" rtl="0" eaLnBrk="0" fontAlgn="base" hangingPunct="0">
      <a:lnSpc>
        <a:spcPct val="118000"/>
      </a:lnSpc>
      <a:spcBef>
        <a:spcPct val="30000"/>
      </a:spcBef>
      <a:spcAft>
        <a:spcPct val="0"/>
      </a:spcAft>
      <a:defRPr sz="2200">
        <a:solidFill>
          <a:schemeClr val="tx1"/>
        </a:solidFill>
        <a:latin typeface="+mj-lt"/>
        <a:ea typeface="+mj-ea"/>
        <a:cs typeface="+mj-cs"/>
        <a:sym typeface="Helvetica Neue"/>
      </a:defRPr>
    </a:lvl3pPr>
    <a:lvl4pPr marL="1600200" indent="-228600" algn="l" defTabSz="457200" rtl="0" eaLnBrk="0" fontAlgn="base" hangingPunct="0">
      <a:lnSpc>
        <a:spcPct val="118000"/>
      </a:lnSpc>
      <a:spcBef>
        <a:spcPct val="30000"/>
      </a:spcBef>
      <a:spcAft>
        <a:spcPct val="0"/>
      </a:spcAft>
      <a:defRPr sz="2200">
        <a:solidFill>
          <a:schemeClr val="tx1"/>
        </a:solidFill>
        <a:latin typeface="+mj-lt"/>
        <a:ea typeface="+mj-ea"/>
        <a:cs typeface="+mj-cs"/>
        <a:sym typeface="Helvetica Neue"/>
      </a:defRPr>
    </a:lvl4pPr>
    <a:lvl5pPr marL="2057400" indent="-228600" algn="l" defTabSz="457200" rtl="0" eaLnBrk="0" fontAlgn="base" hangingPunct="0">
      <a:lnSpc>
        <a:spcPct val="118000"/>
      </a:lnSpc>
      <a:spcBef>
        <a:spcPct val="30000"/>
      </a:spcBef>
      <a:spcAft>
        <a:spcPct val="0"/>
      </a:spcAft>
      <a:defRPr sz="2200">
        <a:solidFill>
          <a:schemeClr val="tx1"/>
        </a:solidFill>
        <a:latin typeface="+mj-lt"/>
        <a:ea typeface="+mj-ea"/>
        <a:cs typeface="+mj-cs"/>
        <a:sym typeface="Helvetica Neue"/>
      </a:defRPr>
    </a:lvl5pPr>
    <a:lvl6pPr indent="1143000" defTabSz="457200">
      <a:lnSpc>
        <a:spcPct val="118000"/>
      </a:lnSpc>
      <a:defRPr sz="2200">
        <a:latin typeface="+mj-lt"/>
        <a:ea typeface="+mj-ea"/>
        <a:cs typeface="+mj-cs"/>
        <a:sym typeface="Helvetica Neue"/>
      </a:defRPr>
    </a:lvl6pPr>
    <a:lvl7pPr indent="1371600" defTabSz="457200">
      <a:lnSpc>
        <a:spcPct val="118000"/>
      </a:lnSpc>
      <a:defRPr sz="2200">
        <a:latin typeface="+mj-lt"/>
        <a:ea typeface="+mj-ea"/>
        <a:cs typeface="+mj-cs"/>
        <a:sym typeface="Helvetica Neue"/>
      </a:defRPr>
    </a:lvl7pPr>
    <a:lvl8pPr indent="1600200" defTabSz="457200">
      <a:lnSpc>
        <a:spcPct val="118000"/>
      </a:lnSpc>
      <a:defRPr sz="2200">
        <a:latin typeface="+mj-lt"/>
        <a:ea typeface="+mj-ea"/>
        <a:cs typeface="+mj-cs"/>
        <a:sym typeface="Helvetica Neue"/>
      </a:defRPr>
    </a:lvl8pPr>
    <a:lvl9pPr indent="1828800" defTabSz="457200">
      <a:lnSpc>
        <a:spcPct val="118000"/>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8" name="Shape 8"/>
          <p:cNvSpPr>
            <a:spLocks noGrp="1"/>
          </p:cNvSpPr>
          <p:nvPr>
            <p:ph type="title"/>
          </p:nvPr>
        </p:nvSpPr>
        <p:spPr>
          <a:prstGeom prst="rect">
            <a:avLst/>
          </a:prstGeom>
        </p:spPr>
        <p:txBody>
          <a:bodyPr/>
          <a:lstStyle/>
          <a:p>
            <a:pPr lvl="0" fontAlgn="base"/>
            <a:r>
              <a:rPr lang="zh-CN" altLang="en-US" strike="noStrike" noProof="1"/>
              <a:t>单击此处编辑母版标题样式</a:t>
            </a:r>
          </a:p>
        </p:txBody>
      </p:sp>
      <p:sp>
        <p:nvSpPr>
          <p:cNvPr id="9" name="Shape 9"/>
          <p:cNvSpPr>
            <a:spLocks noGrp="1"/>
          </p:cNvSpPr>
          <p:nvPr>
            <p:ph type="body" idx="1"/>
          </p:nvPr>
        </p:nvSpPr>
        <p:spPr>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垂直排列标题与&#10;文本">
    <p:spTree>
      <p:nvGrpSpPr>
        <p:cNvPr id="1" name=""/>
        <p:cNvGrpSpPr/>
        <p:nvPr/>
      </p:nvGrpSpPr>
      <p:grpSpPr>
        <a:xfrm>
          <a:off x="0" y="0"/>
          <a:ext cx="0" cy="0"/>
          <a:chOff x="0" y="0"/>
          <a:chExt cx="0" cy="0"/>
        </a:xfrm>
      </p:grpSpPr>
      <p:sp>
        <p:nvSpPr>
          <p:cNvPr id="32" name="Shape 32"/>
          <p:cNvSpPr>
            <a:spLocks noGrp="1"/>
          </p:cNvSpPr>
          <p:nvPr>
            <p:ph type="title"/>
          </p:nvPr>
        </p:nvSpPr>
        <p:spPr>
          <a:xfrm>
            <a:off x="6543675" y="273050"/>
            <a:ext cx="1971675" cy="4857750"/>
          </a:xfrm>
          <a:prstGeom prst="rect">
            <a:avLst/>
          </a:prstGeom>
        </p:spPr>
        <p:txBody>
          <a:bodyPr/>
          <a:lstStyle/>
          <a:p>
            <a:pPr lvl="0" fontAlgn="base"/>
            <a:r>
              <a:rPr lang="zh-CN" altLang="en-US" strike="noStrike" noProof="1"/>
              <a:t>单击此处编辑母版标题样式</a:t>
            </a:r>
          </a:p>
        </p:txBody>
      </p:sp>
      <p:sp>
        <p:nvSpPr>
          <p:cNvPr id="33" name="Shape 33"/>
          <p:cNvSpPr>
            <a:spLocks noGrp="1"/>
          </p:cNvSpPr>
          <p:nvPr>
            <p:ph type="body" idx="1"/>
          </p:nvPr>
        </p:nvSpPr>
        <p:spPr>
          <a:xfrm>
            <a:off x="628650" y="273050"/>
            <a:ext cx="5762625" cy="4857750"/>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2020/12/4</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11" name="Shape 11"/>
          <p:cNvSpPr>
            <a:spLocks noGrp="1"/>
          </p:cNvSpPr>
          <p:nvPr>
            <p:ph type="title"/>
          </p:nvPr>
        </p:nvSpPr>
        <p:spPr>
          <a:xfrm>
            <a:off x="623887" y="0"/>
            <a:ext cx="7886701" cy="3421064"/>
          </a:xfrm>
          <a:prstGeom prst="rect">
            <a:avLst/>
          </a:prstGeom>
        </p:spPr>
        <p:txBody>
          <a:bodyPr anchor="b"/>
          <a:lstStyle>
            <a:lvl1pPr>
              <a:defRPr sz="6000"/>
            </a:lvl1pPr>
          </a:lstStyle>
          <a:p>
            <a:pPr lvl="0" fontAlgn="base"/>
            <a:r>
              <a:rPr lang="zh-CN" altLang="en-US" strike="noStrike" noProof="1"/>
              <a:t>单击此处编辑母版标题样式</a:t>
            </a:r>
          </a:p>
        </p:txBody>
      </p:sp>
      <p:sp>
        <p:nvSpPr>
          <p:cNvPr id="12" name="Shape 12"/>
          <p:cNvSpPr>
            <a:spLocks noGrp="1"/>
          </p:cNvSpPr>
          <p:nvPr>
            <p:ph type="body" idx="1"/>
          </p:nvPr>
        </p:nvSpPr>
        <p:spPr>
          <a:xfrm>
            <a:off x="623887" y="3441700"/>
            <a:ext cx="7886701" cy="1689100"/>
          </a:xfrm>
          <a:prstGeom prst="rect">
            <a:avLst/>
          </a:prstGeom>
        </p:spPr>
        <p:txBody>
          <a:bodyPr/>
          <a:lstStyle>
            <a:lvl1pPr marL="0" indent="0">
              <a:spcBef>
                <a:spcPts val="500"/>
              </a:spcBef>
              <a:buSzTx/>
              <a:buNone/>
              <a:defRPr sz="2400"/>
            </a:lvl1pPr>
            <a:lvl2pPr marL="0" indent="457200">
              <a:spcBef>
                <a:spcPts val="500"/>
              </a:spcBef>
              <a:buSzTx/>
              <a:buNone/>
              <a:defRPr sz="2400"/>
            </a:lvl2pPr>
            <a:lvl3pPr marL="0" indent="914400">
              <a:spcBef>
                <a:spcPts val="500"/>
              </a:spcBef>
              <a:buSzTx/>
              <a:buNone/>
              <a:defRPr sz="2400"/>
            </a:lvl3pPr>
            <a:lvl4pPr marL="0" indent="1371600">
              <a:spcBef>
                <a:spcPts val="500"/>
              </a:spcBef>
              <a:buSzTx/>
              <a:buNone/>
              <a:defRPr sz="2400"/>
            </a:lvl4pPr>
            <a:lvl5pPr marL="0" indent="1828800">
              <a:spcBef>
                <a:spcPts val="500"/>
              </a:spcBef>
              <a:buSzTx/>
              <a:buNone/>
              <a:defRPr sz="2400"/>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14" name="Shape 14"/>
          <p:cNvSpPr>
            <a:spLocks noGrp="1"/>
          </p:cNvSpPr>
          <p:nvPr>
            <p:ph type="title"/>
          </p:nvPr>
        </p:nvSpPr>
        <p:spPr>
          <a:prstGeom prst="rect">
            <a:avLst/>
          </a:prstGeom>
        </p:spPr>
        <p:txBody>
          <a:bodyPr/>
          <a:lstStyle/>
          <a:p>
            <a:pPr lvl="0" fontAlgn="base"/>
            <a:r>
              <a:rPr lang="zh-CN" altLang="en-US" strike="noStrike" noProof="1"/>
              <a:t>单击此处编辑母版标题样式</a:t>
            </a:r>
          </a:p>
        </p:txBody>
      </p:sp>
      <p:sp>
        <p:nvSpPr>
          <p:cNvPr id="15" name="Shape 15"/>
          <p:cNvSpPr>
            <a:spLocks noGrp="1"/>
          </p:cNvSpPr>
          <p:nvPr>
            <p:ph type="body" idx="1"/>
          </p:nvPr>
        </p:nvSpPr>
        <p:spPr>
          <a:xfrm>
            <a:off x="628650" y="1368425"/>
            <a:ext cx="3867150" cy="3762375"/>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17" name="Shape 17"/>
          <p:cNvSpPr>
            <a:spLocks noGrp="1"/>
          </p:cNvSpPr>
          <p:nvPr>
            <p:ph type="title"/>
          </p:nvPr>
        </p:nvSpPr>
        <p:spPr>
          <a:xfrm>
            <a:off x="630237" y="273050"/>
            <a:ext cx="7886701" cy="995363"/>
          </a:xfrm>
          <a:prstGeom prst="rect">
            <a:avLst/>
          </a:prstGeom>
        </p:spPr>
        <p:txBody>
          <a:bodyPr/>
          <a:lstStyle/>
          <a:p>
            <a:pPr lvl="0" fontAlgn="base"/>
            <a:r>
              <a:rPr lang="zh-CN" altLang="en-US" strike="noStrike" noProof="1"/>
              <a:t>单击此处编辑母版标题样式</a:t>
            </a:r>
          </a:p>
        </p:txBody>
      </p:sp>
      <p:sp>
        <p:nvSpPr>
          <p:cNvPr id="18" name="Shape 18"/>
          <p:cNvSpPr>
            <a:spLocks noGrp="1"/>
          </p:cNvSpPr>
          <p:nvPr>
            <p:ph type="body" idx="1"/>
          </p:nvPr>
        </p:nvSpPr>
        <p:spPr>
          <a:xfrm>
            <a:off x="630237" y="1260475"/>
            <a:ext cx="3868739" cy="617538"/>
          </a:xfrm>
          <a:prstGeom prst="rect">
            <a:avLst/>
          </a:prstGeom>
        </p:spPr>
        <p:txBody>
          <a:bodyPr anchor="b"/>
          <a:lstStyle>
            <a:lvl1pPr marL="0" indent="0">
              <a:spcBef>
                <a:spcPts val="500"/>
              </a:spcBef>
              <a:buSzTx/>
              <a:buNone/>
              <a:defRPr sz="2400" b="1"/>
            </a:lvl1pPr>
            <a:lvl2pPr marL="0" indent="457200">
              <a:spcBef>
                <a:spcPts val="500"/>
              </a:spcBef>
              <a:buSzTx/>
              <a:buNone/>
              <a:defRPr sz="2400" b="1"/>
            </a:lvl2pPr>
            <a:lvl3pPr marL="0" indent="914400">
              <a:spcBef>
                <a:spcPts val="500"/>
              </a:spcBef>
              <a:buSzTx/>
              <a:buNone/>
              <a:defRPr sz="2400" b="1"/>
            </a:lvl3pPr>
            <a:lvl4pPr marL="0" indent="1371600">
              <a:spcBef>
                <a:spcPts val="500"/>
              </a:spcBef>
              <a:buSzTx/>
              <a:buNone/>
              <a:defRPr sz="2400" b="1"/>
            </a:lvl4pPr>
            <a:lvl5pPr marL="0" indent="1828800">
              <a:spcBef>
                <a:spcPts val="500"/>
              </a:spcBef>
              <a:buSzTx/>
              <a:buNone/>
              <a:defRPr sz="2400" b="1"/>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20" name="Shape 20"/>
          <p:cNvSpPr>
            <a:spLocks noGrp="1"/>
          </p:cNvSpPr>
          <p:nvPr>
            <p:ph type="title"/>
          </p:nvPr>
        </p:nvSpPr>
        <p:spPr>
          <a:xfrm>
            <a:off x="628650" y="273050"/>
            <a:ext cx="7886700" cy="995363"/>
          </a:xfrm>
          <a:prstGeom prst="rect">
            <a:avLst/>
          </a:prstGeom>
        </p:spPr>
        <p:txBody>
          <a:bodyPr/>
          <a:lstStyle/>
          <a:p>
            <a:pPr lvl="0" fontAlgn="base"/>
            <a:r>
              <a:rPr lang="zh-CN" altLang="en-US" strike="noStrike" noProof="1"/>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23" name="Shape 23"/>
          <p:cNvSpPr>
            <a:spLocks noGrp="1"/>
          </p:cNvSpPr>
          <p:nvPr>
            <p:ph type="title"/>
          </p:nvPr>
        </p:nvSpPr>
        <p:spPr>
          <a:xfrm>
            <a:off x="630237" y="0"/>
            <a:ext cx="2949576" cy="1543050"/>
          </a:xfrm>
          <a:prstGeom prst="rect">
            <a:avLst/>
          </a:prstGeom>
        </p:spPr>
        <p:txBody>
          <a:bodyPr anchor="b"/>
          <a:lstStyle>
            <a:lvl1pPr>
              <a:defRPr sz="3200"/>
            </a:lvl1pPr>
          </a:lstStyle>
          <a:p>
            <a:pPr lvl="0" fontAlgn="base"/>
            <a:r>
              <a:rPr lang="zh-CN" altLang="en-US" strike="noStrike" noProof="1"/>
              <a:t>单击此处编辑母版标题样式</a:t>
            </a:r>
          </a:p>
        </p:txBody>
      </p:sp>
      <p:sp>
        <p:nvSpPr>
          <p:cNvPr id="24" name="Shape 24"/>
          <p:cNvSpPr>
            <a:spLocks noGrp="1"/>
          </p:cNvSpPr>
          <p:nvPr>
            <p:ph type="body" idx="1"/>
          </p:nvPr>
        </p:nvSpPr>
        <p:spPr>
          <a:xfrm>
            <a:off x="3887787" y="739775"/>
            <a:ext cx="4629151" cy="4391025"/>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26" name="Shape 26"/>
          <p:cNvSpPr>
            <a:spLocks noGrp="1"/>
          </p:cNvSpPr>
          <p:nvPr>
            <p:ph type="title"/>
          </p:nvPr>
        </p:nvSpPr>
        <p:spPr>
          <a:xfrm>
            <a:off x="630237" y="0"/>
            <a:ext cx="2949576" cy="1543050"/>
          </a:xfrm>
          <a:prstGeom prst="rect">
            <a:avLst/>
          </a:prstGeom>
        </p:spPr>
        <p:txBody>
          <a:bodyPr anchor="b"/>
          <a:lstStyle>
            <a:lvl1pPr>
              <a:defRPr sz="3200"/>
            </a:lvl1pPr>
          </a:lstStyle>
          <a:p>
            <a:pPr lvl="0" fontAlgn="base"/>
            <a:r>
              <a:rPr lang="zh-CN" altLang="en-US" strike="noStrike" noProof="1"/>
              <a:t>单击此处编辑母版标题样式</a:t>
            </a:r>
          </a:p>
        </p:txBody>
      </p:sp>
      <p:sp>
        <p:nvSpPr>
          <p:cNvPr id="27" name="Shape 27"/>
          <p:cNvSpPr>
            <a:spLocks noGrp="1"/>
          </p:cNvSpPr>
          <p:nvPr>
            <p:ph type="body" idx="1"/>
          </p:nvPr>
        </p:nvSpPr>
        <p:spPr>
          <a:xfrm>
            <a:off x="630237" y="1543050"/>
            <a:ext cx="2949576" cy="3587750"/>
          </a:xfrm>
          <a:prstGeom prst="rect">
            <a:avLst/>
          </a:prstGeom>
        </p:spPr>
        <p:txBody>
          <a:bodyPr/>
          <a:lstStyle>
            <a:lvl1pPr marL="0" indent="0">
              <a:spcBef>
                <a:spcPts val="300"/>
              </a:spcBef>
              <a:buSzTx/>
              <a:buNone/>
              <a:defRPr sz="1600"/>
            </a:lvl1pPr>
            <a:lvl2pPr marL="0" indent="457200">
              <a:spcBef>
                <a:spcPts val="300"/>
              </a:spcBef>
              <a:buSzTx/>
              <a:buNone/>
              <a:defRPr sz="1600"/>
            </a:lvl2pPr>
            <a:lvl3pPr marL="0" indent="914400">
              <a:spcBef>
                <a:spcPts val="300"/>
              </a:spcBef>
              <a:buSzTx/>
              <a:buNone/>
              <a:defRPr sz="1600"/>
            </a:lvl3pPr>
            <a:lvl4pPr marL="0" indent="1371600">
              <a:spcBef>
                <a:spcPts val="300"/>
              </a:spcBef>
              <a:buSzTx/>
              <a:buNone/>
              <a:defRPr sz="1600"/>
            </a:lvl4pPr>
            <a:lvl5pPr marL="0" indent="1828800">
              <a:spcBef>
                <a:spcPts val="300"/>
              </a:spcBef>
              <a:buSzTx/>
              <a:buNone/>
              <a:defRPr sz="1600"/>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29" name="Shape 29"/>
          <p:cNvSpPr>
            <a:spLocks noGrp="1"/>
          </p:cNvSpPr>
          <p:nvPr>
            <p:ph type="title"/>
          </p:nvPr>
        </p:nvSpPr>
        <p:spPr>
          <a:prstGeom prst="rect">
            <a:avLst/>
          </a:prstGeom>
        </p:spPr>
        <p:txBody>
          <a:bodyPr/>
          <a:lstStyle/>
          <a:p>
            <a:pPr lvl="0" fontAlgn="base"/>
            <a:r>
              <a:rPr lang="zh-CN" altLang="en-US" strike="noStrike" noProof="1"/>
              <a:t>单击此处编辑母版标题样式</a:t>
            </a:r>
          </a:p>
        </p:txBody>
      </p:sp>
      <p:sp>
        <p:nvSpPr>
          <p:cNvPr id="30" name="Shape 30"/>
          <p:cNvSpPr>
            <a:spLocks noGrp="1"/>
          </p:cNvSpPr>
          <p:nvPr>
            <p:ph type="body" idx="1"/>
          </p:nvPr>
        </p:nvSpPr>
        <p:spPr>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026" name="Shape 2"/>
          <p:cNvSpPr>
            <a:spLocks noGrp="1"/>
          </p:cNvSpPr>
          <p:nvPr>
            <p:ph type="title"/>
          </p:nvPr>
        </p:nvSpPr>
        <p:spPr>
          <a:xfrm>
            <a:off x="628650" y="273050"/>
            <a:ext cx="7886700" cy="1095375"/>
          </a:xfrm>
          <a:prstGeom prst="rect">
            <a:avLst/>
          </a:prstGeom>
          <a:noFill/>
          <a:ln w="12700">
            <a:noFill/>
          </a:ln>
        </p:spPr>
        <p:txBody>
          <a:bodyPr lIns="45719" rIns="45719" anchor="t"/>
          <a:lstStyle/>
          <a:p>
            <a:pPr lvl="0"/>
            <a:r>
              <a:rPr lang="zh-CN" altLang="en-US"/>
              <a:t>标题文本</a:t>
            </a:r>
          </a:p>
        </p:txBody>
      </p:sp>
      <p:sp>
        <p:nvSpPr>
          <p:cNvPr id="1027" name="Shape 3"/>
          <p:cNvSpPr>
            <a:spLocks noGrp="1"/>
          </p:cNvSpPr>
          <p:nvPr>
            <p:ph type="body" idx="1"/>
          </p:nvPr>
        </p:nvSpPr>
        <p:spPr>
          <a:xfrm>
            <a:off x="628650" y="1368425"/>
            <a:ext cx="7886700" cy="3762375"/>
          </a:xfrm>
          <a:prstGeom prst="rect">
            <a:avLst/>
          </a:prstGeom>
          <a:noFill/>
          <a:ln w="12700">
            <a:noFill/>
          </a:ln>
        </p:spPr>
        <p:txBody>
          <a:bodyPr lIns="45719" rIns="45719" anchor="t"/>
          <a:lstStyle/>
          <a:p>
            <a:pPr lvl="0"/>
            <a:r>
              <a:rPr lang="zh-CN" altLang="en-US"/>
              <a:t>正文级别 </a:t>
            </a:r>
            <a:r>
              <a:rPr lang="zh-CN" altLang="zh-CN"/>
              <a:t>1</a:t>
            </a:r>
          </a:p>
          <a:p>
            <a:pPr lvl="1" indent="-325755"/>
            <a:r>
              <a:rPr lang="zh-CN" altLang="en-US"/>
              <a:t>正文级别 </a:t>
            </a:r>
            <a:r>
              <a:rPr lang="zh-CN" altLang="zh-CN"/>
              <a:t>2</a:t>
            </a:r>
          </a:p>
          <a:p>
            <a:pPr lvl="2" indent="-304800"/>
            <a:r>
              <a:rPr lang="zh-CN" altLang="en-US"/>
              <a:t>正文级别 </a:t>
            </a:r>
            <a:r>
              <a:rPr lang="zh-CN" altLang="zh-CN"/>
              <a:t>3</a:t>
            </a:r>
          </a:p>
          <a:p>
            <a:pPr lvl="3" indent="-365125"/>
            <a:r>
              <a:rPr lang="zh-CN" altLang="en-US"/>
              <a:t>正文级别 </a:t>
            </a:r>
            <a:r>
              <a:rPr lang="zh-CN" altLang="zh-CN"/>
              <a:t>4</a:t>
            </a:r>
          </a:p>
          <a:p>
            <a:pPr lvl="4" indent="-365125"/>
            <a:r>
              <a:rPr lang="zh-CN" altLang="en-US"/>
              <a:t>正文级别 </a:t>
            </a:r>
            <a:r>
              <a:rPr lang="zh-CN" altLang="zh-CN"/>
              <a:t>5</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txStyles>
    <p:titleStyle>
      <a:lvl1pPr algn="ctr" rtl="0" eaLnBrk="0" fontAlgn="base" hangingPunct="0">
        <a:spcBef>
          <a:spcPct val="0"/>
        </a:spcBef>
        <a:spcAft>
          <a:spcPct val="0"/>
        </a:spcAft>
        <a:defRPr sz="4400">
          <a:solidFill>
            <a:schemeClr val="tx2"/>
          </a:solidFill>
          <a:latin typeface="Arial" panose="020B0604020202020204"/>
          <a:ea typeface="Arial" panose="020B0604020202020204"/>
          <a:cs typeface="Arial" panose="020B0604020202020204"/>
          <a:sym typeface="Arial" panose="020B0604020202020204" pitchFamily="34" charset="0"/>
        </a:defRPr>
      </a:lvl1pPr>
      <a:lvl2pPr algn="ctr" rtl="0" eaLnBrk="0" fontAlgn="base" hangingPunct="0">
        <a:spcBef>
          <a:spcPct val="0"/>
        </a:spcBef>
        <a:spcAft>
          <a:spcPct val="0"/>
        </a:spcAft>
        <a:defRPr sz="4400">
          <a:solidFill>
            <a:schemeClr val="tx2"/>
          </a:solidFill>
          <a:latin typeface="Arial" panose="020B0604020202020204"/>
          <a:ea typeface="Arial" panose="020B0604020202020204"/>
          <a:cs typeface="Arial" panose="020B0604020202020204"/>
          <a:sym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a:ea typeface="Arial" panose="020B0604020202020204"/>
          <a:cs typeface="Arial" panose="020B0604020202020204"/>
          <a:sym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a:ea typeface="Arial" panose="020B0604020202020204"/>
          <a:cs typeface="Arial" panose="020B0604020202020204"/>
          <a:sym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a:ea typeface="Arial" panose="020B0604020202020204"/>
          <a:cs typeface="Arial" panose="020B0604020202020204"/>
          <a:sym typeface="Arial" panose="020B0604020202020204" pitchFamily="34" charset="0"/>
        </a:defRPr>
      </a:lvl5pPr>
      <a:lvl6pPr indent="457200" algn="ctr">
        <a:defRPr sz="4400">
          <a:latin typeface="Arial" panose="020B0604020202020204"/>
          <a:ea typeface="Arial" panose="020B0604020202020204"/>
          <a:cs typeface="Arial" panose="020B0604020202020204"/>
          <a:sym typeface="Arial" panose="020B0604020202020204"/>
        </a:defRPr>
      </a:lvl6pPr>
      <a:lvl7pPr indent="914400" algn="ctr">
        <a:defRPr sz="4400">
          <a:latin typeface="Arial" panose="020B0604020202020204"/>
          <a:ea typeface="Arial" panose="020B0604020202020204"/>
          <a:cs typeface="Arial" panose="020B0604020202020204"/>
          <a:sym typeface="Arial" panose="020B0604020202020204"/>
        </a:defRPr>
      </a:lvl7pPr>
      <a:lvl8pPr indent="1371600" algn="ctr">
        <a:defRPr sz="4400">
          <a:latin typeface="Arial" panose="020B0604020202020204"/>
          <a:ea typeface="Arial" panose="020B0604020202020204"/>
          <a:cs typeface="Arial" panose="020B0604020202020204"/>
          <a:sym typeface="Arial" panose="020B0604020202020204"/>
        </a:defRPr>
      </a:lvl8pPr>
      <a:lvl9pPr indent="1828800" algn="ctr">
        <a:defRPr sz="4400">
          <a:latin typeface="Arial" panose="020B0604020202020204"/>
          <a:ea typeface="Arial" panose="020B0604020202020204"/>
          <a:cs typeface="Arial" panose="020B0604020202020204"/>
          <a:sym typeface="Arial" panose="020B0604020202020204"/>
        </a:defRPr>
      </a:lvl9pPr>
    </p:titleStyle>
    <p:bodyStyle>
      <a:lvl1pPr marL="342900" indent="-342900" algn="l" rtl="0" eaLnBrk="0" fontAlgn="base" hangingPunct="0">
        <a:spcBef>
          <a:spcPts val="700"/>
        </a:spcBef>
        <a:spcAft>
          <a:spcPct val="0"/>
        </a:spcAft>
        <a:buSzTx/>
        <a:buChar char="•"/>
        <a:defRPr sz="3200">
          <a:solidFill>
            <a:schemeClr val="tx1"/>
          </a:solidFill>
          <a:latin typeface="Arial" panose="020B0604020202020204"/>
          <a:ea typeface="Arial" panose="020B0604020202020204"/>
          <a:cs typeface="Arial" panose="020B0604020202020204"/>
          <a:sym typeface="Arial" panose="020B0604020202020204" pitchFamily="34" charset="0"/>
        </a:defRPr>
      </a:lvl1pPr>
      <a:lvl2pPr marL="782955" indent="-325755" algn="l" rtl="0" eaLnBrk="0" fontAlgn="base" hangingPunct="0">
        <a:spcBef>
          <a:spcPts val="700"/>
        </a:spcBef>
        <a:spcAft>
          <a:spcPct val="0"/>
        </a:spcAft>
        <a:buSzTx/>
        <a:buChar char="–"/>
        <a:defRPr sz="3200">
          <a:solidFill>
            <a:schemeClr val="tx1"/>
          </a:solidFill>
          <a:latin typeface="Arial" panose="020B0604020202020204"/>
          <a:ea typeface="Arial" panose="020B0604020202020204"/>
          <a:cs typeface="Arial" panose="020B0604020202020204"/>
          <a:sym typeface="Arial" panose="020B0604020202020204" pitchFamily="34" charset="0"/>
        </a:defRPr>
      </a:lvl2pPr>
      <a:lvl3pPr marL="1219200" indent="-304800" algn="l" rtl="0" eaLnBrk="0" fontAlgn="base" hangingPunct="0">
        <a:spcBef>
          <a:spcPts val="700"/>
        </a:spcBef>
        <a:spcAft>
          <a:spcPct val="0"/>
        </a:spcAft>
        <a:buSzTx/>
        <a:buChar char="•"/>
        <a:defRPr sz="3200">
          <a:solidFill>
            <a:schemeClr val="tx1"/>
          </a:solidFill>
          <a:latin typeface="Arial" panose="020B0604020202020204"/>
          <a:ea typeface="Arial" panose="020B0604020202020204"/>
          <a:cs typeface="Arial" panose="020B0604020202020204"/>
          <a:sym typeface="Arial" panose="020B0604020202020204" pitchFamily="34" charset="0"/>
        </a:defRPr>
      </a:lvl3pPr>
      <a:lvl4pPr marL="1736725" indent="-365125" algn="l" rtl="0" eaLnBrk="0" fontAlgn="base" hangingPunct="0">
        <a:spcBef>
          <a:spcPts val="700"/>
        </a:spcBef>
        <a:spcAft>
          <a:spcPct val="0"/>
        </a:spcAft>
        <a:buSzTx/>
        <a:buChar char="–"/>
        <a:defRPr sz="3200">
          <a:solidFill>
            <a:schemeClr val="tx1"/>
          </a:solidFill>
          <a:latin typeface="Arial" panose="020B0604020202020204"/>
          <a:ea typeface="Arial" panose="020B0604020202020204"/>
          <a:cs typeface="Arial" panose="020B0604020202020204"/>
          <a:sym typeface="Arial" panose="020B0604020202020204" pitchFamily="34" charset="0"/>
        </a:defRPr>
      </a:lvl4pPr>
      <a:lvl5pPr marL="2193925" indent="-365125" algn="l" rtl="0" eaLnBrk="0" fontAlgn="base" hangingPunct="0">
        <a:spcBef>
          <a:spcPts val="700"/>
        </a:spcBef>
        <a:spcAft>
          <a:spcPct val="0"/>
        </a:spcAft>
        <a:buSzTx/>
        <a:buChar char="»"/>
        <a:defRPr sz="3200">
          <a:solidFill>
            <a:schemeClr val="tx1"/>
          </a:solidFill>
          <a:latin typeface="Arial" panose="020B0604020202020204"/>
          <a:ea typeface="Arial" panose="020B0604020202020204"/>
          <a:cs typeface="Arial" panose="020B0604020202020204"/>
          <a:sym typeface="Arial" panose="020B0604020202020204" pitchFamily="34" charset="0"/>
        </a:defRPr>
      </a:lvl5pPr>
      <a:lvl6pPr marL="2692400" indent="-406400">
        <a:spcBef>
          <a:spcPts val="700"/>
        </a:spcBef>
        <a:buSzTx/>
        <a:buChar char="•"/>
        <a:defRPr sz="3200">
          <a:latin typeface="Arial" panose="020B0604020202020204"/>
          <a:ea typeface="Arial" panose="020B0604020202020204"/>
          <a:cs typeface="Arial" panose="020B0604020202020204"/>
          <a:sym typeface="Arial" panose="020B0604020202020204"/>
        </a:defRPr>
      </a:lvl6pPr>
      <a:lvl7pPr marL="3149600" indent="-406400">
        <a:spcBef>
          <a:spcPts val="700"/>
        </a:spcBef>
        <a:buSzTx/>
        <a:buChar char="•"/>
        <a:defRPr sz="3200">
          <a:latin typeface="Arial" panose="020B0604020202020204"/>
          <a:ea typeface="Arial" panose="020B0604020202020204"/>
          <a:cs typeface="Arial" panose="020B0604020202020204"/>
          <a:sym typeface="Arial" panose="020B0604020202020204"/>
        </a:defRPr>
      </a:lvl7pPr>
      <a:lvl8pPr marL="3606800" indent="-406400">
        <a:spcBef>
          <a:spcPts val="700"/>
        </a:spcBef>
        <a:buSzTx/>
        <a:buChar char="•"/>
        <a:defRPr sz="3200">
          <a:latin typeface="Arial" panose="020B0604020202020204"/>
          <a:ea typeface="Arial" panose="020B0604020202020204"/>
          <a:cs typeface="Arial" panose="020B0604020202020204"/>
          <a:sym typeface="Arial" panose="020B0604020202020204"/>
        </a:defRPr>
      </a:lvl8pPr>
      <a:lvl9pPr marL="4064000" indent="-406400">
        <a:spcBef>
          <a:spcPts val="700"/>
        </a:spcBef>
        <a:buSzTx/>
        <a:buChar char="•"/>
        <a:defRPr sz="3200">
          <a:latin typeface="Arial" panose="020B0604020202020204"/>
          <a:ea typeface="Arial" panose="020B0604020202020204"/>
          <a:cs typeface="Arial" panose="020B0604020202020204"/>
          <a:sym typeface="Arial" panose="020B0604020202020204"/>
        </a:defRPr>
      </a:lvl9pPr>
    </p:bodyStyle>
    <p:otherStyle>
      <a:lvl1pPr algn="r">
        <a:defRPr sz="1200">
          <a:solidFill>
            <a:schemeClr val="tx1"/>
          </a:solidFill>
          <a:latin typeface="+mn-lt"/>
          <a:ea typeface="+mn-ea"/>
          <a:cs typeface="+mn-cs"/>
          <a:sym typeface="Arial" panose="020B0604020202020204"/>
        </a:defRPr>
      </a:lvl1pPr>
      <a:lvl2pPr indent="457200" algn="r">
        <a:defRPr sz="1200">
          <a:solidFill>
            <a:schemeClr val="tx1"/>
          </a:solidFill>
          <a:latin typeface="+mn-lt"/>
          <a:ea typeface="+mn-ea"/>
          <a:cs typeface="+mn-cs"/>
          <a:sym typeface="Arial" panose="020B0604020202020204"/>
        </a:defRPr>
      </a:lvl2pPr>
      <a:lvl3pPr indent="914400" algn="r">
        <a:defRPr sz="1200">
          <a:solidFill>
            <a:schemeClr val="tx1"/>
          </a:solidFill>
          <a:latin typeface="+mn-lt"/>
          <a:ea typeface="+mn-ea"/>
          <a:cs typeface="+mn-cs"/>
          <a:sym typeface="Arial" panose="020B0604020202020204"/>
        </a:defRPr>
      </a:lvl3pPr>
      <a:lvl4pPr indent="1371600" algn="r">
        <a:defRPr sz="1200">
          <a:solidFill>
            <a:schemeClr val="tx1"/>
          </a:solidFill>
          <a:latin typeface="+mn-lt"/>
          <a:ea typeface="+mn-ea"/>
          <a:cs typeface="+mn-cs"/>
          <a:sym typeface="Arial" panose="020B0604020202020204"/>
        </a:defRPr>
      </a:lvl4pPr>
      <a:lvl5pPr indent="1828800" algn="r">
        <a:defRPr sz="1200">
          <a:solidFill>
            <a:schemeClr val="tx1"/>
          </a:solidFill>
          <a:latin typeface="+mn-lt"/>
          <a:ea typeface="+mn-ea"/>
          <a:cs typeface="+mn-cs"/>
          <a:sym typeface="Arial" panose="020B0604020202020204"/>
        </a:defRPr>
      </a:lvl5pPr>
      <a:lvl6pPr indent="2286000" algn="r">
        <a:defRPr sz="1200">
          <a:solidFill>
            <a:schemeClr val="tx1"/>
          </a:solidFill>
          <a:latin typeface="+mn-lt"/>
          <a:ea typeface="+mn-ea"/>
          <a:cs typeface="+mn-cs"/>
          <a:sym typeface="Arial" panose="020B0604020202020204"/>
        </a:defRPr>
      </a:lvl6pPr>
      <a:lvl7pPr indent="2743200" algn="r">
        <a:defRPr sz="1200">
          <a:solidFill>
            <a:schemeClr val="tx1"/>
          </a:solidFill>
          <a:latin typeface="+mn-lt"/>
          <a:ea typeface="+mn-ea"/>
          <a:cs typeface="+mn-cs"/>
          <a:sym typeface="Arial" panose="020B0604020202020204"/>
        </a:defRPr>
      </a:lvl7pPr>
      <a:lvl8pPr indent="3200400" algn="r">
        <a:defRPr sz="1200">
          <a:solidFill>
            <a:schemeClr val="tx1"/>
          </a:solidFill>
          <a:latin typeface="+mn-lt"/>
          <a:ea typeface="+mn-ea"/>
          <a:cs typeface="+mn-cs"/>
          <a:sym typeface="Arial" panose="020B0604020202020204"/>
        </a:defRPr>
      </a:lvl8pPr>
      <a:lvl9pPr indent="3657600" algn="r">
        <a:defRPr sz="1200">
          <a:solidFill>
            <a:schemeClr val="tx1"/>
          </a:solidFill>
          <a:latin typeface="+mn-lt"/>
          <a:ea typeface="+mn-ea"/>
          <a:cs typeface="+mn-cs"/>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17&#23681;&#23569;&#24180;&#30423;19&#19975;&#24352;&#38134;&#34892;&#21345;&#20449;&#24687;!&#36870;&#22825;&#23494;&#30721;&#21407;&#26469;&#24212;&#35813;&#36825;&#26679;&#35774;_&#26032;&#28010;&#26032;&#38395;.htm" TargetMode="Externa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0"/>
          <p:cNvSpPr/>
          <p:nvPr/>
        </p:nvSpPr>
        <p:spPr>
          <a:xfrm>
            <a:off x="376555" y="533400"/>
            <a:ext cx="2258060" cy="751205"/>
          </a:xfrm>
          <a:prstGeom prst="rect">
            <a:avLst/>
          </a:prstGeom>
          <a:noFill/>
          <a:ln w="12700">
            <a:noFill/>
          </a:ln>
        </p:spPr>
        <p:txBody>
          <a:bodyPr wrap="square" lIns="45719" rIns="45719" anchor="t">
            <a:spAutoFit/>
          </a:bodyPr>
          <a:lstStyle/>
          <a:p>
            <a:pPr algn="l"/>
            <a:r>
              <a:rPr lang="zh-CN" sz="6600" b="1" baseline="-25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新闻：</a:t>
            </a:r>
          </a:p>
        </p:txBody>
      </p:sp>
      <p:sp>
        <p:nvSpPr>
          <p:cNvPr id="3" name="文本框 2"/>
          <p:cNvSpPr txBox="1"/>
          <p:nvPr/>
        </p:nvSpPr>
        <p:spPr>
          <a:xfrm>
            <a:off x="1401445" y="2176780"/>
            <a:ext cx="6852920" cy="691515"/>
          </a:xfrm>
          <a:prstGeom prst="rect">
            <a:avLst/>
          </a:prstGeom>
          <a:noFill/>
        </p:spPr>
        <p:txBody>
          <a:bodyPr wrap="none" rtlCol="0">
            <a:spAutoFit/>
            <a:scene3d>
              <a:camera prst="orthographicFront"/>
              <a:lightRig rig="threePt" dir="t"/>
            </a:scene3d>
          </a:bodyPr>
          <a:lstStyle/>
          <a:p>
            <a:pPr algn="ctr"/>
            <a:r>
              <a:rPr sz="6000" b="1" baseline="-250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hlinkClick r:id="rId2" action="ppaction://hlinkfile"/>
              </a:rPr>
              <a:t>17岁少年盗19万张银行卡信息</a:t>
            </a:r>
            <a:endParaRPr lang="zh-CN" altLang="en-US" sz="6000" b="1" baseline="-250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hlinkClick r:id="rId2" action="ppaction://hlinkfile"/>
            </a:endParaRP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bg1"/>
                </a:solidFill>
                <a:latin typeface="微软雅黑" panose="020B0503020204020204" pitchFamily="34" charset="-122"/>
                <a:ea typeface="微软雅黑" panose="020B0503020204020204" pitchFamily="34" charset="-122"/>
              </a:rPr>
              <a:t>密码设置技巧</a:t>
            </a:r>
          </a:p>
        </p:txBody>
      </p:sp>
      <p:sp>
        <p:nvSpPr>
          <p:cNvPr id="3" name="文本占位符 2"/>
          <p:cNvSpPr>
            <a:spLocks noGrp="1"/>
          </p:cNvSpPr>
          <p:nvPr>
            <p:ph type="body" idx="1"/>
          </p:nvPr>
        </p:nvSpPr>
        <p:spPr>
          <a:xfrm>
            <a:off x="511175" y="1133475"/>
            <a:ext cx="7886700" cy="3569335"/>
          </a:xfrm>
        </p:spPr>
        <p:txBody>
          <a:bodyPr/>
          <a:lstStyle/>
          <a:p>
            <a:pPr marL="0" indent="0">
              <a:lnSpc>
                <a:spcPct val="100000"/>
              </a:lnSpc>
              <a:buNone/>
            </a:pPr>
            <a:r>
              <a:rPr lang="zh-CN" altLang="en-US" sz="1600">
                <a:solidFill>
                  <a:srgbClr val="FFFF00"/>
                </a:solidFill>
                <a:latin typeface="微软雅黑" panose="020B0503020204020204" pitchFamily="34" charset="-122"/>
                <a:ea typeface="微软雅黑" panose="020B0503020204020204" pitchFamily="34" charset="-122"/>
              </a:rPr>
              <a:t>1、码文艺到闹心的密码</a:t>
            </a:r>
          </a:p>
          <a:p>
            <a:pPr marL="0" indent="0">
              <a:lnSpc>
                <a:spcPct val="100000"/>
              </a:lnSpc>
              <a:buNone/>
            </a:pPr>
            <a:r>
              <a:rPr lang="zh-CN" altLang="en-US" sz="1600">
                <a:latin typeface="微软雅黑" panose="020B0503020204020204" pitchFamily="34" charset="-122"/>
                <a:ea typeface="微软雅黑" panose="020B0503020204020204" pitchFamily="34" charset="-122"/>
              </a:rPr>
              <a:t>　　</a:t>
            </a:r>
            <a:r>
              <a:rPr lang="zh-CN" altLang="en-US" sz="1600">
                <a:solidFill>
                  <a:schemeClr val="bg1"/>
                </a:solidFill>
                <a:latin typeface="微软雅黑" panose="020B0503020204020204" pitchFamily="34" charset="-122"/>
                <a:ea typeface="微软雅黑" panose="020B0503020204020204" pitchFamily="34" charset="-122"/>
              </a:rPr>
              <a:t>“飞流直下三千尺，疑似银河落九天”直译成</a:t>
            </a:r>
            <a:r>
              <a:rPr lang="zh-CN" altLang="en-US" sz="1600">
                <a:solidFill>
                  <a:srgbClr val="FFFF00"/>
                </a:solidFill>
                <a:latin typeface="微软雅黑" panose="020B0503020204020204" pitchFamily="34" charset="-122"/>
                <a:ea typeface="微软雅黑" panose="020B0503020204020204" pitchFamily="34" charset="-122"/>
              </a:rPr>
              <a:t>FLZX3000cY4yh</a:t>
            </a:r>
            <a:r>
              <a:rPr lang="en-US" altLang="zh-CN" sz="1600">
                <a:solidFill>
                  <a:srgbClr val="FFFF00"/>
                </a:solidFill>
                <a:latin typeface="微软雅黑" panose="020B0503020204020204" pitchFamily="34" charset="-122"/>
                <a:ea typeface="微软雅黑" panose="020B0503020204020204" pitchFamily="34" charset="-122"/>
              </a:rPr>
              <a:t>l</a:t>
            </a:r>
            <a:r>
              <a:rPr lang="zh-CN" altLang="en-US" sz="1600">
                <a:solidFill>
                  <a:srgbClr val="FFFF00"/>
                </a:solidFill>
                <a:latin typeface="微软雅黑" panose="020B0503020204020204" pitchFamily="34" charset="-122"/>
                <a:ea typeface="微软雅黑" panose="020B0503020204020204" pitchFamily="34" charset="-122"/>
              </a:rPr>
              <a:t>9day</a:t>
            </a:r>
          </a:p>
          <a:p>
            <a:pPr marL="0" indent="0">
              <a:lnSpc>
                <a:spcPct val="100000"/>
              </a:lnSpc>
              <a:buNone/>
            </a:pPr>
            <a:r>
              <a:rPr lang="zh-CN" altLang="en-US" sz="1600">
                <a:solidFill>
                  <a:schemeClr val="bg1"/>
                </a:solidFill>
                <a:latin typeface="微软雅黑" panose="020B0503020204020204" pitchFamily="34" charset="-122"/>
                <a:ea typeface="微软雅黑" panose="020B0503020204020204" pitchFamily="34" charset="-122"/>
              </a:rPr>
              <a:t>      “停车坐爱枫林晚，霜叶红于二月花”是一个公式</a:t>
            </a:r>
            <a:r>
              <a:rPr lang="zh-CN" altLang="en-US" sz="1600">
                <a:solidFill>
                  <a:srgbClr val="FFFF00"/>
                </a:solidFill>
                <a:latin typeface="微软雅黑" panose="020B0503020204020204" pitchFamily="34" charset="-122"/>
                <a:ea typeface="微软雅黑" panose="020B0503020204020204" pitchFamily="34" charset="-122"/>
              </a:rPr>
              <a:t>[tcmlflw，syred&gt;Febhua]</a:t>
            </a:r>
          </a:p>
          <a:p>
            <a:pPr marL="0" indent="0">
              <a:lnSpc>
                <a:spcPct val="100000"/>
              </a:lnSpc>
              <a:buNone/>
            </a:pPr>
            <a:r>
              <a:rPr lang="zh-CN" altLang="en-US" sz="1600">
                <a:solidFill>
                  <a:srgbClr val="FFFF00"/>
                </a:solidFill>
                <a:latin typeface="微软雅黑" panose="020B0503020204020204" pitchFamily="34" charset="-122"/>
                <a:ea typeface="微软雅黑" panose="020B0503020204020204" pitchFamily="34" charset="-122"/>
              </a:rPr>
              <a:t>2、心机婊到没朋友的密码“姿势”</a:t>
            </a:r>
          </a:p>
          <a:p>
            <a:pPr marL="0" indent="0">
              <a:lnSpc>
                <a:spcPct val="100000"/>
              </a:lnSpc>
              <a:buNone/>
            </a:pPr>
            <a:r>
              <a:rPr lang="zh-CN" altLang="en-US" sz="1600">
                <a:solidFill>
                  <a:srgbClr val="FFFF00"/>
                </a:solidFill>
                <a:latin typeface="微软雅黑" panose="020B0503020204020204" pitchFamily="34" charset="-122"/>
                <a:ea typeface="微软雅黑" panose="020B0503020204020204" pitchFamily="34" charset="-122"/>
              </a:rPr>
              <a:t>       </a:t>
            </a:r>
            <a:r>
              <a:rPr lang="zh-CN" altLang="en-US" sz="1600">
                <a:solidFill>
                  <a:schemeClr val="bg1"/>
                </a:solidFill>
                <a:latin typeface="微软雅黑" panose="020B0503020204020204" pitchFamily="34" charset="-122"/>
                <a:ea typeface="微软雅黑" panose="020B0503020204020204" pitchFamily="34" charset="-122"/>
              </a:rPr>
              <a:t>账号是admin，密码是</a:t>
            </a:r>
            <a:r>
              <a:rPr lang="en-US" altLang="zh-CN" sz="1600">
                <a:solidFill>
                  <a:schemeClr val="bg1"/>
                </a:solidFill>
                <a:latin typeface="微软雅黑" panose="020B0503020204020204" pitchFamily="34" charset="-122"/>
                <a:ea typeface="微软雅黑" panose="020B0503020204020204" pitchFamily="34" charset="-122"/>
              </a:rPr>
              <a:t>”</a:t>
            </a:r>
            <a:r>
              <a:rPr lang="zh-CN" altLang="en-US" sz="1600">
                <a:solidFill>
                  <a:srgbClr val="FFFF00"/>
                </a:solidFill>
                <a:latin typeface="微软雅黑" panose="020B0503020204020204" pitchFamily="34" charset="-122"/>
                <a:ea typeface="微软雅黑" panose="020B0503020204020204" pitchFamily="34" charset="-122"/>
              </a:rPr>
              <a:t>adm**   </a:t>
            </a:r>
            <a:r>
              <a:rPr lang="en-US" altLang="zh-CN" sz="1600">
                <a:solidFill>
                  <a:schemeClr val="bg1"/>
                </a:solidFill>
                <a:latin typeface="微软雅黑" panose="020B0503020204020204" pitchFamily="34" charset="-122"/>
                <a:ea typeface="微软雅黑" panose="020B0503020204020204" pitchFamily="34" charset="-122"/>
              </a:rPr>
              <a:t>“</a:t>
            </a:r>
            <a:r>
              <a:rPr lang="zh-CN" altLang="en-US" sz="1600">
                <a:solidFill>
                  <a:schemeClr val="bg1"/>
                </a:solidFill>
                <a:latin typeface="微软雅黑" panose="020B0503020204020204" pitchFamily="34" charset="-122"/>
                <a:ea typeface="微软雅黑" panose="020B0503020204020204" pitchFamily="34" charset="-122"/>
              </a:rPr>
              <a:t>。</a:t>
            </a:r>
          </a:p>
          <a:p>
            <a:pPr marL="0" indent="0">
              <a:lnSpc>
                <a:spcPct val="100000"/>
              </a:lnSpc>
              <a:buNone/>
            </a:pPr>
            <a:r>
              <a:rPr lang="zh-CN" altLang="en-US" sz="1600">
                <a:solidFill>
                  <a:schemeClr val="bg1"/>
                </a:solidFill>
                <a:latin typeface="微软雅黑" panose="020B0503020204020204" pitchFamily="34" charset="-122"/>
                <a:ea typeface="微软雅黑" panose="020B0503020204020204" pitchFamily="34" charset="-122"/>
              </a:rPr>
              <a:t>　　俩星加一个空格，据说这个密码曾经把一个职业hacker都愁了三天。</a:t>
            </a:r>
          </a:p>
          <a:p>
            <a:pPr marL="0" indent="0">
              <a:lnSpc>
                <a:spcPct val="100000"/>
              </a:lnSpc>
              <a:buNone/>
            </a:pPr>
            <a:r>
              <a:rPr lang="zh-CN" altLang="en-US" sz="1600">
                <a:solidFill>
                  <a:srgbClr val="FFFF00"/>
                </a:solidFill>
                <a:latin typeface="微软雅黑" panose="020B0503020204020204" pitchFamily="34" charset="-122"/>
                <a:ea typeface="微软雅黑" panose="020B0503020204020204" pitchFamily="34" charset="-122"/>
              </a:rPr>
              <a:t>3、写出来你也看不明白的密码</a:t>
            </a:r>
            <a:endParaRPr lang="zh-CN" altLang="en-US" sz="1600">
              <a:solidFill>
                <a:schemeClr val="bg1"/>
              </a:solidFill>
              <a:latin typeface="微软雅黑" panose="020B0503020204020204" pitchFamily="34" charset="-122"/>
              <a:ea typeface="微软雅黑" panose="020B0503020204020204" pitchFamily="34" charset="-122"/>
            </a:endParaRPr>
          </a:p>
          <a:p>
            <a:pPr marL="0" indent="0">
              <a:lnSpc>
                <a:spcPct val="100000"/>
              </a:lnSpc>
              <a:buNone/>
            </a:pPr>
            <a:r>
              <a:rPr lang="zh-CN" altLang="en-US" sz="1600">
                <a:solidFill>
                  <a:schemeClr val="bg1"/>
                </a:solidFill>
                <a:latin typeface="微软雅黑" panose="020B0503020204020204" pitchFamily="34" charset="-122"/>
                <a:ea typeface="微软雅黑" panose="020B0503020204020204" pitchFamily="34" charset="-122"/>
              </a:rPr>
              <a:t>　　传说中我写出来你也看不明白，且记不住的密码如下——</a:t>
            </a:r>
          </a:p>
          <a:p>
            <a:pPr marL="0" indent="0">
              <a:lnSpc>
                <a:spcPct val="100000"/>
              </a:lnSpc>
              <a:buNone/>
            </a:pPr>
            <a:r>
              <a:rPr lang="zh-CN" altLang="en-US" sz="1600">
                <a:solidFill>
                  <a:schemeClr val="bg1"/>
                </a:solidFill>
                <a:latin typeface="微软雅黑" panose="020B0503020204020204" pitchFamily="34" charset="-122"/>
                <a:ea typeface="微软雅黑" panose="020B0503020204020204" pitchFamily="34" charset="-122"/>
              </a:rPr>
              <a:t>　　</a:t>
            </a:r>
            <a:r>
              <a:rPr lang="zh-CN" altLang="en-US" sz="1600">
                <a:solidFill>
                  <a:srgbClr val="FFFF00"/>
                </a:solidFill>
                <a:latin typeface="微软雅黑" panose="020B0503020204020204" pitchFamily="34" charset="-122"/>
                <a:ea typeface="微软雅黑" panose="020B0503020204020204" pitchFamily="34" charset="-122"/>
              </a:rPr>
              <a:t>“0oo00OOO0o0o0OO0”</a:t>
            </a:r>
            <a:r>
              <a:rPr lang="zh-CN" altLang="en-US" sz="1600">
                <a:solidFill>
                  <a:schemeClr val="bg1"/>
                </a:solidFill>
                <a:latin typeface="微软雅黑" panose="020B0503020204020204" pitchFamily="34" charset="-122"/>
                <a:ea typeface="微软雅黑" panose="020B0503020204020204" pitchFamily="34" charset="-122"/>
              </a:rPr>
              <a:t>（噢嘞噢嘞噢嘞……）</a:t>
            </a:r>
          </a:p>
          <a:p>
            <a:pPr marL="0" indent="0">
              <a:lnSpc>
                <a:spcPct val="100000"/>
              </a:lnSpc>
              <a:buNone/>
            </a:pPr>
            <a:r>
              <a:rPr lang="zh-CN" altLang="en-US" sz="1600">
                <a:solidFill>
                  <a:schemeClr val="bg1"/>
                </a:solidFill>
                <a:latin typeface="微软雅黑" panose="020B0503020204020204" pitchFamily="34" charset="-122"/>
                <a:ea typeface="微软雅黑" panose="020B0503020204020204" pitchFamily="34" charset="-122"/>
              </a:rPr>
              <a:t>       还有个好不严肃认真的密码：</a:t>
            </a:r>
            <a:r>
              <a:rPr lang="en-US" altLang="zh-CN" sz="1600">
                <a:solidFill>
                  <a:srgbClr val="FFFF00"/>
                </a:solidFill>
                <a:latin typeface="微软雅黑" panose="020B0503020204020204" pitchFamily="34" charset="-122"/>
                <a:ea typeface="微软雅黑" panose="020B0503020204020204" pitchFamily="34" charset="-122"/>
              </a:rPr>
              <a:t>c</a:t>
            </a:r>
            <a:r>
              <a:rPr lang="zh-CN" altLang="en-US" sz="1600">
                <a:solidFill>
                  <a:srgbClr val="FFFF00"/>
                </a:solidFill>
                <a:latin typeface="微软雅黑" panose="020B0503020204020204" pitchFamily="34" charset="-122"/>
                <a:ea typeface="微软雅黑" panose="020B0503020204020204" pitchFamily="34" charset="-122"/>
              </a:rPr>
              <a:t>ptbtptpbcptdtptp</a:t>
            </a:r>
            <a:r>
              <a:rPr lang="zh-CN" altLang="en-US" sz="1600">
                <a:solidFill>
                  <a:schemeClr val="bg1"/>
                </a:solidFill>
                <a:latin typeface="微软雅黑" panose="020B0503020204020204" pitchFamily="34" charset="-122"/>
                <a:ea typeface="微软雅黑" panose="020B0503020204020204" pitchFamily="34" charset="-122"/>
              </a:rPr>
              <a:t> </a:t>
            </a:r>
            <a:r>
              <a:rPr lang="en-US" altLang="zh-CN" sz="1600">
                <a:solidFill>
                  <a:schemeClr val="bg1"/>
                </a:solidFill>
                <a:latin typeface="微软雅黑" panose="020B0503020204020204" pitchFamily="34" charset="-122"/>
                <a:ea typeface="微软雅黑" panose="020B0503020204020204" pitchFamily="34" charset="-122"/>
              </a:rPr>
              <a:t>(</a:t>
            </a:r>
            <a:r>
              <a:rPr lang="zh-CN" altLang="en-US" sz="1600">
                <a:solidFill>
                  <a:schemeClr val="bg1"/>
                </a:solidFill>
                <a:latin typeface="微软雅黑" panose="020B0503020204020204" pitchFamily="34" charset="-122"/>
                <a:ea typeface="微软雅黑" panose="020B0503020204020204" pitchFamily="34" charset="-122"/>
              </a:rPr>
              <a:t>吃葡萄不吐葡萄皮不吃葡萄倒吐葡萄皮</a:t>
            </a:r>
            <a:r>
              <a:rPr lang="en-US" altLang="zh-CN" sz="1600">
                <a:solidFill>
                  <a:schemeClr val="bg1"/>
                </a:solidFill>
                <a:latin typeface="微软雅黑" panose="020B0503020204020204" pitchFamily="34" charset="-122"/>
                <a:ea typeface="微软雅黑" panose="020B0503020204020204" pitchFamily="34" charset="-122"/>
              </a:rPr>
              <a:t>)</a:t>
            </a:r>
            <a:r>
              <a:rPr lang="zh-CN" altLang="en-US" sz="1600">
                <a:solidFill>
                  <a:schemeClr val="bg1"/>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06027" y="645622"/>
            <a:ext cx="6948170" cy="8286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1" hangingPunct="0">
              <a:lnSpc>
                <a:spcPct val="100000"/>
              </a:lnSpc>
              <a:spcBef>
                <a:spcPct val="0"/>
              </a:spcBef>
              <a:spcAft>
                <a:spcPct val="0"/>
              </a:spcAft>
              <a:buClrTx/>
              <a:buSzTx/>
              <a:buFontTx/>
              <a:buNone/>
            </a:pPr>
            <a:r>
              <a:rPr lang="zh-CN" altLang="en-US" sz="2400">
                <a:solidFill>
                  <a:schemeClr val="bg1"/>
                </a:solidFill>
                <a:latin typeface="仿宋" panose="02010609060101010101" pitchFamily="49" charset="-122"/>
                <a:ea typeface="仿宋" panose="02010609060101010101" pitchFamily="49" charset="-122"/>
                <a:cs typeface="仿宋" panose="02010609060101010101" pitchFamily="49" charset="-122"/>
              </a:rPr>
              <a:t>请同学们上网搜索资料，完成</a:t>
            </a:r>
            <a:r>
              <a:rPr lang="en-US" sz="2400">
                <a:solidFill>
                  <a:schemeClr val="bg1"/>
                </a:solidFill>
                <a:latin typeface="仿宋" panose="02010609060101010101" pitchFamily="49" charset="-122"/>
                <a:ea typeface="仿宋" panose="02010609060101010101" pitchFamily="49" charset="-122"/>
                <a:cs typeface="仿宋" panose="02010609060101010101" pitchFamily="49" charset="-122"/>
              </a:rPr>
              <a:t>P7</a:t>
            </a:r>
            <a:r>
              <a:rPr lang="en-US" altLang="zh-CN" sz="2400">
                <a:solidFill>
                  <a:schemeClr val="bg1"/>
                </a:solidFill>
                <a:latin typeface="仿宋" panose="02010609060101010101" pitchFamily="49" charset="-122"/>
                <a:ea typeface="仿宋" panose="02010609060101010101" pitchFamily="49" charset="-122"/>
                <a:cs typeface="仿宋" panose="02010609060101010101" pitchFamily="49" charset="-122"/>
              </a:rPr>
              <a:t>9</a:t>
            </a:r>
            <a:r>
              <a:rPr lang="zh-CN" altLang="en-US" sz="2400">
                <a:solidFill>
                  <a:schemeClr val="bg1"/>
                </a:solidFill>
                <a:latin typeface="仿宋" panose="02010609060101010101" pitchFamily="49" charset="-122"/>
                <a:ea typeface="仿宋" panose="02010609060101010101" pitchFamily="49" charset="-122"/>
                <a:cs typeface="仿宋" panose="02010609060101010101" pitchFamily="49" charset="-122"/>
              </a:rPr>
              <a:t>任务二中的活动一</a:t>
            </a:r>
            <a:endParaRPr lang="en-US" altLang="zh-CN" sz="2400">
              <a:solidFill>
                <a:schemeClr val="bg1"/>
              </a:solidFill>
              <a:latin typeface="仿宋" panose="02010609060101010101" pitchFamily="49" charset="-122"/>
              <a:ea typeface="仿宋" panose="02010609060101010101" pitchFamily="49" charset="-122"/>
              <a:cs typeface="仿宋" panose="02010609060101010101" pitchFamily="49" charset="-122"/>
            </a:endParaRPr>
          </a:p>
          <a:p>
            <a:pPr marL="0" marR="0" indent="0" algn="ctr" defTabSz="914400" rtl="0" fontAlgn="auto" latinLnBrk="1" hangingPunct="0">
              <a:lnSpc>
                <a:spcPct val="100000"/>
              </a:lnSpc>
              <a:spcBef>
                <a:spcPct val="0"/>
              </a:spcBef>
              <a:spcAft>
                <a:spcPct val="0"/>
              </a:spcAft>
              <a:buClrTx/>
              <a:buSzTx/>
              <a:buFontTx/>
              <a:buNone/>
            </a:pPr>
            <a:r>
              <a:rPr lang="en-US" altLang="zh-CN" sz="2400">
                <a:solidFill>
                  <a:schemeClr val="bg1"/>
                </a:solidFill>
                <a:latin typeface="仿宋" panose="02010609060101010101" pitchFamily="49" charset="-122"/>
                <a:ea typeface="仿宋" panose="02010609060101010101" pitchFamily="49" charset="-122"/>
                <a:cs typeface="仿宋" panose="02010609060101010101" pitchFamily="49" charset="-122"/>
              </a:rPr>
              <a:t>——</a:t>
            </a:r>
            <a:r>
              <a:rPr lang="zh-CN" altLang="en-US" sz="2400">
                <a:solidFill>
                  <a:schemeClr val="bg1"/>
                </a:solidFill>
                <a:latin typeface="仿宋" panose="02010609060101010101" pitchFamily="49" charset="-122"/>
                <a:ea typeface="仿宋" panose="02010609060101010101" pitchFamily="49" charset="-122"/>
                <a:cs typeface="仿宋" panose="02010609060101010101" pitchFamily="49" charset="-122"/>
              </a:rPr>
              <a:t>古老的</a:t>
            </a:r>
            <a:r>
              <a:rPr lang="en-US" altLang="zh-CN" sz="2400">
                <a:solidFill>
                  <a:schemeClr val="bg1"/>
                </a:solidFill>
                <a:latin typeface="仿宋" panose="02010609060101010101" pitchFamily="49" charset="-122"/>
                <a:ea typeface="仿宋" panose="02010609060101010101" pitchFamily="49" charset="-122"/>
                <a:cs typeface="仿宋" panose="02010609060101010101" pitchFamily="49" charset="-122"/>
              </a:rPr>
              <a:t>“</a:t>
            </a:r>
            <a:r>
              <a:rPr lang="zh-CN" altLang="en-US" sz="2400">
                <a:solidFill>
                  <a:schemeClr val="bg1"/>
                </a:solidFill>
                <a:latin typeface="仿宋" panose="02010609060101010101" pitchFamily="49" charset="-122"/>
                <a:ea typeface="仿宋" panose="02010609060101010101" pitchFamily="49" charset="-122"/>
                <a:cs typeface="仿宋" panose="02010609060101010101" pitchFamily="49" charset="-122"/>
              </a:rPr>
              <a:t>隐身术</a:t>
            </a:r>
            <a:r>
              <a:rPr lang="en-US" altLang="zh-CN" sz="2400">
                <a:solidFill>
                  <a:schemeClr val="bg1"/>
                </a:solidFill>
                <a:latin typeface="仿宋" panose="02010609060101010101" pitchFamily="49" charset="-122"/>
                <a:ea typeface="仿宋" panose="02010609060101010101" pitchFamily="49" charset="-122"/>
                <a:cs typeface="仿宋" panose="02010609060101010101" pitchFamily="49" charset="-122"/>
              </a:rPr>
              <a:t>”</a:t>
            </a:r>
            <a:r>
              <a:rPr lang="zh-CN" sz="2400">
                <a:solidFill>
                  <a:schemeClr val="bg1"/>
                </a:solidFill>
                <a:latin typeface="仿宋" panose="02010609060101010101" pitchFamily="49" charset="-122"/>
                <a:ea typeface="仿宋" panose="02010609060101010101" pitchFamily="49" charset="-122"/>
                <a:cs typeface="仿宋" panose="02010609060101010101" pitchFamily="49" charset="-122"/>
              </a:rPr>
              <a:t>。</a:t>
            </a:r>
          </a:p>
        </p:txBody>
      </p:sp>
      <p:graphicFrame>
        <p:nvGraphicFramePr>
          <p:cNvPr id="7" name="表格 6"/>
          <p:cNvGraphicFramePr>
            <a:graphicFrameLocks noGrp="1"/>
          </p:cNvGraphicFramePr>
          <p:nvPr>
            <p:custDataLst>
              <p:tags r:id="rId1"/>
            </p:custDataLst>
          </p:nvPr>
        </p:nvGraphicFramePr>
        <p:xfrm>
          <a:off x="1463996" y="1523568"/>
          <a:ext cx="6440021" cy="3401568"/>
        </p:xfrm>
        <a:graphic>
          <a:graphicData uri="http://schemas.openxmlformats.org/drawingml/2006/table">
            <a:tbl>
              <a:tblPr firstRow="1" bandRow="1">
                <a:tableStyleId>{7DF18680-E054-41AD-8BC1-D1AEF772440D}</a:tableStyleId>
              </a:tblPr>
              <a:tblGrid>
                <a:gridCol w="1410455">
                  <a:extLst>
                    <a:ext uri="{9D8B030D-6E8A-4147-A177-3AD203B41FA5}">
                      <a16:colId xmlns:a16="http://schemas.microsoft.com/office/drawing/2014/main" val="20000"/>
                    </a:ext>
                  </a:extLst>
                </a:gridCol>
                <a:gridCol w="5029566">
                  <a:extLst>
                    <a:ext uri="{9D8B030D-6E8A-4147-A177-3AD203B41FA5}">
                      <a16:colId xmlns:a16="http://schemas.microsoft.com/office/drawing/2014/main" val="20001"/>
                    </a:ext>
                  </a:extLst>
                </a:gridCol>
              </a:tblGrid>
              <a:tr h="370840">
                <a:tc>
                  <a:txBody>
                    <a:bodyPr/>
                    <a:lstStyle/>
                    <a:p>
                      <a:pPr algn="ctr">
                        <a:lnSpc>
                          <a:spcPct val="120000"/>
                        </a:lnSpc>
                      </a:pPr>
                      <a:r>
                        <a:rPr lang="zh-CN" altLang="en-US" sz="1600" b="1">
                          <a:solidFill>
                            <a:schemeClr val="tx1"/>
                          </a:solidFill>
                          <a:latin typeface="仿宋" panose="02010609060101010101" pitchFamily="49" charset="-122"/>
                          <a:ea typeface="仿宋" panose="02010609060101010101" pitchFamily="49" charset="-122"/>
                        </a:rPr>
                        <a:t>时间</a:t>
                      </a:r>
                    </a:p>
                  </a:txBody>
                  <a:tcPr anchor="ctr">
                    <a:solidFill>
                      <a:schemeClr val="accent2"/>
                    </a:solidFill>
                  </a:tcPr>
                </a:tc>
                <a:tc>
                  <a:txBody>
                    <a:bodyPr/>
                    <a:lstStyle/>
                    <a:p>
                      <a:pPr algn="ctr">
                        <a:lnSpc>
                          <a:spcPct val="120000"/>
                        </a:lnSpc>
                      </a:pPr>
                      <a:r>
                        <a:rPr lang="zh-CN" altLang="en-US" sz="1600" b="1">
                          <a:solidFill>
                            <a:schemeClr val="tx1"/>
                          </a:solidFill>
                          <a:latin typeface="仿宋" panose="02010609060101010101" pitchFamily="49" charset="-122"/>
                          <a:ea typeface="仿宋" panose="02010609060101010101" pitchFamily="49" charset="-122"/>
                        </a:rPr>
                        <a:t>加密方式</a:t>
                      </a:r>
                    </a:p>
                  </a:txBody>
                  <a:tcPr anchor="ctr">
                    <a:solidFill>
                      <a:schemeClr val="accent2"/>
                    </a:solidFill>
                  </a:tcPr>
                </a:tc>
                <a:extLst>
                  <a:ext uri="{0D108BD9-81ED-4DB2-BD59-A6C34878D82A}">
                    <a16:rowId xmlns:a16="http://schemas.microsoft.com/office/drawing/2014/main" val="10000"/>
                  </a:ext>
                </a:extLst>
              </a:tr>
              <a:tr h="370840">
                <a:tc>
                  <a:txBody>
                    <a:bodyPr/>
                    <a:lstStyle/>
                    <a:p>
                      <a:pPr algn="ctr">
                        <a:lnSpc>
                          <a:spcPct val="120000"/>
                        </a:lnSpc>
                      </a:pPr>
                      <a:r>
                        <a:rPr lang="en-US" altLang="zh-CN" sz="1400">
                          <a:latin typeface="仿宋" panose="02010609060101010101" pitchFamily="49" charset="-122"/>
                          <a:ea typeface="仿宋" panose="02010609060101010101" pitchFamily="49" charset="-122"/>
                          <a:cs typeface="仿宋" panose="02010609060101010101" pitchFamily="49" charset="-122"/>
                        </a:rPr>
                        <a:t>683</a:t>
                      </a:r>
                      <a:r>
                        <a:rPr lang="zh-CN" altLang="en-US" sz="1400">
                          <a:latin typeface="仿宋" panose="02010609060101010101" pitchFamily="49" charset="-122"/>
                          <a:ea typeface="仿宋" panose="02010609060101010101" pitchFamily="49" charset="-122"/>
                          <a:cs typeface="仿宋" panose="02010609060101010101" pitchFamily="49" charset="-122"/>
                        </a:rPr>
                        <a:t>年</a:t>
                      </a:r>
                    </a:p>
                  </a:txBody>
                  <a:tcPr anchor="ctr"/>
                </a:tc>
                <a:tc>
                  <a:txBody>
                    <a:bodyPr/>
                    <a:lstStyle/>
                    <a:p>
                      <a:pPr algn="l">
                        <a:lnSpc>
                          <a:spcPct val="120000"/>
                        </a:lnSpc>
                      </a:pPr>
                      <a:endParaRPr lang="zh-CN" altLang="en-US" sz="1400">
                        <a:latin typeface="仿宋" panose="02010609060101010101" pitchFamily="49" charset="-122"/>
                        <a:ea typeface="仿宋" panose="02010609060101010101" pitchFamily="49" charset="-122"/>
                        <a:cs typeface="仿宋" panose="02010609060101010101" pitchFamily="49" charset="-122"/>
                      </a:endParaRPr>
                    </a:p>
                    <a:p>
                      <a:pPr algn="l">
                        <a:lnSpc>
                          <a:spcPct val="120000"/>
                        </a:lnSpc>
                      </a:pPr>
                      <a:endParaRPr lang="zh-CN" altLang="en-US" sz="1400">
                        <a:latin typeface="仿宋" panose="02010609060101010101" pitchFamily="49" charset="-122"/>
                        <a:ea typeface="仿宋" panose="02010609060101010101" pitchFamily="49" charset="-122"/>
                        <a:cs typeface="仿宋" panose="02010609060101010101" pitchFamily="49" charset="-122"/>
                      </a:endParaRPr>
                    </a:p>
                  </a:txBody>
                  <a:tcPr anchor="ctr"/>
                </a:tc>
                <a:extLst>
                  <a:ext uri="{0D108BD9-81ED-4DB2-BD59-A6C34878D82A}">
                    <a16:rowId xmlns:a16="http://schemas.microsoft.com/office/drawing/2014/main" val="10001"/>
                  </a:ext>
                </a:extLst>
              </a:tr>
              <a:tr h="370840">
                <a:tc>
                  <a:txBody>
                    <a:bodyPr/>
                    <a:lstStyle/>
                    <a:p>
                      <a:pPr algn="ctr">
                        <a:lnSpc>
                          <a:spcPct val="120000"/>
                        </a:lnSpc>
                      </a:pPr>
                      <a:r>
                        <a:rPr lang="zh-CN" altLang="en-US" sz="1400">
                          <a:latin typeface="仿宋" panose="02010609060101010101" pitchFamily="49" charset="-122"/>
                          <a:ea typeface="仿宋" panose="02010609060101010101" pitchFamily="49" charset="-122"/>
                        </a:rPr>
                        <a:t>北宋</a:t>
                      </a:r>
                    </a:p>
                  </a:txBody>
                  <a:tcPr anchor="ctr"/>
                </a:tc>
                <a:tc>
                  <a:txBody>
                    <a:bodyPr/>
                    <a:lstStyle/>
                    <a:p>
                      <a:pPr algn="l">
                        <a:lnSpc>
                          <a:spcPct val="120000"/>
                        </a:lnSpc>
                      </a:pPr>
                      <a:endParaRPr lang="zh-CN" altLang="en-US" sz="1400">
                        <a:latin typeface="仿宋" panose="02010609060101010101" pitchFamily="49" charset="-122"/>
                        <a:ea typeface="仿宋" panose="02010609060101010101" pitchFamily="49" charset="-122"/>
                        <a:cs typeface="仿宋" panose="02010609060101010101" pitchFamily="49" charset="-122"/>
                      </a:endParaRPr>
                    </a:p>
                    <a:p>
                      <a:pPr algn="l">
                        <a:lnSpc>
                          <a:spcPct val="120000"/>
                        </a:lnSpc>
                      </a:pPr>
                      <a:endParaRPr lang="zh-CN" altLang="en-US" sz="1400">
                        <a:latin typeface="仿宋" panose="02010609060101010101" pitchFamily="49" charset="-122"/>
                        <a:ea typeface="仿宋" panose="02010609060101010101" pitchFamily="49" charset="-122"/>
                        <a:cs typeface="仿宋" panose="02010609060101010101" pitchFamily="49" charset="-122"/>
                      </a:endParaRPr>
                    </a:p>
                  </a:txBody>
                  <a:tcPr anchor="ctr"/>
                </a:tc>
                <a:extLst>
                  <a:ext uri="{0D108BD9-81ED-4DB2-BD59-A6C34878D82A}">
                    <a16:rowId xmlns:a16="http://schemas.microsoft.com/office/drawing/2014/main" val="10002"/>
                  </a:ext>
                </a:extLst>
              </a:tr>
              <a:tr h="370840">
                <a:tc>
                  <a:txBody>
                    <a:bodyPr/>
                    <a:lstStyle/>
                    <a:p>
                      <a:pPr algn="ctr">
                        <a:lnSpc>
                          <a:spcPct val="120000"/>
                        </a:lnSpc>
                      </a:pPr>
                      <a:r>
                        <a:rPr lang="zh-CN" altLang="en-US" sz="1400">
                          <a:latin typeface="仿宋" panose="02010609060101010101" pitchFamily="49" charset="-122"/>
                          <a:ea typeface="仿宋" panose="02010609060101010101" pitchFamily="49" charset="-122"/>
                          <a:cs typeface="仿宋" panose="02010609060101010101" pitchFamily="49" charset="-122"/>
                        </a:rPr>
                        <a:t>公元前</a:t>
                      </a:r>
                      <a:r>
                        <a:rPr lang="en-US" altLang="zh-CN" sz="1400">
                          <a:latin typeface="仿宋" panose="02010609060101010101" pitchFamily="49" charset="-122"/>
                          <a:ea typeface="仿宋" panose="02010609060101010101" pitchFamily="49" charset="-122"/>
                          <a:cs typeface="仿宋" panose="02010609060101010101" pitchFamily="49" charset="-122"/>
                        </a:rPr>
                        <a:t>5</a:t>
                      </a:r>
                      <a:r>
                        <a:rPr lang="zh-CN" altLang="en-US" sz="1400">
                          <a:latin typeface="仿宋" panose="02010609060101010101" pitchFamily="49" charset="-122"/>
                          <a:ea typeface="仿宋" panose="02010609060101010101" pitchFamily="49" charset="-122"/>
                          <a:cs typeface="仿宋" panose="02010609060101010101" pitchFamily="49" charset="-122"/>
                        </a:rPr>
                        <a:t>世纪</a:t>
                      </a:r>
                    </a:p>
                  </a:txBody>
                  <a:tcPr anchor="ctr">
                    <a:solidFill>
                      <a:schemeClr val="accent5">
                        <a:lumMod val="40000"/>
                        <a:lumOff val="60000"/>
                      </a:schemeClr>
                    </a:solidFill>
                  </a:tcPr>
                </a:tc>
                <a:tc>
                  <a:txBody>
                    <a:bodyPr/>
                    <a:lstStyle/>
                    <a:p>
                      <a:pPr algn="l">
                        <a:lnSpc>
                          <a:spcPct val="120000"/>
                        </a:lnSpc>
                      </a:pPr>
                      <a:endParaRPr lang="zh-CN" altLang="en-US" sz="1400">
                        <a:latin typeface="仿宋" panose="02010609060101010101" pitchFamily="49" charset="-122"/>
                        <a:ea typeface="仿宋" panose="02010609060101010101" pitchFamily="49" charset="-122"/>
                      </a:endParaRPr>
                    </a:p>
                    <a:p>
                      <a:pPr algn="l">
                        <a:lnSpc>
                          <a:spcPct val="120000"/>
                        </a:lnSpc>
                      </a:pPr>
                      <a:endParaRPr lang="zh-CN" altLang="en-US" sz="1400">
                        <a:latin typeface="仿宋" panose="02010609060101010101" pitchFamily="49" charset="-122"/>
                        <a:ea typeface="仿宋" panose="02010609060101010101" pitchFamily="49" charset="-122"/>
                      </a:endParaRPr>
                    </a:p>
                  </a:txBody>
                  <a:tcPr anchor="ctr">
                    <a:solidFill>
                      <a:schemeClr val="accent5">
                        <a:lumMod val="40000"/>
                        <a:lumOff val="60000"/>
                      </a:schemeClr>
                    </a:solidFill>
                  </a:tcPr>
                </a:tc>
                <a:extLst>
                  <a:ext uri="{0D108BD9-81ED-4DB2-BD59-A6C34878D82A}">
                    <a16:rowId xmlns:a16="http://schemas.microsoft.com/office/drawing/2014/main" val="10003"/>
                  </a:ext>
                </a:extLst>
              </a:tr>
              <a:tr h="370840">
                <a:tc>
                  <a:txBody>
                    <a:bodyPr/>
                    <a:lstStyle/>
                    <a:p>
                      <a:pPr algn="ctr">
                        <a:lnSpc>
                          <a:spcPct val="120000"/>
                        </a:lnSpc>
                      </a:pPr>
                      <a:r>
                        <a:rPr lang="zh-CN" altLang="en-US" sz="1400">
                          <a:latin typeface="仿宋" panose="02010609060101010101" pitchFamily="49" charset="-122"/>
                          <a:ea typeface="仿宋" panose="02010609060101010101" pitchFamily="49" charset="-122"/>
                        </a:rPr>
                        <a:t>古罗马时期</a:t>
                      </a:r>
                    </a:p>
                  </a:txBody>
                  <a:tcPr anchor="ctr">
                    <a:solidFill>
                      <a:schemeClr val="accent6">
                        <a:lumMod val="60000"/>
                        <a:lumOff val="40000"/>
                      </a:schemeClr>
                    </a:solidFill>
                  </a:tcPr>
                </a:tc>
                <a:tc>
                  <a:txBody>
                    <a:bodyPr/>
                    <a:lstStyle/>
                    <a:p>
                      <a:pPr algn="l">
                        <a:lnSpc>
                          <a:spcPct val="120000"/>
                        </a:lnSpc>
                      </a:pPr>
                      <a:endParaRPr lang="zh-CN" altLang="en-US" sz="1400">
                        <a:latin typeface="仿宋" panose="02010609060101010101" pitchFamily="49" charset="-122"/>
                        <a:ea typeface="仿宋" panose="02010609060101010101" pitchFamily="49" charset="-122"/>
                        <a:cs typeface="仿宋" panose="02010609060101010101" pitchFamily="49" charset="-122"/>
                      </a:endParaRPr>
                    </a:p>
                    <a:p>
                      <a:pPr algn="l">
                        <a:lnSpc>
                          <a:spcPct val="120000"/>
                        </a:lnSpc>
                      </a:pPr>
                      <a:endParaRPr lang="zh-CN" altLang="en-US" sz="1400">
                        <a:latin typeface="仿宋" panose="02010609060101010101" pitchFamily="49" charset="-122"/>
                        <a:ea typeface="仿宋" panose="02010609060101010101" pitchFamily="49" charset="-122"/>
                        <a:cs typeface="仿宋" panose="02010609060101010101" pitchFamily="49" charset="-122"/>
                      </a:endParaRPr>
                    </a:p>
                  </a:txBody>
                  <a:tcPr anchor="ctr">
                    <a:solidFill>
                      <a:schemeClr val="accent6">
                        <a:lumMod val="60000"/>
                        <a:lumOff val="40000"/>
                      </a:schemeClr>
                    </a:solidFill>
                  </a:tcPr>
                </a:tc>
                <a:extLst>
                  <a:ext uri="{0D108BD9-81ED-4DB2-BD59-A6C34878D82A}">
                    <a16:rowId xmlns:a16="http://schemas.microsoft.com/office/drawing/2014/main" val="10004"/>
                  </a:ext>
                </a:extLst>
              </a:tr>
              <a:tr h="370840">
                <a:tc>
                  <a:txBody>
                    <a:bodyPr/>
                    <a:lstStyle/>
                    <a:p>
                      <a:pPr algn="ctr">
                        <a:lnSpc>
                          <a:spcPct val="120000"/>
                        </a:lnSpc>
                      </a:pPr>
                      <a:r>
                        <a:rPr lang="zh-CN" altLang="en-US" sz="1400">
                          <a:latin typeface="仿宋" panose="02010609060101010101" pitchFamily="49" charset="-122"/>
                          <a:ea typeface="仿宋" panose="02010609060101010101" pitchFamily="49" charset="-122"/>
                        </a:rPr>
                        <a:t>第二次世界</a:t>
                      </a:r>
                    </a:p>
                    <a:p>
                      <a:pPr algn="ctr">
                        <a:lnSpc>
                          <a:spcPct val="120000"/>
                        </a:lnSpc>
                      </a:pPr>
                      <a:r>
                        <a:rPr lang="zh-CN" altLang="en-US" sz="1400">
                          <a:latin typeface="仿宋" panose="02010609060101010101" pitchFamily="49" charset="-122"/>
                          <a:ea typeface="仿宋" panose="02010609060101010101" pitchFamily="49" charset="-122"/>
                        </a:rPr>
                        <a:t>大战</a:t>
                      </a:r>
                    </a:p>
                  </a:txBody>
                  <a:tcPr anchor="ctr">
                    <a:solidFill>
                      <a:schemeClr val="accent1">
                        <a:lumMod val="20000"/>
                        <a:lumOff val="80000"/>
                      </a:schemeClr>
                    </a:solidFill>
                  </a:tcPr>
                </a:tc>
                <a:tc>
                  <a:txBody>
                    <a:bodyPr/>
                    <a:lstStyle/>
                    <a:p>
                      <a:pPr algn="l">
                        <a:lnSpc>
                          <a:spcPct val="120000"/>
                        </a:lnSpc>
                      </a:pPr>
                      <a:endParaRPr lang="zh-CN" altLang="en-US" sz="1400">
                        <a:latin typeface="仿宋" panose="02010609060101010101" pitchFamily="49" charset="-122"/>
                        <a:ea typeface="仿宋" panose="02010609060101010101" pitchFamily="49" charset="-122"/>
                        <a:cs typeface="仿宋" panose="02010609060101010101" pitchFamily="49" charset="-122"/>
                      </a:endParaRPr>
                    </a:p>
                  </a:txBody>
                  <a:tcPr anchor="ctr">
                    <a:solidFill>
                      <a:schemeClr val="accent1">
                        <a:lumMod val="20000"/>
                        <a:lumOff val="80000"/>
                      </a:schemeClr>
                    </a:solidFill>
                  </a:tcPr>
                </a:tc>
                <a:extLst>
                  <a:ext uri="{0D108BD9-81ED-4DB2-BD59-A6C34878D82A}">
                    <a16:rowId xmlns:a16="http://schemas.microsoft.com/office/drawing/2014/main" val="10005"/>
                  </a:ext>
                </a:extLst>
              </a:tr>
            </a:tbl>
          </a:graphicData>
        </a:graphic>
      </p:graphicFrame>
      <p:sp>
        <p:nvSpPr>
          <p:cNvPr id="2" name="矩形 1"/>
          <p:cNvSpPr/>
          <p:nvPr/>
        </p:nvSpPr>
        <p:spPr>
          <a:xfrm>
            <a:off x="432431" y="119643"/>
            <a:ext cx="2693633" cy="506730"/>
          </a:xfrm>
          <a:prstGeom prst="rect">
            <a:avLst/>
          </a:prstGeom>
        </p:spPr>
        <p:txBody>
          <a:bodyPr wrap="square">
            <a:spAutoFit/>
          </a:bodyPr>
          <a:lstStyle/>
          <a:p>
            <a:r>
              <a:rPr lang="zh-CN" altLang="zh-CN" sz="2695" b="1">
                <a:solidFill>
                  <a:schemeClr val="bg1"/>
                </a:solidFill>
                <a:latin typeface="黑体" panose="02010609060101010101" charset="-122"/>
                <a:ea typeface="黑体" panose="02010609060101010101" charset="-122"/>
                <a:cs typeface="黑体" panose="02010609060101010101" charset="-122"/>
              </a:rPr>
              <a:t>加 密</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635" y="1315085"/>
            <a:ext cx="7465060" cy="23050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457200" algn="just" defTabSz="914400" rtl="0" fontAlgn="auto" latinLnBrk="1" hangingPunct="0">
              <a:lnSpc>
                <a:spcPct val="120000"/>
              </a:lnSpc>
              <a:spcBef>
                <a:spcPct val="0"/>
              </a:spcBef>
              <a:spcAft>
                <a:spcPct val="0"/>
              </a:spcAft>
              <a:buClrTx/>
              <a:buSzTx/>
              <a:buFontTx/>
              <a:buNone/>
            </a:pPr>
            <a:r>
              <a:rPr lang="zh-CN" altLang="en-US" sz="2400" b="1">
                <a:solidFill>
                  <a:schemeClr val="bg1"/>
                </a:solidFill>
                <a:latin typeface="仿宋" panose="02010609060101010101" pitchFamily="49" charset="-122"/>
                <a:ea typeface="仿宋" panose="02010609060101010101" pitchFamily="49" charset="-122"/>
              </a:rPr>
              <a:t>加密</a:t>
            </a:r>
            <a:r>
              <a:rPr lang="zh-CN" altLang="en-US" sz="2400">
                <a:solidFill>
                  <a:schemeClr val="bg1"/>
                </a:solidFill>
                <a:latin typeface="仿宋" panose="02010609060101010101" pitchFamily="49" charset="-122"/>
                <a:ea typeface="仿宋" panose="02010609060101010101" pitchFamily="49" charset="-122"/>
              </a:rPr>
              <a:t>就是将原始信息（数据）隐匿起来，使之在缺少特殊信息（数据）时不可读。</a:t>
            </a:r>
            <a:r>
              <a:rPr lang="en-US" altLang="zh-CN" sz="2400">
                <a:solidFill>
                  <a:schemeClr val="bg1"/>
                </a:solidFill>
                <a:latin typeface="仿宋" panose="02010609060101010101" pitchFamily="49" charset="-122"/>
                <a:ea typeface="仿宋" panose="02010609060101010101" pitchFamily="49" charset="-122"/>
              </a:rPr>
              <a:t>  </a:t>
            </a:r>
          </a:p>
          <a:p>
            <a:pPr marL="0" marR="0" indent="457200" algn="just" defTabSz="914400" rtl="0" fontAlgn="auto" latinLnBrk="1" hangingPunct="0">
              <a:lnSpc>
                <a:spcPct val="120000"/>
              </a:lnSpc>
              <a:spcBef>
                <a:spcPct val="0"/>
              </a:spcBef>
              <a:spcAft>
                <a:spcPct val="0"/>
              </a:spcAft>
              <a:buClrTx/>
              <a:buSzTx/>
              <a:buFontTx/>
              <a:buNone/>
            </a:pPr>
            <a:r>
              <a:rPr lang="zh-CN" altLang="en-US" sz="2400">
                <a:solidFill>
                  <a:schemeClr val="bg1"/>
                </a:solidFill>
                <a:latin typeface="仿宋" panose="02010609060101010101" pitchFamily="49" charset="-122"/>
                <a:ea typeface="仿宋" panose="02010609060101010101" pitchFamily="49" charset="-122"/>
              </a:rPr>
              <a:t>原始信息（数据）称为</a:t>
            </a:r>
            <a:r>
              <a:rPr lang="zh-CN" altLang="en-US" sz="2400" b="1">
                <a:solidFill>
                  <a:schemeClr val="bg1"/>
                </a:solidFill>
                <a:latin typeface="仿宋" panose="02010609060101010101" pitchFamily="49" charset="-122"/>
                <a:ea typeface="仿宋" panose="02010609060101010101" pitchFamily="49" charset="-122"/>
              </a:rPr>
              <a:t>明文</a:t>
            </a:r>
            <a:r>
              <a:rPr lang="zh-CN" altLang="en-US" sz="2400">
                <a:solidFill>
                  <a:schemeClr val="bg1"/>
                </a:solidFill>
                <a:latin typeface="仿宋" panose="02010609060101010101" pitchFamily="49" charset="-122"/>
                <a:ea typeface="仿宋" panose="02010609060101010101" pitchFamily="49" charset="-122"/>
              </a:rPr>
              <a:t>，加密后的信息（数据）称为</a:t>
            </a:r>
            <a:r>
              <a:rPr lang="zh-CN" altLang="en-US" sz="2400" b="1">
                <a:solidFill>
                  <a:schemeClr val="bg1"/>
                </a:solidFill>
                <a:latin typeface="仿宋" panose="02010609060101010101" pitchFamily="49" charset="-122"/>
                <a:ea typeface="仿宋" panose="02010609060101010101" pitchFamily="49" charset="-122"/>
              </a:rPr>
              <a:t>密文</a:t>
            </a:r>
            <a:r>
              <a:rPr lang="zh-CN" altLang="en-US" sz="2400">
                <a:solidFill>
                  <a:schemeClr val="bg1"/>
                </a:solidFill>
                <a:latin typeface="仿宋" panose="02010609060101010101" pitchFamily="49" charset="-122"/>
                <a:ea typeface="仿宋" panose="02010609060101010101" pitchFamily="49" charset="-122"/>
              </a:rPr>
              <a:t>。将密文还原成明文的过程称为</a:t>
            </a:r>
            <a:r>
              <a:rPr lang="zh-CN" altLang="en-US" sz="2400" b="1">
                <a:solidFill>
                  <a:schemeClr val="bg1"/>
                </a:solidFill>
                <a:latin typeface="仿宋" panose="02010609060101010101" pitchFamily="49" charset="-122"/>
                <a:ea typeface="仿宋" panose="02010609060101010101" pitchFamily="49" charset="-122"/>
              </a:rPr>
              <a:t>解密</a:t>
            </a:r>
            <a:r>
              <a:rPr lang="zh-CN" altLang="en-US" sz="2400">
                <a:solidFill>
                  <a:schemeClr val="bg1"/>
                </a:solidFill>
                <a:latin typeface="仿宋" panose="02010609060101010101" pitchFamily="49" charset="-122"/>
                <a:ea typeface="仿宋" panose="02010609060101010101" pitchFamily="49" charset="-122"/>
              </a:rPr>
              <a:t>（或解码）。</a:t>
            </a:r>
          </a:p>
        </p:txBody>
      </p:sp>
      <p:sp>
        <p:nvSpPr>
          <p:cNvPr id="9" name="矩形 8"/>
          <p:cNvSpPr/>
          <p:nvPr/>
        </p:nvSpPr>
        <p:spPr>
          <a:xfrm>
            <a:off x="432431" y="119643"/>
            <a:ext cx="2693633" cy="506730"/>
          </a:xfrm>
          <a:prstGeom prst="rect">
            <a:avLst/>
          </a:prstGeom>
        </p:spPr>
        <p:txBody>
          <a:bodyPr wrap="square">
            <a:spAutoFit/>
          </a:bodyPr>
          <a:lstStyle/>
          <a:p>
            <a:r>
              <a:rPr lang="zh-CN" altLang="zh-CN" sz="2695" b="1">
                <a:solidFill>
                  <a:schemeClr val="bg1"/>
                </a:solidFill>
                <a:latin typeface="黑体" panose="02010609060101010101" charset="-122"/>
                <a:ea typeface="黑体" panose="02010609060101010101" charset="-122"/>
                <a:cs typeface="黑体" panose="02010609060101010101" charset="-122"/>
              </a:rPr>
              <a:t>加 密</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1043608" y="1616090"/>
            <a:ext cx="7272808" cy="2861310"/>
          </a:xfrm>
          <a:prstGeom prst="rect">
            <a:avLst/>
          </a:prstGeom>
          <a:noFill/>
        </p:spPr>
        <p:txBody>
          <a:bodyPr wrap="square" rtlCol="0">
            <a:spAutoFit/>
          </a:bodyPr>
          <a:lstStyle/>
          <a:p>
            <a:pPr indent="539750" algn="just">
              <a:lnSpc>
                <a:spcPct val="150000"/>
              </a:lnSpc>
            </a:pPr>
            <a:r>
              <a:rPr lang="zh-CN" altLang="en-US" sz="2000">
                <a:solidFill>
                  <a:schemeClr val="bg1"/>
                </a:solidFill>
                <a:latin typeface="仿宋" panose="02010609060101010101" pitchFamily="49" charset="-122"/>
                <a:ea typeface="仿宋" panose="02010609060101010101" pitchFamily="49" charset="-122"/>
                <a:cs typeface="仿宋" panose="02010609060101010101" pitchFamily="49" charset="-122"/>
              </a:rPr>
              <a:t>恺撒在征服高卢、袭击日耳曼和不列颠的多次战斗中频繁使用加密技术。苏托尼厄斯在公元</a:t>
            </a:r>
            <a:r>
              <a:rPr lang="en-US" altLang="zh-CN" sz="2000">
                <a:solidFill>
                  <a:schemeClr val="bg1"/>
                </a:solidFill>
                <a:latin typeface="仿宋" panose="02010609060101010101" pitchFamily="49" charset="-122"/>
                <a:ea typeface="仿宋" panose="02010609060101010101" pitchFamily="49" charset="-122"/>
                <a:cs typeface="仿宋" panose="02010609060101010101" pitchFamily="49" charset="-122"/>
              </a:rPr>
              <a:t>2</a:t>
            </a:r>
            <a:r>
              <a:rPr lang="zh-CN" altLang="en-US" sz="2000">
                <a:solidFill>
                  <a:schemeClr val="bg1"/>
                </a:solidFill>
                <a:latin typeface="仿宋" panose="02010609060101010101" pitchFamily="49" charset="-122"/>
                <a:ea typeface="仿宋" panose="02010609060101010101" pitchFamily="49" charset="-122"/>
                <a:cs typeface="仿宋" panose="02010609060101010101" pitchFamily="49" charset="-122"/>
              </a:rPr>
              <a:t>世纪写的</a:t>
            </a:r>
            <a:r>
              <a:rPr lang="en-US" altLang="zh-CN" sz="2000">
                <a:solidFill>
                  <a:schemeClr val="bg1"/>
                </a:solidFill>
                <a:latin typeface="仿宋" panose="02010609060101010101" pitchFamily="49" charset="-122"/>
                <a:ea typeface="仿宋" panose="02010609060101010101" pitchFamily="49" charset="-122"/>
                <a:cs typeface="仿宋" panose="02010609060101010101" pitchFamily="49" charset="-122"/>
              </a:rPr>
              <a:t>《</a:t>
            </a:r>
            <a:r>
              <a:rPr lang="zh-CN" altLang="en-US" sz="2000">
                <a:solidFill>
                  <a:schemeClr val="bg1"/>
                </a:solidFill>
                <a:latin typeface="仿宋" panose="02010609060101010101" pitchFamily="49" charset="-122"/>
                <a:ea typeface="仿宋" panose="02010609060101010101" pitchFamily="49" charset="-122"/>
                <a:cs typeface="仿宋" panose="02010609060101010101" pitchFamily="49" charset="-122"/>
              </a:rPr>
              <a:t>恺撒传</a:t>
            </a:r>
            <a:r>
              <a:rPr lang="en-US" altLang="zh-CN" sz="2000">
                <a:solidFill>
                  <a:schemeClr val="bg1"/>
                </a:solidFill>
                <a:latin typeface="仿宋" panose="02010609060101010101" pitchFamily="49" charset="-122"/>
                <a:ea typeface="仿宋" panose="02010609060101010101" pitchFamily="49" charset="-122"/>
                <a:cs typeface="仿宋" panose="02010609060101010101" pitchFamily="49" charset="-122"/>
              </a:rPr>
              <a:t>》</a:t>
            </a:r>
            <a:r>
              <a:rPr lang="zh-CN" altLang="en-US" sz="2000">
                <a:solidFill>
                  <a:schemeClr val="bg1"/>
                </a:solidFill>
                <a:latin typeface="仿宋" panose="02010609060101010101" pitchFamily="49" charset="-122"/>
                <a:ea typeface="仿宋" panose="02010609060101010101" pitchFamily="49" charset="-122"/>
                <a:cs typeface="仿宋" panose="02010609060101010101" pitchFamily="49" charset="-122"/>
              </a:rPr>
              <a:t>中对恺撒用过的一种加密技术进行了详细的介绍。恺撒只是简单地将明文中的每一个字母用字母表中该字母后的第</a:t>
            </a:r>
            <a:r>
              <a:rPr lang="en-US" altLang="zh-CN" sz="2000">
                <a:solidFill>
                  <a:schemeClr val="bg1"/>
                </a:solidFill>
                <a:latin typeface="仿宋" panose="02010609060101010101" pitchFamily="49" charset="-122"/>
                <a:ea typeface="仿宋" panose="02010609060101010101" pitchFamily="49" charset="-122"/>
                <a:cs typeface="仿宋" panose="02010609060101010101" pitchFamily="49" charset="-122"/>
              </a:rPr>
              <a:t>3</a:t>
            </a:r>
            <a:r>
              <a:rPr lang="zh-CN" altLang="en-US" sz="2000">
                <a:solidFill>
                  <a:schemeClr val="bg1"/>
                </a:solidFill>
                <a:latin typeface="仿宋" panose="02010609060101010101" pitchFamily="49" charset="-122"/>
                <a:ea typeface="仿宋" panose="02010609060101010101" pitchFamily="49" charset="-122"/>
                <a:cs typeface="仿宋" panose="02010609060101010101" pitchFamily="49" charset="-122"/>
              </a:rPr>
              <a:t>个字母替换。例如，将明文中的</a:t>
            </a:r>
            <a:r>
              <a:rPr lang="en-US" altLang="zh-CN" sz="2000">
                <a:solidFill>
                  <a:schemeClr val="bg1"/>
                </a:solidFill>
                <a:latin typeface="仿宋" panose="02010609060101010101" pitchFamily="49" charset="-122"/>
                <a:ea typeface="仿宋" panose="02010609060101010101" pitchFamily="49" charset="-122"/>
                <a:cs typeface="仿宋" panose="02010609060101010101" pitchFamily="49" charset="-122"/>
              </a:rPr>
              <a:t>a </a:t>
            </a:r>
            <a:r>
              <a:rPr lang="zh-CN" altLang="en-US" sz="2000">
                <a:solidFill>
                  <a:schemeClr val="bg1"/>
                </a:solidFill>
                <a:latin typeface="仿宋" panose="02010609060101010101" pitchFamily="49" charset="-122"/>
                <a:ea typeface="仿宋" panose="02010609060101010101" pitchFamily="49" charset="-122"/>
                <a:cs typeface="仿宋" panose="02010609060101010101" pitchFamily="49" charset="-122"/>
              </a:rPr>
              <a:t>用</a:t>
            </a:r>
            <a:r>
              <a:rPr lang="en-US" altLang="zh-CN" sz="2000">
                <a:solidFill>
                  <a:schemeClr val="bg1"/>
                </a:solidFill>
                <a:latin typeface="仿宋" panose="02010609060101010101" pitchFamily="49" charset="-122"/>
                <a:ea typeface="仿宋" panose="02010609060101010101" pitchFamily="49" charset="-122"/>
                <a:cs typeface="仿宋" panose="02010609060101010101" pitchFamily="49" charset="-122"/>
              </a:rPr>
              <a:t>d</a:t>
            </a:r>
            <a:r>
              <a:rPr lang="zh-CN" altLang="en-US" sz="2000">
                <a:solidFill>
                  <a:schemeClr val="bg1"/>
                </a:solidFill>
                <a:latin typeface="仿宋" panose="02010609060101010101" pitchFamily="49" charset="-122"/>
                <a:ea typeface="仿宋" panose="02010609060101010101" pitchFamily="49" charset="-122"/>
                <a:cs typeface="仿宋" panose="02010609060101010101" pitchFamily="49" charset="-122"/>
              </a:rPr>
              <a:t>替换，</a:t>
            </a:r>
            <a:r>
              <a:rPr lang="en-US" altLang="zh-CN" sz="2000">
                <a:solidFill>
                  <a:schemeClr val="bg1"/>
                </a:solidFill>
                <a:latin typeface="仿宋" panose="02010609060101010101" pitchFamily="49" charset="-122"/>
                <a:ea typeface="仿宋" panose="02010609060101010101" pitchFamily="49" charset="-122"/>
                <a:cs typeface="仿宋" panose="02010609060101010101" pitchFamily="49" charset="-122"/>
              </a:rPr>
              <a:t>b</a:t>
            </a:r>
            <a:r>
              <a:rPr lang="zh-CN" altLang="en-US" sz="2000">
                <a:solidFill>
                  <a:schemeClr val="bg1"/>
                </a:solidFill>
                <a:latin typeface="仿宋" panose="02010609060101010101" pitchFamily="49" charset="-122"/>
                <a:ea typeface="仿宋" panose="02010609060101010101" pitchFamily="49" charset="-122"/>
                <a:cs typeface="仿宋" panose="02010609060101010101" pitchFamily="49" charset="-122"/>
              </a:rPr>
              <a:t>用</a:t>
            </a:r>
            <a:r>
              <a:rPr lang="en-US" altLang="zh-CN" sz="2000">
                <a:solidFill>
                  <a:schemeClr val="bg1"/>
                </a:solidFill>
                <a:latin typeface="仿宋" panose="02010609060101010101" pitchFamily="49" charset="-122"/>
                <a:ea typeface="仿宋" panose="02010609060101010101" pitchFamily="49" charset="-122"/>
                <a:cs typeface="仿宋" panose="02010609060101010101" pitchFamily="49" charset="-122"/>
              </a:rPr>
              <a:t>e</a:t>
            </a:r>
            <a:r>
              <a:rPr lang="zh-CN" altLang="en-US" sz="2000">
                <a:solidFill>
                  <a:schemeClr val="bg1"/>
                </a:solidFill>
                <a:latin typeface="仿宋" panose="02010609060101010101" pitchFamily="49" charset="-122"/>
                <a:ea typeface="仿宋" panose="02010609060101010101" pitchFamily="49" charset="-122"/>
                <a:cs typeface="仿宋" panose="02010609060101010101" pitchFamily="49" charset="-122"/>
              </a:rPr>
              <a:t>替换，</a:t>
            </a:r>
            <a:r>
              <a:rPr lang="en-US" altLang="zh-CN" sz="2000">
                <a:solidFill>
                  <a:schemeClr val="bg1"/>
                </a:solidFill>
                <a:latin typeface="仿宋" panose="02010609060101010101" pitchFamily="49" charset="-122"/>
                <a:ea typeface="仿宋" panose="02010609060101010101" pitchFamily="49" charset="-122"/>
                <a:cs typeface="仿宋" panose="02010609060101010101" pitchFamily="49" charset="-122"/>
              </a:rPr>
              <a:t>……</a:t>
            </a:r>
            <a:r>
              <a:rPr lang="zh-CN" altLang="en-US" sz="2000">
                <a:solidFill>
                  <a:schemeClr val="bg1"/>
                </a:solidFill>
                <a:latin typeface="仿宋" panose="02010609060101010101" pitchFamily="49" charset="-122"/>
                <a:ea typeface="仿宋" panose="02010609060101010101" pitchFamily="49" charset="-122"/>
                <a:cs typeface="仿宋" panose="02010609060101010101" pitchFamily="49" charset="-122"/>
              </a:rPr>
              <a:t>，</a:t>
            </a:r>
            <a:r>
              <a:rPr lang="en-US" altLang="zh-CN" sz="2000">
                <a:solidFill>
                  <a:schemeClr val="bg1"/>
                </a:solidFill>
                <a:latin typeface="仿宋" panose="02010609060101010101" pitchFamily="49" charset="-122"/>
                <a:ea typeface="仿宋" panose="02010609060101010101" pitchFamily="49" charset="-122"/>
                <a:cs typeface="仿宋" panose="02010609060101010101" pitchFamily="49" charset="-122"/>
              </a:rPr>
              <a:t>z</a:t>
            </a:r>
            <a:r>
              <a:rPr lang="zh-CN" altLang="en-US" sz="2000">
                <a:solidFill>
                  <a:schemeClr val="bg1"/>
                </a:solidFill>
                <a:latin typeface="仿宋" panose="02010609060101010101" pitchFamily="49" charset="-122"/>
                <a:ea typeface="仿宋" panose="02010609060101010101" pitchFamily="49" charset="-122"/>
                <a:cs typeface="仿宋" panose="02010609060101010101" pitchFamily="49" charset="-122"/>
              </a:rPr>
              <a:t>用</a:t>
            </a:r>
            <a:r>
              <a:rPr lang="en-US" altLang="zh-CN" sz="2000">
                <a:solidFill>
                  <a:schemeClr val="bg1"/>
                </a:solidFill>
                <a:latin typeface="仿宋" panose="02010609060101010101" pitchFamily="49" charset="-122"/>
                <a:ea typeface="仿宋" panose="02010609060101010101" pitchFamily="49" charset="-122"/>
                <a:cs typeface="仿宋" panose="02010609060101010101" pitchFamily="49" charset="-122"/>
              </a:rPr>
              <a:t>c</a:t>
            </a:r>
            <a:r>
              <a:rPr lang="zh-CN" altLang="en-US" sz="2000">
                <a:solidFill>
                  <a:schemeClr val="bg1"/>
                </a:solidFill>
                <a:latin typeface="仿宋" panose="02010609060101010101" pitchFamily="49" charset="-122"/>
                <a:ea typeface="仿宋" panose="02010609060101010101" pitchFamily="49" charset="-122"/>
                <a:cs typeface="仿宋" panose="02010609060101010101" pitchFamily="49" charset="-122"/>
              </a:rPr>
              <a:t>替换，这就是恺撒密码。</a:t>
            </a:r>
          </a:p>
        </p:txBody>
      </p:sp>
      <p:sp>
        <p:nvSpPr>
          <p:cNvPr id="3" name="矩形 2"/>
          <p:cNvSpPr/>
          <p:nvPr/>
        </p:nvSpPr>
        <p:spPr>
          <a:xfrm>
            <a:off x="1043608" y="969443"/>
            <a:ext cx="5832648" cy="460375"/>
          </a:xfrm>
          <a:prstGeom prst="rect">
            <a:avLst/>
          </a:prstGeom>
        </p:spPr>
        <p:txBody>
          <a:bodyPr wrap="square">
            <a:spAutoFit/>
          </a:bodyPr>
          <a:lstStyle/>
          <a:p>
            <a:r>
              <a:rPr lang="en-US" altLang="zh-CN" sz="2400" b="0">
                <a:solidFill>
                  <a:schemeClr val="bg1"/>
                </a:solidFill>
                <a:latin typeface="仿宋" panose="02010609060101010101" pitchFamily="49" charset="-122"/>
                <a:ea typeface="仿宋" panose="02010609060101010101" pitchFamily="49" charset="-122"/>
                <a:cs typeface="仿宋" panose="02010609060101010101" pitchFamily="49" charset="-122"/>
              </a:rPr>
              <a:t>P80</a:t>
            </a:r>
            <a:r>
              <a:rPr lang="zh-CN" altLang="en-US" sz="2400" b="0">
                <a:solidFill>
                  <a:schemeClr val="bg1"/>
                </a:solidFill>
                <a:latin typeface="仿宋" panose="02010609060101010101" pitchFamily="49" charset="-122"/>
                <a:ea typeface="仿宋" panose="02010609060101010101" pitchFamily="49" charset="-122"/>
                <a:cs typeface="仿宋" panose="02010609060101010101" pitchFamily="49" charset="-122"/>
              </a:rPr>
              <a:t>任务二中活动二</a:t>
            </a:r>
            <a:r>
              <a:rPr lang="en-US" altLang="zh-CN" sz="2400" b="0">
                <a:solidFill>
                  <a:schemeClr val="bg1"/>
                </a:solidFill>
                <a:latin typeface="仿宋" panose="02010609060101010101" pitchFamily="49" charset="-122"/>
                <a:ea typeface="仿宋" panose="02010609060101010101" pitchFamily="49" charset="-122"/>
                <a:cs typeface="仿宋" panose="02010609060101010101" pitchFamily="49" charset="-122"/>
              </a:rPr>
              <a:t>——</a:t>
            </a:r>
            <a:r>
              <a:rPr lang="zh-CN" altLang="en-US" sz="2400" b="0">
                <a:solidFill>
                  <a:schemeClr val="bg1"/>
                </a:solidFill>
                <a:latin typeface="仿宋" panose="02010609060101010101" pitchFamily="49" charset="-122"/>
                <a:ea typeface="仿宋" panose="02010609060101010101" pitchFamily="49" charset="-122"/>
                <a:cs typeface="仿宋" panose="02010609060101010101" pitchFamily="49" charset="-122"/>
              </a:rPr>
              <a:t>揭秘“隐身术”</a:t>
            </a:r>
            <a:r>
              <a:rPr lang="zh-CN" altLang="en-US" sz="2400" b="0">
                <a:solidFill>
                  <a:schemeClr val="bg1"/>
                </a:solidFill>
                <a:latin typeface="微软雅黑" panose="020B0503020204020204" pitchFamily="34" charset="-122"/>
                <a:ea typeface="微软雅黑" panose="020B0503020204020204" pitchFamily="34" charset="-122"/>
              </a:rPr>
              <a:t> </a:t>
            </a:r>
          </a:p>
        </p:txBody>
      </p:sp>
      <p:sp>
        <p:nvSpPr>
          <p:cNvPr id="4" name="矩形 3"/>
          <p:cNvSpPr/>
          <p:nvPr/>
        </p:nvSpPr>
        <p:spPr>
          <a:xfrm>
            <a:off x="432431" y="119643"/>
            <a:ext cx="2693633" cy="506730"/>
          </a:xfrm>
          <a:prstGeom prst="rect">
            <a:avLst/>
          </a:prstGeom>
        </p:spPr>
        <p:txBody>
          <a:bodyPr wrap="square">
            <a:spAutoFit/>
          </a:bodyPr>
          <a:lstStyle/>
          <a:p>
            <a:r>
              <a:rPr lang="zh-CN" altLang="zh-CN" sz="2695" b="1">
                <a:solidFill>
                  <a:schemeClr val="bg1"/>
                </a:solidFill>
                <a:latin typeface="黑体" panose="02010609060101010101" charset="-122"/>
                <a:ea typeface="黑体" panose="02010609060101010101" charset="-122"/>
                <a:cs typeface="黑体" panose="02010609060101010101" charset="-122"/>
              </a:rPr>
              <a:t>加 密</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stretch>
            <a:fillRect/>
          </a:stretch>
        </p:blipFill>
        <p:spPr bwMode="auto">
          <a:xfrm>
            <a:off x="625052" y="1453348"/>
            <a:ext cx="2504698" cy="3393977"/>
          </a:xfrm>
          <a:prstGeom prst="rect">
            <a:avLst/>
          </a:prstGeom>
          <a:noFill/>
          <a:ln w="9525">
            <a:noFill/>
            <a:miter lim="800000"/>
            <a:headEnd/>
            <a:tailEnd/>
          </a:ln>
        </p:spPr>
      </p:pic>
      <p:sp>
        <p:nvSpPr>
          <p:cNvPr id="3" name="矩形 2"/>
          <p:cNvSpPr/>
          <p:nvPr/>
        </p:nvSpPr>
        <p:spPr>
          <a:xfrm>
            <a:off x="3604260" y="1569720"/>
            <a:ext cx="5164455" cy="2861310"/>
          </a:xfrm>
          <a:prstGeom prst="rect">
            <a:avLst/>
          </a:prstGeom>
        </p:spPr>
        <p:txBody>
          <a:bodyPr wrap="square">
            <a:spAutoFit/>
          </a:bodyPr>
          <a:lstStyle/>
          <a:p>
            <a:r>
              <a:rPr lang="zh-CN" altLang="zh-CN" sz="1195">
                <a:solidFill>
                  <a:schemeClr val="bg1"/>
                </a:solidFill>
              </a:rPr>
              <a:t>相关代码如下：</a:t>
            </a:r>
          </a:p>
          <a:p>
            <a:r>
              <a:rPr lang="en-US" altLang="zh-CN" sz="1195" err="1">
                <a:solidFill>
                  <a:schemeClr val="bg1"/>
                </a:solidFill>
              </a:rPr>
              <a:t>def CaesarCipher():                        #Button</a:t>
            </a:r>
            <a:r>
              <a:rPr lang="zh-CN" altLang="zh-CN" sz="1195">
                <a:solidFill>
                  <a:schemeClr val="bg1"/>
                </a:solidFill>
              </a:rPr>
              <a:t>按钮激发函数</a:t>
            </a:r>
          </a:p>
          <a:p>
            <a:r>
              <a:rPr lang="en-US" altLang="zh-CN" sz="1195">
                <a:solidFill>
                  <a:schemeClr val="bg1"/>
                </a:solidFill>
              </a:rPr>
              <a:t>    c=mingwen.get("0.0", "end")      #</a:t>
            </a:r>
            <a:r>
              <a:rPr lang="zh-CN" altLang="zh-CN" sz="1195">
                <a:solidFill>
                  <a:schemeClr val="bg1"/>
                </a:solidFill>
              </a:rPr>
              <a:t>获取</a:t>
            </a:r>
            <a:r>
              <a:rPr lang="en-US" altLang="zh-CN" sz="1195">
                <a:solidFill>
                  <a:schemeClr val="bg1"/>
                </a:solidFill>
              </a:rPr>
              <a:t>Text</a:t>
            </a:r>
            <a:r>
              <a:rPr lang="zh-CN" altLang="zh-CN" sz="1195">
                <a:solidFill>
                  <a:schemeClr val="bg1"/>
                </a:solidFill>
              </a:rPr>
              <a:t>组件</a:t>
            </a:r>
            <a:r>
              <a:rPr lang="en-US" altLang="zh-CN" sz="1195" err="1">
                <a:solidFill>
                  <a:schemeClr val="bg1"/>
                </a:solidFill>
              </a:rPr>
              <a:t>mingwen</a:t>
            </a:r>
            <a:r>
              <a:rPr lang="zh-CN" altLang="zh-CN" sz="1195">
                <a:solidFill>
                  <a:schemeClr val="bg1"/>
                </a:solidFill>
              </a:rPr>
              <a:t>的明文内容</a:t>
            </a:r>
          </a:p>
          <a:p>
            <a:r>
              <a:rPr lang="en-US" altLang="zh-CN" sz="1195">
                <a:solidFill>
                  <a:schemeClr val="bg1"/>
                </a:solidFill>
              </a:rPr>
              <a:t>    b=""</a:t>
            </a:r>
            <a:endParaRPr lang="zh-CN" altLang="zh-CN" sz="1195">
              <a:solidFill>
                <a:schemeClr val="bg1"/>
              </a:solidFill>
            </a:endParaRPr>
          </a:p>
          <a:p>
            <a:r>
              <a:rPr lang="en-US" altLang="zh-CN" sz="1195" err="1">
                <a:solidFill>
                  <a:schemeClr val="bg1"/>
                </a:solidFill>
              </a:rPr>
              <a:t>    miwen.delete("0.0", "end")              #</a:t>
            </a:r>
            <a:r>
              <a:rPr lang="zh-CN" altLang="zh-CN" sz="1195">
                <a:solidFill>
                  <a:schemeClr val="bg1"/>
                </a:solidFill>
              </a:rPr>
              <a:t>清空</a:t>
            </a:r>
            <a:r>
              <a:rPr lang="en-US" altLang="zh-CN" sz="1195">
                <a:solidFill>
                  <a:schemeClr val="bg1"/>
                </a:solidFill>
              </a:rPr>
              <a:t>Text</a:t>
            </a:r>
            <a:r>
              <a:rPr lang="zh-CN" altLang="zh-CN" sz="1195">
                <a:solidFill>
                  <a:schemeClr val="bg1"/>
                </a:solidFill>
              </a:rPr>
              <a:t>组件</a:t>
            </a:r>
            <a:r>
              <a:rPr lang="en-US" altLang="zh-CN" sz="1195" err="1">
                <a:solidFill>
                  <a:schemeClr val="bg1"/>
                </a:solidFill>
              </a:rPr>
              <a:t>miwen</a:t>
            </a:r>
            <a:r>
              <a:rPr lang="zh-CN" altLang="zh-CN" sz="1195">
                <a:solidFill>
                  <a:schemeClr val="bg1"/>
                </a:solidFill>
              </a:rPr>
              <a:t>的内容</a:t>
            </a:r>
          </a:p>
          <a:p>
            <a:r>
              <a:rPr lang="en-US" altLang="zh-CN" sz="1195">
                <a:solidFill>
                  <a:schemeClr val="bg1"/>
                </a:solidFill>
              </a:rPr>
              <a:t>    for i in range(len(c)):                    #</a:t>
            </a:r>
            <a:r>
              <a:rPr lang="zh-CN" altLang="zh-CN" sz="1195">
                <a:solidFill>
                  <a:schemeClr val="bg1"/>
                </a:solidFill>
              </a:rPr>
              <a:t>获取明文内容的每一个字母，并加密</a:t>
            </a:r>
          </a:p>
          <a:p>
            <a:r>
              <a:rPr lang="en-US" altLang="zh-CN" sz="1195">
                <a:solidFill>
                  <a:schemeClr val="bg1"/>
                </a:solidFill>
              </a:rPr>
              <a:t>        </a:t>
            </a:r>
            <a:r>
              <a:rPr lang="en-US" altLang="zh-CN" sz="1190">
                <a:solidFill>
                  <a:schemeClr val="bg1"/>
                </a:solidFill>
                <a:sym typeface="+mn-ea"/>
              </a:rPr>
              <a:t>#</a:t>
            </a:r>
            <a:r>
              <a:rPr lang="zh-CN" altLang="zh-CN" sz="1190">
                <a:solidFill>
                  <a:schemeClr val="bg1"/>
                </a:solidFill>
                <a:sym typeface="+mn-ea"/>
              </a:rPr>
              <a:t>判断</a:t>
            </a:r>
            <a:r>
              <a:rPr lang="en-US" altLang="zh-CN" sz="1190">
                <a:solidFill>
                  <a:schemeClr val="bg1"/>
                </a:solidFill>
                <a:sym typeface="+mn-ea"/>
              </a:rPr>
              <a:t>a</a:t>
            </a:r>
            <a:r>
              <a:rPr lang="zh-CN" altLang="zh-CN" sz="1190">
                <a:solidFill>
                  <a:schemeClr val="bg1"/>
                </a:solidFill>
                <a:sym typeface="+mn-ea"/>
              </a:rPr>
              <a:t>～</a:t>
            </a:r>
            <a:r>
              <a:rPr lang="en-US" altLang="zh-CN" sz="1190">
                <a:solidFill>
                  <a:schemeClr val="bg1"/>
                </a:solidFill>
                <a:sym typeface="+mn-ea"/>
              </a:rPr>
              <a:t>w</a:t>
            </a:r>
            <a:r>
              <a:rPr lang="zh-CN" altLang="zh-CN" sz="1190">
                <a:solidFill>
                  <a:schemeClr val="bg1"/>
                </a:solidFill>
                <a:sym typeface="+mn-ea"/>
              </a:rPr>
              <a:t>或</a:t>
            </a:r>
            <a:r>
              <a:rPr lang="en-US" altLang="zh-CN" sz="1190">
                <a:solidFill>
                  <a:schemeClr val="bg1"/>
                </a:solidFill>
                <a:sym typeface="+mn-ea"/>
              </a:rPr>
              <a:t>A</a:t>
            </a:r>
            <a:r>
              <a:rPr lang="zh-CN" altLang="zh-CN" sz="1190">
                <a:solidFill>
                  <a:schemeClr val="bg1"/>
                </a:solidFill>
                <a:sym typeface="+mn-ea"/>
              </a:rPr>
              <a:t>～</a:t>
            </a:r>
            <a:r>
              <a:rPr lang="en-US" altLang="zh-CN" sz="1190">
                <a:solidFill>
                  <a:schemeClr val="bg1"/>
                </a:solidFill>
                <a:sym typeface="+mn-ea"/>
              </a:rPr>
              <a:t>W</a:t>
            </a:r>
            <a:r>
              <a:rPr lang="zh-CN" altLang="zh-CN" sz="1190">
                <a:solidFill>
                  <a:schemeClr val="bg1"/>
                </a:solidFill>
                <a:sym typeface="+mn-ea"/>
              </a:rPr>
              <a:t>间的字母</a:t>
            </a:r>
            <a:r>
              <a:rPr lang="en-US" altLang="zh-CN" sz="1195">
                <a:solidFill>
                  <a:schemeClr val="bg1"/>
                </a:solidFill>
              </a:rPr>
              <a:t>  </a:t>
            </a:r>
          </a:p>
          <a:p>
            <a:r>
              <a:rPr lang="en-US" altLang="zh-CN" sz="1195">
                <a:solidFill>
                  <a:schemeClr val="bg1"/>
                </a:solidFill>
              </a:rPr>
              <a:t>         if 'a'&lt;=c[i]&lt;='w' or 'A'&lt;=c[i]&lt;='W':  </a:t>
            </a:r>
            <a:endParaRPr lang="zh-CN" altLang="zh-CN" sz="1195">
              <a:solidFill>
                <a:schemeClr val="bg1"/>
              </a:solidFill>
            </a:endParaRPr>
          </a:p>
          <a:p>
            <a:r>
              <a:rPr lang="da-DK" altLang="zh-CN" sz="1195">
                <a:solidFill>
                  <a:schemeClr val="bg1"/>
                </a:solidFill>
              </a:rPr>
              <a:t>             b=b+chr(ord(c[i])+3)               #</a:t>
            </a:r>
            <a:r>
              <a:rPr lang="zh-CN" altLang="zh-CN" sz="1195">
                <a:solidFill>
                  <a:schemeClr val="bg1"/>
                </a:solidFill>
              </a:rPr>
              <a:t>生成密文</a:t>
            </a:r>
          </a:p>
          <a:p>
            <a:r>
              <a:rPr lang="da-DK" altLang="zh-CN" sz="1195">
                <a:solidFill>
                  <a:schemeClr val="bg1"/>
                </a:solidFill>
              </a:rPr>
              <a:t>        </a:t>
            </a:r>
            <a:r>
              <a:rPr lang="da-DK" altLang="zh-CN" sz="1190">
                <a:solidFill>
                  <a:schemeClr val="bg1"/>
                </a:solidFill>
                <a:sym typeface="+mn-ea"/>
              </a:rPr>
              <a:t>#</a:t>
            </a:r>
            <a:r>
              <a:rPr lang="zh-CN" altLang="zh-CN" sz="1190">
                <a:solidFill>
                  <a:schemeClr val="bg1"/>
                </a:solidFill>
                <a:sym typeface="+mn-ea"/>
              </a:rPr>
              <a:t>判断</a:t>
            </a:r>
            <a:r>
              <a:rPr lang="da-DK" altLang="zh-CN" sz="1190">
                <a:solidFill>
                  <a:schemeClr val="bg1"/>
                </a:solidFill>
                <a:sym typeface="+mn-ea"/>
              </a:rPr>
              <a:t>x</a:t>
            </a:r>
            <a:r>
              <a:rPr lang="zh-CN" altLang="zh-CN" sz="1190">
                <a:solidFill>
                  <a:schemeClr val="bg1"/>
                </a:solidFill>
                <a:sym typeface="+mn-ea"/>
              </a:rPr>
              <a:t>～</a:t>
            </a:r>
            <a:r>
              <a:rPr lang="da-DK" altLang="zh-CN" sz="1190">
                <a:solidFill>
                  <a:schemeClr val="bg1"/>
                </a:solidFill>
                <a:sym typeface="+mn-ea"/>
              </a:rPr>
              <a:t>z</a:t>
            </a:r>
            <a:r>
              <a:rPr lang="zh-CN" altLang="zh-CN" sz="1190">
                <a:solidFill>
                  <a:schemeClr val="bg1"/>
                </a:solidFill>
                <a:sym typeface="+mn-ea"/>
              </a:rPr>
              <a:t>或</a:t>
            </a:r>
            <a:r>
              <a:rPr lang="da-DK" altLang="zh-CN" sz="1190">
                <a:solidFill>
                  <a:schemeClr val="bg1"/>
                </a:solidFill>
                <a:sym typeface="+mn-ea"/>
              </a:rPr>
              <a:t>X</a:t>
            </a:r>
            <a:r>
              <a:rPr lang="zh-CN" altLang="zh-CN" sz="1190">
                <a:solidFill>
                  <a:schemeClr val="bg1"/>
                </a:solidFill>
                <a:sym typeface="+mn-ea"/>
              </a:rPr>
              <a:t>～</a:t>
            </a:r>
            <a:r>
              <a:rPr lang="da-DK" altLang="zh-CN" sz="1190">
                <a:solidFill>
                  <a:schemeClr val="bg1"/>
                </a:solidFill>
                <a:sym typeface="+mn-ea"/>
              </a:rPr>
              <a:t>Z</a:t>
            </a:r>
            <a:r>
              <a:rPr lang="zh-CN" altLang="zh-CN" sz="1190">
                <a:solidFill>
                  <a:schemeClr val="bg1"/>
                </a:solidFill>
                <a:sym typeface="+mn-ea"/>
              </a:rPr>
              <a:t>间的字母</a:t>
            </a:r>
            <a:endParaRPr lang="zh-CN" altLang="zh-CN" sz="1190">
              <a:solidFill>
                <a:schemeClr val="bg1"/>
              </a:solidFill>
            </a:endParaRPr>
          </a:p>
          <a:p>
            <a:r>
              <a:rPr lang="da-DK" altLang="zh-CN" sz="1195">
                <a:solidFill>
                  <a:schemeClr val="bg1"/>
                </a:solidFill>
              </a:rPr>
              <a:t>         elif 'x'&lt;=c[i]&lt;='z' or 'X'&lt;=c[i]&lt;='Z':         </a:t>
            </a:r>
          </a:p>
          <a:p>
            <a:r>
              <a:rPr lang="da-DK" altLang="zh-CN" sz="1195">
                <a:solidFill>
                  <a:schemeClr val="bg1"/>
                </a:solidFill>
              </a:rPr>
              <a:t>               b=b+chr(ord(c[i])-23)             #</a:t>
            </a:r>
            <a:r>
              <a:rPr lang="zh-CN" altLang="zh-CN" sz="1195">
                <a:solidFill>
                  <a:schemeClr val="bg1"/>
                </a:solidFill>
              </a:rPr>
              <a:t>生成密文</a:t>
            </a:r>
          </a:p>
          <a:p>
            <a:r>
              <a:rPr lang="da-DK" altLang="zh-CN" sz="1195">
                <a:solidFill>
                  <a:schemeClr val="bg1"/>
                </a:solidFill>
              </a:rPr>
              <a:t>         else:                                            #</a:t>
            </a:r>
            <a:r>
              <a:rPr lang="zh-CN" altLang="zh-CN" sz="1195">
                <a:solidFill>
                  <a:schemeClr val="bg1"/>
                </a:solidFill>
              </a:rPr>
              <a:t>字母以外的明文内容不变</a:t>
            </a:r>
          </a:p>
          <a:p>
            <a:r>
              <a:rPr lang="da-DK" altLang="zh-CN" sz="1195">
                <a:solidFill>
                  <a:schemeClr val="bg1"/>
                </a:solidFill>
              </a:rPr>
              <a:t>                b=b+c[i]      </a:t>
            </a:r>
            <a:endParaRPr lang="zh-CN" altLang="zh-CN" sz="1195">
              <a:solidFill>
                <a:schemeClr val="bg1"/>
              </a:solidFill>
            </a:endParaRPr>
          </a:p>
          <a:p>
            <a:r>
              <a:rPr lang="da-DK" altLang="zh-CN" sz="1195">
                <a:solidFill>
                  <a:schemeClr val="bg1"/>
                </a:solidFill>
              </a:rPr>
              <a:t>       miwen.insert("0.0",b)                 #</a:t>
            </a:r>
            <a:r>
              <a:rPr lang="zh-CN" altLang="zh-CN" sz="1195">
                <a:solidFill>
                  <a:schemeClr val="bg1"/>
                </a:solidFill>
              </a:rPr>
              <a:t>在</a:t>
            </a:r>
            <a:r>
              <a:rPr lang="da-DK" altLang="zh-CN" sz="1195">
                <a:solidFill>
                  <a:schemeClr val="bg1"/>
                </a:solidFill>
              </a:rPr>
              <a:t>Text</a:t>
            </a:r>
            <a:r>
              <a:rPr lang="zh-CN" altLang="zh-CN" sz="1195">
                <a:solidFill>
                  <a:schemeClr val="bg1"/>
                </a:solidFill>
              </a:rPr>
              <a:t>组件</a:t>
            </a:r>
            <a:r>
              <a:rPr lang="da-DK" altLang="zh-CN" sz="1195">
                <a:solidFill>
                  <a:schemeClr val="bg1"/>
                </a:solidFill>
              </a:rPr>
              <a:t>miwen</a:t>
            </a:r>
            <a:r>
              <a:rPr lang="zh-CN" altLang="zh-CN" sz="1195">
                <a:solidFill>
                  <a:schemeClr val="bg1"/>
                </a:solidFill>
              </a:rPr>
              <a:t>中显示结果</a:t>
            </a:r>
          </a:p>
        </p:txBody>
      </p:sp>
      <p:sp>
        <p:nvSpPr>
          <p:cNvPr id="6" name="文本框 5"/>
          <p:cNvSpPr txBox="1"/>
          <p:nvPr/>
        </p:nvSpPr>
        <p:spPr>
          <a:xfrm>
            <a:off x="624840" y="569595"/>
            <a:ext cx="7688580" cy="7054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914400" rtl="0" fontAlgn="auto" latinLnBrk="1" hangingPunct="0">
              <a:lnSpc>
                <a:spcPct val="100000"/>
              </a:lnSpc>
              <a:spcBef>
                <a:spcPct val="0"/>
              </a:spcBef>
              <a:spcAft>
                <a:spcPct val="0"/>
              </a:spcAft>
              <a:buClrTx/>
              <a:buSzTx/>
              <a:buFontTx/>
              <a:buNone/>
            </a:pPr>
            <a:r>
              <a:rPr lang="en-US" altLang="zh-CN" sz="2000">
                <a:solidFill>
                  <a:schemeClr val="bg1"/>
                </a:solidFill>
                <a:latin typeface="仿宋" panose="02010609060101010101" pitchFamily="49" charset="-122"/>
                <a:ea typeface="仿宋" panose="02010609060101010101" pitchFamily="49" charset="-122"/>
                <a:cs typeface="仿宋" panose="02010609060101010101" pitchFamily="49" charset="-122"/>
              </a:rPr>
              <a:t>    </a:t>
            </a:r>
            <a:r>
              <a:rPr lang="zh-CN" altLang="en-US" sz="2000">
                <a:solidFill>
                  <a:schemeClr val="bg1"/>
                </a:solidFill>
                <a:latin typeface="仿宋" panose="02010609060101010101" pitchFamily="49" charset="-122"/>
                <a:ea typeface="仿宋" panose="02010609060101010101" pitchFamily="49" charset="-122"/>
                <a:cs typeface="仿宋" panose="02010609060101010101" pitchFamily="49" charset="-122"/>
              </a:rPr>
              <a:t>打开</a:t>
            </a:r>
            <a:r>
              <a:rPr lang="en-US" altLang="zh-CN" sz="2000">
                <a:solidFill>
                  <a:schemeClr val="bg1"/>
                </a:solidFill>
                <a:latin typeface="仿宋" panose="02010609060101010101" pitchFamily="49" charset="-122"/>
                <a:ea typeface="仿宋" panose="02010609060101010101" pitchFamily="49" charset="-122"/>
                <a:cs typeface="仿宋" panose="02010609060101010101" pitchFamily="49" charset="-122"/>
              </a:rPr>
              <a:t>“</a:t>
            </a:r>
            <a:r>
              <a:rPr lang="zh-CN" altLang="en-US" sz="2000">
                <a:solidFill>
                  <a:schemeClr val="bg1"/>
                </a:solidFill>
                <a:latin typeface="仿宋" panose="02010609060101010101" pitchFamily="49" charset="-122"/>
                <a:ea typeface="仿宋" panose="02010609060101010101" pitchFamily="49" charset="-122"/>
                <a:cs typeface="仿宋" panose="02010609060101010101" pitchFamily="49" charset="-122"/>
              </a:rPr>
              <a:t>凯撒密码</a:t>
            </a:r>
            <a:r>
              <a:rPr lang="en-US" altLang="zh-CN" sz="2000">
                <a:solidFill>
                  <a:schemeClr val="bg1"/>
                </a:solidFill>
                <a:latin typeface="仿宋" panose="02010609060101010101" pitchFamily="49" charset="-122"/>
                <a:ea typeface="仿宋" panose="02010609060101010101" pitchFamily="49" charset="-122"/>
                <a:cs typeface="仿宋" panose="02010609060101010101" pitchFamily="49" charset="-122"/>
              </a:rPr>
              <a:t>.py</a:t>
            </a:r>
            <a:r>
              <a:rPr lang="en-US" altLang="zh-CN" sz="2000">
                <a:solidFill>
                  <a:schemeClr val="bg1"/>
                </a:solidFill>
                <a:latin typeface="仿宋" panose="02010609060101010101" pitchFamily="49" charset="-122"/>
                <a:ea typeface="仿宋" panose="02010609060101010101" pitchFamily="49" charset="-122"/>
                <a:cs typeface="仿宋" panose="02010609060101010101" pitchFamily="49" charset="-122"/>
                <a:sym typeface="+mn-ea"/>
              </a:rPr>
              <a:t>”</a:t>
            </a:r>
            <a:r>
              <a:rPr lang="zh-CN" altLang="en-US" sz="2000">
                <a:solidFill>
                  <a:schemeClr val="bg1"/>
                </a:solidFill>
                <a:latin typeface="仿宋" panose="02010609060101010101" pitchFamily="49" charset="-122"/>
                <a:ea typeface="仿宋" panose="02010609060101010101" pitchFamily="49" charset="-122"/>
                <a:cs typeface="仿宋" panose="02010609060101010101" pitchFamily="49" charset="-122"/>
              </a:rPr>
              <a:t>，根据流程图，将程序补充完整并运行，体验数据加密的过程。</a:t>
            </a:r>
          </a:p>
        </p:txBody>
      </p:sp>
      <p:sp>
        <p:nvSpPr>
          <p:cNvPr id="7" name="文本框 6"/>
          <p:cNvSpPr txBox="1"/>
          <p:nvPr/>
        </p:nvSpPr>
        <p:spPr>
          <a:xfrm>
            <a:off x="3261995" y="4431030"/>
            <a:ext cx="5881370" cy="643890"/>
          </a:xfrm>
          <a:prstGeom prst="rect">
            <a:avLst/>
          </a:prstGeom>
          <a:solidFill>
            <a:schemeClr val="accent3">
              <a:lumMod val="20000"/>
              <a:lumOff val="80000"/>
            </a:schemeClr>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9" tIns="45719" rIns="45719" bIns="45719" numCol="1" spcCol="38100" rtlCol="0" anchor="t" forceAA="0">
            <a:spAutoFit/>
          </a:bodyPr>
          <a:lstStyle/>
          <a:p>
            <a:pPr marL="0" marR="0" indent="0" algn="l" defTabSz="914400" rtl="0" fontAlgn="auto" latinLnBrk="1" hangingPunct="0">
              <a:lnSpc>
                <a:spcPct val="100000"/>
              </a:lnSpc>
              <a:spcBef>
                <a:spcPct val="0"/>
              </a:spcBef>
              <a:spcAft>
                <a:spcPct val="0"/>
              </a:spcAft>
              <a:buClrTx/>
              <a:buSzTx/>
              <a:buFontTx/>
              <a:buNone/>
            </a:pPr>
            <a:r>
              <a:rPr lang="zh-CN" altLang="en-US" sz="1200">
                <a:solidFill>
                  <a:srgbClr val="000000"/>
                </a:solidFill>
                <a:latin typeface="新宋体" panose="02010609030101010101" pitchFamily="49" charset="-122"/>
                <a:ea typeface="新宋体" panose="02010609030101010101" pitchFamily="49" charset="-122"/>
              </a:rPr>
              <a:t>注：mingwen和miwen是两个文本框对象，用于接收待加密的文本和显示加密后的密文。</a:t>
            </a:r>
          </a:p>
          <a:p>
            <a:pPr marL="0" marR="0" indent="0" algn="l" defTabSz="914400" rtl="0" fontAlgn="auto" latinLnBrk="1" hangingPunct="0">
              <a:lnSpc>
                <a:spcPct val="100000"/>
              </a:lnSpc>
              <a:spcBef>
                <a:spcPct val="0"/>
              </a:spcBef>
              <a:spcAft>
                <a:spcPct val="0"/>
              </a:spcAft>
              <a:buClrTx/>
              <a:buSzTx/>
              <a:buFontTx/>
              <a:buNone/>
            </a:pPr>
            <a:r>
              <a:rPr lang="zh-CN" altLang="en-US" sz="1200">
                <a:solidFill>
                  <a:srgbClr val="000000"/>
                </a:solidFill>
                <a:latin typeface="新宋体" panose="02010609030101010101" pitchFamily="49" charset="-122"/>
                <a:ea typeface="新宋体" panose="02010609030101010101" pitchFamily="49" charset="-122"/>
              </a:rPr>
              <a:t>get方法用于接收文本框中的数据，delete方法用于删除文本框中的内容，</a:t>
            </a:r>
          </a:p>
          <a:p>
            <a:pPr marL="0" marR="0" indent="0" algn="l" defTabSz="914400" rtl="0" fontAlgn="auto" latinLnBrk="1" hangingPunct="0">
              <a:lnSpc>
                <a:spcPct val="100000"/>
              </a:lnSpc>
              <a:spcBef>
                <a:spcPct val="0"/>
              </a:spcBef>
              <a:spcAft>
                <a:spcPct val="0"/>
              </a:spcAft>
              <a:buClrTx/>
              <a:buSzTx/>
              <a:buFontTx/>
              <a:buNone/>
            </a:pPr>
            <a:r>
              <a:rPr lang="zh-CN" altLang="en-US" sz="1200">
                <a:solidFill>
                  <a:srgbClr val="000000"/>
                </a:solidFill>
                <a:latin typeface="新宋体" panose="02010609030101010101" pitchFamily="49" charset="-122"/>
                <a:ea typeface="新宋体" panose="02010609030101010101" pitchFamily="49" charset="-122"/>
              </a:rPr>
              <a:t>insert方法用于将数据插入文本框内。</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7"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7115" y="2382357"/>
            <a:ext cx="7625261" cy="17506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lvl1pPr marL="0" marR="0" indent="0" algn="just" defTabSz="914400" rtl="0" fontAlgn="auto" latinLnBrk="1" hangingPunct="0">
              <a:lnSpc>
                <a:spcPct val="120000"/>
              </a:lnSpc>
              <a:spcBef>
                <a:spcPct val="0"/>
              </a:spcBef>
              <a:spcAft>
                <a:spcPct val="0"/>
              </a:spcAft>
              <a:buClrTx/>
              <a:buSzTx/>
              <a:buFontTx/>
              <a:buNone/>
              <a:defRPr sz="1600">
                <a:solidFill>
                  <a:srgbClr val="000000"/>
                </a:solidFill>
                <a:latin typeface="微软雅黑" panose="020B0503020204020204" pitchFamily="34" charset="-122"/>
                <a:ea typeface="微软雅黑" panose="020B0503020204020204" pitchFamily="34" charset="-122"/>
              </a:defRPr>
            </a:lvl1pPr>
          </a:lstStyle>
          <a:p>
            <a:pPr indent="457200" algn="l">
              <a:lnSpc>
                <a:spcPct val="90000"/>
              </a:lnSpc>
            </a:pPr>
            <a:r>
              <a:rPr lang="en-US" altLang="zh-CN" sz="2400">
                <a:solidFill>
                  <a:schemeClr val="bg1"/>
                </a:solidFill>
                <a:latin typeface="仿宋" panose="02010609060101010101" pitchFamily="49" charset="-122"/>
                <a:ea typeface="仿宋" panose="02010609060101010101" pitchFamily="49" charset="-122"/>
                <a:cs typeface="仿宋" panose="02010609060101010101" pitchFamily="49" charset="-122"/>
              </a:rPr>
              <a:t> </a:t>
            </a:r>
            <a:r>
              <a:rPr lang="zh-CN" altLang="en-US" sz="2400">
                <a:solidFill>
                  <a:schemeClr val="bg1"/>
                </a:solidFill>
                <a:latin typeface="仿宋" panose="02010609060101010101" pitchFamily="49" charset="-122"/>
                <a:ea typeface="仿宋" panose="02010609060101010101" pitchFamily="49" charset="-122"/>
                <a:cs typeface="仿宋" panose="02010609060101010101" pitchFamily="49" charset="-122"/>
              </a:rPr>
              <a:t>如：凯撒密码只是简单地将明文中的每一个字母用字母表中该字母后的第</a:t>
            </a:r>
            <a:r>
              <a:rPr lang="en-US" altLang="zh-CN" sz="2400">
                <a:solidFill>
                  <a:schemeClr val="bg1"/>
                </a:solidFill>
                <a:latin typeface="仿宋" panose="02010609060101010101" pitchFamily="49" charset="-122"/>
                <a:ea typeface="仿宋" panose="02010609060101010101" pitchFamily="49" charset="-122"/>
                <a:cs typeface="仿宋" panose="02010609060101010101" pitchFamily="49" charset="-122"/>
              </a:rPr>
              <a:t>3</a:t>
            </a:r>
            <a:r>
              <a:rPr lang="zh-CN" altLang="en-US" sz="2400">
                <a:solidFill>
                  <a:schemeClr val="bg1"/>
                </a:solidFill>
                <a:latin typeface="仿宋" panose="02010609060101010101" pitchFamily="49" charset="-122"/>
                <a:ea typeface="仿宋" panose="02010609060101010101" pitchFamily="49" charset="-122"/>
                <a:cs typeface="仿宋" panose="02010609060101010101" pitchFamily="49" charset="-122"/>
              </a:rPr>
              <a:t>个字母替换。例如，将明文中的</a:t>
            </a:r>
            <a:r>
              <a:rPr lang="en-US" altLang="zh-CN" sz="2400">
                <a:solidFill>
                  <a:schemeClr val="bg1"/>
                </a:solidFill>
                <a:latin typeface="仿宋" panose="02010609060101010101" pitchFamily="49" charset="-122"/>
                <a:ea typeface="仿宋" panose="02010609060101010101" pitchFamily="49" charset="-122"/>
                <a:cs typeface="仿宋" panose="02010609060101010101" pitchFamily="49" charset="-122"/>
              </a:rPr>
              <a:t>a</a:t>
            </a:r>
            <a:r>
              <a:rPr lang="zh-CN" altLang="en-US" sz="2400">
                <a:solidFill>
                  <a:schemeClr val="bg1"/>
                </a:solidFill>
                <a:latin typeface="仿宋" panose="02010609060101010101" pitchFamily="49" charset="-122"/>
                <a:ea typeface="仿宋" panose="02010609060101010101" pitchFamily="49" charset="-122"/>
                <a:cs typeface="仿宋" panose="02010609060101010101" pitchFamily="49" charset="-122"/>
              </a:rPr>
              <a:t>用</a:t>
            </a:r>
            <a:r>
              <a:rPr lang="en-US" altLang="zh-CN" sz="2400">
                <a:solidFill>
                  <a:schemeClr val="bg1"/>
                </a:solidFill>
                <a:latin typeface="仿宋" panose="02010609060101010101" pitchFamily="49" charset="-122"/>
                <a:ea typeface="仿宋" panose="02010609060101010101" pitchFamily="49" charset="-122"/>
                <a:cs typeface="仿宋" panose="02010609060101010101" pitchFamily="49" charset="-122"/>
              </a:rPr>
              <a:t>d</a:t>
            </a:r>
            <a:r>
              <a:rPr lang="zh-CN" altLang="en-US" sz="2400">
                <a:solidFill>
                  <a:schemeClr val="bg1"/>
                </a:solidFill>
                <a:latin typeface="仿宋" panose="02010609060101010101" pitchFamily="49" charset="-122"/>
                <a:ea typeface="仿宋" panose="02010609060101010101" pitchFamily="49" charset="-122"/>
                <a:cs typeface="仿宋" panose="02010609060101010101" pitchFamily="49" charset="-122"/>
              </a:rPr>
              <a:t>替换，</a:t>
            </a:r>
            <a:r>
              <a:rPr lang="en-US" altLang="zh-CN" sz="2400">
                <a:solidFill>
                  <a:schemeClr val="bg1"/>
                </a:solidFill>
                <a:latin typeface="仿宋" panose="02010609060101010101" pitchFamily="49" charset="-122"/>
                <a:ea typeface="仿宋" panose="02010609060101010101" pitchFamily="49" charset="-122"/>
                <a:cs typeface="仿宋" panose="02010609060101010101" pitchFamily="49" charset="-122"/>
              </a:rPr>
              <a:t>b</a:t>
            </a:r>
            <a:r>
              <a:rPr lang="zh-CN" altLang="en-US" sz="2400">
                <a:solidFill>
                  <a:schemeClr val="bg1"/>
                </a:solidFill>
                <a:latin typeface="仿宋" panose="02010609060101010101" pitchFamily="49" charset="-122"/>
                <a:ea typeface="仿宋" panose="02010609060101010101" pitchFamily="49" charset="-122"/>
                <a:cs typeface="仿宋" panose="02010609060101010101" pitchFamily="49" charset="-122"/>
              </a:rPr>
              <a:t>用</a:t>
            </a:r>
            <a:r>
              <a:rPr lang="en-US" altLang="zh-CN" sz="2400">
                <a:solidFill>
                  <a:schemeClr val="bg1"/>
                </a:solidFill>
                <a:latin typeface="仿宋" panose="02010609060101010101" pitchFamily="49" charset="-122"/>
                <a:ea typeface="仿宋" panose="02010609060101010101" pitchFamily="49" charset="-122"/>
                <a:cs typeface="仿宋" panose="02010609060101010101" pitchFamily="49" charset="-122"/>
              </a:rPr>
              <a:t>e</a:t>
            </a:r>
            <a:r>
              <a:rPr lang="zh-CN" altLang="en-US" sz="2400">
                <a:solidFill>
                  <a:schemeClr val="bg1"/>
                </a:solidFill>
                <a:latin typeface="仿宋" panose="02010609060101010101" pitchFamily="49" charset="-122"/>
                <a:ea typeface="仿宋" panose="02010609060101010101" pitchFamily="49" charset="-122"/>
                <a:cs typeface="仿宋" panose="02010609060101010101" pitchFamily="49" charset="-122"/>
              </a:rPr>
              <a:t>替换，</a:t>
            </a:r>
            <a:r>
              <a:rPr lang="en-US" altLang="zh-CN" sz="2400">
                <a:solidFill>
                  <a:schemeClr val="bg1"/>
                </a:solidFill>
                <a:latin typeface="仿宋" panose="02010609060101010101" pitchFamily="49" charset="-122"/>
                <a:ea typeface="仿宋" panose="02010609060101010101" pitchFamily="49" charset="-122"/>
                <a:cs typeface="仿宋" panose="02010609060101010101" pitchFamily="49" charset="-122"/>
              </a:rPr>
              <a:t>……,z</a:t>
            </a:r>
            <a:r>
              <a:rPr lang="zh-CN" altLang="en-US" sz="2400">
                <a:solidFill>
                  <a:schemeClr val="bg1"/>
                </a:solidFill>
                <a:latin typeface="仿宋" panose="02010609060101010101" pitchFamily="49" charset="-122"/>
                <a:ea typeface="仿宋" panose="02010609060101010101" pitchFamily="49" charset="-122"/>
                <a:cs typeface="仿宋" panose="02010609060101010101" pitchFamily="49" charset="-122"/>
              </a:rPr>
              <a:t>用</a:t>
            </a:r>
            <a:r>
              <a:rPr lang="en-US" altLang="zh-CN" sz="2400">
                <a:solidFill>
                  <a:schemeClr val="bg1"/>
                </a:solidFill>
                <a:latin typeface="仿宋" panose="02010609060101010101" pitchFamily="49" charset="-122"/>
                <a:ea typeface="仿宋" panose="02010609060101010101" pitchFamily="49" charset="-122"/>
                <a:cs typeface="仿宋" panose="02010609060101010101" pitchFamily="49" charset="-122"/>
              </a:rPr>
              <a:t>c</a:t>
            </a:r>
            <a:r>
              <a:rPr lang="zh-CN" altLang="en-US" sz="2400">
                <a:solidFill>
                  <a:schemeClr val="bg1"/>
                </a:solidFill>
                <a:latin typeface="仿宋" panose="02010609060101010101" pitchFamily="49" charset="-122"/>
                <a:ea typeface="仿宋" panose="02010609060101010101" pitchFamily="49" charset="-122"/>
                <a:cs typeface="仿宋" panose="02010609060101010101" pitchFamily="49" charset="-122"/>
              </a:rPr>
              <a:t>替换。像凯撒密码这样，明文中的所有字母都在字母表向后（或向前）按照一个固定数目进行偏移后被替换成密文。</a:t>
            </a:r>
          </a:p>
        </p:txBody>
      </p:sp>
      <p:sp>
        <p:nvSpPr>
          <p:cNvPr id="9" name="矩形 8"/>
          <p:cNvSpPr/>
          <p:nvPr/>
        </p:nvSpPr>
        <p:spPr>
          <a:xfrm>
            <a:off x="432431" y="119643"/>
            <a:ext cx="2693633" cy="506730"/>
          </a:xfrm>
          <a:prstGeom prst="rect">
            <a:avLst/>
          </a:prstGeom>
        </p:spPr>
        <p:txBody>
          <a:bodyPr wrap="square">
            <a:spAutoFit/>
          </a:bodyPr>
          <a:lstStyle/>
          <a:p>
            <a:r>
              <a:rPr lang="zh-CN" altLang="zh-CN" sz="2695" b="1">
                <a:solidFill>
                  <a:schemeClr val="bg1"/>
                </a:solidFill>
                <a:latin typeface="黑体" panose="02010609060101010101" charset="-122"/>
                <a:ea typeface="黑体" panose="02010609060101010101" charset="-122"/>
                <a:cs typeface="黑体" panose="02010609060101010101" charset="-122"/>
              </a:rPr>
              <a:t>加法密码</a:t>
            </a:r>
          </a:p>
        </p:txBody>
      </p:sp>
      <p:sp>
        <p:nvSpPr>
          <p:cNvPr id="3" name="文本框 2"/>
          <p:cNvSpPr txBox="1"/>
          <p:nvPr/>
        </p:nvSpPr>
        <p:spPr>
          <a:xfrm>
            <a:off x="1017270" y="1085215"/>
            <a:ext cx="7420610" cy="11976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9" tIns="45719" rIns="45719" bIns="45719" numCol="1" spcCol="38100" rtlCol="0" anchor="t" forceAA="0">
            <a:spAutoFit/>
          </a:bodyPr>
          <a:lstStyle/>
          <a:p>
            <a:pPr marL="0" marR="0" indent="0" algn="l" defTabSz="914400" rtl="0" fontAlgn="auto" latinLnBrk="1" hangingPunct="0">
              <a:lnSpc>
                <a:spcPct val="100000"/>
              </a:lnSpc>
              <a:spcBef>
                <a:spcPct val="0"/>
              </a:spcBef>
              <a:spcAft>
                <a:spcPct val="0"/>
              </a:spcAft>
              <a:buClrTx/>
              <a:buSzTx/>
              <a:buFontTx/>
              <a:buNone/>
            </a:pPr>
            <a:r>
              <a:rPr lang="en-US" altLang="zh-CN" sz="2400" b="1">
                <a:solidFill>
                  <a:schemeClr val="bg1"/>
                </a:solidFill>
                <a:latin typeface="仿宋" panose="02010609060101010101" pitchFamily="49" charset="-122"/>
                <a:ea typeface="仿宋" panose="02010609060101010101" pitchFamily="49" charset="-122"/>
                <a:sym typeface="+mn-ea"/>
              </a:rPr>
              <a:t>    </a:t>
            </a:r>
            <a:r>
              <a:rPr lang="zh-CN" altLang="zh-CN" sz="2400" b="1">
                <a:solidFill>
                  <a:schemeClr val="bg1"/>
                </a:solidFill>
                <a:latin typeface="仿宋" panose="02010609060101010101" pitchFamily="49" charset="-122"/>
                <a:ea typeface="仿宋" panose="02010609060101010101" pitchFamily="49" charset="-122"/>
                <a:sym typeface="+mn-ea"/>
              </a:rPr>
              <a:t>加法密码</a:t>
            </a:r>
            <a:r>
              <a:rPr lang="zh-CN" altLang="zh-CN" sz="2400">
                <a:solidFill>
                  <a:schemeClr val="bg1"/>
                </a:solidFill>
                <a:latin typeface="仿宋" panose="02010609060101010101" pitchFamily="49" charset="-122"/>
                <a:ea typeface="仿宋" panose="02010609060101010101" pitchFamily="49" charset="-122"/>
                <a:sym typeface="+mn-ea"/>
              </a:rPr>
              <a:t>又被称为</a:t>
            </a:r>
            <a:r>
              <a:rPr lang="zh-CN" altLang="zh-CN" sz="2400" b="1">
                <a:solidFill>
                  <a:schemeClr val="bg1"/>
                </a:solidFill>
                <a:latin typeface="仿宋" panose="02010609060101010101" pitchFamily="49" charset="-122"/>
                <a:ea typeface="仿宋" panose="02010609060101010101" pitchFamily="49" charset="-122"/>
                <a:sym typeface="+mn-ea"/>
              </a:rPr>
              <a:t>移位密码</a:t>
            </a:r>
            <a:r>
              <a:rPr lang="zh-CN" altLang="zh-CN" sz="2400">
                <a:solidFill>
                  <a:schemeClr val="bg1"/>
                </a:solidFill>
                <a:latin typeface="仿宋" panose="02010609060101010101" pitchFamily="49" charset="-122"/>
                <a:ea typeface="仿宋" panose="02010609060101010101" pitchFamily="49" charset="-122"/>
                <a:sym typeface="+mn-ea"/>
              </a:rPr>
              <a:t>。在加法密码算法中，</a:t>
            </a:r>
          </a:p>
          <a:p>
            <a:pPr marL="0" marR="0" indent="0" algn="l" defTabSz="914400" rtl="0" fontAlgn="auto" latinLnBrk="1" hangingPunct="0">
              <a:lnSpc>
                <a:spcPct val="100000"/>
              </a:lnSpc>
              <a:spcBef>
                <a:spcPct val="0"/>
              </a:spcBef>
              <a:spcAft>
                <a:spcPct val="0"/>
              </a:spcAft>
              <a:buClrTx/>
              <a:buSzTx/>
              <a:buFontTx/>
              <a:buNone/>
            </a:pPr>
            <a:r>
              <a:rPr lang="zh-CN" altLang="zh-CN" sz="2400">
                <a:solidFill>
                  <a:schemeClr val="bg1"/>
                </a:solidFill>
                <a:latin typeface="仿宋" panose="02010609060101010101" pitchFamily="49" charset="-122"/>
                <a:ea typeface="仿宋" panose="02010609060101010101" pitchFamily="49" charset="-122"/>
                <a:sym typeface="+mn-ea"/>
              </a:rPr>
              <a:t>明文中的所有字母都在字母表上向后或向前按照一个</a:t>
            </a:r>
          </a:p>
          <a:p>
            <a:pPr marL="0" marR="0" indent="0" algn="l" defTabSz="914400" rtl="0" fontAlgn="auto" latinLnBrk="1" hangingPunct="0">
              <a:lnSpc>
                <a:spcPct val="100000"/>
              </a:lnSpc>
              <a:spcBef>
                <a:spcPct val="0"/>
              </a:spcBef>
              <a:spcAft>
                <a:spcPct val="0"/>
              </a:spcAft>
              <a:buClrTx/>
              <a:buSzTx/>
              <a:buFontTx/>
              <a:buNone/>
            </a:pPr>
            <a:r>
              <a:rPr lang="zh-CN" altLang="zh-CN" sz="2400">
                <a:solidFill>
                  <a:schemeClr val="bg1"/>
                </a:solidFill>
                <a:latin typeface="仿宋" panose="02010609060101010101" pitchFamily="49" charset="-122"/>
                <a:ea typeface="仿宋" panose="02010609060101010101" pitchFamily="49" charset="-122"/>
                <a:sym typeface="+mn-ea"/>
              </a:rPr>
              <a:t>固定数目进行偏移生成被替换成密文。</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lstStyle/>
          <a:p>
            <a:pPr marL="0" indent="0">
              <a:lnSpc>
                <a:spcPct val="140000"/>
              </a:lnSpc>
              <a:buNone/>
            </a:pPr>
            <a:r>
              <a:rPr lang="en-US" altLang="zh-CN" sz="2400">
                <a:solidFill>
                  <a:schemeClr val="bg1"/>
                </a:solidFill>
                <a:latin typeface="仿宋" panose="02010609060101010101" pitchFamily="49" charset="-122"/>
                <a:ea typeface="仿宋" panose="02010609060101010101" pitchFamily="49" charset="-122"/>
                <a:cs typeface="仿宋" panose="02010609060101010101" pitchFamily="49" charset="-122"/>
              </a:rPr>
              <a:t>    </a:t>
            </a:r>
            <a:r>
              <a:rPr lang="zh-CN" altLang="en-US" sz="2400">
                <a:solidFill>
                  <a:schemeClr val="bg1"/>
                </a:solidFill>
                <a:latin typeface="仿宋" panose="02010609060101010101" pitchFamily="49" charset="-122"/>
                <a:ea typeface="仿宋" panose="02010609060101010101" pitchFamily="49" charset="-122"/>
                <a:cs typeface="仿宋" panose="02010609060101010101" pitchFamily="49" charset="-122"/>
              </a:rPr>
              <a:t>加密算法操作中的一组数字被称为密钥。比如，恺撒密码的密钥为3,加密和解密使用同一个密钥，被称为对称加密体制。</a:t>
            </a:r>
          </a:p>
        </p:txBody>
      </p:sp>
      <p:sp>
        <p:nvSpPr>
          <p:cNvPr id="9" name="矩形 8"/>
          <p:cNvSpPr/>
          <p:nvPr/>
        </p:nvSpPr>
        <p:spPr>
          <a:xfrm>
            <a:off x="432431" y="119643"/>
            <a:ext cx="2693633" cy="506730"/>
          </a:xfrm>
          <a:prstGeom prst="rect">
            <a:avLst/>
          </a:prstGeom>
        </p:spPr>
        <p:txBody>
          <a:bodyPr wrap="square">
            <a:spAutoFit/>
          </a:bodyPr>
          <a:lstStyle/>
          <a:p>
            <a:r>
              <a:rPr lang="zh-CN" altLang="zh-CN" sz="2695" b="1">
                <a:solidFill>
                  <a:schemeClr val="bg1"/>
                </a:solidFill>
                <a:latin typeface="黑体" panose="02010609060101010101" charset="-122"/>
                <a:ea typeface="黑体" panose="02010609060101010101" charset="-122"/>
                <a:cs typeface="黑体" panose="02010609060101010101" charset="-122"/>
              </a:rPr>
              <a:t>加法密码</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lstStyle/>
          <a:p>
            <a:pPr marL="0" indent="0">
              <a:lnSpc>
                <a:spcPct val="110000"/>
              </a:lnSpc>
              <a:buNone/>
            </a:pPr>
            <a:r>
              <a:rPr lang="en-US" altLang="zh-CN" sz="2000">
                <a:solidFill>
                  <a:schemeClr val="bg1"/>
                </a:solidFill>
                <a:latin typeface="仿宋" panose="02010609060101010101" pitchFamily="49" charset="-122"/>
                <a:ea typeface="仿宋" panose="02010609060101010101" pitchFamily="49" charset="-122"/>
                <a:cs typeface="仿宋" panose="02010609060101010101" pitchFamily="49" charset="-122"/>
              </a:rPr>
              <a:t>    </a:t>
            </a:r>
            <a:r>
              <a:rPr lang="zh-CN" altLang="en-US" sz="2000">
                <a:solidFill>
                  <a:schemeClr val="bg1"/>
                </a:solidFill>
                <a:latin typeface="仿宋" panose="02010609060101010101" pitchFamily="49" charset="-122"/>
                <a:ea typeface="仿宋" panose="02010609060101010101" pitchFamily="49" charset="-122"/>
                <a:cs typeface="仿宋" panose="02010609060101010101" pitchFamily="49" charset="-122"/>
              </a:rPr>
              <a:t>用Python语言实现加密算法时，明文和密文都被抽象为字符串类型的数据，Python中的字符串由一串字符组成，用引号引起来表示，比如“abCEd”。类似于列表的操作，我们可以指向或操作字符串中的某一个字符，比如c[0]表示字符串中的第一个字符。</a:t>
            </a:r>
          </a:p>
          <a:p>
            <a:pPr marL="0" indent="0">
              <a:lnSpc>
                <a:spcPct val="110000"/>
              </a:lnSpc>
              <a:buNone/>
            </a:pPr>
            <a:r>
              <a:rPr lang="zh-CN" altLang="en-US" sz="2000">
                <a:solidFill>
                  <a:schemeClr val="bg1"/>
                </a:solidFill>
                <a:latin typeface="仿宋" panose="02010609060101010101" pitchFamily="49" charset="-122"/>
                <a:ea typeface="仿宋" panose="02010609060101010101" pitchFamily="49" charset="-122"/>
                <a:cs typeface="仿宋" panose="02010609060101010101" pitchFamily="49" charset="-122"/>
              </a:rPr>
              <a:t>    我们还可以用Python系统函数对数据进行特定的操作，len函数可以获取字符串中字符的个数，ord函数可以将字符类型的参数转换为对应的整数值，chr函数可以将整数类型的参数转换为对应的字符。</a:t>
            </a:r>
          </a:p>
          <a:p>
            <a:pPr>
              <a:lnSpc>
                <a:spcPct val="70000"/>
              </a:lnSpc>
            </a:pPr>
            <a:endParaRPr lang="zh-CN" altLang="en-US" sz="2000">
              <a:solidFill>
                <a:schemeClr val="bg1"/>
              </a:solidFill>
              <a:latin typeface="仿宋" panose="02010609060101010101" pitchFamily="49" charset="-122"/>
              <a:ea typeface="仿宋" panose="02010609060101010101" pitchFamily="49" charset="-122"/>
              <a:cs typeface="仿宋" panose="02010609060101010101" pitchFamily="49" charset="-122"/>
            </a:endParaRPr>
          </a:p>
        </p:txBody>
      </p:sp>
      <p:sp>
        <p:nvSpPr>
          <p:cNvPr id="9" name="矩形 8"/>
          <p:cNvSpPr/>
          <p:nvPr/>
        </p:nvSpPr>
        <p:spPr>
          <a:xfrm>
            <a:off x="432431" y="119643"/>
            <a:ext cx="2693633" cy="506730"/>
          </a:xfrm>
          <a:prstGeom prst="rect">
            <a:avLst/>
          </a:prstGeom>
        </p:spPr>
        <p:txBody>
          <a:bodyPr wrap="square">
            <a:spAutoFit/>
          </a:bodyPr>
          <a:lstStyle/>
          <a:p>
            <a:r>
              <a:rPr lang="zh-CN" altLang="zh-CN" sz="2695" b="1">
                <a:solidFill>
                  <a:schemeClr val="bg1"/>
                </a:solidFill>
                <a:latin typeface="黑体" panose="02010609060101010101" charset="-122"/>
                <a:ea typeface="黑体" panose="02010609060101010101" charset="-122"/>
                <a:cs typeface="黑体" panose="02010609060101010101" charset="-122"/>
              </a:rPr>
              <a:t>加法密码</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9165" y="1191260"/>
            <a:ext cx="7265670" cy="33274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457200" algn="just" defTabSz="914400" rtl="0" fontAlgn="auto" latinLnBrk="1" hangingPunct="0">
              <a:lnSpc>
                <a:spcPct val="130000"/>
              </a:lnSpc>
              <a:spcBef>
                <a:spcPct val="0"/>
              </a:spcBef>
              <a:spcAft>
                <a:spcPct val="0"/>
              </a:spcAft>
              <a:buClrTx/>
              <a:buSzTx/>
              <a:buFontTx/>
              <a:buNone/>
            </a:pPr>
            <a:r>
              <a:rPr lang="zh-CN" altLang="en-US" sz="1800">
                <a:solidFill>
                  <a:schemeClr val="bg1"/>
                </a:solidFill>
                <a:latin typeface="仿宋" panose="02010609060101010101" pitchFamily="49" charset="-122"/>
                <a:ea typeface="仿宋" panose="02010609060101010101" pitchFamily="49" charset="-122"/>
                <a:cs typeface="仿宋" panose="02010609060101010101" pitchFamily="49" charset="-122"/>
              </a:rPr>
              <a:t>由于各种数据存在安全风险，国家已经出台多部法律，大力实施数据保护，维护国家安全和网络秩序。</a:t>
            </a:r>
            <a:r>
              <a:rPr lang="en-US" altLang="zh-CN" sz="1800">
                <a:solidFill>
                  <a:schemeClr val="bg1"/>
                </a:solidFill>
                <a:latin typeface="仿宋" panose="02010609060101010101" pitchFamily="49" charset="-122"/>
                <a:ea typeface="仿宋" panose="02010609060101010101" pitchFamily="49" charset="-122"/>
                <a:cs typeface="仿宋" panose="02010609060101010101" pitchFamily="49" charset="-122"/>
              </a:rPr>
              <a:t>2017</a:t>
            </a:r>
            <a:r>
              <a:rPr lang="zh-CN" altLang="en-US" sz="1800">
                <a:solidFill>
                  <a:schemeClr val="bg1"/>
                </a:solidFill>
                <a:latin typeface="仿宋" panose="02010609060101010101" pitchFamily="49" charset="-122"/>
                <a:ea typeface="仿宋" panose="02010609060101010101" pitchFamily="49" charset="-122"/>
                <a:cs typeface="仿宋" panose="02010609060101010101" pitchFamily="49" charset="-122"/>
              </a:rPr>
              <a:t>年</a:t>
            </a:r>
            <a:r>
              <a:rPr lang="en-US" altLang="zh-CN" sz="1800">
                <a:solidFill>
                  <a:schemeClr val="bg1"/>
                </a:solidFill>
                <a:latin typeface="仿宋" panose="02010609060101010101" pitchFamily="49" charset="-122"/>
                <a:ea typeface="仿宋" panose="02010609060101010101" pitchFamily="49" charset="-122"/>
                <a:cs typeface="仿宋" panose="02010609060101010101" pitchFamily="49" charset="-122"/>
              </a:rPr>
              <a:t>6</a:t>
            </a:r>
            <a:r>
              <a:rPr lang="zh-CN" altLang="en-US" sz="1800">
                <a:solidFill>
                  <a:schemeClr val="bg1"/>
                </a:solidFill>
                <a:latin typeface="仿宋" panose="02010609060101010101" pitchFamily="49" charset="-122"/>
                <a:ea typeface="仿宋" panose="02010609060101010101" pitchFamily="49" charset="-122"/>
                <a:cs typeface="仿宋" panose="02010609060101010101" pitchFamily="49" charset="-122"/>
              </a:rPr>
              <a:t>月</a:t>
            </a:r>
            <a:r>
              <a:rPr lang="en-US" altLang="zh-CN" sz="1800">
                <a:solidFill>
                  <a:schemeClr val="bg1"/>
                </a:solidFill>
                <a:latin typeface="仿宋" panose="02010609060101010101" pitchFamily="49" charset="-122"/>
                <a:ea typeface="仿宋" panose="02010609060101010101" pitchFamily="49" charset="-122"/>
                <a:cs typeface="仿宋" panose="02010609060101010101" pitchFamily="49" charset="-122"/>
              </a:rPr>
              <a:t>1</a:t>
            </a:r>
            <a:r>
              <a:rPr lang="zh-CN" altLang="en-US" sz="1800">
                <a:solidFill>
                  <a:schemeClr val="bg1"/>
                </a:solidFill>
                <a:latin typeface="仿宋" panose="02010609060101010101" pitchFamily="49" charset="-122"/>
                <a:ea typeface="仿宋" panose="02010609060101010101" pitchFamily="49" charset="-122"/>
                <a:cs typeface="仿宋" panose="02010609060101010101" pitchFamily="49" charset="-122"/>
              </a:rPr>
              <a:t>日起施行的</a:t>
            </a:r>
            <a:r>
              <a:rPr lang="en-US" altLang="zh-CN" sz="1800">
                <a:solidFill>
                  <a:schemeClr val="bg1"/>
                </a:solidFill>
                <a:latin typeface="仿宋" panose="02010609060101010101" pitchFamily="49" charset="-122"/>
                <a:ea typeface="仿宋" panose="02010609060101010101" pitchFamily="49" charset="-122"/>
                <a:cs typeface="仿宋" panose="02010609060101010101" pitchFamily="49" charset="-122"/>
              </a:rPr>
              <a:t>《</a:t>
            </a:r>
            <a:r>
              <a:rPr lang="zh-CN" altLang="en-US" sz="1800" b="1">
                <a:solidFill>
                  <a:schemeClr val="bg1"/>
                </a:solidFill>
                <a:latin typeface="仿宋" panose="02010609060101010101" pitchFamily="49" charset="-122"/>
                <a:ea typeface="仿宋" panose="02010609060101010101" pitchFamily="49" charset="-122"/>
                <a:cs typeface="仿宋" panose="02010609060101010101" pitchFamily="49" charset="-122"/>
              </a:rPr>
              <a:t>中华人民共和国网络安全法</a:t>
            </a:r>
            <a:r>
              <a:rPr lang="en-US" altLang="zh-CN" sz="1800">
                <a:solidFill>
                  <a:schemeClr val="bg1"/>
                </a:solidFill>
                <a:latin typeface="仿宋" panose="02010609060101010101" pitchFamily="49" charset="-122"/>
                <a:ea typeface="仿宋" panose="02010609060101010101" pitchFamily="49" charset="-122"/>
                <a:cs typeface="仿宋" panose="02010609060101010101" pitchFamily="49" charset="-122"/>
              </a:rPr>
              <a:t>》</a:t>
            </a:r>
            <a:r>
              <a:rPr lang="zh-CN" altLang="en-US" sz="1800">
                <a:solidFill>
                  <a:schemeClr val="bg1"/>
                </a:solidFill>
                <a:latin typeface="仿宋" panose="02010609060101010101" pitchFamily="49" charset="-122"/>
                <a:ea typeface="仿宋" panose="02010609060101010101" pitchFamily="49" charset="-122"/>
                <a:cs typeface="仿宋" panose="02010609060101010101" pitchFamily="49" charset="-122"/>
              </a:rPr>
              <a:t>，明确要求网络运营者应当按照网络安全等级保护制度的要求，履行安全保护义务，保障网络免受干扰、破坏或者未经授权的访问，防止网络数据泄露或者被篡改，窃取。</a:t>
            </a:r>
            <a:r>
              <a:rPr lang="en-US" altLang="zh-CN" sz="1800">
                <a:solidFill>
                  <a:schemeClr val="bg1"/>
                </a:solidFill>
                <a:latin typeface="仿宋" panose="02010609060101010101" pitchFamily="49" charset="-122"/>
                <a:ea typeface="仿宋" panose="02010609060101010101" pitchFamily="49" charset="-122"/>
                <a:cs typeface="仿宋" panose="02010609060101010101" pitchFamily="49" charset="-122"/>
              </a:rPr>
              <a:t> </a:t>
            </a:r>
          </a:p>
          <a:p>
            <a:pPr marL="0" marR="0" indent="457200" algn="just" defTabSz="914400" rtl="0" fontAlgn="auto" latinLnBrk="1" hangingPunct="0">
              <a:lnSpc>
                <a:spcPct val="130000"/>
              </a:lnSpc>
              <a:spcBef>
                <a:spcPct val="0"/>
              </a:spcBef>
              <a:spcAft>
                <a:spcPct val="0"/>
              </a:spcAft>
              <a:buClrTx/>
              <a:buSzTx/>
              <a:buFontTx/>
              <a:buNone/>
            </a:pPr>
            <a:r>
              <a:rPr lang="en-US" altLang="zh-CN" sz="1800">
                <a:solidFill>
                  <a:schemeClr val="bg1"/>
                </a:solidFill>
                <a:latin typeface="仿宋" panose="02010609060101010101" pitchFamily="49" charset="-122"/>
                <a:ea typeface="仿宋" panose="02010609060101010101" pitchFamily="49" charset="-122"/>
                <a:cs typeface="仿宋" panose="02010609060101010101" pitchFamily="49" charset="-122"/>
              </a:rPr>
              <a:t>《</a:t>
            </a:r>
            <a:r>
              <a:rPr lang="zh-CN" altLang="en-US" sz="1800" b="1">
                <a:solidFill>
                  <a:schemeClr val="bg1"/>
                </a:solidFill>
                <a:latin typeface="仿宋" panose="02010609060101010101" pitchFamily="49" charset="-122"/>
                <a:ea typeface="仿宋" panose="02010609060101010101" pitchFamily="49" charset="-122"/>
                <a:cs typeface="仿宋" panose="02010609060101010101" pitchFamily="49" charset="-122"/>
              </a:rPr>
              <a:t>中华人民共和国刑法</a:t>
            </a:r>
            <a:r>
              <a:rPr lang="en-US" altLang="zh-CN" sz="1800">
                <a:solidFill>
                  <a:schemeClr val="bg1"/>
                </a:solidFill>
                <a:latin typeface="仿宋" panose="02010609060101010101" pitchFamily="49" charset="-122"/>
                <a:ea typeface="仿宋" panose="02010609060101010101" pitchFamily="49" charset="-122"/>
                <a:cs typeface="仿宋" panose="02010609060101010101" pitchFamily="49" charset="-122"/>
              </a:rPr>
              <a:t>》</a:t>
            </a:r>
            <a:r>
              <a:rPr lang="zh-CN" altLang="en-US" sz="1800">
                <a:solidFill>
                  <a:schemeClr val="bg1"/>
                </a:solidFill>
                <a:latin typeface="仿宋" panose="02010609060101010101" pitchFamily="49" charset="-122"/>
                <a:ea typeface="仿宋" panose="02010609060101010101" pitchFamily="49" charset="-122"/>
                <a:cs typeface="仿宋" panose="02010609060101010101" pitchFamily="49" charset="-122"/>
              </a:rPr>
              <a:t>第二百八十五条至第二百八十七条，对非法侵入计算机系统，对计算机信息系统功能进行删除、修改、增加、干扰，造成计算机信息系统不能正常运行，利用计算机实施金融诈骗、盗窃、贪污、挪用公款、窃取国家秘密等行为进行了量刑定罪。</a:t>
            </a:r>
          </a:p>
        </p:txBody>
      </p:sp>
      <p:sp>
        <p:nvSpPr>
          <p:cNvPr id="9" name="矩形 8"/>
          <p:cNvSpPr/>
          <p:nvPr/>
        </p:nvSpPr>
        <p:spPr>
          <a:xfrm>
            <a:off x="432431" y="119643"/>
            <a:ext cx="2693633" cy="506730"/>
          </a:xfrm>
          <a:prstGeom prst="rect">
            <a:avLst/>
          </a:prstGeom>
        </p:spPr>
        <p:txBody>
          <a:bodyPr wrap="square">
            <a:spAutoFit/>
          </a:bodyPr>
          <a:lstStyle/>
          <a:p>
            <a:r>
              <a:rPr lang="zh-CN" altLang="zh-CN" sz="2695" b="1">
                <a:solidFill>
                  <a:schemeClr val="bg1"/>
                </a:solidFill>
                <a:latin typeface="黑体" panose="02010609060101010101" charset="-122"/>
                <a:ea typeface="黑体" panose="02010609060101010101" charset="-122"/>
                <a:cs typeface="黑体" panose="02010609060101010101" charset="-122"/>
              </a:rPr>
              <a:t>拓展知识</a:t>
            </a:r>
          </a:p>
        </p:txBody>
      </p:sp>
      <p:pic>
        <p:nvPicPr>
          <p:cNvPr id="10" name="New picture" hidden="1"/>
          <p:cNvPicPr/>
          <p:nvPr/>
        </p:nvPicPr>
        <p:blipFill>
          <a:blip r:embed="rId2"/>
          <a:stretch>
            <a:fillRect/>
          </a:stretch>
        </p:blipFill>
        <p:spPr>
          <a:xfrm>
            <a:off x="12649200" y="10782300"/>
            <a:ext cx="495300" cy="304800"/>
          </a:xfrm>
          <a:prstGeom prst="cube">
            <a:avLst/>
          </a:prstGeom>
        </p:spPr>
      </p:pic>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Shape 40"/>
          <p:cNvSpPr/>
          <p:nvPr/>
        </p:nvSpPr>
        <p:spPr>
          <a:xfrm>
            <a:off x="2254250" y="2794000"/>
            <a:ext cx="4548188" cy="491490"/>
          </a:xfrm>
          <a:prstGeom prst="rect">
            <a:avLst/>
          </a:prstGeom>
          <a:noFill/>
          <a:ln w="12700">
            <a:noFill/>
          </a:ln>
        </p:spPr>
        <p:txBody>
          <a:bodyPr lIns="45719" rIns="45719" anchor="t">
            <a:spAutoFit/>
          </a:bodyPr>
          <a:lstStyle/>
          <a:p>
            <a:pPr algn="ctr"/>
            <a:r>
              <a:rPr lang="en-US" altLang="zh-CN" sz="4000" b="1" baseline="-25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r>
              <a:rPr lang="en-US" sz="4000" b="1" baseline="-25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 </a:t>
            </a:r>
            <a:r>
              <a:rPr lang="zh-CN" altLang="en-US" sz="4000" b="1" baseline="-25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加密与解密</a:t>
            </a:r>
          </a:p>
        </p:txBody>
      </p:sp>
      <p:sp>
        <p:nvSpPr>
          <p:cNvPr id="4098" name="Shape 40"/>
          <p:cNvSpPr/>
          <p:nvPr/>
        </p:nvSpPr>
        <p:spPr>
          <a:xfrm>
            <a:off x="1790700" y="960438"/>
            <a:ext cx="5545138" cy="750887"/>
          </a:xfrm>
          <a:prstGeom prst="rect">
            <a:avLst/>
          </a:prstGeom>
          <a:noFill/>
          <a:ln w="12700">
            <a:noFill/>
          </a:ln>
        </p:spPr>
        <p:txBody>
          <a:bodyPr lIns="45719" rIns="45719" anchor="t">
            <a:spAutoFit/>
          </a:bodyPr>
          <a:lstStyle/>
          <a:p>
            <a:pPr algn="ctr"/>
            <a:r>
              <a:rPr lang="zh-CN" altLang="en-US" sz="6600" b="1" baseline="-25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a:t>
            </a:r>
            <a:r>
              <a:rPr lang="en-US" altLang="zh-CN" sz="6600" b="1" baseline="-25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6600" b="1" baseline="-25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单元   认识数据</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78180" y="1553845"/>
            <a:ext cx="7618730" cy="1383665"/>
          </a:xfrm>
          <a:prstGeom prst="rect">
            <a:avLst/>
          </a:prstGeom>
        </p:spPr>
        <p:txBody>
          <a:bodyPr wrap="square">
            <a:spAutoFit/>
          </a:bodyPr>
          <a:lstStyle/>
          <a:p>
            <a:pPr algn="l">
              <a:lnSpc>
                <a:spcPct val="150000"/>
              </a:lnSpc>
              <a:buClrTx/>
              <a:buSzTx/>
              <a:buFontTx/>
            </a:pPr>
            <a:r>
              <a:rPr lang="zh-CN" altLang="zh-CN"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上网搜索肩窥方式、字典破解、暴力破解三种密码盗窃方式，</a:t>
            </a:r>
            <a:r>
              <a:rPr lang="zh-CN" altLang="zh-CN"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完成</a:t>
            </a:r>
            <a:r>
              <a:rPr lang="en-US" altLang="zh-CN"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a:t>
            </a:r>
            <a:r>
              <a:rPr lang="zh-CN" altLang="zh-CN"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78的表3.4.1。</a:t>
            </a:r>
          </a:p>
        </p:txBody>
      </p:sp>
      <p:sp>
        <p:nvSpPr>
          <p:cNvPr id="2" name="矩形 1"/>
          <p:cNvSpPr/>
          <p:nvPr/>
        </p:nvSpPr>
        <p:spPr>
          <a:xfrm>
            <a:off x="0" y="641350"/>
            <a:ext cx="2710180" cy="583565"/>
          </a:xfrm>
          <a:prstGeom prst="rect">
            <a:avLst/>
          </a:prstGeom>
        </p:spPr>
        <p:txBody>
          <a:bodyPr wrap="square">
            <a:spAutoFit/>
          </a:bodyPr>
          <a:lstStyle/>
          <a:p>
            <a:pPr algn="l">
              <a:buClrTx/>
              <a:buSzTx/>
              <a:buFontTx/>
            </a:pPr>
            <a:r>
              <a:rPr lang="zh-CN" altLang="zh-CN" sz="32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任务一：</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548112" y="1442051"/>
            <a:ext cx="7795787" cy="2800350"/>
          </a:xfrm>
          <a:prstGeom prst="rect">
            <a:avLst/>
          </a:prstGeom>
          <a:solidFill>
            <a:schemeClr val="bg2">
              <a:alpha val="0"/>
            </a:schemeClr>
          </a:solidFill>
          <a:ln w="9525">
            <a:noFill/>
            <a:miter lim="800000"/>
          </a:ln>
          <a:effectLst/>
        </p:spPr>
        <p:txBody>
          <a:bodyPr vert="horz" wrap="square" lIns="0" tIns="0" rIns="0" bIns="0" numCol="1" anchor="ctr" anchorCtr="0" compatLnSpc="1">
            <a:spAutoFit/>
          </a:bodyPr>
          <a:lstStyle/>
          <a:p>
            <a:pPr indent="457200" algn="just" rtl="0" fontAlgn="base">
              <a:lnSpc>
                <a:spcPct val="130000"/>
              </a:lnSpc>
              <a:spcBef>
                <a:spcPct val="0"/>
              </a:spcBef>
              <a:spcAft>
                <a:spcPct val="0"/>
              </a:spcAft>
            </a:pPr>
            <a:r>
              <a:rPr lang="zh-CN" altLang="en-US"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肩窥攻击</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：通过窥看用户的键盘输入</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鼠标移动等方式来获取用户口令。</a:t>
            </a:r>
            <a:endPar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rtl="0" fontAlgn="base">
              <a:lnSpc>
                <a:spcPct val="130000"/>
              </a:lnSpc>
              <a:spcBef>
                <a:spcPct val="0"/>
              </a:spcBef>
              <a:spcAft>
                <a:spcPct val="0"/>
              </a:spcAft>
            </a:pPr>
            <a:r>
              <a:rPr kumimoji="0" lang="zh-CN" altLang="en-US" sz="2000" b="1"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rPr>
              <a:t>字典破解</a:t>
            </a:r>
            <a:r>
              <a:rPr kumimoji="0" lang="zh-CN" altLang="en-US" sz="20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rPr>
              <a:t>：</a:t>
            </a:r>
            <a:r>
              <a:rPr kumimoji="0" lang="zh-CN" sz="20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rPr>
              <a:t>利用人们平时常用的词、句破译。</a:t>
            </a:r>
            <a:r>
              <a:rPr lang="zh-CN" sz="2000">
                <a:ln>
                  <a:noFill/>
                </a:ln>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利用人们习惯用人名、地名或者常见的词语设置成密码的习惯进行破译。</a:t>
            </a:r>
            <a:endParaRPr kumimoji="0" lang="zh-CN" sz="20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rtl="0" fontAlgn="base">
              <a:lnSpc>
                <a:spcPct val="130000"/>
              </a:lnSpc>
              <a:spcBef>
                <a:spcPct val="0"/>
              </a:spcBef>
              <a:spcAft>
                <a:spcPct val="0"/>
              </a:spcAft>
            </a:pPr>
            <a:r>
              <a:rPr kumimoji="0" lang="zh-CN" sz="2000" b="1"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rPr>
              <a:t>暴力破解</a:t>
            </a:r>
            <a:r>
              <a:rPr kumimoji="0" lang="zh-CN" sz="20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rPr>
              <a:t>：一个一个的尝试</a:t>
            </a:r>
            <a:r>
              <a:rPr kumimoji="0" lang="zh-CN" altLang="en-US" sz="20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rPr>
              <a:t>。</a:t>
            </a:r>
          </a:p>
          <a:p>
            <a:pPr indent="457200" algn="just" rtl="0" fontAlgn="base">
              <a:lnSpc>
                <a:spcPct val="130000"/>
              </a:lnSpc>
              <a:spcBef>
                <a:spcPct val="0"/>
              </a:spcBef>
              <a:spcAft>
                <a:spcPct val="0"/>
              </a:spcAft>
            </a:pPr>
            <a:r>
              <a:rPr kumimoji="0" lang="zh-CN" sz="20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rPr>
              <a:t>字典破译速度比暴力破译更快，但是有时候密码设置中包含了没有字典库中的词句就无法破解出来了，因此有好的字典是关键。 </a:t>
            </a:r>
          </a:p>
        </p:txBody>
      </p:sp>
      <p:sp>
        <p:nvSpPr>
          <p:cNvPr id="2" name="文本框 1"/>
          <p:cNvSpPr txBox="1"/>
          <p:nvPr/>
        </p:nvSpPr>
        <p:spPr>
          <a:xfrm>
            <a:off x="548005" y="666750"/>
            <a:ext cx="2235200" cy="5207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9" tIns="45719" rIns="45719" bIns="45719" numCol="1" spcCol="38100" rtlCol="0" anchor="t" forceAA="0">
            <a:spAutoFit/>
          </a:bodyPr>
          <a:lstStyle/>
          <a:p>
            <a:pPr marL="0" marR="0" indent="0" algn="l" defTabSz="914400" rtl="0" fontAlgn="auto" latinLnBrk="1" hangingPunct="0">
              <a:lnSpc>
                <a:spcPct val="100000"/>
              </a:lnSpc>
              <a:spcBef>
                <a:spcPct val="0"/>
              </a:spcBef>
              <a:spcAft>
                <a:spcPct val="0"/>
              </a:spcAft>
              <a:buClrTx/>
              <a:buSzTx/>
              <a:buFontTx/>
              <a:buNone/>
            </a:pPr>
            <a:r>
              <a:rPr lang="zh-CN" altLang="zh-CN" sz="2800" b="1">
                <a:solidFill>
                  <a:schemeClr val="bg1"/>
                </a:solidFill>
                <a:latin typeface="微软雅黑" panose="020B0503020204020204" pitchFamily="34" charset="-122"/>
                <a:ea typeface="微软雅黑" panose="020B0503020204020204" pitchFamily="34" charset="-122"/>
                <a:cs typeface="仿宋" panose="02010609060101010101" pitchFamily="49" charset="-122"/>
                <a:sym typeface="+mn-ea"/>
              </a:rPr>
              <a:t>密码盗窃方式</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custDataLst>
              <p:tags r:id="rId1"/>
            </p:custDataLst>
          </p:nvPr>
        </p:nvGraphicFramePr>
        <p:xfrm>
          <a:off x="1261229" y="1507632"/>
          <a:ext cx="6751320" cy="2962910"/>
        </p:xfrm>
        <a:graphic>
          <a:graphicData uri="http://schemas.openxmlformats.org/drawingml/2006/table">
            <a:tbl>
              <a:tblPr>
                <a:tableStyleId>{5C22544A-7EE6-4342-B048-85BDC9FD1C3A}</a:tableStyleId>
              </a:tblPr>
              <a:tblGrid>
                <a:gridCol w="1192530">
                  <a:extLst>
                    <a:ext uri="{9D8B030D-6E8A-4147-A177-3AD203B41FA5}">
                      <a16:colId xmlns:a16="http://schemas.microsoft.com/office/drawing/2014/main" val="20000"/>
                    </a:ext>
                  </a:extLst>
                </a:gridCol>
                <a:gridCol w="5558790">
                  <a:extLst>
                    <a:ext uri="{9D8B030D-6E8A-4147-A177-3AD203B41FA5}">
                      <a16:colId xmlns:a16="http://schemas.microsoft.com/office/drawing/2014/main" val="20001"/>
                    </a:ext>
                  </a:extLst>
                </a:gridCol>
              </a:tblGrid>
              <a:tr h="493395">
                <a:tc>
                  <a:txBody>
                    <a:bodyPr/>
                    <a:lstStyle/>
                    <a:p>
                      <a:pPr algn="ctr">
                        <a:lnSpc>
                          <a:spcPts val="1055"/>
                        </a:lnSpc>
                        <a:spcAft>
                          <a:spcPct val="0"/>
                        </a:spcAft>
                      </a:pPr>
                      <a:r>
                        <a:rPr lang="zh-CN" sz="1600" b="1" kern="0">
                          <a:solidFill>
                            <a:schemeClr val="bg1"/>
                          </a:solidFill>
                          <a:effectLst/>
                          <a:latin typeface="微软雅黑" panose="020B0503020204020204" pitchFamily="34" charset="-122"/>
                          <a:ea typeface="微软雅黑" panose="020B0503020204020204" pitchFamily="34" charset="-122"/>
                        </a:rPr>
                        <a:t>盗窃方式</a:t>
                      </a:r>
                      <a:endParaRPr lang="zh-CN" sz="1600" b="1" kern="0">
                        <a:solidFill>
                          <a:schemeClr val="bg1"/>
                        </a:solidFill>
                        <a:effectLst/>
                        <a:latin typeface="微软雅黑" panose="020B0503020204020204" pitchFamily="34" charset="-122"/>
                        <a:ea typeface="微软雅黑" panose="020B0503020204020204" pitchFamily="34" charset="-122"/>
                        <a:cs typeface="Times New Roman" panose="02020603050405020304"/>
                      </a:endParaRPr>
                    </a:p>
                  </a:txBody>
                  <a:tcPr marL="51307" marR="51307" marT="0" marB="0" anchor="ctr">
                    <a:solidFill>
                      <a:schemeClr val="accent3"/>
                    </a:solidFill>
                  </a:tcPr>
                </a:tc>
                <a:tc>
                  <a:txBody>
                    <a:bodyPr/>
                    <a:lstStyle/>
                    <a:p>
                      <a:pPr algn="ctr">
                        <a:lnSpc>
                          <a:spcPts val="1055"/>
                        </a:lnSpc>
                        <a:spcAft>
                          <a:spcPct val="0"/>
                        </a:spcAft>
                      </a:pPr>
                      <a:r>
                        <a:rPr lang="zh-CN" sz="1600" b="1" kern="0">
                          <a:solidFill>
                            <a:schemeClr val="bg1"/>
                          </a:solidFill>
                          <a:effectLst/>
                          <a:latin typeface="微软雅黑" panose="020B0503020204020204" pitchFamily="34" charset="-122"/>
                          <a:ea typeface="微软雅黑" panose="020B0503020204020204" pitchFamily="34" charset="-122"/>
                        </a:rPr>
                        <a:t>防盗窃措施</a:t>
                      </a:r>
                      <a:endParaRPr lang="zh-CN" sz="1600" b="1" kern="0">
                        <a:solidFill>
                          <a:schemeClr val="bg1"/>
                        </a:solidFill>
                        <a:effectLst/>
                        <a:latin typeface="微软雅黑" panose="020B0503020204020204" pitchFamily="34" charset="-122"/>
                        <a:ea typeface="微软雅黑" panose="020B0503020204020204" pitchFamily="34" charset="-122"/>
                        <a:cs typeface="Times New Roman" panose="02020603050405020304"/>
                      </a:endParaRPr>
                    </a:p>
                  </a:txBody>
                  <a:tcPr marL="51307" marR="51307" marT="0" marB="0" anchor="ctr">
                    <a:solidFill>
                      <a:schemeClr val="accent3"/>
                    </a:solidFill>
                  </a:tcPr>
                </a:tc>
                <a:extLst>
                  <a:ext uri="{0D108BD9-81ED-4DB2-BD59-A6C34878D82A}">
                    <a16:rowId xmlns:a16="http://schemas.microsoft.com/office/drawing/2014/main" val="10000"/>
                  </a:ext>
                </a:extLst>
              </a:tr>
              <a:tr h="988060">
                <a:tc>
                  <a:txBody>
                    <a:bodyPr/>
                    <a:lstStyle/>
                    <a:p>
                      <a:pPr algn="ctr">
                        <a:lnSpc>
                          <a:spcPts val="1055"/>
                        </a:lnSpc>
                        <a:spcAft>
                          <a:spcPct val="0"/>
                        </a:spcAft>
                      </a:pPr>
                      <a:r>
                        <a:rPr lang="zh-CN" sz="1600" kern="0">
                          <a:solidFill>
                            <a:schemeClr val="tx1"/>
                          </a:solidFill>
                          <a:effectLst/>
                          <a:latin typeface="微软雅黑" panose="020B0503020204020204" pitchFamily="34" charset="-122"/>
                          <a:ea typeface="微软雅黑" panose="020B0503020204020204" pitchFamily="34" charset="-122"/>
                        </a:rPr>
                        <a:t>肩窥方式</a:t>
                      </a:r>
                      <a:endParaRPr lang="zh-CN" sz="1600" kern="0">
                        <a:solidFill>
                          <a:schemeClr val="tx1"/>
                        </a:solidFill>
                        <a:effectLst/>
                        <a:latin typeface="微软雅黑" panose="020B0503020204020204" pitchFamily="34" charset="-122"/>
                        <a:ea typeface="微软雅黑" panose="020B0503020204020204" pitchFamily="34" charset="-122"/>
                        <a:cs typeface="Times New Roman" panose="02020603050405020304"/>
                      </a:endParaRPr>
                    </a:p>
                  </a:txBody>
                  <a:tcPr marL="51307" marR="51307" marT="0" marB="0" anchor="ctr">
                    <a:solidFill>
                      <a:schemeClr val="accent5">
                        <a:lumMod val="60000"/>
                        <a:lumOff val="40000"/>
                      </a:schemeClr>
                    </a:solidFill>
                  </a:tcPr>
                </a:tc>
                <a:tc>
                  <a:txBody>
                    <a:bodyPr/>
                    <a:lstStyle/>
                    <a:p>
                      <a:pPr marL="0" algn="l" defTabSz="914400" rtl="0" eaLnBrk="1" latinLnBrk="0" hangingPunct="1">
                        <a:lnSpc>
                          <a:spcPct val="120000"/>
                        </a:lnSpc>
                        <a:spcAft>
                          <a:spcPct val="0"/>
                        </a:spcAft>
                      </a:pPr>
                      <a:r>
                        <a:rPr lang="zh-CN" sz="1600" b="0" kern="0">
                          <a:solidFill>
                            <a:schemeClr val="tx1"/>
                          </a:solidFill>
                          <a:effectLst/>
                          <a:latin typeface="微软雅黑" panose="020B0503020204020204" pitchFamily="34" charset="-122"/>
                          <a:ea typeface="微软雅黑" panose="020B0503020204020204" pitchFamily="34" charset="-122"/>
                          <a:cs typeface="+mn-cs"/>
                        </a:rPr>
                        <a:t>输入密码时遮挡自己的操作过程，防止别人偷看密码信息；确定环境安全后再进行操作</a:t>
                      </a:r>
                    </a:p>
                  </a:txBody>
                  <a:tcPr marL="51307" marR="51307" marT="0" marB="0" anchor="ctr">
                    <a:solidFill>
                      <a:schemeClr val="accent5">
                        <a:lumMod val="60000"/>
                        <a:lumOff val="40000"/>
                      </a:schemeClr>
                    </a:solidFill>
                  </a:tcPr>
                </a:tc>
                <a:extLst>
                  <a:ext uri="{0D108BD9-81ED-4DB2-BD59-A6C34878D82A}">
                    <a16:rowId xmlns:a16="http://schemas.microsoft.com/office/drawing/2014/main" val="10001"/>
                  </a:ext>
                </a:extLst>
              </a:tr>
              <a:tr h="987425">
                <a:tc>
                  <a:txBody>
                    <a:bodyPr/>
                    <a:lstStyle/>
                    <a:p>
                      <a:pPr algn="ctr">
                        <a:lnSpc>
                          <a:spcPts val="1055"/>
                        </a:lnSpc>
                        <a:spcAft>
                          <a:spcPct val="0"/>
                        </a:spcAft>
                      </a:pPr>
                      <a:r>
                        <a:rPr lang="zh-CN" sz="1600" kern="0">
                          <a:solidFill>
                            <a:schemeClr val="tx1"/>
                          </a:solidFill>
                          <a:effectLst/>
                          <a:latin typeface="微软雅黑" panose="020B0503020204020204" pitchFamily="34" charset="-122"/>
                          <a:ea typeface="微软雅黑" panose="020B0503020204020204" pitchFamily="34" charset="-122"/>
                        </a:rPr>
                        <a:t>字典破解</a:t>
                      </a:r>
                      <a:endParaRPr lang="zh-CN" sz="1600" kern="0">
                        <a:solidFill>
                          <a:schemeClr val="tx1"/>
                        </a:solidFill>
                        <a:effectLst/>
                        <a:latin typeface="微软雅黑" panose="020B0503020204020204" pitchFamily="34" charset="-122"/>
                        <a:ea typeface="微软雅黑" panose="020B0503020204020204" pitchFamily="34" charset="-122"/>
                        <a:cs typeface="Times New Roman" panose="02020603050405020304"/>
                      </a:endParaRPr>
                    </a:p>
                  </a:txBody>
                  <a:tcPr marL="51307" marR="51307" marT="0" marB="0" anchor="ctr">
                    <a:solidFill>
                      <a:schemeClr val="accent6">
                        <a:lumMod val="40000"/>
                        <a:lumOff val="60000"/>
                      </a:schemeClr>
                    </a:solidFill>
                  </a:tcPr>
                </a:tc>
                <a:tc>
                  <a:txBody>
                    <a:bodyPr/>
                    <a:lstStyle/>
                    <a:p>
                      <a:pPr marL="0" algn="l" defTabSz="914400" rtl="0" eaLnBrk="1" latinLnBrk="0" hangingPunct="1">
                        <a:lnSpc>
                          <a:spcPct val="120000"/>
                        </a:lnSpc>
                        <a:spcAft>
                          <a:spcPct val="0"/>
                        </a:spcAft>
                        <a:buClrTx/>
                        <a:buSzTx/>
                        <a:buFontTx/>
                      </a:pPr>
                      <a:r>
                        <a:rPr lang="zh-CN" sz="1600" b="0" kern="0">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密码不要用生日、姓名及拼音缩写、手机号、简单数字组合、单词、身份证号、用户Id</a:t>
                      </a:r>
                    </a:p>
                  </a:txBody>
                  <a:tcPr marL="51307" marR="51307" marT="0" marB="0" anchor="ctr">
                    <a:solidFill>
                      <a:schemeClr val="accent6">
                        <a:lumMod val="40000"/>
                        <a:lumOff val="60000"/>
                      </a:schemeClr>
                    </a:solidFill>
                  </a:tcPr>
                </a:tc>
                <a:extLst>
                  <a:ext uri="{0D108BD9-81ED-4DB2-BD59-A6C34878D82A}">
                    <a16:rowId xmlns:a16="http://schemas.microsoft.com/office/drawing/2014/main" val="10002"/>
                  </a:ext>
                </a:extLst>
              </a:tr>
              <a:tr h="494030">
                <a:tc>
                  <a:txBody>
                    <a:bodyPr/>
                    <a:lstStyle/>
                    <a:p>
                      <a:pPr algn="ctr">
                        <a:lnSpc>
                          <a:spcPts val="1055"/>
                        </a:lnSpc>
                        <a:spcAft>
                          <a:spcPct val="0"/>
                        </a:spcAft>
                      </a:pPr>
                      <a:r>
                        <a:rPr lang="zh-CN" sz="1600" kern="0">
                          <a:solidFill>
                            <a:schemeClr val="tx1"/>
                          </a:solidFill>
                          <a:effectLst/>
                          <a:latin typeface="微软雅黑" panose="020B0503020204020204" pitchFamily="34" charset="-122"/>
                          <a:ea typeface="微软雅黑" panose="020B0503020204020204" pitchFamily="34" charset="-122"/>
                        </a:rPr>
                        <a:t>暴力破解</a:t>
                      </a:r>
                      <a:endParaRPr lang="zh-CN" sz="1600" kern="0">
                        <a:solidFill>
                          <a:schemeClr val="tx1"/>
                        </a:solidFill>
                        <a:effectLst/>
                        <a:latin typeface="微软雅黑" panose="020B0503020204020204" pitchFamily="34" charset="-122"/>
                        <a:ea typeface="微软雅黑" panose="020B0503020204020204" pitchFamily="34" charset="-122"/>
                        <a:cs typeface="Times New Roman" panose="02020603050405020304"/>
                      </a:endParaRPr>
                    </a:p>
                  </a:txBody>
                  <a:tcPr marL="51307" marR="51307" marT="0" marB="0" anchor="ctr">
                    <a:solidFill>
                      <a:schemeClr val="accent1">
                        <a:lumMod val="40000"/>
                        <a:lumOff val="60000"/>
                      </a:schemeClr>
                    </a:solidFill>
                  </a:tcPr>
                </a:tc>
                <a:tc>
                  <a:txBody>
                    <a:bodyPr/>
                    <a:lstStyle/>
                    <a:p>
                      <a:pPr marL="0" algn="l" defTabSz="914400" rtl="0" eaLnBrk="1" latinLnBrk="0" hangingPunct="1">
                        <a:lnSpc>
                          <a:spcPct val="120000"/>
                        </a:lnSpc>
                        <a:spcAft>
                          <a:spcPct val="0"/>
                        </a:spcAft>
                        <a:buClrTx/>
                        <a:buSzTx/>
                        <a:buFontTx/>
                      </a:pPr>
                      <a:r>
                        <a:rPr lang="zh-CN" sz="1600" b="0" kern="0">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同时包含大小写字母、数字、特殊符号，不少于8个字符</a:t>
                      </a:r>
                    </a:p>
                  </a:txBody>
                  <a:tcPr marL="51307" marR="51307" marT="0" marB="0" anchor="ctr">
                    <a:solidFill>
                      <a:schemeClr val="accent1">
                        <a:lumMod val="40000"/>
                        <a:lumOff val="60000"/>
                      </a:schemeClr>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2431" y="119643"/>
            <a:ext cx="2693633" cy="506730"/>
          </a:xfrm>
          <a:prstGeom prst="rect">
            <a:avLst/>
          </a:prstGeom>
        </p:spPr>
        <p:txBody>
          <a:bodyPr wrap="square">
            <a:spAutoFit/>
          </a:bodyPr>
          <a:lstStyle/>
          <a:p>
            <a:r>
              <a:rPr lang="zh-CN" altLang="zh-CN" sz="2695" b="1">
                <a:solidFill>
                  <a:schemeClr val="bg1"/>
                </a:solidFill>
                <a:latin typeface="黑体" panose="02010609060101010101" charset="-122"/>
                <a:ea typeface="黑体" panose="02010609060101010101" charset="-122"/>
                <a:cs typeface="黑体" panose="02010609060101010101" charset="-122"/>
              </a:rPr>
              <a:t>密 码</a:t>
            </a:r>
          </a:p>
        </p:txBody>
      </p:sp>
      <p:sp>
        <p:nvSpPr>
          <p:cNvPr id="4" name="矩形 3"/>
          <p:cNvSpPr/>
          <p:nvPr/>
        </p:nvSpPr>
        <p:spPr>
          <a:xfrm>
            <a:off x="887095" y="718185"/>
            <a:ext cx="7084060" cy="829945"/>
          </a:xfrm>
          <a:prstGeom prst="rect">
            <a:avLst/>
          </a:prstGeom>
        </p:spPr>
        <p:txBody>
          <a:bodyPr wrap="square">
            <a:spAutoFit/>
          </a:bodyPr>
          <a:lstStyle/>
          <a:p>
            <a:r>
              <a:rPr lang="en-US" altLang="zh-CN" sz="2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密码是指用来核对用户</a:t>
            </a:r>
            <a:r>
              <a:rPr lang="en-US" altLang="zh-CN" sz="2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ID</a:t>
            </a:r>
            <a:r>
              <a:rPr lang="zh-CN" altLang="zh-CN" sz="2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以验证用户就是本人的一组字符。</a:t>
            </a:r>
          </a:p>
        </p:txBody>
      </p:sp>
      <p:sp>
        <p:nvSpPr>
          <p:cNvPr id="6" name="矩形 5"/>
          <p:cNvSpPr/>
          <p:nvPr/>
        </p:nvSpPr>
        <p:spPr>
          <a:xfrm>
            <a:off x="813435" y="1477010"/>
            <a:ext cx="7157720" cy="1014730"/>
          </a:xfrm>
          <a:prstGeom prst="rect">
            <a:avLst/>
          </a:prstGeom>
        </p:spPr>
        <p:txBody>
          <a:bodyPr wrap="square">
            <a:spAutoFit/>
          </a:bodyPr>
          <a:lstStyle/>
          <a:p>
            <a:pPr algn="ctr"/>
            <a:r>
              <a:rPr lang="en-US" altLang="zh-CN" sz="2000" b="1">
                <a:solidFill>
                  <a:schemeClr val="bg1"/>
                </a:solidFill>
                <a:latin typeface="仿宋" panose="02010609060101010101" pitchFamily="49" charset="-122"/>
                <a:ea typeface="仿宋" panose="02010609060101010101" pitchFamily="49" charset="-122"/>
                <a:cs typeface="仿宋" panose="02010609060101010101" pitchFamily="49" charset="-122"/>
              </a:rPr>
              <a:t>    </a:t>
            </a:r>
            <a:r>
              <a:rPr lang="zh-CN" altLang="en-US" sz="2000" b="1">
                <a:solidFill>
                  <a:schemeClr val="bg1"/>
                </a:solidFill>
                <a:latin typeface="仿宋" panose="02010609060101010101" pitchFamily="49" charset="-122"/>
                <a:ea typeface="仿宋" panose="02010609060101010101" pitchFamily="49" charset="-122"/>
                <a:cs typeface="仿宋" panose="02010609060101010101" pitchFamily="49" charset="-122"/>
              </a:rPr>
              <a:t>活动二：设置安全密码</a:t>
            </a:r>
          </a:p>
          <a:p>
            <a:r>
              <a:rPr lang="en-US" altLang="zh-CN" sz="2000" b="1">
                <a:solidFill>
                  <a:schemeClr val="bg1"/>
                </a:solidFill>
                <a:latin typeface="仿宋" panose="02010609060101010101" pitchFamily="49" charset="-122"/>
                <a:ea typeface="仿宋" panose="02010609060101010101" pitchFamily="49" charset="-122"/>
                <a:cs typeface="仿宋" panose="02010609060101010101" pitchFamily="49" charset="-122"/>
              </a:rPr>
              <a:t>1.</a:t>
            </a:r>
            <a:r>
              <a:rPr lang="zh-CN" altLang="zh-CN" sz="2000" b="1">
                <a:solidFill>
                  <a:schemeClr val="bg1"/>
                </a:solidFill>
                <a:latin typeface="仿宋" panose="02010609060101010101" pitchFamily="49" charset="-122"/>
                <a:ea typeface="仿宋" panose="02010609060101010101" pitchFamily="49" charset="-122"/>
                <a:cs typeface="仿宋" panose="02010609060101010101" pitchFamily="49" charset="-122"/>
              </a:rPr>
              <a:t>运行“数据安全性测试</a:t>
            </a:r>
            <a:r>
              <a:rPr lang="en-US" altLang="zh-CN" sz="2000" b="1">
                <a:solidFill>
                  <a:schemeClr val="bg1"/>
                </a:solidFill>
                <a:latin typeface="仿宋" panose="02010609060101010101" pitchFamily="49" charset="-122"/>
                <a:ea typeface="仿宋" panose="02010609060101010101" pitchFamily="49" charset="-122"/>
                <a:cs typeface="仿宋" panose="02010609060101010101" pitchFamily="49" charset="-122"/>
              </a:rPr>
              <a:t>.py</a:t>
            </a:r>
            <a:r>
              <a:rPr lang="zh-CN" altLang="zh-CN" sz="2000" b="1">
                <a:solidFill>
                  <a:schemeClr val="bg1"/>
                </a:solidFill>
                <a:latin typeface="仿宋" panose="02010609060101010101" pitchFamily="49" charset="-122"/>
                <a:ea typeface="仿宋" panose="02010609060101010101" pitchFamily="49" charset="-122"/>
                <a:cs typeface="仿宋" panose="02010609060101010101" pitchFamily="49" charset="-122"/>
              </a:rPr>
              <a:t>”并测试穷举搜索一个</a:t>
            </a:r>
            <a:r>
              <a:rPr lang="en-US" altLang="zh-CN" sz="2000" b="1">
                <a:solidFill>
                  <a:schemeClr val="bg1"/>
                </a:solidFill>
                <a:latin typeface="仿宋" panose="02010609060101010101" pitchFamily="49" charset="-122"/>
                <a:ea typeface="仿宋" panose="02010609060101010101" pitchFamily="49" charset="-122"/>
                <a:cs typeface="仿宋" panose="02010609060101010101" pitchFamily="49" charset="-122"/>
              </a:rPr>
              <a:t>5</a:t>
            </a:r>
            <a:r>
              <a:rPr lang="zh-CN" altLang="zh-CN" sz="2000" b="1">
                <a:solidFill>
                  <a:schemeClr val="bg1"/>
                </a:solidFill>
                <a:latin typeface="仿宋" panose="02010609060101010101" pitchFamily="49" charset="-122"/>
                <a:ea typeface="仿宋" panose="02010609060101010101" pitchFamily="49" charset="-122"/>
                <a:cs typeface="仿宋" panose="02010609060101010101" pitchFamily="49" charset="-122"/>
              </a:rPr>
              <a:t>位、</a:t>
            </a:r>
            <a:r>
              <a:rPr lang="en-US" altLang="zh-CN" sz="2000" b="1">
                <a:solidFill>
                  <a:schemeClr val="bg1"/>
                </a:solidFill>
                <a:latin typeface="仿宋" panose="02010609060101010101" pitchFamily="49" charset="-122"/>
                <a:ea typeface="仿宋" panose="02010609060101010101" pitchFamily="49" charset="-122"/>
                <a:cs typeface="仿宋" panose="02010609060101010101" pitchFamily="49" charset="-122"/>
              </a:rPr>
              <a:t>7</a:t>
            </a:r>
            <a:r>
              <a:rPr lang="zh-CN" altLang="zh-CN" sz="2000" b="1">
                <a:solidFill>
                  <a:schemeClr val="bg1"/>
                </a:solidFill>
                <a:latin typeface="仿宋" panose="02010609060101010101" pitchFamily="49" charset="-122"/>
                <a:ea typeface="仿宋" panose="02010609060101010101" pitchFamily="49" charset="-122"/>
                <a:cs typeface="仿宋" panose="02010609060101010101" pitchFamily="49" charset="-122"/>
              </a:rPr>
              <a:t>位和</a:t>
            </a:r>
            <a:r>
              <a:rPr lang="en-US" altLang="zh-CN" sz="2000" b="1">
                <a:solidFill>
                  <a:schemeClr val="bg1"/>
                </a:solidFill>
                <a:latin typeface="仿宋" panose="02010609060101010101" pitchFamily="49" charset="-122"/>
                <a:ea typeface="仿宋" panose="02010609060101010101" pitchFamily="49" charset="-122"/>
                <a:cs typeface="仿宋" panose="02010609060101010101" pitchFamily="49" charset="-122"/>
              </a:rPr>
              <a:t>9</a:t>
            </a:r>
            <a:r>
              <a:rPr lang="zh-CN" altLang="zh-CN" sz="2000" b="1">
                <a:solidFill>
                  <a:schemeClr val="bg1"/>
                </a:solidFill>
                <a:latin typeface="仿宋" panose="02010609060101010101" pitchFamily="49" charset="-122"/>
                <a:ea typeface="仿宋" panose="02010609060101010101" pitchFamily="49" charset="-122"/>
                <a:cs typeface="仿宋" panose="02010609060101010101" pitchFamily="49" charset="-122"/>
              </a:rPr>
              <a:t>位的</a:t>
            </a:r>
            <a:r>
              <a:rPr lang="zh-CN" altLang="zh-CN" sz="2000" b="1">
                <a:solidFill>
                  <a:schemeClr val="bg1"/>
                </a:solidFill>
                <a:latin typeface="微软雅黑" panose="020B0503020204020204" pitchFamily="34" charset="-122"/>
                <a:ea typeface="微软雅黑" panose="020B0503020204020204" pitchFamily="34" charset="-122"/>
                <a:cs typeface="仿宋" panose="02010609060101010101" pitchFamily="49" charset="-122"/>
              </a:rPr>
              <a:t>数字密码</a:t>
            </a:r>
            <a:r>
              <a:rPr lang="zh-CN" altLang="zh-CN" sz="2000" b="1">
                <a:solidFill>
                  <a:schemeClr val="bg1"/>
                </a:solidFill>
                <a:latin typeface="仿宋" panose="02010609060101010101" pitchFamily="49" charset="-122"/>
                <a:ea typeface="仿宋" panose="02010609060101010101" pitchFamily="49" charset="-122"/>
                <a:cs typeface="仿宋" panose="02010609060101010101" pitchFamily="49" charset="-122"/>
              </a:rPr>
              <a:t>，分别需要多长时间，填写表</a:t>
            </a:r>
            <a:r>
              <a:rPr lang="en-US" altLang="zh-CN" sz="2000" b="1">
                <a:solidFill>
                  <a:schemeClr val="bg1"/>
                </a:solidFill>
                <a:latin typeface="仿宋" panose="02010609060101010101" pitchFamily="49" charset="-122"/>
                <a:ea typeface="仿宋" panose="02010609060101010101" pitchFamily="49" charset="-122"/>
                <a:cs typeface="仿宋" panose="02010609060101010101" pitchFamily="49" charset="-122"/>
              </a:rPr>
              <a:t>3.4.2</a:t>
            </a:r>
            <a:r>
              <a:rPr lang="zh-CN" altLang="zh-CN" sz="2000" b="1">
                <a:solidFill>
                  <a:schemeClr val="bg1"/>
                </a:solidFill>
                <a:latin typeface="仿宋" panose="02010609060101010101" pitchFamily="49" charset="-122"/>
                <a:ea typeface="仿宋" panose="02010609060101010101" pitchFamily="49" charset="-122"/>
                <a:cs typeface="仿宋" panose="02010609060101010101" pitchFamily="49" charset="-122"/>
              </a:rPr>
              <a:t>。（</a:t>
            </a:r>
            <a:r>
              <a:rPr lang="en-US" altLang="zh-CN" sz="2000" b="1">
                <a:solidFill>
                  <a:schemeClr val="bg1"/>
                </a:solidFill>
                <a:latin typeface="仿宋" panose="02010609060101010101" pitchFamily="49" charset="-122"/>
                <a:ea typeface="仿宋" panose="02010609060101010101" pitchFamily="49" charset="-122"/>
                <a:cs typeface="仿宋" panose="02010609060101010101" pitchFamily="49" charset="-122"/>
              </a:rPr>
              <a:t>P78</a:t>
            </a:r>
            <a:r>
              <a:rPr lang="zh-CN" altLang="zh-CN" sz="2000" b="1">
                <a:solidFill>
                  <a:schemeClr val="bg1"/>
                </a:solidFill>
                <a:latin typeface="仿宋" panose="02010609060101010101" pitchFamily="49" charset="-122"/>
                <a:ea typeface="仿宋" panose="02010609060101010101" pitchFamily="49" charset="-122"/>
                <a:cs typeface="仿宋" panose="02010609060101010101" pitchFamily="49" charset="-122"/>
              </a:rPr>
              <a:t>）</a:t>
            </a:r>
          </a:p>
        </p:txBody>
      </p:sp>
      <p:graphicFrame>
        <p:nvGraphicFramePr>
          <p:cNvPr id="7" name="表格 6"/>
          <p:cNvGraphicFramePr>
            <a:graphicFrameLocks noGrp="1"/>
          </p:cNvGraphicFramePr>
          <p:nvPr>
            <p:custDataLst>
              <p:tags r:id="rId1"/>
            </p:custDataLst>
          </p:nvPr>
        </p:nvGraphicFramePr>
        <p:xfrm>
          <a:off x="1247383" y="2541720"/>
          <a:ext cx="6364605" cy="2453005"/>
        </p:xfrm>
        <a:graphic>
          <a:graphicData uri="http://schemas.openxmlformats.org/drawingml/2006/table">
            <a:tbl>
              <a:tblPr>
                <a:tableStyleId>{5C22544A-7EE6-4342-B048-85BDC9FD1C3A}</a:tableStyleId>
              </a:tblPr>
              <a:tblGrid>
                <a:gridCol w="2162810">
                  <a:extLst>
                    <a:ext uri="{9D8B030D-6E8A-4147-A177-3AD203B41FA5}">
                      <a16:colId xmlns:a16="http://schemas.microsoft.com/office/drawing/2014/main" val="20000"/>
                    </a:ext>
                  </a:extLst>
                </a:gridCol>
                <a:gridCol w="1885315">
                  <a:extLst>
                    <a:ext uri="{9D8B030D-6E8A-4147-A177-3AD203B41FA5}">
                      <a16:colId xmlns:a16="http://schemas.microsoft.com/office/drawing/2014/main" val="20001"/>
                    </a:ext>
                  </a:extLst>
                </a:gridCol>
                <a:gridCol w="2316480">
                  <a:extLst>
                    <a:ext uri="{9D8B030D-6E8A-4147-A177-3AD203B41FA5}">
                      <a16:colId xmlns:a16="http://schemas.microsoft.com/office/drawing/2014/main" val="20002"/>
                    </a:ext>
                  </a:extLst>
                </a:gridCol>
              </a:tblGrid>
              <a:tr h="500380">
                <a:tc>
                  <a:txBody>
                    <a:bodyPr/>
                    <a:lstStyle/>
                    <a:p>
                      <a:pPr algn="ctr">
                        <a:lnSpc>
                          <a:spcPts val="1055"/>
                        </a:lnSpc>
                        <a:spcAft>
                          <a:spcPct val="0"/>
                        </a:spcAft>
                      </a:pPr>
                      <a:r>
                        <a:rPr lang="zh-CN" sz="1345" b="1" kern="0">
                          <a:solidFill>
                            <a:schemeClr val="tx1"/>
                          </a:solidFill>
                          <a:effectLst/>
                          <a:latin typeface="仿宋" panose="02010609060101010101" pitchFamily="49" charset="-122"/>
                          <a:ea typeface="仿宋" panose="02010609060101010101" pitchFamily="49" charset="-122"/>
                        </a:rPr>
                        <a:t>密码长度</a:t>
                      </a:r>
                      <a:endParaRPr lang="zh-CN" sz="1345" b="1" kern="0">
                        <a:solidFill>
                          <a:schemeClr val="tx1"/>
                        </a:solidFill>
                        <a:effectLst/>
                        <a:latin typeface="仿宋" panose="02010609060101010101" pitchFamily="49" charset="-122"/>
                        <a:ea typeface="仿宋" panose="02010609060101010101" pitchFamily="49" charset="-122"/>
                        <a:cs typeface="Times New Roman" panose="02020603050405020304"/>
                      </a:endParaRPr>
                    </a:p>
                  </a:txBody>
                  <a:tcPr marL="51307" marR="51307" marT="0" marB="0" anchor="ctr">
                    <a:solidFill>
                      <a:schemeClr val="accent3"/>
                    </a:solidFill>
                  </a:tcPr>
                </a:tc>
                <a:tc>
                  <a:txBody>
                    <a:bodyPr/>
                    <a:lstStyle/>
                    <a:p>
                      <a:pPr algn="ctr">
                        <a:lnSpc>
                          <a:spcPts val="1055"/>
                        </a:lnSpc>
                        <a:spcAft>
                          <a:spcPct val="0"/>
                        </a:spcAft>
                      </a:pPr>
                      <a:r>
                        <a:rPr lang="zh-CN" sz="1345" b="1" kern="0">
                          <a:solidFill>
                            <a:schemeClr val="tx1"/>
                          </a:solidFill>
                          <a:effectLst/>
                          <a:latin typeface="仿宋" panose="02010609060101010101" pitchFamily="49" charset="-122"/>
                          <a:ea typeface="仿宋" panose="02010609060101010101" pitchFamily="49" charset="-122"/>
                        </a:rPr>
                        <a:t>密码值</a:t>
                      </a:r>
                      <a:endParaRPr lang="zh-CN" sz="1345" b="1" kern="0">
                        <a:solidFill>
                          <a:schemeClr val="tx1"/>
                        </a:solidFill>
                        <a:effectLst/>
                        <a:latin typeface="仿宋" panose="02010609060101010101" pitchFamily="49" charset="-122"/>
                        <a:ea typeface="仿宋" panose="02010609060101010101" pitchFamily="49" charset="-122"/>
                        <a:cs typeface="Times New Roman" panose="02020603050405020304"/>
                      </a:endParaRPr>
                    </a:p>
                  </a:txBody>
                  <a:tcPr marL="51307" marR="51307" marT="0" marB="0" anchor="ctr">
                    <a:solidFill>
                      <a:schemeClr val="accent3"/>
                    </a:solidFill>
                  </a:tcPr>
                </a:tc>
                <a:tc>
                  <a:txBody>
                    <a:bodyPr/>
                    <a:lstStyle/>
                    <a:p>
                      <a:pPr algn="ctr">
                        <a:lnSpc>
                          <a:spcPts val="1055"/>
                        </a:lnSpc>
                        <a:spcAft>
                          <a:spcPct val="0"/>
                        </a:spcAft>
                      </a:pPr>
                      <a:r>
                        <a:rPr lang="zh-CN" sz="1345" b="1" kern="0">
                          <a:solidFill>
                            <a:schemeClr val="tx1"/>
                          </a:solidFill>
                          <a:effectLst/>
                          <a:latin typeface="仿宋" panose="02010609060101010101" pitchFamily="49" charset="-122"/>
                          <a:ea typeface="仿宋" panose="02010609060101010101" pitchFamily="49" charset="-122"/>
                        </a:rPr>
                        <a:t>破解时间</a:t>
                      </a:r>
                      <a:endParaRPr lang="zh-CN" sz="1345" b="1" kern="0">
                        <a:solidFill>
                          <a:schemeClr val="tx1"/>
                        </a:solidFill>
                        <a:effectLst/>
                        <a:latin typeface="仿宋" panose="02010609060101010101" pitchFamily="49" charset="-122"/>
                        <a:ea typeface="仿宋" panose="02010609060101010101" pitchFamily="49" charset="-122"/>
                        <a:cs typeface="Times New Roman" panose="02020603050405020304"/>
                      </a:endParaRPr>
                    </a:p>
                  </a:txBody>
                  <a:tcPr marL="51307" marR="51307" marT="0" marB="0" anchor="ctr">
                    <a:solidFill>
                      <a:schemeClr val="accent3"/>
                    </a:solidFill>
                  </a:tcPr>
                </a:tc>
                <a:extLst>
                  <a:ext uri="{0D108BD9-81ED-4DB2-BD59-A6C34878D82A}">
                    <a16:rowId xmlns:a16="http://schemas.microsoft.com/office/drawing/2014/main" val="10000"/>
                  </a:ext>
                </a:extLst>
              </a:tr>
              <a:tr h="431165">
                <a:tc rowSpan="2">
                  <a:txBody>
                    <a:bodyPr/>
                    <a:lstStyle/>
                    <a:p>
                      <a:pPr algn="ctr">
                        <a:lnSpc>
                          <a:spcPts val="1055"/>
                        </a:lnSpc>
                        <a:spcAft>
                          <a:spcPct val="0"/>
                        </a:spcAft>
                      </a:pPr>
                      <a:r>
                        <a:rPr lang="en-US" sz="1345" b="1" kern="0">
                          <a:solidFill>
                            <a:schemeClr val="tx1"/>
                          </a:solidFill>
                          <a:effectLst/>
                          <a:latin typeface="仿宋" panose="02010609060101010101" pitchFamily="49" charset="-122"/>
                          <a:ea typeface="仿宋" panose="02010609060101010101" pitchFamily="49" charset="-122"/>
                          <a:cs typeface="仿宋" panose="02010609060101010101" pitchFamily="49" charset="-122"/>
                        </a:rPr>
                        <a:t>5</a:t>
                      </a:r>
                      <a:r>
                        <a:rPr lang="zh-CN" sz="1345" b="1" kern="0">
                          <a:solidFill>
                            <a:schemeClr val="tx1"/>
                          </a:solidFill>
                          <a:effectLst/>
                          <a:latin typeface="仿宋" panose="02010609060101010101" pitchFamily="49" charset="-122"/>
                          <a:ea typeface="仿宋" panose="02010609060101010101" pitchFamily="49" charset="-122"/>
                          <a:cs typeface="仿宋" panose="02010609060101010101" pitchFamily="49" charset="-122"/>
                        </a:rPr>
                        <a:t>位</a:t>
                      </a:r>
                    </a:p>
                  </a:txBody>
                  <a:tcPr marL="51307" marR="51307" marT="0" marB="0" anchor="ctr">
                    <a:solidFill>
                      <a:schemeClr val="accent5">
                        <a:lumMod val="60000"/>
                        <a:lumOff val="40000"/>
                      </a:schemeClr>
                    </a:solidFill>
                  </a:tcPr>
                </a:tc>
                <a:tc>
                  <a:txBody>
                    <a:bodyPr/>
                    <a:lstStyle/>
                    <a:p>
                      <a:pPr algn="ctr">
                        <a:lnSpc>
                          <a:spcPts val="1055"/>
                        </a:lnSpc>
                        <a:spcAft>
                          <a:spcPct val="0"/>
                        </a:spcAft>
                      </a:pPr>
                      <a:r>
                        <a:rPr lang="en-US" sz="1345" b="1" kern="0">
                          <a:solidFill>
                            <a:schemeClr val="tx1"/>
                          </a:solidFill>
                          <a:effectLst/>
                          <a:latin typeface="仿宋" panose="02010609060101010101" pitchFamily="49" charset="-122"/>
                          <a:ea typeface="仿宋" panose="02010609060101010101" pitchFamily="49" charset="-122"/>
                        </a:rPr>
                        <a:t>12567</a:t>
                      </a:r>
                      <a:endParaRPr lang="en-US" sz="1345" b="1" kern="0">
                        <a:solidFill>
                          <a:schemeClr val="tx1"/>
                        </a:solidFill>
                        <a:effectLst/>
                        <a:latin typeface="仿宋" panose="02010609060101010101" pitchFamily="49" charset="-122"/>
                        <a:ea typeface="仿宋" panose="02010609060101010101" pitchFamily="49" charset="-122"/>
                        <a:cs typeface="Times New Roman" panose="02020603050405020304"/>
                      </a:endParaRPr>
                    </a:p>
                  </a:txBody>
                  <a:tcPr marL="51307" marR="51307" marT="0" marB="0" anchor="ctr">
                    <a:solidFill>
                      <a:schemeClr val="accent5">
                        <a:lumMod val="60000"/>
                        <a:lumOff val="40000"/>
                      </a:schemeClr>
                    </a:solidFill>
                  </a:tcPr>
                </a:tc>
                <a:tc>
                  <a:txBody>
                    <a:bodyPr/>
                    <a:lstStyle/>
                    <a:p>
                      <a:pPr algn="ctr">
                        <a:lnSpc>
                          <a:spcPts val="1055"/>
                        </a:lnSpc>
                        <a:spcAft>
                          <a:spcPct val="0"/>
                        </a:spcAft>
                      </a:pPr>
                      <a:r>
                        <a:rPr lang="en-US" sz="1345" b="1" kern="0">
                          <a:solidFill>
                            <a:schemeClr val="tx1"/>
                          </a:solidFill>
                          <a:effectLst/>
                          <a:latin typeface="仿宋" panose="02010609060101010101" pitchFamily="49" charset="-122"/>
                          <a:ea typeface="仿宋" panose="02010609060101010101" pitchFamily="49" charset="-122"/>
                          <a:cs typeface="仿宋" panose="02010609060101010101" pitchFamily="49" charset="-122"/>
                        </a:rPr>
                        <a:t>1.0</a:t>
                      </a:r>
                      <a:r>
                        <a:rPr lang="zh-CN" sz="1345" b="1" kern="0">
                          <a:solidFill>
                            <a:schemeClr val="tx1"/>
                          </a:solidFill>
                          <a:effectLst/>
                          <a:latin typeface="仿宋" panose="02010609060101010101" pitchFamily="49" charset="-122"/>
                          <a:ea typeface="仿宋" panose="02010609060101010101" pitchFamily="49" charset="-122"/>
                          <a:cs typeface="仿宋" panose="02010609060101010101" pitchFamily="49" charset="-122"/>
                        </a:rPr>
                        <a:t>毫秒</a:t>
                      </a:r>
                    </a:p>
                  </a:txBody>
                  <a:tcPr marL="51307" marR="51307" marT="0" marB="0" anchor="ctr">
                    <a:solidFill>
                      <a:schemeClr val="accent5">
                        <a:lumMod val="60000"/>
                        <a:lumOff val="40000"/>
                      </a:schemeClr>
                    </a:solidFill>
                  </a:tcPr>
                </a:tc>
                <a:extLst>
                  <a:ext uri="{0D108BD9-81ED-4DB2-BD59-A6C34878D82A}">
                    <a16:rowId xmlns:a16="http://schemas.microsoft.com/office/drawing/2014/main" val="10001"/>
                  </a:ext>
                </a:extLst>
              </a:tr>
              <a:tr h="345440">
                <a:tc vMerge="1">
                  <a:txBody>
                    <a:bodyPr/>
                    <a:lstStyle/>
                    <a:p>
                      <a:endParaRPr lang="zh-CN"/>
                    </a:p>
                  </a:txBody>
                  <a:tcPr/>
                </a:tc>
                <a:tc>
                  <a:txBody>
                    <a:bodyPr/>
                    <a:lstStyle/>
                    <a:p>
                      <a:pPr algn="ctr">
                        <a:lnSpc>
                          <a:spcPts val="1055"/>
                        </a:lnSpc>
                        <a:spcAft>
                          <a:spcPct val="0"/>
                        </a:spcAft>
                      </a:pPr>
                      <a:endParaRPr lang="en-US" sz="1345" b="1" kern="0">
                        <a:solidFill>
                          <a:schemeClr val="tx1"/>
                        </a:solidFill>
                        <a:effectLst/>
                        <a:latin typeface="仿宋" panose="02010609060101010101" pitchFamily="49" charset="-122"/>
                        <a:ea typeface="仿宋" panose="02010609060101010101" pitchFamily="49" charset="-122"/>
                        <a:cs typeface="Times New Roman" panose="02020603050405020304"/>
                      </a:endParaRPr>
                    </a:p>
                  </a:txBody>
                  <a:tcPr marL="51307" marR="51307" marT="0" marB="0" anchor="ctr">
                    <a:solidFill>
                      <a:schemeClr val="accent5">
                        <a:lumMod val="60000"/>
                        <a:lumOff val="40000"/>
                      </a:schemeClr>
                    </a:solidFill>
                  </a:tcPr>
                </a:tc>
                <a:tc>
                  <a:txBody>
                    <a:bodyPr/>
                    <a:lstStyle/>
                    <a:p>
                      <a:pPr algn="ctr">
                        <a:lnSpc>
                          <a:spcPts val="1055"/>
                        </a:lnSpc>
                        <a:spcAft>
                          <a:spcPct val="0"/>
                        </a:spcAft>
                      </a:pPr>
                      <a:endParaRPr lang="zh-CN" sz="1345" b="1" kern="0">
                        <a:solidFill>
                          <a:schemeClr val="tx1"/>
                        </a:solidFill>
                        <a:effectLst/>
                        <a:latin typeface="仿宋" panose="02010609060101010101" pitchFamily="49" charset="-122"/>
                        <a:ea typeface="仿宋" panose="02010609060101010101" pitchFamily="49" charset="-122"/>
                        <a:cs typeface="仿宋" panose="02010609060101010101" pitchFamily="49" charset="-122"/>
                      </a:endParaRPr>
                    </a:p>
                  </a:txBody>
                  <a:tcPr marL="51307" marR="51307" marT="0" marB="0" anchor="ctr">
                    <a:solidFill>
                      <a:schemeClr val="accent5">
                        <a:lumMod val="60000"/>
                        <a:lumOff val="40000"/>
                      </a:schemeClr>
                    </a:solidFill>
                  </a:tcPr>
                </a:tc>
                <a:extLst>
                  <a:ext uri="{0D108BD9-81ED-4DB2-BD59-A6C34878D82A}">
                    <a16:rowId xmlns:a16="http://schemas.microsoft.com/office/drawing/2014/main" val="10002"/>
                  </a:ext>
                </a:extLst>
              </a:tr>
              <a:tr h="335280">
                <a:tc rowSpan="2">
                  <a:txBody>
                    <a:bodyPr/>
                    <a:lstStyle/>
                    <a:p>
                      <a:pPr algn="ctr">
                        <a:lnSpc>
                          <a:spcPts val="1055"/>
                        </a:lnSpc>
                        <a:spcAft>
                          <a:spcPct val="0"/>
                        </a:spcAft>
                      </a:pPr>
                      <a:r>
                        <a:rPr lang="en-US" sz="1345" b="1" kern="0">
                          <a:solidFill>
                            <a:schemeClr val="tx1"/>
                          </a:solidFill>
                          <a:effectLst/>
                          <a:latin typeface="仿宋" panose="02010609060101010101" pitchFamily="49" charset="-122"/>
                          <a:ea typeface="仿宋" panose="02010609060101010101" pitchFamily="49" charset="-122"/>
                          <a:cs typeface="仿宋" panose="02010609060101010101" pitchFamily="49" charset="-122"/>
                        </a:rPr>
                        <a:t>7</a:t>
                      </a:r>
                      <a:r>
                        <a:rPr lang="zh-CN" sz="1345" b="1" kern="0">
                          <a:solidFill>
                            <a:schemeClr val="tx1"/>
                          </a:solidFill>
                          <a:effectLst/>
                          <a:latin typeface="仿宋" panose="02010609060101010101" pitchFamily="49" charset="-122"/>
                          <a:ea typeface="仿宋" panose="02010609060101010101" pitchFamily="49" charset="-122"/>
                          <a:cs typeface="仿宋" panose="02010609060101010101" pitchFamily="49" charset="-122"/>
                        </a:rPr>
                        <a:t>位</a:t>
                      </a:r>
                    </a:p>
                  </a:txBody>
                  <a:tcPr marL="51307" marR="51307" marT="0" marB="0" anchor="ctr">
                    <a:solidFill>
                      <a:schemeClr val="accent6">
                        <a:lumMod val="60000"/>
                        <a:lumOff val="40000"/>
                      </a:schemeClr>
                    </a:solidFill>
                  </a:tcPr>
                </a:tc>
                <a:tc>
                  <a:txBody>
                    <a:bodyPr/>
                    <a:lstStyle/>
                    <a:p>
                      <a:pPr algn="ctr">
                        <a:lnSpc>
                          <a:spcPts val="1055"/>
                        </a:lnSpc>
                        <a:spcAft>
                          <a:spcPct val="0"/>
                        </a:spcAft>
                      </a:pPr>
                      <a:r>
                        <a:rPr lang="en-US" sz="1345" b="1" kern="0">
                          <a:solidFill>
                            <a:schemeClr val="tx1"/>
                          </a:solidFill>
                          <a:effectLst/>
                          <a:latin typeface="仿宋" panose="02010609060101010101" pitchFamily="49" charset="-122"/>
                          <a:ea typeface="仿宋" panose="02010609060101010101" pitchFamily="49" charset="-122"/>
                        </a:rPr>
                        <a:t> </a:t>
                      </a:r>
                      <a:endParaRPr lang="en-US" sz="1345" b="1" kern="0">
                        <a:solidFill>
                          <a:schemeClr val="tx1"/>
                        </a:solidFill>
                        <a:effectLst/>
                        <a:latin typeface="仿宋" panose="02010609060101010101" pitchFamily="49" charset="-122"/>
                        <a:ea typeface="仿宋" panose="02010609060101010101" pitchFamily="49" charset="-122"/>
                        <a:cs typeface="Times New Roman" panose="02020603050405020304"/>
                      </a:endParaRPr>
                    </a:p>
                  </a:txBody>
                  <a:tcPr marL="51307" marR="51307" marT="0" marB="0" anchor="ctr">
                    <a:solidFill>
                      <a:schemeClr val="accent6">
                        <a:lumMod val="60000"/>
                        <a:lumOff val="40000"/>
                      </a:schemeClr>
                    </a:solidFill>
                  </a:tcPr>
                </a:tc>
                <a:tc>
                  <a:txBody>
                    <a:bodyPr/>
                    <a:lstStyle/>
                    <a:p>
                      <a:pPr algn="ctr">
                        <a:lnSpc>
                          <a:spcPts val="1055"/>
                        </a:lnSpc>
                        <a:spcAft>
                          <a:spcPct val="0"/>
                        </a:spcAft>
                      </a:pPr>
                      <a:r>
                        <a:rPr lang="en-US" sz="1345" b="1" kern="0">
                          <a:solidFill>
                            <a:schemeClr val="tx1"/>
                          </a:solidFill>
                          <a:effectLst/>
                          <a:latin typeface="仿宋" panose="02010609060101010101" pitchFamily="49" charset="-122"/>
                          <a:ea typeface="仿宋" panose="02010609060101010101" pitchFamily="49" charset="-122"/>
                        </a:rPr>
                        <a:t> </a:t>
                      </a:r>
                      <a:endParaRPr lang="en-US" sz="1345" b="1" kern="0">
                        <a:solidFill>
                          <a:schemeClr val="tx1"/>
                        </a:solidFill>
                        <a:effectLst/>
                        <a:latin typeface="仿宋" panose="02010609060101010101" pitchFamily="49" charset="-122"/>
                        <a:ea typeface="仿宋" panose="02010609060101010101" pitchFamily="49" charset="-122"/>
                        <a:cs typeface="Times New Roman" panose="02020603050405020304"/>
                      </a:endParaRPr>
                    </a:p>
                  </a:txBody>
                  <a:tcPr marL="51307" marR="51307" marT="0" marB="0" anchor="ctr">
                    <a:solidFill>
                      <a:schemeClr val="accent6">
                        <a:lumMod val="60000"/>
                        <a:lumOff val="40000"/>
                      </a:schemeClr>
                    </a:solidFill>
                  </a:tcPr>
                </a:tc>
                <a:extLst>
                  <a:ext uri="{0D108BD9-81ED-4DB2-BD59-A6C34878D82A}">
                    <a16:rowId xmlns:a16="http://schemas.microsoft.com/office/drawing/2014/main" val="10003"/>
                  </a:ext>
                </a:extLst>
              </a:tr>
              <a:tr h="291465">
                <a:tc vMerge="1">
                  <a:txBody>
                    <a:bodyPr/>
                    <a:lstStyle/>
                    <a:p>
                      <a:endParaRPr lang="zh-CN"/>
                    </a:p>
                  </a:txBody>
                  <a:tcPr/>
                </a:tc>
                <a:tc>
                  <a:txBody>
                    <a:bodyPr/>
                    <a:lstStyle/>
                    <a:p>
                      <a:pPr algn="ctr">
                        <a:lnSpc>
                          <a:spcPts val="1055"/>
                        </a:lnSpc>
                        <a:spcAft>
                          <a:spcPct val="0"/>
                        </a:spcAft>
                      </a:pPr>
                      <a:r>
                        <a:rPr lang="en-US" sz="1345" b="1" kern="0">
                          <a:solidFill>
                            <a:schemeClr val="tx1"/>
                          </a:solidFill>
                          <a:effectLst/>
                          <a:latin typeface="仿宋" panose="02010609060101010101" pitchFamily="49" charset="-122"/>
                          <a:ea typeface="仿宋" panose="02010609060101010101" pitchFamily="49" charset="-122"/>
                        </a:rPr>
                        <a:t> </a:t>
                      </a:r>
                      <a:endParaRPr lang="en-US" sz="1345" b="1" kern="0">
                        <a:solidFill>
                          <a:schemeClr val="tx1"/>
                        </a:solidFill>
                        <a:effectLst/>
                        <a:latin typeface="仿宋" panose="02010609060101010101" pitchFamily="49" charset="-122"/>
                        <a:ea typeface="仿宋" panose="02010609060101010101" pitchFamily="49" charset="-122"/>
                        <a:cs typeface="Times New Roman" panose="02020603050405020304"/>
                      </a:endParaRPr>
                    </a:p>
                  </a:txBody>
                  <a:tcPr marL="51307" marR="51307" marT="0" marB="0" anchor="ctr">
                    <a:solidFill>
                      <a:schemeClr val="accent6">
                        <a:lumMod val="60000"/>
                        <a:lumOff val="40000"/>
                      </a:schemeClr>
                    </a:solidFill>
                  </a:tcPr>
                </a:tc>
                <a:tc>
                  <a:txBody>
                    <a:bodyPr/>
                    <a:lstStyle/>
                    <a:p>
                      <a:pPr algn="ctr">
                        <a:lnSpc>
                          <a:spcPts val="1055"/>
                        </a:lnSpc>
                        <a:spcAft>
                          <a:spcPct val="0"/>
                        </a:spcAft>
                      </a:pPr>
                      <a:r>
                        <a:rPr lang="en-US" sz="1345" b="1" kern="0">
                          <a:solidFill>
                            <a:schemeClr val="tx1"/>
                          </a:solidFill>
                          <a:effectLst/>
                          <a:latin typeface="仿宋" panose="02010609060101010101" pitchFamily="49" charset="-122"/>
                          <a:ea typeface="仿宋" panose="02010609060101010101" pitchFamily="49" charset="-122"/>
                        </a:rPr>
                        <a:t> </a:t>
                      </a:r>
                      <a:endParaRPr lang="en-US" sz="1345" b="1" kern="0">
                        <a:solidFill>
                          <a:schemeClr val="tx1"/>
                        </a:solidFill>
                        <a:effectLst/>
                        <a:latin typeface="仿宋" panose="02010609060101010101" pitchFamily="49" charset="-122"/>
                        <a:ea typeface="仿宋" panose="02010609060101010101" pitchFamily="49" charset="-122"/>
                        <a:cs typeface="Times New Roman" panose="02020603050405020304"/>
                      </a:endParaRPr>
                    </a:p>
                  </a:txBody>
                  <a:tcPr marL="51307" marR="51307" marT="0" marB="0" anchor="ctr">
                    <a:solidFill>
                      <a:schemeClr val="accent6">
                        <a:lumMod val="60000"/>
                        <a:lumOff val="40000"/>
                      </a:schemeClr>
                    </a:solidFill>
                  </a:tcPr>
                </a:tc>
                <a:extLst>
                  <a:ext uri="{0D108BD9-81ED-4DB2-BD59-A6C34878D82A}">
                    <a16:rowId xmlns:a16="http://schemas.microsoft.com/office/drawing/2014/main" val="10004"/>
                  </a:ext>
                </a:extLst>
              </a:tr>
              <a:tr h="303530">
                <a:tc rowSpan="2">
                  <a:txBody>
                    <a:bodyPr/>
                    <a:lstStyle/>
                    <a:p>
                      <a:pPr algn="ctr">
                        <a:spcAft>
                          <a:spcPct val="0"/>
                        </a:spcAft>
                      </a:pPr>
                      <a:r>
                        <a:rPr lang="en-US" sz="1345" b="1" kern="0">
                          <a:solidFill>
                            <a:schemeClr val="tx1"/>
                          </a:solidFill>
                          <a:effectLst/>
                          <a:latin typeface="仿宋" panose="02010609060101010101" pitchFamily="49" charset="-122"/>
                          <a:ea typeface="仿宋" panose="02010609060101010101" pitchFamily="49" charset="-122"/>
                          <a:cs typeface="仿宋" panose="02010609060101010101" pitchFamily="49" charset="-122"/>
                        </a:rPr>
                        <a:t>9</a:t>
                      </a:r>
                      <a:r>
                        <a:rPr lang="zh-CN" sz="1345" b="1" kern="0">
                          <a:solidFill>
                            <a:schemeClr val="tx1"/>
                          </a:solidFill>
                          <a:effectLst/>
                          <a:latin typeface="仿宋" panose="02010609060101010101" pitchFamily="49" charset="-122"/>
                          <a:ea typeface="仿宋" panose="02010609060101010101" pitchFamily="49" charset="-122"/>
                          <a:cs typeface="仿宋" panose="02010609060101010101" pitchFamily="49" charset="-122"/>
                        </a:rPr>
                        <a:t>位</a:t>
                      </a:r>
                    </a:p>
                  </a:txBody>
                  <a:tcPr marL="51307" marR="51307" marT="0" marB="0" anchor="ctr">
                    <a:solidFill>
                      <a:schemeClr val="accent1">
                        <a:lumMod val="40000"/>
                        <a:lumOff val="60000"/>
                      </a:schemeClr>
                    </a:solidFill>
                  </a:tcPr>
                </a:tc>
                <a:tc>
                  <a:txBody>
                    <a:bodyPr/>
                    <a:lstStyle/>
                    <a:p>
                      <a:pPr algn="ctr">
                        <a:spcAft>
                          <a:spcPct val="0"/>
                        </a:spcAft>
                      </a:pPr>
                      <a:r>
                        <a:rPr lang="en-US" sz="1345" b="1" kern="0">
                          <a:solidFill>
                            <a:schemeClr val="tx1"/>
                          </a:solidFill>
                          <a:effectLst/>
                          <a:latin typeface="仿宋" panose="02010609060101010101" pitchFamily="49" charset="-122"/>
                          <a:ea typeface="仿宋" panose="02010609060101010101" pitchFamily="49" charset="-122"/>
                        </a:rPr>
                        <a:t> </a:t>
                      </a:r>
                      <a:endParaRPr lang="en-US" sz="1345" b="1" kern="0">
                        <a:solidFill>
                          <a:schemeClr val="tx1"/>
                        </a:solidFill>
                        <a:effectLst/>
                        <a:latin typeface="仿宋" panose="02010609060101010101" pitchFamily="49" charset="-122"/>
                        <a:ea typeface="仿宋" panose="02010609060101010101" pitchFamily="49" charset="-122"/>
                        <a:cs typeface="Times New Roman" panose="02020603050405020304"/>
                      </a:endParaRPr>
                    </a:p>
                  </a:txBody>
                  <a:tcPr marL="51307" marR="51307" marT="0" marB="0" anchor="ctr">
                    <a:solidFill>
                      <a:schemeClr val="accent1">
                        <a:lumMod val="40000"/>
                        <a:lumOff val="60000"/>
                      </a:schemeClr>
                    </a:solidFill>
                  </a:tcPr>
                </a:tc>
                <a:tc>
                  <a:txBody>
                    <a:bodyPr/>
                    <a:lstStyle/>
                    <a:p>
                      <a:pPr algn="ctr">
                        <a:spcAft>
                          <a:spcPct val="0"/>
                        </a:spcAft>
                      </a:pPr>
                      <a:r>
                        <a:rPr lang="en-US" sz="1345" b="1" kern="0">
                          <a:solidFill>
                            <a:schemeClr val="tx1"/>
                          </a:solidFill>
                          <a:effectLst/>
                          <a:latin typeface="仿宋" panose="02010609060101010101" pitchFamily="49" charset="-122"/>
                          <a:ea typeface="仿宋" panose="02010609060101010101" pitchFamily="49" charset="-122"/>
                        </a:rPr>
                        <a:t> </a:t>
                      </a:r>
                      <a:endParaRPr lang="en-US" sz="1345" b="1" kern="0">
                        <a:solidFill>
                          <a:schemeClr val="tx1"/>
                        </a:solidFill>
                        <a:effectLst/>
                        <a:latin typeface="仿宋" panose="02010609060101010101" pitchFamily="49" charset="-122"/>
                        <a:ea typeface="仿宋" panose="02010609060101010101" pitchFamily="49" charset="-122"/>
                        <a:cs typeface="Times New Roman" panose="02020603050405020304"/>
                      </a:endParaRPr>
                    </a:p>
                  </a:txBody>
                  <a:tcPr marL="51307" marR="51307" marT="0" marB="0" anchor="ctr">
                    <a:solidFill>
                      <a:schemeClr val="accent1">
                        <a:lumMod val="40000"/>
                        <a:lumOff val="60000"/>
                      </a:schemeClr>
                    </a:solidFill>
                  </a:tcPr>
                </a:tc>
                <a:extLst>
                  <a:ext uri="{0D108BD9-81ED-4DB2-BD59-A6C34878D82A}">
                    <a16:rowId xmlns:a16="http://schemas.microsoft.com/office/drawing/2014/main" val="10005"/>
                  </a:ext>
                </a:extLst>
              </a:tr>
              <a:tr h="245745">
                <a:tc vMerge="1">
                  <a:txBody>
                    <a:bodyPr/>
                    <a:lstStyle/>
                    <a:p>
                      <a:endParaRPr lang="zh-CN"/>
                    </a:p>
                  </a:txBody>
                  <a:tcPr/>
                </a:tc>
                <a:tc>
                  <a:txBody>
                    <a:bodyPr/>
                    <a:lstStyle/>
                    <a:p>
                      <a:pPr algn="ctr">
                        <a:spcAft>
                          <a:spcPct val="0"/>
                        </a:spcAft>
                      </a:pPr>
                      <a:r>
                        <a:rPr lang="en-US" sz="675" kern="0">
                          <a:solidFill>
                            <a:schemeClr val="tx1"/>
                          </a:solidFill>
                          <a:effectLst/>
                          <a:latin typeface="仿宋" panose="02010609060101010101" pitchFamily="49" charset="-122"/>
                          <a:ea typeface="仿宋" panose="02010609060101010101" pitchFamily="49" charset="-122"/>
                        </a:rPr>
                        <a:t> </a:t>
                      </a:r>
                      <a:endParaRPr lang="en-US" sz="675" kern="0">
                        <a:solidFill>
                          <a:schemeClr val="tx1"/>
                        </a:solidFill>
                        <a:effectLst/>
                        <a:latin typeface="仿宋" panose="02010609060101010101" pitchFamily="49" charset="-122"/>
                        <a:ea typeface="仿宋" panose="02010609060101010101" pitchFamily="49" charset="-122"/>
                        <a:cs typeface="Times New Roman" panose="02020603050405020304"/>
                      </a:endParaRPr>
                    </a:p>
                  </a:txBody>
                  <a:tcPr marL="51307" marR="51307" marT="0" marB="0">
                    <a:solidFill>
                      <a:schemeClr val="accent1">
                        <a:lumMod val="40000"/>
                        <a:lumOff val="60000"/>
                      </a:schemeClr>
                    </a:solidFill>
                  </a:tcPr>
                </a:tc>
                <a:tc>
                  <a:txBody>
                    <a:bodyPr/>
                    <a:lstStyle/>
                    <a:p>
                      <a:pPr algn="ctr">
                        <a:spcAft>
                          <a:spcPct val="0"/>
                        </a:spcAft>
                      </a:pPr>
                      <a:r>
                        <a:rPr lang="en-US" sz="675" kern="0">
                          <a:solidFill>
                            <a:schemeClr val="tx1"/>
                          </a:solidFill>
                          <a:effectLst/>
                          <a:latin typeface="仿宋" panose="02010609060101010101" pitchFamily="49" charset="-122"/>
                          <a:ea typeface="仿宋" panose="02010609060101010101" pitchFamily="49" charset="-122"/>
                        </a:rPr>
                        <a:t> </a:t>
                      </a:r>
                      <a:endParaRPr lang="en-US" sz="675" kern="0">
                        <a:solidFill>
                          <a:schemeClr val="tx1"/>
                        </a:solidFill>
                        <a:effectLst/>
                        <a:latin typeface="仿宋" panose="02010609060101010101" pitchFamily="49" charset="-122"/>
                        <a:ea typeface="仿宋" panose="02010609060101010101" pitchFamily="49" charset="-122"/>
                        <a:cs typeface="Times New Roman" panose="02020603050405020304"/>
                      </a:endParaRPr>
                    </a:p>
                  </a:txBody>
                  <a:tcPr marL="51307" marR="51307" marT="0" marB="0">
                    <a:solidFill>
                      <a:schemeClr val="accent1">
                        <a:lumMod val="40000"/>
                        <a:lumOff val="60000"/>
                      </a:schemeClr>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99210" y="1831340"/>
            <a:ext cx="6928485" cy="2376170"/>
          </a:xfrm>
          <a:prstGeom prst="rect">
            <a:avLst/>
          </a:prstGeom>
        </p:spPr>
        <p:txBody>
          <a:bodyPr wrap="square">
            <a:spAutoFit/>
          </a:bodyPr>
          <a:lstStyle/>
          <a:p>
            <a:r>
              <a:rPr lang="en-US" altLang="zh-CN" sz="1645" err="1">
                <a:solidFill>
                  <a:schemeClr val="bg1"/>
                </a:solidFill>
                <a:sym typeface="+mn-ea"/>
              </a:rPr>
              <a:t>def jiemi(): </a:t>
            </a:r>
            <a:endParaRPr lang="zh-CN" altLang="en-US" sz="1645">
              <a:solidFill>
                <a:schemeClr val="bg1"/>
              </a:solidFill>
              <a:latin typeface="新宋体" panose="02010609030101010101" pitchFamily="49" charset="-122"/>
              <a:ea typeface="新宋体" panose="02010609030101010101" pitchFamily="49" charset="-122"/>
            </a:endParaRPr>
          </a:p>
          <a:p>
            <a:r>
              <a:rPr lang="en-US" altLang="zh-CN" sz="1645">
                <a:solidFill>
                  <a:schemeClr val="bg1"/>
                </a:solidFill>
              </a:rPr>
              <a:t>      d1=datetime.datetime.now()     #</a:t>
            </a:r>
            <a:r>
              <a:rPr lang="zh-CN" altLang="zh-CN" sz="1645">
                <a:solidFill>
                  <a:schemeClr val="bg1"/>
                </a:solidFill>
              </a:rPr>
              <a:t>获取当前系统时间</a:t>
            </a:r>
            <a:r>
              <a:rPr lang="en-US" altLang="zh-CN" sz="1645">
                <a:solidFill>
                  <a:schemeClr val="bg1"/>
                </a:solidFill>
              </a:rPr>
              <a:t>d1 </a:t>
            </a:r>
            <a:endParaRPr lang="zh-CN" altLang="zh-CN" sz="1645">
              <a:solidFill>
                <a:schemeClr val="bg1"/>
              </a:solidFill>
            </a:endParaRPr>
          </a:p>
          <a:p>
            <a:r>
              <a:rPr lang="en-US" altLang="zh-CN" sz="1645">
                <a:solidFill>
                  <a:schemeClr val="bg1"/>
                </a:solidFill>
              </a:rPr>
              <a:t>      p=int(varin.get())             #</a:t>
            </a:r>
            <a:r>
              <a:rPr lang="zh-CN" altLang="zh-CN" sz="1645">
                <a:solidFill>
                  <a:schemeClr val="bg1"/>
                </a:solidFill>
              </a:rPr>
              <a:t>获取输入文本框的数字密码</a:t>
            </a:r>
          </a:p>
          <a:p>
            <a:r>
              <a:rPr lang="en-US" altLang="zh-CN" sz="1645">
                <a:solidFill>
                  <a:schemeClr val="bg1"/>
                </a:solidFill>
              </a:rPr>
              <a:t>      for i in range(0,p+1):         #</a:t>
            </a:r>
            <a:r>
              <a:rPr lang="zh-CN" altLang="zh-CN" sz="1645">
                <a:solidFill>
                  <a:schemeClr val="bg1"/>
                </a:solidFill>
              </a:rPr>
              <a:t>从</a:t>
            </a:r>
            <a:r>
              <a:rPr lang="en-US" altLang="zh-CN" sz="1645">
                <a:solidFill>
                  <a:schemeClr val="bg1"/>
                </a:solidFill>
              </a:rPr>
              <a:t>0</a:t>
            </a:r>
            <a:r>
              <a:rPr lang="zh-CN" altLang="zh-CN" sz="1645">
                <a:solidFill>
                  <a:schemeClr val="bg1"/>
                </a:solidFill>
              </a:rPr>
              <a:t>循环到正确密码数值</a:t>
            </a:r>
          </a:p>
          <a:p>
            <a:r>
              <a:rPr lang="en-US" altLang="zh-CN" sz="1645">
                <a:solidFill>
                  <a:schemeClr val="bg1"/>
                </a:solidFill>
              </a:rPr>
              <a:t>            if i==p:                   #</a:t>
            </a:r>
            <a:r>
              <a:rPr lang="zh-CN" altLang="zh-CN" sz="1645">
                <a:solidFill>
                  <a:schemeClr val="bg1"/>
                </a:solidFill>
              </a:rPr>
              <a:t>如果密码相同</a:t>
            </a:r>
          </a:p>
          <a:p>
            <a:r>
              <a:rPr lang="en-US" altLang="zh-CN" sz="1645">
                <a:solidFill>
                  <a:schemeClr val="bg1"/>
                </a:solidFill>
              </a:rPr>
              <a:t>            d2=datetime.datetime.now()     #</a:t>
            </a:r>
            <a:r>
              <a:rPr lang="zh-CN" altLang="zh-CN" sz="1645">
                <a:solidFill>
                  <a:schemeClr val="bg1"/>
                </a:solidFill>
              </a:rPr>
              <a:t>获取当前系统时间</a:t>
            </a:r>
            <a:r>
              <a:rPr lang="en-US" altLang="zh-CN" sz="1645">
                <a:solidFill>
                  <a:schemeClr val="bg1"/>
                </a:solidFill>
              </a:rPr>
              <a:t>d2</a:t>
            </a:r>
            <a:endParaRPr lang="zh-CN" altLang="zh-CN" sz="1645">
              <a:solidFill>
                <a:schemeClr val="bg1"/>
              </a:solidFill>
            </a:endParaRPr>
          </a:p>
          <a:p>
            <a:r>
              <a:rPr lang="en-US" altLang="zh-CN" sz="1645">
                <a:solidFill>
                  <a:schemeClr val="bg1"/>
                </a:solidFill>
              </a:rPr>
              <a:t>            d=d2-d1                #</a:t>
            </a:r>
            <a:r>
              <a:rPr lang="zh-CN" altLang="zh-CN" sz="1645">
                <a:solidFill>
                  <a:schemeClr val="bg1"/>
                </a:solidFill>
              </a:rPr>
              <a:t>取得时间差</a:t>
            </a:r>
          </a:p>
          <a:p>
            <a:r>
              <a:rPr lang="en-US" altLang="zh-CN" sz="1645">
                <a:solidFill>
                  <a:schemeClr val="bg1"/>
                </a:solidFill>
              </a:rPr>
              <a:t>            #</a:t>
            </a:r>
            <a:r>
              <a:rPr lang="zh-CN" altLang="zh-CN" sz="1645">
                <a:solidFill>
                  <a:schemeClr val="bg1"/>
                </a:solidFill>
              </a:rPr>
              <a:t>在输出文本框中显示解密用时</a:t>
            </a:r>
          </a:p>
          <a:p>
            <a:r>
              <a:rPr lang="en-US" altLang="zh-CN" sz="1645" err="1">
                <a:solidFill>
                  <a:schemeClr val="bg1"/>
                </a:solidFill>
              </a:rPr>
              <a:t>            varout.set(str(d.seconds)+"</a:t>
            </a:r>
            <a:r>
              <a:rPr lang="zh-CN" altLang="zh-CN" sz="1645">
                <a:solidFill>
                  <a:schemeClr val="bg1"/>
                </a:solidFill>
              </a:rPr>
              <a:t>秒</a:t>
            </a:r>
            <a:r>
              <a:rPr lang="en-US" altLang="zh-CN" sz="1645">
                <a:solidFill>
                  <a:schemeClr val="bg1"/>
                </a:solidFill>
              </a:rPr>
              <a:t>"+str(d.microseconds/1000)+"</a:t>
            </a:r>
            <a:r>
              <a:rPr lang="zh-CN" altLang="zh-CN" sz="1645">
                <a:solidFill>
                  <a:schemeClr val="bg1"/>
                </a:solidFill>
              </a:rPr>
              <a:t>毫秒</a:t>
            </a:r>
            <a:r>
              <a:rPr lang="en-US" altLang="zh-CN" sz="1645">
                <a:solidFill>
                  <a:schemeClr val="bg1"/>
                </a:solidFill>
              </a:rPr>
              <a:t>")</a:t>
            </a:r>
          </a:p>
        </p:txBody>
      </p:sp>
      <p:sp>
        <p:nvSpPr>
          <p:cNvPr id="4" name="文本框 3"/>
          <p:cNvSpPr txBox="1"/>
          <p:nvPr/>
        </p:nvSpPr>
        <p:spPr>
          <a:xfrm>
            <a:off x="661670" y="634365"/>
            <a:ext cx="6789420" cy="13208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ctr" defTabSz="914400" rtl="0" fontAlgn="auto" latinLnBrk="1" hangingPunct="0">
              <a:lnSpc>
                <a:spcPct val="100000"/>
              </a:lnSpc>
              <a:spcBef>
                <a:spcPct val="0"/>
              </a:spcBef>
              <a:spcAft>
                <a:spcPct val="0"/>
              </a:spcAft>
              <a:buClrTx/>
              <a:buSzTx/>
              <a:buFontTx/>
              <a:buNone/>
            </a:pPr>
            <a:r>
              <a:rPr lang="zh-CN" altLang="zh-CN" sz="2000">
                <a:solidFill>
                  <a:schemeClr val="bg1"/>
                </a:solidFill>
                <a:latin typeface="仿宋" panose="02010609060101010101" pitchFamily="49" charset="-122"/>
                <a:ea typeface="仿宋" panose="02010609060101010101" pitchFamily="49" charset="-122"/>
                <a:sym typeface="+mn-ea"/>
              </a:rPr>
              <a:t>活动二：设置安全密码</a:t>
            </a:r>
          </a:p>
          <a:p>
            <a:pPr marL="0" marR="0" indent="0" algn="l" defTabSz="914400" rtl="0" fontAlgn="auto" latinLnBrk="1" hangingPunct="0">
              <a:lnSpc>
                <a:spcPct val="100000"/>
              </a:lnSpc>
              <a:spcBef>
                <a:spcPct val="0"/>
              </a:spcBef>
              <a:spcAft>
                <a:spcPct val="0"/>
              </a:spcAft>
              <a:buClrTx/>
              <a:buSzTx/>
              <a:buFontTx/>
              <a:buNone/>
            </a:pPr>
            <a:r>
              <a:rPr lang="en-US" altLang="zh-CN" sz="2000">
                <a:solidFill>
                  <a:schemeClr val="bg1"/>
                </a:solidFill>
                <a:latin typeface="仿宋" panose="02010609060101010101" pitchFamily="49" charset="-122"/>
                <a:ea typeface="仿宋" panose="02010609060101010101" pitchFamily="49" charset="-122"/>
                <a:sym typeface="+mn-ea"/>
              </a:rPr>
              <a:t>2.</a:t>
            </a:r>
            <a:r>
              <a:rPr lang="zh-CN" altLang="zh-CN" sz="2000">
                <a:solidFill>
                  <a:schemeClr val="bg1"/>
                </a:solidFill>
                <a:latin typeface="仿宋" panose="02010609060101010101" pitchFamily="49" charset="-122"/>
                <a:ea typeface="仿宋" panose="02010609060101010101" pitchFamily="49" charset="-122"/>
                <a:sym typeface="+mn-ea"/>
              </a:rPr>
              <a:t>研究下面的</a:t>
            </a:r>
            <a:r>
              <a:rPr lang="en-US" altLang="zh-CN" sz="2000">
                <a:solidFill>
                  <a:schemeClr val="bg1"/>
                </a:solidFill>
                <a:latin typeface="仿宋" panose="02010609060101010101" pitchFamily="49" charset="-122"/>
                <a:ea typeface="仿宋" panose="02010609060101010101" pitchFamily="49" charset="-122"/>
                <a:sym typeface="+mn-ea"/>
              </a:rPr>
              <a:t>Python</a:t>
            </a:r>
            <a:r>
              <a:rPr lang="zh-CN" altLang="en-US" sz="2000">
                <a:solidFill>
                  <a:schemeClr val="bg1"/>
                </a:solidFill>
                <a:latin typeface="仿宋" panose="02010609060101010101" pitchFamily="49" charset="-122"/>
                <a:ea typeface="仿宋" panose="02010609060101010101" pitchFamily="49" charset="-122"/>
                <a:sym typeface="+mn-ea"/>
              </a:rPr>
              <a:t>代码，与上一活动比较，讨论创建安全密码的方法。</a:t>
            </a:r>
            <a:endParaRPr lang="zh-CN" altLang="zh-CN" sz="2000">
              <a:solidFill>
                <a:schemeClr val="bg1"/>
              </a:solidFill>
              <a:latin typeface="仿宋" panose="02010609060101010101" pitchFamily="49" charset="-122"/>
              <a:ea typeface="仿宋" panose="02010609060101010101" pitchFamily="49" charset="-122"/>
            </a:endParaRPr>
          </a:p>
          <a:p>
            <a:pPr marL="0" marR="0" indent="0" algn="l" defTabSz="914400" rtl="0" fontAlgn="auto" latinLnBrk="1" hangingPunct="0">
              <a:lnSpc>
                <a:spcPct val="100000"/>
              </a:lnSpc>
              <a:spcBef>
                <a:spcPct val="0"/>
              </a:spcBef>
              <a:spcAft>
                <a:spcPct val="0"/>
              </a:spcAft>
              <a:buClrTx/>
              <a:buSzTx/>
              <a:buFontTx/>
              <a:buNone/>
            </a:pPr>
            <a:endParaRPr lang="zh-CN" altLang="zh-CN" sz="2000">
              <a:solidFill>
                <a:schemeClr val="bg1"/>
              </a:solidFill>
              <a:latin typeface="仿宋" panose="02010609060101010101" pitchFamily="49" charset="-122"/>
              <a:ea typeface="仿宋" panose="02010609060101010101" pitchFamily="49" charset="-122"/>
            </a:endParaRPr>
          </a:p>
        </p:txBody>
      </p:sp>
      <p:sp>
        <p:nvSpPr>
          <p:cNvPr id="5" name="文本框 4"/>
          <p:cNvSpPr txBox="1"/>
          <p:nvPr/>
        </p:nvSpPr>
        <p:spPr>
          <a:xfrm>
            <a:off x="661670" y="4370705"/>
            <a:ext cx="6481445" cy="459105"/>
          </a:xfrm>
          <a:prstGeom prst="rect">
            <a:avLst/>
          </a:prstGeom>
          <a:solidFill>
            <a:schemeClr val="accent2">
              <a:lumMod val="20000"/>
              <a:lumOff val="80000"/>
            </a:schemeClr>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9" tIns="45719" rIns="45719" bIns="45719" numCol="1" spcCol="38100" rtlCol="0" anchor="t" forceAA="0">
            <a:spAutoFit/>
          </a:bodyPr>
          <a:lstStyle/>
          <a:p>
            <a:pPr marL="0" marR="0" indent="0" algn="l" defTabSz="914400" rtl="0" fontAlgn="auto" latinLnBrk="1" hangingPunct="0">
              <a:lnSpc>
                <a:spcPct val="100000"/>
              </a:lnSpc>
              <a:spcBef>
                <a:spcPct val="0"/>
              </a:spcBef>
              <a:spcAft>
                <a:spcPct val="0"/>
              </a:spcAft>
              <a:buClrTx/>
              <a:buSzTx/>
              <a:buFontTx/>
              <a:buNone/>
            </a:pPr>
            <a:r>
              <a:rPr lang="zh-CN" altLang="en-US" sz="1200" err="1">
                <a:solidFill>
                  <a:srgbClr val="FF0000"/>
                </a:solidFill>
                <a:sym typeface="+mn-ea"/>
              </a:rPr>
              <a:t>注：</a:t>
            </a:r>
            <a:r>
              <a:rPr lang="en-US" altLang="zh-CN" sz="1200" err="1">
                <a:solidFill>
                  <a:srgbClr val="FF0000"/>
                </a:solidFill>
                <a:sym typeface="+mn-ea"/>
              </a:rPr>
              <a:t>varin和varout是程序中的两个文本框对象，分别用来接收输入的密码和显示解密所需时间。</a:t>
            </a:r>
            <a:endParaRPr lang="en-US" altLang="zh-CN" sz="1200">
              <a:solidFill>
                <a:srgbClr val="FF0000"/>
              </a:solidFill>
              <a:sym typeface="+mn-ea"/>
            </a:endParaRPr>
          </a:p>
          <a:p>
            <a:pPr marL="0" marR="0" indent="0" algn="l" defTabSz="914400" rtl="0" fontAlgn="auto" latinLnBrk="1" hangingPunct="0">
              <a:lnSpc>
                <a:spcPct val="100000"/>
              </a:lnSpc>
              <a:spcBef>
                <a:spcPct val="0"/>
              </a:spcBef>
              <a:spcAft>
                <a:spcPct val="0"/>
              </a:spcAft>
              <a:buClrTx/>
              <a:buSzTx/>
              <a:buFontTx/>
              <a:buNone/>
            </a:pPr>
            <a:r>
              <a:rPr lang="en-US" altLang="zh-CN" sz="1200" err="1">
                <a:solidFill>
                  <a:srgbClr val="FF0000"/>
                </a:solidFill>
                <a:sym typeface="+mn-ea"/>
              </a:rPr>
              <a:t>get和set是文本框的两个方法，分别用于接收文本框中的数据和在文本框中显示输出数据</a:t>
            </a:r>
            <a:endParaRPr lang="en-US" altLang="zh-CN" sz="1200" err="1">
              <a:solidFill>
                <a:srgbClr val="FF0000"/>
              </a:solidFill>
              <a:latin typeface="新宋体" panose="02010609030101010101" pitchFamily="49" charset="-122"/>
              <a:ea typeface="新宋体" panose="02010609030101010101" pitchFamily="49"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22979" y="696081"/>
            <a:ext cx="3855720" cy="460375"/>
          </a:xfrm>
          <a:prstGeom prst="rect">
            <a:avLst/>
          </a:prstGeom>
        </p:spPr>
        <p:txBody>
          <a:bodyPr wrap="none">
            <a:spAutoFit/>
          </a:bodyPr>
          <a:lstStyle/>
          <a:p>
            <a:r>
              <a:rPr lang="zh-CN" altLang="zh-CN" sz="2400" b="1">
                <a:solidFill>
                  <a:schemeClr val="bg1"/>
                </a:solidFill>
                <a:latin typeface="仿宋" panose="02010609060101010101" pitchFamily="49" charset="-122"/>
                <a:ea typeface="仿宋" panose="02010609060101010101" pitchFamily="49" charset="-122"/>
              </a:rPr>
              <a:t>创建安全密码的一般技巧：</a:t>
            </a:r>
          </a:p>
        </p:txBody>
      </p:sp>
      <p:sp>
        <p:nvSpPr>
          <p:cNvPr id="3" name="矩形 2"/>
          <p:cNvSpPr/>
          <p:nvPr/>
        </p:nvSpPr>
        <p:spPr>
          <a:xfrm>
            <a:off x="1109980" y="1287780"/>
            <a:ext cx="6638290" cy="3538220"/>
          </a:xfrm>
          <a:prstGeom prst="rect">
            <a:avLst/>
          </a:prstGeom>
        </p:spPr>
        <p:txBody>
          <a:bodyPr wrap="square">
            <a:spAutoFit/>
          </a:bodyPr>
          <a:lstStyle/>
          <a:p>
            <a:pPr>
              <a:lnSpc>
                <a:spcPct val="140000"/>
              </a:lnSpc>
            </a:pPr>
            <a:r>
              <a:rPr lang="en-US" sz="2000" b="1">
                <a:solidFill>
                  <a:schemeClr val="bg1"/>
                </a:solidFill>
                <a:latin typeface="仿宋" panose="02010609060101010101" pitchFamily="49" charset="-122"/>
                <a:ea typeface="仿宋" panose="02010609060101010101" pitchFamily="49" charset="-122"/>
                <a:cs typeface="仿宋" panose="02010609060101010101" pitchFamily="49" charset="-122"/>
              </a:rPr>
              <a:t>1.</a:t>
            </a:r>
            <a:r>
              <a:rPr lang="zh-CN" altLang="zh-CN" sz="2000" b="1">
                <a:solidFill>
                  <a:schemeClr val="bg1"/>
                </a:solidFill>
                <a:latin typeface="仿宋" panose="02010609060101010101" pitchFamily="49" charset="-122"/>
                <a:ea typeface="仿宋" panose="02010609060101010101" pitchFamily="49" charset="-122"/>
                <a:cs typeface="仿宋" panose="02010609060101010101" pitchFamily="49" charset="-122"/>
              </a:rPr>
              <a:t>使用长度不少于</a:t>
            </a:r>
            <a:r>
              <a:rPr lang="en-US" altLang="zh-CN" sz="2000" b="1">
                <a:solidFill>
                  <a:schemeClr val="bg1"/>
                </a:solidFill>
                <a:latin typeface="仿宋" panose="02010609060101010101" pitchFamily="49" charset="-122"/>
                <a:ea typeface="仿宋" panose="02010609060101010101" pitchFamily="49" charset="-122"/>
                <a:cs typeface="仿宋" panose="02010609060101010101" pitchFamily="49" charset="-122"/>
              </a:rPr>
              <a:t>8</a:t>
            </a:r>
            <a:r>
              <a:rPr lang="zh-CN" altLang="zh-CN" sz="2000" b="1">
                <a:solidFill>
                  <a:schemeClr val="bg1"/>
                </a:solidFill>
                <a:latin typeface="仿宋" panose="02010609060101010101" pitchFamily="49" charset="-122"/>
                <a:ea typeface="仿宋" panose="02010609060101010101" pitchFamily="49" charset="-122"/>
                <a:cs typeface="仿宋" panose="02010609060101010101" pitchFamily="49" charset="-122"/>
              </a:rPr>
              <a:t>个字符的密码。密码越长越不容易被破解。</a:t>
            </a:r>
          </a:p>
          <a:p>
            <a:pPr>
              <a:lnSpc>
                <a:spcPct val="140000"/>
              </a:lnSpc>
            </a:pPr>
            <a:r>
              <a:rPr lang="en-US" sz="2000" b="1">
                <a:solidFill>
                  <a:schemeClr val="bg1"/>
                </a:solidFill>
                <a:latin typeface="仿宋" panose="02010609060101010101" pitchFamily="49" charset="-122"/>
                <a:ea typeface="仿宋" panose="02010609060101010101" pitchFamily="49" charset="-122"/>
                <a:cs typeface="仿宋" panose="02010609060101010101" pitchFamily="49" charset="-122"/>
              </a:rPr>
              <a:t>2.</a:t>
            </a:r>
            <a:r>
              <a:rPr lang="zh-CN" altLang="zh-CN" sz="2000" b="1">
                <a:solidFill>
                  <a:schemeClr val="bg1"/>
                </a:solidFill>
                <a:latin typeface="仿宋" panose="02010609060101010101" pitchFamily="49" charset="-122"/>
                <a:ea typeface="仿宋" panose="02010609060101010101" pitchFamily="49" charset="-122"/>
                <a:cs typeface="仿宋" panose="02010609060101010101" pitchFamily="49" charset="-122"/>
              </a:rPr>
              <a:t>在可能的情况下，尽量使用字母、数字和特殊符号相结合的密码。</a:t>
            </a:r>
          </a:p>
          <a:p>
            <a:pPr>
              <a:lnSpc>
                <a:spcPct val="140000"/>
              </a:lnSpc>
            </a:pPr>
            <a:r>
              <a:rPr lang="en-US" sz="2000" b="1">
                <a:solidFill>
                  <a:schemeClr val="bg1"/>
                </a:solidFill>
                <a:latin typeface="仿宋" panose="02010609060101010101" pitchFamily="49" charset="-122"/>
                <a:ea typeface="仿宋" panose="02010609060101010101" pitchFamily="49" charset="-122"/>
                <a:cs typeface="仿宋" panose="02010609060101010101" pitchFamily="49" charset="-122"/>
              </a:rPr>
              <a:t>3.</a:t>
            </a:r>
            <a:r>
              <a:rPr lang="zh-CN" altLang="zh-CN" sz="2000" b="1">
                <a:solidFill>
                  <a:schemeClr val="bg1"/>
                </a:solidFill>
                <a:latin typeface="仿宋" panose="02010609060101010101" pitchFamily="49" charset="-122"/>
                <a:ea typeface="仿宋" panose="02010609060101010101" pitchFamily="49" charset="-122"/>
                <a:cs typeface="仿宋" panose="02010609060101010101" pitchFamily="49" charset="-122"/>
              </a:rPr>
              <a:t>不要使用电话号码、身份证号或生日等信息作为密码。</a:t>
            </a:r>
          </a:p>
          <a:p>
            <a:pPr>
              <a:lnSpc>
                <a:spcPct val="140000"/>
              </a:lnSpc>
            </a:pPr>
            <a:r>
              <a:rPr lang="en-US" sz="2000" b="1">
                <a:solidFill>
                  <a:schemeClr val="bg1"/>
                </a:solidFill>
                <a:latin typeface="仿宋" panose="02010609060101010101" pitchFamily="49" charset="-122"/>
                <a:ea typeface="仿宋" panose="02010609060101010101" pitchFamily="49" charset="-122"/>
                <a:cs typeface="仿宋" panose="02010609060101010101" pitchFamily="49" charset="-122"/>
              </a:rPr>
              <a:t>4.</a:t>
            </a:r>
            <a:r>
              <a:rPr lang="zh-CN" altLang="zh-CN" sz="2000" b="1">
                <a:solidFill>
                  <a:schemeClr val="bg1"/>
                </a:solidFill>
                <a:latin typeface="仿宋" panose="02010609060101010101" pitchFamily="49" charset="-122"/>
                <a:ea typeface="仿宋" panose="02010609060101010101" pitchFamily="49" charset="-122"/>
                <a:cs typeface="仿宋" panose="02010609060101010101" pitchFamily="49" charset="-122"/>
              </a:rPr>
              <a:t>不要使用整个用户</a:t>
            </a:r>
            <a:r>
              <a:rPr lang="en-US" altLang="zh-CN" sz="2000" b="1">
                <a:solidFill>
                  <a:schemeClr val="bg1"/>
                </a:solidFill>
                <a:latin typeface="仿宋" panose="02010609060101010101" pitchFamily="49" charset="-122"/>
                <a:ea typeface="仿宋" panose="02010609060101010101" pitchFamily="49" charset="-122"/>
                <a:cs typeface="仿宋" panose="02010609060101010101" pitchFamily="49" charset="-122"/>
              </a:rPr>
              <a:t>ID</a:t>
            </a:r>
            <a:r>
              <a:rPr lang="zh-CN" altLang="zh-CN" sz="2000" b="1">
                <a:solidFill>
                  <a:schemeClr val="bg1"/>
                </a:solidFill>
                <a:latin typeface="仿宋" panose="02010609060101010101" pitchFamily="49" charset="-122"/>
                <a:ea typeface="仿宋" panose="02010609060101010101" pitchFamily="49" charset="-122"/>
                <a:cs typeface="仿宋" panose="02010609060101010101" pitchFamily="49" charset="-122"/>
              </a:rPr>
              <a:t>或用户</a:t>
            </a:r>
            <a:r>
              <a:rPr lang="en-US" altLang="zh-CN" sz="2000" b="1">
                <a:solidFill>
                  <a:schemeClr val="bg1"/>
                </a:solidFill>
                <a:latin typeface="仿宋" panose="02010609060101010101" pitchFamily="49" charset="-122"/>
                <a:ea typeface="仿宋" panose="02010609060101010101" pitchFamily="49" charset="-122"/>
                <a:cs typeface="仿宋" panose="02010609060101010101" pitchFamily="49" charset="-122"/>
              </a:rPr>
              <a:t>ID</a:t>
            </a:r>
            <a:r>
              <a:rPr lang="zh-CN" altLang="zh-CN" sz="2000" b="1">
                <a:solidFill>
                  <a:schemeClr val="bg1"/>
                </a:solidFill>
                <a:latin typeface="仿宋" panose="02010609060101010101" pitchFamily="49" charset="-122"/>
                <a:ea typeface="仿宋" panose="02010609060101010101" pitchFamily="49" charset="-122"/>
                <a:cs typeface="仿宋" panose="02010609060101010101" pitchFamily="49" charset="-122"/>
              </a:rPr>
              <a:t>的一部分作为密码。</a:t>
            </a:r>
          </a:p>
          <a:p>
            <a:pPr>
              <a:lnSpc>
                <a:spcPct val="140000"/>
              </a:lnSpc>
            </a:pPr>
            <a:r>
              <a:rPr lang="en-US" sz="2000" b="1">
                <a:solidFill>
                  <a:schemeClr val="bg1"/>
                </a:solidFill>
                <a:latin typeface="仿宋" panose="02010609060101010101" pitchFamily="49" charset="-122"/>
                <a:ea typeface="仿宋" panose="02010609060101010101" pitchFamily="49" charset="-122"/>
                <a:cs typeface="仿宋" panose="02010609060101010101" pitchFamily="49" charset="-122"/>
              </a:rPr>
              <a:t>5.</a:t>
            </a:r>
            <a:r>
              <a:rPr lang="zh-CN" altLang="zh-CN" sz="2000" b="1">
                <a:solidFill>
                  <a:schemeClr val="bg1"/>
                </a:solidFill>
                <a:latin typeface="仿宋" panose="02010609060101010101" pitchFamily="49" charset="-122"/>
                <a:ea typeface="仿宋" panose="02010609060101010101" pitchFamily="49" charset="-122"/>
                <a:cs typeface="仿宋" panose="02010609060101010101" pitchFamily="49" charset="-122"/>
              </a:rPr>
              <a:t>不要使用字典中能找到的词语作为密码，即使是字母次序颠倒过来的常用词语也不可以。</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bg1"/>
                </a:solidFill>
                <a:latin typeface="微软雅黑" panose="020B0503020204020204" pitchFamily="34" charset="-122"/>
                <a:ea typeface="微软雅黑" panose="020B0503020204020204" pitchFamily="34" charset="-122"/>
              </a:rPr>
              <a:t>密码设置技巧</a:t>
            </a:r>
          </a:p>
        </p:txBody>
      </p:sp>
      <p:sp>
        <p:nvSpPr>
          <p:cNvPr id="3" name="文本占位符 2"/>
          <p:cNvSpPr>
            <a:spLocks noGrp="1"/>
          </p:cNvSpPr>
          <p:nvPr>
            <p:ph type="body" idx="1"/>
          </p:nvPr>
        </p:nvSpPr>
        <p:spPr>
          <a:xfrm>
            <a:off x="628650" y="1368425"/>
            <a:ext cx="7886700" cy="3099435"/>
          </a:xfrm>
        </p:spPr>
        <p:txBody>
          <a:bodyPr/>
          <a:lstStyle/>
          <a:p>
            <a:pPr marL="0" indent="0">
              <a:lnSpc>
                <a:spcPct val="100000"/>
              </a:lnSpc>
              <a:buNone/>
            </a:pPr>
            <a:r>
              <a:rPr lang="zh-CN" altLang="en-US" sz="1600">
                <a:solidFill>
                  <a:srgbClr val="FFFF00"/>
                </a:solidFill>
                <a:latin typeface="微软雅黑" panose="020B0503020204020204" pitchFamily="34" charset="-122"/>
                <a:ea typeface="微软雅黑" panose="020B0503020204020204" pitchFamily="34" charset="-122"/>
              </a:rPr>
              <a:t>1、码文艺到闹心的密码</a:t>
            </a:r>
          </a:p>
          <a:p>
            <a:pPr marL="0" indent="0">
              <a:lnSpc>
                <a:spcPct val="100000"/>
              </a:lnSpc>
              <a:buNone/>
            </a:pPr>
            <a:r>
              <a:rPr lang="zh-CN" altLang="en-US" sz="1600">
                <a:latin typeface="微软雅黑" panose="020B0503020204020204" pitchFamily="34" charset="-122"/>
                <a:ea typeface="微软雅黑" panose="020B0503020204020204" pitchFamily="34" charset="-122"/>
              </a:rPr>
              <a:t>　</a:t>
            </a:r>
            <a:r>
              <a:rPr lang="zh-CN" altLang="en-US" sz="1600">
                <a:solidFill>
                  <a:schemeClr val="bg1"/>
                </a:solidFill>
                <a:latin typeface="微软雅黑" panose="020B0503020204020204" pitchFamily="34" charset="-122"/>
                <a:ea typeface="微软雅黑" panose="020B0503020204020204" pitchFamily="34" charset="-122"/>
              </a:rPr>
              <a:t>　密码：</a:t>
            </a:r>
            <a:r>
              <a:rPr lang="zh-CN" altLang="en-US" sz="1600">
                <a:solidFill>
                  <a:srgbClr val="FFFF00"/>
                </a:solidFill>
                <a:latin typeface="微软雅黑" panose="020B0503020204020204" pitchFamily="34" charset="-122"/>
                <a:ea typeface="微软雅黑" panose="020B0503020204020204" pitchFamily="34" charset="-122"/>
              </a:rPr>
              <a:t>ppnn13%dkstFeb.1st</a:t>
            </a:r>
          </a:p>
          <a:p>
            <a:pPr marL="0" indent="0">
              <a:lnSpc>
                <a:spcPct val="100000"/>
              </a:lnSpc>
              <a:buNone/>
            </a:pPr>
            <a:r>
              <a:rPr lang="zh-CN" altLang="en-US" sz="1600">
                <a:solidFill>
                  <a:schemeClr val="bg1"/>
                </a:solidFill>
                <a:latin typeface="微软雅黑" panose="020B0503020204020204" pitchFamily="34" charset="-122"/>
                <a:ea typeface="微软雅黑" panose="020B0503020204020204" pitchFamily="34" charset="-122"/>
              </a:rPr>
              <a:t>　　密码来源：“娉娉袅袅十三余，豆蔻梢头二月初”</a:t>
            </a:r>
          </a:p>
          <a:p>
            <a:pPr marL="0" indent="0">
              <a:lnSpc>
                <a:spcPct val="100000"/>
              </a:lnSpc>
              <a:buNone/>
            </a:pPr>
            <a:r>
              <a:rPr lang="zh-CN" altLang="en-US" sz="1600">
                <a:solidFill>
                  <a:schemeClr val="bg1"/>
                </a:solidFill>
                <a:latin typeface="微软雅黑" panose="020B0503020204020204" pitchFamily="34" charset="-122"/>
                <a:ea typeface="微软雅黑" panose="020B0503020204020204" pitchFamily="34" charset="-122"/>
              </a:rPr>
              <a:t>　　密码设计思路：</a:t>
            </a:r>
          </a:p>
          <a:p>
            <a:pPr marL="0" indent="0">
              <a:lnSpc>
                <a:spcPct val="100000"/>
              </a:lnSpc>
              <a:buNone/>
            </a:pPr>
            <a:r>
              <a:rPr lang="zh-CN" altLang="en-US" sz="1600">
                <a:solidFill>
                  <a:schemeClr val="bg1"/>
                </a:solidFill>
                <a:latin typeface="微软雅黑" panose="020B0503020204020204" pitchFamily="34" charset="-122"/>
                <a:ea typeface="微软雅黑" panose="020B0503020204020204" pitchFamily="34" charset="-122"/>
              </a:rPr>
              <a:t>　　ppnn=娉娉袅袅</a:t>
            </a:r>
          </a:p>
          <a:p>
            <a:pPr marL="0" indent="0">
              <a:lnSpc>
                <a:spcPct val="100000"/>
              </a:lnSpc>
              <a:buNone/>
            </a:pPr>
            <a:r>
              <a:rPr lang="zh-CN" altLang="en-US" sz="1600">
                <a:solidFill>
                  <a:schemeClr val="bg1"/>
                </a:solidFill>
                <a:latin typeface="微软雅黑" panose="020B0503020204020204" pitchFamily="34" charset="-122"/>
                <a:ea typeface="微软雅黑" panose="020B0503020204020204" pitchFamily="34" charset="-122"/>
              </a:rPr>
              <a:t>　　13=十三</a:t>
            </a:r>
          </a:p>
          <a:p>
            <a:pPr marL="0" indent="0">
              <a:lnSpc>
                <a:spcPct val="100000"/>
              </a:lnSpc>
              <a:buNone/>
            </a:pPr>
            <a:r>
              <a:rPr lang="zh-CN" altLang="en-US" sz="1600">
                <a:solidFill>
                  <a:schemeClr val="bg1"/>
                </a:solidFill>
                <a:latin typeface="微软雅黑" panose="020B0503020204020204" pitchFamily="34" charset="-122"/>
                <a:ea typeface="微软雅黑" panose="020B0503020204020204" pitchFamily="34" charset="-122"/>
              </a:rPr>
              <a:t>　　%=余（学过C/C/Java的都该懂得）</a:t>
            </a:r>
          </a:p>
          <a:p>
            <a:pPr marL="0" indent="0">
              <a:lnSpc>
                <a:spcPct val="100000"/>
              </a:lnSpc>
              <a:buNone/>
            </a:pPr>
            <a:r>
              <a:rPr lang="zh-CN" altLang="en-US" sz="1600">
                <a:solidFill>
                  <a:schemeClr val="bg1"/>
                </a:solidFill>
                <a:latin typeface="微软雅黑" panose="020B0503020204020204" pitchFamily="34" charset="-122"/>
                <a:ea typeface="微软雅黑" panose="020B0503020204020204" pitchFamily="34" charset="-122"/>
              </a:rPr>
              <a:t>　　dkst=豆蔻梢头</a:t>
            </a:r>
          </a:p>
          <a:p>
            <a:pPr marL="0" indent="0">
              <a:lnSpc>
                <a:spcPct val="100000"/>
              </a:lnSpc>
              <a:buNone/>
            </a:pPr>
            <a:r>
              <a:rPr lang="zh-CN" altLang="en-US" sz="1600">
                <a:solidFill>
                  <a:schemeClr val="bg1"/>
                </a:solidFill>
                <a:latin typeface="微软雅黑" panose="020B0503020204020204" pitchFamily="34" charset="-122"/>
                <a:ea typeface="微软雅黑" panose="020B0503020204020204" pitchFamily="34" charset="-122"/>
              </a:rPr>
              <a:t>　　Feb.1st=二月初</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1.7601 Service Pack 1"/>
  <p:tag name="AS_RELEASE_DATE" val="2020.05.14"/>
  <p:tag name="AS_TITLE" val="Aspose.Slides for .NET 4.0 Client Profile"/>
  <p:tag name="AS_VERSION" val="20.5"/>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60197de0-10f1-45a7-a9a6-c1cbea4ee37b}"/>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9e7d6974-210d-441a-bba4-2a15c5cc5129}"/>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2fc5aa3b-cbee-4ec8-b6d9-adc03cd674f3}"/>
</p:tagLst>
</file>

<file path=ppt/theme/theme1.xml><?xml version="1.0" encoding="utf-8"?>
<a:theme xmlns:a="http://schemas.openxmlformats.org/drawingml/2006/main" name="Default">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BBE0E3"/>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BBE0E3"/>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non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sz="1200" dirty="0" smtClean="0">
            <a:solidFill>
              <a:srgbClr val="000000"/>
            </a:solidFill>
            <a:latin typeface="新宋体" panose="02010609030101010101" pitchFamily="49" charset="-122"/>
            <a:ea typeface="新宋体" panose="02010609030101010101" pitchFamily="49" charset="-122"/>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BBE0E3"/>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BBE0E3"/>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1778</Words>
  <Application>Microsoft Office PowerPoint</Application>
  <PresentationFormat>自定义</PresentationFormat>
  <Paragraphs>128</Paragraphs>
  <Slides>18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Helvetica Neue</vt:lpstr>
      <vt:lpstr>仿宋</vt:lpstr>
      <vt:lpstr>黑体</vt:lpstr>
      <vt:lpstr>微软雅黑</vt:lpstr>
      <vt:lpstr>新宋体</vt:lpstr>
      <vt:lpstr>Arial</vt:lpstr>
      <vt:lpstr>Default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密码设置技巧</vt:lpstr>
      <vt:lpstr>密码设置技巧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hongming xu</cp:lastModifiedBy>
  <cp:revision>714</cp:revision>
  <dcterms:created xsi:type="dcterms:W3CDTF">2019-04-02T02:49:00Z</dcterms:created>
  <dcterms:modified xsi:type="dcterms:W3CDTF">2020-12-04T02:49:24Z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