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1" r:id="rId2"/>
    <p:sldId id="257" r:id="rId3"/>
    <p:sldId id="262" r:id="rId4"/>
    <p:sldId id="267" r:id="rId5"/>
    <p:sldId id="285" r:id="rId6"/>
    <p:sldId id="263" r:id="rId7"/>
    <p:sldId id="271" r:id="rId8"/>
    <p:sldId id="281" r:id="rId9"/>
    <p:sldId id="268" r:id="rId10"/>
    <p:sldId id="269" r:id="rId11"/>
    <p:sldId id="273" r:id="rId12"/>
    <p:sldId id="274" r:id="rId13"/>
    <p:sldId id="275" r:id="rId14"/>
    <p:sldId id="276" r:id="rId15"/>
    <p:sldId id="286" r:id="rId16"/>
    <p:sldId id="264" r:id="rId17"/>
    <p:sldId id="280" r:id="rId18"/>
    <p:sldId id="266" r:id="rId19"/>
    <p:sldId id="277" r:id="rId20"/>
    <p:sldId id="279" r:id="rId21"/>
    <p:sldId id="278" r:id="rId22"/>
    <p:sldId id="282" r:id="rId23"/>
    <p:sldId id="283" r:id="rId24"/>
    <p:sldId id="284" r:id="rId25"/>
    <p:sldId id="265" r:id="rId26"/>
    <p:sldId id="26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89329"/>
  </p:normalViewPr>
  <p:slideViewPr>
    <p:cSldViewPr snapToGrid="0" snapToObjects="1">
      <p:cViewPr varScale="1">
        <p:scale>
          <a:sx n="101" d="100"/>
          <a:sy n="101" d="100"/>
        </p:scale>
        <p:origin x="110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97F5B31-CE45-DF48-862E-8B5807E7C7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C8C681-1F47-224D-B768-DB308F0C5A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1BAAD-FF0E-9843-9DD4-0D665066A03D}" type="datetimeFigureOut">
              <a:rPr kumimoji="1" lang="zh-CN" altLang="en-US" smtClean="0"/>
              <a:t>2020/7/2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952260-B471-3645-8B2D-11F64A6845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E573CF-83DD-4848-8B37-9781265840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A234A-F38F-3E4E-ADC5-07BB5F0693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059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09E56-0EEB-6E48-BD99-8DBF2027FA2B}" type="datetimeFigureOut">
              <a:rPr kumimoji="1" lang="zh-CN" altLang="en-US" smtClean="0"/>
              <a:t>2020/7/2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62865-EACF-CB40-A479-5153795FEE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279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62865-EACF-CB40-A479-5153795FEE4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728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62865-EACF-CB40-A479-5153795FEE4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50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CC98C-F6C8-C04A-9136-F44A6AB9C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D7ED8A-BB1F-9C49-911F-F80CA7A46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66280-5D2D-CF47-BBDB-CD5A888F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AF9E-2847-084D-9CC5-F2294E076D96}" type="datetime1">
              <a:rPr kumimoji="1" lang="zh-CN" altLang="en-US" smtClean="0"/>
              <a:t>2020/7/2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F4265-D4EE-6643-9515-C7E0DB83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C87A5-93B7-5246-865C-3A4096D4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E84-39A2-4D46-B03C-1934A66700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037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474C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B914-0507-2B4F-8723-897D17463280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0D37-40EE-4DAF-B44D-56B9461E287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8" name="Picture 4" descr="D:\scir\sync\我的坚果云\assets\hit-sci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413" y="764704"/>
            <a:ext cx="3239195" cy="46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scir\sync\我的坚果云\assets\decorates-triangl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73" y="-39161"/>
            <a:ext cx="3235256" cy="102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7328" y="3068960"/>
            <a:ext cx="9409045" cy="1152128"/>
          </a:xfrm>
        </p:spPr>
        <p:txBody>
          <a:bodyPr anchor="t">
            <a:normAutofit/>
          </a:bodyPr>
          <a:lstStyle>
            <a:lvl1pPr algn="r">
              <a:defRPr sz="4000">
                <a:solidFill>
                  <a:srgbClr val="F1F1F1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en-US" altLang="zh-CN" dirty="0"/>
              <a:t>Thanks Q&amp;A</a:t>
            </a:r>
            <a:endParaRPr lang="zh-CN" altLang="en-US" dirty="0"/>
          </a:p>
        </p:txBody>
      </p:sp>
      <p:pic>
        <p:nvPicPr>
          <p:cNvPr id="1033" name="Picture 9" descr="D:\scir\sync\我的坚果云\assets\decorates-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503" y="3748142"/>
            <a:ext cx="3116607" cy="288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scir\sync\我的坚果云\assets\scir-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704" y="-263138"/>
            <a:ext cx="2639397" cy="205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32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17DDC-392F-054E-BA86-18EAD465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989158-06A3-9D4B-9B67-E642ABE22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A857F-46E0-2946-A355-55508805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7E8A-D607-8240-B558-4C1CA670CE2F}" type="datetime1">
              <a:rPr kumimoji="1" lang="zh-CN" altLang="en-US" smtClean="0"/>
              <a:t>2020/7/2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DAB1C-1B1E-D440-99B7-A1A7017B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065D2-1065-274A-8909-85879567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E84-39A2-4D46-B03C-1934A66700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79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E74CA-AF83-DB40-A71D-4D9B171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90F3C-3F7B-4647-9A11-9F2F12902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3EC116-DF9B-1C43-B94F-270E5CA41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3E7827-1DBF-9C48-9129-534E019F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552C-918E-EF42-8C32-762B94523928}" type="datetime1">
              <a:rPr kumimoji="1" lang="zh-CN" altLang="en-US" smtClean="0"/>
              <a:t>2020/7/2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072DCF-0050-8244-BD63-B5E0CD9A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D4BA7-18D9-FC44-A5AF-4A252738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E84-39A2-4D46-B03C-1934A66700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138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30760-A16E-8548-804F-30DA90FB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CEC02-E3D8-5943-9472-57B3556A2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9322CA-4249-E74A-97C1-A9996FA7C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7F8CD1-DE3E-0044-80EB-660668B10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898BBB-FCD2-EE4D-BA4E-157CCD998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F823C6-ED97-9245-9817-165F527B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2B34-BA58-BA4B-BF3F-C53A243990F8}" type="datetime1">
              <a:rPr kumimoji="1" lang="zh-CN" altLang="en-US" smtClean="0"/>
              <a:t>2020/7/2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341728-7E3C-3F48-AC99-9A5DE2E1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84B69D-DD3E-AD4E-8222-CE8CB9C1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E84-39A2-4D46-B03C-1934A66700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597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A28F1-B641-B148-8EB7-AF6C7C1F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3609CB-5F01-684D-98C5-E8668061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6ED5-CAB3-F94B-BC6C-8BFD312A3AEA}" type="datetime1">
              <a:rPr kumimoji="1" lang="zh-CN" altLang="en-US" smtClean="0"/>
              <a:t>2020/7/2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6BA38A-C609-C84B-A53F-20485F3D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283DDB-0427-5143-8152-00674816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E84-39A2-4D46-B03C-1934A66700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5432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8F55BF-44B8-FA48-954D-AD9F8E14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90E7-1E79-8148-B1CF-7AEA926F48C4}" type="datetime1">
              <a:rPr kumimoji="1" lang="zh-CN" altLang="en-US" smtClean="0"/>
              <a:t>2020/7/2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151BB0-03AD-FB4E-B7DD-92D9EE02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631C98-6F04-BB46-AC31-FBBCF768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E84-39A2-4D46-B03C-1934A66700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713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FE34D-EF54-4B4E-8E5B-51CE4D7D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74ACB-9DBA-6D41-9C6D-790614D4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78FFD-B2CB-7748-BB7E-E9A978E03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3F67CC-6963-BC4C-BEC8-EE7B9146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8BB-CE77-E74D-A66A-0AE7236A1290}" type="datetime1">
              <a:rPr kumimoji="1" lang="zh-CN" altLang="en-US" smtClean="0"/>
              <a:t>2020/7/2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23C86E-A2A7-A847-8CDE-BB96B65E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F94E2E-15C6-E042-97C2-D2377F32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E84-39A2-4D46-B03C-1934A66700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689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E27C6-9553-874C-B35D-160C051F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B33789-CD74-944C-BD2B-C239CBBD3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4D2D9E-E458-F64D-8611-42EF7F460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012922-27DE-A943-9267-F37FA2BE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82EC-FBEF-974E-A13A-4E73B349D84D}" type="datetime1">
              <a:rPr kumimoji="1" lang="zh-CN" altLang="en-US" smtClean="0"/>
              <a:t>2020/7/2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D752B-A568-F44E-BE30-8B600CB6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C7F69A-F293-AE4E-9981-F37F1053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E84-39A2-4D46-B03C-1934A66700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569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5288A-4C3E-9A4E-BB97-7785945B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8D2E57-36B3-844F-B80A-B2D5E36E7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D724F-850E-6340-9232-5D710415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02BF-A3C9-E144-9646-2456DA65E112}" type="datetime1">
              <a:rPr kumimoji="1" lang="zh-CN" altLang="en-US" smtClean="0"/>
              <a:t>2020/7/2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7883C-04D3-714A-8021-2DEC662B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9FC64-519D-B646-9587-3223A99A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E84-39A2-4D46-B03C-1934A66700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4297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CE577F-76EB-7F4D-9FFE-98E591BAB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2F1500-4355-D147-959A-9B0948C1A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859F2-A649-4745-9D5B-02D80FE1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F7B8-D312-C943-B707-0D6161A6A688}" type="datetime1">
              <a:rPr kumimoji="1" lang="zh-CN" altLang="en-US" smtClean="0"/>
              <a:t>2020/7/2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8512A-D81D-5C4E-A22F-4FDEFD83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74832-F451-9941-A121-85A523A6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0E84-39A2-4D46-B03C-1934A66700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07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4A8EF6A-C851-954F-BC9C-C30C25E8D50B}"/>
              </a:ext>
            </a:extLst>
          </p:cNvPr>
          <p:cNvSpPr/>
          <p:nvPr userDrawn="1"/>
        </p:nvSpPr>
        <p:spPr>
          <a:xfrm>
            <a:off x="-144693" y="0"/>
            <a:ext cx="12673408" cy="1196752"/>
          </a:xfrm>
          <a:prstGeom prst="rect">
            <a:avLst/>
          </a:prstGeom>
          <a:solidFill>
            <a:srgbClr val="474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9F152E-92FC-174D-9734-720E0AD4C8DC}"/>
              </a:ext>
            </a:extLst>
          </p:cNvPr>
          <p:cNvSpPr/>
          <p:nvPr userDrawn="1"/>
        </p:nvSpPr>
        <p:spPr>
          <a:xfrm>
            <a:off x="-144693" y="1196752"/>
            <a:ext cx="12673408" cy="39600"/>
          </a:xfrm>
          <a:prstGeom prst="rect">
            <a:avLst/>
          </a:prstGeom>
          <a:solidFill>
            <a:srgbClr val="961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3" name="Picture 10" descr="D:\scir\sync\我的坚果云\assets\scir-2.png">
            <a:extLst>
              <a:ext uri="{FF2B5EF4-FFF2-40B4-BE49-F238E27FC236}">
                <a16:creationId xmlns:a16="http://schemas.microsoft.com/office/drawing/2014/main" id="{15CB777F-A47F-9043-AE40-CD8DF5FAB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029" y="-159528"/>
            <a:ext cx="1689517" cy="131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D:\scir\sync\我的坚果云\assets\decorates-triangle.png">
            <a:extLst>
              <a:ext uri="{FF2B5EF4-FFF2-40B4-BE49-F238E27FC236}">
                <a16:creationId xmlns:a16="http://schemas.microsoft.com/office/drawing/2014/main" id="{01BCFEE1-CB09-5242-9C5B-7923804814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73" y="-99395"/>
            <a:ext cx="3235256" cy="102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51BEB26-8C85-A14D-8F8D-6D4F5AAC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136525"/>
            <a:ext cx="9866312" cy="94876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2D462-3ADD-B942-A660-5C64A45C3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705346"/>
            <a:ext cx="11290837" cy="4471618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64B4C-8BEE-414D-A057-C805F0F1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4CBE-A420-DC42-B17E-A989FAF3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38533"/>
            <a:ext cx="2743200" cy="365125"/>
          </a:xfrm>
        </p:spPr>
        <p:txBody>
          <a:bodyPr/>
          <a:lstStyle/>
          <a:p>
            <a:fld id="{7E310E84-39A2-4D46-B03C-1934A66700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5" name="Picture 2" descr="D:\scir\sync\我的坚果云\assets\decorates-3.png">
            <a:extLst>
              <a:ext uri="{FF2B5EF4-FFF2-40B4-BE49-F238E27FC236}">
                <a16:creationId xmlns:a16="http://schemas.microsoft.com/office/drawing/2014/main" id="{216FBF7C-6B2A-DF46-9ABB-D52991EFF0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350" y="3899024"/>
            <a:ext cx="3191052" cy="295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scir\sync\我的坚果云\assets\hit-scir-2.png">
            <a:extLst>
              <a:ext uri="{FF2B5EF4-FFF2-40B4-BE49-F238E27FC236}">
                <a16:creationId xmlns:a16="http://schemas.microsoft.com/office/drawing/2014/main" id="{2CD40C45-95C8-6947-A6A2-A8751E759C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854" y="6356350"/>
            <a:ext cx="2579696" cy="37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D9B51C2-71CE-9040-BEC2-FB38F791FDFC}"/>
              </a:ext>
            </a:extLst>
          </p:cNvPr>
          <p:cNvSpPr txBox="1"/>
          <p:nvPr userDrawn="1"/>
        </p:nvSpPr>
        <p:spPr>
          <a:xfrm>
            <a:off x="-1149927" y="-1177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44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21"/>
          <p:cNvSpPr>
            <a:spLocks noGrp="1"/>
          </p:cNvSpPr>
          <p:nvPr>
            <p:ph type="title"/>
          </p:nvPr>
        </p:nvSpPr>
        <p:spPr>
          <a:xfrm>
            <a:off x="0" y="209555"/>
            <a:ext cx="12192000" cy="76061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sz="2700" b="1" spc="151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0" lang="en-US" altLang="zh-CN" dirty="0"/>
              <a:t>Click to edit Master title style</a:t>
            </a:r>
            <a:endParaRPr kumimoji="0"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2E7D-58B1-5244-A8D5-F4362E803A9E}" type="datetime1">
              <a:rPr lang="zh-CN" altLang="en-US" smtClean="0"/>
              <a:t>2020/7/2</a:t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650004"/>
          </a:xfrm>
        </p:spPr>
        <p:txBody>
          <a:bodyPr/>
          <a:lstStyle>
            <a:lvl1pPr marL="271449" indent="-271449">
              <a:buClr>
                <a:srgbClr val="0070C0"/>
              </a:buClr>
              <a:buFont typeface="Wingdings" panose="05000000000000000000" pitchFamily="2" charset="2"/>
              <a:buChar char="p"/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H-明蘭" panose="020B0604030504040204" pitchFamily="34" charset="-122"/>
              </a:defRPr>
            </a:lvl1pPr>
            <a:lvl2pPr marL="607187" indent="-264305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p"/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H-明蘭" panose="020B0604030504040204" pitchFamily="34" charset="-122"/>
              </a:defRPr>
            </a:lvl2pPr>
            <a:lvl3pPr marL="942927" indent="-25716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p"/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H-明蘭" panose="020B0604030504040204" pitchFamily="34" charset="-122"/>
              </a:defRPr>
            </a:lvl3pPr>
            <a:lvl4pPr marL="1200091" indent="-171442">
              <a:buFont typeface="Wingdings" panose="05000000000000000000" pitchFamily="2" charset="2"/>
              <a:buChar char="p"/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H-明蘭" panose="020B0604030504040204" pitchFamily="34" charset="-122"/>
              </a:defRPr>
            </a:lvl4pPr>
            <a:lvl5pPr marL="1542973" indent="-171442">
              <a:buFont typeface="Wingdings" panose="05000000000000000000" pitchFamily="2" charset="2"/>
              <a:buChar char="p"/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H-明蘭" panose="020B0604030504040204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5"/>
            <a:ext cx="2743200" cy="365125"/>
          </a:xfrm>
        </p:spPr>
        <p:txBody>
          <a:bodyPr/>
          <a:lstStyle>
            <a:lvl1pPr>
              <a:defRPr sz="1051"/>
            </a:lvl1pPr>
          </a:lstStyle>
          <a:p>
            <a:fld id="{2198E2B9-0221-3F47-A8E8-83372D152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6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hit.edu.cn/_upload/article/images/c3/81/f37020634333af6a3895208c76ae/4e3fd4b2-7e34-4c15-acab-251723d8325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31645" y="5860688"/>
            <a:ext cx="1101025" cy="83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41" b="95359" l="1333" r="9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3589" y="5820854"/>
            <a:ext cx="2236633" cy="91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2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hit.edu.cn/_upload/article/images/c3/81/f37020634333af6a3895208c76ae/4e3fd4b2-7e34-4c15-acab-251723d8325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4312" y="5900108"/>
            <a:ext cx="1078241" cy="83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41" b="95359" l="1333" r="9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12552" y="5860275"/>
            <a:ext cx="1879448" cy="91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3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474C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:\scir\sync\我的坚果云\assets\titleb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8790" y="3140969"/>
            <a:ext cx="11288283" cy="114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64DA-3F48-4E4F-BFD7-D9A8BE47CD09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0D37-40EE-4DAF-B44D-56B9461E287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8" name="Picture 4" descr="D:\scir\sync\我的坚果云\assets\hit-scir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413" y="764704"/>
            <a:ext cx="3239195" cy="46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scir\sync\我的坚果云\assets\decorates-triangle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73" y="-99395"/>
            <a:ext cx="3235256" cy="102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116" y="3127822"/>
            <a:ext cx="9409045" cy="1152128"/>
          </a:xfrm>
        </p:spPr>
        <p:txBody>
          <a:bodyPr anchor="t">
            <a:normAutofit/>
          </a:bodyPr>
          <a:lstStyle>
            <a:lvl1pPr algn="r">
              <a:defRPr sz="4000">
                <a:solidFill>
                  <a:srgbClr val="961B1E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4116" y="3775894"/>
            <a:ext cx="9409045" cy="47890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itchFamily="2" charset="-122"/>
                <a:ea typeface="华文细黑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033" name="Picture 9" descr="D:\scir\sync\我的坚果云\assets\decorates-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503" y="3748142"/>
            <a:ext cx="3116607" cy="288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788" y="4299060"/>
            <a:ext cx="9456373" cy="49809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rgbClr val="CECDCD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 lvl="0"/>
            <a:r>
              <a:rPr lang="zh-CN" altLang="en-US" dirty="0"/>
              <a:t>演讲者</a:t>
            </a:r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47328" y="4824000"/>
            <a:ext cx="9456373" cy="288032"/>
          </a:xfrm>
        </p:spPr>
        <p:txBody>
          <a:bodyPr anchor="ctr">
            <a:normAutofit/>
          </a:bodyPr>
          <a:lstStyle>
            <a:lvl1pPr marL="0" indent="0" algn="r">
              <a:lnSpc>
                <a:spcPts val="1200"/>
              </a:lnSpc>
              <a:buNone/>
              <a:defRPr sz="1400">
                <a:solidFill>
                  <a:srgbClr val="CECDCD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 lvl="0"/>
            <a:r>
              <a:rPr lang="en-US" altLang="zh-CN"/>
              <a:t>2014</a:t>
            </a:r>
            <a:r>
              <a:rPr lang="zh-CN" altLang="en-US"/>
              <a:t>年</a:t>
            </a:r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/>
              <a:t>10</a:t>
            </a:r>
            <a:r>
              <a:rPr lang="zh-CN" altLang="en-US"/>
              <a:t>日</a:t>
            </a:r>
            <a:endParaRPr lang="en-US" altLang="zh-CN"/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47328" y="5040000"/>
            <a:ext cx="9456373" cy="288032"/>
          </a:xfrm>
        </p:spPr>
        <p:txBody>
          <a:bodyPr>
            <a:normAutofit/>
          </a:bodyPr>
          <a:lstStyle>
            <a:lvl1pPr marL="0" indent="0" algn="r">
              <a:lnSpc>
                <a:spcPts val="1200"/>
              </a:lnSpc>
              <a:buNone/>
              <a:defRPr sz="1400">
                <a:solidFill>
                  <a:srgbClr val="CECDCD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 lvl="0"/>
            <a:r>
              <a:rPr lang="zh-CN" altLang="en-US"/>
              <a:t>中国</a:t>
            </a:r>
            <a:r>
              <a:rPr lang="en-US" altLang="zh-CN"/>
              <a:t>·</a:t>
            </a:r>
            <a:r>
              <a:rPr lang="zh-CN" altLang="en-US"/>
              <a:t>哈尔滨</a:t>
            </a:r>
            <a:endParaRPr lang="en-US" altLang="zh-CN"/>
          </a:p>
        </p:txBody>
      </p:sp>
      <p:pic>
        <p:nvPicPr>
          <p:cNvPr id="1034" name="Picture 10" descr="D:\scir\sync\我的坚果云\assets\scir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704" y="-263138"/>
            <a:ext cx="2639397" cy="205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33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474C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D2B90D37-40EE-4DAF-B44D-56B9461E287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8" name="Picture 4" descr="D:\scir\sync\我的坚果云\assets\hit-sci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965" y="499908"/>
            <a:ext cx="3239195" cy="46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scir\sync\我的坚果云\assets\decorates-triangl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73" y="-99395"/>
            <a:ext cx="3235256" cy="102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6000" y="2445276"/>
            <a:ext cx="9720000" cy="1152000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33" name="Picture 9" descr="D:\scir\sync\我的坚果云\assets\decorates-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503" y="3748142"/>
            <a:ext cx="3116607" cy="288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236000" y="4139208"/>
            <a:ext cx="9720000" cy="4980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演讲者</a:t>
            </a:r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36000" y="5176761"/>
            <a:ext cx="9720000" cy="288032"/>
          </a:xfrm>
        </p:spPr>
        <p:txBody>
          <a:bodyPr anchor="ctr">
            <a:normAutofit/>
          </a:bodyPr>
          <a:lstStyle>
            <a:lvl1pPr marL="0" indent="0" algn="ctr">
              <a:lnSpc>
                <a:spcPts val="1200"/>
              </a:lnSpc>
              <a:buNone/>
              <a:defRPr sz="14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36000" y="5596625"/>
            <a:ext cx="9720000" cy="288032"/>
          </a:xfrm>
        </p:spPr>
        <p:txBody>
          <a:bodyPr anchor="ctr">
            <a:normAutofit/>
          </a:bodyPr>
          <a:lstStyle>
            <a:lvl1pPr marL="0" indent="0" algn="ctr">
              <a:lnSpc>
                <a:spcPts val="1200"/>
              </a:lnSpc>
              <a:buNone/>
              <a:defRPr sz="14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中国</a:t>
            </a:r>
            <a:r>
              <a:rPr lang="en-US" altLang="zh-CN" dirty="0"/>
              <a:t>·</a:t>
            </a:r>
            <a:r>
              <a:rPr lang="zh-CN" altLang="en-US" dirty="0"/>
              <a:t>哈尔滨</a:t>
            </a:r>
            <a:endParaRPr lang="en-US" altLang="zh-CN" dirty="0"/>
          </a:p>
        </p:txBody>
      </p:sp>
      <p:pic>
        <p:nvPicPr>
          <p:cNvPr id="1034" name="Picture 10" descr="D:\scir\sync\我的坚果云\assets\scir-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704" y="-263138"/>
            <a:ext cx="2639397" cy="205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86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rgbClr val="CE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 userDrawn="1"/>
        </p:nvSpPr>
        <p:spPr>
          <a:xfrm flipV="1">
            <a:off x="0" y="0"/>
            <a:ext cx="8976320" cy="4365104"/>
          </a:xfrm>
          <a:prstGeom prst="rtTriangle">
            <a:avLst/>
          </a:prstGeom>
          <a:solidFill>
            <a:srgbClr val="474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3829" y="3355421"/>
            <a:ext cx="9174833" cy="721652"/>
          </a:xfrm>
        </p:spPr>
        <p:txBody>
          <a:bodyPr anchor="t">
            <a:normAutofit/>
          </a:bodyPr>
          <a:lstStyle>
            <a:lvl1pPr algn="l">
              <a:defRPr sz="3200" b="0" cap="all">
                <a:solidFill>
                  <a:srgbClr val="961B1E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73829" y="4077073"/>
            <a:ext cx="917483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3851-F579-0F41-A791-8C9AAD437E30}" type="datetime1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0D37-40EE-4DAF-B44D-56B9461E287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 descr="D:\scir\sync\我的坚果云\assets\decorates-triang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73" y="-99395"/>
            <a:ext cx="3235256" cy="102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scir\sync\我的坚果云\assets\hit-scir-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29" y="1124744"/>
            <a:ext cx="34921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D:\scir\sync\我的坚果云\assets\scir-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704" y="-263138"/>
            <a:ext cx="2639397" cy="205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六边形 10"/>
          <p:cNvSpPr/>
          <p:nvPr userDrawn="1"/>
        </p:nvSpPr>
        <p:spPr>
          <a:xfrm>
            <a:off x="1391478" y="2924944"/>
            <a:ext cx="1482351" cy="958416"/>
          </a:xfrm>
          <a:prstGeom prst="hexagon">
            <a:avLst/>
          </a:prstGeom>
          <a:solidFill>
            <a:srgbClr val="474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80928" y="3068960"/>
            <a:ext cx="960107" cy="91440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CECDCD"/>
                </a:solidFill>
              </a:defRPr>
            </a:lvl1pPr>
          </a:lstStyle>
          <a:p>
            <a:pPr lvl="0"/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bg>
      <p:bgPr>
        <a:solidFill>
          <a:srgbClr val="474C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单角的矩形 8"/>
          <p:cNvSpPr/>
          <p:nvPr userDrawn="1"/>
        </p:nvSpPr>
        <p:spPr>
          <a:xfrm flipH="1">
            <a:off x="1701283" y="692697"/>
            <a:ext cx="10500840" cy="6189499"/>
          </a:xfrm>
          <a:custGeom>
            <a:avLst/>
            <a:gdLst>
              <a:gd name="connsiteX0" fmla="*/ 0 w 7710660"/>
              <a:gd name="connsiteY0" fmla="*/ 0 h 6093296"/>
              <a:gd name="connsiteX1" fmla="*/ 6695090 w 7710660"/>
              <a:gd name="connsiteY1" fmla="*/ 0 h 6093296"/>
              <a:gd name="connsiteX2" fmla="*/ 7710660 w 7710660"/>
              <a:gd name="connsiteY2" fmla="*/ 1015570 h 6093296"/>
              <a:gd name="connsiteX3" fmla="*/ 7710660 w 7710660"/>
              <a:gd name="connsiteY3" fmla="*/ 6093296 h 6093296"/>
              <a:gd name="connsiteX4" fmla="*/ 0 w 7710660"/>
              <a:gd name="connsiteY4" fmla="*/ 6093296 h 6093296"/>
              <a:gd name="connsiteX5" fmla="*/ 0 w 7710660"/>
              <a:gd name="connsiteY5" fmla="*/ 0 h 6093296"/>
              <a:gd name="connsiteX0" fmla="*/ 0 w 7710660"/>
              <a:gd name="connsiteY0" fmla="*/ 0 h 6093296"/>
              <a:gd name="connsiteX1" fmla="*/ 7302308 w 7710660"/>
              <a:gd name="connsiteY1" fmla="*/ 0 h 6093296"/>
              <a:gd name="connsiteX2" fmla="*/ 7710660 w 7710660"/>
              <a:gd name="connsiteY2" fmla="*/ 1015570 h 6093296"/>
              <a:gd name="connsiteX3" fmla="*/ 7710660 w 7710660"/>
              <a:gd name="connsiteY3" fmla="*/ 6093296 h 6093296"/>
              <a:gd name="connsiteX4" fmla="*/ 0 w 7710660"/>
              <a:gd name="connsiteY4" fmla="*/ 6093296 h 6093296"/>
              <a:gd name="connsiteX5" fmla="*/ 0 w 7710660"/>
              <a:gd name="connsiteY5" fmla="*/ 0 h 6093296"/>
              <a:gd name="connsiteX0" fmla="*/ 0 w 7710660"/>
              <a:gd name="connsiteY0" fmla="*/ 0 h 6093296"/>
              <a:gd name="connsiteX1" fmla="*/ 7302308 w 7710660"/>
              <a:gd name="connsiteY1" fmla="*/ 0 h 6093296"/>
              <a:gd name="connsiteX2" fmla="*/ 7710660 w 7710660"/>
              <a:gd name="connsiteY2" fmla="*/ 613139 h 6093296"/>
              <a:gd name="connsiteX3" fmla="*/ 7710660 w 7710660"/>
              <a:gd name="connsiteY3" fmla="*/ 6093296 h 6093296"/>
              <a:gd name="connsiteX4" fmla="*/ 0 w 7710660"/>
              <a:gd name="connsiteY4" fmla="*/ 6093296 h 6093296"/>
              <a:gd name="connsiteX5" fmla="*/ 0 w 7710660"/>
              <a:gd name="connsiteY5" fmla="*/ 0 h 6093296"/>
              <a:gd name="connsiteX0" fmla="*/ 0 w 7710660"/>
              <a:gd name="connsiteY0" fmla="*/ 4763 h 6098059"/>
              <a:gd name="connsiteX1" fmla="*/ 7110663 w 7710660"/>
              <a:gd name="connsiteY1" fmla="*/ 0 h 6098059"/>
              <a:gd name="connsiteX2" fmla="*/ 7710660 w 7710660"/>
              <a:gd name="connsiteY2" fmla="*/ 617902 h 6098059"/>
              <a:gd name="connsiteX3" fmla="*/ 7710660 w 7710660"/>
              <a:gd name="connsiteY3" fmla="*/ 6098059 h 6098059"/>
              <a:gd name="connsiteX4" fmla="*/ 0 w 7710660"/>
              <a:gd name="connsiteY4" fmla="*/ 6098059 h 6098059"/>
              <a:gd name="connsiteX5" fmla="*/ 0 w 7710660"/>
              <a:gd name="connsiteY5" fmla="*/ 4763 h 6098059"/>
              <a:gd name="connsiteX0" fmla="*/ 0 w 7710660"/>
              <a:gd name="connsiteY0" fmla="*/ 4763 h 6098059"/>
              <a:gd name="connsiteX1" fmla="*/ 7110663 w 7710660"/>
              <a:gd name="connsiteY1" fmla="*/ 0 h 6098059"/>
              <a:gd name="connsiteX2" fmla="*/ 7710660 w 7710660"/>
              <a:gd name="connsiteY2" fmla="*/ 698865 h 6098059"/>
              <a:gd name="connsiteX3" fmla="*/ 7710660 w 7710660"/>
              <a:gd name="connsiteY3" fmla="*/ 6098059 h 6098059"/>
              <a:gd name="connsiteX4" fmla="*/ 0 w 7710660"/>
              <a:gd name="connsiteY4" fmla="*/ 6098059 h 6098059"/>
              <a:gd name="connsiteX5" fmla="*/ 0 w 7710660"/>
              <a:gd name="connsiteY5" fmla="*/ 4763 h 6098059"/>
              <a:gd name="connsiteX0" fmla="*/ 0 w 7710660"/>
              <a:gd name="connsiteY0" fmla="*/ 4763 h 6098059"/>
              <a:gd name="connsiteX1" fmla="*/ 7124685 w 7710660"/>
              <a:gd name="connsiteY1" fmla="*/ 0 h 6098059"/>
              <a:gd name="connsiteX2" fmla="*/ 7710660 w 7710660"/>
              <a:gd name="connsiteY2" fmla="*/ 698865 h 6098059"/>
              <a:gd name="connsiteX3" fmla="*/ 7710660 w 7710660"/>
              <a:gd name="connsiteY3" fmla="*/ 6098059 h 6098059"/>
              <a:gd name="connsiteX4" fmla="*/ 0 w 7710660"/>
              <a:gd name="connsiteY4" fmla="*/ 6098059 h 6098059"/>
              <a:gd name="connsiteX5" fmla="*/ 0 w 7710660"/>
              <a:gd name="connsiteY5" fmla="*/ 4763 h 6098059"/>
              <a:gd name="connsiteX0" fmla="*/ 0 w 7801236"/>
              <a:gd name="connsiteY0" fmla="*/ 4763 h 6098059"/>
              <a:gd name="connsiteX1" fmla="*/ 7215261 w 7801236"/>
              <a:gd name="connsiteY1" fmla="*/ 0 h 6098059"/>
              <a:gd name="connsiteX2" fmla="*/ 7801236 w 7801236"/>
              <a:gd name="connsiteY2" fmla="*/ 698865 h 6098059"/>
              <a:gd name="connsiteX3" fmla="*/ 7801236 w 7801236"/>
              <a:gd name="connsiteY3" fmla="*/ 6098059 h 6098059"/>
              <a:gd name="connsiteX4" fmla="*/ 90576 w 7801236"/>
              <a:gd name="connsiteY4" fmla="*/ 6098059 h 6098059"/>
              <a:gd name="connsiteX5" fmla="*/ 0 w 7801236"/>
              <a:gd name="connsiteY5" fmla="*/ 4763 h 6098059"/>
              <a:gd name="connsiteX0" fmla="*/ 0 w 7801236"/>
              <a:gd name="connsiteY0" fmla="*/ 4763 h 6098059"/>
              <a:gd name="connsiteX1" fmla="*/ 7215261 w 7801236"/>
              <a:gd name="connsiteY1" fmla="*/ 0 h 6098059"/>
              <a:gd name="connsiteX2" fmla="*/ 7801236 w 7801236"/>
              <a:gd name="connsiteY2" fmla="*/ 698865 h 6098059"/>
              <a:gd name="connsiteX3" fmla="*/ 7801236 w 7801236"/>
              <a:gd name="connsiteY3" fmla="*/ 6098059 h 6098059"/>
              <a:gd name="connsiteX4" fmla="*/ 0 w 7801236"/>
              <a:gd name="connsiteY4" fmla="*/ 6098059 h 6098059"/>
              <a:gd name="connsiteX5" fmla="*/ 0 w 7801236"/>
              <a:gd name="connsiteY5" fmla="*/ 4763 h 6098059"/>
              <a:gd name="connsiteX0" fmla="*/ 0 w 7801236"/>
              <a:gd name="connsiteY0" fmla="*/ 4763 h 6189499"/>
              <a:gd name="connsiteX1" fmla="*/ 7215261 w 7801236"/>
              <a:gd name="connsiteY1" fmla="*/ 0 h 6189499"/>
              <a:gd name="connsiteX2" fmla="*/ 7801236 w 7801236"/>
              <a:gd name="connsiteY2" fmla="*/ 698865 h 6189499"/>
              <a:gd name="connsiteX3" fmla="*/ 7801236 w 7801236"/>
              <a:gd name="connsiteY3" fmla="*/ 6189499 h 6189499"/>
              <a:gd name="connsiteX4" fmla="*/ 0 w 7801236"/>
              <a:gd name="connsiteY4" fmla="*/ 6098059 h 6189499"/>
              <a:gd name="connsiteX5" fmla="*/ 0 w 7801236"/>
              <a:gd name="connsiteY5" fmla="*/ 4763 h 6189499"/>
              <a:gd name="connsiteX0" fmla="*/ 0 w 7801236"/>
              <a:gd name="connsiteY0" fmla="*/ 4763 h 6189499"/>
              <a:gd name="connsiteX1" fmla="*/ 7215261 w 7801236"/>
              <a:gd name="connsiteY1" fmla="*/ 0 h 6189499"/>
              <a:gd name="connsiteX2" fmla="*/ 7801236 w 7801236"/>
              <a:gd name="connsiteY2" fmla="*/ 698865 h 6189499"/>
              <a:gd name="connsiteX3" fmla="*/ 7801236 w 7801236"/>
              <a:gd name="connsiteY3" fmla="*/ 6189499 h 6189499"/>
              <a:gd name="connsiteX4" fmla="*/ 0 w 7801236"/>
              <a:gd name="connsiteY4" fmla="*/ 6189499 h 6189499"/>
              <a:gd name="connsiteX5" fmla="*/ 0 w 7801236"/>
              <a:gd name="connsiteY5" fmla="*/ 4763 h 618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01236" h="6189499">
                <a:moveTo>
                  <a:pt x="0" y="4763"/>
                </a:moveTo>
                <a:lnTo>
                  <a:pt x="7215261" y="0"/>
                </a:lnTo>
                <a:lnTo>
                  <a:pt x="7801236" y="698865"/>
                </a:lnTo>
                <a:lnTo>
                  <a:pt x="7801236" y="6189499"/>
                </a:lnTo>
                <a:lnTo>
                  <a:pt x="0" y="6189499"/>
                </a:lnTo>
                <a:lnTo>
                  <a:pt x="0" y="4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2A97-F4AC-E949-A35A-F8D505A771BD}" type="datetime1">
              <a:rPr lang="zh-CN" altLang="en-US" smtClean="0"/>
              <a:t>2020/7/2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0D37-40EE-4DAF-B44D-56B9461E287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Picture 10" descr="D:\scir\sync\我的坚果云\assets\scir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704" y="-263138"/>
            <a:ext cx="2639397" cy="205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scir\sync\我的坚果云\assets\decorates-triangl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73" y="-99395"/>
            <a:ext cx="3235256" cy="102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scir\sync\我的坚果云\assets\hit-scir-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68" y="3933056"/>
            <a:ext cx="583313" cy="221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639616" y="1124746"/>
            <a:ext cx="9121013" cy="66780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3791744" y="1988840"/>
            <a:ext cx="7968885" cy="403244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用户画像</a:t>
            </a:r>
            <a:endParaRPr lang="en-US" altLang="zh-CN"/>
          </a:p>
          <a:p>
            <a:pPr lvl="0"/>
            <a:r>
              <a:rPr lang="zh-CN" altLang="en-US"/>
              <a:t>电影票房预测</a:t>
            </a:r>
            <a:endParaRPr lang="en-US" altLang="zh-CN"/>
          </a:p>
          <a:p>
            <a:pPr lvl="0"/>
            <a:r>
              <a:rPr lang="zh-CN" altLang="en-US"/>
              <a:t>消费意图挖掘</a:t>
            </a:r>
          </a:p>
        </p:txBody>
      </p:sp>
    </p:spTree>
    <p:extLst>
      <p:ext uri="{BB962C8B-B14F-4D97-AF65-F5344CB8AC3E}">
        <p14:creationId xmlns:p14="http://schemas.microsoft.com/office/powerpoint/2010/main" val="89720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FCB072-8566-3C4D-867F-BD55E362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76CDD-3424-DA42-B48A-501FC886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72806-2F71-1D43-A249-58E0D0F3A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ADB1F-0B83-6B4D-8487-CDF457D56230}" type="datetime1">
              <a:rPr kumimoji="1" lang="zh-CN" altLang="en-US" smtClean="0"/>
              <a:t>2020/7/2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6344F-45AF-6241-83FA-2549F3317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FB712-6B6B-5948-8F7E-1E10BEA02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10E84-39A2-4D46-B03C-1934A66700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03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  <p:sldLayoutId id="2147483667" r:id="rId5"/>
    <p:sldLayoutId id="2147483661" r:id="rId6"/>
    <p:sldLayoutId id="2147483664" r:id="rId7"/>
    <p:sldLayoutId id="2147483662" r:id="rId8"/>
    <p:sldLayoutId id="2147483663" r:id="rId9"/>
    <p:sldLayoutId id="214748366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BAF4321-E173-CF4C-B90D-E13BA0260682}"/>
              </a:ext>
            </a:extLst>
          </p:cNvPr>
          <p:cNvSpPr txBox="1"/>
          <p:nvPr/>
        </p:nvSpPr>
        <p:spPr>
          <a:xfrm>
            <a:off x="2463800" y="2841079"/>
            <a:ext cx="726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对话评测组织及经验分享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F5F82F-9608-AA41-BBFE-104CC1F45936}"/>
              </a:ext>
            </a:extLst>
          </p:cNvPr>
          <p:cNvSpPr txBox="1"/>
          <p:nvPr/>
        </p:nvSpPr>
        <p:spPr>
          <a:xfrm>
            <a:off x="3295650" y="5102087"/>
            <a:ext cx="560070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哈工大</a:t>
            </a:r>
            <a:r>
              <a:rPr kumimoji="1" lang="en-US" altLang="zh-CN" sz="240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SCIR</a:t>
            </a: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2020</a:t>
            </a: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级硕士研究生 张开颜</a:t>
            </a:r>
            <a:endParaRPr kumimoji="1" lang="en-US" altLang="zh-CN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2020</a:t>
            </a: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32995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D8BB9-05C3-244A-9FE7-C45F7A57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SMP-ECDT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DD561-3D03-0D4A-B3E3-C774DBB4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 </a:t>
            </a:r>
            <a:r>
              <a:rPr kumimoji="1" lang="en-US" altLang="zh-CN"/>
              <a:t>SMP-ECDT</a:t>
            </a:r>
            <a:r>
              <a:rPr kumimoji="1" lang="zh-CN" altLang="en-US"/>
              <a:t> </a:t>
            </a:r>
            <a:r>
              <a:rPr kumimoji="1" lang="en-US" altLang="zh-CN"/>
              <a:t>2017/2018</a:t>
            </a:r>
          </a:p>
          <a:p>
            <a:pPr lvl="1"/>
            <a:r>
              <a:rPr kumimoji="1" lang="zh-CN" altLang="en-US"/>
              <a:t> 任务二：特定域任务型人机对话在线评测</a:t>
            </a:r>
          </a:p>
        </p:txBody>
      </p:sp>
    </p:spTree>
    <p:extLst>
      <p:ext uri="{BB962C8B-B14F-4D97-AF65-F5344CB8AC3E}">
        <p14:creationId xmlns:p14="http://schemas.microsoft.com/office/powerpoint/2010/main" val="139110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D8BB9-05C3-244A-9FE7-C45F7A57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SMP-ECDT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DD561-3D03-0D4A-B3E3-C774DBB4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 </a:t>
            </a:r>
            <a:r>
              <a:rPr kumimoji="1" lang="en-US" altLang="zh-CN"/>
              <a:t>SMP-ECDT</a:t>
            </a:r>
            <a:r>
              <a:rPr kumimoji="1" lang="zh-CN" altLang="en-US"/>
              <a:t> </a:t>
            </a:r>
            <a:r>
              <a:rPr kumimoji="1" lang="en-US" altLang="zh-CN"/>
              <a:t>2019</a:t>
            </a:r>
          </a:p>
          <a:p>
            <a:pPr lvl="1"/>
            <a:r>
              <a:rPr kumimoji="1" lang="zh-CN" altLang="en-US"/>
              <a:t> 任务一：自然语言理解评测</a:t>
            </a:r>
          </a:p>
        </p:txBody>
      </p:sp>
    </p:spTree>
    <p:extLst>
      <p:ext uri="{BB962C8B-B14F-4D97-AF65-F5344CB8AC3E}">
        <p14:creationId xmlns:p14="http://schemas.microsoft.com/office/powerpoint/2010/main" val="2629548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D8BB9-05C3-244A-9FE7-C45F7A57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SMP-ECDT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DD561-3D03-0D4A-B3E3-C774DBB4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 </a:t>
            </a:r>
            <a:r>
              <a:rPr kumimoji="1" lang="en-US" altLang="zh-CN"/>
              <a:t>SMP-ECDT</a:t>
            </a:r>
            <a:r>
              <a:rPr kumimoji="1" lang="zh-CN" altLang="en-US"/>
              <a:t> </a:t>
            </a:r>
            <a:r>
              <a:rPr kumimoji="1" lang="en-US" altLang="zh-CN"/>
              <a:t>2019</a:t>
            </a:r>
          </a:p>
          <a:p>
            <a:pPr lvl="1"/>
            <a:r>
              <a:rPr kumimoji="1" lang="zh-CN" altLang="en-US"/>
              <a:t> 任务二：个性化对话竞赛</a:t>
            </a:r>
          </a:p>
        </p:txBody>
      </p:sp>
    </p:spTree>
    <p:extLst>
      <p:ext uri="{BB962C8B-B14F-4D97-AF65-F5344CB8AC3E}">
        <p14:creationId xmlns:p14="http://schemas.microsoft.com/office/powerpoint/2010/main" val="115126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D8BB9-05C3-244A-9FE7-C45F7A57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SMP-ECDT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DD561-3D03-0D4A-B3E3-C774DBB4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 </a:t>
            </a:r>
            <a:r>
              <a:rPr kumimoji="1" lang="en-US" altLang="zh-CN"/>
              <a:t>SMP-ECDT</a:t>
            </a:r>
            <a:r>
              <a:rPr kumimoji="1" lang="zh-CN" altLang="en-US"/>
              <a:t> </a:t>
            </a:r>
            <a:r>
              <a:rPr kumimoji="1" lang="en-US" altLang="zh-CN"/>
              <a:t>2020</a:t>
            </a:r>
          </a:p>
          <a:p>
            <a:pPr lvl="1"/>
            <a:r>
              <a:rPr kumimoji="1" lang="zh-CN" altLang="en-US"/>
              <a:t> 任务一：小样本对话语言理解技术评测</a:t>
            </a:r>
          </a:p>
        </p:txBody>
      </p:sp>
    </p:spTree>
    <p:extLst>
      <p:ext uri="{BB962C8B-B14F-4D97-AF65-F5344CB8AC3E}">
        <p14:creationId xmlns:p14="http://schemas.microsoft.com/office/powerpoint/2010/main" val="260240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D8BB9-05C3-244A-9FE7-C45F7A57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SMP-ECDT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DD561-3D03-0D4A-B3E3-C774DBB4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 </a:t>
            </a:r>
            <a:r>
              <a:rPr kumimoji="1" lang="en-US" altLang="zh-CN"/>
              <a:t>SMP-ECDT</a:t>
            </a:r>
            <a:r>
              <a:rPr kumimoji="1" lang="zh-CN" altLang="en-US"/>
              <a:t> </a:t>
            </a:r>
            <a:r>
              <a:rPr kumimoji="1" lang="en-US" altLang="zh-CN"/>
              <a:t>2020</a:t>
            </a:r>
          </a:p>
          <a:p>
            <a:pPr lvl="1"/>
            <a:r>
              <a:rPr kumimoji="1" lang="zh-CN" altLang="en-US"/>
              <a:t> 任务二：知识驱动的多轮对话竞赛</a:t>
            </a:r>
          </a:p>
        </p:txBody>
      </p:sp>
    </p:spTree>
    <p:extLst>
      <p:ext uri="{BB962C8B-B14F-4D97-AF65-F5344CB8AC3E}">
        <p14:creationId xmlns:p14="http://schemas.microsoft.com/office/powerpoint/2010/main" val="59585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D8BB9-05C3-244A-9FE7-C45F7A57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SMP-MCC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DD561-3D03-0D4A-B3E3-C774DBB4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 主要内容</a:t>
            </a:r>
            <a:endParaRPr kumimoji="1" lang="en-US" altLang="zh-CN"/>
          </a:p>
          <a:p>
            <a:pPr lvl="1"/>
            <a:r>
              <a:rPr kumimoji="1" lang="zh-CN" altLang="en-US"/>
              <a:t> </a:t>
            </a:r>
            <a:r>
              <a:rPr kumimoji="1" lang="en-US" altLang="zh-CN"/>
              <a:t>SMP-MCC</a:t>
            </a:r>
            <a:r>
              <a:rPr kumimoji="1" lang="zh-CN" altLang="en-US"/>
              <a:t> 介绍</a:t>
            </a:r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r>
              <a:rPr kumimoji="1" lang="zh-CN" altLang="en-US"/>
              <a:t> 任务描述</a:t>
            </a:r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r>
              <a:rPr kumimoji="1" lang="zh-CN" altLang="en-US"/>
              <a:t> 任务介绍</a:t>
            </a:r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r>
              <a:rPr kumimoji="1" lang="zh-CN" altLang="en-US"/>
              <a:t> </a:t>
            </a:r>
            <a:r>
              <a:rPr kumimoji="1" lang="en-US" altLang="zh-CN"/>
              <a:t>SMP-MCC</a:t>
            </a:r>
            <a:r>
              <a:rPr kumimoji="1" lang="zh-CN" altLang="en-US"/>
              <a:t> </a:t>
            </a:r>
            <a:r>
              <a:rPr kumimoji="1" lang="en-US" altLang="zh-CN"/>
              <a:t>2020</a:t>
            </a:r>
          </a:p>
          <a:p>
            <a:pPr lvl="1"/>
            <a:endParaRPr kumimoji="1" lang="en-US" altLang="zh-CN"/>
          </a:p>
          <a:p>
            <a:pPr lvl="1"/>
            <a:r>
              <a:rPr kumimoji="1" lang="zh-CN" altLang="en-US"/>
              <a:t> 多放对话研究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813993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3F31B-1707-9144-949D-AB2DAB51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SMP-MCC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8C161-8A88-CE40-B387-92669D12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 </a:t>
            </a:r>
            <a:r>
              <a:rPr kumimoji="1" lang="en-US" altLang="zh-CN"/>
              <a:t>SMP</a:t>
            </a:r>
            <a:r>
              <a:rPr kumimoji="1" lang="zh-CN" altLang="en-US"/>
              <a:t>机器人群聊比赛（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Multi-bot</a:t>
            </a:r>
            <a:r>
              <a:rPr kumimoji="1" lang="zh-CN" altLang="en-US"/>
              <a:t> </a:t>
            </a:r>
            <a:r>
              <a:rPr kumimoji="1" lang="en-US" altLang="zh-CN"/>
              <a:t>Conversation</a:t>
            </a:r>
            <a:r>
              <a:rPr kumimoji="1" lang="zh-CN" altLang="en-US"/>
              <a:t> </a:t>
            </a:r>
            <a:r>
              <a:rPr kumimoji="1" lang="en-US" altLang="zh-CN"/>
              <a:t>Challenge</a:t>
            </a:r>
            <a:r>
              <a:rPr kumimoji="1" lang="zh-CN" altLang="en-US"/>
              <a:t>，</a:t>
            </a:r>
            <a:r>
              <a:rPr kumimoji="1" lang="en-US" altLang="zh-CN"/>
              <a:t>SMP-MCC</a:t>
            </a:r>
            <a:r>
              <a:rPr kumimoji="1" lang="zh-CN" altLang="en-US"/>
              <a:t>）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 </a:t>
            </a:r>
            <a:r>
              <a:rPr kumimoji="1" lang="en-US" altLang="zh-CN"/>
              <a:t>2019</a:t>
            </a:r>
            <a:r>
              <a:rPr kumimoji="1" lang="zh-CN" altLang="en-US"/>
              <a:t>年刘挺教授提出</a:t>
            </a:r>
            <a:endParaRPr kumimoji="1" lang="en-US" altLang="zh-CN"/>
          </a:p>
          <a:p>
            <a:pPr lvl="1"/>
            <a:r>
              <a:rPr kumimoji="1" lang="zh-CN" altLang="en-US"/>
              <a:t> 机器人群聊的意义</a:t>
            </a:r>
            <a:endParaRPr kumimoji="1" lang="en-US" altLang="zh-CN"/>
          </a:p>
          <a:p>
            <a:pPr lvl="1"/>
            <a:endParaRPr kumimoji="1" lang="en-US" altLang="zh-CN"/>
          </a:p>
          <a:p>
            <a:r>
              <a:rPr kumimoji="1" lang="zh-CN" altLang="en-US"/>
              <a:t> 可能的应用场景</a:t>
            </a:r>
          </a:p>
        </p:txBody>
      </p:sp>
    </p:spTree>
    <p:extLst>
      <p:ext uri="{BB962C8B-B14F-4D97-AF65-F5344CB8AC3E}">
        <p14:creationId xmlns:p14="http://schemas.microsoft.com/office/powerpoint/2010/main" val="2720552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3F31B-1707-9144-949D-AB2DAB51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SMP-MCC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8C161-8A88-CE40-B387-92669D12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 可能的应用场景和研究意义</a:t>
            </a:r>
            <a:endParaRPr kumimoji="1" lang="en-US" altLang="zh-CN"/>
          </a:p>
          <a:p>
            <a:pPr lvl="1"/>
            <a:r>
              <a:rPr kumimoji="1" lang="zh-CN" altLang="en-US"/>
              <a:t> 金融咨询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598085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5798F-A82F-F84B-B228-2CAEE42B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SMP-MCC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94885-A59F-B84E-9A78-16BD95AFD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 任务描述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1F6ADA-0B40-754D-9A0D-2ACF9538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00" y="1768230"/>
            <a:ext cx="5423935" cy="488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46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5798F-A82F-F84B-B228-2CAEE42B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SMP-MCC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94885-A59F-B84E-9A78-16BD95AFD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 任务介绍</a:t>
            </a:r>
          </a:p>
        </p:txBody>
      </p:sp>
    </p:spTree>
    <p:extLst>
      <p:ext uri="{BB962C8B-B14F-4D97-AF65-F5344CB8AC3E}">
        <p14:creationId xmlns:p14="http://schemas.microsoft.com/office/powerpoint/2010/main" val="204269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DA197-3761-9148-9CF3-7467048B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48F12-1165-B74F-91FA-D3E06F9C1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 对话评测介绍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 </a:t>
            </a:r>
            <a:r>
              <a:rPr kumimoji="1" lang="en-US" altLang="zh-CN"/>
              <a:t>SMP-ECDT</a:t>
            </a:r>
          </a:p>
          <a:p>
            <a:pPr lvl="1"/>
            <a:r>
              <a:rPr kumimoji="1" lang="zh-CN" altLang="en-US"/>
              <a:t> </a:t>
            </a:r>
            <a:r>
              <a:rPr kumimoji="1" lang="en-US" altLang="zh-CN"/>
              <a:t>2017-2020</a:t>
            </a:r>
          </a:p>
          <a:p>
            <a:endParaRPr kumimoji="1" lang="en-US" altLang="zh-CN"/>
          </a:p>
          <a:p>
            <a:r>
              <a:rPr kumimoji="1" lang="zh-CN" altLang="en-US"/>
              <a:t> </a:t>
            </a:r>
            <a:r>
              <a:rPr kumimoji="1" lang="en-US" altLang="zh-CN"/>
              <a:t>SMP-MCC</a:t>
            </a:r>
          </a:p>
          <a:p>
            <a:pPr lvl="1"/>
            <a:r>
              <a:rPr kumimoji="1" lang="zh-CN" altLang="en-US"/>
              <a:t> </a:t>
            </a:r>
            <a:r>
              <a:rPr kumimoji="1" lang="en-US" altLang="zh-CN"/>
              <a:t>2019-2020</a:t>
            </a:r>
          </a:p>
          <a:p>
            <a:endParaRPr kumimoji="1" lang="en-US" altLang="zh-CN"/>
          </a:p>
          <a:p>
            <a:r>
              <a:rPr kumimoji="1" lang="zh-CN" altLang="en-US"/>
              <a:t> 其他对话评测</a:t>
            </a:r>
          </a:p>
        </p:txBody>
      </p:sp>
    </p:spTree>
    <p:extLst>
      <p:ext uri="{BB962C8B-B14F-4D97-AF65-F5344CB8AC3E}">
        <p14:creationId xmlns:p14="http://schemas.microsoft.com/office/powerpoint/2010/main" val="1528431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5798F-A82F-F84B-B228-2CAEE42B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SMP-MCC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94885-A59F-B84E-9A78-16BD95AFD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 </a:t>
            </a:r>
            <a:r>
              <a:rPr kumimoji="1" lang="en-US" altLang="zh-CN"/>
              <a:t>SMP-MCC</a:t>
            </a:r>
            <a:r>
              <a:rPr kumimoji="1" lang="zh-CN" altLang="en-US"/>
              <a:t> </a:t>
            </a:r>
            <a:r>
              <a:rPr kumimoji="1" lang="en-US" altLang="zh-CN"/>
              <a:t>2020</a:t>
            </a:r>
          </a:p>
          <a:p>
            <a:pPr lvl="1"/>
            <a:r>
              <a:rPr kumimoji="1" lang="zh-CN" altLang="en-US"/>
              <a:t> 评测支持</a:t>
            </a:r>
            <a:endParaRPr kumimoji="1" lang="en-US" altLang="zh-CN"/>
          </a:p>
          <a:p>
            <a:pPr lvl="2"/>
            <a:r>
              <a:rPr kumimoji="1" lang="zh-CN" altLang="en-US"/>
              <a:t> 数据集</a:t>
            </a:r>
            <a:endParaRPr kumimoji="1" lang="en-US" altLang="zh-CN"/>
          </a:p>
          <a:p>
            <a:pPr lvl="2"/>
            <a:r>
              <a:rPr kumimoji="1" lang="zh-CN" altLang="en-US"/>
              <a:t> 工具包</a:t>
            </a:r>
            <a:endParaRPr kumimoji="1" lang="en-US" altLang="zh-CN"/>
          </a:p>
          <a:p>
            <a:pPr lvl="2"/>
            <a:endParaRPr kumimoji="1" lang="en-US" altLang="zh-CN"/>
          </a:p>
          <a:p>
            <a:pPr lvl="1"/>
            <a:r>
              <a:rPr kumimoji="1" lang="zh-CN" altLang="en-US"/>
              <a:t> 评测奖励</a:t>
            </a:r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r>
              <a:rPr kumimoji="1" lang="zh-CN" altLang="en-US"/>
              <a:t> 评测时间</a:t>
            </a:r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r>
              <a:rPr kumimoji="1" lang="zh-CN" altLang="en-US"/>
              <a:t> 比赛交流群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96110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5798F-A82F-F84B-B228-2CAEE42B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SMP-MCC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94885-A59F-B84E-9A78-16BD95AFD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 群聊（多方对话）相关研究</a:t>
            </a:r>
            <a:endParaRPr kumimoji="1" lang="en-US" altLang="zh-CN"/>
          </a:p>
          <a:p>
            <a:pPr lvl="1"/>
            <a:r>
              <a:rPr kumimoji="1" lang="zh-CN" altLang="en-US"/>
              <a:t> </a:t>
            </a:r>
            <a:r>
              <a:rPr kumimoji="1" lang="en-US" altLang="zh-CN"/>
              <a:t>Tree</a:t>
            </a:r>
            <a:r>
              <a:rPr kumimoji="1" lang="zh-CN" altLang="en-US"/>
              <a:t> </a:t>
            </a:r>
            <a:r>
              <a:rPr kumimoji="1" lang="en-US" altLang="zh-CN"/>
              <a:t>Generation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3996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5798F-A82F-F84B-B228-2CAEE42B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SMP-MCC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94885-A59F-B84E-9A78-16BD95AFD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 群聊（多方对话）相关研究</a:t>
            </a:r>
            <a:endParaRPr kumimoji="1" lang="en-US" altLang="zh-CN"/>
          </a:p>
          <a:p>
            <a:pPr lvl="1"/>
            <a:r>
              <a:rPr kumimoji="1" lang="zh-CN" altLang="en-US"/>
              <a:t> </a:t>
            </a:r>
            <a:r>
              <a:rPr kumimoji="1" lang="en-US" altLang="zh-CN"/>
              <a:t>Static/Dynamic</a:t>
            </a:r>
            <a:r>
              <a:rPr kumimoji="1" lang="zh-CN" altLang="en-US"/>
              <a:t> </a:t>
            </a:r>
            <a:r>
              <a:rPr kumimoji="1" lang="en-US" altLang="zh-CN"/>
              <a:t>RNN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465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5798F-A82F-F84B-B228-2CAEE42B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SMP-MCC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94885-A59F-B84E-9A78-16BD95AFD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 群聊（多方对话）相关研究</a:t>
            </a:r>
            <a:endParaRPr kumimoji="1" lang="en-US" altLang="zh-CN"/>
          </a:p>
          <a:p>
            <a:pPr lvl="1"/>
            <a:r>
              <a:rPr kumimoji="1" lang="zh-CN" altLang="en-US"/>
              <a:t> </a:t>
            </a:r>
            <a:r>
              <a:rPr kumimoji="1" lang="en-US" altLang="zh-CN"/>
              <a:t>Speaker-Interaction</a:t>
            </a:r>
            <a:r>
              <a:rPr kumimoji="1" lang="zh-CN" altLang="en-US"/>
              <a:t> </a:t>
            </a:r>
            <a:r>
              <a:rPr kumimoji="1" lang="en-US" altLang="zh-CN"/>
              <a:t>RNN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448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5798F-A82F-F84B-B228-2CAEE42B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SMP-MCC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94885-A59F-B84E-9A78-16BD95AFD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 群聊（多方对话）相关研究</a:t>
            </a:r>
            <a:endParaRPr kumimoji="1" lang="en-US" altLang="zh-CN"/>
          </a:p>
          <a:p>
            <a:pPr lvl="1"/>
            <a:r>
              <a:rPr kumimoji="1" lang="zh-CN" altLang="en-US"/>
              <a:t> </a:t>
            </a:r>
            <a:r>
              <a:rPr kumimoji="1" lang="en-US" altLang="zh-CN"/>
              <a:t>Graph-Structured</a:t>
            </a:r>
            <a:r>
              <a:rPr kumimoji="1" lang="zh-CN" altLang="en-US"/>
              <a:t> </a:t>
            </a:r>
            <a:r>
              <a:rPr kumimoji="1" lang="en-US" altLang="zh-CN"/>
              <a:t>Network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847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0C2EB-1F61-964C-BE70-7C877AAF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其他对话评测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38BE0-DAA2-2C4E-826A-B969AB437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156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543867A-3676-604A-86DB-495FEA7FC5FD}"/>
              </a:ext>
            </a:extLst>
          </p:cNvPr>
          <p:cNvSpPr txBox="1"/>
          <p:nvPr/>
        </p:nvSpPr>
        <p:spPr>
          <a:xfrm>
            <a:off x="4622800" y="2659559"/>
            <a:ext cx="294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感谢聆听</a:t>
            </a:r>
            <a:r>
              <a:rPr kumimoji="1" lang="en-US" altLang="zh-CN" sz="4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  <a:endParaRPr kumimoji="1" lang="zh-CN" altLang="en-US" sz="44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4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40F52-3B7C-794C-B848-21C2A14C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对话评测介绍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DCFD0-E3C0-8444-B1E6-CAE84EECD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 表格统计</a:t>
            </a:r>
          </a:p>
        </p:txBody>
      </p:sp>
    </p:spTree>
    <p:extLst>
      <p:ext uri="{BB962C8B-B14F-4D97-AF65-F5344CB8AC3E}">
        <p14:creationId xmlns:p14="http://schemas.microsoft.com/office/powerpoint/2010/main" val="38508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40F52-3B7C-794C-B848-21C2A14C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对话评测介绍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DCFD0-E3C0-8444-B1E6-CAE84EECD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 对话评测</a:t>
            </a:r>
          </a:p>
        </p:txBody>
      </p:sp>
    </p:spTree>
    <p:extLst>
      <p:ext uri="{BB962C8B-B14F-4D97-AF65-F5344CB8AC3E}">
        <p14:creationId xmlns:p14="http://schemas.microsoft.com/office/powerpoint/2010/main" val="111565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40F52-3B7C-794C-B848-21C2A14C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SMP-ECDT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DCFD0-E3C0-8444-B1E6-CAE84EECD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 主要内容</a:t>
            </a:r>
            <a:endParaRPr kumimoji="1" lang="en-US" altLang="zh-CN"/>
          </a:p>
          <a:p>
            <a:pPr lvl="2"/>
            <a:r>
              <a:rPr kumimoji="1" lang="zh-CN" altLang="en-US"/>
              <a:t> </a:t>
            </a:r>
            <a:r>
              <a:rPr kumimoji="1" lang="en-US" altLang="zh-CN"/>
              <a:t>SMP-ECDT</a:t>
            </a:r>
            <a:r>
              <a:rPr kumimoji="1" lang="zh-CN" altLang="en-US"/>
              <a:t>系列评测介绍</a:t>
            </a:r>
            <a:endParaRPr kumimoji="1" lang="en-US" altLang="zh-CN"/>
          </a:p>
          <a:p>
            <a:pPr lvl="2"/>
            <a:endParaRPr kumimoji="1" lang="en-US" altLang="zh-CN"/>
          </a:p>
          <a:p>
            <a:pPr lvl="2"/>
            <a:r>
              <a:rPr kumimoji="1" lang="zh-CN" altLang="en-US"/>
              <a:t> 任务型对话系统介绍</a:t>
            </a:r>
            <a:endParaRPr kumimoji="1" lang="en-US" altLang="zh-CN"/>
          </a:p>
          <a:p>
            <a:pPr lvl="2"/>
            <a:endParaRPr kumimoji="1" lang="en-US" altLang="zh-CN"/>
          </a:p>
          <a:p>
            <a:pPr lvl="2"/>
            <a:r>
              <a:rPr kumimoji="1" lang="zh-CN" altLang="en-US"/>
              <a:t> </a:t>
            </a:r>
            <a:r>
              <a:rPr kumimoji="1" lang="en-US" altLang="zh-CN"/>
              <a:t>SMP-ECDT</a:t>
            </a:r>
            <a:r>
              <a:rPr kumimoji="1" lang="zh-CN" altLang="en-US"/>
              <a:t> </a:t>
            </a:r>
            <a:r>
              <a:rPr kumimoji="1" lang="en-US" altLang="zh-CN"/>
              <a:t>2017/2018</a:t>
            </a:r>
          </a:p>
          <a:p>
            <a:pPr lvl="2"/>
            <a:endParaRPr kumimoji="1" lang="en-US" altLang="zh-CN"/>
          </a:p>
          <a:p>
            <a:pPr lvl="2"/>
            <a:r>
              <a:rPr kumimoji="1" lang="zh-CN" altLang="en-US"/>
              <a:t> </a:t>
            </a:r>
            <a:r>
              <a:rPr kumimoji="1" lang="en-US" altLang="zh-CN"/>
              <a:t>SMP-ECDT</a:t>
            </a:r>
            <a:r>
              <a:rPr kumimoji="1" lang="zh-CN" altLang="en-US"/>
              <a:t> </a:t>
            </a:r>
            <a:r>
              <a:rPr kumimoji="1" lang="en-US" altLang="zh-CN"/>
              <a:t>2019</a:t>
            </a:r>
          </a:p>
          <a:p>
            <a:pPr lvl="2"/>
            <a:endParaRPr kumimoji="1" lang="en-US" altLang="zh-CN"/>
          </a:p>
          <a:p>
            <a:pPr lvl="2"/>
            <a:r>
              <a:rPr kumimoji="1" lang="zh-CN" altLang="en-US"/>
              <a:t> </a:t>
            </a:r>
            <a:r>
              <a:rPr kumimoji="1" lang="en-US" altLang="zh-CN"/>
              <a:t>SMP-ECDT</a:t>
            </a:r>
            <a:r>
              <a:rPr kumimoji="1" lang="zh-CN" altLang="en-US"/>
              <a:t> </a:t>
            </a:r>
            <a:r>
              <a:rPr kumimoji="1" lang="en-US" altLang="zh-CN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4689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D8BB9-05C3-244A-9FE7-C45F7A57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SMP-ECDT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DD561-3D03-0D4A-B3E3-C774DBB4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 </a:t>
            </a:r>
            <a:r>
              <a:rPr kumimoji="1" lang="en-US" altLang="zh-CN"/>
              <a:t>SMP</a:t>
            </a:r>
            <a:r>
              <a:rPr kumimoji="1" lang="zh-CN" altLang="en-US"/>
              <a:t>中文人机对话技术评测（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Evaluation</a:t>
            </a:r>
            <a:r>
              <a:rPr kumimoji="1" lang="zh-CN" altLang="en-US"/>
              <a:t> </a:t>
            </a:r>
            <a:r>
              <a:rPr kumimoji="1" lang="en-US" altLang="zh-CN"/>
              <a:t>of</a:t>
            </a:r>
            <a:r>
              <a:rPr kumimoji="1" lang="zh-CN" altLang="en-US"/>
              <a:t> </a:t>
            </a:r>
            <a:r>
              <a:rPr kumimoji="1" lang="en-US" altLang="zh-CN"/>
              <a:t>Chinese</a:t>
            </a:r>
            <a:r>
              <a:rPr kumimoji="1" lang="zh-CN" altLang="en-US"/>
              <a:t> </a:t>
            </a:r>
            <a:r>
              <a:rPr kumimoji="1" lang="en-US" altLang="zh-CN"/>
              <a:t>Human-Computer</a:t>
            </a:r>
            <a:r>
              <a:rPr kumimoji="1" lang="zh-CN" altLang="en-US"/>
              <a:t> </a:t>
            </a:r>
            <a:r>
              <a:rPr kumimoji="1" lang="en-US" altLang="zh-CN"/>
              <a:t>Dialogue</a:t>
            </a:r>
            <a:r>
              <a:rPr kumimoji="1" lang="zh-CN" altLang="en-US"/>
              <a:t> </a:t>
            </a:r>
            <a:r>
              <a:rPr kumimoji="1" lang="en-US" altLang="zh-CN"/>
              <a:t>Technology</a:t>
            </a:r>
            <a:r>
              <a:rPr kumimoji="1" lang="zh-CN" altLang="en-US"/>
              <a:t>，</a:t>
            </a:r>
            <a:r>
              <a:rPr kumimoji="1" lang="en-US" altLang="zh-CN"/>
              <a:t>SMP-ECDT</a:t>
            </a:r>
            <a:r>
              <a:rPr kumimoji="1" lang="zh-CN" altLang="en-US"/>
              <a:t>）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 </a:t>
            </a:r>
            <a:r>
              <a:rPr kumimoji="1" lang="en-US" altLang="zh-CN"/>
              <a:t>2017-2020</a:t>
            </a:r>
            <a:r>
              <a:rPr kumimoji="1" lang="zh-CN" altLang="en-US"/>
              <a:t>（火箭飞升展示任务变化）</a:t>
            </a:r>
          </a:p>
        </p:txBody>
      </p:sp>
    </p:spTree>
    <p:extLst>
      <p:ext uri="{BB962C8B-B14F-4D97-AF65-F5344CB8AC3E}">
        <p14:creationId xmlns:p14="http://schemas.microsoft.com/office/powerpoint/2010/main" val="225577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D8BB9-05C3-244A-9FE7-C45F7A57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SMP-ECDT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DD561-3D03-0D4A-B3E3-C774DBB4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 任务型对话介绍</a:t>
            </a:r>
            <a:endParaRPr kumimoji="1" lang="en-US" altLang="zh-CN"/>
          </a:p>
          <a:p>
            <a:pPr lvl="1"/>
            <a:r>
              <a:rPr kumimoji="1" lang="zh-CN" altLang="en-US"/>
              <a:t> 应用场景 </a:t>
            </a:r>
          </a:p>
        </p:txBody>
      </p:sp>
    </p:spTree>
    <p:extLst>
      <p:ext uri="{BB962C8B-B14F-4D97-AF65-F5344CB8AC3E}">
        <p14:creationId xmlns:p14="http://schemas.microsoft.com/office/powerpoint/2010/main" val="293117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D8BB9-05C3-244A-9FE7-C45F7A57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SMP-ECDT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DD561-3D03-0D4A-B3E3-C774DBB4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 任务型对话介绍</a:t>
            </a:r>
            <a:endParaRPr kumimoji="1" lang="en-US" altLang="zh-CN"/>
          </a:p>
          <a:p>
            <a:pPr lvl="1"/>
            <a:r>
              <a:rPr kumimoji="1" lang="zh-CN" altLang="en-US"/>
              <a:t> 常见技术：</a:t>
            </a:r>
            <a:r>
              <a:rPr kumimoji="1" lang="en-US" altLang="zh-CN"/>
              <a:t>Pipeline</a:t>
            </a:r>
            <a:r>
              <a:rPr kumimoji="1" lang="zh-CN" altLang="en-US"/>
              <a:t>、</a:t>
            </a:r>
            <a:r>
              <a:rPr kumimoji="1" lang="en-US" altLang="zh-CN"/>
              <a:t>End2End</a:t>
            </a:r>
          </a:p>
        </p:txBody>
      </p:sp>
    </p:spTree>
    <p:extLst>
      <p:ext uri="{BB962C8B-B14F-4D97-AF65-F5344CB8AC3E}">
        <p14:creationId xmlns:p14="http://schemas.microsoft.com/office/powerpoint/2010/main" val="191474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D8BB9-05C3-244A-9FE7-C45F7A57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SMP-ECDT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DD561-3D03-0D4A-B3E3-C774DBB4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 </a:t>
            </a:r>
            <a:r>
              <a:rPr kumimoji="1" lang="en-US" altLang="zh-CN"/>
              <a:t>SMP-ECDT</a:t>
            </a:r>
            <a:r>
              <a:rPr kumimoji="1" lang="zh-CN" altLang="en-US"/>
              <a:t> </a:t>
            </a:r>
            <a:r>
              <a:rPr kumimoji="1" lang="en-US" altLang="zh-CN"/>
              <a:t>2017/2018</a:t>
            </a:r>
          </a:p>
          <a:p>
            <a:pPr lvl="1"/>
            <a:r>
              <a:rPr kumimoji="1" lang="zh-CN" altLang="en-US"/>
              <a:t> 任务一：用户意图领域分类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71219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21772</TotalTime>
  <Words>363</Words>
  <Application>Microsoft Macintosh PowerPoint</Application>
  <PresentationFormat>宽屏</PresentationFormat>
  <Paragraphs>109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等线 Light</vt:lpstr>
      <vt:lpstr>华文细黑</vt:lpstr>
      <vt:lpstr>Microsoft YaHei</vt:lpstr>
      <vt:lpstr>Microsoft YaHei</vt:lpstr>
      <vt:lpstr>Arial</vt:lpstr>
      <vt:lpstr>Times New Roman</vt:lpstr>
      <vt:lpstr>Wingdings</vt:lpstr>
      <vt:lpstr>Office 主题​​</vt:lpstr>
      <vt:lpstr>PowerPoint 演示文稿</vt:lpstr>
      <vt:lpstr>主要内容</vt:lpstr>
      <vt:lpstr>对话评测介绍</vt:lpstr>
      <vt:lpstr>对话评测介绍</vt:lpstr>
      <vt:lpstr>SMP-ECDT</vt:lpstr>
      <vt:lpstr>SMP-ECDT</vt:lpstr>
      <vt:lpstr>SMP-ECDT</vt:lpstr>
      <vt:lpstr>SMP-ECDT</vt:lpstr>
      <vt:lpstr>SMP-ECDT</vt:lpstr>
      <vt:lpstr>SMP-ECDT</vt:lpstr>
      <vt:lpstr>SMP-ECDT</vt:lpstr>
      <vt:lpstr>SMP-ECDT</vt:lpstr>
      <vt:lpstr>SMP-ECDT</vt:lpstr>
      <vt:lpstr>SMP-ECDT</vt:lpstr>
      <vt:lpstr>SMP-MCC</vt:lpstr>
      <vt:lpstr>SMP-MCC</vt:lpstr>
      <vt:lpstr>SMP-MCC</vt:lpstr>
      <vt:lpstr>SMP-MCC</vt:lpstr>
      <vt:lpstr>SMP-MCC</vt:lpstr>
      <vt:lpstr>SMP-MCC</vt:lpstr>
      <vt:lpstr>SMP-MCC</vt:lpstr>
      <vt:lpstr>SMP-MCC</vt:lpstr>
      <vt:lpstr>SMP-MCC</vt:lpstr>
      <vt:lpstr>SMP-MCC</vt:lpstr>
      <vt:lpstr>其他对话评测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 Liu</dc:creator>
  <cp:lastModifiedBy>Zhang Kaiyan</cp:lastModifiedBy>
  <cp:revision>843</cp:revision>
  <dcterms:created xsi:type="dcterms:W3CDTF">2020-01-03T02:52:22Z</dcterms:created>
  <dcterms:modified xsi:type="dcterms:W3CDTF">2020-07-02T16:57:53Z</dcterms:modified>
</cp:coreProperties>
</file>