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3E09E-04E1-F944-A0C6-6F7F1D1494BC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B683-839D-D04F-AD95-D031B5AF1F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0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4B683-839D-D04F-AD95-D031B5AF1F6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472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4B683-839D-D04F-AD95-D031B5AF1F6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536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4B683-839D-D04F-AD95-D031B5AF1F6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36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4B683-839D-D04F-AD95-D031B5AF1F6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634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4B683-839D-D04F-AD95-D031B5AF1F6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60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4B683-839D-D04F-AD95-D031B5AF1F6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18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4B683-839D-D04F-AD95-D031B5AF1F6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82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4B683-839D-D04F-AD95-D031B5AF1F6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371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4B683-839D-D04F-AD95-D031B5AF1F6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63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4B683-839D-D04F-AD95-D031B5AF1F6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72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4B683-839D-D04F-AD95-D031B5AF1F6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57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4B683-839D-D04F-AD95-D031B5AF1F6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3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4B683-839D-D04F-AD95-D031B5AF1F6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15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4B683-839D-D04F-AD95-D031B5AF1F6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25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6600" dirty="0" smtClean="0">
                <a:latin typeface="KaiTi" charset="-122"/>
                <a:ea typeface="KaiTi" charset="-122"/>
                <a:cs typeface="KaiTi" charset="-122"/>
              </a:rPr>
              <a:t>面向游戏客服场景</a:t>
            </a:r>
            <a:r>
              <a:rPr kumimoji="1" lang="en-US" altLang="zh-CN" sz="6600" dirty="0" smtClean="0">
                <a:latin typeface="KaiTi" charset="-122"/>
                <a:ea typeface="KaiTi" charset="-122"/>
                <a:cs typeface="KaiTi" charset="-122"/>
              </a:rPr>
              <a:t/>
            </a:r>
            <a:br>
              <a:rPr kumimoji="1" lang="en-US" altLang="zh-CN" sz="6600" dirty="0" smtClean="0">
                <a:latin typeface="KaiTi" charset="-122"/>
                <a:ea typeface="KaiTi" charset="-122"/>
                <a:cs typeface="KaiTi" charset="-122"/>
              </a:rPr>
            </a:br>
            <a:r>
              <a:rPr kumimoji="1" lang="zh-CN" altLang="en-US" sz="6600" dirty="0" smtClean="0">
                <a:latin typeface="KaiTi" charset="-122"/>
                <a:ea typeface="KaiTi" charset="-122"/>
                <a:cs typeface="KaiTi" charset="-122"/>
              </a:rPr>
              <a:t>自动问答系统研究与实现</a:t>
            </a:r>
            <a:endParaRPr kumimoji="1" lang="zh-CN" altLang="en-US" sz="66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7959" y="5683169"/>
            <a:ext cx="1991266" cy="352889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17051537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 支浩仕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4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4544" y="0"/>
            <a:ext cx="7315200" cy="5120640"/>
          </a:xfrm>
        </p:spPr>
        <p:txBody>
          <a:bodyPr>
            <a:noAutofit/>
          </a:bodyPr>
          <a:lstStyle/>
          <a:p>
            <a:r>
              <a:rPr lang="zh-CN" altLang="en-US" dirty="0"/>
              <a:t>文本表示是自然语言处理的基础性技术</a:t>
            </a:r>
            <a:r>
              <a:rPr lang="zh-CN" altLang="en-US" dirty="0" smtClean="0"/>
              <a:t>，本系统应用 </a:t>
            </a:r>
            <a:r>
              <a:rPr lang="en-US" altLang="zh-CN" dirty="0" smtClean="0"/>
              <a:t>Google </a:t>
            </a:r>
            <a:r>
              <a:rPr lang="zh-CN" altLang="en-US" dirty="0"/>
              <a:t>开源的深度学习工具 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，</a:t>
            </a:r>
            <a:r>
              <a:rPr lang="zh-CN" altLang="en-US" dirty="0"/>
              <a:t>对基于隐</a:t>
            </a:r>
            <a:r>
              <a:rPr lang="zh-CN" altLang="en-US" dirty="0" smtClean="0"/>
              <a:t>马尔可夫</a:t>
            </a:r>
            <a:r>
              <a:rPr lang="zh-CN" altLang="en-US" dirty="0"/>
              <a:t>分词</a:t>
            </a:r>
            <a:r>
              <a:rPr lang="zh-CN" altLang="en-US" dirty="0" smtClean="0"/>
              <a:t>器分词</a:t>
            </a:r>
            <a:r>
              <a:rPr lang="zh-CN" altLang="en-US" dirty="0"/>
              <a:t>的结果进行训练，得到固定维数的</a:t>
            </a:r>
            <a:r>
              <a:rPr lang="zh-CN" altLang="en-US" dirty="0" smtClean="0"/>
              <a:t>词向量</a:t>
            </a:r>
            <a:r>
              <a:rPr lang="zh-CN" altLang="en-US" dirty="0"/>
              <a:t>。词向量各维度上的数值无显示含义，但向量之间 的差异代表了词语的语义</a:t>
            </a:r>
            <a:r>
              <a:rPr lang="zh-CN" altLang="en-US" dirty="0" smtClean="0"/>
              <a:t>间隔。</a:t>
            </a:r>
            <a:r>
              <a:rPr lang="zh-CN" altLang="en-US" dirty="0"/>
              <a:t>一方面，借助 </a:t>
            </a:r>
            <a:r>
              <a:rPr lang="en-US" altLang="zh-CN" dirty="0"/>
              <a:t>word2vec </a:t>
            </a:r>
            <a:r>
              <a:rPr lang="zh-CN" altLang="en-US" dirty="0"/>
              <a:t>工具可实现词语的知识表示，另一方面，利用 词向量的余弦距离可表示词的语义相似度。 </a:t>
            </a:r>
            <a:endParaRPr lang="zh-CN" altLang="en-US" dirty="0"/>
          </a:p>
          <a:p>
            <a:r>
              <a:rPr lang="zh-CN" altLang="en-US" dirty="0"/>
              <a:t>基于词向量的文档</a:t>
            </a:r>
            <a:r>
              <a:rPr lang="en-US" altLang="zh-CN" dirty="0"/>
              <a:t>(</a:t>
            </a:r>
            <a:r>
              <a:rPr lang="zh-CN" altLang="en-US" dirty="0"/>
              <a:t>句子</a:t>
            </a:r>
            <a:r>
              <a:rPr lang="en-US" altLang="zh-CN" dirty="0"/>
              <a:t>)</a:t>
            </a:r>
            <a:r>
              <a:rPr lang="zh-CN" altLang="en-US" dirty="0"/>
              <a:t>表示有多种组织方式，可 直接叠加词向量，合成文档</a:t>
            </a:r>
            <a:r>
              <a:rPr lang="en-US" altLang="zh-CN" dirty="0"/>
              <a:t>(</a:t>
            </a:r>
            <a:r>
              <a:rPr lang="zh-CN" altLang="en-US" dirty="0"/>
              <a:t>句子</a:t>
            </a:r>
            <a:r>
              <a:rPr lang="en-US" altLang="zh-CN" dirty="0"/>
              <a:t>)</a:t>
            </a:r>
            <a:r>
              <a:rPr lang="zh-CN" altLang="en-US" dirty="0"/>
              <a:t>向量。下文将其简称 为 </a:t>
            </a:r>
            <a:r>
              <a:rPr lang="en-US" altLang="zh-CN" dirty="0"/>
              <a:t>W2V </a:t>
            </a:r>
            <a:r>
              <a:rPr lang="zh-CN" altLang="en-US" dirty="0"/>
              <a:t>文本表示法，仅用以验证词向量的有效性。由 于该方法将文档简化为词语的堆砌，未考虑句子的中心 词、语法等信息。因此，本文将句子视为由词向量构成 的矩阵，如式</a:t>
            </a:r>
            <a:r>
              <a:rPr lang="en-US" altLang="zh-CN" dirty="0"/>
              <a:t>(1)</a:t>
            </a:r>
            <a:r>
              <a:rPr lang="zh-CN" altLang="en-US" dirty="0"/>
              <a:t>，以便结合词权重、句法等信息。 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综合多因素的句子相似度模型 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r>
              <a:rPr lang="en-US" altLang="zh-CN" sz="3200" dirty="0" smtClean="0"/>
              <a:t>1.</a:t>
            </a:r>
            <a:r>
              <a:rPr lang="zh-CN" altLang="en-US" sz="3200" dirty="0" smtClean="0"/>
              <a:t>词向量</a:t>
            </a: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44" y="4568190"/>
            <a:ext cx="6108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5177" y="462987"/>
            <a:ext cx="7315200" cy="512064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 smtClean="0"/>
              <a:t>本系统基于 </a:t>
            </a:r>
            <a:r>
              <a:rPr lang="en-US" altLang="zh-CN" sz="2400" dirty="0" smtClean="0"/>
              <a:t>word2vec </a:t>
            </a:r>
            <a:r>
              <a:rPr lang="zh-CN" altLang="en-US" sz="2400" dirty="0" smtClean="0"/>
              <a:t>训练得到的词向量库，结合人 工标记，实现了一个半自动化同义词查找工具。其基本原理如图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，对输入词 </a:t>
            </a:r>
            <a:r>
              <a:rPr lang="en-US" altLang="zh-CN" sz="2400" i="1" dirty="0" smtClean="0"/>
              <a:t>A </a:t>
            </a:r>
            <a:r>
              <a:rPr lang="zh-CN" altLang="en-US" sz="2400" dirty="0" smtClean="0"/>
              <a:t>，根据相似度阈值，查找出候选 同义词，进行人工筛选，当用户确定候选集中的 </a:t>
            </a:r>
            <a:r>
              <a:rPr lang="en-US" altLang="zh-CN" sz="2400" i="1" dirty="0" smtClean="0"/>
              <a:t>B </a:t>
            </a:r>
            <a:r>
              <a:rPr lang="zh-CN" altLang="en-US" sz="2400" dirty="0" smtClean="0"/>
              <a:t>词确 实为 </a:t>
            </a:r>
            <a:r>
              <a:rPr lang="en-US" altLang="zh-CN" sz="2400" i="1" dirty="0" smtClean="0"/>
              <a:t>A </a:t>
            </a:r>
            <a:r>
              <a:rPr lang="zh-CN" altLang="en-US" sz="2400" dirty="0" smtClean="0"/>
              <a:t>的同义词，则将 </a:t>
            </a:r>
            <a:r>
              <a:rPr lang="en-US" altLang="zh-CN" sz="2400" i="1" dirty="0" smtClean="0"/>
              <a:t>B </a:t>
            </a:r>
            <a:r>
              <a:rPr lang="zh-CN" altLang="en-US" sz="2400" dirty="0" smtClean="0"/>
              <a:t>加入同义词集，并且开始级联 查找 </a:t>
            </a:r>
            <a:r>
              <a:rPr lang="en-US" altLang="zh-CN" sz="2400" i="1" dirty="0" smtClean="0"/>
              <a:t>B </a:t>
            </a:r>
            <a:r>
              <a:rPr lang="zh-CN" altLang="en-US" sz="2400" dirty="0" smtClean="0"/>
              <a:t>词的候选同义词，以此类推，在词向量库中进行 横向和纵向的搜索，直至所有候选词均通过筛选，或满 足用户需求为止。</a:t>
            </a:r>
            <a:endParaRPr lang="en-US" altLang="zh-CN" sz="2400" dirty="0" smtClean="0"/>
          </a:p>
          <a:p>
            <a:r>
              <a:rPr lang="zh-CN" altLang="en-US" sz="2400" dirty="0" smtClean="0"/>
              <a:t> 利用</a:t>
            </a:r>
            <a:r>
              <a:rPr lang="zh-CN" altLang="en-US" sz="2400" dirty="0"/>
              <a:t>该工具，能够有效地发现领域同义词</a:t>
            </a:r>
            <a:r>
              <a:rPr lang="zh-CN" altLang="en-US" sz="2400" dirty="0" smtClean="0"/>
              <a:t>，例如</a:t>
            </a:r>
            <a:r>
              <a:rPr lang="en-US" altLang="zh-CN" sz="2400" dirty="0"/>
              <a:t>: </a:t>
            </a:r>
            <a:endParaRPr lang="en-US" altLang="zh-CN" sz="2400" dirty="0" smtClean="0"/>
          </a:p>
          <a:p>
            <a:r>
              <a:rPr lang="zh-CN" altLang="en-US" sz="2400" dirty="0" smtClean="0"/>
              <a:t>账号</a:t>
            </a:r>
            <a:r>
              <a:rPr lang="en-US" altLang="zh-CN" sz="2400" dirty="0"/>
              <a:t>:</a:t>
            </a:r>
            <a:r>
              <a:rPr lang="zh-CN" altLang="en-US" sz="2400" dirty="0"/>
              <a:t>游戏号</a:t>
            </a:r>
            <a:r>
              <a:rPr lang="en-US" altLang="zh-CN" sz="2400" dirty="0"/>
              <a:t>/</a:t>
            </a:r>
            <a:r>
              <a:rPr lang="zh-CN" altLang="en-US" sz="2400" dirty="0"/>
              <a:t>帐号</a:t>
            </a:r>
            <a:r>
              <a:rPr lang="en-US" altLang="zh-CN" sz="2400" dirty="0"/>
              <a:t>/</a:t>
            </a:r>
            <a:r>
              <a:rPr lang="zh-CN" altLang="en-US" sz="2400" dirty="0"/>
              <a:t>账户</a:t>
            </a:r>
            <a:r>
              <a:rPr lang="en-US" altLang="zh-CN" sz="2400" dirty="0"/>
              <a:t>/</a:t>
            </a:r>
            <a:r>
              <a:rPr lang="zh-CN" altLang="en-US" sz="2400" dirty="0"/>
              <a:t>张号</a:t>
            </a:r>
            <a:r>
              <a:rPr lang="en-US" altLang="zh-CN" sz="2400" dirty="0"/>
              <a:t>/</a:t>
            </a:r>
            <a:r>
              <a:rPr lang="zh-CN" altLang="en-US" sz="2400" dirty="0"/>
              <a:t>帐好</a:t>
            </a:r>
            <a:r>
              <a:rPr lang="en-US" altLang="zh-CN" sz="2400" dirty="0"/>
              <a:t>/</a:t>
            </a:r>
            <a:r>
              <a:rPr lang="zh-CN" altLang="en-US" sz="2400" dirty="0"/>
              <a:t>号 </a:t>
            </a:r>
            <a:endParaRPr lang="en-US" altLang="zh-CN" sz="2400" dirty="0" smtClean="0"/>
          </a:p>
          <a:p>
            <a:r>
              <a:rPr lang="zh-CN" altLang="en-US" sz="2400" dirty="0" smtClean="0"/>
              <a:t>充值</a:t>
            </a:r>
            <a:r>
              <a:rPr lang="en-US" altLang="zh-CN" sz="2400" dirty="0"/>
              <a:t>:</a:t>
            </a:r>
            <a:r>
              <a:rPr lang="zh-CN" altLang="en-US" sz="2400" dirty="0"/>
              <a:t>冲值</a:t>
            </a:r>
            <a:r>
              <a:rPr lang="en-US" altLang="zh-CN" sz="2400" dirty="0"/>
              <a:t>/</a:t>
            </a:r>
            <a:r>
              <a:rPr lang="zh-CN" altLang="en-US" sz="2400" dirty="0"/>
              <a:t>直冲</a:t>
            </a:r>
            <a:r>
              <a:rPr lang="en-US" altLang="zh-CN" sz="2400" dirty="0"/>
              <a:t>/</a:t>
            </a:r>
            <a:r>
              <a:rPr lang="zh-CN" altLang="en-US" sz="2400" dirty="0"/>
              <a:t>直充</a:t>
            </a:r>
            <a:r>
              <a:rPr lang="en-US" altLang="zh-CN" sz="2400" dirty="0"/>
              <a:t>/</a:t>
            </a:r>
            <a:r>
              <a:rPr lang="zh-CN" altLang="en-US" sz="2400" dirty="0"/>
              <a:t>充直</a:t>
            </a:r>
            <a:r>
              <a:rPr lang="en-US" altLang="zh-CN" sz="2400" dirty="0"/>
              <a:t>/</a:t>
            </a:r>
            <a:r>
              <a:rPr lang="zh-CN" altLang="en-US" sz="2400" dirty="0"/>
              <a:t>冲直 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综合多因素的句子相似度模型 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r>
              <a:rPr lang="en-US" altLang="zh-CN" sz="3200" dirty="0" smtClean="0"/>
              <a:t>2.</a:t>
            </a:r>
            <a:r>
              <a:rPr lang="zh-CN" altLang="en-US" sz="3200" dirty="0" smtClean="0"/>
              <a:t>构造同义词集</a:t>
            </a: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580" y="4202850"/>
            <a:ext cx="2178748" cy="19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6119" y="540017"/>
            <a:ext cx="7315200" cy="512064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由于句子中的词语存在实词、虚词之分，实词是具 </a:t>
            </a:r>
            <a:r>
              <a:rPr lang="zh-CN" altLang="en-US" sz="2800" dirty="0" smtClean="0"/>
              <a:t>有</a:t>
            </a:r>
            <a:r>
              <a:rPr lang="zh-CN" altLang="en-US" sz="2800" dirty="0"/>
              <a:t>实际意义的词，而虚词通常在句子中起语法作用，</a:t>
            </a:r>
            <a:r>
              <a:rPr lang="zh-CN" altLang="en-US" sz="2800" dirty="0" smtClean="0"/>
              <a:t>没有</a:t>
            </a:r>
            <a:r>
              <a:rPr lang="zh-CN" altLang="en-US" sz="2800" dirty="0"/>
              <a:t>具体含义。另外，不同词语对句子主题的贡献度也有 所差异。而采用直接叠加词相似度，得到句子相似度的 方式，将丢失词语在语料范围中的其他有效信息。</a:t>
            </a:r>
            <a:r>
              <a:rPr lang="zh-CN" altLang="en-US" sz="2800" dirty="0" smtClean="0"/>
              <a:t>因此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本系统在</a:t>
            </a:r>
            <a:r>
              <a:rPr lang="zh-CN" altLang="en-US" sz="2800" dirty="0"/>
              <a:t>去停用词基础上，利用词频统计信息，构建词 汇权重表，作为词相似度的调节因子。 </a:t>
            </a:r>
            <a:endParaRPr lang="en-US" altLang="zh-CN" sz="2800" dirty="0" smtClean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综合多因素的句子相似度模型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3.</a:t>
            </a:r>
            <a:r>
              <a:rPr lang="zh-CN" altLang="en-US" sz="3200" dirty="0" smtClean="0"/>
              <a:t>词权重算法 </a:t>
            </a:r>
            <a:br>
              <a:rPr lang="zh-CN" altLang="en-US" sz="3200" dirty="0" smtClean="0"/>
            </a:b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7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6671" y="158053"/>
            <a:ext cx="7315200" cy="512064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经典</a:t>
            </a:r>
            <a:r>
              <a:rPr lang="zh-CN" altLang="en-US" sz="2400" dirty="0"/>
              <a:t>的 </a:t>
            </a:r>
            <a:r>
              <a:rPr lang="en-US" altLang="zh-CN" sz="2400" dirty="0"/>
              <a:t>TF-IDF </a:t>
            </a:r>
            <a:r>
              <a:rPr lang="zh-CN" altLang="en-US" sz="2400" dirty="0"/>
              <a:t>算法，考虑了词条在多文档的分布 情况，却没有考虑词条在类别之间的分布情况。当词条 分布相对集中在某个或某些类别，认为它具备较高的区 分度，应当相应增加其权重。本文借鉴权重改进方法，引入词频分布标准差，当词条在类间分 布越集中，标准差项越大，词权重越大。改进后的词权 重计算公式如下</a:t>
            </a:r>
            <a:r>
              <a:rPr lang="en-US" altLang="zh-CN" sz="2400" dirty="0"/>
              <a:t>: </a:t>
            </a:r>
            <a:r>
              <a:rPr lang="zh-CN" altLang="en-US" sz="2400" dirty="0"/>
              <a:t>（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w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/>
              <a:t>) </a:t>
            </a:r>
            <a:r>
              <a:rPr lang="zh-CN" altLang="en-US" sz="2400" dirty="0"/>
              <a:t>表示词条 </a:t>
            </a:r>
            <a:r>
              <a:rPr lang="en-US" altLang="zh-CN" sz="2400" i="1" dirty="0"/>
              <a:t>t </a:t>
            </a:r>
            <a:r>
              <a:rPr lang="zh-CN" altLang="en-US" sz="2400" dirty="0"/>
              <a:t>的权重，</a:t>
            </a:r>
            <a:r>
              <a:rPr lang="en-US" altLang="zh-CN" sz="2400" i="1" dirty="0" err="1"/>
              <a:t>tf</a:t>
            </a:r>
            <a:r>
              <a:rPr lang="en-US" altLang="zh-CN" sz="2400" i="1" dirty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/>
              <a:t>) </a:t>
            </a:r>
            <a:r>
              <a:rPr lang="zh-CN" altLang="en-US" sz="2400" dirty="0"/>
              <a:t>为词条 </a:t>
            </a:r>
            <a:r>
              <a:rPr lang="en-US" altLang="zh-CN" sz="2400" i="1" dirty="0"/>
              <a:t>t </a:t>
            </a:r>
            <a:r>
              <a:rPr lang="zh-CN" altLang="en-US" sz="2400" dirty="0"/>
              <a:t>在所有语料 中出现的总词频，</a:t>
            </a:r>
            <a:r>
              <a:rPr lang="en-US" altLang="zh-CN" sz="2400" i="1" dirty="0" err="1"/>
              <a:t>idf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/>
              <a:t>) </a:t>
            </a:r>
            <a:r>
              <a:rPr lang="zh-CN" altLang="en-US" sz="2400" dirty="0"/>
              <a:t>表示词条的逆向文件频率， </a:t>
            </a:r>
            <a:r>
              <a:rPr lang="en-US" altLang="zh-CN" sz="2400" i="1" dirty="0"/>
              <a:t>De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/>
              <a:t>) </a:t>
            </a:r>
            <a:r>
              <a:rPr lang="zh-CN" altLang="en-US" sz="2400" dirty="0"/>
              <a:t>表示词条 </a:t>
            </a:r>
            <a:r>
              <a:rPr lang="en-US" altLang="zh-CN" sz="2400" i="1" dirty="0"/>
              <a:t>t </a:t>
            </a:r>
            <a:r>
              <a:rPr lang="zh-CN" altLang="en-US" sz="2400" dirty="0"/>
              <a:t>的词频在所有类别的分布标准差。 </a:t>
            </a:r>
            <a:r>
              <a:rPr lang="en-US" altLang="zh-CN" sz="2400" i="1" dirty="0" err="1"/>
              <a:t>tfi</a:t>
            </a:r>
            <a:r>
              <a:rPr lang="en-US" altLang="zh-CN" sz="2400" i="1" dirty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/>
              <a:t>) </a:t>
            </a:r>
            <a:r>
              <a:rPr lang="zh-CN" altLang="en-US" sz="2400" dirty="0"/>
              <a:t>为词条 </a:t>
            </a:r>
            <a:r>
              <a:rPr lang="en-US" altLang="zh-CN" sz="2400" i="1" dirty="0"/>
              <a:t>t </a:t>
            </a:r>
            <a:r>
              <a:rPr lang="zh-CN" altLang="en-US" sz="2400" dirty="0"/>
              <a:t>在第 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zh-CN" altLang="en-US" sz="2400" dirty="0"/>
              <a:t>类中的出现词频。 ）</a:t>
            </a:r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综合多因素的句子相似度模型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3.</a:t>
            </a:r>
            <a:r>
              <a:rPr lang="zh-CN" altLang="en-US" sz="3200" dirty="0" smtClean="0"/>
              <a:t>词权重算法 </a:t>
            </a:r>
            <a:br>
              <a:rPr lang="zh-CN" altLang="en-US" sz="3200" dirty="0" smtClean="0"/>
            </a:b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200" y="4402393"/>
            <a:ext cx="5930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6671" y="158053"/>
            <a:ext cx="7315200" cy="512064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经以上公式计算得到的词权重，按权值高低排序， 结果列表与词语的类别区分度基本相符，表明该方法能 够较客观地评价词语的重要性。然而，由公式</a:t>
            </a:r>
            <a:r>
              <a:rPr lang="en-US" altLang="zh-CN" sz="2400" dirty="0"/>
              <a:t>(2)</a:t>
            </a:r>
            <a:r>
              <a:rPr lang="zh-CN" altLang="en-US" sz="2400" dirty="0"/>
              <a:t>计算 得到的权值跨度大，直接用于计算句子相似度，将因权 重影响过大，而降低词相似度的作用，效果反而不好。 因此，本文采用对数标准化方法，将权值范围映射到 </a:t>
            </a:r>
            <a:r>
              <a:rPr lang="en-US" altLang="zh-CN" sz="2400" dirty="0"/>
              <a:t>[ 0 </a:t>
            </a:r>
            <a:r>
              <a:rPr lang="zh-CN" altLang="en-US" sz="2400" dirty="0"/>
              <a:t> </a:t>
            </a:r>
            <a:r>
              <a:rPr lang="en-US" altLang="zh-CN" sz="2400" dirty="0"/>
              <a:t>1 ] </a:t>
            </a:r>
            <a:r>
              <a:rPr lang="zh-CN" altLang="en-US" sz="2400" dirty="0"/>
              <a:t>区 间 。 标 准 化 公 式 如 下 </a:t>
            </a:r>
            <a:r>
              <a:rPr lang="en-US" altLang="zh-CN" sz="2400" dirty="0"/>
              <a:t>: </a:t>
            </a:r>
            <a:endParaRPr lang="zh-CN" alt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综合多因素的句子相似度模型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3.</a:t>
            </a:r>
            <a:r>
              <a:rPr lang="zh-CN" altLang="en-US" sz="3200" dirty="0" smtClean="0"/>
              <a:t>词权重算法 </a:t>
            </a:r>
            <a:br>
              <a:rPr lang="zh-CN" altLang="en-US" sz="3200" dirty="0" smtClean="0"/>
            </a:b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74485"/>
          <a:stretch/>
        </p:blipFill>
        <p:spPr>
          <a:xfrm>
            <a:off x="3626200" y="4055152"/>
            <a:ext cx="5626814" cy="4242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200" y="4479403"/>
            <a:ext cx="6338279" cy="10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3522" y="763929"/>
            <a:ext cx="7315200" cy="512064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定义</a:t>
            </a:r>
            <a:r>
              <a:rPr lang="en-US" altLang="zh-CN" sz="2400" b="1" dirty="0"/>
              <a:t>1 </a:t>
            </a:r>
            <a:r>
              <a:rPr lang="zh-CN" altLang="en-US" sz="2400" b="1" dirty="0"/>
              <a:t> </a:t>
            </a:r>
            <a:r>
              <a:rPr lang="zh-CN" altLang="en-US" sz="2400" dirty="0" smtClean="0"/>
              <a:t>将</a:t>
            </a:r>
            <a:r>
              <a:rPr lang="zh-CN" altLang="en-US" sz="2400" dirty="0"/>
              <a:t>句子分词、去停用词，并进行同义词替换， 将句子转为词汇向量的表示</a:t>
            </a:r>
            <a:r>
              <a:rPr lang="zh-CN" altLang="en-US" sz="2400" dirty="0" smtClean="0"/>
              <a:t>方式：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b="1" dirty="0"/>
              <a:t>定义</a:t>
            </a:r>
            <a:r>
              <a:rPr lang="en-US" altLang="zh-CN" sz="2400" b="1" dirty="0"/>
              <a:t>2</a:t>
            </a:r>
            <a:r>
              <a:rPr lang="en-US" altLang="zh-CN" sz="2400" dirty="0"/>
              <a:t> </a:t>
            </a:r>
            <a:r>
              <a:rPr lang="zh-CN" altLang="en-US" sz="2400" dirty="0"/>
              <a:t>计算词语相似度，优先通过字符串匹配方 式，相同则词语相似度为 </a:t>
            </a:r>
            <a:r>
              <a:rPr lang="en-US" altLang="zh-CN" sz="2400" dirty="0"/>
              <a:t>1;</a:t>
            </a:r>
            <a:r>
              <a:rPr lang="zh-CN" altLang="en-US" sz="2400" dirty="0"/>
              <a:t>否则，计算词向量的余弦距 离。由于余弦距离的值范围为 </a:t>
            </a:r>
            <a:r>
              <a:rPr lang="en-US" altLang="zh-CN" sz="2400" dirty="0"/>
              <a:t>[-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,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] </a:t>
            </a:r>
            <a:r>
              <a:rPr lang="zh-CN" altLang="en-US" sz="2400" dirty="0"/>
              <a:t>，大量实验表明， 当词向量间余弦距离小于 </a:t>
            </a:r>
            <a:r>
              <a:rPr lang="en-US" altLang="zh-CN" sz="2400" dirty="0"/>
              <a:t>0 </a:t>
            </a:r>
            <a:r>
              <a:rPr lang="zh-CN" altLang="en-US" sz="2400" dirty="0"/>
              <a:t>时，词语之间几乎无语义相 关性，也不存在反面语义现象，因此，本文对词语相似度 做非负处理，如下</a:t>
            </a:r>
            <a:r>
              <a:rPr lang="en-US" altLang="zh-CN" sz="2400" dirty="0"/>
              <a:t>: </a:t>
            </a:r>
            <a:r>
              <a:rPr lang="zh-CN" altLang="en-US" sz="2400" dirty="0" smtClean="0"/>
              <a:t>（</a:t>
            </a:r>
            <a:r>
              <a:rPr lang="en-US" altLang="zh-CN" sz="2400" i="1" dirty="0"/>
              <a:t>v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i="1" dirty="0"/>
              <a:t>v</a:t>
            </a:r>
            <a:r>
              <a:rPr lang="en-US" altLang="zh-CN" sz="2400" dirty="0"/>
              <a:t>2 </a:t>
            </a:r>
            <a:r>
              <a:rPr lang="zh-CN" altLang="en-US" sz="2400" dirty="0"/>
              <a:t>分别为词条 </a:t>
            </a:r>
            <a:r>
              <a:rPr lang="en-US" altLang="zh-CN" sz="2400" i="1" dirty="0"/>
              <a:t>t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i="1" dirty="0"/>
              <a:t>t</a:t>
            </a:r>
            <a:r>
              <a:rPr lang="en-US" altLang="zh-CN" sz="2400" dirty="0"/>
              <a:t>2 </a:t>
            </a:r>
            <a:r>
              <a:rPr lang="zh-CN" altLang="en-US" sz="2400" dirty="0"/>
              <a:t>的词</a:t>
            </a:r>
            <a:r>
              <a:rPr lang="zh-CN" altLang="en-US" sz="2400" dirty="0" smtClean="0"/>
              <a:t>向量）</a:t>
            </a:r>
            <a:endParaRPr lang="en-US" altLang="zh-CN" sz="2400" dirty="0" smtClean="0"/>
          </a:p>
          <a:p>
            <a:endParaRPr lang="zh-CN" altLang="en-US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综合多因素的句子相似度模型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4.</a:t>
            </a:r>
            <a:r>
              <a:rPr lang="zh-CN" altLang="en-US" sz="3200" dirty="0" smtClean="0"/>
              <a:t>新句子相似度模型</a:t>
            </a:r>
            <a:br>
              <a:rPr lang="zh-CN" altLang="en-US" sz="3200" dirty="0" smtClean="0"/>
            </a:b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28" y="1513872"/>
            <a:ext cx="5829300" cy="419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128" y="4538964"/>
            <a:ext cx="5715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6671" y="72357"/>
            <a:ext cx="7315200" cy="512064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定义</a:t>
            </a:r>
            <a:r>
              <a:rPr lang="en-US" altLang="zh-CN" sz="2400" b="1" dirty="0"/>
              <a:t>3 </a:t>
            </a:r>
            <a:r>
              <a:rPr lang="zh-CN" altLang="en-US" sz="2400" dirty="0"/>
              <a:t>词条</a:t>
            </a:r>
            <a:r>
              <a:rPr lang="en-US" altLang="zh-CN" sz="2400" i="1" dirty="0"/>
              <a:t>t</a:t>
            </a:r>
            <a:r>
              <a:rPr lang="zh-CN" altLang="en-US" sz="2400" dirty="0"/>
              <a:t>对句子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的相似度为</a:t>
            </a:r>
            <a:r>
              <a:rPr lang="en-US" altLang="zh-CN" sz="2400" i="1" dirty="0"/>
              <a:t>t</a:t>
            </a:r>
            <a:r>
              <a:rPr lang="zh-CN" altLang="en-US" sz="2400" dirty="0"/>
              <a:t>与</a:t>
            </a:r>
            <a:r>
              <a:rPr lang="en-US" altLang="zh-CN" sz="2400" i="1" dirty="0"/>
              <a:t>S</a:t>
            </a:r>
            <a:r>
              <a:rPr lang="zh-CN" altLang="en-US" sz="2400" dirty="0"/>
              <a:t>中最</a:t>
            </a:r>
            <a:r>
              <a:rPr lang="zh-CN" altLang="en-US" sz="2400" dirty="0" smtClean="0"/>
              <a:t>相似</a:t>
            </a:r>
            <a:r>
              <a:rPr lang="zh-CN" altLang="en-US" sz="2400" dirty="0"/>
              <a:t>词的相似度</a:t>
            </a:r>
            <a:r>
              <a:rPr lang="en-US" altLang="zh-CN" sz="2400" dirty="0"/>
              <a:t>: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b="1" dirty="0"/>
              <a:t>定义</a:t>
            </a:r>
            <a:r>
              <a:rPr lang="en-US" altLang="zh-CN" sz="2400" b="1" dirty="0"/>
              <a:t>4 </a:t>
            </a:r>
            <a:r>
              <a:rPr lang="zh-CN" altLang="en-US" sz="2400" dirty="0"/>
              <a:t>句子 </a:t>
            </a:r>
            <a:r>
              <a:rPr lang="en-US" altLang="zh-CN" sz="2400" i="1" dirty="0"/>
              <a:t>A</a:t>
            </a:r>
            <a:r>
              <a:rPr lang="zh-CN" altLang="en-US" sz="2400" dirty="0"/>
              <a:t>对 </a:t>
            </a:r>
            <a:r>
              <a:rPr lang="en-US" altLang="zh-CN" sz="2400" i="1" dirty="0"/>
              <a:t>B</a:t>
            </a:r>
            <a:r>
              <a:rPr lang="zh-CN" altLang="en-US" sz="2400" dirty="0"/>
              <a:t>的相似度，定义为 </a:t>
            </a:r>
            <a:r>
              <a:rPr lang="en-US" altLang="zh-CN" sz="2400" i="1" dirty="0"/>
              <a:t>A</a:t>
            </a:r>
            <a:r>
              <a:rPr lang="zh-CN" altLang="en-US" sz="2400" dirty="0"/>
              <a:t>中词条</a:t>
            </a:r>
            <a:r>
              <a:rPr lang="zh-CN" altLang="en-US" sz="2400" dirty="0" smtClean="0"/>
              <a:t>对句子 </a:t>
            </a:r>
            <a:r>
              <a:rPr lang="en-US" altLang="zh-CN" sz="2400" i="1" dirty="0"/>
              <a:t>B </a:t>
            </a:r>
            <a:r>
              <a:rPr lang="zh-CN" altLang="en-US" sz="2400" dirty="0"/>
              <a:t>相似度的加权和</a:t>
            </a:r>
            <a:r>
              <a:rPr lang="en-US" altLang="zh-CN" sz="2400" dirty="0"/>
              <a:t>: 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综合多因素的句子相似度模型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4.</a:t>
            </a:r>
            <a:r>
              <a:rPr lang="zh-CN" altLang="en-US" sz="3200" dirty="0"/>
              <a:t>新句子相似度模型</a:t>
            </a:r>
            <a:br>
              <a:rPr lang="zh-CN" altLang="en-US" sz="3200" dirty="0"/>
            </a:br>
            <a:endParaRPr kumimoji="1" lang="zh-CN" altLang="en-US" sz="3200" dirty="0"/>
          </a:p>
          <a:p>
            <a:pPr algn="ctr"/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71" y="2188177"/>
            <a:ext cx="5740400" cy="44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71" y="3440397"/>
            <a:ext cx="58293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3522" y="787078"/>
            <a:ext cx="8075806" cy="589151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由此，得到句子相似度公式</a:t>
            </a:r>
            <a:r>
              <a:rPr lang="en-US" altLang="zh-CN" sz="2400" dirty="0" smtClean="0">
                <a:latin typeface="SimHei" charset="-122"/>
                <a:ea typeface="SimHei" charset="-122"/>
                <a:cs typeface="SimHei" charset="-122"/>
              </a:rPr>
              <a:t>:</a:t>
            </a:r>
          </a:p>
          <a:p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900" dirty="0" smtClean="0">
                <a:latin typeface="SimHei" charset="-122"/>
                <a:ea typeface="SimHei" charset="-122"/>
                <a:cs typeface="SimHei" charset="-122"/>
              </a:rPr>
              <a:t>例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1 </a:t>
            </a:r>
            <a:endParaRPr lang="en-US" altLang="zh-CN" sz="29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900" dirty="0" smtClean="0">
                <a:latin typeface="SimHei" charset="-122"/>
                <a:ea typeface="SimHei" charset="-122"/>
                <a:cs typeface="SimHei" charset="-122"/>
              </a:rPr>
              <a:t>句子</a:t>
            </a:r>
            <a:r>
              <a:rPr lang="en-US" altLang="zh-CN" sz="2900" i="1" dirty="0">
                <a:latin typeface="SimHei" charset="-122"/>
                <a:ea typeface="SimHei" charset="-122"/>
                <a:cs typeface="SimHei" charset="-122"/>
              </a:rPr>
              <a:t>A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:“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还在吗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?”</a:t>
            </a:r>
            <a:r>
              <a:rPr lang="zh-CN" altLang="en-US" sz="2900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2900" dirty="0" smtClean="0">
                <a:latin typeface="SimHei" charset="-122"/>
                <a:ea typeface="SimHei" charset="-122"/>
                <a:cs typeface="SimHei" charset="-122"/>
              </a:rPr>
              <a:t>           分词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:“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还在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吗”</a:t>
            </a:r>
            <a:r>
              <a:rPr lang="zh-CN" altLang="en-US" sz="2900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en-US" altLang="zh-CN" sz="29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900" dirty="0" smtClean="0">
                <a:latin typeface="SimHei" charset="-122"/>
                <a:ea typeface="SimHei" charset="-122"/>
                <a:cs typeface="SimHei" charset="-122"/>
              </a:rPr>
              <a:t>句子 </a:t>
            </a:r>
            <a:r>
              <a:rPr lang="en-US" altLang="zh-CN" sz="2900" i="1" dirty="0">
                <a:latin typeface="SimHei" charset="-122"/>
                <a:ea typeface="SimHei" charset="-122"/>
                <a:cs typeface="SimHei" charset="-122"/>
              </a:rPr>
              <a:t>B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:“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我在黑网吧登了一下游戏，可能是中了</a:t>
            </a:r>
            <a:r>
              <a:rPr lang="zh-CN" altLang="en-US" sz="2900" dirty="0" smtClean="0">
                <a:latin typeface="SimHei" charset="-122"/>
                <a:ea typeface="SimHei" charset="-122"/>
                <a:cs typeface="SimHei" charset="-122"/>
              </a:rPr>
              <a:t>木马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了，我的 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3 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洞攻击装备还有 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90 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星的宝宝，不知道</a:t>
            </a:r>
            <a:r>
              <a:rPr lang="zh-CN" altLang="en-US" sz="2900" dirty="0" smtClean="0">
                <a:latin typeface="SimHei" charset="-122"/>
                <a:ea typeface="SimHei" charset="-122"/>
                <a:cs typeface="SimHei" charset="-122"/>
              </a:rPr>
              <a:t>还在吗 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?”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。 </a:t>
            </a:r>
            <a:endParaRPr lang="zh-CN" altLang="en-US" sz="29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分词结果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:“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黑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网吧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登录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游戏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中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木马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 3/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洞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攻 击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装备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还有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/90/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星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宝宝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不知道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还在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吗”。 </a:t>
            </a:r>
            <a:endParaRPr lang="zh-CN" altLang="en-US" sz="29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句子 </a:t>
            </a:r>
            <a:r>
              <a:rPr lang="en-US" altLang="zh-CN" sz="2900" i="1" dirty="0">
                <a:latin typeface="SimHei" charset="-122"/>
                <a:ea typeface="SimHei" charset="-122"/>
                <a:cs typeface="SimHei" charset="-122"/>
              </a:rPr>
              <a:t>A 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中仅包含“还在”、“吗”两个词，句子 </a:t>
            </a:r>
            <a:r>
              <a:rPr lang="en-US" altLang="zh-CN" sz="2900" i="1" dirty="0">
                <a:latin typeface="SimHei" charset="-122"/>
                <a:ea typeface="SimHei" charset="-122"/>
                <a:cs typeface="SimHei" charset="-122"/>
              </a:rPr>
              <a:t>B 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除 “ 还 在 ” 、“ 吗 ” 以 外 ， 还 包 含 其 他 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1 6 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个 词 语 。 计 算 句 子 相 对相似度，</a:t>
            </a:r>
            <a:r>
              <a:rPr lang="en-US" altLang="zh-CN" sz="2900" i="1" dirty="0">
                <a:latin typeface="SimHei" charset="-122"/>
                <a:ea typeface="SimHei" charset="-122"/>
                <a:cs typeface="SimHei" charset="-122"/>
              </a:rPr>
              <a:t>SimA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lang="en-US" altLang="zh-CN" sz="2900" i="1" dirty="0">
                <a:latin typeface="SimHei" charset="-122"/>
                <a:ea typeface="SimHei" charset="-122"/>
                <a:cs typeface="SimHei" charset="-122"/>
              </a:rPr>
              <a:t>B 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= 1.0 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en-US" altLang="zh-CN" sz="2900" i="1" dirty="0">
                <a:latin typeface="SimHei" charset="-122"/>
                <a:ea typeface="SimHei" charset="-122"/>
                <a:cs typeface="SimHei" charset="-122"/>
              </a:rPr>
              <a:t>SimB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lang="en-US" altLang="zh-CN" sz="2900" i="1" dirty="0">
                <a:latin typeface="SimHei" charset="-122"/>
                <a:ea typeface="SimHei" charset="-122"/>
                <a:cs typeface="SimHei" charset="-122"/>
              </a:rPr>
              <a:t>A 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= 0.11 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，得句子 </a:t>
            </a:r>
            <a:r>
              <a:rPr lang="en-US" altLang="zh-CN" sz="2900" i="1" dirty="0">
                <a:latin typeface="SimHei" charset="-122"/>
                <a:ea typeface="SimHei" charset="-122"/>
                <a:cs typeface="SimHei" charset="-122"/>
              </a:rPr>
              <a:t>A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lang="en-US" altLang="zh-CN" sz="2900" i="1" dirty="0">
                <a:latin typeface="SimHei" charset="-122"/>
                <a:ea typeface="SimHei" charset="-122"/>
                <a:cs typeface="SimHei" charset="-122"/>
              </a:rPr>
              <a:t>B 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的最终相似度为 </a:t>
            </a:r>
            <a:r>
              <a:rPr lang="en-US" altLang="zh-CN" sz="2900" dirty="0">
                <a:latin typeface="SimHei" charset="-122"/>
                <a:ea typeface="SimHei" charset="-122"/>
                <a:cs typeface="SimHei" charset="-122"/>
              </a:rPr>
              <a:t>0.56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。然而，事实上，长句 </a:t>
            </a:r>
            <a:r>
              <a:rPr lang="en-US" altLang="zh-CN" sz="2900" i="1" dirty="0">
                <a:latin typeface="SimHei" charset="-122"/>
                <a:ea typeface="SimHei" charset="-122"/>
                <a:cs typeface="SimHei" charset="-122"/>
              </a:rPr>
              <a:t>B 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比短句 </a:t>
            </a:r>
            <a:r>
              <a:rPr lang="en-US" altLang="zh-CN" sz="2900" i="1" dirty="0">
                <a:latin typeface="SimHei" charset="-122"/>
                <a:ea typeface="SimHei" charset="-122"/>
                <a:cs typeface="SimHei" charset="-122"/>
              </a:rPr>
              <a:t>A 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包含更多更重要的语义信息，尤其是当短句中的词语语 义信息不强时，以上公式不能准确地表达二者的相似 性。因此，本文对以上公式加以改造，引入句子长度</a:t>
            </a:r>
            <a:r>
              <a:rPr lang="zh-CN" altLang="en-US" sz="2900" dirty="0" smtClean="0">
                <a:latin typeface="SimHei" charset="-122"/>
                <a:ea typeface="SimHei" charset="-122"/>
                <a:cs typeface="SimHei" charset="-122"/>
              </a:rPr>
              <a:t>调整</a:t>
            </a:r>
            <a:r>
              <a:rPr lang="zh-CN" altLang="en-US" sz="2900" dirty="0">
                <a:latin typeface="SimHei" charset="-122"/>
                <a:ea typeface="SimHei" charset="-122"/>
                <a:cs typeface="SimHei" charset="-122"/>
              </a:rPr>
              <a:t>因子，修正句子相似度公式。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</a:b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</a:br>
            <a:endParaRPr lang="zh-CN" altLang="en-US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zh-CN" altLang="en-US" sz="2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综合多因素的句子相似度模型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4.</a:t>
            </a:r>
            <a:r>
              <a:rPr lang="zh-CN" altLang="en-US" sz="3200" dirty="0"/>
              <a:t>新句子相似度模型</a:t>
            </a:r>
            <a:br>
              <a:rPr lang="zh-CN" altLang="en-US" sz="3200" dirty="0"/>
            </a:b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8" y="1099755"/>
            <a:ext cx="56134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4531" y="763929"/>
            <a:ext cx="8646290" cy="613396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引入句子长度因子的相似度计算公式如下</a:t>
            </a:r>
            <a:r>
              <a:rPr lang="en-US" altLang="zh-CN" sz="2400" dirty="0"/>
              <a:t>: 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回到</a:t>
            </a:r>
            <a:r>
              <a:rPr lang="zh-CN" altLang="en-US" sz="2400" dirty="0"/>
              <a:t>例 </a:t>
            </a:r>
            <a:r>
              <a:rPr lang="en-US" altLang="zh-CN" sz="2400" dirty="0"/>
              <a:t>1</a:t>
            </a:r>
            <a:r>
              <a:rPr lang="zh-CN" altLang="en-US" sz="2400" dirty="0"/>
              <a:t>，使用改造后的句子相似度公式， </a:t>
            </a:r>
            <a:endParaRPr lang="zh-CN" altLang="en-US" sz="2400" dirty="0"/>
          </a:p>
          <a:p>
            <a:r>
              <a:rPr lang="en-US" altLang="zh-CN" sz="2400" i="1" dirty="0"/>
              <a:t>Sim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zh-CN" altLang="en-US" sz="2400" dirty="0"/>
              <a:t></a:t>
            </a:r>
            <a:r>
              <a:rPr lang="en-US" altLang="zh-CN" sz="2400" i="1" dirty="0"/>
              <a:t>B</a:t>
            </a:r>
            <a:r>
              <a:rPr lang="en-US" altLang="zh-CN" sz="2400" dirty="0"/>
              <a:t>)=(1.0</a:t>
            </a:r>
            <a:r>
              <a:rPr lang="zh-CN" altLang="en-US" sz="2400" dirty="0"/>
              <a:t> ́ </a:t>
            </a:r>
            <a:r>
              <a:rPr lang="en-US" altLang="zh-CN" sz="2400" dirty="0"/>
              <a:t>2 +0.11</a:t>
            </a:r>
            <a:r>
              <a:rPr lang="zh-CN" altLang="en-US" sz="2400" dirty="0"/>
              <a:t> ́ </a:t>
            </a:r>
            <a:r>
              <a:rPr lang="en-US" altLang="zh-CN" sz="2400" dirty="0"/>
              <a:t>18 )=0.20</a:t>
            </a:r>
            <a:r>
              <a:rPr lang="zh-CN" altLang="en-US" sz="2400" dirty="0"/>
              <a:t>，表明</a:t>
            </a:r>
            <a:r>
              <a:rPr lang="zh-CN" altLang="en-US" sz="2400" dirty="0" smtClean="0"/>
              <a:t>加入句子</a:t>
            </a:r>
            <a:r>
              <a:rPr lang="zh-CN" altLang="en-US" sz="2400" dirty="0"/>
              <a:t>长度影响因子能够更合理地表达句子相似度关系。 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综合多因素的句子相似度模型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4.</a:t>
            </a:r>
            <a:r>
              <a:rPr lang="zh-CN" altLang="en-US" sz="3200" dirty="0"/>
              <a:t>新句子相似度模型</a:t>
            </a:r>
            <a:br>
              <a:rPr lang="zh-CN" altLang="en-US" sz="3200" dirty="0"/>
            </a:br>
            <a:endParaRPr kumimoji="1" lang="zh-CN" altLang="en-US" sz="3200" dirty="0"/>
          </a:p>
          <a:p>
            <a:pPr algn="ctr"/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703" y="945614"/>
            <a:ext cx="6585996" cy="406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9821" y="727694"/>
            <a:ext cx="7315200" cy="512064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定义 </a:t>
            </a:r>
            <a:r>
              <a:rPr lang="en-US" altLang="zh-CN" sz="2400" b="1" dirty="0"/>
              <a:t>5 </a:t>
            </a:r>
            <a:r>
              <a:rPr lang="zh-CN" altLang="en-US" sz="2400" b="1" dirty="0" smtClean="0"/>
              <a:t> </a:t>
            </a:r>
            <a:r>
              <a:rPr lang="zh-CN" altLang="en-US" sz="2400" dirty="0" smtClean="0"/>
              <a:t>句子 </a:t>
            </a:r>
            <a:r>
              <a:rPr lang="en-US" altLang="zh-CN" sz="2400" i="1" dirty="0"/>
              <a:t>A</a:t>
            </a:r>
            <a:r>
              <a:rPr lang="zh-CN" altLang="en-US" sz="2400" dirty="0"/>
              <a:t>、</a:t>
            </a:r>
            <a:r>
              <a:rPr lang="en-US" altLang="zh-CN" sz="2400" i="1" dirty="0"/>
              <a:t>B </a:t>
            </a:r>
            <a:r>
              <a:rPr lang="zh-CN" altLang="en-US" sz="2400" dirty="0"/>
              <a:t>分词后，分别存于数组 </a:t>
            </a:r>
            <a:r>
              <a:rPr lang="en-US" altLang="zh-CN" sz="2400" i="1" dirty="0" err="1"/>
              <a:t>arrA</a:t>
            </a:r>
            <a:r>
              <a:rPr lang="zh-CN" altLang="en-US" sz="2400" dirty="0"/>
              <a:t>、</a:t>
            </a:r>
            <a:r>
              <a:rPr lang="en-US" altLang="zh-CN" sz="2400" i="1" dirty="0" err="1"/>
              <a:t>arrB</a:t>
            </a:r>
            <a:r>
              <a:rPr lang="en-US" altLang="zh-CN" sz="2400" i="1" dirty="0"/>
              <a:t> 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，对 </a:t>
            </a:r>
            <a:r>
              <a:rPr lang="en-US" altLang="zh-CN" sz="2400" i="1" dirty="0" err="1"/>
              <a:t>arrA</a:t>
            </a:r>
            <a:r>
              <a:rPr lang="en-US" altLang="zh-CN" sz="2400" i="1" dirty="0"/>
              <a:t> </a:t>
            </a:r>
            <a:r>
              <a:rPr lang="zh-CN" altLang="en-US" sz="2400" dirty="0"/>
              <a:t>中的每个词，从 </a:t>
            </a:r>
            <a:r>
              <a:rPr lang="en-US" altLang="zh-CN" sz="2400" i="1" dirty="0" err="1"/>
              <a:t>arrB</a:t>
            </a:r>
            <a:r>
              <a:rPr lang="en-US" altLang="zh-CN" sz="2400" i="1" dirty="0"/>
              <a:t> </a:t>
            </a:r>
            <a:r>
              <a:rPr lang="zh-CN" altLang="en-US" sz="2400" dirty="0"/>
              <a:t>中寻找最相似词，记录 其下标，构成 </a:t>
            </a:r>
            <a:r>
              <a:rPr lang="en-US" altLang="zh-CN" sz="2400" i="1" dirty="0"/>
              <a:t>A </a:t>
            </a:r>
            <a:r>
              <a:rPr lang="zh-CN" altLang="en-US" sz="2400" dirty="0"/>
              <a:t>对 </a:t>
            </a:r>
            <a:r>
              <a:rPr lang="en-US" altLang="zh-CN" sz="2400" i="1" dirty="0"/>
              <a:t>B </a:t>
            </a:r>
            <a:r>
              <a:rPr lang="zh-CN" altLang="en-US" sz="2400" dirty="0"/>
              <a:t>的词序向量 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orderVec</a:t>
            </a:r>
            <a:r>
              <a:rPr lang="en-US" altLang="zh-CN" sz="2400" dirty="0"/>
              <a:t>) </a:t>
            </a:r>
            <a:r>
              <a:rPr lang="zh-CN" altLang="en-US" sz="2400" dirty="0"/>
              <a:t>，同理可得， </a:t>
            </a:r>
            <a:r>
              <a:rPr lang="en-US" altLang="zh-CN" sz="2400" i="1" dirty="0"/>
              <a:t>B</a:t>
            </a:r>
            <a:r>
              <a:rPr lang="zh-CN" altLang="en-US" sz="2400" dirty="0"/>
              <a:t>对</a:t>
            </a:r>
            <a:r>
              <a:rPr lang="en-US" altLang="zh-CN" sz="2400" i="1" dirty="0"/>
              <a:t>A</a:t>
            </a:r>
            <a:r>
              <a:rPr lang="zh-CN" altLang="en-US" sz="2400" dirty="0"/>
              <a:t>的词序向量。 </a:t>
            </a:r>
            <a:endParaRPr lang="en-US" altLang="zh-CN" sz="2400" dirty="0" smtClean="0"/>
          </a:p>
          <a:p>
            <a:r>
              <a:rPr lang="zh-CN" altLang="en-US" sz="2400" dirty="0"/>
              <a:t>通过计算词序向量中的逆序对，得到词序相似度， 计算公式如下</a:t>
            </a:r>
            <a:r>
              <a:rPr lang="en-US" altLang="zh-CN" sz="2400" dirty="0"/>
              <a:t>: 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最后</a:t>
            </a:r>
            <a:r>
              <a:rPr lang="zh-CN" altLang="en-US" sz="2400" dirty="0"/>
              <a:t>，本文综合多因素的句子相似度计算公式如下</a:t>
            </a:r>
            <a:r>
              <a:rPr lang="en-US" altLang="zh-CN" sz="2400" dirty="0"/>
              <a:t>: 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综合多因素的句子相似度模型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4.</a:t>
            </a:r>
            <a:r>
              <a:rPr lang="zh-CN" altLang="en-US" sz="3200" dirty="0"/>
              <a:t>新句子相似度模型</a:t>
            </a:r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111" y="3069381"/>
            <a:ext cx="7569200" cy="736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21" y="4521457"/>
            <a:ext cx="76835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课题背景（一）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随着网络数据急剧增长，信息检索技术已经成为</a:t>
            </a:r>
            <a:r>
              <a:rPr lang="zh-CN" altLang="en-US" sz="2800" dirty="0" smtClean="0"/>
              <a:t>互联网</a:t>
            </a:r>
            <a:r>
              <a:rPr lang="zh-CN" altLang="en-US" sz="2800" dirty="0"/>
              <a:t>时代的研究热点。搜索引擎是一种常用的信息检 索手段，它通过关键词匹配的方式，搜索相关文档，并对 结果进行排序、返回。然而，传统搜索引擎无法深入理 解问题的语义，且其返回结果为链接列表，无法直接获 取答案。伴随着人工智能的兴起，研究学者们纷纷投入 自动问答系统的研究，期待利用自然语言处理技术克服 搜索引擎的局限性。 </a:t>
            </a:r>
            <a:endParaRPr lang="zh-CN" altLang="en-US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3703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-185195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/>
              <a:t>计算基本相似度基本流程</a:t>
            </a:r>
            <a:endParaRPr lang="en-US" altLang="zh-CN" sz="3200" dirty="0"/>
          </a:p>
          <a:p>
            <a:pPr algn="ctr"/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691" y="2969572"/>
            <a:ext cx="12329691" cy="38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5648" y="574741"/>
            <a:ext cx="7315200" cy="543252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KNN(K-Nearest Neighbor)</a:t>
            </a:r>
            <a:r>
              <a:rPr lang="zh-CN" altLang="en-US" sz="2400" dirty="0"/>
              <a:t>算法是经典的基于实例 的分类算法，但它存在以下缺陷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 smtClean="0"/>
              <a:t>(</a:t>
            </a:r>
            <a:r>
              <a:rPr lang="en-US" altLang="zh-CN" sz="2400" dirty="0"/>
              <a:t>1)</a:t>
            </a:r>
            <a:r>
              <a:rPr lang="zh-CN" altLang="en-US" sz="2400" dirty="0"/>
              <a:t>基于全局的实例相 似度计算，当知识库规模庞大，</a:t>
            </a:r>
            <a:r>
              <a:rPr lang="en-US" altLang="zh-CN" sz="2400" dirty="0"/>
              <a:t>KNN </a:t>
            </a:r>
            <a:r>
              <a:rPr lang="zh-CN" altLang="en-US" sz="2400" dirty="0"/>
              <a:t>算法的计算代价不 容</a:t>
            </a:r>
            <a:r>
              <a:rPr lang="zh-CN" altLang="en-US" sz="2400" dirty="0" smtClean="0"/>
              <a:t>忽视；</a:t>
            </a:r>
            <a:endParaRPr lang="en-US" altLang="zh-CN" sz="2400" dirty="0" smtClean="0"/>
          </a:p>
          <a:p>
            <a:r>
              <a:rPr lang="en-US" altLang="zh-CN" sz="2400" dirty="0" smtClean="0"/>
              <a:t>(2</a:t>
            </a:r>
            <a:r>
              <a:rPr lang="en-US" altLang="zh-CN" sz="2400" dirty="0"/>
              <a:t>)</a:t>
            </a:r>
            <a:r>
              <a:rPr lang="zh-CN" altLang="en-US" sz="2400" dirty="0"/>
              <a:t>当各个类别的语料数量不均时，</a:t>
            </a:r>
            <a:r>
              <a:rPr lang="en-US" altLang="zh-CN" sz="2400" dirty="0"/>
              <a:t>KNN </a:t>
            </a:r>
            <a:r>
              <a:rPr lang="zh-CN" altLang="en-US" sz="2400" dirty="0"/>
              <a:t>算法 偏向于语料数量多的</a:t>
            </a:r>
            <a:r>
              <a:rPr lang="zh-CN" altLang="en-US" sz="2400" dirty="0" smtClean="0"/>
              <a:t>类别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/>
              <a:t>改进 </a:t>
            </a:r>
            <a:r>
              <a:rPr lang="en-US" altLang="zh-CN" sz="3200" b="1" dirty="0"/>
              <a:t>KNN </a:t>
            </a:r>
            <a:r>
              <a:rPr lang="zh-CN" altLang="en-US" sz="3200" dirty="0"/>
              <a:t>的文本分类方法 </a:t>
            </a:r>
            <a:endParaRPr lang="en-US" altLang="zh-CN" sz="3200" dirty="0"/>
          </a:p>
          <a:p>
            <a:pPr algn="ctr"/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endParaRPr kumimoji="1" lang="zh-CN" altLang="en-US" sz="3200" dirty="0"/>
          </a:p>
        </p:txBody>
      </p:sp>
      <p:pic>
        <p:nvPicPr>
          <p:cNvPr id="2052" name="Picture 4" descr="https://gss2.bdstatic.com/9fo3dSag_xI4khGkpoWK1HF6hhy/baike/w%3D268%3Bg%3D0/sign=16852b6230a85edffa8cf925716f6e1e/03087bf40ad162d95867202e15dfa9ec8a13cd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18" y="3706913"/>
            <a:ext cx="25527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5648" y="574741"/>
            <a:ext cx="7315200" cy="543252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本文针对这些问题，提出了相应的解决方案。首 先，对全局匹配导致的效率问题，采用预分类，限定候选 集，缩小匹配范围的方式来解决。由于 </a:t>
            </a:r>
            <a:r>
              <a:rPr lang="en-US" altLang="zh-CN" sz="2400" b="1" dirty="0"/>
              <a:t>KNN </a:t>
            </a:r>
            <a:r>
              <a:rPr lang="zh-CN" altLang="en-US" sz="2400" b="1" dirty="0"/>
              <a:t>算法以</a:t>
            </a:r>
            <a:r>
              <a:rPr lang="zh-CN" altLang="en-US" sz="2400" b="1" dirty="0" smtClean="0"/>
              <a:t>最近</a:t>
            </a:r>
            <a:r>
              <a:rPr lang="zh-CN" altLang="en-US" sz="2400" b="1" dirty="0"/>
              <a:t>邻的</a:t>
            </a:r>
            <a:r>
              <a:rPr lang="en-US" altLang="zh-CN" sz="2400" b="1" i="1" dirty="0"/>
              <a:t>k</a:t>
            </a:r>
            <a:r>
              <a:rPr lang="zh-CN" altLang="en-US" sz="2400" b="1" dirty="0"/>
              <a:t>个实例的类别标注决定分类结果，算法效果</a:t>
            </a:r>
            <a:r>
              <a:rPr lang="zh-CN" altLang="en-US" sz="2400" b="1" dirty="0" smtClean="0"/>
              <a:t>依赖</a:t>
            </a:r>
            <a:r>
              <a:rPr lang="zh-CN" altLang="en-US" sz="2400" b="1" dirty="0"/>
              <a:t>于参数 </a:t>
            </a:r>
            <a:r>
              <a:rPr lang="en-US" altLang="zh-CN" sz="2400" b="1" i="1" dirty="0"/>
              <a:t>k </a:t>
            </a:r>
            <a:r>
              <a:rPr lang="zh-CN" altLang="en-US" sz="2400" b="1" dirty="0"/>
              <a:t>的恰当取值。当 </a:t>
            </a:r>
            <a:r>
              <a:rPr lang="en-US" altLang="zh-CN" sz="2400" b="1" i="1" dirty="0"/>
              <a:t>k </a:t>
            </a:r>
            <a:r>
              <a:rPr lang="zh-CN" altLang="en-US" sz="2400" b="1" dirty="0"/>
              <a:t>的取值过小，结果易受噪 声数据干扰，如图 </a:t>
            </a:r>
            <a:r>
              <a:rPr lang="en-US" altLang="zh-CN" sz="2400" b="1" dirty="0"/>
              <a:t>3;</a:t>
            </a:r>
            <a:r>
              <a:rPr lang="zh-CN" altLang="en-US" sz="2400" b="1" dirty="0"/>
              <a:t>当 </a:t>
            </a:r>
            <a:r>
              <a:rPr lang="en-US" altLang="zh-CN" sz="2400" b="1" i="1" dirty="0"/>
              <a:t>k </a:t>
            </a:r>
            <a:r>
              <a:rPr lang="zh-CN" altLang="en-US" sz="2400" b="1" dirty="0"/>
              <a:t>的取值过大，样本数多的大类 将明显占优势，如图 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。 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zh-CN" altLang="en-US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/>
              <a:t>改进 </a:t>
            </a:r>
            <a:r>
              <a:rPr lang="en-US" altLang="zh-CN" sz="3200" b="1" dirty="0"/>
              <a:t>KNN </a:t>
            </a:r>
            <a:r>
              <a:rPr lang="zh-CN" altLang="en-US" sz="3200" dirty="0"/>
              <a:t>的文本分类方法 </a:t>
            </a:r>
            <a:endParaRPr lang="en-US" altLang="zh-CN" sz="3200" dirty="0"/>
          </a:p>
          <a:p>
            <a:pPr algn="ctr"/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967" y="3518704"/>
            <a:ext cx="5880852" cy="270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5648" y="169627"/>
            <a:ext cx="7315200" cy="543252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因此，本文提出通过对每个邻近类取相同数量的最 近实例，以其中平均距离最小的类别作为分类结果，以 克服大类占优问题，如图 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。从相邻类别中，各取 </a:t>
            </a:r>
            <a:r>
              <a:rPr lang="en-US" altLang="zh-CN" sz="2400" b="1" dirty="0"/>
              <a:t>top3 </a:t>
            </a:r>
            <a:r>
              <a:rPr lang="zh-CN" altLang="en-US" sz="2400" b="1" dirty="0"/>
              <a:t>近 邻的样本，以平均距离最小的 </a:t>
            </a:r>
            <a:r>
              <a:rPr lang="en-US" altLang="zh-CN" sz="2400" b="1" i="1" dirty="0"/>
              <a:t>C </a:t>
            </a:r>
            <a:r>
              <a:rPr lang="zh-CN" altLang="en-US" sz="2400" b="1" dirty="0"/>
              <a:t>类作为分类结果，能够 克服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类在 </a:t>
            </a:r>
            <a:r>
              <a:rPr lang="en-US" altLang="zh-CN" sz="2400" b="1" i="1" dirty="0"/>
              <a:t>K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K </a:t>
            </a:r>
            <a:r>
              <a:rPr lang="en-US" altLang="zh-CN" sz="2400" b="1" dirty="0"/>
              <a:t>= 10) </a:t>
            </a:r>
            <a:r>
              <a:rPr lang="zh-CN" altLang="en-US" sz="2400" b="1" dirty="0"/>
              <a:t>近邻中占优的问题，并且，该方法 能有效避免噪声数据的干扰，如 </a:t>
            </a:r>
            <a:r>
              <a:rPr lang="en-US" altLang="zh-CN" sz="2400" b="1" i="1" dirty="0"/>
              <a:t>B </a:t>
            </a:r>
            <a:r>
              <a:rPr lang="zh-CN" altLang="en-US" sz="2400" b="1" dirty="0"/>
              <a:t>。 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zh-CN" altLang="en-US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/>
              <a:t>改进 </a:t>
            </a:r>
            <a:r>
              <a:rPr lang="en-US" altLang="zh-CN" sz="3200" b="1" dirty="0"/>
              <a:t>KNN </a:t>
            </a:r>
            <a:r>
              <a:rPr lang="zh-CN" altLang="en-US" sz="3200" dirty="0"/>
              <a:t>的文本分类方法 </a:t>
            </a:r>
            <a:endParaRPr lang="en-US" altLang="zh-CN" sz="3200" dirty="0"/>
          </a:p>
          <a:p>
            <a:pPr algn="ctr"/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346" y="2885887"/>
            <a:ext cx="3822780" cy="308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6748" y="1055091"/>
            <a:ext cx="7315200" cy="5432520"/>
          </a:xfrm>
        </p:spPr>
        <p:txBody>
          <a:bodyPr>
            <a:normAutofit/>
          </a:bodyPr>
          <a:lstStyle/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它</a:t>
            </a:r>
            <a:r>
              <a:rPr lang="zh-CN" altLang="en-US" sz="2400" b="1" dirty="0"/>
              <a:t>的基本思想 是认为特征词在类别间分布越集中，在类内分布越均 匀，越具有类别</a:t>
            </a:r>
            <a:r>
              <a:rPr lang="zh-CN" altLang="en-US" sz="2400" b="1" dirty="0" smtClean="0"/>
              <a:t>代表性。</a:t>
            </a:r>
            <a:r>
              <a:rPr lang="zh-CN" altLang="en-US" sz="2400" b="1" dirty="0"/>
              <a:t>而方差作为样本离散情况的 衡量指标，能够体现样本在类别间的分布情况，因此，引 入方差，以克服 </a:t>
            </a:r>
            <a:r>
              <a:rPr lang="en-US" altLang="zh-CN" sz="2400" b="1" dirty="0"/>
              <a:t>TFIDF </a:t>
            </a:r>
            <a:r>
              <a:rPr lang="zh-CN" altLang="en-US" sz="2400" b="1" dirty="0"/>
              <a:t>算法不能体现类内、类别间</a:t>
            </a:r>
            <a:r>
              <a:rPr lang="zh-CN" altLang="en-US" sz="2400" b="1" dirty="0" smtClean="0"/>
              <a:t>分布情况</a:t>
            </a:r>
            <a:r>
              <a:rPr lang="zh-CN" altLang="en-US" sz="2400" b="1" dirty="0"/>
              <a:t>的缺陷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/>
              <a:t>当类内平均方差 </a:t>
            </a:r>
            <a:r>
              <a:rPr lang="en-US" altLang="zh-CN" sz="2400" b="1" i="1" dirty="0" err="1"/>
              <a:t>D</a:t>
            </a:r>
            <a:r>
              <a:rPr lang="en-US" altLang="zh-CN" sz="2400" b="1" dirty="0" err="1"/>
              <a:t>′</a:t>
            </a:r>
            <a:r>
              <a:rPr lang="en-US" altLang="zh-CN" sz="2400" b="1" i="1" dirty="0" err="1"/>
              <a:t>ii</a:t>
            </a:r>
            <a:r>
              <a:rPr lang="en-US" altLang="zh-CN" sz="2400" b="1" i="1" dirty="0"/>
              <a:t> </a:t>
            </a:r>
            <a:r>
              <a:rPr lang="zh-CN" altLang="en-US" sz="2400" b="1" dirty="0"/>
              <a:t>越小，说明词条在某个类别分布越均匀，越能代表该类的特征。 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/>
              <a:t>改进 </a:t>
            </a:r>
            <a:r>
              <a:rPr lang="en-US" altLang="zh-CN" sz="3200" b="1" dirty="0"/>
              <a:t>KNN </a:t>
            </a:r>
            <a:r>
              <a:rPr lang="zh-CN" altLang="en-US" sz="3200" dirty="0"/>
              <a:t>的文本分类方法 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1.</a:t>
            </a:r>
            <a:r>
              <a:rPr lang="zh-CN" altLang="en-US" sz="3200" dirty="0" smtClean="0"/>
              <a:t>特征词抽取算法</a:t>
            </a:r>
            <a:br>
              <a:rPr lang="zh-CN" altLang="en-US" sz="3200" dirty="0" smtClean="0"/>
            </a:b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848" y="300941"/>
            <a:ext cx="7493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5911" y="0"/>
            <a:ext cx="7714125" cy="6123007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在抽取出类别特征词的基础上，对新问题进行预分 类，即计算新问题与各个类别的特征词的相似度，取最 相似的前 </a:t>
            </a:r>
            <a:r>
              <a:rPr lang="en-US" altLang="zh-CN" sz="2400" b="1" i="1" dirty="0"/>
              <a:t>n </a:t>
            </a:r>
            <a:r>
              <a:rPr lang="zh-CN" altLang="en-US" sz="2400" b="1" dirty="0"/>
              <a:t>个类别的语料作为基于句子相似度分类的 候选集。候选类别的数量需兼顾效率和准确率，结合具 体语料分布情况而定。问题与类别的相似度计算公式 如下</a:t>
            </a:r>
            <a:r>
              <a:rPr lang="en-US" altLang="zh-CN" sz="2400" b="1" dirty="0"/>
              <a:t>: </a:t>
            </a:r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zh-CN" altLang="en-US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/>
              <a:t>改进 </a:t>
            </a:r>
            <a:r>
              <a:rPr lang="en-US" altLang="zh-CN" sz="3200" b="1" dirty="0"/>
              <a:t>KNN </a:t>
            </a:r>
            <a:r>
              <a:rPr lang="zh-CN" altLang="en-US" sz="3200" dirty="0"/>
              <a:t>的文本分类方法 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2.</a:t>
            </a:r>
            <a:r>
              <a:rPr lang="zh-CN" altLang="en-US" sz="3200" dirty="0" smtClean="0"/>
              <a:t>文本预分类</a:t>
            </a:r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441" y="2939969"/>
            <a:ext cx="7273822" cy="233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5911" y="0"/>
            <a:ext cx="7714125" cy="6123007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在预分类基础上，计算新问题与候选类别语料的句 子相似度。新问题与类别的相似度定义为类别语料中 与新问题最相似的 </a:t>
            </a:r>
            <a:r>
              <a:rPr lang="en-US" altLang="zh-CN" sz="2400" b="1" dirty="0" err="1"/>
              <a:t>Top</a:t>
            </a:r>
            <a:r>
              <a:rPr lang="en-US" altLang="zh-CN" sz="2400" b="1" i="1" dirty="0" err="1"/>
              <a:t>M</a:t>
            </a:r>
            <a:r>
              <a:rPr lang="en-US" altLang="zh-CN" sz="2400" b="1" i="1" dirty="0"/>
              <a:t> </a:t>
            </a:r>
            <a:r>
              <a:rPr lang="zh-CN" altLang="en-US" sz="2400" b="1" dirty="0"/>
              <a:t>个问题的相似度均值。算法 如下</a:t>
            </a:r>
            <a:r>
              <a:rPr lang="en-US" altLang="zh-CN" sz="2400" b="1" dirty="0"/>
              <a:t>: </a:t>
            </a:r>
            <a:endParaRPr lang="zh-CN" altLang="en-US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zh-CN" altLang="en-US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/>
              <a:t>改进 </a:t>
            </a:r>
            <a:r>
              <a:rPr lang="en-US" altLang="zh-CN" sz="3200" b="1" dirty="0"/>
              <a:t>KNN </a:t>
            </a:r>
            <a:r>
              <a:rPr lang="zh-CN" altLang="en-US" sz="3200" dirty="0"/>
              <a:t>的文本分类方法 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3.</a:t>
            </a:r>
            <a:r>
              <a:rPr lang="zh-CN" altLang="en-US" sz="3200" dirty="0"/>
              <a:t>基于句子相似度的文本分类 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1645"/>
          <a:stretch/>
        </p:blipFill>
        <p:spPr>
          <a:xfrm>
            <a:off x="3912242" y="1763431"/>
            <a:ext cx="4052934" cy="48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4336" y="231493"/>
            <a:ext cx="7714125" cy="6123007"/>
          </a:xfrm>
        </p:spPr>
        <p:txBody>
          <a:bodyPr>
            <a:noAutofit/>
          </a:bodyPr>
          <a:lstStyle/>
          <a:p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(</a:t>
            </a:r>
            <a:r>
              <a:rPr lang="en-US" altLang="zh-CN" sz="2400" b="1" dirty="0"/>
              <a:t>1)</a:t>
            </a:r>
            <a:r>
              <a:rPr lang="zh-CN" altLang="en-US" sz="2400" b="1" dirty="0"/>
              <a:t>基于特征抽取算法抽取出的类别特征词，对</a:t>
            </a:r>
            <a:r>
              <a:rPr lang="zh-CN" altLang="en-US" sz="2400" b="1" dirty="0" smtClean="0"/>
              <a:t>问题</a:t>
            </a:r>
            <a:r>
              <a:rPr lang="zh-CN" altLang="en-US" sz="2400" b="1" dirty="0"/>
              <a:t>进行预分类，筛选出若干候选类别。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(</a:t>
            </a:r>
            <a:r>
              <a:rPr lang="en-US" altLang="zh-CN" sz="2400" b="1" dirty="0"/>
              <a:t>2)</a:t>
            </a:r>
            <a:r>
              <a:rPr lang="zh-CN" altLang="en-US" sz="2400" b="1" dirty="0"/>
              <a:t>从候选类别中，随机抽取出一定数量的语料，</a:t>
            </a:r>
            <a:r>
              <a:rPr lang="zh-CN" altLang="en-US" sz="2400" b="1" dirty="0" smtClean="0"/>
              <a:t>与新</a:t>
            </a:r>
            <a:r>
              <a:rPr lang="zh-CN" altLang="en-US" sz="2400" b="1" dirty="0"/>
              <a:t>问题计算句子相似度，并以每个类别最相似的 </a:t>
            </a:r>
            <a:r>
              <a:rPr lang="en-US" altLang="zh-CN" sz="2400" b="1" i="1" dirty="0"/>
              <a:t>n </a:t>
            </a:r>
            <a:r>
              <a:rPr lang="zh-CN" altLang="en-US" sz="2400" b="1" dirty="0"/>
              <a:t>个问 题的平均相似度，</a:t>
            </a:r>
            <a:r>
              <a:rPr lang="zh-CN" altLang="en-US" sz="2400" b="1" dirty="0" smtClean="0"/>
              <a:t>作为</a:t>
            </a:r>
            <a:r>
              <a:rPr lang="zh-CN" altLang="en-US" sz="2400" b="1" dirty="0"/>
              <a:t>新问题与该类别的相似度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/>
              <a:t>(3)</a:t>
            </a:r>
            <a:r>
              <a:rPr lang="zh-CN" altLang="en-US" sz="2400" b="1" dirty="0"/>
              <a:t>对候选类别按相似度进行排序，取相似度最大 者作为分类结果。 </a:t>
            </a:r>
            <a:endParaRPr lang="zh-CN" altLang="en-US" sz="2400" b="1" dirty="0"/>
          </a:p>
          <a:p>
            <a:r>
              <a:rPr lang="en-US" altLang="zh-CN" sz="2400" b="1" dirty="0"/>
              <a:t>(4)</a:t>
            </a:r>
            <a:r>
              <a:rPr lang="zh-CN" altLang="en-US" sz="2400" b="1" dirty="0"/>
              <a:t>结合应用场景需要，可设置相似度阈值。当分 类相似度低于该值时，可放弃本次分类，以降低误分类 的代价。 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 </a:t>
            </a:r>
            <a:endParaRPr lang="zh-CN" altLang="en-US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（二）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/>
              <a:t>改进 </a:t>
            </a:r>
            <a:r>
              <a:rPr lang="en-US" altLang="zh-CN" sz="3200" b="1" dirty="0"/>
              <a:t>KNN </a:t>
            </a:r>
            <a:r>
              <a:rPr lang="zh-CN" altLang="en-US" sz="3200" dirty="0"/>
              <a:t>的文本分类方法 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4.</a:t>
            </a:r>
            <a:r>
              <a:rPr lang="zh-CN" altLang="en-US" sz="3200" dirty="0" smtClean="0"/>
              <a:t>文本分类策略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554" y="4463413"/>
            <a:ext cx="8317198" cy="239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9060" y="509286"/>
            <a:ext cx="7714125" cy="6123007"/>
          </a:xfrm>
        </p:spPr>
        <p:txBody>
          <a:bodyPr>
            <a:noAutofit/>
          </a:bodyPr>
          <a:lstStyle/>
          <a:p>
            <a:r>
              <a:rPr lang="zh-CN" altLang="en-US" b="1" dirty="0"/>
              <a:t>数 据 集 </a:t>
            </a:r>
            <a:r>
              <a:rPr lang="en-US" altLang="zh-CN" b="1" dirty="0"/>
              <a:t>1 :</a:t>
            </a:r>
            <a:r>
              <a:rPr lang="zh-CN" altLang="en-US" b="1" dirty="0"/>
              <a:t>搜 狐 的 新 闻 语 料 </a:t>
            </a:r>
            <a:r>
              <a:rPr lang="en-US" altLang="zh-CN" b="1" dirty="0"/>
              <a:t>( h t t p :/ / w w w . s o g o u . c o m / labs/dl/</a:t>
            </a:r>
            <a:r>
              <a:rPr lang="en-US" altLang="zh-CN" b="1" dirty="0" err="1"/>
              <a:t>ca.html</a:t>
            </a:r>
            <a:r>
              <a:rPr lang="en-US" altLang="zh-CN" b="1" dirty="0"/>
              <a:t>)</a:t>
            </a:r>
            <a:r>
              <a:rPr lang="zh-CN" altLang="en-US" b="1" dirty="0"/>
              <a:t>，包含 </a:t>
            </a:r>
            <a:r>
              <a:rPr lang="en-US" altLang="zh-CN" b="1" dirty="0"/>
              <a:t>9 </a:t>
            </a:r>
            <a:r>
              <a:rPr lang="zh-CN" altLang="en-US" b="1" dirty="0"/>
              <a:t>个类别，共 </a:t>
            </a:r>
            <a:r>
              <a:rPr lang="en-US" altLang="zh-CN" b="1" dirty="0"/>
              <a:t>17 906 </a:t>
            </a:r>
            <a:r>
              <a:rPr lang="zh-CN" altLang="en-US" b="1" dirty="0"/>
              <a:t>篇文章，各个 </a:t>
            </a:r>
            <a:r>
              <a:rPr lang="en-US" altLang="zh-CN" b="1" dirty="0"/>
              <a:t>SVM </a:t>
            </a:r>
            <a:r>
              <a:rPr lang="zh-CN" altLang="en-US" b="1" dirty="0"/>
              <a:t>类别语料分布均匀。 </a:t>
            </a:r>
            <a:endParaRPr lang="zh-CN" altLang="en-US" b="1" dirty="0"/>
          </a:p>
          <a:p>
            <a:r>
              <a:rPr lang="zh-CN" altLang="en-US" b="1" dirty="0" smtClean="0"/>
              <a:t>数据</a:t>
            </a:r>
            <a:r>
              <a:rPr lang="zh-CN" altLang="en-US" b="1" dirty="0"/>
              <a:t>集 </a:t>
            </a:r>
            <a:r>
              <a:rPr lang="en-US" altLang="zh-CN" b="1" dirty="0"/>
              <a:t>2:</a:t>
            </a:r>
            <a:r>
              <a:rPr lang="zh-CN" altLang="en-US" b="1" dirty="0"/>
              <a:t>复旦中文语料</a:t>
            </a:r>
            <a:r>
              <a:rPr lang="en-US" altLang="zh-CN" b="1" dirty="0"/>
              <a:t>(http://</a:t>
            </a:r>
            <a:r>
              <a:rPr lang="en-US" altLang="zh-CN" b="1" dirty="0" err="1"/>
              <a:t>www.datatang.com</a:t>
            </a:r>
            <a:r>
              <a:rPr lang="en-US" altLang="zh-CN" b="1" dirty="0"/>
              <a:t>/ data/44139/)</a:t>
            </a:r>
            <a:r>
              <a:rPr lang="zh-CN" altLang="en-US" b="1" dirty="0"/>
              <a:t>，包含训练集 </a:t>
            </a:r>
            <a:r>
              <a:rPr lang="en-US" altLang="zh-CN" b="1" dirty="0"/>
              <a:t>9 804 </a:t>
            </a:r>
            <a:r>
              <a:rPr lang="zh-CN" altLang="en-US" b="1" dirty="0"/>
              <a:t>篇，测试集 </a:t>
            </a:r>
            <a:r>
              <a:rPr lang="en-US" altLang="zh-CN" b="1" dirty="0"/>
              <a:t>9 833 </a:t>
            </a:r>
            <a:r>
              <a:rPr lang="zh-CN" altLang="en-US" b="1" dirty="0"/>
              <a:t>篇，语 料在 </a:t>
            </a:r>
            <a:r>
              <a:rPr lang="en-US" altLang="zh-CN" b="1" dirty="0"/>
              <a:t>20 </a:t>
            </a:r>
            <a:r>
              <a:rPr lang="zh-CN" altLang="en-US" b="1" dirty="0"/>
              <a:t>个类别分布不均。 </a:t>
            </a:r>
            <a:endParaRPr lang="zh-CN" altLang="en-US" b="1" dirty="0"/>
          </a:p>
          <a:p>
            <a:r>
              <a:rPr lang="zh-CN" altLang="en-US" b="1" dirty="0"/>
              <a:t>数据集 </a:t>
            </a:r>
            <a:r>
              <a:rPr lang="en-US" altLang="zh-CN" b="1" dirty="0"/>
              <a:t>3:</a:t>
            </a:r>
            <a:r>
              <a:rPr lang="zh-CN" altLang="en-US" b="1" dirty="0"/>
              <a:t>游戏客服语料，约 </a:t>
            </a:r>
            <a:r>
              <a:rPr lang="en-US" altLang="zh-CN" b="1" dirty="0"/>
              <a:t>12 000 </a:t>
            </a:r>
            <a:r>
              <a:rPr lang="zh-CN" altLang="en-US" b="1" dirty="0"/>
              <a:t>条数据，包含 </a:t>
            </a:r>
            <a:r>
              <a:rPr lang="en-US" altLang="zh-CN" b="1" dirty="0"/>
              <a:t>8 </a:t>
            </a:r>
            <a:r>
              <a:rPr lang="zh-CN" altLang="en-US" b="1" dirty="0"/>
              <a:t>个问题节点，各个节点的语料数量不均等。该语料存在 较多复合节点问题，更贴近系统使用过程中可能面临的 实际情况。 </a:t>
            </a:r>
            <a:endParaRPr lang="zh-CN" altLang="en-US" b="1" dirty="0"/>
          </a:p>
          <a:p>
            <a:r>
              <a:rPr lang="zh-CN" altLang="en-US" b="1" dirty="0"/>
              <a:t>数据集 </a:t>
            </a:r>
            <a:r>
              <a:rPr lang="en-US" altLang="zh-CN" b="1" dirty="0"/>
              <a:t>4:</a:t>
            </a:r>
            <a:r>
              <a:rPr lang="zh-CN" altLang="en-US" b="1" dirty="0"/>
              <a:t>游戏客服语料，包含 </a:t>
            </a:r>
            <a:r>
              <a:rPr lang="en-US" altLang="zh-CN" b="1" dirty="0"/>
              <a:t>12 </a:t>
            </a:r>
            <a:r>
              <a:rPr lang="zh-CN" altLang="en-US" b="1" dirty="0"/>
              <a:t>个问题节点，共 </a:t>
            </a:r>
            <a:r>
              <a:rPr lang="en-US" altLang="zh-CN" b="1" dirty="0"/>
              <a:t>5 002 </a:t>
            </a:r>
            <a:r>
              <a:rPr lang="zh-CN" altLang="en-US" b="1" dirty="0"/>
              <a:t>条数据，语料在各个节点分布不均。该语料经严 格筛选的，基本排除了错误分类等问题，语料质量较高。 </a:t>
            </a:r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（三）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实验 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1.</a:t>
            </a:r>
            <a:r>
              <a:rPr lang="zh-CN" altLang="en-US" sz="3200" dirty="0" smtClean="0"/>
              <a:t>数据说明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91" y="0"/>
            <a:ext cx="964301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79" y="0"/>
            <a:ext cx="9821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9060" y="509286"/>
            <a:ext cx="7714125" cy="6123007"/>
          </a:xfrm>
        </p:spPr>
        <p:txBody>
          <a:bodyPr>
            <a:noAutofit/>
          </a:bodyPr>
          <a:lstStyle/>
          <a:p>
            <a:r>
              <a:rPr lang="zh-CN" altLang="en-US" b="1" dirty="0"/>
              <a:t>分类器性能评估指标主要包括准确率</a:t>
            </a:r>
            <a:r>
              <a:rPr lang="en-US" altLang="zh-CN" b="1" dirty="0"/>
              <a:t>(accuracy)</a:t>
            </a:r>
            <a:r>
              <a:rPr lang="zh-CN" altLang="en-US" b="1" dirty="0"/>
              <a:t>， </a:t>
            </a:r>
            <a:r>
              <a:rPr lang="zh-CN" altLang="en-US" b="1" dirty="0" smtClean="0"/>
              <a:t>指</a:t>
            </a:r>
            <a:r>
              <a:rPr lang="zh-CN" altLang="en-US" b="1" dirty="0"/>
              <a:t>正确分类数与样本总数的比值。分类器对类别的评 </a:t>
            </a:r>
            <a:r>
              <a:rPr lang="zh-CN" altLang="en-US" b="1" dirty="0" smtClean="0"/>
              <a:t>估</a:t>
            </a:r>
            <a:r>
              <a:rPr lang="zh-CN" altLang="en-US" b="1" dirty="0"/>
              <a:t>指标包括精确率</a:t>
            </a:r>
            <a:r>
              <a:rPr lang="en-US" altLang="zh-CN" b="1" dirty="0"/>
              <a:t>(precision</a:t>
            </a:r>
            <a:r>
              <a:rPr lang="zh-CN" altLang="en-US" b="1" dirty="0"/>
              <a:t>，</a:t>
            </a:r>
            <a:r>
              <a:rPr lang="en-US" altLang="zh-CN" b="1" i="1" dirty="0"/>
              <a:t>P</a:t>
            </a:r>
            <a:r>
              <a:rPr lang="en-US" altLang="zh-CN" b="1" dirty="0"/>
              <a:t>)</a:t>
            </a:r>
            <a:r>
              <a:rPr lang="zh-CN" altLang="en-US" b="1" dirty="0"/>
              <a:t>、召回率</a:t>
            </a:r>
            <a:r>
              <a:rPr lang="en-US" altLang="zh-CN" b="1" dirty="0"/>
              <a:t>(recall</a:t>
            </a:r>
            <a:r>
              <a:rPr lang="zh-CN" altLang="en-US" b="1" dirty="0"/>
              <a:t>，</a:t>
            </a:r>
            <a:r>
              <a:rPr lang="en-US" altLang="zh-CN" b="1" i="1" dirty="0"/>
              <a:t>R</a:t>
            </a:r>
            <a:r>
              <a:rPr lang="en-US" altLang="zh-CN" b="1" dirty="0"/>
              <a:t>)</a:t>
            </a:r>
            <a:r>
              <a:rPr lang="zh-CN" altLang="en-US" b="1" dirty="0"/>
              <a:t>和综 </a:t>
            </a:r>
            <a:r>
              <a:rPr lang="zh-CN" altLang="en-US" b="1" dirty="0" smtClean="0"/>
              <a:t>合</a:t>
            </a:r>
            <a:r>
              <a:rPr lang="zh-CN" altLang="en-US" b="1" dirty="0"/>
              <a:t>测度</a:t>
            </a:r>
            <a:r>
              <a:rPr lang="en-US" altLang="zh-CN" b="1" i="1" dirty="0"/>
              <a:t>F </a:t>
            </a:r>
            <a:r>
              <a:rPr lang="zh-CN" altLang="en-US" b="1" dirty="0"/>
              <a:t>值</a:t>
            </a:r>
            <a:r>
              <a:rPr lang="en-US" altLang="zh-CN" b="1" dirty="0"/>
              <a:t>(</a:t>
            </a:r>
            <a:r>
              <a:rPr lang="en-US" altLang="zh-CN" b="1" i="1" dirty="0"/>
              <a:t>F </a:t>
            </a:r>
            <a:r>
              <a:rPr lang="en-US" altLang="zh-CN" b="1" dirty="0"/>
              <a:t>-measure)</a:t>
            </a:r>
            <a:r>
              <a:rPr lang="zh-CN" altLang="en-US" b="1" dirty="0"/>
              <a:t>，它们的定义见表</a:t>
            </a:r>
            <a:r>
              <a:rPr lang="en-US" altLang="zh-CN" b="1" dirty="0"/>
              <a:t>1</a:t>
            </a:r>
            <a:r>
              <a:rPr lang="zh-CN" altLang="en-US" b="1" dirty="0"/>
              <a:t>及</a:t>
            </a:r>
            <a:r>
              <a:rPr lang="zh-CN" altLang="en-US" b="1" dirty="0" smtClean="0"/>
              <a:t>如下：</a:t>
            </a:r>
            <a:endParaRPr lang="zh-CN" altLang="en-US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/>
              <a:t>这些指标根据关注点不同，分为微平均和宏平均指 标。例如，微平均精确率表示各个类别精确率按样本比 例的加权均值，而宏平均精确率指各个类别精确率的</a:t>
            </a:r>
            <a:r>
              <a:rPr lang="zh-CN" altLang="en-US" b="1" dirty="0" smtClean="0"/>
              <a:t>算术</a:t>
            </a:r>
            <a:r>
              <a:rPr lang="zh-CN" altLang="en-US" b="1" dirty="0"/>
              <a:t>平均数。微平均指标侧重表现大类的分类效果，而宏 平均指标关注所有类别的分类效果，易受小类影响。 </a:t>
            </a:r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（三）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实验 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2.</a:t>
            </a:r>
            <a:r>
              <a:rPr lang="zh-CN" altLang="en-US" sz="3200" dirty="0" smtClean="0"/>
              <a:t>评估指标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7" y="1864038"/>
            <a:ext cx="4441825" cy="24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课题背景（二）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9820" y="864108"/>
            <a:ext cx="7315200" cy="512064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现有的自动问答系统实现方式主要有两种</a:t>
            </a:r>
            <a:r>
              <a:rPr lang="en-US" altLang="zh-CN" sz="2400" dirty="0"/>
              <a:t>:</a:t>
            </a:r>
            <a:r>
              <a:rPr lang="zh-CN" altLang="en-US" sz="2400" dirty="0"/>
              <a:t>一是， 基于常见问题集的自动问答系统。常见问题系统中的 问句一般为标准表达方法，问题数量有限，难以模拟和 覆盖用户真实的提问方式。二是，基于文档库的答案抽 取方法。该方法需要构建大量答案模式，代价高。目 前，学术界采取答案抽取方法的研究大多是局限在答案 为 人 名 、机 构 名 、时 间 、地 点 等 实 体 对 象 的 问 题 ，可 结 合 命名实体等技术抽取</a:t>
            </a:r>
            <a:r>
              <a:rPr lang="zh-CN" altLang="en-US" sz="2400" dirty="0" smtClean="0"/>
              <a:t>答案。</a:t>
            </a:r>
            <a:r>
              <a:rPr lang="zh-CN" altLang="en-US" sz="2400" dirty="0"/>
              <a:t>且在具体应用场景中，基 于模式构建的答案未必适合直接作为官方的回复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因 </a:t>
            </a:r>
            <a:r>
              <a:rPr lang="zh-CN" altLang="en-US" sz="2400" dirty="0"/>
              <a:t>此，</a:t>
            </a:r>
            <a:r>
              <a:rPr lang="zh-CN" altLang="en-US" sz="2400" dirty="0" smtClean="0"/>
              <a:t>本系统结合</a:t>
            </a:r>
            <a:r>
              <a:rPr lang="zh-CN" altLang="en-US" sz="2400" dirty="0"/>
              <a:t>游戏客服场景，提出了一种通过计算新问 题与历史问题的相似度，根据历史问题的节点对新问题 进行分类，给出节点答案的自动问答系统解决方案。 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1065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9060" y="509286"/>
            <a:ext cx="7714125" cy="6123007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本文较已有的研究工作，主要区别包括</a:t>
            </a:r>
            <a:r>
              <a:rPr lang="en-US" altLang="zh-CN" sz="2800" b="1" dirty="0" smtClean="0"/>
              <a:t>:</a:t>
            </a:r>
          </a:p>
          <a:p>
            <a:r>
              <a:rPr lang="en-US" altLang="zh-CN" sz="2800" b="1" dirty="0" smtClean="0"/>
              <a:t>(</a:t>
            </a:r>
            <a:r>
              <a:rPr lang="en-US" altLang="zh-CN" sz="2800" b="1" dirty="0"/>
              <a:t>1)</a:t>
            </a:r>
            <a:r>
              <a:rPr lang="zh-CN" altLang="en-US" sz="2800" b="1" dirty="0"/>
              <a:t>应用 </a:t>
            </a:r>
            <a:r>
              <a:rPr lang="en-US" altLang="zh-CN" sz="2800" b="1" dirty="0" smtClean="0"/>
              <a:t>word2vec </a:t>
            </a:r>
            <a:r>
              <a:rPr lang="zh-CN" altLang="en-US" sz="2800" b="1" dirty="0"/>
              <a:t>工具，实现词的文本表示</a:t>
            </a:r>
            <a:r>
              <a:rPr lang="en-US" altLang="zh-CN" sz="2800" b="1" dirty="0" smtClean="0"/>
              <a:t>;</a:t>
            </a:r>
          </a:p>
          <a:p>
            <a:r>
              <a:rPr lang="en-US" altLang="zh-CN" sz="2800" b="1" dirty="0" smtClean="0"/>
              <a:t>(</a:t>
            </a:r>
            <a:r>
              <a:rPr lang="en-US" altLang="zh-CN" sz="2800" b="1" dirty="0"/>
              <a:t>2)</a:t>
            </a:r>
            <a:r>
              <a:rPr lang="zh-CN" altLang="en-US" sz="2800" b="1" dirty="0"/>
              <a:t>结合应用场景特 </a:t>
            </a:r>
            <a:r>
              <a:rPr lang="zh-CN" altLang="en-US" sz="2800" b="1" dirty="0" smtClean="0"/>
              <a:t>点</a:t>
            </a:r>
            <a:r>
              <a:rPr lang="zh-CN" altLang="en-US" sz="2800" b="1" dirty="0"/>
              <a:t>，设计了一种综合多因素的句子相似度计算模型</a:t>
            </a:r>
            <a:r>
              <a:rPr lang="en-US" altLang="zh-CN" sz="2800" b="1" dirty="0" smtClean="0"/>
              <a:t>;</a:t>
            </a:r>
          </a:p>
          <a:p>
            <a:r>
              <a:rPr lang="en-US" altLang="zh-CN" sz="2800" b="1" dirty="0" smtClean="0"/>
              <a:t> </a:t>
            </a:r>
            <a:r>
              <a:rPr lang="en-US" altLang="zh-CN" sz="2800" b="1" dirty="0"/>
              <a:t>(3)</a:t>
            </a:r>
            <a:r>
              <a:rPr lang="zh-CN" altLang="en-US" sz="2800" b="1" dirty="0"/>
              <a:t>针对语料分布不均的场景，提出了一种改进的 </a:t>
            </a:r>
            <a:r>
              <a:rPr lang="en-US" altLang="zh-CN" sz="2800" b="1" dirty="0"/>
              <a:t>KNN </a:t>
            </a:r>
            <a:r>
              <a:rPr lang="zh-CN" altLang="en-US" sz="2800" b="1" dirty="0" smtClean="0"/>
              <a:t>分类</a:t>
            </a:r>
            <a:r>
              <a:rPr lang="zh-CN" altLang="en-US" sz="2800" b="1" dirty="0"/>
              <a:t>方法。 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本</a:t>
            </a:r>
            <a:r>
              <a:rPr lang="zh-CN" altLang="en-US" sz="2800" b="1" dirty="0"/>
              <a:t>节将分别对这些新特性的有效性加以验证。 </a:t>
            </a:r>
            <a:endParaRPr lang="zh-CN" altLang="en-US" sz="2800" b="1" dirty="0"/>
          </a:p>
          <a:p>
            <a:endParaRPr lang="zh-CN" altLang="en-US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（三）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实验 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3.</a:t>
            </a:r>
            <a:r>
              <a:rPr lang="zh-CN" altLang="en-US" sz="3200" dirty="0" smtClean="0"/>
              <a:t>实验结果及分析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29047" y="1809448"/>
            <a:ext cx="7714125" cy="6123007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选用数据集 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，通过与传统向量空间模型对比，验 </a:t>
            </a:r>
            <a:r>
              <a:rPr lang="zh-CN" altLang="en-US" sz="2800" b="1" dirty="0" smtClean="0"/>
              <a:t>证</a:t>
            </a:r>
            <a:r>
              <a:rPr lang="zh-CN" altLang="en-US" sz="2800" b="1" dirty="0"/>
              <a:t>本文引入词向量的 </a:t>
            </a:r>
            <a:r>
              <a:rPr lang="en-US" altLang="zh-CN" sz="2800" b="1" dirty="0"/>
              <a:t>W2V </a:t>
            </a:r>
            <a:r>
              <a:rPr lang="zh-CN" altLang="en-US" sz="2800" b="1" dirty="0"/>
              <a:t>表示法的有效性。实验条件 如训练集与测试集的比例、</a:t>
            </a:r>
            <a:r>
              <a:rPr lang="en-US" altLang="zh-CN" sz="2800" b="1" dirty="0"/>
              <a:t>SVM </a:t>
            </a:r>
            <a:r>
              <a:rPr lang="zh-CN" altLang="en-US" sz="2800" b="1" dirty="0"/>
              <a:t>参数</a:t>
            </a:r>
            <a:r>
              <a:rPr lang="zh-CN" altLang="en-US" sz="2800" b="1" dirty="0" smtClean="0"/>
              <a:t>等，实验</a:t>
            </a:r>
            <a:r>
              <a:rPr lang="zh-CN" altLang="en-US" sz="2800" b="1" dirty="0"/>
              <a:t>结果如表 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。 </a:t>
            </a:r>
            <a:endParaRPr lang="en-US" altLang="zh-CN" sz="2800" b="1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实验结果表明，基于词向量的 </a:t>
            </a:r>
            <a:r>
              <a:rPr lang="en-US" altLang="zh-CN" sz="2800" dirty="0"/>
              <a:t>W2V </a:t>
            </a:r>
            <a:r>
              <a:rPr lang="zh-CN" altLang="en-US" sz="2800" dirty="0"/>
              <a:t>文本表示法，结 合 </a:t>
            </a:r>
            <a:r>
              <a:rPr lang="en-US" altLang="zh-CN" sz="2800" dirty="0"/>
              <a:t>KNN </a:t>
            </a:r>
            <a:r>
              <a:rPr lang="zh-CN" altLang="en-US" sz="2800" dirty="0"/>
              <a:t>和 </a:t>
            </a:r>
            <a:r>
              <a:rPr lang="en-US" altLang="zh-CN" sz="2800" dirty="0"/>
              <a:t>SVM </a:t>
            </a:r>
            <a:r>
              <a:rPr lang="zh-CN" altLang="en-US" sz="2800" dirty="0"/>
              <a:t>分类器，较传统向量空间模型，在各项 分类指标中均有提升，说明基于 </a:t>
            </a:r>
            <a:r>
              <a:rPr lang="en-US" altLang="zh-CN" sz="2800" dirty="0"/>
              <a:t>word2vec </a:t>
            </a:r>
            <a:r>
              <a:rPr lang="zh-CN" altLang="en-US" sz="2800" dirty="0"/>
              <a:t>训练得到词 向量是一种有效的文本表示法，为后续的文本分析提供 了更多语义方面的信息。</a:t>
            </a:r>
            <a:br>
              <a:rPr lang="zh-CN" altLang="en-US" sz="2800" dirty="0"/>
            </a:br>
            <a:endParaRPr lang="zh-CN" altLang="en-US" sz="2800" dirty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（三）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实验 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3.</a:t>
            </a:r>
            <a:r>
              <a:rPr lang="zh-CN" altLang="en-US" sz="3200" dirty="0" smtClean="0"/>
              <a:t>实验结果及分析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&lt;1&gt;</a:t>
            </a:r>
            <a:r>
              <a:rPr lang="zh-CN" altLang="en-US" sz="3200" dirty="0" smtClean="0"/>
              <a:t>文本表示法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0"/>
            <a:ext cx="5183188" cy="38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4531" y="2138061"/>
            <a:ext cx="7714125" cy="6123007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选用数据集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，对比引入同义词替换、权重前后的句 子相似度模型，在传统 </a:t>
            </a:r>
            <a:r>
              <a:rPr lang="en-US" altLang="zh-CN" sz="2800" b="1" dirty="0"/>
              <a:t>KNN(</a:t>
            </a:r>
            <a:r>
              <a:rPr lang="en-US" altLang="zh-CN" sz="2800" b="1" i="1" dirty="0"/>
              <a:t>K </a:t>
            </a:r>
            <a:r>
              <a:rPr lang="zh-CN" altLang="en-US" sz="2800" b="1" dirty="0"/>
              <a:t>取值为 </a:t>
            </a:r>
            <a:r>
              <a:rPr lang="en-US" altLang="zh-CN" sz="2800" b="1" dirty="0"/>
              <a:t>20)</a:t>
            </a:r>
            <a:r>
              <a:rPr lang="zh-CN" altLang="en-US" sz="2800" b="1" dirty="0"/>
              <a:t>文本分类器 上的效果。 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r>
              <a:rPr lang="zh-CN" altLang="en-US" sz="2800" dirty="0"/>
              <a:t>实验结果表明，本文引入同义词替换及词权重后的 句子相似度模型具有更好的分类效果，说明该句子相似 度模型是有效的，较直接叠加词相似度的方法更具合 理性。 </a:t>
            </a:r>
            <a:endParaRPr lang="zh-CN" altLang="en-US" sz="2800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zh-CN" altLang="en-US" sz="28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（三）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实验 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3.</a:t>
            </a:r>
            <a:r>
              <a:rPr lang="zh-CN" altLang="en-US" sz="3200" dirty="0" smtClean="0"/>
              <a:t>实验结果及分析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&lt;2&gt;</a:t>
            </a:r>
            <a:r>
              <a:rPr lang="zh-CN" altLang="en-US" sz="3200" dirty="0" smtClean="0"/>
              <a:t>句子相似度模型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703" y="0"/>
            <a:ext cx="4489297" cy="395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4531" y="1157227"/>
            <a:ext cx="7714125" cy="6123007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选用数据集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，根据类别特征词进行文本分类，</a:t>
            </a:r>
            <a:r>
              <a:rPr lang="zh-CN" altLang="en-US" sz="2400" b="1" dirty="0" smtClean="0"/>
              <a:t>验证</a:t>
            </a:r>
            <a:r>
              <a:rPr lang="zh-CN" altLang="en-US" sz="2400" b="1" dirty="0"/>
              <a:t>本文采用的特征抽取算法的有效性。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b="1" dirty="0"/>
              <a:t>步骤 </a:t>
            </a:r>
            <a:r>
              <a:rPr lang="en-US" altLang="zh-CN" sz="2400" b="1" dirty="0"/>
              <a:t>1 </a:t>
            </a:r>
            <a:r>
              <a:rPr lang="zh-CN" altLang="en-US" sz="2400" b="1" dirty="0"/>
              <a:t>基于 </a:t>
            </a:r>
            <a:r>
              <a:rPr lang="en-US" altLang="zh-CN" sz="2400" b="1" dirty="0"/>
              <a:t>3.1 </a:t>
            </a:r>
            <a:r>
              <a:rPr lang="zh-CN" altLang="en-US" sz="2400" b="1" dirty="0"/>
              <a:t>节特征抽取算法，从语料中抽取出 </a:t>
            </a:r>
            <a:r>
              <a:rPr lang="zh-CN" altLang="en-US" sz="2400" b="1" dirty="0" smtClean="0"/>
              <a:t>各个</a:t>
            </a:r>
            <a:r>
              <a:rPr lang="zh-CN" altLang="en-US" sz="2400" b="1" dirty="0"/>
              <a:t>类别的关键词，每个类取前 </a:t>
            </a:r>
            <a:r>
              <a:rPr lang="en-US" altLang="zh-CN" sz="2400" b="1" dirty="0"/>
              <a:t>100 </a:t>
            </a:r>
            <a:r>
              <a:rPr lang="zh-CN" altLang="en-US" sz="2400" b="1" dirty="0"/>
              <a:t>个作为特征词。 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步骤</a:t>
            </a:r>
            <a:r>
              <a:rPr lang="en-US" altLang="zh-CN" sz="2400" b="1" dirty="0"/>
              <a:t>2 </a:t>
            </a:r>
            <a:r>
              <a:rPr lang="zh-CN" altLang="en-US" sz="2400" b="1" dirty="0"/>
              <a:t>基于特征抽取的结果，计算测试样本与类别 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相似度，记录取 </a:t>
            </a:r>
            <a:r>
              <a:rPr lang="en-US" altLang="zh-CN" sz="2400" b="1" dirty="0"/>
              <a:t>Top1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Top5 </a:t>
            </a:r>
            <a:r>
              <a:rPr lang="zh-CN" altLang="en-US" sz="2400" b="1" dirty="0"/>
              <a:t>相似类别的命中率。 </a:t>
            </a:r>
            <a:endParaRPr lang="zh-CN" altLang="en-US" sz="2400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 smtClean="0"/>
              <a:t>实验</a:t>
            </a:r>
            <a:r>
              <a:rPr lang="zh-CN" altLang="en-US" sz="2400" b="1" dirty="0"/>
              <a:t>数据表明，本文的特征抽取算法较传统 </a:t>
            </a:r>
            <a:r>
              <a:rPr lang="en-US" altLang="zh-CN" sz="2400" b="1" dirty="0"/>
              <a:t>TFIDF </a:t>
            </a:r>
            <a:r>
              <a:rPr lang="zh-CN" altLang="en-US" sz="2400" b="1" dirty="0"/>
              <a:t>具有更好的分类效果。并且，由于该方法考虑了应用领 域的语料特征，下一节的实验数据将进一步说明基于该 特征抽取算法的文本预分类方法能够保证分类准确性。 </a:t>
            </a:r>
            <a:endParaRPr lang="zh-CN" altLang="en-US" sz="2400" b="1" dirty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zh-CN" altLang="en-US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（三）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实验 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3.</a:t>
            </a:r>
            <a:r>
              <a:rPr lang="zh-CN" altLang="en-US" sz="3200" dirty="0" smtClean="0"/>
              <a:t>实验结果及分析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&lt;3&gt;</a:t>
            </a:r>
            <a:r>
              <a:rPr lang="zh-CN" altLang="en-US" sz="3200" dirty="0" smtClean="0"/>
              <a:t>特征抽取算法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497" y="2942381"/>
            <a:ext cx="4229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4772" y="0"/>
            <a:ext cx="7714125" cy="6123007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由于</a:t>
            </a:r>
            <a:r>
              <a:rPr lang="zh-CN" altLang="en-US" sz="2400" dirty="0"/>
              <a:t>预分类阶段选取的候选类数量 </a:t>
            </a:r>
            <a:r>
              <a:rPr lang="en-US" altLang="zh-CN" sz="2400" dirty="0" err="1"/>
              <a:t>Top</a:t>
            </a:r>
            <a:r>
              <a:rPr lang="en-US" altLang="zh-CN" sz="2400" i="1" dirty="0" err="1"/>
              <a:t>M</a:t>
            </a:r>
            <a:r>
              <a:rPr lang="zh-CN" altLang="en-US" sz="2400" dirty="0"/>
              <a:t>，对分类 器效果和时间性能有直接影响。本节选用数据集 </a:t>
            </a:r>
            <a:r>
              <a:rPr lang="en-US" altLang="zh-CN" sz="2400" dirty="0"/>
              <a:t>4</a:t>
            </a:r>
            <a:r>
              <a:rPr lang="zh-CN" altLang="en-US" sz="2400" dirty="0"/>
              <a:t>，从 各个类别中抽取不超过 </a:t>
            </a:r>
            <a:r>
              <a:rPr lang="en-US" altLang="zh-CN" sz="2400" dirty="0"/>
              <a:t>400 </a:t>
            </a:r>
            <a:r>
              <a:rPr lang="zh-CN" altLang="en-US" sz="2400" dirty="0"/>
              <a:t>条语料，对比不同 </a:t>
            </a:r>
            <a:r>
              <a:rPr lang="en-US" altLang="zh-CN" sz="2400" dirty="0" err="1"/>
              <a:t>Top</a:t>
            </a:r>
            <a:r>
              <a:rPr lang="en-US" altLang="zh-CN" sz="2400" i="1" dirty="0" err="1"/>
              <a:t>M</a:t>
            </a:r>
            <a:r>
              <a:rPr lang="en-US" altLang="zh-CN" sz="2400" i="1" dirty="0"/>
              <a:t> </a:t>
            </a:r>
            <a:r>
              <a:rPr lang="zh-CN" altLang="en-US" sz="2400" dirty="0"/>
              <a:t>对 预分类准确率和平均分类时间的影响，以选定合适的 </a:t>
            </a:r>
            <a:r>
              <a:rPr lang="en-US" altLang="zh-CN" sz="2400" dirty="0" err="1"/>
              <a:t>Top</a:t>
            </a:r>
            <a:r>
              <a:rPr lang="en-US" altLang="zh-CN" sz="2400" i="1" dirty="0" err="1"/>
              <a:t>M</a:t>
            </a:r>
            <a:r>
              <a:rPr lang="zh-CN" altLang="en-US" sz="2400" dirty="0"/>
              <a:t>值。 </a:t>
            </a:r>
            <a:endParaRPr lang="zh-CN" altLang="en-US" sz="2400" dirty="0"/>
          </a:p>
          <a:p>
            <a:r>
              <a:rPr lang="zh-CN" altLang="en-US" sz="2400" dirty="0"/>
              <a:t>由图 </a:t>
            </a:r>
            <a:r>
              <a:rPr lang="en-US" altLang="zh-CN" sz="2400" dirty="0"/>
              <a:t>8 </a:t>
            </a:r>
            <a:r>
              <a:rPr lang="zh-CN" altLang="en-US" sz="2400" dirty="0"/>
              <a:t>可见，当 </a:t>
            </a:r>
            <a:r>
              <a:rPr lang="en-US" altLang="zh-CN" sz="2400" i="1" dirty="0"/>
              <a:t>m </a:t>
            </a:r>
            <a:r>
              <a:rPr lang="zh-CN" altLang="en-US" sz="2400" dirty="0"/>
              <a:t>值小于 </a:t>
            </a:r>
            <a:r>
              <a:rPr lang="en-US" altLang="zh-CN" sz="2400" dirty="0"/>
              <a:t>5</a:t>
            </a:r>
            <a:r>
              <a:rPr lang="zh-CN" altLang="en-US" sz="2400" dirty="0"/>
              <a:t>，预分类准确率随着候选 类数量的增加而提升显著。当 </a:t>
            </a:r>
            <a:r>
              <a:rPr lang="en-US" altLang="zh-CN" sz="2400" i="1" dirty="0"/>
              <a:t>m </a:t>
            </a:r>
            <a:r>
              <a:rPr lang="zh-CN" altLang="en-US" sz="2400" dirty="0"/>
              <a:t>值达到 </a:t>
            </a:r>
            <a:r>
              <a:rPr lang="en-US" altLang="zh-CN" sz="2400" dirty="0"/>
              <a:t>5 </a:t>
            </a:r>
            <a:r>
              <a:rPr lang="zh-CN" altLang="en-US" sz="2400" dirty="0"/>
              <a:t>以后，预分类 准确率提升有限，而分类时间随候选类数量增加成线性 增长趋势。因此，综合预分类准确率和分类的时间代 价，对数据集 </a:t>
            </a:r>
            <a:r>
              <a:rPr lang="en-US" altLang="zh-CN" sz="2400" dirty="0"/>
              <a:t>4 </a:t>
            </a:r>
            <a:r>
              <a:rPr lang="zh-CN" altLang="en-US" sz="2400" dirty="0"/>
              <a:t>选定候选类数量为 </a:t>
            </a:r>
            <a:r>
              <a:rPr lang="en-US" altLang="zh-CN" sz="2400" dirty="0"/>
              <a:t>5</a:t>
            </a:r>
            <a:r>
              <a:rPr lang="zh-CN" altLang="en-US" sz="2400" dirty="0"/>
              <a:t>。 </a:t>
            </a:r>
            <a:endParaRPr lang="zh-CN" altLang="en-US" sz="2400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（三）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实验 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3.</a:t>
            </a:r>
            <a:r>
              <a:rPr lang="zh-CN" altLang="en-US" sz="3200" dirty="0" smtClean="0"/>
              <a:t>实验结果及分析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&lt;4&gt;</a:t>
            </a:r>
            <a:r>
              <a:rPr lang="zh-CN" altLang="en-US" sz="3200" dirty="0" smtClean="0"/>
              <a:t>改进的</a:t>
            </a:r>
            <a:r>
              <a:rPr lang="en-US" altLang="zh-CN" sz="3200" dirty="0" smtClean="0"/>
              <a:t>KNN</a:t>
            </a:r>
            <a:r>
              <a:rPr lang="zh-CN" altLang="en-US" sz="3200" dirty="0" smtClean="0"/>
              <a:t>算法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6" y="4121700"/>
            <a:ext cx="4094163" cy="273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6197" y="376177"/>
            <a:ext cx="7714125" cy="6123007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确定候选类数量后，对比取全部候选类语料和部分 </a:t>
            </a:r>
            <a:r>
              <a:rPr lang="zh-CN" altLang="en-US" sz="2400" b="1" dirty="0" smtClean="0"/>
              <a:t>语料</a:t>
            </a:r>
            <a:r>
              <a:rPr lang="zh-CN" altLang="en-US" sz="2400" b="1" dirty="0"/>
              <a:t>作为训练样本的实验效果，验证在牺牲一定程度的 分类准确率情况下，能够较大地提升分类效率。同时， 就相同实验条件，与 </a:t>
            </a:r>
            <a:r>
              <a:rPr lang="en-US" altLang="zh-CN" sz="2400" b="1" dirty="0"/>
              <a:t>KNN </a:t>
            </a:r>
            <a:r>
              <a:rPr lang="zh-CN" altLang="en-US" sz="2400" b="1" dirty="0"/>
              <a:t>分类效果进行对比，验证</a:t>
            </a:r>
            <a:r>
              <a:rPr lang="zh-CN" altLang="en-US" sz="2400" b="1" dirty="0" smtClean="0"/>
              <a:t>本文重</a:t>
            </a:r>
            <a:r>
              <a:rPr lang="zh-CN" altLang="en-US" sz="2400" b="1" dirty="0"/>
              <a:t>定义分类规则的方法在准确率方面的优势。 </a:t>
            </a:r>
            <a:endParaRPr lang="zh-CN" altLang="en-US" sz="2400" b="1" dirty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由</a:t>
            </a:r>
            <a:r>
              <a:rPr lang="zh-CN" altLang="en-US" sz="2400" b="1" dirty="0"/>
              <a:t>表 </a:t>
            </a:r>
            <a:r>
              <a:rPr lang="en-US" altLang="zh-CN" sz="2400" b="1" dirty="0"/>
              <a:t>6 </a:t>
            </a:r>
            <a:r>
              <a:rPr lang="zh-CN" altLang="en-US" sz="2400" b="1" dirty="0"/>
              <a:t>可见，在语料数量相同的情况下，本文方法 较传统的 </a:t>
            </a:r>
            <a:r>
              <a:rPr lang="en-US" altLang="zh-CN" sz="2400" b="1" dirty="0"/>
              <a:t>KNN </a:t>
            </a:r>
            <a:r>
              <a:rPr lang="zh-CN" altLang="en-US" sz="2400" b="1" dirty="0"/>
              <a:t>方法及距离加权的 </a:t>
            </a:r>
            <a:r>
              <a:rPr lang="en-US" altLang="zh-CN" sz="2400" b="1" dirty="0"/>
              <a:t>KNN </a:t>
            </a:r>
            <a:r>
              <a:rPr lang="zh-CN" altLang="en-US" sz="2400" b="1" dirty="0"/>
              <a:t>方法具有更高 的分类准确率。由于本文方法经过预分类，因此，分类 效率明显高于前两者。此外，基于本文方法在准确率方 面的优势，使得可以通过缩减候选类语料，进一步提升 分类效率。如表 </a:t>
            </a:r>
            <a:r>
              <a:rPr lang="en-US" altLang="zh-CN" sz="2400" b="1" dirty="0"/>
              <a:t>6 </a:t>
            </a:r>
            <a:r>
              <a:rPr lang="zh-CN" altLang="en-US" sz="2400" b="1" dirty="0"/>
              <a:t>中，第 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5 </a:t>
            </a:r>
            <a:r>
              <a:rPr lang="zh-CN" altLang="en-US" sz="2400" b="1" dirty="0"/>
              <a:t>行分类效果相当，而本文 方法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第 </a:t>
            </a:r>
            <a:r>
              <a:rPr lang="en-US" altLang="zh-CN" sz="2400" b="1" dirty="0"/>
              <a:t>5 </a:t>
            </a:r>
            <a:r>
              <a:rPr lang="zh-CN" altLang="en-US" sz="2400" b="1" dirty="0"/>
              <a:t>行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的分类效率提升了 </a:t>
            </a:r>
            <a:r>
              <a:rPr lang="en-US" altLang="zh-CN" sz="2400" b="1" dirty="0"/>
              <a:t>5 </a:t>
            </a:r>
            <a:r>
              <a:rPr lang="zh-CN" altLang="en-US" sz="2400" b="1" dirty="0"/>
              <a:t>倍以上。 </a:t>
            </a:r>
            <a:endParaRPr lang="en-US" altLang="zh-CN" sz="2400" b="1" dirty="0" smtClean="0"/>
          </a:p>
          <a:p>
            <a:endParaRPr lang="zh-CN" altLang="en-US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（三）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实验 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3.</a:t>
            </a:r>
            <a:r>
              <a:rPr lang="zh-CN" altLang="en-US" sz="3200" dirty="0" smtClean="0"/>
              <a:t>实验结果及分析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&lt;4&gt;</a:t>
            </a:r>
            <a:r>
              <a:rPr lang="zh-CN" altLang="en-US" sz="3200" dirty="0" smtClean="0"/>
              <a:t>改进的</a:t>
            </a:r>
            <a:r>
              <a:rPr lang="en-US" altLang="zh-CN" sz="3200" dirty="0" smtClean="0"/>
              <a:t>KNN</a:t>
            </a:r>
            <a:r>
              <a:rPr lang="zh-CN" altLang="en-US" sz="3200" dirty="0" smtClean="0"/>
              <a:t>算法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606" y="0"/>
            <a:ext cx="5879466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6197" y="376177"/>
            <a:ext cx="7714125" cy="6123007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由表 </a:t>
            </a:r>
            <a:r>
              <a:rPr lang="en-US" altLang="zh-CN" sz="2800" b="1" dirty="0"/>
              <a:t>7 </a:t>
            </a:r>
            <a:r>
              <a:rPr lang="zh-CN" altLang="en-US" sz="2800" b="1" dirty="0"/>
              <a:t>可见，面向游戏客服场景，本文方法的分类 性能优于前两者，尤其是在宏召回率指标上有明显提 升，说明本文重新定义的文本分类策略，确实能够在一 定程度上避免小类因样本数量的弱势而被误分到大类， 从而提升了整体召回率。 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zh-CN" altLang="en-US" sz="28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（三）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实验 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3.</a:t>
            </a:r>
            <a:r>
              <a:rPr lang="zh-CN" altLang="en-US" sz="3200" dirty="0" smtClean="0"/>
              <a:t>实验结果及分析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&lt;4&gt;</a:t>
            </a:r>
            <a:r>
              <a:rPr lang="zh-CN" altLang="en-US" sz="3200" dirty="0" smtClean="0"/>
              <a:t>改进的</a:t>
            </a:r>
            <a:r>
              <a:rPr lang="en-US" altLang="zh-CN" sz="3200" dirty="0" smtClean="0"/>
              <a:t>KNN</a:t>
            </a:r>
            <a:r>
              <a:rPr lang="zh-CN" altLang="en-US" sz="3200" dirty="0" smtClean="0"/>
              <a:t>算法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34" y="3221037"/>
            <a:ext cx="7859217" cy="227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6197" y="376177"/>
            <a:ext cx="7714125" cy="6123007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本文针对游戏客服领域，提出了一个结合词向量及 </a:t>
            </a:r>
            <a:r>
              <a:rPr lang="zh-CN" altLang="en-US" sz="2800" b="1" dirty="0" smtClean="0"/>
              <a:t>同义词</a:t>
            </a:r>
            <a:r>
              <a:rPr lang="zh-CN" altLang="en-US" sz="2800" b="1" dirty="0"/>
              <a:t>替换、权重、词序、句子长度等因素的句子相似度 计算模型。在此基础上，通过预分类及重定义分类</a:t>
            </a:r>
            <a:r>
              <a:rPr lang="zh-CN" altLang="en-US" sz="2800" b="1" dirty="0" smtClean="0"/>
              <a:t>规则</a:t>
            </a:r>
            <a:r>
              <a:rPr lang="zh-CN" altLang="en-US" sz="2800" b="1" dirty="0"/>
              <a:t>，对 </a:t>
            </a:r>
            <a:r>
              <a:rPr lang="en-US" altLang="zh-CN" sz="2800" b="1" dirty="0"/>
              <a:t>KNN </a:t>
            </a:r>
            <a:r>
              <a:rPr lang="zh-CN" altLang="en-US" sz="2800" b="1" dirty="0"/>
              <a:t>分类算法加以改进，较好地克服了 </a:t>
            </a:r>
            <a:r>
              <a:rPr lang="en-US" altLang="zh-CN" sz="2800" b="1" dirty="0"/>
              <a:t>KNN </a:t>
            </a:r>
            <a:r>
              <a:rPr lang="zh-CN" altLang="en-US" sz="2800" b="1" dirty="0"/>
              <a:t>分 类算法存在的大类占优、计算代价高等问题。 </a:t>
            </a:r>
            <a:endParaRPr lang="zh-CN" altLang="en-US" sz="2800" b="1" dirty="0"/>
          </a:p>
          <a:p>
            <a:r>
              <a:rPr lang="zh-CN" altLang="en-US" sz="2800" b="1" dirty="0"/>
              <a:t>由于游戏客服场景中玩家的表达方式随意，不尽</a:t>
            </a:r>
            <a:r>
              <a:rPr lang="zh-CN" altLang="en-US" sz="2800" b="1" dirty="0" smtClean="0"/>
              <a:t>符合</a:t>
            </a:r>
            <a:r>
              <a:rPr lang="zh-CN" altLang="en-US" sz="2800" b="1" dirty="0"/>
              <a:t>语言规范，因此，本文的句子相似度模型尚未深入考 虑句法信息。然而，从通用性角度考虑，句法分析对计 算句子相似度具有重要意义。因此，本文下一步研究</a:t>
            </a:r>
            <a:r>
              <a:rPr lang="zh-CN" altLang="en-US" sz="2800" b="1" dirty="0" smtClean="0"/>
              <a:t>将结合</a:t>
            </a:r>
            <a:r>
              <a:rPr lang="zh-CN" altLang="en-US" sz="2800" b="1" dirty="0"/>
              <a:t>依存句法，设计更加通用的句子相似度模型。 </a:t>
            </a:r>
            <a:endParaRPr lang="zh-CN" altLang="en-US" sz="28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（四）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总结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539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针对游戏客服场景中玩家领域化、口语化的提问方式，应用深度学习工具 </a:t>
            </a:r>
            <a:r>
              <a:rPr lang="en-US" altLang="zh-CN" sz="2800" dirty="0"/>
              <a:t>word2vec </a:t>
            </a:r>
            <a:r>
              <a:rPr lang="zh-CN" altLang="en-US" sz="2800" dirty="0"/>
              <a:t>建立带有语义的词的向 量表示，设计了一种利用词向量距离，结合同义词替换、权重、句子长度、词序等因素的句子相似度计算模型。在该 模型基础上，通过预分类、重定义分类规则，对 </a:t>
            </a:r>
            <a:r>
              <a:rPr lang="en-US" altLang="zh-CN" sz="2800" dirty="0"/>
              <a:t>KNN </a:t>
            </a:r>
            <a:r>
              <a:rPr lang="zh-CN" altLang="en-US" sz="2800" dirty="0"/>
              <a:t>分类算法的大类占优、全局匹配计算代价高等问题进行改进，实 现了一种基于文本分类的面向游戏客服场景的自动问答系统。实验结果表明，该系统具有较高的问题分类准确率 和分类效率 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4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3929"/>
            <a:ext cx="3414531" cy="5347504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综合多因素的句子</a:t>
            </a:r>
            <a:r>
              <a:rPr lang="zh-CN" altLang="en-US" sz="3200" dirty="0"/>
              <a:t>相似度模型 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常见的中文句子相似度计算方法主要有基于统计信息、基于语义信息以及基于巨型、句法信息等的计算模型。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455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3929"/>
            <a:ext cx="3414531" cy="5347504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综合多因素的句子</a:t>
            </a:r>
            <a:r>
              <a:rPr lang="zh-CN" altLang="en-US" sz="3200" dirty="0"/>
              <a:t>相似度模型 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1947" y="215922"/>
            <a:ext cx="7315200" cy="5120640"/>
          </a:xfrm>
        </p:spPr>
        <p:txBody>
          <a:bodyPr>
            <a:normAutofit/>
          </a:bodyPr>
          <a:lstStyle/>
          <a:p>
            <a:pPr algn="just"/>
            <a:r>
              <a:rPr lang="zh-CN" altLang="en-US" sz="3200" dirty="0"/>
              <a:t>基于统计信息的方法以 </a:t>
            </a:r>
            <a:r>
              <a:rPr lang="en-US" altLang="zh-CN" sz="3200" dirty="0"/>
              <a:t>TF-IDF </a:t>
            </a:r>
            <a:r>
              <a:rPr lang="zh-CN" altLang="en-US" sz="3200" dirty="0"/>
              <a:t>算法及其</a:t>
            </a:r>
            <a:r>
              <a:rPr lang="zh-CN" altLang="en-US" sz="3200" dirty="0" smtClean="0"/>
              <a:t>改进算法为主，主要</a:t>
            </a:r>
            <a:r>
              <a:rPr lang="zh-CN" altLang="en-US" sz="3200" dirty="0"/>
              <a:t>实现方法是将词频、共现关系等统计</a:t>
            </a:r>
            <a:r>
              <a:rPr lang="zh-CN" altLang="en-US" sz="3200" dirty="0" smtClean="0"/>
              <a:t>信息</a:t>
            </a:r>
            <a:r>
              <a:rPr lang="zh-CN" altLang="en-US" sz="3200" dirty="0"/>
              <a:t>融入向量空间模型，利用向量距离表示句子</a:t>
            </a:r>
            <a:r>
              <a:rPr lang="zh-CN" altLang="en-US" sz="3200" dirty="0" smtClean="0"/>
              <a:t>相似度。</a:t>
            </a:r>
            <a:endParaRPr lang="en-US" altLang="zh-CN" sz="3200" dirty="0" smtClean="0"/>
          </a:p>
          <a:p>
            <a:pPr algn="just"/>
            <a:r>
              <a:rPr lang="zh-CN" altLang="en-US" sz="3200" dirty="0" smtClean="0"/>
              <a:t> </a:t>
            </a:r>
            <a:r>
              <a:rPr lang="zh-CN" altLang="en-US" sz="3200" dirty="0"/>
              <a:t>该方法实现简单、计算效率高，但缺乏语义、句法信息</a:t>
            </a:r>
            <a:r>
              <a:rPr lang="zh-CN" altLang="en-US" sz="3200" dirty="0" smtClean="0"/>
              <a:t>，无法</a:t>
            </a:r>
            <a:r>
              <a:rPr lang="zh-CN" altLang="en-US" sz="3200" dirty="0"/>
              <a:t>深入理解句子</a:t>
            </a:r>
            <a:r>
              <a:rPr lang="zh-CN" altLang="en-US" sz="3200" dirty="0" smtClean="0"/>
              <a:t>含义。</a:t>
            </a:r>
            <a:endParaRPr lang="zh-CN" altLang="en-US" sz="3200" dirty="0"/>
          </a:p>
        </p:txBody>
      </p:sp>
      <p:pic>
        <p:nvPicPr>
          <p:cNvPr id="1026" name="Picture 2" descr="https://img-blog.csdn.net/20180516170145142?watermark/2/text/aHR0cHM6Ly9ibG9nLmNzZG4ubmV0L3FxXzQwNzk0Mzc3/font/5a6L5L2T/fontsize/400/fill/I0JBQkFCMA==/dissolve/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59" y="4616915"/>
            <a:ext cx="6412375" cy="149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0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3929"/>
            <a:ext cx="3414531" cy="5347504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综合多因素的句子</a:t>
            </a:r>
            <a:r>
              <a:rPr lang="zh-CN" altLang="en-US" sz="3200" dirty="0"/>
              <a:t>相似度模型 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基于语义信息的方法，利用 事先建立的语义知识网络，根据词在语义树的距离，</a:t>
            </a:r>
            <a:r>
              <a:rPr lang="zh-CN" altLang="en-US" sz="3200" dirty="0" smtClean="0"/>
              <a:t>度量</a:t>
            </a:r>
            <a:r>
              <a:rPr lang="zh-CN" altLang="en-US" sz="3200" dirty="0"/>
              <a:t>词汇的语义相似度，并结合其他信息，构成句子</a:t>
            </a:r>
            <a:r>
              <a:rPr lang="zh-CN" altLang="en-US" sz="3200" dirty="0" smtClean="0"/>
              <a:t>相似度</a:t>
            </a:r>
            <a:r>
              <a:rPr lang="zh-CN" altLang="en-US" sz="3200" dirty="0"/>
              <a:t>算法，主要有基于</a:t>
            </a:r>
            <a:r>
              <a:rPr lang="en-US" altLang="zh-CN" sz="3200" dirty="0"/>
              <a:t>《</a:t>
            </a:r>
            <a:r>
              <a:rPr lang="zh-CN" altLang="en-US" sz="3200" dirty="0"/>
              <a:t>知网</a:t>
            </a:r>
            <a:r>
              <a:rPr lang="en-US" altLang="zh-CN" sz="3200" dirty="0"/>
              <a:t>》</a:t>
            </a:r>
            <a:r>
              <a:rPr lang="zh-CN" altLang="en-US" sz="3200" dirty="0"/>
              <a:t>或领域本体知识库的词语相 似度计算</a:t>
            </a:r>
            <a:r>
              <a:rPr lang="zh-CN" altLang="en-US" sz="3200" dirty="0" smtClean="0"/>
              <a:t>方法。</a:t>
            </a:r>
            <a:endParaRPr lang="en-US" altLang="zh-CN" sz="3200" dirty="0" smtClean="0"/>
          </a:p>
          <a:p>
            <a:r>
              <a:rPr lang="zh-CN" altLang="en-US" sz="3200" dirty="0"/>
              <a:t>前者受限于知识源，不适用于特定 领域。而后者需构建领域本体知识库，对人力成本和语 言学知识要求高，且不易自动扩展到其他领域。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970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3929"/>
            <a:ext cx="3414531" cy="5347504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综合多因素的句子</a:t>
            </a:r>
            <a:r>
              <a:rPr lang="zh-CN" altLang="en-US" sz="3200" dirty="0"/>
              <a:t>相似度模型 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3200" dirty="0"/>
              <a:t>基于</a:t>
            </a:r>
            <a:r>
              <a:rPr lang="zh-CN" altLang="en-US" sz="3200" dirty="0" smtClean="0"/>
              <a:t>依存</a:t>
            </a:r>
            <a:r>
              <a:rPr lang="zh-CN" altLang="en-US" sz="3200" dirty="0"/>
              <a:t>树的句子相似度计算方法，对词语在句子中的成分</a:t>
            </a:r>
            <a:r>
              <a:rPr lang="zh-CN" altLang="en-US" sz="3200" dirty="0" smtClean="0"/>
              <a:t>进行</a:t>
            </a:r>
            <a:r>
              <a:rPr lang="zh-CN" altLang="en-US" sz="3200" dirty="0"/>
              <a:t>分析，按依存关系得到有效配对，进而计算句子相似 </a:t>
            </a:r>
            <a:r>
              <a:rPr lang="zh-CN" altLang="en-US" sz="3200" dirty="0" smtClean="0"/>
              <a:t>度。</a:t>
            </a:r>
            <a:r>
              <a:rPr lang="zh-CN" altLang="en-US" sz="3200" dirty="0"/>
              <a:t>该方法引入语法特征，加强了句子相似度模型</a:t>
            </a:r>
            <a:r>
              <a:rPr lang="zh-CN" altLang="en-US" sz="3200" dirty="0" smtClean="0"/>
              <a:t>的句法相似性，但无法</a:t>
            </a:r>
            <a:r>
              <a:rPr lang="zh-CN" altLang="en-US" sz="3200" dirty="0"/>
              <a:t>表达语义层面的相似性，且该</a:t>
            </a:r>
            <a:r>
              <a:rPr lang="zh-CN" altLang="en-US" sz="3200" dirty="0" smtClean="0"/>
              <a:t>方法</a:t>
            </a:r>
            <a:r>
              <a:rPr lang="zh-CN" altLang="en-US" sz="3200" dirty="0"/>
              <a:t>依赖于句法分析的准确率，而现有的依存句法分析准 确率不高，需要人工加以</a:t>
            </a:r>
            <a:r>
              <a:rPr lang="zh-CN" altLang="en-US" sz="3200" dirty="0" smtClean="0"/>
              <a:t>修正。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8385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3200" dirty="0"/>
              <a:t>因此</a:t>
            </a:r>
            <a:r>
              <a:rPr lang="zh-CN" altLang="en-US" sz="3200" dirty="0" smtClean="0"/>
              <a:t>，提</a:t>
            </a:r>
            <a:r>
              <a:rPr lang="zh-CN" altLang="en-US" sz="3200" dirty="0"/>
              <a:t>出一</a:t>
            </a:r>
            <a:r>
              <a:rPr lang="zh-CN" altLang="en-US" sz="3200" dirty="0" smtClean="0"/>
              <a:t>种基于</a:t>
            </a:r>
            <a:r>
              <a:rPr lang="zh-CN" altLang="en-US" sz="3200" dirty="0"/>
              <a:t>深度学习工具 </a:t>
            </a:r>
            <a:r>
              <a:rPr lang="en-US" altLang="zh-CN" sz="3200" dirty="0"/>
              <a:t>word2vec </a:t>
            </a:r>
            <a:r>
              <a:rPr lang="zh-CN" altLang="en-US" sz="3200" dirty="0"/>
              <a:t>提供的词向量，结合</a:t>
            </a:r>
            <a:r>
              <a:rPr lang="zh-CN" altLang="en-US" sz="3200" dirty="0" smtClean="0"/>
              <a:t>词频统计</a:t>
            </a:r>
            <a:r>
              <a:rPr lang="zh-CN" altLang="en-US" sz="3200" dirty="0"/>
              <a:t>信息构建的权重以及词序、句子长度等因素的句子 相似度计算模型。 </a:t>
            </a:r>
            <a:endParaRPr lang="zh-CN" altLang="en-US" sz="32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763929"/>
            <a:ext cx="3414531" cy="5347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（一）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综合多因素的句子相似度模型 </a:t>
            </a:r>
            <a:br>
              <a:rPr lang="zh-CN" altLang="en-US" sz="3200" dirty="0" smtClean="0"/>
            </a:b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26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图文框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111</TotalTime>
  <Words>3884</Words>
  <Application>Microsoft Macintosh PowerPoint</Application>
  <PresentationFormat>宽屏</PresentationFormat>
  <Paragraphs>259</Paragraphs>
  <Slides>37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Corbel</vt:lpstr>
      <vt:lpstr>DengXian</vt:lpstr>
      <vt:lpstr>KaiTi</vt:lpstr>
      <vt:lpstr>SimHei</vt:lpstr>
      <vt:lpstr>Wingdings 2</vt:lpstr>
      <vt:lpstr>幼圆</vt:lpstr>
      <vt:lpstr>Arial</vt:lpstr>
      <vt:lpstr>图文框</vt:lpstr>
      <vt:lpstr>面向游戏客服场景 自动问答系统研究与实现</vt:lpstr>
      <vt:lpstr>课题背景（一）</vt:lpstr>
      <vt:lpstr>课题背景（二）</vt:lpstr>
      <vt:lpstr>系统概述</vt:lpstr>
      <vt:lpstr>（一） 综合多因素的句子相似度模型  </vt:lpstr>
      <vt:lpstr>（一） 综合多因素的句子相似度模型  </vt:lpstr>
      <vt:lpstr>（一） 综合多因素的句子相似度模型  </vt:lpstr>
      <vt:lpstr>（一） 综合多因素的句子相似度模型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面向游戏客服场景 自动问答系统研究与实现</dc:title>
  <dc:creator>Microsoft Office 用户</dc:creator>
  <cp:lastModifiedBy>Microsoft Office 用户</cp:lastModifiedBy>
  <cp:revision>17</cp:revision>
  <dcterms:created xsi:type="dcterms:W3CDTF">2019-05-13T11:03:56Z</dcterms:created>
  <dcterms:modified xsi:type="dcterms:W3CDTF">2019-05-13T12:55:15Z</dcterms:modified>
</cp:coreProperties>
</file>