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3" r:id="rId4"/>
    <p:sldId id="257" r:id="rId5"/>
    <p:sldId id="258" r:id="rId6"/>
    <p:sldId id="259" r:id="rId7"/>
    <p:sldId id="267" r:id="rId8"/>
    <p:sldId id="268" r:id="rId9"/>
    <p:sldId id="269" r:id="rId10"/>
    <p:sldId id="260" r:id="rId11"/>
    <p:sldId id="272" r:id="rId12"/>
    <p:sldId id="261" r:id="rId13"/>
    <p:sldId id="266" r:id="rId14"/>
    <p:sldId id="262" r:id="rId15"/>
    <p:sldId id="264" r:id="rId16"/>
    <p:sldId id="265" r:id="rId17"/>
    <p:sldId id="270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2F932-C84D-43D8-B349-18D61705E5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B9E9195-0B0C-4398-8380-90D9A177D856}">
      <dgm:prSet phldrT="[文本]" custT="1"/>
      <dgm:spPr/>
      <dgm:t>
        <a:bodyPr/>
        <a:lstStyle/>
        <a:p>
          <a:r>
            <a:rPr lang="zh-CN" altLang="en-US" sz="1600" dirty="0" smtClean="0">
              <a:latin typeface="楷体" panose="02010609060101010101" pitchFamily="49" charset="-122"/>
              <a:ea typeface="楷体" panose="02010609060101010101" pitchFamily="49" charset="-122"/>
            </a:rPr>
            <a:t>数据读入</a:t>
          </a:r>
          <a:endParaRPr lang="zh-CN" altLang="en-US" sz="1600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0D9949E-EFC6-48FA-8E1A-D12435371713}" type="parTrans" cxnId="{7CD89407-59CE-4ED8-9436-026B995B2658}">
      <dgm:prSet/>
      <dgm:spPr/>
      <dgm:t>
        <a:bodyPr/>
        <a:lstStyle/>
        <a:p>
          <a:endParaRPr lang="zh-CN" altLang="en-US"/>
        </a:p>
      </dgm:t>
    </dgm:pt>
    <dgm:pt modelId="{DC64BD32-CF4A-484F-9CB1-1715F6B61E98}" type="sibTrans" cxnId="{7CD89407-59CE-4ED8-9436-026B995B2658}">
      <dgm:prSet/>
      <dgm:spPr/>
      <dgm:t>
        <a:bodyPr/>
        <a:lstStyle/>
        <a:p>
          <a:endParaRPr lang="zh-CN" altLang="en-US"/>
        </a:p>
      </dgm:t>
    </dgm:pt>
    <dgm:pt modelId="{4072AB03-CA10-4EE5-B7C3-E9B8C0608567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数据预处理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A0DE7D9A-3C10-43CF-AE31-8736B0AE21C7}" type="parTrans" cxnId="{8AEF281A-0A56-414C-B909-921FEAF3FFBE}">
      <dgm:prSet/>
      <dgm:spPr/>
      <dgm:t>
        <a:bodyPr/>
        <a:lstStyle/>
        <a:p>
          <a:endParaRPr lang="zh-CN" altLang="en-US"/>
        </a:p>
      </dgm:t>
    </dgm:pt>
    <dgm:pt modelId="{80A222C0-3F85-423B-AD9A-E3E52104C8E8}" type="sibTrans" cxnId="{8AEF281A-0A56-414C-B909-921FEAF3FFBE}">
      <dgm:prSet/>
      <dgm:spPr/>
      <dgm:t>
        <a:bodyPr/>
        <a:lstStyle/>
        <a:p>
          <a:endParaRPr lang="zh-CN" altLang="en-US"/>
        </a:p>
      </dgm:t>
    </dgm:pt>
    <dgm:pt modelId="{F6D698B0-D010-4A7D-BC87-3DFAE52EF02E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特征工程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6F218D-CCB9-45F4-AA70-5C82E7609AB0}" type="parTrans" cxnId="{B6553662-2685-4E81-B192-CEF3699F3B95}">
      <dgm:prSet/>
      <dgm:spPr/>
      <dgm:t>
        <a:bodyPr/>
        <a:lstStyle/>
        <a:p>
          <a:endParaRPr lang="zh-CN" altLang="en-US"/>
        </a:p>
      </dgm:t>
    </dgm:pt>
    <dgm:pt modelId="{98FF62BD-CBDD-47F2-A092-405C30BF8937}" type="sibTrans" cxnId="{B6553662-2685-4E81-B192-CEF3699F3B95}">
      <dgm:prSet/>
      <dgm:spPr/>
      <dgm:t>
        <a:bodyPr/>
        <a:lstStyle/>
        <a:p>
          <a:endParaRPr lang="zh-CN" altLang="en-US"/>
        </a:p>
      </dgm:t>
    </dgm:pt>
    <dgm:pt modelId="{E1C31401-C164-4F5B-892A-419022F0769E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特征选择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182261A2-6DCE-4702-9CBA-A7668DB922D7}" type="parTrans" cxnId="{B889340B-FAB7-4E22-BFC6-A2CCBF718C5C}">
      <dgm:prSet/>
      <dgm:spPr/>
      <dgm:t>
        <a:bodyPr/>
        <a:lstStyle/>
        <a:p>
          <a:endParaRPr lang="zh-CN" altLang="en-US"/>
        </a:p>
      </dgm:t>
    </dgm:pt>
    <dgm:pt modelId="{85C9FE40-A6E7-4CA7-B98A-BA3CCC106CF3}" type="sibTrans" cxnId="{B889340B-FAB7-4E22-BFC6-A2CCBF718C5C}">
      <dgm:prSet/>
      <dgm:spPr/>
      <dgm:t>
        <a:bodyPr/>
        <a:lstStyle/>
        <a:p>
          <a:endParaRPr lang="zh-CN" altLang="en-US"/>
        </a:p>
      </dgm:t>
    </dgm:pt>
    <dgm:pt modelId="{0091B376-CE37-4B6D-B5B4-896C4913273A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模型训练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628196F-738B-4B82-BF80-7FC371C3399F}" type="parTrans" cxnId="{E392585C-E350-4B5E-82AE-5376A25B44A7}">
      <dgm:prSet/>
      <dgm:spPr/>
      <dgm:t>
        <a:bodyPr/>
        <a:lstStyle/>
        <a:p>
          <a:endParaRPr lang="zh-CN" altLang="en-US"/>
        </a:p>
      </dgm:t>
    </dgm:pt>
    <dgm:pt modelId="{7F8A6D02-9DAC-4CC5-B21B-B2B0E046150D}" type="sibTrans" cxnId="{E392585C-E350-4B5E-82AE-5376A25B44A7}">
      <dgm:prSet/>
      <dgm:spPr/>
      <dgm:t>
        <a:bodyPr/>
        <a:lstStyle/>
        <a:p>
          <a:endParaRPr lang="zh-CN" altLang="en-US"/>
        </a:p>
      </dgm:t>
    </dgm:pt>
    <dgm:pt modelId="{174C6D83-F684-4008-A755-799127779577}">
      <dgm:prSet phldrT="[文本]"/>
      <dgm:spPr/>
      <dgm:t>
        <a:bodyPr/>
        <a:lstStyle/>
        <a:p>
          <a:r>
            <a: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rPr>
            <a:t>结果</a:t>
          </a:r>
          <a:endParaRPr lang="zh-CN" altLang="en-US" dirty="0"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EE8A2432-2B87-4CC0-BBFB-5DC8D594A860}" type="parTrans" cxnId="{938A4F2E-4321-4EF7-9FD2-1767D491C522}">
      <dgm:prSet/>
      <dgm:spPr/>
      <dgm:t>
        <a:bodyPr/>
        <a:lstStyle/>
        <a:p>
          <a:endParaRPr lang="zh-CN" altLang="en-US"/>
        </a:p>
      </dgm:t>
    </dgm:pt>
    <dgm:pt modelId="{EAED0B63-37D2-4055-9182-29DBB3703795}" type="sibTrans" cxnId="{938A4F2E-4321-4EF7-9FD2-1767D491C522}">
      <dgm:prSet/>
      <dgm:spPr/>
      <dgm:t>
        <a:bodyPr/>
        <a:lstStyle/>
        <a:p>
          <a:endParaRPr lang="zh-CN" altLang="en-US"/>
        </a:p>
      </dgm:t>
    </dgm:pt>
    <dgm:pt modelId="{1F8B15C2-CB57-4345-910E-1D6573676D90}" type="pres">
      <dgm:prSet presAssocID="{9C92F932-C84D-43D8-B349-18D61705E5CA}" presName="Name0" presStyleCnt="0">
        <dgm:presLayoutVars>
          <dgm:dir/>
          <dgm:animLvl val="lvl"/>
          <dgm:resizeHandles val="exact"/>
        </dgm:presLayoutVars>
      </dgm:prSet>
      <dgm:spPr/>
    </dgm:pt>
    <dgm:pt modelId="{9042EDB9-A7AE-4C9A-AEA3-6B2A11B7DEF4}" type="pres">
      <dgm:prSet presAssocID="{DB9E9195-0B0C-4398-8380-90D9A177D85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25A544-5EFE-4703-879A-9EE31FD0500D}" type="pres">
      <dgm:prSet presAssocID="{DC64BD32-CF4A-484F-9CB1-1715F6B61E98}" presName="parTxOnlySpace" presStyleCnt="0"/>
      <dgm:spPr/>
    </dgm:pt>
    <dgm:pt modelId="{9D784986-3574-482A-BD9C-98897F00631F}" type="pres">
      <dgm:prSet presAssocID="{4072AB03-CA10-4EE5-B7C3-E9B8C0608567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B9DEB3-8AC7-4AAC-A17A-4368CB7D5F06}" type="pres">
      <dgm:prSet presAssocID="{80A222C0-3F85-423B-AD9A-E3E52104C8E8}" presName="parTxOnlySpace" presStyleCnt="0"/>
      <dgm:spPr/>
    </dgm:pt>
    <dgm:pt modelId="{A0035FFB-D4B5-4783-BA89-0F9489B86F7E}" type="pres">
      <dgm:prSet presAssocID="{F6D698B0-D010-4A7D-BC87-3DFAE52EF02E}" presName="parTxOnly" presStyleLbl="node1" presStyleIdx="2" presStyleCnt="6" custLinFactNeighborX="65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1A51F-EAB5-42EA-B4BB-CBFDD031994F}" type="pres">
      <dgm:prSet presAssocID="{98FF62BD-CBDD-47F2-A092-405C30BF8937}" presName="parTxOnlySpace" presStyleCnt="0"/>
      <dgm:spPr/>
    </dgm:pt>
    <dgm:pt modelId="{E0B871F7-8836-4A7F-9283-3FAF65F9C0A3}" type="pres">
      <dgm:prSet presAssocID="{E1C31401-C164-4F5B-892A-419022F0769E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56B6A-2942-403F-B65C-8566BB26C640}" type="pres">
      <dgm:prSet presAssocID="{85C9FE40-A6E7-4CA7-B98A-BA3CCC106CF3}" presName="parTxOnlySpace" presStyleCnt="0"/>
      <dgm:spPr/>
    </dgm:pt>
    <dgm:pt modelId="{49F66DA3-0CAF-4962-B6D1-CA71D3538829}" type="pres">
      <dgm:prSet presAssocID="{0091B376-CE37-4B6D-B5B4-896C4913273A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DD724E-4819-4EAB-B395-64BF0F14D142}" type="pres">
      <dgm:prSet presAssocID="{7F8A6D02-9DAC-4CC5-B21B-B2B0E046150D}" presName="parTxOnlySpace" presStyleCnt="0"/>
      <dgm:spPr/>
    </dgm:pt>
    <dgm:pt modelId="{2FB71F88-1765-4D5D-B9C4-1F2B75834FC0}" type="pres">
      <dgm:prSet presAssocID="{174C6D83-F684-4008-A755-79912777957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75340A-30A0-4CD4-AB61-955BBBB87CFD}" type="presOf" srcId="{9C92F932-C84D-43D8-B349-18D61705E5CA}" destId="{1F8B15C2-CB57-4345-910E-1D6573676D90}" srcOrd="0" destOrd="0" presId="urn:microsoft.com/office/officeart/2005/8/layout/chevron1"/>
    <dgm:cxn modelId="{8AEF281A-0A56-414C-B909-921FEAF3FFBE}" srcId="{9C92F932-C84D-43D8-B349-18D61705E5CA}" destId="{4072AB03-CA10-4EE5-B7C3-E9B8C0608567}" srcOrd="1" destOrd="0" parTransId="{A0DE7D9A-3C10-43CF-AE31-8736B0AE21C7}" sibTransId="{80A222C0-3F85-423B-AD9A-E3E52104C8E8}"/>
    <dgm:cxn modelId="{938A4F2E-4321-4EF7-9FD2-1767D491C522}" srcId="{9C92F932-C84D-43D8-B349-18D61705E5CA}" destId="{174C6D83-F684-4008-A755-799127779577}" srcOrd="5" destOrd="0" parTransId="{EE8A2432-2B87-4CC0-BBFB-5DC8D594A860}" sibTransId="{EAED0B63-37D2-4055-9182-29DBB3703795}"/>
    <dgm:cxn modelId="{E392585C-E350-4B5E-82AE-5376A25B44A7}" srcId="{9C92F932-C84D-43D8-B349-18D61705E5CA}" destId="{0091B376-CE37-4B6D-B5B4-896C4913273A}" srcOrd="4" destOrd="0" parTransId="{E628196F-738B-4B82-BF80-7FC371C3399F}" sibTransId="{7F8A6D02-9DAC-4CC5-B21B-B2B0E046150D}"/>
    <dgm:cxn modelId="{B889340B-FAB7-4E22-BFC6-A2CCBF718C5C}" srcId="{9C92F932-C84D-43D8-B349-18D61705E5CA}" destId="{E1C31401-C164-4F5B-892A-419022F0769E}" srcOrd="3" destOrd="0" parTransId="{182261A2-6DCE-4702-9CBA-A7668DB922D7}" sibTransId="{85C9FE40-A6E7-4CA7-B98A-BA3CCC106CF3}"/>
    <dgm:cxn modelId="{7CD89407-59CE-4ED8-9436-026B995B2658}" srcId="{9C92F932-C84D-43D8-B349-18D61705E5CA}" destId="{DB9E9195-0B0C-4398-8380-90D9A177D856}" srcOrd="0" destOrd="0" parTransId="{80D9949E-EFC6-48FA-8E1A-D12435371713}" sibTransId="{DC64BD32-CF4A-484F-9CB1-1715F6B61E98}"/>
    <dgm:cxn modelId="{4417A3AD-067C-4408-83B2-3A1C90636E9C}" type="presOf" srcId="{0091B376-CE37-4B6D-B5B4-896C4913273A}" destId="{49F66DA3-0CAF-4962-B6D1-CA71D3538829}" srcOrd="0" destOrd="0" presId="urn:microsoft.com/office/officeart/2005/8/layout/chevron1"/>
    <dgm:cxn modelId="{81711D98-054D-493E-9657-6EB03EAEB850}" type="presOf" srcId="{E1C31401-C164-4F5B-892A-419022F0769E}" destId="{E0B871F7-8836-4A7F-9283-3FAF65F9C0A3}" srcOrd="0" destOrd="0" presId="urn:microsoft.com/office/officeart/2005/8/layout/chevron1"/>
    <dgm:cxn modelId="{C3FFCF91-BFCD-4FB2-9F07-75A8BB4698C2}" type="presOf" srcId="{4072AB03-CA10-4EE5-B7C3-E9B8C0608567}" destId="{9D784986-3574-482A-BD9C-98897F00631F}" srcOrd="0" destOrd="0" presId="urn:microsoft.com/office/officeart/2005/8/layout/chevron1"/>
    <dgm:cxn modelId="{0FDCBFFC-2C1D-457B-B7CA-E69735B3D8B7}" type="presOf" srcId="{F6D698B0-D010-4A7D-BC87-3DFAE52EF02E}" destId="{A0035FFB-D4B5-4783-BA89-0F9489B86F7E}" srcOrd="0" destOrd="0" presId="urn:microsoft.com/office/officeart/2005/8/layout/chevron1"/>
    <dgm:cxn modelId="{EAEBBB3B-02FF-4748-8070-62B96D8DE349}" type="presOf" srcId="{174C6D83-F684-4008-A755-799127779577}" destId="{2FB71F88-1765-4D5D-B9C4-1F2B75834FC0}" srcOrd="0" destOrd="0" presId="urn:microsoft.com/office/officeart/2005/8/layout/chevron1"/>
    <dgm:cxn modelId="{B6553662-2685-4E81-B192-CEF3699F3B95}" srcId="{9C92F932-C84D-43D8-B349-18D61705E5CA}" destId="{F6D698B0-D010-4A7D-BC87-3DFAE52EF02E}" srcOrd="2" destOrd="0" parTransId="{EE6F218D-CCB9-45F4-AA70-5C82E7609AB0}" sibTransId="{98FF62BD-CBDD-47F2-A092-405C30BF8937}"/>
    <dgm:cxn modelId="{4FFBD30D-A8BD-45A0-BF91-D30545AC8B27}" type="presOf" srcId="{DB9E9195-0B0C-4398-8380-90D9A177D856}" destId="{9042EDB9-A7AE-4C9A-AEA3-6B2A11B7DEF4}" srcOrd="0" destOrd="0" presId="urn:microsoft.com/office/officeart/2005/8/layout/chevron1"/>
    <dgm:cxn modelId="{53093ACE-5B47-40B9-893A-94AEF913A8E2}" type="presParOf" srcId="{1F8B15C2-CB57-4345-910E-1D6573676D90}" destId="{9042EDB9-A7AE-4C9A-AEA3-6B2A11B7DEF4}" srcOrd="0" destOrd="0" presId="urn:microsoft.com/office/officeart/2005/8/layout/chevron1"/>
    <dgm:cxn modelId="{0488D9EC-A17F-4C28-86C1-90AACD17350C}" type="presParOf" srcId="{1F8B15C2-CB57-4345-910E-1D6573676D90}" destId="{2C25A544-5EFE-4703-879A-9EE31FD0500D}" srcOrd="1" destOrd="0" presId="urn:microsoft.com/office/officeart/2005/8/layout/chevron1"/>
    <dgm:cxn modelId="{1BBBE9A9-1028-403F-BB30-D152CE94B1A4}" type="presParOf" srcId="{1F8B15C2-CB57-4345-910E-1D6573676D90}" destId="{9D784986-3574-482A-BD9C-98897F00631F}" srcOrd="2" destOrd="0" presId="urn:microsoft.com/office/officeart/2005/8/layout/chevron1"/>
    <dgm:cxn modelId="{E38F87C0-A3D4-411C-9373-34D7D6E39E17}" type="presParOf" srcId="{1F8B15C2-CB57-4345-910E-1D6573676D90}" destId="{F9B9DEB3-8AC7-4AAC-A17A-4368CB7D5F06}" srcOrd="3" destOrd="0" presId="urn:microsoft.com/office/officeart/2005/8/layout/chevron1"/>
    <dgm:cxn modelId="{249AAB85-D335-4093-8963-D798460F822C}" type="presParOf" srcId="{1F8B15C2-CB57-4345-910E-1D6573676D90}" destId="{A0035FFB-D4B5-4783-BA89-0F9489B86F7E}" srcOrd="4" destOrd="0" presId="urn:microsoft.com/office/officeart/2005/8/layout/chevron1"/>
    <dgm:cxn modelId="{5CF739E9-B8A8-491C-B51A-CA8017A69B92}" type="presParOf" srcId="{1F8B15C2-CB57-4345-910E-1D6573676D90}" destId="{6761A51F-EAB5-42EA-B4BB-CBFDD031994F}" srcOrd="5" destOrd="0" presId="urn:microsoft.com/office/officeart/2005/8/layout/chevron1"/>
    <dgm:cxn modelId="{52374CE9-AA95-4857-9561-BE9B4AD01079}" type="presParOf" srcId="{1F8B15C2-CB57-4345-910E-1D6573676D90}" destId="{E0B871F7-8836-4A7F-9283-3FAF65F9C0A3}" srcOrd="6" destOrd="0" presId="urn:microsoft.com/office/officeart/2005/8/layout/chevron1"/>
    <dgm:cxn modelId="{3DBDF715-CA26-4CA5-9E13-F50F571FB5BE}" type="presParOf" srcId="{1F8B15C2-CB57-4345-910E-1D6573676D90}" destId="{59A56B6A-2942-403F-B65C-8566BB26C640}" srcOrd="7" destOrd="0" presId="urn:microsoft.com/office/officeart/2005/8/layout/chevron1"/>
    <dgm:cxn modelId="{C6728BB8-4BB7-45C1-A2E0-786262C3A9D2}" type="presParOf" srcId="{1F8B15C2-CB57-4345-910E-1D6573676D90}" destId="{49F66DA3-0CAF-4962-B6D1-CA71D3538829}" srcOrd="8" destOrd="0" presId="urn:microsoft.com/office/officeart/2005/8/layout/chevron1"/>
    <dgm:cxn modelId="{2DBA88AF-9312-4B20-85E9-6E81E8A52B08}" type="presParOf" srcId="{1F8B15C2-CB57-4345-910E-1D6573676D90}" destId="{59DD724E-4819-4EAB-B395-64BF0F14D142}" srcOrd="9" destOrd="0" presId="urn:microsoft.com/office/officeart/2005/8/layout/chevron1"/>
    <dgm:cxn modelId="{BA3D9A4C-CD6B-4B68-9EE0-A1EC18244E0D}" type="presParOf" srcId="{1F8B15C2-CB57-4345-910E-1D6573676D90}" destId="{2FB71F88-1765-4D5D-B9C4-1F2B75834FC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EDB9-A7AE-4C9A-AEA3-6B2A11B7DEF4}">
      <dsp:nvSpPr>
        <dsp:cNvPr id="0" name=""/>
        <dsp:cNvSpPr/>
      </dsp:nvSpPr>
      <dsp:spPr>
        <a:xfrm>
          <a:off x="3815" y="93498"/>
          <a:ext cx="1419508" cy="567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数据读入</a:t>
          </a:r>
          <a:endParaRPr lang="zh-CN" altLang="en-US" sz="16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87717" y="93498"/>
        <a:ext cx="851705" cy="567803"/>
      </dsp:txXfrm>
    </dsp:sp>
    <dsp:sp modelId="{9D784986-3574-482A-BD9C-98897F00631F}">
      <dsp:nvSpPr>
        <dsp:cNvPr id="0" name=""/>
        <dsp:cNvSpPr/>
      </dsp:nvSpPr>
      <dsp:spPr>
        <a:xfrm>
          <a:off x="1281373" y="93498"/>
          <a:ext cx="1419508" cy="567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数据预处理</a:t>
          </a:r>
          <a:endParaRPr lang="zh-CN" alt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565275" y="93498"/>
        <a:ext cx="851705" cy="567803"/>
      </dsp:txXfrm>
    </dsp:sp>
    <dsp:sp modelId="{A0035FFB-D4B5-4783-BA89-0F9489B86F7E}">
      <dsp:nvSpPr>
        <dsp:cNvPr id="0" name=""/>
        <dsp:cNvSpPr/>
      </dsp:nvSpPr>
      <dsp:spPr>
        <a:xfrm>
          <a:off x="2568203" y="93498"/>
          <a:ext cx="1419508" cy="567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特征工程</a:t>
          </a:r>
          <a:endParaRPr lang="zh-CN" alt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2852105" y="93498"/>
        <a:ext cx="851705" cy="567803"/>
      </dsp:txXfrm>
    </dsp:sp>
    <dsp:sp modelId="{E0B871F7-8836-4A7F-9283-3FAF65F9C0A3}">
      <dsp:nvSpPr>
        <dsp:cNvPr id="0" name=""/>
        <dsp:cNvSpPr/>
      </dsp:nvSpPr>
      <dsp:spPr>
        <a:xfrm>
          <a:off x="3836489" y="93498"/>
          <a:ext cx="1419508" cy="567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特征选择</a:t>
          </a:r>
          <a:endParaRPr lang="zh-CN" alt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4120391" y="93498"/>
        <a:ext cx="851705" cy="567803"/>
      </dsp:txXfrm>
    </dsp:sp>
    <dsp:sp modelId="{49F66DA3-0CAF-4962-B6D1-CA71D3538829}">
      <dsp:nvSpPr>
        <dsp:cNvPr id="0" name=""/>
        <dsp:cNvSpPr/>
      </dsp:nvSpPr>
      <dsp:spPr>
        <a:xfrm>
          <a:off x="5114047" y="93498"/>
          <a:ext cx="1419508" cy="567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模型训练</a:t>
          </a:r>
          <a:endParaRPr lang="zh-CN" alt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5397949" y="93498"/>
        <a:ext cx="851705" cy="567803"/>
      </dsp:txXfrm>
    </dsp:sp>
    <dsp:sp modelId="{2FB71F88-1765-4D5D-B9C4-1F2B75834FC0}">
      <dsp:nvSpPr>
        <dsp:cNvPr id="0" name=""/>
        <dsp:cNvSpPr/>
      </dsp:nvSpPr>
      <dsp:spPr>
        <a:xfrm>
          <a:off x="6391605" y="93498"/>
          <a:ext cx="1419508" cy="567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楷体" panose="02010609060101010101" pitchFamily="49" charset="-122"/>
              <a:ea typeface="楷体" panose="02010609060101010101" pitchFamily="49" charset="-122"/>
            </a:rPr>
            <a:t>结果</a:t>
          </a:r>
          <a:endParaRPr lang="zh-CN" altLang="en-US" sz="1700" kern="1200" dirty="0"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6675507" y="93498"/>
        <a:ext cx="851705" cy="567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9977A-C690-4E0C-8408-6B7FA99AC7AD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8C6F-6B20-4B4A-83BE-F84C73AB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4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812-AB71-4D65-9CD0-2394FFEB6687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957736" y="406402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ISI-World Cup 2019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7015" l="4706" r="917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5628" b="1383"/>
          <a:stretch/>
        </p:blipFill>
        <p:spPr>
          <a:xfrm>
            <a:off x="1431302" y="116414"/>
            <a:ext cx="1010957" cy="832714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1524000" y="1052733"/>
            <a:ext cx="9946511" cy="0"/>
          </a:xfrm>
          <a:prstGeom prst="line">
            <a:avLst/>
          </a:prstGeom>
          <a:ln w="57150" cmpd="tri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0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8A2-ECC8-4BDE-B84C-BFBED127D4CD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4248-3694-4A78-85F4-4EBAC3EAA358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7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0321-DA58-44C0-9506-1DC87FEE90BC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9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0BEB-D385-4C56-BC06-C4F632D554AB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97B6-5CD1-4AC6-B879-75EF7E605BB8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4A0C-0809-4321-8DCB-68C4252206A9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7E71-6D8F-434E-927E-F296E2ABD700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0B5-0193-4C0E-906B-350B8E73A76A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BCD0-6B27-4836-A201-914A997558CE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F8D2-FD7A-4A53-AA2F-331BE87BFE9A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0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53AB-5207-4E9F-A7FB-B62BE4351B63}" type="datetime1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6B49-5A2B-4D02-9D4A-0DB8A9586D7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478" b="97015" l="4706" r="917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5628" b="1383"/>
          <a:stretch/>
        </p:blipFill>
        <p:spPr>
          <a:xfrm>
            <a:off x="1431302" y="116414"/>
            <a:ext cx="1010957" cy="832714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8957736" y="406402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ISI-World Cup 2019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524000" y="1052733"/>
            <a:ext cx="9946511" cy="0"/>
          </a:xfrm>
          <a:prstGeom prst="line">
            <a:avLst/>
          </a:prstGeom>
          <a:ln w="57150" cmpd="tri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74238" cy="143564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赛题 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：企业投资价值评估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9119" y="3292672"/>
            <a:ext cx="9144000" cy="208638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团队名称：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xyr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团队成员：吴绍武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续育茹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胡军锋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043556" y="5486396"/>
            <a:ext cx="193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2019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BBB9-3BE4-454B-A968-058F6FA4B37C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864" y="365125"/>
            <a:ext cx="9960935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特征选择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864" y="2115879"/>
            <a:ext cx="9960936" cy="40610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最后我们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总共提取了特征数：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447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采取特征降维的方法：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Tree-Based Feature Selection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降维之后的特征数：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67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D736-8C5F-42E8-8EA2-3B6E9CAFE9C9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532" y="365125"/>
            <a:ext cx="9965267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算法模型及模型融合</a:t>
            </a:r>
            <a:endParaRPr lang="zh-CN" altLang="en-US" dirty="0"/>
          </a:p>
        </p:txBody>
      </p:sp>
      <p:sp>
        <p:nvSpPr>
          <p:cNvPr id="4" name="TextBox 7"/>
          <p:cNvSpPr txBox="1"/>
          <p:nvPr/>
        </p:nvSpPr>
        <p:spPr>
          <a:xfrm>
            <a:off x="2668355" y="2316148"/>
            <a:ext cx="3070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Stacking</a:t>
            </a:r>
          </a:p>
          <a:p>
            <a:pPr algn="ctr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Xgboost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/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LightGBM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models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665090"/>
              </p:ext>
            </p:extLst>
          </p:nvPr>
        </p:nvGraphicFramePr>
        <p:xfrm>
          <a:off x="2687609" y="3105675"/>
          <a:ext cx="314327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81601" y="351673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 folds</a:t>
            </a:r>
          </a:p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Train data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265489" y="1886905"/>
            <a:ext cx="3877573" cy="43204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7569"/>
              </p:ext>
            </p:extLst>
          </p:nvPr>
        </p:nvGraphicFramePr>
        <p:xfrm>
          <a:off x="6616699" y="2071669"/>
          <a:ext cx="3575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25042"/>
              </p:ext>
            </p:extLst>
          </p:nvPr>
        </p:nvGraphicFramePr>
        <p:xfrm>
          <a:off x="6616695" y="4224017"/>
          <a:ext cx="3571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41"/>
          <p:cNvSpPr txBox="1"/>
          <p:nvPr/>
        </p:nvSpPr>
        <p:spPr>
          <a:xfrm>
            <a:off x="6956960" y="2320800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Train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</a:p>
        </p:txBody>
      </p:sp>
      <p:sp>
        <p:nvSpPr>
          <p:cNvPr id="12" name="TextBox 41"/>
          <p:cNvSpPr txBox="1"/>
          <p:nvPr/>
        </p:nvSpPr>
        <p:spPr>
          <a:xfrm>
            <a:off x="7007756" y="469147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rot="5400000" flipH="1" flipV="1">
            <a:off x="5709545" y="2407217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5723729" y="2782612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 flipH="1" flipV="1">
            <a:off x="5706792" y="3140125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5704040" y="3510857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5714208" y="3888361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H="1">
            <a:off x="5656893" y="3442750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6200000" flipH="1">
            <a:off x="5654135" y="3784913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6200000" flipH="1">
            <a:off x="5668327" y="4142104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5653636" y="4562876"/>
            <a:ext cx="1121191" cy="80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6200000" flipH="1">
            <a:off x="5688009" y="4890355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48"/>
          <p:cNvSpPr txBox="1"/>
          <p:nvPr/>
        </p:nvSpPr>
        <p:spPr>
          <a:xfrm>
            <a:off x="8487640" y="370404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BayesianRidge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model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7" name="肘形连接符 26"/>
          <p:cNvCxnSpPr>
            <a:stCxn id="11" idx="3"/>
            <a:endCxn id="23" idx="1"/>
          </p:cNvCxnSpPr>
          <p:nvPr/>
        </p:nvCxnSpPr>
        <p:spPr>
          <a:xfrm>
            <a:off x="7718707" y="2782465"/>
            <a:ext cx="768933" cy="1244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2"/>
          </p:cNvCxnSpPr>
          <p:nvPr/>
        </p:nvCxnSpPr>
        <p:spPr>
          <a:xfrm flipH="1">
            <a:off x="9387886" y="4350372"/>
            <a:ext cx="1" cy="72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948275" y="5068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result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7718706" y="4018598"/>
            <a:ext cx="768933" cy="1244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8" name="TextBox 6"/>
          <p:cNvSpPr txBox="1"/>
          <p:nvPr/>
        </p:nvSpPr>
        <p:spPr>
          <a:xfrm>
            <a:off x="1405446" y="4092475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</a:p>
          <a:p>
            <a:pPr algn="ctr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data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87C6-D1BC-4BF6-A300-43DA99A6301E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498" y="365125"/>
            <a:ext cx="9950302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模型结果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498" y="2137143"/>
            <a:ext cx="9950302" cy="403981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我们使用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两组特征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，跑出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两个结果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，最后对两个结果取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加权平均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。线下验证结果如下：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34337"/>
              </p:ext>
            </p:extLst>
          </p:nvPr>
        </p:nvGraphicFramePr>
        <p:xfrm>
          <a:off x="2117061" y="3399063"/>
          <a:ext cx="8128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135403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3875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19705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9455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模型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Xgboost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LightGBM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Stacking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融合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6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model1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线下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RMSE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3.09823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3.06265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3.0526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8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model2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线下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RMSE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3.08532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3.04859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3.03932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9223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62712" y="5241854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注：最后我们取两个融合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预测的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test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进行加权平均后作为最终结果，并提交！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58AD-2F25-4287-957A-F9539156120B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864" y="365125"/>
            <a:ext cx="9960935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代码文档说明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864" y="2041451"/>
            <a:ext cx="9960936" cy="41355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代码块基本流程：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utput  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用于存放结果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model1.py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第一个模型，并产生第一个结果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model1_result.xlsx,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保存到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output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文件夹下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odel2.py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第二个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模型，并产生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第二个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model2_result.xlsx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保存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output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文件夹下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inal_result.py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对两个模型的结果取平均，并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最终结果赛题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_xyr.xlsx,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output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文件夹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代码运行顺序：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model1.py     model2.py     final_result.py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运行环境： 详见代码压缩包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63782376"/>
              </p:ext>
            </p:extLst>
          </p:nvPr>
        </p:nvGraphicFramePr>
        <p:xfrm>
          <a:off x="2317899" y="2434967"/>
          <a:ext cx="7814930" cy="75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箭头 5"/>
          <p:cNvSpPr/>
          <p:nvPr/>
        </p:nvSpPr>
        <p:spPr>
          <a:xfrm>
            <a:off x="4040383" y="5560820"/>
            <a:ext cx="361506" cy="85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404899" y="5564368"/>
            <a:ext cx="361506" cy="85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A1A3-A137-4DDA-B73A-C472B90DD929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498" y="365125"/>
            <a:ext cx="9950302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探索历程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498" y="1825625"/>
            <a:ext cx="9950302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一开始，我们选择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LightGBM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baseline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，因为它的速度比较快，所以容易筛选特征。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从最初的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RMSE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几，我们不断地挖掘特征，然后往模型带，根据模型结果来判断该特征的好坏。这样做可以大概知道特征的重要性，但是上分非常慢。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挖掘特征是痛苦的！每个表都有各种数据缺失，数据格式，字符串要处理，以及数字的提取等等问题。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模型我们选择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gboost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LightGBM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以我们的经验，主要是因为它们比其他的树模型往往更优。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最后，一起调参寻找最优参数。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179E-41B8-4BF9-AEBA-4FE101CADB10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4762" y="365125"/>
            <a:ext cx="9929037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心得体会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4762" y="2030819"/>
            <a:ext cx="9929038" cy="414614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多看大佬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们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kernel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，学习并总结，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kaggle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很多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数据探索很重要，对寻找特征并构造非常有帮助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特征决定分数上限，模型只是逼近这个上限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相信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cv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融合往往都会有提高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相信队友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89AD-20D7-4808-BD69-673D3D096ABD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232" y="365125"/>
            <a:ext cx="9971567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232" y="1825625"/>
            <a:ext cx="997156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企业的综合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信息各种各样，处理起来比较费劲，导致预处理部分花时比较多，但预处理也是比较重要；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挖掘特征是重中之重，其中的数据探索是必不可少的；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Xgboost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LightGBM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模型适用于回归问题，而且后者对特征筛选、调参比较有帮助；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模型融合往往可以提高精度，而且提高模型的稳定性、鲁棒性；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最后，最重要的部分还是特征提取！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0F97-D4FF-4191-992E-EDCCA3E833AB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346258"/>
            <a:ext cx="9982200" cy="408234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最后，非常感谢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IEEE ISI 2019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深圳人工智能与数据科学研究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院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竞赛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，让我们有机会学习、锻炼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提高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自己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！最后祝竞赛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举办取得胜利！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9822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致谢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0E0D-0727-4003-BBAE-0DB26AD1F97C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7552-D258-4B69-BB39-83E462A80F3D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65125"/>
            <a:ext cx="9982200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721" y="2073349"/>
            <a:ext cx="9812079" cy="410361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团队简介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题解读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数据处理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算法模型及模型融合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代码文档说明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探索历程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心得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体会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致谢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5C76-C06D-4B66-868B-18F1972DFF6A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334" y="365125"/>
            <a:ext cx="10003466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团队简介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0334" y="2158409"/>
            <a:ext cx="10003465" cy="40185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吴绍武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就读于北京工业大学，硕士研二，专业涉及非线性动力学方程、医学心电、脉搏等信号处理。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续育茹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就读于北京工业大学，硕士研二，专业涉及非线性动力学方程、机器学习等。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胡军锋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就读于北京工业大学，硕士研一，专业涉及机器学习、深度学习。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主要参赛经历：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DC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药物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分子筛选第四名、南京赛单项奖、全国高校大数据应用创新赛第五名、第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届融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360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三等奖、小微企业失信预测第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名等。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A3-07FC-4533-9D71-D3C07ACD7111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865" y="365125"/>
            <a:ext cx="9960934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赛题解读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864" y="1924493"/>
            <a:ext cx="9960935" cy="425247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根据公司年报，财务报告，管理报告，财产报告，税务情况，知识产权等公司一般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信息（总共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37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个企业评分表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），对不同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公司的投资价值进行评分，为投资者提供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建议。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具体包括：产品、工商基本信息、购地信息、年报信息、上市信息、海关、竞品、纳税、纳税人、融资、软著、作品、专利、商标、项目、招投标、资质认证、债券等。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本题的评测函数：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RMSE  --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均方根误差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重点：属于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回归问题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68" y="4475340"/>
            <a:ext cx="3161905" cy="85714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346A-CF45-4489-8056-17D3F5DFDF1C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7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4130" y="365125"/>
            <a:ext cx="9939670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数据处理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30" y="2200939"/>
            <a:ext cx="9939670" cy="397602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本题给的数据表很丰富，但数据存在很多问题，我们大部分时间都花在这些问题的处理，以及下一步的特征挖掘与提取上！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标签、样本重复处理：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去重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缺失值处理：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-99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类别变量处理：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标签编码、独热编码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单位转换：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美元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6.7*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人民币 、亿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1000*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日期转换：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转换成数值型，分割年月日，便于提取时间特征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信用等级转换：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高级认证企业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；一般认证企业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；一般信用企业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；剩下的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数字的提取：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正则表达式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异常字符串处理：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’--’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’\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xad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65B1-ACA2-4CF2-AD37-79F17315B5E4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4130" y="365125"/>
            <a:ext cx="9939670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130" y="2126511"/>
            <a:ext cx="9939670" cy="405045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为了方便，我们团队决定单独对每个表进行挖掘和提取特征，之后再把特征结合起来！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，产品类型的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，标签编码：注册资本币种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正则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、经营状态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行业大类（代码）、行业小类（代码）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省份代码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城市代码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地区代码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是否上市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登记机关区域代码；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独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热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编码：行业大类（代码）；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注销原因有无缺失（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有）；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成立日期到经营期限自的时间间隔；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行政区：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，供地总面积、成交价款（万元）的统计特征：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median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skew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土地用途：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62FA-CD2D-4B92-9B84-890E1A598E30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864" y="365125"/>
            <a:ext cx="9960935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864" y="2147777"/>
            <a:ext cx="9960936" cy="40291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；总面积：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；信用等级：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每个经济区划的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；竞品的标签、竞品轮次、竞品详细地址、竞品运营状态：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，纳税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级年份：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企业编号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年报年份在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年到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；认缴出资信息、实缴出资信息：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（取对数）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8A3-1F56-46A9-8AB6-CC9B7963C0FF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864" y="365125"/>
            <a:ext cx="9960935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864" y="2073349"/>
            <a:ext cx="9960936" cy="410361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；是否有网站或网点、企业是否有投资信息或购买其他公司股权、有限责任公司本年度是否发生股东股权转、是否提供对外担保、从业人数是否公开：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sum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；每个商标状态的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count;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申请年、申请日：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max, min, max-min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；每股收益、每股净资产、每股公积金、每股未分配利润、每股经营现金流：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mean, 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std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，资产负债率、流动负债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总负债、流动比率、速动比率：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mean,std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，经营总收入：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D41A-91B0-4E97-AED5-CB11BD66A254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0966" y="365125"/>
            <a:ext cx="9992833" cy="1325563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特征提取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0966" y="2062715"/>
            <a:ext cx="9992834" cy="41142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，总资产周转率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、应收账款周转天数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、存货周转天数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天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；资产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货币资金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、资产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固定资产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、资产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无形资产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、资产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资产总计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、负债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负债合计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；标签：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；票面利率（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%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）、计划发行总额（亿元）：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mean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；省份：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；每类专利类型的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；证书名称：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nunique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；每类状态的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37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，企业编号：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count.</a:t>
            </a: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6B49-5A2B-4D02-9D4A-0DB8A9586D7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3CA3-807F-4327-9AFD-662A36BC899E}" type="datetime1">
              <a:rPr lang="zh-CN" altLang="en-US" smtClean="0"/>
              <a:t>2019/4/16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1586</Words>
  <Application>Microsoft Office PowerPoint</Application>
  <PresentationFormat>宽屏</PresentationFormat>
  <Paragraphs>200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楷体</vt:lpstr>
      <vt:lpstr>Arial</vt:lpstr>
      <vt:lpstr>Wingdings</vt:lpstr>
      <vt:lpstr>Office 主题​​</vt:lpstr>
      <vt:lpstr>赛题 1：企业投资价值评估 </vt:lpstr>
      <vt:lpstr>  目录</vt:lpstr>
      <vt:lpstr>  团队简介</vt:lpstr>
      <vt:lpstr>  赛题解读</vt:lpstr>
      <vt:lpstr>  数据处理</vt:lpstr>
      <vt:lpstr>  特征提取</vt:lpstr>
      <vt:lpstr>  特征提取</vt:lpstr>
      <vt:lpstr>  特征提取</vt:lpstr>
      <vt:lpstr>  特征提取</vt:lpstr>
      <vt:lpstr>  特征选择</vt:lpstr>
      <vt:lpstr>  算法模型及模型融合</vt:lpstr>
      <vt:lpstr>  模型结果</vt:lpstr>
      <vt:lpstr>  代码文档说明</vt:lpstr>
      <vt:lpstr>  探索历程</vt:lpstr>
      <vt:lpstr>  心得体会</vt:lpstr>
      <vt:lpstr>  总结</vt:lpstr>
      <vt:lpstr>  致谢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shaowu</dc:creator>
  <cp:lastModifiedBy>shaowu</cp:lastModifiedBy>
  <cp:revision>144</cp:revision>
  <dcterms:created xsi:type="dcterms:W3CDTF">2019-03-05T07:12:52Z</dcterms:created>
  <dcterms:modified xsi:type="dcterms:W3CDTF">2019-04-16T04:48:46Z</dcterms:modified>
</cp:coreProperties>
</file>