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6" r:id="rId2"/>
    <p:sldId id="321" r:id="rId3"/>
    <p:sldId id="328" r:id="rId4"/>
    <p:sldId id="339" r:id="rId5"/>
    <p:sldId id="308" r:id="rId6"/>
    <p:sldId id="334" r:id="rId7"/>
    <p:sldId id="329" r:id="rId8"/>
    <p:sldId id="336" r:id="rId9"/>
    <p:sldId id="330" r:id="rId10"/>
    <p:sldId id="335" r:id="rId11"/>
    <p:sldId id="338" r:id="rId12"/>
    <p:sldId id="332" r:id="rId13"/>
    <p:sldId id="337" r:id="rId14"/>
    <p:sldId id="333" r:id="rId15"/>
    <p:sldId id="327" r:id="rId16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4C9AE"/>
    <a:srgbClr val="99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02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74"/>
    </p:cViewPr>
  </p:sorterViewPr>
  <p:notesViewPr>
    <p:cSldViewPr showGuides="1">
      <p:cViewPr varScale="1">
        <p:scale>
          <a:sx n="61" d="100"/>
          <a:sy n="61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CDB1E-9234-4DE3-B1B0-A3145D9229B4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8746-F1BF-4756-BE87-F7DCC251C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2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72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53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57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54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320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150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24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72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09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22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59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14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17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6404" y="2173983"/>
            <a:ext cx="4248472" cy="49277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5031" y="3469985"/>
            <a:ext cx="2251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cs typeface="+mn-ea"/>
              </a:rPr>
              <a:t>哈尔滨工业大学（深圳）</a:t>
            </a:r>
            <a:endParaRPr lang="en-US" altLang="zh-CN" sz="1400" b="1" dirty="0">
              <a:cs typeface="+mn-ea"/>
            </a:endParaRPr>
          </a:p>
          <a:p>
            <a:pPr algn="ctr"/>
            <a:r>
              <a:rPr lang="zh-CN" altLang="en-US" sz="1400" b="1" dirty="0">
                <a:cs typeface="+mn-ea"/>
              </a:rPr>
              <a:t>智能计算中心</a:t>
            </a:r>
            <a:endParaRPr lang="en-US" altLang="zh-CN" sz="1400" b="1" dirty="0">
              <a:cs typeface="+mn-ea"/>
            </a:endParaRPr>
          </a:p>
          <a:p>
            <a:pPr algn="ctr"/>
            <a:r>
              <a:rPr lang="zh-CN" altLang="en-US" sz="1400" b="1" dirty="0">
                <a:cs typeface="+mn-ea"/>
              </a:rPr>
              <a:t>黄孝炜、赵晓雨、陈艺馨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88412" y="220916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JDDC2020 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03648" y="1203598"/>
            <a:ext cx="6529425" cy="3145037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1019760"/>
              <a:ext cx="5472608" cy="265164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130881" y="2663032"/>
            <a:ext cx="481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n-ea"/>
                <a:cs typeface="+mn-ea"/>
              </a:rPr>
              <a:t>融合图片信息和对话模式的</a:t>
            </a:r>
            <a:r>
              <a:rPr lang="en-US" altLang="zh-CN" b="1" dirty="0">
                <a:latin typeface="+mn-ea"/>
                <a:cs typeface="+mn-ea"/>
              </a:rPr>
              <a:t>GPT-2</a:t>
            </a:r>
            <a:r>
              <a:rPr lang="zh-CN" altLang="en-US" b="1" dirty="0">
                <a:latin typeface="+mn-ea"/>
                <a:cs typeface="+mn-ea"/>
              </a:rPr>
              <a:t>对话应用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47" y="631978"/>
            <a:ext cx="3416141" cy="7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候选答案生成</a:t>
              </a: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6954D78-9C2F-4334-BF7B-B92FF7E3F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46623"/>
            <a:ext cx="6474513" cy="2651990"/>
          </a:xfrm>
          <a:prstGeom prst="rect">
            <a:avLst/>
          </a:prstGeom>
        </p:spPr>
      </p:pic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96197F6A-0ABE-4DBF-A1DC-3282FF9C3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88414"/>
              </p:ext>
            </p:extLst>
          </p:nvPr>
        </p:nvGraphicFramePr>
        <p:xfrm>
          <a:off x="1619577" y="3341478"/>
          <a:ext cx="5760640" cy="173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985712876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4010102157"/>
                    </a:ext>
                  </a:extLst>
                </a:gridCol>
              </a:tblGrid>
              <a:tr h="346786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生成方案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bleu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50543"/>
                  </a:ext>
                </a:extLst>
              </a:tr>
              <a:tr h="34678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gpt2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0.1330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796294"/>
                  </a:ext>
                </a:extLst>
              </a:tr>
              <a:tr h="34678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gpt2 + token 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0.1357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87966"/>
                  </a:ext>
                </a:extLst>
              </a:tr>
              <a:tr h="34678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gpt2 + turn 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0.1347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722288"/>
                  </a:ext>
                </a:extLst>
              </a:tr>
              <a:tr h="34678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gpt2 + token type + turn 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0.1363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59248"/>
                  </a:ext>
                </a:extLst>
              </a:tr>
            </a:tbl>
          </a:graphicData>
        </a:graphic>
      </p:graphicFrame>
      <p:sp>
        <p:nvSpPr>
          <p:cNvPr id="11" name="左大括号 10">
            <a:extLst>
              <a:ext uri="{FF2B5EF4-FFF2-40B4-BE49-F238E27FC236}">
                <a16:creationId xmlns:a16="http://schemas.microsoft.com/office/drawing/2014/main" id="{EFDD700B-9651-46C6-976E-5789826E95E3}"/>
              </a:ext>
            </a:extLst>
          </p:cNvPr>
          <p:cNvSpPr/>
          <p:nvPr/>
        </p:nvSpPr>
        <p:spPr>
          <a:xfrm>
            <a:off x="7416398" y="2162251"/>
            <a:ext cx="97787" cy="6884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80EA8E9-9847-4B43-8374-BE00B4A877B7}"/>
                  </a:ext>
                </a:extLst>
              </p:cNvPr>
              <p:cNvSpPr txBox="1"/>
              <p:nvPr/>
            </p:nvSpPr>
            <p:spPr>
              <a:xfrm>
                <a:off x="7465292" y="2112793"/>
                <a:ext cx="1437093" cy="787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1100" dirty="0"/>
                  <a:t>,A</a:t>
                </a:r>
                <a:r>
                  <a:rPr lang="zh-CN" altLang="en-US" sz="1100" dirty="0"/>
                  <a:t>的文字信息</a:t>
                </a:r>
                <a:endParaRPr lang="en-US" altLang="zh-CN" sz="11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zh-CN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1100" dirty="0"/>
                  <a:t>,A</a:t>
                </a:r>
                <a:r>
                  <a:rPr lang="zh-CN" altLang="en-US" sz="1100" dirty="0"/>
                  <a:t>的图片信息</a:t>
                </a:r>
                <a:endParaRPr lang="en-US" altLang="zh-CN" sz="11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1100" dirty="0"/>
                  <a:t>,B</a:t>
                </a:r>
                <a:r>
                  <a:rPr lang="zh-CN" altLang="en-US" sz="1100" dirty="0"/>
                  <a:t>的文字信息</a:t>
                </a:r>
                <a:endParaRPr lang="en-US" altLang="zh-CN" sz="11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zh-CN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1100" dirty="0"/>
                  <a:t>,B</a:t>
                </a:r>
                <a:r>
                  <a:rPr lang="zh-CN" altLang="en-US" sz="1100" dirty="0"/>
                  <a:t>的图片信息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80EA8E9-9847-4B43-8374-BE00B4A87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292" y="2112793"/>
                <a:ext cx="1437093" cy="787331"/>
              </a:xfrm>
              <a:prstGeom prst="rect">
                <a:avLst/>
              </a:prstGeom>
              <a:blipFill>
                <a:blip r:embed="rId5"/>
                <a:stretch>
                  <a:fillRect t="-775"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FBDFEF62-43FA-42E0-8675-06119EB28CA2}"/>
              </a:ext>
            </a:extLst>
          </p:cNvPr>
          <p:cNvSpPr txBox="1"/>
          <p:nvPr/>
        </p:nvSpPr>
        <p:spPr>
          <a:xfrm>
            <a:off x="7374105" y="1617658"/>
            <a:ext cx="1306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仅对文本信息建模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395DB8-EA94-420E-9592-F22ADC4F8107}"/>
              </a:ext>
            </a:extLst>
          </p:cNvPr>
          <p:cNvSpPr txBox="1"/>
          <p:nvPr/>
        </p:nvSpPr>
        <p:spPr>
          <a:xfrm>
            <a:off x="7410006" y="4208443"/>
            <a:ext cx="15476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Trick</a:t>
            </a:r>
            <a:r>
              <a:rPr lang="zh-CN" altLang="en-US" sz="1100" dirty="0"/>
              <a:t>：</a:t>
            </a:r>
            <a:r>
              <a:rPr lang="en-US" altLang="zh-CN" sz="1100" dirty="0"/>
              <a:t>special token</a:t>
            </a:r>
          </a:p>
          <a:p>
            <a:r>
              <a:rPr lang="en-US" altLang="zh-CN" sz="1100" dirty="0"/>
              <a:t>#E-s(number), &lt;</a:t>
            </a:r>
            <a:r>
              <a:rPr lang="en-US" altLang="zh-CN" sz="1100" dirty="0" err="1"/>
              <a:t>url</a:t>
            </a:r>
            <a:r>
              <a:rPr lang="en-US" altLang="zh-CN" sz="1100" dirty="0"/>
              <a:t>&gt;, &lt;img&gt;, coupon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6482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候选答案生成</a:t>
              </a: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41" name="Making money is art…">
            <a:extLst>
              <a:ext uri="{FF2B5EF4-FFF2-40B4-BE49-F238E27FC236}">
                <a16:creationId xmlns:a16="http://schemas.microsoft.com/office/drawing/2014/main" id="{16C4274E-4C1D-48DE-ABCF-F267DA4DBFE7}"/>
              </a:ext>
            </a:extLst>
          </p:cNvPr>
          <p:cNvSpPr txBox="1"/>
          <p:nvPr/>
        </p:nvSpPr>
        <p:spPr>
          <a:xfrm>
            <a:off x="1043608" y="955844"/>
            <a:ext cx="6289152" cy="355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探索过的方案：</a:t>
            </a:r>
            <a:endParaRPr lang="en-US" altLang="zh-CN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sp>
        <p:nvSpPr>
          <p:cNvPr id="11" name="Making money is art…">
            <a:extLst>
              <a:ext uri="{FF2B5EF4-FFF2-40B4-BE49-F238E27FC236}">
                <a16:creationId xmlns:a16="http://schemas.microsoft.com/office/drawing/2014/main" id="{1C159348-D6D2-4C19-8656-D4B71BD4C4A6}"/>
              </a:ext>
            </a:extLst>
          </p:cNvPr>
          <p:cNvSpPr txBox="1"/>
          <p:nvPr/>
        </p:nvSpPr>
        <p:spPr>
          <a:xfrm>
            <a:off x="1146864" y="998759"/>
            <a:ext cx="6289152" cy="1160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lang="en-US" altLang="zh-CN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1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、使用指针网络结合检索内容；</a:t>
            </a:r>
            <a:endParaRPr lang="en-US" altLang="zh-CN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lang="en-US" altLang="zh-CN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sp>
        <p:nvSpPr>
          <p:cNvPr id="12" name="Making money is art…">
            <a:extLst>
              <a:ext uri="{FF2B5EF4-FFF2-40B4-BE49-F238E27FC236}">
                <a16:creationId xmlns:a16="http://schemas.microsoft.com/office/drawing/2014/main" id="{B7583CB0-BEE6-49B9-AC58-E72045D3D63B}"/>
              </a:ext>
            </a:extLst>
          </p:cNvPr>
          <p:cNvSpPr txBox="1"/>
          <p:nvPr/>
        </p:nvSpPr>
        <p:spPr>
          <a:xfrm>
            <a:off x="1146864" y="1873771"/>
            <a:ext cx="6289152" cy="759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2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、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kb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信息：</a:t>
            </a:r>
            <a:r>
              <a:rPr lang="en-US" altLang="zh-CN" sz="1750" kern="0" dirty="0" err="1">
                <a:latin typeface="Century Gothic" panose="020B0502020202020204" pitchFamily="34" charset="0"/>
                <a:cs typeface="+mn-ea"/>
                <a:sym typeface="Montserrat Light"/>
              </a:rPr>
              <a:t>ProductId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客服一致性；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Slot-value pair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知识库信息；</a:t>
            </a:r>
            <a:endParaRPr lang="en-US" altLang="zh-CN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91D21DA-2F64-4C2C-AE54-7DAF5F63E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16" y="1447498"/>
            <a:ext cx="6657409" cy="25910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1258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候选答案打分</a:t>
              </a: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41" name="Making money is art…">
            <a:extLst>
              <a:ext uri="{FF2B5EF4-FFF2-40B4-BE49-F238E27FC236}">
                <a16:creationId xmlns:a16="http://schemas.microsoft.com/office/drawing/2014/main" id="{16C4274E-4C1D-48DE-ABCF-F267DA4DBFE7}"/>
              </a:ext>
            </a:extLst>
          </p:cNvPr>
          <p:cNvSpPr txBox="1"/>
          <p:nvPr/>
        </p:nvSpPr>
        <p:spPr>
          <a:xfrm>
            <a:off x="1146864" y="987574"/>
            <a:ext cx="6809512" cy="385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最大互信息（</a:t>
            </a:r>
            <a:r>
              <a:rPr lang="en-US" altLang="zh-CN" sz="175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mmi</a:t>
            </a:r>
            <a:r>
              <a:rPr lang="zh-CN" altLang="en-US" sz="175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）模型：</a:t>
            </a:r>
            <a:r>
              <a:rPr lang="en-US" altLang="zh-CN" sz="175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p(</a:t>
            </a:r>
            <a:r>
              <a:rPr lang="en-US" altLang="zh-CN" sz="1750" kern="0" dirty="0" err="1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query|response</a:t>
            </a:r>
            <a:r>
              <a:rPr lang="en-US" altLang="zh-CN" sz="175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)</a:t>
            </a:r>
            <a:r>
              <a:rPr lang="zh-CN" altLang="en-US" sz="175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来衡量回复中新增信息的丰富程度（单调的回复与许多问题都相关）。</a:t>
            </a:r>
            <a:endParaRPr lang="en-US" altLang="zh-CN" sz="1750" kern="0" dirty="0">
              <a:solidFill>
                <a:srgbClr val="2B2F3C"/>
              </a:solidFill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lang="en-US" altLang="zh-CN" sz="1750" kern="0" dirty="0">
              <a:solidFill>
                <a:srgbClr val="2B2F3C"/>
              </a:solidFill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lang="en-US" sz="1750" kern="0" dirty="0">
              <a:solidFill>
                <a:srgbClr val="2B2F3C"/>
              </a:solidFill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lang="en-US" sz="1750" kern="0" dirty="0">
              <a:solidFill>
                <a:srgbClr val="2B2F3C"/>
              </a:solidFill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lang="en-US" sz="1750" kern="0" dirty="0">
              <a:solidFill>
                <a:srgbClr val="2B2F3C"/>
              </a:solidFill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lang="en-US" sz="1750" kern="0" dirty="0">
              <a:solidFill>
                <a:srgbClr val="2B2F3C"/>
              </a:solidFill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lang="en-US" sz="1750" kern="0" dirty="0">
              <a:solidFill>
                <a:srgbClr val="2B2F3C"/>
              </a:solidFill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lang="en-US" sz="1750" kern="0" dirty="0">
              <a:solidFill>
                <a:srgbClr val="2B2F3C"/>
              </a:solidFill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sz="1100" kern="0" dirty="0" err="1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DialoGPT</a:t>
            </a:r>
            <a:r>
              <a:rPr lang="en-US" sz="110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: Large-Scale Generative Pre-training for Conversational Response Generation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11C5A12-11D8-4ECA-92F3-DB9FAA7E4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8" y="1994873"/>
            <a:ext cx="6316003" cy="1438781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A87640B-B03A-4498-BC59-EE9B6F4E5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963790"/>
              </p:ext>
            </p:extLst>
          </p:nvPr>
        </p:nvGraphicFramePr>
        <p:xfrm>
          <a:off x="1427491" y="3438156"/>
          <a:ext cx="6096000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366746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691148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0491497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bleu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人工评分（任务完成率）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01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gpt2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0.1363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0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gpt2 + mmi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0.1508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0.42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30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3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候选答案打分</a:t>
              </a: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41" name="Making money is art…">
            <a:extLst>
              <a:ext uri="{FF2B5EF4-FFF2-40B4-BE49-F238E27FC236}">
                <a16:creationId xmlns:a16="http://schemas.microsoft.com/office/drawing/2014/main" id="{16C4274E-4C1D-48DE-ABCF-F267DA4DBFE7}"/>
              </a:ext>
            </a:extLst>
          </p:cNvPr>
          <p:cNvSpPr txBox="1"/>
          <p:nvPr/>
        </p:nvSpPr>
        <p:spPr>
          <a:xfrm>
            <a:off x="1146864" y="987574"/>
            <a:ext cx="6289152" cy="355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探索过的方案：</a:t>
            </a:r>
            <a:endParaRPr lang="en-US" altLang="zh-CN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D96F1BD-E8DE-45AC-B102-D70628AA90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059582"/>
            <a:ext cx="3599079" cy="3435846"/>
          </a:xfrm>
          <a:prstGeom prst="rect">
            <a:avLst/>
          </a:prstGeom>
        </p:spPr>
      </p:pic>
      <p:sp>
        <p:nvSpPr>
          <p:cNvPr id="13" name="Making money is art…">
            <a:extLst>
              <a:ext uri="{FF2B5EF4-FFF2-40B4-BE49-F238E27FC236}">
                <a16:creationId xmlns:a16="http://schemas.microsoft.com/office/drawing/2014/main" id="{5B527D3C-3BAA-4BE9-BC05-6229DE842F06}"/>
              </a:ext>
            </a:extLst>
          </p:cNvPr>
          <p:cNvSpPr txBox="1"/>
          <p:nvPr/>
        </p:nvSpPr>
        <p:spPr>
          <a:xfrm>
            <a:off x="1164994" y="1009031"/>
            <a:ext cx="6289152" cy="759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lang="en-US" altLang="zh-CN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1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、训练一个问答对匹配模型进行打分；</a:t>
            </a:r>
            <a:endParaRPr lang="en-US" altLang="zh-CN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18210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总结与展望</a:t>
              </a: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41" name="Making money is art…">
            <a:extLst>
              <a:ext uri="{FF2B5EF4-FFF2-40B4-BE49-F238E27FC236}">
                <a16:creationId xmlns:a16="http://schemas.microsoft.com/office/drawing/2014/main" id="{16C4274E-4C1D-48DE-ABCF-F267DA4DBFE7}"/>
              </a:ext>
            </a:extLst>
          </p:cNvPr>
          <p:cNvSpPr txBox="1"/>
          <p:nvPr/>
        </p:nvSpPr>
        <p:spPr>
          <a:xfrm>
            <a:off x="1146864" y="987574"/>
            <a:ext cx="6809512" cy="4796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总结：</a:t>
            </a:r>
            <a:endParaRPr lang="en-US" altLang="zh-CN" sz="1750" kern="0" dirty="0">
              <a:solidFill>
                <a:srgbClr val="2B2F3C"/>
              </a:solidFill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验证了对话模式能有效提高对话任务效果；</a:t>
            </a:r>
            <a:endParaRPr lang="en-US" altLang="zh-CN" sz="1750" kern="0" dirty="0">
              <a:solidFill>
                <a:srgbClr val="2B2F3C"/>
              </a:solidFill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验证了图片的</a:t>
            </a:r>
            <a:r>
              <a:rPr lang="en-US" altLang="zh-CN" sz="175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ocr</a:t>
            </a:r>
            <a:r>
              <a:rPr lang="zh-CN" altLang="en-US" sz="175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结果能有效提高对话任务效果；</a:t>
            </a:r>
            <a:endParaRPr lang="en-US" altLang="zh-CN" sz="1750" kern="0" dirty="0">
              <a:solidFill>
                <a:srgbClr val="2B2F3C"/>
              </a:solidFill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lang="en-US" sz="1750" kern="0" dirty="0">
              <a:solidFill>
                <a:srgbClr val="2B2F3C"/>
              </a:solidFill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未来工作：</a:t>
            </a:r>
            <a:endParaRPr lang="en-US" altLang="zh-CN" sz="1750" kern="0" dirty="0">
              <a:solidFill>
                <a:srgbClr val="2B2F3C"/>
              </a:solidFill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如何将图片信息更好地融入模型</a:t>
            </a:r>
            <a:endParaRPr lang="en-US" altLang="zh-CN" sz="1750" kern="0" dirty="0">
              <a:solidFill>
                <a:srgbClr val="2B2F3C"/>
              </a:solidFill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如何有效利用背景知识</a:t>
            </a:r>
            <a:endParaRPr lang="en-US" altLang="zh-CN" sz="1750" kern="0" dirty="0">
              <a:solidFill>
                <a:srgbClr val="2B2F3C"/>
              </a:solidFill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除了</a:t>
            </a:r>
            <a:r>
              <a:rPr lang="en-US" altLang="zh-CN" sz="175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mmi</a:t>
            </a:r>
            <a:r>
              <a:rPr lang="zh-CN" altLang="en-US" sz="175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模型，如何得到一个更好的打分模型</a:t>
            </a:r>
            <a:endParaRPr lang="en-US" sz="1750" kern="0" dirty="0">
              <a:solidFill>
                <a:srgbClr val="2B2F3C"/>
              </a:solidFill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lang="en-US" sz="1750" kern="0" dirty="0">
              <a:solidFill>
                <a:srgbClr val="2B2F3C"/>
              </a:solidFill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lang="en-US" sz="1750" kern="0" dirty="0">
              <a:solidFill>
                <a:srgbClr val="2B2F3C"/>
              </a:solidFill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lang="en-US" sz="1750" kern="0" dirty="0">
              <a:solidFill>
                <a:srgbClr val="2B2F3C"/>
              </a:solidFill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lang="en-US" sz="1750" kern="0" dirty="0">
              <a:solidFill>
                <a:srgbClr val="2B2F3C"/>
              </a:solidFill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850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608931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65539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JDDC2020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404324" y="2159447"/>
            <a:ext cx="42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cs typeface="+mn-ea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6182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任务简介</a:t>
              </a:r>
            </a:p>
          </p:txBody>
        </p:sp>
      </p:grpSp>
      <p:sp>
        <p:nvSpPr>
          <p:cNvPr id="53" name="Making money is art…">
            <a:extLst>
              <a:ext uri="{FF2B5EF4-FFF2-40B4-BE49-F238E27FC236}">
                <a16:creationId xmlns:a16="http://schemas.microsoft.com/office/drawing/2014/main" id="{975F5A0C-FC1B-4F89-A37B-DC5F27611018}"/>
              </a:ext>
            </a:extLst>
          </p:cNvPr>
          <p:cNvSpPr txBox="1"/>
          <p:nvPr/>
        </p:nvSpPr>
        <p:spPr>
          <a:xfrm>
            <a:off x="1146864" y="843558"/>
            <a:ext cx="6809512" cy="277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在电商对话情景下，面对与用户的对话上下文、图片及背景知识库，要求生成有上下文逻辑、符合图片信息和知识库信息的回复。</a:t>
            </a:r>
            <a:endParaRPr lang="en-US" altLang="zh-CN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图片种类包含手机截图、商品实物拍照等；知识库中每种商品由若干二元组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&lt;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属性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, 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属性值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 &gt;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构成；</a:t>
            </a:r>
            <a:endParaRPr lang="en-US" altLang="zh-CN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所生成的对话回复需要流畅，并可以解决用户的问题；</a:t>
            </a:r>
            <a:endParaRPr lang="en-US" altLang="zh-CN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lang="en-US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24C89C-F601-4631-9A0A-2C6B51A1CE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9782"/>
            <a:ext cx="4053935" cy="207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方案简介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31640" y="1131590"/>
            <a:ext cx="4918682" cy="720080"/>
            <a:chOff x="1475656" y="1779662"/>
            <a:chExt cx="4918682" cy="720080"/>
          </a:xfrm>
        </p:grpSpPr>
        <p:sp>
          <p:nvSpPr>
            <p:cNvPr id="23" name="TextBox 13"/>
            <p:cNvSpPr txBox="1"/>
            <p:nvPr/>
          </p:nvSpPr>
          <p:spPr>
            <a:xfrm>
              <a:off x="1907704" y="1779662"/>
              <a:ext cx="4486634" cy="28822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dirty="0">
                  <a:latin typeface="+mn-ea"/>
                  <a:cs typeface="+mn-ea"/>
                  <a:sym typeface="Calibri" panose="020F0502020204030204" pitchFamily="34" charset="0"/>
                </a:rPr>
                <a:t>图片信息提取</a:t>
              </a:r>
              <a:endParaRPr lang="en-US" altLang="zh-CN" dirty="0">
                <a:latin typeface="+mn-ea"/>
                <a:cs typeface="+mn-ea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25" name="Freeform 576"/>
              <p:cNvSpPr>
                <a:spLocks/>
              </p:cNvSpPr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6" name="Freeform 577"/>
              <p:cNvSpPr>
                <a:spLocks/>
              </p:cNvSpPr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7" name="Freeform 578"/>
              <p:cNvSpPr>
                <a:spLocks/>
              </p:cNvSpPr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1331640" y="2211710"/>
            <a:ext cx="4918682" cy="720080"/>
            <a:chOff x="1475656" y="1779662"/>
            <a:chExt cx="4918682" cy="720080"/>
          </a:xfrm>
        </p:grpSpPr>
        <p:sp>
          <p:nvSpPr>
            <p:cNvPr id="32" name="TextBox 13"/>
            <p:cNvSpPr txBox="1"/>
            <p:nvPr/>
          </p:nvSpPr>
          <p:spPr>
            <a:xfrm>
              <a:off x="1907704" y="1779662"/>
              <a:ext cx="4486634" cy="5615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dirty="0">
                  <a:latin typeface="+mn-ea"/>
                  <a:cs typeface="+mn-ea"/>
                  <a:sym typeface="Calibri" panose="020F0502020204030204" pitchFamily="34" charset="0"/>
                </a:rPr>
                <a:t>候选答案生成</a:t>
              </a:r>
              <a:endParaRPr lang="en-US" altLang="zh-CN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</a:rPr>
                <a:t>检索式、生成式</a:t>
              </a:r>
              <a:endParaRPr lang="en-US" altLang="zh-CN" sz="1200" dirty="0">
                <a:latin typeface="+mn-ea"/>
                <a:cs typeface="+mn-ea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35" name="Freeform 576"/>
              <p:cNvSpPr>
                <a:spLocks/>
              </p:cNvSpPr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6" name="Freeform 577"/>
              <p:cNvSpPr>
                <a:spLocks/>
              </p:cNvSpPr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7" name="Freeform 578"/>
              <p:cNvSpPr>
                <a:spLocks/>
              </p:cNvSpPr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34" name="直接连接符 33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1331640" y="3291830"/>
            <a:ext cx="4918682" cy="720080"/>
            <a:chOff x="1475656" y="1779662"/>
            <a:chExt cx="4918682" cy="720080"/>
          </a:xfrm>
        </p:grpSpPr>
        <p:sp>
          <p:nvSpPr>
            <p:cNvPr id="39" name="TextBox 13"/>
            <p:cNvSpPr txBox="1"/>
            <p:nvPr/>
          </p:nvSpPr>
          <p:spPr>
            <a:xfrm>
              <a:off x="1907704" y="1779662"/>
              <a:ext cx="4486634" cy="28822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dirty="0">
                  <a:latin typeface="+mn-ea"/>
                  <a:cs typeface="+mn-ea"/>
                  <a:sym typeface="Calibri" panose="020F0502020204030204" pitchFamily="34" charset="0"/>
                </a:rPr>
                <a:t>候选答案打分</a:t>
              </a:r>
              <a:endParaRPr lang="en-US" altLang="zh-CN" dirty="0">
                <a:latin typeface="+mn-ea"/>
                <a:cs typeface="+mn-ea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42" name="Freeform 576"/>
              <p:cNvSpPr>
                <a:spLocks/>
              </p:cNvSpPr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3" name="Freeform 577"/>
              <p:cNvSpPr>
                <a:spLocks/>
              </p:cNvSpPr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4" name="Freeform 578"/>
              <p:cNvSpPr>
                <a:spLocks/>
              </p:cNvSpPr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41" name="直接连接符 40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图片信息提取</a:t>
              </a: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41" name="Making money is art…">
            <a:extLst>
              <a:ext uri="{FF2B5EF4-FFF2-40B4-BE49-F238E27FC236}">
                <a16:creationId xmlns:a16="http://schemas.microsoft.com/office/drawing/2014/main" id="{16C4274E-4C1D-48DE-ABCF-F267DA4DBFE7}"/>
              </a:ext>
            </a:extLst>
          </p:cNvPr>
          <p:cNvSpPr txBox="1"/>
          <p:nvPr/>
        </p:nvSpPr>
        <p:spPr>
          <a:xfrm>
            <a:off x="1146864" y="987574"/>
            <a:ext cx="6809512" cy="23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图像原始共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58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类：</a:t>
            </a:r>
            <a:endParaRPr lang="en-US" altLang="zh-CN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sz="1200" kern="0" dirty="0">
                <a:latin typeface="Century Gothic" panose="020B0502020202020204" pitchFamily="34" charset="0"/>
                <a:cs typeface="+mn-ea"/>
                <a:sym typeface="Montserrat Light"/>
              </a:rPr>
              <a:t>[2454, 2197, 1067, 999, 939, 863, 797, 616, 544, 485, 458, 377, 376, 343, 296, 291, 280, 264, 263, 260, 217, 199, 170, 162, 161, 152, 149, 147, 133, 130, 125, 124, 119, 107, 92, 67, 65, 60, 54, 54, 39, 31, 31, 28, 22</a:t>
            </a:r>
            <a:r>
              <a:rPr lang="en-US" sz="120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, 19, 17, 16, 14, 14, 12, 11, 11, 10, 8, 4, 3, 1]</a:t>
            </a: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altLang="zh-CN" sz="120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  1</a:t>
            </a:r>
            <a:r>
              <a:rPr lang="zh-CN" altLang="en-US" sz="120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、</a:t>
            </a:r>
            <a:r>
              <a:rPr lang="zh-CN" altLang="en-US" sz="1200" kern="0" dirty="0">
                <a:latin typeface="Century Gothic" panose="020B0502020202020204" pitchFamily="34" charset="0"/>
                <a:cs typeface="+mn-ea"/>
                <a:sym typeface="Montserrat Light"/>
              </a:rPr>
              <a:t>长尾效应很明显；</a:t>
            </a:r>
            <a:endParaRPr lang="en-US" altLang="zh-CN" sz="120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altLang="zh-CN" sz="120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  2</a:t>
            </a:r>
            <a:r>
              <a:rPr lang="zh-CN" altLang="en-US" sz="120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  <a:sym typeface="Montserrat Light"/>
              </a:rPr>
              <a:t>、类间距离太近、类内距离太远，</a:t>
            </a:r>
            <a:r>
              <a:rPr lang="zh-CN" altLang="en-US" sz="1200" kern="0" dirty="0">
                <a:solidFill>
                  <a:srgbClr val="2B2F3C"/>
                </a:solidFill>
                <a:latin typeface="Century Gothic" panose="020B0502020202020204" pitchFamily="34" charset="0"/>
                <a:cs typeface="+mn-ea"/>
              </a:rPr>
              <a:t>例如：商品局部实拍（污损）、商品局部实拍 （咨询）、商品局部实拍（错漏发）</a:t>
            </a:r>
            <a:endParaRPr lang="en-US" altLang="zh-CN" sz="1200" kern="0" dirty="0">
              <a:solidFill>
                <a:srgbClr val="2B2F3C"/>
              </a:solidFill>
              <a:latin typeface="Century Gothic" panose="020B0502020202020204" pitchFamily="34" charset="0"/>
              <a:cs typeface="+mn-ea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lang="zh-CN" altLang="en-US" sz="1200" kern="0" dirty="0">
              <a:solidFill>
                <a:srgbClr val="2B2F3C"/>
              </a:solidFill>
              <a:latin typeface="Century Gothic" panose="020B050202020202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246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图片信息提取</a:t>
              </a: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41" name="Making money is art…">
            <a:extLst>
              <a:ext uri="{FF2B5EF4-FFF2-40B4-BE49-F238E27FC236}">
                <a16:creationId xmlns:a16="http://schemas.microsoft.com/office/drawing/2014/main" id="{16C4274E-4C1D-48DE-ABCF-F267DA4DBFE7}"/>
              </a:ext>
            </a:extLst>
          </p:cNvPr>
          <p:cNvSpPr txBox="1"/>
          <p:nvPr/>
        </p:nvSpPr>
        <p:spPr>
          <a:xfrm>
            <a:off x="1146864" y="987574"/>
            <a:ext cx="6809512" cy="1160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图像分类：需要进行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OCR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的图片，快递信息，商品页面截图，其他。</a:t>
            </a:r>
            <a:endParaRPr lang="en-US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23A66C9C-A3BF-4577-9E39-7ABA9398F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6" y="445882"/>
            <a:ext cx="2408129" cy="46105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0223F418-1190-4D5D-8872-AC3248B6C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45" y="956467"/>
            <a:ext cx="2202371" cy="409991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341C504B-8320-462B-A4C5-2710FB3232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16" y="583054"/>
            <a:ext cx="1897544" cy="4473328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5F752ABE-59CA-41B8-844E-03E12BA1D5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85" y="727847"/>
            <a:ext cx="2110923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图片信息提取</a:t>
              </a: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41" name="Making money is art…">
            <a:extLst>
              <a:ext uri="{FF2B5EF4-FFF2-40B4-BE49-F238E27FC236}">
                <a16:creationId xmlns:a16="http://schemas.microsoft.com/office/drawing/2014/main" id="{16C4274E-4C1D-48DE-ABCF-F267DA4DBFE7}"/>
              </a:ext>
            </a:extLst>
          </p:cNvPr>
          <p:cNvSpPr txBox="1"/>
          <p:nvPr/>
        </p:nvSpPr>
        <p:spPr>
          <a:xfrm>
            <a:off x="1146864" y="987574"/>
            <a:ext cx="6809512" cy="3180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图像分类：需要进行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OCR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的图片，快递信息，商品页面截图，其他。</a:t>
            </a:r>
            <a:endParaRPr lang="en-US" altLang="zh-CN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OCR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的结果进行分类：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detail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，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combination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（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ocr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的结果包含以下文字时全部保留），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extraction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（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ocr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的结果只保留以下文字），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transformation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（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 ocr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的结果包含以下文字时进行转换）、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other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（保留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tf-idf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较高的字段）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;</a:t>
            </a:r>
          </a:p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lang="en-US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6DBF7E-CC5E-4B08-8648-0A8135FAA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25" y="514173"/>
            <a:ext cx="7182679" cy="8601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28D0562-AA3A-4901-9937-8C939C745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66" y="1372224"/>
            <a:ext cx="7152110" cy="21750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A0B887E-303D-4786-8AB7-8AF0FEECBA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25" y="1589731"/>
            <a:ext cx="7142951" cy="240222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3B39BAE-6AC3-4A52-A86C-618C6D6152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66" y="3970843"/>
            <a:ext cx="7152110" cy="11239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571B295-9815-42E0-BA5B-A9BD32CF084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126" y="544650"/>
            <a:ext cx="4266389" cy="435486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1774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候选答案生成</a:t>
              </a: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41" name="Making money is art…">
            <a:extLst>
              <a:ext uri="{FF2B5EF4-FFF2-40B4-BE49-F238E27FC236}">
                <a16:creationId xmlns:a16="http://schemas.microsoft.com/office/drawing/2014/main" id="{16C4274E-4C1D-48DE-ABCF-F267DA4DBFE7}"/>
              </a:ext>
            </a:extLst>
          </p:cNvPr>
          <p:cNvSpPr txBox="1"/>
          <p:nvPr/>
        </p:nvSpPr>
        <p:spPr>
          <a:xfrm>
            <a:off x="1146864" y="987574"/>
            <a:ext cx="3857184" cy="1564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检索式：</a:t>
            </a:r>
            <a:endParaRPr lang="en-US" altLang="zh-CN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寻找最相似的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&lt;</a:t>
            </a:r>
            <a:r>
              <a:rPr 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utterance, question&gt;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的回复视为当前问题的回复。</a:t>
            </a:r>
            <a:endParaRPr lang="en-US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sp>
        <p:nvSpPr>
          <p:cNvPr id="12" name="Making money is art…">
            <a:extLst>
              <a:ext uri="{FF2B5EF4-FFF2-40B4-BE49-F238E27FC236}">
                <a16:creationId xmlns:a16="http://schemas.microsoft.com/office/drawing/2014/main" id="{AEF63D7D-F3E8-4CC3-9461-C7E08EDF4846}"/>
              </a:ext>
            </a:extLst>
          </p:cNvPr>
          <p:cNvSpPr txBox="1"/>
          <p:nvPr/>
        </p:nvSpPr>
        <p:spPr>
          <a:xfrm>
            <a:off x="5148064" y="603551"/>
            <a:ext cx="3857184" cy="1564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表征：</a:t>
            </a:r>
            <a:endParaRPr lang="en-US" altLang="zh-CN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1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）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tf-idf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：</a:t>
            </a:r>
            <a:endParaRPr lang="en-US" altLang="zh-CN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	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词向量加权得到句子的向量表示；</a:t>
            </a:r>
            <a:endParaRPr lang="en-US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sp>
        <p:nvSpPr>
          <p:cNvPr id="15" name="Making money is art…">
            <a:extLst>
              <a:ext uri="{FF2B5EF4-FFF2-40B4-BE49-F238E27FC236}">
                <a16:creationId xmlns:a16="http://schemas.microsoft.com/office/drawing/2014/main" id="{12EAA895-3916-4708-B212-A0A29485CB01}"/>
              </a:ext>
            </a:extLst>
          </p:cNvPr>
          <p:cNvSpPr txBox="1"/>
          <p:nvPr/>
        </p:nvSpPr>
        <p:spPr>
          <a:xfrm>
            <a:off x="5148064" y="1786371"/>
            <a:ext cx="3857184" cy="1564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2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）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DSSM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：</a:t>
            </a:r>
            <a:endParaRPr lang="en-US" altLang="zh-CN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	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使用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DSSM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双塔结构得到句子的向量表示；</a:t>
            </a:r>
            <a:endParaRPr lang="en-US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347B1BE-2DF5-40B1-ADB5-9B1EFFA8A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056665"/>
            <a:ext cx="3236454" cy="3111148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22" name="表格 14">
            <a:extLst>
              <a:ext uri="{FF2B5EF4-FFF2-40B4-BE49-F238E27FC236}">
                <a16:creationId xmlns:a16="http://schemas.microsoft.com/office/drawing/2014/main" id="{24BD2EB1-92A6-497E-8A93-9DC6C14C6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39456"/>
              </p:ext>
            </p:extLst>
          </p:nvPr>
        </p:nvGraphicFramePr>
        <p:xfrm>
          <a:off x="1478410" y="2855749"/>
          <a:ext cx="2839562" cy="102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781">
                  <a:extLst>
                    <a:ext uri="{9D8B030D-6E8A-4147-A177-3AD203B41FA5}">
                      <a16:colId xmlns:a16="http://schemas.microsoft.com/office/drawing/2014/main" val="3870484456"/>
                    </a:ext>
                  </a:extLst>
                </a:gridCol>
                <a:gridCol w="1419781">
                  <a:extLst>
                    <a:ext uri="{9D8B030D-6E8A-4147-A177-3AD203B41FA5}">
                      <a16:colId xmlns:a16="http://schemas.microsoft.com/office/drawing/2014/main" val="1786410787"/>
                    </a:ext>
                  </a:extLst>
                </a:gridCol>
              </a:tblGrid>
              <a:tr h="191595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检索式方案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bleu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172360"/>
                  </a:ext>
                </a:extLst>
              </a:tr>
              <a:tr h="3451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tf-idf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0.0259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14599"/>
                  </a:ext>
                </a:extLst>
              </a:tr>
              <a:tr h="3451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dssm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0.0312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19578"/>
                  </a:ext>
                </a:extLst>
              </a:tr>
            </a:tbl>
          </a:graphicData>
        </a:graphic>
      </p:graphicFrame>
      <p:sp>
        <p:nvSpPr>
          <p:cNvPr id="19" name="Making money is art…">
            <a:extLst>
              <a:ext uri="{FF2B5EF4-FFF2-40B4-BE49-F238E27FC236}">
                <a16:creationId xmlns:a16="http://schemas.microsoft.com/office/drawing/2014/main" id="{9D6E68D3-CD5B-4199-AC66-33BDDF06D140}"/>
              </a:ext>
            </a:extLst>
          </p:cNvPr>
          <p:cNvSpPr txBox="1"/>
          <p:nvPr/>
        </p:nvSpPr>
        <p:spPr>
          <a:xfrm>
            <a:off x="1146864" y="2256564"/>
            <a:ext cx="3857184" cy="355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召回：</a:t>
            </a:r>
            <a:r>
              <a:rPr lang="en-US" altLang="zh-CN" sz="1750" kern="0" dirty="0" err="1">
                <a:latin typeface="Century Gothic" panose="020B0502020202020204" pitchFamily="34" charset="0"/>
                <a:cs typeface="+mn-ea"/>
                <a:sym typeface="Montserrat Light"/>
              </a:rPr>
              <a:t>knn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（</a:t>
            </a:r>
            <a:r>
              <a:rPr lang="en-US" altLang="zh-CN" sz="1750" kern="0" dirty="0" err="1">
                <a:latin typeface="Century Gothic" panose="020B0502020202020204" pitchFamily="34" charset="0"/>
                <a:cs typeface="+mn-ea"/>
                <a:sym typeface="Montserrat Light"/>
              </a:rPr>
              <a:t>faiss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）</a:t>
            </a:r>
            <a:endParaRPr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00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候选答案生成</a:t>
              </a: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41" name="Making money is art…">
            <a:extLst>
              <a:ext uri="{FF2B5EF4-FFF2-40B4-BE49-F238E27FC236}">
                <a16:creationId xmlns:a16="http://schemas.microsoft.com/office/drawing/2014/main" id="{16C4274E-4C1D-48DE-ABCF-F267DA4DBFE7}"/>
              </a:ext>
            </a:extLst>
          </p:cNvPr>
          <p:cNvSpPr txBox="1"/>
          <p:nvPr/>
        </p:nvSpPr>
        <p:spPr>
          <a:xfrm>
            <a:off x="1146864" y="987574"/>
            <a:ext cx="6289152" cy="355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探索过的方案：</a:t>
            </a:r>
            <a:endParaRPr lang="en-US" altLang="zh-CN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sp>
        <p:nvSpPr>
          <p:cNvPr id="11" name="Making money is art…">
            <a:extLst>
              <a:ext uri="{FF2B5EF4-FFF2-40B4-BE49-F238E27FC236}">
                <a16:creationId xmlns:a16="http://schemas.microsoft.com/office/drawing/2014/main" id="{3ADE7DD7-E9AF-4FCE-89B6-D035FE773A75}"/>
              </a:ext>
            </a:extLst>
          </p:cNvPr>
          <p:cNvSpPr txBox="1"/>
          <p:nvPr/>
        </p:nvSpPr>
        <p:spPr>
          <a:xfrm>
            <a:off x="1146864" y="1485118"/>
            <a:ext cx="6289152" cy="355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1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、标准回复；</a:t>
            </a:r>
            <a:endParaRPr lang="en-US" altLang="zh-CN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sp>
        <p:nvSpPr>
          <p:cNvPr id="13" name="Making money is art…">
            <a:extLst>
              <a:ext uri="{FF2B5EF4-FFF2-40B4-BE49-F238E27FC236}">
                <a16:creationId xmlns:a16="http://schemas.microsoft.com/office/drawing/2014/main" id="{C941B0AE-B81A-4072-AFBC-1B6FD5733559}"/>
              </a:ext>
            </a:extLst>
          </p:cNvPr>
          <p:cNvSpPr txBox="1"/>
          <p:nvPr/>
        </p:nvSpPr>
        <p:spPr>
          <a:xfrm>
            <a:off x="1146864" y="1982662"/>
            <a:ext cx="6289152" cy="355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2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、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1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：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1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负采样后，再采样比较相似却不正确的负样本；</a:t>
            </a:r>
            <a:endParaRPr lang="en-US" altLang="zh-CN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57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候选答案生成</a:t>
              </a: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41" name="Making money is art…">
            <a:extLst>
              <a:ext uri="{FF2B5EF4-FFF2-40B4-BE49-F238E27FC236}">
                <a16:creationId xmlns:a16="http://schemas.microsoft.com/office/drawing/2014/main" id="{16C4274E-4C1D-48DE-ABCF-F267DA4DBFE7}"/>
              </a:ext>
            </a:extLst>
          </p:cNvPr>
          <p:cNvSpPr txBox="1"/>
          <p:nvPr/>
        </p:nvSpPr>
        <p:spPr>
          <a:xfrm>
            <a:off x="1146864" y="987574"/>
            <a:ext cx="6809512" cy="3180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生成式：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GPT2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作为语言模型，在给定图片信息和文本信息的条件下，对文本信息的概率分布进行建模；同时模型上探索若干对话任务上的对话模式信息：</a:t>
            </a:r>
          </a:p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说话人信息（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token type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）：对属于同一对话角色的对话进行标记。（在对话中我们可以知道每一句话分别是谁说的）</a:t>
            </a:r>
          </a:p>
          <a:p>
            <a:pPr marL="285750" indent="-285750" defTabSz="412750" hangingPunct="0">
              <a:lnSpc>
                <a:spcPct val="150000"/>
              </a:lnSpc>
              <a:buFont typeface="Wingdings" panose="05000000000000000000" pitchFamily="2" charset="2"/>
              <a:buChar char="p"/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轮次信息（</a:t>
            </a:r>
            <a:r>
              <a:rPr lang="en-US" altLang="zh-CN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turn type</a:t>
            </a:r>
            <a:r>
              <a:rPr lang="zh-CN" altLang="en-US"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）：对属于同一对话轮次的的对话进行标记。（在对话中我们可以知道每一个回答对应的是哪一个问题）</a:t>
            </a:r>
            <a:endParaRPr lang="en-US" altLang="zh-CN"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991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洁2018运营总结报告ppt模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c1lhhoj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858</Words>
  <Application>Microsoft Office PowerPoint</Application>
  <PresentationFormat>全屏显示(16:9)</PresentationFormat>
  <Paragraphs>120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SimSun</vt:lpstr>
      <vt:lpstr>Arial</vt:lpstr>
      <vt:lpstr>Calibri</vt:lpstr>
      <vt:lpstr>Cambria Math</vt:lpstr>
      <vt:lpstr>Century Gothic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简洁2018运营总结报告ppt模板</dc:title>
  <dc:creator>gkl</dc:creator>
  <cp:lastModifiedBy>Laplace Red</cp:lastModifiedBy>
  <cp:revision>217</cp:revision>
  <dcterms:created xsi:type="dcterms:W3CDTF">2018-11-28T05:41:12Z</dcterms:created>
  <dcterms:modified xsi:type="dcterms:W3CDTF">2020-10-31T08:03:09Z</dcterms:modified>
</cp:coreProperties>
</file>