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1"/>
  </p:notesMasterIdLst>
  <p:handoutMasterIdLst>
    <p:handoutMasterId r:id="rId22"/>
  </p:handoutMasterIdLst>
  <p:sldIdLst>
    <p:sldId id="256" r:id="rId2"/>
    <p:sldId id="302" r:id="rId3"/>
    <p:sldId id="268" r:id="rId4"/>
    <p:sldId id="342" r:id="rId5"/>
    <p:sldId id="292" r:id="rId6"/>
    <p:sldId id="293" r:id="rId7"/>
    <p:sldId id="324" r:id="rId8"/>
    <p:sldId id="270" r:id="rId9"/>
    <p:sldId id="334" r:id="rId10"/>
    <p:sldId id="323" r:id="rId11"/>
    <p:sldId id="343" r:id="rId12"/>
    <p:sldId id="335" r:id="rId13"/>
    <p:sldId id="338" r:id="rId14"/>
    <p:sldId id="339" r:id="rId15"/>
    <p:sldId id="340" r:id="rId16"/>
    <p:sldId id="341" r:id="rId17"/>
    <p:sldId id="344" r:id="rId18"/>
    <p:sldId id="265" r:id="rId19"/>
    <p:sldId id="266" r:id="rId20"/>
  </p:sldIdLst>
  <p:sldSz cx="9144000" cy="6858000" type="screen4x3"/>
  <p:notesSz cx="6797675" cy="9874250"/>
  <p:defaultTextStyle>
    <a:defPPr>
      <a:defRPr lang="ja-JP"/>
    </a:defPPr>
    <a:lvl1pPr algn="l" rtl="0" fontAlgn="base">
      <a:spcBef>
        <a:spcPct val="0"/>
      </a:spcBef>
      <a:spcAft>
        <a:spcPct val="0"/>
      </a:spcAft>
      <a:buFont typeface="Arial" panose="020B0604020202020204" pitchFamily="34" charset="0"/>
      <a:defRPr sz="2000" kern="1200">
        <a:solidFill>
          <a:schemeClr val="tx1"/>
        </a:solidFill>
        <a:latin typeface="Tahoma" panose="020B0604030504040204" pitchFamily="34" charset="0"/>
        <a:ea typeface="MS PGothic" panose="020B0600070205080204" pitchFamily="34" charset="-128"/>
        <a:cs typeface="+mn-cs"/>
      </a:defRPr>
    </a:lvl1pPr>
    <a:lvl2pPr marL="457200" algn="l" rtl="0" fontAlgn="base">
      <a:spcBef>
        <a:spcPct val="0"/>
      </a:spcBef>
      <a:spcAft>
        <a:spcPct val="0"/>
      </a:spcAft>
      <a:buFont typeface="Arial" panose="020B0604020202020204" pitchFamily="34" charset="0"/>
      <a:defRPr sz="2000" kern="1200">
        <a:solidFill>
          <a:schemeClr val="tx1"/>
        </a:solidFill>
        <a:latin typeface="Tahoma" panose="020B0604030504040204" pitchFamily="34" charset="0"/>
        <a:ea typeface="MS PGothic" panose="020B0600070205080204" pitchFamily="34" charset="-128"/>
        <a:cs typeface="+mn-cs"/>
      </a:defRPr>
    </a:lvl2pPr>
    <a:lvl3pPr marL="914400" algn="l" rtl="0" fontAlgn="base">
      <a:spcBef>
        <a:spcPct val="0"/>
      </a:spcBef>
      <a:spcAft>
        <a:spcPct val="0"/>
      </a:spcAft>
      <a:buFont typeface="Arial" panose="020B0604020202020204" pitchFamily="34" charset="0"/>
      <a:defRPr sz="2000" kern="1200">
        <a:solidFill>
          <a:schemeClr val="tx1"/>
        </a:solidFill>
        <a:latin typeface="Tahoma" panose="020B0604030504040204" pitchFamily="34" charset="0"/>
        <a:ea typeface="MS PGothic" panose="020B0600070205080204" pitchFamily="34" charset="-128"/>
        <a:cs typeface="+mn-cs"/>
      </a:defRPr>
    </a:lvl3pPr>
    <a:lvl4pPr marL="1371600" algn="l" rtl="0" fontAlgn="base">
      <a:spcBef>
        <a:spcPct val="0"/>
      </a:spcBef>
      <a:spcAft>
        <a:spcPct val="0"/>
      </a:spcAft>
      <a:buFont typeface="Arial" panose="020B0604020202020204" pitchFamily="34" charset="0"/>
      <a:defRPr sz="2000" kern="1200">
        <a:solidFill>
          <a:schemeClr val="tx1"/>
        </a:solidFill>
        <a:latin typeface="Tahoma" panose="020B0604030504040204" pitchFamily="34" charset="0"/>
        <a:ea typeface="MS PGothic" panose="020B0600070205080204" pitchFamily="34" charset="-128"/>
        <a:cs typeface="+mn-cs"/>
      </a:defRPr>
    </a:lvl4pPr>
    <a:lvl5pPr marL="1828800" algn="l" rtl="0" fontAlgn="base">
      <a:spcBef>
        <a:spcPct val="0"/>
      </a:spcBef>
      <a:spcAft>
        <a:spcPct val="0"/>
      </a:spcAft>
      <a:buFont typeface="Arial" panose="020B0604020202020204" pitchFamily="34" charset="0"/>
      <a:defRPr sz="20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Tahom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72">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CB3"/>
    <a:srgbClr val="2E31D6"/>
    <a:srgbClr val="E5F5FF"/>
    <a:srgbClr val="0000CC"/>
    <a:srgbClr val="00CC66"/>
    <a:srgbClr val="FFFF99"/>
    <a:srgbClr val="996600"/>
    <a:srgbClr val="FFFFCC"/>
    <a:srgbClr val="009999"/>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autoAdjust="0"/>
  </p:normalViewPr>
  <p:slideViewPr>
    <p:cSldViewPr>
      <p:cViewPr varScale="1">
        <p:scale>
          <a:sx n="74" d="100"/>
          <a:sy n="74" d="100"/>
        </p:scale>
        <p:origin x="1164" y="6"/>
      </p:cViewPr>
      <p:guideLst>
        <p:guide orient="horz" pos="2172"/>
        <p:guide pos="2857"/>
      </p:guideLst>
    </p:cSldViewPr>
  </p:slideViewPr>
  <p:notesTextViewPr>
    <p:cViewPr>
      <p:scale>
        <a:sx n="100" d="100"/>
        <a:sy n="100" d="100"/>
      </p:scale>
      <p:origin x="0" y="0"/>
    </p:cViewPr>
  </p:notesTextViewPr>
  <p:sorterViewPr>
    <p:cViewPr>
      <p:scale>
        <a:sx n="100" d="100"/>
        <a:sy n="100" d="100"/>
      </p:scale>
      <p:origin x="0" y="0"/>
    </p:cViewPr>
  </p:sorterViewPr>
  <p:gridSpacing cx="75609" cy="7560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46400" cy="493713"/>
          </a:xfrm>
          <a:prstGeom prst="rect">
            <a:avLst/>
          </a:prstGeom>
          <a:noFill/>
          <a:ln w="9525">
            <a:noFill/>
            <a:miter lim="800000"/>
          </a:ln>
          <a:effectLst/>
        </p:spPr>
        <p:txBody>
          <a:bodyPr vert="horz" wrap="square" lIns="90718" tIns="45359" rIns="90718" bIns="45359" numCol="1" anchor="t" anchorCtr="0" compatLnSpc="1"/>
          <a:lstStyle>
            <a:lvl1pPr defTabSz="906145" eaLnBrk="0" hangingPunct="0">
              <a:buFontTx/>
              <a:buNone/>
              <a:defRPr kumimoji="1" sz="1200"/>
            </a:lvl1pPr>
          </a:lstStyle>
          <a:p>
            <a:pPr>
              <a:defRPr/>
            </a:pPr>
            <a:endParaRPr lang="zh-CN" altLang="en-US"/>
          </a:p>
        </p:txBody>
      </p:sp>
      <p:sp>
        <p:nvSpPr>
          <p:cNvPr id="59395" name="Rectangle 3"/>
          <p:cNvSpPr>
            <a:spLocks noGrp="1" noChangeArrowheads="1"/>
          </p:cNvSpPr>
          <p:nvPr>
            <p:ph type="dt" sz="quarter" idx="1"/>
          </p:nvPr>
        </p:nvSpPr>
        <p:spPr bwMode="auto">
          <a:xfrm>
            <a:off x="3849688" y="0"/>
            <a:ext cx="2946400" cy="493713"/>
          </a:xfrm>
          <a:prstGeom prst="rect">
            <a:avLst/>
          </a:prstGeom>
          <a:noFill/>
          <a:ln w="9525">
            <a:noFill/>
            <a:miter lim="800000"/>
          </a:ln>
          <a:effectLst/>
        </p:spPr>
        <p:txBody>
          <a:bodyPr vert="horz" wrap="square" lIns="90718" tIns="45359" rIns="90718" bIns="45359" numCol="1" anchor="t" anchorCtr="0" compatLnSpc="1"/>
          <a:lstStyle>
            <a:lvl1pPr algn="r" defTabSz="906145" eaLnBrk="0" hangingPunct="0">
              <a:buFontTx/>
              <a:buNone/>
              <a:defRPr kumimoji="1" sz="1200"/>
            </a:lvl1pPr>
          </a:lstStyle>
          <a:p>
            <a:pPr>
              <a:defRPr/>
            </a:pPr>
            <a:endParaRPr lang="en-US" altLang="zh-CN"/>
          </a:p>
        </p:txBody>
      </p:sp>
      <p:sp>
        <p:nvSpPr>
          <p:cNvPr id="59396" name="Rectangle 4"/>
          <p:cNvSpPr>
            <a:spLocks noGrp="1" noChangeArrowheads="1"/>
          </p:cNvSpPr>
          <p:nvPr>
            <p:ph type="ftr" sz="quarter" idx="2"/>
          </p:nvPr>
        </p:nvSpPr>
        <p:spPr bwMode="auto">
          <a:xfrm>
            <a:off x="0" y="9378950"/>
            <a:ext cx="2946400" cy="493713"/>
          </a:xfrm>
          <a:prstGeom prst="rect">
            <a:avLst/>
          </a:prstGeom>
          <a:noFill/>
          <a:ln w="9525">
            <a:noFill/>
            <a:miter lim="800000"/>
          </a:ln>
          <a:effectLst/>
        </p:spPr>
        <p:txBody>
          <a:bodyPr vert="horz" wrap="square" lIns="90718" tIns="45359" rIns="90718" bIns="45359" numCol="1" anchor="b" anchorCtr="0" compatLnSpc="1"/>
          <a:lstStyle>
            <a:lvl1pPr defTabSz="906145" eaLnBrk="0" hangingPunct="0">
              <a:buFontTx/>
              <a:buNone/>
              <a:defRPr kumimoji="1" sz="1200"/>
            </a:lvl1pPr>
          </a:lstStyle>
          <a:p>
            <a:pPr>
              <a:defRPr/>
            </a:pPr>
            <a:endParaRPr lang="en-US" altLang="zh-CN"/>
          </a:p>
        </p:txBody>
      </p:sp>
      <p:sp>
        <p:nvSpPr>
          <p:cNvPr id="59397" name="Rectangle 5"/>
          <p:cNvSpPr>
            <a:spLocks noGrp="1" noChangeArrowheads="1"/>
          </p:cNvSpPr>
          <p:nvPr>
            <p:ph type="sldNum" sz="quarter" idx="3"/>
          </p:nvPr>
        </p:nvSpPr>
        <p:spPr bwMode="auto">
          <a:xfrm>
            <a:off x="3849688" y="9378950"/>
            <a:ext cx="2946400" cy="493713"/>
          </a:xfrm>
          <a:prstGeom prst="rect">
            <a:avLst/>
          </a:prstGeom>
          <a:noFill/>
          <a:ln w="9525">
            <a:noFill/>
            <a:miter lim="800000"/>
          </a:ln>
          <a:effectLst/>
        </p:spPr>
        <p:txBody>
          <a:bodyPr vert="horz" wrap="square" lIns="90718" tIns="45359" rIns="90718" bIns="45359" numCol="1" anchor="b" anchorCtr="0" compatLnSpc="1">
            <a:prstTxWarp prst="textNoShape">
              <a:avLst/>
            </a:prstTxWarp>
          </a:bodyPr>
          <a:lstStyle>
            <a:lvl1pPr algn="r" defTabSz="906463" eaLnBrk="0" hangingPunct="0">
              <a:defRPr sz="1200"/>
            </a:lvl1pPr>
          </a:lstStyle>
          <a:p>
            <a:fld id="{DBEAC552-A282-40D9-8444-63B17B48F346}" type="slidenum">
              <a:rPr lang="zh-CN" altLang="en-US"/>
              <a:pPr/>
              <a:t>‹#›</a:t>
            </a:fld>
            <a:endParaRPr lang="en-US" altLang="zh-CN"/>
          </a:p>
        </p:txBody>
      </p:sp>
    </p:spTree>
    <p:extLst>
      <p:ext uri="{BB962C8B-B14F-4D97-AF65-F5344CB8AC3E}">
        <p14:creationId xmlns:p14="http://schemas.microsoft.com/office/powerpoint/2010/main" val="4288272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5300"/>
          </a:xfrm>
          <a:prstGeom prst="rect">
            <a:avLst/>
          </a:prstGeom>
          <a:noFill/>
          <a:ln w="9525">
            <a:noFill/>
            <a:miter lim="800000"/>
          </a:ln>
        </p:spPr>
        <p:txBody>
          <a:bodyPr vert="horz" wrap="square" lIns="93458" tIns="46729" rIns="93458" bIns="46729" numCol="1" anchor="t" anchorCtr="0" compatLnSpc="1"/>
          <a:lstStyle>
            <a:lvl1pPr defTabSz="933450" eaLnBrk="1" hangingPunct="1">
              <a:buFontTx/>
              <a:buNone/>
              <a:defRPr kumimoji="1" sz="1200">
                <a:latin typeface="Arial" panose="020B0604020202020204" pitchFamily="34" charset="0"/>
              </a:defRPr>
            </a:lvl1pPr>
          </a:lstStyle>
          <a:p>
            <a:pPr>
              <a:defRPr/>
            </a:pPr>
            <a:endParaRPr lang="en-US" altLang="ja-JP"/>
          </a:p>
        </p:txBody>
      </p:sp>
      <p:sp>
        <p:nvSpPr>
          <p:cNvPr id="7171" name="Rectangle 3"/>
          <p:cNvSpPr>
            <a:spLocks noGrp="1" noChangeArrowheads="1"/>
          </p:cNvSpPr>
          <p:nvPr>
            <p:ph type="dt" idx="1"/>
          </p:nvPr>
        </p:nvSpPr>
        <p:spPr bwMode="auto">
          <a:xfrm>
            <a:off x="3849688" y="0"/>
            <a:ext cx="2946400" cy="495300"/>
          </a:xfrm>
          <a:prstGeom prst="rect">
            <a:avLst/>
          </a:prstGeom>
          <a:noFill/>
          <a:ln w="9525">
            <a:noFill/>
            <a:miter lim="800000"/>
          </a:ln>
        </p:spPr>
        <p:txBody>
          <a:bodyPr vert="horz" wrap="square" lIns="93458" tIns="46729" rIns="93458" bIns="46729" numCol="1" anchor="t" anchorCtr="0" compatLnSpc="1"/>
          <a:lstStyle>
            <a:lvl1pPr algn="r" defTabSz="933450" eaLnBrk="1" hangingPunct="1">
              <a:buFontTx/>
              <a:buNone/>
              <a:defRPr kumimoji="1" sz="1200">
                <a:latin typeface="Arial" panose="020B0604020202020204" pitchFamily="34" charset="0"/>
              </a:defRPr>
            </a:lvl1pPr>
          </a:lstStyle>
          <a:p>
            <a:pPr>
              <a:defRPr/>
            </a:pPr>
            <a:endParaRPr lang="en-US" altLang="ja-JP"/>
          </a:p>
        </p:txBody>
      </p:sp>
      <p:sp>
        <p:nvSpPr>
          <p:cNvPr id="20484" name="Rectangle 4"/>
          <p:cNvSpPr>
            <a:spLocks noGrp="1" noRot="1" noChangeAspect="1" noChangeArrowheads="1" noTextEdit="1"/>
          </p:cNvSpPr>
          <p:nvPr>
            <p:ph type="sldImg" idx="4294967295"/>
          </p:nvPr>
        </p:nvSpPr>
        <p:spPr bwMode="auto">
          <a:xfrm>
            <a:off x="930275" y="739775"/>
            <a:ext cx="4938713"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1038" y="4692650"/>
            <a:ext cx="5438775" cy="4441825"/>
          </a:xfrm>
          <a:prstGeom prst="rect">
            <a:avLst/>
          </a:prstGeom>
          <a:noFill/>
          <a:ln w="9525">
            <a:noFill/>
            <a:miter lim="800000"/>
          </a:ln>
        </p:spPr>
        <p:txBody>
          <a:bodyPr vert="horz" wrap="square" lIns="93458" tIns="46729" rIns="93458" bIns="46729" numCol="1" anchor="t" anchorCtr="0" compatLnSpc="1"/>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7174" name="Rectangle 6"/>
          <p:cNvSpPr>
            <a:spLocks noGrp="1" noChangeArrowheads="1"/>
          </p:cNvSpPr>
          <p:nvPr>
            <p:ph type="ftr" sz="quarter" idx="4"/>
          </p:nvPr>
        </p:nvSpPr>
        <p:spPr bwMode="auto">
          <a:xfrm>
            <a:off x="0" y="9377363"/>
            <a:ext cx="2946400" cy="495300"/>
          </a:xfrm>
          <a:prstGeom prst="rect">
            <a:avLst/>
          </a:prstGeom>
          <a:noFill/>
          <a:ln w="9525">
            <a:noFill/>
            <a:miter lim="800000"/>
          </a:ln>
        </p:spPr>
        <p:txBody>
          <a:bodyPr vert="horz" wrap="square" lIns="93458" tIns="46729" rIns="93458" bIns="46729" numCol="1" anchor="b" anchorCtr="0" compatLnSpc="1"/>
          <a:lstStyle>
            <a:lvl1pPr defTabSz="933450" eaLnBrk="1" hangingPunct="1">
              <a:buFontTx/>
              <a:buNone/>
              <a:defRPr kumimoji="1" sz="1200">
                <a:latin typeface="Arial" panose="020B0604020202020204" pitchFamily="34" charset="0"/>
              </a:defRPr>
            </a:lvl1pPr>
          </a:lstStyle>
          <a:p>
            <a:pPr>
              <a:defRPr/>
            </a:pPr>
            <a:endParaRPr lang="en-US" altLang="ja-JP"/>
          </a:p>
        </p:txBody>
      </p:sp>
      <p:sp>
        <p:nvSpPr>
          <p:cNvPr id="7175" name="Rectangle 7"/>
          <p:cNvSpPr>
            <a:spLocks noGrp="1" noChangeArrowheads="1"/>
          </p:cNvSpPr>
          <p:nvPr>
            <p:ph type="sldNum" sz="quarter" idx="5"/>
          </p:nvPr>
        </p:nvSpPr>
        <p:spPr bwMode="auto">
          <a:xfrm>
            <a:off x="3849688" y="9377363"/>
            <a:ext cx="2946400" cy="495300"/>
          </a:xfrm>
          <a:prstGeom prst="rect">
            <a:avLst/>
          </a:prstGeom>
          <a:noFill/>
          <a:ln w="9525">
            <a:noFill/>
            <a:miter lim="800000"/>
          </a:ln>
        </p:spPr>
        <p:txBody>
          <a:bodyPr vert="horz" wrap="square" lIns="93458" tIns="46729" rIns="93458" bIns="46729" numCol="1" anchor="b" anchorCtr="0" compatLnSpc="1">
            <a:prstTxWarp prst="textNoShape">
              <a:avLst/>
            </a:prstTxWarp>
          </a:bodyPr>
          <a:lstStyle>
            <a:lvl1pPr algn="r" defTabSz="933450">
              <a:defRPr sz="1200">
                <a:latin typeface="Arial" panose="020B0604020202020204" pitchFamily="34" charset="0"/>
              </a:defRPr>
            </a:lvl1pPr>
          </a:lstStyle>
          <a:p>
            <a:fld id="{1E196E2B-C686-4B2A-949C-809D452EDA14}" type="slidenum">
              <a:rPr lang="en-US" altLang="ja-JP"/>
              <a:pPr/>
              <a:t>‹#›</a:t>
            </a:fld>
            <a:endParaRPr lang="en-US" altLang="ja-JP"/>
          </a:p>
        </p:txBody>
      </p:sp>
    </p:spTree>
    <p:extLst>
      <p:ext uri="{BB962C8B-B14F-4D97-AF65-F5344CB8AC3E}">
        <p14:creationId xmlns:p14="http://schemas.microsoft.com/office/powerpoint/2010/main" val="7837772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Mincho" panose="02020600040205080304" pitchFamily="18"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Mincho" panose="02020600040205080304" pitchFamily="18"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Mincho" panose="02020600040205080304" pitchFamily="18"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Mincho" panose="02020600040205080304" pitchFamily="18"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Mincho" panose="02020600040205080304"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2000">
                <a:solidFill>
                  <a:schemeClr val="tx1"/>
                </a:solidFill>
                <a:latin typeface="Tahoma" panose="020B0604030504040204" pitchFamily="34" charset="0"/>
                <a:ea typeface="MS PGothic" panose="020B0600070205080204" pitchFamily="34" charset="-128"/>
              </a:defRPr>
            </a:lvl1pPr>
            <a:lvl2pPr marL="742950" indent="-285750" defTabSz="933450" eaLnBrk="0" hangingPunct="0">
              <a:defRPr sz="2000">
                <a:solidFill>
                  <a:schemeClr val="tx1"/>
                </a:solidFill>
                <a:latin typeface="Tahoma" panose="020B0604030504040204" pitchFamily="34" charset="0"/>
                <a:ea typeface="MS PGothic" panose="020B0600070205080204" pitchFamily="34" charset="-128"/>
              </a:defRPr>
            </a:lvl2pPr>
            <a:lvl3pPr marL="1143000" indent="-228600" defTabSz="933450" eaLnBrk="0" hangingPunct="0">
              <a:defRPr sz="2000">
                <a:solidFill>
                  <a:schemeClr val="tx1"/>
                </a:solidFill>
                <a:latin typeface="Tahoma" panose="020B0604030504040204" pitchFamily="34" charset="0"/>
                <a:ea typeface="MS PGothic" panose="020B0600070205080204" pitchFamily="34" charset="-128"/>
              </a:defRPr>
            </a:lvl3pPr>
            <a:lvl4pPr marL="1600200" indent="-228600" defTabSz="933450" eaLnBrk="0" hangingPunct="0">
              <a:defRPr sz="2000">
                <a:solidFill>
                  <a:schemeClr val="tx1"/>
                </a:solidFill>
                <a:latin typeface="Tahoma" panose="020B0604030504040204" pitchFamily="34" charset="0"/>
                <a:ea typeface="MS PGothic" panose="020B0600070205080204" pitchFamily="34" charset="-128"/>
              </a:defRPr>
            </a:lvl4pPr>
            <a:lvl5pPr marL="2057400" indent="-228600" defTabSz="933450" eaLnBrk="0" hangingPunct="0">
              <a:defRPr sz="2000">
                <a:solidFill>
                  <a:schemeClr val="tx1"/>
                </a:solidFill>
                <a:latin typeface="Tahoma" panose="020B0604030504040204" pitchFamily="34" charset="0"/>
                <a:ea typeface="MS PGothic" panose="020B0600070205080204" pitchFamily="34" charset="-128"/>
              </a:defRPr>
            </a:lvl5pPr>
            <a:lvl6pPr marL="25146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fld id="{9215255A-9DE1-4286-9906-64C4887CB128}" type="slidenum">
              <a:rPr lang="en-US" altLang="ja-JP" sz="1200">
                <a:latin typeface="Arial" panose="020B0604020202020204" pitchFamily="34" charset="0"/>
              </a:rPr>
              <a:pPr eaLnBrk="1" hangingPunct="1"/>
              <a:t>1</a:t>
            </a:fld>
            <a:endParaRPr lang="en-US" altLang="ja-JP" sz="1200">
              <a:latin typeface="Arial" panose="020B0604020202020204" pitchFamily="34" charset="0"/>
            </a:endParaRPr>
          </a:p>
        </p:txBody>
      </p:sp>
      <p:sp>
        <p:nvSpPr>
          <p:cNvPr id="21507" name="Rectangle 2"/>
          <p:cNvSpPr>
            <a:spLocks noGrp="1" noRot="1" noChangeAspect="1" noChangeArrowheads="1" noTextEdit="1"/>
          </p:cNvSpPr>
          <p:nvPr>
            <p:ph type="sldImg" idx="4294967295"/>
          </p:nvPr>
        </p:nvSpPr>
        <p:spPr>
          <a:ln/>
        </p:spPr>
      </p:sp>
      <p:sp>
        <p:nvSpPr>
          <p:cNvPr id="21508" name="Rectangle 3"/>
          <p:cNvSpPr>
            <a:spLocks noGrp="1" noChangeArrowheads="1"/>
          </p:cNvSpPr>
          <p:nvPr>
            <p:ph type="body" idx="4294967295"/>
          </p:nvPr>
        </p:nvSpPr>
        <p:spPr/>
        <p:txBody>
          <a:bodyPr>
            <a:prstTxWarp prst="textNoShape">
              <a:avLst/>
            </a:prstTxWarp>
          </a:bodyPr>
          <a:lstStyle/>
          <a:p>
            <a:pPr eaLnBrk="1" hangingPunct="1"/>
            <a:endParaRPr lang="zh-CN" altLang="en-US"/>
          </a:p>
        </p:txBody>
      </p:sp>
    </p:spTree>
    <p:extLst>
      <p:ext uri="{BB962C8B-B14F-4D97-AF65-F5344CB8AC3E}">
        <p14:creationId xmlns:p14="http://schemas.microsoft.com/office/powerpoint/2010/main" val="3872221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2000">
                <a:solidFill>
                  <a:schemeClr val="tx1"/>
                </a:solidFill>
                <a:latin typeface="Tahoma" panose="020B0604030504040204" pitchFamily="34" charset="0"/>
                <a:ea typeface="MS PGothic" panose="020B0600070205080204" pitchFamily="34" charset="-128"/>
              </a:defRPr>
            </a:lvl1pPr>
            <a:lvl2pPr marL="742950" indent="-285750" defTabSz="933450" eaLnBrk="0" hangingPunct="0">
              <a:defRPr sz="2000">
                <a:solidFill>
                  <a:schemeClr val="tx1"/>
                </a:solidFill>
                <a:latin typeface="Tahoma" panose="020B0604030504040204" pitchFamily="34" charset="0"/>
                <a:ea typeface="MS PGothic" panose="020B0600070205080204" pitchFamily="34" charset="-128"/>
              </a:defRPr>
            </a:lvl2pPr>
            <a:lvl3pPr marL="1143000" indent="-228600" defTabSz="933450" eaLnBrk="0" hangingPunct="0">
              <a:defRPr sz="2000">
                <a:solidFill>
                  <a:schemeClr val="tx1"/>
                </a:solidFill>
                <a:latin typeface="Tahoma" panose="020B0604030504040204" pitchFamily="34" charset="0"/>
                <a:ea typeface="MS PGothic" panose="020B0600070205080204" pitchFamily="34" charset="-128"/>
              </a:defRPr>
            </a:lvl3pPr>
            <a:lvl4pPr marL="1600200" indent="-228600" defTabSz="933450" eaLnBrk="0" hangingPunct="0">
              <a:defRPr sz="2000">
                <a:solidFill>
                  <a:schemeClr val="tx1"/>
                </a:solidFill>
                <a:latin typeface="Tahoma" panose="020B0604030504040204" pitchFamily="34" charset="0"/>
                <a:ea typeface="MS PGothic" panose="020B0600070205080204" pitchFamily="34" charset="-128"/>
              </a:defRPr>
            </a:lvl4pPr>
            <a:lvl5pPr marL="2057400" indent="-228600" defTabSz="933450" eaLnBrk="0" hangingPunct="0">
              <a:defRPr sz="2000">
                <a:solidFill>
                  <a:schemeClr val="tx1"/>
                </a:solidFill>
                <a:latin typeface="Tahoma" panose="020B0604030504040204" pitchFamily="34" charset="0"/>
                <a:ea typeface="MS PGothic" panose="020B0600070205080204" pitchFamily="34" charset="-128"/>
              </a:defRPr>
            </a:lvl5pPr>
            <a:lvl6pPr marL="25146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fld id="{3276BAD1-8BE4-40AF-8030-3E92104AA532}" type="slidenum">
              <a:rPr lang="en-US" altLang="ja-JP" sz="1200">
                <a:latin typeface="Arial" panose="020B0604020202020204" pitchFamily="34" charset="0"/>
              </a:rPr>
              <a:pPr eaLnBrk="1" hangingPunct="1"/>
              <a:t>18</a:t>
            </a:fld>
            <a:endParaRPr lang="en-US" altLang="ja-JP" sz="1200">
              <a:latin typeface="Arial" panose="020B0604020202020204" pitchFamily="34" charset="0"/>
            </a:endParaRPr>
          </a:p>
        </p:txBody>
      </p:sp>
      <p:sp>
        <p:nvSpPr>
          <p:cNvPr id="29699" name="Rectangle 2"/>
          <p:cNvSpPr>
            <a:spLocks noGrp="1" noRot="1" noChangeAspect="1" noChangeArrowheads="1" noTextEdit="1"/>
          </p:cNvSpPr>
          <p:nvPr>
            <p:ph type="sldImg" idx="4294967295"/>
          </p:nvPr>
        </p:nvSpPr>
        <p:spPr>
          <a:ln/>
        </p:spPr>
      </p:sp>
      <p:sp>
        <p:nvSpPr>
          <p:cNvPr id="29700" name="Rectangle 3"/>
          <p:cNvSpPr>
            <a:spLocks noGrp="1" noChangeArrowheads="1"/>
          </p:cNvSpPr>
          <p:nvPr>
            <p:ph type="body" idx="4294967295"/>
          </p:nvPr>
        </p:nvSpPr>
        <p:spPr/>
        <p:txBody>
          <a:bodyPr>
            <a:prstTxWarp prst="textNoShape">
              <a:avLst/>
            </a:prstTxWarp>
          </a:bodyPr>
          <a:lstStyle/>
          <a:p>
            <a:pPr eaLnBrk="1" hangingPunct="1"/>
            <a:endParaRPr lang="zh-CN" altLang="en-US"/>
          </a:p>
        </p:txBody>
      </p:sp>
    </p:spTree>
    <p:extLst>
      <p:ext uri="{BB962C8B-B14F-4D97-AF65-F5344CB8AC3E}">
        <p14:creationId xmlns:p14="http://schemas.microsoft.com/office/powerpoint/2010/main" val="731902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2000">
                <a:solidFill>
                  <a:schemeClr val="tx1"/>
                </a:solidFill>
                <a:latin typeface="Tahoma" panose="020B0604030504040204" pitchFamily="34" charset="0"/>
                <a:ea typeface="MS PGothic" panose="020B0600070205080204" pitchFamily="34" charset="-128"/>
              </a:defRPr>
            </a:lvl1pPr>
            <a:lvl2pPr marL="742950" indent="-285750" defTabSz="933450" eaLnBrk="0" hangingPunct="0">
              <a:defRPr sz="2000">
                <a:solidFill>
                  <a:schemeClr val="tx1"/>
                </a:solidFill>
                <a:latin typeface="Tahoma" panose="020B0604030504040204" pitchFamily="34" charset="0"/>
                <a:ea typeface="MS PGothic" panose="020B0600070205080204" pitchFamily="34" charset="-128"/>
              </a:defRPr>
            </a:lvl2pPr>
            <a:lvl3pPr marL="1143000" indent="-228600" defTabSz="933450" eaLnBrk="0" hangingPunct="0">
              <a:defRPr sz="2000">
                <a:solidFill>
                  <a:schemeClr val="tx1"/>
                </a:solidFill>
                <a:latin typeface="Tahoma" panose="020B0604030504040204" pitchFamily="34" charset="0"/>
                <a:ea typeface="MS PGothic" panose="020B0600070205080204" pitchFamily="34" charset="-128"/>
              </a:defRPr>
            </a:lvl3pPr>
            <a:lvl4pPr marL="1600200" indent="-228600" defTabSz="933450" eaLnBrk="0" hangingPunct="0">
              <a:defRPr sz="2000">
                <a:solidFill>
                  <a:schemeClr val="tx1"/>
                </a:solidFill>
                <a:latin typeface="Tahoma" panose="020B0604030504040204" pitchFamily="34" charset="0"/>
                <a:ea typeface="MS PGothic" panose="020B0600070205080204" pitchFamily="34" charset="-128"/>
              </a:defRPr>
            </a:lvl4pPr>
            <a:lvl5pPr marL="2057400" indent="-228600" defTabSz="933450" eaLnBrk="0" hangingPunct="0">
              <a:defRPr sz="2000">
                <a:solidFill>
                  <a:schemeClr val="tx1"/>
                </a:solidFill>
                <a:latin typeface="Tahoma" panose="020B0604030504040204" pitchFamily="34" charset="0"/>
                <a:ea typeface="MS PGothic" panose="020B0600070205080204" pitchFamily="34" charset="-128"/>
              </a:defRPr>
            </a:lvl5pPr>
            <a:lvl6pPr marL="25146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fld id="{53D02CEA-3335-4614-9273-E2669BFA6D5E}" type="slidenum">
              <a:rPr lang="en-US" altLang="ja-JP" sz="1200">
                <a:latin typeface="Arial" panose="020B0604020202020204" pitchFamily="34" charset="0"/>
              </a:rPr>
              <a:pPr eaLnBrk="1" hangingPunct="1"/>
              <a:t>19</a:t>
            </a:fld>
            <a:endParaRPr lang="en-US" altLang="ja-JP" sz="1200">
              <a:latin typeface="Arial" panose="020B0604020202020204" pitchFamily="34" charset="0"/>
            </a:endParaRPr>
          </a:p>
        </p:txBody>
      </p:sp>
      <p:sp>
        <p:nvSpPr>
          <p:cNvPr id="30723" name="Rectangle 2"/>
          <p:cNvSpPr>
            <a:spLocks noGrp="1" noRot="1" noChangeAspect="1" noChangeArrowheads="1" noTextEdit="1"/>
          </p:cNvSpPr>
          <p:nvPr>
            <p:ph type="sldImg" idx="4294967295"/>
          </p:nvPr>
        </p:nvSpPr>
        <p:spPr>
          <a:ln/>
        </p:spPr>
      </p:sp>
      <p:sp>
        <p:nvSpPr>
          <p:cNvPr id="30724" name="Rectangle 3"/>
          <p:cNvSpPr>
            <a:spLocks noGrp="1" noChangeArrowheads="1"/>
          </p:cNvSpPr>
          <p:nvPr>
            <p:ph type="body" idx="4294967295"/>
          </p:nvPr>
        </p:nvSpPr>
        <p:spPr/>
        <p:txBody>
          <a:bodyPr>
            <a:prstTxWarp prst="textNoShape">
              <a:avLst/>
            </a:prstTxWarp>
          </a:bodyPr>
          <a:lstStyle/>
          <a:p>
            <a:pPr eaLnBrk="1" hangingPunct="1"/>
            <a:endParaRPr lang="zh-CN" altLang="en-US"/>
          </a:p>
        </p:txBody>
      </p:sp>
    </p:spTree>
    <p:extLst>
      <p:ext uri="{BB962C8B-B14F-4D97-AF65-F5344CB8AC3E}">
        <p14:creationId xmlns:p14="http://schemas.microsoft.com/office/powerpoint/2010/main" val="2699652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2000">
                <a:solidFill>
                  <a:schemeClr val="tx1"/>
                </a:solidFill>
                <a:latin typeface="Tahoma" panose="020B0604030504040204" pitchFamily="34" charset="0"/>
                <a:ea typeface="MS PGothic" panose="020B0600070205080204" pitchFamily="34" charset="-128"/>
              </a:defRPr>
            </a:lvl1pPr>
            <a:lvl2pPr marL="742950" indent="-285750" defTabSz="933450" eaLnBrk="0" hangingPunct="0">
              <a:defRPr sz="2000">
                <a:solidFill>
                  <a:schemeClr val="tx1"/>
                </a:solidFill>
                <a:latin typeface="Tahoma" panose="020B0604030504040204" pitchFamily="34" charset="0"/>
                <a:ea typeface="MS PGothic" panose="020B0600070205080204" pitchFamily="34" charset="-128"/>
              </a:defRPr>
            </a:lvl2pPr>
            <a:lvl3pPr marL="1143000" indent="-228600" defTabSz="933450" eaLnBrk="0" hangingPunct="0">
              <a:defRPr sz="2000">
                <a:solidFill>
                  <a:schemeClr val="tx1"/>
                </a:solidFill>
                <a:latin typeface="Tahoma" panose="020B0604030504040204" pitchFamily="34" charset="0"/>
                <a:ea typeface="MS PGothic" panose="020B0600070205080204" pitchFamily="34" charset="-128"/>
              </a:defRPr>
            </a:lvl3pPr>
            <a:lvl4pPr marL="1600200" indent="-228600" defTabSz="933450" eaLnBrk="0" hangingPunct="0">
              <a:defRPr sz="2000">
                <a:solidFill>
                  <a:schemeClr val="tx1"/>
                </a:solidFill>
                <a:latin typeface="Tahoma" panose="020B0604030504040204" pitchFamily="34" charset="0"/>
                <a:ea typeface="MS PGothic" panose="020B0600070205080204" pitchFamily="34" charset="-128"/>
              </a:defRPr>
            </a:lvl4pPr>
            <a:lvl5pPr marL="2057400" indent="-228600" defTabSz="933450" eaLnBrk="0" hangingPunct="0">
              <a:defRPr sz="2000">
                <a:solidFill>
                  <a:schemeClr val="tx1"/>
                </a:solidFill>
                <a:latin typeface="Tahoma" panose="020B0604030504040204" pitchFamily="34" charset="0"/>
                <a:ea typeface="MS PGothic" panose="020B0600070205080204" pitchFamily="34" charset="-128"/>
              </a:defRPr>
            </a:lvl5pPr>
            <a:lvl6pPr marL="25146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fld id="{27BAA238-DF26-4A92-A7DD-68C7FEE8F290}" type="slidenum">
              <a:rPr lang="en-US" altLang="ja-JP" sz="1200">
                <a:latin typeface="Arial" panose="020B0604020202020204" pitchFamily="34" charset="0"/>
              </a:rPr>
              <a:pPr eaLnBrk="1" hangingPunct="1"/>
              <a:t>2</a:t>
            </a:fld>
            <a:endParaRPr lang="en-US" altLang="ja-JP" sz="1200">
              <a:latin typeface="Arial" panose="020B0604020202020204" pitchFamily="34" charset="0"/>
            </a:endParaRPr>
          </a:p>
        </p:txBody>
      </p:sp>
      <p:sp>
        <p:nvSpPr>
          <p:cNvPr id="22531" name="Rectangle 2"/>
          <p:cNvSpPr>
            <a:spLocks noGrp="1" noRot="1" noChangeAspect="1" noChangeArrowheads="1" noTextEdit="1"/>
          </p:cNvSpPr>
          <p:nvPr>
            <p:ph type="sldImg" idx="4294967295"/>
          </p:nvPr>
        </p:nvSpPr>
        <p:spPr>
          <a:ln/>
        </p:spPr>
      </p:sp>
      <p:sp>
        <p:nvSpPr>
          <p:cNvPr id="22532" name="Rectangle 3"/>
          <p:cNvSpPr>
            <a:spLocks noGrp="1" noChangeArrowheads="1"/>
          </p:cNvSpPr>
          <p:nvPr>
            <p:ph type="body" idx="4294967295"/>
          </p:nvPr>
        </p:nvSpPr>
        <p:spPr/>
        <p:txBody>
          <a:bodyPr>
            <a:prstTxWarp prst="textNoShape">
              <a:avLst/>
            </a:prstTxWarp>
          </a:bodyPr>
          <a:lstStyle/>
          <a:p>
            <a:pPr eaLnBrk="1" hangingPunct="1"/>
            <a:endParaRPr lang="zh-CN" altLang="en-US"/>
          </a:p>
        </p:txBody>
      </p:sp>
    </p:spTree>
    <p:extLst>
      <p:ext uri="{BB962C8B-B14F-4D97-AF65-F5344CB8AC3E}">
        <p14:creationId xmlns:p14="http://schemas.microsoft.com/office/powerpoint/2010/main" val="2620231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2000">
                <a:solidFill>
                  <a:schemeClr val="tx1"/>
                </a:solidFill>
                <a:latin typeface="Tahoma" panose="020B0604030504040204" pitchFamily="34" charset="0"/>
                <a:ea typeface="MS PGothic" panose="020B0600070205080204" pitchFamily="34" charset="-128"/>
              </a:defRPr>
            </a:lvl1pPr>
            <a:lvl2pPr marL="742950" indent="-285750" defTabSz="933450" eaLnBrk="0" hangingPunct="0">
              <a:defRPr sz="2000">
                <a:solidFill>
                  <a:schemeClr val="tx1"/>
                </a:solidFill>
                <a:latin typeface="Tahoma" panose="020B0604030504040204" pitchFamily="34" charset="0"/>
                <a:ea typeface="MS PGothic" panose="020B0600070205080204" pitchFamily="34" charset="-128"/>
              </a:defRPr>
            </a:lvl2pPr>
            <a:lvl3pPr marL="1143000" indent="-228600" defTabSz="933450" eaLnBrk="0" hangingPunct="0">
              <a:defRPr sz="2000">
                <a:solidFill>
                  <a:schemeClr val="tx1"/>
                </a:solidFill>
                <a:latin typeface="Tahoma" panose="020B0604030504040204" pitchFamily="34" charset="0"/>
                <a:ea typeface="MS PGothic" panose="020B0600070205080204" pitchFamily="34" charset="-128"/>
              </a:defRPr>
            </a:lvl3pPr>
            <a:lvl4pPr marL="1600200" indent="-228600" defTabSz="933450" eaLnBrk="0" hangingPunct="0">
              <a:defRPr sz="2000">
                <a:solidFill>
                  <a:schemeClr val="tx1"/>
                </a:solidFill>
                <a:latin typeface="Tahoma" panose="020B0604030504040204" pitchFamily="34" charset="0"/>
                <a:ea typeface="MS PGothic" panose="020B0600070205080204" pitchFamily="34" charset="-128"/>
              </a:defRPr>
            </a:lvl4pPr>
            <a:lvl5pPr marL="2057400" indent="-228600" defTabSz="933450" eaLnBrk="0" hangingPunct="0">
              <a:defRPr sz="2000">
                <a:solidFill>
                  <a:schemeClr val="tx1"/>
                </a:solidFill>
                <a:latin typeface="Tahoma" panose="020B0604030504040204" pitchFamily="34" charset="0"/>
                <a:ea typeface="MS PGothic" panose="020B0600070205080204" pitchFamily="34" charset="-128"/>
              </a:defRPr>
            </a:lvl5pPr>
            <a:lvl6pPr marL="25146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fld id="{8939C868-FD7C-46C3-90AF-82CBAC307DB1}" type="slidenum">
              <a:rPr lang="en-US" altLang="ja-JP" sz="1200">
                <a:latin typeface="Arial" panose="020B0604020202020204" pitchFamily="34" charset="0"/>
              </a:rPr>
              <a:pPr eaLnBrk="1" hangingPunct="1"/>
              <a:t>3</a:t>
            </a:fld>
            <a:endParaRPr lang="en-US" altLang="ja-JP" sz="1200">
              <a:latin typeface="Arial" panose="020B0604020202020204" pitchFamily="34" charset="0"/>
            </a:endParaRPr>
          </a:p>
        </p:txBody>
      </p:sp>
      <p:sp>
        <p:nvSpPr>
          <p:cNvPr id="23555" name="Rectangle 2"/>
          <p:cNvSpPr>
            <a:spLocks noGrp="1" noRot="1" noChangeAspect="1" noChangeArrowheads="1" noTextEdit="1"/>
          </p:cNvSpPr>
          <p:nvPr>
            <p:ph type="sldImg" idx="4294967295"/>
          </p:nvPr>
        </p:nvSpPr>
        <p:spPr>
          <a:ln/>
        </p:spPr>
      </p:sp>
      <p:sp>
        <p:nvSpPr>
          <p:cNvPr id="23556" name="Rectangle 3"/>
          <p:cNvSpPr>
            <a:spLocks noGrp="1" noChangeArrowheads="1"/>
          </p:cNvSpPr>
          <p:nvPr>
            <p:ph type="body" idx="4294967295"/>
          </p:nvPr>
        </p:nvSpPr>
        <p:spPr/>
        <p:txBody>
          <a:bodyPr>
            <a:prstTxWarp prst="textNoShape">
              <a:avLst/>
            </a:prstTxWarp>
          </a:bodyPr>
          <a:lstStyle/>
          <a:p>
            <a:pPr eaLnBrk="1" hangingPunct="1"/>
            <a:endParaRPr lang="zh-CN" altLang="en-US"/>
          </a:p>
        </p:txBody>
      </p:sp>
    </p:spTree>
    <p:extLst>
      <p:ext uri="{BB962C8B-B14F-4D97-AF65-F5344CB8AC3E}">
        <p14:creationId xmlns:p14="http://schemas.microsoft.com/office/powerpoint/2010/main" val="341869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2000">
                <a:solidFill>
                  <a:schemeClr val="tx1"/>
                </a:solidFill>
                <a:latin typeface="Tahoma" panose="020B0604030504040204" pitchFamily="34" charset="0"/>
                <a:ea typeface="MS PGothic" panose="020B0600070205080204" pitchFamily="34" charset="-128"/>
              </a:defRPr>
            </a:lvl1pPr>
            <a:lvl2pPr marL="742950" indent="-285750" defTabSz="933450" eaLnBrk="0" hangingPunct="0">
              <a:defRPr sz="2000">
                <a:solidFill>
                  <a:schemeClr val="tx1"/>
                </a:solidFill>
                <a:latin typeface="Tahoma" panose="020B0604030504040204" pitchFamily="34" charset="0"/>
                <a:ea typeface="MS PGothic" panose="020B0600070205080204" pitchFamily="34" charset="-128"/>
              </a:defRPr>
            </a:lvl2pPr>
            <a:lvl3pPr marL="1143000" indent="-228600" defTabSz="933450" eaLnBrk="0" hangingPunct="0">
              <a:defRPr sz="2000">
                <a:solidFill>
                  <a:schemeClr val="tx1"/>
                </a:solidFill>
                <a:latin typeface="Tahoma" panose="020B0604030504040204" pitchFamily="34" charset="0"/>
                <a:ea typeface="MS PGothic" panose="020B0600070205080204" pitchFamily="34" charset="-128"/>
              </a:defRPr>
            </a:lvl3pPr>
            <a:lvl4pPr marL="1600200" indent="-228600" defTabSz="933450" eaLnBrk="0" hangingPunct="0">
              <a:defRPr sz="2000">
                <a:solidFill>
                  <a:schemeClr val="tx1"/>
                </a:solidFill>
                <a:latin typeface="Tahoma" panose="020B0604030504040204" pitchFamily="34" charset="0"/>
                <a:ea typeface="MS PGothic" panose="020B0600070205080204" pitchFamily="34" charset="-128"/>
              </a:defRPr>
            </a:lvl4pPr>
            <a:lvl5pPr marL="2057400" indent="-228600" defTabSz="933450" eaLnBrk="0" hangingPunct="0">
              <a:defRPr sz="2000">
                <a:solidFill>
                  <a:schemeClr val="tx1"/>
                </a:solidFill>
                <a:latin typeface="Tahoma" panose="020B0604030504040204" pitchFamily="34" charset="0"/>
                <a:ea typeface="MS PGothic" panose="020B0600070205080204" pitchFamily="34" charset="-128"/>
              </a:defRPr>
            </a:lvl5pPr>
            <a:lvl6pPr marL="25146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fld id="{8939C868-FD7C-46C3-90AF-82CBAC307DB1}" type="slidenum">
              <a:rPr lang="en-US" altLang="ja-JP" sz="1200">
                <a:latin typeface="Arial" panose="020B0604020202020204" pitchFamily="34" charset="0"/>
              </a:rPr>
              <a:pPr eaLnBrk="1" hangingPunct="1"/>
              <a:t>4</a:t>
            </a:fld>
            <a:endParaRPr lang="en-US" altLang="ja-JP" sz="1200">
              <a:latin typeface="Arial" panose="020B0604020202020204" pitchFamily="34" charset="0"/>
            </a:endParaRPr>
          </a:p>
        </p:txBody>
      </p:sp>
      <p:sp>
        <p:nvSpPr>
          <p:cNvPr id="23555" name="Rectangle 2"/>
          <p:cNvSpPr>
            <a:spLocks noGrp="1" noRot="1" noChangeAspect="1" noChangeArrowheads="1" noTextEdit="1"/>
          </p:cNvSpPr>
          <p:nvPr>
            <p:ph type="sldImg" idx="4294967295"/>
          </p:nvPr>
        </p:nvSpPr>
        <p:spPr>
          <a:ln/>
        </p:spPr>
      </p:sp>
      <p:sp>
        <p:nvSpPr>
          <p:cNvPr id="23556" name="Rectangle 3"/>
          <p:cNvSpPr>
            <a:spLocks noGrp="1" noChangeArrowheads="1"/>
          </p:cNvSpPr>
          <p:nvPr>
            <p:ph type="body" idx="4294967295"/>
          </p:nvPr>
        </p:nvSpPr>
        <p:spPr/>
        <p:txBody>
          <a:bodyPr>
            <a:prstTxWarp prst="textNoShape">
              <a:avLst/>
            </a:prstTxWarp>
          </a:bodyPr>
          <a:lstStyle/>
          <a:p>
            <a:pPr eaLnBrk="1" hangingPunct="1"/>
            <a:endParaRPr lang="zh-CN" altLang="en-US"/>
          </a:p>
        </p:txBody>
      </p:sp>
    </p:spTree>
    <p:extLst>
      <p:ext uri="{BB962C8B-B14F-4D97-AF65-F5344CB8AC3E}">
        <p14:creationId xmlns:p14="http://schemas.microsoft.com/office/powerpoint/2010/main" val="75746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2000">
                <a:solidFill>
                  <a:schemeClr val="tx1"/>
                </a:solidFill>
                <a:latin typeface="Tahoma" panose="020B0604030504040204" pitchFamily="34" charset="0"/>
                <a:ea typeface="MS PGothic" panose="020B0600070205080204" pitchFamily="34" charset="-128"/>
              </a:defRPr>
            </a:lvl1pPr>
            <a:lvl2pPr marL="742950" indent="-285750" defTabSz="933450" eaLnBrk="0" hangingPunct="0">
              <a:defRPr sz="2000">
                <a:solidFill>
                  <a:schemeClr val="tx1"/>
                </a:solidFill>
                <a:latin typeface="Tahoma" panose="020B0604030504040204" pitchFamily="34" charset="0"/>
                <a:ea typeface="MS PGothic" panose="020B0600070205080204" pitchFamily="34" charset="-128"/>
              </a:defRPr>
            </a:lvl2pPr>
            <a:lvl3pPr marL="1143000" indent="-228600" defTabSz="933450" eaLnBrk="0" hangingPunct="0">
              <a:defRPr sz="2000">
                <a:solidFill>
                  <a:schemeClr val="tx1"/>
                </a:solidFill>
                <a:latin typeface="Tahoma" panose="020B0604030504040204" pitchFamily="34" charset="0"/>
                <a:ea typeface="MS PGothic" panose="020B0600070205080204" pitchFamily="34" charset="-128"/>
              </a:defRPr>
            </a:lvl3pPr>
            <a:lvl4pPr marL="1600200" indent="-228600" defTabSz="933450" eaLnBrk="0" hangingPunct="0">
              <a:defRPr sz="2000">
                <a:solidFill>
                  <a:schemeClr val="tx1"/>
                </a:solidFill>
                <a:latin typeface="Tahoma" panose="020B0604030504040204" pitchFamily="34" charset="0"/>
                <a:ea typeface="MS PGothic" panose="020B0600070205080204" pitchFamily="34" charset="-128"/>
              </a:defRPr>
            </a:lvl4pPr>
            <a:lvl5pPr marL="2057400" indent="-228600" defTabSz="933450" eaLnBrk="0" hangingPunct="0">
              <a:defRPr sz="2000">
                <a:solidFill>
                  <a:schemeClr val="tx1"/>
                </a:solidFill>
                <a:latin typeface="Tahoma" panose="020B0604030504040204" pitchFamily="34" charset="0"/>
                <a:ea typeface="MS PGothic" panose="020B0600070205080204" pitchFamily="34" charset="-128"/>
              </a:defRPr>
            </a:lvl5pPr>
            <a:lvl6pPr marL="25146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fld id="{529C54FC-777D-48FE-B14B-A1DEC3069956}" type="slidenum">
              <a:rPr lang="en-US" altLang="ja-JP" sz="1200">
                <a:latin typeface="Arial" panose="020B0604020202020204" pitchFamily="34" charset="0"/>
              </a:rPr>
              <a:pPr eaLnBrk="1" hangingPunct="1"/>
              <a:t>7</a:t>
            </a:fld>
            <a:endParaRPr lang="en-US" altLang="ja-JP" sz="1200">
              <a:latin typeface="Arial" panose="020B0604020202020204" pitchFamily="34" charset="0"/>
            </a:endParaRPr>
          </a:p>
        </p:txBody>
      </p:sp>
      <p:sp>
        <p:nvSpPr>
          <p:cNvPr id="24579" name="Rectangle 2"/>
          <p:cNvSpPr>
            <a:spLocks noGrp="1" noRot="1" noChangeAspect="1" noChangeArrowheads="1" noTextEdit="1"/>
          </p:cNvSpPr>
          <p:nvPr>
            <p:ph type="sldImg" idx="4294967295"/>
          </p:nvPr>
        </p:nvSpPr>
        <p:spPr>
          <a:ln/>
        </p:spPr>
      </p:sp>
      <p:sp>
        <p:nvSpPr>
          <p:cNvPr id="24580" name="Rectangle 3"/>
          <p:cNvSpPr>
            <a:spLocks noGrp="1" noChangeArrowheads="1"/>
          </p:cNvSpPr>
          <p:nvPr>
            <p:ph type="body" idx="4294967295"/>
          </p:nvPr>
        </p:nvSpPr>
        <p:spPr/>
        <p:txBody>
          <a:bodyPr>
            <a:prstTxWarp prst="textNoShape">
              <a:avLst/>
            </a:prstTxWarp>
          </a:bodyPr>
          <a:lstStyle/>
          <a:p>
            <a:pPr eaLnBrk="1" hangingPunct="1"/>
            <a:endParaRPr lang="zh-CN" altLang="en-US"/>
          </a:p>
        </p:txBody>
      </p:sp>
    </p:spTree>
    <p:extLst>
      <p:ext uri="{BB962C8B-B14F-4D97-AF65-F5344CB8AC3E}">
        <p14:creationId xmlns:p14="http://schemas.microsoft.com/office/powerpoint/2010/main" val="3345007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2000">
                <a:solidFill>
                  <a:schemeClr val="tx1"/>
                </a:solidFill>
                <a:latin typeface="Tahoma" panose="020B0604030504040204" pitchFamily="34" charset="0"/>
                <a:ea typeface="MS PGothic" panose="020B0600070205080204" pitchFamily="34" charset="-128"/>
              </a:defRPr>
            </a:lvl1pPr>
            <a:lvl2pPr marL="742950" indent="-285750" defTabSz="933450" eaLnBrk="0" hangingPunct="0">
              <a:defRPr sz="2000">
                <a:solidFill>
                  <a:schemeClr val="tx1"/>
                </a:solidFill>
                <a:latin typeface="Tahoma" panose="020B0604030504040204" pitchFamily="34" charset="0"/>
                <a:ea typeface="MS PGothic" panose="020B0600070205080204" pitchFamily="34" charset="-128"/>
              </a:defRPr>
            </a:lvl2pPr>
            <a:lvl3pPr marL="1143000" indent="-228600" defTabSz="933450" eaLnBrk="0" hangingPunct="0">
              <a:defRPr sz="2000">
                <a:solidFill>
                  <a:schemeClr val="tx1"/>
                </a:solidFill>
                <a:latin typeface="Tahoma" panose="020B0604030504040204" pitchFamily="34" charset="0"/>
                <a:ea typeface="MS PGothic" panose="020B0600070205080204" pitchFamily="34" charset="-128"/>
              </a:defRPr>
            </a:lvl3pPr>
            <a:lvl4pPr marL="1600200" indent="-228600" defTabSz="933450" eaLnBrk="0" hangingPunct="0">
              <a:defRPr sz="2000">
                <a:solidFill>
                  <a:schemeClr val="tx1"/>
                </a:solidFill>
                <a:latin typeface="Tahoma" panose="020B0604030504040204" pitchFamily="34" charset="0"/>
                <a:ea typeface="MS PGothic" panose="020B0600070205080204" pitchFamily="34" charset="-128"/>
              </a:defRPr>
            </a:lvl4pPr>
            <a:lvl5pPr marL="2057400" indent="-228600" defTabSz="933450" eaLnBrk="0" hangingPunct="0">
              <a:defRPr sz="2000">
                <a:solidFill>
                  <a:schemeClr val="tx1"/>
                </a:solidFill>
                <a:latin typeface="Tahoma" panose="020B0604030504040204" pitchFamily="34" charset="0"/>
                <a:ea typeface="MS PGothic" panose="020B0600070205080204" pitchFamily="34" charset="-128"/>
              </a:defRPr>
            </a:lvl5pPr>
            <a:lvl6pPr marL="25146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fld id="{2E09ECDB-E067-4E66-AB27-734CEF9FABCB}" type="slidenum">
              <a:rPr lang="en-US" altLang="ja-JP" sz="1200">
                <a:latin typeface="Arial" panose="020B0604020202020204" pitchFamily="34" charset="0"/>
              </a:rPr>
              <a:pPr eaLnBrk="1" hangingPunct="1"/>
              <a:t>8</a:t>
            </a:fld>
            <a:endParaRPr lang="en-US" altLang="ja-JP" sz="1200">
              <a:latin typeface="Arial" panose="020B0604020202020204" pitchFamily="34" charset="0"/>
            </a:endParaRPr>
          </a:p>
        </p:txBody>
      </p:sp>
      <p:sp>
        <p:nvSpPr>
          <p:cNvPr id="25603" name="Rectangle 2"/>
          <p:cNvSpPr>
            <a:spLocks noGrp="1" noRot="1" noChangeAspect="1" noChangeArrowheads="1" noTextEdit="1"/>
          </p:cNvSpPr>
          <p:nvPr>
            <p:ph type="sldImg" idx="4294967295"/>
          </p:nvPr>
        </p:nvSpPr>
        <p:spPr>
          <a:ln/>
        </p:spPr>
      </p:sp>
      <p:sp>
        <p:nvSpPr>
          <p:cNvPr id="25604" name="Rectangle 3"/>
          <p:cNvSpPr>
            <a:spLocks noGrp="1" noChangeArrowheads="1"/>
          </p:cNvSpPr>
          <p:nvPr>
            <p:ph type="body" idx="4294967295"/>
          </p:nvPr>
        </p:nvSpPr>
        <p:spPr/>
        <p:txBody>
          <a:bodyPr>
            <a:prstTxWarp prst="textNoShape">
              <a:avLst/>
            </a:prstTxWarp>
          </a:bodyPr>
          <a:lstStyle/>
          <a:p>
            <a:pPr eaLnBrk="1" hangingPunct="1"/>
            <a:endParaRPr lang="zh-CN" altLang="en-US"/>
          </a:p>
        </p:txBody>
      </p:sp>
    </p:spTree>
    <p:extLst>
      <p:ext uri="{BB962C8B-B14F-4D97-AF65-F5344CB8AC3E}">
        <p14:creationId xmlns:p14="http://schemas.microsoft.com/office/powerpoint/2010/main" val="20239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2000">
                <a:solidFill>
                  <a:schemeClr val="tx1"/>
                </a:solidFill>
                <a:latin typeface="Tahoma" panose="020B0604030504040204" pitchFamily="34" charset="0"/>
                <a:ea typeface="MS PGothic" panose="020B0600070205080204" pitchFamily="34" charset="-128"/>
              </a:defRPr>
            </a:lvl1pPr>
            <a:lvl2pPr marL="742950" indent="-285750" defTabSz="933450" eaLnBrk="0" hangingPunct="0">
              <a:defRPr sz="2000">
                <a:solidFill>
                  <a:schemeClr val="tx1"/>
                </a:solidFill>
                <a:latin typeface="Tahoma" panose="020B0604030504040204" pitchFamily="34" charset="0"/>
                <a:ea typeface="MS PGothic" panose="020B0600070205080204" pitchFamily="34" charset="-128"/>
              </a:defRPr>
            </a:lvl2pPr>
            <a:lvl3pPr marL="1143000" indent="-228600" defTabSz="933450" eaLnBrk="0" hangingPunct="0">
              <a:defRPr sz="2000">
                <a:solidFill>
                  <a:schemeClr val="tx1"/>
                </a:solidFill>
                <a:latin typeface="Tahoma" panose="020B0604030504040204" pitchFamily="34" charset="0"/>
                <a:ea typeface="MS PGothic" panose="020B0600070205080204" pitchFamily="34" charset="-128"/>
              </a:defRPr>
            </a:lvl3pPr>
            <a:lvl4pPr marL="1600200" indent="-228600" defTabSz="933450" eaLnBrk="0" hangingPunct="0">
              <a:defRPr sz="2000">
                <a:solidFill>
                  <a:schemeClr val="tx1"/>
                </a:solidFill>
                <a:latin typeface="Tahoma" panose="020B0604030504040204" pitchFamily="34" charset="0"/>
                <a:ea typeface="MS PGothic" panose="020B0600070205080204" pitchFamily="34" charset="-128"/>
              </a:defRPr>
            </a:lvl4pPr>
            <a:lvl5pPr marL="2057400" indent="-228600" defTabSz="933450" eaLnBrk="0" hangingPunct="0">
              <a:defRPr sz="2000">
                <a:solidFill>
                  <a:schemeClr val="tx1"/>
                </a:solidFill>
                <a:latin typeface="Tahoma" panose="020B0604030504040204" pitchFamily="34" charset="0"/>
                <a:ea typeface="MS PGothic" panose="020B0600070205080204" pitchFamily="34" charset="-128"/>
              </a:defRPr>
            </a:lvl5pPr>
            <a:lvl6pPr marL="25146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fld id="{2E09ECDB-E067-4E66-AB27-734CEF9FABCB}" type="slidenum">
              <a:rPr lang="en-US" altLang="ja-JP" sz="1200">
                <a:latin typeface="Arial" panose="020B0604020202020204" pitchFamily="34" charset="0"/>
              </a:rPr>
              <a:pPr eaLnBrk="1" hangingPunct="1"/>
              <a:t>9</a:t>
            </a:fld>
            <a:endParaRPr lang="en-US" altLang="ja-JP" sz="1200">
              <a:latin typeface="Arial" panose="020B0604020202020204" pitchFamily="34" charset="0"/>
            </a:endParaRPr>
          </a:p>
        </p:txBody>
      </p:sp>
      <p:sp>
        <p:nvSpPr>
          <p:cNvPr id="25603" name="Rectangle 2"/>
          <p:cNvSpPr>
            <a:spLocks noGrp="1" noRot="1" noChangeAspect="1" noChangeArrowheads="1" noTextEdit="1"/>
          </p:cNvSpPr>
          <p:nvPr>
            <p:ph type="sldImg" idx="4294967295"/>
          </p:nvPr>
        </p:nvSpPr>
        <p:spPr>
          <a:ln/>
        </p:spPr>
      </p:sp>
      <p:sp>
        <p:nvSpPr>
          <p:cNvPr id="25604" name="Rectangle 3"/>
          <p:cNvSpPr>
            <a:spLocks noGrp="1" noChangeArrowheads="1"/>
          </p:cNvSpPr>
          <p:nvPr>
            <p:ph type="body" idx="4294967295"/>
          </p:nvPr>
        </p:nvSpPr>
        <p:spPr/>
        <p:txBody>
          <a:bodyPr>
            <a:prstTxWarp prst="textNoShape">
              <a:avLst/>
            </a:prstTxWarp>
          </a:bodyPr>
          <a:lstStyle/>
          <a:p>
            <a:pPr eaLnBrk="1" hangingPunct="1"/>
            <a:endParaRPr lang="zh-CN" altLang="en-US"/>
          </a:p>
        </p:txBody>
      </p:sp>
    </p:spTree>
    <p:extLst>
      <p:ext uri="{BB962C8B-B14F-4D97-AF65-F5344CB8AC3E}">
        <p14:creationId xmlns:p14="http://schemas.microsoft.com/office/powerpoint/2010/main" val="1172033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2000">
                <a:solidFill>
                  <a:schemeClr val="tx1"/>
                </a:solidFill>
                <a:latin typeface="Tahoma" panose="020B0604030504040204" pitchFamily="34" charset="0"/>
                <a:ea typeface="MS PGothic" panose="020B0600070205080204" pitchFamily="34" charset="-128"/>
              </a:defRPr>
            </a:lvl1pPr>
            <a:lvl2pPr marL="742950" indent="-285750" defTabSz="933450" eaLnBrk="0" hangingPunct="0">
              <a:defRPr sz="2000">
                <a:solidFill>
                  <a:schemeClr val="tx1"/>
                </a:solidFill>
                <a:latin typeface="Tahoma" panose="020B0604030504040204" pitchFamily="34" charset="0"/>
                <a:ea typeface="MS PGothic" panose="020B0600070205080204" pitchFamily="34" charset="-128"/>
              </a:defRPr>
            </a:lvl2pPr>
            <a:lvl3pPr marL="1143000" indent="-228600" defTabSz="933450" eaLnBrk="0" hangingPunct="0">
              <a:defRPr sz="2000">
                <a:solidFill>
                  <a:schemeClr val="tx1"/>
                </a:solidFill>
                <a:latin typeface="Tahoma" panose="020B0604030504040204" pitchFamily="34" charset="0"/>
                <a:ea typeface="MS PGothic" panose="020B0600070205080204" pitchFamily="34" charset="-128"/>
              </a:defRPr>
            </a:lvl3pPr>
            <a:lvl4pPr marL="1600200" indent="-228600" defTabSz="933450" eaLnBrk="0" hangingPunct="0">
              <a:defRPr sz="2000">
                <a:solidFill>
                  <a:schemeClr val="tx1"/>
                </a:solidFill>
                <a:latin typeface="Tahoma" panose="020B0604030504040204" pitchFamily="34" charset="0"/>
                <a:ea typeface="MS PGothic" panose="020B0600070205080204" pitchFamily="34" charset="-128"/>
              </a:defRPr>
            </a:lvl4pPr>
            <a:lvl5pPr marL="2057400" indent="-228600" defTabSz="933450" eaLnBrk="0" hangingPunct="0">
              <a:defRPr sz="2000">
                <a:solidFill>
                  <a:schemeClr val="tx1"/>
                </a:solidFill>
                <a:latin typeface="Tahoma" panose="020B0604030504040204" pitchFamily="34" charset="0"/>
                <a:ea typeface="MS PGothic" panose="020B0600070205080204" pitchFamily="34" charset="-128"/>
              </a:defRPr>
            </a:lvl5pPr>
            <a:lvl6pPr marL="25146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fld id="{A1A026A4-A64D-4BA9-AF11-1DF9C3A51DD5}" type="slidenum">
              <a:rPr lang="en-US" altLang="ja-JP" sz="1200">
                <a:latin typeface="Arial" panose="020B0604020202020204" pitchFamily="34" charset="0"/>
              </a:rPr>
              <a:pPr eaLnBrk="1" hangingPunct="1"/>
              <a:t>10</a:t>
            </a:fld>
            <a:endParaRPr lang="en-US" altLang="ja-JP" sz="1200">
              <a:latin typeface="Arial" panose="020B0604020202020204" pitchFamily="34" charset="0"/>
            </a:endParaRPr>
          </a:p>
        </p:txBody>
      </p:sp>
      <p:sp>
        <p:nvSpPr>
          <p:cNvPr id="26627" name="Rectangle 2"/>
          <p:cNvSpPr>
            <a:spLocks noGrp="1" noRot="1" noChangeAspect="1" noChangeArrowheads="1" noTextEdit="1"/>
          </p:cNvSpPr>
          <p:nvPr>
            <p:ph type="sldImg" idx="4294967295"/>
          </p:nvPr>
        </p:nvSpPr>
        <p:spPr>
          <a:ln/>
        </p:spPr>
      </p:sp>
      <p:sp>
        <p:nvSpPr>
          <p:cNvPr id="26628" name="Rectangle 3"/>
          <p:cNvSpPr>
            <a:spLocks noGrp="1" noChangeArrowheads="1"/>
          </p:cNvSpPr>
          <p:nvPr>
            <p:ph type="body" idx="4294967295"/>
          </p:nvPr>
        </p:nvSpPr>
        <p:spPr/>
        <p:txBody>
          <a:bodyPr>
            <a:prstTxWarp prst="textNoShape">
              <a:avLst/>
            </a:prstTxWarp>
          </a:bodyPr>
          <a:lstStyle/>
          <a:p>
            <a:pPr eaLnBrk="1" hangingPunct="1"/>
            <a:endParaRPr lang="zh-CN" altLang="en-US"/>
          </a:p>
        </p:txBody>
      </p:sp>
    </p:spTree>
    <p:extLst>
      <p:ext uri="{BB962C8B-B14F-4D97-AF65-F5344CB8AC3E}">
        <p14:creationId xmlns:p14="http://schemas.microsoft.com/office/powerpoint/2010/main" val="603267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eaLnBrk="0" hangingPunct="0">
              <a:defRPr sz="2000">
                <a:solidFill>
                  <a:schemeClr val="tx1"/>
                </a:solidFill>
                <a:latin typeface="Tahoma" panose="020B0604030504040204" pitchFamily="34" charset="0"/>
                <a:ea typeface="MS PGothic" panose="020B0600070205080204" pitchFamily="34" charset="-128"/>
              </a:defRPr>
            </a:lvl1pPr>
            <a:lvl2pPr marL="742950" indent="-285750" defTabSz="933450" eaLnBrk="0" hangingPunct="0">
              <a:defRPr sz="2000">
                <a:solidFill>
                  <a:schemeClr val="tx1"/>
                </a:solidFill>
                <a:latin typeface="Tahoma" panose="020B0604030504040204" pitchFamily="34" charset="0"/>
                <a:ea typeface="MS PGothic" panose="020B0600070205080204" pitchFamily="34" charset="-128"/>
              </a:defRPr>
            </a:lvl2pPr>
            <a:lvl3pPr marL="1143000" indent="-228600" defTabSz="933450" eaLnBrk="0" hangingPunct="0">
              <a:defRPr sz="2000">
                <a:solidFill>
                  <a:schemeClr val="tx1"/>
                </a:solidFill>
                <a:latin typeface="Tahoma" panose="020B0604030504040204" pitchFamily="34" charset="0"/>
                <a:ea typeface="MS PGothic" panose="020B0600070205080204" pitchFamily="34" charset="-128"/>
              </a:defRPr>
            </a:lvl3pPr>
            <a:lvl4pPr marL="1600200" indent="-228600" defTabSz="933450" eaLnBrk="0" hangingPunct="0">
              <a:defRPr sz="2000">
                <a:solidFill>
                  <a:schemeClr val="tx1"/>
                </a:solidFill>
                <a:latin typeface="Tahoma" panose="020B0604030504040204" pitchFamily="34" charset="0"/>
                <a:ea typeface="MS PGothic" panose="020B0600070205080204" pitchFamily="34" charset="-128"/>
              </a:defRPr>
            </a:lvl4pPr>
            <a:lvl5pPr marL="2057400" indent="-228600" defTabSz="933450" eaLnBrk="0" hangingPunct="0">
              <a:defRPr sz="2000">
                <a:solidFill>
                  <a:schemeClr val="tx1"/>
                </a:solidFill>
                <a:latin typeface="Tahoma" panose="020B0604030504040204" pitchFamily="34" charset="0"/>
                <a:ea typeface="MS PGothic" panose="020B0600070205080204" pitchFamily="34" charset="-128"/>
              </a:defRPr>
            </a:lvl5pPr>
            <a:lvl6pPr marL="25146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defTabSz="93345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fld id="{F8E03A11-A306-4D8E-83E8-627D075D0D7E}" type="slidenum">
              <a:rPr lang="en-US" altLang="ja-JP" sz="1200">
                <a:latin typeface="Arial" panose="020B0604020202020204" pitchFamily="34" charset="0"/>
              </a:rPr>
              <a:pPr eaLnBrk="1" hangingPunct="1"/>
              <a:t>11</a:t>
            </a:fld>
            <a:endParaRPr lang="en-US" altLang="ja-JP" sz="1200">
              <a:latin typeface="Arial" panose="020B0604020202020204" pitchFamily="34" charset="0"/>
            </a:endParaRPr>
          </a:p>
        </p:txBody>
      </p:sp>
      <p:sp>
        <p:nvSpPr>
          <p:cNvPr id="27651" name="Rectangle 2"/>
          <p:cNvSpPr>
            <a:spLocks noGrp="1" noRot="1" noChangeAspect="1" noChangeArrowheads="1" noTextEdit="1"/>
          </p:cNvSpPr>
          <p:nvPr>
            <p:ph type="sldImg" idx="4294967295"/>
          </p:nvPr>
        </p:nvSpPr>
        <p:spPr>
          <a:ln/>
        </p:spPr>
      </p:sp>
      <p:sp>
        <p:nvSpPr>
          <p:cNvPr id="27652" name="Rectangle 3"/>
          <p:cNvSpPr>
            <a:spLocks noGrp="1" noChangeArrowheads="1"/>
          </p:cNvSpPr>
          <p:nvPr>
            <p:ph type="body" idx="4294967295"/>
          </p:nvPr>
        </p:nvSpPr>
        <p:spPr/>
        <p:txBody>
          <a:bodyPr>
            <a:prstTxWarp prst="textNoShape">
              <a:avLst/>
            </a:prstTxWarp>
          </a:bodyPr>
          <a:lstStyle/>
          <a:p>
            <a:pPr eaLnBrk="1" hangingPunct="1"/>
            <a:endParaRPr lang="zh-CN" altLang="en-US"/>
          </a:p>
        </p:txBody>
      </p:sp>
    </p:spTree>
    <p:extLst>
      <p:ext uri="{BB962C8B-B14F-4D97-AF65-F5344CB8AC3E}">
        <p14:creationId xmlns:p14="http://schemas.microsoft.com/office/powerpoint/2010/main" val="114064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p:cNvSpPr>
            <a:spLocks noChangeArrowheads="1"/>
          </p:cNvSpPr>
          <p:nvPr/>
        </p:nvSpPr>
        <p:spPr bwMode="auto">
          <a:xfrm>
            <a:off x="0" y="0"/>
            <a:ext cx="9144000" cy="115888"/>
          </a:xfrm>
          <a:prstGeom prst="rect">
            <a:avLst/>
          </a:prstGeom>
          <a:solidFill>
            <a:schemeClr val="accent1"/>
          </a:solidFill>
          <a:ln>
            <a:noFill/>
          </a:ln>
          <a:extLst/>
        </p:spPr>
        <p:txBody>
          <a:bodyPr wrap="none" anchor="ctr"/>
          <a:lstStyle>
            <a:lvl1pPr>
              <a:defRPr kumimoji="1" sz="2000">
                <a:solidFill>
                  <a:schemeClr val="tx1"/>
                </a:solidFill>
                <a:latin typeface="Tahoma" panose="020B0604030504040204" pitchFamily="34" charset="0"/>
                <a:ea typeface="MS PGothic" panose="020B0600070205080204" pitchFamily="34" charset="-128"/>
              </a:defRPr>
            </a:lvl1pPr>
            <a:lvl2pPr marL="742950" indent="-285750">
              <a:defRPr kumimoji="1" sz="2000">
                <a:solidFill>
                  <a:schemeClr val="tx1"/>
                </a:solidFill>
                <a:latin typeface="Tahoma" panose="020B0604030504040204" pitchFamily="34" charset="0"/>
                <a:ea typeface="MS PGothic" panose="020B0600070205080204" pitchFamily="34" charset="-128"/>
              </a:defRPr>
            </a:lvl2pPr>
            <a:lvl3pPr marL="1143000" indent="-228600">
              <a:defRPr kumimoji="1" sz="2000">
                <a:solidFill>
                  <a:schemeClr val="tx1"/>
                </a:solidFill>
                <a:latin typeface="Tahoma" panose="020B0604030504040204" pitchFamily="34" charset="0"/>
                <a:ea typeface="MS PGothic" panose="020B0600070205080204" pitchFamily="34" charset="-128"/>
              </a:defRPr>
            </a:lvl3pPr>
            <a:lvl4pPr marL="1600200" indent="-228600">
              <a:defRPr kumimoji="1" sz="2000">
                <a:solidFill>
                  <a:schemeClr val="tx1"/>
                </a:solidFill>
                <a:latin typeface="Tahoma" panose="020B0604030504040204" pitchFamily="34" charset="0"/>
                <a:ea typeface="MS PGothic" panose="020B0600070205080204" pitchFamily="34" charset="-128"/>
              </a:defRPr>
            </a:lvl4pPr>
            <a:lvl5pPr marL="2057400" indent="-228600">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MS PGothic" panose="020B0600070205080204" pitchFamily="34" charset="-128"/>
              </a:defRPr>
            </a:lvl9pPr>
          </a:lstStyle>
          <a:p>
            <a:pPr>
              <a:buFontTx/>
              <a:buNone/>
              <a:defRPr/>
            </a:pPr>
            <a:endParaRPr lang="ja-JP" altLang="en-US">
              <a:ea typeface="MS UI Gothic" panose="020B0600070205080204" pitchFamily="34" charset="-128"/>
            </a:endParaRPr>
          </a:p>
        </p:txBody>
      </p:sp>
      <p:sp>
        <p:nvSpPr>
          <p:cNvPr id="5" name="Rectangle 8"/>
          <p:cNvSpPr>
            <a:spLocks noChangeArrowheads="1"/>
          </p:cNvSpPr>
          <p:nvPr/>
        </p:nvSpPr>
        <p:spPr bwMode="auto">
          <a:xfrm>
            <a:off x="0" y="0"/>
            <a:ext cx="107950" cy="3644900"/>
          </a:xfrm>
          <a:prstGeom prst="rect">
            <a:avLst/>
          </a:prstGeom>
          <a:solidFill>
            <a:schemeClr val="accent1"/>
          </a:solidFill>
          <a:ln>
            <a:noFill/>
          </a:ln>
          <a:extLst/>
        </p:spPr>
        <p:txBody>
          <a:bodyPr wrap="none" anchor="ctr"/>
          <a:lstStyle>
            <a:lvl1pPr>
              <a:defRPr kumimoji="1" sz="2000">
                <a:solidFill>
                  <a:schemeClr val="tx1"/>
                </a:solidFill>
                <a:latin typeface="Tahoma" panose="020B0604030504040204" pitchFamily="34" charset="0"/>
                <a:ea typeface="MS PGothic" panose="020B0600070205080204" pitchFamily="34" charset="-128"/>
              </a:defRPr>
            </a:lvl1pPr>
            <a:lvl2pPr marL="742950" indent="-285750">
              <a:defRPr kumimoji="1" sz="2000">
                <a:solidFill>
                  <a:schemeClr val="tx1"/>
                </a:solidFill>
                <a:latin typeface="Tahoma" panose="020B0604030504040204" pitchFamily="34" charset="0"/>
                <a:ea typeface="MS PGothic" panose="020B0600070205080204" pitchFamily="34" charset="-128"/>
              </a:defRPr>
            </a:lvl2pPr>
            <a:lvl3pPr marL="1143000" indent="-228600">
              <a:defRPr kumimoji="1" sz="2000">
                <a:solidFill>
                  <a:schemeClr val="tx1"/>
                </a:solidFill>
                <a:latin typeface="Tahoma" panose="020B0604030504040204" pitchFamily="34" charset="0"/>
                <a:ea typeface="MS PGothic" panose="020B0600070205080204" pitchFamily="34" charset="-128"/>
              </a:defRPr>
            </a:lvl3pPr>
            <a:lvl4pPr marL="1600200" indent="-228600">
              <a:defRPr kumimoji="1" sz="2000">
                <a:solidFill>
                  <a:schemeClr val="tx1"/>
                </a:solidFill>
                <a:latin typeface="Tahoma" panose="020B0604030504040204" pitchFamily="34" charset="0"/>
                <a:ea typeface="MS PGothic" panose="020B0600070205080204" pitchFamily="34" charset="-128"/>
              </a:defRPr>
            </a:lvl4pPr>
            <a:lvl5pPr marL="2057400" indent="-228600">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MS PGothic" panose="020B0600070205080204" pitchFamily="34" charset="-128"/>
              </a:defRPr>
            </a:lvl9pPr>
          </a:lstStyle>
          <a:p>
            <a:pPr>
              <a:buFontTx/>
              <a:buNone/>
              <a:defRPr/>
            </a:pPr>
            <a:endParaRPr lang="ja-JP" altLang="en-US">
              <a:ea typeface="MS UI Gothic" panose="020B0600070205080204" pitchFamily="34" charset="-128"/>
            </a:endParaRPr>
          </a:p>
        </p:txBody>
      </p:sp>
      <p:sp>
        <p:nvSpPr>
          <p:cNvPr id="6" name="Line 9"/>
          <p:cNvSpPr>
            <a:spLocks noChangeShapeType="1"/>
          </p:cNvSpPr>
          <p:nvPr/>
        </p:nvSpPr>
        <p:spPr bwMode="auto">
          <a:xfrm>
            <a:off x="684213" y="3573463"/>
            <a:ext cx="8135937" cy="0"/>
          </a:xfrm>
          <a:prstGeom prst="line">
            <a:avLst/>
          </a:prstGeom>
          <a:noFill/>
          <a:ln w="57150">
            <a:solidFill>
              <a:schemeClr val="folHlink"/>
            </a:solidFill>
            <a:round/>
            <a:headEnd/>
            <a:tailEnd/>
          </a:ln>
        </p:spPr>
        <p:txBody>
          <a:bodyPr/>
          <a:lstStyle/>
          <a:p>
            <a:pPr>
              <a:defRPr/>
            </a:pPr>
            <a:endParaRPr lang="zh-CN" altLang="en-US"/>
          </a:p>
        </p:txBody>
      </p:sp>
      <p:sp>
        <p:nvSpPr>
          <p:cNvPr id="5122" name="Rectangle 2"/>
          <p:cNvSpPr>
            <a:spLocks noGrp="1" noChangeArrowheads="1"/>
          </p:cNvSpPr>
          <p:nvPr>
            <p:ph type="ctrTitle"/>
          </p:nvPr>
        </p:nvSpPr>
        <p:spPr>
          <a:xfrm>
            <a:off x="685800" y="2130425"/>
            <a:ext cx="8134350" cy="1443038"/>
          </a:xfrm>
        </p:spPr>
        <p:txBody>
          <a:bodyPr/>
          <a:lstStyle>
            <a:lvl1pPr>
              <a:defRPr/>
            </a:lvl1pPr>
          </a:lstStyle>
          <a:p>
            <a:r>
              <a:rPr lang="ja-JP" altLang="en-US" noProof="1"/>
              <a:t>マスタ タイトルの書式設定</a:t>
            </a:r>
          </a:p>
        </p:txBody>
      </p:sp>
      <p:sp>
        <p:nvSpPr>
          <p:cNvPr id="5123" name="Rectangle 3"/>
          <p:cNvSpPr>
            <a:spLocks noGrp="1" noChangeArrowheads="1"/>
          </p:cNvSpPr>
          <p:nvPr>
            <p:ph type="subTitle" idx="1"/>
          </p:nvPr>
        </p:nvSpPr>
        <p:spPr>
          <a:xfrm>
            <a:off x="2339975" y="4292600"/>
            <a:ext cx="6400800" cy="1752600"/>
          </a:xfrm>
        </p:spPr>
        <p:txBody>
          <a:bodyPr/>
          <a:lstStyle>
            <a:lvl1pPr marL="0" indent="0" algn="r">
              <a:buFont typeface="Wingdings" panose="05000000000000000000" pitchFamily="2" charset="2"/>
              <a:buNone/>
              <a:defRPr/>
            </a:lvl1pPr>
          </a:lstStyle>
          <a:p>
            <a:r>
              <a:rPr lang="ja-JP" altLang="en-US" noProof="1"/>
              <a:t>マスタ サブタイトルの書式設定</a:t>
            </a:r>
          </a:p>
        </p:txBody>
      </p:sp>
      <p:sp>
        <p:nvSpPr>
          <p:cNvPr id="7" name="Rectangle 4"/>
          <p:cNvSpPr>
            <a:spLocks noGrp="1" noChangeArrowheads="1"/>
          </p:cNvSpPr>
          <p:nvPr>
            <p:ph type="dt" sz="half" idx="10"/>
          </p:nvPr>
        </p:nvSpPr>
        <p:spPr>
          <a:xfrm>
            <a:off x="0" y="6426200"/>
            <a:ext cx="2133600" cy="431800"/>
          </a:xfrm>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xfrm>
            <a:off x="3124200" y="6453188"/>
            <a:ext cx="2895600" cy="431800"/>
          </a:xfrm>
        </p:spPr>
        <p:txBody>
          <a:bodyPr/>
          <a:lstStyle>
            <a:lvl1pPr>
              <a:defRPr/>
            </a:lvl1pPr>
          </a:lstStyle>
          <a:p>
            <a:pPr>
              <a:defRPr/>
            </a:pPr>
            <a:r>
              <a:rPr lang="en-US" altLang="ja-JP"/>
              <a:t>NEC Confidential</a:t>
            </a:r>
          </a:p>
        </p:txBody>
      </p:sp>
      <p:sp>
        <p:nvSpPr>
          <p:cNvPr id="9" name="Rectangle 6"/>
          <p:cNvSpPr>
            <a:spLocks noGrp="1" noChangeArrowheads="1"/>
          </p:cNvSpPr>
          <p:nvPr>
            <p:ph type="sldNum" sz="quarter" idx="12"/>
          </p:nvPr>
        </p:nvSpPr>
        <p:spPr>
          <a:xfrm>
            <a:off x="7010400" y="6426200"/>
            <a:ext cx="2133600" cy="431800"/>
          </a:xfrm>
        </p:spPr>
        <p:txBody>
          <a:bodyPr/>
          <a:lstStyle>
            <a:lvl1pPr>
              <a:defRPr/>
            </a:lvl1pPr>
          </a:lstStyle>
          <a:p>
            <a:fld id="{D295233F-487E-4F80-8B12-04246D8A4166}" type="slidenum">
              <a:rPr lang="en-US" altLang="ja-JP"/>
              <a:pPr/>
              <a:t>‹#›</a:t>
            </a:fld>
            <a:endParaRPr lang="en-US" altLang="ja-JP"/>
          </a:p>
        </p:txBody>
      </p:sp>
    </p:spTree>
    <p:extLst>
      <p:ext uri="{BB962C8B-B14F-4D97-AF65-F5344CB8AC3E}">
        <p14:creationId xmlns:p14="http://schemas.microsoft.com/office/powerpoint/2010/main" val="3931862109"/>
      </p:ext>
    </p:extLst>
  </p:cSld>
  <p:clrMapOvr>
    <a:masterClrMapping/>
  </p:clrMapOvr>
  <p:transition>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noProof="1"/>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noProof="1"/>
              <a:t>マスタ テキストの書式設定</a:t>
            </a:r>
          </a:p>
          <a:p>
            <a:pPr lvl="1"/>
            <a:r>
              <a:rPr lang="ja-JP" altLang="en-US" noProof="1"/>
              <a:t>第 </a:t>
            </a:r>
            <a:r>
              <a:rPr lang="en-US" altLang="ja-JP" noProof="1"/>
              <a:t>2 </a:t>
            </a:r>
            <a:r>
              <a:rPr lang="ja-JP" altLang="en-US" noProof="1"/>
              <a:t>レベル</a:t>
            </a:r>
          </a:p>
          <a:p>
            <a:pPr lvl="2"/>
            <a:r>
              <a:rPr lang="ja-JP" altLang="en-US" noProof="1"/>
              <a:t>第 </a:t>
            </a:r>
            <a:r>
              <a:rPr lang="en-US" altLang="ja-JP" noProof="1"/>
              <a:t>3 </a:t>
            </a:r>
            <a:r>
              <a:rPr lang="ja-JP" altLang="en-US" noProof="1"/>
              <a:t>レベル</a:t>
            </a:r>
          </a:p>
          <a:p>
            <a:pPr lvl="3"/>
            <a:r>
              <a:rPr lang="ja-JP" altLang="en-US" noProof="1"/>
              <a:t>第 </a:t>
            </a:r>
            <a:r>
              <a:rPr lang="en-US" altLang="ja-JP" noProof="1"/>
              <a:t>4 </a:t>
            </a:r>
            <a:r>
              <a:rPr lang="ja-JP" altLang="en-US" noProof="1"/>
              <a:t>レベル</a:t>
            </a:r>
          </a:p>
          <a:p>
            <a:pPr lvl="4"/>
            <a:r>
              <a:rPr lang="ja-JP" altLang="en-US" noProof="1"/>
              <a:t>第 </a:t>
            </a:r>
            <a:r>
              <a:rPr lang="en-US" altLang="ja-JP" noProof="1"/>
              <a:t>5 </a:t>
            </a:r>
            <a:r>
              <a:rPr lang="ja-JP" altLang="en-US" noProof="1"/>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NEC Confidential</a:t>
            </a:r>
          </a:p>
        </p:txBody>
      </p:sp>
      <p:sp>
        <p:nvSpPr>
          <p:cNvPr id="6" name="Rectangle 6"/>
          <p:cNvSpPr>
            <a:spLocks noGrp="1" noChangeArrowheads="1"/>
          </p:cNvSpPr>
          <p:nvPr>
            <p:ph type="sldNum" sz="quarter" idx="12"/>
          </p:nvPr>
        </p:nvSpPr>
        <p:spPr>
          <a:ln/>
        </p:spPr>
        <p:txBody>
          <a:bodyPr/>
          <a:lstStyle>
            <a:lvl1pPr>
              <a:defRPr/>
            </a:lvl1pPr>
          </a:lstStyle>
          <a:p>
            <a:fld id="{F9A0868C-792E-4413-A4A6-B32826BC33D0}" type="slidenum">
              <a:rPr lang="en-US" altLang="ja-JP"/>
              <a:pPr/>
              <a:t>‹#›</a:t>
            </a:fld>
            <a:endParaRPr lang="en-US" altLang="ja-JP"/>
          </a:p>
        </p:txBody>
      </p:sp>
    </p:spTree>
    <p:extLst>
      <p:ext uri="{BB962C8B-B14F-4D97-AF65-F5344CB8AC3E}">
        <p14:creationId xmlns:p14="http://schemas.microsoft.com/office/powerpoint/2010/main" val="1209298551"/>
      </p:ext>
    </p:extLst>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1638" y="115888"/>
            <a:ext cx="2212975" cy="6408737"/>
          </a:xfrm>
        </p:spPr>
        <p:txBody>
          <a:bodyPr vert="eaVert"/>
          <a:lstStyle/>
          <a:p>
            <a:r>
              <a:rPr lang="ja-JP" altLang="en-US" noProof="1"/>
              <a:t>マスタ タイトルの書式設定</a:t>
            </a:r>
          </a:p>
        </p:txBody>
      </p:sp>
      <p:sp>
        <p:nvSpPr>
          <p:cNvPr id="3" name="縦書きテキスト プレースホルダ 2"/>
          <p:cNvSpPr>
            <a:spLocks noGrp="1"/>
          </p:cNvSpPr>
          <p:nvPr>
            <p:ph type="body" orient="vert" idx="1"/>
          </p:nvPr>
        </p:nvSpPr>
        <p:spPr>
          <a:xfrm>
            <a:off x="107950" y="115888"/>
            <a:ext cx="6491288" cy="6408737"/>
          </a:xfrm>
        </p:spPr>
        <p:txBody>
          <a:bodyPr vert="eaVert"/>
          <a:lstStyle/>
          <a:p>
            <a:pPr lvl="0"/>
            <a:r>
              <a:rPr lang="ja-JP" altLang="en-US" noProof="1"/>
              <a:t>マスタ テキストの書式設定</a:t>
            </a:r>
          </a:p>
          <a:p>
            <a:pPr lvl="1"/>
            <a:r>
              <a:rPr lang="ja-JP" altLang="en-US" noProof="1"/>
              <a:t>第 </a:t>
            </a:r>
            <a:r>
              <a:rPr lang="en-US" altLang="ja-JP" noProof="1"/>
              <a:t>2 </a:t>
            </a:r>
            <a:r>
              <a:rPr lang="ja-JP" altLang="en-US" noProof="1"/>
              <a:t>レベル</a:t>
            </a:r>
          </a:p>
          <a:p>
            <a:pPr lvl="2"/>
            <a:r>
              <a:rPr lang="ja-JP" altLang="en-US" noProof="1"/>
              <a:t>第 </a:t>
            </a:r>
            <a:r>
              <a:rPr lang="en-US" altLang="ja-JP" noProof="1"/>
              <a:t>3 </a:t>
            </a:r>
            <a:r>
              <a:rPr lang="ja-JP" altLang="en-US" noProof="1"/>
              <a:t>レベル</a:t>
            </a:r>
          </a:p>
          <a:p>
            <a:pPr lvl="3"/>
            <a:r>
              <a:rPr lang="ja-JP" altLang="en-US" noProof="1"/>
              <a:t>第 </a:t>
            </a:r>
            <a:r>
              <a:rPr lang="en-US" altLang="ja-JP" noProof="1"/>
              <a:t>4 </a:t>
            </a:r>
            <a:r>
              <a:rPr lang="ja-JP" altLang="en-US" noProof="1"/>
              <a:t>レベル</a:t>
            </a:r>
          </a:p>
          <a:p>
            <a:pPr lvl="4"/>
            <a:r>
              <a:rPr lang="ja-JP" altLang="en-US" noProof="1"/>
              <a:t>第 </a:t>
            </a:r>
            <a:r>
              <a:rPr lang="en-US" altLang="ja-JP" noProof="1"/>
              <a:t>5 </a:t>
            </a:r>
            <a:r>
              <a:rPr lang="ja-JP" altLang="en-US" noProof="1"/>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NEC Confidential</a:t>
            </a:r>
          </a:p>
        </p:txBody>
      </p:sp>
      <p:sp>
        <p:nvSpPr>
          <p:cNvPr id="6" name="Rectangle 6"/>
          <p:cNvSpPr>
            <a:spLocks noGrp="1" noChangeArrowheads="1"/>
          </p:cNvSpPr>
          <p:nvPr>
            <p:ph type="sldNum" sz="quarter" idx="12"/>
          </p:nvPr>
        </p:nvSpPr>
        <p:spPr>
          <a:ln/>
        </p:spPr>
        <p:txBody>
          <a:bodyPr/>
          <a:lstStyle>
            <a:lvl1pPr>
              <a:defRPr/>
            </a:lvl1pPr>
          </a:lstStyle>
          <a:p>
            <a:fld id="{78030D28-4B27-483E-87A2-E305AA1A8F2C}" type="slidenum">
              <a:rPr lang="en-US" altLang="ja-JP"/>
              <a:pPr/>
              <a:t>‹#›</a:t>
            </a:fld>
            <a:endParaRPr lang="en-US" altLang="ja-JP"/>
          </a:p>
        </p:txBody>
      </p:sp>
    </p:spTree>
    <p:extLst>
      <p:ext uri="{BB962C8B-B14F-4D97-AF65-F5344CB8AC3E}">
        <p14:creationId xmlns:p14="http://schemas.microsoft.com/office/powerpoint/2010/main" val="404948133"/>
      </p:ext>
    </p:extLst>
  </p:cSld>
  <p:clrMapOvr>
    <a:masterClrMapping/>
  </p:clrMapOvr>
  <p:transition>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107950" y="115888"/>
            <a:ext cx="8856663" cy="1081087"/>
          </a:xfrm>
        </p:spPr>
        <p:txBody>
          <a:bodyPr/>
          <a:lstStyle/>
          <a:p>
            <a:r>
              <a:rPr lang="ja-JP" altLang="en-US" noProof="1"/>
              <a:t>マスタ タイトルの書式設定</a:t>
            </a:r>
          </a:p>
        </p:txBody>
      </p:sp>
      <p:sp>
        <p:nvSpPr>
          <p:cNvPr id="3" name="表プレースホルダ 2"/>
          <p:cNvSpPr>
            <a:spLocks noGrp="1"/>
          </p:cNvSpPr>
          <p:nvPr>
            <p:ph type="tbl" idx="1"/>
          </p:nvPr>
        </p:nvSpPr>
        <p:spPr>
          <a:xfrm>
            <a:off x="107950" y="1268413"/>
            <a:ext cx="8856663" cy="5256212"/>
          </a:xfrm>
        </p:spPr>
        <p:txBody>
          <a:bodyPr/>
          <a:lstStyle/>
          <a:p>
            <a:pPr lvl="0"/>
            <a:endParaRPr lang="ja-JP"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NEC Confidential</a:t>
            </a:r>
          </a:p>
        </p:txBody>
      </p:sp>
      <p:sp>
        <p:nvSpPr>
          <p:cNvPr id="6" name="Rectangle 6"/>
          <p:cNvSpPr>
            <a:spLocks noGrp="1" noChangeArrowheads="1"/>
          </p:cNvSpPr>
          <p:nvPr>
            <p:ph type="sldNum" sz="quarter" idx="12"/>
          </p:nvPr>
        </p:nvSpPr>
        <p:spPr>
          <a:ln/>
        </p:spPr>
        <p:txBody>
          <a:bodyPr/>
          <a:lstStyle>
            <a:lvl1pPr>
              <a:defRPr/>
            </a:lvl1pPr>
          </a:lstStyle>
          <a:p>
            <a:fld id="{BAD1858E-AA2A-4DA2-8132-B5BF144591D8}" type="slidenum">
              <a:rPr lang="en-US" altLang="ja-JP"/>
              <a:pPr/>
              <a:t>‹#›</a:t>
            </a:fld>
            <a:endParaRPr lang="en-US" altLang="ja-JP"/>
          </a:p>
        </p:txBody>
      </p:sp>
    </p:spTree>
    <p:extLst>
      <p:ext uri="{BB962C8B-B14F-4D97-AF65-F5344CB8AC3E}">
        <p14:creationId xmlns:p14="http://schemas.microsoft.com/office/powerpoint/2010/main" val="1805623165"/>
      </p:ext>
    </p:extLst>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noProof="1"/>
              <a:t>マスタ タイトルの書式設定</a:t>
            </a:r>
          </a:p>
        </p:txBody>
      </p:sp>
      <p:sp>
        <p:nvSpPr>
          <p:cNvPr id="3" name="コンテンツ プレースホルダ 2"/>
          <p:cNvSpPr>
            <a:spLocks noGrp="1"/>
          </p:cNvSpPr>
          <p:nvPr>
            <p:ph idx="1"/>
          </p:nvPr>
        </p:nvSpPr>
        <p:spPr/>
        <p:txBody>
          <a:bodyPr/>
          <a:lstStyle>
            <a:lvl2pPr>
              <a:defRPr sz="1800"/>
            </a:lvl2pPr>
            <a:lvl3pPr>
              <a:defRPr sz="1600"/>
            </a:lvl3pPr>
            <a:lvl4pPr>
              <a:defRPr sz="1600"/>
            </a:lvl4pPr>
            <a:lvl5pPr>
              <a:defRPr sz="1400"/>
            </a:lvl5pPr>
          </a:lstStyle>
          <a:p>
            <a:pPr lvl="0"/>
            <a:r>
              <a:rPr lang="ja-JP" altLang="en-US" noProof="1"/>
              <a:t>マスタ テキストの書式設定</a:t>
            </a:r>
          </a:p>
          <a:p>
            <a:pPr lvl="1"/>
            <a:r>
              <a:rPr lang="ja-JP" altLang="en-US" noProof="1"/>
              <a:t>第 </a:t>
            </a:r>
            <a:r>
              <a:rPr lang="en-US" altLang="ja-JP" noProof="1"/>
              <a:t>2 </a:t>
            </a:r>
            <a:r>
              <a:rPr lang="ja-JP" altLang="en-US" noProof="1"/>
              <a:t>レベル</a:t>
            </a:r>
          </a:p>
          <a:p>
            <a:pPr lvl="2"/>
            <a:r>
              <a:rPr lang="ja-JP" altLang="en-US" noProof="1"/>
              <a:t>第 </a:t>
            </a:r>
            <a:r>
              <a:rPr lang="en-US" altLang="ja-JP" noProof="1"/>
              <a:t>3 </a:t>
            </a:r>
            <a:r>
              <a:rPr lang="ja-JP" altLang="en-US" noProof="1"/>
              <a:t>レベル</a:t>
            </a:r>
          </a:p>
          <a:p>
            <a:pPr lvl="3"/>
            <a:r>
              <a:rPr lang="ja-JP" altLang="en-US" noProof="1"/>
              <a:t>第 </a:t>
            </a:r>
            <a:r>
              <a:rPr lang="en-US" altLang="ja-JP" noProof="1"/>
              <a:t>4 </a:t>
            </a:r>
            <a:r>
              <a:rPr lang="ja-JP" altLang="en-US" noProof="1"/>
              <a:t>レベル</a:t>
            </a:r>
          </a:p>
          <a:p>
            <a:pPr lvl="4"/>
            <a:r>
              <a:rPr lang="ja-JP" altLang="en-US" noProof="1"/>
              <a:t>第 </a:t>
            </a:r>
            <a:r>
              <a:rPr lang="en-US" altLang="ja-JP" noProof="1"/>
              <a:t>5 </a:t>
            </a:r>
            <a:r>
              <a:rPr lang="ja-JP" altLang="en-US" noProof="1"/>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NEC Confidential</a:t>
            </a:r>
          </a:p>
        </p:txBody>
      </p:sp>
      <p:sp>
        <p:nvSpPr>
          <p:cNvPr id="6" name="Rectangle 6"/>
          <p:cNvSpPr>
            <a:spLocks noGrp="1" noChangeArrowheads="1"/>
          </p:cNvSpPr>
          <p:nvPr>
            <p:ph type="sldNum" sz="quarter" idx="12"/>
          </p:nvPr>
        </p:nvSpPr>
        <p:spPr>
          <a:ln/>
        </p:spPr>
        <p:txBody>
          <a:bodyPr/>
          <a:lstStyle>
            <a:lvl1pPr>
              <a:defRPr/>
            </a:lvl1pPr>
          </a:lstStyle>
          <a:p>
            <a:fld id="{50D54A8C-DB4C-47AA-977C-C09D63959C0D}" type="slidenum">
              <a:rPr lang="en-US" altLang="ja-JP"/>
              <a:pPr/>
              <a:t>‹#›</a:t>
            </a:fld>
            <a:endParaRPr lang="en-US" altLang="ja-JP"/>
          </a:p>
        </p:txBody>
      </p:sp>
    </p:spTree>
    <p:extLst>
      <p:ext uri="{BB962C8B-B14F-4D97-AF65-F5344CB8AC3E}">
        <p14:creationId xmlns:p14="http://schemas.microsoft.com/office/powerpoint/2010/main" val="1294009111"/>
      </p:ext>
    </p:extLst>
  </p:cSld>
  <p:clrMapOvr>
    <a:masterClrMapping/>
  </p:clrMapOvr>
  <p:transition>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noProof="1"/>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noProof="1"/>
              <a:t>マスタ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NEC Confidential</a:t>
            </a:r>
          </a:p>
        </p:txBody>
      </p:sp>
      <p:sp>
        <p:nvSpPr>
          <p:cNvPr id="6" name="Rectangle 6"/>
          <p:cNvSpPr>
            <a:spLocks noGrp="1" noChangeArrowheads="1"/>
          </p:cNvSpPr>
          <p:nvPr>
            <p:ph type="sldNum" sz="quarter" idx="12"/>
          </p:nvPr>
        </p:nvSpPr>
        <p:spPr>
          <a:ln/>
        </p:spPr>
        <p:txBody>
          <a:bodyPr/>
          <a:lstStyle>
            <a:lvl1pPr>
              <a:defRPr/>
            </a:lvl1pPr>
          </a:lstStyle>
          <a:p>
            <a:fld id="{21A3B4E4-0A93-4BBE-9102-F987C97D7414}" type="slidenum">
              <a:rPr lang="en-US" altLang="ja-JP"/>
              <a:pPr/>
              <a:t>‹#›</a:t>
            </a:fld>
            <a:endParaRPr lang="en-US" altLang="ja-JP"/>
          </a:p>
        </p:txBody>
      </p:sp>
    </p:spTree>
    <p:extLst>
      <p:ext uri="{BB962C8B-B14F-4D97-AF65-F5344CB8AC3E}">
        <p14:creationId xmlns:p14="http://schemas.microsoft.com/office/powerpoint/2010/main" val="728139969"/>
      </p:ext>
    </p:extLst>
  </p:cSld>
  <p:clrMapOvr>
    <a:masterClrMapping/>
  </p:clrMapOvr>
  <p:transition>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noProof="1"/>
              <a:t>マスタ タイトルの書式設定</a:t>
            </a:r>
          </a:p>
        </p:txBody>
      </p:sp>
      <p:sp>
        <p:nvSpPr>
          <p:cNvPr id="3" name="コンテンツ プレースホルダ 2"/>
          <p:cNvSpPr>
            <a:spLocks noGrp="1"/>
          </p:cNvSpPr>
          <p:nvPr>
            <p:ph sz="half" idx="1"/>
          </p:nvPr>
        </p:nvSpPr>
        <p:spPr>
          <a:xfrm>
            <a:off x="107950" y="1268413"/>
            <a:ext cx="435133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noProof="1"/>
              <a:t>マスタ テキストの書式設定</a:t>
            </a:r>
          </a:p>
          <a:p>
            <a:pPr lvl="1"/>
            <a:r>
              <a:rPr lang="ja-JP" altLang="en-US" noProof="1"/>
              <a:t>第 </a:t>
            </a:r>
            <a:r>
              <a:rPr lang="en-US" altLang="ja-JP" noProof="1"/>
              <a:t>2 </a:t>
            </a:r>
            <a:r>
              <a:rPr lang="ja-JP" altLang="en-US" noProof="1"/>
              <a:t>レベル</a:t>
            </a:r>
          </a:p>
          <a:p>
            <a:pPr lvl="2"/>
            <a:r>
              <a:rPr lang="ja-JP" altLang="en-US" noProof="1"/>
              <a:t>第 </a:t>
            </a:r>
            <a:r>
              <a:rPr lang="en-US" altLang="ja-JP" noProof="1"/>
              <a:t>3 </a:t>
            </a:r>
            <a:r>
              <a:rPr lang="ja-JP" altLang="en-US" noProof="1"/>
              <a:t>レベル</a:t>
            </a:r>
          </a:p>
          <a:p>
            <a:pPr lvl="3"/>
            <a:r>
              <a:rPr lang="ja-JP" altLang="en-US" noProof="1"/>
              <a:t>第 </a:t>
            </a:r>
            <a:r>
              <a:rPr lang="en-US" altLang="ja-JP" noProof="1"/>
              <a:t>4 </a:t>
            </a:r>
            <a:r>
              <a:rPr lang="ja-JP" altLang="en-US" noProof="1"/>
              <a:t>レベル</a:t>
            </a:r>
          </a:p>
          <a:p>
            <a:pPr lvl="4"/>
            <a:r>
              <a:rPr lang="ja-JP" altLang="en-US" noProof="1"/>
              <a:t>第 </a:t>
            </a:r>
            <a:r>
              <a:rPr lang="en-US" altLang="ja-JP" noProof="1"/>
              <a:t>5 </a:t>
            </a:r>
            <a:r>
              <a:rPr lang="ja-JP" altLang="en-US" noProof="1"/>
              <a:t>レベル</a:t>
            </a:r>
          </a:p>
        </p:txBody>
      </p:sp>
      <p:sp>
        <p:nvSpPr>
          <p:cNvPr id="4" name="コンテンツ プレースホルダ 3"/>
          <p:cNvSpPr>
            <a:spLocks noGrp="1"/>
          </p:cNvSpPr>
          <p:nvPr>
            <p:ph sz="half" idx="2"/>
          </p:nvPr>
        </p:nvSpPr>
        <p:spPr>
          <a:xfrm>
            <a:off x="4611688" y="1268413"/>
            <a:ext cx="4352925"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noProof="1"/>
              <a:t>マスタ テキストの書式設定</a:t>
            </a:r>
          </a:p>
          <a:p>
            <a:pPr lvl="1"/>
            <a:r>
              <a:rPr lang="ja-JP" altLang="en-US" noProof="1"/>
              <a:t>第 </a:t>
            </a:r>
            <a:r>
              <a:rPr lang="en-US" altLang="ja-JP" noProof="1"/>
              <a:t>2 </a:t>
            </a:r>
            <a:r>
              <a:rPr lang="ja-JP" altLang="en-US" noProof="1"/>
              <a:t>レベル</a:t>
            </a:r>
          </a:p>
          <a:p>
            <a:pPr lvl="2"/>
            <a:r>
              <a:rPr lang="ja-JP" altLang="en-US" noProof="1"/>
              <a:t>第 </a:t>
            </a:r>
            <a:r>
              <a:rPr lang="en-US" altLang="ja-JP" noProof="1"/>
              <a:t>3 </a:t>
            </a:r>
            <a:r>
              <a:rPr lang="ja-JP" altLang="en-US" noProof="1"/>
              <a:t>レベル</a:t>
            </a:r>
          </a:p>
          <a:p>
            <a:pPr lvl="3"/>
            <a:r>
              <a:rPr lang="ja-JP" altLang="en-US" noProof="1"/>
              <a:t>第 </a:t>
            </a:r>
            <a:r>
              <a:rPr lang="en-US" altLang="ja-JP" noProof="1"/>
              <a:t>4 </a:t>
            </a:r>
            <a:r>
              <a:rPr lang="ja-JP" altLang="en-US" noProof="1"/>
              <a:t>レベル</a:t>
            </a:r>
          </a:p>
          <a:p>
            <a:pPr lvl="4"/>
            <a:r>
              <a:rPr lang="ja-JP" altLang="en-US" noProof="1"/>
              <a:t>第 </a:t>
            </a:r>
            <a:r>
              <a:rPr lang="en-US" altLang="ja-JP" noProof="1"/>
              <a:t>5 </a:t>
            </a:r>
            <a:r>
              <a:rPr lang="ja-JP" altLang="en-US" noProof="1"/>
              <a:t>レベル</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NEC Confidential</a:t>
            </a:r>
          </a:p>
        </p:txBody>
      </p:sp>
      <p:sp>
        <p:nvSpPr>
          <p:cNvPr id="7" name="Rectangle 6"/>
          <p:cNvSpPr>
            <a:spLocks noGrp="1" noChangeArrowheads="1"/>
          </p:cNvSpPr>
          <p:nvPr>
            <p:ph type="sldNum" sz="quarter" idx="12"/>
          </p:nvPr>
        </p:nvSpPr>
        <p:spPr>
          <a:ln/>
        </p:spPr>
        <p:txBody>
          <a:bodyPr/>
          <a:lstStyle>
            <a:lvl1pPr>
              <a:defRPr/>
            </a:lvl1pPr>
          </a:lstStyle>
          <a:p>
            <a:fld id="{1BFDA5B1-32E1-4F59-A13D-02883F19D61F}" type="slidenum">
              <a:rPr lang="en-US" altLang="ja-JP"/>
              <a:pPr/>
              <a:t>‹#›</a:t>
            </a:fld>
            <a:endParaRPr lang="en-US" altLang="ja-JP"/>
          </a:p>
        </p:txBody>
      </p:sp>
    </p:spTree>
    <p:extLst>
      <p:ext uri="{BB962C8B-B14F-4D97-AF65-F5344CB8AC3E}">
        <p14:creationId xmlns:p14="http://schemas.microsoft.com/office/powerpoint/2010/main" val="2828770879"/>
      </p:ext>
    </p:extLst>
  </p:cSld>
  <p:clrMapOvr>
    <a:masterClrMapping/>
  </p:clrMapOvr>
  <p:transition>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noProof="1"/>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noProof="1"/>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noProof="1"/>
              <a:t>マスタ テキストの書式設定</a:t>
            </a:r>
          </a:p>
          <a:p>
            <a:pPr lvl="1"/>
            <a:r>
              <a:rPr lang="ja-JP" altLang="en-US" noProof="1"/>
              <a:t>第 </a:t>
            </a:r>
            <a:r>
              <a:rPr lang="en-US" altLang="ja-JP" noProof="1"/>
              <a:t>2 </a:t>
            </a:r>
            <a:r>
              <a:rPr lang="ja-JP" altLang="en-US" noProof="1"/>
              <a:t>レベル</a:t>
            </a:r>
          </a:p>
          <a:p>
            <a:pPr lvl="2"/>
            <a:r>
              <a:rPr lang="ja-JP" altLang="en-US" noProof="1"/>
              <a:t>第 </a:t>
            </a:r>
            <a:r>
              <a:rPr lang="en-US" altLang="ja-JP" noProof="1"/>
              <a:t>3 </a:t>
            </a:r>
            <a:r>
              <a:rPr lang="ja-JP" altLang="en-US" noProof="1"/>
              <a:t>レベル</a:t>
            </a:r>
          </a:p>
          <a:p>
            <a:pPr lvl="3"/>
            <a:r>
              <a:rPr lang="ja-JP" altLang="en-US" noProof="1"/>
              <a:t>第 </a:t>
            </a:r>
            <a:r>
              <a:rPr lang="en-US" altLang="ja-JP" noProof="1"/>
              <a:t>4 </a:t>
            </a:r>
            <a:r>
              <a:rPr lang="ja-JP" altLang="en-US" noProof="1"/>
              <a:t>レベル</a:t>
            </a:r>
          </a:p>
          <a:p>
            <a:pPr lvl="4"/>
            <a:r>
              <a:rPr lang="ja-JP" altLang="en-US" noProof="1"/>
              <a:t>第 </a:t>
            </a:r>
            <a:r>
              <a:rPr lang="en-US" altLang="ja-JP" noProof="1"/>
              <a:t>5 </a:t>
            </a:r>
            <a:r>
              <a:rPr lang="ja-JP" altLang="en-US" noProof="1"/>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noProof="1"/>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noProof="1"/>
              <a:t>マスタ テキストの書式設定</a:t>
            </a:r>
          </a:p>
          <a:p>
            <a:pPr lvl="1"/>
            <a:r>
              <a:rPr lang="ja-JP" altLang="en-US" noProof="1"/>
              <a:t>第 </a:t>
            </a:r>
            <a:r>
              <a:rPr lang="en-US" altLang="ja-JP" noProof="1"/>
              <a:t>2 </a:t>
            </a:r>
            <a:r>
              <a:rPr lang="ja-JP" altLang="en-US" noProof="1"/>
              <a:t>レベル</a:t>
            </a:r>
          </a:p>
          <a:p>
            <a:pPr lvl="2"/>
            <a:r>
              <a:rPr lang="ja-JP" altLang="en-US" noProof="1"/>
              <a:t>第 </a:t>
            </a:r>
            <a:r>
              <a:rPr lang="en-US" altLang="ja-JP" noProof="1"/>
              <a:t>3 </a:t>
            </a:r>
            <a:r>
              <a:rPr lang="ja-JP" altLang="en-US" noProof="1"/>
              <a:t>レベル</a:t>
            </a:r>
          </a:p>
          <a:p>
            <a:pPr lvl="3"/>
            <a:r>
              <a:rPr lang="ja-JP" altLang="en-US" noProof="1"/>
              <a:t>第 </a:t>
            </a:r>
            <a:r>
              <a:rPr lang="en-US" altLang="ja-JP" noProof="1"/>
              <a:t>4 </a:t>
            </a:r>
            <a:r>
              <a:rPr lang="ja-JP" altLang="en-US" noProof="1"/>
              <a:t>レベル</a:t>
            </a:r>
          </a:p>
          <a:p>
            <a:pPr lvl="4"/>
            <a:r>
              <a:rPr lang="ja-JP" altLang="en-US" noProof="1"/>
              <a:t>第 </a:t>
            </a:r>
            <a:r>
              <a:rPr lang="en-US" altLang="ja-JP" noProof="1"/>
              <a:t>5 </a:t>
            </a:r>
            <a:r>
              <a:rPr lang="ja-JP" altLang="en-US" noProof="1"/>
              <a:t>レベル</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ja-JP"/>
              <a:t>NEC Confidential</a:t>
            </a:r>
          </a:p>
        </p:txBody>
      </p:sp>
      <p:sp>
        <p:nvSpPr>
          <p:cNvPr id="9" name="Rectangle 6"/>
          <p:cNvSpPr>
            <a:spLocks noGrp="1" noChangeArrowheads="1"/>
          </p:cNvSpPr>
          <p:nvPr>
            <p:ph type="sldNum" sz="quarter" idx="12"/>
          </p:nvPr>
        </p:nvSpPr>
        <p:spPr>
          <a:ln/>
        </p:spPr>
        <p:txBody>
          <a:bodyPr/>
          <a:lstStyle>
            <a:lvl1pPr>
              <a:defRPr/>
            </a:lvl1pPr>
          </a:lstStyle>
          <a:p>
            <a:fld id="{BAB877ED-DA14-44E8-84DD-4A322DF16581}" type="slidenum">
              <a:rPr lang="en-US" altLang="ja-JP"/>
              <a:pPr/>
              <a:t>‹#›</a:t>
            </a:fld>
            <a:endParaRPr lang="en-US" altLang="ja-JP"/>
          </a:p>
        </p:txBody>
      </p:sp>
    </p:spTree>
    <p:extLst>
      <p:ext uri="{BB962C8B-B14F-4D97-AF65-F5344CB8AC3E}">
        <p14:creationId xmlns:p14="http://schemas.microsoft.com/office/powerpoint/2010/main" val="4105664681"/>
      </p:ext>
    </p:extLst>
  </p:cSld>
  <p:clrMapOvr>
    <a:masterClrMapping/>
  </p:clrMapOvr>
  <p:transition>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noProof="1"/>
              <a:t>マスタ タイトルの書式設定</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ja-JP"/>
              <a:t>NEC Confidential</a:t>
            </a:r>
          </a:p>
        </p:txBody>
      </p:sp>
      <p:sp>
        <p:nvSpPr>
          <p:cNvPr id="5" name="Rectangle 6"/>
          <p:cNvSpPr>
            <a:spLocks noGrp="1" noChangeArrowheads="1"/>
          </p:cNvSpPr>
          <p:nvPr>
            <p:ph type="sldNum" sz="quarter" idx="12"/>
          </p:nvPr>
        </p:nvSpPr>
        <p:spPr>
          <a:ln/>
        </p:spPr>
        <p:txBody>
          <a:bodyPr/>
          <a:lstStyle>
            <a:lvl1pPr>
              <a:defRPr/>
            </a:lvl1pPr>
          </a:lstStyle>
          <a:p>
            <a:fld id="{C7C6F79A-D29F-4C04-93C3-38AD201F7215}" type="slidenum">
              <a:rPr lang="en-US" altLang="ja-JP"/>
              <a:pPr/>
              <a:t>‹#›</a:t>
            </a:fld>
            <a:endParaRPr lang="en-US" altLang="ja-JP"/>
          </a:p>
        </p:txBody>
      </p:sp>
    </p:spTree>
    <p:extLst>
      <p:ext uri="{BB962C8B-B14F-4D97-AF65-F5344CB8AC3E}">
        <p14:creationId xmlns:p14="http://schemas.microsoft.com/office/powerpoint/2010/main" val="1994411544"/>
      </p:ext>
    </p:extLst>
  </p:cSld>
  <p:clrMapOvr>
    <a:masterClrMapping/>
  </p:clrMapOvr>
  <p:transition>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ja-JP"/>
              <a:t>NEC Confidential</a:t>
            </a:r>
          </a:p>
        </p:txBody>
      </p:sp>
      <p:sp>
        <p:nvSpPr>
          <p:cNvPr id="4" name="Rectangle 6"/>
          <p:cNvSpPr>
            <a:spLocks noGrp="1" noChangeArrowheads="1"/>
          </p:cNvSpPr>
          <p:nvPr>
            <p:ph type="sldNum" sz="quarter" idx="12"/>
          </p:nvPr>
        </p:nvSpPr>
        <p:spPr>
          <a:ln/>
        </p:spPr>
        <p:txBody>
          <a:bodyPr/>
          <a:lstStyle>
            <a:lvl1pPr>
              <a:defRPr/>
            </a:lvl1pPr>
          </a:lstStyle>
          <a:p>
            <a:fld id="{AF27F126-6212-4261-B299-99024607D184}" type="slidenum">
              <a:rPr lang="en-US" altLang="ja-JP"/>
              <a:pPr/>
              <a:t>‹#›</a:t>
            </a:fld>
            <a:endParaRPr lang="en-US" altLang="ja-JP"/>
          </a:p>
        </p:txBody>
      </p:sp>
    </p:spTree>
    <p:extLst>
      <p:ext uri="{BB962C8B-B14F-4D97-AF65-F5344CB8AC3E}">
        <p14:creationId xmlns:p14="http://schemas.microsoft.com/office/powerpoint/2010/main" val="2761790352"/>
      </p:ext>
    </p:extLst>
  </p:cSld>
  <p:clrMapOvr>
    <a:masterClrMapping/>
  </p:clrMapOvr>
  <p:transition>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noProof="1"/>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noProof="1"/>
              <a:t>マスタ テキストの書式設定</a:t>
            </a:r>
          </a:p>
          <a:p>
            <a:pPr lvl="1"/>
            <a:r>
              <a:rPr lang="ja-JP" altLang="en-US" noProof="1"/>
              <a:t>第 </a:t>
            </a:r>
            <a:r>
              <a:rPr lang="en-US" altLang="ja-JP" noProof="1"/>
              <a:t>2 </a:t>
            </a:r>
            <a:r>
              <a:rPr lang="ja-JP" altLang="en-US" noProof="1"/>
              <a:t>レベル</a:t>
            </a:r>
          </a:p>
          <a:p>
            <a:pPr lvl="2"/>
            <a:r>
              <a:rPr lang="ja-JP" altLang="en-US" noProof="1"/>
              <a:t>第 </a:t>
            </a:r>
            <a:r>
              <a:rPr lang="en-US" altLang="ja-JP" noProof="1"/>
              <a:t>3 </a:t>
            </a:r>
            <a:r>
              <a:rPr lang="ja-JP" altLang="en-US" noProof="1"/>
              <a:t>レベル</a:t>
            </a:r>
          </a:p>
          <a:p>
            <a:pPr lvl="3"/>
            <a:r>
              <a:rPr lang="ja-JP" altLang="en-US" noProof="1"/>
              <a:t>第 </a:t>
            </a:r>
            <a:r>
              <a:rPr lang="en-US" altLang="ja-JP" noProof="1"/>
              <a:t>4 </a:t>
            </a:r>
            <a:r>
              <a:rPr lang="ja-JP" altLang="en-US" noProof="1"/>
              <a:t>レベル</a:t>
            </a:r>
          </a:p>
          <a:p>
            <a:pPr lvl="4"/>
            <a:r>
              <a:rPr lang="ja-JP" altLang="en-US" noProof="1"/>
              <a:t>第 </a:t>
            </a:r>
            <a:r>
              <a:rPr lang="en-US" altLang="ja-JP" noProof="1"/>
              <a:t>5 </a:t>
            </a:r>
            <a:r>
              <a:rPr lang="ja-JP" altLang="en-US" noProof="1"/>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noProof="1"/>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NEC Confidential</a:t>
            </a:r>
          </a:p>
        </p:txBody>
      </p:sp>
      <p:sp>
        <p:nvSpPr>
          <p:cNvPr id="7" name="Rectangle 6"/>
          <p:cNvSpPr>
            <a:spLocks noGrp="1" noChangeArrowheads="1"/>
          </p:cNvSpPr>
          <p:nvPr>
            <p:ph type="sldNum" sz="quarter" idx="12"/>
          </p:nvPr>
        </p:nvSpPr>
        <p:spPr>
          <a:ln/>
        </p:spPr>
        <p:txBody>
          <a:bodyPr/>
          <a:lstStyle>
            <a:lvl1pPr>
              <a:defRPr/>
            </a:lvl1pPr>
          </a:lstStyle>
          <a:p>
            <a:fld id="{CD5A50BD-1217-4C08-8759-8773F7CBF22A}" type="slidenum">
              <a:rPr lang="en-US" altLang="ja-JP"/>
              <a:pPr/>
              <a:t>‹#›</a:t>
            </a:fld>
            <a:endParaRPr lang="en-US" altLang="ja-JP"/>
          </a:p>
        </p:txBody>
      </p:sp>
    </p:spTree>
    <p:extLst>
      <p:ext uri="{BB962C8B-B14F-4D97-AF65-F5344CB8AC3E}">
        <p14:creationId xmlns:p14="http://schemas.microsoft.com/office/powerpoint/2010/main" val="1579901745"/>
      </p:ext>
    </p:extLst>
  </p:cSld>
  <p:clrMapOvr>
    <a:masterClrMapping/>
  </p:clrMapOvr>
  <p:transition>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noProof="1"/>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noProof="1"/>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NEC Confidential</a:t>
            </a:r>
          </a:p>
        </p:txBody>
      </p:sp>
      <p:sp>
        <p:nvSpPr>
          <p:cNvPr id="7" name="Rectangle 6"/>
          <p:cNvSpPr>
            <a:spLocks noGrp="1" noChangeArrowheads="1"/>
          </p:cNvSpPr>
          <p:nvPr>
            <p:ph type="sldNum" sz="quarter" idx="12"/>
          </p:nvPr>
        </p:nvSpPr>
        <p:spPr>
          <a:ln/>
        </p:spPr>
        <p:txBody>
          <a:bodyPr/>
          <a:lstStyle>
            <a:lvl1pPr>
              <a:defRPr/>
            </a:lvl1pPr>
          </a:lstStyle>
          <a:p>
            <a:fld id="{248436F0-8800-4CE3-8F25-2F15FABCA5A7}" type="slidenum">
              <a:rPr lang="en-US" altLang="ja-JP"/>
              <a:pPr/>
              <a:t>‹#›</a:t>
            </a:fld>
            <a:endParaRPr lang="en-US" altLang="ja-JP"/>
          </a:p>
        </p:txBody>
      </p:sp>
    </p:spTree>
    <p:extLst>
      <p:ext uri="{BB962C8B-B14F-4D97-AF65-F5344CB8AC3E}">
        <p14:creationId xmlns:p14="http://schemas.microsoft.com/office/powerpoint/2010/main" val="3445848081"/>
      </p:ext>
    </p:extLst>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107950" y="115888"/>
            <a:ext cx="8856663"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This is title</a:t>
            </a:r>
            <a:endParaRPr lang="en-US" altLang="ja-JP"/>
          </a:p>
        </p:txBody>
      </p:sp>
      <p:sp>
        <p:nvSpPr>
          <p:cNvPr id="1027" name="Rectangle 3"/>
          <p:cNvSpPr>
            <a:spLocks noGrp="1" noChangeArrowheads="1"/>
          </p:cNvSpPr>
          <p:nvPr>
            <p:ph type="body" idx="4294967295"/>
          </p:nvPr>
        </p:nvSpPr>
        <p:spPr bwMode="auto">
          <a:xfrm>
            <a:off x="107950" y="1268413"/>
            <a:ext cx="8856663"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This is the first</a:t>
            </a:r>
            <a:endParaRPr lang="en-US" altLang="ja-JP"/>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100" name="Rectangle 4"/>
          <p:cNvSpPr>
            <a:spLocks noGrp="1" noChangeArrowheads="1"/>
          </p:cNvSpPr>
          <p:nvPr>
            <p:ph type="dt" sz="half" idx="2"/>
          </p:nvPr>
        </p:nvSpPr>
        <p:spPr bwMode="auto">
          <a:xfrm>
            <a:off x="34925" y="6524625"/>
            <a:ext cx="2133600" cy="333375"/>
          </a:xfrm>
          <a:prstGeom prst="rect">
            <a:avLst/>
          </a:prstGeom>
          <a:noFill/>
          <a:ln w="9525">
            <a:noFill/>
            <a:miter lim="800000"/>
          </a:ln>
          <a:effectLst/>
        </p:spPr>
        <p:txBody>
          <a:bodyPr vert="horz" wrap="none" lIns="91440" tIns="45720" rIns="91440" bIns="45720" numCol="1" anchor="b" anchorCtr="0" compatLnSpc="1"/>
          <a:lstStyle>
            <a:lvl1pPr eaLnBrk="1" hangingPunct="1">
              <a:buFontTx/>
              <a:buNone/>
              <a:defRPr kumimoji="1" sz="1800">
                <a:solidFill>
                  <a:schemeClr val="folHlink"/>
                </a:solidFill>
                <a:latin typeface="Courier New" panose="02070309020205020404" pitchFamily="49" charset="0"/>
                <a:ea typeface="MS UI Gothic" panose="020B0600070205080204" pitchFamily="34" charset="-128"/>
              </a:defRPr>
            </a:lvl1pPr>
          </a:lstStyle>
          <a:p>
            <a:pPr>
              <a:defRPr/>
            </a:pPr>
            <a:endParaRPr lang="en-US" altLang="ja-JP"/>
          </a:p>
        </p:txBody>
      </p:sp>
      <p:sp>
        <p:nvSpPr>
          <p:cNvPr id="4101" name="Rectangle 5"/>
          <p:cNvSpPr>
            <a:spLocks noGrp="1" noChangeArrowheads="1"/>
          </p:cNvSpPr>
          <p:nvPr>
            <p:ph type="ftr" sz="quarter" idx="3"/>
          </p:nvPr>
        </p:nvSpPr>
        <p:spPr bwMode="auto">
          <a:xfrm>
            <a:off x="3124200" y="6524625"/>
            <a:ext cx="2895600" cy="333375"/>
          </a:xfrm>
          <a:prstGeom prst="rect">
            <a:avLst/>
          </a:prstGeom>
          <a:noFill/>
          <a:ln w="9525">
            <a:noFill/>
            <a:miter lim="800000"/>
          </a:ln>
          <a:effectLst/>
        </p:spPr>
        <p:txBody>
          <a:bodyPr vert="horz" wrap="none" lIns="91440" tIns="45720" rIns="91440" bIns="45720" numCol="1" anchor="b" anchorCtr="0" compatLnSpc="1"/>
          <a:lstStyle>
            <a:lvl1pPr algn="ctr" eaLnBrk="1" hangingPunct="1">
              <a:buFontTx/>
              <a:buNone/>
              <a:defRPr kumimoji="1" sz="1800">
                <a:solidFill>
                  <a:schemeClr val="folHlink"/>
                </a:solidFill>
                <a:latin typeface="Courier New" panose="02070309020205020404" pitchFamily="49" charset="0"/>
                <a:ea typeface="MS UI Gothic" panose="020B0600070205080204" pitchFamily="34" charset="-128"/>
              </a:defRPr>
            </a:lvl1pPr>
          </a:lstStyle>
          <a:p>
            <a:pPr>
              <a:defRPr/>
            </a:pPr>
            <a:r>
              <a:rPr lang="en-US" altLang="ja-JP"/>
              <a:t>NEC Confidential</a:t>
            </a:r>
          </a:p>
        </p:txBody>
      </p:sp>
      <p:sp>
        <p:nvSpPr>
          <p:cNvPr id="4102" name="Rectangle 6"/>
          <p:cNvSpPr>
            <a:spLocks noGrp="1" noChangeArrowheads="1"/>
          </p:cNvSpPr>
          <p:nvPr>
            <p:ph type="sldNum" sz="quarter" idx="4"/>
          </p:nvPr>
        </p:nvSpPr>
        <p:spPr bwMode="auto">
          <a:xfrm>
            <a:off x="6975475" y="6524625"/>
            <a:ext cx="2133600" cy="333375"/>
          </a:xfrm>
          <a:prstGeom prst="rect">
            <a:avLst/>
          </a:prstGeom>
          <a:noFill/>
          <a:ln w="9525">
            <a:noFill/>
            <a:miter lim="800000"/>
          </a:ln>
          <a:effectLst/>
        </p:spPr>
        <p:txBody>
          <a:bodyPr vert="horz" wrap="none" lIns="91440" tIns="45720" rIns="91440" bIns="45720" numCol="1" anchor="b" anchorCtr="0" compatLnSpc="1">
            <a:prstTxWarp prst="textNoShape">
              <a:avLst/>
            </a:prstTxWarp>
          </a:bodyPr>
          <a:lstStyle>
            <a:lvl1pPr algn="r">
              <a:defRPr sz="1800">
                <a:solidFill>
                  <a:schemeClr val="folHlink"/>
                </a:solidFill>
                <a:latin typeface="Courier New" panose="02070309020205020404" pitchFamily="49" charset="0"/>
                <a:ea typeface="MS UI Gothic" panose="020B0600070205080204" pitchFamily="34" charset="-128"/>
              </a:defRPr>
            </a:lvl1pPr>
          </a:lstStyle>
          <a:p>
            <a:fld id="{BF621AFC-858E-434D-A19E-67A65863E818}" type="slidenum">
              <a:rPr lang="en-US" altLang="ja-JP"/>
              <a:pPr/>
              <a:t>‹#›</a:t>
            </a:fld>
            <a:endParaRPr lang="en-US" altLang="ja-JP"/>
          </a:p>
        </p:txBody>
      </p:sp>
      <p:sp>
        <p:nvSpPr>
          <p:cNvPr id="1031" name="Rectangle 7"/>
          <p:cNvSpPr>
            <a:spLocks noChangeArrowheads="1"/>
          </p:cNvSpPr>
          <p:nvPr/>
        </p:nvSpPr>
        <p:spPr bwMode="auto">
          <a:xfrm>
            <a:off x="0" y="0"/>
            <a:ext cx="9144000" cy="115888"/>
          </a:xfrm>
          <a:prstGeom prst="rect">
            <a:avLst/>
          </a:prstGeom>
          <a:solidFill>
            <a:schemeClr val="accent1"/>
          </a:solidFill>
          <a:ln>
            <a:noFill/>
          </a:ln>
          <a:extLst/>
        </p:spPr>
        <p:txBody>
          <a:bodyPr wrap="none" anchor="ctr"/>
          <a:lstStyle>
            <a:lvl1pPr>
              <a:defRPr kumimoji="1" sz="2000">
                <a:solidFill>
                  <a:schemeClr val="tx1"/>
                </a:solidFill>
                <a:latin typeface="Tahoma" panose="020B0604030504040204" pitchFamily="34" charset="0"/>
                <a:ea typeface="MS PGothic" panose="020B0600070205080204" pitchFamily="34" charset="-128"/>
              </a:defRPr>
            </a:lvl1pPr>
            <a:lvl2pPr marL="742950" indent="-285750">
              <a:defRPr kumimoji="1" sz="2000">
                <a:solidFill>
                  <a:schemeClr val="tx1"/>
                </a:solidFill>
                <a:latin typeface="Tahoma" panose="020B0604030504040204" pitchFamily="34" charset="0"/>
                <a:ea typeface="MS PGothic" panose="020B0600070205080204" pitchFamily="34" charset="-128"/>
              </a:defRPr>
            </a:lvl2pPr>
            <a:lvl3pPr marL="1143000" indent="-228600">
              <a:defRPr kumimoji="1" sz="2000">
                <a:solidFill>
                  <a:schemeClr val="tx1"/>
                </a:solidFill>
                <a:latin typeface="Tahoma" panose="020B0604030504040204" pitchFamily="34" charset="0"/>
                <a:ea typeface="MS PGothic" panose="020B0600070205080204" pitchFamily="34" charset="-128"/>
              </a:defRPr>
            </a:lvl3pPr>
            <a:lvl4pPr marL="1600200" indent="-228600">
              <a:defRPr kumimoji="1" sz="2000">
                <a:solidFill>
                  <a:schemeClr val="tx1"/>
                </a:solidFill>
                <a:latin typeface="Tahoma" panose="020B0604030504040204" pitchFamily="34" charset="0"/>
                <a:ea typeface="MS PGothic" panose="020B0600070205080204" pitchFamily="34" charset="-128"/>
              </a:defRPr>
            </a:lvl4pPr>
            <a:lvl5pPr marL="2057400" indent="-228600">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MS PGothic" panose="020B0600070205080204" pitchFamily="34" charset="-128"/>
              </a:defRPr>
            </a:lvl9pPr>
          </a:lstStyle>
          <a:p>
            <a:pPr>
              <a:buFontTx/>
              <a:buNone/>
              <a:defRPr/>
            </a:pPr>
            <a:endParaRPr lang="ja-JP" altLang="en-US">
              <a:ea typeface="MS UI Gothic" panose="020B0600070205080204" pitchFamily="34" charset="-128"/>
            </a:endParaRPr>
          </a:p>
        </p:txBody>
      </p:sp>
      <p:sp>
        <p:nvSpPr>
          <p:cNvPr id="1032" name="Rectangle 8"/>
          <p:cNvSpPr>
            <a:spLocks noChangeArrowheads="1"/>
          </p:cNvSpPr>
          <p:nvPr/>
        </p:nvSpPr>
        <p:spPr bwMode="auto">
          <a:xfrm>
            <a:off x="0" y="0"/>
            <a:ext cx="107950" cy="1196975"/>
          </a:xfrm>
          <a:prstGeom prst="rect">
            <a:avLst/>
          </a:prstGeom>
          <a:solidFill>
            <a:schemeClr val="accent1"/>
          </a:solidFill>
          <a:ln>
            <a:noFill/>
          </a:ln>
          <a:extLst/>
        </p:spPr>
        <p:txBody>
          <a:bodyPr wrap="none" anchor="ctr"/>
          <a:lstStyle>
            <a:lvl1pPr>
              <a:defRPr kumimoji="1" sz="2000">
                <a:solidFill>
                  <a:schemeClr val="tx1"/>
                </a:solidFill>
                <a:latin typeface="Tahoma" panose="020B0604030504040204" pitchFamily="34" charset="0"/>
                <a:ea typeface="MS PGothic" panose="020B0600070205080204" pitchFamily="34" charset="-128"/>
              </a:defRPr>
            </a:lvl1pPr>
            <a:lvl2pPr marL="742950" indent="-285750">
              <a:defRPr kumimoji="1" sz="2000">
                <a:solidFill>
                  <a:schemeClr val="tx1"/>
                </a:solidFill>
                <a:latin typeface="Tahoma" panose="020B0604030504040204" pitchFamily="34" charset="0"/>
                <a:ea typeface="MS PGothic" panose="020B0600070205080204" pitchFamily="34" charset="-128"/>
              </a:defRPr>
            </a:lvl2pPr>
            <a:lvl3pPr marL="1143000" indent="-228600">
              <a:defRPr kumimoji="1" sz="2000">
                <a:solidFill>
                  <a:schemeClr val="tx1"/>
                </a:solidFill>
                <a:latin typeface="Tahoma" panose="020B0604030504040204" pitchFamily="34" charset="0"/>
                <a:ea typeface="MS PGothic" panose="020B0600070205080204" pitchFamily="34" charset="-128"/>
              </a:defRPr>
            </a:lvl3pPr>
            <a:lvl4pPr marL="1600200" indent="-228600">
              <a:defRPr kumimoji="1" sz="2000">
                <a:solidFill>
                  <a:schemeClr val="tx1"/>
                </a:solidFill>
                <a:latin typeface="Tahoma" panose="020B0604030504040204" pitchFamily="34" charset="0"/>
                <a:ea typeface="MS PGothic" panose="020B0600070205080204" pitchFamily="34" charset="-128"/>
              </a:defRPr>
            </a:lvl4pPr>
            <a:lvl5pPr marL="2057400" indent="-228600">
              <a:defRPr kumimoji="1"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kumimoji="1"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kumimoji="1"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kumimoji="1"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kumimoji="1" sz="2000">
                <a:solidFill>
                  <a:schemeClr val="tx1"/>
                </a:solidFill>
                <a:latin typeface="Tahoma" panose="020B0604030504040204" pitchFamily="34" charset="0"/>
                <a:ea typeface="MS PGothic" panose="020B0600070205080204" pitchFamily="34" charset="-128"/>
              </a:defRPr>
            </a:lvl9pPr>
          </a:lstStyle>
          <a:p>
            <a:pPr>
              <a:buFontTx/>
              <a:buNone/>
              <a:defRPr/>
            </a:pPr>
            <a:endParaRPr lang="ja-JP" altLang="en-US">
              <a:ea typeface="MS UI Gothic" panose="020B0600070205080204" pitchFamily="34" charset="-128"/>
            </a:endParaRPr>
          </a:p>
        </p:txBody>
      </p:sp>
      <p:sp>
        <p:nvSpPr>
          <p:cNvPr id="1033" name="Line 9"/>
          <p:cNvSpPr>
            <a:spLocks noChangeShapeType="1"/>
          </p:cNvSpPr>
          <p:nvPr/>
        </p:nvSpPr>
        <p:spPr bwMode="auto">
          <a:xfrm>
            <a:off x="2195513" y="1196975"/>
            <a:ext cx="6769100" cy="0"/>
          </a:xfrm>
          <a:prstGeom prst="line">
            <a:avLst/>
          </a:prstGeom>
          <a:noFill/>
          <a:ln w="57150">
            <a:solidFill>
              <a:schemeClr val="folHlink"/>
            </a:solidFill>
            <a:round/>
            <a:headEnd/>
            <a:tailEnd/>
          </a:ln>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p:cover/>
  </p:transition>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Tahoma" panose="020B0604030504040204" pitchFamily="34" charset="0"/>
          <a:ea typeface="MS UI Gothic" panose="020B0600070205080204" pitchFamily="34" charset="-128"/>
        </a:defRPr>
      </a:lvl2pPr>
      <a:lvl3pPr algn="l" rtl="0" eaLnBrk="0" fontAlgn="base" hangingPunct="0">
        <a:spcBef>
          <a:spcPct val="0"/>
        </a:spcBef>
        <a:spcAft>
          <a:spcPct val="0"/>
        </a:spcAft>
        <a:defRPr sz="3200">
          <a:solidFill>
            <a:schemeClr val="tx2"/>
          </a:solidFill>
          <a:latin typeface="Tahoma" panose="020B0604030504040204" pitchFamily="34" charset="0"/>
          <a:ea typeface="MS UI Gothic" panose="020B0600070205080204" pitchFamily="34" charset="-128"/>
        </a:defRPr>
      </a:lvl3pPr>
      <a:lvl4pPr algn="l" rtl="0" eaLnBrk="0" fontAlgn="base" hangingPunct="0">
        <a:spcBef>
          <a:spcPct val="0"/>
        </a:spcBef>
        <a:spcAft>
          <a:spcPct val="0"/>
        </a:spcAft>
        <a:defRPr sz="3200">
          <a:solidFill>
            <a:schemeClr val="tx2"/>
          </a:solidFill>
          <a:latin typeface="Tahoma" panose="020B0604030504040204" pitchFamily="34" charset="0"/>
          <a:ea typeface="MS UI Gothic" panose="020B0600070205080204" pitchFamily="34" charset="-128"/>
        </a:defRPr>
      </a:lvl4pPr>
      <a:lvl5pPr algn="l" rtl="0" eaLnBrk="0" fontAlgn="base" hangingPunct="0">
        <a:spcBef>
          <a:spcPct val="0"/>
        </a:spcBef>
        <a:spcAft>
          <a:spcPct val="0"/>
        </a:spcAft>
        <a:defRPr sz="3200">
          <a:solidFill>
            <a:schemeClr val="tx2"/>
          </a:solidFill>
          <a:latin typeface="Tahoma" panose="020B0604030504040204" pitchFamily="34" charset="0"/>
          <a:ea typeface="MS UI Gothic" panose="020B0600070205080204" pitchFamily="34" charset="-128"/>
        </a:defRPr>
      </a:lvl5pPr>
      <a:lvl6pPr marL="457200" algn="l" rtl="0" fontAlgn="base">
        <a:spcBef>
          <a:spcPct val="0"/>
        </a:spcBef>
        <a:spcAft>
          <a:spcPct val="0"/>
        </a:spcAft>
        <a:defRPr kumimoji="1" sz="3600">
          <a:solidFill>
            <a:schemeClr val="tx2"/>
          </a:solidFill>
          <a:latin typeface="Tahoma" panose="020B0604030504040204" pitchFamily="34" charset="0"/>
          <a:ea typeface="MS UI Gothic" panose="020B0600070205080204" pitchFamily="34" charset="-128"/>
        </a:defRPr>
      </a:lvl6pPr>
      <a:lvl7pPr marL="914400" algn="l" rtl="0" fontAlgn="base">
        <a:spcBef>
          <a:spcPct val="0"/>
        </a:spcBef>
        <a:spcAft>
          <a:spcPct val="0"/>
        </a:spcAft>
        <a:defRPr kumimoji="1" sz="3600">
          <a:solidFill>
            <a:schemeClr val="tx2"/>
          </a:solidFill>
          <a:latin typeface="Tahoma" panose="020B0604030504040204" pitchFamily="34" charset="0"/>
          <a:ea typeface="MS UI Gothic" panose="020B0600070205080204" pitchFamily="34" charset="-128"/>
        </a:defRPr>
      </a:lvl7pPr>
      <a:lvl8pPr marL="1371600" algn="l" rtl="0" fontAlgn="base">
        <a:spcBef>
          <a:spcPct val="0"/>
        </a:spcBef>
        <a:spcAft>
          <a:spcPct val="0"/>
        </a:spcAft>
        <a:defRPr kumimoji="1" sz="3600">
          <a:solidFill>
            <a:schemeClr val="tx2"/>
          </a:solidFill>
          <a:latin typeface="Tahoma" panose="020B0604030504040204" pitchFamily="34" charset="0"/>
          <a:ea typeface="MS UI Gothic" panose="020B0600070205080204" pitchFamily="34" charset="-128"/>
        </a:defRPr>
      </a:lvl8pPr>
      <a:lvl9pPr marL="1828800" algn="l" rtl="0" fontAlgn="base">
        <a:spcBef>
          <a:spcPct val="0"/>
        </a:spcBef>
        <a:spcAft>
          <a:spcPct val="0"/>
        </a:spcAft>
        <a:defRPr kumimoji="1" sz="3600">
          <a:solidFill>
            <a:schemeClr val="tx2"/>
          </a:solidFill>
          <a:latin typeface="Tahoma" panose="020B0604030504040204" pitchFamily="34" charset="0"/>
          <a:ea typeface="MS UI Gothic" panose="020B0600070205080204" pitchFamily="34" charset="-128"/>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anose="05000000000000000000" pitchFamily="2" charset="2"/>
        <a:buChar char="u"/>
        <a:defRPr sz="1600">
          <a:solidFill>
            <a:schemeClr val="tx1"/>
          </a:solidFill>
          <a:latin typeface="+mn-lt"/>
          <a:ea typeface="+mn-ea"/>
        </a:defRPr>
      </a:lvl2pPr>
      <a:lvl3pPr marL="1143000" indent="-228600" algn="l" rtl="0" eaLnBrk="0" fontAlgn="base" hangingPunct="0">
        <a:spcBef>
          <a:spcPct val="20000"/>
        </a:spcBef>
        <a:spcAft>
          <a:spcPct val="0"/>
        </a:spcAft>
        <a:buChar char="•"/>
        <a:defRPr sz="1400">
          <a:solidFill>
            <a:schemeClr val="tx1"/>
          </a:solidFill>
          <a:latin typeface="+mn-lt"/>
          <a:ea typeface="+mn-ea"/>
        </a:defRPr>
      </a:lvl3pPr>
      <a:lvl4pPr marL="1600200" indent="-228600" algn="l" rtl="0" eaLnBrk="0" fontAlgn="base" hangingPunct="0">
        <a:spcBef>
          <a:spcPct val="20000"/>
        </a:spcBef>
        <a:spcAft>
          <a:spcPct val="0"/>
        </a:spcAft>
        <a:buChar char="–"/>
        <a:defRPr sz="1400">
          <a:solidFill>
            <a:schemeClr val="tx1"/>
          </a:solidFill>
          <a:latin typeface="+mn-lt"/>
          <a:ea typeface="+mn-ea"/>
        </a:defRPr>
      </a:lvl4pPr>
      <a:lvl5pPr marL="2057400" indent="-228600" algn="l" rtl="0" eaLnBrk="0" fontAlgn="base" hangingPunct="0">
        <a:spcBef>
          <a:spcPct val="20000"/>
        </a:spcBef>
        <a:spcAft>
          <a:spcPct val="0"/>
        </a:spcAft>
        <a:buChar char="»"/>
        <a:defRPr sz="1200">
          <a:solidFill>
            <a:schemeClr val="tx1"/>
          </a:solidFill>
          <a:latin typeface="+mn-lt"/>
          <a:ea typeface="+mn-ea"/>
        </a:defRPr>
      </a:lvl5pPr>
      <a:lvl6pPr marL="2514600" indent="-228600" algn="l" rtl="0" fontAlgn="base">
        <a:spcBef>
          <a:spcPct val="20000"/>
        </a:spcBef>
        <a:spcAft>
          <a:spcPct val="0"/>
        </a:spcAft>
        <a:buChar char="»"/>
        <a:defRPr kumimoji="1" sz="1400">
          <a:solidFill>
            <a:schemeClr val="tx1"/>
          </a:solidFill>
          <a:latin typeface="+mn-lt"/>
          <a:ea typeface="+mn-ea"/>
        </a:defRPr>
      </a:lvl6pPr>
      <a:lvl7pPr marL="2971800" indent="-228600" algn="l" rtl="0" fontAlgn="base">
        <a:spcBef>
          <a:spcPct val="20000"/>
        </a:spcBef>
        <a:spcAft>
          <a:spcPct val="0"/>
        </a:spcAft>
        <a:buChar char="»"/>
        <a:defRPr kumimoji="1" sz="1400">
          <a:solidFill>
            <a:schemeClr val="tx1"/>
          </a:solidFill>
          <a:latin typeface="+mn-lt"/>
          <a:ea typeface="+mn-ea"/>
        </a:defRPr>
      </a:lvl7pPr>
      <a:lvl8pPr marL="3429000" indent="-228600" algn="l" rtl="0" fontAlgn="base">
        <a:spcBef>
          <a:spcPct val="20000"/>
        </a:spcBef>
        <a:spcAft>
          <a:spcPct val="0"/>
        </a:spcAft>
        <a:buChar char="»"/>
        <a:defRPr kumimoji="1" sz="1400">
          <a:solidFill>
            <a:schemeClr val="tx1"/>
          </a:solidFill>
          <a:latin typeface="+mn-lt"/>
          <a:ea typeface="+mn-ea"/>
        </a:defRPr>
      </a:lvl8pPr>
      <a:lvl9pPr marL="3886200" indent="-228600" algn="l" rtl="0" fontAlgn="base">
        <a:spcBef>
          <a:spcPct val="20000"/>
        </a:spcBef>
        <a:spcAft>
          <a:spcPct val="0"/>
        </a:spcAft>
        <a:buChar char="»"/>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nipr.com/" TargetMode="External"/><Relationship Id="rId2" Type="http://schemas.openxmlformats.org/officeDocument/2006/relationships/hyperlink" Target="http://www.micropatent.com/static/index.htm" TargetMode="External"/><Relationship Id="rId1" Type="http://schemas.openxmlformats.org/officeDocument/2006/relationships/slideLayout" Target="../slideLayouts/slideLayout12.xml"/><Relationship Id="rId4" Type="http://schemas.openxmlformats.org/officeDocument/2006/relationships/hyperlink" Target="http://scholar.goog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fld id="{4EBBDA48-DCB6-497B-A350-4EA652A1F158}" type="slidenum">
              <a:rPr lang="en-US" altLang="ja-JP" sz="1800">
                <a:solidFill>
                  <a:schemeClr val="folHlink"/>
                </a:solidFill>
                <a:latin typeface="Courier New" panose="02070309020205020404" pitchFamily="49" charset="0"/>
                <a:ea typeface="MS UI Gothic" panose="020B0600070205080204" pitchFamily="34" charset="-128"/>
              </a:rPr>
              <a:pPr eaLnBrk="1" hangingPunct="1"/>
              <a:t>1</a:t>
            </a:fld>
            <a:endParaRPr lang="en-US" altLang="ja-JP" sz="1800">
              <a:solidFill>
                <a:schemeClr val="folHlink"/>
              </a:solidFill>
              <a:latin typeface="Courier New" panose="02070309020205020404" pitchFamily="49" charset="0"/>
              <a:ea typeface="MS UI Gothic" panose="020B0600070205080204" pitchFamily="34" charset="-128"/>
            </a:endParaRPr>
          </a:p>
        </p:txBody>
      </p:sp>
      <p:sp>
        <p:nvSpPr>
          <p:cNvPr id="3075" name="Rectangle 16"/>
          <p:cNvSpPr>
            <a:spLocks noGrp="1" noChangeArrowheads="1"/>
          </p:cNvSpPr>
          <p:nvPr>
            <p:ph type="ctrTitle"/>
          </p:nvPr>
        </p:nvSpPr>
        <p:spPr/>
        <p:txBody>
          <a:bodyPr/>
          <a:lstStyle/>
          <a:p>
            <a:pPr eaLnBrk="1" hangingPunct="1"/>
            <a:r>
              <a:rPr lang="en-US" altLang="ja-JP" sz="1800" b="1" dirty="0"/>
              <a:t>Invention Name:</a:t>
            </a:r>
            <a:br>
              <a:rPr lang="en-US" altLang="ja-JP" dirty="0"/>
            </a:br>
            <a:r>
              <a:rPr lang="zh-CN" altLang="en-US" dirty="0">
                <a:solidFill>
                  <a:srgbClr val="0000CC"/>
                </a:solidFill>
              </a:rPr>
              <a:t>一种基于注意力机制神经网络与知识图谱的医疗文本分级方法</a:t>
            </a:r>
            <a:endParaRPr lang="en-US" altLang="ja-JP" dirty="0">
              <a:solidFill>
                <a:srgbClr val="0000CC"/>
              </a:solidFill>
            </a:endParaRPr>
          </a:p>
        </p:txBody>
      </p:sp>
      <p:sp>
        <p:nvSpPr>
          <p:cNvPr id="3076" name="Rectangle 17"/>
          <p:cNvSpPr>
            <a:spLocks noGrp="1" noChangeArrowheads="1"/>
          </p:cNvSpPr>
          <p:nvPr>
            <p:ph type="subTitle" idx="1"/>
          </p:nvPr>
        </p:nvSpPr>
        <p:spPr/>
        <p:txBody>
          <a:bodyPr/>
          <a:lstStyle/>
          <a:p>
            <a:pPr algn="l" eaLnBrk="1" hangingPunct="1"/>
            <a:r>
              <a:rPr lang="en-US" altLang="ja-JP" sz="1800" b="1" dirty="0"/>
              <a:t>Date</a:t>
            </a:r>
            <a:endParaRPr lang="en-US" altLang="ja-JP" dirty="0">
              <a:solidFill>
                <a:srgbClr val="0000CC"/>
              </a:solidFill>
            </a:endParaRPr>
          </a:p>
          <a:p>
            <a:pPr algn="l" eaLnBrk="1" hangingPunct="1"/>
            <a:r>
              <a:rPr lang="en-US" altLang="ja-JP" sz="1800" b="1" dirty="0"/>
              <a:t>Inventor Name:</a:t>
            </a:r>
            <a:endParaRPr lang="en-US" altLang="ja-JP" dirty="0">
              <a:solidFill>
                <a:srgbClr val="0000CC"/>
              </a:solidFill>
            </a:endParaRPr>
          </a:p>
        </p:txBody>
      </p:sp>
    </p:spTree>
  </p:cSld>
  <p:clrMapOvr>
    <a:masterClrMapping/>
  </p:clrMapOvr>
  <p:transition>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スライド番号プレースホルダ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fld id="{91B704EF-6191-4C31-AC13-7F4C93E9B7A0}" type="slidenum">
              <a:rPr lang="en-US" altLang="ja-JP" sz="1800">
                <a:solidFill>
                  <a:schemeClr val="folHlink"/>
                </a:solidFill>
                <a:latin typeface="Courier New" panose="02070309020205020404" pitchFamily="49" charset="0"/>
              </a:rPr>
              <a:pPr eaLnBrk="1" hangingPunct="1"/>
              <a:t>10</a:t>
            </a:fld>
            <a:endParaRPr lang="en-US" altLang="ja-JP" sz="1800">
              <a:solidFill>
                <a:schemeClr val="folHlink"/>
              </a:solidFill>
              <a:latin typeface="Courier New" panose="02070309020205020404" pitchFamily="49" charset="0"/>
            </a:endParaRPr>
          </a:p>
        </p:txBody>
      </p:sp>
      <p:sp>
        <p:nvSpPr>
          <p:cNvPr id="10243" name="Rectangle 4"/>
          <p:cNvSpPr>
            <a:spLocks noGrp="1" noChangeArrowheads="1"/>
          </p:cNvSpPr>
          <p:nvPr>
            <p:ph type="title"/>
          </p:nvPr>
        </p:nvSpPr>
        <p:spPr/>
        <p:txBody>
          <a:bodyPr/>
          <a:lstStyle/>
          <a:p>
            <a:pPr eaLnBrk="1" hangingPunct="1"/>
            <a:r>
              <a:rPr lang="en-US" altLang="ja-JP"/>
              <a:t>Invention (Case 0) – Key Idea</a:t>
            </a:r>
          </a:p>
        </p:txBody>
      </p:sp>
      <p:sp>
        <p:nvSpPr>
          <p:cNvPr id="10244" name="Rectangle 5"/>
          <p:cNvSpPr>
            <a:spLocks noGrp="1" noChangeArrowheads="1"/>
          </p:cNvSpPr>
          <p:nvPr>
            <p:ph idx="1"/>
          </p:nvPr>
        </p:nvSpPr>
        <p:spPr>
          <a:xfrm>
            <a:off x="107950" y="1268413"/>
            <a:ext cx="8893175" cy="5232400"/>
          </a:xfrm>
        </p:spPr>
        <p:txBody>
          <a:bodyPr/>
          <a:lstStyle/>
          <a:p>
            <a:pPr eaLnBrk="1" hangingPunct="1">
              <a:spcBef>
                <a:spcPts val="600"/>
              </a:spcBef>
            </a:pPr>
            <a:r>
              <a:rPr lang="en-US" altLang="ja-JP" dirty="0"/>
              <a:t>Problem to be solved :</a:t>
            </a:r>
            <a:br>
              <a:rPr lang="en-US" altLang="ja-JP" dirty="0"/>
            </a:br>
            <a:r>
              <a:rPr lang="en-US" altLang="ja-JP" sz="1600" i="1" dirty="0">
                <a:solidFill>
                  <a:srgbClr val="996600"/>
                </a:solidFill>
              </a:rPr>
              <a:t>The most related art has this problem and your invention must be able to solve this problem.</a:t>
            </a:r>
            <a:br>
              <a:rPr lang="en-US" altLang="ja-JP" sz="1600" i="1" dirty="0">
                <a:solidFill>
                  <a:srgbClr val="996600"/>
                </a:solidFill>
              </a:rPr>
            </a:br>
            <a:r>
              <a:rPr lang="en-US" altLang="ja-JP" sz="1600" i="1" dirty="0">
                <a:solidFill>
                  <a:srgbClr val="996600"/>
                </a:solidFill>
              </a:rPr>
              <a:t>Don’t list up many problems. Basically, only “one” key problem should be explained.</a:t>
            </a:r>
            <a:endParaRPr lang="en-US" altLang="ja-JP" dirty="0">
              <a:solidFill>
                <a:srgbClr val="996600"/>
              </a:solidFill>
            </a:endParaRPr>
          </a:p>
          <a:p>
            <a:pPr lvl="1" eaLnBrk="1" hangingPunct="1">
              <a:spcBef>
                <a:spcPts val="600"/>
              </a:spcBef>
            </a:pPr>
            <a:r>
              <a:rPr lang="zh-CN" altLang="en-US" dirty="0">
                <a:solidFill>
                  <a:srgbClr val="0000CC"/>
                </a:solidFill>
              </a:rPr>
              <a:t>在</a:t>
            </a:r>
            <a:r>
              <a:rPr kumimoji="1" lang="zh-CN" altLang="en-US" dirty="0">
                <a:solidFill>
                  <a:srgbClr val="0000CC"/>
                </a:solidFill>
                <a:latin typeface="Tahoma" panose="020B0604030504040204" pitchFamily="34" charset="0"/>
                <a:ea typeface="MS UI Gothic" panose="020B0600070205080204" pitchFamily="34" charset="-128"/>
              </a:rPr>
              <a:t>丁连红</a:t>
            </a:r>
            <a:r>
              <a:rPr kumimoji="1" lang="en-US" altLang="zh-CN" dirty="0">
                <a:solidFill>
                  <a:srgbClr val="0000CC"/>
                </a:solidFill>
                <a:latin typeface="Tahoma" panose="020B0604030504040204" pitchFamily="34" charset="0"/>
                <a:ea typeface="MS UI Gothic" panose="020B0600070205080204" pitchFamily="34" charset="-128"/>
              </a:rPr>
              <a:t>, </a:t>
            </a:r>
            <a:r>
              <a:rPr kumimoji="1" lang="zh-CN" altLang="en-US" dirty="0">
                <a:solidFill>
                  <a:srgbClr val="0000CC"/>
                </a:solidFill>
                <a:latin typeface="Tahoma" panose="020B0604030504040204" pitchFamily="34" charset="0"/>
                <a:ea typeface="MS UI Gothic" panose="020B0600070205080204" pitchFamily="34" charset="-128"/>
              </a:rPr>
              <a:t>孙斌</a:t>
            </a:r>
            <a:r>
              <a:rPr kumimoji="1" lang="en-US" altLang="zh-CN" dirty="0">
                <a:solidFill>
                  <a:srgbClr val="0000CC"/>
                </a:solidFill>
                <a:latin typeface="Tahoma" panose="020B0604030504040204" pitchFamily="34" charset="0"/>
                <a:ea typeface="MS UI Gothic" panose="020B0600070205080204" pitchFamily="34" charset="-128"/>
              </a:rPr>
              <a:t>, </a:t>
            </a:r>
            <a:r>
              <a:rPr kumimoji="1" lang="zh-CN" altLang="en-US" dirty="0">
                <a:solidFill>
                  <a:srgbClr val="0000CC"/>
                </a:solidFill>
                <a:latin typeface="Tahoma" panose="020B0604030504040204" pitchFamily="34" charset="0"/>
                <a:ea typeface="MS UI Gothic" panose="020B0600070205080204" pitchFamily="34" charset="-128"/>
              </a:rPr>
              <a:t>张宏伟等人的文章中提出的采用通过知识图谱提取文本数据中实体信息，并未考虑到实体之间的关系信息，单纯的采用实体信息无法得到准确的分级信息。</a:t>
            </a:r>
            <a:endParaRPr lang="en-US" altLang="ja-JP" dirty="0"/>
          </a:p>
          <a:p>
            <a:pPr eaLnBrk="1" hangingPunct="1">
              <a:spcBef>
                <a:spcPts val="600"/>
              </a:spcBef>
            </a:pPr>
            <a:r>
              <a:rPr lang="en-US" altLang="ja-JP" dirty="0"/>
              <a:t>Key idea to solve the problem : </a:t>
            </a:r>
          </a:p>
          <a:p>
            <a:pPr lvl="1" eaLnBrk="1" hangingPunct="1">
              <a:spcBef>
                <a:spcPts val="600"/>
              </a:spcBef>
            </a:pPr>
            <a:r>
              <a:rPr lang="zh-CN" altLang="en-US" dirty="0">
                <a:solidFill>
                  <a:srgbClr val="0000CC"/>
                </a:solidFill>
              </a:rPr>
              <a:t>本发明通过知识图谱与基于规则的方法得到文本中的实体</a:t>
            </a:r>
            <a:r>
              <a:rPr lang="en-US" altLang="zh-CN" dirty="0">
                <a:solidFill>
                  <a:srgbClr val="0000CC"/>
                </a:solidFill>
              </a:rPr>
              <a:t>-</a:t>
            </a:r>
            <a:r>
              <a:rPr lang="zh-CN" altLang="en-US" dirty="0">
                <a:solidFill>
                  <a:srgbClr val="0000CC"/>
                </a:solidFill>
              </a:rPr>
              <a:t>关系</a:t>
            </a:r>
            <a:r>
              <a:rPr lang="en-US" altLang="zh-CN" dirty="0">
                <a:solidFill>
                  <a:srgbClr val="0000CC"/>
                </a:solidFill>
              </a:rPr>
              <a:t>-</a:t>
            </a:r>
            <a:r>
              <a:rPr lang="zh-CN" altLang="en-US" dirty="0">
                <a:solidFill>
                  <a:srgbClr val="0000CC"/>
                </a:solidFill>
              </a:rPr>
              <a:t>实体信息，通过符号推理得到实体对之间的间接关系，得到文本中的所有（实体</a:t>
            </a:r>
            <a:r>
              <a:rPr lang="en-US" altLang="zh-CN" dirty="0">
                <a:solidFill>
                  <a:srgbClr val="0000CC"/>
                </a:solidFill>
              </a:rPr>
              <a:t>-</a:t>
            </a:r>
            <a:r>
              <a:rPr lang="zh-CN" altLang="en-US" dirty="0">
                <a:solidFill>
                  <a:srgbClr val="0000CC"/>
                </a:solidFill>
              </a:rPr>
              <a:t>关系</a:t>
            </a:r>
            <a:r>
              <a:rPr lang="en-US" altLang="zh-CN" dirty="0">
                <a:solidFill>
                  <a:srgbClr val="0000CC"/>
                </a:solidFill>
              </a:rPr>
              <a:t>-</a:t>
            </a:r>
            <a:r>
              <a:rPr lang="zh-CN" altLang="en-US" dirty="0">
                <a:solidFill>
                  <a:srgbClr val="0000CC"/>
                </a:solidFill>
              </a:rPr>
              <a:t>实体）信息，通过基于</a:t>
            </a:r>
            <a:r>
              <a:rPr lang="en-US" altLang="zh-CN" dirty="0">
                <a:solidFill>
                  <a:srgbClr val="0000CC"/>
                </a:solidFill>
              </a:rPr>
              <a:t>Attention</a:t>
            </a:r>
            <a:r>
              <a:rPr lang="zh-CN" altLang="en-US" dirty="0">
                <a:solidFill>
                  <a:srgbClr val="0000CC"/>
                </a:solidFill>
              </a:rPr>
              <a:t>机制的</a:t>
            </a:r>
            <a:r>
              <a:rPr lang="en-US" altLang="zh-CN" dirty="0">
                <a:solidFill>
                  <a:srgbClr val="0000CC"/>
                </a:solidFill>
              </a:rPr>
              <a:t>Encoder-Decoder</a:t>
            </a:r>
            <a:r>
              <a:rPr lang="zh-CN" altLang="en-US" dirty="0">
                <a:solidFill>
                  <a:srgbClr val="0000CC"/>
                </a:solidFill>
              </a:rPr>
              <a:t>模型得到最终的文本分级结果。</a:t>
            </a:r>
            <a:endParaRPr lang="en-US" altLang="ja-JP" dirty="0">
              <a:solidFill>
                <a:srgbClr val="0000CC"/>
              </a:solidFill>
            </a:endParaRPr>
          </a:p>
          <a:p>
            <a:pPr eaLnBrk="1" hangingPunct="1">
              <a:spcBef>
                <a:spcPts val="600"/>
              </a:spcBef>
            </a:pPr>
            <a:r>
              <a:rPr lang="en-US" altLang="ja-JP" dirty="0"/>
              <a:t>Key effect of this invention :</a:t>
            </a:r>
            <a:endParaRPr lang="en-US" altLang="ja-JP" dirty="0">
              <a:solidFill>
                <a:srgbClr val="996600"/>
              </a:solidFill>
            </a:endParaRPr>
          </a:p>
          <a:p>
            <a:pPr lvl="1" eaLnBrk="1" hangingPunct="1">
              <a:spcBef>
                <a:spcPts val="600"/>
              </a:spcBef>
            </a:pPr>
            <a:r>
              <a:rPr lang="zh-CN" altLang="en-US" dirty="0">
                <a:solidFill>
                  <a:srgbClr val="0000CC"/>
                </a:solidFill>
              </a:rPr>
              <a:t>本发明采用先通过知识图谱得到文本数据中的实体与关系信息，再通过符号的实体间关系推理得到文本数据中实体对的所有间接关系，进而得到文本中的所有实体</a:t>
            </a:r>
            <a:r>
              <a:rPr lang="en-US" altLang="zh-CN" dirty="0">
                <a:solidFill>
                  <a:srgbClr val="0000CC"/>
                </a:solidFill>
              </a:rPr>
              <a:t>-</a:t>
            </a:r>
            <a:r>
              <a:rPr lang="zh-CN" altLang="en-US" dirty="0">
                <a:solidFill>
                  <a:srgbClr val="0000CC"/>
                </a:solidFill>
              </a:rPr>
              <a:t>关系数据。基于</a:t>
            </a:r>
            <a:r>
              <a:rPr lang="en-US" altLang="zh-CN" dirty="0">
                <a:solidFill>
                  <a:srgbClr val="0000CC"/>
                </a:solidFill>
              </a:rPr>
              <a:t>Attention</a:t>
            </a:r>
            <a:r>
              <a:rPr lang="zh-CN" altLang="en-US" dirty="0">
                <a:solidFill>
                  <a:srgbClr val="0000CC"/>
                </a:solidFill>
              </a:rPr>
              <a:t>机制的</a:t>
            </a:r>
            <a:r>
              <a:rPr lang="en-US" altLang="zh-CN" dirty="0">
                <a:solidFill>
                  <a:srgbClr val="0000CC"/>
                </a:solidFill>
              </a:rPr>
              <a:t>Encoder-Decoder</a:t>
            </a:r>
            <a:r>
              <a:rPr lang="zh-CN" altLang="en-US" dirty="0">
                <a:solidFill>
                  <a:srgbClr val="0000CC"/>
                </a:solidFill>
              </a:rPr>
              <a:t>模型可以得到在（实体</a:t>
            </a:r>
            <a:r>
              <a:rPr lang="en-US" altLang="zh-CN" dirty="0">
                <a:solidFill>
                  <a:srgbClr val="0000CC"/>
                </a:solidFill>
              </a:rPr>
              <a:t>-</a:t>
            </a:r>
            <a:r>
              <a:rPr lang="zh-CN" altLang="en-US" dirty="0">
                <a:solidFill>
                  <a:srgbClr val="0000CC"/>
                </a:solidFill>
              </a:rPr>
              <a:t>关系</a:t>
            </a:r>
            <a:r>
              <a:rPr lang="en-US" altLang="zh-CN" dirty="0">
                <a:solidFill>
                  <a:srgbClr val="0000CC"/>
                </a:solidFill>
              </a:rPr>
              <a:t>-</a:t>
            </a:r>
            <a:r>
              <a:rPr lang="zh-CN" altLang="en-US" dirty="0">
                <a:solidFill>
                  <a:srgbClr val="0000CC"/>
                </a:solidFill>
              </a:rPr>
              <a:t>实体）中不同的实体</a:t>
            </a:r>
            <a:r>
              <a:rPr lang="en-US" altLang="zh-CN" dirty="0">
                <a:solidFill>
                  <a:srgbClr val="0000CC"/>
                </a:solidFill>
              </a:rPr>
              <a:t>-</a:t>
            </a:r>
            <a:r>
              <a:rPr lang="zh-CN" altLang="en-US" dirty="0">
                <a:solidFill>
                  <a:srgbClr val="0000CC"/>
                </a:solidFill>
              </a:rPr>
              <a:t>关系数据对于文本分级的重要程度，进而得到一个更加准确的文本分级结果。</a:t>
            </a:r>
            <a:endParaRPr lang="en-US" altLang="ja-JP" dirty="0">
              <a:solidFill>
                <a:srgbClr val="0000CC"/>
              </a:solidFill>
            </a:endParaRPr>
          </a:p>
        </p:txBody>
      </p:sp>
    </p:spTree>
  </p:cSld>
  <p:clrMapOvr>
    <a:masterClrMapping/>
  </p:clrMapOvr>
  <p:transition>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番号プレースホルダ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fld id="{96D0F3ED-28E7-4DDD-9500-1270D7DE8D1A}" type="slidenum">
              <a:rPr lang="en-US" altLang="ja-JP" sz="1800">
                <a:solidFill>
                  <a:schemeClr val="folHlink"/>
                </a:solidFill>
                <a:latin typeface="Courier New" panose="02070309020205020404" pitchFamily="49" charset="0"/>
              </a:rPr>
              <a:pPr eaLnBrk="1" hangingPunct="1"/>
              <a:t>11</a:t>
            </a:fld>
            <a:endParaRPr lang="en-US" altLang="ja-JP" sz="1800">
              <a:solidFill>
                <a:schemeClr val="folHlink"/>
              </a:solidFill>
              <a:latin typeface="Courier New" panose="02070309020205020404" pitchFamily="49" charset="0"/>
            </a:endParaRPr>
          </a:p>
        </p:txBody>
      </p:sp>
      <p:sp>
        <p:nvSpPr>
          <p:cNvPr id="11268" name="テキスト ボックス 21"/>
          <p:cNvSpPr txBox="1">
            <a:spLocks noChangeArrowheads="1"/>
          </p:cNvSpPr>
          <p:nvPr/>
        </p:nvSpPr>
        <p:spPr bwMode="auto">
          <a:xfrm>
            <a:off x="1444625" y="1735138"/>
            <a:ext cx="64742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Wingdings" panose="05000000000000000000" pitchFamily="2" charset="2"/>
              <a:buNone/>
            </a:pPr>
            <a:r>
              <a:rPr lang="en-US" altLang="ja-JP" sz="1800" dirty="0">
                <a:solidFill>
                  <a:srgbClr val="0000CC"/>
                </a:solidFill>
                <a:sym typeface="MS UI Gothic" panose="020B0600070205080204" pitchFamily="34" charset="-128"/>
              </a:rPr>
              <a:t>Energy Consumption Scheduling </a:t>
            </a:r>
            <a:r>
              <a:rPr lang="en-US" altLang="zh-CN" sz="1800" dirty="0">
                <a:solidFill>
                  <a:srgbClr val="0000CC"/>
                </a:solidFill>
                <a:sym typeface="MS UI Gothic" panose="020B0600070205080204" pitchFamily="34" charset="-128"/>
              </a:rPr>
              <a:t>considering</a:t>
            </a:r>
            <a:r>
              <a:rPr lang="en-US" altLang="ja-JP" sz="1800" dirty="0">
                <a:solidFill>
                  <a:srgbClr val="0000CC"/>
                </a:solidFill>
                <a:sym typeface="MS UI Gothic" panose="020B0600070205080204" pitchFamily="34" charset="-128"/>
              </a:rPr>
              <a:t> dynamic priority </a:t>
            </a:r>
            <a:endParaRPr lang="ja-JP" altLang="en-US" sz="1800" dirty="0">
              <a:solidFill>
                <a:srgbClr val="0000CC"/>
              </a:solidFill>
              <a:ea typeface="MS UI Gothic" panose="020B0600070205080204" pitchFamily="34" charset="-128"/>
            </a:endParaRPr>
          </a:p>
        </p:txBody>
      </p:sp>
      <p:cxnSp>
        <p:nvCxnSpPr>
          <p:cNvPr id="41" name="直線矢印コネクタ 31"/>
          <p:cNvCxnSpPr>
            <a:cxnSpLocks/>
          </p:cNvCxnSpPr>
          <p:nvPr/>
        </p:nvCxnSpPr>
        <p:spPr>
          <a:xfrm flipH="1">
            <a:off x="3846069" y="4411917"/>
            <a:ext cx="923556" cy="777765"/>
          </a:xfrm>
          <a:prstGeom prst="straightConnector1">
            <a:avLst/>
          </a:prstGeom>
          <a:ln w="28575">
            <a:solidFill>
              <a:srgbClr val="00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357188" y="1295372"/>
            <a:ext cx="8715375" cy="5354665"/>
            <a:chOff x="139757" y="1744447"/>
            <a:chExt cx="8715375" cy="5354665"/>
          </a:xfrm>
        </p:grpSpPr>
        <p:sp>
          <p:nvSpPr>
            <p:cNvPr id="30" name="正方形/長方形 18"/>
            <p:cNvSpPr/>
            <p:nvPr/>
          </p:nvSpPr>
          <p:spPr>
            <a:xfrm>
              <a:off x="139757" y="1744447"/>
              <a:ext cx="8715375" cy="5354665"/>
            </a:xfrm>
            <a:prstGeom prst="rect">
              <a:avLst/>
            </a:prstGeom>
            <a:solidFill>
              <a:srgbClr val="E5F5FF"/>
            </a:solidFill>
            <a:ln w="952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kumimoji="1" lang="ja-JP" altLang="en-US"/>
            </a:p>
          </p:txBody>
        </p:sp>
        <p:sp>
          <p:nvSpPr>
            <p:cNvPr id="50" name="正方形/長方形 27"/>
            <p:cNvSpPr/>
            <p:nvPr/>
          </p:nvSpPr>
          <p:spPr>
            <a:xfrm>
              <a:off x="4276069" y="1825742"/>
              <a:ext cx="4424852" cy="4894851"/>
            </a:xfrm>
            <a:prstGeom prst="rect">
              <a:avLst/>
            </a:prstGeom>
            <a:solidFill>
              <a:srgbClr val="E5F5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FontTx/>
                <a:buNone/>
                <a:defRPr/>
              </a:pPr>
              <a:endParaRPr kumimoji="1" lang="en-US" altLang="ja-JP" sz="1600" dirty="0">
                <a:solidFill>
                  <a:srgbClr val="0000CC"/>
                </a:solidFill>
              </a:endParaRPr>
            </a:p>
          </p:txBody>
        </p:sp>
        <p:sp>
          <p:nvSpPr>
            <p:cNvPr id="11274" name="矩形 18"/>
            <p:cNvSpPr>
              <a:spLocks noChangeArrowheads="1"/>
            </p:cNvSpPr>
            <p:nvPr/>
          </p:nvSpPr>
          <p:spPr bwMode="auto">
            <a:xfrm>
              <a:off x="5926968" y="1900888"/>
              <a:ext cx="16601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algn="ctr" eaLnBrk="1" hangingPunct="1">
                <a:buFont typeface="Wingdings" panose="05000000000000000000" pitchFamily="2" charset="2"/>
                <a:buNone/>
              </a:pPr>
              <a:r>
                <a:rPr lang="en-US" altLang="ja-JP" sz="1600" dirty="0">
                  <a:solidFill>
                    <a:srgbClr val="0000CC"/>
                  </a:solidFill>
                </a:rPr>
                <a:t>Scheduling Unit </a:t>
              </a:r>
            </a:p>
          </p:txBody>
        </p:sp>
        <p:sp>
          <p:nvSpPr>
            <p:cNvPr id="20" name="正方形/長方形 27"/>
            <p:cNvSpPr/>
            <p:nvPr/>
          </p:nvSpPr>
          <p:spPr>
            <a:xfrm>
              <a:off x="4731621" y="2475064"/>
              <a:ext cx="3585385" cy="667639"/>
            </a:xfrm>
            <a:prstGeom prst="rect">
              <a:avLst/>
            </a:prstGeom>
            <a:solidFill>
              <a:srgbClr val="E5F5FF"/>
            </a:solid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FontTx/>
                <a:buNone/>
                <a:defRPr/>
              </a:pPr>
              <a:r>
                <a:rPr kumimoji="1" lang="zh-CN" altLang="en-US" sz="1600" dirty="0">
                  <a:solidFill>
                    <a:srgbClr val="0000CC"/>
                  </a:solidFill>
                  <a:ea typeface="宋体" panose="02010600030101010101" pitchFamily="2" charset="-122"/>
                </a:rPr>
                <a:t>分别得到文本数据与知识图谱中的</a:t>
              </a:r>
              <a:br>
                <a:rPr kumimoji="1" lang="en-US" altLang="zh-CN" sz="1600" dirty="0">
                  <a:solidFill>
                    <a:srgbClr val="0000CC"/>
                  </a:solidFill>
                  <a:ea typeface="宋体" panose="02010600030101010101" pitchFamily="2" charset="-122"/>
                </a:rPr>
              </a:br>
              <a:r>
                <a:rPr kumimoji="1" lang="zh-CN" altLang="en-US" sz="1600" dirty="0">
                  <a:solidFill>
                    <a:srgbClr val="0000CC"/>
                  </a:solidFill>
                  <a:ea typeface="宋体" panose="02010600030101010101" pitchFamily="2" charset="-122"/>
                </a:rPr>
                <a:t>直接关系三元组数据</a:t>
              </a:r>
            </a:p>
          </p:txBody>
        </p:sp>
      </p:grpSp>
      <p:sp>
        <p:nvSpPr>
          <p:cNvPr id="11283" name="Rectangle 2"/>
          <p:cNvSpPr>
            <a:spLocks noGrp="1" noChangeArrowheads="1"/>
          </p:cNvSpPr>
          <p:nvPr>
            <p:ph type="title"/>
          </p:nvPr>
        </p:nvSpPr>
        <p:spPr/>
        <p:txBody>
          <a:bodyPr/>
          <a:lstStyle/>
          <a:p>
            <a:pPr eaLnBrk="1" hangingPunct="1"/>
            <a:r>
              <a:rPr lang="en-US" altLang="ja-JP" dirty="0"/>
              <a:t>Invention (Case 0) – Block Diagram</a:t>
            </a:r>
          </a:p>
        </p:txBody>
      </p:sp>
      <p:sp>
        <p:nvSpPr>
          <p:cNvPr id="11284" name="テキスト ボックス 6"/>
          <p:cNvSpPr txBox="1">
            <a:spLocks noChangeArrowheads="1"/>
          </p:cNvSpPr>
          <p:nvPr/>
        </p:nvSpPr>
        <p:spPr bwMode="auto">
          <a:xfrm>
            <a:off x="71438" y="90488"/>
            <a:ext cx="6072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Wingdings" panose="05000000000000000000" pitchFamily="2" charset="2"/>
              <a:buNone/>
            </a:pPr>
            <a:r>
              <a:rPr lang="en-US" altLang="ja-JP" sz="1600" i="1">
                <a:solidFill>
                  <a:srgbClr val="996600"/>
                </a:solidFill>
              </a:rPr>
              <a:t>Novel components must be clearly identified because patentability is judged by component-by-component comparison.</a:t>
            </a:r>
          </a:p>
        </p:txBody>
      </p:sp>
      <p:sp>
        <p:nvSpPr>
          <p:cNvPr id="29" name="角丸四角形 28"/>
          <p:cNvSpPr/>
          <p:nvPr/>
        </p:nvSpPr>
        <p:spPr>
          <a:xfrm>
            <a:off x="8286750" y="642938"/>
            <a:ext cx="785813" cy="428625"/>
          </a:xfrm>
          <a:prstGeom prst="roundRect">
            <a:avLst/>
          </a:prstGeom>
          <a:noFill/>
          <a:ln w="28575">
            <a:solidFill>
              <a:srgbClr val="99660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FontTx/>
              <a:buNone/>
              <a:defRPr/>
            </a:pPr>
            <a:r>
              <a:rPr kumimoji="1" lang="en-US" altLang="ja-JP" sz="1400" dirty="0">
                <a:solidFill>
                  <a:srgbClr val="996600"/>
                </a:solidFill>
              </a:rPr>
              <a:t>Memory</a:t>
            </a:r>
          </a:p>
          <a:p>
            <a:pPr algn="ctr">
              <a:buFontTx/>
              <a:buNone/>
              <a:defRPr/>
            </a:pPr>
            <a:r>
              <a:rPr kumimoji="1" lang="en-US" altLang="ja-JP" sz="1400" dirty="0">
                <a:solidFill>
                  <a:srgbClr val="996600"/>
                </a:solidFill>
              </a:rPr>
              <a:t>Unit</a:t>
            </a:r>
            <a:endParaRPr kumimoji="1" lang="ja-JP" altLang="en-US" sz="1400" dirty="0">
              <a:solidFill>
                <a:srgbClr val="996600"/>
              </a:solidFill>
            </a:endParaRPr>
          </a:p>
        </p:txBody>
      </p:sp>
      <p:sp>
        <p:nvSpPr>
          <p:cNvPr id="31" name="正方形/長方形 30"/>
          <p:cNvSpPr/>
          <p:nvPr/>
        </p:nvSpPr>
        <p:spPr>
          <a:xfrm>
            <a:off x="7286625" y="642938"/>
            <a:ext cx="928688" cy="428625"/>
          </a:xfrm>
          <a:prstGeom prst="rect">
            <a:avLst/>
          </a:prstGeom>
          <a:noFill/>
          <a:ln w="28575">
            <a:solidFill>
              <a:srgbClr val="99660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FontTx/>
              <a:buNone/>
              <a:defRPr/>
            </a:pPr>
            <a:r>
              <a:rPr kumimoji="1" lang="en-US" altLang="ja-JP" sz="1400" dirty="0">
                <a:solidFill>
                  <a:srgbClr val="996600"/>
                </a:solidFill>
              </a:rPr>
              <a:t>Processing</a:t>
            </a:r>
          </a:p>
          <a:p>
            <a:pPr algn="ctr">
              <a:buFontTx/>
              <a:buNone/>
              <a:defRPr/>
            </a:pPr>
            <a:r>
              <a:rPr kumimoji="1" lang="en-US" altLang="ja-JP" sz="1400" dirty="0">
                <a:solidFill>
                  <a:srgbClr val="996600"/>
                </a:solidFill>
              </a:rPr>
              <a:t>Unit</a:t>
            </a:r>
          </a:p>
        </p:txBody>
      </p:sp>
      <p:grpSp>
        <p:nvGrpSpPr>
          <p:cNvPr id="5" name="组合 4"/>
          <p:cNvGrpSpPr/>
          <p:nvPr/>
        </p:nvGrpSpPr>
        <p:grpSpPr>
          <a:xfrm>
            <a:off x="1015019" y="5310876"/>
            <a:ext cx="2103177" cy="999658"/>
            <a:chOff x="1092980" y="4529894"/>
            <a:chExt cx="2797533" cy="1058526"/>
          </a:xfrm>
        </p:grpSpPr>
        <p:grpSp>
          <p:nvGrpSpPr>
            <p:cNvPr id="37" name="组合 36"/>
            <p:cNvGrpSpPr/>
            <p:nvPr/>
          </p:nvGrpSpPr>
          <p:grpSpPr>
            <a:xfrm>
              <a:off x="1092980" y="4529894"/>
              <a:ext cx="2797533" cy="1058526"/>
              <a:chOff x="1187265" y="4503235"/>
              <a:chExt cx="2813257" cy="1813956"/>
            </a:xfrm>
          </p:grpSpPr>
          <p:sp>
            <p:nvSpPr>
              <p:cNvPr id="39" name="圆角矩形 38"/>
              <p:cNvSpPr/>
              <p:nvPr/>
            </p:nvSpPr>
            <p:spPr>
              <a:xfrm>
                <a:off x="1187265" y="4503235"/>
                <a:ext cx="2813257" cy="1813956"/>
              </a:xfrm>
              <a:prstGeom prst="roundRect">
                <a:avLst/>
              </a:prstGeom>
              <a:solidFill>
                <a:srgbClr val="E5F5FF"/>
              </a:solidFill>
              <a:ln>
                <a:solidFill>
                  <a:srgbClr val="0000C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40" name="文本框 39"/>
              <p:cNvSpPr txBox="1"/>
              <p:nvPr/>
            </p:nvSpPr>
            <p:spPr>
              <a:xfrm>
                <a:off x="1864814" y="4622703"/>
                <a:ext cx="1292578" cy="580167"/>
              </a:xfrm>
              <a:prstGeom prst="rect">
                <a:avLst/>
              </a:prstGeom>
              <a:noFill/>
            </p:spPr>
            <p:txBody>
              <a:bodyPr wrap="square" rtlCol="0">
                <a:spAutoFit/>
              </a:bodyPr>
              <a:lstStyle/>
              <a:p>
                <a:pPr algn="ctr"/>
                <a:r>
                  <a:rPr lang="en-US" altLang="zh-CN" sz="1600" dirty="0">
                    <a:solidFill>
                      <a:srgbClr val="0000CC"/>
                    </a:solidFill>
                  </a:rPr>
                  <a:t>Output</a:t>
                </a:r>
                <a:endParaRPr lang="zh-CN" altLang="en-US" sz="1600" dirty="0">
                  <a:solidFill>
                    <a:srgbClr val="0000CC"/>
                  </a:solidFill>
                </a:endParaRPr>
              </a:p>
            </p:txBody>
          </p:sp>
        </p:grpSp>
        <p:sp>
          <p:nvSpPr>
            <p:cNvPr id="48" name="TextBox 41"/>
            <p:cNvSpPr txBox="1"/>
            <p:nvPr/>
          </p:nvSpPr>
          <p:spPr>
            <a:xfrm>
              <a:off x="1453970" y="5076030"/>
              <a:ext cx="1958455" cy="338554"/>
            </a:xfrm>
            <a:prstGeom prst="rect">
              <a:avLst/>
            </a:prstGeom>
            <a:noFill/>
          </p:spPr>
          <p:txBody>
            <a:bodyPr wrap="square" rtlCol="0">
              <a:spAutoFit/>
            </a:bodyPr>
            <a:lstStyle/>
            <a:p>
              <a:pPr algn="ctr"/>
              <a:r>
                <a:rPr lang="zh-CN" altLang="en-US" sz="1600" b="1" dirty="0">
                  <a:solidFill>
                    <a:srgbClr val="0000CC"/>
                  </a:solidFill>
                </a:rPr>
                <a:t>文本分级</a:t>
              </a:r>
            </a:p>
          </p:txBody>
        </p:sp>
      </p:grpSp>
      <p:grpSp>
        <p:nvGrpSpPr>
          <p:cNvPr id="81" name="组合 80">
            <a:extLst>
              <a:ext uri="{FF2B5EF4-FFF2-40B4-BE49-F238E27FC236}">
                <a16:creationId xmlns:a16="http://schemas.microsoft.com/office/drawing/2014/main" id="{4A5E7D8A-2930-4C27-91B8-E8BCBABDDF1D}"/>
              </a:ext>
            </a:extLst>
          </p:cNvPr>
          <p:cNvGrpSpPr/>
          <p:nvPr/>
        </p:nvGrpSpPr>
        <p:grpSpPr>
          <a:xfrm>
            <a:off x="700416" y="1345975"/>
            <a:ext cx="2820044" cy="2174975"/>
            <a:chOff x="942767" y="2295525"/>
            <a:chExt cx="2813257" cy="1813956"/>
          </a:xfrm>
          <a:solidFill>
            <a:srgbClr val="FDECB3"/>
          </a:solidFill>
        </p:grpSpPr>
        <p:sp>
          <p:nvSpPr>
            <p:cNvPr id="82" name="圆角矩形 33">
              <a:extLst>
                <a:ext uri="{FF2B5EF4-FFF2-40B4-BE49-F238E27FC236}">
                  <a16:creationId xmlns:a16="http://schemas.microsoft.com/office/drawing/2014/main" id="{1ECD79BA-CC3E-491A-98DC-3F4330D267E0}"/>
                </a:ext>
              </a:extLst>
            </p:cNvPr>
            <p:cNvSpPr/>
            <p:nvPr/>
          </p:nvSpPr>
          <p:spPr>
            <a:xfrm>
              <a:off x="942767" y="2295525"/>
              <a:ext cx="2813257" cy="1813956"/>
            </a:xfrm>
            <a:prstGeom prst="roundRect">
              <a:avLst/>
            </a:prstGeom>
            <a:solidFill>
              <a:srgbClr val="E5F5FF"/>
            </a:solidFill>
            <a:ln>
              <a:solidFill>
                <a:srgbClr val="0000C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83" name="文本框 82">
              <a:extLst>
                <a:ext uri="{FF2B5EF4-FFF2-40B4-BE49-F238E27FC236}">
                  <a16:creationId xmlns:a16="http://schemas.microsoft.com/office/drawing/2014/main" id="{CA7579FC-BE32-4EFF-A404-C460D2EC9FF2}"/>
                </a:ext>
              </a:extLst>
            </p:cNvPr>
            <p:cNvSpPr txBox="1"/>
            <p:nvPr/>
          </p:nvSpPr>
          <p:spPr>
            <a:xfrm>
              <a:off x="1631110" y="2313575"/>
              <a:ext cx="1436570" cy="338554"/>
            </a:xfrm>
            <a:prstGeom prst="rect">
              <a:avLst/>
            </a:prstGeom>
            <a:solidFill>
              <a:srgbClr val="E5F5FF"/>
            </a:solidFill>
          </p:spPr>
          <p:txBody>
            <a:bodyPr wrap="square" rtlCol="0">
              <a:spAutoFit/>
            </a:bodyPr>
            <a:lstStyle/>
            <a:p>
              <a:pPr algn="ctr"/>
              <a:r>
                <a:rPr lang="en-US" altLang="zh-CN" sz="1600" dirty="0">
                  <a:solidFill>
                    <a:srgbClr val="0000CC"/>
                  </a:solidFill>
                </a:rPr>
                <a:t>Input</a:t>
              </a:r>
              <a:endParaRPr lang="zh-CN" altLang="en-US" sz="1600" dirty="0">
                <a:solidFill>
                  <a:srgbClr val="0000CC"/>
                </a:solidFill>
              </a:endParaRPr>
            </a:p>
          </p:txBody>
        </p:sp>
      </p:grpSp>
      <p:sp>
        <p:nvSpPr>
          <p:cNvPr id="84" name="圆角矩形 41">
            <a:extLst>
              <a:ext uri="{FF2B5EF4-FFF2-40B4-BE49-F238E27FC236}">
                <a16:creationId xmlns:a16="http://schemas.microsoft.com/office/drawing/2014/main" id="{F05FB1F0-2AAE-431B-9916-D937DC5EAFCB}"/>
              </a:ext>
            </a:extLst>
          </p:cNvPr>
          <p:cNvSpPr/>
          <p:nvPr/>
        </p:nvSpPr>
        <p:spPr>
          <a:xfrm>
            <a:off x="1030690" y="1896527"/>
            <a:ext cx="2129746" cy="375121"/>
          </a:xfrm>
          <a:prstGeom prst="roundRect">
            <a:avLst/>
          </a:prstGeom>
          <a:solidFill>
            <a:srgbClr val="E5F5FF"/>
          </a:solidFill>
          <a:ln>
            <a:solidFill>
              <a:srgbClr val="0000C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rgbClr val="0000CC"/>
                </a:solidFill>
              </a:rPr>
              <a:t>知识图谱</a:t>
            </a:r>
          </a:p>
        </p:txBody>
      </p:sp>
      <p:sp>
        <p:nvSpPr>
          <p:cNvPr id="85" name="圆角矩形 45">
            <a:extLst>
              <a:ext uri="{FF2B5EF4-FFF2-40B4-BE49-F238E27FC236}">
                <a16:creationId xmlns:a16="http://schemas.microsoft.com/office/drawing/2014/main" id="{D13E55C0-5F79-406E-8CEB-26E131B979FE}"/>
              </a:ext>
            </a:extLst>
          </p:cNvPr>
          <p:cNvSpPr/>
          <p:nvPr/>
        </p:nvSpPr>
        <p:spPr>
          <a:xfrm>
            <a:off x="996625" y="2645906"/>
            <a:ext cx="2227625" cy="425030"/>
          </a:xfrm>
          <a:prstGeom prst="roundRect">
            <a:avLst/>
          </a:prstGeom>
          <a:solidFill>
            <a:srgbClr val="E5F5FF"/>
          </a:solidFill>
          <a:ln>
            <a:solidFill>
              <a:srgbClr val="0000C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zh-CN" altLang="en-US" sz="1400" dirty="0">
                <a:solidFill>
                  <a:srgbClr val="0000CC"/>
                </a:solidFill>
              </a:rPr>
              <a:t>文本数据</a:t>
            </a:r>
            <a:endParaRPr kumimoji="1" lang="ja-JP" altLang="en-US" sz="1400" dirty="0">
              <a:solidFill>
                <a:srgbClr val="0000CC"/>
              </a:solidFill>
            </a:endParaRPr>
          </a:p>
        </p:txBody>
      </p:sp>
      <p:cxnSp>
        <p:nvCxnSpPr>
          <p:cNvPr id="11281" name="直接箭头连接符 11280">
            <a:extLst>
              <a:ext uri="{FF2B5EF4-FFF2-40B4-BE49-F238E27FC236}">
                <a16:creationId xmlns:a16="http://schemas.microsoft.com/office/drawing/2014/main" id="{E6C980EF-BFE1-47BA-9C6A-075BF11A3263}"/>
              </a:ext>
            </a:extLst>
          </p:cNvPr>
          <p:cNvCxnSpPr>
            <a:cxnSpLocks/>
            <a:endCxn id="50" idx="1"/>
          </p:cNvCxnSpPr>
          <p:nvPr/>
        </p:nvCxnSpPr>
        <p:spPr>
          <a:xfrm>
            <a:off x="3556176" y="2491311"/>
            <a:ext cx="937324" cy="1332782"/>
          </a:xfrm>
          <a:prstGeom prst="straightConnector1">
            <a:avLst/>
          </a:prstGeom>
          <a:ln>
            <a:solidFill>
              <a:srgbClr val="2E31D6"/>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FBB01EF6-80E5-417C-B66F-008886E224AB}"/>
              </a:ext>
            </a:extLst>
          </p:cNvPr>
          <p:cNvSpPr/>
          <p:nvPr/>
        </p:nvSpPr>
        <p:spPr>
          <a:xfrm>
            <a:off x="5073518" y="4640700"/>
            <a:ext cx="3395032" cy="999657"/>
          </a:xfrm>
          <a:prstGeom prst="rect">
            <a:avLst/>
          </a:prstGeom>
          <a:solidFill>
            <a:srgbClr val="FDECB3"/>
          </a:solidFill>
          <a:ln>
            <a:solidFill>
              <a:srgbClr val="2E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2E31D6"/>
                </a:solidFill>
                <a:latin typeface="宋体" panose="02010600030101010101" pitchFamily="2" charset="-122"/>
                <a:ea typeface="宋体" panose="02010600030101010101" pitchFamily="2" charset="-122"/>
              </a:rPr>
              <a:t>基于</a:t>
            </a:r>
            <a:r>
              <a:rPr lang="en-US" altLang="zh-CN" sz="1600" dirty="0">
                <a:solidFill>
                  <a:srgbClr val="2E31D6"/>
                </a:solidFill>
                <a:latin typeface="宋体" panose="02010600030101010101" pitchFamily="2" charset="-122"/>
                <a:ea typeface="宋体" panose="02010600030101010101" pitchFamily="2" charset="-122"/>
              </a:rPr>
              <a:t>Attention</a:t>
            </a:r>
            <a:r>
              <a:rPr lang="zh-CN" altLang="en-US" sz="1600" dirty="0">
                <a:solidFill>
                  <a:srgbClr val="2E31D6"/>
                </a:solidFill>
                <a:latin typeface="宋体" panose="02010600030101010101" pitchFamily="2" charset="-122"/>
                <a:ea typeface="宋体" panose="02010600030101010101" pitchFamily="2" charset="-122"/>
              </a:rPr>
              <a:t>机制得到（实体</a:t>
            </a:r>
            <a:r>
              <a:rPr lang="en-US" altLang="zh-CN" sz="1600" dirty="0">
                <a:solidFill>
                  <a:srgbClr val="2E31D6"/>
                </a:solidFill>
                <a:latin typeface="宋体" panose="02010600030101010101" pitchFamily="2" charset="-122"/>
                <a:ea typeface="宋体" panose="02010600030101010101" pitchFamily="2" charset="-122"/>
              </a:rPr>
              <a:t>-</a:t>
            </a:r>
            <a:r>
              <a:rPr lang="zh-CN" altLang="en-US" sz="1600" dirty="0">
                <a:solidFill>
                  <a:srgbClr val="2E31D6"/>
                </a:solidFill>
                <a:latin typeface="宋体" panose="02010600030101010101" pitchFamily="2" charset="-122"/>
                <a:ea typeface="宋体" panose="02010600030101010101" pitchFamily="2" charset="-122"/>
              </a:rPr>
              <a:t>关系</a:t>
            </a:r>
            <a:r>
              <a:rPr lang="en-US" altLang="zh-CN" sz="1600" dirty="0">
                <a:solidFill>
                  <a:srgbClr val="2E31D6"/>
                </a:solidFill>
                <a:latin typeface="宋体" panose="02010600030101010101" pitchFamily="2" charset="-122"/>
                <a:ea typeface="宋体" panose="02010600030101010101" pitchFamily="2" charset="-122"/>
              </a:rPr>
              <a:t>-</a:t>
            </a:r>
            <a:r>
              <a:rPr lang="zh-CN" altLang="en-US" sz="1600" dirty="0">
                <a:solidFill>
                  <a:srgbClr val="2E31D6"/>
                </a:solidFill>
                <a:latin typeface="宋体" panose="02010600030101010101" pitchFamily="2" charset="-122"/>
                <a:ea typeface="宋体" panose="02010600030101010101" pitchFamily="2" charset="-122"/>
              </a:rPr>
              <a:t>实体）对于文本分级的重要程度</a:t>
            </a:r>
          </a:p>
        </p:txBody>
      </p:sp>
      <p:sp>
        <p:nvSpPr>
          <p:cNvPr id="6" name="矩形: 圆角 5">
            <a:extLst>
              <a:ext uri="{FF2B5EF4-FFF2-40B4-BE49-F238E27FC236}">
                <a16:creationId xmlns:a16="http://schemas.microsoft.com/office/drawing/2014/main" id="{62780D89-090B-433C-A058-92C1022BF720}"/>
              </a:ext>
            </a:extLst>
          </p:cNvPr>
          <p:cNvSpPr/>
          <p:nvPr/>
        </p:nvSpPr>
        <p:spPr>
          <a:xfrm>
            <a:off x="671071" y="3928529"/>
            <a:ext cx="2783773" cy="884676"/>
          </a:xfrm>
          <a:prstGeom prst="roundRect">
            <a:avLst/>
          </a:prstGeom>
          <a:solidFill>
            <a:srgbClr val="FDECB3"/>
          </a:solidFill>
          <a:ln>
            <a:solidFill>
              <a:srgbClr val="2E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2E31D6"/>
              </a:solidFill>
            </a:endParaRPr>
          </a:p>
          <a:p>
            <a:pPr algn="ctr"/>
            <a:r>
              <a:rPr lang="zh-CN" altLang="en-US" dirty="0">
                <a:solidFill>
                  <a:srgbClr val="2E31D6"/>
                </a:solidFill>
              </a:rPr>
              <a:t>训练增强型的</a:t>
            </a:r>
            <a:r>
              <a:rPr lang="en-US" altLang="zh-CN" dirty="0">
                <a:solidFill>
                  <a:srgbClr val="2E31D6"/>
                </a:solidFill>
              </a:rPr>
              <a:t>Encoder-Decoder</a:t>
            </a:r>
            <a:br>
              <a:rPr lang="en-US" altLang="zh-CN" dirty="0">
                <a:solidFill>
                  <a:srgbClr val="2E31D6"/>
                </a:solidFill>
              </a:rPr>
            </a:br>
            <a:r>
              <a:rPr lang="zh-CN" altLang="en-US" dirty="0">
                <a:solidFill>
                  <a:srgbClr val="2E31D6"/>
                </a:solidFill>
              </a:rPr>
              <a:t>神经网络网络</a:t>
            </a:r>
          </a:p>
          <a:p>
            <a:pPr algn="ctr"/>
            <a:endParaRPr lang="zh-CN" altLang="en-US" dirty="0"/>
          </a:p>
        </p:txBody>
      </p:sp>
      <p:cxnSp>
        <p:nvCxnSpPr>
          <p:cNvPr id="12" name="直接箭头连接符 11">
            <a:extLst>
              <a:ext uri="{FF2B5EF4-FFF2-40B4-BE49-F238E27FC236}">
                <a16:creationId xmlns:a16="http://schemas.microsoft.com/office/drawing/2014/main" id="{DDD1EC3B-F189-4731-949F-DB558BD712D4}"/>
              </a:ext>
            </a:extLst>
          </p:cNvPr>
          <p:cNvCxnSpPr>
            <a:stCxn id="6" idx="2"/>
            <a:endCxn id="39" idx="0"/>
          </p:cNvCxnSpPr>
          <p:nvPr/>
        </p:nvCxnSpPr>
        <p:spPr>
          <a:xfrm>
            <a:off x="2062958" y="4813205"/>
            <a:ext cx="3650" cy="497671"/>
          </a:xfrm>
          <a:prstGeom prst="straightConnector1">
            <a:avLst/>
          </a:prstGeom>
          <a:ln>
            <a:solidFill>
              <a:srgbClr val="2E31D6"/>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42263F01-E93D-4C5B-9CA3-2DD03BE5D6C3}"/>
              </a:ext>
            </a:extLst>
          </p:cNvPr>
          <p:cNvCxnSpPr>
            <a:stCxn id="50" idx="1"/>
            <a:endCxn id="6" idx="3"/>
          </p:cNvCxnSpPr>
          <p:nvPr/>
        </p:nvCxnSpPr>
        <p:spPr>
          <a:xfrm flipH="1">
            <a:off x="3454844" y="3824093"/>
            <a:ext cx="1038656" cy="546774"/>
          </a:xfrm>
          <a:prstGeom prst="straightConnector1">
            <a:avLst/>
          </a:prstGeom>
          <a:ln>
            <a:solidFill>
              <a:srgbClr val="2E31D6"/>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FE759143-3B7B-43C4-8253-2A2EA9C89C49}"/>
              </a:ext>
            </a:extLst>
          </p:cNvPr>
          <p:cNvSpPr/>
          <p:nvPr/>
        </p:nvSpPr>
        <p:spPr>
          <a:xfrm>
            <a:off x="5261179" y="3429346"/>
            <a:ext cx="3025571" cy="584891"/>
          </a:xfrm>
          <a:prstGeom prst="rect">
            <a:avLst/>
          </a:prstGeom>
          <a:solidFill>
            <a:srgbClr val="FDECB3"/>
          </a:solidFill>
          <a:ln>
            <a:solidFill>
              <a:srgbClr val="2E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E31D6"/>
                </a:solidFill>
              </a:rPr>
              <a:t>得到文本数据的间接语义关系三元组</a:t>
            </a:r>
          </a:p>
        </p:txBody>
      </p:sp>
      <p:cxnSp>
        <p:nvCxnSpPr>
          <p:cNvPr id="59" name="直接箭头连接符 58">
            <a:extLst>
              <a:ext uri="{FF2B5EF4-FFF2-40B4-BE49-F238E27FC236}">
                <a16:creationId xmlns:a16="http://schemas.microsoft.com/office/drawing/2014/main" id="{A58FB2DD-DE26-49F3-8503-3F67590F70AF}"/>
              </a:ext>
            </a:extLst>
          </p:cNvPr>
          <p:cNvCxnSpPr>
            <a:endCxn id="55" idx="0"/>
          </p:cNvCxnSpPr>
          <p:nvPr/>
        </p:nvCxnSpPr>
        <p:spPr>
          <a:xfrm flipH="1">
            <a:off x="6773965" y="2662726"/>
            <a:ext cx="22296" cy="766620"/>
          </a:xfrm>
          <a:prstGeom prst="straightConnector1">
            <a:avLst/>
          </a:prstGeom>
          <a:ln>
            <a:solidFill>
              <a:srgbClr val="2E31D6"/>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C0ED9412-A22B-4D30-A659-9F6AAF106588}"/>
              </a:ext>
            </a:extLst>
          </p:cNvPr>
          <p:cNvCxnSpPr>
            <a:stCxn id="55" idx="2"/>
            <a:endCxn id="42" idx="0"/>
          </p:cNvCxnSpPr>
          <p:nvPr/>
        </p:nvCxnSpPr>
        <p:spPr>
          <a:xfrm flipH="1">
            <a:off x="6771034" y="4014237"/>
            <a:ext cx="2931" cy="626463"/>
          </a:xfrm>
          <a:prstGeom prst="straightConnector1">
            <a:avLst/>
          </a:prstGeom>
          <a:ln>
            <a:solidFill>
              <a:srgbClr val="2E31D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925967"/>
      </p:ext>
    </p:extLst>
  </p:cSld>
  <p:clrMapOvr>
    <a:masterClrMapping/>
  </p:clrMapOvr>
  <p:transition>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p:nvPr>
        </p:nvSpPr>
        <p:spPr/>
        <p:txBody>
          <a:bodyPr/>
          <a:lstStyle/>
          <a:p>
            <a:r>
              <a:rPr lang="en-US" altLang="ja-JP" sz="2800" dirty="0"/>
              <a:t>Invention (Case 0) – Block Diagram Explanation (1)</a:t>
            </a:r>
            <a:endParaRPr lang="en-US" altLang="zh-CN" sz="2800" dirty="0"/>
          </a:p>
        </p:txBody>
      </p:sp>
      <mc:AlternateContent xmlns:mc="http://schemas.openxmlformats.org/markup-compatibility/2006" xmlns:a14="http://schemas.microsoft.com/office/drawing/2010/main">
        <mc:Choice Requires="a14">
          <p:sp>
            <p:nvSpPr>
              <p:cNvPr id="13315" name="内容占位符 2"/>
              <p:cNvSpPr>
                <a:spLocks noGrp="1" noChangeArrowheads="1"/>
              </p:cNvSpPr>
              <p:nvPr>
                <p:ph idx="1"/>
              </p:nvPr>
            </p:nvSpPr>
            <p:spPr>
              <a:xfrm>
                <a:off x="107949" y="933903"/>
                <a:ext cx="8856663" cy="5256212"/>
              </a:xfrm>
            </p:spPr>
            <p:txBody>
              <a:bodyPr/>
              <a:lstStyle/>
              <a:p>
                <a:pPr marL="457200" lvl="1" indent="0" eaLnBrk="1" hangingPunct="1">
                  <a:spcBef>
                    <a:spcPts val="600"/>
                  </a:spcBef>
                  <a:buNone/>
                </a:pPr>
                <a:endParaRPr lang="en-US" altLang="zh-CN" noProof="1">
                  <a:solidFill>
                    <a:srgbClr val="0000CC"/>
                  </a:solidFill>
                </a:endParaRPr>
              </a:p>
              <a:p>
                <a:pPr lvl="1" eaLnBrk="1" hangingPunct="1">
                  <a:spcBef>
                    <a:spcPts val="600"/>
                  </a:spcBef>
                </a:pPr>
                <a:r>
                  <a:rPr lang="zh-CN" altLang="en-US" noProof="1">
                    <a:solidFill>
                      <a:srgbClr val="0000CC"/>
                    </a:solidFill>
                  </a:rPr>
                  <a:t>得到知识图谱与文本数据中的直接关系三元组</a:t>
                </a:r>
                <a:endParaRPr lang="en-US" altLang="zh-CN" noProof="1">
                  <a:solidFill>
                    <a:srgbClr val="0000CC"/>
                  </a:solidFill>
                </a:endParaRPr>
              </a:p>
              <a:p>
                <a:pPr marL="457200" lvl="1" indent="0" eaLnBrk="1" hangingPunct="1">
                  <a:spcBef>
                    <a:spcPts val="600"/>
                  </a:spcBef>
                  <a:buNone/>
                </a:pPr>
                <a:r>
                  <a:rPr lang="en-US" altLang="zh-CN" noProof="1">
                    <a:solidFill>
                      <a:srgbClr val="0000CC"/>
                    </a:solidFill>
                  </a:rPr>
                  <a:t>	</a:t>
                </a:r>
                <a:r>
                  <a:rPr lang="zh-CN" altLang="en-US" noProof="1">
                    <a:solidFill>
                      <a:srgbClr val="0000CC"/>
                    </a:solidFill>
                  </a:rPr>
                  <a:t>在知识图谱中添加疾病分级标签实体，实现通过知识图谱的症状、检查手段、检查结果、治疗目的、治疗手段等实体可以通过知识图谱推理得到疾病的分级结果。抽取出不同分级标签下的（实体</a:t>
                </a:r>
                <a:r>
                  <a:rPr lang="en-US" altLang="zh-CN" noProof="1">
                    <a:solidFill>
                      <a:srgbClr val="0000CC"/>
                    </a:solidFill>
                  </a:rPr>
                  <a:t>-</a:t>
                </a:r>
                <a:r>
                  <a:rPr lang="zh-CN" altLang="en-US" noProof="1">
                    <a:solidFill>
                      <a:srgbClr val="0000CC"/>
                    </a:solidFill>
                  </a:rPr>
                  <a:t>关系</a:t>
                </a:r>
                <a:r>
                  <a:rPr lang="en-US" altLang="zh-CN" noProof="1">
                    <a:solidFill>
                      <a:srgbClr val="0000CC"/>
                    </a:solidFill>
                  </a:rPr>
                  <a:t>-</a:t>
                </a:r>
                <a:r>
                  <a:rPr lang="zh-CN" altLang="en-US" noProof="1">
                    <a:solidFill>
                      <a:srgbClr val="0000CC"/>
                    </a:solidFill>
                  </a:rPr>
                  <a:t>实体）直接关系数据。</a:t>
                </a:r>
                <a:endParaRPr lang="en-US" altLang="zh-CN" noProof="1">
                  <a:solidFill>
                    <a:srgbClr val="0000CC"/>
                  </a:solidFill>
                </a:endParaRPr>
              </a:p>
              <a:p>
                <a:pPr lvl="1" eaLnBrk="1" hangingPunct="1">
                  <a:spcBef>
                    <a:spcPts val="600"/>
                  </a:spcBef>
                </a:pPr>
                <a:r>
                  <a:rPr lang="zh-CN" altLang="en-US" noProof="1">
                    <a:solidFill>
                      <a:srgbClr val="0000CC"/>
                    </a:solidFill>
                  </a:rPr>
                  <a:t>将从知识图谱与文本数据中抽取的直接关系合并为统一的三元组</a:t>
                </a:r>
                <a:endParaRPr lang="en-US" altLang="zh-CN" noProof="1">
                  <a:solidFill>
                    <a:srgbClr val="0000CC"/>
                  </a:solidFill>
                </a:endParaRPr>
              </a:p>
              <a:p>
                <a:pPr marL="914400" lvl="2" indent="0" eaLnBrk="1" hangingPunct="1">
                  <a:spcBef>
                    <a:spcPts val="600"/>
                  </a:spcBef>
                  <a:buNone/>
                </a:pPr>
                <a:r>
                  <a:rPr lang="zh-CN" altLang="en-US" noProof="1">
                    <a:solidFill>
                      <a:srgbClr val="0000CC"/>
                    </a:solidFill>
                  </a:rPr>
                  <a:t>由于文本数据中的实体与关系的描述的不准确性和不唯一性，需要将从文本数据中抽取的实体之间直接关系三元组</a:t>
                </a:r>
                <a:r>
                  <a:rPr lang="en-US" altLang="zh-CN" noProof="1">
                    <a:solidFill>
                      <a:srgbClr val="0000CC"/>
                    </a:solidFill>
                  </a:rPr>
                  <a:t>TDR</a:t>
                </a:r>
                <a:r>
                  <a:rPr lang="zh-CN" altLang="en-US" noProof="1">
                    <a:solidFill>
                      <a:srgbClr val="0000CC"/>
                    </a:solidFill>
                  </a:rPr>
                  <a:t>与从知识图谱中抽取的实体之间直接关系</a:t>
                </a:r>
                <a:r>
                  <a:rPr lang="en-US" altLang="zh-CN" noProof="1">
                    <a:solidFill>
                      <a:srgbClr val="0000CC"/>
                    </a:solidFill>
                  </a:rPr>
                  <a:t>KGR</a:t>
                </a:r>
                <a:r>
                  <a:rPr lang="zh-CN" altLang="en-US" noProof="1">
                    <a:solidFill>
                      <a:srgbClr val="0000CC"/>
                    </a:solidFill>
                  </a:rPr>
                  <a:t>合并为统一的直接关系三元组</a:t>
                </a:r>
                <a:r>
                  <a:rPr lang="en-US" altLang="zh-CN" noProof="1">
                    <a:solidFill>
                      <a:srgbClr val="0000CC"/>
                    </a:solidFill>
                  </a:rPr>
                  <a:t>UNR</a:t>
                </a:r>
                <a:r>
                  <a:rPr lang="zh-CN" altLang="en-US" noProof="1">
                    <a:solidFill>
                      <a:srgbClr val="0000CC"/>
                    </a:solidFill>
                  </a:rPr>
                  <a:t>（</a:t>
                </a:r>
                <a:r>
                  <a:rPr lang="en-US" altLang="zh-CN" noProof="1">
                    <a:solidFill>
                      <a:srgbClr val="0000CC"/>
                    </a:solidFill>
                  </a:rPr>
                  <a:t>e1,r,e2</a:t>
                </a:r>
                <a:r>
                  <a:rPr lang="zh-CN" altLang="en-US" noProof="1">
                    <a:solidFill>
                      <a:srgbClr val="0000CC"/>
                    </a:solidFill>
                  </a:rPr>
                  <a:t>）。</a:t>
                </a:r>
                <a:endParaRPr lang="en-US" altLang="zh-CN" noProof="1">
                  <a:solidFill>
                    <a:srgbClr val="0000CC"/>
                  </a:solidFill>
                </a:endParaRPr>
              </a:p>
              <a:p>
                <a:pPr marL="914400" lvl="2" indent="0" eaLnBrk="1" hangingPunct="1">
                  <a:spcBef>
                    <a:spcPts val="600"/>
                  </a:spcBef>
                  <a:buNone/>
                </a:pPr>
                <a:r>
                  <a:rPr lang="zh-CN" altLang="en-US" noProof="1">
                    <a:solidFill>
                      <a:srgbClr val="0000CC"/>
                    </a:solidFill>
                  </a:rPr>
                  <a:t>将从文本数据中抽取出来的实体</a:t>
                </a:r>
                <a:r>
                  <a:rPr lang="en-US" altLang="zh-CN" noProof="1">
                    <a:solidFill>
                      <a:srgbClr val="0000CC"/>
                    </a:solidFill>
                  </a:rPr>
                  <a:t>i</a:t>
                </a:r>
                <a:r>
                  <a:rPr lang="zh-CN" altLang="en-US" noProof="1">
                    <a:solidFill>
                      <a:srgbClr val="0000CC"/>
                    </a:solidFill>
                  </a:rPr>
                  <a:t>分别与从知识图谱中抽取出来的实体</a:t>
                </a:r>
                <a:r>
                  <a:rPr lang="en-US" altLang="zh-CN" noProof="1">
                    <a:solidFill>
                      <a:srgbClr val="0000CC"/>
                    </a:solidFill>
                  </a:rPr>
                  <a:t>c</a:t>
                </a:r>
                <a:r>
                  <a:rPr lang="zh-CN" altLang="en-US" noProof="1">
                    <a:solidFill>
                      <a:srgbClr val="0000CC"/>
                    </a:solidFill>
                  </a:rPr>
                  <a:t>计算关联度，当关联度大于某一个阈值值，我们认为这</a:t>
                </a:r>
                <a:r>
                  <a:rPr lang="en-US" altLang="zh-CN" noProof="1">
                    <a:solidFill>
                      <a:srgbClr val="0000CC"/>
                    </a:solidFill>
                  </a:rPr>
                  <a:t>i</a:t>
                </a:r>
                <a:r>
                  <a:rPr lang="zh-CN" altLang="en-US" noProof="1">
                    <a:solidFill>
                      <a:srgbClr val="0000CC"/>
                    </a:solidFill>
                  </a:rPr>
                  <a:t>、</a:t>
                </a:r>
                <a:r>
                  <a:rPr lang="en-US" altLang="zh-CN" noProof="1">
                    <a:solidFill>
                      <a:srgbClr val="0000CC"/>
                    </a:solidFill>
                  </a:rPr>
                  <a:t>c</a:t>
                </a:r>
                <a:r>
                  <a:rPr lang="zh-CN" altLang="en-US" noProof="1">
                    <a:solidFill>
                      <a:srgbClr val="0000CC"/>
                    </a:solidFill>
                  </a:rPr>
                  <a:t>这两个实体之间是等价，可以将其合并为同一个实体来表示，建立了统一的节点。</a:t>
                </a:r>
                <a:endParaRPr lang="en-US" altLang="zh-CN" noProof="1">
                  <a:solidFill>
                    <a:srgbClr val="0000CC"/>
                  </a:solidFill>
                </a:endParaRPr>
              </a:p>
              <a:p>
                <a:pPr marL="914400" lvl="2" indent="0" eaLnBrk="1" hangingPunct="1">
                  <a:spcBef>
                    <a:spcPts val="600"/>
                  </a:spcBef>
                  <a:buNone/>
                </a:pPr>
                <a:r>
                  <a:rPr lang="zh-CN" altLang="en-US" noProof="1">
                    <a:solidFill>
                      <a:srgbClr val="0000CC"/>
                    </a:solidFill>
                  </a:rPr>
                  <a:t>其具体公式如下：</a:t>
                </a:r>
                <a:endParaRPr lang="en-US" altLang="zh-CN" noProof="1">
                  <a:solidFill>
                    <a:srgbClr val="0000CC"/>
                  </a:solidFill>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a:solidFill>
                            <a:srgbClr val="2E31D6"/>
                          </a:solidFill>
                          <a:latin typeface="Cambria Math" panose="02040503050406030204" pitchFamily="18" charset="0"/>
                        </a:rPr>
                        <m:t>P</m:t>
                      </m:r>
                      <m:r>
                        <a:rPr lang="en-US" altLang="zh-CN">
                          <a:solidFill>
                            <a:srgbClr val="2E31D6"/>
                          </a:solidFill>
                          <a:latin typeface="Cambria Math" panose="02040503050406030204" pitchFamily="18" charset="0"/>
                        </a:rPr>
                        <m:t>(</m:t>
                      </m:r>
                      <m:r>
                        <m:rPr>
                          <m:sty m:val="p"/>
                        </m:rPr>
                        <a:rPr lang="en-US" altLang="zh-CN">
                          <a:solidFill>
                            <a:srgbClr val="2E31D6"/>
                          </a:solidFill>
                          <a:latin typeface="Cambria Math" panose="02040503050406030204" pitchFamily="18" charset="0"/>
                        </a:rPr>
                        <m:t>c</m:t>
                      </m:r>
                      <m:r>
                        <a:rPr lang="en-US" altLang="zh-CN">
                          <a:solidFill>
                            <a:srgbClr val="2E31D6"/>
                          </a:solidFill>
                          <a:latin typeface="Cambria Math" panose="02040503050406030204" pitchFamily="18" charset="0"/>
                        </a:rPr>
                        <m:t>|</m:t>
                      </m:r>
                      <m:r>
                        <m:rPr>
                          <m:sty m:val="p"/>
                        </m:rPr>
                        <a:rPr lang="en-US" altLang="zh-CN">
                          <a:solidFill>
                            <a:srgbClr val="2E31D6"/>
                          </a:solidFill>
                          <a:latin typeface="Cambria Math" panose="02040503050406030204" pitchFamily="18" charset="0"/>
                        </a:rPr>
                        <m:t>i</m:t>
                      </m:r>
                      <m:r>
                        <a:rPr lang="en-US" altLang="zh-CN">
                          <a:solidFill>
                            <a:srgbClr val="2E31D6"/>
                          </a:solidFill>
                          <a:latin typeface="Cambria Math" panose="02040503050406030204" pitchFamily="18" charset="0"/>
                        </a:rPr>
                        <m:t>) = </m:t>
                      </m:r>
                      <m:f>
                        <m:fPr>
                          <m:ctrlPr>
                            <a:rPr lang="zh-CN" altLang="zh-CN" i="1">
                              <a:solidFill>
                                <a:srgbClr val="2E31D6"/>
                              </a:solidFill>
                              <a:latin typeface="Cambria Math" panose="02040503050406030204" pitchFamily="18" charset="0"/>
                            </a:rPr>
                          </m:ctrlPr>
                        </m:fPr>
                        <m:num>
                          <m:r>
                            <a:rPr lang="en-US" altLang="zh-CN" i="1">
                              <a:solidFill>
                                <a:srgbClr val="2E31D6"/>
                              </a:solidFill>
                              <a:latin typeface="Cambria Math" panose="02040503050406030204" pitchFamily="18" charset="0"/>
                            </a:rPr>
                            <m:t>𝑛</m:t>
                          </m:r>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𝑐</m:t>
                          </m:r>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𝑖</m:t>
                          </m:r>
                          <m:r>
                            <a:rPr lang="en-US" altLang="zh-CN" i="1">
                              <a:solidFill>
                                <a:srgbClr val="2E31D6"/>
                              </a:solidFill>
                              <a:latin typeface="Cambria Math" panose="02040503050406030204" pitchFamily="18" charset="0"/>
                            </a:rPr>
                            <m:t>)</m:t>
                          </m:r>
                        </m:num>
                        <m:den>
                          <m:nary>
                            <m:naryPr>
                              <m:chr m:val="∑"/>
                              <m:limLoc m:val="undOvr"/>
                              <m:supHide m:val="on"/>
                              <m:ctrlPr>
                                <a:rPr lang="zh-CN" altLang="zh-CN" i="1">
                                  <a:solidFill>
                                    <a:srgbClr val="2E31D6"/>
                                  </a:solidFill>
                                  <a:latin typeface="Cambria Math" panose="02040503050406030204" pitchFamily="18" charset="0"/>
                                </a:rPr>
                              </m:ctrlPr>
                            </m:naryPr>
                            <m:sub>
                              <m:r>
                                <a:rPr lang="en-US" altLang="zh-CN" i="1">
                                  <a:solidFill>
                                    <a:srgbClr val="2E31D6"/>
                                  </a:solidFill>
                                  <a:latin typeface="Cambria Math" panose="02040503050406030204" pitchFamily="18" charset="0"/>
                                </a:rPr>
                                <m:t>𝑖</m:t>
                              </m:r>
                              <m:r>
                                <a:rPr lang="en-US" altLang="zh-CN" i="1">
                                  <a:solidFill>
                                    <a:srgbClr val="2E31D6"/>
                                  </a:solidFill>
                                  <a:latin typeface="Cambria Math" panose="02040503050406030204" pitchFamily="18" charset="0"/>
                                </a:rPr>
                                <m:t>∈</m:t>
                              </m:r>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𝑐</m:t>
                                  </m:r>
                                </m:e>
                                <m:sub>
                                  <m:r>
                                    <a:rPr lang="en-US" altLang="zh-CN" i="1">
                                      <a:solidFill>
                                        <a:srgbClr val="2E31D6"/>
                                      </a:solidFill>
                                      <a:latin typeface="Cambria Math" panose="02040503050406030204" pitchFamily="18" charset="0"/>
                                    </a:rPr>
                                    <m:t>𝑗</m:t>
                                  </m:r>
                                </m:sub>
                              </m:sSub>
                            </m:sub>
                            <m:sup/>
                            <m:e>
                              <m:r>
                                <a:rPr lang="en-US" altLang="zh-CN" i="1">
                                  <a:solidFill>
                                    <a:srgbClr val="2E31D6"/>
                                  </a:solidFill>
                                  <a:latin typeface="Cambria Math" panose="02040503050406030204" pitchFamily="18" charset="0"/>
                                </a:rPr>
                                <m:t>𝑛</m:t>
                              </m:r>
                              <m:r>
                                <a:rPr lang="en-US" altLang="zh-CN" i="1">
                                  <a:solidFill>
                                    <a:srgbClr val="2E31D6"/>
                                  </a:solidFill>
                                  <a:latin typeface="Cambria Math" panose="02040503050406030204" pitchFamily="18" charset="0"/>
                                </a:rPr>
                                <m:t>(</m:t>
                              </m:r>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𝑐</m:t>
                                  </m:r>
                                </m:e>
                                <m:sub>
                                  <m:r>
                                    <a:rPr lang="en-US" altLang="zh-CN" i="1">
                                      <a:solidFill>
                                        <a:srgbClr val="2E31D6"/>
                                      </a:solidFill>
                                      <a:latin typeface="Cambria Math" panose="02040503050406030204" pitchFamily="18" charset="0"/>
                                    </a:rPr>
                                    <m:t>𝑗</m:t>
                                  </m:r>
                                </m:sub>
                              </m:sSub>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𝑖</m:t>
                              </m:r>
                              <m:r>
                                <a:rPr lang="en-US" altLang="zh-CN" i="1">
                                  <a:solidFill>
                                    <a:srgbClr val="2E31D6"/>
                                  </a:solidFill>
                                  <a:latin typeface="Cambria Math" panose="02040503050406030204" pitchFamily="18" charset="0"/>
                                </a:rPr>
                                <m:t>)</m:t>
                              </m:r>
                            </m:e>
                          </m:nary>
                        </m:den>
                      </m:f>
                    </m:oMath>
                  </m:oMathPara>
                </a14:m>
                <a:endParaRPr lang="zh-CN" altLang="zh-CN" sz="1100" dirty="0">
                  <a:solidFill>
                    <a:srgbClr val="2E31D6"/>
                  </a:solidFill>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a:solidFill>
                            <a:srgbClr val="2E31D6"/>
                          </a:solidFill>
                          <a:latin typeface="Cambria Math" panose="02040503050406030204" pitchFamily="18" charset="0"/>
                        </a:rPr>
                        <m:t>P</m:t>
                      </m:r>
                      <m:r>
                        <a:rPr lang="en-US" altLang="zh-CN">
                          <a:solidFill>
                            <a:srgbClr val="2E31D6"/>
                          </a:solidFill>
                          <a:latin typeface="Cambria Math" panose="02040503050406030204" pitchFamily="18" charset="0"/>
                        </a:rPr>
                        <m:t>(</m:t>
                      </m:r>
                      <m:r>
                        <m:rPr>
                          <m:sty m:val="p"/>
                        </m:rPr>
                        <a:rPr lang="en-US" altLang="zh-CN">
                          <a:solidFill>
                            <a:srgbClr val="2E31D6"/>
                          </a:solidFill>
                          <a:latin typeface="Cambria Math" panose="02040503050406030204" pitchFamily="18" charset="0"/>
                        </a:rPr>
                        <m:t>i</m:t>
                      </m:r>
                      <m:r>
                        <a:rPr lang="en-US" altLang="zh-CN">
                          <a:solidFill>
                            <a:srgbClr val="2E31D6"/>
                          </a:solidFill>
                          <a:latin typeface="Cambria Math" panose="02040503050406030204" pitchFamily="18" charset="0"/>
                        </a:rPr>
                        <m:t>|</m:t>
                      </m:r>
                      <m:r>
                        <m:rPr>
                          <m:sty m:val="p"/>
                        </m:rPr>
                        <a:rPr lang="en-US" altLang="zh-CN">
                          <a:solidFill>
                            <a:srgbClr val="2E31D6"/>
                          </a:solidFill>
                          <a:latin typeface="Cambria Math" panose="02040503050406030204" pitchFamily="18" charset="0"/>
                        </a:rPr>
                        <m:t>c</m:t>
                      </m:r>
                      <m:r>
                        <a:rPr lang="en-US" altLang="zh-CN">
                          <a:solidFill>
                            <a:srgbClr val="2E31D6"/>
                          </a:solidFill>
                          <a:latin typeface="Cambria Math" panose="02040503050406030204" pitchFamily="18" charset="0"/>
                        </a:rPr>
                        <m:t>) = </m:t>
                      </m:r>
                      <m:f>
                        <m:fPr>
                          <m:ctrlPr>
                            <a:rPr lang="zh-CN" altLang="zh-CN" i="1">
                              <a:solidFill>
                                <a:srgbClr val="2E31D6"/>
                              </a:solidFill>
                              <a:latin typeface="Cambria Math" panose="02040503050406030204" pitchFamily="18" charset="0"/>
                            </a:rPr>
                          </m:ctrlPr>
                        </m:fPr>
                        <m:num>
                          <m:r>
                            <a:rPr lang="en-US" altLang="zh-CN" i="1">
                              <a:solidFill>
                                <a:srgbClr val="2E31D6"/>
                              </a:solidFill>
                              <a:latin typeface="Cambria Math" panose="02040503050406030204" pitchFamily="18" charset="0"/>
                            </a:rPr>
                            <m:t>𝑛</m:t>
                          </m:r>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𝑐</m:t>
                          </m:r>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𝑖</m:t>
                          </m:r>
                          <m:r>
                            <a:rPr lang="en-US" altLang="zh-CN" i="1">
                              <a:solidFill>
                                <a:srgbClr val="2E31D6"/>
                              </a:solidFill>
                              <a:latin typeface="Cambria Math" panose="02040503050406030204" pitchFamily="18" charset="0"/>
                            </a:rPr>
                            <m:t>)</m:t>
                          </m:r>
                        </m:num>
                        <m:den>
                          <m:nary>
                            <m:naryPr>
                              <m:chr m:val="∑"/>
                              <m:limLoc m:val="undOvr"/>
                              <m:supHide m:val="on"/>
                              <m:ctrlPr>
                                <a:rPr lang="zh-CN" altLang="zh-CN" i="1">
                                  <a:solidFill>
                                    <a:srgbClr val="2E31D6"/>
                                  </a:solidFill>
                                  <a:latin typeface="Cambria Math" panose="02040503050406030204" pitchFamily="18" charset="0"/>
                                </a:rPr>
                              </m:ctrlPr>
                            </m:naryPr>
                            <m:sub>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𝑖</m:t>
                                  </m:r>
                                </m:e>
                                <m:sub>
                                  <m:r>
                                    <a:rPr lang="en-US" altLang="zh-CN" i="1">
                                      <a:solidFill>
                                        <a:srgbClr val="2E31D6"/>
                                      </a:solidFill>
                                      <a:latin typeface="Cambria Math" panose="02040503050406030204" pitchFamily="18" charset="0"/>
                                    </a:rPr>
                                    <m:t>𝑗</m:t>
                                  </m:r>
                                </m:sub>
                              </m:sSub>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𝑐</m:t>
                              </m:r>
                            </m:sub>
                            <m:sup/>
                            <m:e>
                              <m:r>
                                <a:rPr lang="en-US" altLang="zh-CN" i="1">
                                  <a:solidFill>
                                    <a:srgbClr val="2E31D6"/>
                                  </a:solidFill>
                                  <a:latin typeface="Cambria Math" panose="02040503050406030204" pitchFamily="18" charset="0"/>
                                </a:rPr>
                                <m:t>𝑛</m:t>
                              </m:r>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𝑖</m:t>
                              </m:r>
                              <m:r>
                                <a:rPr lang="en-US" altLang="zh-CN" i="1">
                                  <a:solidFill>
                                    <a:srgbClr val="2E31D6"/>
                                  </a:solidFill>
                                  <a:latin typeface="Cambria Math" panose="02040503050406030204" pitchFamily="18" charset="0"/>
                                </a:rPr>
                                <m:t>,</m:t>
                              </m:r>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𝑖</m:t>
                                  </m:r>
                                </m:e>
                                <m:sub>
                                  <m:r>
                                    <a:rPr lang="en-US" altLang="zh-CN" i="1">
                                      <a:solidFill>
                                        <a:srgbClr val="2E31D6"/>
                                      </a:solidFill>
                                      <a:latin typeface="Cambria Math" panose="02040503050406030204" pitchFamily="18" charset="0"/>
                                    </a:rPr>
                                    <m:t>𝑗</m:t>
                                  </m:r>
                                </m:sub>
                              </m:sSub>
                              <m:r>
                                <a:rPr lang="en-US" altLang="zh-CN" i="1">
                                  <a:solidFill>
                                    <a:srgbClr val="2E31D6"/>
                                  </a:solidFill>
                                  <a:latin typeface="Cambria Math" panose="02040503050406030204" pitchFamily="18" charset="0"/>
                                </a:rPr>
                                <m:t>)</m:t>
                              </m:r>
                            </m:e>
                          </m:nary>
                        </m:den>
                      </m:f>
                    </m:oMath>
                  </m:oMathPara>
                </a14:m>
                <a:endParaRPr lang="en-US" altLang="zh-CN" noProof="1">
                  <a:solidFill>
                    <a:srgbClr val="0000CC"/>
                  </a:solidFill>
                </a:endParaRPr>
              </a:p>
              <a:p>
                <a:pPr marL="457200" lvl="1" indent="0" eaLnBrk="1" hangingPunct="1">
                  <a:spcBef>
                    <a:spcPts val="600"/>
                  </a:spcBef>
                  <a:buNone/>
                </a:pPr>
                <a:endParaRPr lang="en-US" altLang="zh-CN" noProof="1">
                  <a:solidFill>
                    <a:srgbClr val="0000CC"/>
                  </a:solidFill>
                </a:endParaRPr>
              </a:p>
              <a:p>
                <a:pPr marL="914400" lvl="2" indent="0" eaLnBrk="1" hangingPunct="1">
                  <a:spcBef>
                    <a:spcPts val="600"/>
                  </a:spcBef>
                  <a:buNone/>
                </a:pPr>
                <a:endParaRPr lang="en-US" altLang="zh-CN" noProof="1">
                  <a:solidFill>
                    <a:srgbClr val="0000CC"/>
                  </a:solidFill>
                </a:endParaRPr>
              </a:p>
            </p:txBody>
          </p:sp>
        </mc:Choice>
        <mc:Fallback xmlns="">
          <p:sp>
            <p:nvSpPr>
              <p:cNvPr id="13315" name="内容占位符 2"/>
              <p:cNvSpPr>
                <a:spLocks noGrp="1" noRot="1" noChangeAspect="1" noMove="1" noResize="1" noEditPoints="1" noAdjustHandles="1" noChangeArrowheads="1" noChangeShapeType="1" noTextEdit="1"/>
              </p:cNvSpPr>
              <p:nvPr>
                <p:ph idx="1"/>
              </p:nvPr>
            </p:nvSpPr>
            <p:spPr>
              <a:xfrm>
                <a:off x="107949" y="933903"/>
                <a:ext cx="8856663" cy="5256212"/>
              </a:xfrm>
              <a:blipFill>
                <a:blip r:embed="rId2"/>
                <a:stretch>
                  <a:fillRect r="-619" b="-928"/>
                </a:stretch>
              </a:blipFill>
            </p:spPr>
            <p:txBody>
              <a:bodyPr/>
              <a:lstStyle/>
              <a:p>
                <a:r>
                  <a:rPr lang="zh-CN" altLang="en-US">
                    <a:noFill/>
                  </a:rPr>
                  <a:t> </a:t>
                </a:r>
              </a:p>
            </p:txBody>
          </p:sp>
        </mc:Fallback>
      </mc:AlternateContent>
      <p:sp>
        <p:nvSpPr>
          <p:cNvPr id="13316" name="灯片编号占位符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Arial" panose="020B0604020202020204" pitchFamily="34" charset="0"/>
              <a:buChar char="•"/>
            </a:pPr>
            <a:fld id="{1859DBAF-2171-47C3-8778-EBC454D2EC6C}" type="slidenum">
              <a:rPr lang="en-US" altLang="ja-JP" sz="1800">
                <a:solidFill>
                  <a:schemeClr val="folHlink"/>
                </a:solidFill>
                <a:latin typeface="Courier New" panose="02070309020205020404" pitchFamily="49" charset="0"/>
              </a:rPr>
              <a:pPr eaLnBrk="1" hangingPunct="1">
                <a:buFont typeface="Arial" panose="020B0604020202020204" pitchFamily="34" charset="0"/>
                <a:buChar char="•"/>
              </a:pPr>
              <a:t>12</a:t>
            </a:fld>
            <a:endParaRPr lang="en-US" altLang="ja-JP" sz="1800">
              <a:solidFill>
                <a:schemeClr val="folHlink"/>
              </a:solidFill>
              <a:latin typeface="Courier New" panose="02070309020205020404" pitchFamily="49" charset="0"/>
            </a:endParaRPr>
          </a:p>
        </p:txBody>
      </p:sp>
    </p:spTree>
    <p:extLst>
      <p:ext uri="{BB962C8B-B14F-4D97-AF65-F5344CB8AC3E}">
        <p14:creationId xmlns:p14="http://schemas.microsoft.com/office/powerpoint/2010/main" val="1385465052"/>
      </p:ext>
    </p:extLst>
  </p:cSld>
  <p:clrMapOvr>
    <a:masterClrMapping/>
  </p:clrMapOvr>
  <p:transition>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p:nvPr>
        </p:nvSpPr>
        <p:spPr/>
        <p:txBody>
          <a:bodyPr/>
          <a:lstStyle/>
          <a:p>
            <a:r>
              <a:rPr lang="en-US" altLang="ja-JP" sz="2800" dirty="0"/>
              <a:t>Invention (Case 0) – Block Diagram Explanation (2)</a:t>
            </a:r>
            <a:endParaRPr lang="en-US" altLang="zh-CN" sz="2800" dirty="0"/>
          </a:p>
        </p:txBody>
      </p:sp>
      <mc:AlternateContent xmlns:mc="http://schemas.openxmlformats.org/markup-compatibility/2006" xmlns:a14="http://schemas.microsoft.com/office/drawing/2010/main">
        <mc:Choice Requires="a14">
          <p:sp>
            <p:nvSpPr>
              <p:cNvPr id="13315" name="内容占位符 2"/>
              <p:cNvSpPr>
                <a:spLocks noGrp="1" noChangeArrowheads="1"/>
              </p:cNvSpPr>
              <p:nvPr>
                <p:ph idx="1"/>
              </p:nvPr>
            </p:nvSpPr>
            <p:spPr>
              <a:xfrm>
                <a:off x="-2" y="1286252"/>
                <a:ext cx="8856663" cy="5256212"/>
              </a:xfrm>
            </p:spPr>
            <p:txBody>
              <a:bodyPr/>
              <a:lstStyle/>
              <a:p>
                <a:pPr marL="457200" lvl="1" indent="0" eaLnBrk="1" hangingPunct="1">
                  <a:spcBef>
                    <a:spcPts val="600"/>
                  </a:spcBef>
                  <a:buNone/>
                </a:pPr>
                <a:endParaRPr lang="en-US" altLang="zh-CN" noProof="1">
                  <a:solidFill>
                    <a:srgbClr val="0000CC"/>
                  </a:solidFill>
                </a:endParaRPr>
              </a:p>
              <a:p>
                <a:pPr marL="914400" lvl="2" indent="0" eaLnBrk="1" hangingPunct="1">
                  <a:spcBef>
                    <a:spcPts val="600"/>
                  </a:spcBef>
                  <a:buNone/>
                </a:pPr>
                <a:r>
                  <a:rPr lang="zh-CN" altLang="en-US" noProof="1">
                    <a:solidFill>
                      <a:srgbClr val="0000CC"/>
                    </a:solidFill>
                  </a:rPr>
                  <a:t>其中</a:t>
                </a:r>
                <a:r>
                  <a:rPr lang="en-US" altLang="zh-CN" noProof="1">
                    <a:solidFill>
                      <a:srgbClr val="0000CC"/>
                    </a:solidFill>
                  </a:rPr>
                  <a:t>P(c|i) </a:t>
                </a:r>
                <a:r>
                  <a:rPr lang="zh-CN" altLang="en-US" noProof="1">
                    <a:solidFill>
                      <a:srgbClr val="0000CC"/>
                    </a:solidFill>
                  </a:rPr>
                  <a:t>表示对于一个实体 </a:t>
                </a:r>
                <a:r>
                  <a:rPr lang="en-US" altLang="zh-CN" noProof="1">
                    <a:solidFill>
                      <a:srgbClr val="0000CC"/>
                    </a:solidFill>
                  </a:rPr>
                  <a:t>i</a:t>
                </a:r>
                <a:r>
                  <a:rPr lang="zh-CN" altLang="en-US" noProof="1">
                    <a:solidFill>
                      <a:srgbClr val="0000CC"/>
                    </a:solidFill>
                  </a:rPr>
                  <a:t>，它所对应的实体为</a:t>
                </a:r>
                <a:r>
                  <a:rPr lang="en-US" altLang="zh-CN" noProof="1">
                    <a:solidFill>
                      <a:srgbClr val="0000CC"/>
                    </a:solidFill>
                  </a:rPr>
                  <a:t>c </a:t>
                </a:r>
                <a:r>
                  <a:rPr lang="zh-CN" altLang="en-US" noProof="1">
                    <a:solidFill>
                      <a:srgbClr val="0000CC"/>
                    </a:solidFill>
                  </a:rPr>
                  <a:t>的概率。</a:t>
                </a:r>
                <a:r>
                  <a:rPr lang="en-US" altLang="zh-CN" noProof="1">
                    <a:solidFill>
                      <a:srgbClr val="0000CC"/>
                    </a:solidFill>
                  </a:rPr>
                  <a:t>P(i|c) </a:t>
                </a:r>
                <a:r>
                  <a:rPr lang="zh-CN" altLang="en-US" noProof="1">
                    <a:solidFill>
                      <a:srgbClr val="0000CC"/>
                    </a:solidFill>
                  </a:rPr>
                  <a:t>则表示对于一个实体</a:t>
                </a:r>
                <a:r>
                  <a:rPr lang="en-US" altLang="zh-CN" noProof="1">
                    <a:solidFill>
                      <a:srgbClr val="0000CC"/>
                    </a:solidFill>
                  </a:rPr>
                  <a:t>C</a:t>
                </a:r>
                <a:r>
                  <a:rPr lang="zh-CN" altLang="en-US" noProof="1">
                    <a:solidFill>
                      <a:srgbClr val="0000CC"/>
                    </a:solidFill>
                  </a:rPr>
                  <a:t>，它的实体是 </a:t>
                </a:r>
                <a:r>
                  <a:rPr lang="en-US" altLang="zh-CN" noProof="1">
                    <a:solidFill>
                      <a:srgbClr val="0000CC"/>
                    </a:solidFill>
                  </a:rPr>
                  <a:t>i </a:t>
                </a:r>
                <a:r>
                  <a:rPr lang="zh-CN" altLang="en-US" noProof="1">
                    <a:solidFill>
                      <a:srgbClr val="0000CC"/>
                    </a:solidFill>
                  </a:rPr>
                  <a:t>的概率。</a:t>
                </a:r>
                <a:r>
                  <a:rPr lang="en-US" altLang="zh-CN" noProof="1">
                    <a:solidFill>
                      <a:srgbClr val="0000CC"/>
                    </a:solidFill>
                  </a:rPr>
                  <a:t>n(c,i) </a:t>
                </a:r>
                <a:r>
                  <a:rPr lang="zh-CN" altLang="en-US" noProof="1">
                    <a:solidFill>
                      <a:srgbClr val="0000CC"/>
                    </a:solidFill>
                  </a:rPr>
                  <a:t>表示实体 </a:t>
                </a:r>
                <a:r>
                  <a:rPr lang="en-US" altLang="zh-CN" noProof="1">
                    <a:solidFill>
                      <a:srgbClr val="0000CC"/>
                    </a:solidFill>
                  </a:rPr>
                  <a:t>i </a:t>
                </a:r>
                <a:r>
                  <a:rPr lang="zh-CN" altLang="en-US" noProof="1">
                    <a:solidFill>
                      <a:srgbClr val="0000CC"/>
                    </a:solidFill>
                  </a:rPr>
                  <a:t>和实体 </a:t>
                </a:r>
                <a:r>
                  <a:rPr lang="en-US" altLang="zh-CN" noProof="1">
                    <a:solidFill>
                      <a:srgbClr val="0000CC"/>
                    </a:solidFill>
                  </a:rPr>
                  <a:t>c </a:t>
                </a:r>
                <a:r>
                  <a:rPr lang="zh-CN" altLang="en-US" noProof="1">
                    <a:solidFill>
                      <a:srgbClr val="0000CC"/>
                    </a:solidFill>
                  </a:rPr>
                  <a:t>同时出现的次数，</a:t>
                </a:r>
                <a14:m>
                  <m:oMath xmlns:m="http://schemas.openxmlformats.org/officeDocument/2006/math">
                    <m:nary>
                      <m:naryPr>
                        <m:chr m:val="∑"/>
                        <m:subHide m:val="on"/>
                        <m:supHide m:val="on"/>
                        <m:ctrlPr>
                          <a:rPr lang="zh-CN" altLang="en-US" i="1" noProof="1">
                            <a:solidFill>
                              <a:srgbClr val="0000CC"/>
                            </a:solidFill>
                            <a:latin typeface="Cambria Math" panose="02040503050406030204" pitchFamily="18" charset="0"/>
                          </a:rPr>
                        </m:ctrlPr>
                      </m:naryPr>
                      <m:sub/>
                      <m:sup/>
                      <m:e>
                        <m:r>
                          <m:rPr>
                            <m:sty m:val="p"/>
                          </m:rPr>
                          <a:rPr lang="en-US" altLang="zh-CN" i="1" noProof="1">
                            <a:solidFill>
                              <a:srgbClr val="0000CC"/>
                            </a:solidFill>
                            <a:latin typeface="Cambria Math" panose="02040503050406030204" pitchFamily="18" charset="0"/>
                          </a:rPr>
                          <m:t>n</m:t>
                        </m:r>
                        <m:r>
                          <a:rPr lang="en-US" altLang="zh-CN" i="1" noProof="1">
                            <a:solidFill>
                              <a:srgbClr val="0000CC"/>
                            </a:solidFill>
                            <a:latin typeface="Cambria Math" panose="02040503050406030204" pitchFamily="18" charset="0"/>
                          </a:rPr>
                          <m:t>(</m:t>
                        </m:r>
                        <m:sSub>
                          <m:sSubPr>
                            <m:ctrlPr>
                              <a:rPr lang="en-US" altLang="zh-CN" i="1" noProof="1">
                                <a:solidFill>
                                  <a:srgbClr val="0000CC"/>
                                </a:solidFill>
                                <a:latin typeface="Cambria Math" panose="02040503050406030204" pitchFamily="18" charset="0"/>
                              </a:rPr>
                            </m:ctrlPr>
                          </m:sSubPr>
                          <m:e>
                            <m:r>
                              <a:rPr lang="en-US" altLang="zh-CN" i="1" noProof="1">
                                <a:solidFill>
                                  <a:srgbClr val="0000CC"/>
                                </a:solidFill>
                                <a:latin typeface="Cambria Math" panose="02040503050406030204" pitchFamily="18" charset="0"/>
                              </a:rPr>
                              <m:t>𝑐</m:t>
                            </m:r>
                          </m:e>
                          <m:sub>
                            <m:r>
                              <a:rPr lang="en-US" altLang="zh-CN" i="1" noProof="1">
                                <a:solidFill>
                                  <a:srgbClr val="0000CC"/>
                                </a:solidFill>
                                <a:latin typeface="Cambria Math" panose="02040503050406030204" pitchFamily="18" charset="0"/>
                              </a:rPr>
                              <m:t>𝑗</m:t>
                            </m:r>
                          </m:sub>
                        </m:sSub>
                        <m:r>
                          <a:rPr lang="en-US" altLang="zh-CN" i="1" noProof="1">
                            <a:solidFill>
                              <a:srgbClr val="0000CC"/>
                            </a:solidFill>
                            <a:latin typeface="Cambria Math" panose="02040503050406030204" pitchFamily="18" charset="0"/>
                          </a:rPr>
                          <m:t>,</m:t>
                        </m:r>
                        <m:r>
                          <a:rPr lang="en-US" altLang="zh-CN" i="1" noProof="1">
                            <a:solidFill>
                              <a:srgbClr val="0000CC"/>
                            </a:solidFill>
                            <a:latin typeface="Cambria Math" panose="02040503050406030204" pitchFamily="18" charset="0"/>
                          </a:rPr>
                          <m:t>𝑖</m:t>
                        </m:r>
                        <m:r>
                          <a:rPr lang="en-US" altLang="zh-CN" i="1" noProof="1">
                            <a:solidFill>
                              <a:srgbClr val="0000CC"/>
                            </a:solidFill>
                            <a:latin typeface="Cambria Math" panose="02040503050406030204" pitchFamily="18" charset="0"/>
                          </a:rPr>
                          <m:t>)</m:t>
                        </m:r>
                      </m:e>
                    </m:nary>
                  </m:oMath>
                </a14:m>
                <a:r>
                  <a:rPr lang="zh-CN" altLang="en-US" noProof="1">
                    <a:solidFill>
                      <a:srgbClr val="0000CC"/>
                    </a:solidFill>
                  </a:rPr>
                  <a:t>表示实例 </a:t>
                </a:r>
                <a:r>
                  <a:rPr lang="en-US" altLang="zh-CN" noProof="1">
                    <a:solidFill>
                      <a:srgbClr val="0000CC"/>
                    </a:solidFill>
                  </a:rPr>
                  <a:t>i </a:t>
                </a:r>
                <a:r>
                  <a:rPr lang="zh-CN" altLang="en-US" noProof="1">
                    <a:solidFill>
                      <a:srgbClr val="0000CC"/>
                    </a:solidFill>
                  </a:rPr>
                  <a:t>和实例 </a:t>
                </a:r>
                <a:r>
                  <a:rPr lang="en-US" altLang="zh-CN" noProof="1">
                    <a:solidFill>
                      <a:srgbClr val="0000CC"/>
                    </a:solidFill>
                  </a:rPr>
                  <a:t>i </a:t>
                </a:r>
                <a:r>
                  <a:rPr lang="zh-CN" altLang="en-US" noProof="1">
                    <a:solidFill>
                      <a:srgbClr val="0000CC"/>
                    </a:solidFill>
                  </a:rPr>
                  <a:t>属于的所有实体同时出现的次数之和。 </a:t>
                </a:r>
                <a14:m>
                  <m:oMath xmlns:m="http://schemas.openxmlformats.org/officeDocument/2006/math">
                    <m:nary>
                      <m:naryPr>
                        <m:chr m:val="∑"/>
                        <m:subHide m:val="on"/>
                        <m:supHide m:val="on"/>
                        <m:ctrlPr>
                          <a:rPr lang="zh-CN" altLang="en-US" i="1" noProof="1">
                            <a:solidFill>
                              <a:srgbClr val="0000CC"/>
                            </a:solidFill>
                            <a:latin typeface="Cambria Math" panose="02040503050406030204" pitchFamily="18" charset="0"/>
                          </a:rPr>
                        </m:ctrlPr>
                      </m:naryPr>
                      <m:sub/>
                      <m:sup/>
                      <m:e>
                        <m:r>
                          <m:rPr>
                            <m:sty m:val="p"/>
                          </m:rPr>
                          <a:rPr lang="en-US" altLang="zh-CN" i="1" noProof="1">
                            <a:solidFill>
                              <a:srgbClr val="0000CC"/>
                            </a:solidFill>
                            <a:latin typeface="Cambria Math" panose="02040503050406030204" pitchFamily="18" charset="0"/>
                          </a:rPr>
                          <m:t>n</m:t>
                        </m:r>
                        <m:r>
                          <a:rPr lang="en-US" altLang="zh-CN" i="1" noProof="1">
                            <a:solidFill>
                              <a:srgbClr val="0000CC"/>
                            </a:solidFill>
                            <a:latin typeface="Cambria Math" panose="02040503050406030204" pitchFamily="18" charset="0"/>
                          </a:rPr>
                          <m:t>(</m:t>
                        </m:r>
                        <m:r>
                          <a:rPr lang="en-US" altLang="zh-CN" i="1" noProof="1">
                            <a:solidFill>
                              <a:srgbClr val="0000CC"/>
                            </a:solidFill>
                            <a:latin typeface="Cambria Math" panose="02040503050406030204" pitchFamily="18" charset="0"/>
                          </a:rPr>
                          <m:t>𝑐</m:t>
                        </m:r>
                        <m:r>
                          <a:rPr lang="en-US" altLang="zh-CN" i="1" noProof="1">
                            <a:solidFill>
                              <a:srgbClr val="0000CC"/>
                            </a:solidFill>
                            <a:latin typeface="Cambria Math" panose="02040503050406030204" pitchFamily="18" charset="0"/>
                          </a:rPr>
                          <m:t>,</m:t>
                        </m:r>
                        <m:sSub>
                          <m:sSubPr>
                            <m:ctrlPr>
                              <a:rPr lang="en-US" altLang="zh-CN" i="1" noProof="1">
                                <a:solidFill>
                                  <a:srgbClr val="0000CC"/>
                                </a:solidFill>
                                <a:latin typeface="Cambria Math" panose="02040503050406030204" pitchFamily="18" charset="0"/>
                              </a:rPr>
                            </m:ctrlPr>
                          </m:sSubPr>
                          <m:e>
                            <m:r>
                              <a:rPr lang="en-US" altLang="zh-CN" i="1" noProof="1">
                                <a:solidFill>
                                  <a:srgbClr val="0000CC"/>
                                </a:solidFill>
                                <a:latin typeface="Cambria Math" panose="02040503050406030204" pitchFamily="18" charset="0"/>
                              </a:rPr>
                              <m:t>𝑖</m:t>
                            </m:r>
                          </m:e>
                          <m:sub>
                            <m:r>
                              <a:rPr lang="en-US" altLang="zh-CN" i="1" noProof="1">
                                <a:solidFill>
                                  <a:srgbClr val="0000CC"/>
                                </a:solidFill>
                                <a:latin typeface="Cambria Math" panose="02040503050406030204" pitchFamily="18" charset="0"/>
                              </a:rPr>
                              <m:t>𝑗</m:t>
                            </m:r>
                          </m:sub>
                        </m:sSub>
                        <m:r>
                          <a:rPr lang="en-US" altLang="zh-CN" i="1" noProof="1">
                            <a:solidFill>
                              <a:srgbClr val="0000CC"/>
                            </a:solidFill>
                            <a:latin typeface="Cambria Math" panose="02040503050406030204" pitchFamily="18" charset="0"/>
                          </a:rPr>
                          <m:t>)</m:t>
                        </m:r>
                      </m:e>
                    </m:nary>
                  </m:oMath>
                </a14:m>
                <a:r>
                  <a:rPr lang="zh-CN" altLang="en-US" noProof="1">
                    <a:solidFill>
                      <a:srgbClr val="0000CC"/>
                    </a:solidFill>
                  </a:rPr>
                  <a:t>示概念 </a:t>
                </a:r>
                <a:r>
                  <a:rPr lang="en-US" altLang="zh-CN" noProof="1">
                    <a:solidFill>
                      <a:srgbClr val="0000CC"/>
                    </a:solidFill>
                  </a:rPr>
                  <a:t>c </a:t>
                </a:r>
                <a:r>
                  <a:rPr lang="zh-CN" altLang="en-US" noProof="1">
                    <a:solidFill>
                      <a:srgbClr val="0000CC"/>
                    </a:solidFill>
                  </a:rPr>
                  <a:t>和实体 </a:t>
                </a:r>
                <a:r>
                  <a:rPr lang="en-US" altLang="zh-CN" noProof="1">
                    <a:solidFill>
                      <a:srgbClr val="0000CC"/>
                    </a:solidFill>
                  </a:rPr>
                  <a:t>c </a:t>
                </a:r>
                <a:r>
                  <a:rPr lang="zh-CN" altLang="en-US" noProof="1">
                    <a:solidFill>
                      <a:srgbClr val="0000CC"/>
                    </a:solidFill>
                  </a:rPr>
                  <a:t>包含的所有实体同时出现的</a:t>
                </a:r>
              </a:p>
              <a:p>
                <a:pPr marL="914400" lvl="2" indent="0" eaLnBrk="1" hangingPunct="1">
                  <a:spcBef>
                    <a:spcPts val="600"/>
                  </a:spcBef>
                  <a:buNone/>
                </a:pPr>
                <a:r>
                  <a:rPr lang="zh-CN" altLang="en-US" noProof="1">
                    <a:solidFill>
                      <a:srgbClr val="0000CC"/>
                    </a:solidFill>
                  </a:rPr>
                  <a:t>次数之和。</a:t>
                </a:r>
                <a:endParaRPr lang="en-US" altLang="zh-CN" noProof="1">
                  <a:solidFill>
                    <a:srgbClr val="0000CC"/>
                  </a:solidFill>
                </a:endParaRPr>
              </a:p>
              <a:p>
                <a:pPr marL="914400" lvl="2" indent="0" eaLnBrk="1" hangingPunct="1">
                  <a:spcBef>
                    <a:spcPts val="600"/>
                  </a:spcBef>
                  <a:buNone/>
                </a:pPr>
                <a:r>
                  <a:rPr lang="zh-CN" altLang="en-US" noProof="1">
                    <a:solidFill>
                      <a:srgbClr val="0000CC"/>
                    </a:solidFill>
                  </a:rPr>
                  <a:t>用标准化的点互信息（</a:t>
                </a:r>
                <a:r>
                  <a:rPr lang="en-US" altLang="zh-CN" noProof="1">
                    <a:solidFill>
                      <a:srgbClr val="0000CC"/>
                    </a:solidFill>
                  </a:rPr>
                  <a:t>NPMI</a:t>
                </a:r>
                <a:r>
                  <a:rPr lang="zh-CN" altLang="en-US" noProof="1">
                    <a:solidFill>
                      <a:srgbClr val="0000CC"/>
                    </a:solidFill>
                  </a:rPr>
                  <a:t>）来计算两个实体</a:t>
                </a:r>
                <a:r>
                  <a:rPr lang="en-US" altLang="zh-CN" noProof="1">
                    <a:solidFill>
                      <a:srgbClr val="0000CC"/>
                    </a:solidFill>
                  </a:rPr>
                  <a:t>i</a:t>
                </a:r>
                <a:r>
                  <a:rPr lang="zh-CN" altLang="en-US" noProof="1">
                    <a:solidFill>
                      <a:srgbClr val="0000CC"/>
                    </a:solidFill>
                  </a:rPr>
                  <a:t>、</a:t>
                </a:r>
                <a:r>
                  <a:rPr lang="en-US" altLang="zh-CN" noProof="1">
                    <a:solidFill>
                      <a:srgbClr val="0000CC"/>
                    </a:solidFill>
                  </a:rPr>
                  <a:t>c </a:t>
                </a:r>
                <a:r>
                  <a:rPr lang="zh-CN" altLang="en-US" noProof="1">
                    <a:solidFill>
                      <a:srgbClr val="0000CC"/>
                    </a:solidFill>
                  </a:rPr>
                  <a:t>之间的关联度评分，其具体公式如下</a:t>
                </a:r>
                <a:endParaRPr lang="en-US" altLang="zh-CN" noProof="1">
                  <a:solidFill>
                    <a:srgbClr val="0000CC"/>
                  </a:solidFill>
                </a:endParaRPr>
              </a:p>
              <a:p>
                <a:pPr marL="914400" lvl="2" indent="0" algn="ctr" eaLnBrk="1" hangingPunct="1">
                  <a:spcBef>
                    <a:spcPts val="600"/>
                  </a:spcBef>
                  <a:buNone/>
                </a:pPr>
                <a14:m>
                  <m:oMathPara xmlns:m="http://schemas.openxmlformats.org/officeDocument/2006/math">
                    <m:oMathParaPr>
                      <m:jc m:val="center"/>
                    </m:oMathParaPr>
                    <m:oMath xmlns:m="http://schemas.openxmlformats.org/officeDocument/2006/math">
                      <m:r>
                        <m:rPr>
                          <m:sty m:val="p"/>
                        </m:rPr>
                        <a:rPr lang="en-US" altLang="zh-CN" sz="2000" smtClean="0">
                          <a:solidFill>
                            <a:srgbClr val="2E31D6"/>
                          </a:solidFill>
                          <a:latin typeface="Cambria Math" panose="02040503050406030204" pitchFamily="18" charset="0"/>
                        </a:rPr>
                        <m:t>NPMI</m:t>
                      </m:r>
                      <m:d>
                        <m:dPr>
                          <m:ctrlPr>
                            <a:rPr lang="en-US" altLang="zh-CN" sz="2000" i="1" smtClean="0">
                              <a:solidFill>
                                <a:srgbClr val="2E31D6"/>
                              </a:solidFill>
                              <a:latin typeface="Cambria Math" panose="02040503050406030204" pitchFamily="18" charset="0"/>
                            </a:rPr>
                          </m:ctrlPr>
                        </m:dPr>
                        <m:e>
                          <m:r>
                            <m:rPr>
                              <m:sty m:val="p"/>
                            </m:rPr>
                            <a:rPr lang="en-US" altLang="zh-CN" sz="2000" smtClean="0">
                              <a:solidFill>
                                <a:srgbClr val="2E31D6"/>
                              </a:solidFill>
                              <a:latin typeface="Cambria Math" panose="02040503050406030204" pitchFamily="18" charset="0"/>
                            </a:rPr>
                            <m:t>i</m:t>
                          </m:r>
                          <m:r>
                            <a:rPr lang="en-US" altLang="zh-CN" sz="2000" smtClean="0">
                              <a:solidFill>
                                <a:srgbClr val="2E31D6"/>
                              </a:solidFill>
                              <a:latin typeface="Cambria Math" panose="02040503050406030204" pitchFamily="18" charset="0"/>
                            </a:rPr>
                            <m:t>,</m:t>
                          </m:r>
                          <m:r>
                            <m:rPr>
                              <m:sty m:val="p"/>
                            </m:rPr>
                            <a:rPr lang="en-US" altLang="zh-CN" sz="2000" smtClean="0">
                              <a:solidFill>
                                <a:srgbClr val="2E31D6"/>
                              </a:solidFill>
                              <a:latin typeface="Cambria Math" panose="02040503050406030204" pitchFamily="18" charset="0"/>
                            </a:rPr>
                            <m:t>c</m:t>
                          </m:r>
                        </m:e>
                      </m:d>
                      <m:r>
                        <a:rPr lang="en-US" altLang="zh-CN" sz="2000" smtClean="0">
                          <a:solidFill>
                            <a:srgbClr val="2E31D6"/>
                          </a:solidFill>
                          <a:latin typeface="Cambria Math" panose="02040503050406030204" pitchFamily="18" charset="0"/>
                        </a:rPr>
                        <m:t>=</m:t>
                      </m:r>
                      <m:f>
                        <m:fPr>
                          <m:ctrlPr>
                            <a:rPr lang="zh-CN" altLang="zh-CN" sz="2000" i="1">
                              <a:solidFill>
                                <a:srgbClr val="2E31D6"/>
                              </a:solidFill>
                              <a:latin typeface="Cambria Math" panose="02040503050406030204" pitchFamily="18" charset="0"/>
                            </a:rPr>
                          </m:ctrlPr>
                        </m:fPr>
                        <m:num>
                          <m:r>
                            <a:rPr lang="en-US" altLang="zh-CN" sz="2000" i="1">
                              <a:solidFill>
                                <a:srgbClr val="2E31D6"/>
                              </a:solidFill>
                              <a:latin typeface="Cambria Math" panose="02040503050406030204" pitchFamily="18" charset="0"/>
                            </a:rPr>
                            <m:t>𝑃𝑀𝐼</m:t>
                          </m:r>
                          <m:d>
                            <m:dPr>
                              <m:ctrlPr>
                                <a:rPr lang="en-US" altLang="zh-CN" sz="2000" i="1">
                                  <a:solidFill>
                                    <a:srgbClr val="2E31D6"/>
                                  </a:solidFill>
                                  <a:latin typeface="Cambria Math" panose="02040503050406030204" pitchFamily="18" charset="0"/>
                                </a:rPr>
                              </m:ctrlPr>
                            </m:dPr>
                            <m:e>
                              <m:r>
                                <a:rPr lang="en-US" altLang="zh-CN" sz="2000" i="1">
                                  <a:solidFill>
                                    <a:srgbClr val="2E31D6"/>
                                  </a:solidFill>
                                  <a:latin typeface="Cambria Math" panose="02040503050406030204" pitchFamily="18" charset="0"/>
                                </a:rPr>
                                <m:t>𝑖</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𝑐</m:t>
                              </m:r>
                            </m:e>
                          </m:d>
                        </m:num>
                        <m:den>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𝑙𝑜𝑔𝑃</m:t>
                          </m:r>
                          <m:d>
                            <m:dPr>
                              <m:ctrlPr>
                                <a:rPr lang="en-US" altLang="zh-CN" sz="2000" i="1">
                                  <a:solidFill>
                                    <a:srgbClr val="2E31D6"/>
                                  </a:solidFill>
                                  <a:latin typeface="Cambria Math" panose="02040503050406030204" pitchFamily="18" charset="0"/>
                                </a:rPr>
                              </m:ctrlPr>
                            </m:dPr>
                            <m:e>
                              <m:r>
                                <a:rPr lang="en-US" altLang="zh-CN" sz="2000" i="1">
                                  <a:solidFill>
                                    <a:srgbClr val="2E31D6"/>
                                  </a:solidFill>
                                  <a:latin typeface="Cambria Math" panose="02040503050406030204" pitchFamily="18" charset="0"/>
                                </a:rPr>
                                <m:t>𝑖</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𝑐</m:t>
                              </m:r>
                            </m:e>
                          </m:d>
                        </m:den>
                      </m:f>
                      <m:r>
                        <a:rPr lang="en-US" altLang="zh-CN" sz="2000" i="1">
                          <a:solidFill>
                            <a:srgbClr val="2E31D6"/>
                          </a:solidFill>
                          <a:latin typeface="Cambria Math" panose="02040503050406030204" pitchFamily="18" charset="0"/>
                        </a:rPr>
                        <m:t>=</m:t>
                      </m:r>
                      <m:f>
                        <m:fPr>
                          <m:ctrlPr>
                            <a:rPr lang="zh-CN" altLang="zh-CN" sz="2000" i="1">
                              <a:solidFill>
                                <a:srgbClr val="2E31D6"/>
                              </a:solidFill>
                              <a:latin typeface="Cambria Math" panose="02040503050406030204" pitchFamily="18" charset="0"/>
                            </a:rPr>
                          </m:ctrlPr>
                        </m:fPr>
                        <m:num>
                          <m:r>
                            <a:rPr lang="en-US" altLang="zh-CN" sz="2000" i="1">
                              <a:solidFill>
                                <a:srgbClr val="2E31D6"/>
                              </a:solidFill>
                              <a:latin typeface="Cambria Math" panose="02040503050406030204" pitchFamily="18" charset="0"/>
                            </a:rPr>
                            <m:t>𝑙𝑜𝑔𝑃</m:t>
                          </m:r>
                          <m:d>
                            <m:dPr>
                              <m:ctrlPr>
                                <a:rPr lang="en-US" altLang="zh-CN" sz="2000" i="1">
                                  <a:solidFill>
                                    <a:srgbClr val="2E31D6"/>
                                  </a:solidFill>
                                  <a:latin typeface="Cambria Math" panose="02040503050406030204" pitchFamily="18" charset="0"/>
                                </a:rPr>
                              </m:ctrlPr>
                            </m:dPr>
                            <m:e>
                              <m:r>
                                <a:rPr lang="en-US" altLang="zh-CN" sz="2000" i="1">
                                  <a:solidFill>
                                    <a:srgbClr val="2E31D6"/>
                                  </a:solidFill>
                                  <a:latin typeface="Cambria Math" panose="02040503050406030204" pitchFamily="18" charset="0"/>
                                </a:rPr>
                                <m:t>𝑖</m:t>
                              </m:r>
                            </m:e>
                            <m:e>
                              <m:r>
                                <a:rPr lang="en-US" altLang="zh-CN" sz="2000" i="1">
                                  <a:solidFill>
                                    <a:srgbClr val="2E31D6"/>
                                  </a:solidFill>
                                  <a:latin typeface="Cambria Math" panose="02040503050406030204" pitchFamily="18" charset="0"/>
                                </a:rPr>
                                <m:t>𝑐</m:t>
                              </m:r>
                            </m:e>
                          </m:d>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𝑙𝑜𝑔𝑃</m:t>
                          </m:r>
                          <m:d>
                            <m:dPr>
                              <m:ctrlPr>
                                <a:rPr lang="en-US" altLang="zh-CN" sz="2000" i="1">
                                  <a:solidFill>
                                    <a:srgbClr val="2E31D6"/>
                                  </a:solidFill>
                                  <a:latin typeface="Cambria Math" panose="02040503050406030204" pitchFamily="18" charset="0"/>
                                </a:rPr>
                              </m:ctrlPr>
                            </m:dPr>
                            <m:e>
                              <m:r>
                                <a:rPr lang="en-US" altLang="zh-CN" sz="2000" i="1">
                                  <a:solidFill>
                                    <a:srgbClr val="2E31D6"/>
                                  </a:solidFill>
                                  <a:latin typeface="Cambria Math" panose="02040503050406030204" pitchFamily="18" charset="0"/>
                                </a:rPr>
                                <m:t>𝑖</m:t>
                              </m:r>
                            </m:e>
                          </m:d>
                        </m:num>
                        <m:den>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𝑙𝑜𝑔𝑃</m:t>
                          </m:r>
                          <m:d>
                            <m:dPr>
                              <m:ctrlPr>
                                <a:rPr lang="en-US" altLang="zh-CN" sz="2000" i="1">
                                  <a:solidFill>
                                    <a:srgbClr val="2E31D6"/>
                                  </a:solidFill>
                                  <a:latin typeface="Cambria Math" panose="02040503050406030204" pitchFamily="18" charset="0"/>
                                </a:rPr>
                              </m:ctrlPr>
                            </m:dPr>
                            <m:e>
                              <m:r>
                                <a:rPr lang="en-US" altLang="zh-CN" sz="2000" i="1">
                                  <a:solidFill>
                                    <a:srgbClr val="2E31D6"/>
                                  </a:solidFill>
                                  <a:latin typeface="Cambria Math" panose="02040503050406030204" pitchFamily="18" charset="0"/>
                                </a:rPr>
                                <m:t>𝑖</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𝑐</m:t>
                              </m:r>
                            </m:e>
                          </m:d>
                        </m:den>
                      </m:f>
                    </m:oMath>
                  </m:oMathPara>
                </a14:m>
                <a:endParaRPr lang="en-US" altLang="zh-CN" sz="2000" i="1" dirty="0">
                  <a:solidFill>
                    <a:srgbClr val="2E31D6"/>
                  </a:solidFill>
                </a:endParaRPr>
              </a:p>
              <a:p>
                <a:pPr marL="914400" lvl="2" indent="0" algn="ctr" eaLnBrk="1" hangingPunct="1">
                  <a:spcBef>
                    <a:spcPts val="600"/>
                  </a:spcBef>
                  <a:buNone/>
                </a:pPr>
                <a14:m>
                  <m:oMathPara xmlns:m="http://schemas.openxmlformats.org/officeDocument/2006/math">
                    <m:oMathParaPr>
                      <m:jc m:val="centerGroup"/>
                    </m:oMathParaPr>
                    <m:oMath xmlns:m="http://schemas.openxmlformats.org/officeDocument/2006/math">
                      <m:r>
                        <m:rPr>
                          <m:sty m:val="p"/>
                        </m:rPr>
                        <a:rPr lang="en-US" altLang="zh-CN" sz="2000" smtClean="0">
                          <a:solidFill>
                            <a:srgbClr val="2E31D6"/>
                          </a:solidFill>
                          <a:latin typeface="Cambria Math" panose="02040503050406030204" pitchFamily="18" charset="0"/>
                        </a:rPr>
                        <m:t>PMI</m:t>
                      </m:r>
                      <m:r>
                        <a:rPr lang="en-US" altLang="zh-CN" sz="2000" smtClean="0">
                          <a:solidFill>
                            <a:srgbClr val="2E31D6"/>
                          </a:solidFill>
                          <a:latin typeface="Cambria Math" panose="02040503050406030204" pitchFamily="18" charset="0"/>
                        </a:rPr>
                        <m:t>(</m:t>
                      </m:r>
                      <m:r>
                        <m:rPr>
                          <m:sty m:val="p"/>
                        </m:rPr>
                        <a:rPr lang="en-US" altLang="zh-CN" sz="2000" smtClean="0">
                          <a:solidFill>
                            <a:srgbClr val="2E31D6"/>
                          </a:solidFill>
                          <a:latin typeface="Cambria Math" panose="02040503050406030204" pitchFamily="18" charset="0"/>
                        </a:rPr>
                        <m:t>i</m:t>
                      </m:r>
                      <m:r>
                        <a:rPr lang="en-US" altLang="zh-CN" sz="2000" smtClean="0">
                          <a:solidFill>
                            <a:srgbClr val="2E31D6"/>
                          </a:solidFill>
                          <a:latin typeface="Cambria Math" panose="02040503050406030204" pitchFamily="18" charset="0"/>
                        </a:rPr>
                        <m:t>,</m:t>
                      </m:r>
                      <m:r>
                        <m:rPr>
                          <m:sty m:val="p"/>
                        </m:rPr>
                        <a:rPr lang="en-US" altLang="zh-CN" sz="2000" smtClean="0">
                          <a:solidFill>
                            <a:srgbClr val="2E31D6"/>
                          </a:solidFill>
                          <a:latin typeface="Cambria Math" panose="02040503050406030204" pitchFamily="18" charset="0"/>
                        </a:rPr>
                        <m:t>c</m:t>
                      </m:r>
                      <m:r>
                        <a:rPr lang="en-US" altLang="zh-CN" sz="2000" smtClean="0">
                          <a:solidFill>
                            <a:srgbClr val="2E31D6"/>
                          </a:solidFill>
                          <a:latin typeface="Cambria Math" panose="02040503050406030204" pitchFamily="18" charset="0"/>
                        </a:rPr>
                        <m:t>) = </m:t>
                      </m:r>
                      <m:r>
                        <m:rPr>
                          <m:sty m:val="p"/>
                        </m:rPr>
                        <a:rPr lang="en-US" altLang="zh-CN" sz="2000" smtClean="0">
                          <a:solidFill>
                            <a:srgbClr val="2E31D6"/>
                          </a:solidFill>
                          <a:latin typeface="Cambria Math" panose="02040503050406030204" pitchFamily="18" charset="0"/>
                        </a:rPr>
                        <m:t>log</m:t>
                      </m:r>
                      <m:f>
                        <m:fPr>
                          <m:ctrlPr>
                            <a:rPr lang="zh-CN" altLang="zh-CN" sz="2000" i="1">
                              <a:solidFill>
                                <a:srgbClr val="2E31D6"/>
                              </a:solidFill>
                              <a:latin typeface="Cambria Math" panose="02040503050406030204" pitchFamily="18" charset="0"/>
                            </a:rPr>
                          </m:ctrlPr>
                        </m:fPr>
                        <m:num>
                          <m:r>
                            <a:rPr lang="en-US" altLang="zh-CN" sz="2000" i="1">
                              <a:solidFill>
                                <a:srgbClr val="2E31D6"/>
                              </a:solidFill>
                              <a:latin typeface="Cambria Math" panose="02040503050406030204" pitchFamily="18" charset="0"/>
                            </a:rPr>
                            <m:t>𝑃</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𝑖</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𝑐</m:t>
                          </m:r>
                          <m:r>
                            <a:rPr lang="en-US" altLang="zh-CN" sz="2000" i="1">
                              <a:solidFill>
                                <a:srgbClr val="2E31D6"/>
                              </a:solidFill>
                              <a:latin typeface="Cambria Math" panose="02040503050406030204" pitchFamily="18" charset="0"/>
                            </a:rPr>
                            <m:t>)</m:t>
                          </m:r>
                        </m:num>
                        <m:den>
                          <m:r>
                            <a:rPr lang="en-US" altLang="zh-CN" sz="2000" i="1">
                              <a:solidFill>
                                <a:srgbClr val="2E31D6"/>
                              </a:solidFill>
                              <a:latin typeface="Cambria Math" panose="02040503050406030204" pitchFamily="18" charset="0"/>
                            </a:rPr>
                            <m:t>𝑃</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𝑖</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𝑃</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𝑐</m:t>
                          </m:r>
                          <m:r>
                            <a:rPr lang="en-US" altLang="zh-CN" sz="2000" i="1">
                              <a:solidFill>
                                <a:srgbClr val="2E31D6"/>
                              </a:solidFill>
                              <a:latin typeface="Cambria Math" panose="02040503050406030204" pitchFamily="18" charset="0"/>
                            </a:rPr>
                            <m:t>)</m:t>
                          </m:r>
                        </m:den>
                      </m:f>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𝑙𝑜𝑔𝑃</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𝑖</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𝑐</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𝑙𝑜𝑔𝑃</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𝑖</m:t>
                      </m:r>
                      <m:r>
                        <a:rPr lang="en-US" altLang="zh-CN" sz="2000" i="1">
                          <a:solidFill>
                            <a:srgbClr val="2E31D6"/>
                          </a:solidFill>
                          <a:latin typeface="Cambria Math" panose="02040503050406030204" pitchFamily="18" charset="0"/>
                        </a:rPr>
                        <m:t>)</m:t>
                      </m:r>
                    </m:oMath>
                  </m:oMathPara>
                </a14:m>
                <a:endParaRPr lang="en-US" altLang="zh-CN" sz="2000" noProof="1">
                  <a:solidFill>
                    <a:srgbClr val="2E31D6"/>
                  </a:solidFill>
                </a:endParaRPr>
              </a:p>
              <a:p>
                <a:pPr marL="914400" lvl="2" indent="0" eaLnBrk="1" hangingPunct="1">
                  <a:spcBef>
                    <a:spcPts val="600"/>
                  </a:spcBef>
                  <a:buNone/>
                </a:pPr>
                <a:endParaRPr lang="en-US" altLang="zh-CN" noProof="1">
                  <a:solidFill>
                    <a:srgbClr val="0000CC"/>
                  </a:solidFill>
                </a:endParaRPr>
              </a:p>
              <a:p>
                <a:pPr marL="914400" lvl="2" indent="0" eaLnBrk="1" hangingPunct="1">
                  <a:spcBef>
                    <a:spcPts val="600"/>
                  </a:spcBef>
                  <a:buNone/>
                </a:pPr>
                <a:r>
                  <a:rPr lang="zh-CN" altLang="en-US" noProof="1">
                    <a:solidFill>
                      <a:srgbClr val="0000CC"/>
                    </a:solidFill>
                  </a:rPr>
                  <a:t>其中</a:t>
                </a:r>
                <a:r>
                  <a:rPr lang="en-US" altLang="zh-CN" noProof="1">
                    <a:solidFill>
                      <a:srgbClr val="0000CC"/>
                    </a:solidFill>
                  </a:rPr>
                  <a:t>PMI</a:t>
                </a:r>
                <a:r>
                  <a:rPr lang="zh-CN" altLang="en-US" noProof="1">
                    <a:solidFill>
                      <a:srgbClr val="0000CC"/>
                    </a:solidFill>
                  </a:rPr>
                  <a:t>为衡量两个实体之间相关性的点互信息。</a:t>
                </a:r>
                <a:endParaRPr lang="en-US" altLang="zh-CN" noProof="1">
                  <a:solidFill>
                    <a:srgbClr val="0000CC"/>
                  </a:solidFill>
                </a:endParaRPr>
              </a:p>
              <a:p>
                <a:pPr marL="914400" lvl="2" indent="0" eaLnBrk="1" hangingPunct="1">
                  <a:spcBef>
                    <a:spcPts val="600"/>
                  </a:spcBef>
                  <a:buNone/>
                </a:pPr>
                <a:endParaRPr lang="en-US" altLang="zh-CN" noProof="1">
                  <a:solidFill>
                    <a:srgbClr val="0000CC"/>
                  </a:solidFill>
                </a:endParaRPr>
              </a:p>
              <a:p>
                <a:pPr marL="914400" lvl="2" indent="0" eaLnBrk="1" hangingPunct="1">
                  <a:spcBef>
                    <a:spcPts val="600"/>
                  </a:spcBef>
                  <a:buNone/>
                </a:pPr>
                <a:endParaRPr lang="en-US" altLang="zh-CN" noProof="1">
                  <a:solidFill>
                    <a:srgbClr val="0000CC"/>
                  </a:solidFill>
                </a:endParaRPr>
              </a:p>
              <a:p>
                <a:pPr marL="457200" lvl="1" indent="0" eaLnBrk="1" hangingPunct="1">
                  <a:spcBef>
                    <a:spcPts val="600"/>
                  </a:spcBef>
                  <a:buNone/>
                </a:pPr>
                <a:endParaRPr lang="en-US" altLang="zh-CN" noProof="1">
                  <a:solidFill>
                    <a:srgbClr val="0000CC"/>
                  </a:solidFill>
                </a:endParaRPr>
              </a:p>
              <a:p>
                <a:pPr marL="457200" lvl="1" indent="0" eaLnBrk="1" hangingPunct="1">
                  <a:spcBef>
                    <a:spcPts val="600"/>
                  </a:spcBef>
                  <a:buNone/>
                </a:pPr>
                <a:endParaRPr lang="en-US" altLang="zh-CN" noProof="1">
                  <a:solidFill>
                    <a:srgbClr val="0000CC"/>
                  </a:solidFill>
                </a:endParaRPr>
              </a:p>
            </p:txBody>
          </p:sp>
        </mc:Choice>
        <mc:Fallback xmlns="">
          <p:sp>
            <p:nvSpPr>
              <p:cNvPr id="13315" name="内容占位符 2"/>
              <p:cNvSpPr>
                <a:spLocks noGrp="1" noRot="1" noChangeAspect="1" noMove="1" noResize="1" noEditPoints="1" noAdjustHandles="1" noChangeArrowheads="1" noChangeShapeType="1" noTextEdit="1"/>
              </p:cNvSpPr>
              <p:nvPr>
                <p:ph idx="1"/>
              </p:nvPr>
            </p:nvSpPr>
            <p:spPr>
              <a:xfrm>
                <a:off x="-2" y="1286252"/>
                <a:ext cx="8856663" cy="5256212"/>
              </a:xfrm>
              <a:blipFill>
                <a:blip r:embed="rId2"/>
                <a:stretch>
                  <a:fillRect/>
                </a:stretch>
              </a:blipFill>
            </p:spPr>
            <p:txBody>
              <a:bodyPr/>
              <a:lstStyle/>
              <a:p>
                <a:r>
                  <a:rPr lang="zh-CN" altLang="en-US">
                    <a:noFill/>
                  </a:rPr>
                  <a:t> </a:t>
                </a:r>
              </a:p>
            </p:txBody>
          </p:sp>
        </mc:Fallback>
      </mc:AlternateContent>
      <p:sp>
        <p:nvSpPr>
          <p:cNvPr id="13316" name="灯片编号占位符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Arial" panose="020B0604020202020204" pitchFamily="34" charset="0"/>
              <a:buChar char="•"/>
            </a:pPr>
            <a:fld id="{1859DBAF-2171-47C3-8778-EBC454D2EC6C}" type="slidenum">
              <a:rPr lang="en-US" altLang="ja-JP" sz="1800">
                <a:solidFill>
                  <a:schemeClr val="folHlink"/>
                </a:solidFill>
                <a:latin typeface="Courier New" panose="02070309020205020404" pitchFamily="49" charset="0"/>
              </a:rPr>
              <a:pPr eaLnBrk="1" hangingPunct="1">
                <a:buFont typeface="Arial" panose="020B0604020202020204" pitchFamily="34" charset="0"/>
                <a:buChar char="•"/>
              </a:pPr>
              <a:t>13</a:t>
            </a:fld>
            <a:endParaRPr lang="en-US" altLang="ja-JP" sz="1800">
              <a:solidFill>
                <a:schemeClr val="folHlink"/>
              </a:solidFill>
              <a:latin typeface="Courier New" panose="02070309020205020404" pitchFamily="49" charset="0"/>
            </a:endParaRPr>
          </a:p>
        </p:txBody>
      </p:sp>
    </p:spTree>
    <p:extLst>
      <p:ext uri="{BB962C8B-B14F-4D97-AF65-F5344CB8AC3E}">
        <p14:creationId xmlns:p14="http://schemas.microsoft.com/office/powerpoint/2010/main" val="4112202468"/>
      </p:ext>
    </p:extLst>
  </p:cSld>
  <p:clrMapOvr>
    <a:masterClrMapping/>
  </p:clrMapOvr>
  <p:transition>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p:nvPr>
        </p:nvSpPr>
        <p:spPr/>
        <p:txBody>
          <a:bodyPr/>
          <a:lstStyle/>
          <a:p>
            <a:r>
              <a:rPr lang="en-US" altLang="ja-JP" sz="2800" dirty="0"/>
              <a:t>Invention (Case 0) – Block Diagram Explanation (3)</a:t>
            </a:r>
            <a:endParaRPr lang="en-US" altLang="zh-CN" sz="2800" dirty="0"/>
          </a:p>
        </p:txBody>
      </p:sp>
      <mc:AlternateContent xmlns:mc="http://schemas.openxmlformats.org/markup-compatibility/2006" xmlns:a14="http://schemas.microsoft.com/office/drawing/2010/main">
        <mc:Choice Requires="a14">
          <p:sp>
            <p:nvSpPr>
              <p:cNvPr id="13315" name="内容占位符 2"/>
              <p:cNvSpPr>
                <a:spLocks noGrp="1" noChangeArrowheads="1"/>
              </p:cNvSpPr>
              <p:nvPr>
                <p:ph idx="1"/>
              </p:nvPr>
            </p:nvSpPr>
            <p:spPr>
              <a:xfrm>
                <a:off x="107949" y="933903"/>
                <a:ext cx="8856663" cy="6048720"/>
              </a:xfrm>
            </p:spPr>
            <p:txBody>
              <a:bodyPr/>
              <a:lstStyle/>
              <a:p>
                <a:pPr marL="457200" lvl="1" indent="0" eaLnBrk="1" hangingPunct="1">
                  <a:spcBef>
                    <a:spcPts val="600"/>
                  </a:spcBef>
                  <a:buNone/>
                </a:pPr>
                <a:endParaRPr lang="en-US" altLang="zh-CN" noProof="1">
                  <a:solidFill>
                    <a:srgbClr val="0000CC"/>
                  </a:solidFill>
                </a:endParaRPr>
              </a:p>
              <a:p>
                <a:pPr lvl="1" eaLnBrk="1" hangingPunct="1">
                  <a:spcBef>
                    <a:spcPts val="600"/>
                  </a:spcBef>
                </a:pPr>
                <a:r>
                  <a:rPr lang="zh-CN" altLang="en-US" noProof="1">
                    <a:solidFill>
                      <a:srgbClr val="0000CC"/>
                    </a:solidFill>
                  </a:rPr>
                  <a:t>将得到直接关系三元组通过推理机制得到间接语义关系三元组</a:t>
                </a:r>
                <a:endParaRPr lang="en-US" altLang="zh-CN" noProof="1">
                  <a:solidFill>
                    <a:srgbClr val="0000CC"/>
                  </a:solidFill>
                </a:endParaRPr>
              </a:p>
              <a:p>
                <a:pPr marL="914400" lvl="2" indent="0" eaLnBrk="1" hangingPunct="1">
                  <a:spcBef>
                    <a:spcPts val="600"/>
                  </a:spcBef>
                  <a:buNone/>
                </a:pPr>
                <a:r>
                  <a:rPr lang="zh-CN" altLang="en-US" noProof="1">
                    <a:solidFill>
                      <a:srgbClr val="0000CC"/>
                    </a:solidFill>
                  </a:rPr>
                  <a:t>通过推理机制将实体之间的直接关系</a:t>
                </a:r>
                <a:r>
                  <a:rPr lang="en-US" altLang="zh-CN" noProof="1">
                    <a:solidFill>
                      <a:srgbClr val="0000CC"/>
                    </a:solidFill>
                  </a:rPr>
                  <a:t>UNR</a:t>
                </a:r>
                <a:r>
                  <a:rPr lang="zh-CN" altLang="en-US" noProof="1">
                    <a:solidFill>
                      <a:srgbClr val="0000CC"/>
                    </a:solidFill>
                  </a:rPr>
                  <a:t>通过推理机制得到语义间接关系三元组</a:t>
                </a:r>
                <a:r>
                  <a:rPr lang="en-US" altLang="zh-CN" noProof="1">
                    <a:solidFill>
                      <a:srgbClr val="0000CC"/>
                    </a:solidFill>
                  </a:rPr>
                  <a:t>UNS</a:t>
                </a:r>
                <a:r>
                  <a:rPr lang="zh-CN" altLang="en-US" noProof="1">
                    <a:solidFill>
                      <a:srgbClr val="0000CC"/>
                    </a:solidFill>
                  </a:rPr>
                  <a:t>，采用</a:t>
                </a:r>
                <a:r>
                  <a:rPr lang="en-US" altLang="zh-CN" noProof="1">
                    <a:solidFill>
                      <a:srgbClr val="0000CC"/>
                    </a:solidFill>
                  </a:rPr>
                  <a:t>TransE</a:t>
                </a:r>
                <a:r>
                  <a:rPr lang="zh-CN" altLang="en-US" noProof="1">
                    <a:solidFill>
                      <a:srgbClr val="0000CC"/>
                    </a:solidFill>
                  </a:rPr>
                  <a:t>算法来得到所有语义间接关系。</a:t>
                </a:r>
                <a:endParaRPr lang="en-US" altLang="zh-CN" noProof="1">
                  <a:solidFill>
                    <a:srgbClr val="0000CC"/>
                  </a:solidFill>
                </a:endParaRPr>
              </a:p>
              <a:p>
                <a:pPr marL="914400" lvl="2" indent="0" eaLnBrk="1" hangingPunct="1">
                  <a:spcBef>
                    <a:spcPts val="600"/>
                  </a:spcBef>
                  <a:buNone/>
                </a:pPr>
                <a:r>
                  <a:rPr lang="en-US" altLang="zh-CN" noProof="1">
                    <a:solidFill>
                      <a:srgbClr val="0000CC"/>
                    </a:solidFill>
                  </a:rPr>
                  <a:t>TransE</a:t>
                </a:r>
                <a:r>
                  <a:rPr lang="zh-CN" altLang="en-US" noProof="1">
                    <a:solidFill>
                      <a:srgbClr val="0000CC"/>
                    </a:solidFill>
                  </a:rPr>
                  <a:t>（</a:t>
                </a:r>
                <a:r>
                  <a:rPr lang="en-US" altLang="zh-CN" noProof="1">
                    <a:solidFill>
                      <a:srgbClr val="0000CC"/>
                    </a:solidFill>
                  </a:rPr>
                  <a:t>Translation Embedding</a:t>
                </a:r>
                <a:r>
                  <a:rPr lang="zh-CN" altLang="en-US" noProof="1">
                    <a:solidFill>
                      <a:srgbClr val="0000CC"/>
                    </a:solidFill>
                  </a:rPr>
                  <a:t>）是基于实体和关系的分布式向量表示，将三元组</a:t>
                </a:r>
                <a:r>
                  <a:rPr lang="en-US" altLang="zh-CN" noProof="1">
                    <a:solidFill>
                      <a:srgbClr val="0000CC"/>
                    </a:solidFill>
                  </a:rPr>
                  <a:t>(head</a:t>
                </a:r>
                <a:r>
                  <a:rPr lang="zh-CN" altLang="en-US" noProof="1">
                    <a:solidFill>
                      <a:srgbClr val="0000CC"/>
                    </a:solidFill>
                  </a:rPr>
                  <a:t>，</a:t>
                </a:r>
                <a:r>
                  <a:rPr lang="en-US" altLang="zh-CN" noProof="1">
                    <a:solidFill>
                      <a:srgbClr val="0000CC"/>
                    </a:solidFill>
                  </a:rPr>
                  <a:t>relation</a:t>
                </a:r>
                <a:r>
                  <a:rPr lang="zh-CN" altLang="en-US" noProof="1">
                    <a:solidFill>
                      <a:srgbClr val="0000CC"/>
                    </a:solidFill>
                  </a:rPr>
                  <a:t>，</a:t>
                </a:r>
                <a:r>
                  <a:rPr lang="en-US" altLang="zh-CN" noProof="1">
                    <a:solidFill>
                      <a:srgbClr val="0000CC"/>
                    </a:solidFill>
                  </a:rPr>
                  <a:t>tail) (head</a:t>
                </a:r>
                <a:r>
                  <a:rPr lang="zh-CN" altLang="en-US" noProof="1">
                    <a:solidFill>
                      <a:srgbClr val="0000CC"/>
                    </a:solidFill>
                  </a:rPr>
                  <a:t>，</a:t>
                </a:r>
                <a:r>
                  <a:rPr lang="en-US" altLang="zh-CN" noProof="1">
                    <a:solidFill>
                      <a:srgbClr val="0000CC"/>
                    </a:solidFill>
                  </a:rPr>
                  <a:t>relation</a:t>
                </a:r>
                <a:r>
                  <a:rPr lang="zh-CN" altLang="en-US" noProof="1">
                    <a:solidFill>
                      <a:srgbClr val="0000CC"/>
                    </a:solidFill>
                  </a:rPr>
                  <a:t>，</a:t>
                </a:r>
                <a:r>
                  <a:rPr lang="en-US" altLang="zh-CN" noProof="1">
                    <a:solidFill>
                      <a:srgbClr val="0000CC"/>
                    </a:solidFill>
                  </a:rPr>
                  <a:t>tail)(head</a:t>
                </a:r>
                <a:r>
                  <a:rPr lang="zh-CN" altLang="en-US" noProof="1">
                    <a:solidFill>
                      <a:srgbClr val="0000CC"/>
                    </a:solidFill>
                  </a:rPr>
                  <a:t>，</a:t>
                </a:r>
                <a:r>
                  <a:rPr lang="en-US" altLang="zh-CN" noProof="1">
                    <a:solidFill>
                      <a:srgbClr val="0000CC"/>
                    </a:solidFill>
                  </a:rPr>
                  <a:t>relation</a:t>
                </a:r>
                <a:r>
                  <a:rPr lang="zh-CN" altLang="en-US" noProof="1">
                    <a:solidFill>
                      <a:srgbClr val="0000CC"/>
                    </a:solidFill>
                  </a:rPr>
                  <a:t>，</a:t>
                </a:r>
                <a:r>
                  <a:rPr lang="en-US" altLang="zh-CN" noProof="1">
                    <a:solidFill>
                      <a:srgbClr val="0000CC"/>
                    </a:solidFill>
                  </a:rPr>
                  <a:t>tail)</a:t>
                </a:r>
                <a:r>
                  <a:rPr lang="zh-CN" altLang="en-US" noProof="1">
                    <a:solidFill>
                      <a:srgbClr val="0000CC"/>
                    </a:solidFill>
                  </a:rPr>
                  <a:t>看成向量</a:t>
                </a:r>
                <a:r>
                  <a:rPr lang="en-US" altLang="zh-CN" noProof="1">
                    <a:solidFill>
                      <a:srgbClr val="0000CC"/>
                    </a:solidFill>
                  </a:rPr>
                  <a:t>h</a:t>
                </a:r>
                <a:r>
                  <a:rPr lang="zh-CN" altLang="en-US" noProof="1">
                    <a:solidFill>
                      <a:srgbClr val="0000CC"/>
                    </a:solidFill>
                  </a:rPr>
                  <a:t>通过</a:t>
                </a:r>
                <a:r>
                  <a:rPr lang="en-US" altLang="zh-CN" noProof="1">
                    <a:solidFill>
                      <a:srgbClr val="0000CC"/>
                    </a:solidFill>
                  </a:rPr>
                  <a:t>r</a:t>
                </a:r>
                <a:r>
                  <a:rPr lang="zh-CN" altLang="en-US" noProof="1">
                    <a:solidFill>
                      <a:srgbClr val="0000CC"/>
                    </a:solidFill>
                  </a:rPr>
                  <a:t>翻译到</a:t>
                </a:r>
                <a:r>
                  <a:rPr lang="en-US" altLang="zh-CN" noProof="1">
                    <a:solidFill>
                      <a:srgbClr val="0000CC"/>
                    </a:solidFill>
                  </a:rPr>
                  <a:t>t</a:t>
                </a:r>
                <a:r>
                  <a:rPr lang="zh-CN" altLang="en-US" noProof="1">
                    <a:solidFill>
                      <a:srgbClr val="0000CC"/>
                    </a:solidFill>
                  </a:rPr>
                  <a:t>的过程，通过不断的调整向量</a:t>
                </a:r>
                <a:r>
                  <a:rPr lang="en-US" altLang="zh-CN" noProof="1">
                    <a:solidFill>
                      <a:srgbClr val="0000CC"/>
                    </a:solidFill>
                  </a:rPr>
                  <a:t>h</a:t>
                </a:r>
                <a:r>
                  <a:rPr lang="zh-CN" altLang="en-US" noProof="1">
                    <a:solidFill>
                      <a:srgbClr val="0000CC"/>
                    </a:solidFill>
                  </a:rPr>
                  <a:t>、</a:t>
                </a:r>
                <a:r>
                  <a:rPr lang="en-US" altLang="zh-CN" noProof="1">
                    <a:solidFill>
                      <a:srgbClr val="0000CC"/>
                    </a:solidFill>
                  </a:rPr>
                  <a:t>r</a:t>
                </a:r>
                <a:r>
                  <a:rPr lang="zh-CN" altLang="en-US" noProof="1">
                    <a:solidFill>
                      <a:srgbClr val="0000CC"/>
                    </a:solidFill>
                  </a:rPr>
                  <a:t>和</a:t>
                </a:r>
                <a:r>
                  <a:rPr lang="en-US" altLang="zh-CN" noProof="1">
                    <a:solidFill>
                      <a:srgbClr val="0000CC"/>
                    </a:solidFill>
                  </a:rPr>
                  <a:t>t</a:t>
                </a:r>
                <a:r>
                  <a:rPr lang="zh-CN" altLang="en-US" noProof="1">
                    <a:solidFill>
                      <a:srgbClr val="0000CC"/>
                    </a:solidFill>
                  </a:rPr>
                  <a:t>，使</a:t>
                </a:r>
                <a:r>
                  <a:rPr lang="en-US" altLang="zh-CN" noProof="1">
                    <a:solidFill>
                      <a:srgbClr val="0000CC"/>
                    </a:solidFill>
                  </a:rPr>
                  <a:t>h+r</a:t>
                </a:r>
                <a:r>
                  <a:rPr lang="zh-CN" altLang="en-US" noProof="1">
                    <a:solidFill>
                      <a:srgbClr val="0000CC"/>
                    </a:solidFill>
                  </a:rPr>
                  <a:t>尽可能与</a:t>
                </a:r>
                <a:r>
                  <a:rPr lang="en-US" altLang="zh-CN" noProof="1">
                    <a:solidFill>
                      <a:srgbClr val="0000CC"/>
                    </a:solidFill>
                  </a:rPr>
                  <a:t>t</a:t>
                </a:r>
                <a:r>
                  <a:rPr lang="zh-CN" altLang="en-US" noProof="1">
                    <a:solidFill>
                      <a:srgbClr val="0000CC"/>
                    </a:solidFill>
                  </a:rPr>
                  <a:t>相等。</a:t>
                </a:r>
                <a:endParaRPr lang="en-US" altLang="zh-CN" noProof="1">
                  <a:solidFill>
                    <a:srgbClr val="0000CC"/>
                  </a:solidFill>
                </a:endParaRPr>
              </a:p>
              <a:p>
                <a:pPr marL="914400" lvl="2" indent="0" eaLnBrk="1" hangingPunct="1">
                  <a:spcBef>
                    <a:spcPts val="600"/>
                  </a:spcBef>
                  <a:buNone/>
                </a:pPr>
                <a:endParaRPr lang="en-US" altLang="zh-CN" noProof="1">
                  <a:solidFill>
                    <a:srgbClr val="0000CC"/>
                  </a:solidFill>
                </a:endParaRPr>
              </a:p>
              <a:p>
                <a:pPr marL="914400" lvl="2" indent="0" eaLnBrk="1" hangingPunct="1">
                  <a:spcBef>
                    <a:spcPts val="600"/>
                  </a:spcBef>
                  <a:buNone/>
                </a:pPr>
                <a:endParaRPr lang="en-US" altLang="zh-CN" noProof="1">
                  <a:solidFill>
                    <a:srgbClr val="0000CC"/>
                  </a:solidFill>
                </a:endParaRPr>
              </a:p>
              <a:p>
                <a:pPr marL="914400" lvl="2" indent="0" eaLnBrk="1" hangingPunct="1">
                  <a:spcBef>
                    <a:spcPts val="600"/>
                  </a:spcBef>
                  <a:buNone/>
                </a:pPr>
                <a:endParaRPr lang="en-US" altLang="zh-CN" noProof="1">
                  <a:solidFill>
                    <a:srgbClr val="0000CC"/>
                  </a:solidFill>
                </a:endParaRPr>
              </a:p>
              <a:p>
                <a:pPr marL="914400" lvl="2" indent="0" eaLnBrk="1" hangingPunct="1">
                  <a:spcBef>
                    <a:spcPts val="600"/>
                  </a:spcBef>
                  <a:buNone/>
                </a:pPr>
                <a:endParaRPr lang="en-US" altLang="zh-CN" noProof="1">
                  <a:solidFill>
                    <a:srgbClr val="0000CC"/>
                  </a:solidFill>
                </a:endParaRPr>
              </a:p>
              <a:p>
                <a:pPr marL="914400" lvl="2" indent="0" eaLnBrk="1" hangingPunct="1">
                  <a:spcBef>
                    <a:spcPts val="600"/>
                  </a:spcBef>
                  <a:buNone/>
                </a:pPr>
                <a:endParaRPr lang="en-US" altLang="zh-CN" noProof="1">
                  <a:solidFill>
                    <a:srgbClr val="0000CC"/>
                  </a:solidFill>
                </a:endParaRPr>
              </a:p>
              <a:p>
                <a:pPr marL="914400" lvl="2" indent="0" eaLnBrk="1" hangingPunct="1">
                  <a:spcBef>
                    <a:spcPts val="600"/>
                  </a:spcBef>
                  <a:buNone/>
                </a:pPr>
                <a:endParaRPr lang="en-US" altLang="zh-CN" noProof="1">
                  <a:solidFill>
                    <a:srgbClr val="0000CC"/>
                  </a:solidFill>
                </a:endParaRPr>
              </a:p>
              <a:p>
                <a:pPr marL="914400" lvl="2" indent="0" eaLnBrk="1" hangingPunct="1">
                  <a:spcBef>
                    <a:spcPts val="600"/>
                  </a:spcBef>
                  <a:buNone/>
                </a:pPr>
                <a:r>
                  <a:rPr lang="zh-CN" altLang="en-US" noProof="1">
                    <a:solidFill>
                      <a:srgbClr val="0000CC"/>
                    </a:solidFill>
                  </a:rPr>
                  <a:t>即通过定义是能函数</a:t>
                </a:r>
                <a14:m>
                  <m:oMath xmlns:m="http://schemas.openxmlformats.org/officeDocument/2006/math">
                    <m:r>
                      <m:rPr>
                        <m:sty m:val="p"/>
                      </m:rPr>
                      <a:rPr lang="en-US" altLang="zh-CN" smtClean="0">
                        <a:solidFill>
                          <a:srgbClr val="2E31D6"/>
                        </a:solidFill>
                        <a:latin typeface="Cambria Math" panose="02040503050406030204" pitchFamily="18" charset="0"/>
                      </a:rPr>
                      <m:t>f</m:t>
                    </m:r>
                    <m:r>
                      <a:rPr lang="en-US" altLang="zh-CN" smtClean="0">
                        <a:solidFill>
                          <a:srgbClr val="2E31D6"/>
                        </a:solidFill>
                        <a:latin typeface="Cambria Math" panose="02040503050406030204" pitchFamily="18" charset="0"/>
                      </a:rPr>
                      <m:t>(</m:t>
                    </m:r>
                    <m:r>
                      <m:rPr>
                        <m:sty m:val="p"/>
                      </m:rPr>
                      <a:rPr lang="en-US" altLang="zh-CN" smtClean="0">
                        <a:solidFill>
                          <a:srgbClr val="2E31D6"/>
                        </a:solidFill>
                        <a:latin typeface="Cambria Math" panose="02040503050406030204" pitchFamily="18" charset="0"/>
                      </a:rPr>
                      <m:t>h</m:t>
                    </m:r>
                    <m:r>
                      <a:rPr lang="en-US" altLang="zh-CN" smtClean="0">
                        <a:solidFill>
                          <a:srgbClr val="2E31D6"/>
                        </a:solidFill>
                        <a:latin typeface="Cambria Math" panose="02040503050406030204" pitchFamily="18" charset="0"/>
                      </a:rPr>
                      <m:t>,</m:t>
                    </m:r>
                    <m:r>
                      <m:rPr>
                        <m:sty m:val="p"/>
                      </m:rPr>
                      <a:rPr lang="en-US" altLang="zh-CN" smtClean="0">
                        <a:solidFill>
                          <a:srgbClr val="2E31D6"/>
                        </a:solidFill>
                        <a:latin typeface="Cambria Math" panose="02040503050406030204" pitchFamily="18" charset="0"/>
                      </a:rPr>
                      <m:t>r</m:t>
                    </m:r>
                    <m:r>
                      <a:rPr lang="en-US" altLang="zh-CN" smtClean="0">
                        <a:solidFill>
                          <a:srgbClr val="2E31D6"/>
                        </a:solidFill>
                        <a:latin typeface="Cambria Math" panose="02040503050406030204" pitchFamily="18" charset="0"/>
                      </a:rPr>
                      <m:t>,</m:t>
                    </m:r>
                    <m:r>
                      <m:rPr>
                        <m:sty m:val="p"/>
                      </m:rPr>
                      <a:rPr lang="en-US" altLang="zh-CN" smtClean="0">
                        <a:solidFill>
                          <a:srgbClr val="2E31D6"/>
                        </a:solidFill>
                        <a:latin typeface="Cambria Math" panose="02040503050406030204" pitchFamily="18" charset="0"/>
                      </a:rPr>
                      <m:t>t</m:t>
                    </m:r>
                    <m:r>
                      <a:rPr lang="en-US" altLang="zh-CN" smtClean="0">
                        <a:solidFill>
                          <a:srgbClr val="2E31D6"/>
                        </a:solidFill>
                        <a:latin typeface="Cambria Math" panose="02040503050406030204" pitchFamily="18" charset="0"/>
                      </a:rPr>
                      <m:t>)=</m:t>
                    </m:r>
                    <m:sSub>
                      <m:sSubPr>
                        <m:ctrlPr>
                          <a:rPr lang="zh-CN" altLang="zh-CN" i="1">
                            <a:solidFill>
                              <a:srgbClr val="2E31D6"/>
                            </a:solidFill>
                            <a:latin typeface="Cambria Math" panose="02040503050406030204" pitchFamily="18" charset="0"/>
                          </a:rPr>
                        </m:ctrlPr>
                      </m:sSubPr>
                      <m:e>
                        <m:r>
                          <a:rPr lang="en-US" altLang="zh-CN">
                            <a:solidFill>
                              <a:srgbClr val="2E31D6"/>
                            </a:solidFill>
                            <a:latin typeface="Cambria Math" panose="02040503050406030204" pitchFamily="18" charset="0"/>
                          </a:rPr>
                          <m:t>|</m:t>
                        </m:r>
                        <m:r>
                          <m:rPr>
                            <m:sty m:val="p"/>
                          </m:rPr>
                          <a:rPr lang="en-US" altLang="zh-CN">
                            <a:solidFill>
                              <a:srgbClr val="2E31D6"/>
                            </a:solidFill>
                            <a:latin typeface="Cambria Math" panose="02040503050406030204" pitchFamily="18" charset="0"/>
                          </a:rPr>
                          <m:t>h</m:t>
                        </m:r>
                        <m:r>
                          <a:rPr lang="en-US" altLang="zh-CN">
                            <a:solidFill>
                              <a:srgbClr val="2E31D6"/>
                            </a:solidFill>
                            <a:latin typeface="Cambria Math" panose="02040503050406030204" pitchFamily="18" charset="0"/>
                          </a:rPr>
                          <m:t>+</m:t>
                        </m:r>
                        <m:r>
                          <m:rPr>
                            <m:sty m:val="p"/>
                          </m:rPr>
                          <a:rPr lang="en-US" altLang="zh-CN">
                            <a:solidFill>
                              <a:srgbClr val="2E31D6"/>
                            </a:solidFill>
                            <a:latin typeface="Cambria Math" panose="02040503050406030204" pitchFamily="18" charset="0"/>
                          </a:rPr>
                          <m:t>r</m:t>
                        </m:r>
                        <m:r>
                          <a:rPr lang="en-US" altLang="zh-CN">
                            <a:solidFill>
                              <a:srgbClr val="2E31D6"/>
                            </a:solidFill>
                            <a:latin typeface="Cambria Math" panose="02040503050406030204" pitchFamily="18" charset="0"/>
                          </a:rPr>
                          <m:t>=</m:t>
                        </m:r>
                        <m:r>
                          <m:rPr>
                            <m:sty m:val="p"/>
                          </m:rPr>
                          <a:rPr lang="en-US" altLang="zh-CN">
                            <a:solidFill>
                              <a:srgbClr val="2E31D6"/>
                            </a:solidFill>
                            <a:latin typeface="Cambria Math" panose="02040503050406030204" pitchFamily="18" charset="0"/>
                          </a:rPr>
                          <m:t>t</m:t>
                        </m:r>
                        <m:r>
                          <a:rPr lang="en-US" altLang="zh-CN">
                            <a:solidFill>
                              <a:srgbClr val="2E31D6"/>
                            </a:solidFill>
                            <a:latin typeface="Cambria Math" panose="02040503050406030204" pitchFamily="18" charset="0"/>
                          </a:rPr>
                          <m:t>|</m:t>
                        </m:r>
                      </m:e>
                      <m:sub>
                        <m:r>
                          <a:rPr lang="en-US" altLang="zh-CN" i="1">
                            <a:solidFill>
                              <a:srgbClr val="2E31D6"/>
                            </a:solidFill>
                            <a:latin typeface="Cambria Math" panose="02040503050406030204" pitchFamily="18" charset="0"/>
                          </a:rPr>
                          <m:t>2</m:t>
                        </m:r>
                      </m:sub>
                    </m:sSub>
                    <m:r>
                      <a:rPr lang="zh-CN" altLang="en-US" i="1">
                        <a:solidFill>
                          <a:srgbClr val="2E31D6"/>
                        </a:solidFill>
                        <a:latin typeface="Cambria Math" panose="02040503050406030204" pitchFamily="18" charset="0"/>
                      </a:rPr>
                      <m:t>，</m:t>
                    </m:r>
                  </m:oMath>
                </a14:m>
                <a:r>
                  <a:rPr lang="zh-CN" altLang="en-US" dirty="0">
                    <a:solidFill>
                      <a:srgbClr val="2E31D6"/>
                    </a:solidFill>
                  </a:rPr>
                  <a:t>使知识库中定义的势能比不在知识库中的三元组的势能低，即最小化整体势能：</a:t>
                </a:r>
                <a:endParaRPr lang="en-US" altLang="zh-CN" dirty="0">
                  <a:solidFill>
                    <a:srgbClr val="2E31D6"/>
                  </a:solidFill>
                </a:endParaRPr>
              </a:p>
              <a:p>
                <a:pPr marL="914400" lvl="2" indent="0" eaLnBrk="1" hangingPunct="1">
                  <a:spcBef>
                    <a:spcPts val="600"/>
                  </a:spcBef>
                  <a:buNone/>
                </a:pPr>
                <a:endParaRPr lang="en-US" altLang="zh-CN" dirty="0">
                  <a:solidFill>
                    <a:srgbClr val="2E31D6"/>
                  </a:solidFill>
                </a:endParaRPr>
              </a:p>
              <a:p>
                <a:pPr marL="914400" lvl="2" indent="0" eaLnBrk="1" hangingPunct="1">
                  <a:spcBef>
                    <a:spcPts val="600"/>
                  </a:spcBef>
                  <a:buNone/>
                </a:pPr>
                <a14:m>
                  <m:oMathPara xmlns:m="http://schemas.openxmlformats.org/officeDocument/2006/math">
                    <m:oMathParaPr>
                      <m:jc m:val="centerGroup"/>
                    </m:oMathParaPr>
                    <m:oMath xmlns:m="http://schemas.openxmlformats.org/officeDocument/2006/math">
                      <m:r>
                        <m:rPr>
                          <m:sty m:val="p"/>
                        </m:rPr>
                        <a:rPr lang="en-US" altLang="zh-CN" sz="2000" i="0">
                          <a:solidFill>
                            <a:srgbClr val="2E31D6"/>
                          </a:solidFill>
                          <a:latin typeface="Cambria Math" panose="02040503050406030204" pitchFamily="18" charset="0"/>
                        </a:rPr>
                        <m:t>M</m:t>
                      </m:r>
                      <m:r>
                        <m:rPr>
                          <m:sty m:val="p"/>
                        </m:rPr>
                        <a:rPr lang="en-US" altLang="zh-CN" sz="2000" i="0" smtClean="0">
                          <a:solidFill>
                            <a:srgbClr val="2E31D6"/>
                          </a:solidFill>
                          <a:latin typeface="Cambria Math" panose="02040503050406030204" pitchFamily="18" charset="0"/>
                        </a:rPr>
                        <m:t>in</m:t>
                      </m:r>
                      <m:r>
                        <m:rPr>
                          <m:sty m:val="p"/>
                        </m:rPr>
                        <a:rPr lang="en-US" altLang="zh-CN" sz="2000" i="1">
                          <a:solidFill>
                            <a:srgbClr val="2E31D6"/>
                          </a:solidFill>
                          <a:latin typeface="Cambria Math" panose="02040503050406030204" pitchFamily="18" charset="0"/>
                        </a:rPr>
                        <m:t>E</m:t>
                      </m:r>
                      <m:r>
                        <m:rPr>
                          <m:sty m:val="p"/>
                        </m:rPr>
                        <a:rPr lang="en-US" altLang="zh-CN" sz="2000" i="0">
                          <a:solidFill>
                            <a:srgbClr val="2E31D6"/>
                          </a:solidFill>
                          <a:latin typeface="Cambria Math" panose="02040503050406030204" pitchFamily="18" charset="0"/>
                        </a:rPr>
                        <m:t>nergy</m:t>
                      </m:r>
                      <m:r>
                        <m:rPr>
                          <m:sty m:val="p"/>
                        </m:rPr>
                        <a:rPr lang="en-US" altLang="zh-CN" sz="2000" i="0" smtClean="0">
                          <a:solidFill>
                            <a:srgbClr val="2E31D6"/>
                          </a:solidFill>
                          <a:latin typeface="Cambria Math" panose="02040503050406030204" pitchFamily="18" charset="0"/>
                        </a:rPr>
                        <m:t>min</m:t>
                      </m:r>
                      <m:r>
                        <a:rPr lang="en-US" altLang="zh-CN" sz="2000" b="0" i="1" smtClean="0">
                          <a:solidFill>
                            <a:srgbClr val="2E31D6"/>
                          </a:solidFill>
                          <a:latin typeface="Cambria Math" panose="02040503050406030204" pitchFamily="18" charset="0"/>
                        </a:rPr>
                        <m:t> </m:t>
                      </m:r>
                      <m:r>
                        <a:rPr lang="en-US" altLang="zh-CN" sz="2000" i="1">
                          <a:solidFill>
                            <a:srgbClr val="2E31D6"/>
                          </a:solidFill>
                          <a:latin typeface="Cambria Math" panose="02040503050406030204" pitchFamily="18" charset="0"/>
                        </a:rPr>
                        <m:t>=</m:t>
                      </m:r>
                      <m:r>
                        <a:rPr lang="en-US" altLang="zh-CN" sz="2000" b="0" i="1" smtClean="0">
                          <a:solidFill>
                            <a:srgbClr val="2E31D6"/>
                          </a:solidFill>
                          <a:latin typeface="Cambria Math" panose="02040503050406030204" pitchFamily="18" charset="0"/>
                        </a:rPr>
                        <m:t> </m:t>
                      </m:r>
                      <m:nary>
                        <m:naryPr>
                          <m:chr m:val="∑"/>
                          <m:limLoc m:val="undOvr"/>
                          <m:supHide m:val="on"/>
                          <m:ctrlPr>
                            <a:rPr lang="zh-CN" altLang="zh-CN" sz="2000" i="1">
                              <a:solidFill>
                                <a:srgbClr val="2E31D6"/>
                              </a:solidFill>
                              <a:latin typeface="Cambria Math" panose="02040503050406030204" pitchFamily="18" charset="0"/>
                            </a:rPr>
                          </m:ctrlPr>
                        </m:naryPr>
                        <m:sub>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h</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𝑟</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𝑡</m:t>
                          </m:r>
                          <m:r>
                            <a:rPr lang="en-US" altLang="zh-CN" sz="2000" i="1">
                              <a:solidFill>
                                <a:srgbClr val="2E31D6"/>
                              </a:solidFill>
                              <a:latin typeface="Cambria Math" panose="02040503050406030204" pitchFamily="18" charset="0"/>
                            </a:rPr>
                            <m:t>)∈∆</m:t>
                          </m:r>
                        </m:sub>
                        <m:sup/>
                        <m:e>
                          <m:nary>
                            <m:naryPr>
                              <m:chr m:val="∑"/>
                              <m:limLoc m:val="undOvr"/>
                              <m:supHide m:val="on"/>
                              <m:ctrlPr>
                                <a:rPr lang="zh-CN" altLang="zh-CN" sz="2000" i="1">
                                  <a:solidFill>
                                    <a:srgbClr val="2E31D6"/>
                                  </a:solidFill>
                                  <a:latin typeface="Cambria Math" panose="02040503050406030204" pitchFamily="18" charset="0"/>
                                </a:rPr>
                              </m:ctrlPr>
                            </m:naryPr>
                            <m:sub>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h</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𝑟</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𝑡</m:t>
                              </m:r>
                              <m:r>
                                <a:rPr lang="en-US" altLang="zh-CN" sz="2000" i="1">
                                  <a:solidFill>
                                    <a:srgbClr val="2E31D6"/>
                                  </a:solidFill>
                                  <a:latin typeface="Cambria Math" panose="02040503050406030204" pitchFamily="18" charset="0"/>
                                </a:rPr>
                                <m:t>′)∈∆′</m:t>
                              </m:r>
                            </m:sub>
                            <m:sup/>
                            <m:e>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𝛾</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𝑓</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h</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𝑟</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𝑡</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𝑓</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h</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𝑟</m:t>
                              </m:r>
                              <m:r>
                                <a:rPr lang="en-US" altLang="zh-CN" sz="2000" i="1">
                                  <a:solidFill>
                                    <a:srgbClr val="2E31D6"/>
                                  </a:solidFill>
                                  <a:latin typeface="Cambria Math" panose="02040503050406030204" pitchFamily="18" charset="0"/>
                                </a:rPr>
                                <m:t>′</m:t>
                              </m:r>
                              <m:r>
                                <a:rPr lang="en-US" altLang="zh-CN" sz="2000" i="1">
                                  <a:solidFill>
                                    <a:srgbClr val="2E31D6"/>
                                  </a:solidFill>
                                  <a:latin typeface="Cambria Math" panose="02040503050406030204" pitchFamily="18" charset="0"/>
                                </a:rPr>
                                <m:t>𝑡</m:t>
                              </m:r>
                              <m:r>
                                <a:rPr lang="en-US" altLang="zh-CN" sz="2000" i="1">
                                  <a:solidFill>
                                    <a:srgbClr val="2E31D6"/>
                                  </a:solidFill>
                                  <a:latin typeface="Cambria Math" panose="02040503050406030204" pitchFamily="18" charset="0"/>
                                </a:rPr>
                                <m:t>′)]</m:t>
                              </m:r>
                            </m:e>
                          </m:nary>
                        </m:e>
                      </m:nary>
                    </m:oMath>
                  </m:oMathPara>
                </a14:m>
                <a:endParaRPr lang="zh-CN" altLang="zh-CN" dirty="0"/>
              </a:p>
              <a:p>
                <a:pPr marL="914400" lvl="2" indent="0" eaLnBrk="1" hangingPunct="1">
                  <a:spcBef>
                    <a:spcPts val="600"/>
                  </a:spcBef>
                  <a:buNone/>
                </a:pPr>
                <a:endParaRPr lang="zh-CN" altLang="zh-CN" dirty="0">
                  <a:solidFill>
                    <a:srgbClr val="2E31D6"/>
                  </a:solidFill>
                </a:endParaRPr>
              </a:p>
              <a:p>
                <a:pPr marL="914400" lvl="2" indent="0" eaLnBrk="1" hangingPunct="1">
                  <a:spcBef>
                    <a:spcPts val="600"/>
                  </a:spcBef>
                  <a:buNone/>
                </a:pPr>
                <a:endParaRPr lang="en-US" altLang="zh-CN" noProof="1">
                  <a:solidFill>
                    <a:srgbClr val="0000CC"/>
                  </a:solidFill>
                </a:endParaRPr>
              </a:p>
              <a:p>
                <a:pPr marL="914400" lvl="2" indent="0" eaLnBrk="1" hangingPunct="1">
                  <a:spcBef>
                    <a:spcPts val="600"/>
                  </a:spcBef>
                  <a:buNone/>
                </a:pPr>
                <a:endParaRPr lang="zh-CN" altLang="en-US" noProof="1">
                  <a:solidFill>
                    <a:srgbClr val="0000CC"/>
                  </a:solidFill>
                </a:endParaRPr>
              </a:p>
            </p:txBody>
          </p:sp>
        </mc:Choice>
        <mc:Fallback xmlns="">
          <p:sp>
            <p:nvSpPr>
              <p:cNvPr id="13315" name="内容占位符 2"/>
              <p:cNvSpPr>
                <a:spLocks noGrp="1" noRot="1" noChangeAspect="1" noMove="1" noResize="1" noEditPoints="1" noAdjustHandles="1" noChangeArrowheads="1" noChangeShapeType="1" noTextEdit="1"/>
              </p:cNvSpPr>
              <p:nvPr>
                <p:ph idx="1"/>
              </p:nvPr>
            </p:nvSpPr>
            <p:spPr>
              <a:xfrm>
                <a:off x="107949" y="933903"/>
                <a:ext cx="8856663" cy="6048720"/>
              </a:xfrm>
              <a:blipFill>
                <a:blip r:embed="rId2"/>
                <a:stretch>
                  <a:fillRect/>
                </a:stretch>
              </a:blipFill>
            </p:spPr>
            <p:txBody>
              <a:bodyPr/>
              <a:lstStyle/>
              <a:p>
                <a:r>
                  <a:rPr lang="zh-CN" altLang="en-US">
                    <a:noFill/>
                  </a:rPr>
                  <a:t> </a:t>
                </a:r>
              </a:p>
            </p:txBody>
          </p:sp>
        </mc:Fallback>
      </mc:AlternateContent>
      <p:sp>
        <p:nvSpPr>
          <p:cNvPr id="13316" name="灯片编号占位符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Arial" panose="020B0604020202020204" pitchFamily="34" charset="0"/>
              <a:buChar char="•"/>
            </a:pPr>
            <a:fld id="{1859DBAF-2171-47C3-8778-EBC454D2EC6C}" type="slidenum">
              <a:rPr lang="en-US" altLang="ja-JP" sz="1800">
                <a:solidFill>
                  <a:schemeClr val="folHlink"/>
                </a:solidFill>
                <a:latin typeface="Courier New" panose="02070309020205020404" pitchFamily="49" charset="0"/>
              </a:rPr>
              <a:pPr eaLnBrk="1" hangingPunct="1">
                <a:buFont typeface="Arial" panose="020B0604020202020204" pitchFamily="34" charset="0"/>
                <a:buChar char="•"/>
              </a:pPr>
              <a:t>14</a:t>
            </a:fld>
            <a:endParaRPr lang="en-US" altLang="ja-JP" sz="1800">
              <a:solidFill>
                <a:schemeClr val="folHlink"/>
              </a:solidFill>
              <a:latin typeface="Courier New" panose="02070309020205020404" pitchFamily="49" charset="0"/>
            </a:endParaRPr>
          </a:p>
        </p:txBody>
      </p:sp>
      <p:pic>
        <p:nvPicPr>
          <p:cNvPr id="2" name="图片 1">
            <a:extLst>
              <a:ext uri="{FF2B5EF4-FFF2-40B4-BE49-F238E27FC236}">
                <a16:creationId xmlns:a16="http://schemas.microsoft.com/office/drawing/2014/main" id="{FC92D415-8445-405F-9D29-66D09C26F536}"/>
              </a:ext>
            </a:extLst>
          </p:cNvPr>
          <p:cNvPicPr>
            <a:picLocks noChangeAspect="1"/>
          </p:cNvPicPr>
          <p:nvPr/>
        </p:nvPicPr>
        <p:blipFill>
          <a:blip r:embed="rId3"/>
          <a:stretch>
            <a:fillRect/>
          </a:stretch>
        </p:blipFill>
        <p:spPr>
          <a:xfrm>
            <a:off x="3059820" y="3050955"/>
            <a:ext cx="2400300" cy="1876425"/>
          </a:xfrm>
          <a:prstGeom prst="rect">
            <a:avLst/>
          </a:prstGeom>
        </p:spPr>
      </p:pic>
    </p:spTree>
    <p:extLst>
      <p:ext uri="{BB962C8B-B14F-4D97-AF65-F5344CB8AC3E}">
        <p14:creationId xmlns:p14="http://schemas.microsoft.com/office/powerpoint/2010/main" val="1972534495"/>
      </p:ext>
    </p:extLst>
  </p:cSld>
  <p:clrMapOvr>
    <a:masterClrMapping/>
  </p:clrMapOvr>
  <p:transition>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p:nvPr>
        </p:nvSpPr>
        <p:spPr/>
        <p:txBody>
          <a:bodyPr/>
          <a:lstStyle/>
          <a:p>
            <a:r>
              <a:rPr lang="en-US" altLang="ja-JP" sz="2800" dirty="0"/>
              <a:t>Invention (Case 0) – Block Diagram Explanation (4)</a:t>
            </a:r>
            <a:endParaRPr lang="en-US" altLang="zh-CN" sz="2800" dirty="0"/>
          </a:p>
        </p:txBody>
      </p:sp>
      <p:sp>
        <p:nvSpPr>
          <p:cNvPr id="13315" name="内容占位符 2"/>
          <p:cNvSpPr>
            <a:spLocks noGrp="1" noChangeArrowheads="1"/>
          </p:cNvSpPr>
          <p:nvPr>
            <p:ph idx="1"/>
          </p:nvPr>
        </p:nvSpPr>
        <p:spPr>
          <a:xfrm>
            <a:off x="107949" y="933903"/>
            <a:ext cx="8856663" cy="5256212"/>
          </a:xfrm>
        </p:spPr>
        <p:txBody>
          <a:bodyPr/>
          <a:lstStyle/>
          <a:p>
            <a:pPr marL="457200" lvl="1" indent="0" eaLnBrk="1" hangingPunct="1">
              <a:spcBef>
                <a:spcPts val="600"/>
              </a:spcBef>
              <a:buNone/>
            </a:pPr>
            <a:endParaRPr lang="en-US" altLang="zh-CN" noProof="1">
              <a:solidFill>
                <a:srgbClr val="0000CC"/>
              </a:solidFill>
            </a:endParaRPr>
          </a:p>
          <a:p>
            <a:pPr lvl="1" eaLnBrk="1" hangingPunct="1">
              <a:spcBef>
                <a:spcPts val="600"/>
              </a:spcBef>
            </a:pPr>
            <a:r>
              <a:rPr lang="zh-CN" altLang="en-US" noProof="1">
                <a:solidFill>
                  <a:srgbClr val="0000CC"/>
                </a:solidFill>
              </a:rPr>
              <a:t>训练神经网络得到文本分级</a:t>
            </a:r>
            <a:endParaRPr lang="en-US" altLang="zh-CN" noProof="1">
              <a:solidFill>
                <a:srgbClr val="0000CC"/>
              </a:solidFill>
            </a:endParaRPr>
          </a:p>
          <a:p>
            <a:pPr marL="914400" lvl="2" indent="0" eaLnBrk="1" hangingPunct="1">
              <a:spcBef>
                <a:spcPts val="600"/>
              </a:spcBef>
              <a:buNone/>
            </a:pPr>
            <a:r>
              <a:rPr lang="zh-CN" altLang="en-US" noProof="1">
                <a:solidFill>
                  <a:srgbClr val="0000CC"/>
                </a:solidFill>
              </a:rPr>
              <a:t>将直接关系三元组集合</a:t>
            </a:r>
            <a:r>
              <a:rPr lang="en-US" altLang="zh-CN" noProof="1">
                <a:solidFill>
                  <a:srgbClr val="0000CC"/>
                </a:solidFill>
              </a:rPr>
              <a:t>UNR</a:t>
            </a:r>
            <a:r>
              <a:rPr lang="zh-CN" altLang="en-US" noProof="1">
                <a:solidFill>
                  <a:srgbClr val="0000CC"/>
                </a:solidFill>
              </a:rPr>
              <a:t>与通过推理机制得到的间接语义关系三元组集合</a:t>
            </a:r>
            <a:r>
              <a:rPr lang="en-US" altLang="zh-CN" noProof="1">
                <a:solidFill>
                  <a:srgbClr val="0000CC"/>
                </a:solidFill>
              </a:rPr>
              <a:t>UNS</a:t>
            </a:r>
            <a:r>
              <a:rPr lang="zh-CN" altLang="en-US" noProof="1">
                <a:solidFill>
                  <a:srgbClr val="0000CC"/>
                </a:solidFill>
              </a:rPr>
              <a:t>训练基于注意力机制的</a:t>
            </a:r>
            <a:r>
              <a:rPr lang="en-US" altLang="zh-CN" noProof="1">
                <a:solidFill>
                  <a:srgbClr val="0000CC"/>
                </a:solidFill>
              </a:rPr>
              <a:t>Encoder-Decoder</a:t>
            </a:r>
            <a:r>
              <a:rPr lang="zh-CN" altLang="en-US" noProof="1">
                <a:solidFill>
                  <a:srgbClr val="0000CC"/>
                </a:solidFill>
              </a:rPr>
              <a:t>网络来得到文本分级。</a:t>
            </a:r>
            <a:endParaRPr lang="en-US" altLang="zh-CN" noProof="1">
              <a:solidFill>
                <a:srgbClr val="0000CC"/>
              </a:solidFill>
            </a:endParaRPr>
          </a:p>
          <a:p>
            <a:pPr marL="914400" lvl="2" indent="0" eaLnBrk="1" hangingPunct="1">
              <a:spcBef>
                <a:spcPts val="600"/>
              </a:spcBef>
              <a:buNone/>
            </a:pPr>
            <a:r>
              <a:rPr lang="zh-CN" altLang="en-US" noProof="1">
                <a:solidFill>
                  <a:srgbClr val="0000CC"/>
                </a:solidFill>
              </a:rPr>
              <a:t>基于注意力机制的</a:t>
            </a:r>
            <a:r>
              <a:rPr lang="en-US" altLang="zh-CN" noProof="1">
                <a:solidFill>
                  <a:srgbClr val="0000CC"/>
                </a:solidFill>
              </a:rPr>
              <a:t>Encoder-Decoder</a:t>
            </a:r>
            <a:r>
              <a:rPr lang="zh-CN" altLang="en-US" noProof="1">
                <a:solidFill>
                  <a:srgbClr val="0000CC"/>
                </a:solidFill>
              </a:rPr>
              <a:t>网络的结构如下所示：</a:t>
            </a:r>
            <a:endParaRPr lang="en-US" altLang="zh-CN" noProof="1">
              <a:solidFill>
                <a:srgbClr val="0000CC"/>
              </a:solidFill>
            </a:endParaRPr>
          </a:p>
        </p:txBody>
      </p:sp>
      <p:sp>
        <p:nvSpPr>
          <p:cNvPr id="13316" name="灯片编号占位符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Arial" panose="020B0604020202020204" pitchFamily="34" charset="0"/>
              <a:buChar char="•"/>
            </a:pPr>
            <a:fld id="{1859DBAF-2171-47C3-8778-EBC454D2EC6C}" type="slidenum">
              <a:rPr lang="en-US" altLang="ja-JP" sz="1800">
                <a:solidFill>
                  <a:schemeClr val="folHlink"/>
                </a:solidFill>
                <a:latin typeface="Courier New" panose="02070309020205020404" pitchFamily="49" charset="0"/>
              </a:rPr>
              <a:pPr eaLnBrk="1" hangingPunct="1">
                <a:buFont typeface="Arial" panose="020B0604020202020204" pitchFamily="34" charset="0"/>
                <a:buChar char="•"/>
              </a:pPr>
              <a:t>15</a:t>
            </a:fld>
            <a:endParaRPr lang="en-US" altLang="ja-JP" sz="1800">
              <a:solidFill>
                <a:schemeClr val="folHlink"/>
              </a:solidFill>
              <a:latin typeface="Courier New" panose="02070309020205020404" pitchFamily="49" charset="0"/>
            </a:endParaRPr>
          </a:p>
        </p:txBody>
      </p:sp>
      <p:pic>
        <p:nvPicPr>
          <p:cNvPr id="3" name="图片 2">
            <a:extLst>
              <a:ext uri="{FF2B5EF4-FFF2-40B4-BE49-F238E27FC236}">
                <a16:creationId xmlns:a16="http://schemas.microsoft.com/office/drawing/2014/main" id="{C44B0030-A288-4BE8-A72D-9370C863A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8" y="2656177"/>
            <a:ext cx="9144000" cy="3567170"/>
          </a:xfrm>
          <a:prstGeom prst="rect">
            <a:avLst/>
          </a:prstGeom>
        </p:spPr>
      </p:pic>
    </p:spTree>
    <p:extLst>
      <p:ext uri="{BB962C8B-B14F-4D97-AF65-F5344CB8AC3E}">
        <p14:creationId xmlns:p14="http://schemas.microsoft.com/office/powerpoint/2010/main" val="1183562282"/>
      </p:ext>
    </p:extLst>
  </p:cSld>
  <p:clrMapOvr>
    <a:masterClrMapping/>
  </p:clrMapOvr>
  <p:transition>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p:nvPr>
        </p:nvSpPr>
        <p:spPr/>
        <p:txBody>
          <a:bodyPr/>
          <a:lstStyle/>
          <a:p>
            <a:r>
              <a:rPr lang="en-US" altLang="ja-JP" sz="2800" dirty="0"/>
              <a:t>Invention (Case 0) – Block Diagram Explanation (5)</a:t>
            </a:r>
            <a:endParaRPr lang="en-US" altLang="zh-CN" sz="2800" dirty="0"/>
          </a:p>
        </p:txBody>
      </p:sp>
      <mc:AlternateContent xmlns:mc="http://schemas.openxmlformats.org/markup-compatibility/2006" xmlns:a14="http://schemas.microsoft.com/office/drawing/2010/main">
        <mc:Choice Requires="a14">
          <p:sp>
            <p:nvSpPr>
              <p:cNvPr id="13315" name="内容占位符 2"/>
              <p:cNvSpPr>
                <a:spLocks noGrp="1" noChangeArrowheads="1"/>
              </p:cNvSpPr>
              <p:nvPr>
                <p:ph idx="1"/>
              </p:nvPr>
            </p:nvSpPr>
            <p:spPr>
              <a:xfrm>
                <a:off x="107949" y="933903"/>
                <a:ext cx="8856663" cy="5256212"/>
              </a:xfrm>
            </p:spPr>
            <p:txBody>
              <a:bodyPr/>
              <a:lstStyle/>
              <a:p>
                <a:pPr marL="457200" lvl="1" indent="0" eaLnBrk="1" hangingPunct="1">
                  <a:spcBef>
                    <a:spcPts val="600"/>
                  </a:spcBef>
                  <a:buNone/>
                </a:pPr>
                <a:endParaRPr lang="en-US" altLang="zh-CN" noProof="1">
                  <a:solidFill>
                    <a:srgbClr val="0000CC"/>
                  </a:solidFill>
                </a:endParaRPr>
              </a:p>
              <a:p>
                <a:pPr marL="457200" lvl="1" indent="0" eaLnBrk="1" hangingPunct="1">
                  <a:spcBef>
                    <a:spcPts val="600"/>
                  </a:spcBef>
                  <a:buNone/>
                </a:pPr>
                <a:r>
                  <a:rPr lang="zh-CN" altLang="en-US" noProof="1">
                    <a:solidFill>
                      <a:srgbClr val="0000CC"/>
                    </a:solidFill>
                  </a:rPr>
                  <a:t>采用基于注意力机制的</a:t>
                </a:r>
                <a:r>
                  <a:rPr lang="en-US" altLang="zh-CN" noProof="1">
                    <a:solidFill>
                      <a:srgbClr val="0000CC"/>
                    </a:solidFill>
                  </a:rPr>
                  <a:t>Encoder-Decoder</a:t>
                </a:r>
                <a:r>
                  <a:rPr lang="zh-CN" altLang="en-US" noProof="1">
                    <a:solidFill>
                      <a:srgbClr val="0000CC"/>
                    </a:solidFill>
                  </a:rPr>
                  <a:t>神经网络可以很好的得到文本分级结果。</a:t>
                </a:r>
                <a:endParaRPr lang="en-US" altLang="zh-CN" noProof="1">
                  <a:solidFill>
                    <a:srgbClr val="0000CC"/>
                  </a:solidFill>
                </a:endParaRPr>
              </a:p>
              <a:p>
                <a:pPr marL="457200" lvl="1" indent="0" eaLnBrk="1" hangingPunct="1">
                  <a:spcBef>
                    <a:spcPts val="600"/>
                  </a:spcBef>
                  <a:buNone/>
                </a:pPr>
                <a:r>
                  <a:rPr lang="zh-CN" altLang="en-US" noProof="1">
                    <a:solidFill>
                      <a:srgbClr val="0000CC"/>
                    </a:solidFill>
                  </a:rPr>
                  <a:t>通过注意力机制可以注意到不同的（实体</a:t>
                </a:r>
                <a:r>
                  <a:rPr lang="en-US" altLang="zh-CN" noProof="1">
                    <a:solidFill>
                      <a:srgbClr val="0000CC"/>
                    </a:solidFill>
                  </a:rPr>
                  <a:t>-</a:t>
                </a:r>
                <a:r>
                  <a:rPr lang="zh-CN" altLang="en-US" noProof="1">
                    <a:solidFill>
                      <a:srgbClr val="0000CC"/>
                    </a:solidFill>
                  </a:rPr>
                  <a:t>关系</a:t>
                </a:r>
                <a:r>
                  <a:rPr lang="en-US" altLang="zh-CN" noProof="1">
                    <a:solidFill>
                      <a:srgbClr val="0000CC"/>
                    </a:solidFill>
                  </a:rPr>
                  <a:t>-</a:t>
                </a:r>
                <a:r>
                  <a:rPr lang="zh-CN" altLang="en-US" noProof="1">
                    <a:solidFill>
                      <a:srgbClr val="0000CC"/>
                    </a:solidFill>
                  </a:rPr>
                  <a:t>实体）对于文本分级的重要程度，通过</a:t>
                </a:r>
                <a:r>
                  <a:rPr lang="en-US" altLang="zh-CN" noProof="1">
                    <a:solidFill>
                      <a:srgbClr val="0000CC"/>
                    </a:solidFill>
                  </a:rPr>
                  <a:t>Encoder</a:t>
                </a:r>
                <a:r>
                  <a:rPr lang="zh-CN" altLang="en-US" noProof="1">
                    <a:solidFill>
                      <a:srgbClr val="0000CC"/>
                    </a:solidFill>
                  </a:rPr>
                  <a:t>网络得到加权之后的隐藏变量，通过</a:t>
                </a:r>
                <a:r>
                  <a:rPr lang="en-US" altLang="zh-CN" noProof="1">
                    <a:solidFill>
                      <a:srgbClr val="0000CC"/>
                    </a:solidFill>
                  </a:rPr>
                  <a:t>Decoder</a:t>
                </a:r>
                <a:r>
                  <a:rPr lang="zh-CN" altLang="en-US" noProof="1">
                    <a:solidFill>
                      <a:srgbClr val="0000CC"/>
                    </a:solidFill>
                  </a:rPr>
                  <a:t>网络对隐藏变量进行解码得到最终的分级结果。</a:t>
                </a:r>
                <a:endParaRPr lang="en-US" altLang="zh-CN" noProof="1">
                  <a:solidFill>
                    <a:srgbClr val="0000CC"/>
                  </a:solidFill>
                </a:endParaRPr>
              </a:p>
              <a:p>
                <a:pPr marL="457200" lvl="1" indent="0" eaLnBrk="1" hangingPunct="1">
                  <a:spcBef>
                    <a:spcPts val="600"/>
                  </a:spcBef>
                  <a:buNone/>
                </a:pPr>
                <a:r>
                  <a:rPr lang="zh-CN" altLang="en-US" noProof="1">
                    <a:solidFill>
                      <a:srgbClr val="0000CC"/>
                    </a:solidFill>
                  </a:rPr>
                  <a:t>其中在</a:t>
                </a:r>
                <a:r>
                  <a:rPr lang="en-US" altLang="zh-CN" noProof="1">
                    <a:solidFill>
                      <a:srgbClr val="0000CC"/>
                    </a:solidFill>
                  </a:rPr>
                  <a:t>Encoder</a:t>
                </a:r>
                <a:r>
                  <a:rPr lang="zh-CN" altLang="en-US" noProof="1">
                    <a:solidFill>
                      <a:srgbClr val="0000CC"/>
                    </a:solidFill>
                  </a:rPr>
                  <a:t>模型中采用了增强型的</a:t>
                </a:r>
                <a:r>
                  <a:rPr lang="en-US" altLang="zh-CN" noProof="1">
                    <a:solidFill>
                      <a:srgbClr val="0000CC"/>
                    </a:solidFill>
                  </a:rPr>
                  <a:t>LSTM</a:t>
                </a:r>
                <a:r>
                  <a:rPr lang="zh-CN" altLang="en-US" noProof="1">
                    <a:solidFill>
                      <a:srgbClr val="0000CC"/>
                    </a:solidFill>
                  </a:rPr>
                  <a:t>模型，其模型的具体公式为：</a:t>
                </a:r>
                <a:endParaRPr lang="en-US" altLang="zh-CN" noProof="1">
                  <a:solidFill>
                    <a:srgbClr val="0000CC"/>
                  </a:solidFill>
                </a:endParaRPr>
              </a:p>
              <a:p>
                <a:pPr marL="457200" lvl="1" indent="0" eaLnBrk="1" hangingPunct="1">
                  <a:spcBef>
                    <a:spcPts val="600"/>
                  </a:spcBef>
                  <a:buNone/>
                </a:pPr>
                <a:endParaRPr lang="en-US" altLang="zh-CN" noProof="1">
                  <a:solidFill>
                    <a:srgbClr val="0000CC"/>
                  </a:solidFill>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smtClean="0">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𝑓</m:t>
                          </m:r>
                        </m:e>
                        <m:sub>
                          <m:r>
                            <a:rPr lang="en-US" altLang="zh-CN" i="1">
                              <a:solidFill>
                                <a:srgbClr val="2E31D6"/>
                              </a:solidFill>
                              <a:latin typeface="Cambria Math" panose="02040503050406030204" pitchFamily="18" charset="0"/>
                            </a:rPr>
                            <m:t>𝑡</m:t>
                          </m:r>
                        </m:sub>
                      </m:sSub>
                      <m:r>
                        <a:rPr lang="en-US" altLang="zh-CN" i="1">
                          <a:solidFill>
                            <a:srgbClr val="2E31D6"/>
                          </a:solidFill>
                          <a:latin typeface="Cambria Math" panose="02040503050406030204" pitchFamily="18" charset="0"/>
                        </a:rPr>
                        <m:t> = </m:t>
                      </m:r>
                      <m:r>
                        <a:rPr lang="en-US" altLang="zh-CN" i="1">
                          <a:solidFill>
                            <a:srgbClr val="2E31D6"/>
                          </a:solidFill>
                          <a:latin typeface="Cambria Math" panose="02040503050406030204" pitchFamily="18" charset="0"/>
                        </a:rPr>
                        <m:t>𝜎</m:t>
                      </m:r>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1</m:t>
                          </m:r>
                        </m:sub>
                        <m:sup>
                          <m:r>
                            <a:rPr lang="en-US" altLang="zh-CN" i="1">
                              <a:solidFill>
                                <a:srgbClr val="2E31D6"/>
                              </a:solidFill>
                              <a:latin typeface="Cambria Math" panose="02040503050406030204" pitchFamily="18" charset="0"/>
                            </a:rPr>
                            <m:t>𝑓</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𝑟</m:t>
                          </m:r>
                        </m:sub>
                        <m:sup>
                          <m:r>
                            <a:rPr lang="en-US" altLang="zh-CN" i="1">
                              <a:solidFill>
                                <a:srgbClr val="2E31D6"/>
                              </a:solidFill>
                              <a:latin typeface="Cambria Math" panose="02040503050406030204" pitchFamily="18" charset="0"/>
                            </a:rPr>
                            <m:t>𝑓</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𝑟</m:t>
                          </m:r>
                        </m:sub>
                      </m:sSub>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2</m:t>
                          </m:r>
                        </m:sub>
                        <m:sup>
                          <m:r>
                            <a:rPr lang="en-US" altLang="zh-CN" i="1">
                              <a:solidFill>
                                <a:srgbClr val="2E31D6"/>
                              </a:solidFill>
                              <a:latin typeface="Cambria Math" panose="02040503050406030204" pitchFamily="18" charset="0"/>
                            </a:rPr>
                            <m:t>𝑓</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2</m:t>
                          </m:r>
                        </m:sub>
                      </m:sSub>
                      <m:r>
                        <a:rPr lang="en-US" altLang="zh-CN" i="1">
                          <a:solidFill>
                            <a:srgbClr val="2E31D6"/>
                          </a:solidFill>
                          <a:latin typeface="Cambria Math" panose="02040503050406030204" pitchFamily="18" charset="0"/>
                        </a:rPr>
                        <m:t>+</m:t>
                      </m:r>
                      <m:sSup>
                        <m:sSupPr>
                          <m:ctrlPr>
                            <a:rPr lang="zh-CN" altLang="zh-CN" i="1">
                              <a:solidFill>
                                <a:srgbClr val="2E31D6"/>
                              </a:solidFill>
                              <a:latin typeface="Cambria Math" panose="02040503050406030204" pitchFamily="18" charset="0"/>
                            </a:rPr>
                          </m:ctrlPr>
                        </m:sSupPr>
                        <m:e>
                          <m:r>
                            <a:rPr lang="en-US" altLang="zh-CN" i="1">
                              <a:solidFill>
                                <a:srgbClr val="2E31D6"/>
                              </a:solidFill>
                              <a:latin typeface="Cambria Math" panose="02040503050406030204" pitchFamily="18" charset="0"/>
                            </a:rPr>
                            <m:t>𝑈</m:t>
                          </m:r>
                        </m:e>
                        <m:sup>
                          <m:r>
                            <a:rPr lang="en-US" altLang="zh-CN" i="1">
                              <a:solidFill>
                                <a:srgbClr val="2E31D6"/>
                              </a:solidFill>
                              <a:latin typeface="Cambria Math" panose="02040503050406030204" pitchFamily="18" charset="0"/>
                            </a:rPr>
                            <m:t>𝑓</m:t>
                          </m:r>
                        </m:sup>
                      </m:s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h</m:t>
                          </m:r>
                        </m:e>
                        <m:sub>
                          <m:r>
                            <a:rPr lang="en-US" altLang="zh-CN" i="1">
                              <a:solidFill>
                                <a:srgbClr val="2E31D6"/>
                              </a:solidFill>
                              <a:latin typeface="Cambria Math" panose="02040503050406030204" pitchFamily="18" charset="0"/>
                            </a:rPr>
                            <m:t>𝑡</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m:t>
                      </m:r>
                      <m:sSup>
                        <m:sSupPr>
                          <m:ctrlPr>
                            <a:rPr lang="zh-CN" altLang="zh-CN" i="1">
                              <a:solidFill>
                                <a:srgbClr val="2E31D6"/>
                              </a:solidFill>
                              <a:latin typeface="Cambria Math" panose="02040503050406030204" pitchFamily="18" charset="0"/>
                            </a:rPr>
                          </m:ctrlPr>
                        </m:sSupPr>
                        <m:e>
                          <m:r>
                            <a:rPr lang="en-US" altLang="zh-CN" i="1">
                              <a:solidFill>
                                <a:srgbClr val="2E31D6"/>
                              </a:solidFill>
                              <a:latin typeface="Cambria Math" panose="02040503050406030204" pitchFamily="18" charset="0"/>
                            </a:rPr>
                            <m:t>𝑏</m:t>
                          </m:r>
                        </m:e>
                        <m:sup>
                          <m:r>
                            <a:rPr lang="en-US" altLang="zh-CN" i="1">
                              <a:solidFill>
                                <a:srgbClr val="2E31D6"/>
                              </a:solidFill>
                              <a:latin typeface="Cambria Math" panose="02040503050406030204" pitchFamily="18" charset="0"/>
                            </a:rPr>
                            <m:t>𝑓</m:t>
                          </m:r>
                        </m:sup>
                      </m:sSup>
                      <m:r>
                        <a:rPr lang="en-US" altLang="zh-CN" i="1">
                          <a:solidFill>
                            <a:srgbClr val="2E31D6"/>
                          </a:solidFill>
                          <a:latin typeface="Cambria Math" panose="02040503050406030204" pitchFamily="18" charset="0"/>
                        </a:rPr>
                        <m:t>)</m:t>
                      </m:r>
                    </m:oMath>
                  </m:oMathPara>
                </a14:m>
                <a:endParaRPr lang="en-US" altLang="zh-CN" sz="1100" dirty="0">
                  <a:solidFill>
                    <a:srgbClr val="2E31D6"/>
                  </a:solidFill>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sz="3200" i="1" smtClean="0">
                              <a:solidFill>
                                <a:srgbClr val="2E31D6"/>
                              </a:solidFill>
                              <a:latin typeface="Cambria Math" panose="02040503050406030204" pitchFamily="18" charset="0"/>
                            </a:rPr>
                          </m:ctrlPr>
                        </m:sSubSupPr>
                        <m:e>
                          <m:r>
                            <a:rPr lang="en-US" altLang="zh-CN" sz="3200" b="0" i="1" smtClean="0">
                              <a:solidFill>
                                <a:srgbClr val="2E31D6"/>
                              </a:solidFill>
                              <a:latin typeface="Cambria Math" panose="02040503050406030204" pitchFamily="18" charset="0"/>
                            </a:rPr>
                            <m:t>𝑐</m:t>
                          </m:r>
                        </m:e>
                        <m:sub>
                          <m:r>
                            <a:rPr lang="en-US" altLang="zh-CN" sz="3200" b="0" i="1" smtClean="0">
                              <a:solidFill>
                                <a:srgbClr val="2E31D6"/>
                              </a:solidFill>
                              <a:latin typeface="Cambria Math" panose="02040503050406030204" pitchFamily="18" charset="0"/>
                            </a:rPr>
                            <m:t>𝑡</m:t>
                          </m:r>
                        </m:sub>
                        <m:sup>
                          <m:r>
                            <a:rPr lang="en-US" altLang="zh-CN" sz="3200" b="0" i="1" smtClean="0">
                              <a:solidFill>
                                <a:srgbClr val="2E31D6"/>
                              </a:solidFill>
                              <a:latin typeface="Cambria Math" panose="02040503050406030204" pitchFamily="18" charset="0"/>
                            </a:rPr>
                            <m:t>𝑒</m:t>
                          </m:r>
                        </m:sup>
                      </m:sSubSup>
                    </m:oMath>
                  </m:oMathPara>
                </a14:m>
                <a:endParaRPr lang="en-US" altLang="zh-CN" sz="1100" dirty="0">
                  <a:solidFill>
                    <a:srgbClr val="2E31D6"/>
                  </a:solidFill>
                </a:endParaRPr>
              </a:p>
              <a:p>
                <a:pPr marL="0" indent="0">
                  <a:buNone/>
                </a:pPr>
                <a:endParaRPr lang="zh-CN" altLang="zh-CN" sz="1100" dirty="0">
                  <a:solidFill>
                    <a:srgbClr val="2E31D6"/>
                  </a:solidFill>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smtClean="0">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𝑖</m:t>
                          </m:r>
                        </m:e>
                        <m:sub>
                          <m:r>
                            <a:rPr lang="en-US" altLang="zh-CN" i="1">
                              <a:solidFill>
                                <a:srgbClr val="2E31D6"/>
                              </a:solidFill>
                              <a:latin typeface="Cambria Math" panose="02040503050406030204" pitchFamily="18" charset="0"/>
                            </a:rPr>
                            <m:t>𝑡</m:t>
                          </m:r>
                        </m:sub>
                      </m:sSub>
                      <m:r>
                        <a:rPr lang="en-US" altLang="zh-CN" i="1">
                          <a:solidFill>
                            <a:srgbClr val="2E31D6"/>
                          </a:solidFill>
                          <a:latin typeface="Cambria Math" panose="02040503050406030204" pitchFamily="18" charset="0"/>
                        </a:rPr>
                        <m:t> = </m:t>
                      </m:r>
                      <m:r>
                        <a:rPr lang="en-US" altLang="zh-CN" i="1">
                          <a:solidFill>
                            <a:srgbClr val="2E31D6"/>
                          </a:solidFill>
                          <a:latin typeface="Cambria Math" panose="02040503050406030204" pitchFamily="18" charset="0"/>
                        </a:rPr>
                        <m:t>𝜎</m:t>
                      </m:r>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1</m:t>
                          </m:r>
                        </m:sub>
                        <m:sup>
                          <m:r>
                            <a:rPr lang="en-US" altLang="zh-CN" i="1">
                              <a:solidFill>
                                <a:srgbClr val="2E31D6"/>
                              </a:solidFill>
                              <a:latin typeface="Cambria Math" panose="02040503050406030204" pitchFamily="18" charset="0"/>
                            </a:rPr>
                            <m:t>𝑖</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𝑟</m:t>
                          </m:r>
                        </m:sub>
                        <m:sup>
                          <m:r>
                            <a:rPr lang="en-US" altLang="zh-CN" i="1">
                              <a:solidFill>
                                <a:srgbClr val="2E31D6"/>
                              </a:solidFill>
                              <a:latin typeface="Cambria Math" panose="02040503050406030204" pitchFamily="18" charset="0"/>
                            </a:rPr>
                            <m:t>𝑖</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𝑟</m:t>
                          </m:r>
                        </m:sub>
                      </m:sSub>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2</m:t>
                          </m:r>
                        </m:sub>
                        <m:sup>
                          <m:r>
                            <a:rPr lang="en-US" altLang="zh-CN" i="1">
                              <a:solidFill>
                                <a:srgbClr val="2E31D6"/>
                              </a:solidFill>
                              <a:latin typeface="Cambria Math" panose="02040503050406030204" pitchFamily="18" charset="0"/>
                            </a:rPr>
                            <m:t>𝑖</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2</m:t>
                          </m:r>
                        </m:sub>
                      </m:sSub>
                      <m:r>
                        <a:rPr lang="en-US" altLang="zh-CN" i="1">
                          <a:solidFill>
                            <a:srgbClr val="2E31D6"/>
                          </a:solidFill>
                          <a:latin typeface="Cambria Math" panose="02040503050406030204" pitchFamily="18" charset="0"/>
                        </a:rPr>
                        <m:t>+</m:t>
                      </m:r>
                      <m:sSup>
                        <m:sSupPr>
                          <m:ctrlPr>
                            <a:rPr lang="zh-CN" altLang="zh-CN" i="1">
                              <a:solidFill>
                                <a:srgbClr val="2E31D6"/>
                              </a:solidFill>
                              <a:latin typeface="Cambria Math" panose="02040503050406030204" pitchFamily="18" charset="0"/>
                            </a:rPr>
                          </m:ctrlPr>
                        </m:sSupPr>
                        <m:e>
                          <m:r>
                            <a:rPr lang="en-US" altLang="zh-CN" i="1">
                              <a:solidFill>
                                <a:srgbClr val="2E31D6"/>
                              </a:solidFill>
                              <a:latin typeface="Cambria Math" panose="02040503050406030204" pitchFamily="18" charset="0"/>
                            </a:rPr>
                            <m:t>𝑈</m:t>
                          </m:r>
                        </m:e>
                        <m:sup>
                          <m:r>
                            <a:rPr lang="en-US" altLang="zh-CN" i="1">
                              <a:solidFill>
                                <a:srgbClr val="2E31D6"/>
                              </a:solidFill>
                              <a:latin typeface="Cambria Math" panose="02040503050406030204" pitchFamily="18" charset="0"/>
                            </a:rPr>
                            <m:t>𝑖</m:t>
                          </m:r>
                        </m:sup>
                      </m:s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h</m:t>
                          </m:r>
                        </m:e>
                        <m:sub>
                          <m:r>
                            <a:rPr lang="en-US" altLang="zh-CN" i="1">
                              <a:solidFill>
                                <a:srgbClr val="2E31D6"/>
                              </a:solidFill>
                              <a:latin typeface="Cambria Math" panose="02040503050406030204" pitchFamily="18" charset="0"/>
                            </a:rPr>
                            <m:t>𝑡</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m:t>
                      </m:r>
                      <m:sSup>
                        <m:sSupPr>
                          <m:ctrlPr>
                            <a:rPr lang="zh-CN" altLang="zh-CN" i="1">
                              <a:solidFill>
                                <a:srgbClr val="2E31D6"/>
                              </a:solidFill>
                              <a:latin typeface="Cambria Math" panose="02040503050406030204" pitchFamily="18" charset="0"/>
                            </a:rPr>
                          </m:ctrlPr>
                        </m:sSupPr>
                        <m:e>
                          <m:r>
                            <a:rPr lang="en-US" altLang="zh-CN" i="1">
                              <a:solidFill>
                                <a:srgbClr val="2E31D6"/>
                              </a:solidFill>
                              <a:latin typeface="Cambria Math" panose="02040503050406030204" pitchFamily="18" charset="0"/>
                            </a:rPr>
                            <m:t>𝑏</m:t>
                          </m:r>
                        </m:e>
                        <m:sup>
                          <m:r>
                            <a:rPr lang="en-US" altLang="zh-CN" i="1">
                              <a:solidFill>
                                <a:srgbClr val="2E31D6"/>
                              </a:solidFill>
                              <a:latin typeface="Cambria Math" panose="02040503050406030204" pitchFamily="18" charset="0"/>
                            </a:rPr>
                            <m:t>𝑖</m:t>
                          </m:r>
                        </m:sup>
                      </m:sSup>
                      <m:r>
                        <a:rPr lang="en-US" altLang="zh-CN" i="1">
                          <a:solidFill>
                            <a:srgbClr val="2E31D6"/>
                          </a:solidFill>
                          <a:latin typeface="Cambria Math" panose="02040503050406030204" pitchFamily="18" charset="0"/>
                        </a:rPr>
                        <m:t>)</m:t>
                      </m:r>
                    </m:oMath>
                  </m:oMathPara>
                </a14:m>
                <a:endParaRPr lang="zh-CN" altLang="zh-CN" sz="1100" dirty="0">
                  <a:solidFill>
                    <a:srgbClr val="2E31D6"/>
                  </a:solidFill>
                </a:endParaRPr>
              </a:p>
              <a:p>
                <a:pPr marL="0" indent="0">
                  <a:buNone/>
                </a:pPr>
                <a14:m>
                  <m:oMathPara xmlns:m="http://schemas.openxmlformats.org/officeDocument/2006/math">
                    <m:oMathParaPr>
                      <m:jc m:val="centerGroup"/>
                    </m:oMathParaPr>
                    <m:oMath xmlns:m="http://schemas.openxmlformats.org/officeDocument/2006/math">
                      <m:acc>
                        <m:accPr>
                          <m:chr m:val="̃"/>
                          <m:ctrlPr>
                            <a:rPr lang="zh-CN" altLang="zh-CN" i="1">
                              <a:solidFill>
                                <a:srgbClr val="2E31D6"/>
                              </a:solidFill>
                              <a:latin typeface="Cambria Math" panose="02040503050406030204" pitchFamily="18" charset="0"/>
                            </a:rPr>
                          </m:ctrlPr>
                        </m:accPr>
                        <m:e>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𝐶</m:t>
                              </m:r>
                            </m:e>
                            <m:sub>
                              <m:r>
                                <a:rPr lang="en-US" altLang="zh-CN" i="1">
                                  <a:solidFill>
                                    <a:srgbClr val="2E31D6"/>
                                  </a:solidFill>
                                  <a:latin typeface="Cambria Math" panose="02040503050406030204" pitchFamily="18" charset="0"/>
                                </a:rPr>
                                <m:t>𝑡</m:t>
                              </m:r>
                            </m:sub>
                          </m:sSub>
                        </m:e>
                      </m:acc>
                      <m:r>
                        <a:rPr lang="en-US" altLang="zh-CN" i="1">
                          <a:solidFill>
                            <a:srgbClr val="2E31D6"/>
                          </a:solidFill>
                          <a:latin typeface="Cambria Math" panose="02040503050406030204" pitchFamily="18" charset="0"/>
                        </a:rPr>
                        <m:t> = </m:t>
                      </m:r>
                      <m:r>
                        <a:rPr lang="en-US" altLang="zh-CN" i="1">
                          <a:solidFill>
                            <a:srgbClr val="2E31D6"/>
                          </a:solidFill>
                          <a:latin typeface="Cambria Math" panose="02040503050406030204" pitchFamily="18" charset="0"/>
                        </a:rPr>
                        <m:t>𝑡𝑎𝑛h</m:t>
                      </m:r>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1</m:t>
                          </m:r>
                        </m:sub>
                        <m:sup>
                          <m:r>
                            <a:rPr lang="en-US" altLang="zh-CN" i="1">
                              <a:solidFill>
                                <a:srgbClr val="2E31D6"/>
                              </a:solidFill>
                              <a:latin typeface="Cambria Math" panose="02040503050406030204" pitchFamily="18" charset="0"/>
                            </a:rPr>
                            <m:t>𝑐</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𝑟</m:t>
                          </m:r>
                        </m:sub>
                        <m:sup>
                          <m:r>
                            <a:rPr lang="en-US" altLang="zh-CN" i="1">
                              <a:solidFill>
                                <a:srgbClr val="2E31D6"/>
                              </a:solidFill>
                              <a:latin typeface="Cambria Math" panose="02040503050406030204" pitchFamily="18" charset="0"/>
                            </a:rPr>
                            <m:t>𝑐</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𝑟</m:t>
                          </m:r>
                        </m:sub>
                      </m:sSub>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2</m:t>
                          </m:r>
                        </m:sub>
                        <m:sup>
                          <m:r>
                            <a:rPr lang="en-US" altLang="zh-CN" i="1">
                              <a:solidFill>
                                <a:srgbClr val="2E31D6"/>
                              </a:solidFill>
                              <a:latin typeface="Cambria Math" panose="02040503050406030204" pitchFamily="18" charset="0"/>
                            </a:rPr>
                            <m:t>𝑐</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2</m:t>
                          </m:r>
                        </m:sub>
                      </m:sSub>
                      <m:r>
                        <a:rPr lang="en-US" altLang="zh-CN" i="1">
                          <a:solidFill>
                            <a:srgbClr val="2E31D6"/>
                          </a:solidFill>
                          <a:latin typeface="Cambria Math" panose="02040503050406030204" pitchFamily="18" charset="0"/>
                        </a:rPr>
                        <m:t>+</m:t>
                      </m:r>
                      <m:sSup>
                        <m:sSupPr>
                          <m:ctrlPr>
                            <a:rPr lang="zh-CN" altLang="zh-CN" i="1">
                              <a:solidFill>
                                <a:srgbClr val="2E31D6"/>
                              </a:solidFill>
                              <a:latin typeface="Cambria Math" panose="02040503050406030204" pitchFamily="18" charset="0"/>
                            </a:rPr>
                          </m:ctrlPr>
                        </m:sSupPr>
                        <m:e>
                          <m:r>
                            <a:rPr lang="en-US" altLang="zh-CN" i="1">
                              <a:solidFill>
                                <a:srgbClr val="2E31D6"/>
                              </a:solidFill>
                              <a:latin typeface="Cambria Math" panose="02040503050406030204" pitchFamily="18" charset="0"/>
                            </a:rPr>
                            <m:t>𝑈</m:t>
                          </m:r>
                        </m:e>
                        <m:sup>
                          <m:r>
                            <a:rPr lang="en-US" altLang="zh-CN" i="1">
                              <a:solidFill>
                                <a:srgbClr val="2E31D6"/>
                              </a:solidFill>
                              <a:latin typeface="Cambria Math" panose="02040503050406030204" pitchFamily="18" charset="0"/>
                            </a:rPr>
                            <m:t>𝑐</m:t>
                          </m:r>
                        </m:sup>
                      </m:s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h</m:t>
                          </m:r>
                        </m:e>
                        <m:sub>
                          <m:r>
                            <a:rPr lang="en-US" altLang="zh-CN" i="1">
                              <a:solidFill>
                                <a:srgbClr val="2E31D6"/>
                              </a:solidFill>
                              <a:latin typeface="Cambria Math" panose="02040503050406030204" pitchFamily="18" charset="0"/>
                            </a:rPr>
                            <m:t>𝑡</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m:t>
                      </m:r>
                      <m:sSup>
                        <m:sSupPr>
                          <m:ctrlPr>
                            <a:rPr lang="zh-CN" altLang="zh-CN" i="1">
                              <a:solidFill>
                                <a:srgbClr val="2E31D6"/>
                              </a:solidFill>
                              <a:latin typeface="Cambria Math" panose="02040503050406030204" pitchFamily="18" charset="0"/>
                            </a:rPr>
                          </m:ctrlPr>
                        </m:sSupPr>
                        <m:e>
                          <m:r>
                            <a:rPr lang="en-US" altLang="zh-CN" i="1">
                              <a:solidFill>
                                <a:srgbClr val="2E31D6"/>
                              </a:solidFill>
                              <a:latin typeface="Cambria Math" panose="02040503050406030204" pitchFamily="18" charset="0"/>
                            </a:rPr>
                            <m:t>𝑏</m:t>
                          </m:r>
                        </m:e>
                        <m:sup>
                          <m:r>
                            <a:rPr lang="en-US" altLang="zh-CN" i="1">
                              <a:solidFill>
                                <a:srgbClr val="2E31D6"/>
                              </a:solidFill>
                              <a:latin typeface="Cambria Math" panose="02040503050406030204" pitchFamily="18" charset="0"/>
                            </a:rPr>
                            <m:t>𝑐</m:t>
                          </m:r>
                        </m:sup>
                      </m:sSup>
                      <m:r>
                        <a:rPr lang="en-US" altLang="zh-CN" i="1">
                          <a:solidFill>
                            <a:srgbClr val="2E31D6"/>
                          </a:solidFill>
                          <a:latin typeface="Cambria Math" panose="02040503050406030204" pitchFamily="18" charset="0"/>
                        </a:rPr>
                        <m:t>)</m:t>
                      </m:r>
                    </m:oMath>
                  </m:oMathPara>
                </a14:m>
                <a:endParaRPr lang="zh-CN" altLang="zh-CN" sz="1100" dirty="0">
                  <a:solidFill>
                    <a:srgbClr val="2E31D6"/>
                  </a:solidFill>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𝐶</m:t>
                          </m:r>
                        </m:e>
                        <m:sub>
                          <m:r>
                            <a:rPr lang="en-US" altLang="zh-CN" i="1">
                              <a:solidFill>
                                <a:srgbClr val="2E31D6"/>
                              </a:solidFill>
                              <a:latin typeface="Cambria Math" panose="02040503050406030204" pitchFamily="18" charset="0"/>
                            </a:rPr>
                            <m:t>𝑡</m:t>
                          </m:r>
                        </m:sub>
                      </m:sSub>
                      <m:r>
                        <a:rPr lang="en-US" altLang="zh-CN">
                          <a:solidFill>
                            <a:srgbClr val="2E31D6"/>
                          </a:solidFill>
                          <a:latin typeface="Cambria Math" panose="02040503050406030204" pitchFamily="18" charset="0"/>
                        </a:rPr>
                        <m:t> = </m:t>
                      </m:r>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𝑓</m:t>
                          </m:r>
                        </m:e>
                        <m:sub>
                          <m:r>
                            <a:rPr lang="en-US" altLang="zh-CN" i="1">
                              <a:solidFill>
                                <a:srgbClr val="2E31D6"/>
                              </a:solidFill>
                              <a:latin typeface="Cambria Math" panose="02040503050406030204" pitchFamily="18" charset="0"/>
                            </a:rPr>
                            <m:t>𝑡</m:t>
                          </m:r>
                        </m:sub>
                      </m:sSub>
                      <m:r>
                        <a:rPr lang="en-US" altLang="zh-CN" i="1">
                          <a:solidFill>
                            <a:srgbClr val="2E31D6"/>
                          </a:solidFill>
                          <a:latin typeface="Cambria Math" panose="02040503050406030204" pitchFamily="18" charset="0"/>
                        </a:rPr>
                        <m:t>∗</m:t>
                      </m:r>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𝐶</m:t>
                          </m:r>
                        </m:e>
                        <m:sub>
                          <m:r>
                            <a:rPr lang="en-US" altLang="zh-CN" i="1">
                              <a:solidFill>
                                <a:srgbClr val="2E31D6"/>
                              </a:solidFill>
                              <a:latin typeface="Cambria Math" panose="02040503050406030204" pitchFamily="18" charset="0"/>
                            </a:rPr>
                            <m:t>𝑡</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 + </m:t>
                      </m:r>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𝑖</m:t>
                          </m:r>
                        </m:e>
                        <m:sub>
                          <m:r>
                            <a:rPr lang="en-US" altLang="zh-CN" i="1">
                              <a:solidFill>
                                <a:srgbClr val="2E31D6"/>
                              </a:solidFill>
                              <a:latin typeface="Cambria Math" panose="02040503050406030204" pitchFamily="18" charset="0"/>
                            </a:rPr>
                            <m:t>𝑡</m:t>
                          </m:r>
                        </m:sub>
                      </m:sSub>
                      <m:r>
                        <a:rPr lang="en-US" altLang="zh-CN" i="1">
                          <a:solidFill>
                            <a:srgbClr val="2E31D6"/>
                          </a:solidFill>
                          <a:latin typeface="Cambria Math" panose="02040503050406030204" pitchFamily="18" charset="0"/>
                        </a:rPr>
                        <m:t>∗</m:t>
                      </m:r>
                      <m:acc>
                        <m:accPr>
                          <m:chr m:val="̃"/>
                          <m:ctrlPr>
                            <a:rPr lang="zh-CN" altLang="zh-CN" i="1">
                              <a:solidFill>
                                <a:srgbClr val="2E31D6"/>
                              </a:solidFill>
                              <a:latin typeface="Cambria Math" panose="02040503050406030204" pitchFamily="18" charset="0"/>
                            </a:rPr>
                          </m:ctrlPr>
                        </m:accPr>
                        <m:e>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𝐶</m:t>
                              </m:r>
                            </m:e>
                            <m:sub>
                              <m:r>
                                <a:rPr lang="en-US" altLang="zh-CN" i="1">
                                  <a:solidFill>
                                    <a:srgbClr val="2E31D6"/>
                                  </a:solidFill>
                                  <a:latin typeface="Cambria Math" panose="02040503050406030204" pitchFamily="18" charset="0"/>
                                </a:rPr>
                                <m:t>𝑡</m:t>
                              </m:r>
                            </m:sub>
                          </m:sSub>
                        </m:e>
                      </m:acc>
                    </m:oMath>
                  </m:oMathPara>
                </a14:m>
                <a:endParaRPr lang="zh-CN" altLang="zh-CN" sz="1100" dirty="0">
                  <a:solidFill>
                    <a:srgbClr val="2E31D6"/>
                  </a:solidFill>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𝑜</m:t>
                          </m:r>
                        </m:e>
                        <m:sub>
                          <m:r>
                            <a:rPr lang="en-US" altLang="zh-CN" i="1">
                              <a:solidFill>
                                <a:srgbClr val="2E31D6"/>
                              </a:solidFill>
                              <a:latin typeface="Cambria Math" panose="02040503050406030204" pitchFamily="18" charset="0"/>
                            </a:rPr>
                            <m:t>𝑡</m:t>
                          </m:r>
                        </m:sub>
                      </m:sSub>
                      <m:r>
                        <a:rPr lang="en-US" altLang="zh-CN" i="1">
                          <a:solidFill>
                            <a:srgbClr val="2E31D6"/>
                          </a:solidFill>
                          <a:latin typeface="Cambria Math" panose="02040503050406030204" pitchFamily="18" charset="0"/>
                        </a:rPr>
                        <m:t> = </m:t>
                      </m:r>
                      <m:r>
                        <a:rPr lang="en-US" altLang="zh-CN" i="1">
                          <a:solidFill>
                            <a:srgbClr val="2E31D6"/>
                          </a:solidFill>
                          <a:latin typeface="Cambria Math" panose="02040503050406030204" pitchFamily="18" charset="0"/>
                        </a:rPr>
                        <m:t>𝜎</m:t>
                      </m:r>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1</m:t>
                          </m:r>
                        </m:sub>
                        <m:sup>
                          <m:r>
                            <a:rPr lang="en-US" altLang="zh-CN" i="1">
                              <a:solidFill>
                                <a:srgbClr val="2E31D6"/>
                              </a:solidFill>
                              <a:latin typeface="Cambria Math" panose="02040503050406030204" pitchFamily="18" charset="0"/>
                            </a:rPr>
                            <m:t>𝑜</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𝑟</m:t>
                          </m:r>
                        </m:sub>
                        <m:sup>
                          <m:r>
                            <a:rPr lang="en-US" altLang="zh-CN" i="1">
                              <a:solidFill>
                                <a:srgbClr val="2E31D6"/>
                              </a:solidFill>
                              <a:latin typeface="Cambria Math" panose="02040503050406030204" pitchFamily="18" charset="0"/>
                            </a:rPr>
                            <m:t>𝑜</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𝑟</m:t>
                          </m:r>
                        </m:sub>
                      </m:sSub>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2</m:t>
                          </m:r>
                        </m:sub>
                        <m:sup>
                          <m:r>
                            <a:rPr lang="en-US" altLang="zh-CN" i="1">
                              <a:solidFill>
                                <a:srgbClr val="2E31D6"/>
                              </a:solidFill>
                              <a:latin typeface="Cambria Math" panose="02040503050406030204" pitchFamily="18" charset="0"/>
                            </a:rPr>
                            <m:t>𝑜</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2</m:t>
                          </m:r>
                        </m:sub>
                      </m:sSub>
                      <m:r>
                        <a:rPr lang="en-US" altLang="zh-CN" i="1">
                          <a:solidFill>
                            <a:srgbClr val="2E31D6"/>
                          </a:solidFill>
                          <a:latin typeface="Cambria Math" panose="02040503050406030204" pitchFamily="18" charset="0"/>
                        </a:rPr>
                        <m:t>+</m:t>
                      </m:r>
                      <m:sSup>
                        <m:sSupPr>
                          <m:ctrlPr>
                            <a:rPr lang="zh-CN" altLang="zh-CN" i="1">
                              <a:solidFill>
                                <a:srgbClr val="2E31D6"/>
                              </a:solidFill>
                              <a:latin typeface="Cambria Math" panose="02040503050406030204" pitchFamily="18" charset="0"/>
                            </a:rPr>
                          </m:ctrlPr>
                        </m:sSupPr>
                        <m:e>
                          <m:r>
                            <a:rPr lang="en-US" altLang="zh-CN" i="1">
                              <a:solidFill>
                                <a:srgbClr val="2E31D6"/>
                              </a:solidFill>
                              <a:latin typeface="Cambria Math" panose="02040503050406030204" pitchFamily="18" charset="0"/>
                            </a:rPr>
                            <m:t>𝑈</m:t>
                          </m:r>
                        </m:e>
                        <m:sup>
                          <m:r>
                            <a:rPr lang="en-US" altLang="zh-CN" i="1">
                              <a:solidFill>
                                <a:srgbClr val="2E31D6"/>
                              </a:solidFill>
                              <a:latin typeface="Cambria Math" panose="02040503050406030204" pitchFamily="18" charset="0"/>
                            </a:rPr>
                            <m:t>𝑜</m:t>
                          </m:r>
                        </m:sup>
                      </m:s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h</m:t>
                          </m:r>
                        </m:e>
                        <m:sub>
                          <m:r>
                            <a:rPr lang="en-US" altLang="zh-CN" i="1">
                              <a:solidFill>
                                <a:srgbClr val="2E31D6"/>
                              </a:solidFill>
                              <a:latin typeface="Cambria Math" panose="02040503050406030204" pitchFamily="18" charset="0"/>
                            </a:rPr>
                            <m:t>𝑡</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m:t>
                      </m:r>
                      <m:sSup>
                        <m:sSupPr>
                          <m:ctrlPr>
                            <a:rPr lang="zh-CN" altLang="zh-CN" i="1">
                              <a:solidFill>
                                <a:srgbClr val="2E31D6"/>
                              </a:solidFill>
                              <a:latin typeface="Cambria Math" panose="02040503050406030204" pitchFamily="18" charset="0"/>
                            </a:rPr>
                          </m:ctrlPr>
                        </m:sSupPr>
                        <m:e>
                          <m:r>
                            <a:rPr lang="en-US" altLang="zh-CN" i="1">
                              <a:solidFill>
                                <a:srgbClr val="2E31D6"/>
                              </a:solidFill>
                              <a:latin typeface="Cambria Math" panose="02040503050406030204" pitchFamily="18" charset="0"/>
                            </a:rPr>
                            <m:t>𝑏</m:t>
                          </m:r>
                        </m:e>
                        <m:sup>
                          <m:r>
                            <a:rPr lang="en-US" altLang="zh-CN" i="1">
                              <a:solidFill>
                                <a:srgbClr val="2E31D6"/>
                              </a:solidFill>
                              <a:latin typeface="Cambria Math" panose="02040503050406030204" pitchFamily="18" charset="0"/>
                            </a:rPr>
                            <m:t>𝑜</m:t>
                          </m:r>
                        </m:sup>
                      </m:sSup>
                      <m:r>
                        <a:rPr lang="en-US" altLang="zh-CN" i="1">
                          <a:solidFill>
                            <a:srgbClr val="2E31D6"/>
                          </a:solidFill>
                          <a:latin typeface="Cambria Math" panose="02040503050406030204" pitchFamily="18" charset="0"/>
                        </a:rPr>
                        <m:t>)</m:t>
                      </m:r>
                    </m:oMath>
                  </m:oMathPara>
                </a14:m>
                <a:endParaRPr lang="zh-CN" altLang="zh-CN" sz="1100" dirty="0">
                  <a:solidFill>
                    <a:srgbClr val="2E31D6"/>
                  </a:solidFill>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h</m:t>
                          </m:r>
                        </m:e>
                        <m:sub>
                          <m:r>
                            <a:rPr lang="en-US" altLang="zh-CN" i="1">
                              <a:solidFill>
                                <a:srgbClr val="2E31D6"/>
                              </a:solidFill>
                              <a:latin typeface="Cambria Math" panose="02040503050406030204" pitchFamily="18" charset="0"/>
                            </a:rPr>
                            <m:t>𝑡</m:t>
                          </m:r>
                          <m:r>
                            <a:rPr lang="en-US" altLang="zh-CN" i="1">
                              <a:solidFill>
                                <a:srgbClr val="2E31D6"/>
                              </a:solidFill>
                              <a:latin typeface="Cambria Math" panose="02040503050406030204" pitchFamily="18" charset="0"/>
                            </a:rPr>
                            <m:t> </m:t>
                          </m:r>
                        </m:sub>
                      </m:sSub>
                      <m:r>
                        <a:rPr lang="en-US" altLang="zh-CN" i="1">
                          <a:solidFill>
                            <a:srgbClr val="2E31D6"/>
                          </a:solidFill>
                          <a:latin typeface="Cambria Math" panose="02040503050406030204" pitchFamily="18" charset="0"/>
                        </a:rPr>
                        <m:t> = </m:t>
                      </m:r>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𝑜</m:t>
                          </m:r>
                        </m:e>
                        <m:sub>
                          <m:r>
                            <a:rPr lang="en-US" altLang="zh-CN" i="1">
                              <a:solidFill>
                                <a:srgbClr val="2E31D6"/>
                              </a:solidFill>
                              <a:latin typeface="Cambria Math" panose="02040503050406030204" pitchFamily="18" charset="0"/>
                            </a:rPr>
                            <m:t>𝑡</m:t>
                          </m:r>
                        </m:sub>
                      </m:sSub>
                      <m:r>
                        <a:rPr lang="en-US" altLang="zh-CN" i="1">
                          <a:solidFill>
                            <a:srgbClr val="2E31D6"/>
                          </a:solidFill>
                          <a:latin typeface="Cambria Math" panose="02040503050406030204" pitchFamily="18" charset="0"/>
                        </a:rPr>
                        <m:t> ∗ </m:t>
                      </m:r>
                      <m:r>
                        <a:rPr lang="en-US" altLang="zh-CN" i="1">
                          <a:solidFill>
                            <a:srgbClr val="2E31D6"/>
                          </a:solidFill>
                          <a:latin typeface="Cambria Math" panose="02040503050406030204" pitchFamily="18" charset="0"/>
                        </a:rPr>
                        <m:t>𝑡𝑎𝑛h</m:t>
                      </m:r>
                      <m:r>
                        <a:rPr lang="en-US" altLang="zh-CN" i="1">
                          <a:solidFill>
                            <a:srgbClr val="2E31D6"/>
                          </a:solidFill>
                          <a:latin typeface="Cambria Math" panose="02040503050406030204" pitchFamily="18" charset="0"/>
                        </a:rPr>
                        <m:t>(</m:t>
                      </m:r>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𝐶</m:t>
                          </m:r>
                        </m:e>
                        <m:sub>
                          <m:r>
                            <a:rPr lang="en-US" altLang="zh-CN" i="1">
                              <a:solidFill>
                                <a:srgbClr val="2E31D6"/>
                              </a:solidFill>
                              <a:latin typeface="Cambria Math" panose="02040503050406030204" pitchFamily="18" charset="0"/>
                            </a:rPr>
                            <m:t>𝑡</m:t>
                          </m:r>
                        </m:sub>
                      </m:sSub>
                      <m:r>
                        <a:rPr lang="en-US" altLang="zh-CN" i="1">
                          <a:solidFill>
                            <a:srgbClr val="2E31D6"/>
                          </a:solidFill>
                          <a:latin typeface="Cambria Math" panose="02040503050406030204" pitchFamily="18" charset="0"/>
                        </a:rPr>
                        <m:t>)</m:t>
                      </m:r>
                    </m:oMath>
                  </m:oMathPara>
                </a14:m>
                <a:endParaRPr lang="zh-CN" altLang="zh-CN" sz="1100" dirty="0">
                  <a:solidFill>
                    <a:srgbClr val="2E31D6"/>
                  </a:solidFill>
                </a:endParaRPr>
              </a:p>
              <a:p>
                <a:pPr marL="457200" lvl="1" indent="0" eaLnBrk="1" hangingPunct="1">
                  <a:spcBef>
                    <a:spcPts val="600"/>
                  </a:spcBef>
                  <a:buNone/>
                </a:pPr>
                <a:endParaRPr lang="en-US" altLang="zh-CN" noProof="1">
                  <a:solidFill>
                    <a:srgbClr val="0000CC"/>
                  </a:solidFill>
                </a:endParaRPr>
              </a:p>
            </p:txBody>
          </p:sp>
        </mc:Choice>
        <mc:Fallback xmlns="">
          <p:sp>
            <p:nvSpPr>
              <p:cNvPr id="13315" name="内容占位符 2"/>
              <p:cNvSpPr>
                <a:spLocks noGrp="1" noRot="1" noChangeAspect="1" noMove="1" noResize="1" noEditPoints="1" noAdjustHandles="1" noChangeArrowheads="1" noChangeShapeType="1" noTextEdit="1"/>
              </p:cNvSpPr>
              <p:nvPr>
                <p:ph idx="1"/>
              </p:nvPr>
            </p:nvSpPr>
            <p:spPr>
              <a:xfrm>
                <a:off x="107949" y="933903"/>
                <a:ext cx="8856663" cy="5256212"/>
              </a:xfrm>
              <a:blipFill>
                <a:blip r:embed="rId2"/>
                <a:stretch>
                  <a:fillRect r="-551"/>
                </a:stretch>
              </a:blipFill>
            </p:spPr>
            <p:txBody>
              <a:bodyPr/>
              <a:lstStyle/>
              <a:p>
                <a:r>
                  <a:rPr lang="zh-CN" altLang="en-US">
                    <a:noFill/>
                  </a:rPr>
                  <a:t> </a:t>
                </a:r>
              </a:p>
            </p:txBody>
          </p:sp>
        </mc:Fallback>
      </mc:AlternateContent>
      <p:sp>
        <p:nvSpPr>
          <p:cNvPr id="13316" name="灯片编号占位符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Arial" panose="020B0604020202020204" pitchFamily="34" charset="0"/>
              <a:buChar char="•"/>
            </a:pPr>
            <a:fld id="{1859DBAF-2171-47C3-8778-EBC454D2EC6C}" type="slidenum">
              <a:rPr lang="en-US" altLang="ja-JP" sz="1800">
                <a:solidFill>
                  <a:schemeClr val="folHlink"/>
                </a:solidFill>
                <a:latin typeface="Courier New" panose="02070309020205020404" pitchFamily="49" charset="0"/>
              </a:rPr>
              <a:pPr eaLnBrk="1" hangingPunct="1">
                <a:buFont typeface="Arial" panose="020B0604020202020204" pitchFamily="34" charset="0"/>
                <a:buChar char="•"/>
              </a:pPr>
              <a:t>16</a:t>
            </a:fld>
            <a:endParaRPr lang="en-US" altLang="ja-JP" sz="1800">
              <a:solidFill>
                <a:schemeClr val="folHlink"/>
              </a:solidFill>
              <a:latin typeface="Courier New" panose="02070309020205020404" pitchFamily="49" charset="0"/>
            </a:endParaRPr>
          </a:p>
        </p:txBody>
      </p:sp>
    </p:spTree>
    <p:extLst>
      <p:ext uri="{BB962C8B-B14F-4D97-AF65-F5344CB8AC3E}">
        <p14:creationId xmlns:p14="http://schemas.microsoft.com/office/powerpoint/2010/main" val="4030003580"/>
      </p:ext>
    </p:extLst>
  </p:cSld>
  <p:clrMapOvr>
    <a:masterClrMapping/>
  </p:clrMapOvr>
  <p:transition>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p:nvPr>
        </p:nvSpPr>
        <p:spPr/>
        <p:txBody>
          <a:bodyPr/>
          <a:lstStyle/>
          <a:p>
            <a:r>
              <a:rPr lang="en-US" altLang="ja-JP" sz="2800" dirty="0"/>
              <a:t>Invention (Case 0) – Block Diagram Explanation (5)</a:t>
            </a:r>
            <a:endParaRPr lang="en-US" altLang="zh-CN" sz="2800" dirty="0"/>
          </a:p>
        </p:txBody>
      </p:sp>
      <mc:AlternateContent xmlns:mc="http://schemas.openxmlformats.org/markup-compatibility/2006">
        <mc:Choice xmlns:a14="http://schemas.microsoft.com/office/drawing/2010/main" Requires="a14">
          <p:sp>
            <p:nvSpPr>
              <p:cNvPr id="13315" name="内容占位符 2"/>
              <p:cNvSpPr>
                <a:spLocks noGrp="1" noChangeArrowheads="1"/>
              </p:cNvSpPr>
              <p:nvPr>
                <p:ph idx="1"/>
              </p:nvPr>
            </p:nvSpPr>
            <p:spPr>
              <a:xfrm>
                <a:off x="107949" y="933903"/>
                <a:ext cx="8856663" cy="5256212"/>
              </a:xfrm>
            </p:spPr>
            <p:txBody>
              <a:bodyPr/>
              <a:lstStyle/>
              <a:p>
                <a:pPr marL="457200" lvl="1" indent="0" eaLnBrk="1" hangingPunct="1">
                  <a:spcBef>
                    <a:spcPts val="600"/>
                  </a:spcBef>
                  <a:buNone/>
                </a:pPr>
                <a:endParaRPr lang="en-US" altLang="zh-CN" noProof="1">
                  <a:solidFill>
                    <a:srgbClr val="0000CC"/>
                  </a:solidFill>
                </a:endParaRPr>
              </a:p>
              <a:p>
                <a:pPr marL="457200" lvl="1" indent="0" eaLnBrk="1" hangingPunct="1">
                  <a:spcBef>
                    <a:spcPts val="600"/>
                  </a:spcBef>
                  <a:buNone/>
                </a:pPr>
                <a:r>
                  <a:rPr lang="zh-CN" altLang="en-US" noProof="1">
                    <a:solidFill>
                      <a:srgbClr val="0000CC"/>
                    </a:solidFill>
                  </a:rPr>
                  <a:t>采用基于注意力机制的</a:t>
                </a:r>
                <a:r>
                  <a:rPr lang="en-US" altLang="zh-CN" noProof="1">
                    <a:solidFill>
                      <a:srgbClr val="0000CC"/>
                    </a:solidFill>
                  </a:rPr>
                  <a:t>Encoder-Decoder</a:t>
                </a:r>
                <a:r>
                  <a:rPr lang="zh-CN" altLang="en-US" noProof="1">
                    <a:solidFill>
                      <a:srgbClr val="0000CC"/>
                    </a:solidFill>
                  </a:rPr>
                  <a:t>神经网络可以很好的得到文本分级结果。</a:t>
                </a:r>
                <a:endParaRPr lang="en-US" altLang="zh-CN" noProof="1">
                  <a:solidFill>
                    <a:srgbClr val="0000CC"/>
                  </a:solidFill>
                </a:endParaRPr>
              </a:p>
              <a:p>
                <a:pPr marL="457200" lvl="1" indent="0" eaLnBrk="1" hangingPunct="1">
                  <a:spcBef>
                    <a:spcPts val="600"/>
                  </a:spcBef>
                  <a:buNone/>
                </a:pPr>
                <a:r>
                  <a:rPr lang="zh-CN" altLang="en-US" noProof="1">
                    <a:solidFill>
                      <a:srgbClr val="0000CC"/>
                    </a:solidFill>
                  </a:rPr>
                  <a:t>通过注意力机制可以注意到不同的（实体</a:t>
                </a:r>
                <a:r>
                  <a:rPr lang="en-US" altLang="zh-CN" noProof="1">
                    <a:solidFill>
                      <a:srgbClr val="0000CC"/>
                    </a:solidFill>
                  </a:rPr>
                  <a:t>-</a:t>
                </a:r>
                <a:r>
                  <a:rPr lang="zh-CN" altLang="en-US" noProof="1">
                    <a:solidFill>
                      <a:srgbClr val="0000CC"/>
                    </a:solidFill>
                  </a:rPr>
                  <a:t>关系</a:t>
                </a:r>
                <a:r>
                  <a:rPr lang="en-US" altLang="zh-CN" noProof="1">
                    <a:solidFill>
                      <a:srgbClr val="0000CC"/>
                    </a:solidFill>
                  </a:rPr>
                  <a:t>-</a:t>
                </a:r>
                <a:r>
                  <a:rPr lang="zh-CN" altLang="en-US" noProof="1">
                    <a:solidFill>
                      <a:srgbClr val="0000CC"/>
                    </a:solidFill>
                  </a:rPr>
                  <a:t>实体）对于文本分级的重要程度，通过</a:t>
                </a:r>
                <a:r>
                  <a:rPr lang="en-US" altLang="zh-CN" noProof="1">
                    <a:solidFill>
                      <a:srgbClr val="0000CC"/>
                    </a:solidFill>
                  </a:rPr>
                  <a:t>Encoder</a:t>
                </a:r>
                <a:r>
                  <a:rPr lang="zh-CN" altLang="en-US" noProof="1">
                    <a:solidFill>
                      <a:srgbClr val="0000CC"/>
                    </a:solidFill>
                  </a:rPr>
                  <a:t>网络得到加权之后的隐藏变量，通过</a:t>
                </a:r>
                <a:r>
                  <a:rPr lang="en-US" altLang="zh-CN" noProof="1">
                    <a:solidFill>
                      <a:srgbClr val="0000CC"/>
                    </a:solidFill>
                  </a:rPr>
                  <a:t>Decoder</a:t>
                </a:r>
                <a:r>
                  <a:rPr lang="zh-CN" altLang="en-US" noProof="1">
                    <a:solidFill>
                      <a:srgbClr val="0000CC"/>
                    </a:solidFill>
                  </a:rPr>
                  <a:t>网络对隐藏变量进行解码得到最终的分级结果。</a:t>
                </a:r>
                <a:endParaRPr lang="en-US" altLang="zh-CN" noProof="1">
                  <a:solidFill>
                    <a:srgbClr val="0000CC"/>
                  </a:solidFill>
                </a:endParaRPr>
              </a:p>
              <a:p>
                <a:pPr marL="457200" lvl="1" indent="0" eaLnBrk="1" hangingPunct="1">
                  <a:spcBef>
                    <a:spcPts val="600"/>
                  </a:spcBef>
                  <a:buNone/>
                </a:pPr>
                <a:r>
                  <a:rPr lang="zh-CN" altLang="en-US" noProof="1">
                    <a:solidFill>
                      <a:srgbClr val="0000CC"/>
                    </a:solidFill>
                  </a:rPr>
                  <a:t>其中在</a:t>
                </a:r>
                <a:r>
                  <a:rPr lang="en-US" altLang="zh-CN" noProof="1">
                    <a:solidFill>
                      <a:srgbClr val="0000CC"/>
                    </a:solidFill>
                  </a:rPr>
                  <a:t>Encoder</a:t>
                </a:r>
                <a:r>
                  <a:rPr lang="zh-CN" altLang="en-US" noProof="1">
                    <a:solidFill>
                      <a:srgbClr val="0000CC"/>
                    </a:solidFill>
                  </a:rPr>
                  <a:t>模型中采用了增强型的</a:t>
                </a:r>
                <a:r>
                  <a:rPr lang="en-US" altLang="zh-CN" noProof="1">
                    <a:solidFill>
                      <a:srgbClr val="0000CC"/>
                    </a:solidFill>
                  </a:rPr>
                  <a:t>LSTM</a:t>
                </a:r>
                <a:r>
                  <a:rPr lang="zh-CN" altLang="en-US" noProof="1">
                    <a:solidFill>
                      <a:srgbClr val="0000CC"/>
                    </a:solidFill>
                  </a:rPr>
                  <a:t>模型，其模型的具体公式为：</a:t>
                </a:r>
                <a:endParaRPr lang="en-US" altLang="zh-CN" noProof="1">
                  <a:solidFill>
                    <a:srgbClr val="0000CC"/>
                  </a:solidFill>
                </a:endParaRPr>
              </a:p>
              <a:p>
                <a:pPr marL="457200" lvl="1" indent="0" eaLnBrk="1" hangingPunct="1">
                  <a:spcBef>
                    <a:spcPts val="600"/>
                  </a:spcBef>
                  <a:buNone/>
                </a:pPr>
                <a:endParaRPr lang="en-US" altLang="zh-CN" noProof="1">
                  <a:solidFill>
                    <a:srgbClr val="0000CC"/>
                  </a:solidFill>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smtClean="0">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𝑓</m:t>
                          </m:r>
                        </m:e>
                        <m:sub>
                          <m:r>
                            <a:rPr lang="en-US" altLang="zh-CN" i="1">
                              <a:solidFill>
                                <a:srgbClr val="2E31D6"/>
                              </a:solidFill>
                              <a:latin typeface="Cambria Math" panose="02040503050406030204" pitchFamily="18" charset="0"/>
                            </a:rPr>
                            <m:t>𝑡</m:t>
                          </m:r>
                        </m:sub>
                      </m:sSub>
                      <m:r>
                        <a:rPr lang="en-US" altLang="zh-CN" i="1">
                          <a:solidFill>
                            <a:srgbClr val="2E31D6"/>
                          </a:solidFill>
                          <a:latin typeface="Cambria Math" panose="02040503050406030204" pitchFamily="18" charset="0"/>
                        </a:rPr>
                        <m:t> = </m:t>
                      </m:r>
                      <m:r>
                        <a:rPr lang="en-US" altLang="zh-CN" i="1">
                          <a:solidFill>
                            <a:srgbClr val="2E31D6"/>
                          </a:solidFill>
                          <a:latin typeface="Cambria Math" panose="02040503050406030204" pitchFamily="18" charset="0"/>
                        </a:rPr>
                        <m:t>𝜎</m:t>
                      </m:r>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1</m:t>
                          </m:r>
                        </m:sub>
                        <m:sup>
                          <m:r>
                            <a:rPr lang="en-US" altLang="zh-CN" i="1">
                              <a:solidFill>
                                <a:srgbClr val="2E31D6"/>
                              </a:solidFill>
                              <a:latin typeface="Cambria Math" panose="02040503050406030204" pitchFamily="18" charset="0"/>
                            </a:rPr>
                            <m:t>𝑓</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𝑟</m:t>
                          </m:r>
                        </m:sub>
                        <m:sup>
                          <m:r>
                            <a:rPr lang="en-US" altLang="zh-CN" i="1">
                              <a:solidFill>
                                <a:srgbClr val="2E31D6"/>
                              </a:solidFill>
                              <a:latin typeface="Cambria Math" panose="02040503050406030204" pitchFamily="18" charset="0"/>
                            </a:rPr>
                            <m:t>𝑓</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𝑟</m:t>
                          </m:r>
                        </m:sub>
                      </m:sSub>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2</m:t>
                          </m:r>
                        </m:sub>
                        <m:sup>
                          <m:r>
                            <a:rPr lang="en-US" altLang="zh-CN" i="1">
                              <a:solidFill>
                                <a:srgbClr val="2E31D6"/>
                              </a:solidFill>
                              <a:latin typeface="Cambria Math" panose="02040503050406030204" pitchFamily="18" charset="0"/>
                            </a:rPr>
                            <m:t>𝑓</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2</m:t>
                          </m:r>
                        </m:sub>
                      </m:sSub>
                      <m:r>
                        <a:rPr lang="en-US" altLang="zh-CN" i="1">
                          <a:solidFill>
                            <a:srgbClr val="2E31D6"/>
                          </a:solidFill>
                          <a:latin typeface="Cambria Math" panose="02040503050406030204" pitchFamily="18" charset="0"/>
                        </a:rPr>
                        <m:t>+</m:t>
                      </m:r>
                      <m:sSup>
                        <m:sSupPr>
                          <m:ctrlPr>
                            <a:rPr lang="zh-CN" altLang="zh-CN" i="1">
                              <a:solidFill>
                                <a:srgbClr val="2E31D6"/>
                              </a:solidFill>
                              <a:latin typeface="Cambria Math" panose="02040503050406030204" pitchFamily="18" charset="0"/>
                            </a:rPr>
                          </m:ctrlPr>
                        </m:sSupPr>
                        <m:e>
                          <m:r>
                            <a:rPr lang="en-US" altLang="zh-CN" i="1">
                              <a:solidFill>
                                <a:srgbClr val="2E31D6"/>
                              </a:solidFill>
                              <a:latin typeface="Cambria Math" panose="02040503050406030204" pitchFamily="18" charset="0"/>
                            </a:rPr>
                            <m:t>𝑈</m:t>
                          </m:r>
                        </m:e>
                        <m:sup>
                          <m:r>
                            <a:rPr lang="en-US" altLang="zh-CN" i="1">
                              <a:solidFill>
                                <a:srgbClr val="2E31D6"/>
                              </a:solidFill>
                              <a:latin typeface="Cambria Math" panose="02040503050406030204" pitchFamily="18" charset="0"/>
                            </a:rPr>
                            <m:t>𝑓</m:t>
                          </m:r>
                        </m:sup>
                      </m:s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h</m:t>
                          </m:r>
                        </m:e>
                        <m:sub>
                          <m:r>
                            <a:rPr lang="en-US" altLang="zh-CN" i="1">
                              <a:solidFill>
                                <a:srgbClr val="2E31D6"/>
                              </a:solidFill>
                              <a:latin typeface="Cambria Math" panose="02040503050406030204" pitchFamily="18" charset="0"/>
                            </a:rPr>
                            <m:t>𝑡</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m:t>
                      </m:r>
                      <m:sSup>
                        <m:sSupPr>
                          <m:ctrlPr>
                            <a:rPr lang="zh-CN" altLang="zh-CN" i="1">
                              <a:solidFill>
                                <a:srgbClr val="2E31D6"/>
                              </a:solidFill>
                              <a:latin typeface="Cambria Math" panose="02040503050406030204" pitchFamily="18" charset="0"/>
                            </a:rPr>
                          </m:ctrlPr>
                        </m:sSupPr>
                        <m:e>
                          <m:r>
                            <a:rPr lang="en-US" altLang="zh-CN" i="1">
                              <a:solidFill>
                                <a:srgbClr val="2E31D6"/>
                              </a:solidFill>
                              <a:latin typeface="Cambria Math" panose="02040503050406030204" pitchFamily="18" charset="0"/>
                            </a:rPr>
                            <m:t>𝑏</m:t>
                          </m:r>
                        </m:e>
                        <m:sup>
                          <m:r>
                            <a:rPr lang="en-US" altLang="zh-CN" i="1">
                              <a:solidFill>
                                <a:srgbClr val="2E31D6"/>
                              </a:solidFill>
                              <a:latin typeface="Cambria Math" panose="02040503050406030204" pitchFamily="18" charset="0"/>
                            </a:rPr>
                            <m:t>𝑓</m:t>
                          </m:r>
                        </m:sup>
                      </m:sSup>
                      <m:r>
                        <a:rPr lang="en-US" altLang="zh-CN" i="1">
                          <a:solidFill>
                            <a:srgbClr val="2E31D6"/>
                          </a:solidFill>
                          <a:latin typeface="Cambria Math" panose="02040503050406030204" pitchFamily="18" charset="0"/>
                        </a:rPr>
                        <m:t>)</m:t>
                      </m:r>
                    </m:oMath>
                  </m:oMathPara>
                </a14:m>
                <a:endParaRPr lang="en-US" altLang="zh-CN" sz="1100" dirty="0">
                  <a:solidFill>
                    <a:srgbClr val="2E31D6"/>
                  </a:solidFill>
                </a:endParaRPr>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m:t>a</m:t>
                      </m:r>
                      <m:sSub>
                        <m:sSubPr>
                          <m:ctrlPr>
                            <a:rPr lang="zh-CN" altLang="zh-CN" i="1"/>
                          </m:ctrlPr>
                        </m:sSubPr>
                        <m:e>
                          <m:d>
                            <m:dPr>
                              <m:ctrlPr>
                                <a:rPr lang="zh-CN" altLang="zh-CN" i="1"/>
                              </m:ctrlPr>
                            </m:dPr>
                            <m:e>
                              <m:r>
                                <m:rPr>
                                  <m:sty m:val="p"/>
                                </m:rPr>
                                <a:rPr lang="en-US" altLang="zh-CN"/>
                                <m:t>t</m:t>
                              </m:r>
                            </m:e>
                          </m:d>
                        </m:e>
                        <m:sub>
                          <m:r>
                            <m:rPr>
                              <m:sty m:val="p"/>
                            </m:rPr>
                            <a:rPr lang="en-US" altLang="zh-CN"/>
                            <m:t>s</m:t>
                          </m:r>
                        </m:sub>
                      </m:sSub>
                      <m:r>
                        <a:rPr lang="en-US" altLang="zh-CN"/>
                        <m:t>=</m:t>
                      </m:r>
                      <m:r>
                        <m:rPr>
                          <m:sty m:val="p"/>
                        </m:rPr>
                        <a:rPr lang="en-US" altLang="zh-CN"/>
                        <m:t>align</m:t>
                      </m:r>
                      <m:d>
                        <m:dPr>
                          <m:ctrlPr>
                            <a:rPr lang="zh-CN" altLang="zh-CN" i="1"/>
                          </m:ctrlPr>
                        </m:dPr>
                        <m:e>
                          <m:sSub>
                            <m:sSubPr>
                              <m:ctrlPr>
                                <a:rPr lang="zh-CN" altLang="zh-CN" i="1"/>
                              </m:ctrlPr>
                            </m:sSubPr>
                            <m:e>
                              <m:r>
                                <m:rPr>
                                  <m:sty m:val="p"/>
                                </m:rPr>
                                <a:rPr lang="en-US" altLang="zh-CN"/>
                                <m:t>h</m:t>
                              </m:r>
                            </m:e>
                            <m:sub>
                              <m:r>
                                <m:rPr>
                                  <m:sty m:val="p"/>
                                </m:rPr>
                                <a:rPr lang="en-US" altLang="zh-CN"/>
                                <m:t>t</m:t>
                              </m:r>
                            </m:sub>
                          </m:sSub>
                          <m:r>
                            <a:rPr lang="en-US" altLang="zh-CN"/>
                            <m:t>,</m:t>
                          </m:r>
                          <m:sSub>
                            <m:sSubPr>
                              <m:ctrlPr>
                                <a:rPr lang="zh-CN" altLang="zh-CN" i="1"/>
                              </m:ctrlPr>
                            </m:sSubPr>
                            <m:e>
                              <m:r>
                                <m:rPr>
                                  <m:sty m:val="p"/>
                                </m:rPr>
                                <a:rPr lang="en-US" altLang="zh-CN"/>
                                <m:t>h</m:t>
                              </m:r>
                            </m:e>
                            <m:sub>
                              <m:r>
                                <m:rPr>
                                  <m:sty m:val="p"/>
                                </m:rPr>
                                <a:rPr lang="en-US" altLang="zh-CN"/>
                                <m:t>s</m:t>
                              </m:r>
                            </m:sub>
                          </m:sSub>
                        </m:e>
                      </m:d>
                      <m:r>
                        <a:rPr lang="en-US" altLang="zh-CN"/>
                        <m:t>=</m:t>
                      </m:r>
                      <m:f>
                        <m:fPr>
                          <m:ctrlPr>
                            <a:rPr lang="zh-CN" altLang="zh-CN" i="1"/>
                          </m:ctrlPr>
                        </m:fPr>
                        <m:num>
                          <m:r>
                            <a:rPr lang="en-US" altLang="zh-CN" i="1"/>
                            <m:t>𝑒𝑥𝑝</m:t>
                          </m:r>
                          <m:r>
                            <a:rPr lang="en-US" altLang="zh-CN" i="1"/>
                            <m:t>(</m:t>
                          </m:r>
                          <m:r>
                            <a:rPr lang="en-US" altLang="zh-CN" i="1"/>
                            <m:t>𝑠𝑐𝑜𝑟𝑒</m:t>
                          </m:r>
                          <m:r>
                            <a:rPr lang="en-US" altLang="zh-CN" i="1"/>
                            <m:t>(</m:t>
                          </m:r>
                          <m:r>
                            <a:rPr lang="en-US" altLang="zh-CN" i="1"/>
                            <m:t>h</m:t>
                          </m:r>
                          <m:r>
                            <a:rPr lang="en-US" altLang="zh-CN" i="1"/>
                            <m:t>_</m:t>
                          </m:r>
                          <m:r>
                            <a:rPr lang="en-US" altLang="zh-CN" i="1"/>
                            <m:t>𝑡</m:t>
                          </m:r>
                          <m:r>
                            <a:rPr lang="en-US" altLang="zh-CN" i="1"/>
                            <m:t>,</m:t>
                          </m:r>
                          <m:r>
                            <a:rPr lang="en-US" altLang="zh-CN" i="1"/>
                            <m:t>h</m:t>
                          </m:r>
                          <m:r>
                            <a:rPr lang="en-US" altLang="zh-CN" i="1"/>
                            <m:t>_</m:t>
                          </m:r>
                          <m:r>
                            <a:rPr lang="en-US" altLang="zh-CN" i="1"/>
                            <m:t>𝑠</m:t>
                          </m:r>
                          <m:r>
                            <a:rPr lang="en-US" altLang="zh-CN" i="1"/>
                            <m:t>))</m:t>
                          </m:r>
                        </m:num>
                        <m:den>
                          <m:nary>
                            <m:naryPr>
                              <m:chr m:val="∑"/>
                              <m:limLoc m:val="undOvr"/>
                              <m:supHide m:val="on"/>
                              <m:ctrlPr>
                                <a:rPr lang="zh-CN" altLang="zh-CN" i="1"/>
                              </m:ctrlPr>
                            </m:naryPr>
                            <m:sub>
                              <m:r>
                                <m:rPr>
                                  <m:sty m:val="p"/>
                                  <m:brk m:alnAt="8"/>
                                </m:rPr>
                                <a:rPr lang="en-US" altLang="zh-CN" i="1">
                                  <a:latin typeface="Cambria Math" panose="02040503050406030204" pitchFamily="18" charset="0"/>
                                </a:rPr>
                                <m:t>s</m:t>
                              </m:r>
                            </m:sub>
                            <m:sup/>
                            <m:e>
                              <m:r>
                                <a:rPr lang="en-US" altLang="zh-CN" i="1"/>
                                <m:t>𝑒𝑥𝑝</m:t>
                              </m:r>
                              <m:r>
                                <a:rPr lang="en-US" altLang="zh-CN" i="1"/>
                                <m:t>(</m:t>
                              </m:r>
                              <m:r>
                                <a:rPr lang="en-US" altLang="zh-CN" i="1"/>
                                <m:t>𝑠𝑐𝑜𝑟𝑒</m:t>
                              </m:r>
                              <m:r>
                                <a:rPr lang="en-US" altLang="zh-CN" i="1"/>
                                <m:t>(</m:t>
                              </m:r>
                              <m:r>
                                <a:rPr lang="en-US" altLang="zh-CN" i="1"/>
                                <m:t>h</m:t>
                              </m:r>
                              <m:r>
                                <a:rPr lang="en-US" altLang="zh-CN" i="1"/>
                                <m:t>_</m:t>
                              </m:r>
                              <m:r>
                                <a:rPr lang="en-US" altLang="zh-CN" i="1"/>
                                <m:t>𝑡</m:t>
                              </m:r>
                              <m:r>
                                <a:rPr lang="en-US" altLang="zh-CN" i="1"/>
                                <m:t>,</m:t>
                              </m:r>
                              <m:r>
                                <a:rPr lang="en-US" altLang="zh-CN" i="1"/>
                                <m:t>h</m:t>
                              </m:r>
                              <m:r>
                                <a:rPr lang="en-US" altLang="zh-CN" i="1"/>
                                <m:t>_</m:t>
                              </m:r>
                              <m:r>
                                <a:rPr lang="en-US" altLang="zh-CN" i="1"/>
                                <m:t>𝑠</m:t>
                              </m:r>
                              <m:r>
                                <a:rPr lang="en-US" altLang="zh-CN" i="1"/>
                                <m:t>))</m:t>
                              </m:r>
                            </m:e>
                          </m:nary>
                        </m:den>
                      </m:f>
                    </m:oMath>
                  </m:oMathPara>
                </a14:m>
                <a:endParaRPr lang="zh-CN" altLang="zh-CN" dirty="0"/>
              </a:p>
              <a:p>
                <a:pPr marL="0" indent="0">
                  <a:buNone/>
                </a:pPr>
                <a:endParaRPr lang="en-US" altLang="zh-CN" sz="1100" dirty="0">
                  <a:solidFill>
                    <a:srgbClr val="2E31D6"/>
                  </a:solidFill>
                </a:endParaRPr>
              </a:p>
              <a:p>
                <a:pPr marL="0" indent="0">
                  <a:buNone/>
                </a:pPr>
                <a:endParaRPr lang="en-US" altLang="zh-CN" sz="1100" dirty="0">
                  <a:solidFill>
                    <a:srgbClr val="2E31D6"/>
                  </a:solidFill>
                </a:endParaRPr>
              </a:p>
              <a:p>
                <a:pPr marL="0" indent="0">
                  <a:buNone/>
                </a:pPr>
                <a:endParaRPr lang="zh-CN" altLang="zh-CN" sz="1100" dirty="0">
                  <a:solidFill>
                    <a:srgbClr val="2E31D6"/>
                  </a:solidFill>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smtClean="0">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𝑖</m:t>
                          </m:r>
                        </m:e>
                        <m:sub>
                          <m:r>
                            <a:rPr lang="en-US" altLang="zh-CN" i="1">
                              <a:solidFill>
                                <a:srgbClr val="2E31D6"/>
                              </a:solidFill>
                              <a:latin typeface="Cambria Math" panose="02040503050406030204" pitchFamily="18" charset="0"/>
                            </a:rPr>
                            <m:t>𝑡</m:t>
                          </m:r>
                        </m:sub>
                      </m:sSub>
                      <m:r>
                        <a:rPr lang="en-US" altLang="zh-CN" i="1">
                          <a:solidFill>
                            <a:srgbClr val="2E31D6"/>
                          </a:solidFill>
                          <a:latin typeface="Cambria Math" panose="02040503050406030204" pitchFamily="18" charset="0"/>
                        </a:rPr>
                        <m:t> = </m:t>
                      </m:r>
                      <m:r>
                        <a:rPr lang="en-US" altLang="zh-CN" i="1">
                          <a:solidFill>
                            <a:srgbClr val="2E31D6"/>
                          </a:solidFill>
                          <a:latin typeface="Cambria Math" panose="02040503050406030204" pitchFamily="18" charset="0"/>
                        </a:rPr>
                        <m:t>𝜎</m:t>
                      </m:r>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1</m:t>
                          </m:r>
                        </m:sub>
                        <m:sup>
                          <m:r>
                            <a:rPr lang="en-US" altLang="zh-CN" i="1">
                              <a:solidFill>
                                <a:srgbClr val="2E31D6"/>
                              </a:solidFill>
                              <a:latin typeface="Cambria Math" panose="02040503050406030204" pitchFamily="18" charset="0"/>
                            </a:rPr>
                            <m:t>𝑖</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𝑟</m:t>
                          </m:r>
                        </m:sub>
                        <m:sup>
                          <m:r>
                            <a:rPr lang="en-US" altLang="zh-CN" i="1">
                              <a:solidFill>
                                <a:srgbClr val="2E31D6"/>
                              </a:solidFill>
                              <a:latin typeface="Cambria Math" panose="02040503050406030204" pitchFamily="18" charset="0"/>
                            </a:rPr>
                            <m:t>𝑖</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𝑟</m:t>
                          </m:r>
                        </m:sub>
                      </m:sSub>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2</m:t>
                          </m:r>
                        </m:sub>
                        <m:sup>
                          <m:r>
                            <a:rPr lang="en-US" altLang="zh-CN" i="1">
                              <a:solidFill>
                                <a:srgbClr val="2E31D6"/>
                              </a:solidFill>
                              <a:latin typeface="Cambria Math" panose="02040503050406030204" pitchFamily="18" charset="0"/>
                            </a:rPr>
                            <m:t>𝑖</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2</m:t>
                          </m:r>
                        </m:sub>
                      </m:sSub>
                      <m:r>
                        <a:rPr lang="en-US" altLang="zh-CN" i="1">
                          <a:solidFill>
                            <a:srgbClr val="2E31D6"/>
                          </a:solidFill>
                          <a:latin typeface="Cambria Math" panose="02040503050406030204" pitchFamily="18" charset="0"/>
                        </a:rPr>
                        <m:t>+</m:t>
                      </m:r>
                      <m:sSup>
                        <m:sSupPr>
                          <m:ctrlPr>
                            <a:rPr lang="zh-CN" altLang="zh-CN" i="1">
                              <a:solidFill>
                                <a:srgbClr val="2E31D6"/>
                              </a:solidFill>
                              <a:latin typeface="Cambria Math" panose="02040503050406030204" pitchFamily="18" charset="0"/>
                            </a:rPr>
                          </m:ctrlPr>
                        </m:sSupPr>
                        <m:e>
                          <m:r>
                            <a:rPr lang="en-US" altLang="zh-CN" i="1">
                              <a:solidFill>
                                <a:srgbClr val="2E31D6"/>
                              </a:solidFill>
                              <a:latin typeface="Cambria Math" panose="02040503050406030204" pitchFamily="18" charset="0"/>
                            </a:rPr>
                            <m:t>𝑈</m:t>
                          </m:r>
                        </m:e>
                        <m:sup>
                          <m:r>
                            <a:rPr lang="en-US" altLang="zh-CN" i="1">
                              <a:solidFill>
                                <a:srgbClr val="2E31D6"/>
                              </a:solidFill>
                              <a:latin typeface="Cambria Math" panose="02040503050406030204" pitchFamily="18" charset="0"/>
                            </a:rPr>
                            <m:t>𝑖</m:t>
                          </m:r>
                        </m:sup>
                      </m:s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h</m:t>
                          </m:r>
                        </m:e>
                        <m:sub>
                          <m:r>
                            <a:rPr lang="en-US" altLang="zh-CN" i="1">
                              <a:solidFill>
                                <a:srgbClr val="2E31D6"/>
                              </a:solidFill>
                              <a:latin typeface="Cambria Math" panose="02040503050406030204" pitchFamily="18" charset="0"/>
                            </a:rPr>
                            <m:t>𝑡</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m:t>
                      </m:r>
                      <m:sSup>
                        <m:sSupPr>
                          <m:ctrlPr>
                            <a:rPr lang="zh-CN" altLang="zh-CN" i="1">
                              <a:solidFill>
                                <a:srgbClr val="2E31D6"/>
                              </a:solidFill>
                              <a:latin typeface="Cambria Math" panose="02040503050406030204" pitchFamily="18" charset="0"/>
                            </a:rPr>
                          </m:ctrlPr>
                        </m:sSupPr>
                        <m:e>
                          <m:r>
                            <a:rPr lang="en-US" altLang="zh-CN" i="1">
                              <a:solidFill>
                                <a:srgbClr val="2E31D6"/>
                              </a:solidFill>
                              <a:latin typeface="Cambria Math" panose="02040503050406030204" pitchFamily="18" charset="0"/>
                            </a:rPr>
                            <m:t>𝑏</m:t>
                          </m:r>
                        </m:e>
                        <m:sup>
                          <m:r>
                            <a:rPr lang="en-US" altLang="zh-CN" i="1">
                              <a:solidFill>
                                <a:srgbClr val="2E31D6"/>
                              </a:solidFill>
                              <a:latin typeface="Cambria Math" panose="02040503050406030204" pitchFamily="18" charset="0"/>
                            </a:rPr>
                            <m:t>𝑖</m:t>
                          </m:r>
                        </m:sup>
                      </m:sSup>
                      <m:r>
                        <a:rPr lang="en-US" altLang="zh-CN" i="1">
                          <a:solidFill>
                            <a:srgbClr val="2E31D6"/>
                          </a:solidFill>
                          <a:latin typeface="Cambria Math" panose="02040503050406030204" pitchFamily="18" charset="0"/>
                        </a:rPr>
                        <m:t>)</m:t>
                      </m:r>
                    </m:oMath>
                  </m:oMathPara>
                </a14:m>
                <a:endParaRPr lang="zh-CN" altLang="zh-CN" sz="1100" dirty="0">
                  <a:solidFill>
                    <a:srgbClr val="2E31D6"/>
                  </a:solidFill>
                </a:endParaRPr>
              </a:p>
              <a:p>
                <a:pPr marL="0" indent="0">
                  <a:buNone/>
                </a:pPr>
                <a14:m>
                  <m:oMathPara xmlns:m="http://schemas.openxmlformats.org/officeDocument/2006/math">
                    <m:oMathParaPr>
                      <m:jc m:val="centerGroup"/>
                    </m:oMathParaPr>
                    <m:oMath xmlns:m="http://schemas.openxmlformats.org/officeDocument/2006/math">
                      <m:acc>
                        <m:accPr>
                          <m:chr m:val="̃"/>
                          <m:ctrlPr>
                            <a:rPr lang="zh-CN" altLang="zh-CN" i="1">
                              <a:solidFill>
                                <a:srgbClr val="2E31D6"/>
                              </a:solidFill>
                              <a:latin typeface="Cambria Math" panose="02040503050406030204" pitchFamily="18" charset="0"/>
                            </a:rPr>
                          </m:ctrlPr>
                        </m:accPr>
                        <m:e>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𝐶</m:t>
                              </m:r>
                            </m:e>
                            <m:sub>
                              <m:r>
                                <a:rPr lang="en-US" altLang="zh-CN" i="1">
                                  <a:solidFill>
                                    <a:srgbClr val="2E31D6"/>
                                  </a:solidFill>
                                  <a:latin typeface="Cambria Math" panose="02040503050406030204" pitchFamily="18" charset="0"/>
                                </a:rPr>
                                <m:t>𝑡</m:t>
                              </m:r>
                            </m:sub>
                          </m:sSub>
                        </m:e>
                      </m:acc>
                      <m:r>
                        <a:rPr lang="en-US" altLang="zh-CN" i="1">
                          <a:solidFill>
                            <a:srgbClr val="2E31D6"/>
                          </a:solidFill>
                          <a:latin typeface="Cambria Math" panose="02040503050406030204" pitchFamily="18" charset="0"/>
                        </a:rPr>
                        <m:t> = </m:t>
                      </m:r>
                      <m:r>
                        <a:rPr lang="en-US" altLang="zh-CN" i="1">
                          <a:solidFill>
                            <a:srgbClr val="2E31D6"/>
                          </a:solidFill>
                          <a:latin typeface="Cambria Math" panose="02040503050406030204" pitchFamily="18" charset="0"/>
                        </a:rPr>
                        <m:t>𝑡𝑎𝑛h</m:t>
                      </m:r>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1</m:t>
                          </m:r>
                        </m:sub>
                        <m:sup>
                          <m:r>
                            <a:rPr lang="en-US" altLang="zh-CN" i="1">
                              <a:solidFill>
                                <a:srgbClr val="2E31D6"/>
                              </a:solidFill>
                              <a:latin typeface="Cambria Math" panose="02040503050406030204" pitchFamily="18" charset="0"/>
                            </a:rPr>
                            <m:t>𝑐</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𝑟</m:t>
                          </m:r>
                        </m:sub>
                        <m:sup>
                          <m:r>
                            <a:rPr lang="en-US" altLang="zh-CN" i="1">
                              <a:solidFill>
                                <a:srgbClr val="2E31D6"/>
                              </a:solidFill>
                              <a:latin typeface="Cambria Math" panose="02040503050406030204" pitchFamily="18" charset="0"/>
                            </a:rPr>
                            <m:t>𝑐</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𝑟</m:t>
                          </m:r>
                        </m:sub>
                      </m:sSub>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2</m:t>
                          </m:r>
                        </m:sub>
                        <m:sup>
                          <m:r>
                            <a:rPr lang="en-US" altLang="zh-CN" i="1">
                              <a:solidFill>
                                <a:srgbClr val="2E31D6"/>
                              </a:solidFill>
                              <a:latin typeface="Cambria Math" panose="02040503050406030204" pitchFamily="18" charset="0"/>
                            </a:rPr>
                            <m:t>𝑐</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2</m:t>
                          </m:r>
                        </m:sub>
                      </m:sSub>
                      <m:r>
                        <a:rPr lang="en-US" altLang="zh-CN" i="1">
                          <a:solidFill>
                            <a:srgbClr val="2E31D6"/>
                          </a:solidFill>
                          <a:latin typeface="Cambria Math" panose="02040503050406030204" pitchFamily="18" charset="0"/>
                        </a:rPr>
                        <m:t>+</m:t>
                      </m:r>
                      <m:sSup>
                        <m:sSupPr>
                          <m:ctrlPr>
                            <a:rPr lang="zh-CN" altLang="zh-CN" i="1">
                              <a:solidFill>
                                <a:srgbClr val="2E31D6"/>
                              </a:solidFill>
                              <a:latin typeface="Cambria Math" panose="02040503050406030204" pitchFamily="18" charset="0"/>
                            </a:rPr>
                          </m:ctrlPr>
                        </m:sSupPr>
                        <m:e>
                          <m:r>
                            <a:rPr lang="en-US" altLang="zh-CN" i="1">
                              <a:solidFill>
                                <a:srgbClr val="2E31D6"/>
                              </a:solidFill>
                              <a:latin typeface="Cambria Math" panose="02040503050406030204" pitchFamily="18" charset="0"/>
                            </a:rPr>
                            <m:t>𝑈</m:t>
                          </m:r>
                        </m:e>
                        <m:sup>
                          <m:r>
                            <a:rPr lang="en-US" altLang="zh-CN" i="1">
                              <a:solidFill>
                                <a:srgbClr val="2E31D6"/>
                              </a:solidFill>
                              <a:latin typeface="Cambria Math" panose="02040503050406030204" pitchFamily="18" charset="0"/>
                            </a:rPr>
                            <m:t>𝑐</m:t>
                          </m:r>
                        </m:sup>
                      </m:s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h</m:t>
                          </m:r>
                        </m:e>
                        <m:sub>
                          <m:r>
                            <a:rPr lang="en-US" altLang="zh-CN" i="1">
                              <a:solidFill>
                                <a:srgbClr val="2E31D6"/>
                              </a:solidFill>
                              <a:latin typeface="Cambria Math" panose="02040503050406030204" pitchFamily="18" charset="0"/>
                            </a:rPr>
                            <m:t>𝑡</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m:t>
                      </m:r>
                      <m:sSup>
                        <m:sSupPr>
                          <m:ctrlPr>
                            <a:rPr lang="zh-CN" altLang="zh-CN" i="1">
                              <a:solidFill>
                                <a:srgbClr val="2E31D6"/>
                              </a:solidFill>
                              <a:latin typeface="Cambria Math" panose="02040503050406030204" pitchFamily="18" charset="0"/>
                            </a:rPr>
                          </m:ctrlPr>
                        </m:sSupPr>
                        <m:e>
                          <m:r>
                            <a:rPr lang="en-US" altLang="zh-CN" i="1">
                              <a:solidFill>
                                <a:srgbClr val="2E31D6"/>
                              </a:solidFill>
                              <a:latin typeface="Cambria Math" panose="02040503050406030204" pitchFamily="18" charset="0"/>
                            </a:rPr>
                            <m:t>𝑏</m:t>
                          </m:r>
                        </m:e>
                        <m:sup>
                          <m:r>
                            <a:rPr lang="en-US" altLang="zh-CN" i="1">
                              <a:solidFill>
                                <a:srgbClr val="2E31D6"/>
                              </a:solidFill>
                              <a:latin typeface="Cambria Math" panose="02040503050406030204" pitchFamily="18" charset="0"/>
                            </a:rPr>
                            <m:t>𝑐</m:t>
                          </m:r>
                        </m:sup>
                      </m:sSup>
                      <m:r>
                        <a:rPr lang="en-US" altLang="zh-CN" i="1">
                          <a:solidFill>
                            <a:srgbClr val="2E31D6"/>
                          </a:solidFill>
                          <a:latin typeface="Cambria Math" panose="02040503050406030204" pitchFamily="18" charset="0"/>
                        </a:rPr>
                        <m:t>)</m:t>
                      </m:r>
                    </m:oMath>
                  </m:oMathPara>
                </a14:m>
                <a:endParaRPr lang="zh-CN" altLang="zh-CN" sz="1100" dirty="0">
                  <a:solidFill>
                    <a:srgbClr val="2E31D6"/>
                  </a:solidFill>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𝐶</m:t>
                          </m:r>
                        </m:e>
                        <m:sub>
                          <m:r>
                            <a:rPr lang="en-US" altLang="zh-CN" i="1">
                              <a:solidFill>
                                <a:srgbClr val="2E31D6"/>
                              </a:solidFill>
                              <a:latin typeface="Cambria Math" panose="02040503050406030204" pitchFamily="18" charset="0"/>
                            </a:rPr>
                            <m:t>𝑡</m:t>
                          </m:r>
                        </m:sub>
                      </m:sSub>
                      <m:r>
                        <a:rPr lang="en-US" altLang="zh-CN">
                          <a:solidFill>
                            <a:srgbClr val="2E31D6"/>
                          </a:solidFill>
                          <a:latin typeface="Cambria Math" panose="02040503050406030204" pitchFamily="18" charset="0"/>
                        </a:rPr>
                        <m:t> = </m:t>
                      </m:r>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𝑓</m:t>
                          </m:r>
                        </m:e>
                        <m:sub>
                          <m:r>
                            <a:rPr lang="en-US" altLang="zh-CN" i="1">
                              <a:solidFill>
                                <a:srgbClr val="2E31D6"/>
                              </a:solidFill>
                              <a:latin typeface="Cambria Math" panose="02040503050406030204" pitchFamily="18" charset="0"/>
                            </a:rPr>
                            <m:t>𝑡</m:t>
                          </m:r>
                        </m:sub>
                      </m:sSub>
                      <m:r>
                        <a:rPr lang="en-US" altLang="zh-CN" i="1">
                          <a:solidFill>
                            <a:srgbClr val="2E31D6"/>
                          </a:solidFill>
                          <a:latin typeface="Cambria Math" panose="02040503050406030204" pitchFamily="18" charset="0"/>
                        </a:rPr>
                        <m:t>∗</m:t>
                      </m:r>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𝐶</m:t>
                          </m:r>
                        </m:e>
                        <m:sub>
                          <m:r>
                            <a:rPr lang="en-US" altLang="zh-CN" i="1">
                              <a:solidFill>
                                <a:srgbClr val="2E31D6"/>
                              </a:solidFill>
                              <a:latin typeface="Cambria Math" panose="02040503050406030204" pitchFamily="18" charset="0"/>
                            </a:rPr>
                            <m:t>𝑡</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 + </m:t>
                      </m:r>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𝑖</m:t>
                          </m:r>
                        </m:e>
                        <m:sub>
                          <m:r>
                            <a:rPr lang="en-US" altLang="zh-CN" i="1">
                              <a:solidFill>
                                <a:srgbClr val="2E31D6"/>
                              </a:solidFill>
                              <a:latin typeface="Cambria Math" panose="02040503050406030204" pitchFamily="18" charset="0"/>
                            </a:rPr>
                            <m:t>𝑡</m:t>
                          </m:r>
                        </m:sub>
                      </m:sSub>
                      <m:r>
                        <a:rPr lang="en-US" altLang="zh-CN" i="1">
                          <a:solidFill>
                            <a:srgbClr val="2E31D6"/>
                          </a:solidFill>
                          <a:latin typeface="Cambria Math" panose="02040503050406030204" pitchFamily="18" charset="0"/>
                        </a:rPr>
                        <m:t>∗</m:t>
                      </m:r>
                      <m:acc>
                        <m:accPr>
                          <m:chr m:val="̃"/>
                          <m:ctrlPr>
                            <a:rPr lang="zh-CN" altLang="zh-CN" i="1">
                              <a:solidFill>
                                <a:srgbClr val="2E31D6"/>
                              </a:solidFill>
                              <a:latin typeface="Cambria Math" panose="02040503050406030204" pitchFamily="18" charset="0"/>
                            </a:rPr>
                          </m:ctrlPr>
                        </m:accPr>
                        <m:e>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𝐶</m:t>
                              </m:r>
                            </m:e>
                            <m:sub>
                              <m:r>
                                <a:rPr lang="en-US" altLang="zh-CN" i="1">
                                  <a:solidFill>
                                    <a:srgbClr val="2E31D6"/>
                                  </a:solidFill>
                                  <a:latin typeface="Cambria Math" panose="02040503050406030204" pitchFamily="18" charset="0"/>
                                </a:rPr>
                                <m:t>𝑡</m:t>
                              </m:r>
                            </m:sub>
                          </m:sSub>
                        </m:e>
                      </m:acc>
                    </m:oMath>
                  </m:oMathPara>
                </a14:m>
                <a:endParaRPr lang="zh-CN" altLang="zh-CN" sz="1100" dirty="0">
                  <a:solidFill>
                    <a:srgbClr val="2E31D6"/>
                  </a:solidFill>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𝑜</m:t>
                          </m:r>
                        </m:e>
                        <m:sub>
                          <m:r>
                            <a:rPr lang="en-US" altLang="zh-CN" i="1">
                              <a:solidFill>
                                <a:srgbClr val="2E31D6"/>
                              </a:solidFill>
                              <a:latin typeface="Cambria Math" panose="02040503050406030204" pitchFamily="18" charset="0"/>
                            </a:rPr>
                            <m:t>𝑡</m:t>
                          </m:r>
                        </m:sub>
                      </m:sSub>
                      <m:r>
                        <a:rPr lang="en-US" altLang="zh-CN" i="1">
                          <a:solidFill>
                            <a:srgbClr val="2E31D6"/>
                          </a:solidFill>
                          <a:latin typeface="Cambria Math" panose="02040503050406030204" pitchFamily="18" charset="0"/>
                        </a:rPr>
                        <m:t> = </m:t>
                      </m:r>
                      <m:r>
                        <a:rPr lang="en-US" altLang="zh-CN" i="1">
                          <a:solidFill>
                            <a:srgbClr val="2E31D6"/>
                          </a:solidFill>
                          <a:latin typeface="Cambria Math" panose="02040503050406030204" pitchFamily="18" charset="0"/>
                        </a:rPr>
                        <m:t>𝜎</m:t>
                      </m:r>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1</m:t>
                          </m:r>
                        </m:sub>
                        <m:sup>
                          <m:r>
                            <a:rPr lang="en-US" altLang="zh-CN" i="1">
                              <a:solidFill>
                                <a:srgbClr val="2E31D6"/>
                              </a:solidFill>
                              <a:latin typeface="Cambria Math" panose="02040503050406030204" pitchFamily="18" charset="0"/>
                            </a:rPr>
                            <m:t>𝑜</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𝑟</m:t>
                          </m:r>
                        </m:sub>
                        <m:sup>
                          <m:r>
                            <a:rPr lang="en-US" altLang="zh-CN" i="1">
                              <a:solidFill>
                                <a:srgbClr val="2E31D6"/>
                              </a:solidFill>
                              <a:latin typeface="Cambria Math" panose="02040503050406030204" pitchFamily="18" charset="0"/>
                            </a:rPr>
                            <m:t>𝑜</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𝑟</m:t>
                          </m:r>
                        </m:sub>
                      </m:sSub>
                      <m:r>
                        <a:rPr lang="en-US" altLang="zh-CN" i="1">
                          <a:solidFill>
                            <a:srgbClr val="2E31D6"/>
                          </a:solidFill>
                          <a:latin typeface="Cambria Math" panose="02040503050406030204" pitchFamily="18" charset="0"/>
                        </a:rPr>
                        <m:t>+</m:t>
                      </m:r>
                      <m:sSubSup>
                        <m:sSubSupPr>
                          <m:ctrlPr>
                            <a:rPr lang="zh-CN" altLang="zh-CN" i="1">
                              <a:solidFill>
                                <a:srgbClr val="2E31D6"/>
                              </a:solidFill>
                              <a:latin typeface="Cambria Math" panose="02040503050406030204" pitchFamily="18" charset="0"/>
                            </a:rPr>
                          </m:ctrlPr>
                        </m:sSubSupPr>
                        <m:e>
                          <m:r>
                            <a:rPr lang="en-US" altLang="zh-CN" i="1">
                              <a:solidFill>
                                <a:srgbClr val="2E31D6"/>
                              </a:solidFill>
                              <a:latin typeface="Cambria Math" panose="02040503050406030204" pitchFamily="18" charset="0"/>
                            </a:rPr>
                            <m:t>𝑊</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2</m:t>
                          </m:r>
                        </m:sub>
                        <m:sup>
                          <m:r>
                            <a:rPr lang="en-US" altLang="zh-CN" i="1">
                              <a:solidFill>
                                <a:srgbClr val="2E31D6"/>
                              </a:solidFill>
                              <a:latin typeface="Cambria Math" panose="02040503050406030204" pitchFamily="18" charset="0"/>
                            </a:rPr>
                            <m:t>𝑜</m:t>
                          </m:r>
                        </m:sup>
                      </m:sSub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 </m:t>
                          </m:r>
                          <m:r>
                            <a:rPr lang="en-US" altLang="zh-CN" i="1">
                              <a:solidFill>
                                <a:srgbClr val="2E31D6"/>
                              </a:solidFill>
                              <a:latin typeface="Cambria Math" panose="02040503050406030204" pitchFamily="18" charset="0"/>
                            </a:rPr>
                            <m:t>𝑥</m:t>
                          </m:r>
                        </m:e>
                        <m:sub>
                          <m:r>
                            <a:rPr lang="en-US" altLang="zh-CN" i="1">
                              <a:solidFill>
                                <a:srgbClr val="2E31D6"/>
                              </a:solidFill>
                              <a:latin typeface="Cambria Math" panose="02040503050406030204" pitchFamily="18" charset="0"/>
                            </a:rPr>
                            <m:t>𝑒</m:t>
                          </m:r>
                          <m:r>
                            <a:rPr lang="en-US" altLang="zh-CN" i="1">
                              <a:solidFill>
                                <a:srgbClr val="2E31D6"/>
                              </a:solidFill>
                              <a:latin typeface="Cambria Math" panose="02040503050406030204" pitchFamily="18" charset="0"/>
                            </a:rPr>
                            <m:t>2</m:t>
                          </m:r>
                        </m:sub>
                      </m:sSub>
                      <m:r>
                        <a:rPr lang="en-US" altLang="zh-CN" i="1">
                          <a:solidFill>
                            <a:srgbClr val="2E31D6"/>
                          </a:solidFill>
                          <a:latin typeface="Cambria Math" panose="02040503050406030204" pitchFamily="18" charset="0"/>
                        </a:rPr>
                        <m:t>+</m:t>
                      </m:r>
                      <m:sSup>
                        <m:sSupPr>
                          <m:ctrlPr>
                            <a:rPr lang="zh-CN" altLang="zh-CN" i="1">
                              <a:solidFill>
                                <a:srgbClr val="2E31D6"/>
                              </a:solidFill>
                              <a:latin typeface="Cambria Math" panose="02040503050406030204" pitchFamily="18" charset="0"/>
                            </a:rPr>
                          </m:ctrlPr>
                        </m:sSupPr>
                        <m:e>
                          <m:r>
                            <a:rPr lang="en-US" altLang="zh-CN" i="1">
                              <a:solidFill>
                                <a:srgbClr val="2E31D6"/>
                              </a:solidFill>
                              <a:latin typeface="Cambria Math" panose="02040503050406030204" pitchFamily="18" charset="0"/>
                            </a:rPr>
                            <m:t>𝑈</m:t>
                          </m:r>
                        </m:e>
                        <m:sup>
                          <m:r>
                            <a:rPr lang="en-US" altLang="zh-CN" i="1">
                              <a:solidFill>
                                <a:srgbClr val="2E31D6"/>
                              </a:solidFill>
                              <a:latin typeface="Cambria Math" panose="02040503050406030204" pitchFamily="18" charset="0"/>
                            </a:rPr>
                            <m:t>𝑜</m:t>
                          </m:r>
                        </m:sup>
                      </m:sSup>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h</m:t>
                          </m:r>
                        </m:e>
                        <m:sub>
                          <m:r>
                            <a:rPr lang="en-US" altLang="zh-CN" i="1">
                              <a:solidFill>
                                <a:srgbClr val="2E31D6"/>
                              </a:solidFill>
                              <a:latin typeface="Cambria Math" panose="02040503050406030204" pitchFamily="18" charset="0"/>
                            </a:rPr>
                            <m:t>𝑡</m:t>
                          </m:r>
                          <m:r>
                            <a:rPr lang="en-US" altLang="zh-CN" i="1">
                              <a:solidFill>
                                <a:srgbClr val="2E31D6"/>
                              </a:solidFill>
                              <a:latin typeface="Cambria Math" panose="02040503050406030204" pitchFamily="18" charset="0"/>
                            </a:rPr>
                            <m:t>−1</m:t>
                          </m:r>
                        </m:sub>
                      </m:sSub>
                      <m:r>
                        <a:rPr lang="en-US" altLang="zh-CN" i="1">
                          <a:solidFill>
                            <a:srgbClr val="2E31D6"/>
                          </a:solidFill>
                          <a:latin typeface="Cambria Math" panose="02040503050406030204" pitchFamily="18" charset="0"/>
                        </a:rPr>
                        <m:t>+</m:t>
                      </m:r>
                      <m:sSup>
                        <m:sSupPr>
                          <m:ctrlPr>
                            <a:rPr lang="zh-CN" altLang="zh-CN" i="1">
                              <a:solidFill>
                                <a:srgbClr val="2E31D6"/>
                              </a:solidFill>
                              <a:latin typeface="Cambria Math" panose="02040503050406030204" pitchFamily="18" charset="0"/>
                            </a:rPr>
                          </m:ctrlPr>
                        </m:sSupPr>
                        <m:e>
                          <m:r>
                            <a:rPr lang="en-US" altLang="zh-CN" i="1">
                              <a:solidFill>
                                <a:srgbClr val="2E31D6"/>
                              </a:solidFill>
                              <a:latin typeface="Cambria Math" panose="02040503050406030204" pitchFamily="18" charset="0"/>
                            </a:rPr>
                            <m:t>𝑏</m:t>
                          </m:r>
                        </m:e>
                        <m:sup>
                          <m:r>
                            <a:rPr lang="en-US" altLang="zh-CN" i="1">
                              <a:solidFill>
                                <a:srgbClr val="2E31D6"/>
                              </a:solidFill>
                              <a:latin typeface="Cambria Math" panose="02040503050406030204" pitchFamily="18" charset="0"/>
                            </a:rPr>
                            <m:t>𝑜</m:t>
                          </m:r>
                        </m:sup>
                      </m:sSup>
                      <m:r>
                        <a:rPr lang="en-US" altLang="zh-CN" i="1">
                          <a:solidFill>
                            <a:srgbClr val="2E31D6"/>
                          </a:solidFill>
                          <a:latin typeface="Cambria Math" panose="02040503050406030204" pitchFamily="18" charset="0"/>
                        </a:rPr>
                        <m:t>)</m:t>
                      </m:r>
                    </m:oMath>
                  </m:oMathPara>
                </a14:m>
                <a:endParaRPr lang="zh-CN" altLang="zh-CN" sz="1100" dirty="0">
                  <a:solidFill>
                    <a:srgbClr val="2E31D6"/>
                  </a:solidFill>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h</m:t>
                          </m:r>
                        </m:e>
                        <m:sub>
                          <m:r>
                            <a:rPr lang="en-US" altLang="zh-CN" i="1">
                              <a:solidFill>
                                <a:srgbClr val="2E31D6"/>
                              </a:solidFill>
                              <a:latin typeface="Cambria Math" panose="02040503050406030204" pitchFamily="18" charset="0"/>
                            </a:rPr>
                            <m:t>𝑡</m:t>
                          </m:r>
                          <m:r>
                            <a:rPr lang="en-US" altLang="zh-CN" i="1">
                              <a:solidFill>
                                <a:srgbClr val="2E31D6"/>
                              </a:solidFill>
                              <a:latin typeface="Cambria Math" panose="02040503050406030204" pitchFamily="18" charset="0"/>
                            </a:rPr>
                            <m:t> </m:t>
                          </m:r>
                        </m:sub>
                      </m:sSub>
                      <m:r>
                        <a:rPr lang="en-US" altLang="zh-CN" i="1">
                          <a:solidFill>
                            <a:srgbClr val="2E31D6"/>
                          </a:solidFill>
                          <a:latin typeface="Cambria Math" panose="02040503050406030204" pitchFamily="18" charset="0"/>
                        </a:rPr>
                        <m:t> = </m:t>
                      </m:r>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𝑜</m:t>
                          </m:r>
                        </m:e>
                        <m:sub>
                          <m:r>
                            <a:rPr lang="en-US" altLang="zh-CN" i="1">
                              <a:solidFill>
                                <a:srgbClr val="2E31D6"/>
                              </a:solidFill>
                              <a:latin typeface="Cambria Math" panose="02040503050406030204" pitchFamily="18" charset="0"/>
                            </a:rPr>
                            <m:t>𝑡</m:t>
                          </m:r>
                        </m:sub>
                      </m:sSub>
                      <m:r>
                        <a:rPr lang="en-US" altLang="zh-CN" i="1">
                          <a:solidFill>
                            <a:srgbClr val="2E31D6"/>
                          </a:solidFill>
                          <a:latin typeface="Cambria Math" panose="02040503050406030204" pitchFamily="18" charset="0"/>
                        </a:rPr>
                        <m:t> ∗ </m:t>
                      </m:r>
                      <m:r>
                        <a:rPr lang="en-US" altLang="zh-CN" i="1">
                          <a:solidFill>
                            <a:srgbClr val="2E31D6"/>
                          </a:solidFill>
                          <a:latin typeface="Cambria Math" panose="02040503050406030204" pitchFamily="18" charset="0"/>
                        </a:rPr>
                        <m:t>𝑡𝑎𝑛h</m:t>
                      </m:r>
                      <m:r>
                        <a:rPr lang="en-US" altLang="zh-CN" i="1">
                          <a:solidFill>
                            <a:srgbClr val="2E31D6"/>
                          </a:solidFill>
                          <a:latin typeface="Cambria Math" panose="02040503050406030204" pitchFamily="18" charset="0"/>
                        </a:rPr>
                        <m:t>(</m:t>
                      </m:r>
                      <m:sSub>
                        <m:sSubPr>
                          <m:ctrlPr>
                            <a:rPr lang="zh-CN" altLang="zh-CN" i="1">
                              <a:solidFill>
                                <a:srgbClr val="2E31D6"/>
                              </a:solidFill>
                              <a:latin typeface="Cambria Math" panose="02040503050406030204" pitchFamily="18" charset="0"/>
                            </a:rPr>
                          </m:ctrlPr>
                        </m:sSubPr>
                        <m:e>
                          <m:r>
                            <a:rPr lang="en-US" altLang="zh-CN" i="1">
                              <a:solidFill>
                                <a:srgbClr val="2E31D6"/>
                              </a:solidFill>
                              <a:latin typeface="Cambria Math" panose="02040503050406030204" pitchFamily="18" charset="0"/>
                            </a:rPr>
                            <m:t>𝐶</m:t>
                          </m:r>
                        </m:e>
                        <m:sub>
                          <m:r>
                            <a:rPr lang="en-US" altLang="zh-CN" i="1">
                              <a:solidFill>
                                <a:srgbClr val="2E31D6"/>
                              </a:solidFill>
                              <a:latin typeface="Cambria Math" panose="02040503050406030204" pitchFamily="18" charset="0"/>
                            </a:rPr>
                            <m:t>𝑡</m:t>
                          </m:r>
                        </m:sub>
                      </m:sSub>
                      <m:r>
                        <a:rPr lang="en-US" altLang="zh-CN" i="1">
                          <a:solidFill>
                            <a:srgbClr val="2E31D6"/>
                          </a:solidFill>
                          <a:latin typeface="Cambria Math" panose="02040503050406030204" pitchFamily="18" charset="0"/>
                        </a:rPr>
                        <m:t>)</m:t>
                      </m:r>
                    </m:oMath>
                  </m:oMathPara>
                </a14:m>
                <a:endParaRPr lang="zh-CN" altLang="zh-CN" sz="1100" dirty="0">
                  <a:solidFill>
                    <a:srgbClr val="2E31D6"/>
                  </a:solidFill>
                </a:endParaRPr>
              </a:p>
              <a:p>
                <a:pPr marL="457200" lvl="1" indent="0" eaLnBrk="1" hangingPunct="1">
                  <a:spcBef>
                    <a:spcPts val="600"/>
                  </a:spcBef>
                  <a:buNone/>
                </a:pPr>
                <a:endParaRPr lang="en-US" altLang="zh-CN" noProof="1">
                  <a:solidFill>
                    <a:srgbClr val="0000CC"/>
                  </a:solidFill>
                </a:endParaRPr>
              </a:p>
            </p:txBody>
          </p:sp>
        </mc:Choice>
        <mc:Fallback>
          <p:sp>
            <p:nvSpPr>
              <p:cNvPr id="13315" name="内容占位符 2"/>
              <p:cNvSpPr>
                <a:spLocks noGrp="1" noRot="1" noChangeAspect="1" noMove="1" noResize="1" noEditPoints="1" noAdjustHandles="1" noChangeArrowheads="1" noChangeShapeType="1" noTextEdit="1"/>
              </p:cNvSpPr>
              <p:nvPr>
                <p:ph idx="1"/>
              </p:nvPr>
            </p:nvSpPr>
            <p:spPr>
              <a:xfrm>
                <a:off x="107949" y="933903"/>
                <a:ext cx="8856663" cy="5256212"/>
              </a:xfrm>
              <a:blipFill>
                <a:blip r:embed="rId2"/>
                <a:stretch>
                  <a:fillRect r="-551" b="-12877"/>
                </a:stretch>
              </a:blipFill>
            </p:spPr>
            <p:txBody>
              <a:bodyPr/>
              <a:lstStyle/>
              <a:p>
                <a:r>
                  <a:rPr lang="zh-CN" altLang="en-US">
                    <a:noFill/>
                  </a:rPr>
                  <a:t> </a:t>
                </a:r>
              </a:p>
            </p:txBody>
          </p:sp>
        </mc:Fallback>
      </mc:AlternateContent>
      <p:sp>
        <p:nvSpPr>
          <p:cNvPr id="13316" name="灯片编号占位符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Arial" panose="020B0604020202020204" pitchFamily="34" charset="0"/>
              <a:buChar char="•"/>
            </a:pPr>
            <a:fld id="{1859DBAF-2171-47C3-8778-EBC454D2EC6C}" type="slidenum">
              <a:rPr lang="en-US" altLang="ja-JP" sz="1800">
                <a:solidFill>
                  <a:schemeClr val="folHlink"/>
                </a:solidFill>
                <a:latin typeface="Courier New" panose="02070309020205020404" pitchFamily="49" charset="0"/>
              </a:rPr>
              <a:pPr eaLnBrk="1" hangingPunct="1">
                <a:buFont typeface="Arial" panose="020B0604020202020204" pitchFamily="34" charset="0"/>
                <a:buChar char="•"/>
              </a:pPr>
              <a:t>17</a:t>
            </a:fld>
            <a:endParaRPr lang="en-US" altLang="ja-JP" sz="1800">
              <a:solidFill>
                <a:schemeClr val="folHlink"/>
              </a:solidFill>
              <a:latin typeface="Courier New" panose="02070309020205020404" pitchFamily="49" charset="0"/>
            </a:endParaRPr>
          </a:p>
        </p:txBody>
      </p:sp>
    </p:spTree>
    <p:extLst>
      <p:ext uri="{BB962C8B-B14F-4D97-AF65-F5344CB8AC3E}">
        <p14:creationId xmlns:p14="http://schemas.microsoft.com/office/powerpoint/2010/main" val="2953324638"/>
      </p:ext>
    </p:extLst>
  </p:cSld>
  <p:clrMapOvr>
    <a:masterClrMapping/>
  </p:clrMapOvr>
  <p:transition>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スライド番号プレースホルダ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Arial" panose="020B0604020202020204" pitchFamily="34" charset="0"/>
              <a:buChar char="•"/>
            </a:pPr>
            <a:fld id="{1D4C599E-DF0F-47D1-B07A-96852F8B1E57}" type="slidenum">
              <a:rPr lang="en-US" altLang="ja-JP" sz="1800">
                <a:solidFill>
                  <a:schemeClr val="folHlink"/>
                </a:solidFill>
                <a:latin typeface="Courier New" panose="02070309020205020404" pitchFamily="49" charset="0"/>
              </a:rPr>
              <a:pPr eaLnBrk="1" hangingPunct="1">
                <a:buFont typeface="Arial" panose="020B0604020202020204" pitchFamily="34" charset="0"/>
                <a:buChar char="•"/>
              </a:pPr>
              <a:t>18</a:t>
            </a:fld>
            <a:endParaRPr lang="en-US" altLang="ja-JP" sz="1800">
              <a:solidFill>
                <a:schemeClr val="folHlink"/>
              </a:solidFill>
              <a:latin typeface="Courier New" panose="02070309020205020404" pitchFamily="49" charset="0"/>
            </a:endParaRPr>
          </a:p>
        </p:txBody>
      </p:sp>
      <p:sp>
        <p:nvSpPr>
          <p:cNvPr id="18435" name="Rectangle 2"/>
          <p:cNvSpPr>
            <a:spLocks noGrp="1" noChangeArrowheads="1"/>
          </p:cNvSpPr>
          <p:nvPr>
            <p:ph type="title"/>
          </p:nvPr>
        </p:nvSpPr>
        <p:spPr/>
        <p:txBody>
          <a:bodyPr/>
          <a:lstStyle/>
          <a:p>
            <a:pPr eaLnBrk="1" hangingPunct="1"/>
            <a:r>
              <a:rPr lang="en-US" altLang="zh-CN"/>
              <a:t>INVENTOR(S)</a:t>
            </a:r>
            <a:endParaRPr lang="zh-CN" altLang="en-US"/>
          </a:p>
        </p:txBody>
      </p:sp>
      <p:graphicFrame>
        <p:nvGraphicFramePr>
          <p:cNvPr id="103464" name="Group 40"/>
          <p:cNvGraphicFramePr>
            <a:graphicFrameLocks noGrp="1"/>
          </p:cNvGraphicFramePr>
          <p:nvPr>
            <p:ph idx="4294967295"/>
          </p:nvPr>
        </p:nvGraphicFramePr>
        <p:xfrm>
          <a:off x="214313" y="1773238"/>
          <a:ext cx="8715375" cy="4546601"/>
        </p:xfrm>
        <a:graphic>
          <a:graphicData uri="http://schemas.openxmlformats.org/drawingml/2006/table">
            <a:tbl>
              <a:tblPr/>
              <a:tblGrid>
                <a:gridCol w="1478869">
                  <a:extLst>
                    <a:ext uri="{9D8B030D-6E8A-4147-A177-3AD203B41FA5}">
                      <a16:colId xmlns:a16="http://schemas.microsoft.com/office/drawing/2014/main" val="20000"/>
                    </a:ext>
                  </a:extLst>
                </a:gridCol>
                <a:gridCol w="1055110">
                  <a:extLst>
                    <a:ext uri="{9D8B030D-6E8A-4147-A177-3AD203B41FA5}">
                      <a16:colId xmlns:a16="http://schemas.microsoft.com/office/drawing/2014/main" val="20001"/>
                    </a:ext>
                  </a:extLst>
                </a:gridCol>
                <a:gridCol w="1434263">
                  <a:extLst>
                    <a:ext uri="{9D8B030D-6E8A-4147-A177-3AD203B41FA5}">
                      <a16:colId xmlns:a16="http://schemas.microsoft.com/office/drawing/2014/main" val="20002"/>
                    </a:ext>
                  </a:extLst>
                </a:gridCol>
                <a:gridCol w="1401665">
                  <a:extLst>
                    <a:ext uri="{9D8B030D-6E8A-4147-A177-3AD203B41FA5}">
                      <a16:colId xmlns:a16="http://schemas.microsoft.com/office/drawing/2014/main" val="20003"/>
                    </a:ext>
                  </a:extLst>
                </a:gridCol>
                <a:gridCol w="2554566">
                  <a:extLst>
                    <a:ext uri="{9D8B030D-6E8A-4147-A177-3AD203B41FA5}">
                      <a16:colId xmlns:a16="http://schemas.microsoft.com/office/drawing/2014/main" val="20004"/>
                    </a:ext>
                  </a:extLst>
                </a:gridCol>
                <a:gridCol w="790902">
                  <a:extLst>
                    <a:ext uri="{9D8B030D-6E8A-4147-A177-3AD203B41FA5}">
                      <a16:colId xmlns:a16="http://schemas.microsoft.com/office/drawing/2014/main" val="20005"/>
                    </a:ext>
                  </a:extLst>
                </a:gridCol>
              </a:tblGrid>
              <a:tr h="411163">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1600" b="1"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Name</a:t>
                      </a:r>
                      <a:r>
                        <a:rPr kumimoji="1" lang="en-US" altLang="zh-CN"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 </a:t>
                      </a: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1600" b="1"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EMP No.</a:t>
                      </a:r>
                      <a:r>
                        <a:rPr kumimoji="1" lang="en-US" altLang="zh-CN"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 </a:t>
                      </a: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ja-JP" sz="1600" b="1"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Department</a:t>
                      </a:r>
                      <a:endParaRPr kumimoji="1" lang="en-US" altLang="zh-CN" sz="1600" b="1"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ja-JP" sz="1600" b="1"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Nationality</a:t>
                      </a:r>
                      <a:endParaRPr kumimoji="1" lang="en-US" altLang="zh-CN" sz="1600" b="1"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ja-JP" sz="1600" b="1"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Address</a:t>
                      </a:r>
                      <a:endParaRPr kumimoji="1" lang="en-US" altLang="zh-CN" sz="1600" b="1"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ja-JP" sz="1600" b="1"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CF%</a:t>
                      </a:r>
                      <a:r>
                        <a:rPr kumimoji="1" lang="en-US" altLang="zh-CN"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 </a:t>
                      </a: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40%</a:t>
                      </a: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68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40%</a:t>
                      </a: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668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30%</a:t>
                      </a: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35038">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スライド番号プレースホルダ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Arial" panose="020B0604020202020204" pitchFamily="34" charset="0"/>
              <a:buChar char="•"/>
            </a:pPr>
            <a:fld id="{2C6FD245-6912-41D1-86FB-18CD2CD549AF}" type="slidenum">
              <a:rPr lang="en-US" altLang="ja-JP" sz="1800">
                <a:solidFill>
                  <a:schemeClr val="folHlink"/>
                </a:solidFill>
                <a:latin typeface="Courier New" panose="02070309020205020404" pitchFamily="49" charset="0"/>
              </a:rPr>
              <a:pPr eaLnBrk="1" hangingPunct="1">
                <a:buFont typeface="Arial" panose="020B0604020202020204" pitchFamily="34" charset="0"/>
                <a:buChar char="•"/>
              </a:pPr>
              <a:t>19</a:t>
            </a:fld>
            <a:endParaRPr lang="en-US" altLang="ja-JP" sz="1800">
              <a:solidFill>
                <a:schemeClr val="folHlink"/>
              </a:solidFill>
              <a:latin typeface="Courier New" panose="02070309020205020404" pitchFamily="49" charset="0"/>
            </a:endParaRPr>
          </a:p>
        </p:txBody>
      </p:sp>
      <p:sp>
        <p:nvSpPr>
          <p:cNvPr id="19459" name="Rectangle 2"/>
          <p:cNvSpPr>
            <a:spLocks noGrp="1" noChangeArrowheads="1"/>
          </p:cNvSpPr>
          <p:nvPr>
            <p:ph type="title"/>
          </p:nvPr>
        </p:nvSpPr>
        <p:spPr/>
        <p:txBody>
          <a:bodyPr/>
          <a:lstStyle/>
          <a:p>
            <a:pPr eaLnBrk="1" hangingPunct="1"/>
            <a:r>
              <a:rPr lang="en-US" altLang="ja-JP"/>
              <a:t>Submission Date:</a:t>
            </a:r>
            <a:endParaRPr lang="zh-CN" altLang="en-US"/>
          </a:p>
        </p:txBody>
      </p:sp>
      <p:graphicFrame>
        <p:nvGraphicFramePr>
          <p:cNvPr id="20534" name="Group 54"/>
          <p:cNvGraphicFramePr>
            <a:graphicFrameLocks noGrp="1"/>
          </p:cNvGraphicFramePr>
          <p:nvPr>
            <p:ph idx="4294967295"/>
          </p:nvPr>
        </p:nvGraphicFramePr>
        <p:xfrm>
          <a:off x="611188" y="1628775"/>
          <a:ext cx="7920037" cy="1879601"/>
        </p:xfrm>
        <a:graphic>
          <a:graphicData uri="http://schemas.openxmlformats.org/drawingml/2006/table">
            <a:tbl>
              <a:tblPr/>
              <a:tblGrid>
                <a:gridCol w="2592387">
                  <a:extLst>
                    <a:ext uri="{9D8B030D-6E8A-4147-A177-3AD203B41FA5}">
                      <a16:colId xmlns:a16="http://schemas.microsoft.com/office/drawing/2014/main" val="20000"/>
                    </a:ext>
                  </a:extLst>
                </a:gridCol>
                <a:gridCol w="1366838">
                  <a:extLst>
                    <a:ext uri="{9D8B030D-6E8A-4147-A177-3AD203B41FA5}">
                      <a16:colId xmlns:a16="http://schemas.microsoft.com/office/drawing/2014/main" val="20001"/>
                    </a:ext>
                  </a:extLst>
                </a:gridCol>
                <a:gridCol w="2665412">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85763">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ja-JP"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rPr>
                        <a:t>Inventor’s Signature</a:t>
                      </a:r>
                      <a:endParaRPr kumimoji="1" lang="zh-CN" altLang="en-US"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ja-JP"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rPr>
                        <a:t>Date</a:t>
                      </a:r>
                      <a:endParaRPr kumimoji="1" lang="en-US" altLang="zh-CN"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ja-JP"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rPr>
                        <a:t>Inventor’s Signature</a:t>
                      </a:r>
                      <a:endParaRPr kumimoji="1" lang="en-US" altLang="zh-CN"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ja-JP"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rPr>
                        <a:t>Date</a:t>
                      </a:r>
                      <a:endParaRPr kumimoji="1" lang="zh-CN" altLang="en-US"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3738">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en-US" altLang="zh-CN"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en-US" altLang="zh-CN"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en-US" altLang="zh-CN"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en-US" altLang="zh-CN"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en-US" altLang="zh-CN"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0537" name="Group 57"/>
          <p:cNvGraphicFramePr>
            <a:graphicFrameLocks noGrp="1"/>
          </p:cNvGraphicFramePr>
          <p:nvPr/>
        </p:nvGraphicFramePr>
        <p:xfrm>
          <a:off x="611188" y="4221163"/>
          <a:ext cx="7920037" cy="1743076"/>
        </p:xfrm>
        <a:graphic>
          <a:graphicData uri="http://schemas.openxmlformats.org/drawingml/2006/table">
            <a:tbl>
              <a:tblPr/>
              <a:tblGrid>
                <a:gridCol w="2592387">
                  <a:extLst>
                    <a:ext uri="{9D8B030D-6E8A-4147-A177-3AD203B41FA5}">
                      <a16:colId xmlns:a16="http://schemas.microsoft.com/office/drawing/2014/main" val="20000"/>
                    </a:ext>
                  </a:extLst>
                </a:gridCol>
                <a:gridCol w="3382963">
                  <a:extLst>
                    <a:ext uri="{9D8B030D-6E8A-4147-A177-3AD203B41FA5}">
                      <a16:colId xmlns:a16="http://schemas.microsoft.com/office/drawing/2014/main" val="20001"/>
                    </a:ext>
                  </a:extLst>
                </a:gridCol>
                <a:gridCol w="1944687">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ja-JP"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rPr>
                        <a:t>Witness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rPr>
                        <a:t>S</a:t>
                      </a:r>
                      <a:r>
                        <a:rPr kumimoji="1" lang="en-US" altLang="ja-JP"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rPr>
                        <a:t>ignature</a:t>
                      </a:r>
                      <a:endParaRPr kumimoji="1" lang="zh-CN" altLang="en-US"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1" lang="en-US" altLang="zh-CN"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rPr>
                        <a:t>D</a:t>
                      </a:r>
                      <a:r>
                        <a:rPr kumimoji="1" lang="en-US" altLang="ja-JP"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rPr>
                        <a:t>ate</a:t>
                      </a:r>
                      <a:endParaRPr kumimoji="1" lang="zh-CN" altLang="en-US"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7863">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en-US" altLang="zh-CN"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4850">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en-US" altLang="zh-CN"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1" lang="zh-CN" altLang="en-US"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pPr eaLnBrk="1" hangingPunct="1"/>
            <a:r>
              <a:rPr lang="en-US" altLang="ja-JP" dirty="0"/>
              <a:t>Technology Domain</a:t>
            </a:r>
          </a:p>
        </p:txBody>
      </p:sp>
      <p:sp>
        <p:nvSpPr>
          <p:cNvPr id="4099" name="スライド番号プレースホルダ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Arial" panose="020B0604020202020204" pitchFamily="34" charset="0"/>
              <a:buChar char="•"/>
            </a:pPr>
            <a:fld id="{12BA366F-DC0B-4C9B-BB2C-F1D6C2767253}" type="slidenum">
              <a:rPr lang="en-US" altLang="ja-JP" sz="1800">
                <a:solidFill>
                  <a:schemeClr val="folHlink"/>
                </a:solidFill>
                <a:latin typeface="Courier New" panose="02070309020205020404" pitchFamily="49" charset="0"/>
              </a:rPr>
              <a:pPr eaLnBrk="1" hangingPunct="1">
                <a:buFont typeface="Arial" panose="020B0604020202020204" pitchFamily="34" charset="0"/>
                <a:buChar char="•"/>
              </a:pPr>
              <a:t>2</a:t>
            </a:fld>
            <a:endParaRPr lang="en-US" altLang="ja-JP" sz="1800">
              <a:solidFill>
                <a:schemeClr val="folHlink"/>
              </a:solidFill>
              <a:latin typeface="Courier New" panose="02070309020205020404" pitchFamily="49" charset="0"/>
            </a:endParaRPr>
          </a:p>
        </p:txBody>
      </p:sp>
      <p:sp>
        <p:nvSpPr>
          <p:cNvPr id="4100" name="コンテンツ プレースホルダ 5"/>
          <p:cNvSpPr>
            <a:spLocks noGrp="1" noChangeArrowheads="1"/>
          </p:cNvSpPr>
          <p:nvPr>
            <p:ph idx="1"/>
          </p:nvPr>
        </p:nvSpPr>
        <p:spPr>
          <a:xfrm>
            <a:off x="107950" y="1268413"/>
            <a:ext cx="8856663" cy="5232400"/>
          </a:xfrm>
        </p:spPr>
        <p:txBody>
          <a:bodyPr/>
          <a:lstStyle/>
          <a:p>
            <a:pPr eaLnBrk="1" hangingPunct="1"/>
            <a:r>
              <a:rPr lang="en-US" altLang="ja-JP" sz="1800" dirty="0"/>
              <a:t>Topic of your invention :</a:t>
            </a:r>
          </a:p>
          <a:p>
            <a:pPr lvl="1" eaLnBrk="1" hangingPunct="1"/>
            <a:r>
              <a:rPr lang="zh-CN" altLang="en-US" sz="1600" dirty="0">
                <a:solidFill>
                  <a:srgbClr val="0000CC"/>
                </a:solidFill>
              </a:rPr>
              <a:t>基于</a:t>
            </a:r>
            <a:r>
              <a:rPr lang="en-US" altLang="zh-CN" sz="1600" dirty="0">
                <a:solidFill>
                  <a:srgbClr val="0000CC"/>
                </a:solidFill>
              </a:rPr>
              <a:t>Attention</a:t>
            </a:r>
            <a:r>
              <a:rPr lang="zh-CN" altLang="en-US" sz="1600" dirty="0">
                <a:solidFill>
                  <a:srgbClr val="0000CC"/>
                </a:solidFill>
              </a:rPr>
              <a:t>机制的神经网络和知识图谱模型的医疗文本分级方法</a:t>
            </a:r>
            <a:endParaRPr lang="en-US" altLang="zh-CN" sz="1600" dirty="0">
              <a:solidFill>
                <a:srgbClr val="0000CC"/>
              </a:solidFill>
            </a:endParaRPr>
          </a:p>
          <a:p>
            <a:pPr lvl="1" eaLnBrk="1" hangingPunct="1"/>
            <a:r>
              <a:rPr lang="zh-CN" altLang="en-US" sz="1600" dirty="0">
                <a:solidFill>
                  <a:srgbClr val="0000CC"/>
                </a:solidFill>
              </a:rPr>
              <a:t>具体而言，是通过</a:t>
            </a:r>
            <a:r>
              <a:rPr lang="en-US" altLang="zh-CN" sz="1600" dirty="0">
                <a:solidFill>
                  <a:srgbClr val="0000CC"/>
                </a:solidFill>
              </a:rPr>
              <a:t>Attention</a:t>
            </a:r>
            <a:r>
              <a:rPr lang="zh-CN" altLang="en-US" sz="1600" dirty="0">
                <a:solidFill>
                  <a:srgbClr val="0000CC"/>
                </a:solidFill>
              </a:rPr>
              <a:t>机制的神经网络来学习知识图谱与文本中实体</a:t>
            </a:r>
            <a:r>
              <a:rPr lang="en-US" altLang="zh-CN" sz="1600" dirty="0">
                <a:solidFill>
                  <a:srgbClr val="0000CC"/>
                </a:solidFill>
              </a:rPr>
              <a:t>-</a:t>
            </a:r>
            <a:r>
              <a:rPr lang="zh-CN" altLang="en-US" sz="1600" dirty="0">
                <a:solidFill>
                  <a:srgbClr val="0000CC"/>
                </a:solidFill>
              </a:rPr>
              <a:t>关系</a:t>
            </a:r>
            <a:r>
              <a:rPr lang="en-US" altLang="zh-CN" sz="1600" dirty="0">
                <a:solidFill>
                  <a:srgbClr val="0000CC"/>
                </a:solidFill>
              </a:rPr>
              <a:t>-</a:t>
            </a:r>
            <a:r>
              <a:rPr lang="zh-CN" altLang="en-US" sz="1600" dirty="0">
                <a:solidFill>
                  <a:srgbClr val="0000CC"/>
                </a:solidFill>
              </a:rPr>
              <a:t>实体向量，来对文本就行分类</a:t>
            </a:r>
            <a:endParaRPr lang="en-US" altLang="ja-JP" sz="1600" dirty="0">
              <a:solidFill>
                <a:srgbClr val="0000CC"/>
              </a:solidFill>
            </a:endParaRPr>
          </a:p>
          <a:p>
            <a:pPr eaLnBrk="1" hangingPunct="1"/>
            <a:r>
              <a:rPr lang="en-US" altLang="ja-JP" sz="1800" dirty="0"/>
              <a:t>Background introduction :</a:t>
            </a:r>
            <a:endParaRPr lang="ja-JP" altLang="en-US" sz="1800" i="1" dirty="0">
              <a:solidFill>
                <a:srgbClr val="996600"/>
              </a:solidFill>
            </a:endParaRPr>
          </a:p>
          <a:p>
            <a:pPr lvl="1" eaLnBrk="1" hangingPunct="1"/>
            <a:r>
              <a:rPr lang="zh-CN" altLang="en-US" sz="1600" dirty="0">
                <a:solidFill>
                  <a:srgbClr val="0000CC"/>
                </a:solidFill>
              </a:rPr>
              <a:t>医疗文本目前成为了在医学人工智能中研究热点之一。目前人工智能医学研究中常用的数据集为医疗文本和医疗图像，在某些疾病中需要通过对文本的分析得到该疾病的分级。</a:t>
            </a:r>
            <a:endParaRPr lang="en-US" altLang="zh-CN" sz="1600" dirty="0">
              <a:solidFill>
                <a:srgbClr val="0000CC"/>
              </a:solidFill>
            </a:endParaRPr>
          </a:p>
          <a:p>
            <a:pPr lvl="1" eaLnBrk="1" hangingPunct="1"/>
            <a:r>
              <a:rPr lang="zh-CN" altLang="en-US" sz="1600" dirty="0">
                <a:solidFill>
                  <a:srgbClr val="0000CC"/>
                </a:solidFill>
              </a:rPr>
              <a:t>知识图谱（</a:t>
            </a:r>
            <a:r>
              <a:rPr lang="en-US" altLang="zh-CN" sz="1600" dirty="0">
                <a:solidFill>
                  <a:srgbClr val="0000CC"/>
                </a:solidFill>
              </a:rPr>
              <a:t>Knowledge Graph</a:t>
            </a:r>
            <a:r>
              <a:rPr lang="zh-CN" altLang="en-US" sz="1600" dirty="0">
                <a:solidFill>
                  <a:srgbClr val="0000CC"/>
                </a:solidFill>
              </a:rPr>
              <a:t>）又称为科学知识图谱，在图书情报界称为知识域可视化或知识领域映射地图，是显示知识发展进程与结构关系的一系列各种不同的图形，用可视化技术描述知识资源及其载体，挖掘、分析、构建、绘制和显示知识及它们之间的相互联系。通过知识图谱可以学习到文本中实体与关系内容，可以将实体与关系利用在文本的分级模型中使用，利用神经网络去学习知识图谱。</a:t>
            </a:r>
            <a:endParaRPr lang="en-US" altLang="zh-CN" sz="1600" dirty="0">
              <a:solidFill>
                <a:srgbClr val="0000CC"/>
              </a:solidFill>
            </a:endParaRPr>
          </a:p>
          <a:p>
            <a:pPr lvl="1" eaLnBrk="1" hangingPunct="1"/>
            <a:r>
              <a:rPr lang="zh-CN" altLang="en-US" sz="1600" dirty="0">
                <a:solidFill>
                  <a:srgbClr val="0000CC"/>
                </a:solidFill>
              </a:rPr>
              <a:t>基于</a:t>
            </a:r>
            <a:r>
              <a:rPr lang="en-US" altLang="zh-CN" sz="1600" dirty="0">
                <a:solidFill>
                  <a:srgbClr val="0000CC"/>
                </a:solidFill>
              </a:rPr>
              <a:t>Attention</a:t>
            </a:r>
            <a:r>
              <a:rPr lang="zh-CN" altLang="en-US" sz="1600" dirty="0">
                <a:solidFill>
                  <a:srgbClr val="0000CC"/>
                </a:solidFill>
              </a:rPr>
              <a:t>机制的神经网络模型可以很好的得到输入向量中在时间步上的每一步的重要程度，基于此重要程度可以将位置信息更好的保存下来。</a:t>
            </a:r>
            <a:r>
              <a:rPr lang="en-US" altLang="zh-CN" sz="1600" dirty="0">
                <a:solidFill>
                  <a:srgbClr val="0000CC"/>
                </a:solidFill>
              </a:rPr>
              <a:t>Attention</a:t>
            </a:r>
            <a:r>
              <a:rPr lang="zh-CN" altLang="en-US" sz="1600" dirty="0">
                <a:solidFill>
                  <a:srgbClr val="0000CC"/>
                </a:solidFill>
              </a:rPr>
              <a:t>机制的基本思想是：打破了传统编码器</a:t>
            </a:r>
            <a:r>
              <a:rPr lang="en-US" altLang="zh-CN" sz="1600" dirty="0">
                <a:solidFill>
                  <a:srgbClr val="0000CC"/>
                </a:solidFill>
              </a:rPr>
              <a:t>-</a:t>
            </a:r>
            <a:r>
              <a:rPr lang="zh-CN" altLang="en-US" sz="1600" dirty="0">
                <a:solidFill>
                  <a:srgbClr val="0000CC"/>
                </a:solidFill>
              </a:rPr>
              <a:t>解码器结构在编解码时都依赖于内部一个固定长度向量的限制。 </a:t>
            </a:r>
            <a:r>
              <a:rPr lang="en-US" altLang="zh-CN" sz="1600" dirty="0">
                <a:solidFill>
                  <a:srgbClr val="0000CC"/>
                </a:solidFill>
              </a:rPr>
              <a:t>Attention</a:t>
            </a:r>
            <a:r>
              <a:rPr lang="zh-CN" altLang="en-US" sz="1600" dirty="0">
                <a:solidFill>
                  <a:srgbClr val="0000CC"/>
                </a:solidFill>
              </a:rPr>
              <a:t>机制的实现是 通过保留</a:t>
            </a:r>
            <a:r>
              <a:rPr lang="en-US" altLang="zh-CN" sz="1600" dirty="0">
                <a:solidFill>
                  <a:srgbClr val="0000CC"/>
                </a:solidFill>
              </a:rPr>
              <a:t>LSTM</a:t>
            </a:r>
            <a:r>
              <a:rPr lang="zh-CN" altLang="en-US" sz="1600" dirty="0">
                <a:solidFill>
                  <a:srgbClr val="0000CC"/>
                </a:solidFill>
              </a:rPr>
              <a:t>编码器对输入序列的中间输出结果，然后训练一个模型来对这些输入进行选择性的学习并且在模型输出时将输出序列与之进行关联。</a:t>
            </a:r>
            <a:endParaRPr lang="en-US" altLang="zh-CN" sz="1600" dirty="0">
              <a:solidFill>
                <a:srgbClr val="0000CC"/>
              </a:solidFill>
            </a:endParaRPr>
          </a:p>
        </p:txBody>
      </p:sp>
    </p:spTree>
  </p:cSld>
  <p:clrMapOvr>
    <a:masterClrMapping/>
  </p:clrMapOvr>
  <p:transition>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スライド番号プレースホルダ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Arial" panose="020B0604020202020204" pitchFamily="34" charset="0"/>
              <a:buChar char="•"/>
            </a:pPr>
            <a:fld id="{D2CF59CE-58A0-461B-BAFF-207A4F9052D9}" type="slidenum">
              <a:rPr lang="en-US" altLang="ja-JP" sz="1800">
                <a:solidFill>
                  <a:schemeClr val="folHlink"/>
                </a:solidFill>
                <a:latin typeface="Courier New" panose="02070309020205020404" pitchFamily="49" charset="0"/>
              </a:rPr>
              <a:pPr eaLnBrk="1" hangingPunct="1">
                <a:buFont typeface="Arial" panose="020B0604020202020204" pitchFamily="34" charset="0"/>
                <a:buChar char="•"/>
              </a:pPr>
              <a:t>3</a:t>
            </a:fld>
            <a:endParaRPr lang="en-US" altLang="ja-JP" sz="1800">
              <a:solidFill>
                <a:schemeClr val="folHlink"/>
              </a:solidFill>
              <a:latin typeface="Courier New" panose="02070309020205020404" pitchFamily="49" charset="0"/>
            </a:endParaRPr>
          </a:p>
        </p:txBody>
      </p:sp>
      <p:sp>
        <p:nvSpPr>
          <p:cNvPr id="5123" name="Rectangle 4"/>
          <p:cNvSpPr>
            <a:spLocks noGrp="1" noChangeArrowheads="1"/>
          </p:cNvSpPr>
          <p:nvPr>
            <p:ph type="title"/>
          </p:nvPr>
        </p:nvSpPr>
        <p:spPr/>
        <p:txBody>
          <a:bodyPr/>
          <a:lstStyle/>
          <a:p>
            <a:pPr eaLnBrk="1" hangingPunct="1"/>
            <a:r>
              <a:rPr lang="en-US" altLang="ja-JP"/>
              <a:t>Term Definition</a:t>
            </a:r>
          </a:p>
        </p:txBody>
      </p:sp>
      <mc:AlternateContent xmlns:mc="http://schemas.openxmlformats.org/markup-compatibility/2006" xmlns:a14="http://schemas.microsoft.com/office/drawing/2010/main">
        <mc:Choice Requires="a14">
          <p:graphicFrame>
            <p:nvGraphicFramePr>
              <p:cNvPr id="9" name="コンテンツ プレースホルダ 8"/>
              <p:cNvGraphicFramePr>
                <a:graphicFrameLocks noGrp="1"/>
              </p:cNvGraphicFramePr>
              <p:nvPr>
                <p:ph idx="4294967295"/>
                <p:extLst>
                  <p:ext uri="{D42A27DB-BD31-4B8C-83A1-F6EECF244321}">
                    <p14:modId xmlns:p14="http://schemas.microsoft.com/office/powerpoint/2010/main" val="1108034906"/>
                  </p:ext>
                </p:extLst>
              </p:nvPr>
            </p:nvGraphicFramePr>
            <p:xfrm>
              <a:off x="570898" y="1841211"/>
              <a:ext cx="8575712" cy="4542522"/>
            </p:xfrm>
            <a:graphic>
              <a:graphicData uri="http://schemas.openxmlformats.org/drawingml/2006/table">
                <a:tbl>
                  <a:tblPr firstRow="1" bandRow="1">
                    <a:tableStyleId>{5C22544A-7EE6-4342-B048-85BDC9FD1C3A}</a:tableStyleId>
                  </a:tblPr>
                  <a:tblGrid>
                    <a:gridCol w="1547849">
                      <a:extLst>
                        <a:ext uri="{9D8B030D-6E8A-4147-A177-3AD203B41FA5}">
                          <a16:colId xmlns:a16="http://schemas.microsoft.com/office/drawing/2014/main" val="20000"/>
                        </a:ext>
                      </a:extLst>
                    </a:gridCol>
                    <a:gridCol w="7027863">
                      <a:extLst>
                        <a:ext uri="{9D8B030D-6E8A-4147-A177-3AD203B41FA5}">
                          <a16:colId xmlns:a16="http://schemas.microsoft.com/office/drawing/2014/main" val="20001"/>
                        </a:ext>
                      </a:extLst>
                    </a:gridCol>
                  </a:tblGrid>
                  <a:tr h="529263">
                    <a:tc>
                      <a:txBody>
                        <a:bodyPr/>
                        <a:lstStyle/>
                        <a:p>
                          <a:r>
                            <a:rPr kumimoji="1" lang="en-US" altLang="zh-CN" sz="1600" b="0" dirty="0">
                              <a:solidFill>
                                <a:srgbClr val="0000CC"/>
                              </a:solidFill>
                            </a:rPr>
                            <a:t>KGR</a:t>
                          </a:r>
                          <a:r>
                            <a:rPr kumimoji="1" lang="zh-CN" altLang="en-US" sz="1600" b="0" dirty="0">
                              <a:solidFill>
                                <a:srgbClr val="0000CC"/>
                              </a:solidFill>
                            </a:rPr>
                            <a:t>（</a:t>
                          </a:r>
                          <a:r>
                            <a:rPr kumimoji="1" lang="en-US" altLang="zh-CN" sz="1600" b="0" dirty="0">
                              <a:solidFill>
                                <a:srgbClr val="0000CC"/>
                              </a:solidFill>
                            </a:rPr>
                            <a:t>e1,r,e2</a:t>
                          </a:r>
                          <a:r>
                            <a:rPr kumimoji="1" lang="zh-CN" altLang="en-US" sz="1600" b="0" dirty="0">
                              <a:solidFill>
                                <a:srgbClr val="0000CC"/>
                              </a:solidFill>
                            </a:rPr>
                            <a:t>）</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知识图谱中抽取的（实体</a:t>
                          </a:r>
                          <a:r>
                            <a:rPr kumimoji="1" lang="en-US" altLang="zh-CN" sz="1600" b="0" kern="1200" dirty="0">
                              <a:solidFill>
                                <a:srgbClr val="0000CC"/>
                              </a:solidFill>
                              <a:latin typeface="+mn-lt"/>
                              <a:ea typeface="+mn-ea"/>
                              <a:cs typeface="+mn-cs"/>
                            </a:rPr>
                            <a:t>-</a:t>
                          </a:r>
                          <a:r>
                            <a:rPr kumimoji="1" lang="zh-CN" altLang="en-US" sz="1600" b="0" kern="1200" dirty="0">
                              <a:solidFill>
                                <a:srgbClr val="0000CC"/>
                              </a:solidFill>
                              <a:latin typeface="+mn-lt"/>
                              <a:ea typeface="+mn-ea"/>
                              <a:cs typeface="+mn-cs"/>
                            </a:rPr>
                            <a:t>关系</a:t>
                          </a:r>
                          <a:r>
                            <a:rPr kumimoji="1" lang="en-US" altLang="zh-CN" sz="1600" b="0" kern="1200" dirty="0">
                              <a:solidFill>
                                <a:srgbClr val="0000CC"/>
                              </a:solidFill>
                              <a:latin typeface="+mn-lt"/>
                              <a:ea typeface="+mn-ea"/>
                              <a:cs typeface="+mn-cs"/>
                            </a:rPr>
                            <a:t>-</a:t>
                          </a:r>
                          <a:r>
                            <a:rPr kumimoji="1" lang="zh-CN" altLang="en-US" sz="1600" b="0" kern="1200" dirty="0">
                              <a:solidFill>
                                <a:srgbClr val="0000CC"/>
                              </a:solidFill>
                              <a:latin typeface="+mn-lt"/>
                              <a:ea typeface="+mn-ea"/>
                              <a:cs typeface="+mn-cs"/>
                            </a:rPr>
                            <a:t>实体）的直接关系集合</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29263">
                    <a:tc>
                      <a:txBody>
                        <a:bodyPr/>
                        <a:lstStyle/>
                        <a:p>
                          <a:r>
                            <a:rPr kumimoji="1" lang="en-US" altLang="zh-CN" sz="1600" b="0" dirty="0">
                              <a:solidFill>
                                <a:srgbClr val="0000CC"/>
                              </a:solidFill>
                            </a:rPr>
                            <a:t>TDR</a:t>
                          </a:r>
                          <a:r>
                            <a:rPr kumimoji="1" lang="zh-CN" altLang="en-US" sz="1600" b="0" dirty="0">
                              <a:solidFill>
                                <a:srgbClr val="0000CC"/>
                              </a:solidFill>
                            </a:rPr>
                            <a:t>（</a:t>
                          </a:r>
                          <a:r>
                            <a:rPr kumimoji="1" lang="en-US" altLang="zh-CN" sz="1600" b="0" dirty="0">
                              <a:solidFill>
                                <a:srgbClr val="0000CC"/>
                              </a:solidFill>
                            </a:rPr>
                            <a:t>e1,r,e2</a:t>
                          </a:r>
                          <a:r>
                            <a:rPr kumimoji="1" lang="zh-CN" altLang="en-US" sz="1600" b="0" dirty="0">
                              <a:solidFill>
                                <a:srgbClr val="0000CC"/>
                              </a:solidFill>
                            </a:rPr>
                            <a:t>）</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文本数据中抽取的（实体</a:t>
                          </a:r>
                          <a:r>
                            <a:rPr kumimoji="1" lang="en-US" altLang="zh-CN" sz="1600" b="0" kern="1200" dirty="0">
                              <a:solidFill>
                                <a:srgbClr val="0000CC"/>
                              </a:solidFill>
                              <a:latin typeface="+mn-lt"/>
                              <a:ea typeface="+mn-ea"/>
                              <a:cs typeface="+mn-cs"/>
                            </a:rPr>
                            <a:t>-</a:t>
                          </a:r>
                          <a:r>
                            <a:rPr kumimoji="1" lang="zh-CN" altLang="en-US" sz="1600" b="0" kern="1200" dirty="0">
                              <a:solidFill>
                                <a:srgbClr val="0000CC"/>
                              </a:solidFill>
                              <a:latin typeface="+mn-lt"/>
                              <a:ea typeface="+mn-ea"/>
                              <a:cs typeface="+mn-cs"/>
                            </a:rPr>
                            <a:t>关系</a:t>
                          </a:r>
                          <a:r>
                            <a:rPr kumimoji="1" lang="en-US" altLang="zh-CN" sz="1600" b="0" kern="1200" dirty="0">
                              <a:solidFill>
                                <a:srgbClr val="0000CC"/>
                              </a:solidFill>
                              <a:latin typeface="+mn-lt"/>
                              <a:ea typeface="+mn-ea"/>
                              <a:cs typeface="+mn-cs"/>
                            </a:rPr>
                            <a:t>-</a:t>
                          </a:r>
                          <a:r>
                            <a:rPr kumimoji="1" lang="zh-CN" altLang="en-US" sz="1600" b="0" kern="1200" dirty="0">
                              <a:solidFill>
                                <a:srgbClr val="0000CC"/>
                              </a:solidFill>
                              <a:latin typeface="+mn-lt"/>
                              <a:ea typeface="+mn-ea"/>
                              <a:cs typeface="+mn-cs"/>
                            </a:rPr>
                            <a:t>实体）的直接关系集合</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29263">
                    <a:tc>
                      <a:txBody>
                        <a:bodyPr/>
                        <a:lstStyle/>
                        <a:p>
                          <a:r>
                            <a:rPr kumimoji="1" lang="en-US" altLang="zh-CN" sz="1600" b="0" dirty="0">
                              <a:solidFill>
                                <a:srgbClr val="0000CC"/>
                              </a:solidFill>
                            </a:rPr>
                            <a:t>UNR</a:t>
                          </a:r>
                          <a:r>
                            <a:rPr kumimoji="1" lang="zh-CN" altLang="en-US" sz="1600" b="0" dirty="0">
                              <a:solidFill>
                                <a:srgbClr val="0000CC"/>
                              </a:solidFill>
                            </a:rPr>
                            <a:t>（</a:t>
                          </a:r>
                          <a:r>
                            <a:rPr kumimoji="1" lang="en-US" altLang="zh-CN" sz="1600" b="0" dirty="0">
                              <a:solidFill>
                                <a:srgbClr val="0000CC"/>
                              </a:solidFill>
                            </a:rPr>
                            <a:t>e1,r,e2</a:t>
                          </a:r>
                          <a:r>
                            <a:rPr kumimoji="1" lang="zh-CN" altLang="en-US" sz="1600" b="0" dirty="0">
                              <a:solidFill>
                                <a:srgbClr val="0000CC"/>
                              </a:solidFill>
                            </a:rPr>
                            <a:t>）</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将知识图谱和文本数据中抽取的直接关系建立统一的三元组集合</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8996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rgbClr val="0000CC"/>
                              </a:solidFill>
                            </a:rPr>
                            <a:t>UNS</a:t>
                          </a:r>
                          <a:r>
                            <a:rPr kumimoji="1" lang="zh-CN" altLang="en-US" sz="1600" b="0" dirty="0">
                              <a:solidFill>
                                <a:srgbClr val="0000CC"/>
                              </a:solidFill>
                            </a:rPr>
                            <a:t>（</a:t>
                          </a:r>
                          <a:r>
                            <a:rPr kumimoji="1" lang="en-US" altLang="zh-CN" sz="1600" b="0" dirty="0">
                              <a:solidFill>
                                <a:srgbClr val="0000CC"/>
                              </a:solidFill>
                            </a:rPr>
                            <a:t>e1,r,e2</a:t>
                          </a:r>
                          <a:r>
                            <a:rPr kumimoji="1" lang="zh-CN" altLang="en-US" sz="1600" b="0" dirty="0">
                              <a:solidFill>
                                <a:srgbClr val="0000CC"/>
                              </a:solidFill>
                            </a:rPr>
                            <a:t>）</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直接关系三元组过推理机制得到的语义间接关系三元组集合</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9295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rgbClr val="0000CC"/>
                              </a:solidFill>
                            </a:rPr>
                            <a:t>PMI</a:t>
                          </a:r>
                          <a:r>
                            <a:rPr kumimoji="1" lang="zh-CN" altLang="en-US" sz="1600" b="0" dirty="0">
                              <a:solidFill>
                                <a:srgbClr val="0000CC"/>
                              </a:solidFill>
                            </a:rPr>
                            <a:t>（</a:t>
                          </a:r>
                          <a:r>
                            <a:rPr kumimoji="1" lang="en-US" altLang="zh-CN" sz="1600" b="0" dirty="0" err="1">
                              <a:solidFill>
                                <a:srgbClr val="0000CC"/>
                              </a:solidFill>
                            </a:rPr>
                            <a:t>i,c</a:t>
                          </a:r>
                          <a:r>
                            <a:rPr kumimoji="1" lang="zh-CN" altLang="en-US" sz="1600" b="0" dirty="0">
                              <a:solidFill>
                                <a:srgbClr val="0000CC"/>
                              </a:solidFill>
                            </a:rPr>
                            <a:t>）</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两个实体之间的相关性的点互信息</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92954">
                    <a:tc>
                      <a:txBody>
                        <a:bodyPr/>
                        <a:lstStyle/>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left"/>
                              </m:oMathParaPr>
                              <m:oMath xmlns:m="http://schemas.openxmlformats.org/officeDocument/2006/math">
                                <m:r>
                                  <m:rPr>
                                    <m:sty m:val="p"/>
                                  </m:rPr>
                                  <a:rPr lang="en-US" altLang="zh-CN" sz="1600" smtClean="0">
                                    <a:solidFill>
                                      <a:srgbClr val="2E31D6"/>
                                    </a:solidFill>
                                    <a:latin typeface="Cambria Math" panose="02040503050406030204" pitchFamily="18" charset="0"/>
                                  </a:rPr>
                                  <m:t>p</m:t>
                                </m:r>
                                <m:r>
                                  <a:rPr lang="en-US" altLang="zh-CN" sz="1600" smtClean="0">
                                    <a:solidFill>
                                      <a:srgbClr val="2E31D6"/>
                                    </a:solidFill>
                                    <a:latin typeface="Cambria Math" panose="02040503050406030204" pitchFamily="18" charset="0"/>
                                  </a:rPr>
                                  <m:t>(</m:t>
                                </m:r>
                                <m:r>
                                  <m:rPr>
                                    <m:sty m:val="p"/>
                                  </m:rPr>
                                  <a:rPr lang="en-US" altLang="zh-CN" sz="1600" smtClean="0">
                                    <a:solidFill>
                                      <a:srgbClr val="2E31D6"/>
                                    </a:solidFill>
                                    <a:latin typeface="Cambria Math" panose="02040503050406030204" pitchFamily="18" charset="0"/>
                                  </a:rPr>
                                  <m:t>i</m:t>
                                </m:r>
                                <m:r>
                                  <a:rPr lang="en-US" altLang="zh-CN" sz="1600" smtClean="0">
                                    <a:solidFill>
                                      <a:srgbClr val="2E31D6"/>
                                    </a:solidFill>
                                    <a:latin typeface="Cambria Math" panose="02040503050406030204" pitchFamily="18" charset="0"/>
                                  </a:rPr>
                                  <m:t>|</m:t>
                                </m:r>
                                <m:r>
                                  <m:rPr>
                                    <m:sty m:val="p"/>
                                  </m:rPr>
                                  <a:rPr lang="en-US" altLang="zh-CN" sz="1600" smtClean="0">
                                    <a:solidFill>
                                      <a:srgbClr val="2E31D6"/>
                                    </a:solidFill>
                                    <a:latin typeface="Cambria Math" panose="02040503050406030204" pitchFamily="18" charset="0"/>
                                  </a:rPr>
                                  <m:t>M</m:t>
                                </m:r>
                                <m:r>
                                  <a:rPr lang="en-US" altLang="zh-CN" sz="1600" smtClean="0">
                                    <a:solidFill>
                                      <a:srgbClr val="2E31D6"/>
                                    </a:solidFill>
                                    <a:latin typeface="Cambria Math" panose="02040503050406030204" pitchFamily="18" charset="0"/>
                                  </a:rPr>
                                  <m:t>,</m:t>
                                </m:r>
                                <m:r>
                                  <m:rPr>
                                    <m:sty m:val="p"/>
                                  </m:rPr>
                                  <a:rPr lang="en-US" altLang="zh-CN" sz="1600" smtClean="0">
                                    <a:solidFill>
                                      <a:srgbClr val="2E31D6"/>
                                    </a:solidFill>
                                    <a:latin typeface="Cambria Math" panose="02040503050406030204" pitchFamily="18" charset="0"/>
                                  </a:rPr>
                                  <m:t>θ</m:t>
                                </m:r>
                                <m:r>
                                  <a:rPr lang="en-US" altLang="zh-CN" sz="1600" smtClean="0">
                                    <a:solidFill>
                                      <a:srgbClr val="2E31D6"/>
                                    </a:solidFill>
                                    <a:latin typeface="Cambria Math" panose="02040503050406030204" pitchFamily="18" charset="0"/>
                                  </a:rPr>
                                  <m:t>)</m:t>
                                </m:r>
                              </m:oMath>
                            </m:oMathPara>
                          </a14:m>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基于</a:t>
                          </a:r>
                          <a:r>
                            <a:rPr kumimoji="1" lang="en-US" altLang="zh-CN" sz="1600" b="0" kern="1200" dirty="0" err="1">
                              <a:solidFill>
                                <a:srgbClr val="0000CC"/>
                              </a:solidFill>
                              <a:latin typeface="+mn-lt"/>
                              <a:ea typeface="+mn-ea"/>
                              <a:cs typeface="+mn-cs"/>
                            </a:rPr>
                            <a:t>AttentionCNNS</a:t>
                          </a:r>
                          <a:r>
                            <a:rPr kumimoji="1" lang="zh-CN" altLang="en-US" sz="1600" b="0" kern="1200" dirty="0">
                              <a:solidFill>
                                <a:srgbClr val="0000CC"/>
                              </a:solidFill>
                              <a:latin typeface="+mn-lt"/>
                              <a:ea typeface="+mn-ea"/>
                              <a:cs typeface="+mn-cs"/>
                            </a:rPr>
                            <a:t>结构得到每个实体对之间的最大可能关系</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1109494"/>
                      </a:ext>
                    </a:extLst>
                  </a:tr>
                  <a:tr h="49295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ja-JP" sz="1600" b="0" dirty="0">
                              <a:solidFill>
                                <a:srgbClr val="0000CC"/>
                              </a:solidFill>
                            </a:rPr>
                            <a:t>P(</a:t>
                          </a:r>
                          <a:r>
                            <a:rPr kumimoji="1" lang="en-US" altLang="ja-JP" sz="1600" b="0" dirty="0" err="1">
                              <a:solidFill>
                                <a:srgbClr val="0000CC"/>
                              </a:solidFill>
                            </a:rPr>
                            <a:t>c|i</a:t>
                          </a:r>
                          <a:r>
                            <a:rPr kumimoji="1" lang="en-US" altLang="ja-JP" sz="1600" b="0" dirty="0">
                              <a:solidFill>
                                <a:srgbClr val="0000CC"/>
                              </a:solidFill>
                            </a:rPr>
                            <a:t>)</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实体</a:t>
                          </a:r>
                          <a:r>
                            <a:rPr kumimoji="1" lang="en-US" altLang="zh-CN" sz="1600" b="0" kern="1200" dirty="0">
                              <a:solidFill>
                                <a:srgbClr val="0000CC"/>
                              </a:solidFill>
                              <a:latin typeface="+mn-lt"/>
                              <a:ea typeface="+mn-ea"/>
                              <a:cs typeface="+mn-cs"/>
                            </a:rPr>
                            <a:t>c</a:t>
                          </a:r>
                          <a:r>
                            <a:rPr kumimoji="1" lang="zh-CN" altLang="en-US" sz="1600" b="0" kern="1200" dirty="0">
                              <a:solidFill>
                                <a:srgbClr val="0000CC"/>
                              </a:solidFill>
                              <a:latin typeface="+mn-lt"/>
                              <a:ea typeface="+mn-ea"/>
                              <a:cs typeface="+mn-cs"/>
                            </a:rPr>
                            <a:t>在实体</a:t>
                          </a:r>
                          <a:r>
                            <a:rPr kumimoji="1" lang="en-US" altLang="zh-CN" sz="1600" b="0" kern="1200" dirty="0" err="1">
                              <a:solidFill>
                                <a:srgbClr val="0000CC"/>
                              </a:solidFill>
                              <a:latin typeface="+mn-lt"/>
                              <a:ea typeface="+mn-ea"/>
                              <a:cs typeface="+mn-cs"/>
                            </a:rPr>
                            <a:t>i</a:t>
                          </a:r>
                          <a:r>
                            <a:rPr kumimoji="1" lang="zh-CN" altLang="en-US" sz="1600" b="0" kern="1200" dirty="0">
                              <a:solidFill>
                                <a:srgbClr val="0000CC"/>
                              </a:solidFill>
                              <a:latin typeface="+mn-lt"/>
                              <a:ea typeface="+mn-ea"/>
                              <a:cs typeface="+mn-cs"/>
                            </a:rPr>
                            <a:t>已知的情况下的条件概率</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070093"/>
                      </a:ext>
                    </a:extLst>
                  </a:tr>
                  <a:tr h="49295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ja-JP" sz="1600" b="0" dirty="0">
                              <a:solidFill>
                                <a:srgbClr val="0000CC"/>
                              </a:solidFill>
                            </a:rPr>
                            <a:t>p(</a:t>
                          </a:r>
                          <a:r>
                            <a:rPr kumimoji="1" lang="en-US" altLang="ja-JP" sz="1600" b="0" dirty="0" err="1">
                              <a:solidFill>
                                <a:srgbClr val="0000CC"/>
                              </a:solidFill>
                            </a:rPr>
                            <a:t>i|c</a:t>
                          </a:r>
                          <a:r>
                            <a:rPr kumimoji="1" lang="en-US" altLang="ja-JP" sz="1600" b="0" dirty="0">
                              <a:solidFill>
                                <a:srgbClr val="0000CC"/>
                              </a:solidFill>
                            </a:rPr>
                            <a:t>)</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实体</a:t>
                          </a:r>
                          <a:r>
                            <a:rPr kumimoji="1" lang="en-US" altLang="zh-CN" sz="1600" b="0" kern="1200" dirty="0" err="1">
                              <a:solidFill>
                                <a:srgbClr val="0000CC"/>
                              </a:solidFill>
                              <a:latin typeface="+mn-lt"/>
                              <a:ea typeface="+mn-ea"/>
                              <a:cs typeface="+mn-cs"/>
                            </a:rPr>
                            <a:t>i</a:t>
                          </a:r>
                          <a:r>
                            <a:rPr kumimoji="1" lang="zh-CN" altLang="en-US" sz="1600" b="0" kern="1200" dirty="0">
                              <a:solidFill>
                                <a:srgbClr val="0000CC"/>
                              </a:solidFill>
                              <a:latin typeface="+mn-lt"/>
                              <a:ea typeface="+mn-ea"/>
                              <a:cs typeface="+mn-cs"/>
                            </a:rPr>
                            <a:t>在实体</a:t>
                          </a:r>
                          <a:r>
                            <a:rPr kumimoji="1" lang="en-US" altLang="zh-CN" sz="1600" b="0" kern="1200" dirty="0">
                              <a:solidFill>
                                <a:srgbClr val="0000CC"/>
                              </a:solidFill>
                              <a:latin typeface="+mn-lt"/>
                              <a:ea typeface="+mn-ea"/>
                              <a:cs typeface="+mn-cs"/>
                            </a:rPr>
                            <a:t>c</a:t>
                          </a:r>
                          <a:r>
                            <a:rPr kumimoji="1" lang="zh-CN" altLang="en-US" sz="1600" b="0" kern="1200" dirty="0">
                              <a:solidFill>
                                <a:srgbClr val="0000CC"/>
                              </a:solidFill>
                              <a:latin typeface="+mn-lt"/>
                              <a:ea typeface="+mn-ea"/>
                              <a:cs typeface="+mn-cs"/>
                            </a:rPr>
                            <a:t>已知的情况下的条件概率</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606125"/>
                      </a:ext>
                    </a:extLst>
                  </a:tr>
                  <a:tr h="49295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ja-JP" sz="1600" b="0" dirty="0">
                              <a:solidFill>
                                <a:srgbClr val="0000CC"/>
                              </a:solidFill>
                            </a:rPr>
                            <a:t>NPMI(I,C)</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两个实体之间的标准化点互信息</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9584937"/>
                      </a:ext>
                    </a:extLst>
                  </a:tr>
                </a:tbl>
              </a:graphicData>
            </a:graphic>
          </p:graphicFrame>
        </mc:Choice>
        <mc:Fallback xmlns="">
          <p:graphicFrame>
            <p:nvGraphicFramePr>
              <p:cNvPr id="9" name="コンテンツ プレースホルダ 8"/>
              <p:cNvGraphicFramePr>
                <a:graphicFrameLocks noGrp="1"/>
              </p:cNvGraphicFramePr>
              <p:nvPr>
                <p:ph idx="4294967295"/>
                <p:extLst>
                  <p:ext uri="{D42A27DB-BD31-4B8C-83A1-F6EECF244321}">
                    <p14:modId xmlns:p14="http://schemas.microsoft.com/office/powerpoint/2010/main" val="1108034906"/>
                  </p:ext>
                </p:extLst>
              </p:nvPr>
            </p:nvGraphicFramePr>
            <p:xfrm>
              <a:off x="570898" y="1841211"/>
              <a:ext cx="8575712" cy="4542522"/>
            </p:xfrm>
            <a:graphic>
              <a:graphicData uri="http://schemas.openxmlformats.org/drawingml/2006/table">
                <a:tbl>
                  <a:tblPr firstRow="1" bandRow="1">
                    <a:tableStyleId>{5C22544A-7EE6-4342-B048-85BDC9FD1C3A}</a:tableStyleId>
                  </a:tblPr>
                  <a:tblGrid>
                    <a:gridCol w="1547849">
                      <a:extLst>
                        <a:ext uri="{9D8B030D-6E8A-4147-A177-3AD203B41FA5}">
                          <a16:colId xmlns:a16="http://schemas.microsoft.com/office/drawing/2014/main" val="20000"/>
                        </a:ext>
                      </a:extLst>
                    </a:gridCol>
                    <a:gridCol w="7027863">
                      <a:extLst>
                        <a:ext uri="{9D8B030D-6E8A-4147-A177-3AD203B41FA5}">
                          <a16:colId xmlns:a16="http://schemas.microsoft.com/office/drawing/2014/main" val="20001"/>
                        </a:ext>
                      </a:extLst>
                    </a:gridCol>
                  </a:tblGrid>
                  <a:tr h="529263">
                    <a:tc>
                      <a:txBody>
                        <a:bodyPr/>
                        <a:lstStyle/>
                        <a:p>
                          <a:r>
                            <a:rPr kumimoji="1" lang="en-US" altLang="zh-CN" sz="1600" b="0" dirty="0">
                              <a:solidFill>
                                <a:srgbClr val="0000CC"/>
                              </a:solidFill>
                            </a:rPr>
                            <a:t>KGR</a:t>
                          </a:r>
                          <a:r>
                            <a:rPr kumimoji="1" lang="zh-CN" altLang="en-US" sz="1600" b="0" dirty="0">
                              <a:solidFill>
                                <a:srgbClr val="0000CC"/>
                              </a:solidFill>
                            </a:rPr>
                            <a:t>（</a:t>
                          </a:r>
                          <a:r>
                            <a:rPr kumimoji="1" lang="en-US" altLang="zh-CN" sz="1600" b="0" dirty="0">
                              <a:solidFill>
                                <a:srgbClr val="0000CC"/>
                              </a:solidFill>
                            </a:rPr>
                            <a:t>e1,r,e2</a:t>
                          </a:r>
                          <a:r>
                            <a:rPr kumimoji="1" lang="zh-CN" altLang="en-US" sz="1600" b="0" dirty="0">
                              <a:solidFill>
                                <a:srgbClr val="0000CC"/>
                              </a:solidFill>
                            </a:rPr>
                            <a:t>）</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知识图谱中抽取的（实体</a:t>
                          </a:r>
                          <a:r>
                            <a:rPr kumimoji="1" lang="en-US" altLang="zh-CN" sz="1600" b="0" kern="1200" dirty="0">
                              <a:solidFill>
                                <a:srgbClr val="0000CC"/>
                              </a:solidFill>
                              <a:latin typeface="+mn-lt"/>
                              <a:ea typeface="+mn-ea"/>
                              <a:cs typeface="+mn-cs"/>
                            </a:rPr>
                            <a:t>-</a:t>
                          </a:r>
                          <a:r>
                            <a:rPr kumimoji="1" lang="zh-CN" altLang="en-US" sz="1600" b="0" kern="1200" dirty="0">
                              <a:solidFill>
                                <a:srgbClr val="0000CC"/>
                              </a:solidFill>
                              <a:latin typeface="+mn-lt"/>
                              <a:ea typeface="+mn-ea"/>
                              <a:cs typeface="+mn-cs"/>
                            </a:rPr>
                            <a:t>关系</a:t>
                          </a:r>
                          <a:r>
                            <a:rPr kumimoji="1" lang="en-US" altLang="zh-CN" sz="1600" b="0" kern="1200" dirty="0">
                              <a:solidFill>
                                <a:srgbClr val="0000CC"/>
                              </a:solidFill>
                              <a:latin typeface="+mn-lt"/>
                              <a:ea typeface="+mn-ea"/>
                              <a:cs typeface="+mn-cs"/>
                            </a:rPr>
                            <a:t>-</a:t>
                          </a:r>
                          <a:r>
                            <a:rPr kumimoji="1" lang="zh-CN" altLang="en-US" sz="1600" b="0" kern="1200" dirty="0">
                              <a:solidFill>
                                <a:srgbClr val="0000CC"/>
                              </a:solidFill>
                              <a:latin typeface="+mn-lt"/>
                              <a:ea typeface="+mn-ea"/>
                              <a:cs typeface="+mn-cs"/>
                            </a:rPr>
                            <a:t>实体）的直接关系集合</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29263">
                    <a:tc>
                      <a:txBody>
                        <a:bodyPr/>
                        <a:lstStyle/>
                        <a:p>
                          <a:r>
                            <a:rPr kumimoji="1" lang="en-US" altLang="zh-CN" sz="1600" b="0" dirty="0">
                              <a:solidFill>
                                <a:srgbClr val="0000CC"/>
                              </a:solidFill>
                            </a:rPr>
                            <a:t>TDR</a:t>
                          </a:r>
                          <a:r>
                            <a:rPr kumimoji="1" lang="zh-CN" altLang="en-US" sz="1600" b="0" dirty="0">
                              <a:solidFill>
                                <a:srgbClr val="0000CC"/>
                              </a:solidFill>
                            </a:rPr>
                            <a:t>（</a:t>
                          </a:r>
                          <a:r>
                            <a:rPr kumimoji="1" lang="en-US" altLang="zh-CN" sz="1600" b="0" dirty="0">
                              <a:solidFill>
                                <a:srgbClr val="0000CC"/>
                              </a:solidFill>
                            </a:rPr>
                            <a:t>e1,r,e2</a:t>
                          </a:r>
                          <a:r>
                            <a:rPr kumimoji="1" lang="zh-CN" altLang="en-US" sz="1600" b="0" dirty="0">
                              <a:solidFill>
                                <a:srgbClr val="0000CC"/>
                              </a:solidFill>
                            </a:rPr>
                            <a:t>）</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文本数据中抽取的（实体</a:t>
                          </a:r>
                          <a:r>
                            <a:rPr kumimoji="1" lang="en-US" altLang="zh-CN" sz="1600" b="0" kern="1200" dirty="0">
                              <a:solidFill>
                                <a:srgbClr val="0000CC"/>
                              </a:solidFill>
                              <a:latin typeface="+mn-lt"/>
                              <a:ea typeface="+mn-ea"/>
                              <a:cs typeface="+mn-cs"/>
                            </a:rPr>
                            <a:t>-</a:t>
                          </a:r>
                          <a:r>
                            <a:rPr kumimoji="1" lang="zh-CN" altLang="en-US" sz="1600" b="0" kern="1200" dirty="0">
                              <a:solidFill>
                                <a:srgbClr val="0000CC"/>
                              </a:solidFill>
                              <a:latin typeface="+mn-lt"/>
                              <a:ea typeface="+mn-ea"/>
                              <a:cs typeface="+mn-cs"/>
                            </a:rPr>
                            <a:t>关系</a:t>
                          </a:r>
                          <a:r>
                            <a:rPr kumimoji="1" lang="en-US" altLang="zh-CN" sz="1600" b="0" kern="1200" dirty="0">
                              <a:solidFill>
                                <a:srgbClr val="0000CC"/>
                              </a:solidFill>
                              <a:latin typeface="+mn-lt"/>
                              <a:ea typeface="+mn-ea"/>
                              <a:cs typeface="+mn-cs"/>
                            </a:rPr>
                            <a:t>-</a:t>
                          </a:r>
                          <a:r>
                            <a:rPr kumimoji="1" lang="zh-CN" altLang="en-US" sz="1600" b="0" kern="1200" dirty="0">
                              <a:solidFill>
                                <a:srgbClr val="0000CC"/>
                              </a:solidFill>
                              <a:latin typeface="+mn-lt"/>
                              <a:ea typeface="+mn-ea"/>
                              <a:cs typeface="+mn-cs"/>
                            </a:rPr>
                            <a:t>实体）的直接关系集合</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29263">
                    <a:tc>
                      <a:txBody>
                        <a:bodyPr/>
                        <a:lstStyle/>
                        <a:p>
                          <a:r>
                            <a:rPr kumimoji="1" lang="en-US" altLang="zh-CN" sz="1600" b="0" dirty="0">
                              <a:solidFill>
                                <a:srgbClr val="0000CC"/>
                              </a:solidFill>
                            </a:rPr>
                            <a:t>UNR</a:t>
                          </a:r>
                          <a:r>
                            <a:rPr kumimoji="1" lang="zh-CN" altLang="en-US" sz="1600" b="0" dirty="0">
                              <a:solidFill>
                                <a:srgbClr val="0000CC"/>
                              </a:solidFill>
                            </a:rPr>
                            <a:t>（</a:t>
                          </a:r>
                          <a:r>
                            <a:rPr kumimoji="1" lang="en-US" altLang="zh-CN" sz="1600" b="0" dirty="0">
                              <a:solidFill>
                                <a:srgbClr val="0000CC"/>
                              </a:solidFill>
                            </a:rPr>
                            <a:t>e1,r,e2</a:t>
                          </a:r>
                          <a:r>
                            <a:rPr kumimoji="1" lang="zh-CN" altLang="en-US" sz="1600" b="0" dirty="0">
                              <a:solidFill>
                                <a:srgbClr val="0000CC"/>
                              </a:solidFill>
                            </a:rPr>
                            <a:t>）</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将知识图谱和文本数据中抽取的直接关系建立统一的三元组集合</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8996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rgbClr val="0000CC"/>
                              </a:solidFill>
                            </a:rPr>
                            <a:t>UNS</a:t>
                          </a:r>
                          <a:r>
                            <a:rPr kumimoji="1" lang="zh-CN" altLang="en-US" sz="1600" b="0" dirty="0">
                              <a:solidFill>
                                <a:srgbClr val="0000CC"/>
                              </a:solidFill>
                            </a:rPr>
                            <a:t>（</a:t>
                          </a:r>
                          <a:r>
                            <a:rPr kumimoji="1" lang="en-US" altLang="zh-CN" sz="1600" b="0" dirty="0">
                              <a:solidFill>
                                <a:srgbClr val="0000CC"/>
                              </a:solidFill>
                            </a:rPr>
                            <a:t>e1,r,e2</a:t>
                          </a:r>
                          <a:r>
                            <a:rPr kumimoji="1" lang="zh-CN" altLang="en-US" sz="1600" b="0" dirty="0">
                              <a:solidFill>
                                <a:srgbClr val="0000CC"/>
                              </a:solidFill>
                            </a:rPr>
                            <a:t>）</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直接关系三元组过推理机制得到的语义间接关系三元组集合</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9295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rgbClr val="0000CC"/>
                              </a:solidFill>
                            </a:rPr>
                            <a:t>PMI</a:t>
                          </a:r>
                          <a:r>
                            <a:rPr kumimoji="1" lang="zh-CN" altLang="en-US" sz="1600" b="0" dirty="0">
                              <a:solidFill>
                                <a:srgbClr val="0000CC"/>
                              </a:solidFill>
                            </a:rPr>
                            <a:t>（</a:t>
                          </a:r>
                          <a:r>
                            <a:rPr kumimoji="1" lang="en-US" altLang="zh-CN" sz="1600" b="0" dirty="0" err="1">
                              <a:solidFill>
                                <a:srgbClr val="0000CC"/>
                              </a:solidFill>
                            </a:rPr>
                            <a:t>i,c</a:t>
                          </a:r>
                          <a:r>
                            <a:rPr kumimoji="1" lang="zh-CN" altLang="en-US" sz="1600" b="0" dirty="0">
                              <a:solidFill>
                                <a:srgbClr val="0000CC"/>
                              </a:solidFill>
                            </a:rPr>
                            <a:t>）</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两个实体之间的相关性的点互信息</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92954">
                    <a:tc>
                      <a:txBody>
                        <a:bodyPr/>
                        <a:lstStyle/>
                        <a:p>
                          <a:endParaRPr lang="zh-CN"/>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3"/>
                          <a:stretch>
                            <a:fillRect l="-394" t="-525926" r="-455512" b="-303704"/>
                          </a:stretch>
                        </a:blip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基于</a:t>
                          </a:r>
                          <a:r>
                            <a:rPr kumimoji="1" lang="en-US" altLang="zh-CN" sz="1600" b="0" kern="1200" dirty="0" err="1">
                              <a:solidFill>
                                <a:srgbClr val="0000CC"/>
                              </a:solidFill>
                              <a:latin typeface="+mn-lt"/>
                              <a:ea typeface="+mn-ea"/>
                              <a:cs typeface="+mn-cs"/>
                            </a:rPr>
                            <a:t>AttentionCNNS</a:t>
                          </a:r>
                          <a:r>
                            <a:rPr kumimoji="1" lang="zh-CN" altLang="en-US" sz="1600" b="0" kern="1200" dirty="0">
                              <a:solidFill>
                                <a:srgbClr val="0000CC"/>
                              </a:solidFill>
                              <a:latin typeface="+mn-lt"/>
                              <a:ea typeface="+mn-ea"/>
                              <a:cs typeface="+mn-cs"/>
                            </a:rPr>
                            <a:t>结构得到每个实体对之间的最大可能关系</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1109494"/>
                      </a:ext>
                    </a:extLst>
                  </a:tr>
                  <a:tr h="49295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ja-JP" sz="1600" b="0" dirty="0">
                              <a:solidFill>
                                <a:srgbClr val="0000CC"/>
                              </a:solidFill>
                            </a:rPr>
                            <a:t>P(</a:t>
                          </a:r>
                          <a:r>
                            <a:rPr kumimoji="1" lang="en-US" altLang="ja-JP" sz="1600" b="0" dirty="0" err="1">
                              <a:solidFill>
                                <a:srgbClr val="0000CC"/>
                              </a:solidFill>
                            </a:rPr>
                            <a:t>c|i</a:t>
                          </a:r>
                          <a:r>
                            <a:rPr kumimoji="1" lang="en-US" altLang="ja-JP" sz="1600" b="0" dirty="0">
                              <a:solidFill>
                                <a:srgbClr val="0000CC"/>
                              </a:solidFill>
                            </a:rPr>
                            <a:t>)</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实体</a:t>
                          </a:r>
                          <a:r>
                            <a:rPr kumimoji="1" lang="en-US" altLang="zh-CN" sz="1600" b="0" kern="1200" dirty="0">
                              <a:solidFill>
                                <a:srgbClr val="0000CC"/>
                              </a:solidFill>
                              <a:latin typeface="+mn-lt"/>
                              <a:ea typeface="+mn-ea"/>
                              <a:cs typeface="+mn-cs"/>
                            </a:rPr>
                            <a:t>c</a:t>
                          </a:r>
                          <a:r>
                            <a:rPr kumimoji="1" lang="zh-CN" altLang="en-US" sz="1600" b="0" kern="1200" dirty="0">
                              <a:solidFill>
                                <a:srgbClr val="0000CC"/>
                              </a:solidFill>
                              <a:latin typeface="+mn-lt"/>
                              <a:ea typeface="+mn-ea"/>
                              <a:cs typeface="+mn-cs"/>
                            </a:rPr>
                            <a:t>在实体</a:t>
                          </a:r>
                          <a:r>
                            <a:rPr kumimoji="1" lang="en-US" altLang="zh-CN" sz="1600" b="0" kern="1200" dirty="0" err="1">
                              <a:solidFill>
                                <a:srgbClr val="0000CC"/>
                              </a:solidFill>
                              <a:latin typeface="+mn-lt"/>
                              <a:ea typeface="+mn-ea"/>
                              <a:cs typeface="+mn-cs"/>
                            </a:rPr>
                            <a:t>i</a:t>
                          </a:r>
                          <a:r>
                            <a:rPr kumimoji="1" lang="zh-CN" altLang="en-US" sz="1600" b="0" kern="1200" dirty="0">
                              <a:solidFill>
                                <a:srgbClr val="0000CC"/>
                              </a:solidFill>
                              <a:latin typeface="+mn-lt"/>
                              <a:ea typeface="+mn-ea"/>
                              <a:cs typeface="+mn-cs"/>
                            </a:rPr>
                            <a:t>已知的情况下的条件概率</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070093"/>
                      </a:ext>
                    </a:extLst>
                  </a:tr>
                  <a:tr h="49295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ja-JP" sz="1600" b="0" dirty="0">
                              <a:solidFill>
                                <a:srgbClr val="0000CC"/>
                              </a:solidFill>
                            </a:rPr>
                            <a:t>p(</a:t>
                          </a:r>
                          <a:r>
                            <a:rPr kumimoji="1" lang="en-US" altLang="ja-JP" sz="1600" b="0" dirty="0" err="1">
                              <a:solidFill>
                                <a:srgbClr val="0000CC"/>
                              </a:solidFill>
                            </a:rPr>
                            <a:t>i|c</a:t>
                          </a:r>
                          <a:r>
                            <a:rPr kumimoji="1" lang="en-US" altLang="ja-JP" sz="1600" b="0" dirty="0">
                              <a:solidFill>
                                <a:srgbClr val="0000CC"/>
                              </a:solidFill>
                            </a:rPr>
                            <a:t>)</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实体</a:t>
                          </a:r>
                          <a:r>
                            <a:rPr kumimoji="1" lang="en-US" altLang="zh-CN" sz="1600" b="0" kern="1200" dirty="0" err="1">
                              <a:solidFill>
                                <a:srgbClr val="0000CC"/>
                              </a:solidFill>
                              <a:latin typeface="+mn-lt"/>
                              <a:ea typeface="+mn-ea"/>
                              <a:cs typeface="+mn-cs"/>
                            </a:rPr>
                            <a:t>i</a:t>
                          </a:r>
                          <a:r>
                            <a:rPr kumimoji="1" lang="zh-CN" altLang="en-US" sz="1600" b="0" kern="1200" dirty="0">
                              <a:solidFill>
                                <a:srgbClr val="0000CC"/>
                              </a:solidFill>
                              <a:latin typeface="+mn-lt"/>
                              <a:ea typeface="+mn-ea"/>
                              <a:cs typeface="+mn-cs"/>
                            </a:rPr>
                            <a:t>在实体</a:t>
                          </a:r>
                          <a:r>
                            <a:rPr kumimoji="1" lang="en-US" altLang="zh-CN" sz="1600" b="0" kern="1200" dirty="0">
                              <a:solidFill>
                                <a:srgbClr val="0000CC"/>
                              </a:solidFill>
                              <a:latin typeface="+mn-lt"/>
                              <a:ea typeface="+mn-ea"/>
                              <a:cs typeface="+mn-cs"/>
                            </a:rPr>
                            <a:t>c</a:t>
                          </a:r>
                          <a:r>
                            <a:rPr kumimoji="1" lang="zh-CN" altLang="en-US" sz="1600" b="0" kern="1200" dirty="0">
                              <a:solidFill>
                                <a:srgbClr val="0000CC"/>
                              </a:solidFill>
                              <a:latin typeface="+mn-lt"/>
                              <a:ea typeface="+mn-ea"/>
                              <a:cs typeface="+mn-cs"/>
                            </a:rPr>
                            <a:t>已知的情况下的条件概率</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606125"/>
                      </a:ext>
                    </a:extLst>
                  </a:tr>
                  <a:tr h="49295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ja-JP" sz="1600" b="0" dirty="0">
                              <a:solidFill>
                                <a:srgbClr val="0000CC"/>
                              </a:solidFill>
                            </a:rPr>
                            <a:t>NPMI(I,C)</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两个实体之间的标准化点互信息</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9584937"/>
                      </a:ext>
                    </a:extLst>
                  </a:tr>
                </a:tbl>
              </a:graphicData>
            </a:graphic>
          </p:graphicFrame>
        </mc:Fallback>
      </mc:AlternateContent>
    </p:spTree>
  </p:cSld>
  <p:clrMapOvr>
    <a:masterClrMapping/>
  </p:clrMapOvr>
  <p:transition>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スライド番号プレースホルダ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Arial" panose="020B0604020202020204" pitchFamily="34" charset="0"/>
              <a:buChar char="•"/>
            </a:pPr>
            <a:fld id="{D2CF59CE-58A0-461B-BAFF-207A4F9052D9}" type="slidenum">
              <a:rPr lang="en-US" altLang="ja-JP" sz="1800">
                <a:solidFill>
                  <a:schemeClr val="folHlink"/>
                </a:solidFill>
                <a:latin typeface="Courier New" panose="02070309020205020404" pitchFamily="49" charset="0"/>
              </a:rPr>
              <a:pPr eaLnBrk="1" hangingPunct="1">
                <a:buFont typeface="Arial" panose="020B0604020202020204" pitchFamily="34" charset="0"/>
                <a:buChar char="•"/>
              </a:pPr>
              <a:t>4</a:t>
            </a:fld>
            <a:endParaRPr lang="en-US" altLang="ja-JP" sz="1800">
              <a:solidFill>
                <a:schemeClr val="folHlink"/>
              </a:solidFill>
              <a:latin typeface="Courier New" panose="02070309020205020404" pitchFamily="49" charset="0"/>
            </a:endParaRPr>
          </a:p>
        </p:txBody>
      </p:sp>
      <p:sp>
        <p:nvSpPr>
          <p:cNvPr id="5123" name="Rectangle 4"/>
          <p:cNvSpPr>
            <a:spLocks noGrp="1" noChangeArrowheads="1"/>
          </p:cNvSpPr>
          <p:nvPr>
            <p:ph type="title"/>
          </p:nvPr>
        </p:nvSpPr>
        <p:spPr/>
        <p:txBody>
          <a:bodyPr/>
          <a:lstStyle/>
          <a:p>
            <a:pPr eaLnBrk="1" hangingPunct="1"/>
            <a:r>
              <a:rPr lang="en-US" altLang="ja-JP"/>
              <a:t>Term Definition</a:t>
            </a:r>
          </a:p>
        </p:txBody>
      </p:sp>
      <mc:AlternateContent xmlns:mc="http://schemas.openxmlformats.org/markup-compatibility/2006" xmlns:a14="http://schemas.microsoft.com/office/drawing/2010/main">
        <mc:Choice Requires="a14">
          <p:graphicFrame>
            <p:nvGraphicFramePr>
              <p:cNvPr id="9" name="コンテンツ プレースホルダ 8"/>
              <p:cNvGraphicFramePr>
                <a:graphicFrameLocks noGrp="1"/>
              </p:cNvGraphicFramePr>
              <p:nvPr>
                <p:ph idx="4294967295"/>
                <p:extLst>
                  <p:ext uri="{D42A27DB-BD31-4B8C-83A1-F6EECF244321}">
                    <p14:modId xmlns:p14="http://schemas.microsoft.com/office/powerpoint/2010/main" val="2856718789"/>
                  </p:ext>
                </p:extLst>
              </p:nvPr>
            </p:nvGraphicFramePr>
            <p:xfrm>
              <a:off x="640332" y="1841211"/>
              <a:ext cx="8506278" cy="1058526"/>
            </p:xfrm>
            <a:graphic>
              <a:graphicData uri="http://schemas.openxmlformats.org/drawingml/2006/table">
                <a:tbl>
                  <a:tblPr firstRow="1" bandRow="1">
                    <a:tableStyleId>{5C22544A-7EE6-4342-B048-85BDC9FD1C3A}</a:tableStyleId>
                  </a:tblPr>
                  <a:tblGrid>
                    <a:gridCol w="1478415">
                      <a:extLst>
                        <a:ext uri="{9D8B030D-6E8A-4147-A177-3AD203B41FA5}">
                          <a16:colId xmlns:a16="http://schemas.microsoft.com/office/drawing/2014/main" val="20000"/>
                        </a:ext>
                      </a:extLst>
                    </a:gridCol>
                    <a:gridCol w="7027863">
                      <a:extLst>
                        <a:ext uri="{9D8B030D-6E8A-4147-A177-3AD203B41FA5}">
                          <a16:colId xmlns:a16="http://schemas.microsoft.com/office/drawing/2014/main" val="20001"/>
                        </a:ext>
                      </a:extLst>
                    </a:gridCol>
                  </a:tblGrid>
                  <a:tr h="529263">
                    <a:tc>
                      <a:txBody>
                        <a:bodyPr/>
                        <a:lstStyle/>
                        <a:p>
                          <a:r>
                            <a:rPr kumimoji="1" lang="en-US" altLang="ja-JP" sz="1600" b="0" dirty="0">
                              <a:solidFill>
                                <a:srgbClr val="0000CC"/>
                              </a:solidFill>
                            </a:rPr>
                            <a:t>h (</a:t>
                          </a:r>
                          <a:r>
                            <a:rPr kumimoji="1" lang="en-US" altLang="ja-JP" sz="1600" b="0" dirty="0" err="1">
                              <a:solidFill>
                                <a:srgbClr val="0000CC"/>
                              </a:solidFill>
                            </a:rPr>
                            <a:t>h,r,t</a:t>
                          </a:r>
                          <a:r>
                            <a:rPr kumimoji="1" lang="en-US" altLang="ja-JP" sz="1600" b="0" dirty="0">
                              <a:solidFill>
                                <a:srgbClr val="0000CC"/>
                              </a:solidFill>
                            </a:rPr>
                            <a:t>)</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在</a:t>
                          </a:r>
                          <a:r>
                            <a:rPr kumimoji="1" lang="en-US" altLang="zh-CN" sz="1600" b="0" kern="1200" dirty="0" err="1">
                              <a:solidFill>
                                <a:srgbClr val="0000CC"/>
                              </a:solidFill>
                              <a:latin typeface="+mn-lt"/>
                              <a:ea typeface="+mn-ea"/>
                              <a:cs typeface="+mn-cs"/>
                            </a:rPr>
                            <a:t>TransE</a:t>
                          </a:r>
                          <a:r>
                            <a:rPr kumimoji="1" lang="zh-CN" altLang="en-US" sz="1600" b="0" kern="1200" dirty="0">
                              <a:solidFill>
                                <a:srgbClr val="0000CC"/>
                              </a:solidFill>
                              <a:latin typeface="+mn-lt"/>
                              <a:ea typeface="+mn-ea"/>
                              <a:cs typeface="+mn-cs"/>
                            </a:rPr>
                            <a:t>算法中定义的势能函数</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29263">
                    <a:tc>
                      <a:txBody>
                        <a:bodyPr/>
                        <a:lstStyle/>
                        <a:p>
                          <a:pPr/>
                          <a14:m>
                            <m:oMathPara xmlns:m="http://schemas.openxmlformats.org/officeDocument/2006/math">
                              <m:oMathParaPr>
                                <m:jc m:val="centerGroup"/>
                              </m:oMathParaPr>
                              <m:oMath xmlns:m="http://schemas.openxmlformats.org/officeDocument/2006/math">
                                <m:r>
                                  <m:rPr>
                                    <m:sty m:val="p"/>
                                  </m:rPr>
                                  <a:rPr lang="en-US" altLang="zh-CN" sz="1600" i="0" smtClean="0">
                                    <a:solidFill>
                                      <a:srgbClr val="2E31D6"/>
                                    </a:solidFill>
                                    <a:latin typeface="Cambria Math" panose="02040503050406030204" pitchFamily="18" charset="0"/>
                                  </a:rPr>
                                  <m:t>Min</m:t>
                                </m:r>
                                <m:r>
                                  <m:rPr>
                                    <m:sty m:val="p"/>
                                  </m:rPr>
                                  <a:rPr lang="en-US" altLang="zh-CN" sz="1600" i="1">
                                    <a:solidFill>
                                      <a:srgbClr val="2E31D6"/>
                                    </a:solidFill>
                                    <a:latin typeface="Cambria Math" panose="02040503050406030204" pitchFamily="18" charset="0"/>
                                  </a:rPr>
                                  <m:t>E</m:t>
                                </m:r>
                                <m:r>
                                  <m:rPr>
                                    <m:sty m:val="p"/>
                                  </m:rPr>
                                  <a:rPr lang="en-US" altLang="zh-CN" sz="1600" i="0">
                                    <a:solidFill>
                                      <a:srgbClr val="2E31D6"/>
                                    </a:solidFill>
                                    <a:latin typeface="Cambria Math" panose="02040503050406030204" pitchFamily="18" charset="0"/>
                                  </a:rPr>
                                  <m:t>nergy</m:t>
                                </m:r>
                                <m:r>
                                  <m:rPr>
                                    <m:sty m:val="p"/>
                                  </m:rPr>
                                  <a:rPr lang="en-US" altLang="zh-CN" sz="1600" i="0" smtClean="0">
                                    <a:solidFill>
                                      <a:srgbClr val="2E31D6"/>
                                    </a:solidFill>
                                    <a:latin typeface="Cambria Math" panose="02040503050406030204" pitchFamily="18" charset="0"/>
                                  </a:rPr>
                                  <m:t>min</m:t>
                                </m:r>
                              </m:oMath>
                            </m:oMathPara>
                          </a14:m>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在</a:t>
                          </a:r>
                          <a:r>
                            <a:rPr kumimoji="1" lang="en-US" altLang="zh-CN" sz="1600" b="0" kern="1200" dirty="0" err="1">
                              <a:solidFill>
                                <a:srgbClr val="0000CC"/>
                              </a:solidFill>
                              <a:latin typeface="+mn-lt"/>
                              <a:ea typeface="+mn-ea"/>
                              <a:cs typeface="+mn-cs"/>
                            </a:rPr>
                            <a:t>TransE</a:t>
                          </a:r>
                          <a:r>
                            <a:rPr kumimoji="1" lang="zh-CN" altLang="en-US" sz="1600" b="0" kern="1200" dirty="0">
                              <a:solidFill>
                                <a:srgbClr val="0000CC"/>
                              </a:solidFill>
                              <a:latin typeface="+mn-lt"/>
                              <a:ea typeface="+mn-ea"/>
                              <a:cs typeface="+mn-cs"/>
                            </a:rPr>
                            <a:t>算法中优化的最小势能函数</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014174"/>
                      </a:ext>
                    </a:extLst>
                  </a:tr>
                </a:tbl>
              </a:graphicData>
            </a:graphic>
          </p:graphicFrame>
        </mc:Choice>
        <mc:Fallback xmlns="">
          <p:graphicFrame>
            <p:nvGraphicFramePr>
              <p:cNvPr id="9" name="コンテンツ プレースホルダ 8"/>
              <p:cNvGraphicFramePr>
                <a:graphicFrameLocks noGrp="1"/>
              </p:cNvGraphicFramePr>
              <p:nvPr>
                <p:ph idx="4294967295"/>
                <p:extLst>
                  <p:ext uri="{D42A27DB-BD31-4B8C-83A1-F6EECF244321}">
                    <p14:modId xmlns:p14="http://schemas.microsoft.com/office/powerpoint/2010/main" val="2856718789"/>
                  </p:ext>
                </p:extLst>
              </p:nvPr>
            </p:nvGraphicFramePr>
            <p:xfrm>
              <a:off x="640332" y="1841211"/>
              <a:ext cx="8506278" cy="1058526"/>
            </p:xfrm>
            <a:graphic>
              <a:graphicData uri="http://schemas.openxmlformats.org/drawingml/2006/table">
                <a:tbl>
                  <a:tblPr firstRow="1" bandRow="1">
                    <a:tableStyleId>{5C22544A-7EE6-4342-B048-85BDC9FD1C3A}</a:tableStyleId>
                  </a:tblPr>
                  <a:tblGrid>
                    <a:gridCol w="1478415">
                      <a:extLst>
                        <a:ext uri="{9D8B030D-6E8A-4147-A177-3AD203B41FA5}">
                          <a16:colId xmlns:a16="http://schemas.microsoft.com/office/drawing/2014/main" val="20000"/>
                        </a:ext>
                      </a:extLst>
                    </a:gridCol>
                    <a:gridCol w="7027863">
                      <a:extLst>
                        <a:ext uri="{9D8B030D-6E8A-4147-A177-3AD203B41FA5}">
                          <a16:colId xmlns:a16="http://schemas.microsoft.com/office/drawing/2014/main" val="20001"/>
                        </a:ext>
                      </a:extLst>
                    </a:gridCol>
                  </a:tblGrid>
                  <a:tr h="529263">
                    <a:tc>
                      <a:txBody>
                        <a:bodyPr/>
                        <a:lstStyle/>
                        <a:p>
                          <a:r>
                            <a:rPr kumimoji="1" lang="en-US" altLang="ja-JP" sz="1600" b="0" dirty="0">
                              <a:solidFill>
                                <a:srgbClr val="0000CC"/>
                              </a:solidFill>
                            </a:rPr>
                            <a:t>h (</a:t>
                          </a:r>
                          <a:r>
                            <a:rPr kumimoji="1" lang="en-US" altLang="ja-JP" sz="1600" b="0" dirty="0" err="1">
                              <a:solidFill>
                                <a:srgbClr val="0000CC"/>
                              </a:solidFill>
                            </a:rPr>
                            <a:t>h,r,t</a:t>
                          </a:r>
                          <a:r>
                            <a:rPr kumimoji="1" lang="en-US" altLang="ja-JP" sz="1600" b="0" dirty="0">
                              <a:solidFill>
                                <a:srgbClr val="0000CC"/>
                              </a:solidFill>
                            </a:rPr>
                            <a:t>)</a:t>
                          </a:r>
                          <a:endParaRPr kumimoji="1" lang="ja-JP" altLang="en-US" sz="1600" b="0" dirty="0">
                            <a:solidFill>
                              <a:srgbClr val="0000CC"/>
                            </a:solidFill>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在</a:t>
                          </a:r>
                          <a:r>
                            <a:rPr kumimoji="1" lang="en-US" altLang="zh-CN" sz="1600" b="0" kern="1200" dirty="0" err="1">
                              <a:solidFill>
                                <a:srgbClr val="0000CC"/>
                              </a:solidFill>
                              <a:latin typeface="+mn-lt"/>
                              <a:ea typeface="+mn-ea"/>
                              <a:cs typeface="+mn-cs"/>
                            </a:rPr>
                            <a:t>TransE</a:t>
                          </a:r>
                          <a:r>
                            <a:rPr kumimoji="1" lang="zh-CN" altLang="en-US" sz="1600" b="0" kern="1200" dirty="0">
                              <a:solidFill>
                                <a:srgbClr val="0000CC"/>
                              </a:solidFill>
                              <a:latin typeface="+mn-lt"/>
                              <a:ea typeface="+mn-ea"/>
                              <a:cs typeface="+mn-cs"/>
                            </a:rPr>
                            <a:t>算法中定义的势能函数</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29263">
                    <a:tc>
                      <a:txBody>
                        <a:bodyPr/>
                        <a:lstStyle/>
                        <a:p>
                          <a:endParaRPr lang="zh-CN"/>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3"/>
                          <a:stretch>
                            <a:fillRect l="-823" t="-104598" r="-475720" b="-3448"/>
                          </a:stretch>
                        </a:blipFill>
                      </a:tcPr>
                    </a:tc>
                    <a:tc>
                      <a:txBody>
                        <a:bodyPr/>
                        <a:lstStyle/>
                        <a:p>
                          <a:pPr marL="0" algn="l" defTabSz="914400" rtl="0" eaLnBrk="1" latinLnBrk="0" hangingPunct="1"/>
                          <a:r>
                            <a:rPr kumimoji="1" lang="zh-CN" altLang="en-US" sz="1600" b="0" kern="1200" dirty="0">
                              <a:solidFill>
                                <a:srgbClr val="0000CC"/>
                              </a:solidFill>
                              <a:latin typeface="+mn-lt"/>
                              <a:ea typeface="+mn-ea"/>
                              <a:cs typeface="+mn-cs"/>
                            </a:rPr>
                            <a:t>在</a:t>
                          </a:r>
                          <a:r>
                            <a:rPr kumimoji="1" lang="en-US" altLang="zh-CN" sz="1600" b="0" kern="1200" dirty="0" err="1">
                              <a:solidFill>
                                <a:srgbClr val="0000CC"/>
                              </a:solidFill>
                              <a:latin typeface="+mn-lt"/>
                              <a:ea typeface="+mn-ea"/>
                              <a:cs typeface="+mn-cs"/>
                            </a:rPr>
                            <a:t>TransE</a:t>
                          </a:r>
                          <a:r>
                            <a:rPr kumimoji="1" lang="zh-CN" altLang="en-US" sz="1600" b="0" kern="1200" dirty="0">
                              <a:solidFill>
                                <a:srgbClr val="0000CC"/>
                              </a:solidFill>
                              <a:latin typeface="+mn-lt"/>
                              <a:ea typeface="+mn-ea"/>
                              <a:cs typeface="+mn-cs"/>
                            </a:rPr>
                            <a:t>算法中优化的最小势能函数</a:t>
                          </a:r>
                          <a:endParaRPr kumimoji="1" lang="ja-JP" altLang="en-US" sz="1600" b="0" kern="1200" dirty="0">
                            <a:solidFill>
                              <a:srgbClr val="0000CC"/>
                            </a:solidFill>
                            <a:latin typeface="+mn-lt"/>
                            <a:ea typeface="+mn-ea"/>
                            <a:cs typeface="+mn-cs"/>
                          </a:endParaRPr>
                        </a:p>
                      </a:txBody>
                      <a:tcPr marT="45731" marB="45731">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014174"/>
                      </a:ext>
                    </a:extLst>
                  </a:tr>
                </a:tbl>
              </a:graphicData>
            </a:graphic>
          </p:graphicFrame>
        </mc:Fallback>
      </mc:AlternateContent>
    </p:spTree>
    <p:extLst>
      <p:ext uri="{BB962C8B-B14F-4D97-AF65-F5344CB8AC3E}">
        <p14:creationId xmlns:p14="http://schemas.microsoft.com/office/powerpoint/2010/main" val="2217142243"/>
      </p:ext>
    </p:extLst>
  </p:cSld>
  <p:clrMapOvr>
    <a:masterClrMapping/>
  </p:clrMapOvr>
  <p:transition>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1125" y="0"/>
            <a:ext cx="8510588" cy="620713"/>
          </a:xfrm>
        </p:spPr>
        <p:txBody>
          <a:bodyPr/>
          <a:lstStyle/>
          <a:p>
            <a:r>
              <a:rPr lang="en-US" altLang="zh-CN" sz="2800"/>
              <a:t>Patent Search Path</a:t>
            </a:r>
          </a:p>
        </p:txBody>
      </p:sp>
      <p:sp>
        <p:nvSpPr>
          <p:cNvPr id="6147" name="Text Box 3"/>
          <p:cNvSpPr txBox="1">
            <a:spLocks noChangeArrowheads="1"/>
          </p:cNvSpPr>
          <p:nvPr/>
        </p:nvSpPr>
        <p:spPr bwMode="auto">
          <a:xfrm>
            <a:off x="187325" y="549275"/>
            <a:ext cx="876935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50000"/>
              </a:spcBef>
            </a:pPr>
            <a:r>
              <a:rPr lang="en-US" altLang="zh-CN" sz="1600" i="1">
                <a:solidFill>
                  <a:srgbClr val="996600"/>
                </a:solidFill>
                <a:latin typeface="Arial" panose="020B0604020202020204" pitchFamily="34" charset="0"/>
              </a:rPr>
              <a:t>Firstly, please search by queries to hint around 10-50 patents. And then, check the contents of these hints to select around 3 patents as the final result.</a:t>
            </a:r>
            <a:r>
              <a:rPr lang="en-US" altLang="zh-CN" sz="1800" i="1">
                <a:solidFill>
                  <a:srgbClr val="CC6600"/>
                </a:solidFill>
                <a:latin typeface="Arial" panose="020B0604020202020204" pitchFamily="34" charset="0"/>
                <a:ea typeface="宋体" panose="02010600030101010101" pitchFamily="2" charset="-122"/>
              </a:rPr>
              <a:t> </a:t>
            </a:r>
          </a:p>
        </p:txBody>
      </p:sp>
      <p:graphicFrame>
        <p:nvGraphicFramePr>
          <p:cNvPr id="67588" name="Group 4"/>
          <p:cNvGraphicFramePr>
            <a:graphicFrameLocks noGrp="1"/>
          </p:cNvGraphicFramePr>
          <p:nvPr>
            <p:ph idx="4294967295"/>
            <p:extLst>
              <p:ext uri="{D42A27DB-BD31-4B8C-83A1-F6EECF244321}">
                <p14:modId xmlns:p14="http://schemas.microsoft.com/office/powerpoint/2010/main" val="3675279835"/>
              </p:ext>
            </p:extLst>
          </p:nvPr>
        </p:nvGraphicFramePr>
        <p:xfrm>
          <a:off x="107950" y="1268413"/>
          <a:ext cx="8856663" cy="5314424"/>
        </p:xfrm>
        <a:graphic>
          <a:graphicData uri="http://schemas.openxmlformats.org/drawingml/2006/table">
            <a:tbl>
              <a:tblPr/>
              <a:tblGrid>
                <a:gridCol w="219710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3881438">
                  <a:extLst>
                    <a:ext uri="{9D8B030D-6E8A-4147-A177-3AD203B41FA5}">
                      <a16:colId xmlns:a16="http://schemas.microsoft.com/office/drawing/2014/main" val="20002"/>
                    </a:ext>
                  </a:extLst>
                </a:gridCol>
                <a:gridCol w="2263775">
                  <a:extLst>
                    <a:ext uri="{9D8B030D-6E8A-4147-A177-3AD203B41FA5}">
                      <a16:colId xmlns:a16="http://schemas.microsoft.com/office/drawing/2014/main" val="20003"/>
                    </a:ext>
                  </a:extLst>
                </a:gridCol>
              </a:tblGrid>
              <a:tr h="987425">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Database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Query</a:t>
                      </a:r>
                    </a:p>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14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[Search relationships among keywords and/or other search items.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Hints </a:t>
                      </a:r>
                    </a:p>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14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[List the number of searched patent .]</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0863">
                <a:tc rowSpan="3">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400" b="0" i="1" u="none" strike="noStrike" cap="none" normalizeH="0" baseline="0">
                          <a:ln>
                            <a:noFill/>
                          </a:ln>
                          <a:solidFill>
                            <a:srgbClr val="0000CC"/>
                          </a:solidFill>
                          <a:effectLst/>
                          <a:latin typeface="Arial" panose="020B0604020202020204" pitchFamily="34" charset="0"/>
                          <a:ea typeface="宋体" panose="02010600030101010101" pitchFamily="2" charset="-122"/>
                        </a:rPr>
                        <a:t>Search</a:t>
                      </a:r>
                      <a:r>
                        <a:rPr kumimoji="0" lang="en-US" altLang="zh-CN" sz="1400" b="0" i="1" u="none" strike="noStrike" cap="none" normalizeH="0" baseline="0">
                          <a:ln>
                            <a:noFill/>
                          </a:ln>
                          <a:solidFill>
                            <a:schemeClr val="accent2"/>
                          </a:solidFill>
                          <a:effectLst/>
                          <a:latin typeface="Arial" panose="020B0604020202020204" pitchFamily="34" charset="0"/>
                          <a:ea typeface="宋体" panose="02010600030101010101" pitchFamily="2" charset="-122"/>
                        </a:rPr>
                        <a:t> </a:t>
                      </a:r>
                      <a:r>
                        <a:rPr kumimoji="0" lang="en-US" altLang="zh-CN" sz="1400" b="0" i="1" u="none" strike="noStrike" cap="none" normalizeH="0" baseline="0">
                          <a:ln>
                            <a:noFill/>
                          </a:ln>
                          <a:solidFill>
                            <a:srgbClr val="0000CC"/>
                          </a:solidFill>
                          <a:effectLst/>
                          <a:latin typeface="Arial" panose="020B0604020202020204" pitchFamily="34" charset="0"/>
                          <a:ea typeface="宋体" panose="02010600030101010101" pitchFamily="2" charset="-122"/>
                        </a:rPr>
                        <a:t>for patent of US, EP, JP,DE, GB and FR.</a:t>
                      </a:r>
                    </a:p>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1400" b="0" i="0" u="none" strike="noStrike" cap="none" normalizeH="0" baseline="0">
                          <a:ln>
                            <a:noFill/>
                          </a:ln>
                          <a:solidFill>
                            <a:srgbClr val="00FF99"/>
                          </a:solidFill>
                          <a:effectLst/>
                          <a:latin typeface="Tahoma" panose="020B0604030504040204" pitchFamily="34" charset="0"/>
                          <a:ea typeface="MS UI Gothic" panose="020B0600070205080204" pitchFamily="34" charset="-128"/>
                          <a:hlinkClick r:id="rId2"/>
                        </a:rPr>
                        <a:t>http://www.micropatent.com/static/index.htm</a:t>
                      </a:r>
                      <a:endParaRPr kumimoji="1" lang="en-US" altLang="zh-CN" sz="1400" b="0" i="0" u="none" strike="noStrike" cap="none" normalizeH="0" baseline="0">
                        <a:ln>
                          <a:noFill/>
                        </a:ln>
                        <a:solidFill>
                          <a:srgbClr val="00FF99"/>
                        </a:solidFill>
                        <a:effectLst/>
                        <a:latin typeface="Tahoma" panose="020B0604030504040204" pitchFamily="34" charset="0"/>
                        <a:ea typeface="MS UI Gothic" panose="020B0600070205080204" pitchFamily="34"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14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Claims, Title or Abstract= </a:t>
                      </a:r>
                      <a:r>
                        <a:rPr kumimoji="1" lang="en-US" altLang="zh-CN" sz="1400" b="0" i="0" u="none" strike="noStrike" cap="none" normalizeH="0" baseline="0">
                          <a:ln>
                            <a:noFill/>
                          </a:ln>
                          <a:solidFill>
                            <a:schemeClr val="tx1"/>
                          </a:solidFill>
                          <a:effectLst/>
                          <a:latin typeface="Tahoma" panose="020B0604030504040204" pitchFamily="34" charset="0"/>
                          <a:ea typeface="MS UI Gothic" panose="020B0600070205080204" pitchFamily="34" charset="-128"/>
                          <a:sym typeface="+mn-ea"/>
                        </a:rPr>
                        <a:t>consumption schedule</a:t>
                      </a:r>
                      <a:endParaRPr kumimoji="1" lang="en-US" altLang="zh-CN" sz="14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14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patents</a:t>
                      </a:r>
                      <a:endParaRPr kumimoji="1" lang="zh-CN" altLang="en-US" sz="14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vMerge="1">
                  <a:txBody>
                    <a:bodyPr/>
                    <a:lstStyle/>
                    <a:p>
                      <a:endParaRPr lang="zh-CN" altLang="en-US"/>
                    </a:p>
                  </a:txBody>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14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Claims, Title or Abstract=</a:t>
                      </a:r>
                    </a:p>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14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Document Classification or Knowledge Atlas</a:t>
                      </a:r>
                      <a:endParaRPr kumimoji="0" lang="en-US" altLang="zh-CN" sz="1400" b="0" i="1" u="none" strike="noStrike" cap="none" normalizeH="0" baseline="0" dirty="0">
                        <a:ln>
                          <a:noFill/>
                        </a:ln>
                        <a:solidFill>
                          <a:srgbClr val="CC66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14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patents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0075">
                <a:tc vMerge="1">
                  <a:txBody>
                    <a:bodyPr/>
                    <a:lstStyle/>
                    <a:p>
                      <a:endParaRPr lang="zh-CN" altLang="en-US"/>
                    </a:p>
                  </a:txBody>
                  <a:tcPr/>
                </a:tc>
                <a:tc gridSpan="2">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Final: 0 patents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endParaRPr kumimoji="1" lang="zh-CN" altLang="en-US"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rowSpan="3">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400" b="0" i="1" u="none" strike="noStrike" cap="none" normalizeH="0" baseline="0">
                          <a:ln>
                            <a:noFill/>
                          </a:ln>
                          <a:solidFill>
                            <a:srgbClr val="0000CC"/>
                          </a:solidFill>
                          <a:effectLst/>
                          <a:latin typeface="Arial" panose="020B0604020202020204" pitchFamily="34" charset="0"/>
                          <a:ea typeface="宋体" panose="02010600030101010101" pitchFamily="2" charset="-122"/>
                        </a:rPr>
                        <a:t>Search for patent of China.</a:t>
                      </a:r>
                    </a:p>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1400" b="0" i="0" u="none" strike="noStrike" cap="none" normalizeH="0" baseline="0">
                          <a:ln>
                            <a:noFill/>
                          </a:ln>
                          <a:solidFill>
                            <a:srgbClr val="D9EFFF"/>
                          </a:solidFill>
                          <a:effectLst/>
                          <a:latin typeface="Tahoma" panose="020B0604030504040204" pitchFamily="34" charset="0"/>
                          <a:ea typeface="MS UI Gothic" panose="020B0600070205080204" pitchFamily="34" charset="-128"/>
                          <a:hlinkClick r:id="rId3"/>
                        </a:rPr>
                        <a:t>http://www.cnipr.com/</a:t>
                      </a:r>
                      <a:endParaRPr kumimoji="1" lang="en-US" altLang="zh-CN" sz="1400" b="0" i="0" u="none" strike="noStrike" cap="none" normalizeH="0" baseline="0">
                        <a:ln>
                          <a:noFill/>
                        </a:ln>
                        <a:solidFill>
                          <a:srgbClr val="D9EFFF"/>
                        </a:solidFill>
                        <a:effectLst/>
                        <a:latin typeface="Tahoma" panose="020B0604030504040204" pitchFamily="34" charset="0"/>
                        <a:ea typeface="MS UI Gothic" panose="020B0600070205080204" pitchFamily="34"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zh-CN" altLang="en-US" sz="14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名称 </a:t>
                      </a:r>
                      <a:r>
                        <a:rPr kumimoji="1" lang="en-US" altLang="zh-CN" sz="14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or </a:t>
                      </a:r>
                      <a:r>
                        <a:rPr kumimoji="1" lang="zh-CN" altLang="en-US" sz="14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摘要 </a:t>
                      </a:r>
                      <a:r>
                        <a:rPr kumimoji="1" lang="en-US" altLang="zh-CN" sz="14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 </a:t>
                      </a:r>
                      <a:r>
                        <a:rPr kumimoji="1" lang="zh-CN" altLang="en-US" sz="14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知识图谱 </a:t>
                      </a:r>
                      <a:r>
                        <a:rPr kumimoji="1" lang="en-US" altLang="zh-CN" sz="14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and</a:t>
                      </a:r>
                      <a:r>
                        <a:rPr kumimoji="1" lang="zh-CN" altLang="en-US" sz="14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文档分类</a:t>
                      </a:r>
                      <a:endParaRPr kumimoji="1" lang="en-US" altLang="zh-CN" sz="14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14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patents</a:t>
                      </a:r>
                      <a:endParaRPr kumimoji="1" lang="zh-CN" altLang="en-US" sz="14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vMerge="1">
                  <a:txBody>
                    <a:bodyPr/>
                    <a:lstStyle/>
                    <a:p>
                      <a:endParaRPr lang="zh-CN" altLang="en-US"/>
                    </a:p>
                  </a:txBody>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endParaRPr kumimoji="1" lang="en-US" altLang="zh-CN"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endParaRPr kumimoji="0" lang="en-US" altLang="zh-CN" sz="1400" b="0" i="1" u="none" strike="noStrike" cap="none" normalizeH="0" baseline="0">
                        <a:ln>
                          <a:noFill/>
                        </a:ln>
                        <a:solidFill>
                          <a:srgbClr val="CC66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endParaRPr kumimoji="1" lang="en-US" altLang="zh-CN" sz="14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7363">
                <a:tc vMerge="1">
                  <a:txBody>
                    <a:bodyPr/>
                    <a:lstStyle/>
                    <a:p>
                      <a:endParaRPr lang="zh-CN" altLang="en-US"/>
                    </a:p>
                  </a:txBody>
                  <a:tcPr/>
                </a:tc>
                <a:tc gridSpan="2">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Final: 0 patent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endParaRPr kumimoji="1" lang="zh-CN" altLang="en-US" sz="1600" b="0" i="1" u="none" strike="noStrike" cap="none" normalizeH="0" baseline="0">
                        <a:ln>
                          <a:noFill/>
                        </a:ln>
                        <a:solidFill>
                          <a:srgbClr val="CC6600"/>
                        </a:solidFill>
                        <a:effectLst/>
                        <a:latin typeface="Tahoma" panose="020B0604030504040204" pitchFamily="34" charset="0"/>
                        <a:ea typeface="MS UI Gothic" panose="020B0600070205080204" pitchFamily="34"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7525">
                <a:tc rowSpan="2">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0" lang="en-US" altLang="zh-CN" sz="1400" b="0" i="1" u="none" strike="noStrike" cap="none" normalizeH="0" baseline="0">
                          <a:ln>
                            <a:noFill/>
                          </a:ln>
                          <a:solidFill>
                            <a:srgbClr val="0000CC"/>
                          </a:solidFill>
                          <a:effectLst/>
                          <a:latin typeface="Arial" panose="020B0604020202020204" pitchFamily="34" charset="0"/>
                          <a:ea typeface="宋体" panose="02010600030101010101" pitchFamily="2" charset="-122"/>
                        </a:rPr>
                        <a:t>Search for papers</a:t>
                      </a:r>
                    </a:p>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1400" b="0" i="0" u="none" strike="noStrike" cap="none" normalizeH="0" baseline="0">
                          <a:ln>
                            <a:noFill/>
                          </a:ln>
                          <a:solidFill>
                            <a:srgbClr val="D9EFFF"/>
                          </a:solidFill>
                          <a:effectLst/>
                          <a:latin typeface="Tahoma" panose="020B0604030504040204" pitchFamily="34" charset="0"/>
                          <a:ea typeface="MS UI Gothic" panose="020B0600070205080204" pitchFamily="34" charset="-128"/>
                          <a:hlinkClick r:id="rId4"/>
                        </a:rPr>
                        <a:t>http://scholar.google.com</a:t>
                      </a:r>
                      <a:r>
                        <a:rPr kumimoji="1" lang="en-US" altLang="zh-CN" sz="1400" b="0" i="0" u="none" strike="noStrike" cap="none" normalizeH="0" baseline="0">
                          <a:ln>
                            <a:noFill/>
                          </a:ln>
                          <a:solidFill>
                            <a:srgbClr val="D9EFFF"/>
                          </a:solidFill>
                          <a:effectLst/>
                          <a:latin typeface="Tahoma" panose="020B0604030504040204" pitchFamily="34" charset="0"/>
                          <a:ea typeface="MS UI Gothic" panose="020B0600070205080204" pitchFamily="34" charset="-128"/>
                        </a:rPr>
                        <a:t> </a:t>
                      </a:r>
                      <a:endParaRPr kumimoji="1" lang="en-US" altLang="zh-CN" sz="1400" b="0" i="0" u="none" strike="noStrike" cap="none" normalizeH="0" baseline="0">
                        <a:ln>
                          <a:noFill/>
                        </a:ln>
                        <a:solidFill>
                          <a:srgbClr val="D9EFFF"/>
                        </a:solidFill>
                        <a:effectLst/>
                        <a:latin typeface="Tahoma" panose="020B0604030504040204" pitchFamily="34" charset="0"/>
                        <a:ea typeface="MS UI Gothic" panose="020B0600070205080204" pitchFamily="34" charset="-128"/>
                        <a:hlinkClick r:id="rId3"/>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endParaRPr kumimoji="1" lang="zh-CN" altLang="en-US"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en-US" sz="14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Keywords = </a:t>
                      </a:r>
                      <a:r>
                        <a:rPr kumimoji="1" lang="en-US" altLang="zh-CN" sz="14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consumption schedule or dynamic priority</a:t>
                      </a:r>
                      <a:endParaRPr kumimoji="0" lang="en-US" altLang="zh-CN" sz="1400" b="0" i="1" u="none" strike="noStrike" cap="none" normalizeH="0" baseline="0">
                        <a:ln>
                          <a:noFill/>
                        </a:ln>
                        <a:solidFill>
                          <a:srgbClr val="CC66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endParaRPr kumimoji="1" lang="zh-CN" altLang="en-US"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7363">
                <a:tc vMerge="1">
                  <a:txBody>
                    <a:bodyPr/>
                    <a:lstStyle/>
                    <a:p>
                      <a:endParaRPr lang="zh-CN" altLang="en-US"/>
                    </a:p>
                  </a:txBody>
                  <a:tcPr/>
                </a:tc>
                <a:tc gridSpan="2">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r>
                        <a:rPr kumimoji="1" lang="en-US" altLang="zh-CN" sz="24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Final: 2 papers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spcBef>
                          <a:spcPct val="20000"/>
                        </a:spcBef>
                        <a:buClr>
                          <a:schemeClr val="folHlink"/>
                        </a:buClr>
                        <a:buFont typeface="Wingdings" panose="05000000000000000000" pitchFamily="2" charset="2"/>
                        <a:defRPr>
                          <a:solidFill>
                            <a:schemeClr val="tx1"/>
                          </a:solidFill>
                          <a:latin typeface="Tahoma" panose="020B0604030504040204" pitchFamily="34" charset="0"/>
                          <a:ea typeface="MS UI Gothic" panose="020B0600070205080204" pitchFamily="34" charset="-128"/>
                        </a:defRPr>
                      </a:lvl1pPr>
                      <a:lvl2pPr marL="742950" indent="-285750" eaLnBrk="0" hangingPunct="0">
                        <a:spcBef>
                          <a:spcPct val="20000"/>
                        </a:spcBef>
                        <a:buClr>
                          <a:schemeClr val="hlink"/>
                        </a:buClr>
                        <a:buSzPct val="70000"/>
                        <a:buFont typeface="Wingdings" panose="05000000000000000000" pitchFamily="2" charset="2"/>
                        <a:defRPr sz="1400">
                          <a:solidFill>
                            <a:schemeClr val="tx1"/>
                          </a:solidFill>
                          <a:latin typeface="Tahoma" panose="020B0604030504040204" pitchFamily="34" charset="0"/>
                          <a:ea typeface="MS UI Gothic" panose="020B0600070205080204" pitchFamily="34" charset="-128"/>
                        </a:defRPr>
                      </a:lvl2pPr>
                      <a:lvl3pPr marL="11430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3pPr>
                      <a:lvl4pPr marL="1600200" indent="-228600" eaLnBrk="0" hangingPunct="0">
                        <a:spcBef>
                          <a:spcPct val="20000"/>
                        </a:spcBef>
                        <a:defRPr sz="1200">
                          <a:solidFill>
                            <a:schemeClr val="tx1"/>
                          </a:solidFill>
                          <a:latin typeface="Tahoma" panose="020B0604030504040204" pitchFamily="34" charset="0"/>
                          <a:ea typeface="MS UI Gothic" panose="020B0600070205080204" pitchFamily="34" charset="-128"/>
                        </a:defRPr>
                      </a:lvl4pPr>
                      <a:lvl5pPr marL="2057400" indent="-228600" eaLnBrk="0" hangingPunct="0">
                        <a:spcBef>
                          <a:spcPct val="20000"/>
                        </a:spcBef>
                        <a:defRPr sz="1000">
                          <a:solidFill>
                            <a:schemeClr val="tx1"/>
                          </a:solidFill>
                          <a:latin typeface="Tahoma" panose="020B0604030504040204" pitchFamily="34" charset="0"/>
                          <a:ea typeface="MS UI Gothic" panose="020B0600070205080204" pitchFamily="34" charset="-128"/>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MS UI 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chemeClr val="folHlink"/>
                        </a:buClr>
                        <a:buSzTx/>
                        <a:buFont typeface="Wingdings" panose="05000000000000000000" pitchFamily="2" charset="2"/>
                        <a:buNone/>
                        <a:tabLst/>
                      </a:pPr>
                      <a:endParaRPr kumimoji="1" lang="zh-CN"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1125" y="76200"/>
            <a:ext cx="8518525" cy="555625"/>
          </a:xfrm>
        </p:spPr>
        <p:txBody>
          <a:bodyPr/>
          <a:lstStyle/>
          <a:p>
            <a:r>
              <a:rPr lang="en-US" altLang="zh-CN" sz="2800"/>
              <a:t>Related Arts</a:t>
            </a:r>
          </a:p>
        </p:txBody>
      </p:sp>
      <p:graphicFrame>
        <p:nvGraphicFramePr>
          <p:cNvPr id="68647" name="Group 39"/>
          <p:cNvGraphicFramePr>
            <a:graphicFrameLocks noGrp="1"/>
          </p:cNvGraphicFramePr>
          <p:nvPr>
            <p:ph idx="4294967295"/>
            <p:extLst>
              <p:ext uri="{D42A27DB-BD31-4B8C-83A1-F6EECF244321}">
                <p14:modId xmlns:p14="http://schemas.microsoft.com/office/powerpoint/2010/main" val="2118491457"/>
              </p:ext>
            </p:extLst>
          </p:nvPr>
        </p:nvGraphicFramePr>
        <p:xfrm>
          <a:off x="468313" y="1265238"/>
          <a:ext cx="8064500" cy="5518151"/>
        </p:xfrm>
        <a:graphic>
          <a:graphicData uri="http://schemas.openxmlformats.org/drawingml/2006/table">
            <a:tbl>
              <a:tblPr/>
              <a:tblGrid>
                <a:gridCol w="1079500">
                  <a:extLst>
                    <a:ext uri="{9D8B030D-6E8A-4147-A177-3AD203B41FA5}">
                      <a16:colId xmlns:a16="http://schemas.microsoft.com/office/drawing/2014/main" val="20000"/>
                    </a:ext>
                  </a:extLst>
                </a:gridCol>
                <a:gridCol w="2879725">
                  <a:extLst>
                    <a:ext uri="{9D8B030D-6E8A-4147-A177-3AD203B41FA5}">
                      <a16:colId xmlns:a16="http://schemas.microsoft.com/office/drawing/2014/main" val="20001"/>
                    </a:ext>
                  </a:extLst>
                </a:gridCol>
                <a:gridCol w="4105275">
                  <a:extLst>
                    <a:ext uri="{9D8B030D-6E8A-4147-A177-3AD203B41FA5}">
                      <a16:colId xmlns:a16="http://schemas.microsoft.com/office/drawing/2014/main" val="20002"/>
                    </a:ext>
                  </a:extLst>
                </a:gridCol>
              </a:tblGrid>
              <a:tr h="1188989">
                <a:tc>
                  <a:txBody>
                    <a:bodyPr/>
                    <a:lstStyle/>
                    <a:p>
                      <a:pPr marL="0" marR="0" lvl="0" indent="0" algn="ctr"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1" lang="en-US" altLang="ja-JP" sz="1600" b="1"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Mark</a:t>
                      </a:r>
                      <a:r>
                        <a:rPr kumimoji="1" lang="en-US" altLang="ja-JP"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rPr>
                        <a:t> the most related art via *</a:t>
                      </a:r>
                      <a:endParaRPr kumimoji="1" lang="ja-JP" altLang="en-US" sz="1600" b="0" i="0" u="none" strike="noStrike" cap="none" normalizeH="0" baseline="0" dirty="0">
                        <a:ln>
                          <a:noFill/>
                        </a:ln>
                        <a:solidFill>
                          <a:schemeClr val="tx1"/>
                        </a:solidFill>
                        <a:effectLst/>
                        <a:latin typeface="Tahoma" panose="020B0604030504040204" pitchFamily="34" charset="0"/>
                        <a:ea typeface="MS UI Gothic" panose="020B0600070205080204" pitchFamily="34" charset="-128"/>
                      </a:endParaRPr>
                    </a:p>
                  </a:txBody>
                  <a:tcPr marT="45724" marB="45724"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1" lang="en-US" altLang="ja-JP"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rPr>
                        <a:t>Source:</a:t>
                      </a:r>
                    </a:p>
                    <a:p>
                      <a:pPr marL="0" marR="0" lvl="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1" lang="en-US" altLang="ja-JP" sz="1400" b="0" i="1" u="none" strike="noStrike" cap="none" normalizeH="0" baseline="0">
                          <a:ln>
                            <a:noFill/>
                          </a:ln>
                          <a:solidFill>
                            <a:schemeClr val="tx1"/>
                          </a:solidFill>
                          <a:effectLst/>
                          <a:latin typeface="Tahoma" panose="020B0604030504040204" pitchFamily="34" charset="0"/>
                          <a:ea typeface="MS UI Gothic" panose="020B0600070205080204" pitchFamily="34" charset="-128"/>
                        </a:rPr>
                        <a:t>Patent [Number, Patent Title, Filed Date] or</a:t>
                      </a:r>
                      <a:r>
                        <a:rPr kumimoji="1" lang="en-US" altLang="zh-CN" sz="1400" b="0" i="1" u="none" strike="noStrike" cap="none" normalizeH="0" baseline="0">
                          <a:ln>
                            <a:noFill/>
                          </a:ln>
                          <a:solidFill>
                            <a:schemeClr val="tx1"/>
                          </a:solidFill>
                          <a:effectLst/>
                          <a:latin typeface="Tahoma" panose="020B0604030504040204" pitchFamily="34" charset="0"/>
                          <a:ea typeface="MS UI Gothic" panose="020B0600070205080204" pitchFamily="34" charset="-128"/>
                        </a:rPr>
                        <a:t> </a:t>
                      </a:r>
                      <a:r>
                        <a:rPr kumimoji="1" lang="en-US" altLang="ja-JP" sz="1400" b="0" i="1" u="none" strike="noStrike" cap="none" normalizeH="0" baseline="0">
                          <a:ln>
                            <a:noFill/>
                          </a:ln>
                          <a:solidFill>
                            <a:schemeClr val="tx1"/>
                          </a:solidFill>
                          <a:effectLst/>
                          <a:latin typeface="Tahoma" panose="020B0604030504040204" pitchFamily="34" charset="0"/>
                          <a:ea typeface="MS UI Gothic" panose="020B0600070205080204" pitchFamily="34" charset="-128"/>
                        </a:rPr>
                        <a:t>Paper [Title, Authors, Conference/Proceedings Name, Published Date]</a:t>
                      </a:r>
                    </a:p>
                  </a:txBody>
                  <a:tcPr marT="45724" marB="45724"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1" lang="en-US" altLang="ja-JP"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rPr>
                        <a:t>Outline of </a:t>
                      </a:r>
                      <a:r>
                        <a:rPr kumimoji="1" lang="en-US" altLang="zh-CN" sz="1600" b="1" i="0" u="none" strike="noStrike" cap="none" normalizeH="0" baseline="0">
                          <a:ln>
                            <a:noFill/>
                          </a:ln>
                          <a:solidFill>
                            <a:schemeClr val="tx1"/>
                          </a:solidFill>
                          <a:effectLst/>
                          <a:latin typeface="Tahoma" panose="020B0604030504040204" pitchFamily="34" charset="0"/>
                          <a:ea typeface="MS UI Gothic" panose="020B0600070205080204" pitchFamily="34" charset="-128"/>
                        </a:rPr>
                        <a:t>Relevance</a:t>
                      </a:r>
                      <a:r>
                        <a:rPr kumimoji="1" lang="en-US" altLang="zh-CN"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rPr>
                        <a:t> </a:t>
                      </a:r>
                      <a:endParaRPr kumimoji="1" lang="ja-JP" altLang="en-US" sz="1600" b="0" i="0" u="none" strike="noStrike" cap="none" normalizeH="0" baseline="0">
                        <a:ln>
                          <a:noFill/>
                        </a:ln>
                        <a:solidFill>
                          <a:schemeClr val="tx1"/>
                        </a:solidFill>
                        <a:effectLst/>
                        <a:latin typeface="Tahoma" panose="020B0604030504040204" pitchFamily="34" charset="0"/>
                        <a:ea typeface="MS UI Gothic" panose="020B0600070205080204" pitchFamily="34" charset="-128"/>
                      </a:endParaRPr>
                    </a:p>
                  </a:txBody>
                  <a:tcPr marT="45724" marB="45724"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2286530">
                <a:tc>
                  <a:txBody>
                    <a:bodyPr/>
                    <a:lstStyle/>
                    <a:p>
                      <a:pPr marL="457200" marR="0" lvl="1" indent="0" algn="ctr" defTabSz="914400" rtl="0" eaLnBrk="1" fontAlgn="base" latinLnBrk="0" hangingPunct="1">
                        <a:lnSpc>
                          <a:spcPct val="100000"/>
                        </a:lnSpc>
                        <a:spcBef>
                          <a:spcPct val="0"/>
                        </a:spcBef>
                        <a:spcAft>
                          <a:spcPct val="0"/>
                        </a:spcAft>
                        <a:buClrTx/>
                        <a:buSzTx/>
                        <a:buFontTx/>
                        <a:buNone/>
                      </a:pPr>
                      <a:r>
                        <a:rPr kumimoji="1" lang="en-US" altLang="ja-JP" sz="1600" b="0" i="0" u="none" strike="noStrike" cap="none" normalizeH="0" baseline="0">
                          <a:ln>
                            <a:noFill/>
                          </a:ln>
                          <a:solidFill>
                            <a:srgbClr val="0000CC"/>
                          </a:solidFill>
                          <a:effectLst/>
                          <a:latin typeface="Tahoma" panose="020B0604030504040204" pitchFamily="34" charset="0"/>
                          <a:ea typeface="MS UI Gothic" panose="020B0600070205080204" pitchFamily="34" charset="-128"/>
                        </a:rPr>
                        <a:t>*</a:t>
                      </a:r>
                      <a:endParaRPr kumimoji="1" lang="ja-JP" altLang="en-US" sz="1600" b="0" i="0" u="none" strike="noStrike" cap="none" normalizeH="0" baseline="0">
                        <a:ln>
                          <a:noFill/>
                        </a:ln>
                        <a:solidFill>
                          <a:srgbClr val="0000CC"/>
                        </a:solidFill>
                        <a:effectLst/>
                        <a:latin typeface="Tahoma" panose="020B0604030504040204" pitchFamily="34" charset="0"/>
                        <a:ea typeface="MS UI Gothic" panose="020B0600070205080204" pitchFamily="34" charset="-128"/>
                      </a:endParaRPr>
                    </a:p>
                  </a:txBody>
                  <a:tcPr marT="45724" marB="45724"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179705" marR="0" lvl="1"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dirty="0">
                          <a:ln>
                            <a:noFill/>
                          </a:ln>
                          <a:solidFill>
                            <a:srgbClr val="0000CC"/>
                          </a:solidFill>
                          <a:effectLst/>
                          <a:latin typeface="Tahoma" panose="020B0604030504040204" pitchFamily="34" charset="0"/>
                          <a:ea typeface="MS UI Gothic" panose="020B0600070205080204" pitchFamily="34" charset="-128"/>
                        </a:rPr>
                        <a:t>丁连红</a:t>
                      </a:r>
                      <a:r>
                        <a:rPr kumimoji="1" lang="en-US" altLang="zh-CN" sz="1600" b="0" i="0" u="none" strike="noStrike" cap="none" normalizeH="0" baseline="0" dirty="0">
                          <a:ln>
                            <a:noFill/>
                          </a:ln>
                          <a:solidFill>
                            <a:srgbClr val="0000CC"/>
                          </a:solidFill>
                          <a:effectLst/>
                          <a:latin typeface="Tahoma" panose="020B0604030504040204" pitchFamily="34" charset="0"/>
                          <a:ea typeface="MS UI Gothic" panose="020B0600070205080204" pitchFamily="34" charset="-128"/>
                        </a:rPr>
                        <a:t>, </a:t>
                      </a:r>
                      <a:r>
                        <a:rPr kumimoji="1" lang="zh-CN" altLang="en-US" sz="1600" b="0" i="0" u="none" strike="noStrike" cap="none" normalizeH="0" baseline="0" dirty="0">
                          <a:ln>
                            <a:noFill/>
                          </a:ln>
                          <a:solidFill>
                            <a:srgbClr val="0000CC"/>
                          </a:solidFill>
                          <a:effectLst/>
                          <a:latin typeface="Tahoma" panose="020B0604030504040204" pitchFamily="34" charset="0"/>
                          <a:ea typeface="MS UI Gothic" panose="020B0600070205080204" pitchFamily="34" charset="-128"/>
                        </a:rPr>
                        <a:t>孙斌</a:t>
                      </a:r>
                      <a:r>
                        <a:rPr kumimoji="1" lang="en-US" altLang="zh-CN" sz="1600" b="0" i="0" u="none" strike="noStrike" cap="none" normalizeH="0" baseline="0" dirty="0">
                          <a:ln>
                            <a:noFill/>
                          </a:ln>
                          <a:solidFill>
                            <a:srgbClr val="0000CC"/>
                          </a:solidFill>
                          <a:effectLst/>
                          <a:latin typeface="Tahoma" panose="020B0604030504040204" pitchFamily="34" charset="0"/>
                          <a:ea typeface="MS UI Gothic" panose="020B0600070205080204" pitchFamily="34" charset="-128"/>
                        </a:rPr>
                        <a:t>, </a:t>
                      </a:r>
                      <a:r>
                        <a:rPr kumimoji="1" lang="zh-CN" altLang="en-US" sz="1600" b="0" i="0" u="none" strike="noStrike" cap="none" normalizeH="0" baseline="0" dirty="0">
                          <a:ln>
                            <a:noFill/>
                          </a:ln>
                          <a:solidFill>
                            <a:srgbClr val="0000CC"/>
                          </a:solidFill>
                          <a:effectLst/>
                          <a:latin typeface="Tahoma" panose="020B0604030504040204" pitchFamily="34" charset="0"/>
                          <a:ea typeface="MS UI Gothic" panose="020B0600070205080204" pitchFamily="34" charset="-128"/>
                        </a:rPr>
                        <a:t>张宏伟</a:t>
                      </a:r>
                      <a:r>
                        <a:rPr kumimoji="1" lang="en-US" altLang="zh-CN" sz="1600" b="0" i="0" u="none" strike="noStrike" cap="none" normalizeH="0" baseline="0" dirty="0">
                          <a:ln>
                            <a:noFill/>
                          </a:ln>
                          <a:solidFill>
                            <a:srgbClr val="0000CC"/>
                          </a:solidFill>
                          <a:effectLst/>
                          <a:latin typeface="Tahoma" panose="020B0604030504040204" pitchFamily="34" charset="0"/>
                          <a:ea typeface="MS UI Gothic" panose="020B0600070205080204" pitchFamily="34" charset="-128"/>
                        </a:rPr>
                        <a:t>. </a:t>
                      </a:r>
                      <a:r>
                        <a:rPr kumimoji="1" lang="zh-CN" altLang="en-US" sz="1600" b="0" i="0" u="none" strike="noStrike" cap="none" normalizeH="0" baseline="0" dirty="0">
                          <a:ln>
                            <a:noFill/>
                          </a:ln>
                          <a:solidFill>
                            <a:srgbClr val="0000CC"/>
                          </a:solidFill>
                          <a:effectLst/>
                          <a:latin typeface="Tahoma" panose="020B0604030504040204" pitchFamily="34" charset="0"/>
                          <a:ea typeface="MS UI Gothic" panose="020B0600070205080204" pitchFamily="34" charset="-128"/>
                        </a:rPr>
                        <a:t>基于知识图谱扩展的短文本分类方法</a:t>
                      </a:r>
                      <a:r>
                        <a:rPr kumimoji="1" lang="en-US" altLang="zh-CN" sz="1600" b="0" i="0" u="none" strike="noStrike" cap="none" normalizeH="0" baseline="0" dirty="0">
                          <a:ln>
                            <a:noFill/>
                          </a:ln>
                          <a:solidFill>
                            <a:srgbClr val="0000CC"/>
                          </a:solidFill>
                          <a:effectLst/>
                          <a:latin typeface="Tahoma" panose="020B0604030504040204" pitchFamily="34" charset="0"/>
                          <a:ea typeface="MS UI Gothic" panose="020B0600070205080204" pitchFamily="34" charset="-128"/>
                        </a:rPr>
                        <a:t>[J]. </a:t>
                      </a:r>
                      <a:r>
                        <a:rPr kumimoji="1" lang="zh-CN" altLang="en-US" sz="1600" b="0" i="0" u="none" strike="noStrike" cap="none" normalizeH="0" baseline="0" dirty="0">
                          <a:ln>
                            <a:noFill/>
                          </a:ln>
                          <a:solidFill>
                            <a:srgbClr val="0000CC"/>
                          </a:solidFill>
                          <a:effectLst/>
                          <a:latin typeface="Tahoma" panose="020B0604030504040204" pitchFamily="34" charset="0"/>
                          <a:ea typeface="MS UI Gothic" panose="020B0600070205080204" pitchFamily="34" charset="-128"/>
                        </a:rPr>
                        <a:t>情报工程</a:t>
                      </a:r>
                      <a:r>
                        <a:rPr kumimoji="1" lang="en-US" altLang="zh-CN" sz="1600" b="0" i="0" u="none" strike="noStrike" cap="none" normalizeH="0" baseline="0" dirty="0">
                          <a:ln>
                            <a:noFill/>
                          </a:ln>
                          <a:solidFill>
                            <a:srgbClr val="0000CC"/>
                          </a:solidFill>
                          <a:effectLst/>
                          <a:latin typeface="Tahoma" panose="020B0604030504040204" pitchFamily="34" charset="0"/>
                          <a:ea typeface="MS UI Gothic" panose="020B0600070205080204" pitchFamily="34" charset="-128"/>
                        </a:rPr>
                        <a:t>, 2018, 4(05):39-47.</a:t>
                      </a:r>
                      <a:endParaRPr kumimoji="1" lang="en-US" altLang="ja-JP" sz="1600" b="0" i="0" u="none" strike="noStrike" cap="none" normalizeH="0" baseline="0" dirty="0">
                        <a:ln>
                          <a:noFill/>
                        </a:ln>
                        <a:solidFill>
                          <a:srgbClr val="0000CC"/>
                        </a:solidFill>
                        <a:effectLst/>
                        <a:latin typeface="Tahoma" panose="020B0604030504040204" pitchFamily="34" charset="0"/>
                        <a:ea typeface="MS UI Gothic" panose="020B0600070205080204" pitchFamily="34" charset="-128"/>
                      </a:endParaRPr>
                    </a:p>
                  </a:txBody>
                  <a:tcPr marT="45724" marB="45724"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dirty="0">
                          <a:ln>
                            <a:noFill/>
                          </a:ln>
                          <a:solidFill>
                            <a:srgbClr val="0000CC"/>
                          </a:solidFill>
                          <a:effectLst/>
                          <a:latin typeface="Tahoma" panose="020B0604030504040204" pitchFamily="34" charset="0"/>
                          <a:ea typeface="MS UI Gothic" panose="020B0600070205080204" pitchFamily="34" charset="-128"/>
                        </a:rPr>
                        <a:t>基于知识图谱扩展的短文本分类方法</a:t>
                      </a:r>
                      <a:endParaRPr kumimoji="1" lang="ja-JP" altLang="en-US" sz="1600" b="0" i="0" u="none" strike="noStrike" cap="none" normalizeH="0" baseline="0" dirty="0">
                        <a:ln>
                          <a:noFill/>
                        </a:ln>
                        <a:solidFill>
                          <a:srgbClr val="0000CC"/>
                        </a:solidFill>
                        <a:effectLst/>
                        <a:latin typeface="Tahoma" panose="020B0604030504040204" pitchFamily="34" charset="0"/>
                        <a:ea typeface="MS UI Gothic" panose="020B0600070205080204" pitchFamily="34" charset="-128"/>
                      </a:endParaRPr>
                    </a:p>
                  </a:txBody>
                  <a:tcPr marT="45724" marB="45724"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42632">
                <a:tc>
                  <a:txBody>
                    <a:bodyPr/>
                    <a:lstStyle/>
                    <a:p>
                      <a:pPr marL="457200" marR="0" lvl="1" indent="0" algn="ctr" defTabSz="914400" rtl="0" eaLnBrk="1" fontAlgn="base" latinLnBrk="0" hangingPunct="1">
                        <a:lnSpc>
                          <a:spcPct val="100000"/>
                        </a:lnSpc>
                        <a:spcBef>
                          <a:spcPct val="0"/>
                        </a:spcBef>
                        <a:spcAft>
                          <a:spcPct val="0"/>
                        </a:spcAft>
                        <a:buClrTx/>
                        <a:buSzTx/>
                        <a:buFontTx/>
                        <a:buNone/>
                      </a:pPr>
                      <a:endParaRPr kumimoji="1" lang="ja-JP" altLang="en-US" sz="1600" b="0" i="0" u="none" strike="noStrike" cap="none" normalizeH="0" baseline="0">
                        <a:ln>
                          <a:noFill/>
                        </a:ln>
                        <a:solidFill>
                          <a:srgbClr val="0000CC"/>
                        </a:solidFill>
                        <a:effectLst/>
                        <a:latin typeface="Tahoma" panose="020B0604030504040204" pitchFamily="34" charset="0"/>
                        <a:ea typeface="MS UI Gothic" panose="020B0600070205080204" pitchFamily="34" charset="-128"/>
                      </a:endParaRPr>
                    </a:p>
                  </a:txBody>
                  <a:tcPr marT="45724" marB="45724"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179705" marR="0" lvl="1" indent="0" algn="l" defTabSz="914400" rtl="0" eaLnBrk="1" fontAlgn="base" latinLnBrk="0" hangingPunct="1">
                        <a:lnSpc>
                          <a:spcPct val="100000"/>
                        </a:lnSpc>
                        <a:spcBef>
                          <a:spcPct val="0"/>
                        </a:spcBef>
                        <a:spcAft>
                          <a:spcPct val="0"/>
                        </a:spcAft>
                        <a:buClrTx/>
                        <a:buSzTx/>
                        <a:buFontTx/>
                        <a:buNone/>
                      </a:pPr>
                      <a:endParaRPr kumimoji="1" lang="ja-JP" altLang="en-US" sz="1600" b="0" i="0" u="none" strike="noStrike" cap="none" normalizeH="0" baseline="0" dirty="0">
                        <a:ln>
                          <a:noFill/>
                        </a:ln>
                        <a:solidFill>
                          <a:srgbClr val="0000CC"/>
                        </a:solidFill>
                        <a:effectLst/>
                        <a:latin typeface="Tahoma" panose="020B0604030504040204" pitchFamily="34" charset="0"/>
                        <a:ea typeface="MS UI Gothic" panose="020B0600070205080204" pitchFamily="34" charset="-128"/>
                      </a:endParaRPr>
                    </a:p>
                  </a:txBody>
                  <a:tcPr marT="45724" marB="45724"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endParaRPr kumimoji="1" lang="ja-JP" altLang="en-US" sz="1600" b="0" i="0" u="none" strike="noStrike" kern="1200" cap="none" normalizeH="0" baseline="0" dirty="0">
                        <a:ln>
                          <a:noFill/>
                        </a:ln>
                        <a:solidFill>
                          <a:srgbClr val="0000CC"/>
                        </a:solidFill>
                        <a:effectLst/>
                        <a:latin typeface="Tahoma" panose="020B0604030504040204" pitchFamily="34" charset="0"/>
                        <a:ea typeface="MS UI Gothic" panose="020B0600070205080204" pitchFamily="34" charset="-128"/>
                        <a:cs typeface="+mn-cs"/>
                      </a:endParaRPr>
                    </a:p>
                  </a:txBody>
                  <a:tcPr marT="45724" marB="45724"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189" name="Text Box 37"/>
          <p:cNvSpPr txBox="1">
            <a:spLocks noChangeArrowheads="1"/>
          </p:cNvSpPr>
          <p:nvPr/>
        </p:nvSpPr>
        <p:spPr bwMode="auto">
          <a:xfrm>
            <a:off x="141288" y="504825"/>
            <a:ext cx="88153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r>
              <a:rPr lang="en-US" altLang="zh-CN" sz="1600" i="1" dirty="0">
                <a:solidFill>
                  <a:srgbClr val="996600"/>
                </a:solidFill>
                <a:latin typeface="Arial" panose="020B0604020202020204" pitchFamily="34" charset="0"/>
              </a:rPr>
              <a:t>Please list the final search results and mark the most related art you will cite in this ISS.</a:t>
            </a:r>
            <a:r>
              <a:rPr lang="en-US" altLang="zh-CN" sz="1600" i="1" dirty="0">
                <a:solidFill>
                  <a:srgbClr val="CC6600"/>
                </a:solidFill>
                <a:latin typeface="Arial" panose="020B0604020202020204" pitchFamily="34" charset="0"/>
                <a:ea typeface="宋体" panose="02010600030101010101" pitchFamily="2" charset="-122"/>
              </a:rPr>
              <a:t> </a:t>
            </a:r>
            <a:r>
              <a:rPr lang="en-US" altLang="ja-JP" sz="1600" i="1" dirty="0">
                <a:solidFill>
                  <a:srgbClr val="996600"/>
                </a:solidFill>
                <a:latin typeface="Arial" panose="020B0604020202020204" pitchFamily="34" charset="0"/>
              </a:rPr>
              <a:t>Even if there are many related arts, please select the most related </a:t>
            </a:r>
            <a:r>
              <a:rPr lang="en-US" altLang="zh-CN" sz="1600" i="1" dirty="0">
                <a:solidFill>
                  <a:srgbClr val="996600"/>
                </a:solidFill>
                <a:latin typeface="Arial" panose="020B0604020202020204" pitchFamily="34" charset="0"/>
              </a:rPr>
              <a:t>art only </a:t>
            </a:r>
            <a:r>
              <a:rPr lang="en-US" altLang="ja-JP" sz="1600" i="1" dirty="0">
                <a:solidFill>
                  <a:srgbClr val="996600"/>
                </a:solidFill>
                <a:latin typeface="Arial" panose="020B0604020202020204" pitchFamily="34" charset="0"/>
              </a:rPr>
              <a:t>one</a:t>
            </a:r>
            <a:r>
              <a:rPr lang="en-US" altLang="zh-CN" sz="1600" i="1" dirty="0">
                <a:solidFill>
                  <a:srgbClr val="996600"/>
                </a:solidFill>
                <a:latin typeface="Arial" panose="020B0604020202020204" pitchFamily="34" charset="0"/>
              </a:rPr>
              <a:t>, and mark it only.</a:t>
            </a:r>
          </a:p>
        </p:txBody>
      </p:sp>
    </p:spTree>
  </p:cSld>
  <p:clrMapOvr>
    <a:masterClrMapping/>
  </p:clrMapOvr>
  <p:transition>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スライド番号プレースホルダ 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fld id="{887B1F5F-C654-4FCB-83B6-3299B40A1E18}" type="slidenum">
              <a:rPr lang="en-US" altLang="ja-JP" sz="1800">
                <a:solidFill>
                  <a:schemeClr val="folHlink"/>
                </a:solidFill>
                <a:latin typeface="Courier New" panose="02070309020205020404" pitchFamily="49" charset="0"/>
              </a:rPr>
              <a:pPr eaLnBrk="1" hangingPunct="1"/>
              <a:t>7</a:t>
            </a:fld>
            <a:endParaRPr lang="en-US" altLang="ja-JP" sz="1800">
              <a:solidFill>
                <a:schemeClr val="folHlink"/>
              </a:solidFill>
              <a:latin typeface="Courier New" panose="02070309020205020404" pitchFamily="49" charset="0"/>
            </a:endParaRPr>
          </a:p>
        </p:txBody>
      </p:sp>
      <p:sp>
        <p:nvSpPr>
          <p:cNvPr id="8195" name="Rectangle 4"/>
          <p:cNvSpPr>
            <a:spLocks noGrp="1" noChangeArrowheads="1"/>
          </p:cNvSpPr>
          <p:nvPr>
            <p:ph type="title"/>
          </p:nvPr>
        </p:nvSpPr>
        <p:spPr/>
        <p:txBody>
          <a:bodyPr/>
          <a:lstStyle/>
          <a:p>
            <a:pPr eaLnBrk="1" hangingPunct="1"/>
            <a:r>
              <a:rPr lang="en-US" altLang="ja-JP"/>
              <a:t>The Most Related Art – Block Diagram</a:t>
            </a:r>
          </a:p>
        </p:txBody>
      </p:sp>
      <p:sp>
        <p:nvSpPr>
          <p:cNvPr id="8196" name="テキスト ボックス 6"/>
          <p:cNvSpPr txBox="1">
            <a:spLocks noChangeArrowheads="1"/>
          </p:cNvSpPr>
          <p:nvPr/>
        </p:nvSpPr>
        <p:spPr bwMode="auto">
          <a:xfrm>
            <a:off x="71438" y="90488"/>
            <a:ext cx="5997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Wingdings" panose="05000000000000000000" pitchFamily="2" charset="2"/>
              <a:buNone/>
            </a:pPr>
            <a:r>
              <a:rPr lang="en-US" altLang="ja-JP" sz="1600" i="1">
                <a:solidFill>
                  <a:srgbClr val="996600"/>
                </a:solidFill>
              </a:rPr>
              <a:t>Block diagram should be easily compared with your invention.</a:t>
            </a:r>
          </a:p>
          <a:p>
            <a:pPr eaLnBrk="1" hangingPunct="1">
              <a:buFont typeface="Wingdings" panose="05000000000000000000" pitchFamily="2" charset="2"/>
              <a:buNone/>
            </a:pPr>
            <a:r>
              <a:rPr lang="en-US" altLang="ja-JP" sz="1600" i="1">
                <a:solidFill>
                  <a:srgbClr val="996600"/>
                </a:solidFill>
              </a:rPr>
              <a:t>Just copying a diagram of the source document is often useless.</a:t>
            </a:r>
          </a:p>
        </p:txBody>
      </p:sp>
      <p:sp>
        <p:nvSpPr>
          <p:cNvPr id="33" name="角丸四角形 32"/>
          <p:cNvSpPr/>
          <p:nvPr/>
        </p:nvSpPr>
        <p:spPr>
          <a:xfrm>
            <a:off x="8286750" y="642938"/>
            <a:ext cx="785813" cy="428625"/>
          </a:xfrm>
          <a:prstGeom prst="roundRect">
            <a:avLst/>
          </a:prstGeom>
          <a:noFill/>
          <a:ln w="28575">
            <a:solidFill>
              <a:srgbClr val="99660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FontTx/>
              <a:buNone/>
              <a:defRPr/>
            </a:pPr>
            <a:r>
              <a:rPr kumimoji="1" lang="en-US" altLang="ja-JP" sz="1400" dirty="0">
                <a:solidFill>
                  <a:srgbClr val="996600"/>
                </a:solidFill>
              </a:rPr>
              <a:t>Memory</a:t>
            </a:r>
          </a:p>
          <a:p>
            <a:pPr algn="ctr">
              <a:buFontTx/>
              <a:buNone/>
              <a:defRPr/>
            </a:pPr>
            <a:r>
              <a:rPr kumimoji="1" lang="en-US" altLang="ja-JP" sz="1400" dirty="0">
                <a:solidFill>
                  <a:srgbClr val="996600"/>
                </a:solidFill>
              </a:rPr>
              <a:t>Unit</a:t>
            </a:r>
            <a:endParaRPr kumimoji="1" lang="ja-JP" altLang="en-US" sz="1400" dirty="0">
              <a:solidFill>
                <a:srgbClr val="996600"/>
              </a:solidFill>
            </a:endParaRPr>
          </a:p>
        </p:txBody>
      </p:sp>
      <p:sp>
        <p:nvSpPr>
          <p:cNvPr id="34" name="正方形/長方形 33"/>
          <p:cNvSpPr/>
          <p:nvPr/>
        </p:nvSpPr>
        <p:spPr>
          <a:xfrm>
            <a:off x="7286625" y="642938"/>
            <a:ext cx="928688" cy="428625"/>
          </a:xfrm>
          <a:prstGeom prst="rect">
            <a:avLst/>
          </a:prstGeom>
          <a:noFill/>
          <a:ln w="28575">
            <a:solidFill>
              <a:srgbClr val="99660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FontTx/>
              <a:buNone/>
              <a:defRPr/>
            </a:pPr>
            <a:r>
              <a:rPr kumimoji="1" lang="en-US" altLang="ja-JP" sz="1400" dirty="0">
                <a:solidFill>
                  <a:srgbClr val="996600"/>
                </a:solidFill>
              </a:rPr>
              <a:t>Processing</a:t>
            </a:r>
          </a:p>
          <a:p>
            <a:pPr algn="ctr">
              <a:buFontTx/>
              <a:buNone/>
              <a:defRPr/>
            </a:pPr>
            <a:r>
              <a:rPr kumimoji="1" lang="en-US" altLang="ja-JP" sz="1400" dirty="0">
                <a:solidFill>
                  <a:srgbClr val="996600"/>
                </a:solidFill>
              </a:rPr>
              <a:t>Unit</a:t>
            </a:r>
          </a:p>
        </p:txBody>
      </p:sp>
      <p:sp>
        <p:nvSpPr>
          <p:cNvPr id="30" name="正方形/長方形 18"/>
          <p:cNvSpPr/>
          <p:nvPr/>
        </p:nvSpPr>
        <p:spPr>
          <a:xfrm>
            <a:off x="214311" y="1387557"/>
            <a:ext cx="8715375" cy="4967288"/>
          </a:xfrm>
          <a:prstGeom prst="rect">
            <a:avLst/>
          </a:prstGeom>
          <a:solidFill>
            <a:srgbClr val="E5F5FF"/>
          </a:solidFill>
          <a:ln w="952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kumimoji="1" lang="ja-JP" altLang="en-US" dirty="0"/>
          </a:p>
        </p:txBody>
      </p:sp>
      <p:sp>
        <p:nvSpPr>
          <p:cNvPr id="8200" name="テキスト ボックス 21"/>
          <p:cNvSpPr txBox="1">
            <a:spLocks noChangeArrowheads="1"/>
          </p:cNvSpPr>
          <p:nvPr/>
        </p:nvSpPr>
        <p:spPr bwMode="auto">
          <a:xfrm>
            <a:off x="2819399" y="1535170"/>
            <a:ext cx="350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Wingdings" panose="05000000000000000000" pitchFamily="2" charset="2"/>
              <a:buNone/>
            </a:pPr>
            <a:r>
              <a:rPr lang="en-US" altLang="ja-JP" sz="1800" dirty="0">
                <a:solidFill>
                  <a:srgbClr val="0000CC"/>
                </a:solidFill>
              </a:rPr>
              <a:t>Energy Consumption Scheduling </a:t>
            </a:r>
            <a:endParaRPr lang="ja-JP" altLang="en-US" sz="1800" dirty="0">
              <a:solidFill>
                <a:srgbClr val="0000CC"/>
              </a:solidFill>
              <a:ea typeface="MS UI Gothic" panose="020B0600070205080204" pitchFamily="34" charset="-128"/>
            </a:endParaRPr>
          </a:p>
        </p:txBody>
      </p:sp>
      <p:cxnSp>
        <p:nvCxnSpPr>
          <p:cNvPr id="41" name="直線矢印コネクタ 31"/>
          <p:cNvCxnSpPr/>
          <p:nvPr/>
        </p:nvCxnSpPr>
        <p:spPr>
          <a:xfrm flipH="1">
            <a:off x="3815910" y="4033872"/>
            <a:ext cx="984692" cy="907308"/>
          </a:xfrm>
          <a:prstGeom prst="straightConnector1">
            <a:avLst/>
          </a:prstGeom>
          <a:ln w="28575">
            <a:solidFill>
              <a:srgbClr val="00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36"/>
          <p:cNvCxnSpPr>
            <a:cxnSpLocks/>
            <a:stCxn id="6" idx="3"/>
          </p:cNvCxnSpPr>
          <p:nvPr/>
        </p:nvCxnSpPr>
        <p:spPr>
          <a:xfrm>
            <a:off x="3815910" y="3204466"/>
            <a:ext cx="982917" cy="375752"/>
          </a:xfrm>
          <a:prstGeom prst="straightConnector1">
            <a:avLst/>
          </a:prstGeom>
          <a:ln w="28575">
            <a:solidFill>
              <a:srgbClr val="00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正方形/長方形 27"/>
          <p:cNvSpPr/>
          <p:nvPr/>
        </p:nvSpPr>
        <p:spPr>
          <a:xfrm>
            <a:off x="4800600" y="2295525"/>
            <a:ext cx="3733800" cy="3024188"/>
          </a:xfrm>
          <a:prstGeom prst="rect">
            <a:avLst/>
          </a:prstGeom>
          <a:no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FontTx/>
              <a:buNone/>
              <a:defRPr/>
            </a:pPr>
            <a:endParaRPr kumimoji="1" lang="en-US" altLang="ja-JP" sz="1600" dirty="0">
              <a:solidFill>
                <a:srgbClr val="0000CC"/>
              </a:solidFill>
            </a:endParaRPr>
          </a:p>
        </p:txBody>
      </p:sp>
      <p:sp>
        <p:nvSpPr>
          <p:cNvPr id="8204" name="矩形 18"/>
          <p:cNvSpPr>
            <a:spLocks noChangeArrowheads="1"/>
          </p:cNvSpPr>
          <p:nvPr/>
        </p:nvSpPr>
        <p:spPr bwMode="auto">
          <a:xfrm>
            <a:off x="5849938" y="2520950"/>
            <a:ext cx="1639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algn="ctr" eaLnBrk="1" hangingPunct="1">
              <a:buFont typeface="Wingdings" panose="05000000000000000000" pitchFamily="2" charset="2"/>
              <a:buNone/>
            </a:pPr>
            <a:r>
              <a:rPr lang="en-US" altLang="ja-JP" sz="1600">
                <a:solidFill>
                  <a:srgbClr val="0000CC"/>
                </a:solidFill>
              </a:rPr>
              <a:t>Scheduling Unit </a:t>
            </a:r>
          </a:p>
        </p:txBody>
      </p:sp>
      <p:sp>
        <p:nvSpPr>
          <p:cNvPr id="20" name="正方形/長方形 27"/>
          <p:cNvSpPr/>
          <p:nvPr/>
        </p:nvSpPr>
        <p:spPr>
          <a:xfrm>
            <a:off x="4954141" y="4258926"/>
            <a:ext cx="3429000" cy="457200"/>
          </a:xfrm>
          <a:prstGeom prst="rect">
            <a:avLst/>
          </a:prstGeom>
          <a:no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FontTx/>
              <a:buNone/>
              <a:defRPr/>
            </a:pPr>
            <a:r>
              <a:rPr kumimoji="1" lang="zh-CN" altLang="en-US" sz="1600" dirty="0">
                <a:solidFill>
                  <a:srgbClr val="0000CC"/>
                </a:solidFill>
                <a:ea typeface="宋体" panose="02010600030101010101" pitchFamily="2" charset="-122"/>
              </a:rPr>
              <a:t>基于多层</a:t>
            </a:r>
            <a:r>
              <a:rPr kumimoji="1" lang="en-US" altLang="zh-CN" sz="1600" dirty="0">
                <a:solidFill>
                  <a:srgbClr val="0000CC"/>
                </a:solidFill>
                <a:ea typeface="宋体" panose="02010600030101010101" pitchFamily="2" charset="-122"/>
              </a:rPr>
              <a:t>Attention</a:t>
            </a:r>
            <a:r>
              <a:rPr kumimoji="1" lang="zh-CN" altLang="en-US" sz="1600" dirty="0">
                <a:solidFill>
                  <a:srgbClr val="0000CC"/>
                </a:solidFill>
                <a:ea typeface="宋体" panose="02010600030101010101" pitchFamily="2" charset="-122"/>
              </a:rPr>
              <a:t>模型得到分级结果</a:t>
            </a:r>
          </a:p>
        </p:txBody>
      </p:sp>
      <p:sp>
        <p:nvSpPr>
          <p:cNvPr id="17" name="正方形/長方形 27"/>
          <p:cNvSpPr/>
          <p:nvPr/>
        </p:nvSpPr>
        <p:spPr>
          <a:xfrm>
            <a:off x="4948120" y="3223794"/>
            <a:ext cx="3429000" cy="457200"/>
          </a:xfrm>
          <a:prstGeom prst="rect">
            <a:avLst/>
          </a:prstGeom>
          <a:no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buFontTx/>
              <a:buNone/>
              <a:defRPr/>
            </a:pPr>
            <a:r>
              <a:rPr kumimoji="1" lang="zh-CN" altLang="en-US" sz="1600" dirty="0">
                <a:solidFill>
                  <a:srgbClr val="0000CC"/>
                </a:solidFill>
                <a:ea typeface="宋体" panose="02010600030101010101" pitchFamily="2" charset="-122"/>
              </a:rPr>
              <a:t>通过知识图谱抽取文本数据中的实体</a:t>
            </a:r>
          </a:p>
        </p:txBody>
      </p:sp>
      <p:cxnSp>
        <p:nvCxnSpPr>
          <p:cNvPr id="23" name="直接箭头连接符 22"/>
          <p:cNvCxnSpPr>
            <a:stCxn id="17" idx="2"/>
            <a:endCxn id="20" idx="0"/>
          </p:cNvCxnSpPr>
          <p:nvPr/>
        </p:nvCxnSpPr>
        <p:spPr>
          <a:xfrm>
            <a:off x="6662620" y="3680994"/>
            <a:ext cx="6021" cy="577932"/>
          </a:xfrm>
          <a:prstGeom prst="straightConnector1">
            <a:avLst/>
          </a:prstGeom>
          <a:ln w="28575">
            <a:solidFill>
              <a:srgbClr val="00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026511" y="2375547"/>
            <a:ext cx="2789399" cy="1657837"/>
            <a:chOff x="942767" y="2461699"/>
            <a:chExt cx="2813257" cy="1647782"/>
          </a:xfrm>
        </p:grpSpPr>
        <p:sp>
          <p:nvSpPr>
            <p:cNvPr id="6" name="圆角矩形 5"/>
            <p:cNvSpPr/>
            <p:nvPr/>
          </p:nvSpPr>
          <p:spPr>
            <a:xfrm>
              <a:off x="942767" y="2461699"/>
              <a:ext cx="2813257" cy="1647782"/>
            </a:xfrm>
            <a:prstGeom prst="roundRect">
              <a:avLst/>
            </a:prstGeom>
            <a:solidFill>
              <a:srgbClr val="E5F5FF"/>
            </a:solidFill>
            <a:ln>
              <a:solidFill>
                <a:srgbClr val="0000C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7" name="文本框 6"/>
            <p:cNvSpPr txBox="1"/>
            <p:nvPr/>
          </p:nvSpPr>
          <p:spPr>
            <a:xfrm>
              <a:off x="1621296" y="2489836"/>
              <a:ext cx="1436570" cy="338554"/>
            </a:xfrm>
            <a:prstGeom prst="rect">
              <a:avLst/>
            </a:prstGeom>
            <a:noFill/>
          </p:spPr>
          <p:txBody>
            <a:bodyPr wrap="square" rtlCol="0">
              <a:spAutoFit/>
            </a:bodyPr>
            <a:lstStyle/>
            <a:p>
              <a:pPr algn="ctr"/>
              <a:r>
                <a:rPr lang="en-US" altLang="zh-CN" sz="1600" dirty="0">
                  <a:solidFill>
                    <a:srgbClr val="0000CC"/>
                  </a:solidFill>
                </a:rPr>
                <a:t>Input</a:t>
              </a:r>
              <a:endParaRPr lang="zh-CN" altLang="en-US" sz="1600" dirty="0">
                <a:solidFill>
                  <a:srgbClr val="0000CC"/>
                </a:solidFill>
              </a:endParaRPr>
            </a:p>
          </p:txBody>
        </p:sp>
      </p:grpSp>
      <p:grpSp>
        <p:nvGrpSpPr>
          <p:cNvPr id="9" name="组合 8"/>
          <p:cNvGrpSpPr/>
          <p:nvPr/>
        </p:nvGrpSpPr>
        <p:grpSpPr>
          <a:xfrm>
            <a:off x="1018377" y="4411917"/>
            <a:ext cx="2797533" cy="1058526"/>
            <a:chOff x="1041951" y="4495869"/>
            <a:chExt cx="2813257" cy="1813956"/>
          </a:xfrm>
        </p:grpSpPr>
        <p:sp>
          <p:nvSpPr>
            <p:cNvPr id="26" name="圆角矩形 25"/>
            <p:cNvSpPr/>
            <p:nvPr/>
          </p:nvSpPr>
          <p:spPr>
            <a:xfrm>
              <a:off x="1041951" y="4495869"/>
              <a:ext cx="2813257" cy="1813956"/>
            </a:xfrm>
            <a:prstGeom prst="roundRect">
              <a:avLst/>
            </a:prstGeom>
            <a:solidFill>
              <a:srgbClr val="E5F5FF"/>
            </a:solidFill>
            <a:ln>
              <a:solidFill>
                <a:srgbClr val="0000C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27" name="文本框 26"/>
            <p:cNvSpPr txBox="1"/>
            <p:nvPr/>
          </p:nvSpPr>
          <p:spPr>
            <a:xfrm>
              <a:off x="1796653" y="4604265"/>
              <a:ext cx="1292578" cy="580167"/>
            </a:xfrm>
            <a:prstGeom prst="rect">
              <a:avLst/>
            </a:prstGeom>
            <a:noFill/>
          </p:spPr>
          <p:txBody>
            <a:bodyPr wrap="square" rtlCol="0">
              <a:spAutoFit/>
            </a:bodyPr>
            <a:lstStyle/>
            <a:p>
              <a:pPr algn="ctr"/>
              <a:r>
                <a:rPr lang="en-US" altLang="zh-CN" sz="1600" dirty="0">
                  <a:solidFill>
                    <a:srgbClr val="0000CC"/>
                  </a:solidFill>
                </a:rPr>
                <a:t>Output</a:t>
              </a:r>
              <a:endParaRPr lang="zh-CN" altLang="en-US" sz="1600" dirty="0">
                <a:solidFill>
                  <a:srgbClr val="0000CC"/>
                </a:solidFill>
              </a:endParaRPr>
            </a:p>
          </p:txBody>
        </p:sp>
      </p:grpSp>
      <p:sp>
        <p:nvSpPr>
          <p:cNvPr id="11" name="圆角矩形 10"/>
          <p:cNvSpPr/>
          <p:nvPr/>
        </p:nvSpPr>
        <p:spPr>
          <a:xfrm>
            <a:off x="1309059" y="2816332"/>
            <a:ext cx="2204838" cy="306189"/>
          </a:xfrm>
          <a:prstGeom prst="roundRect">
            <a:avLst/>
          </a:prstGeom>
          <a:solidFill>
            <a:srgbClr val="E5F5FF"/>
          </a:solidFill>
          <a:ln>
            <a:solidFill>
              <a:srgbClr val="0000C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solidFill>
                  <a:srgbClr val="0000CC"/>
                </a:solidFill>
              </a:rPr>
              <a:t>知识图谱</a:t>
            </a:r>
          </a:p>
        </p:txBody>
      </p:sp>
      <p:sp>
        <p:nvSpPr>
          <p:cNvPr id="31" name="圆角矩形 30"/>
          <p:cNvSpPr/>
          <p:nvPr/>
        </p:nvSpPr>
        <p:spPr>
          <a:xfrm>
            <a:off x="1265697" y="3287228"/>
            <a:ext cx="2176458" cy="426676"/>
          </a:xfrm>
          <a:prstGeom prst="roundRect">
            <a:avLst/>
          </a:prstGeom>
          <a:solidFill>
            <a:srgbClr val="E5F5FF"/>
          </a:solidFill>
          <a:ln>
            <a:solidFill>
              <a:srgbClr val="0000C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200" dirty="0">
                <a:solidFill>
                  <a:srgbClr val="0000CC"/>
                </a:solidFill>
              </a:rPr>
              <a:t>文本数据</a:t>
            </a:r>
          </a:p>
        </p:txBody>
      </p:sp>
      <p:sp>
        <p:nvSpPr>
          <p:cNvPr id="42" name="TextBox 41"/>
          <p:cNvSpPr txBox="1"/>
          <p:nvPr/>
        </p:nvSpPr>
        <p:spPr>
          <a:xfrm>
            <a:off x="1424905" y="4885581"/>
            <a:ext cx="1958455" cy="338554"/>
          </a:xfrm>
          <a:prstGeom prst="rect">
            <a:avLst/>
          </a:prstGeom>
          <a:noFill/>
        </p:spPr>
        <p:txBody>
          <a:bodyPr wrap="square" rtlCol="0">
            <a:spAutoFit/>
          </a:bodyPr>
          <a:lstStyle/>
          <a:p>
            <a:pPr algn="ctr"/>
            <a:r>
              <a:rPr lang="zh-CN" altLang="en-US" sz="1600" b="1" dirty="0">
                <a:solidFill>
                  <a:srgbClr val="0000CC"/>
                </a:solidFill>
              </a:rPr>
              <a:t>文本分级</a:t>
            </a:r>
          </a:p>
        </p:txBody>
      </p:sp>
    </p:spTree>
  </p:cSld>
  <p:clrMapOvr>
    <a:masterClrMapping/>
  </p:clrMapOvr>
  <p:transition>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番号プレースホルダ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Arial" panose="020B0604020202020204" pitchFamily="34" charset="0"/>
              <a:buChar char="•"/>
            </a:pPr>
            <a:fld id="{30716E3D-9B17-4AA1-9EE2-087B5F87A46E}" type="slidenum">
              <a:rPr lang="en-US" altLang="ja-JP" sz="1800">
                <a:solidFill>
                  <a:schemeClr val="folHlink"/>
                </a:solidFill>
                <a:latin typeface="Courier New" panose="02070309020205020404" pitchFamily="49" charset="0"/>
              </a:rPr>
              <a:pPr eaLnBrk="1" hangingPunct="1">
                <a:buFont typeface="Arial" panose="020B0604020202020204" pitchFamily="34" charset="0"/>
                <a:buChar char="•"/>
              </a:pPr>
              <a:t>8</a:t>
            </a:fld>
            <a:endParaRPr lang="en-US" altLang="ja-JP" sz="1800">
              <a:solidFill>
                <a:schemeClr val="folHlink"/>
              </a:solidFill>
              <a:latin typeface="Courier New" panose="02070309020205020404" pitchFamily="49" charset="0"/>
            </a:endParaRPr>
          </a:p>
        </p:txBody>
      </p:sp>
      <p:sp>
        <p:nvSpPr>
          <p:cNvPr id="9219" name="Rectangle 4"/>
          <p:cNvSpPr>
            <a:spLocks noGrp="1" noChangeArrowheads="1"/>
          </p:cNvSpPr>
          <p:nvPr>
            <p:ph type="title"/>
          </p:nvPr>
        </p:nvSpPr>
        <p:spPr/>
        <p:txBody>
          <a:bodyPr/>
          <a:lstStyle/>
          <a:p>
            <a:pPr eaLnBrk="1" hangingPunct="1"/>
            <a:r>
              <a:rPr lang="en-US" altLang="ja-JP"/>
              <a:t>The Most Related Art – </a:t>
            </a:r>
            <a:br>
              <a:rPr lang="en-US" altLang="ja-JP"/>
            </a:br>
            <a:r>
              <a:rPr lang="en-US" altLang="ja-JP"/>
              <a:t>Block Diagram Explanation</a:t>
            </a:r>
          </a:p>
        </p:txBody>
      </p:sp>
      <mc:AlternateContent xmlns:mc="http://schemas.openxmlformats.org/markup-compatibility/2006" xmlns:a14="http://schemas.microsoft.com/office/drawing/2010/main">
        <mc:Choice Requires="a14">
          <p:sp>
            <p:nvSpPr>
              <p:cNvPr id="15364" name="Rectangle 5"/>
              <p:cNvSpPr>
                <a:spLocks noGrp="1" noChangeArrowheads="1"/>
              </p:cNvSpPr>
              <p:nvPr>
                <p:ph idx="1"/>
              </p:nvPr>
            </p:nvSpPr>
            <p:spPr/>
            <p:txBody>
              <a:bodyPr/>
              <a:lstStyle/>
              <a:p>
                <a:pPr eaLnBrk="1" hangingPunct="1">
                  <a:defRPr/>
                </a:pPr>
                <a:r>
                  <a:rPr kumimoji="1" lang="en-US" altLang="ja-JP" sz="1800" dirty="0"/>
                  <a:t>How does it work?  Please explain the role of each component.</a:t>
                </a:r>
              </a:p>
              <a:p>
                <a:pPr marL="0" indent="0" eaLnBrk="1" hangingPunct="1">
                  <a:buFont typeface="Wingdings" panose="05000000000000000000" pitchFamily="2" charset="2"/>
                  <a:buNone/>
                  <a:defRPr/>
                </a:pPr>
                <a:endParaRPr kumimoji="1" lang="en-US" altLang="ja-JP" sz="1800" dirty="0"/>
              </a:p>
              <a:p>
                <a:pPr lvl="1" eaLnBrk="1" hangingPunct="1">
                  <a:defRPr/>
                </a:pPr>
                <a:r>
                  <a:rPr kumimoji="1" lang="zh-CN" altLang="en-US" sz="1600" dirty="0">
                    <a:solidFill>
                      <a:srgbClr val="0000CC"/>
                    </a:solidFill>
                  </a:rPr>
                  <a:t>计算文本特征词与实体图谱中各概念的关联度，选取关联度高的实体构成当前文本的概念词典，通过计算点互信息来得到实体与文本数据之间的相关性来得到文本中实体信息：</a:t>
                </a:r>
                <a:endParaRPr kumimoji="1" lang="en-US" altLang="ja-JP" sz="1400" dirty="0">
                  <a:solidFill>
                    <a:srgbClr val="0000CC"/>
                  </a:solidFill>
                </a:endParaRPr>
              </a:p>
              <a:p>
                <a:pPr marL="0" indent="0">
                  <a:buNone/>
                </a:pPr>
                <a:endParaRPr kumimoji="1" lang="en-US" altLang="zh-CN" sz="1600" dirty="0">
                  <a:solidFill>
                    <a:srgbClr val="0000CC"/>
                  </a:solidFill>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mtClean="0">
                          <a:solidFill>
                            <a:srgbClr val="2E31D6"/>
                          </a:solidFill>
                          <a:latin typeface="Cambria Math" panose="02040503050406030204" pitchFamily="18" charset="0"/>
                        </a:rPr>
                        <m:t>PMI</m:t>
                      </m:r>
                      <m:r>
                        <a:rPr lang="en-US" altLang="zh-CN" smtClean="0">
                          <a:solidFill>
                            <a:srgbClr val="2E31D6"/>
                          </a:solidFill>
                          <a:latin typeface="Cambria Math" panose="02040503050406030204" pitchFamily="18" charset="0"/>
                        </a:rPr>
                        <m:t>(</m:t>
                      </m:r>
                      <m:r>
                        <m:rPr>
                          <m:sty m:val="p"/>
                        </m:rPr>
                        <a:rPr lang="en-US" altLang="zh-CN" smtClean="0">
                          <a:solidFill>
                            <a:srgbClr val="2E31D6"/>
                          </a:solidFill>
                          <a:latin typeface="Cambria Math" panose="02040503050406030204" pitchFamily="18" charset="0"/>
                        </a:rPr>
                        <m:t>i</m:t>
                      </m:r>
                      <m:r>
                        <a:rPr lang="en-US" altLang="zh-CN" smtClean="0">
                          <a:solidFill>
                            <a:srgbClr val="2E31D6"/>
                          </a:solidFill>
                          <a:latin typeface="Cambria Math" panose="02040503050406030204" pitchFamily="18" charset="0"/>
                        </a:rPr>
                        <m:t>,</m:t>
                      </m:r>
                      <m:r>
                        <m:rPr>
                          <m:sty m:val="p"/>
                        </m:rPr>
                        <a:rPr lang="en-US" altLang="zh-CN" smtClean="0">
                          <a:solidFill>
                            <a:srgbClr val="2E31D6"/>
                          </a:solidFill>
                          <a:latin typeface="Cambria Math" panose="02040503050406030204" pitchFamily="18" charset="0"/>
                        </a:rPr>
                        <m:t>c</m:t>
                      </m:r>
                      <m:r>
                        <a:rPr lang="en-US" altLang="zh-CN" smtClean="0">
                          <a:solidFill>
                            <a:srgbClr val="2E31D6"/>
                          </a:solidFill>
                          <a:latin typeface="Cambria Math" panose="02040503050406030204" pitchFamily="18" charset="0"/>
                        </a:rPr>
                        <m:t>) = </m:t>
                      </m:r>
                      <m:r>
                        <m:rPr>
                          <m:sty m:val="p"/>
                        </m:rPr>
                        <a:rPr lang="en-US" altLang="zh-CN" smtClean="0">
                          <a:solidFill>
                            <a:srgbClr val="2E31D6"/>
                          </a:solidFill>
                          <a:latin typeface="Cambria Math" panose="02040503050406030204" pitchFamily="18" charset="0"/>
                        </a:rPr>
                        <m:t>log</m:t>
                      </m:r>
                      <m:f>
                        <m:fPr>
                          <m:ctrlPr>
                            <a:rPr lang="zh-CN" altLang="zh-CN" i="1">
                              <a:solidFill>
                                <a:srgbClr val="2E31D6"/>
                              </a:solidFill>
                              <a:latin typeface="Cambria Math" panose="02040503050406030204" pitchFamily="18" charset="0"/>
                            </a:rPr>
                          </m:ctrlPr>
                        </m:fPr>
                        <m:num>
                          <m:r>
                            <a:rPr lang="en-US" altLang="zh-CN" i="1">
                              <a:solidFill>
                                <a:srgbClr val="2E31D6"/>
                              </a:solidFill>
                              <a:latin typeface="Cambria Math" panose="02040503050406030204" pitchFamily="18" charset="0"/>
                            </a:rPr>
                            <m:t>𝑃</m:t>
                          </m:r>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𝑖</m:t>
                          </m:r>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𝑐</m:t>
                          </m:r>
                          <m:r>
                            <a:rPr lang="en-US" altLang="zh-CN" i="1">
                              <a:solidFill>
                                <a:srgbClr val="2E31D6"/>
                              </a:solidFill>
                              <a:latin typeface="Cambria Math" panose="02040503050406030204" pitchFamily="18" charset="0"/>
                            </a:rPr>
                            <m:t>)</m:t>
                          </m:r>
                        </m:num>
                        <m:den>
                          <m:r>
                            <a:rPr lang="en-US" altLang="zh-CN" i="1">
                              <a:solidFill>
                                <a:srgbClr val="2E31D6"/>
                              </a:solidFill>
                              <a:latin typeface="Cambria Math" panose="02040503050406030204" pitchFamily="18" charset="0"/>
                            </a:rPr>
                            <m:t>𝑃</m:t>
                          </m:r>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𝑖</m:t>
                          </m:r>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𝑃</m:t>
                          </m:r>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𝑐</m:t>
                          </m:r>
                          <m:r>
                            <a:rPr lang="en-US" altLang="zh-CN" i="1">
                              <a:solidFill>
                                <a:srgbClr val="2E31D6"/>
                              </a:solidFill>
                              <a:latin typeface="Cambria Math" panose="02040503050406030204" pitchFamily="18" charset="0"/>
                            </a:rPr>
                            <m:t>)</m:t>
                          </m:r>
                        </m:den>
                      </m:f>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𝑙𝑜𝑔𝑃</m:t>
                      </m:r>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𝑖</m:t>
                      </m:r>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𝑐</m:t>
                      </m:r>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𝑙𝑜𝑔𝑃</m:t>
                      </m:r>
                      <m:r>
                        <a:rPr lang="en-US" altLang="zh-CN" i="1">
                          <a:solidFill>
                            <a:srgbClr val="2E31D6"/>
                          </a:solidFill>
                          <a:latin typeface="Cambria Math" panose="02040503050406030204" pitchFamily="18" charset="0"/>
                        </a:rPr>
                        <m:t>(</m:t>
                      </m:r>
                      <m:r>
                        <a:rPr lang="en-US" altLang="zh-CN" i="1">
                          <a:solidFill>
                            <a:srgbClr val="2E31D6"/>
                          </a:solidFill>
                          <a:latin typeface="Cambria Math" panose="02040503050406030204" pitchFamily="18" charset="0"/>
                        </a:rPr>
                        <m:t>𝑖</m:t>
                      </m:r>
                      <m:r>
                        <a:rPr lang="en-US" altLang="zh-CN" i="1">
                          <a:solidFill>
                            <a:srgbClr val="2E31D6"/>
                          </a:solidFill>
                          <a:latin typeface="Cambria Math" panose="02040503050406030204" pitchFamily="18" charset="0"/>
                        </a:rPr>
                        <m:t>)</m:t>
                      </m:r>
                    </m:oMath>
                  </m:oMathPara>
                </a14:m>
                <a:endParaRPr lang="zh-CN" altLang="zh-CN" sz="1100" dirty="0">
                  <a:solidFill>
                    <a:srgbClr val="2E31D6"/>
                  </a:solidFill>
                </a:endParaRPr>
              </a:p>
              <a:p>
                <a:pPr marL="457200" lvl="1" indent="0" eaLnBrk="1" hangingPunct="1">
                  <a:buFont typeface="Wingdings" panose="05000000000000000000" pitchFamily="2" charset="2"/>
                  <a:buNone/>
                  <a:defRPr/>
                </a:pPr>
                <a:endParaRPr kumimoji="1" lang="en-US" altLang="ja-JP" sz="1600" u="sng" dirty="0">
                  <a:solidFill>
                    <a:srgbClr val="0000CC"/>
                  </a:solidFill>
                </a:endParaRPr>
              </a:p>
              <a:p>
                <a:pPr lvl="1" eaLnBrk="1" hangingPunct="1">
                  <a:defRPr/>
                </a:pPr>
                <a:r>
                  <a:rPr kumimoji="1" lang="zh-CN" altLang="en-US" sz="1600" dirty="0">
                    <a:solidFill>
                      <a:srgbClr val="0000CC"/>
                    </a:solidFill>
                  </a:rPr>
                  <a:t>构建基于多层</a:t>
                </a:r>
                <a:r>
                  <a:rPr kumimoji="1" lang="en-US" altLang="zh-CN" sz="1600" dirty="0">
                    <a:solidFill>
                      <a:srgbClr val="0000CC"/>
                    </a:solidFill>
                  </a:rPr>
                  <a:t>Attention</a:t>
                </a:r>
                <a:r>
                  <a:rPr kumimoji="1" lang="zh-CN" altLang="en-US" sz="1600" dirty="0">
                    <a:solidFill>
                      <a:srgbClr val="0000CC"/>
                    </a:solidFill>
                  </a:rPr>
                  <a:t>机制的神经网络来学习通过知识图谱得到的文本之中的实体信息，通过句子级和文本级的多层</a:t>
                </a:r>
                <a:r>
                  <a:rPr kumimoji="1" lang="en-US" altLang="zh-CN" sz="1600" dirty="0">
                    <a:solidFill>
                      <a:srgbClr val="0000CC"/>
                    </a:solidFill>
                  </a:rPr>
                  <a:t>Attention</a:t>
                </a:r>
                <a:r>
                  <a:rPr kumimoji="1" lang="zh-CN" altLang="en-US" sz="1600" dirty="0">
                    <a:solidFill>
                      <a:srgbClr val="0000CC"/>
                    </a:solidFill>
                  </a:rPr>
                  <a:t>方法得到最终的分级结果：</a:t>
                </a:r>
              </a:p>
              <a:p>
                <a:pPr marL="457200" lvl="1" indent="0" eaLnBrk="1" hangingPunct="1">
                  <a:buFont typeface="Wingdings" panose="05000000000000000000" pitchFamily="2" charset="2"/>
                  <a:buNone/>
                  <a:defRPr/>
                </a:pPr>
                <a:r>
                  <a:rPr kumimoji="1" lang="zh-CN" altLang="en-US" sz="1600" u="sng" dirty="0">
                    <a:solidFill>
                      <a:srgbClr val="0000CC"/>
                    </a:solidFill>
                    <a:sym typeface="+mn-ea"/>
                  </a:rPr>
                  <a:t>                                                        </a:t>
                </a:r>
              </a:p>
              <a:p>
                <a:pPr marL="457200" lvl="1" indent="0" eaLnBrk="1" hangingPunct="1">
                  <a:buFont typeface="Wingdings" panose="05000000000000000000" pitchFamily="2" charset="2"/>
                  <a:buNone/>
                  <a:defRPr/>
                </a:pPr>
                <a:r>
                  <a:rPr kumimoji="1" lang="zh-CN" altLang="en-US" sz="1600" u="sng" dirty="0">
                    <a:solidFill>
                      <a:srgbClr val="0000CC"/>
                    </a:solidFill>
                    <a:sym typeface="+mn-ea"/>
                  </a:rPr>
                  <a:t>                                                       </a:t>
                </a:r>
              </a:p>
              <a:p>
                <a:pPr marL="457200" lvl="1" indent="0" eaLnBrk="1" hangingPunct="1">
                  <a:buFont typeface="Wingdings" panose="05000000000000000000" pitchFamily="2" charset="2"/>
                  <a:buNone/>
                  <a:defRPr/>
                </a:pPr>
                <a:r>
                  <a:rPr kumimoji="1" lang="en-US" altLang="ja-JP" sz="1600" dirty="0">
                    <a:solidFill>
                      <a:srgbClr val="0000CC"/>
                    </a:solidFill>
                  </a:rPr>
                  <a:t>                                                   </a:t>
                </a:r>
                <a:endParaRPr kumimoji="1" lang="zh-CN" altLang="en-US" sz="1600" dirty="0">
                  <a:latin typeface="黑体" panose="02010609060101010101" pitchFamily="49" charset="-122"/>
                  <a:ea typeface="黑体" panose="02010609060101010101" pitchFamily="49" charset="-122"/>
                </a:endParaRPr>
              </a:p>
            </p:txBody>
          </p:sp>
        </mc:Choice>
        <mc:Fallback xmlns="">
          <p:sp>
            <p:nvSpPr>
              <p:cNvPr id="15364" name="Rectangle 5"/>
              <p:cNvSpPr>
                <a:spLocks noGrp="1" noRot="1" noChangeAspect="1" noMove="1" noResize="1" noEditPoints="1" noAdjustHandles="1" noChangeArrowheads="1" noChangeShapeType="1" noTextEdit="1"/>
              </p:cNvSpPr>
              <p:nvPr>
                <p:ph idx="1"/>
              </p:nvPr>
            </p:nvSpPr>
            <p:spPr>
              <a:blipFill>
                <a:blip r:embed="rId3"/>
                <a:stretch>
                  <a:fillRect l="-482" t="-58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E615FDE6-9FBF-4928-B32D-EB60AA922EE8}"/>
              </a:ext>
            </a:extLst>
          </p:cNvPr>
          <p:cNvPicPr>
            <a:picLocks noChangeAspect="1"/>
          </p:cNvPicPr>
          <p:nvPr/>
        </p:nvPicPr>
        <p:blipFill>
          <a:blip r:embed="rId4"/>
          <a:stretch>
            <a:fillRect/>
          </a:stretch>
        </p:blipFill>
        <p:spPr>
          <a:xfrm>
            <a:off x="3209598" y="4305300"/>
            <a:ext cx="2571750" cy="1590675"/>
          </a:xfrm>
          <a:prstGeom prst="rect">
            <a:avLst/>
          </a:prstGeom>
        </p:spPr>
      </p:pic>
    </p:spTree>
  </p:cSld>
  <p:clrMapOvr>
    <a:masterClrMapping/>
  </p:clrMapOvr>
  <p:transition>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番号プレースホルダ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MS PGothic" panose="020B0600070205080204" pitchFamily="34" charset="-128"/>
              </a:defRPr>
            </a:lvl1pPr>
            <a:lvl2pPr marL="742950" indent="-285750" eaLnBrk="0" hangingPunct="0">
              <a:defRPr sz="2000">
                <a:solidFill>
                  <a:schemeClr val="tx1"/>
                </a:solidFill>
                <a:latin typeface="Tahoma" panose="020B0604030504040204" pitchFamily="34" charset="0"/>
                <a:ea typeface="MS PGothic" panose="020B0600070205080204" pitchFamily="34" charset="-128"/>
              </a:defRPr>
            </a:lvl2pPr>
            <a:lvl3pPr marL="1143000" indent="-228600" eaLnBrk="0" hangingPunct="0">
              <a:defRPr sz="2000">
                <a:solidFill>
                  <a:schemeClr val="tx1"/>
                </a:solidFill>
                <a:latin typeface="Tahoma" panose="020B0604030504040204" pitchFamily="34" charset="0"/>
                <a:ea typeface="MS PGothic" panose="020B0600070205080204" pitchFamily="34" charset="-128"/>
              </a:defRPr>
            </a:lvl3pPr>
            <a:lvl4pPr marL="1600200" indent="-228600" eaLnBrk="0" hangingPunct="0">
              <a:defRPr sz="2000">
                <a:solidFill>
                  <a:schemeClr val="tx1"/>
                </a:solidFill>
                <a:latin typeface="Tahoma" panose="020B0604030504040204" pitchFamily="34" charset="0"/>
                <a:ea typeface="MS PGothic" panose="020B0600070205080204" pitchFamily="34" charset="-128"/>
              </a:defRPr>
            </a:lvl4pPr>
            <a:lvl5pPr marL="2057400" indent="-228600" eaLnBrk="0" hangingPunct="0">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MS PGothic" panose="020B0600070205080204" pitchFamily="34" charset="-128"/>
              </a:defRPr>
            </a:lvl9pPr>
          </a:lstStyle>
          <a:p>
            <a:pPr eaLnBrk="1" hangingPunct="1">
              <a:buFont typeface="Arial" panose="020B0604020202020204" pitchFamily="34" charset="0"/>
              <a:buChar char="•"/>
            </a:pPr>
            <a:fld id="{30716E3D-9B17-4AA1-9EE2-087B5F87A46E}" type="slidenum">
              <a:rPr lang="en-US" altLang="ja-JP" sz="1800">
                <a:solidFill>
                  <a:schemeClr val="folHlink"/>
                </a:solidFill>
                <a:latin typeface="Courier New" panose="02070309020205020404" pitchFamily="49" charset="0"/>
              </a:rPr>
              <a:pPr eaLnBrk="1" hangingPunct="1">
                <a:buFont typeface="Arial" panose="020B0604020202020204" pitchFamily="34" charset="0"/>
                <a:buChar char="•"/>
              </a:pPr>
              <a:t>9</a:t>
            </a:fld>
            <a:endParaRPr lang="en-US" altLang="ja-JP" sz="1800" dirty="0">
              <a:solidFill>
                <a:schemeClr val="folHlink"/>
              </a:solidFill>
              <a:latin typeface="Courier New" panose="02070309020205020404" pitchFamily="49" charset="0"/>
            </a:endParaRPr>
          </a:p>
        </p:txBody>
      </p:sp>
      <p:sp>
        <p:nvSpPr>
          <p:cNvPr id="9219" name="Rectangle 4"/>
          <p:cNvSpPr>
            <a:spLocks noGrp="1" noChangeArrowheads="1"/>
          </p:cNvSpPr>
          <p:nvPr>
            <p:ph type="title"/>
          </p:nvPr>
        </p:nvSpPr>
        <p:spPr/>
        <p:txBody>
          <a:bodyPr/>
          <a:lstStyle/>
          <a:p>
            <a:pPr eaLnBrk="1" hangingPunct="1"/>
            <a:r>
              <a:rPr lang="en-US" altLang="ja-JP"/>
              <a:t>The Most Related Art – </a:t>
            </a:r>
            <a:br>
              <a:rPr lang="en-US" altLang="ja-JP"/>
            </a:br>
            <a:r>
              <a:rPr lang="en-US" altLang="ja-JP"/>
              <a:t>Block Diagram Explanation</a:t>
            </a:r>
          </a:p>
        </p:txBody>
      </p:sp>
      <p:sp>
        <p:nvSpPr>
          <p:cNvPr id="15364" name="Rectangle 5"/>
          <p:cNvSpPr>
            <a:spLocks noGrp="1" noChangeArrowheads="1"/>
          </p:cNvSpPr>
          <p:nvPr>
            <p:ph idx="1"/>
          </p:nvPr>
        </p:nvSpPr>
        <p:spPr/>
        <p:txBody>
          <a:bodyPr/>
          <a:lstStyle/>
          <a:p>
            <a:pPr eaLnBrk="1" hangingPunct="1">
              <a:defRPr/>
            </a:pPr>
            <a:r>
              <a:rPr kumimoji="1" lang="en-US" altLang="ja-JP" sz="1800" dirty="0"/>
              <a:t>How does it work?  Please explain the role of each component.</a:t>
            </a:r>
          </a:p>
          <a:p>
            <a:pPr lvl="1" eaLnBrk="1" hangingPunct="1">
              <a:defRPr/>
            </a:pPr>
            <a:r>
              <a:rPr kumimoji="1" lang="zh-CN" altLang="en-US" sz="1600" dirty="0">
                <a:solidFill>
                  <a:srgbClr val="2E31D6"/>
                </a:solidFill>
              </a:rPr>
              <a:t>具体的多层</a:t>
            </a:r>
            <a:r>
              <a:rPr kumimoji="1" lang="en-US" altLang="zh-CN" sz="1600" dirty="0">
                <a:solidFill>
                  <a:srgbClr val="2E31D6"/>
                </a:solidFill>
              </a:rPr>
              <a:t>Attention</a:t>
            </a:r>
            <a:r>
              <a:rPr kumimoji="1" lang="zh-CN" altLang="en-US" sz="1600" dirty="0">
                <a:solidFill>
                  <a:srgbClr val="2E31D6"/>
                </a:solidFill>
              </a:rPr>
              <a:t>分级模型形式如下：</a:t>
            </a:r>
            <a:endParaRPr kumimoji="1" lang="en-US" altLang="ja-JP" sz="1600" dirty="0">
              <a:solidFill>
                <a:srgbClr val="2E31D6"/>
              </a:solidFill>
            </a:endParaRPr>
          </a:p>
        </p:txBody>
      </p:sp>
      <p:pic>
        <p:nvPicPr>
          <p:cNvPr id="6" name="图片 5">
            <a:extLst>
              <a:ext uri="{FF2B5EF4-FFF2-40B4-BE49-F238E27FC236}">
                <a16:creationId xmlns:a16="http://schemas.microsoft.com/office/drawing/2014/main" id="{5E914CA8-31B3-4F87-8410-D9B1DA610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12" y="2147600"/>
            <a:ext cx="6533977" cy="4305587"/>
          </a:xfrm>
          <a:prstGeom prst="rect">
            <a:avLst/>
          </a:prstGeom>
        </p:spPr>
      </p:pic>
    </p:spTree>
    <p:extLst>
      <p:ext uri="{BB962C8B-B14F-4D97-AF65-F5344CB8AC3E}">
        <p14:creationId xmlns:p14="http://schemas.microsoft.com/office/powerpoint/2010/main" val="19268943"/>
      </p:ext>
    </p:extLst>
  </p:cSld>
  <p:clrMapOvr>
    <a:masterClrMapping/>
  </p:clrMapOvr>
  <p:transition>
    <p:cover/>
  </p:transition>
</p:sld>
</file>

<file path=ppt/theme/theme1.xml><?xml version="1.0" encoding="utf-8"?>
<a:theme xmlns:a="http://schemas.openxmlformats.org/drawingml/2006/main" name="fuku1">
  <a:themeElements>
    <a:clrScheme name="fuku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fuku1">
      <a:majorFont>
        <a:latin typeface="Tahoma"/>
        <a:ea typeface="MS UI Gothic"/>
        <a:cs typeface=""/>
      </a:majorFont>
      <a:minorFont>
        <a:latin typeface="Tahoma"/>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uku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uku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uku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uku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uku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uku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uku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uku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uku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uku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uku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uku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fuku8</Template>
  <TotalTime>4013</TotalTime>
  <Pages>0</Pages>
  <Words>1969</Words>
  <Characters>0</Characters>
  <Application>Microsoft Office PowerPoint</Application>
  <DocSecurity>0</DocSecurity>
  <PresentationFormat>全屏显示(4:3)</PresentationFormat>
  <Lines>0</Lines>
  <Paragraphs>244</Paragraphs>
  <Slides>19</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黑体</vt:lpstr>
      <vt:lpstr>宋体</vt:lpstr>
      <vt:lpstr>Arial</vt:lpstr>
      <vt:lpstr>Cambria Math</vt:lpstr>
      <vt:lpstr>Courier New</vt:lpstr>
      <vt:lpstr>Tahoma</vt:lpstr>
      <vt:lpstr>Wingdings</vt:lpstr>
      <vt:lpstr>fuku1</vt:lpstr>
      <vt:lpstr>Invention Name: 一种基于注意力机制神经网络与知识图谱的医疗文本分级方法</vt:lpstr>
      <vt:lpstr>Technology Domain</vt:lpstr>
      <vt:lpstr>Term Definition</vt:lpstr>
      <vt:lpstr>Term Definition</vt:lpstr>
      <vt:lpstr>Patent Search Path</vt:lpstr>
      <vt:lpstr>Related Arts</vt:lpstr>
      <vt:lpstr>The Most Related Art – Block Diagram</vt:lpstr>
      <vt:lpstr>The Most Related Art –  Block Diagram Explanation</vt:lpstr>
      <vt:lpstr>The Most Related Art –  Block Diagram Explanation</vt:lpstr>
      <vt:lpstr>Invention (Case 0) – Key Idea</vt:lpstr>
      <vt:lpstr>Invention (Case 0) – Block Diagram</vt:lpstr>
      <vt:lpstr>Invention (Case 0) – Block Diagram Explanation (1)</vt:lpstr>
      <vt:lpstr>Invention (Case 0) – Block Diagram Explanation (2)</vt:lpstr>
      <vt:lpstr>Invention (Case 0) – Block Diagram Explanation (3)</vt:lpstr>
      <vt:lpstr>Invention (Case 0) – Block Diagram Explanation (4)</vt:lpstr>
      <vt:lpstr>Invention (Case 0) – Block Diagram Explanation (5)</vt:lpstr>
      <vt:lpstr>Invention (Case 0) – Block Diagram Explanation (5)</vt:lpstr>
      <vt:lpstr>INVENTOR(S)</vt:lpstr>
      <vt:lpstr>Submission Date:</vt:lpstr>
    </vt:vector>
  </TitlesOfParts>
  <Manager/>
  <Company>NEC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subject/>
  <dc:creator>福島俊一</dc:creator>
  <cp:keywords/>
  <dc:description/>
  <cp:lastModifiedBy>赵亮</cp:lastModifiedBy>
  <cp:revision>924</cp:revision>
  <dcterms:created xsi:type="dcterms:W3CDTF">2006-04-12T00:36:29Z</dcterms:created>
  <dcterms:modified xsi:type="dcterms:W3CDTF">2019-03-14T14:29:06Z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