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200638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39" userDrawn="1">
          <p15:clr>
            <a:srgbClr val="A4A3A4"/>
          </p15:clr>
        </p15:guide>
        <p15:guide id="2" pos="1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472C4"/>
    <a:srgbClr val="000000"/>
    <a:srgbClr val="022960"/>
    <a:srgbClr val="0377CA"/>
    <a:srgbClr val="2E3192"/>
    <a:srgbClr val="2F5597"/>
    <a:srgbClr val="44546A"/>
    <a:srgbClr val="0066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915" autoAdjust="0"/>
    <p:restoredTop sz="86424" autoAdjust="0"/>
  </p:normalViewPr>
  <p:slideViewPr>
    <p:cSldViewPr snapToGrid="0">
      <p:cViewPr varScale="1">
        <p:scale>
          <a:sx n="14" d="100"/>
          <a:sy n="14" d="100"/>
        </p:scale>
        <p:origin x="3848" y="280"/>
      </p:cViewPr>
      <p:guideLst>
        <p:guide orient="horz" pos="14739"/>
        <p:guide pos="1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C6122-75DD-4E6A-949A-54F9A8A01AED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28C7-D3B8-41F7-81FA-984EAF49D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328C7-D3B8-41F7-81FA-984EAF49DC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2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659088"/>
            <a:ext cx="36720542" cy="16293159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24580574"/>
            <a:ext cx="32400479" cy="11299043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83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491640"/>
            <a:ext cx="9315138" cy="396604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2491640"/>
            <a:ext cx="27405405" cy="396604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1667389"/>
            <a:ext cx="37260550" cy="19467289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31318846"/>
            <a:ext cx="37260550" cy="10237387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3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12458200"/>
            <a:ext cx="18360271" cy="296938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12458200"/>
            <a:ext cx="18360271" cy="296938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491650"/>
            <a:ext cx="37260550" cy="90457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1472381"/>
            <a:ext cx="18275892" cy="5622437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7094818"/>
            <a:ext cx="18275892" cy="251439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1472381"/>
            <a:ext cx="18365898" cy="5622437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7094818"/>
            <a:ext cx="18365898" cy="251439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4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3119967"/>
            <a:ext cx="13933330" cy="1091988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6738272"/>
            <a:ext cx="21870323" cy="33257978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4039850"/>
            <a:ext cx="13933330" cy="26010559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3119967"/>
            <a:ext cx="13933330" cy="1091988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6738272"/>
            <a:ext cx="21870323" cy="33257978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4039850"/>
            <a:ext cx="13933330" cy="26010559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491650"/>
            <a:ext cx="37260550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2458200"/>
            <a:ext cx="37260550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3376214"/>
            <a:ext cx="9720144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7AC7-F84A-4366-8A99-D1FFF1809350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43376214"/>
            <a:ext cx="14580215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3376214"/>
            <a:ext cx="9720144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354B3-EB0D-4487-9169-38CA7E4B83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3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32">
            <a:extLst>
              <a:ext uri="{FF2B5EF4-FFF2-40B4-BE49-F238E27FC236}">
                <a16:creationId xmlns:a16="http://schemas.microsoft.com/office/drawing/2014/main" id="{FAA104B6-4DC0-4F3F-A90B-D6DA82E2CB88}"/>
              </a:ext>
            </a:extLst>
          </p:cNvPr>
          <p:cNvSpPr txBox="1">
            <a:spLocks/>
          </p:cNvSpPr>
          <p:nvPr/>
        </p:nvSpPr>
        <p:spPr>
          <a:xfrm>
            <a:off x="5858772" y="4602081"/>
            <a:ext cx="31495512" cy="1000742"/>
          </a:xfrm>
          <a:prstGeom prst="rect">
            <a:avLst/>
          </a:prstGeom>
        </p:spPr>
        <p:txBody>
          <a:bodyPr>
            <a:noAutofit/>
          </a:bodyPr>
          <a:lstStyle>
            <a:lvl1pPr marL="1080021" indent="-1080021" algn="l" defTabSz="4320083" rtl="0" eaLnBrk="1" latinLnBrk="0" hangingPunct="1">
              <a:lnSpc>
                <a:spcPct val="90000"/>
              </a:lnSpc>
              <a:spcBef>
                <a:spcPts val="4725"/>
              </a:spcBef>
              <a:buFont typeface="Arial" panose="020B0604020202020204" pitchFamily="34" charset="0"/>
              <a:buChar char="•"/>
              <a:defRPr sz="132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40062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1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104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9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145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0186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0228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0269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0311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0352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000"/>
              </a:spcBef>
              <a:buNone/>
            </a:pPr>
            <a:r>
              <a:rPr lang="en-US" altLang="zh-TW" sz="37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Taiwan Normal University, Taiwan</a:t>
            </a:r>
          </a:p>
        </p:txBody>
      </p:sp>
      <p:sp>
        <p:nvSpPr>
          <p:cNvPr id="7" name="文字版面配置區 33">
            <a:extLst>
              <a:ext uri="{FF2B5EF4-FFF2-40B4-BE49-F238E27FC236}">
                <a16:creationId xmlns:a16="http://schemas.microsoft.com/office/drawing/2014/main" id="{23FAF3D6-67F7-43CA-B3DD-7697EDB53FD6}"/>
              </a:ext>
            </a:extLst>
          </p:cNvPr>
          <p:cNvSpPr txBox="1">
            <a:spLocks/>
          </p:cNvSpPr>
          <p:nvPr/>
        </p:nvSpPr>
        <p:spPr>
          <a:xfrm>
            <a:off x="5851135" y="3618911"/>
            <a:ext cx="31495512" cy="907879"/>
          </a:xfrm>
          <a:prstGeom prst="rect">
            <a:avLst/>
          </a:prstGeom>
        </p:spPr>
        <p:txBody>
          <a:bodyPr>
            <a:normAutofit/>
          </a:bodyPr>
          <a:lstStyle>
            <a:lvl1pPr marL="1080021" indent="-1080021" algn="l" defTabSz="4320083" rtl="0" eaLnBrk="1" latinLnBrk="0" hangingPunct="1">
              <a:lnSpc>
                <a:spcPct val="90000"/>
              </a:lnSpc>
              <a:spcBef>
                <a:spcPts val="4725"/>
              </a:spcBef>
              <a:buFont typeface="Arial" panose="020B0604020202020204" pitchFamily="34" charset="0"/>
              <a:buChar char="•"/>
              <a:defRPr sz="132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40062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1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104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9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145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0186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0228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0269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0311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0352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5658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指導教授：陳柏琳</a:t>
            </a:r>
            <a:r>
              <a:rPr lang="zh-TW" altLang="en-US" sz="5658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學生：吳峻銘</a:t>
            </a:r>
            <a:endParaRPr lang="en-US" altLang="zh-TW" sz="5658" baseline="30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版面配置區 34">
            <a:extLst>
              <a:ext uri="{FF2B5EF4-FFF2-40B4-BE49-F238E27FC236}">
                <a16:creationId xmlns:a16="http://schemas.microsoft.com/office/drawing/2014/main" id="{E078F734-C3BA-42CB-BE2C-ED683C9408DB}"/>
              </a:ext>
            </a:extLst>
          </p:cNvPr>
          <p:cNvSpPr txBox="1">
            <a:spLocks/>
          </p:cNvSpPr>
          <p:nvPr/>
        </p:nvSpPr>
        <p:spPr>
          <a:xfrm>
            <a:off x="5494379" y="1644750"/>
            <a:ext cx="32209024" cy="17657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1080021" indent="-1080021" algn="l" defTabSz="4320083" rtl="0" eaLnBrk="1" latinLnBrk="0" hangingPunct="1">
              <a:lnSpc>
                <a:spcPct val="90000"/>
              </a:lnSpc>
              <a:spcBef>
                <a:spcPts val="4725"/>
              </a:spcBef>
              <a:buFont typeface="Arial" panose="020B0604020202020204" pitchFamily="34" charset="0"/>
              <a:buChar char="•"/>
              <a:defRPr sz="132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40062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113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104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9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145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0186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0228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0269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0311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0352" indent="-1080021" algn="l" defTabSz="4320083" rtl="0" eaLnBrk="1" latinLnBrk="0" hangingPunct="1">
              <a:lnSpc>
                <a:spcPct val="90000"/>
              </a:lnSpc>
              <a:spcBef>
                <a:spcPts val="2362"/>
              </a:spcBef>
              <a:buFont typeface="Arial" panose="020B0604020202020204" pitchFamily="34" charset="0"/>
              <a:buChar char="•"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75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結合孿生神經網路之</a:t>
            </a:r>
            <a:r>
              <a:rPr lang="en-US" altLang="zh-CN" sz="75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  <a:r>
              <a:rPr lang="zh-CN" altLang="en-US" sz="754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問答系統</a:t>
            </a:r>
            <a:endParaRPr lang="en-US" altLang="zh-TW" sz="754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B50286-F396-46D8-B95B-A15C4A4D8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9" y="1731564"/>
            <a:ext cx="3821978" cy="3821978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74FDF8DC-7851-437E-BCCC-2CBD2296FBED}"/>
              </a:ext>
            </a:extLst>
          </p:cNvPr>
          <p:cNvGrpSpPr/>
          <p:nvPr/>
        </p:nvGrpSpPr>
        <p:grpSpPr>
          <a:xfrm>
            <a:off x="487680" y="426720"/>
            <a:ext cx="42222420" cy="45902880"/>
            <a:chOff x="1887167" y="628924"/>
            <a:chExt cx="38710878" cy="4413454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3DB21EA-A936-46F7-8DA1-C2D91A2E606D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045" y="628924"/>
              <a:ext cx="0" cy="43225544"/>
            </a:xfrm>
            <a:prstGeom prst="line">
              <a:avLst/>
            </a:prstGeom>
            <a:ln w="1016000" cap="sq">
              <a:solidFill>
                <a:srgbClr val="2F559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9521152-F490-428D-868F-6A6A94247764}"/>
                </a:ext>
              </a:extLst>
            </p:cNvPr>
            <p:cNvCxnSpPr>
              <a:cxnSpLocks/>
            </p:cNvCxnSpPr>
            <p:nvPr/>
          </p:nvCxnSpPr>
          <p:spPr>
            <a:xfrm>
              <a:off x="1887168" y="628924"/>
              <a:ext cx="0" cy="43225543"/>
            </a:xfrm>
            <a:prstGeom prst="line">
              <a:avLst/>
            </a:prstGeom>
            <a:ln w="1016000" cap="sq">
              <a:solidFill>
                <a:srgbClr val="2F559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A30416F-46C5-4CB3-B4C5-F5DC19BC5DF2}"/>
                </a:ext>
              </a:extLst>
            </p:cNvPr>
            <p:cNvCxnSpPr>
              <a:cxnSpLocks/>
            </p:cNvCxnSpPr>
            <p:nvPr/>
          </p:nvCxnSpPr>
          <p:spPr>
            <a:xfrm>
              <a:off x="1887167" y="44763466"/>
              <a:ext cx="38710878" cy="0"/>
            </a:xfrm>
            <a:prstGeom prst="line">
              <a:avLst/>
            </a:prstGeom>
            <a:ln w="1016000" cap="sq">
              <a:solidFill>
                <a:srgbClr val="2F5597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2225C38D-9783-4F8F-9023-A21C94614188}"/>
              </a:ext>
            </a:extLst>
          </p:cNvPr>
          <p:cNvSpPr/>
          <p:nvPr/>
        </p:nvSpPr>
        <p:spPr>
          <a:xfrm>
            <a:off x="2622138" y="16522506"/>
            <a:ext cx="38217567" cy="13661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E76E9F-1A51-5342-A764-FF2D0A42FB64}"/>
              </a:ext>
            </a:extLst>
          </p:cNvPr>
          <p:cNvGrpSpPr/>
          <p:nvPr/>
        </p:nvGrpSpPr>
        <p:grpSpPr>
          <a:xfrm>
            <a:off x="2360930" y="6136829"/>
            <a:ext cx="19237960" cy="9538322"/>
            <a:chOff x="2360930" y="6136829"/>
            <a:chExt cx="19237960" cy="95383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DC15D2-9F6D-4F68-A66F-4C500382288C}"/>
                </a:ext>
              </a:extLst>
            </p:cNvPr>
            <p:cNvSpPr/>
            <p:nvPr/>
          </p:nvSpPr>
          <p:spPr>
            <a:xfrm>
              <a:off x="2360930" y="6136829"/>
              <a:ext cx="19237960" cy="9538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F52C8C-DBF2-49AD-AD07-410C4C0E3FDF}"/>
                </a:ext>
              </a:extLst>
            </p:cNvPr>
            <p:cNvSpPr/>
            <p:nvPr/>
          </p:nvSpPr>
          <p:spPr>
            <a:xfrm>
              <a:off x="2592017" y="8008170"/>
              <a:ext cx="18732961" cy="6145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73089" indent="-925674" algn="just">
                <a:spcBef>
                  <a:spcPts val="1028"/>
                </a:spcBef>
                <a:spcAft>
                  <a:spcPts val="1028"/>
                </a:spcAft>
                <a:buFont typeface="Wingdings" pitchFamily="2" charset="2"/>
                <a:buChar char="Ø"/>
              </a:pPr>
              <a:r>
                <a:rPr lang="en" altLang="zh-TW" sz="4500" dirty="0">
                  <a:ea typeface="Kaiti SC" panose="02010600040101010101" pitchFamily="2" charset="-122"/>
                </a:rPr>
                <a:t>FAQ-based QA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是一種問答系統根據使用者的問句去</a:t>
              </a:r>
              <a:r>
                <a:rPr lang="en" altLang="zh-TW" sz="4500" dirty="0">
                  <a:ea typeface="Kaiti SC" panose="02010600040101010101" pitchFamily="2" charset="-122"/>
                </a:rPr>
                <a:t>FAQ pair</a:t>
              </a:r>
              <a:r>
                <a:rPr lang="zh-CN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中擷取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語意最相近的一個，再把此</a:t>
              </a:r>
              <a:r>
                <a:rPr lang="en-US" altLang="zh-TW" sz="4500" dirty="0">
                  <a:ea typeface="Kaiti SC" panose="02010600040101010101" pitchFamily="2" charset="-122"/>
                </a:rPr>
                <a:t>FAQ pair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的答案回傳給使用者，用以幫助使用者獲取特定領域的專業知識，</a:t>
              </a:r>
              <a:r>
                <a:rPr lang="en" altLang="zh-TW" sz="4500" dirty="0">
                  <a:ea typeface="Kaiti SC" panose="02010600040101010101" pitchFamily="2" charset="-122"/>
                </a:rPr>
                <a:t>FAQ-based QA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的好壞將取決於常見問題檢索</a:t>
              </a:r>
              <a:r>
                <a:rPr lang="en-US" altLang="zh-TW" sz="4500" dirty="0">
                  <a:ea typeface="Kaiti SC" panose="02010600040101010101" pitchFamily="2" charset="-122"/>
                </a:rPr>
                <a:t>(</a:t>
              </a:r>
              <a:r>
                <a:rPr lang="en" altLang="zh-TW" sz="4500" dirty="0">
                  <a:ea typeface="Kaiti SC" panose="02010600040101010101" pitchFamily="2" charset="-122"/>
                </a:rPr>
                <a:t>FAQ Retrieval)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的效能。 </a:t>
              </a:r>
            </a:p>
            <a:p>
              <a:pPr marL="1173089" indent="-925674" algn="just">
                <a:spcBef>
                  <a:spcPts val="1028"/>
                </a:spcBef>
                <a:spcAft>
                  <a:spcPts val="1028"/>
                </a:spcAft>
                <a:buFont typeface="Wingdings" pitchFamily="2" charset="2"/>
                <a:buChar char="Ø"/>
              </a:pP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孿生神經網路</a:t>
              </a:r>
              <a:r>
                <a:rPr lang="en-US" altLang="zh-TW" sz="4500" dirty="0">
                  <a:ea typeface="Kaiti SC" panose="02010600040101010101" pitchFamily="2" charset="-122"/>
                </a:rPr>
                <a:t>(</a:t>
              </a:r>
              <a:r>
                <a:rPr lang="en" altLang="zh-TW" sz="4500" dirty="0">
                  <a:ea typeface="Kaiti SC" panose="02010600040101010101" pitchFamily="2" charset="-122"/>
                </a:rPr>
                <a:t>Siamese Network)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是一種神經網路結構常常用來處理兩個輸入資料之間相似度的問題，其架構為兩個神經網路共享權重。</a:t>
              </a:r>
              <a:endParaRPr lang="en-US" altLang="zh-TW" sz="45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  <a:p>
              <a:pPr marL="1173089" indent="-925674" algn="just">
                <a:spcBef>
                  <a:spcPts val="1028"/>
                </a:spcBef>
                <a:spcAft>
                  <a:spcPts val="1028"/>
                </a:spcAft>
                <a:buFont typeface="Wingdings" pitchFamily="2" charset="2"/>
                <a:buChar char="Ø"/>
              </a:pP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本計畫建置一個結合以</a:t>
              </a:r>
              <a:r>
                <a:rPr lang="en-US" altLang="zh-TW" sz="4500" dirty="0">
                  <a:ea typeface="Kaiti SC" panose="02010600040101010101" pitchFamily="2" charset="-122"/>
                </a:rPr>
                <a:t>BERT</a:t>
              </a:r>
              <a:r>
                <a:rPr lang="zh-CN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為基礎的孿生神經網路的</a:t>
              </a:r>
              <a:r>
                <a:rPr lang="en-US" altLang="zh-CN" sz="4500" dirty="0">
                  <a:ea typeface="Kaiti SC" panose="02010600040101010101" pitchFamily="2" charset="-122"/>
                </a:rPr>
                <a:t>FAQ</a:t>
              </a:r>
              <a:r>
                <a:rPr lang="zh-CN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問答系統，希望能改善檢索不佳的問題。</a:t>
              </a:r>
              <a:r>
                <a:rPr lang="zh-TW" altLang="en-US" sz="4500" dirty="0">
                  <a:latin typeface="Kaiti SC" panose="02010600040101010101" pitchFamily="2" charset="-122"/>
                  <a:ea typeface="Kaiti SC" panose="02010600040101010101" pitchFamily="2" charset="-122"/>
                </a:rPr>
                <a:t> </a:t>
              </a:r>
              <a:endParaRPr lang="en-US" altLang="zh-TW" sz="4500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C3E1CF9-42BC-4F1D-A846-91FCE0389A68}"/>
                </a:ext>
              </a:extLst>
            </p:cNvPr>
            <p:cNvSpPr/>
            <p:nvPr/>
          </p:nvSpPr>
          <p:spPr>
            <a:xfrm>
              <a:off x="7670379" y="6607947"/>
              <a:ext cx="6980651" cy="958509"/>
            </a:xfrm>
            <a:prstGeom prst="rect">
              <a:avLst/>
            </a:prstGeom>
            <a:solidFill>
              <a:srgbClr val="02296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7BA4A7F-987A-4C10-9951-B121B0906510}"/>
                </a:ext>
              </a:extLst>
            </p:cNvPr>
            <p:cNvSpPr/>
            <p:nvPr/>
          </p:nvSpPr>
          <p:spPr>
            <a:xfrm>
              <a:off x="8604241" y="6467412"/>
              <a:ext cx="99695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Tw Cen MT" panose="020B0602020104020603" pitchFamily="34" charset="0"/>
                  <a:cs typeface="Times New Roman" panose="02020603050405020304" pitchFamily="18" charset="0"/>
                </a:rPr>
                <a:t>目的與動機</a:t>
              </a:r>
              <a:endParaRPr lang="en-US" altLang="zh-TW" sz="7200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7D55EEA2-D475-4C69-A885-EC202C64468E}"/>
              </a:ext>
            </a:extLst>
          </p:cNvPr>
          <p:cNvCxnSpPr>
            <a:cxnSpLocks/>
          </p:cNvCxnSpPr>
          <p:nvPr/>
        </p:nvCxnSpPr>
        <p:spPr>
          <a:xfrm>
            <a:off x="489109" y="426720"/>
            <a:ext cx="42222420" cy="0"/>
          </a:xfrm>
          <a:prstGeom prst="line">
            <a:avLst/>
          </a:prstGeom>
          <a:ln w="1016000" cap="sq">
            <a:solidFill>
              <a:srgbClr val="2F5597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36434BB7-30D5-174A-ADD9-5284ADC9C7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5741" r="22756" b="7606"/>
          <a:stretch/>
        </p:blipFill>
        <p:spPr>
          <a:xfrm>
            <a:off x="20270589" y="16664510"/>
            <a:ext cx="17987983" cy="14157556"/>
          </a:xfrm>
          <a:prstGeom prst="rect">
            <a:avLst/>
          </a:prstGeom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B57306AB-2382-EF49-8B93-7D70CFDA1B93}"/>
              </a:ext>
            </a:extLst>
          </p:cNvPr>
          <p:cNvSpPr/>
          <p:nvPr/>
        </p:nvSpPr>
        <p:spPr>
          <a:xfrm>
            <a:off x="7327891" y="17801130"/>
            <a:ext cx="8215731" cy="878254"/>
          </a:xfrm>
          <a:prstGeom prst="rect">
            <a:avLst/>
          </a:prstGeom>
          <a:solidFill>
            <a:srgbClr val="02296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0412616-B989-B54D-9F9C-F2A4B65E6601}"/>
              </a:ext>
            </a:extLst>
          </p:cNvPr>
          <p:cNvSpPr/>
          <p:nvPr/>
        </p:nvSpPr>
        <p:spPr>
          <a:xfrm>
            <a:off x="7937516" y="17624677"/>
            <a:ext cx="9969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實驗方法與步驟</a:t>
            </a:r>
            <a:endParaRPr lang="en-US" altLang="zh-TW" sz="7200" dirty="0">
              <a:solidFill>
                <a:schemeClr val="bg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3CD1CA9C-29D4-8848-B697-41CC8C7C8753}"/>
              </a:ext>
            </a:extLst>
          </p:cNvPr>
          <p:cNvSpPr/>
          <p:nvPr/>
        </p:nvSpPr>
        <p:spPr>
          <a:xfrm>
            <a:off x="2294997" y="31377112"/>
            <a:ext cx="38544709" cy="14157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0938B14-4538-AB46-832A-5C96C104D001}"/>
              </a:ext>
            </a:extLst>
          </p:cNvPr>
          <p:cNvSpPr/>
          <p:nvPr/>
        </p:nvSpPr>
        <p:spPr>
          <a:xfrm>
            <a:off x="15180680" y="31569271"/>
            <a:ext cx="101906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9000" dirty="0">
              <a:solidFill>
                <a:schemeClr val="bg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028F772A-CE58-7E4C-87B6-75B13E335122}"/>
              </a:ext>
            </a:extLst>
          </p:cNvPr>
          <p:cNvSpPr/>
          <p:nvPr/>
        </p:nvSpPr>
        <p:spPr>
          <a:xfrm>
            <a:off x="7802410" y="32029882"/>
            <a:ext cx="6980651" cy="958509"/>
          </a:xfrm>
          <a:prstGeom prst="rect">
            <a:avLst/>
          </a:prstGeom>
          <a:solidFill>
            <a:srgbClr val="02296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81FC107-4F0B-8A40-9588-5DBE361E1230}"/>
              </a:ext>
            </a:extLst>
          </p:cNvPr>
          <p:cNvSpPr/>
          <p:nvPr/>
        </p:nvSpPr>
        <p:spPr>
          <a:xfrm>
            <a:off x="9487037" y="31892097"/>
            <a:ext cx="9969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實驗結果</a:t>
            </a:r>
            <a:endParaRPr lang="en-US" altLang="zh-TW" sz="7200" dirty="0">
              <a:solidFill>
                <a:schemeClr val="bg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7488ED0-BE87-3A4D-99A0-6A2C8D5C2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29" y="34013468"/>
            <a:ext cx="5842000" cy="43815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F433386-E761-0549-9837-CE7DA67AF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9"/>
          <a:stretch/>
        </p:blipFill>
        <p:spPr>
          <a:xfrm>
            <a:off x="16182711" y="34097660"/>
            <a:ext cx="4842478" cy="43815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44D7BAD-5B25-4145-B24B-C3911C429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730" y="34097660"/>
            <a:ext cx="5842000" cy="43815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5CDC599-677D-7B45-8569-AED92BD6D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63301"/>
              </p:ext>
            </p:extLst>
          </p:nvPr>
        </p:nvGraphicFramePr>
        <p:xfrm>
          <a:off x="8178793" y="40226809"/>
          <a:ext cx="23293004" cy="438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572">
                  <a:extLst>
                    <a:ext uri="{9D8B030D-6E8A-4147-A177-3AD203B41FA5}">
                      <a16:colId xmlns:a16="http://schemas.microsoft.com/office/drawing/2014/main" val="3422067521"/>
                    </a:ext>
                  </a:extLst>
                </a:gridCol>
                <a:gridCol w="3327572">
                  <a:extLst>
                    <a:ext uri="{9D8B030D-6E8A-4147-A177-3AD203B41FA5}">
                      <a16:colId xmlns:a16="http://schemas.microsoft.com/office/drawing/2014/main" val="4132765735"/>
                    </a:ext>
                  </a:extLst>
                </a:gridCol>
                <a:gridCol w="3327572">
                  <a:extLst>
                    <a:ext uri="{9D8B030D-6E8A-4147-A177-3AD203B41FA5}">
                      <a16:colId xmlns:a16="http://schemas.microsoft.com/office/drawing/2014/main" val="1819613239"/>
                    </a:ext>
                  </a:extLst>
                </a:gridCol>
                <a:gridCol w="3327572">
                  <a:extLst>
                    <a:ext uri="{9D8B030D-6E8A-4147-A177-3AD203B41FA5}">
                      <a16:colId xmlns:a16="http://schemas.microsoft.com/office/drawing/2014/main" val="1085309635"/>
                    </a:ext>
                  </a:extLst>
                </a:gridCol>
                <a:gridCol w="3327572">
                  <a:extLst>
                    <a:ext uri="{9D8B030D-6E8A-4147-A177-3AD203B41FA5}">
                      <a16:colId xmlns:a16="http://schemas.microsoft.com/office/drawing/2014/main" val="2854791808"/>
                    </a:ext>
                  </a:extLst>
                </a:gridCol>
                <a:gridCol w="3327572">
                  <a:extLst>
                    <a:ext uri="{9D8B030D-6E8A-4147-A177-3AD203B41FA5}">
                      <a16:colId xmlns:a16="http://schemas.microsoft.com/office/drawing/2014/main" val="83770310"/>
                    </a:ext>
                  </a:extLst>
                </a:gridCol>
                <a:gridCol w="3327572">
                  <a:extLst>
                    <a:ext uri="{9D8B030D-6E8A-4147-A177-3AD203B41FA5}">
                      <a16:colId xmlns:a16="http://schemas.microsoft.com/office/drawing/2014/main" val="2706796173"/>
                    </a:ext>
                  </a:extLst>
                </a:gridCol>
              </a:tblGrid>
              <a:tr h="1669489">
                <a:tc>
                  <a:txBody>
                    <a:bodyPr/>
                    <a:lstStyle/>
                    <a:p>
                      <a:pPr algn="ctr"/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avg without fine tune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avg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 err="1"/>
                        <a:t>cls</a:t>
                      </a:r>
                      <a:r>
                        <a:rPr lang="en-US" altLang="zh-TW" sz="4500" dirty="0"/>
                        <a:t> without fine tune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 err="1"/>
                        <a:t>cls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max without fine tune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max</a:t>
                      </a:r>
                      <a:endParaRPr lang="zh-TW" altLang="en-US" sz="4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88036"/>
                  </a:ext>
                </a:extLst>
              </a:tr>
              <a:tr h="1356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Map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0.5298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0.8324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0.2612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0.7722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0.4536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0.6141</a:t>
                      </a:r>
                      <a:endParaRPr lang="zh-TW" altLang="en-US" sz="4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43383"/>
                  </a:ext>
                </a:extLst>
              </a:tr>
              <a:tr h="1356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Accuracy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0.4280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0.7640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0.1720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0.7000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0.3480</a:t>
                      </a:r>
                      <a:endParaRPr lang="zh-TW" altLang="en-US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500" dirty="0"/>
                        <a:t>0.4960</a:t>
                      </a:r>
                      <a:endParaRPr lang="zh-TW" altLang="en-US" sz="4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23228"/>
                  </a:ext>
                </a:extLst>
              </a:tr>
            </a:tbl>
          </a:graphicData>
        </a:graphic>
      </p:graphicFrame>
      <p:sp>
        <p:nvSpPr>
          <p:cNvPr id="192" name="矩形 191">
            <a:extLst>
              <a:ext uri="{FF2B5EF4-FFF2-40B4-BE49-F238E27FC236}">
                <a16:creationId xmlns:a16="http://schemas.microsoft.com/office/drawing/2014/main" id="{BFC591CE-88E1-6844-936E-04FED6F97FB0}"/>
              </a:ext>
            </a:extLst>
          </p:cNvPr>
          <p:cNvSpPr/>
          <p:nvPr/>
        </p:nvSpPr>
        <p:spPr>
          <a:xfrm>
            <a:off x="3975109" y="19668875"/>
            <a:ext cx="14598722" cy="1027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3089" indent="-925674" algn="just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en" altLang="zh-TW" sz="4500" dirty="0">
                <a:ea typeface="+mj-ea"/>
              </a:rPr>
              <a:t>Experiment dataset : </a:t>
            </a:r>
            <a:r>
              <a:rPr lang="en" altLang="zh-TW" sz="4500" dirty="0" err="1">
                <a:ea typeface="+mj-ea"/>
              </a:rPr>
              <a:t>StackExchange</a:t>
            </a:r>
            <a:r>
              <a:rPr lang="en" altLang="zh-TW" sz="4500" dirty="0">
                <a:ea typeface="+mj-ea"/>
              </a:rPr>
              <a:t> dataset</a:t>
            </a:r>
          </a:p>
          <a:p>
            <a:pPr marL="1619015" lvl="1" indent="-914400" algn="just">
              <a:spcBef>
                <a:spcPts val="1028"/>
              </a:spcBef>
              <a:spcAft>
                <a:spcPts val="1028"/>
              </a:spcAft>
              <a:buFont typeface="+mj-lt"/>
              <a:buAutoNum type="arabicPeriod"/>
            </a:pPr>
            <a:r>
              <a:rPr lang="en" altLang="zh-TW" sz="4500" dirty="0">
                <a:ea typeface="+mj-ea"/>
              </a:rPr>
              <a:t>1250</a:t>
            </a:r>
            <a:r>
              <a:rPr lang="zh-TW" altLang="en-US" sz="4500" dirty="0">
                <a:ea typeface="+mj-ea"/>
              </a:rPr>
              <a:t> </a:t>
            </a:r>
            <a:r>
              <a:rPr lang="en" altLang="zh-TW" sz="4500" dirty="0">
                <a:ea typeface="+mj-ea"/>
              </a:rPr>
              <a:t>query </a:t>
            </a:r>
            <a:r>
              <a:rPr lang="en-US" altLang="zh-TW" sz="4500" dirty="0">
                <a:ea typeface="+mj-ea"/>
              </a:rPr>
              <a:t>, </a:t>
            </a:r>
            <a:r>
              <a:rPr lang="en" altLang="zh-TW" sz="4500" dirty="0">
                <a:ea typeface="+mj-ea"/>
              </a:rPr>
              <a:t>125</a:t>
            </a:r>
            <a:r>
              <a:rPr lang="zh-TW" altLang="en-US" sz="4500" dirty="0">
                <a:ea typeface="+mj-ea"/>
              </a:rPr>
              <a:t> </a:t>
            </a:r>
            <a:r>
              <a:rPr lang="en" altLang="zh-TW" sz="4500" dirty="0">
                <a:ea typeface="+mj-ea"/>
              </a:rPr>
              <a:t>FAQ pair</a:t>
            </a:r>
          </a:p>
          <a:p>
            <a:pPr marL="1619015" lvl="1" indent="-914400" algn="just">
              <a:spcBef>
                <a:spcPts val="1028"/>
              </a:spcBef>
              <a:spcAft>
                <a:spcPts val="1028"/>
              </a:spcAft>
              <a:buFont typeface="+mj-lt"/>
              <a:buAutoNum type="arabicPeriod"/>
            </a:pPr>
            <a:r>
              <a:rPr lang="en-US" altLang="zh-TW" sz="4500" dirty="0">
                <a:ea typeface="+mj-ea"/>
              </a:rPr>
              <a:t>Web apps domain</a:t>
            </a:r>
            <a:endParaRPr lang="en" altLang="zh-TW" sz="4500" dirty="0">
              <a:ea typeface="+mj-ea"/>
            </a:endParaRPr>
          </a:p>
          <a:p>
            <a:pPr marL="1173089" indent="-925674" algn="just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en" altLang="zh-TW" sz="4500" dirty="0">
                <a:ea typeface="+mj-ea"/>
              </a:rPr>
              <a:t>Training set(60%) </a:t>
            </a:r>
            <a:r>
              <a:rPr lang="en-US" altLang="zh-TW" sz="4500" dirty="0">
                <a:ea typeface="+mj-ea"/>
              </a:rPr>
              <a:t>, Development set(20%) , Test set(20%)</a:t>
            </a:r>
          </a:p>
          <a:p>
            <a:pPr marL="1173089" indent="-925674" algn="just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使用預訓練的</a:t>
            </a:r>
            <a:r>
              <a:rPr lang="en-US" altLang="zh-CN" sz="4500" dirty="0">
                <a:ea typeface="+mj-ea"/>
              </a:rPr>
              <a:t>BERT</a:t>
            </a: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來產生詞嵌入</a:t>
            </a:r>
            <a:r>
              <a:rPr lang="en-US" altLang="zh-CN" sz="4500" dirty="0">
                <a:ea typeface="+mj-ea"/>
              </a:rPr>
              <a:t>(embedding)</a:t>
            </a:r>
            <a:endParaRPr lang="en-US" altLang="zh-TW" sz="4500" dirty="0">
              <a:ea typeface="+mj-ea"/>
            </a:endParaRPr>
          </a:p>
          <a:p>
            <a:pPr marL="1173089" indent="-925674" algn="just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實驗三種</a:t>
            </a:r>
            <a:r>
              <a:rPr lang="en-US" altLang="zh-CN" sz="4500" dirty="0">
                <a:ea typeface="+mj-ea"/>
              </a:rPr>
              <a:t>pooling method</a:t>
            </a:r>
          </a:p>
          <a:p>
            <a:pPr marL="1619015" lvl="1" indent="-914400" algn="just">
              <a:spcBef>
                <a:spcPts val="1028"/>
              </a:spcBef>
              <a:spcAft>
                <a:spcPts val="1028"/>
              </a:spcAft>
              <a:buFont typeface="+mj-lt"/>
              <a:buAutoNum type="arabicPeriod"/>
            </a:pPr>
            <a:r>
              <a:rPr lang="en-US" altLang="zh-CN" sz="4500" dirty="0">
                <a:ea typeface="+mj-ea"/>
              </a:rPr>
              <a:t>Average embedding</a:t>
            </a:r>
          </a:p>
          <a:p>
            <a:pPr marL="1619015" lvl="1" indent="-914400" algn="just">
              <a:spcBef>
                <a:spcPts val="1028"/>
              </a:spcBef>
              <a:spcAft>
                <a:spcPts val="1028"/>
              </a:spcAft>
              <a:buFont typeface="+mj-lt"/>
              <a:buAutoNum type="arabicPeriod"/>
            </a:pPr>
            <a:r>
              <a:rPr lang="en-US" altLang="zh-CN" sz="4500" dirty="0">
                <a:ea typeface="+mj-ea"/>
              </a:rPr>
              <a:t>[</a:t>
            </a:r>
            <a:r>
              <a:rPr lang="en-US" altLang="zh-CN" sz="4500" dirty="0" err="1">
                <a:ea typeface="+mj-ea"/>
              </a:rPr>
              <a:t>cls</a:t>
            </a:r>
            <a:r>
              <a:rPr lang="en-US" altLang="zh-CN" sz="4500" dirty="0">
                <a:ea typeface="+mj-ea"/>
              </a:rPr>
              <a:t>] token</a:t>
            </a:r>
          </a:p>
          <a:p>
            <a:pPr marL="1619015" lvl="1" indent="-914400" algn="just">
              <a:spcBef>
                <a:spcPts val="1028"/>
              </a:spcBef>
              <a:spcAft>
                <a:spcPts val="1028"/>
              </a:spcAft>
              <a:buFont typeface="+mj-lt"/>
              <a:buAutoNum type="arabicPeriod"/>
            </a:pPr>
            <a:r>
              <a:rPr lang="en-US" altLang="zh-CN" sz="4500" dirty="0">
                <a:ea typeface="+mj-ea"/>
              </a:rPr>
              <a:t>Max pool</a:t>
            </a:r>
          </a:p>
          <a:p>
            <a:pPr marL="1161815" indent="-914400" algn="just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擷取</a:t>
            </a:r>
            <a:r>
              <a:rPr lang="en-US" altLang="zh-CN" sz="4500" dirty="0"/>
              <a:t>Cosine similarity</a:t>
            </a: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值最高的</a:t>
            </a:r>
            <a:r>
              <a:rPr lang="en-US" altLang="zh-CN" sz="4500" dirty="0"/>
              <a:t>FAQ pair</a:t>
            </a:r>
            <a:endParaRPr lang="en-US" altLang="zh-TW" sz="4500" dirty="0"/>
          </a:p>
          <a:p>
            <a:pPr marL="1161815" indent="-914400" algn="just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endParaRPr lang="en-US" altLang="zh-CN" sz="4500" dirty="0">
              <a:ea typeface="+mj-ea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E77FFFF1-42AE-8C4D-BD45-A3DBAC1A275E}"/>
              </a:ext>
            </a:extLst>
          </p:cNvPr>
          <p:cNvSpPr/>
          <p:nvPr/>
        </p:nvSpPr>
        <p:spPr>
          <a:xfrm>
            <a:off x="10599449" y="38920874"/>
            <a:ext cx="203302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3089" indent="-925674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不同的</a:t>
            </a:r>
            <a:r>
              <a:rPr lang="en-US" altLang="zh-CN" sz="4500" dirty="0">
                <a:ea typeface="Kaiti SC" panose="02010600040101010101" pitchFamily="2" charset="-122"/>
              </a:rPr>
              <a:t>pooling method</a:t>
            </a: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在</a:t>
            </a:r>
            <a:r>
              <a:rPr lang="en-US" altLang="zh-CN" sz="4500" dirty="0">
                <a:ea typeface="Kaiti SC" panose="02010600040101010101" pitchFamily="2" charset="-122"/>
              </a:rPr>
              <a:t>fine tune</a:t>
            </a:r>
            <a:r>
              <a:rPr lang="zh-CN" altLang="en-US" sz="4500" dirty="0">
                <a:ea typeface="Kaiti SC" panose="02010600040101010101" pitchFamily="2" charset="-122"/>
              </a:rPr>
              <a:t>前後</a:t>
            </a:r>
            <a:r>
              <a:rPr lang="zh-CN" altLang="en-US" sz="4500" dirty="0">
                <a:latin typeface="Kaiti SC" panose="02010600040101010101" pitchFamily="2" charset="-122"/>
                <a:ea typeface="Kaiti SC" panose="02010600040101010101" pitchFamily="2" charset="-122"/>
              </a:rPr>
              <a:t>對系統效能比較</a:t>
            </a:r>
            <a:r>
              <a:rPr lang="en-US" altLang="zh-CN" sz="45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lang="en-US" altLang="zh-CN" sz="4500" dirty="0" err="1">
                <a:ea typeface="Kaiti SC" panose="02010600040101010101" pitchFamily="2" charset="-122"/>
              </a:rPr>
              <a:t>Map,Accuracy</a:t>
            </a:r>
            <a:r>
              <a:rPr lang="en-US" altLang="zh-CN" sz="45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12E8E9E-5366-754A-8D37-F35929659DFE}"/>
              </a:ext>
            </a:extLst>
          </p:cNvPr>
          <p:cNvGrpSpPr/>
          <p:nvPr/>
        </p:nvGrpSpPr>
        <p:grpSpPr>
          <a:xfrm>
            <a:off x="22103889" y="6157870"/>
            <a:ext cx="18735817" cy="9538322"/>
            <a:chOff x="22103889" y="6157870"/>
            <a:chExt cx="18735817" cy="953832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513B10C-365B-C544-A172-43A49F8383FB}"/>
                </a:ext>
              </a:extLst>
            </p:cNvPr>
            <p:cNvSpPr/>
            <p:nvPr/>
          </p:nvSpPr>
          <p:spPr>
            <a:xfrm>
              <a:off x="22103889" y="6157870"/>
              <a:ext cx="18735817" cy="9538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52873492-5767-D947-B154-1B2437EA41A7}"/>
                </a:ext>
              </a:extLst>
            </p:cNvPr>
            <p:cNvSpPr/>
            <p:nvPr/>
          </p:nvSpPr>
          <p:spPr>
            <a:xfrm>
              <a:off x="27411075" y="6607946"/>
              <a:ext cx="6980651" cy="958509"/>
            </a:xfrm>
            <a:prstGeom prst="rect">
              <a:avLst/>
            </a:prstGeom>
            <a:solidFill>
              <a:srgbClr val="02296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D6A4B52-7671-FE4A-AFDA-9F9D26415036}"/>
                </a:ext>
              </a:extLst>
            </p:cNvPr>
            <p:cNvSpPr/>
            <p:nvPr/>
          </p:nvSpPr>
          <p:spPr>
            <a:xfrm>
              <a:off x="28873664" y="6501989"/>
              <a:ext cx="99695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Tw Cen MT" panose="020B0602020104020603" pitchFamily="34" charset="0"/>
                  <a:cs typeface="Times New Roman" panose="02020603050405020304" pitchFamily="18" charset="0"/>
                </a:rPr>
                <a:t>系統展示</a:t>
              </a:r>
              <a:endParaRPr lang="en-US" altLang="zh-TW" sz="7200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BE0B65EC-A826-CB4A-9DB2-D4071EF40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" b="1"/>
            <a:stretch/>
          </p:blipFill>
          <p:spPr>
            <a:xfrm>
              <a:off x="23603254" y="8075446"/>
              <a:ext cx="15240000" cy="732807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32" name="直線箭頭接點 31">
              <a:extLst>
                <a:ext uri="{FF2B5EF4-FFF2-40B4-BE49-F238E27FC236}">
                  <a16:creationId xmlns:a16="http://schemas.microsoft.com/office/drawing/2014/main" id="{F2614D22-893C-B240-8069-A1BD26BE2195}"/>
                </a:ext>
              </a:extLst>
            </p:cNvPr>
            <p:cNvCxnSpPr/>
            <p:nvPr/>
          </p:nvCxnSpPr>
          <p:spPr>
            <a:xfrm>
              <a:off x="22689381" y="8362896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箭頭接點 200">
              <a:extLst>
                <a:ext uri="{FF2B5EF4-FFF2-40B4-BE49-F238E27FC236}">
                  <a16:creationId xmlns:a16="http://schemas.microsoft.com/office/drawing/2014/main" id="{0A4310B8-240E-0A45-AEFB-F1CF36A534D7}"/>
                </a:ext>
              </a:extLst>
            </p:cNvPr>
            <p:cNvCxnSpPr/>
            <p:nvPr/>
          </p:nvCxnSpPr>
          <p:spPr>
            <a:xfrm>
              <a:off x="22689380" y="9593400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箭頭接點 201">
              <a:extLst>
                <a:ext uri="{FF2B5EF4-FFF2-40B4-BE49-F238E27FC236}">
                  <a16:creationId xmlns:a16="http://schemas.microsoft.com/office/drawing/2014/main" id="{72CF9CB3-C476-5F4C-BE24-A5EE73FC794E}"/>
                </a:ext>
              </a:extLst>
            </p:cNvPr>
            <p:cNvCxnSpPr/>
            <p:nvPr/>
          </p:nvCxnSpPr>
          <p:spPr>
            <a:xfrm>
              <a:off x="22689380" y="10799534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箭頭接點 202">
              <a:extLst>
                <a:ext uri="{FF2B5EF4-FFF2-40B4-BE49-F238E27FC236}">
                  <a16:creationId xmlns:a16="http://schemas.microsoft.com/office/drawing/2014/main" id="{61A71EF7-BE86-3B4C-9BA4-239F6B1DC903}"/>
                </a:ext>
              </a:extLst>
            </p:cNvPr>
            <p:cNvCxnSpPr/>
            <p:nvPr/>
          </p:nvCxnSpPr>
          <p:spPr>
            <a:xfrm>
              <a:off x="22689379" y="12260985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箭頭接點 203">
              <a:extLst>
                <a:ext uri="{FF2B5EF4-FFF2-40B4-BE49-F238E27FC236}">
                  <a16:creationId xmlns:a16="http://schemas.microsoft.com/office/drawing/2014/main" id="{0AA3903A-BA6E-BD47-BF65-CDB7E3FD1748}"/>
                </a:ext>
              </a:extLst>
            </p:cNvPr>
            <p:cNvCxnSpPr/>
            <p:nvPr/>
          </p:nvCxnSpPr>
          <p:spPr>
            <a:xfrm>
              <a:off x="22689378" y="13708200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箭頭接點 204">
              <a:extLst>
                <a:ext uri="{FF2B5EF4-FFF2-40B4-BE49-F238E27FC236}">
                  <a16:creationId xmlns:a16="http://schemas.microsoft.com/office/drawing/2014/main" id="{94E47C1A-E6CD-C042-A898-A1F68EDBAA25}"/>
                </a:ext>
              </a:extLst>
            </p:cNvPr>
            <p:cNvCxnSpPr/>
            <p:nvPr/>
          </p:nvCxnSpPr>
          <p:spPr>
            <a:xfrm>
              <a:off x="22689377" y="14412515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箭頭接點 205">
              <a:extLst>
                <a:ext uri="{FF2B5EF4-FFF2-40B4-BE49-F238E27FC236}">
                  <a16:creationId xmlns:a16="http://schemas.microsoft.com/office/drawing/2014/main" id="{30BA4984-4442-0C40-940C-B673392A5831}"/>
                </a:ext>
              </a:extLst>
            </p:cNvPr>
            <p:cNvCxnSpPr/>
            <p:nvPr/>
          </p:nvCxnSpPr>
          <p:spPr>
            <a:xfrm>
              <a:off x="22660948" y="15061055"/>
              <a:ext cx="499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矩形 211">
            <a:extLst>
              <a:ext uri="{FF2B5EF4-FFF2-40B4-BE49-F238E27FC236}">
                <a16:creationId xmlns:a16="http://schemas.microsoft.com/office/drawing/2014/main" id="{074ED468-84FE-2D4D-A04F-2CE47635AEC3}"/>
              </a:ext>
            </a:extLst>
          </p:cNvPr>
          <p:cNvSpPr/>
          <p:nvPr/>
        </p:nvSpPr>
        <p:spPr>
          <a:xfrm>
            <a:off x="8449502" y="35553497"/>
            <a:ext cx="7921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3089" indent="-925674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en-US" altLang="zh-CN" sz="4500" dirty="0">
                <a:ea typeface="Kaiti SC" panose="02010600040101010101" pitchFamily="2" charset="-122"/>
              </a:rPr>
              <a:t>BERT sentence embedding use avg pooling method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B5EE437-8A98-8947-87F5-63F8CCA6A1F3}"/>
              </a:ext>
            </a:extLst>
          </p:cNvPr>
          <p:cNvSpPr/>
          <p:nvPr/>
        </p:nvSpPr>
        <p:spPr>
          <a:xfrm>
            <a:off x="20443587" y="35637458"/>
            <a:ext cx="7921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3089" indent="-925674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en-US" altLang="zh-CN" sz="4500" dirty="0">
                <a:ea typeface="Kaiti SC" panose="02010600040101010101" pitchFamily="2" charset="-122"/>
              </a:rPr>
              <a:t>BERT sentence embedding use </a:t>
            </a:r>
            <a:r>
              <a:rPr lang="en-US" altLang="zh-CN" sz="4500" dirty="0" err="1">
                <a:ea typeface="Kaiti SC" panose="02010600040101010101" pitchFamily="2" charset="-122"/>
              </a:rPr>
              <a:t>cls</a:t>
            </a:r>
            <a:r>
              <a:rPr lang="en-US" altLang="zh-CN" sz="4500" dirty="0">
                <a:ea typeface="Kaiti SC" panose="02010600040101010101" pitchFamily="2" charset="-122"/>
              </a:rPr>
              <a:t> pooling method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314B0EB-2DC4-9640-BDE6-67A89F5D40E6}"/>
              </a:ext>
            </a:extLst>
          </p:cNvPr>
          <p:cNvSpPr/>
          <p:nvPr/>
        </p:nvSpPr>
        <p:spPr>
          <a:xfrm>
            <a:off x="32128702" y="35559694"/>
            <a:ext cx="7804183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3089" indent="-925674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r>
              <a:rPr lang="en-US" altLang="zh-CN" sz="4500" dirty="0">
                <a:ea typeface="Kaiti SC" panose="02010600040101010101" pitchFamily="2" charset="-122"/>
              </a:rPr>
              <a:t>BERT sentence embedding use max pooling method</a:t>
            </a:r>
          </a:p>
          <a:p>
            <a:pPr marL="1173089" indent="-925674">
              <a:spcBef>
                <a:spcPts val="1028"/>
              </a:spcBef>
              <a:spcAft>
                <a:spcPts val="1028"/>
              </a:spcAft>
              <a:buFont typeface="Wingdings" pitchFamily="2" charset="2"/>
              <a:buChar char="Ø"/>
            </a:pPr>
            <a:endParaRPr lang="en-US" altLang="zh-CN" sz="45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4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</TotalTime>
  <Words>297</Words>
  <Application>Microsoft Macintosh PowerPoint</Application>
  <PresentationFormat>自訂</PresentationFormat>
  <Paragraphs>45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Kaiti SC</vt:lpstr>
      <vt:lpstr>Arial</vt:lpstr>
      <vt:lpstr>Calibri</vt:lpstr>
      <vt:lpstr>Calibri Light</vt:lpstr>
      <vt:lpstr>Times New Roman</vt:lpstr>
      <vt:lpstr>Tw Cen MT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HsiaoYun Lin</dc:creator>
  <cp:lastModifiedBy>Microsoft Office User</cp:lastModifiedBy>
  <cp:revision>114</cp:revision>
  <cp:lastPrinted>2020-06-29T19:44:56Z</cp:lastPrinted>
  <dcterms:created xsi:type="dcterms:W3CDTF">2019-12-05T04:07:05Z</dcterms:created>
  <dcterms:modified xsi:type="dcterms:W3CDTF">2020-06-30T02:45:28Z</dcterms:modified>
</cp:coreProperties>
</file>