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58" r:id="rId4"/>
    <p:sldId id="256" r:id="rId5"/>
    <p:sldId id="257" r:id="rId6"/>
    <p:sldId id="265" r:id="rId7"/>
    <p:sldId id="267" r:id="rId8"/>
    <p:sldId id="260" r:id="rId9"/>
    <p:sldId id="259" r:id="rId10"/>
    <p:sldId id="261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32B18-0A8E-4F72-B6E7-7CB3DA805F7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D2818-F89B-4C80-92A6-70D92A40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2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D2818-F89B-4C80-92A6-70D92A4026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0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E4E-1380-40CA-946E-D86CEB895B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E77-54BC-4ABE-905A-98298C5FE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2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E4E-1380-40CA-946E-D86CEB895B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E77-54BC-4ABE-905A-98298C5FE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E4E-1380-40CA-946E-D86CEB895B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E77-54BC-4ABE-905A-98298C5FE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E4E-1380-40CA-946E-D86CEB895B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E77-54BC-4ABE-905A-98298C5FE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4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E4E-1380-40CA-946E-D86CEB895B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E77-54BC-4ABE-905A-98298C5FE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3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E4E-1380-40CA-946E-D86CEB895B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E77-54BC-4ABE-905A-98298C5FE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54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E4E-1380-40CA-946E-D86CEB895B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E77-54BC-4ABE-905A-98298C5FE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2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E4E-1380-40CA-946E-D86CEB895B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E77-54BC-4ABE-905A-98298C5FE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E4E-1380-40CA-946E-D86CEB895B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E77-54BC-4ABE-905A-98298C5FE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1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E4E-1380-40CA-946E-D86CEB895B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E77-54BC-4ABE-905A-98298C5FE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8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E4E-1380-40CA-946E-D86CEB895B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00E77-54BC-4ABE-905A-98298C5FE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7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7E4E-1380-40CA-946E-D86CEB895BA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00E77-54BC-4ABE-905A-98298C5FE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0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719"/>
            <a:ext cx="11442138" cy="62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0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2" y="1164078"/>
            <a:ext cx="1050367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Assign</a:t>
            </a:r>
            <a:r>
              <a:rPr lang="zh-CN" altLang="en-US" dirty="0" smtClean="0"/>
              <a:t>State {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onEntry(</a:t>
            </a:r>
            <a:r>
              <a:rPr lang="en-US" altLang="zh-CN" dirty="0" smtClean="0"/>
              <a:t>Event e</a:t>
            </a:r>
            <a:r>
              <a:rPr lang="zh-CN" altLang="en-US" dirty="0" smtClean="0"/>
              <a:t>){</a:t>
            </a: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	1. 赋值操作（全局变量赋值，槽位赋值）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	2. 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跳转到该节点对应的后续状态节点（赋值状态节点只有唯一后续节点）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dirty="0" smtClean="0"/>
              <a:t>}</a:t>
            </a:r>
          </a:p>
          <a:p>
            <a:r>
              <a:rPr lang="zh-CN" altLang="en-US" dirty="0" smtClean="0"/>
              <a:t>	</a:t>
            </a:r>
          </a:p>
          <a:p>
            <a:r>
              <a:rPr lang="zh-CN" altLang="en-US" dirty="0" smtClean="0"/>
              <a:t>	onEvent(Event e){</a:t>
            </a:r>
          </a:p>
          <a:p>
            <a:r>
              <a:rPr lang="zh-CN" altLang="en-US" dirty="0" smtClean="0"/>
              <a:t>	}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0202" y="5168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赋值状态节点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8784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2" y="1164078"/>
            <a:ext cx="1050367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Call</a:t>
            </a:r>
            <a:r>
              <a:rPr lang="zh-CN" altLang="en-US" dirty="0" smtClean="0"/>
              <a:t>State {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onEntry(</a:t>
            </a:r>
            <a:r>
              <a:rPr lang="en-US" altLang="zh-CN" dirty="0" smtClean="0"/>
              <a:t>Event e</a:t>
            </a:r>
            <a:r>
              <a:rPr lang="zh-CN" altLang="en-US" dirty="0" smtClean="0"/>
              <a:t>){</a:t>
            </a: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	1. 获取服务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设置参数，调用服务，处理返回值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	2. 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跳转到该节点对应的后续状态节点（服务调用状态节点只有唯一后续节点）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dirty="0" smtClean="0"/>
              <a:t>}</a:t>
            </a:r>
          </a:p>
          <a:p>
            <a:r>
              <a:rPr lang="zh-CN" altLang="en-US" dirty="0" smtClean="0"/>
              <a:t>	</a:t>
            </a:r>
          </a:p>
          <a:p>
            <a:r>
              <a:rPr lang="zh-CN" altLang="en-US" dirty="0" smtClean="0"/>
              <a:t>	onEvent(Event e){</a:t>
            </a:r>
          </a:p>
          <a:p>
            <a:r>
              <a:rPr lang="zh-CN" altLang="en-US" dirty="0" smtClean="0"/>
              <a:t>	}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0202" y="5168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服务调用状态节点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507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2" y="1164078"/>
            <a:ext cx="1050367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State {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onEntry(</a:t>
            </a:r>
            <a:r>
              <a:rPr lang="en-US" altLang="zh-CN" dirty="0" smtClean="0"/>
              <a:t>Event e</a:t>
            </a:r>
            <a:r>
              <a:rPr lang="zh-CN" altLang="en-US" dirty="0" smtClean="0"/>
              <a:t>){</a:t>
            </a: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	1. 获取当前节点的条件，判断，得出结果</a:t>
            </a:r>
            <a:endParaRPr lang="en-US" altLang="zh-C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	2. 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根据结果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跳转到该节点对应的后续状态节点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dirty="0" smtClean="0"/>
              <a:t>}</a:t>
            </a:r>
          </a:p>
          <a:p>
            <a:r>
              <a:rPr lang="zh-CN" altLang="en-US" dirty="0" smtClean="0"/>
              <a:t>	</a:t>
            </a:r>
          </a:p>
          <a:p>
            <a:r>
              <a:rPr lang="zh-CN" altLang="en-US" dirty="0" smtClean="0"/>
              <a:t>	onEvent(Event e){</a:t>
            </a:r>
          </a:p>
          <a:p>
            <a:r>
              <a:rPr lang="zh-CN" altLang="en-US" dirty="0" smtClean="0"/>
              <a:t>	}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0202" y="5168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判断状态节点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341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2" y="1164078"/>
            <a:ext cx="1050367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Slot</a:t>
            </a:r>
            <a:r>
              <a:rPr lang="zh-CN" altLang="en-US" dirty="0" smtClean="0"/>
              <a:t>State {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onEntry(</a:t>
            </a:r>
            <a:r>
              <a:rPr lang="en-US" altLang="zh-CN" dirty="0" smtClean="0"/>
              <a:t>Event e</a:t>
            </a:r>
            <a:r>
              <a:rPr lang="zh-CN" altLang="en-US" dirty="0" smtClean="0"/>
              <a:t>){</a:t>
            </a: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	1. 获取当前节点的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slot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列表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	2. 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获取第一个槽位的反问话术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	3. 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发送第一个槽位的反问话术给用户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dirty="0" smtClean="0"/>
              <a:t>}</a:t>
            </a:r>
          </a:p>
          <a:p>
            <a:r>
              <a:rPr lang="zh-CN" altLang="en-US" dirty="0" smtClean="0"/>
              <a:t>	</a:t>
            </a:r>
          </a:p>
          <a:p>
            <a:r>
              <a:rPr lang="zh-CN" altLang="en-US" dirty="0" smtClean="0"/>
              <a:t>	onEvent(Event e){</a:t>
            </a:r>
            <a:endParaRPr lang="en-US" altLang="zh-CN" dirty="0" smtClean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调用实体抽取接口抽取信息并设置槽位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		2. 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若实体抽取失败，计数，如果超出次数，跳转到失败节点。若没有超出次数，继续当前槽位的反问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400" dirty="0" smtClean="0"/>
              <a:t>		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. 如果没有更多槽位需要处理，跳转到下一状态（只有唯一后续状态）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	4. 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如果有更多槽位需要处理，状态不变</a:t>
            </a:r>
            <a:endParaRPr lang="zh-CN" altLang="en-US" sz="1400" dirty="0" smtClean="0"/>
          </a:p>
          <a:p>
            <a:r>
              <a:rPr lang="zh-CN" altLang="en-US" dirty="0" smtClean="0"/>
              <a:t>	}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0202" y="516835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参数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槽位收集节点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812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2" y="1164078"/>
            <a:ext cx="1050367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Terminal</a:t>
            </a:r>
            <a:r>
              <a:rPr lang="zh-CN" altLang="en-US" dirty="0" smtClean="0"/>
              <a:t>State {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onEntry(</a:t>
            </a:r>
            <a:r>
              <a:rPr lang="en-US" altLang="zh-CN" dirty="0" smtClean="0"/>
              <a:t>Event e</a:t>
            </a:r>
            <a:r>
              <a:rPr lang="zh-CN" altLang="en-US" dirty="0" smtClean="0"/>
              <a:t>){</a:t>
            </a: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	1. 清理，释放资源</a:t>
            </a:r>
            <a:endParaRPr lang="en-US" altLang="zh-C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dirty="0" smtClean="0"/>
              <a:t>}</a:t>
            </a:r>
          </a:p>
          <a:p>
            <a:r>
              <a:rPr lang="zh-CN" altLang="en-US" dirty="0" smtClean="0"/>
              <a:t>	</a:t>
            </a:r>
          </a:p>
          <a:p>
            <a:r>
              <a:rPr lang="zh-CN" altLang="en-US" dirty="0" smtClean="0"/>
              <a:t>	onEvent(Event e){</a:t>
            </a:r>
            <a:endParaRPr lang="en-US" altLang="zh-CN" dirty="0" smtClean="0"/>
          </a:p>
          <a:p>
            <a:r>
              <a:rPr lang="zh-CN" altLang="en-US" dirty="0" smtClean="0"/>
              <a:t>	}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0202" y="5168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终止会话状态节点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772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690775" y="771276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意图引擎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690775" y="1685676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实体识别引擎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72970" y="2003728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DM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引擎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26728" y="906448"/>
            <a:ext cx="842838" cy="644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在线应用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969566" y="1111193"/>
            <a:ext cx="3721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20" y="906448"/>
            <a:ext cx="550060" cy="645132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10" idx="3"/>
            <a:endCxn id="7" idx="1"/>
          </p:cNvCxnSpPr>
          <p:nvPr/>
        </p:nvCxnSpPr>
        <p:spPr>
          <a:xfrm flipV="1">
            <a:off x="1882980" y="1228476"/>
            <a:ext cx="2243748" cy="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八边形 12"/>
          <p:cNvSpPr/>
          <p:nvPr/>
        </p:nvSpPr>
        <p:spPr>
          <a:xfrm>
            <a:off x="2725818" y="985961"/>
            <a:ext cx="310101" cy="24251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八边形 13"/>
          <p:cNvSpPr/>
          <p:nvPr/>
        </p:nvSpPr>
        <p:spPr>
          <a:xfrm>
            <a:off x="6602077" y="985961"/>
            <a:ext cx="310101" cy="24251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4969566" y="1353708"/>
            <a:ext cx="3721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八边形 16"/>
          <p:cNvSpPr/>
          <p:nvPr/>
        </p:nvSpPr>
        <p:spPr>
          <a:xfrm>
            <a:off x="6593112" y="1302023"/>
            <a:ext cx="928822" cy="38365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3</a:t>
            </a:r>
            <a:r>
              <a:rPr lang="zh-CN" altLang="en-US" sz="800" dirty="0" smtClean="0"/>
              <a:t>：识别出的入口意图</a:t>
            </a:r>
            <a:endParaRPr lang="zh-CN" altLang="en-US" sz="800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7287370" y="1383527"/>
            <a:ext cx="1403405" cy="75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9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09745" y="1217876"/>
            <a:ext cx="834888" cy="6122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Intent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09743" y="1998429"/>
            <a:ext cx="834890" cy="626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Reply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09742" y="2859820"/>
            <a:ext cx="834891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09739" y="3654950"/>
            <a:ext cx="906456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Assign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09738" y="4497788"/>
            <a:ext cx="834895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09738" y="5362491"/>
            <a:ext cx="834895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Slots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6348" y="326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节点类型</a:t>
            </a:r>
            <a:endParaRPr lang="zh-CN" altLang="en-US" b="1" dirty="0"/>
          </a:p>
        </p:txBody>
      </p:sp>
      <p:sp>
        <p:nvSpPr>
          <p:cNvPr id="11" name="圆角矩形标注 10"/>
          <p:cNvSpPr/>
          <p:nvPr/>
        </p:nvSpPr>
        <p:spPr>
          <a:xfrm>
            <a:off x="6719625" y="1217479"/>
            <a:ext cx="3532984" cy="417112"/>
          </a:xfrm>
          <a:prstGeom prst="wedgeRoundRectCallout">
            <a:avLst>
              <a:gd name="adj1" fmla="val -154428"/>
              <a:gd name="adj2" fmla="val 2984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表达用户输入的话术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719624" y="2103287"/>
            <a:ext cx="3460157" cy="417112"/>
          </a:xfrm>
          <a:prstGeom prst="wedgeRoundRectCallout">
            <a:avLst>
              <a:gd name="adj1" fmla="val -156742"/>
              <a:gd name="adj2" fmla="val -508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机器人回复的话术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719623" y="2955401"/>
            <a:ext cx="2918129" cy="417112"/>
          </a:xfrm>
          <a:prstGeom prst="wedgeRoundRectCallout">
            <a:avLst>
              <a:gd name="adj1" fmla="val -177790"/>
              <a:gd name="adj2" fmla="val -508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机器人条件判断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815379" y="3771759"/>
            <a:ext cx="2918129" cy="417112"/>
          </a:xfrm>
          <a:prstGeom prst="wedgeRoundRectCallout">
            <a:avLst>
              <a:gd name="adj1" fmla="val -177790"/>
              <a:gd name="adj2" fmla="val -508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全局变量或槽位赋值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6719622" y="4623873"/>
            <a:ext cx="3686736" cy="417112"/>
          </a:xfrm>
          <a:prstGeom prst="wedgeRoundRectCallout">
            <a:avLst>
              <a:gd name="adj1" fmla="val -150793"/>
              <a:gd name="adj2" fmla="val -896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外部服务调用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6719621" y="5458072"/>
            <a:ext cx="3686737" cy="417112"/>
          </a:xfrm>
          <a:prstGeom prst="wedgeRoundRectCallout">
            <a:avLst>
              <a:gd name="adj1" fmla="val -151012"/>
              <a:gd name="adj2" fmla="val 268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参数收集：参数列表及反问话术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2838" y="12983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意图节点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7774" y="21205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回复节点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7774" y="3003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判断节点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07774" y="37956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赋值节点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38810" y="4623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服务调用节点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05788" y="54819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填槽节点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62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16264" y="1805608"/>
            <a:ext cx="834888" cy="612251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Intent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16262" y="2586161"/>
            <a:ext cx="834890" cy="626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Reply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16261" y="3447552"/>
            <a:ext cx="834891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16258" y="4242682"/>
            <a:ext cx="906456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Assign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916257" y="5085520"/>
            <a:ext cx="834895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916257" y="5950223"/>
            <a:ext cx="834895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Slots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36365" y="1805608"/>
            <a:ext cx="834888" cy="6122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Intent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036363" y="2586161"/>
            <a:ext cx="834890" cy="6268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Reply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036362" y="3447552"/>
            <a:ext cx="834891" cy="6082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36359" y="4242682"/>
            <a:ext cx="906456" cy="6082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Assign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36358" y="5085520"/>
            <a:ext cx="834895" cy="6082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036358" y="5950223"/>
            <a:ext cx="834895" cy="6082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Slots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728959" y="1806272"/>
            <a:ext cx="834888" cy="61225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Intent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728957" y="2586825"/>
            <a:ext cx="834890" cy="626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Reply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728956" y="3448216"/>
            <a:ext cx="834891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728953" y="4243346"/>
            <a:ext cx="906456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Assign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28952" y="5086184"/>
            <a:ext cx="834895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728952" y="5950887"/>
            <a:ext cx="834895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Slots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71670" y="3944506"/>
            <a:ext cx="834888" cy="6122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Intent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6"/>
            <a:endCxn id="7" idx="2"/>
          </p:cNvCxnSpPr>
          <p:nvPr/>
        </p:nvCxnSpPr>
        <p:spPr>
          <a:xfrm flipV="1">
            <a:off x="1106558" y="2899575"/>
            <a:ext cx="809704" cy="135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6"/>
            <a:endCxn id="8" idx="2"/>
          </p:cNvCxnSpPr>
          <p:nvPr/>
        </p:nvCxnSpPr>
        <p:spPr>
          <a:xfrm flipV="1">
            <a:off x="1106558" y="3751690"/>
            <a:ext cx="809703" cy="49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6"/>
            <a:endCxn id="12" idx="2"/>
          </p:cNvCxnSpPr>
          <p:nvPr/>
        </p:nvCxnSpPr>
        <p:spPr>
          <a:xfrm>
            <a:off x="1106558" y="4250632"/>
            <a:ext cx="809700" cy="29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6"/>
            <a:endCxn id="13" idx="2"/>
          </p:cNvCxnSpPr>
          <p:nvPr/>
        </p:nvCxnSpPr>
        <p:spPr>
          <a:xfrm>
            <a:off x="1106558" y="4250632"/>
            <a:ext cx="809699" cy="113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6"/>
            <a:endCxn id="14" idx="2"/>
          </p:cNvCxnSpPr>
          <p:nvPr/>
        </p:nvCxnSpPr>
        <p:spPr>
          <a:xfrm>
            <a:off x="1106558" y="4250632"/>
            <a:ext cx="809699" cy="200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4260568" y="3937217"/>
            <a:ext cx="834890" cy="626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Reply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8" idx="6"/>
            <a:endCxn id="15" idx="2"/>
          </p:cNvCxnSpPr>
          <p:nvPr/>
        </p:nvCxnSpPr>
        <p:spPr>
          <a:xfrm flipV="1">
            <a:off x="5095458" y="2111734"/>
            <a:ext cx="940907" cy="213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8798115" y="4037603"/>
            <a:ext cx="834891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6"/>
            <a:endCxn id="22" idx="2"/>
          </p:cNvCxnSpPr>
          <p:nvPr/>
        </p:nvCxnSpPr>
        <p:spPr>
          <a:xfrm flipV="1">
            <a:off x="9633006" y="2900239"/>
            <a:ext cx="1095951" cy="144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6"/>
            <a:endCxn id="23" idx="2"/>
          </p:cNvCxnSpPr>
          <p:nvPr/>
        </p:nvCxnSpPr>
        <p:spPr>
          <a:xfrm flipV="1">
            <a:off x="9633006" y="3752354"/>
            <a:ext cx="1095950" cy="58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5" idx="6"/>
            <a:endCxn id="24" idx="2"/>
          </p:cNvCxnSpPr>
          <p:nvPr/>
        </p:nvCxnSpPr>
        <p:spPr>
          <a:xfrm>
            <a:off x="9633006" y="4341741"/>
            <a:ext cx="1095947" cy="20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6"/>
            <a:endCxn id="25" idx="2"/>
          </p:cNvCxnSpPr>
          <p:nvPr/>
        </p:nvCxnSpPr>
        <p:spPr>
          <a:xfrm>
            <a:off x="9633006" y="4341741"/>
            <a:ext cx="1095946" cy="104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5" idx="6"/>
            <a:endCxn id="26" idx="2"/>
          </p:cNvCxnSpPr>
          <p:nvPr/>
        </p:nvCxnSpPr>
        <p:spPr>
          <a:xfrm>
            <a:off x="9633006" y="4341741"/>
            <a:ext cx="1095946" cy="191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96458" y="360088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唯一后续节点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741573" y="3374769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B0F0"/>
                </a:solidFill>
              </a:rPr>
              <a:t>根据不同的意图，可后接多个后续节点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626613" y="3432776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00B0F0"/>
                </a:solidFill>
              </a:rPr>
              <a:t>根据条件分支，可后接多个后续节点</a:t>
            </a:r>
            <a:endParaRPr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20202" y="51683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节点约束关系（灰色表示不能作为当前节点的后续节点）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4200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305879" y="1781754"/>
            <a:ext cx="834888" cy="612251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Intent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05877" y="2562307"/>
            <a:ext cx="834890" cy="626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Reply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05876" y="3423698"/>
            <a:ext cx="834891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05873" y="4218828"/>
            <a:ext cx="906456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Assign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305872" y="5061666"/>
            <a:ext cx="834895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05872" y="5926369"/>
            <a:ext cx="834895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Slots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791200" y="1781754"/>
            <a:ext cx="834888" cy="61225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Intent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791198" y="2562307"/>
            <a:ext cx="834890" cy="626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Reply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791197" y="3423698"/>
            <a:ext cx="834891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791194" y="4218828"/>
            <a:ext cx="906456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Assign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791193" y="5061666"/>
            <a:ext cx="834895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91193" y="5926369"/>
            <a:ext cx="834895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Slots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04300" y="3920652"/>
            <a:ext cx="891873" cy="6122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Assign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6"/>
            <a:endCxn id="7" idx="2"/>
          </p:cNvCxnSpPr>
          <p:nvPr/>
        </p:nvCxnSpPr>
        <p:spPr>
          <a:xfrm flipV="1">
            <a:off x="1496173" y="2875721"/>
            <a:ext cx="809704" cy="135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6"/>
            <a:endCxn id="8" idx="2"/>
          </p:cNvCxnSpPr>
          <p:nvPr/>
        </p:nvCxnSpPr>
        <p:spPr>
          <a:xfrm flipV="1">
            <a:off x="1496173" y="3727836"/>
            <a:ext cx="809703" cy="49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6"/>
            <a:endCxn id="12" idx="2"/>
          </p:cNvCxnSpPr>
          <p:nvPr/>
        </p:nvCxnSpPr>
        <p:spPr>
          <a:xfrm>
            <a:off x="1496173" y="4226778"/>
            <a:ext cx="809700" cy="29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6"/>
            <a:endCxn id="13" idx="2"/>
          </p:cNvCxnSpPr>
          <p:nvPr/>
        </p:nvCxnSpPr>
        <p:spPr>
          <a:xfrm>
            <a:off x="1496173" y="4226778"/>
            <a:ext cx="809699" cy="113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6"/>
            <a:endCxn id="14" idx="2"/>
          </p:cNvCxnSpPr>
          <p:nvPr/>
        </p:nvCxnSpPr>
        <p:spPr>
          <a:xfrm>
            <a:off x="1496173" y="4226778"/>
            <a:ext cx="809699" cy="200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860356" y="4013085"/>
            <a:ext cx="834891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Call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6"/>
            <a:endCxn id="22" idx="2"/>
          </p:cNvCxnSpPr>
          <p:nvPr/>
        </p:nvCxnSpPr>
        <p:spPr>
          <a:xfrm flipV="1">
            <a:off x="4695247" y="2875721"/>
            <a:ext cx="1095951" cy="144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6"/>
            <a:endCxn id="23" idx="2"/>
          </p:cNvCxnSpPr>
          <p:nvPr/>
        </p:nvCxnSpPr>
        <p:spPr>
          <a:xfrm flipV="1">
            <a:off x="4695247" y="3727836"/>
            <a:ext cx="1095950" cy="58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5" idx="6"/>
            <a:endCxn id="24" idx="2"/>
          </p:cNvCxnSpPr>
          <p:nvPr/>
        </p:nvCxnSpPr>
        <p:spPr>
          <a:xfrm>
            <a:off x="4695247" y="4317223"/>
            <a:ext cx="1095947" cy="20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6"/>
            <a:endCxn id="25" idx="2"/>
          </p:cNvCxnSpPr>
          <p:nvPr/>
        </p:nvCxnSpPr>
        <p:spPr>
          <a:xfrm>
            <a:off x="4695247" y="4317223"/>
            <a:ext cx="1095946" cy="104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5" idx="6"/>
            <a:endCxn id="26" idx="2"/>
          </p:cNvCxnSpPr>
          <p:nvPr/>
        </p:nvCxnSpPr>
        <p:spPr>
          <a:xfrm>
            <a:off x="4695247" y="4317223"/>
            <a:ext cx="1095946" cy="191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9671432" y="1781754"/>
            <a:ext cx="834888" cy="61225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Intent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671430" y="2562307"/>
            <a:ext cx="834890" cy="626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Reply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671429" y="3423698"/>
            <a:ext cx="834891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671426" y="4218828"/>
            <a:ext cx="906456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Assign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9671425" y="5061666"/>
            <a:ext cx="834895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9671425" y="5926369"/>
            <a:ext cx="834895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Slots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740588" y="4013085"/>
            <a:ext cx="834891" cy="608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Slots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4" idx="6"/>
            <a:endCxn id="36" idx="2"/>
          </p:cNvCxnSpPr>
          <p:nvPr/>
        </p:nvCxnSpPr>
        <p:spPr>
          <a:xfrm flipV="1">
            <a:off x="8575479" y="2875721"/>
            <a:ext cx="1095951" cy="144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6"/>
            <a:endCxn id="39" idx="2"/>
          </p:cNvCxnSpPr>
          <p:nvPr/>
        </p:nvCxnSpPr>
        <p:spPr>
          <a:xfrm flipV="1">
            <a:off x="8575479" y="3727836"/>
            <a:ext cx="1095950" cy="58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41" idx="2"/>
          </p:cNvCxnSpPr>
          <p:nvPr/>
        </p:nvCxnSpPr>
        <p:spPr>
          <a:xfrm>
            <a:off x="8575479" y="4317223"/>
            <a:ext cx="1095947" cy="20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4" idx="6"/>
            <a:endCxn id="42" idx="2"/>
          </p:cNvCxnSpPr>
          <p:nvPr/>
        </p:nvCxnSpPr>
        <p:spPr>
          <a:xfrm>
            <a:off x="8575479" y="4317223"/>
            <a:ext cx="1095946" cy="104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4" idx="6"/>
            <a:endCxn id="43" idx="2"/>
          </p:cNvCxnSpPr>
          <p:nvPr/>
        </p:nvCxnSpPr>
        <p:spPr>
          <a:xfrm>
            <a:off x="8575479" y="4317223"/>
            <a:ext cx="1095946" cy="191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186073" y="357702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唯一后续节点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685927" y="352209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唯一后续节点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465519" y="361432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唯一后续节点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0202" y="5168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节点约束关系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370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711" y="302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事件类型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73711" y="1431436"/>
            <a:ext cx="647484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IntentEvent: 封装用户的意图回复， 封装槽位提取回复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事件驱动对话状态流转，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事件分外部事件和内部事件，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外部事件只有用户的输入，包括意图输入，槽位收集的输入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只有在回复状态和参数收集状态才需要外部事件驱动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其他状态都是内部自己驱动状态流转，内部事件无须定义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73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2" y="1164078"/>
            <a:ext cx="1050367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Start</a:t>
            </a:r>
            <a:r>
              <a:rPr lang="zh-CN" altLang="en-US" dirty="0" smtClean="0"/>
              <a:t>State {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被设置为当前节点时调用，此节点被设置为当前节点后，会立即流转到后续的意图节点</a:t>
            </a:r>
          </a:p>
          <a:p>
            <a:r>
              <a:rPr lang="zh-CN" altLang="en-US" dirty="0" smtClean="0"/>
              <a:t>	onEntry(</a:t>
            </a:r>
            <a:r>
              <a:rPr lang="en-US" altLang="zh-CN" dirty="0" smtClean="0"/>
              <a:t>Event e</a:t>
            </a:r>
            <a:r>
              <a:rPr lang="zh-CN" altLang="en-US" dirty="0" smtClean="0"/>
              <a:t>){</a:t>
            </a:r>
            <a:endParaRPr lang="en-US" altLang="zh-CN" dirty="0" smtClean="0"/>
          </a:p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		1. 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获取入口意图所表示的状态节点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Intent#id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. 更新当前状态为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Intent#id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状态节点（调用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DC.setState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IntentState#id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dirty="0" smtClean="0"/>
              <a:t>}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	onEvent(Event e){</a:t>
            </a:r>
            <a:endParaRPr lang="en-US" altLang="zh-CN" dirty="0" smtClean="0"/>
          </a:p>
          <a:p>
            <a:r>
              <a:rPr lang="zh-CN" altLang="en-US" dirty="0" smtClean="0"/>
              <a:t>	}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0202" y="516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开始</a:t>
            </a:r>
            <a:r>
              <a:rPr lang="zh-CN" altLang="en-US" b="1" dirty="0" smtClean="0"/>
              <a:t>节点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9507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2" y="1164078"/>
            <a:ext cx="1050367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State {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被设置为当前状态节点时调用，意图状态节点被设置为当前状态后会立即流转到后续状态</a:t>
            </a:r>
          </a:p>
          <a:p>
            <a:r>
              <a:rPr lang="zh-CN" altLang="en-US" dirty="0" smtClean="0"/>
              <a:t>	onEntry(</a:t>
            </a:r>
            <a:r>
              <a:rPr lang="en-US" altLang="zh-CN" dirty="0" smtClean="0"/>
              <a:t>Event e</a:t>
            </a:r>
            <a:r>
              <a:rPr lang="zh-CN" altLang="en-US" dirty="0" smtClean="0"/>
              <a:t>){</a:t>
            </a: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	1. 获取该意图对应的后续状态节点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nextState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（意图状态节点只有唯一后续节点）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	2. 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设置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nextState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为当前状态节点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dirty="0" smtClean="0"/>
              <a:t>}</a:t>
            </a:r>
          </a:p>
          <a:p>
            <a:r>
              <a:rPr lang="zh-CN" altLang="en-US" dirty="0" smtClean="0"/>
              <a:t>	</a:t>
            </a:r>
          </a:p>
          <a:p>
            <a:r>
              <a:rPr lang="zh-CN" altLang="en-US" dirty="0" smtClean="0"/>
              <a:t>	onEvent(Event e){</a:t>
            </a:r>
          </a:p>
          <a:p>
            <a:r>
              <a:rPr lang="zh-CN" altLang="en-US" dirty="0" smtClean="0"/>
              <a:t>	}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0202" y="5168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意图状态节点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8782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2" y="1164078"/>
            <a:ext cx="10503673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ReplyState {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被设置为当前状态时调用，没有后续节点时，回复后会立即流转到终止状态</a:t>
            </a:r>
          </a:p>
          <a:p>
            <a:r>
              <a:rPr lang="zh-CN" altLang="en-US" dirty="0" smtClean="0"/>
              <a:t>	onEntry(</a:t>
            </a:r>
            <a:r>
              <a:rPr lang="en-US" altLang="zh-CN" dirty="0" smtClean="0"/>
              <a:t>Event e</a:t>
            </a:r>
            <a:r>
              <a:rPr lang="zh-CN" altLang="en-US" dirty="0" smtClean="0"/>
              <a:t>){</a:t>
            </a: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	1. 获取当前节点配置的回复内容</a:t>
            </a: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	2. 调用回复接口发送消息给用户端</a:t>
            </a: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	3. 如果当前节点是结束状态，设置当前会话为“结束状态节点”</a:t>
            </a:r>
          </a:p>
          <a:p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		4. 如果当前节点不是结束状态，状态不变</a:t>
            </a:r>
          </a:p>
          <a:p>
            <a:r>
              <a:rPr lang="zh-CN" altLang="en-US" dirty="0" smtClean="0"/>
              <a:t>	}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接受到意图事件时调用，只会接受到意图事件，事件所表示的意图是未知的（用户原始输入）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接收到用户输入</a:t>
            </a:r>
          </a:p>
          <a:p>
            <a:r>
              <a:rPr lang="zh-CN" altLang="en-US" dirty="0" smtClean="0"/>
              <a:t>	onEvent(Event e){</a:t>
            </a:r>
          </a:p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		1. 调用意图解析接口，获取意图</a:t>
            </a:r>
          </a:p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		2. 意图识别OK, 跳转到对应意图状态节点（或publish一个Event(意图))</a:t>
            </a:r>
          </a:p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		3. 识别不了意图，计数，若超出次数，跳转到失败节点，若没超出次数，回复【识别不了，请重新输入】话术</a:t>
            </a:r>
          </a:p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		4. 识别出来别的意图？【待需求确认，是否跳转到别的意图？是否保存当前任务场景上下文？】</a:t>
            </a:r>
          </a:p>
          <a:p>
            <a:r>
              <a:rPr lang="zh-CN" altLang="en-US" dirty="0" smtClean="0"/>
              <a:t>	}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0202" y="5168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回复状态节点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1887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284</Words>
  <Application>Microsoft Office PowerPoint</Application>
  <PresentationFormat>宽屏</PresentationFormat>
  <Paragraphs>195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市场中心-叶少亭</dc:creator>
  <cp:lastModifiedBy>市场中心-叶少亭</cp:lastModifiedBy>
  <cp:revision>112</cp:revision>
  <dcterms:created xsi:type="dcterms:W3CDTF">2020-06-30T03:42:47Z</dcterms:created>
  <dcterms:modified xsi:type="dcterms:W3CDTF">2020-07-01T16:30:20Z</dcterms:modified>
</cp:coreProperties>
</file>