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1"/>
  </p:notesMasterIdLst>
  <p:sldIdLst>
    <p:sldId id="258" r:id="rId2"/>
    <p:sldId id="261" r:id="rId3"/>
    <p:sldId id="262" r:id="rId4"/>
    <p:sldId id="295" r:id="rId5"/>
    <p:sldId id="266" r:id="rId6"/>
    <p:sldId id="283" r:id="rId7"/>
    <p:sldId id="257" r:id="rId8"/>
    <p:sldId id="302" r:id="rId9"/>
    <p:sldId id="300" r:id="rId10"/>
    <p:sldId id="301" r:id="rId11"/>
    <p:sldId id="267" r:id="rId12"/>
    <p:sldId id="303" r:id="rId13"/>
    <p:sldId id="270" r:id="rId14"/>
    <p:sldId id="268" r:id="rId15"/>
    <p:sldId id="273" r:id="rId16"/>
    <p:sldId id="332" r:id="rId17"/>
    <p:sldId id="296" r:id="rId18"/>
    <p:sldId id="341" r:id="rId19"/>
    <p:sldId id="311" r:id="rId20"/>
    <p:sldId id="312" r:id="rId21"/>
    <p:sldId id="272" r:id="rId22"/>
    <p:sldId id="282" r:id="rId23"/>
    <p:sldId id="323" r:id="rId24"/>
    <p:sldId id="339" r:id="rId25"/>
    <p:sldId id="326" r:id="rId26"/>
    <p:sldId id="338" r:id="rId27"/>
    <p:sldId id="340" r:id="rId28"/>
    <p:sldId id="319" r:id="rId29"/>
    <p:sldId id="321" r:id="rId30"/>
    <p:sldId id="337" r:id="rId31"/>
    <p:sldId id="336" r:id="rId32"/>
    <p:sldId id="274" r:id="rId33"/>
    <p:sldId id="333" r:id="rId34"/>
    <p:sldId id="325" r:id="rId35"/>
    <p:sldId id="324" r:id="rId36"/>
    <p:sldId id="304" r:id="rId37"/>
    <p:sldId id="335" r:id="rId38"/>
    <p:sldId id="328" r:id="rId39"/>
    <p:sldId id="329" r:id="rId4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8"/>
    <a:srgbClr val="FFC91D"/>
    <a:srgbClr val="A27B00"/>
    <a:srgbClr val="FFFFFF"/>
    <a:srgbClr val="FFD966"/>
    <a:srgbClr val="01803B"/>
    <a:srgbClr val="FFF9E7"/>
    <a:srgbClr val="003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F1620-BE1E-4278-9757-D444830A009F}" v="817" dt="2020-08-29T04:36:31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187" tIns="47093" rIns="94187" bIns="4709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187" tIns="47093" rIns="94187" bIns="47093" rtlCol="0"/>
          <a:lstStyle>
            <a:lvl1pPr algn="r">
              <a:defRPr sz="1200"/>
            </a:lvl1pPr>
          </a:lstStyle>
          <a:p>
            <a:fld id="{E8B771E0-BD35-4150-944D-569CB8746C56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87" tIns="47093" rIns="94187" bIns="4709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187" tIns="47093" rIns="94187" bIns="4709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7"/>
            <a:ext cx="3077739" cy="471053"/>
          </a:xfrm>
          <a:prstGeom prst="rect">
            <a:avLst/>
          </a:prstGeom>
        </p:spPr>
        <p:txBody>
          <a:bodyPr vert="horz" lIns="94187" tIns="47093" rIns="94187" bIns="4709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7"/>
            <a:ext cx="3077739" cy="471053"/>
          </a:xfrm>
          <a:prstGeom prst="rect">
            <a:avLst/>
          </a:prstGeom>
        </p:spPr>
        <p:txBody>
          <a:bodyPr vert="horz" lIns="94187" tIns="47093" rIns="94187" bIns="47093" rtlCol="0" anchor="b"/>
          <a:lstStyle>
            <a:lvl1pPr algn="r">
              <a:defRPr sz="1200"/>
            </a:lvl1pPr>
          </a:lstStyle>
          <a:p>
            <a:fld id="{AC5BB94A-1611-40C5-893E-B57599AC0B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6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rgbClr val="FFD966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2D5A-8D4D-4851-994E-00C9B8492FD6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0074"/>
            <a:ext cx="10442712" cy="1316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 b="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C0F7D-84BB-46B0-97D5-CBAE434B0CFF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91B165A0-80AD-4321-AFFE-86A5FBC43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rgbClr val="FFD966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1B2FDB-827B-46CD-891C-238FB209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603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4AAF-8A77-4D4C-A420-912C4E55A5BD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B7F2-B336-461C-9985-2FB5CB0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1836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7AB8-02BE-410D-947F-A908E32000E6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6AFB-CB30-4496-B10E-FFFEFFE206E5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2367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1C0F-E6B6-4C4E-B641-61F2662D4790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2229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46202"/>
            <a:ext cx="5157787" cy="4205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2229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46202"/>
            <a:ext cx="5183188" cy="4205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7C1-82C4-4452-B445-4E930116804E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AC040B-BE9E-4A3D-8A51-6B0C00E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B46C-6F96-4BD3-ACF3-93C6BA3C3CC1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0F01-B38E-4B82-B2A4-DDDBB85ADEC0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C7B3-E182-4472-A07F-C0212F55049C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6">
            <a:extLst>
              <a:ext uri="{FF2B5EF4-FFF2-40B4-BE49-F238E27FC236}">
                <a16:creationId xmlns:a16="http://schemas.microsoft.com/office/drawing/2014/main" id="{9CEEAD76-6714-4E36-91A2-A25818DAB208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4339"/>
            <a:ext cx="10515600" cy="525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3257-52EF-45D3-919B-D309269742CC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3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Computers &amp; Programming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 to Business Programming Logic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385867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CED6-C410-48EC-A059-19F090FA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Storage Devices – Solid State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A97-6EA8-46B1-BFE4-02F2BE1E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Solid State Drive (SSD)</a:t>
            </a:r>
          </a:p>
          <a:p>
            <a:pPr lvl="1"/>
            <a:r>
              <a:rPr lang="en-US" dirty="0"/>
              <a:t>Non-Volatile Memory</a:t>
            </a:r>
          </a:p>
          <a:p>
            <a:pPr lvl="1"/>
            <a:r>
              <a:rPr lang="en-US" dirty="0"/>
              <a:t>It’s a circuit board with </a:t>
            </a:r>
            <a:r>
              <a:rPr lang="en-US" b="1" dirty="0"/>
              <a:t>flash memory</a:t>
            </a:r>
            <a:endParaRPr lang="en-US" dirty="0"/>
          </a:p>
          <a:p>
            <a:pPr lvl="2"/>
            <a:r>
              <a:rPr lang="en-US" dirty="0"/>
              <a:t>No moving parts</a:t>
            </a:r>
          </a:p>
          <a:p>
            <a:pPr lvl="3"/>
            <a:r>
              <a:rPr lang="en-US" dirty="0"/>
              <a:t>Uses less power</a:t>
            </a:r>
          </a:p>
          <a:p>
            <a:pPr lvl="3"/>
            <a:r>
              <a:rPr lang="en-US" dirty="0"/>
              <a:t>Faster than HD</a:t>
            </a:r>
          </a:p>
          <a:p>
            <a:pPr lvl="3"/>
            <a:r>
              <a:rPr lang="en-US" dirty="0"/>
              <a:t>More reliable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80A2-CD96-4DA4-BF62-5B6FDE07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278EFE-E968-47EB-8D81-79157C3C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3275" y="1879600"/>
            <a:ext cx="2170654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59FD72-7B4E-44D4-84C5-663E9E3681BB}"/>
              </a:ext>
            </a:extLst>
          </p:cNvPr>
          <p:cNvSpPr txBox="1"/>
          <p:nvPr/>
        </p:nvSpPr>
        <p:spPr>
          <a:xfrm>
            <a:off x="8140700" y="4178300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Samsung - 860 EVO 1TB Internal SATA Solid State Drive.</a:t>
            </a:r>
          </a:p>
        </p:txBody>
      </p:sp>
    </p:spTree>
    <p:extLst>
      <p:ext uri="{BB962C8B-B14F-4D97-AF65-F5344CB8AC3E}">
        <p14:creationId xmlns:p14="http://schemas.microsoft.com/office/powerpoint/2010/main" val="154078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buying a new computer: </a:t>
            </a:r>
          </a:p>
          <a:p>
            <a:pPr lvl="1"/>
            <a:r>
              <a:rPr lang="en-US" dirty="0"/>
              <a:t>Capacity</a:t>
            </a:r>
          </a:p>
          <a:p>
            <a:pPr lvl="2"/>
            <a:r>
              <a:rPr lang="en-US" dirty="0"/>
              <a:t>GB?</a:t>
            </a:r>
          </a:p>
          <a:p>
            <a:pPr lvl="2"/>
            <a:r>
              <a:rPr lang="en-US" dirty="0"/>
              <a:t>TB?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11"/>
          <p:cNvGraphicFramePr>
            <a:graphicFrameLocks/>
          </p:cNvGraphicFramePr>
          <p:nvPr/>
        </p:nvGraphicFramePr>
        <p:xfrm>
          <a:off x="6607629" y="2259293"/>
          <a:ext cx="4724400" cy="1920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3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 Disk Drive</a:t>
                      </a:r>
                    </a:p>
                    <a:p>
                      <a:pPr algn="ctr"/>
                      <a:r>
                        <a:rPr lang="en-US" sz="1600" dirty="0"/>
                        <a:t>(HDD)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Solid State Drive</a:t>
                      </a:r>
                    </a:p>
                    <a:p>
                      <a:pPr algn="ctr"/>
                      <a:r>
                        <a:rPr lang="en-US" sz="1600" dirty="0"/>
                        <a:t>(SDD)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6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Cost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6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Speed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76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Noise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Quieter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76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Ruggedness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dirty="0"/>
                        <a:t>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0949" y="1152269"/>
            <a:ext cx="1394032" cy="11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779" y="1202944"/>
            <a:ext cx="1369924" cy="102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9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6C5A-8008-4E01-9B3F-E2182B7B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Non-Volatile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9E2C-26C8-4403-8FEB-C3C78E6F52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Nonvolatile</a:t>
            </a:r>
          </a:p>
          <a:p>
            <a:endParaRPr lang="en-US" dirty="0"/>
          </a:p>
          <a:p>
            <a:pPr lvl="1"/>
            <a:r>
              <a:rPr lang="en-US" b="1" dirty="0"/>
              <a:t>Hard Drive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265C079-54EB-4401-896F-CA4636E4A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854700" cy="5236779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/>
              <a:t>Flash Memory </a:t>
            </a:r>
          </a:p>
          <a:p>
            <a:pPr lvl="2"/>
            <a:r>
              <a:rPr lang="en-US" dirty="0"/>
              <a:t>Uses Solid State Electronics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Used in:</a:t>
            </a:r>
          </a:p>
          <a:p>
            <a:pPr lvl="3"/>
            <a:r>
              <a:rPr lang="en-US" b="1" dirty="0"/>
              <a:t>Solid State Drives</a:t>
            </a:r>
          </a:p>
          <a:p>
            <a:pPr lvl="3"/>
            <a:r>
              <a:rPr lang="en-US" dirty="0"/>
              <a:t>USB Drives – i.e. flash drives, memory sticks</a:t>
            </a:r>
          </a:p>
          <a:p>
            <a:pPr lvl="3"/>
            <a:r>
              <a:rPr lang="en-US" dirty="0"/>
              <a:t>MP3 Players</a:t>
            </a:r>
          </a:p>
          <a:p>
            <a:pPr lvl="3"/>
            <a:r>
              <a:rPr lang="en-US" dirty="0"/>
              <a:t>Digital cameras</a:t>
            </a:r>
          </a:p>
          <a:p>
            <a:pPr lvl="3"/>
            <a:r>
              <a:rPr lang="en-US" dirty="0"/>
              <a:t>Medical electronics</a:t>
            </a:r>
          </a:p>
          <a:p>
            <a:pPr lvl="3"/>
            <a:r>
              <a:rPr lang="en-US" dirty="0"/>
              <a:t>Smart devices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CB39C-1004-4B43-B446-650BD1B9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445E8-38C9-479F-AFC9-B7E8DC30FA5B}"/>
              </a:ext>
            </a:extLst>
          </p:cNvPr>
          <p:cNvSpPr txBox="1"/>
          <p:nvPr/>
        </p:nvSpPr>
        <p:spPr>
          <a:xfrm>
            <a:off x="9887362" y="3623511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7D98A-4A5F-425E-89D0-FBF83D4C6B54}"/>
              </a:ext>
            </a:extLst>
          </p:cNvPr>
          <p:cNvSpPr txBox="1"/>
          <p:nvPr/>
        </p:nvSpPr>
        <p:spPr>
          <a:xfrm>
            <a:off x="7738550" y="217651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SSD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C08C4-7D9D-4D16-83E0-85DA8195CD90}"/>
              </a:ext>
            </a:extLst>
          </p:cNvPr>
          <p:cNvSpPr txBox="1"/>
          <p:nvPr/>
        </p:nvSpPr>
        <p:spPr>
          <a:xfrm>
            <a:off x="2038790" y="243051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HDD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39AA0E0-19FB-41D6-92BC-8C2F6543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0453" y="2799502"/>
            <a:ext cx="2128587" cy="21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DF1FA0A-547F-43C5-90FB-ADE3EC72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0575" y="2146300"/>
            <a:ext cx="1104148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8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0141DD-F446-47E9-A101-19A5099D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&amp; Output Devices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12D68-E51C-4C43-8844-CE1A287E7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 Device</a:t>
            </a:r>
          </a:p>
          <a:p>
            <a:pPr lvl="1"/>
            <a:r>
              <a:rPr lang="en-US" dirty="0"/>
              <a:t>Keyboard</a:t>
            </a:r>
          </a:p>
          <a:p>
            <a:pPr lvl="1"/>
            <a:r>
              <a:rPr lang="en-US" dirty="0"/>
              <a:t>Mouse</a:t>
            </a:r>
          </a:p>
          <a:p>
            <a:pPr lvl="1"/>
            <a:r>
              <a:rPr lang="en-US" dirty="0"/>
              <a:t>Touchpad </a:t>
            </a:r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/>
              <a:t>Scanner</a:t>
            </a:r>
          </a:p>
          <a:p>
            <a:pPr lvl="1"/>
            <a:r>
              <a:rPr lang="en-US" dirty="0"/>
              <a:t>Digital camera</a:t>
            </a:r>
          </a:p>
          <a:p>
            <a:pPr lvl="1"/>
            <a:r>
              <a:rPr lang="en-US" dirty="0"/>
              <a:t>Monitor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FAC5B8-8348-43AA-9507-1E3237AA1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 Device</a:t>
            </a:r>
          </a:p>
          <a:p>
            <a:pPr lvl="1"/>
            <a:r>
              <a:rPr lang="en-US" dirty="0"/>
              <a:t>Monitor</a:t>
            </a:r>
          </a:p>
          <a:p>
            <a:pPr lvl="1"/>
            <a:r>
              <a:rPr lang="en-US" dirty="0"/>
              <a:t>Printer</a:t>
            </a:r>
          </a:p>
          <a:p>
            <a:pPr lvl="1"/>
            <a:r>
              <a:rPr lang="en-US" dirty="0"/>
              <a:t>Speakers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A50B8-2AF8-4457-BD28-4200B45D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Components - a logical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" name="AutoShape 2" descr="data:image/jpg;base64,/9j/4AAQSkZJRgABAQAAAQABAAD/2wBDAAkGBwgHBgkIBwgKCgkLDRYPDQwMDRsUFRAWIB0iIiAdHx8kKDQsJCYxJx8fLT0tMTU3Ojo6Iys/RD84QzQ5Ojf/2wBDAQoKCg0MDRoPDxo3JR8lNzc3Nzc3Nzc3Nzc3Nzc3Nzc3Nzc3Nzc3Nzc3Nzc3Nzc3Nzc3Nzc3Nzc3Nzc3Nzc3Nzf/wAARCACMAIwDASIAAhEBAxEB/8QAHAABAAEFAQEAAAAAAAAAAAAAAAcCBAUGCAMB/8QAOBAAAgEDAwMDAgQFAwMFAAAAAQIDAAQRBRIhBjFBE1FhInEHFDJCI1KBsfAzkaFDYtFygsHh8f/EABcBAQEBAQAAAAAAAAAAAAAAAAABAgP/xAAeEQEAAwEBAAMBAQAAAAAAAAAAAQIRMSESQXFRYf/aAAwDAQACEQMRAD8AnGlK+E4B5oBrWupOrrPQ547cp69wcM8aNjYnufn2Fe3Wesz6No0l1axh33LHvONsW7gMR98AfJGeKhHVr0bZJ7uSR97He+7DSvnlQff3bx274Axa078Y6xa0x5DoPTr+21G1S5s5BJE4yCP7H5q7rnzoHre90vUlhk2SW8rYMZcjjnjLZyRwBk+MHOeJ403ULbUrRLq0lWSJvIPII7g+xFa/Wold0pSqpSlKBSlKBSlKBSlKBSlKD4TgVjtZuZk0u+axlhW6ihZkMnKqwXI3CrXqvVZ9I0sz28RZ2bZ6hwVhyD9bfHj7kVBM0ksZvL651SWV7lyXkLHEmD5APJJwAeQvesTb3IZmc8Xdx1LrM2kiDWdRlliEm70ztDM2chM45xkE9wvHc4rYujtAkt4l6l1mzE12426Xp2AoH8rYP6RzxntyxySK1/8AD6ystX6uFvrwWKSBT6NlJ9Ks47REHt5OO5we/NTVpdldF5b7UsNcSHKIGDLCvH0rx5wCeTk1qK4VjGj9d/h2up6edWgeC21aKP1Lr012Qz4HLY/a2B37Hz7jV+luq5elbu3t3nMkEgw8Ujc7eNvgbfjPYZzxjGY/E7rdHL6PpcokXdiVwfpdh4/9APjsT8DmJJmaVy75Z3O5mY8nnvnzVzVl1jpWpWuqWUd1ZyB4nHB8g+xHg/FXtc99B9Y3+kzhp/rtVGyQkgepxxkk9xjAIHnnjgTvpOpWuqWUd3Zyb43HkcqfY/NT/JIle0pSqpSlKBSlKBSlKBSlKDznijniaKVFdGGGVhkEVG/UvRdpbQLHbQiK3Rme3eMlTCzZyCQfPbd9gew2yZXnNEkqMkihlYYKsMg1i1dMcw6zaXVtckatcelcQIBHIoOBtztQAYJ588bQOO20bPffiNrttokmiXLxtdD+Cbl2Im28Z3+AT79yOSPNbt1l0rHJHnadqj+BOM5hPgMR3HsfsPaoi17TZbWOSCaKOFrTcY5DwzryxXOcEc555/VtyMhZW0zOT1nMYl2O5juLlgSzfzH/AMV66ZYyXjZKsIgQG293PsP9j/naiztZJWIuEkRVZVKEfxHJGVUD5HI8Y5yByLu8u9oNvbMqMq7JJEyVgU/sQ+SfLd2PA4AA6aKtTvliQ2dgVAVdrurcIPKqfPsT/QVmugetp9CnCyyO0R4KMchx7fceDzgcduK02VYlkCHKgKDkjkeefk+3jisrpunZH5u5QRxqNyI3AVR+5j/mf+KeYOn9K1K31S0S5tX3I3BHlT5B+ava526K62k0jWlig3NbSFY1R2ChwOAPYfB8cDnxPek6lbapZJdWj7kbuD3U+QfY1IWJX1KUqqUpSgUpSgUpSgUpSgomjWWNkdVZWGCGGQRUf9Y9KxyQtjd6ZBCSKTuTP7Se+0/5z+qQ6oljWWNo3AZWGCCMgis2ro5n1KzurSaSxuJvTmQFEuC+FVCGO3HH6jyWzwPq5Gca2WMMhhlwpjJztwwU+/HBPsc4/pU9db9JR3NnLEu4RsP4c2CWibuAfJBOPn+vDxLJoD2NwIL0K9xGFETtyucAqD3GzHt5IOQM1K2+p6zPjH6fYqSLmdEXC70jkztVR+9z3x3+SeB8U6rfvfqyxb0tEOAdvMr+5/548CvPUbpmmNs+8RKcuQQTM3hiRxjttxwFwRVvJkxgJ+p8KoUZz8KPA/v9q2PLYzHOBljiNUBO/wC3x35qRui9c1Pp2SOWST10ldUkV3ABzxgse+Bjn9v2OK1zSdPhsoTdXsq71Ox2zkqf5F928H27d+Kstevp5kTavpwnIjUE4C58f1zz9+5yazadTXT2k6nb6paLc2z5U8Mp4ZG8qw8Gr6uevw76o1DSWjBUemDhy2QJE7/V7HJ4bwD5zzO+kara6tZJdWThkPBHlT5B+asS1E6vqUpVUpSlApSlApSlApSlBRLGsqMjqGVhggjII9qj3rLpKKXbLsyiPmGYglojnJUkclW7e/Pv+uRaoliSVCkihkIIKsMgg+DWLV0cxa3pUv5wWly8cJiUmIjBITwOANwPjGFUEkHGQPHSrBLeNpriQRFABNIThkz2VB7ny3j74xMPWvSSTQs8WVGf4M+MtAxOcHyVJx/+8tGGsQrEyWOpEpfbkEbJxGBzgrgfSM7iQM7i27uTUi08lmfGD1G9E+1ViaK2jUCKJM4UZOOOx89jzz5ya9LGO51No4iVWONAN74+le/njH2Hz375ufpu3vIIJdPkbbEmbn1Uwq4PLN3Cn6HJy2cAdsDdjLrUYtPgWGyUhRzGmCGlPYO477RztU9+58YRDOPXU9Qh023FvbAOzYKqR+v2Zvj2Hn/mr78Pus7vRdQWKSZRE5wVf6UcZ/ST2HfIPjt24rTpCzv60rtJLIx3ybsEn2Hg/NXFjp4u3VUOIkOJJR+4+y10yMax1Vo2rWur2Md3Zybo3HY91Psf8+ayFc89MdZHpvVVhhYvEcCRC52j3Uknk+c+DwOCRU7aLq1rrNhHeWUgZHHI8qfY/NSJ+liWQpSlVSlKUClKUClKUClKUFEkayKVdQykYIIyCKjvrrpFJ7RmjhkcJkwPCm6WF/AHwTjyPkjG4SPVLKDWbV0c8and3OjapJb/AJm3VrdQsnpMu12wCYiQOMHAwoGMnAzuzib21XXtUlngVbWRkL3b3Mv1hgMv9Ay2O5LDI24/TyKlPqv8PdMWO5nsrWKL1pDM8gGSj5z5PCcdsgDJPH6ljXULe8tdSSG6RI2RWjjk9ISFlYn6WGBuUnP08Yy2ezJUrb3JTjWrOzS8kV23CBSFZlGSzHsiD3+P6nisnqV+ttGLLTgI5EB3MDlYh5APlu2TzycCs5drFq7TjTpQ2ohvSD5+mJWYA7nyQzkBm3rwVDHgAA6fOhtGmiUhlQkFs/S+DjdnyCew/wB63iLQgnxt2rlnJ5Oe3/1W+dCdT6pobC5lLSWxTlOfqQeSAO3PDdx4GM51jSdN9ULLdbREFMqRscbh23t/29h89hVGq6n+ZDQ277bcYJY/qkI7ceB7Ck++DqbSNUttVs1ubVsg8Mh/UjeQfmr+ua/w/wCs5dAnVHkYR8D6v0Ov8rd8Y5IIH9D2PQmj6ra6vZrc2kgZCBkZGVOM4OP8PcVOdWJZClKVVKUpQKUpQKUpQKUpQUuoYcgH71oHXHR8N5as0Sqqr9SttBMJ+x4K8Dg8dgeApSQapZcqR71i1fkOaNUjvNL1BkmiaKWNt0dyV35zyFwR9eSvYjIK5AUgqLyazTXbe2kkXZd2sX02k0remFC7jnwqDI57HgElnwsndZ9JxT27ugHpYIVwuTCSMZ+3b7YA8KUiHUbK/wBKujEkhieA7oYyRskG4Esx5JO7kZ7bSfpYbaVtPJ6ksVqFxJK0luDIIlkxMxGHmkHGMeAOwXso+/NhKyNLs2BxwFUc/wDtB/v71s2qW352CVxYzwz24AaSR1SNgzsVRTtUMpXJDAjIUDmrGzij08NdXOPXT9bAcQ8cKvvJ2+FHzW0V2tsNMjN7fHFyMAAf9L4H/d/b71luiOs7rSNWPp7EglI/hM7bSB+3z/T5PtwdVv55b1vVmAiQf6cQ/aPJI9uO/wD5ryitprmQRpl5n5A4AC+5z2GP9hTP6Or9G1a21ezS5tW4IG5G4ZDjOCP8zWQrnbovqSTQNQSG1ut4WPs+ds/OduAOM8lSecjt9WK6Asbn81aRT+nJH6ihtkgwy/BqfqxK5pSlVSlKUClKUClKUClKUFLqGXBAI85FaF1p0pBcW8jIhEeCBIFyYSf7rnH+w9ga3+qXUMpBAIPcGs2rsDm2S0m0PUUE0X+jIZI5GBkCDgngD6wQAMAAcEjkGqbyKLXVCuqQXlui/wAOZy3hmYu/KuuMEPwMDlvqFSz1f0tBPCW9M/lwx5HeL/5x/Y4I5HMR3VhcWN8La7dorpMuk5TcqoPqGM8MuTnHAB+rOe+aW9y3UmMa/JaXDzmzCOJy31owCldvBL/yge3YYrP6bolxPaS/kLG5urRDi8njjJ39uMZDbQfA5I5PjFx0l09d9R3E1jpkkAdEEt1PM5b1GJ4GR3Gc/cjnxUvfhl09qvT+kzwatMjtLKXEa87fHfyDitbvGeywf4a/h7FYFdX1WAfmXw0UBHEfz96k8AAYFB2r7VxspSlUKUpQKUpQKUpQKUpQKUpQUuiuMMMj296jP8QOkbmZ4rq2mkXTUR1mgij3Ou77csuQOB27+Sak6qWAIwazaupKPPwy6JbQ3fU7mWQySKUiiJxtjznn3NSLXwDAr7ViMggpSlVX/9k="/>
          <p:cNvSpPr>
            <a:spLocks noChangeAspect="1" noChangeArrowheads="1"/>
          </p:cNvSpPr>
          <p:nvPr/>
        </p:nvSpPr>
        <p:spPr bwMode="auto">
          <a:xfrm>
            <a:off x="1641476" y="-508000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AutoShape 4" descr="data:image/jpg;base64,/9j/4AAQSkZJRgABAQAAAQABAAD/2wBDAAkGBwgHBgkIBwgKCgkLDRYPDQwMDRsUFRAWIB0iIiAdHx8kKDQsJCYxJx8fLT0tMTU3Ojo6Iys/RD84QzQ5Ojf/2wBDAQoKCg0MDRoPDxo3JR8lNzc3Nzc3Nzc3Nzc3Nzc3Nzc3Nzc3Nzc3Nzc3Nzc3Nzc3Nzc3Nzc3Nzc3Nzc3Nzc3Nzf/wAARCACMAIwDASIAAhEBAxEB/8QAHAABAAEFAQEAAAAAAAAAAAAAAAcCBAUGCAMB/8QAOBAAAgEDAwMDAgQFAwMFAAAAAQIDAAQRBRIhBjFBE1FhInEHFDJCI1KBsfAzkaFDYtFygsHh8f/EABcBAQEBAQAAAAAAAAAAAAAAAAABAgP/xAAeEQEAAwEBAAMBAQAAAAAAAAAAAQIRMSESQXFRYf/aAAwDAQACEQMRAD8AnGlK+E4B5oBrWupOrrPQ547cp69wcM8aNjYnufn2Fe3Wesz6No0l1axh33LHvONsW7gMR98AfJGeKhHVr0bZJ7uSR97He+7DSvnlQff3bx274Axa078Y6xa0x5DoPTr+21G1S5s5BJE4yCP7H5q7rnzoHre90vUlhk2SW8rYMZcjjnjLZyRwBk+MHOeJ403ULbUrRLq0lWSJvIPII7g+xFa/Wold0pSqpSlKBSlKBSlKBSlKBSlKD4TgVjtZuZk0u+axlhW6ihZkMnKqwXI3CrXqvVZ9I0sz28RZ2bZ6hwVhyD9bfHj7kVBM0ksZvL651SWV7lyXkLHEmD5APJJwAeQvesTb3IZmc8Xdx1LrM2kiDWdRlliEm70ztDM2chM45xkE9wvHc4rYujtAkt4l6l1mzE12426Xp2AoH8rYP6RzxntyxySK1/8AD6ystX6uFvrwWKSBT6NlJ9Ks47REHt5OO5we/NTVpdldF5b7UsNcSHKIGDLCvH0rx5wCeTk1qK4VjGj9d/h2up6edWgeC21aKP1Lr012Qz4HLY/a2B37Hz7jV+luq5elbu3t3nMkEgw8Ujc7eNvgbfjPYZzxjGY/E7rdHL6PpcokXdiVwfpdh4/9APjsT8DmJJmaVy75Z3O5mY8nnvnzVzVl1jpWpWuqWUd1ZyB4nHB8g+xHg/FXtc99B9Y3+kzhp/rtVGyQkgepxxkk9xjAIHnnjgTvpOpWuqWUd3Zyb43HkcqfY/NT/JIle0pSqpSlKBSlKBSlKBSlKDznijniaKVFdGGGVhkEVG/UvRdpbQLHbQiK3Rme3eMlTCzZyCQfPbd9gew2yZXnNEkqMkihlYYKsMg1i1dMcw6zaXVtckatcelcQIBHIoOBtztQAYJ588bQOO20bPffiNrttokmiXLxtdD+Cbl2Im28Z3+AT79yOSPNbt1l0rHJHnadqj+BOM5hPgMR3HsfsPaoi17TZbWOSCaKOFrTcY5DwzryxXOcEc555/VtyMhZW0zOT1nMYl2O5juLlgSzfzH/AMV66ZYyXjZKsIgQG293PsP9j/naiztZJWIuEkRVZVKEfxHJGVUD5HI8Y5yByLu8u9oNvbMqMq7JJEyVgU/sQ+SfLd2PA4AA6aKtTvliQ2dgVAVdrurcIPKqfPsT/QVmugetp9CnCyyO0R4KMchx7fceDzgcduK02VYlkCHKgKDkjkeefk+3jisrpunZH5u5QRxqNyI3AVR+5j/mf+KeYOn9K1K31S0S5tX3I3BHlT5B+ava526K62k0jWlig3NbSFY1R2ChwOAPYfB8cDnxPek6lbapZJdWj7kbuD3U+QfY1IWJX1KUqqUpSgUpSgUpSgUpSgomjWWNkdVZWGCGGQRUf9Y9KxyQtjd6ZBCSKTuTP7Se+0/5z+qQ6oljWWNo3AZWGCCMgis2ro5n1KzurSaSxuJvTmQFEuC+FVCGO3HH6jyWzwPq5Gca2WMMhhlwpjJztwwU+/HBPsc4/pU9db9JR3NnLEu4RsP4c2CWibuAfJBOPn+vDxLJoD2NwIL0K9xGFETtyucAqD3GzHt5IOQM1K2+p6zPjH6fYqSLmdEXC70jkztVR+9z3x3+SeB8U6rfvfqyxb0tEOAdvMr+5/548CvPUbpmmNs+8RKcuQQTM3hiRxjttxwFwRVvJkxgJ+p8KoUZz8KPA/v9q2PLYzHOBljiNUBO/wC3x35qRui9c1Pp2SOWST10ldUkV3ABzxgse+Bjn9v2OK1zSdPhsoTdXsq71Ox2zkqf5F928H27d+Kstevp5kTavpwnIjUE4C58f1zz9+5yazadTXT2k6nb6paLc2z5U8Mp4ZG8qw8Gr6uevw76o1DSWjBUemDhy2QJE7/V7HJ4bwD5zzO+kara6tZJdWThkPBHlT5B+asS1E6vqUpVUpSlApSlApSlApSlBRLGsqMjqGVhggjII9qj3rLpKKXbLsyiPmGYglojnJUkclW7e/Pv+uRaoliSVCkihkIIKsMgg+DWLV0cxa3pUv5wWly8cJiUmIjBITwOANwPjGFUEkHGQPHSrBLeNpriQRFABNIThkz2VB7ny3j74xMPWvSSTQs8WVGf4M+MtAxOcHyVJx/+8tGGsQrEyWOpEpfbkEbJxGBzgrgfSM7iQM7i27uTUi08lmfGD1G9E+1ViaK2jUCKJM4UZOOOx89jzz5ya9LGO51No4iVWONAN74+le/njH2Hz375ufpu3vIIJdPkbbEmbn1Uwq4PLN3Cn6HJy2cAdsDdjLrUYtPgWGyUhRzGmCGlPYO477RztU9+58YRDOPXU9Qh023FvbAOzYKqR+v2Zvj2Hn/mr78Pus7vRdQWKSZRE5wVf6UcZ/ST2HfIPjt24rTpCzv60rtJLIx3ybsEn2Hg/NXFjp4u3VUOIkOJJR+4+y10yMax1Vo2rWur2Md3Zybo3HY91Psf8+ayFc89MdZHpvVVhhYvEcCRC52j3Uknk+c+DwOCRU7aLq1rrNhHeWUgZHHI8qfY/NSJ+liWQpSlVSlKUClKUClKUClKUFEkayKVdQykYIIyCKjvrrpFJ7RmjhkcJkwPCm6WF/AHwTjyPkjG4SPVLKDWbV0c8and3OjapJb/AJm3VrdQsnpMu12wCYiQOMHAwoGMnAzuzib21XXtUlngVbWRkL3b3Mv1hgMv9Ay2O5LDI24/TyKlPqv8PdMWO5nsrWKL1pDM8gGSj5z5PCcdsgDJPH6ljXULe8tdSSG6RI2RWjjk9ISFlYn6WGBuUnP08Yy2ezJUrb3JTjWrOzS8kV23CBSFZlGSzHsiD3+P6nisnqV+ttGLLTgI5EB3MDlYh5APlu2TzycCs5drFq7TjTpQ2ohvSD5+mJWYA7nyQzkBm3rwVDHgAA6fOhtGmiUhlQkFs/S+DjdnyCew/wB63iLQgnxt2rlnJ5Oe3/1W+dCdT6pobC5lLSWxTlOfqQeSAO3PDdx4GM51jSdN9ULLdbREFMqRscbh23t/29h89hVGq6n+ZDQ277bcYJY/qkI7ceB7Ck++DqbSNUttVs1ubVsg8Mh/UjeQfmr+ua/w/wCs5dAnVHkYR8D6v0Ov8rd8Y5IIH9D2PQmj6ra6vZrc2kgZCBkZGVOM4OP8PcVOdWJZClKVVKUpQKUpQKUpQKUpQUuoYcgH71oHXHR8N5as0Sqqr9SttBMJ+x4K8Dg8dgeApSQapZcqR71i1fkOaNUjvNL1BkmiaKWNt0dyV35zyFwR9eSvYjIK5AUgqLyazTXbe2kkXZd2sX02k0remFC7jnwqDI57HgElnwsndZ9JxT27ugHpYIVwuTCSMZ+3b7YA8KUiHUbK/wBKujEkhieA7oYyRskG4Esx5JO7kZ7bSfpYbaVtPJ6ksVqFxJK0luDIIlkxMxGHmkHGMeAOwXso+/NhKyNLs2BxwFUc/wDtB/v71s2qW352CVxYzwz24AaSR1SNgzsVRTtUMpXJDAjIUDmrGzij08NdXOPXT9bAcQ8cKvvJ2+FHzW0V2tsNMjN7fHFyMAAf9L4H/d/b71luiOs7rSNWPp7EglI/hM7bSB+3z/T5PtwdVv55b1vVmAiQf6cQ/aPJI9uO/wD5ryitprmQRpl5n5A4AC+5z2GP9hTP6Or9G1a21ezS5tW4IG5G4ZDjOCP8zWQrnbovqSTQNQSG1ut4WPs+ds/OduAOM8lSecjt9WK6Asbn81aRT+nJH6ihtkgwy/BqfqxK5pSlVSlKUClKUClKUClKUFLqGXBAI85FaF1p0pBcW8jIhEeCBIFyYSf7rnH+w9ga3+qXUMpBAIPcGs2rsDm2S0m0PUUE0X+jIZI5GBkCDgngD6wQAMAAcEjkGqbyKLXVCuqQXlui/wAOZy3hmYu/KuuMEPwMDlvqFSz1f0tBPCW9M/lwx5HeL/5x/Y4I5HMR3VhcWN8La7dorpMuk5TcqoPqGM8MuTnHAB+rOe+aW9y3UmMa/JaXDzmzCOJy31owCldvBL/yge3YYrP6bolxPaS/kLG5urRDi8njjJ39uMZDbQfA5I5PjFx0l09d9R3E1jpkkAdEEt1PM5b1GJ4GR3Gc/cjnxUvfhl09qvT+kzwatMjtLKXEa87fHfyDitbvGeywf4a/h7FYFdX1WAfmXw0UBHEfz96k8AAYFB2r7VxspSlUKUpQKUpQKUpQKUpQKUpQUuiuMMMj296jP8QOkbmZ4rq2mkXTUR1mgij3Ou77csuQOB27+Sak6qWAIwazaupKPPwy6JbQ3fU7mWQySKUiiJxtjznn3NSLXwDAr7ViMggpSlVX/9k="/>
          <p:cNvSpPr>
            <a:spLocks noChangeAspect="1" noChangeArrowheads="1"/>
          </p:cNvSpPr>
          <p:nvPr/>
        </p:nvSpPr>
        <p:spPr bwMode="auto">
          <a:xfrm>
            <a:off x="1793876" y="-355600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4998326" y="1616652"/>
            <a:ext cx="2195347" cy="850911"/>
            <a:chOff x="3480213" y="1600200"/>
            <a:chExt cx="2595301" cy="1005932"/>
          </a:xfrm>
          <a:solidFill>
            <a:schemeClr val="accent3"/>
          </a:solidFill>
        </p:grpSpPr>
        <p:sp>
          <p:nvSpPr>
            <p:cNvPr id="19" name="Oval 18"/>
            <p:cNvSpPr/>
            <p:nvPr/>
          </p:nvSpPr>
          <p:spPr>
            <a:xfrm>
              <a:off x="3480213" y="1600200"/>
              <a:ext cx="2595301" cy="1005932"/>
            </a:xfrm>
            <a:prstGeom prst="roundRect">
              <a:avLst>
                <a:gd name="adj" fmla="val 12269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en-US" sz="2400" b="1" dirty="0">
                  <a:solidFill>
                    <a:schemeClr val="tx1"/>
                  </a:solidFill>
                </a:rPr>
                <a:t>Processor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         (CPU)</a:t>
              </a:r>
            </a:p>
          </p:txBody>
        </p:sp>
        <p:pic>
          <p:nvPicPr>
            <p:cNvPr id="6" name="Picture 2" descr="http://t0.gstatic.com/images?q=tbn:ANd9GcS0Xz9rNjqXO5M9QTqyRt49RK8iLnZIG_QRuP7fViVvh2IoqTj-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360" y="1902291"/>
              <a:ext cx="573706" cy="429726"/>
            </a:xfrm>
            <a:prstGeom prst="roundRect">
              <a:avLst>
                <a:gd name="adj" fmla="val 8594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pic>
      </p:grpSp>
      <p:sp>
        <p:nvSpPr>
          <p:cNvPr id="7" name="Rectangle 6"/>
          <p:cNvSpPr/>
          <p:nvPr/>
        </p:nvSpPr>
        <p:spPr>
          <a:xfrm>
            <a:off x="2926182" y="3311977"/>
            <a:ext cx="1382359" cy="7734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Devices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4819" y="4996127"/>
            <a:ext cx="1382359" cy="7734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Devices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0321" y="3311977"/>
            <a:ext cx="1382359" cy="7734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  <a:p>
            <a:pPr algn="ctr"/>
            <a:r>
              <a:rPr lang="en-US" b="1" dirty="0"/>
              <a:t>Devices</a:t>
            </a:r>
          </a:p>
        </p:txBody>
      </p:sp>
      <p:cxnSp>
        <p:nvCxnSpPr>
          <p:cNvPr id="8" name="Straight Connector 7"/>
          <p:cNvCxnSpPr>
            <a:cxnSpLocks/>
            <a:stCxn id="7" idx="3"/>
          </p:cNvCxnSpPr>
          <p:nvPr/>
        </p:nvCxnSpPr>
        <p:spPr>
          <a:xfrm>
            <a:off x="4308541" y="3698719"/>
            <a:ext cx="733187" cy="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150268" y="3698720"/>
            <a:ext cx="760052" cy="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737228" y="2495273"/>
            <a:ext cx="7481" cy="748925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041729" y="3266879"/>
            <a:ext cx="2108539" cy="863683"/>
            <a:chOff x="3373285" y="3276600"/>
            <a:chExt cx="2492679" cy="1021031"/>
          </a:xfrm>
        </p:grpSpPr>
        <p:sp>
          <p:nvSpPr>
            <p:cNvPr id="4" name="Rounded Rectangle 3"/>
            <p:cNvSpPr/>
            <p:nvPr/>
          </p:nvSpPr>
          <p:spPr>
            <a:xfrm>
              <a:off x="3373285" y="3276600"/>
              <a:ext cx="2492679" cy="1021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  RAM</a:t>
              </a:r>
            </a:p>
          </p:txBody>
        </p:sp>
        <p:pic>
          <p:nvPicPr>
            <p:cNvPr id="3078" name="Picture 6" descr="http://laptop-on-line.com/wp-content/uploads/2011/05/Memory-RAM-DDR-RAM-DDR-PC32001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057" y="3575600"/>
              <a:ext cx="541771" cy="490542"/>
            </a:xfrm>
            <a:prstGeom prst="roundRect">
              <a:avLst>
                <a:gd name="adj" fmla="val 859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pic>
      </p:grpSp>
      <p:cxnSp>
        <p:nvCxnSpPr>
          <p:cNvPr id="20" name="Straight Connector 19"/>
          <p:cNvCxnSpPr/>
          <p:nvPr/>
        </p:nvCxnSpPr>
        <p:spPr>
          <a:xfrm flipH="1" flipV="1">
            <a:off x="6455321" y="2495272"/>
            <a:ext cx="13270" cy="771606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735873" y="4140727"/>
            <a:ext cx="1355" cy="85540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6459756" y="4158186"/>
            <a:ext cx="14411" cy="83794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48300" y="4167696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dirty="0"/>
              <a:t>Open software</a:t>
            </a:r>
          </a:p>
          <a:p>
            <a:r>
              <a:rPr lang="en-US" dirty="0"/>
              <a:t>Open files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74736" y="4734995"/>
            <a:ext cx="876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dirty="0"/>
              <a:t>Save files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09112" y="1671026"/>
            <a:ext cx="1206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114300" indent="-11430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 dirty="0"/>
              <a:t>Calculations</a:t>
            </a:r>
          </a:p>
          <a:p>
            <a:r>
              <a:rPr lang="en-US" dirty="0"/>
              <a:t>Comparisons</a:t>
            </a:r>
          </a:p>
          <a:p>
            <a:r>
              <a:rPr lang="en-US" dirty="0"/>
              <a:t>I/O operations</a:t>
            </a:r>
          </a:p>
          <a:p>
            <a:r>
              <a:rPr lang="en-US" dirty="0"/>
              <a:t>etc.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2725" y="2489377"/>
            <a:ext cx="6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271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A4AB6B-6E40-4FA4-8104-4A4D064B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 Program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42C72-6362-4191-A712-F2C17BE636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The fetch-decode-execute cycle </a:t>
            </a:r>
          </a:p>
          <a:p>
            <a:pPr lvl="1"/>
            <a:r>
              <a:rPr lang="en-US" b="1" dirty="0"/>
              <a:t>Fetch</a:t>
            </a:r>
            <a:r>
              <a:rPr lang="en-US" dirty="0"/>
              <a:t> the next instruction in the program</a:t>
            </a:r>
          </a:p>
          <a:p>
            <a:pPr lvl="1"/>
            <a:r>
              <a:rPr lang="en-US" b="1" dirty="0"/>
              <a:t>Decode</a:t>
            </a:r>
            <a:r>
              <a:rPr lang="en-US" dirty="0"/>
              <a:t> the instruction to determine which operation to perform</a:t>
            </a:r>
          </a:p>
          <a:p>
            <a:pPr lvl="1"/>
            <a:r>
              <a:rPr lang="en-US" b="1" dirty="0"/>
              <a:t>Execute</a:t>
            </a:r>
            <a:r>
              <a:rPr lang="en-US" dirty="0"/>
              <a:t> the instruction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49B28B-D6DF-4653-8849-1EA8FECF5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A36F-F4C0-4F6E-9BC3-36D1378A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CF841-0148-4316-B0CB-3BB399C3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136" y="1518876"/>
            <a:ext cx="1866900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C0EC4-5F83-4378-BBD7-2D02C93602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0533" y="3892419"/>
            <a:ext cx="2409848" cy="1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1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818BD-826B-4CDA-B755-50CD97A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9A1ABD-9265-44BC-B674-C0734266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B0627D-EE7D-4C4F-9E36-D740C2268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2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>
            <a:extLst>
              <a:ext uri="{FF2B5EF4-FFF2-40B4-BE49-F238E27FC236}">
                <a16:creationId xmlns:a16="http://schemas.microsoft.com/office/drawing/2014/main" id="{99453ECB-2813-40AB-AC1B-8B9C2045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Software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63DF35D0-1CFD-4425-A35C-AB6004D4C4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Software</a:t>
            </a:r>
            <a:r>
              <a:rPr lang="en-US" dirty="0"/>
              <a:t> is a collection of programs that tell a computer what to do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dirty="0"/>
              <a:t> is a collection of statements/instructions that a computer follows to perform a task.</a:t>
            </a:r>
          </a:p>
          <a:p>
            <a:endParaRPr lang="en-US" dirty="0"/>
          </a:p>
          <a:p>
            <a:r>
              <a:rPr lang="en-US" dirty="0"/>
              <a:t>Types of Software</a:t>
            </a:r>
          </a:p>
          <a:p>
            <a:pPr lvl="1"/>
            <a:r>
              <a:rPr lang="en-US" b="1" dirty="0"/>
              <a:t>System Software  </a:t>
            </a:r>
          </a:p>
          <a:p>
            <a:pPr lvl="1"/>
            <a:r>
              <a:rPr lang="en-US" b="1" dirty="0"/>
              <a:t>Application Software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F7F80-3978-4280-AED8-E477ED00C0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575" y="2300287"/>
            <a:ext cx="4745562" cy="38084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>
            <a:extLst>
              <a:ext uri="{FF2B5EF4-FFF2-40B4-BE49-F238E27FC236}">
                <a16:creationId xmlns:a16="http://schemas.microsoft.com/office/drawing/2014/main" id="{99453ECB-2813-40AB-AC1B-8B9C2045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System Software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63DF35D0-1CFD-4425-A35C-AB6004D4C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 – Windows, macOS, Linux</a:t>
            </a:r>
          </a:p>
          <a:p>
            <a:pPr lvl="1"/>
            <a:r>
              <a:rPr lang="en-US" dirty="0"/>
              <a:t>Software that controls internal operation of the computer’s hardware.</a:t>
            </a:r>
          </a:p>
          <a:p>
            <a:pPr lvl="1"/>
            <a:r>
              <a:rPr lang="en-US" dirty="0"/>
              <a:t>Manages all devices connected to the computer.</a:t>
            </a:r>
          </a:p>
          <a:p>
            <a:pPr lvl="1"/>
            <a:r>
              <a:rPr lang="en-US" dirty="0"/>
              <a:t>Allows data to be saved to &amp; retrieved from storage devices.</a:t>
            </a:r>
          </a:p>
          <a:p>
            <a:pPr lvl="1"/>
            <a:r>
              <a:rPr lang="en-US" dirty="0"/>
              <a:t>Allows other programs to run on the computer.</a:t>
            </a:r>
          </a:p>
          <a:p>
            <a:pPr lvl="1"/>
            <a:endParaRPr lang="en-US" dirty="0"/>
          </a:p>
          <a:p>
            <a:r>
              <a:rPr lang="en-US" dirty="0"/>
              <a:t>Utility Program</a:t>
            </a:r>
          </a:p>
          <a:p>
            <a:pPr lvl="1"/>
            <a:r>
              <a:rPr lang="en-US" dirty="0"/>
              <a:t>Performs a specialized task that enhances the computers operations or safeguards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9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C350-5F2F-45AB-92BD-28ED25FA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System Software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D87B-A4EA-4DAC-9BA7-DE1537B48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Development Tools</a:t>
            </a:r>
          </a:p>
          <a:p>
            <a:pPr lvl="1"/>
            <a:r>
              <a:rPr lang="en-US" dirty="0"/>
              <a:t>Integrated Development Environments (IDE)</a:t>
            </a:r>
          </a:p>
          <a:p>
            <a:pPr lvl="2"/>
            <a:r>
              <a:rPr lang="en-US" dirty="0"/>
              <a:t>includes a text editor, debugger, and other useful programming tools</a:t>
            </a:r>
          </a:p>
          <a:p>
            <a:pPr lvl="2"/>
            <a:r>
              <a:rPr lang="en-US" dirty="0"/>
              <a:t>Visual Studio</a:t>
            </a:r>
          </a:p>
          <a:p>
            <a:pPr lvl="2"/>
            <a:r>
              <a:rPr lang="en-US" dirty="0"/>
              <a:t>XCode</a:t>
            </a:r>
          </a:p>
          <a:p>
            <a:pPr lvl="2"/>
            <a:r>
              <a:rPr lang="en-US" dirty="0"/>
              <a:t>IDLE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9826D-DCED-4BC3-BB0B-79D61910CC5B}"/>
              </a:ext>
            </a:extLst>
          </p:cNvPr>
          <p:cNvGrpSpPr/>
          <p:nvPr/>
        </p:nvGrpSpPr>
        <p:grpSpPr>
          <a:xfrm>
            <a:off x="5988326" y="1323976"/>
            <a:ext cx="5860774" cy="4843248"/>
            <a:chOff x="5988326" y="1323976"/>
            <a:chExt cx="5860774" cy="48432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A97F93-97BC-434D-84F1-3EA9AD4E8F77}"/>
                </a:ext>
              </a:extLst>
            </p:cNvPr>
            <p:cNvSpPr/>
            <p:nvPr/>
          </p:nvSpPr>
          <p:spPr>
            <a:xfrm>
              <a:off x="5988326" y="4307358"/>
              <a:ext cx="1720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Helvetica" panose="020B0604020202020204" pitchFamily="34" charset="0"/>
                  <a:ea typeface="Roboto" charset="0"/>
                  <a:cs typeface="Helvetica" panose="020B0604020202020204" pitchFamily="34" charset="0"/>
                </a:rPr>
                <a:t>Visual Studio</a:t>
              </a:r>
              <a:endParaRPr lang="en-US" sz="1600" b="1" dirty="0">
                <a:latin typeface="Helvetica" panose="020B0604020202020204" pitchFamily="34" charset="0"/>
                <a:ea typeface="Roboto" charset="0"/>
                <a:cs typeface="Helvetica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EE237D-AA03-4BC1-ABB1-B8911FA9E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73800" y="1323976"/>
              <a:ext cx="5575300" cy="29938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937E54-906C-451E-BF5B-F73C229F6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6875" y="3575050"/>
              <a:ext cx="3383225" cy="2592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00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671D-905E-42FD-BE45-EDA9FED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D92C3-AB36-4C19-8437-AC431EA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Computers &amp; Programming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Storing Data</a:t>
            </a:r>
          </a:p>
          <a:p>
            <a:pPr lvl="1"/>
            <a:r>
              <a:rPr lang="en-US" dirty="0"/>
              <a:t>Programming Languages</a:t>
            </a:r>
          </a:p>
          <a:p>
            <a:pPr lvl="1"/>
            <a:r>
              <a:rPr lang="en-US" dirty="0"/>
              <a:t>Installing Python &amp; Using IDLE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743B-2CCA-4DD1-A31F-7CFDE85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E56B-C11B-496F-8466-DB65239BBAE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5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6" name="Rectangle 18">
            <a:extLst>
              <a:ext uri="{FF2B5EF4-FFF2-40B4-BE49-F238E27FC236}">
                <a16:creationId xmlns:a16="http://schemas.microsoft.com/office/drawing/2014/main" id="{99453ECB-2813-40AB-AC1B-8B9C2045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 Software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63DF35D0-1CFD-4425-A35C-AB6004D4C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Software</a:t>
            </a:r>
            <a:r>
              <a:rPr lang="en-US" dirty="0"/>
              <a:t> – software for end-users</a:t>
            </a:r>
          </a:p>
          <a:p>
            <a:pPr lvl="1"/>
            <a:r>
              <a:rPr lang="en-US" dirty="0"/>
              <a:t>Productivity tools</a:t>
            </a:r>
          </a:p>
          <a:p>
            <a:pPr lvl="1"/>
            <a:r>
              <a:rPr lang="en-US" dirty="0"/>
              <a:t>Email programs</a:t>
            </a:r>
          </a:p>
          <a:p>
            <a:pPr lvl="1"/>
            <a:r>
              <a:rPr lang="en-US" dirty="0"/>
              <a:t>Web browsers</a:t>
            </a:r>
          </a:p>
          <a:p>
            <a:pPr lvl="1"/>
            <a:r>
              <a:rPr lang="en-US" dirty="0"/>
              <a:t>Business applications</a:t>
            </a:r>
          </a:p>
          <a:p>
            <a:pPr lvl="1"/>
            <a:r>
              <a:rPr lang="en-US" dirty="0"/>
              <a:t>Educational software</a:t>
            </a:r>
          </a:p>
          <a:p>
            <a:pPr lvl="1"/>
            <a:r>
              <a:rPr lang="en-US" dirty="0"/>
              <a:t>Mobile apps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37CD5-94A5-464A-A782-99ADA7C2FA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3113" y="1698624"/>
            <a:ext cx="1779587" cy="24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671D-905E-42FD-BE45-EDA9FED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FB12-BC7F-4651-B19E-C85EA1790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743B-2CCA-4DD1-A31F-7CFDE85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E56B-C11B-496F-8466-DB65239BBAE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7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6E01-09C1-4EE5-B45D-1D31058C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Bits &amp;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A8E67-21FE-4942-B3C6-C1C6C3F8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338"/>
            <a:ext cx="10515600" cy="5183652"/>
          </a:xfrm>
        </p:spPr>
        <p:txBody>
          <a:bodyPr>
            <a:normAutofit/>
          </a:bodyPr>
          <a:lstStyle/>
          <a:p>
            <a:r>
              <a:rPr lang="en-US" dirty="0"/>
              <a:t>Data is stored in computer memory as a sequence of 1s and 0s.</a:t>
            </a:r>
          </a:p>
          <a:p>
            <a:r>
              <a:rPr lang="en-US" dirty="0"/>
              <a:t>Each storage location in memory is a </a:t>
            </a:r>
            <a:r>
              <a:rPr lang="en-US" b="1" dirty="0"/>
              <a:t>Byte</a:t>
            </a:r>
          </a:p>
          <a:p>
            <a:r>
              <a:rPr lang="en-US" dirty="0"/>
              <a:t>A </a:t>
            </a:r>
            <a:r>
              <a:rPr lang="en-US" i="1" dirty="0"/>
              <a:t>byte</a:t>
            </a:r>
            <a:r>
              <a:rPr lang="en-US" dirty="0"/>
              <a:t> is made of 8 smaller locations known as </a:t>
            </a:r>
            <a:r>
              <a:rPr lang="en-US" b="1" dirty="0"/>
              <a:t>Bits</a:t>
            </a:r>
            <a:r>
              <a:rPr lang="en-US" dirty="0"/>
              <a:t> (binary digit)</a:t>
            </a:r>
          </a:p>
          <a:p>
            <a:pPr lvl="1"/>
            <a:r>
              <a:rPr lang="en-US" dirty="0"/>
              <a:t>Bit </a:t>
            </a:r>
            <a:r>
              <a:rPr lang="en-US" sz="2000" dirty="0"/>
              <a:t>– a tiny electrical component that can hold a positive or negative charge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5E4F1-4C12-4A97-9567-DE353C24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BDBB5D-35A7-445F-829E-4D0F9E852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947"/>
              </p:ext>
            </p:extLst>
          </p:nvPr>
        </p:nvGraphicFramePr>
        <p:xfrm>
          <a:off x="7677214" y="3160738"/>
          <a:ext cx="4014471" cy="2834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58063">
                  <a:extLst>
                    <a:ext uri="{9D8B030D-6E8A-4147-A177-3AD203B41FA5}">
                      <a16:colId xmlns:a16="http://schemas.microsoft.com/office/drawing/2014/main" val="2115862385"/>
                    </a:ext>
                  </a:extLst>
                </a:gridCol>
                <a:gridCol w="917385">
                  <a:extLst>
                    <a:ext uri="{9D8B030D-6E8A-4147-A177-3AD203B41FA5}">
                      <a16:colId xmlns:a16="http://schemas.microsoft.com/office/drawing/2014/main" val="1579920710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857665601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909239713"/>
                    </a:ext>
                  </a:extLst>
                </a:gridCol>
              </a:tblGrid>
              <a:tr h="560495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Abbrev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Approx.</a:t>
                      </a:r>
                      <a:br>
                        <a:rPr lang="en-US" dirty="0"/>
                      </a:br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06731"/>
                  </a:ext>
                </a:extLst>
              </a:tr>
              <a:tr h="299533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3958"/>
                  </a:ext>
                </a:extLst>
              </a:tr>
              <a:tr h="286175">
                <a:tc>
                  <a:txBody>
                    <a:bodyPr/>
                    <a:lstStyle/>
                    <a:p>
                      <a:r>
                        <a:rPr lang="en-US" dirty="0"/>
                        <a:t>Kilo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Thousand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780856"/>
                  </a:ext>
                </a:extLst>
              </a:tr>
              <a:tr h="238049">
                <a:tc>
                  <a:txBody>
                    <a:bodyPr/>
                    <a:lstStyle/>
                    <a:p>
                      <a:r>
                        <a:rPr lang="en-US" dirty="0"/>
                        <a:t>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6904"/>
                  </a:ext>
                </a:extLst>
              </a:tr>
              <a:tr h="295800">
                <a:tc>
                  <a:txBody>
                    <a:bodyPr/>
                    <a:lstStyle/>
                    <a:p>
                      <a:r>
                        <a:rPr lang="en-US" dirty="0"/>
                        <a:t>Giga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Billion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38266"/>
                  </a:ext>
                </a:extLst>
              </a:tr>
              <a:tr h="266925">
                <a:tc>
                  <a:txBody>
                    <a:bodyPr/>
                    <a:lstStyle/>
                    <a:p>
                      <a:r>
                        <a:rPr lang="en-US" dirty="0"/>
                        <a:t>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Trillion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51392"/>
                  </a:ext>
                </a:extLst>
              </a:tr>
              <a:tr h="324676">
                <a:tc>
                  <a:txBody>
                    <a:bodyPr/>
                    <a:lstStyle/>
                    <a:p>
                      <a:r>
                        <a:rPr lang="en-US" dirty="0"/>
                        <a:t>Peta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Quadrillion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5254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6ECB063-E9BF-4358-91AC-ED90C2B98ADD}"/>
              </a:ext>
            </a:extLst>
          </p:cNvPr>
          <p:cNvGrpSpPr/>
          <p:nvPr/>
        </p:nvGrpSpPr>
        <p:grpSpPr>
          <a:xfrm>
            <a:off x="1785619" y="3102188"/>
            <a:ext cx="3896316" cy="1276212"/>
            <a:chOff x="281183" y="2983655"/>
            <a:chExt cx="3896316" cy="127621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808E270-F46D-4623-84DD-4D5628A4A344}"/>
                </a:ext>
              </a:extLst>
            </p:cNvPr>
            <p:cNvSpPr txBox="1"/>
            <p:nvPr/>
          </p:nvSpPr>
          <p:spPr>
            <a:xfrm>
              <a:off x="281183" y="3921313"/>
              <a:ext cx="3397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BYTE can hold: a small number </a:t>
              </a:r>
              <a:r>
                <a:rPr lang="en-US" sz="1600" dirty="0">
                  <a:sym typeface="Wingdings" panose="05000000000000000000" pitchFamily="2" charset="2"/>
                </a:rPr>
                <a:t></a:t>
              </a:r>
              <a:r>
                <a:rPr lang="en-US" sz="1600" dirty="0"/>
                <a:t> 77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FAC366-D974-4BC5-A3A5-E832BEBBC4DE}"/>
                </a:ext>
              </a:extLst>
            </p:cNvPr>
            <p:cNvSpPr/>
            <p:nvPr/>
          </p:nvSpPr>
          <p:spPr>
            <a:xfrm>
              <a:off x="304845" y="3427265"/>
              <a:ext cx="3872654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77E347B-2C12-47BC-9CF8-2C396C546BDC}"/>
                </a:ext>
              </a:extLst>
            </p:cNvPr>
            <p:cNvSpPr/>
            <p:nvPr/>
          </p:nvSpPr>
          <p:spPr>
            <a:xfrm>
              <a:off x="3691573" y="3427265"/>
              <a:ext cx="479107" cy="47910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B9A8A2D-C493-49CA-93EC-7B3C25F1E0B9}"/>
                </a:ext>
              </a:extLst>
            </p:cNvPr>
            <p:cNvSpPr txBox="1"/>
            <p:nvPr/>
          </p:nvSpPr>
          <p:spPr>
            <a:xfrm>
              <a:off x="824182" y="298365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+</a:t>
              </a:r>
              <a:br>
                <a:rPr lang="en-US" sz="1200" b="1" dirty="0">
                  <a:solidFill>
                    <a:srgbClr val="C00000"/>
                  </a:solidFill>
                </a:rPr>
              </a:br>
              <a:r>
                <a:rPr lang="en-US" sz="1200" b="1" dirty="0">
                  <a:solidFill>
                    <a:srgbClr val="C00000"/>
                  </a:solidFill>
                </a:rPr>
                <a:t>ON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0E4C70A-373E-4D54-8899-656A93CC916B}"/>
                </a:ext>
              </a:extLst>
            </p:cNvPr>
            <p:cNvSpPr txBox="1"/>
            <p:nvPr/>
          </p:nvSpPr>
          <p:spPr>
            <a:xfrm>
              <a:off x="332248" y="2983655"/>
              <a:ext cx="429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-</a:t>
              </a:r>
            </a:p>
            <a:p>
              <a:pPr algn="ctr"/>
              <a:r>
                <a:rPr lang="en-US" sz="1200" b="1" dirty="0"/>
                <a:t>OFF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1D2307-9519-48E8-A375-DCAD98E03C5D}"/>
                </a:ext>
              </a:extLst>
            </p:cNvPr>
            <p:cNvSpPr txBox="1"/>
            <p:nvPr/>
          </p:nvSpPr>
          <p:spPr>
            <a:xfrm>
              <a:off x="2775266" y="298365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+</a:t>
              </a:r>
              <a:br>
                <a:rPr lang="en-US" sz="1200" b="1" dirty="0">
                  <a:solidFill>
                    <a:srgbClr val="C00000"/>
                  </a:solidFill>
                </a:rPr>
              </a:br>
              <a:r>
                <a:rPr lang="en-US" sz="1200" b="1" dirty="0">
                  <a:solidFill>
                    <a:srgbClr val="C00000"/>
                  </a:solidFill>
                </a:rPr>
                <a:t>ON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3C05277-707A-4EDB-8749-8527BD607BDD}"/>
                </a:ext>
              </a:extLst>
            </p:cNvPr>
            <p:cNvSpPr txBox="1"/>
            <p:nvPr/>
          </p:nvSpPr>
          <p:spPr>
            <a:xfrm>
              <a:off x="1307790" y="2983655"/>
              <a:ext cx="429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-</a:t>
              </a:r>
            </a:p>
            <a:p>
              <a:pPr algn="ctr"/>
              <a:r>
                <a:rPr lang="en-US" sz="1200" b="1" dirty="0"/>
                <a:t>OFF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259F425-A949-42C6-9996-5F2A130949C7}"/>
                </a:ext>
              </a:extLst>
            </p:cNvPr>
            <p:cNvSpPr txBox="1"/>
            <p:nvPr/>
          </p:nvSpPr>
          <p:spPr>
            <a:xfrm>
              <a:off x="2294925" y="298365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+</a:t>
              </a:r>
              <a:br>
                <a:rPr lang="en-US" sz="1200" b="1" dirty="0">
                  <a:solidFill>
                    <a:srgbClr val="C00000"/>
                  </a:solidFill>
                </a:rPr>
              </a:br>
              <a:r>
                <a:rPr lang="en-US" sz="1200" b="1" dirty="0">
                  <a:solidFill>
                    <a:srgbClr val="C00000"/>
                  </a:solidFill>
                </a:rPr>
                <a:t>ON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67B7D54-76DB-4354-8C67-BC8AF085005D}"/>
                </a:ext>
              </a:extLst>
            </p:cNvPr>
            <p:cNvSpPr txBox="1"/>
            <p:nvPr/>
          </p:nvSpPr>
          <p:spPr>
            <a:xfrm>
              <a:off x="1777591" y="2983655"/>
              <a:ext cx="429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-</a:t>
              </a:r>
            </a:p>
            <a:p>
              <a:pPr algn="ctr"/>
              <a:r>
                <a:rPr lang="en-US" sz="1200" b="1" dirty="0"/>
                <a:t>OFF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7B3A409-3C73-462B-8639-FD907AA8F3F9}"/>
                </a:ext>
              </a:extLst>
            </p:cNvPr>
            <p:cNvSpPr txBox="1"/>
            <p:nvPr/>
          </p:nvSpPr>
          <p:spPr>
            <a:xfrm>
              <a:off x="3753981" y="298365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+</a:t>
              </a:r>
              <a:br>
                <a:rPr lang="en-US" sz="1200" b="1" dirty="0">
                  <a:solidFill>
                    <a:srgbClr val="C00000"/>
                  </a:solidFill>
                </a:rPr>
              </a:br>
              <a:r>
                <a:rPr lang="en-US" sz="1200" b="1" dirty="0">
                  <a:solidFill>
                    <a:srgbClr val="C00000"/>
                  </a:solidFill>
                </a:rPr>
                <a:t>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CB963E2-E4A9-4E04-B59A-D77AA31B0346}"/>
                </a:ext>
              </a:extLst>
            </p:cNvPr>
            <p:cNvSpPr txBox="1"/>
            <p:nvPr/>
          </p:nvSpPr>
          <p:spPr>
            <a:xfrm>
              <a:off x="3235749" y="2983655"/>
              <a:ext cx="429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-</a:t>
              </a:r>
            </a:p>
            <a:p>
              <a:pPr algn="ctr"/>
              <a:r>
                <a:rPr lang="en-US" sz="1200" b="1" dirty="0"/>
                <a:t>OFF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5B7CBB4-18F1-43EC-98B1-10DEC9BD6AD5}"/>
                </a:ext>
              </a:extLst>
            </p:cNvPr>
            <p:cNvGrpSpPr/>
            <p:nvPr/>
          </p:nvGrpSpPr>
          <p:grpSpPr>
            <a:xfrm>
              <a:off x="300566" y="3426460"/>
              <a:ext cx="3870114" cy="480716"/>
              <a:chOff x="2032846" y="4089400"/>
              <a:chExt cx="3870114" cy="480716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145805A7-67A5-43A6-B2E7-25B0CA1845FE}"/>
                  </a:ext>
                </a:extLst>
              </p:cNvPr>
              <p:cNvGrpSpPr/>
              <p:nvPr/>
            </p:nvGrpSpPr>
            <p:grpSpPr>
              <a:xfrm>
                <a:off x="2032846" y="4089400"/>
                <a:ext cx="3870114" cy="480716"/>
                <a:chOff x="2032846" y="3759201"/>
                <a:chExt cx="3870114" cy="480716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E2AA0052-225B-45B7-958A-20C27F9EA8F0}"/>
                    </a:ext>
                  </a:extLst>
                </p:cNvPr>
                <p:cNvSpPr/>
                <p:nvPr/>
              </p:nvSpPr>
              <p:spPr>
                <a:xfrm>
                  <a:off x="2517276" y="3760811"/>
                  <a:ext cx="479107" cy="479106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D29DA84C-76A3-4FA4-89C9-741FB255E619}"/>
                    </a:ext>
                  </a:extLst>
                </p:cNvPr>
                <p:cNvSpPr/>
                <p:nvPr/>
              </p:nvSpPr>
              <p:spPr>
                <a:xfrm>
                  <a:off x="3970565" y="3760811"/>
                  <a:ext cx="479107" cy="479106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B22D7D7D-4743-45C7-AC63-66F77746086D}"/>
                    </a:ext>
                  </a:extLst>
                </p:cNvPr>
                <p:cNvSpPr/>
                <p:nvPr/>
              </p:nvSpPr>
              <p:spPr>
                <a:xfrm>
                  <a:off x="4454994" y="3760811"/>
                  <a:ext cx="479107" cy="479106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4F5BBB1-B82C-4908-A621-7F5DEA0312AA}"/>
                    </a:ext>
                  </a:extLst>
                </p:cNvPr>
                <p:cNvSpPr/>
                <p:nvPr/>
              </p:nvSpPr>
              <p:spPr>
                <a:xfrm>
                  <a:off x="5423853" y="3760811"/>
                  <a:ext cx="479107" cy="479106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3A6B1071-9CD2-4917-A7DF-54DE93FC0C15}"/>
                    </a:ext>
                  </a:extLst>
                </p:cNvPr>
                <p:cNvSpPr/>
                <p:nvPr/>
              </p:nvSpPr>
              <p:spPr>
                <a:xfrm>
                  <a:off x="3001705" y="3759201"/>
                  <a:ext cx="479107" cy="4791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90D0CF9-E241-4970-BB0D-9A6B31DBE3F2}"/>
                    </a:ext>
                  </a:extLst>
                </p:cNvPr>
                <p:cNvSpPr/>
                <p:nvPr/>
              </p:nvSpPr>
              <p:spPr>
                <a:xfrm>
                  <a:off x="3486135" y="3759201"/>
                  <a:ext cx="479107" cy="4791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9C741C55-E832-4D35-97D7-97A89EC91998}"/>
                    </a:ext>
                  </a:extLst>
                </p:cNvPr>
                <p:cNvSpPr/>
                <p:nvPr/>
              </p:nvSpPr>
              <p:spPr>
                <a:xfrm>
                  <a:off x="4939424" y="3759201"/>
                  <a:ext cx="479107" cy="4791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F7FD408A-0016-4B60-A517-EC0EBF69D362}"/>
                    </a:ext>
                  </a:extLst>
                </p:cNvPr>
                <p:cNvSpPr/>
                <p:nvPr/>
              </p:nvSpPr>
              <p:spPr>
                <a:xfrm>
                  <a:off x="2032846" y="3759201"/>
                  <a:ext cx="479107" cy="4791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B035AFAA-AEA9-435B-BEB9-BA17CDA503C6}"/>
                  </a:ext>
                </a:extLst>
              </p:cNvPr>
              <p:cNvGrpSpPr/>
              <p:nvPr/>
            </p:nvGrpSpPr>
            <p:grpSpPr>
              <a:xfrm>
                <a:off x="2032846" y="4090205"/>
                <a:ext cx="3870114" cy="479106"/>
                <a:chOff x="2032846" y="3760811"/>
                <a:chExt cx="3870114" cy="479106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469FCEC-F199-400F-87EB-FB9D2FC92C93}"/>
                    </a:ext>
                  </a:extLst>
                </p:cNvPr>
                <p:cNvSpPr/>
                <p:nvPr/>
              </p:nvSpPr>
              <p:spPr>
                <a:xfrm>
                  <a:off x="2517276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80DB3EA0-7C51-4520-94D2-60C98915BF77}"/>
                    </a:ext>
                  </a:extLst>
                </p:cNvPr>
                <p:cNvSpPr/>
                <p:nvPr/>
              </p:nvSpPr>
              <p:spPr>
                <a:xfrm>
                  <a:off x="2032846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C0432C30-AC93-4EB6-9C4D-62273F84657B}"/>
                    </a:ext>
                  </a:extLst>
                </p:cNvPr>
                <p:cNvSpPr/>
                <p:nvPr/>
              </p:nvSpPr>
              <p:spPr>
                <a:xfrm>
                  <a:off x="4454994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A4E52A9-30CA-482A-99CD-D345F22A2302}"/>
                    </a:ext>
                  </a:extLst>
                </p:cNvPr>
                <p:cNvSpPr/>
                <p:nvPr/>
              </p:nvSpPr>
              <p:spPr>
                <a:xfrm>
                  <a:off x="3001705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A8D2015-617C-4539-84B9-773563988E26}"/>
                    </a:ext>
                  </a:extLst>
                </p:cNvPr>
                <p:cNvSpPr/>
                <p:nvPr/>
              </p:nvSpPr>
              <p:spPr>
                <a:xfrm>
                  <a:off x="3970565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4719434-CDF0-4C9B-9BC9-3A295A142622}"/>
                    </a:ext>
                  </a:extLst>
                </p:cNvPr>
                <p:cNvSpPr/>
                <p:nvPr/>
              </p:nvSpPr>
              <p:spPr>
                <a:xfrm>
                  <a:off x="3486135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29B66F52-362E-4F85-BFDC-B80BBF7B0EC1}"/>
                    </a:ext>
                  </a:extLst>
                </p:cNvPr>
                <p:cNvSpPr/>
                <p:nvPr/>
              </p:nvSpPr>
              <p:spPr>
                <a:xfrm>
                  <a:off x="5423853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78940E56-60BC-4650-BD29-82F99E67FEAF}"/>
                    </a:ext>
                  </a:extLst>
                </p:cNvPr>
                <p:cNvSpPr/>
                <p:nvPr/>
              </p:nvSpPr>
              <p:spPr>
                <a:xfrm>
                  <a:off x="4939424" y="3760811"/>
                  <a:ext cx="479107" cy="47910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0B0B93-9D13-4166-8AB9-983931D9E5CD}"/>
              </a:ext>
            </a:extLst>
          </p:cNvPr>
          <p:cNvGrpSpPr/>
          <p:nvPr/>
        </p:nvGrpSpPr>
        <p:grpSpPr>
          <a:xfrm>
            <a:off x="1785619" y="5044439"/>
            <a:ext cx="3876933" cy="1220336"/>
            <a:chOff x="270086" y="4925906"/>
            <a:chExt cx="3876933" cy="12203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2C1A6D-58F0-4C97-AC88-D59D1DFE5F5C}"/>
                </a:ext>
              </a:extLst>
            </p:cNvPr>
            <p:cNvSpPr txBox="1"/>
            <p:nvPr/>
          </p:nvSpPr>
          <p:spPr>
            <a:xfrm>
              <a:off x="298116" y="5807688"/>
              <a:ext cx="3147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 BYTE can hold: a single letter </a:t>
              </a:r>
              <a:r>
                <a:rPr lang="en-US" sz="1600" dirty="0">
                  <a:sym typeface="Wingdings" panose="05000000000000000000" pitchFamily="2" charset="2"/>
                </a:rPr>
                <a:t> </a:t>
              </a:r>
              <a:r>
                <a:rPr lang="en-US" sz="1600" dirty="0"/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E7389D-1824-4A16-9DAB-A2CA075D1D7C}"/>
                </a:ext>
              </a:extLst>
            </p:cNvPr>
            <p:cNvSpPr/>
            <p:nvPr/>
          </p:nvSpPr>
          <p:spPr>
            <a:xfrm>
              <a:off x="274365" y="5344119"/>
              <a:ext cx="3872654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74054F-1746-4A75-A6C9-5F02E851707F}"/>
                </a:ext>
              </a:extLst>
            </p:cNvPr>
            <p:cNvSpPr/>
            <p:nvPr/>
          </p:nvSpPr>
          <p:spPr>
            <a:xfrm>
              <a:off x="3661093" y="5344119"/>
              <a:ext cx="479107" cy="479106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20EB49-0941-4648-BE6F-ED9597256FC5}"/>
                </a:ext>
              </a:extLst>
            </p:cNvPr>
            <p:cNvGrpSpPr/>
            <p:nvPr/>
          </p:nvGrpSpPr>
          <p:grpSpPr>
            <a:xfrm>
              <a:off x="301768" y="4925906"/>
              <a:ext cx="3811583" cy="461665"/>
              <a:chOff x="2064528" y="2948093"/>
              <a:chExt cx="3811583" cy="4616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71562E-9C05-4C21-AFAB-12076367B501}"/>
                  </a:ext>
                </a:extLst>
              </p:cNvPr>
              <p:cNvSpPr txBox="1"/>
              <p:nvPr/>
            </p:nvSpPr>
            <p:spPr>
              <a:xfrm>
                <a:off x="2556462" y="294809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</a:rPr>
                  <a:t>+</a:t>
                </a:r>
                <a:br>
                  <a:rPr lang="en-US" sz="1200" b="1" dirty="0">
                    <a:solidFill>
                      <a:srgbClr val="C00000"/>
                    </a:solidFill>
                  </a:rPr>
                </a:br>
                <a:r>
                  <a:rPr lang="en-US" sz="1200" b="1" dirty="0">
                    <a:solidFill>
                      <a:srgbClr val="C00000"/>
                    </a:solidFill>
                  </a:rPr>
                  <a:t>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92AAA1-157D-4AD1-AF68-EFB05250CE8F}"/>
                  </a:ext>
                </a:extLst>
              </p:cNvPr>
              <p:cNvSpPr txBox="1"/>
              <p:nvPr/>
            </p:nvSpPr>
            <p:spPr>
              <a:xfrm>
                <a:off x="2064528" y="2948093"/>
                <a:ext cx="429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-</a:t>
                </a:r>
              </a:p>
              <a:p>
                <a:pPr algn="ctr"/>
                <a:r>
                  <a:rPr lang="en-US" sz="1200" b="1" dirty="0"/>
                  <a:t>OFF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7672D6-716C-4449-8EA3-FE1856986678}"/>
                  </a:ext>
                </a:extLst>
              </p:cNvPr>
              <p:cNvSpPr txBox="1"/>
              <p:nvPr/>
            </p:nvSpPr>
            <p:spPr>
              <a:xfrm>
                <a:off x="4487508" y="2948093"/>
                <a:ext cx="429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+</a:t>
                </a:r>
                <a:br>
                  <a:rPr lang="en-US" sz="1200" b="1" dirty="0"/>
                </a:br>
                <a:r>
                  <a:rPr lang="en-US" sz="1200" b="1" dirty="0"/>
                  <a:t>OFF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9B6D1B1-E15E-45B1-9B53-4C97DA63A544}"/>
                  </a:ext>
                </a:extLst>
              </p:cNvPr>
              <p:cNvSpPr txBox="1"/>
              <p:nvPr/>
            </p:nvSpPr>
            <p:spPr>
              <a:xfrm>
                <a:off x="3040070" y="2948093"/>
                <a:ext cx="429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-</a:t>
                </a:r>
              </a:p>
              <a:p>
                <a:pPr algn="ctr"/>
                <a:r>
                  <a:rPr lang="en-US" sz="1200" b="1" dirty="0"/>
                  <a:t>OFF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91AC17-9BDA-4E0F-80FE-8843AE013960}"/>
                  </a:ext>
                </a:extLst>
              </p:cNvPr>
              <p:cNvSpPr txBox="1"/>
              <p:nvPr/>
            </p:nvSpPr>
            <p:spPr>
              <a:xfrm>
                <a:off x="4007167" y="2948093"/>
                <a:ext cx="429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+</a:t>
                </a:r>
                <a:br>
                  <a:rPr lang="en-US" sz="1200" b="1" dirty="0"/>
                </a:br>
                <a:r>
                  <a:rPr lang="en-US" sz="1200" b="1" dirty="0"/>
                  <a:t>OFF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CF2211-AD16-4849-AEB3-ED1E053EEA9C}"/>
                  </a:ext>
                </a:extLst>
              </p:cNvPr>
              <p:cNvSpPr txBox="1"/>
              <p:nvPr/>
            </p:nvSpPr>
            <p:spPr>
              <a:xfrm>
                <a:off x="3509871" y="2948093"/>
                <a:ext cx="429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-</a:t>
                </a:r>
              </a:p>
              <a:p>
                <a:pPr algn="ctr"/>
                <a:r>
                  <a:rPr lang="en-US" sz="1200" b="1" dirty="0"/>
                  <a:t>OFF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A7A8A5-66E1-4A14-BB63-490A893B2340}"/>
                  </a:ext>
                </a:extLst>
              </p:cNvPr>
              <p:cNvSpPr txBox="1"/>
              <p:nvPr/>
            </p:nvSpPr>
            <p:spPr>
              <a:xfrm>
                <a:off x="5486261" y="294809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</a:rPr>
                  <a:t>+</a:t>
                </a:r>
                <a:br>
                  <a:rPr lang="en-US" sz="1200" b="1" dirty="0">
                    <a:solidFill>
                      <a:srgbClr val="C00000"/>
                    </a:solidFill>
                  </a:rPr>
                </a:br>
                <a:r>
                  <a:rPr lang="en-US" sz="1200" b="1" dirty="0">
                    <a:solidFill>
                      <a:srgbClr val="C00000"/>
                    </a:solidFill>
                  </a:rPr>
                  <a:t>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9DDA49-8D78-443B-8E15-FD09EA138D03}"/>
                  </a:ext>
                </a:extLst>
              </p:cNvPr>
              <p:cNvSpPr txBox="1"/>
              <p:nvPr/>
            </p:nvSpPr>
            <p:spPr>
              <a:xfrm>
                <a:off x="4968029" y="2948093"/>
                <a:ext cx="429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-</a:t>
                </a:r>
              </a:p>
              <a:p>
                <a:pPr algn="ctr"/>
                <a:r>
                  <a:rPr lang="en-US" sz="1200" b="1" dirty="0"/>
                  <a:t>OFF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78C2C02-4C41-4D31-BD45-BAD17A4E09B2}"/>
                </a:ext>
              </a:extLst>
            </p:cNvPr>
            <p:cNvSpPr/>
            <p:nvPr/>
          </p:nvSpPr>
          <p:spPr>
            <a:xfrm>
              <a:off x="754516" y="534492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41E1CF-2A21-4DA2-8400-86705554C4A7}"/>
                </a:ext>
              </a:extLst>
            </p:cNvPr>
            <p:cNvSpPr/>
            <p:nvPr/>
          </p:nvSpPr>
          <p:spPr>
            <a:xfrm>
              <a:off x="2207805" y="534492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64C381-AA08-4B72-B142-82157A02D611}"/>
                </a:ext>
              </a:extLst>
            </p:cNvPr>
            <p:cNvSpPr/>
            <p:nvPr/>
          </p:nvSpPr>
          <p:spPr>
            <a:xfrm>
              <a:off x="2692234" y="534492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8FFE3B-07C8-49BD-9A15-90A1EFF26407}"/>
                </a:ext>
              </a:extLst>
            </p:cNvPr>
            <p:cNvSpPr/>
            <p:nvPr/>
          </p:nvSpPr>
          <p:spPr>
            <a:xfrm>
              <a:off x="3661093" y="534492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855B4DE-BB85-4268-837A-F996DF9E369F}"/>
                </a:ext>
              </a:extLst>
            </p:cNvPr>
            <p:cNvSpPr/>
            <p:nvPr/>
          </p:nvSpPr>
          <p:spPr>
            <a:xfrm>
              <a:off x="1238945" y="534331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3287B04-647C-4919-888F-7DE3B9EBCE86}"/>
                </a:ext>
              </a:extLst>
            </p:cNvPr>
            <p:cNvSpPr/>
            <p:nvPr/>
          </p:nvSpPr>
          <p:spPr>
            <a:xfrm>
              <a:off x="1723375" y="534331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61ED1BE-10F8-4783-87BA-FF03DAFBD8E7}"/>
                </a:ext>
              </a:extLst>
            </p:cNvPr>
            <p:cNvSpPr/>
            <p:nvPr/>
          </p:nvSpPr>
          <p:spPr>
            <a:xfrm>
              <a:off x="3176664" y="534331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D87E8E7-4DC3-4F44-9B88-CE181E5FC8FC}"/>
                </a:ext>
              </a:extLst>
            </p:cNvPr>
            <p:cNvSpPr/>
            <p:nvPr/>
          </p:nvSpPr>
          <p:spPr>
            <a:xfrm>
              <a:off x="270086" y="5343314"/>
              <a:ext cx="479107" cy="4791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BFFA82-8C4D-4466-9D46-24839CE2C04D}"/>
                </a:ext>
              </a:extLst>
            </p:cNvPr>
            <p:cNvSpPr/>
            <p:nvPr/>
          </p:nvSpPr>
          <p:spPr>
            <a:xfrm>
              <a:off x="754516" y="5344119"/>
              <a:ext cx="479107" cy="47910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016F45-9774-4774-A09B-2500825BA383}"/>
                </a:ext>
              </a:extLst>
            </p:cNvPr>
            <p:cNvSpPr/>
            <p:nvPr/>
          </p:nvSpPr>
          <p:spPr>
            <a:xfrm>
              <a:off x="270086" y="5344119"/>
              <a:ext cx="479107" cy="479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7A9C6B-4C87-4B69-93F7-70461D98349A}"/>
                </a:ext>
              </a:extLst>
            </p:cNvPr>
            <p:cNvSpPr/>
            <p:nvPr/>
          </p:nvSpPr>
          <p:spPr>
            <a:xfrm>
              <a:off x="2692234" y="5344119"/>
              <a:ext cx="479107" cy="479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222F292-83F6-4C22-A7F4-AEB6FBDD1DD2}"/>
                </a:ext>
              </a:extLst>
            </p:cNvPr>
            <p:cNvSpPr/>
            <p:nvPr/>
          </p:nvSpPr>
          <p:spPr>
            <a:xfrm>
              <a:off x="1238945" y="5344119"/>
              <a:ext cx="479107" cy="479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2B2A1C-A90E-4EEA-A78D-588BEF4EA7A9}"/>
                </a:ext>
              </a:extLst>
            </p:cNvPr>
            <p:cNvSpPr/>
            <p:nvPr/>
          </p:nvSpPr>
          <p:spPr>
            <a:xfrm>
              <a:off x="2207805" y="5344119"/>
              <a:ext cx="479107" cy="479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110FEC-5003-4CEE-ADF6-208D718484F8}"/>
                </a:ext>
              </a:extLst>
            </p:cNvPr>
            <p:cNvSpPr/>
            <p:nvPr/>
          </p:nvSpPr>
          <p:spPr>
            <a:xfrm>
              <a:off x="1723375" y="5344119"/>
              <a:ext cx="479107" cy="479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CED8CB0-B2B9-4CBC-A85A-7AC15FD3A089}"/>
                </a:ext>
              </a:extLst>
            </p:cNvPr>
            <p:cNvSpPr/>
            <p:nvPr/>
          </p:nvSpPr>
          <p:spPr>
            <a:xfrm>
              <a:off x="3661093" y="5344119"/>
              <a:ext cx="479107" cy="47910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9CB24C1-FF8D-43AA-9C6A-D1683AE6A075}"/>
                </a:ext>
              </a:extLst>
            </p:cNvPr>
            <p:cNvSpPr/>
            <p:nvPr/>
          </p:nvSpPr>
          <p:spPr>
            <a:xfrm>
              <a:off x="3176664" y="5344119"/>
              <a:ext cx="479107" cy="4791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3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BB5F-DBAA-438E-9376-B2969A0A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Binary – Why 8 bits?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2ADD2-D820-41BD-84D5-FE825CF9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EC6C6-53A4-4F06-A28F-48D0BD897BA5}"/>
              </a:ext>
            </a:extLst>
          </p:cNvPr>
          <p:cNvSpPr txBox="1"/>
          <p:nvPr/>
        </p:nvSpPr>
        <p:spPr>
          <a:xfrm>
            <a:off x="6749449" y="236567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n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number of bits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A7339-48D3-4446-A441-5A17392102E4}"/>
              </a:ext>
            </a:extLst>
          </p:cNvPr>
          <p:cNvSpPr txBox="1"/>
          <p:nvPr/>
        </p:nvSpPr>
        <p:spPr>
          <a:xfrm>
            <a:off x="5916329" y="1044876"/>
            <a:ext cx="465704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Formula:</a:t>
            </a:r>
            <a:endParaRPr lang="en-US" sz="4000" b="1" dirty="0"/>
          </a:p>
          <a:p>
            <a:pPr algn="ctr"/>
            <a:r>
              <a:rPr lang="en-US" sz="4000" b="1" dirty="0"/>
              <a:t>2</a:t>
            </a:r>
            <a:r>
              <a:rPr lang="en-US" sz="4000" b="1" baseline="50000" dirty="0"/>
              <a:t>n</a:t>
            </a:r>
            <a:r>
              <a:rPr lang="en-US" sz="4000" b="1" dirty="0"/>
              <a:t>  =  _____________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A6CC47-6F10-4106-B8B1-600A878D54CC}"/>
              </a:ext>
            </a:extLst>
          </p:cNvPr>
          <p:cNvGrpSpPr/>
          <p:nvPr/>
        </p:nvGrpSpPr>
        <p:grpSpPr>
          <a:xfrm>
            <a:off x="5766336" y="3683530"/>
            <a:ext cx="5623560" cy="691850"/>
            <a:chOff x="1508760" y="5515003"/>
            <a:chExt cx="6059115" cy="74543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4CE444-2BFC-45B6-B1A6-7655C9BB36CB}"/>
                </a:ext>
              </a:extLst>
            </p:cNvPr>
            <p:cNvGrpSpPr/>
            <p:nvPr/>
          </p:nvGrpSpPr>
          <p:grpSpPr>
            <a:xfrm>
              <a:off x="1508760" y="5515003"/>
              <a:ext cx="1507435" cy="745435"/>
              <a:chOff x="1498600" y="3462683"/>
              <a:chExt cx="1507435" cy="745435"/>
            </a:xfrm>
          </p:grpSpPr>
          <p:pic>
            <p:nvPicPr>
              <p:cNvPr id="15" name="Graphic 14" descr="Lamp">
                <a:extLst>
                  <a:ext uri="{FF2B5EF4-FFF2-40B4-BE49-F238E27FC236}">
                    <a16:creationId xmlns:a16="http://schemas.microsoft.com/office/drawing/2014/main" id="{7D9583F0-39DF-4624-96B8-20AF927A0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98600" y="3462683"/>
                <a:ext cx="745435" cy="745435"/>
              </a:xfrm>
              <a:prstGeom prst="rect">
                <a:avLst/>
              </a:prstGeom>
            </p:spPr>
          </p:pic>
          <p:pic>
            <p:nvPicPr>
              <p:cNvPr id="16" name="Graphic 15" descr="Lamp">
                <a:extLst>
                  <a:ext uri="{FF2B5EF4-FFF2-40B4-BE49-F238E27FC236}">
                    <a16:creationId xmlns:a16="http://schemas.microsoft.com/office/drawing/2014/main" id="{2C684EA3-110D-4F3A-82CB-CAE8B5255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60600" y="3462683"/>
                <a:ext cx="745435" cy="745435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566CDC-1BF0-4820-BA39-799028FAECA9}"/>
                </a:ext>
              </a:extLst>
            </p:cNvPr>
            <p:cNvGrpSpPr/>
            <p:nvPr/>
          </p:nvGrpSpPr>
          <p:grpSpPr>
            <a:xfrm>
              <a:off x="3022600" y="5515003"/>
              <a:ext cx="1507435" cy="745435"/>
              <a:chOff x="1498600" y="3462683"/>
              <a:chExt cx="1507435" cy="745435"/>
            </a:xfrm>
          </p:grpSpPr>
          <p:pic>
            <p:nvPicPr>
              <p:cNvPr id="18" name="Graphic 17" descr="Lamp">
                <a:extLst>
                  <a:ext uri="{FF2B5EF4-FFF2-40B4-BE49-F238E27FC236}">
                    <a16:creationId xmlns:a16="http://schemas.microsoft.com/office/drawing/2014/main" id="{E32E8E7C-1B6B-4A7D-995B-622A10DB9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98600" y="3462683"/>
                <a:ext cx="745435" cy="745435"/>
              </a:xfrm>
              <a:prstGeom prst="rect">
                <a:avLst/>
              </a:prstGeom>
            </p:spPr>
          </p:pic>
          <p:pic>
            <p:nvPicPr>
              <p:cNvPr id="19" name="Graphic 18" descr="Lamp">
                <a:extLst>
                  <a:ext uri="{FF2B5EF4-FFF2-40B4-BE49-F238E27FC236}">
                    <a16:creationId xmlns:a16="http://schemas.microsoft.com/office/drawing/2014/main" id="{C3A3D987-1C56-4173-9805-9E16C73D8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60600" y="3462683"/>
                <a:ext cx="745435" cy="745435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7BC178-2C5B-4AC4-83D6-72B2F3AADB3E}"/>
                </a:ext>
              </a:extLst>
            </p:cNvPr>
            <p:cNvGrpSpPr/>
            <p:nvPr/>
          </p:nvGrpSpPr>
          <p:grpSpPr>
            <a:xfrm>
              <a:off x="4546600" y="5515003"/>
              <a:ext cx="1507435" cy="745435"/>
              <a:chOff x="1498600" y="3462683"/>
              <a:chExt cx="1507435" cy="745435"/>
            </a:xfrm>
          </p:grpSpPr>
          <p:pic>
            <p:nvPicPr>
              <p:cNvPr id="24" name="Graphic 23" descr="Lamp">
                <a:extLst>
                  <a:ext uri="{FF2B5EF4-FFF2-40B4-BE49-F238E27FC236}">
                    <a16:creationId xmlns:a16="http://schemas.microsoft.com/office/drawing/2014/main" id="{22BC2411-B04F-47BD-948C-DECFDD2C8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98600" y="3462683"/>
                <a:ext cx="745435" cy="745435"/>
              </a:xfrm>
              <a:prstGeom prst="rect">
                <a:avLst/>
              </a:prstGeom>
            </p:spPr>
          </p:pic>
          <p:pic>
            <p:nvPicPr>
              <p:cNvPr id="25" name="Graphic 24" descr="Lamp">
                <a:extLst>
                  <a:ext uri="{FF2B5EF4-FFF2-40B4-BE49-F238E27FC236}">
                    <a16:creationId xmlns:a16="http://schemas.microsoft.com/office/drawing/2014/main" id="{37BC935C-98B7-4918-8387-E6BE3080D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60600" y="3462683"/>
                <a:ext cx="745435" cy="7454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B6A9FA-9B99-4BCB-BB0A-2A2FA0C44F7D}"/>
                </a:ext>
              </a:extLst>
            </p:cNvPr>
            <p:cNvGrpSpPr/>
            <p:nvPr/>
          </p:nvGrpSpPr>
          <p:grpSpPr>
            <a:xfrm>
              <a:off x="6060440" y="5515003"/>
              <a:ext cx="1507435" cy="745435"/>
              <a:chOff x="1498600" y="3462683"/>
              <a:chExt cx="1507435" cy="745435"/>
            </a:xfrm>
          </p:grpSpPr>
          <p:pic>
            <p:nvPicPr>
              <p:cNvPr id="27" name="Graphic 26" descr="Lamp">
                <a:extLst>
                  <a:ext uri="{FF2B5EF4-FFF2-40B4-BE49-F238E27FC236}">
                    <a16:creationId xmlns:a16="http://schemas.microsoft.com/office/drawing/2014/main" id="{9A993893-529E-4E59-B031-14FA18BF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98600" y="3462683"/>
                <a:ext cx="745435" cy="745435"/>
              </a:xfrm>
              <a:prstGeom prst="rect">
                <a:avLst/>
              </a:prstGeom>
            </p:spPr>
          </p:pic>
          <p:pic>
            <p:nvPicPr>
              <p:cNvPr id="28" name="Graphic 27" descr="Lamp">
                <a:extLst>
                  <a:ext uri="{FF2B5EF4-FFF2-40B4-BE49-F238E27FC236}">
                    <a16:creationId xmlns:a16="http://schemas.microsoft.com/office/drawing/2014/main" id="{A5D31EE1-4C6E-4267-99D8-55919DF00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60600" y="3462683"/>
                <a:ext cx="745435" cy="745435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AE161-03DF-4A10-834E-525ED0EC67DC}"/>
              </a:ext>
            </a:extLst>
          </p:cNvPr>
          <p:cNvGrpSpPr/>
          <p:nvPr/>
        </p:nvGrpSpPr>
        <p:grpSpPr>
          <a:xfrm>
            <a:off x="1253290" y="3686201"/>
            <a:ext cx="1399074" cy="691853"/>
            <a:chOff x="1498600" y="3714464"/>
            <a:chExt cx="1507435" cy="745439"/>
          </a:xfrm>
        </p:grpSpPr>
        <p:pic>
          <p:nvPicPr>
            <p:cNvPr id="7" name="Graphic 6" descr="Lamp">
              <a:extLst>
                <a:ext uri="{FF2B5EF4-FFF2-40B4-BE49-F238E27FC236}">
                  <a16:creationId xmlns:a16="http://schemas.microsoft.com/office/drawing/2014/main" id="{02A1354B-2F03-43F9-A8FB-5B9F3EFE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8600" y="3714464"/>
              <a:ext cx="745435" cy="745435"/>
            </a:xfrm>
            <a:prstGeom prst="rect">
              <a:avLst/>
            </a:prstGeom>
          </p:spPr>
        </p:pic>
        <p:pic>
          <p:nvPicPr>
            <p:cNvPr id="8" name="Graphic 7" descr="Lamp">
              <a:extLst>
                <a:ext uri="{FF2B5EF4-FFF2-40B4-BE49-F238E27FC236}">
                  <a16:creationId xmlns:a16="http://schemas.microsoft.com/office/drawing/2014/main" id="{D0732B56-C901-4695-A507-F174D20FB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0600" y="3714466"/>
              <a:ext cx="745435" cy="745437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D1C384A-B521-4CED-A3BE-A5EC02C5D5F7}"/>
              </a:ext>
            </a:extLst>
          </p:cNvPr>
          <p:cNvGrpSpPr/>
          <p:nvPr/>
        </p:nvGrpSpPr>
        <p:grpSpPr>
          <a:xfrm>
            <a:off x="1201019" y="4500880"/>
            <a:ext cx="1534160" cy="461665"/>
            <a:chOff x="1201019" y="4500880"/>
            <a:chExt cx="1534160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15C302-B9DB-4806-A6D3-F947C63B0BA7}"/>
                </a:ext>
              </a:extLst>
            </p:cNvPr>
            <p:cNvSpPr txBox="1"/>
            <p:nvPr/>
          </p:nvSpPr>
          <p:spPr>
            <a:xfrm>
              <a:off x="1272139" y="4500880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9E58E3-AC9D-4DA9-A288-089C809E87A4}"/>
                </a:ext>
              </a:extLst>
            </p:cNvPr>
            <p:cNvSpPr txBox="1"/>
            <p:nvPr/>
          </p:nvSpPr>
          <p:spPr>
            <a:xfrm>
              <a:off x="2034139" y="4500880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A574EDF-603C-44A6-8CC7-ADBF1C65DAA7}"/>
                </a:ext>
              </a:extLst>
            </p:cNvPr>
            <p:cNvSpPr/>
            <p:nvPr/>
          </p:nvSpPr>
          <p:spPr>
            <a:xfrm>
              <a:off x="1201019" y="4500880"/>
              <a:ext cx="153416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7D7791-BD2D-404A-B80C-FD39CC3C6E85}"/>
              </a:ext>
            </a:extLst>
          </p:cNvPr>
          <p:cNvGrpSpPr/>
          <p:nvPr/>
        </p:nvGrpSpPr>
        <p:grpSpPr>
          <a:xfrm>
            <a:off x="1201019" y="5012267"/>
            <a:ext cx="1534160" cy="461665"/>
            <a:chOff x="1201019" y="5012267"/>
            <a:chExt cx="1534160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FD755C-283F-444D-A79E-9EAE3EEA6C1B}"/>
                </a:ext>
              </a:extLst>
            </p:cNvPr>
            <p:cNvSpPr txBox="1"/>
            <p:nvPr/>
          </p:nvSpPr>
          <p:spPr>
            <a:xfrm>
              <a:off x="1272139" y="5012267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OFF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E31085-7FBE-4457-B4B7-DBDD14E1EC75}"/>
                </a:ext>
              </a:extLst>
            </p:cNvPr>
            <p:cNvSpPr txBox="1"/>
            <p:nvPr/>
          </p:nvSpPr>
          <p:spPr>
            <a:xfrm>
              <a:off x="2034139" y="5012267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OFF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2C0E23-EFE7-45F8-9B7C-4F43D0601BB2}"/>
                </a:ext>
              </a:extLst>
            </p:cNvPr>
            <p:cNvSpPr/>
            <p:nvPr/>
          </p:nvSpPr>
          <p:spPr>
            <a:xfrm>
              <a:off x="1201019" y="5025813"/>
              <a:ext cx="153416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3A610EA-8574-4F25-B68A-1F61EE3CD6EC}"/>
              </a:ext>
            </a:extLst>
          </p:cNvPr>
          <p:cNvGrpSpPr/>
          <p:nvPr/>
        </p:nvGrpSpPr>
        <p:grpSpPr>
          <a:xfrm>
            <a:off x="1201019" y="5543974"/>
            <a:ext cx="1534160" cy="461665"/>
            <a:chOff x="1201019" y="5543974"/>
            <a:chExt cx="1534160" cy="4616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2BB8A8-902B-4D79-AC67-392648031E99}"/>
                </a:ext>
              </a:extLst>
            </p:cNvPr>
            <p:cNvSpPr txBox="1"/>
            <p:nvPr/>
          </p:nvSpPr>
          <p:spPr>
            <a:xfrm>
              <a:off x="1272139" y="554397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DCA8B4-D2B5-49B8-BF5B-80B695A26ED6}"/>
                </a:ext>
              </a:extLst>
            </p:cNvPr>
            <p:cNvSpPr txBox="1"/>
            <p:nvPr/>
          </p:nvSpPr>
          <p:spPr>
            <a:xfrm>
              <a:off x="2034139" y="5543974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OFF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5869411-9D14-44BF-89CF-0CBF25338F9F}"/>
                </a:ext>
              </a:extLst>
            </p:cNvPr>
            <p:cNvSpPr/>
            <p:nvPr/>
          </p:nvSpPr>
          <p:spPr>
            <a:xfrm>
              <a:off x="1201019" y="5550746"/>
              <a:ext cx="153416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0747A92-7CED-4BDD-9C1C-8F2AF5119ED5}"/>
              </a:ext>
            </a:extLst>
          </p:cNvPr>
          <p:cNvGrpSpPr/>
          <p:nvPr/>
        </p:nvGrpSpPr>
        <p:grpSpPr>
          <a:xfrm>
            <a:off x="1201019" y="6065520"/>
            <a:ext cx="1534160" cy="461665"/>
            <a:chOff x="1201019" y="6065520"/>
            <a:chExt cx="1534160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52C0E5-7897-47B8-9C06-151A065F6181}"/>
                </a:ext>
              </a:extLst>
            </p:cNvPr>
            <p:cNvSpPr txBox="1"/>
            <p:nvPr/>
          </p:nvSpPr>
          <p:spPr>
            <a:xfrm>
              <a:off x="1272139" y="6065520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OFF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9C1D6-7245-421B-A30F-C98FCEF47CB5}"/>
                </a:ext>
              </a:extLst>
            </p:cNvPr>
            <p:cNvSpPr txBox="1"/>
            <p:nvPr/>
          </p:nvSpPr>
          <p:spPr>
            <a:xfrm>
              <a:off x="2034139" y="6065520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AE3347-19C4-4110-977A-E1E955F5C6D6}"/>
                </a:ext>
              </a:extLst>
            </p:cNvPr>
            <p:cNvSpPr/>
            <p:nvPr/>
          </p:nvSpPr>
          <p:spPr>
            <a:xfrm>
              <a:off x="1201019" y="6075680"/>
              <a:ext cx="153416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  <p:pic>
        <p:nvPicPr>
          <p:cNvPr id="5" name="Graphic 4" descr="Lamp">
            <a:extLst>
              <a:ext uri="{FF2B5EF4-FFF2-40B4-BE49-F238E27FC236}">
                <a16:creationId xmlns:a16="http://schemas.microsoft.com/office/drawing/2014/main" id="{C337236D-A8A4-44EF-B7C9-4AAE297CA2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290" y="1222543"/>
            <a:ext cx="691850" cy="69185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46E58CC7-8EF3-413D-B0CE-3F03F33CA216}"/>
              </a:ext>
            </a:extLst>
          </p:cNvPr>
          <p:cNvGrpSpPr/>
          <p:nvPr/>
        </p:nvGrpSpPr>
        <p:grpSpPr>
          <a:xfrm>
            <a:off x="1305291" y="1987082"/>
            <a:ext cx="706387" cy="465755"/>
            <a:chOff x="1305291" y="1987082"/>
            <a:chExt cx="706387" cy="4657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EA8556-52CB-47A0-ADFF-13EE69A2087F}"/>
                </a:ext>
              </a:extLst>
            </p:cNvPr>
            <p:cNvSpPr txBox="1"/>
            <p:nvPr/>
          </p:nvSpPr>
          <p:spPr>
            <a:xfrm>
              <a:off x="1312779" y="1987082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8986FE-6B2E-466E-8247-F8BA62599773}"/>
                </a:ext>
              </a:extLst>
            </p:cNvPr>
            <p:cNvSpPr/>
            <p:nvPr/>
          </p:nvSpPr>
          <p:spPr>
            <a:xfrm>
              <a:off x="1305291" y="2015957"/>
              <a:ext cx="706387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625ABFE-8D6B-41EE-876B-F1E48876E28E}"/>
              </a:ext>
            </a:extLst>
          </p:cNvPr>
          <p:cNvGrpSpPr/>
          <p:nvPr/>
        </p:nvGrpSpPr>
        <p:grpSpPr>
          <a:xfrm>
            <a:off x="1312779" y="2500964"/>
            <a:ext cx="706920" cy="461665"/>
            <a:chOff x="1312779" y="2500964"/>
            <a:chExt cx="706920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C2B6D69-C64C-42F0-BCCC-E1750965A407}"/>
                </a:ext>
              </a:extLst>
            </p:cNvPr>
            <p:cNvSpPr txBox="1"/>
            <p:nvPr/>
          </p:nvSpPr>
          <p:spPr>
            <a:xfrm>
              <a:off x="1312779" y="2500964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OFF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D63FC5-E63B-4F2B-B23E-0EBC50B2706A}"/>
                </a:ext>
              </a:extLst>
            </p:cNvPr>
            <p:cNvSpPr/>
            <p:nvPr/>
          </p:nvSpPr>
          <p:spPr>
            <a:xfrm>
              <a:off x="1313312" y="2524492"/>
              <a:ext cx="706387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5913BA9-C287-48B4-B5C9-D2F90EA12B43}"/>
              </a:ext>
            </a:extLst>
          </p:cNvPr>
          <p:cNvSpPr txBox="1"/>
          <p:nvPr/>
        </p:nvSpPr>
        <p:spPr>
          <a:xfrm>
            <a:off x="7678287" y="458777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256 numbers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77B2BC-272A-4678-AD31-F8A4B4A94130}"/>
              </a:ext>
            </a:extLst>
          </p:cNvPr>
          <p:cNvSpPr txBox="1"/>
          <p:nvPr/>
        </p:nvSpPr>
        <p:spPr>
          <a:xfrm>
            <a:off x="6794367" y="45877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en-US" sz="3200" baseline="50000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8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D99A13-2F93-4A35-9AE2-E4B80DA6922A}"/>
              </a:ext>
            </a:extLst>
          </p:cNvPr>
          <p:cNvSpPr txBox="1"/>
          <p:nvPr/>
        </p:nvSpPr>
        <p:spPr>
          <a:xfrm>
            <a:off x="7711705" y="5190155"/>
            <a:ext cx="300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It can hold a small number in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the range 0 - 255</a:t>
            </a:r>
          </a:p>
        </p:txBody>
      </p:sp>
    </p:spTree>
    <p:extLst>
      <p:ext uri="{BB962C8B-B14F-4D97-AF65-F5344CB8AC3E}">
        <p14:creationId xmlns:p14="http://schemas.microsoft.com/office/powerpoint/2010/main" val="34128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1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56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0920621-F9C7-4B5F-B9D8-7523BA10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Numbering System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E4F4245-6C3E-4D7A-8D27-E9F537EB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Numbering System</a:t>
            </a:r>
          </a:p>
          <a:p>
            <a:pPr lvl="1"/>
            <a:r>
              <a:rPr lang="en-US" dirty="0"/>
              <a:t>all numbers are written as a series of ones and zeros.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Know how to convert: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 Decimal number to a Binary number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A Binary number to a Decimal number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06762-D674-4A1B-956A-848AA0FA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29CA8B-8DCA-416C-AEB2-989770734E3A}"/>
              </a:ext>
            </a:extLst>
          </p:cNvPr>
          <p:cNvGrpSpPr/>
          <p:nvPr/>
        </p:nvGrpSpPr>
        <p:grpSpPr>
          <a:xfrm>
            <a:off x="5763796" y="2666323"/>
            <a:ext cx="5090160" cy="630144"/>
            <a:chOff x="2631440" y="4075854"/>
            <a:chExt cx="5090160" cy="630144"/>
          </a:xfrm>
          <a:noFill/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B90B82-2BB9-449A-9070-628A0A81299F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0D23EA-B2A4-4498-8B2C-1D00A8DDDF85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25B493-B4C1-4EB2-A8F4-502A59C10F93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3920BD-98B7-4E48-8AEA-F0F58EA43ECF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91AF87-E886-4EB9-BBAE-D3B2A9246B26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D3A320-1F30-471A-AE1D-82A456D6F0AA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4DC439-78FB-407E-A7DF-F928B0425F1F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47050C-34F0-4FD9-9920-BEDD60B00EC4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AC336C-1B1F-45F0-90E0-7655EFA6CAB7}"/>
              </a:ext>
            </a:extLst>
          </p:cNvPr>
          <p:cNvGrpSpPr/>
          <p:nvPr/>
        </p:nvGrpSpPr>
        <p:grpSpPr>
          <a:xfrm>
            <a:off x="5763796" y="2666323"/>
            <a:ext cx="5090160" cy="630144"/>
            <a:chOff x="2631440" y="4075854"/>
            <a:chExt cx="5090160" cy="630144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3CE888-21DB-462E-8C4D-13A9932912CD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BABA70-7F49-4D2F-8A10-E3C284402F34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3F3AA1-8EF5-481A-8E77-43D5A8D79740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71E69EE-E69C-4C64-AF8B-6F126AA84113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2D7715-E58F-439A-B157-D07E98D6F926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C4FD6D-4D65-438A-B0CE-C47086716C64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7EEF29-8961-4643-AA5B-BC8F8509B3A2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64AE4B-CF7C-4E19-833E-096F73A54DFF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46F220-20C4-484C-9621-37FFA8EAE9E3}"/>
              </a:ext>
            </a:extLst>
          </p:cNvPr>
          <p:cNvGrpSpPr/>
          <p:nvPr/>
        </p:nvGrpSpPr>
        <p:grpSpPr>
          <a:xfrm>
            <a:off x="5763796" y="2666323"/>
            <a:ext cx="5090160" cy="630144"/>
            <a:chOff x="2601806" y="1959187"/>
            <a:chExt cx="5090160" cy="630144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CBB4B6-F425-4C2A-8214-8559DC4EB8B3}"/>
                </a:ext>
              </a:extLst>
            </p:cNvPr>
            <p:cNvSpPr/>
            <p:nvPr/>
          </p:nvSpPr>
          <p:spPr>
            <a:xfrm>
              <a:off x="2601806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3191AC-0D2B-4D24-AB7E-5AAB83C6BA96}"/>
                </a:ext>
              </a:extLst>
            </p:cNvPr>
            <p:cNvSpPr/>
            <p:nvPr/>
          </p:nvSpPr>
          <p:spPr>
            <a:xfrm>
              <a:off x="3238951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A289F6-D009-447B-96C8-6F2CCD5B6E2B}"/>
                </a:ext>
              </a:extLst>
            </p:cNvPr>
            <p:cNvSpPr/>
            <p:nvPr/>
          </p:nvSpPr>
          <p:spPr>
            <a:xfrm>
              <a:off x="3876096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EFF2DE9-3EB1-486F-ABF7-D477620D99F0}"/>
                </a:ext>
              </a:extLst>
            </p:cNvPr>
            <p:cNvSpPr/>
            <p:nvPr/>
          </p:nvSpPr>
          <p:spPr>
            <a:xfrm>
              <a:off x="451324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087B78B-215B-490D-B089-F77FC4D10A86}"/>
                </a:ext>
              </a:extLst>
            </p:cNvPr>
            <p:cNvSpPr/>
            <p:nvPr/>
          </p:nvSpPr>
          <p:spPr>
            <a:xfrm>
              <a:off x="5150387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8EA58D-81DA-4DB6-B8F2-2F9A0F1D69F2}"/>
                </a:ext>
              </a:extLst>
            </p:cNvPr>
            <p:cNvSpPr/>
            <p:nvPr/>
          </p:nvSpPr>
          <p:spPr>
            <a:xfrm>
              <a:off x="578753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F0EA15D-8BF9-40D8-9E64-47FA99A78722}"/>
                </a:ext>
              </a:extLst>
            </p:cNvPr>
            <p:cNvSpPr/>
            <p:nvPr/>
          </p:nvSpPr>
          <p:spPr>
            <a:xfrm>
              <a:off x="6424677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EB5D4C-60E4-4121-BD93-07C8EB597464}"/>
                </a:ext>
              </a:extLst>
            </p:cNvPr>
            <p:cNvSpPr/>
            <p:nvPr/>
          </p:nvSpPr>
          <p:spPr>
            <a:xfrm>
              <a:off x="706182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40C65D9B-C9C2-4945-96CF-74C3FF3D184F}"/>
              </a:ext>
            </a:extLst>
          </p:cNvPr>
          <p:cNvSpPr/>
          <p:nvPr/>
        </p:nvSpPr>
        <p:spPr>
          <a:xfrm>
            <a:off x="2565090" y="2685585"/>
            <a:ext cx="1425615" cy="5916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129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063CFB-97C0-4CD6-AE41-B9C19AB24283}"/>
              </a:ext>
            </a:extLst>
          </p:cNvPr>
          <p:cNvCxnSpPr>
            <a:cxnSpLocks/>
          </p:cNvCxnSpPr>
          <p:nvPr/>
        </p:nvCxnSpPr>
        <p:spPr>
          <a:xfrm>
            <a:off x="4292290" y="2981395"/>
            <a:ext cx="11303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BAC7C99-3B4D-4DB0-AC59-383C15D4DA80}"/>
              </a:ext>
            </a:extLst>
          </p:cNvPr>
          <p:cNvSpPr txBox="1"/>
          <p:nvPr/>
        </p:nvSpPr>
        <p:spPr>
          <a:xfrm>
            <a:off x="2412690" y="2183419"/>
            <a:ext cx="195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Decimal number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75AD92-FB74-43D8-9CC9-DC4B38ABBA11}"/>
              </a:ext>
            </a:extLst>
          </p:cNvPr>
          <p:cNvSpPr txBox="1"/>
          <p:nvPr/>
        </p:nvSpPr>
        <p:spPr>
          <a:xfrm>
            <a:off x="5816290" y="2183419"/>
            <a:ext cx="195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Binary number </a:t>
            </a:r>
          </a:p>
        </p:txBody>
      </p:sp>
    </p:spTree>
    <p:extLst>
      <p:ext uri="{BB962C8B-B14F-4D97-AF65-F5344CB8AC3E}">
        <p14:creationId xmlns:p14="http://schemas.microsoft.com/office/powerpoint/2010/main" val="119388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FD7270-E722-429C-AE00-59967C74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Storing Numbers </a:t>
            </a:r>
            <a:r>
              <a:rPr lang="en-US" sz="3600" dirty="0"/>
              <a:t>- </a:t>
            </a:r>
            <a:r>
              <a:rPr lang="en-US" sz="3600" dirty="0">
                <a:solidFill>
                  <a:srgbClr val="FFFF00"/>
                </a:solidFill>
              </a:rPr>
              <a:t>Converting Decimal Numbers to Binary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9380B-995E-47F6-8E56-77445DA8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26008-B6BC-4964-9CCE-643744BA3FF1}"/>
              </a:ext>
            </a:extLst>
          </p:cNvPr>
          <p:cNvSpPr txBox="1"/>
          <p:nvPr/>
        </p:nvSpPr>
        <p:spPr>
          <a:xfrm>
            <a:off x="6995160" y="1161395"/>
            <a:ext cx="33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Determine its Binary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F9B0C-39F9-4BE7-8F6F-F19F535B7BCD}"/>
              </a:ext>
            </a:extLst>
          </p:cNvPr>
          <p:cNvSpPr txBox="1"/>
          <p:nvPr/>
        </p:nvSpPr>
        <p:spPr>
          <a:xfrm>
            <a:off x="8262620" y="405953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  <a:r>
              <a:rPr lang="en-US" sz="2400" b="1" baseline="-25000" dirty="0"/>
              <a:t>10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C00000"/>
                </a:solidFill>
              </a:rPr>
              <a:t>1000</a:t>
            </a:r>
            <a:r>
              <a:rPr lang="en-US" sz="2400" b="1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E699B-7824-4A78-8741-FD55B1A72146}"/>
              </a:ext>
            </a:extLst>
          </p:cNvPr>
          <p:cNvSpPr txBox="1"/>
          <p:nvPr/>
        </p:nvSpPr>
        <p:spPr>
          <a:xfrm>
            <a:off x="11066780" y="31349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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CECBB0-C6CF-47D8-8D93-D20D3518D25B}"/>
              </a:ext>
            </a:extLst>
          </p:cNvPr>
          <p:cNvSpPr txBox="1"/>
          <p:nvPr/>
        </p:nvSpPr>
        <p:spPr>
          <a:xfrm>
            <a:off x="11092340" y="3541375"/>
            <a:ext cx="111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Write from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bottom 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621111-2A09-4B7D-8C44-484FD99CD793}"/>
              </a:ext>
            </a:extLst>
          </p:cNvPr>
          <p:cNvSpPr txBox="1"/>
          <p:nvPr/>
        </p:nvSpPr>
        <p:spPr>
          <a:xfrm>
            <a:off x="386080" y="1161395"/>
            <a:ext cx="315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Given a Decimal Number…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CDEFA5-BD60-41B8-8F90-10FC7E54F4C3}"/>
              </a:ext>
            </a:extLst>
          </p:cNvPr>
          <p:cNvSpPr/>
          <p:nvPr/>
        </p:nvSpPr>
        <p:spPr>
          <a:xfrm>
            <a:off x="1110854" y="1689100"/>
            <a:ext cx="876101" cy="5916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76C81-4420-464D-ABFE-8ED608EAB5C0}"/>
              </a:ext>
            </a:extLst>
          </p:cNvPr>
          <p:cNvSpPr txBox="1"/>
          <p:nvPr/>
        </p:nvSpPr>
        <p:spPr>
          <a:xfrm>
            <a:off x="444500" y="2550160"/>
            <a:ext cx="59856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Steps: </a:t>
            </a:r>
          </a:p>
          <a:p>
            <a:r>
              <a:rPr lang="en-US" dirty="0"/>
              <a:t>1. Divide the number by 2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C00000"/>
                </a:solidFill>
              </a:rPr>
              <a:t>8</a:t>
            </a:r>
            <a:r>
              <a:rPr lang="en-US" dirty="0"/>
              <a:t>/2</a:t>
            </a:r>
          </a:p>
          <a:p>
            <a:r>
              <a:rPr lang="en-US" dirty="0"/>
              <a:t>2. Determine the </a:t>
            </a:r>
            <a:r>
              <a:rPr lang="en-US" b="1" dirty="0"/>
              <a:t>quotient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4  (use this in the </a:t>
            </a:r>
            <a:r>
              <a:rPr lang="en-US" dirty="0"/>
              <a:t>next iteration)</a:t>
            </a:r>
          </a:p>
          <a:p>
            <a:r>
              <a:rPr lang="en-US" dirty="0"/>
              <a:t>3. Determine the </a:t>
            </a:r>
            <a:r>
              <a:rPr lang="en-US" b="1" dirty="0"/>
              <a:t>remainder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0 (this is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binary digit</a:t>
            </a:r>
            <a:r>
              <a:rPr lang="en-US" dirty="0"/>
              <a:t>)</a:t>
            </a:r>
          </a:p>
          <a:p>
            <a:r>
              <a:rPr lang="en-US" dirty="0"/>
              <a:t>4. Repeat steps 1-3 </a:t>
            </a:r>
            <a:r>
              <a:rPr lang="en-US" i="1" dirty="0"/>
              <a:t>until the quotient is equal to 0</a:t>
            </a:r>
          </a:p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6C28EC-83BC-4AC9-AB5C-C5B3CD87AFA6}"/>
              </a:ext>
            </a:extLst>
          </p:cNvPr>
          <p:cNvGrpSpPr/>
          <p:nvPr/>
        </p:nvGrpSpPr>
        <p:grpSpPr>
          <a:xfrm>
            <a:off x="6653106" y="5403638"/>
            <a:ext cx="5090160" cy="630144"/>
            <a:chOff x="2631440" y="4075854"/>
            <a:chExt cx="5090160" cy="630144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AF7F98-1A2C-4AB6-A987-B15741E936A7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8515ED-3C1B-4CE5-9454-7556FF916ECE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6F861C-A884-47A1-B342-FDDBC8C46BC7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8B3FAD8-4002-4425-806E-6D908302EF23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83DD35-D25F-48DD-BD45-0B9D5B487360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318A95B-D836-44A2-BCD2-26EA65BDCCBE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EA2ABE-85CD-4FF0-A985-2D02BDB39604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3F764F-F6DD-497A-BC32-3379FBDAB526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2114B7-88AB-4EAE-BD40-D23EF18AE75F}"/>
              </a:ext>
            </a:extLst>
          </p:cNvPr>
          <p:cNvGrpSpPr/>
          <p:nvPr/>
        </p:nvGrpSpPr>
        <p:grpSpPr>
          <a:xfrm>
            <a:off x="6653106" y="5403638"/>
            <a:ext cx="5090160" cy="630144"/>
            <a:chOff x="2631440" y="4075854"/>
            <a:chExt cx="5090160" cy="630144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77B75C9-B114-4D2A-B64D-2122EAB86C1D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78B96B-C2AF-4CD6-8866-A66C75691558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46160F-BE79-4C7D-BC50-A61230B3A04B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A3EFD34-0432-48A7-B4B2-3AE9363E2589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14D9F3-827C-40CE-B9AD-C5680680B4D0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ECA991-56B0-4F0C-BCEB-5A92DCA24316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D5CF3F-AD38-46A6-B0EB-4986F406C6FA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1AB84F-3442-409F-91A5-364A388EA20B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99E7534-A677-4910-91AF-583A842A882C}"/>
              </a:ext>
            </a:extLst>
          </p:cNvPr>
          <p:cNvGrpSpPr/>
          <p:nvPr/>
        </p:nvGrpSpPr>
        <p:grpSpPr>
          <a:xfrm>
            <a:off x="6653106" y="5403638"/>
            <a:ext cx="5090160" cy="630144"/>
            <a:chOff x="2601806" y="1959187"/>
            <a:chExt cx="5090160" cy="630144"/>
          </a:xfrm>
          <a:noFill/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E6E9FD-1F05-4703-BDC4-3562B298E586}"/>
                </a:ext>
              </a:extLst>
            </p:cNvPr>
            <p:cNvSpPr/>
            <p:nvPr/>
          </p:nvSpPr>
          <p:spPr>
            <a:xfrm>
              <a:off x="2601806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99A43A-4EBB-490D-8C64-9C15C289C689}"/>
                </a:ext>
              </a:extLst>
            </p:cNvPr>
            <p:cNvSpPr/>
            <p:nvPr/>
          </p:nvSpPr>
          <p:spPr>
            <a:xfrm>
              <a:off x="3238951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66F0552-9913-4DFE-8BE0-12EF5FBD03B1}"/>
                </a:ext>
              </a:extLst>
            </p:cNvPr>
            <p:cNvSpPr/>
            <p:nvPr/>
          </p:nvSpPr>
          <p:spPr>
            <a:xfrm>
              <a:off x="3876096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89C307D-5A2F-4B14-AD25-54F1DE7C1845}"/>
                </a:ext>
              </a:extLst>
            </p:cNvPr>
            <p:cNvSpPr/>
            <p:nvPr/>
          </p:nvSpPr>
          <p:spPr>
            <a:xfrm>
              <a:off x="451324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FE04F73-2677-4ED5-9114-BD2C4584270B}"/>
                </a:ext>
              </a:extLst>
            </p:cNvPr>
            <p:cNvSpPr/>
            <p:nvPr/>
          </p:nvSpPr>
          <p:spPr>
            <a:xfrm>
              <a:off x="5150387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86BA7B-DC37-4A7C-905A-0FB9D71716FE}"/>
                </a:ext>
              </a:extLst>
            </p:cNvPr>
            <p:cNvSpPr/>
            <p:nvPr/>
          </p:nvSpPr>
          <p:spPr>
            <a:xfrm>
              <a:off x="578753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49096B7-998B-4663-B7C3-4CEF4C5428F9}"/>
                </a:ext>
              </a:extLst>
            </p:cNvPr>
            <p:cNvSpPr/>
            <p:nvPr/>
          </p:nvSpPr>
          <p:spPr>
            <a:xfrm>
              <a:off x="6424677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68EB56E-68B1-4FB4-AD7E-16E5AD681309}"/>
                </a:ext>
              </a:extLst>
            </p:cNvPr>
            <p:cNvSpPr/>
            <p:nvPr/>
          </p:nvSpPr>
          <p:spPr>
            <a:xfrm>
              <a:off x="706182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A261ED1-36EA-45AD-B52F-8BA7564EBC7C}"/>
              </a:ext>
            </a:extLst>
          </p:cNvPr>
          <p:cNvCxnSpPr>
            <a:cxnSpLocks/>
          </p:cNvCxnSpPr>
          <p:nvPr/>
        </p:nvCxnSpPr>
        <p:spPr>
          <a:xfrm>
            <a:off x="6070600" y="5718710"/>
            <a:ext cx="5207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10">
            <a:extLst>
              <a:ext uri="{FF2B5EF4-FFF2-40B4-BE49-F238E27FC236}">
                <a16:creationId xmlns:a16="http://schemas.microsoft.com/office/drawing/2014/main" id="{4E1CC0EB-447A-4647-BA4C-CA6EAD0B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62587"/>
              </p:ext>
            </p:extLst>
          </p:nvPr>
        </p:nvGraphicFramePr>
        <p:xfrm>
          <a:off x="7345680" y="1666240"/>
          <a:ext cx="3759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06240429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2765133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13440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5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8</a:t>
                      </a:r>
                      <a:r>
                        <a:rPr lang="en-US" dirty="0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4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91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FD7270-E722-429C-AE00-59967C74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9380B-995E-47F6-8E56-77445DA8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7BC7D-1F75-4D75-8295-558531E27B22}"/>
              </a:ext>
            </a:extLst>
          </p:cNvPr>
          <p:cNvSpPr txBox="1"/>
          <p:nvPr/>
        </p:nvSpPr>
        <p:spPr>
          <a:xfrm>
            <a:off x="4798060" y="1161395"/>
            <a:ext cx="33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Determine its Binary Number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5FCB2F-B97A-4AC5-A923-4BEFC64749B9}"/>
              </a:ext>
            </a:extLst>
          </p:cNvPr>
          <p:cNvSpPr/>
          <p:nvPr/>
        </p:nvSpPr>
        <p:spPr>
          <a:xfrm>
            <a:off x="1133714" y="1691640"/>
            <a:ext cx="876101" cy="5916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2CC4D9-F418-41D2-8C78-0F547321C3BD}"/>
              </a:ext>
            </a:extLst>
          </p:cNvPr>
          <p:cNvSpPr txBox="1"/>
          <p:nvPr/>
        </p:nvSpPr>
        <p:spPr>
          <a:xfrm>
            <a:off x="386080" y="1161395"/>
            <a:ext cx="315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Given a Decimal Number…</a:t>
            </a:r>
          </a:p>
        </p:txBody>
      </p: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CDC269BB-682D-45A7-869C-BE0F7CE2C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07783"/>
              </p:ext>
            </p:extLst>
          </p:nvPr>
        </p:nvGraphicFramePr>
        <p:xfrm>
          <a:off x="5029200" y="1875366"/>
          <a:ext cx="3759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06240429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2765133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13440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5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4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0860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69E1DA55-16D0-41D6-9F35-FFF444B3E6FD}"/>
              </a:ext>
            </a:extLst>
          </p:cNvPr>
          <p:cNvSpPr/>
          <p:nvPr/>
        </p:nvSpPr>
        <p:spPr>
          <a:xfrm>
            <a:off x="4786206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E69830-DA3B-4283-972E-8D69D6638381}"/>
              </a:ext>
            </a:extLst>
          </p:cNvPr>
          <p:cNvSpPr/>
          <p:nvPr/>
        </p:nvSpPr>
        <p:spPr>
          <a:xfrm>
            <a:off x="5423351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99CE5F-92DA-40DC-AC8A-D23B7F44EA02}"/>
              </a:ext>
            </a:extLst>
          </p:cNvPr>
          <p:cNvSpPr/>
          <p:nvPr/>
        </p:nvSpPr>
        <p:spPr>
          <a:xfrm>
            <a:off x="6060496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143EFA-13B9-4781-8139-949E48DACD12}"/>
              </a:ext>
            </a:extLst>
          </p:cNvPr>
          <p:cNvSpPr/>
          <p:nvPr/>
        </p:nvSpPr>
        <p:spPr>
          <a:xfrm>
            <a:off x="669764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2F0271-3D9F-4658-BB80-DB27551CDEFE}"/>
              </a:ext>
            </a:extLst>
          </p:cNvPr>
          <p:cNvSpPr/>
          <p:nvPr/>
        </p:nvSpPr>
        <p:spPr>
          <a:xfrm>
            <a:off x="7334787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AC29C8-052E-4E95-9DAD-5F9D73D426CF}"/>
              </a:ext>
            </a:extLst>
          </p:cNvPr>
          <p:cNvSpPr/>
          <p:nvPr/>
        </p:nvSpPr>
        <p:spPr>
          <a:xfrm>
            <a:off x="797193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BCB2AE6-243D-4F9F-A34C-65F9FC50B3CB}"/>
              </a:ext>
            </a:extLst>
          </p:cNvPr>
          <p:cNvSpPr/>
          <p:nvPr/>
        </p:nvSpPr>
        <p:spPr>
          <a:xfrm>
            <a:off x="8609077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5EE2D5-3225-4561-AD06-C7BB8111B9CD}"/>
              </a:ext>
            </a:extLst>
          </p:cNvPr>
          <p:cNvSpPr/>
          <p:nvPr/>
        </p:nvSpPr>
        <p:spPr>
          <a:xfrm>
            <a:off x="924622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25E2C8-DB2E-4551-8864-3DA99761C1A9}"/>
              </a:ext>
            </a:extLst>
          </p:cNvPr>
          <p:cNvSpPr/>
          <p:nvPr/>
        </p:nvSpPr>
        <p:spPr>
          <a:xfrm>
            <a:off x="4786206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8F0C14-1C2C-4BB4-A241-36C88C157C2C}"/>
              </a:ext>
            </a:extLst>
          </p:cNvPr>
          <p:cNvSpPr/>
          <p:nvPr/>
        </p:nvSpPr>
        <p:spPr>
          <a:xfrm>
            <a:off x="5423351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E4E21D-CB7E-4E59-89BD-BB7A0F52597C}"/>
              </a:ext>
            </a:extLst>
          </p:cNvPr>
          <p:cNvSpPr/>
          <p:nvPr/>
        </p:nvSpPr>
        <p:spPr>
          <a:xfrm>
            <a:off x="6060496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8E3C63-8611-4DA5-BA45-1EE28EF8FA7A}"/>
              </a:ext>
            </a:extLst>
          </p:cNvPr>
          <p:cNvSpPr/>
          <p:nvPr/>
        </p:nvSpPr>
        <p:spPr>
          <a:xfrm>
            <a:off x="669764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19E589-428A-4F20-BB00-C60BB7B037E6}"/>
              </a:ext>
            </a:extLst>
          </p:cNvPr>
          <p:cNvSpPr/>
          <p:nvPr/>
        </p:nvSpPr>
        <p:spPr>
          <a:xfrm>
            <a:off x="7334787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72091E-5020-4207-A081-048E94B137A3}"/>
              </a:ext>
            </a:extLst>
          </p:cNvPr>
          <p:cNvSpPr/>
          <p:nvPr/>
        </p:nvSpPr>
        <p:spPr>
          <a:xfrm>
            <a:off x="797193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473517A-82CA-4372-937A-DFB5F328DC4E}"/>
              </a:ext>
            </a:extLst>
          </p:cNvPr>
          <p:cNvSpPr/>
          <p:nvPr/>
        </p:nvSpPr>
        <p:spPr>
          <a:xfrm>
            <a:off x="8609077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5FE9BB8-C5AE-4285-B2B5-A23AD5A1C139}"/>
              </a:ext>
            </a:extLst>
          </p:cNvPr>
          <p:cNvSpPr/>
          <p:nvPr/>
        </p:nvSpPr>
        <p:spPr>
          <a:xfrm>
            <a:off x="924622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E83AFC-0A5B-4CCD-B4D5-569D4AB2DC36}"/>
              </a:ext>
            </a:extLst>
          </p:cNvPr>
          <p:cNvSpPr/>
          <p:nvPr/>
        </p:nvSpPr>
        <p:spPr>
          <a:xfrm>
            <a:off x="4786206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0C75DD0-337A-4462-A143-D69A90A15517}"/>
              </a:ext>
            </a:extLst>
          </p:cNvPr>
          <p:cNvSpPr/>
          <p:nvPr/>
        </p:nvSpPr>
        <p:spPr>
          <a:xfrm>
            <a:off x="5423351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E7E3E3-3227-4AA5-8341-A773738EBC0B}"/>
              </a:ext>
            </a:extLst>
          </p:cNvPr>
          <p:cNvSpPr/>
          <p:nvPr/>
        </p:nvSpPr>
        <p:spPr>
          <a:xfrm>
            <a:off x="6060496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DFFBA5-3C80-4728-B7E7-B61C17FA4769}"/>
              </a:ext>
            </a:extLst>
          </p:cNvPr>
          <p:cNvSpPr/>
          <p:nvPr/>
        </p:nvSpPr>
        <p:spPr>
          <a:xfrm>
            <a:off x="669764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F3B2074-0CA5-44CC-8844-4EB20AABAEEA}"/>
              </a:ext>
            </a:extLst>
          </p:cNvPr>
          <p:cNvSpPr/>
          <p:nvPr/>
        </p:nvSpPr>
        <p:spPr>
          <a:xfrm>
            <a:off x="7334787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5068A81-9AF8-4B7F-9AD1-BCB21B145481}"/>
              </a:ext>
            </a:extLst>
          </p:cNvPr>
          <p:cNvSpPr/>
          <p:nvPr/>
        </p:nvSpPr>
        <p:spPr>
          <a:xfrm>
            <a:off x="797193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78E73B-558C-46BE-8F92-8928072DB1B6}"/>
              </a:ext>
            </a:extLst>
          </p:cNvPr>
          <p:cNvSpPr/>
          <p:nvPr/>
        </p:nvSpPr>
        <p:spPr>
          <a:xfrm>
            <a:off x="8609077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88AB8F8-057D-495B-8986-3DD3062F8E26}"/>
              </a:ext>
            </a:extLst>
          </p:cNvPr>
          <p:cNvSpPr/>
          <p:nvPr/>
        </p:nvSpPr>
        <p:spPr>
          <a:xfrm>
            <a:off x="9246222" y="5200438"/>
            <a:ext cx="630144" cy="6301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F99C863-DF94-4679-BD00-D4412AB1DA4E}"/>
              </a:ext>
            </a:extLst>
          </p:cNvPr>
          <p:cNvCxnSpPr>
            <a:cxnSpLocks/>
          </p:cNvCxnSpPr>
          <p:nvPr/>
        </p:nvCxnSpPr>
        <p:spPr>
          <a:xfrm>
            <a:off x="4203700" y="5515510"/>
            <a:ext cx="5207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814CDE0-64C0-4147-8B15-66861B89BF3C}"/>
              </a:ext>
            </a:extLst>
          </p:cNvPr>
          <p:cNvSpPr txBox="1"/>
          <p:nvPr/>
        </p:nvSpPr>
        <p:spPr>
          <a:xfrm>
            <a:off x="8841740" y="37775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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F08665-8EAD-4E7C-96B0-118E337D9E00}"/>
              </a:ext>
            </a:extLst>
          </p:cNvPr>
          <p:cNvSpPr txBox="1"/>
          <p:nvPr/>
        </p:nvSpPr>
        <p:spPr>
          <a:xfrm>
            <a:off x="6697980" y="4313535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</a:t>
            </a:r>
            <a:r>
              <a:rPr lang="en-US" sz="2400" b="1" baseline="-25000" dirty="0"/>
              <a:t>10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C00000"/>
                </a:solidFill>
              </a:rPr>
              <a:t>???</a:t>
            </a:r>
            <a:r>
              <a:rPr lang="en-US" sz="2400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947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FD7270-E722-429C-AE00-59967C74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-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9380B-995E-47F6-8E56-77445DA8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27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37BC7D-1F75-4D75-8295-558531E27B22}"/>
              </a:ext>
            </a:extLst>
          </p:cNvPr>
          <p:cNvSpPr txBox="1"/>
          <p:nvPr/>
        </p:nvSpPr>
        <p:spPr>
          <a:xfrm>
            <a:off x="4798060" y="1161395"/>
            <a:ext cx="330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Determine its Binary Number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5FCB2F-B97A-4AC5-A923-4BEFC64749B9}"/>
              </a:ext>
            </a:extLst>
          </p:cNvPr>
          <p:cNvSpPr/>
          <p:nvPr/>
        </p:nvSpPr>
        <p:spPr>
          <a:xfrm>
            <a:off x="1133714" y="1691640"/>
            <a:ext cx="876101" cy="5916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124FD-C040-4E28-90A3-0000E07C8AB8}"/>
              </a:ext>
            </a:extLst>
          </p:cNvPr>
          <p:cNvSpPr txBox="1"/>
          <p:nvPr/>
        </p:nvSpPr>
        <p:spPr>
          <a:xfrm>
            <a:off x="8841740" y="37775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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558C0C-9F8D-47E3-B314-A3FB7575734E}"/>
              </a:ext>
            </a:extLst>
          </p:cNvPr>
          <p:cNvSpPr txBox="1"/>
          <p:nvPr/>
        </p:nvSpPr>
        <p:spPr>
          <a:xfrm>
            <a:off x="6261100" y="436687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</a:t>
            </a:r>
            <a:r>
              <a:rPr lang="en-US" sz="2400" b="1" baseline="-25000" dirty="0"/>
              <a:t>10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C00000"/>
                </a:solidFill>
              </a:rPr>
              <a:t>10011</a:t>
            </a:r>
            <a:r>
              <a:rPr lang="en-US" sz="2400" b="1" baseline="-25000" dirty="0"/>
              <a:t>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50EA4C-7FA2-4D52-8FBD-F152B00E17E1}"/>
              </a:ext>
            </a:extLst>
          </p:cNvPr>
          <p:cNvGrpSpPr/>
          <p:nvPr/>
        </p:nvGrpSpPr>
        <p:grpSpPr>
          <a:xfrm>
            <a:off x="4786206" y="5200438"/>
            <a:ext cx="5090160" cy="630144"/>
            <a:chOff x="2631440" y="4075854"/>
            <a:chExt cx="5090160" cy="630144"/>
          </a:xfrm>
          <a:noFill/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4237D6-5CCB-4776-B10A-9A870BC49BB1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2CA151-81AD-4554-8A95-4D62685506D2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1A9BF7-7C74-4EBF-8459-C2AB2546C248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80F34F-E843-48B9-818C-3DD851227E63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0EC223-D3F0-412C-8849-9A16499FFA2F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9B6CA4-1CC0-418B-A6B0-4544869CA7B3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0233F9-B7B7-4151-8FF3-2414851441A6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4F5C57-410E-4AFF-95BA-ABDA30702B97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B3A713-9523-4021-91B2-B1D853BE1103}"/>
              </a:ext>
            </a:extLst>
          </p:cNvPr>
          <p:cNvGrpSpPr/>
          <p:nvPr/>
        </p:nvGrpSpPr>
        <p:grpSpPr>
          <a:xfrm>
            <a:off x="4786206" y="5200438"/>
            <a:ext cx="5090160" cy="630144"/>
            <a:chOff x="2631440" y="4075854"/>
            <a:chExt cx="5090160" cy="630144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8A717F-6BCA-435D-A13E-E41F0675C6FD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B444BA-7EA4-4542-938A-E88D006EB4FF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BB5F9D-617A-45CB-BB2D-C71FB572BA11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8F0FA99-B5ED-443A-B296-6D0DEF4BC13B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A1C658-2326-4B1C-8809-D5152D1D2CD8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5F669C-E210-4559-AAB3-647E4518024B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551459-79AF-421D-8D48-0E08238C2BDC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53ADA4-A4A6-4529-9F83-5C68929C1D7B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71867-3237-4F49-9531-3B0C884EB38A}"/>
              </a:ext>
            </a:extLst>
          </p:cNvPr>
          <p:cNvGrpSpPr/>
          <p:nvPr/>
        </p:nvGrpSpPr>
        <p:grpSpPr>
          <a:xfrm>
            <a:off x="4786206" y="5200438"/>
            <a:ext cx="5090160" cy="630144"/>
            <a:chOff x="2601806" y="1959187"/>
            <a:chExt cx="5090160" cy="630144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CBBE27-7456-4D03-88CF-99F719817F54}"/>
                </a:ext>
              </a:extLst>
            </p:cNvPr>
            <p:cNvSpPr/>
            <p:nvPr/>
          </p:nvSpPr>
          <p:spPr>
            <a:xfrm>
              <a:off x="2601806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7887421-3ADE-4A1A-A0BC-4A1430F97955}"/>
                </a:ext>
              </a:extLst>
            </p:cNvPr>
            <p:cNvSpPr/>
            <p:nvPr/>
          </p:nvSpPr>
          <p:spPr>
            <a:xfrm>
              <a:off x="3238951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68D02F-B113-484D-8F23-FC04CACCFDE2}"/>
                </a:ext>
              </a:extLst>
            </p:cNvPr>
            <p:cNvSpPr/>
            <p:nvPr/>
          </p:nvSpPr>
          <p:spPr>
            <a:xfrm>
              <a:off x="3876096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EE71A8E-C400-4029-968D-309B2BC91077}"/>
                </a:ext>
              </a:extLst>
            </p:cNvPr>
            <p:cNvSpPr/>
            <p:nvPr/>
          </p:nvSpPr>
          <p:spPr>
            <a:xfrm>
              <a:off x="451324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07A48D-8C80-4A53-923E-D0C746D59D6B}"/>
                </a:ext>
              </a:extLst>
            </p:cNvPr>
            <p:cNvSpPr/>
            <p:nvPr/>
          </p:nvSpPr>
          <p:spPr>
            <a:xfrm>
              <a:off x="5150387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2011E3E-453D-42AC-ACEA-5CA0CD6B578D}"/>
                </a:ext>
              </a:extLst>
            </p:cNvPr>
            <p:cNvSpPr/>
            <p:nvPr/>
          </p:nvSpPr>
          <p:spPr>
            <a:xfrm>
              <a:off x="578753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DB061EE-C298-48A2-B801-D2ADC3D8F14F}"/>
                </a:ext>
              </a:extLst>
            </p:cNvPr>
            <p:cNvSpPr/>
            <p:nvPr/>
          </p:nvSpPr>
          <p:spPr>
            <a:xfrm>
              <a:off x="6424677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03B23-5A67-4841-B9FA-6AEA40ADE952}"/>
                </a:ext>
              </a:extLst>
            </p:cNvPr>
            <p:cNvSpPr/>
            <p:nvPr/>
          </p:nvSpPr>
          <p:spPr>
            <a:xfrm>
              <a:off x="7061822" y="1959187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D8BCAF-BFA2-4E5E-87AC-743D2A306535}"/>
              </a:ext>
            </a:extLst>
          </p:cNvPr>
          <p:cNvCxnSpPr>
            <a:cxnSpLocks/>
          </p:cNvCxnSpPr>
          <p:nvPr/>
        </p:nvCxnSpPr>
        <p:spPr>
          <a:xfrm>
            <a:off x="4203700" y="5515510"/>
            <a:ext cx="5207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82CC4D9-F418-41D2-8C78-0F547321C3BD}"/>
              </a:ext>
            </a:extLst>
          </p:cNvPr>
          <p:cNvSpPr txBox="1"/>
          <p:nvPr/>
        </p:nvSpPr>
        <p:spPr>
          <a:xfrm>
            <a:off x="386080" y="1161395"/>
            <a:ext cx="315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Given a Decimal Number…</a:t>
            </a:r>
          </a:p>
        </p:txBody>
      </p:sp>
      <p:graphicFrame>
        <p:nvGraphicFramePr>
          <p:cNvPr id="66" name="Table 10">
            <a:extLst>
              <a:ext uri="{FF2B5EF4-FFF2-40B4-BE49-F238E27FC236}">
                <a16:creationId xmlns:a16="http://schemas.microsoft.com/office/drawing/2014/main" id="{737EE339-9F9B-44C7-ACB3-712F7764B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47488"/>
              </p:ext>
            </p:extLst>
          </p:nvPr>
        </p:nvGraphicFramePr>
        <p:xfrm>
          <a:off x="5029200" y="1875366"/>
          <a:ext cx="3759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06240429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2765133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13440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5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44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5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89BDF79F-E69E-4FAC-96FA-67D568D4934B}"/>
              </a:ext>
            </a:extLst>
          </p:cNvPr>
          <p:cNvGrpSpPr/>
          <p:nvPr/>
        </p:nvGrpSpPr>
        <p:grpSpPr>
          <a:xfrm>
            <a:off x="2601806" y="1952837"/>
            <a:ext cx="5090160" cy="630144"/>
            <a:chOff x="2631440" y="4075854"/>
            <a:chExt cx="5090160" cy="63014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11268C5-7E0F-4C24-AF08-0CDABF2C3D9F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F706DA5-2E0B-4400-9BD0-08CC71D8BFB4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8BC51AB-8D93-4C94-847F-DA8FF9113175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68C8243-2B63-4EC2-B4ED-187E852BF469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086BF57-779C-4507-A0AA-978CF5108E8E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890CA07-B264-4CA7-B73B-59F1D3455588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42F9D0-EFE5-4AB3-9493-61FDA1439DD6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EC80086-E25A-4997-8349-4A8497000C16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49884D-AB81-4196-A4C6-577B4CD88660}"/>
              </a:ext>
            </a:extLst>
          </p:cNvPr>
          <p:cNvGrpSpPr/>
          <p:nvPr/>
        </p:nvGrpSpPr>
        <p:grpSpPr>
          <a:xfrm>
            <a:off x="2601806" y="1952837"/>
            <a:ext cx="5090160" cy="630144"/>
            <a:chOff x="2631440" y="4075854"/>
            <a:chExt cx="5090160" cy="630144"/>
          </a:xfrm>
          <a:noFill/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D8C495-3E25-4C6C-B863-D7DEA3EEC515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D390127-49A9-4E32-B830-BA1F11F9B936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5018763-F4CF-4523-AE9E-B5A16B772223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171D196-CEF2-4FE8-AEE5-F0C1AD992CD0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4BA48BC-0FBD-4B46-9A58-482A60DBAD60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D02072C-214C-4113-8A27-5865A26B0CF7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AAE2D8F-61B1-4878-850D-C6DAB6C57626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701471C-6E7B-4C4F-A448-C84F88A145BE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EFD000A-AAF8-419D-B8EE-A950427D0FD1}"/>
              </a:ext>
            </a:extLst>
          </p:cNvPr>
          <p:cNvGrpSpPr/>
          <p:nvPr/>
        </p:nvGrpSpPr>
        <p:grpSpPr>
          <a:xfrm>
            <a:off x="3293535" y="2607734"/>
            <a:ext cx="4360332" cy="634999"/>
            <a:chOff x="3293535" y="2607734"/>
            <a:chExt cx="4360332" cy="63499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39EF2E-5566-4492-B755-189DEE2C8E7C}"/>
                </a:ext>
              </a:extLst>
            </p:cNvPr>
            <p:cNvSpPr/>
            <p:nvPr/>
          </p:nvSpPr>
          <p:spPr>
            <a:xfrm>
              <a:off x="3293535" y="2607734"/>
              <a:ext cx="541867" cy="634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4CFDE9E-B2DD-495E-A6AE-981385BF8622}"/>
                </a:ext>
              </a:extLst>
            </p:cNvPr>
            <p:cNvSpPr/>
            <p:nvPr/>
          </p:nvSpPr>
          <p:spPr>
            <a:xfrm>
              <a:off x="5198533" y="2607734"/>
              <a:ext cx="541867" cy="634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A4BB1C-FC42-49E6-AD9C-10E3CC0411E7}"/>
                </a:ext>
              </a:extLst>
            </p:cNvPr>
            <p:cNvSpPr/>
            <p:nvPr/>
          </p:nvSpPr>
          <p:spPr>
            <a:xfrm>
              <a:off x="5825066" y="2607734"/>
              <a:ext cx="541867" cy="634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CA59DD-DE46-4D37-820D-AE2D788C7694}"/>
                </a:ext>
              </a:extLst>
            </p:cNvPr>
            <p:cNvSpPr/>
            <p:nvPr/>
          </p:nvSpPr>
          <p:spPr>
            <a:xfrm>
              <a:off x="7112000" y="2607734"/>
              <a:ext cx="541867" cy="634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4722812-D68F-45A8-936E-212BE439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Storing Numbers </a:t>
            </a:r>
            <a:r>
              <a:rPr lang="en-US" sz="4900" dirty="0"/>
              <a:t>- </a:t>
            </a:r>
            <a:r>
              <a:rPr lang="en-US" sz="3600" dirty="0">
                <a:solidFill>
                  <a:srgbClr val="FFFF00"/>
                </a:solidFill>
              </a:rPr>
              <a:t>Converting Binary Numbers to Decimal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2096-D6DC-4E5B-BAD8-132DFE5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D53EC8-4BBA-4964-84AC-3F15EA76072F}"/>
              </a:ext>
            </a:extLst>
          </p:cNvPr>
          <p:cNvGrpSpPr/>
          <p:nvPr/>
        </p:nvGrpSpPr>
        <p:grpSpPr>
          <a:xfrm>
            <a:off x="2601806" y="1950720"/>
            <a:ext cx="5090160" cy="1242794"/>
            <a:chOff x="2580640" y="1950720"/>
            <a:chExt cx="5090160" cy="124279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B865CE1-E582-408E-BD02-3C6E4FB3A536}"/>
                </a:ext>
              </a:extLst>
            </p:cNvPr>
            <p:cNvGrpSpPr/>
            <p:nvPr/>
          </p:nvGrpSpPr>
          <p:grpSpPr>
            <a:xfrm>
              <a:off x="2580640" y="1950720"/>
              <a:ext cx="5090160" cy="630144"/>
              <a:chOff x="2580640" y="1950720"/>
              <a:chExt cx="5090160" cy="6301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E5F5D-14A4-41DB-A397-4CA88490E804}"/>
                  </a:ext>
                </a:extLst>
              </p:cNvPr>
              <p:cNvSpPr/>
              <p:nvPr/>
            </p:nvSpPr>
            <p:spPr>
              <a:xfrm>
                <a:off x="2580640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084916-E61E-4171-9026-4C6E88993473}"/>
                  </a:ext>
                </a:extLst>
              </p:cNvPr>
              <p:cNvSpPr/>
              <p:nvPr/>
            </p:nvSpPr>
            <p:spPr>
              <a:xfrm>
                <a:off x="3217785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25D514-054F-4C2C-A2C1-E0C0FC1CCDCA}"/>
                  </a:ext>
                </a:extLst>
              </p:cNvPr>
              <p:cNvSpPr/>
              <p:nvPr/>
            </p:nvSpPr>
            <p:spPr>
              <a:xfrm>
                <a:off x="3854930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1F652F-2D71-49E6-9E1D-0F3A0BEE9F90}"/>
                  </a:ext>
                </a:extLst>
              </p:cNvPr>
              <p:cNvSpPr/>
              <p:nvPr/>
            </p:nvSpPr>
            <p:spPr>
              <a:xfrm>
                <a:off x="449207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3838FC-FE0C-4438-B025-ED6EDF9EA8BB}"/>
                  </a:ext>
                </a:extLst>
              </p:cNvPr>
              <p:cNvSpPr/>
              <p:nvPr/>
            </p:nvSpPr>
            <p:spPr>
              <a:xfrm>
                <a:off x="5129221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F0023E-E60F-4B96-A12A-D2E215537E56}"/>
                  </a:ext>
                </a:extLst>
              </p:cNvPr>
              <p:cNvSpPr/>
              <p:nvPr/>
            </p:nvSpPr>
            <p:spPr>
              <a:xfrm>
                <a:off x="576636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B59756-3EFD-48BB-8D25-EE874E7AA35A}"/>
                  </a:ext>
                </a:extLst>
              </p:cNvPr>
              <p:cNvSpPr/>
              <p:nvPr/>
            </p:nvSpPr>
            <p:spPr>
              <a:xfrm>
                <a:off x="6403511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7DA63E-3DDC-44F0-B4A7-BC7845C90AA9}"/>
                  </a:ext>
                </a:extLst>
              </p:cNvPr>
              <p:cNvSpPr/>
              <p:nvPr/>
            </p:nvSpPr>
            <p:spPr>
              <a:xfrm>
                <a:off x="704065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9474CF3-080E-4F91-A0E8-8BF9F0BEEB4C}"/>
                </a:ext>
              </a:extLst>
            </p:cNvPr>
            <p:cNvGrpSpPr/>
            <p:nvPr/>
          </p:nvGrpSpPr>
          <p:grpSpPr>
            <a:xfrm>
              <a:off x="2705596" y="2560320"/>
              <a:ext cx="4840248" cy="369332"/>
              <a:chOff x="2705596" y="2661920"/>
              <a:chExt cx="4840248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7306B3-1027-4EB8-B0B0-8DC578D953FF}"/>
                  </a:ext>
                </a:extLst>
              </p:cNvPr>
              <p:cNvSpPr txBox="1"/>
              <p:nvPr/>
            </p:nvSpPr>
            <p:spPr>
              <a:xfrm>
                <a:off x="7165612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402D21-A271-4161-9045-832AF8F29110}"/>
                  </a:ext>
                </a:extLst>
              </p:cNvPr>
              <p:cNvSpPr txBox="1"/>
              <p:nvPr/>
            </p:nvSpPr>
            <p:spPr>
              <a:xfrm>
                <a:off x="6528466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635120-9B46-4900-8137-019FA841C812}"/>
                  </a:ext>
                </a:extLst>
              </p:cNvPr>
              <p:cNvSpPr txBox="1"/>
              <p:nvPr/>
            </p:nvSpPr>
            <p:spPr>
              <a:xfrm>
                <a:off x="5891321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26EDB2-9C59-4DBF-A55C-7DE2E0E4656B}"/>
                  </a:ext>
                </a:extLst>
              </p:cNvPr>
              <p:cNvSpPr txBox="1"/>
              <p:nvPr/>
            </p:nvSpPr>
            <p:spPr>
              <a:xfrm>
                <a:off x="5254176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130E20-A4C8-4DB6-B231-53109E21CFDF}"/>
                  </a:ext>
                </a:extLst>
              </p:cNvPr>
              <p:cNvSpPr txBox="1"/>
              <p:nvPr/>
            </p:nvSpPr>
            <p:spPr>
              <a:xfrm>
                <a:off x="4617031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BCDF63-4187-4E01-8CD5-A77750740BC2}"/>
                  </a:ext>
                </a:extLst>
              </p:cNvPr>
              <p:cNvSpPr txBox="1"/>
              <p:nvPr/>
            </p:nvSpPr>
            <p:spPr>
              <a:xfrm>
                <a:off x="2705596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0AF730-B31C-4D42-A7F2-A59C3305F978}"/>
                  </a:ext>
                </a:extLst>
              </p:cNvPr>
              <p:cNvSpPr txBox="1"/>
              <p:nvPr/>
            </p:nvSpPr>
            <p:spPr>
              <a:xfrm>
                <a:off x="3979886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9551A4-7004-4238-89FF-31914E177A78}"/>
                  </a:ext>
                </a:extLst>
              </p:cNvPr>
              <p:cNvSpPr txBox="1"/>
              <p:nvPr/>
            </p:nvSpPr>
            <p:spPr>
              <a:xfrm>
                <a:off x="3342741" y="266192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2</a:t>
                </a:r>
                <a:r>
                  <a:rPr lang="en-US" b="1" baseline="30000" dirty="0"/>
                  <a:t>6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8B98C3B-C556-47D6-B137-D67C5524641E}"/>
                </a:ext>
              </a:extLst>
            </p:cNvPr>
            <p:cNvGrpSpPr/>
            <p:nvPr/>
          </p:nvGrpSpPr>
          <p:grpSpPr>
            <a:xfrm>
              <a:off x="2605950" y="2854960"/>
              <a:ext cx="4955664" cy="338554"/>
              <a:chOff x="2605950" y="3007360"/>
              <a:chExt cx="4955664" cy="3385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C7169-0D88-4438-8958-D31D0EAA1D87}"/>
                  </a:ext>
                </a:extLst>
              </p:cNvPr>
              <p:cNvSpPr txBox="1"/>
              <p:nvPr/>
            </p:nvSpPr>
            <p:spPr>
              <a:xfrm>
                <a:off x="7170160" y="3007360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=1</a:t>
                </a:r>
                <a:endParaRPr lang="en-US" sz="1600" b="1" baseline="30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E835BC-BEB5-4890-854E-CD4640134DE5}"/>
                  </a:ext>
                </a:extLst>
              </p:cNvPr>
              <p:cNvSpPr txBox="1"/>
              <p:nvPr/>
            </p:nvSpPr>
            <p:spPr>
              <a:xfrm>
                <a:off x="6533015" y="3007360"/>
                <a:ext cx="3914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=2</a:t>
                </a:r>
                <a:endParaRPr lang="en-US" sz="1600" b="1" baseline="300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ECD89B-A72E-427D-B7A3-237DE00DC564}"/>
                  </a:ext>
                </a:extLst>
              </p:cNvPr>
              <p:cNvSpPr txBox="1"/>
              <p:nvPr/>
            </p:nvSpPr>
            <p:spPr>
              <a:xfrm>
                <a:off x="5871000" y="3007360"/>
                <a:ext cx="448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=4</a:t>
                </a:r>
                <a:endParaRPr lang="en-US" sz="1600" b="1" baseline="30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A3F158-448A-4451-9BE3-530E227926E9}"/>
                  </a:ext>
                </a:extLst>
              </p:cNvPr>
              <p:cNvSpPr txBox="1"/>
              <p:nvPr/>
            </p:nvSpPr>
            <p:spPr>
              <a:xfrm>
                <a:off x="5258725" y="3007360"/>
                <a:ext cx="3914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=8</a:t>
                </a:r>
                <a:endParaRPr lang="en-US" sz="1600" b="1" baseline="300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72BDD2-22C5-4A97-8A86-F2F58AA0E044}"/>
                  </a:ext>
                </a:extLst>
              </p:cNvPr>
              <p:cNvSpPr txBox="1"/>
              <p:nvPr/>
            </p:nvSpPr>
            <p:spPr>
              <a:xfrm>
                <a:off x="4569482" y="3007360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=16</a:t>
                </a:r>
                <a:endParaRPr lang="en-US" sz="1600" b="1" baseline="300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C7EACE-8B76-4B78-841B-7437DAC17E54}"/>
                  </a:ext>
                </a:extLst>
              </p:cNvPr>
              <p:cNvSpPr txBox="1"/>
              <p:nvPr/>
            </p:nvSpPr>
            <p:spPr>
              <a:xfrm>
                <a:off x="2605950" y="3007360"/>
                <a:ext cx="599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=128</a:t>
                </a:r>
                <a:endParaRPr lang="en-US" sz="1600" b="1" baseline="300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28CECA-955D-494B-BD80-A992E75F2FBD}"/>
                  </a:ext>
                </a:extLst>
              </p:cNvPr>
              <p:cNvSpPr txBox="1"/>
              <p:nvPr/>
            </p:nvSpPr>
            <p:spPr>
              <a:xfrm>
                <a:off x="3932337" y="3007360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=32</a:t>
                </a:r>
                <a:endParaRPr lang="en-US" sz="1600" b="1" baseline="30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BFCAE2-794A-4F83-8114-B4A8FE183CE9}"/>
                  </a:ext>
                </a:extLst>
              </p:cNvPr>
              <p:cNvSpPr txBox="1"/>
              <p:nvPr/>
            </p:nvSpPr>
            <p:spPr>
              <a:xfrm>
                <a:off x="3295192" y="3007360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=64</a:t>
                </a:r>
                <a:endParaRPr lang="en-US" sz="1600" b="1" baseline="30000" dirty="0"/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43721D5-70FB-4442-A7B4-AE7A53A7BA2F}"/>
              </a:ext>
            </a:extLst>
          </p:cNvPr>
          <p:cNvGrpSpPr/>
          <p:nvPr/>
        </p:nvGrpSpPr>
        <p:grpSpPr>
          <a:xfrm>
            <a:off x="2601806" y="1952837"/>
            <a:ext cx="5090160" cy="630144"/>
            <a:chOff x="2601806" y="1959187"/>
            <a:chExt cx="5090160" cy="63014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C197A1-57C1-4012-8137-D47AA0801ED2}"/>
                </a:ext>
              </a:extLst>
            </p:cNvPr>
            <p:cNvSpPr/>
            <p:nvPr/>
          </p:nvSpPr>
          <p:spPr>
            <a:xfrm>
              <a:off x="2601806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0FB7EAF-00BF-423F-B20E-02CCBCA3DC46}"/>
                </a:ext>
              </a:extLst>
            </p:cNvPr>
            <p:cNvSpPr/>
            <p:nvPr/>
          </p:nvSpPr>
          <p:spPr>
            <a:xfrm>
              <a:off x="3238951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4CA0636-EB83-4D2E-B498-2AC13333F4F8}"/>
                </a:ext>
              </a:extLst>
            </p:cNvPr>
            <p:cNvSpPr/>
            <p:nvPr/>
          </p:nvSpPr>
          <p:spPr>
            <a:xfrm>
              <a:off x="3876096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013F68-7B2B-480C-9C4C-B26784F14610}"/>
                </a:ext>
              </a:extLst>
            </p:cNvPr>
            <p:cNvSpPr/>
            <p:nvPr/>
          </p:nvSpPr>
          <p:spPr>
            <a:xfrm>
              <a:off x="4513242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61D692-1C88-4E06-9EE1-66AE741C06A6}"/>
                </a:ext>
              </a:extLst>
            </p:cNvPr>
            <p:cNvSpPr/>
            <p:nvPr/>
          </p:nvSpPr>
          <p:spPr>
            <a:xfrm>
              <a:off x="5150387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A8FF6D-4D80-41C4-B7E9-A6E441891DFB}"/>
                </a:ext>
              </a:extLst>
            </p:cNvPr>
            <p:cNvSpPr/>
            <p:nvPr/>
          </p:nvSpPr>
          <p:spPr>
            <a:xfrm>
              <a:off x="5787532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7229D6-A11D-4B99-9A16-776E797C5327}"/>
                </a:ext>
              </a:extLst>
            </p:cNvPr>
            <p:cNvSpPr/>
            <p:nvPr/>
          </p:nvSpPr>
          <p:spPr>
            <a:xfrm>
              <a:off x="6424677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D2CF70-6056-449D-A874-1312CAF90B74}"/>
                </a:ext>
              </a:extLst>
            </p:cNvPr>
            <p:cNvSpPr/>
            <p:nvPr/>
          </p:nvSpPr>
          <p:spPr>
            <a:xfrm>
              <a:off x="7061822" y="1959187"/>
              <a:ext cx="630144" cy="63014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F42B891-3C66-49FC-B140-C333B94D9698}"/>
              </a:ext>
            </a:extLst>
          </p:cNvPr>
          <p:cNvSpPr txBox="1"/>
          <p:nvPr/>
        </p:nvSpPr>
        <p:spPr>
          <a:xfrm>
            <a:off x="2297967" y="4348212"/>
            <a:ext cx="2060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1 + 4 + 8 + 64</a:t>
            </a:r>
          </a:p>
          <a:p>
            <a:r>
              <a:rPr lang="en-US" sz="2400" b="1" dirty="0"/>
              <a:t>= 77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6C98B4-5D53-4522-B14A-492F94E856DB}"/>
              </a:ext>
            </a:extLst>
          </p:cNvPr>
          <p:cNvSpPr txBox="1"/>
          <p:nvPr/>
        </p:nvSpPr>
        <p:spPr>
          <a:xfrm>
            <a:off x="386080" y="3852333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Determine its Numerical Value…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D25880-E9B1-49B2-A96C-7A8CCD6811EF}"/>
              </a:ext>
            </a:extLst>
          </p:cNvPr>
          <p:cNvSpPr txBox="1"/>
          <p:nvPr/>
        </p:nvSpPr>
        <p:spPr>
          <a:xfrm>
            <a:off x="8862060" y="2547620"/>
            <a:ext cx="204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First, know the </a:t>
            </a:r>
          </a:p>
          <a:p>
            <a:pPr algn="ctr"/>
            <a:r>
              <a:rPr lang="en-US" b="1" dirty="0"/>
              <a:t>positional values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BD1B45-90D7-4C7C-904B-D777A285DB40}"/>
              </a:ext>
            </a:extLst>
          </p:cNvPr>
          <p:cNvSpPr txBox="1"/>
          <p:nvPr/>
        </p:nvSpPr>
        <p:spPr>
          <a:xfrm>
            <a:off x="386080" y="1161395"/>
            <a:ext cx="315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Given a Binary Number…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100294-DACC-41C4-9363-7766739964E1}"/>
              </a:ext>
            </a:extLst>
          </p:cNvPr>
          <p:cNvSpPr/>
          <p:nvPr/>
        </p:nvSpPr>
        <p:spPr>
          <a:xfrm>
            <a:off x="6531214" y="5107940"/>
            <a:ext cx="876101" cy="5916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77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EFF841A-10AF-4448-8ECE-AEB177377CD0}"/>
              </a:ext>
            </a:extLst>
          </p:cNvPr>
          <p:cNvCxnSpPr>
            <a:cxnSpLocks/>
          </p:cNvCxnSpPr>
          <p:nvPr/>
        </p:nvCxnSpPr>
        <p:spPr>
          <a:xfrm>
            <a:off x="5918200" y="5403750"/>
            <a:ext cx="5207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22812-D68F-45A8-936E-212BE439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2096-D6DC-4E5B-BAD8-132DFE5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29</a:t>
            </a:fld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6C98B4-5D53-4522-B14A-492F94E856DB}"/>
              </a:ext>
            </a:extLst>
          </p:cNvPr>
          <p:cNvSpPr txBox="1"/>
          <p:nvPr/>
        </p:nvSpPr>
        <p:spPr>
          <a:xfrm>
            <a:off x="7386320" y="1161395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Determine its Numerical Value…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6B192E46-9B08-48FC-9F8E-3D95BD889458}"/>
              </a:ext>
            </a:extLst>
          </p:cNvPr>
          <p:cNvSpPr txBox="1"/>
          <p:nvPr/>
        </p:nvSpPr>
        <p:spPr>
          <a:xfrm>
            <a:off x="386080" y="1161395"/>
            <a:ext cx="315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Given a Binary Number…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0A05E73-6F86-445A-833E-13668C3D96CA}"/>
              </a:ext>
            </a:extLst>
          </p:cNvPr>
          <p:cNvGrpSpPr/>
          <p:nvPr/>
        </p:nvGrpSpPr>
        <p:grpSpPr>
          <a:xfrm>
            <a:off x="854286" y="1788131"/>
            <a:ext cx="5090160" cy="630144"/>
            <a:chOff x="854286" y="4430818"/>
            <a:chExt cx="5090160" cy="63014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361171E-4A6D-46CB-BD27-522DE232EDB2}"/>
                </a:ext>
              </a:extLst>
            </p:cNvPr>
            <p:cNvGrpSpPr/>
            <p:nvPr/>
          </p:nvGrpSpPr>
          <p:grpSpPr>
            <a:xfrm>
              <a:off x="854286" y="4430818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FB4CB53-6B72-48B5-B714-847EC5483620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FA6F37D-CA4F-4DEB-8A8F-755F0179290F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291F6DE-B14B-4CA3-8BF5-44A12207EF66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8D110E6-B520-4AF6-B441-B7C7B4D4674E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D20DC7-307B-4961-985D-D935563C1D5E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2E51C4B-B825-48B2-A9A8-7664AF71A2C5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AE8C450-2AD7-4FD7-9C2B-5477AC760A9D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04239DB-F6DD-4266-8EEB-3A6562BF920F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ACD7E41-C2ED-49CF-8B70-9B9E70B06EB6}"/>
                </a:ext>
              </a:extLst>
            </p:cNvPr>
            <p:cNvGrpSpPr/>
            <p:nvPr/>
          </p:nvGrpSpPr>
          <p:grpSpPr>
            <a:xfrm>
              <a:off x="854286" y="4430818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4EB0B01-3B3B-4158-BE88-86B311243523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0D98A46-99ED-4706-A3A0-E4AEAC5B7949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50051FD-24A4-4426-B1A0-D0A6589E85A7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FB94838-5629-4E79-967D-EF220AC7419A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A68C91C-184A-4A88-AC05-3120642730C7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07E8DE8-D42A-4A18-9BFD-9D57AC9C27BF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4FBD438-09D3-4A17-9565-00EC66F9F01E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8755FA8-C339-42E0-BA1B-80C561FA3D95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3D699A9-F330-4114-95CE-CF86DBF179A7}"/>
                </a:ext>
              </a:extLst>
            </p:cNvPr>
            <p:cNvGrpSpPr/>
            <p:nvPr/>
          </p:nvGrpSpPr>
          <p:grpSpPr>
            <a:xfrm>
              <a:off x="854286" y="4430818"/>
              <a:ext cx="5090160" cy="630144"/>
              <a:chOff x="2580640" y="1950720"/>
              <a:chExt cx="5090160" cy="630144"/>
            </a:xfrm>
            <a:noFill/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F841915-A492-440F-B651-DE69590B70EF}"/>
                  </a:ext>
                </a:extLst>
              </p:cNvPr>
              <p:cNvSpPr/>
              <p:nvPr/>
            </p:nvSpPr>
            <p:spPr>
              <a:xfrm>
                <a:off x="2580640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F8A3B43-2C3F-4C82-BCA7-48F52613B50A}"/>
                  </a:ext>
                </a:extLst>
              </p:cNvPr>
              <p:cNvSpPr/>
              <p:nvPr/>
            </p:nvSpPr>
            <p:spPr>
              <a:xfrm>
                <a:off x="3217785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367A032-B7AD-48E0-9378-0A554A9E2CB2}"/>
                  </a:ext>
                </a:extLst>
              </p:cNvPr>
              <p:cNvSpPr/>
              <p:nvPr/>
            </p:nvSpPr>
            <p:spPr>
              <a:xfrm>
                <a:off x="3854930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969F9F5-75F9-48F8-BBA6-2B122D342440}"/>
                  </a:ext>
                </a:extLst>
              </p:cNvPr>
              <p:cNvSpPr/>
              <p:nvPr/>
            </p:nvSpPr>
            <p:spPr>
              <a:xfrm>
                <a:off x="449207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375FEBA-727A-4DE9-B723-C08141FB21D2}"/>
                  </a:ext>
                </a:extLst>
              </p:cNvPr>
              <p:cNvSpPr/>
              <p:nvPr/>
            </p:nvSpPr>
            <p:spPr>
              <a:xfrm>
                <a:off x="5129221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5376750-22DB-46FF-B0EE-26858CAAA995}"/>
                  </a:ext>
                </a:extLst>
              </p:cNvPr>
              <p:cNvSpPr/>
              <p:nvPr/>
            </p:nvSpPr>
            <p:spPr>
              <a:xfrm>
                <a:off x="576636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4BA009D-11AE-4960-AB0F-A5498503C38A}"/>
                  </a:ext>
                </a:extLst>
              </p:cNvPr>
              <p:cNvSpPr/>
              <p:nvPr/>
            </p:nvSpPr>
            <p:spPr>
              <a:xfrm>
                <a:off x="6403511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DE80EA9B-8FE3-4E27-8A87-2E713C07E1F2}"/>
                  </a:ext>
                </a:extLst>
              </p:cNvPr>
              <p:cNvSpPr/>
              <p:nvPr/>
            </p:nvSpPr>
            <p:spPr>
              <a:xfrm>
                <a:off x="704065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50858FF-8DE9-46F8-B948-A4266CD93369}"/>
                </a:ext>
              </a:extLst>
            </p:cNvPr>
            <p:cNvGrpSpPr/>
            <p:nvPr/>
          </p:nvGrpSpPr>
          <p:grpSpPr>
            <a:xfrm>
              <a:off x="854286" y="4430818"/>
              <a:ext cx="5090160" cy="630144"/>
              <a:chOff x="2601806" y="1959187"/>
              <a:chExt cx="5090160" cy="630144"/>
            </a:xfrm>
            <a:noFill/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5A6EB1D-BD5B-4B0C-9B20-A8AC80F16044}"/>
                  </a:ext>
                </a:extLst>
              </p:cNvPr>
              <p:cNvSpPr/>
              <p:nvPr/>
            </p:nvSpPr>
            <p:spPr>
              <a:xfrm>
                <a:off x="2601806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CC4735F-3476-48C2-B604-8E5701C4ADAD}"/>
                  </a:ext>
                </a:extLst>
              </p:cNvPr>
              <p:cNvSpPr/>
              <p:nvPr/>
            </p:nvSpPr>
            <p:spPr>
              <a:xfrm>
                <a:off x="3238951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FEC7B5A-0512-4FDA-BCA6-5F41DEE0B73D}"/>
                  </a:ext>
                </a:extLst>
              </p:cNvPr>
              <p:cNvSpPr/>
              <p:nvPr/>
            </p:nvSpPr>
            <p:spPr>
              <a:xfrm>
                <a:off x="3876096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844DE96-E7A5-4E75-8C02-3326F263E069}"/>
                  </a:ext>
                </a:extLst>
              </p:cNvPr>
              <p:cNvSpPr/>
              <p:nvPr/>
            </p:nvSpPr>
            <p:spPr>
              <a:xfrm>
                <a:off x="4513242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250DC20-020A-4FDF-B549-500569A2DDFC}"/>
                  </a:ext>
                </a:extLst>
              </p:cNvPr>
              <p:cNvSpPr/>
              <p:nvPr/>
            </p:nvSpPr>
            <p:spPr>
              <a:xfrm>
                <a:off x="5150387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42AC521-2923-4677-AF29-9716ABD0644A}"/>
                  </a:ext>
                </a:extLst>
              </p:cNvPr>
              <p:cNvSpPr/>
              <p:nvPr/>
            </p:nvSpPr>
            <p:spPr>
              <a:xfrm>
                <a:off x="5787532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3CA333F-A180-4895-B2F4-B4EA666440F7}"/>
                  </a:ext>
                </a:extLst>
              </p:cNvPr>
              <p:cNvSpPr/>
              <p:nvPr/>
            </p:nvSpPr>
            <p:spPr>
              <a:xfrm>
                <a:off x="6424677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71D1116-4E8A-4C03-A340-34A7E9B6C3DC}"/>
                  </a:ext>
                </a:extLst>
              </p:cNvPr>
              <p:cNvSpPr/>
              <p:nvPr/>
            </p:nvSpPr>
            <p:spPr>
              <a:xfrm>
                <a:off x="7061822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1491F91-A9D6-4B64-ACC1-0D7AEE549618}"/>
              </a:ext>
            </a:extLst>
          </p:cNvPr>
          <p:cNvGrpSpPr/>
          <p:nvPr/>
        </p:nvGrpSpPr>
        <p:grpSpPr>
          <a:xfrm>
            <a:off x="854286" y="4123141"/>
            <a:ext cx="5090160" cy="630144"/>
            <a:chOff x="854286" y="1921298"/>
            <a:chExt cx="5090160" cy="63014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84C2C6D-0C54-497F-9414-DD668E365820}"/>
                </a:ext>
              </a:extLst>
            </p:cNvPr>
            <p:cNvGrpSpPr/>
            <p:nvPr/>
          </p:nvGrpSpPr>
          <p:grpSpPr>
            <a:xfrm>
              <a:off x="854286" y="1921298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4C0CC4-8A66-48E1-B92D-B54DF41C8C36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0A8C554-EBA9-4F9E-97E1-DCEF47528F22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1504EA7-216C-4BAC-AE46-5230D35EDFD9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65D271B-3223-47F9-A510-A69A9199AE80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61AAA81-17C8-46BD-AE2F-3FF39F581BBD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9864E0F-065D-4B78-944B-34B318F1EA38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D1299B9-D705-4F5A-8685-8806A1DB1547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6826408-1D1B-4791-A8CE-BEA13A144D6E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9E8E873-746D-4E3D-B74A-E18CF711A69E}"/>
                </a:ext>
              </a:extLst>
            </p:cNvPr>
            <p:cNvGrpSpPr/>
            <p:nvPr/>
          </p:nvGrpSpPr>
          <p:grpSpPr>
            <a:xfrm>
              <a:off x="854286" y="1921298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97E6AC8-ED91-4FEE-9DBD-4754CDF43375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61F57BB3-0086-43C9-BF7B-B4C04D6A752E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C007DA8-6E64-4749-9C6B-460B7F0B96CA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4F589D2-ED03-40CD-B051-4835F0F660B5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742393E-2554-440F-86DD-78D932F92C8D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4E4C218-BA86-4CCC-AFBC-F20067D475EF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4BEDE63-65CF-41E7-A0F6-1184146C21CA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31266F6-4A48-4181-9F1D-ADB0F4CE3D18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C45A1F-5146-4F94-A525-F1BC153B0EB3}"/>
                </a:ext>
              </a:extLst>
            </p:cNvPr>
            <p:cNvGrpSpPr/>
            <p:nvPr/>
          </p:nvGrpSpPr>
          <p:grpSpPr>
            <a:xfrm>
              <a:off x="854286" y="1921298"/>
              <a:ext cx="5090160" cy="630144"/>
              <a:chOff x="2580640" y="1950720"/>
              <a:chExt cx="5090160" cy="630144"/>
            </a:xfrm>
            <a:noFill/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6D18F0C-EDEC-4513-9887-7576A6EA3A7E}"/>
                  </a:ext>
                </a:extLst>
              </p:cNvPr>
              <p:cNvSpPr/>
              <p:nvPr/>
            </p:nvSpPr>
            <p:spPr>
              <a:xfrm>
                <a:off x="2580640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9511414-6662-449E-A34F-A455BAE68BC7}"/>
                  </a:ext>
                </a:extLst>
              </p:cNvPr>
              <p:cNvSpPr/>
              <p:nvPr/>
            </p:nvSpPr>
            <p:spPr>
              <a:xfrm>
                <a:off x="3217785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F133E4D-A6D2-404F-B410-70C0DDED3BE9}"/>
                  </a:ext>
                </a:extLst>
              </p:cNvPr>
              <p:cNvSpPr/>
              <p:nvPr/>
            </p:nvSpPr>
            <p:spPr>
              <a:xfrm>
                <a:off x="3854930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100F872-8327-4785-873E-B686766FDC89}"/>
                  </a:ext>
                </a:extLst>
              </p:cNvPr>
              <p:cNvSpPr/>
              <p:nvPr/>
            </p:nvSpPr>
            <p:spPr>
              <a:xfrm>
                <a:off x="449207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6A515BF-9BDA-46E5-A9E8-35F1C809A63A}"/>
                  </a:ext>
                </a:extLst>
              </p:cNvPr>
              <p:cNvSpPr/>
              <p:nvPr/>
            </p:nvSpPr>
            <p:spPr>
              <a:xfrm>
                <a:off x="5129221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157C65D-3F9F-4F3F-9A8F-C6429C4701A2}"/>
                  </a:ext>
                </a:extLst>
              </p:cNvPr>
              <p:cNvSpPr/>
              <p:nvPr/>
            </p:nvSpPr>
            <p:spPr>
              <a:xfrm>
                <a:off x="576636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C851F96-AF8A-4E1B-AB35-FD37DDA6B2FD}"/>
                  </a:ext>
                </a:extLst>
              </p:cNvPr>
              <p:cNvSpPr/>
              <p:nvPr/>
            </p:nvSpPr>
            <p:spPr>
              <a:xfrm>
                <a:off x="6403511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135B518-46A1-428A-86F7-9C014BC2FF29}"/>
                  </a:ext>
                </a:extLst>
              </p:cNvPr>
              <p:cNvSpPr/>
              <p:nvPr/>
            </p:nvSpPr>
            <p:spPr>
              <a:xfrm>
                <a:off x="704065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8B05289-AA0D-4CD6-8E55-DDC7057EF853}"/>
                </a:ext>
              </a:extLst>
            </p:cNvPr>
            <p:cNvGrpSpPr/>
            <p:nvPr/>
          </p:nvGrpSpPr>
          <p:grpSpPr>
            <a:xfrm>
              <a:off x="854286" y="1921298"/>
              <a:ext cx="5090160" cy="630144"/>
              <a:chOff x="2601806" y="1959187"/>
              <a:chExt cx="5090160" cy="630144"/>
            </a:xfrm>
            <a:noFill/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4355DA3-2A91-483A-B689-B46AA6BF2FEE}"/>
                  </a:ext>
                </a:extLst>
              </p:cNvPr>
              <p:cNvSpPr/>
              <p:nvPr/>
            </p:nvSpPr>
            <p:spPr>
              <a:xfrm>
                <a:off x="2601806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434F69C-5EBA-4572-AF05-7803593FB115}"/>
                  </a:ext>
                </a:extLst>
              </p:cNvPr>
              <p:cNvSpPr/>
              <p:nvPr/>
            </p:nvSpPr>
            <p:spPr>
              <a:xfrm>
                <a:off x="3238951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1BE768D-834E-4334-BEC4-0543A952D422}"/>
                  </a:ext>
                </a:extLst>
              </p:cNvPr>
              <p:cNvSpPr/>
              <p:nvPr/>
            </p:nvSpPr>
            <p:spPr>
              <a:xfrm>
                <a:off x="3876096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9B18EF7-00E0-4FB8-ACE2-A2A1045FAB7E}"/>
                  </a:ext>
                </a:extLst>
              </p:cNvPr>
              <p:cNvSpPr/>
              <p:nvPr/>
            </p:nvSpPr>
            <p:spPr>
              <a:xfrm>
                <a:off x="4513242" y="1959187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9E913AE-FC75-48E8-A97F-6ED96A07C986}"/>
                  </a:ext>
                </a:extLst>
              </p:cNvPr>
              <p:cNvSpPr/>
              <p:nvPr/>
            </p:nvSpPr>
            <p:spPr>
              <a:xfrm>
                <a:off x="5150387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F71878-0382-4782-B7CD-D78DF5DFDB33}"/>
                  </a:ext>
                </a:extLst>
              </p:cNvPr>
              <p:cNvSpPr/>
              <p:nvPr/>
            </p:nvSpPr>
            <p:spPr>
              <a:xfrm>
                <a:off x="5787532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70B7AC-1CCC-4EF4-806F-B499EE32CA56}"/>
                  </a:ext>
                </a:extLst>
              </p:cNvPr>
              <p:cNvSpPr/>
              <p:nvPr/>
            </p:nvSpPr>
            <p:spPr>
              <a:xfrm>
                <a:off x="6424677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41AA032-FE7D-4B21-9B2C-FE692BBEC8CB}"/>
                  </a:ext>
                </a:extLst>
              </p:cNvPr>
              <p:cNvSpPr/>
              <p:nvPr/>
            </p:nvSpPr>
            <p:spPr>
              <a:xfrm>
                <a:off x="7061822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6EFB3B2-5239-4AE6-8141-10605DD4CB30}"/>
              </a:ext>
            </a:extLst>
          </p:cNvPr>
          <p:cNvGrpSpPr/>
          <p:nvPr/>
        </p:nvGrpSpPr>
        <p:grpSpPr>
          <a:xfrm>
            <a:off x="9756698" y="2030419"/>
            <a:ext cx="1752600" cy="591621"/>
            <a:chOff x="9753600" y="2034540"/>
            <a:chExt cx="1752600" cy="591621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E36E6EE-CF2E-4135-9378-F951A748EA39}"/>
                </a:ext>
              </a:extLst>
            </p:cNvPr>
            <p:cNvSpPr/>
            <p:nvPr/>
          </p:nvSpPr>
          <p:spPr>
            <a:xfrm>
              <a:off x="10366614" y="2034540"/>
              <a:ext cx="1139586" cy="5916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? 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A32C1E4-E35D-48DF-BA7C-E31F27915DE0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2330350"/>
              <a:ext cx="5207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267A626-AA17-4A82-A155-C5B2CC1EA3BD}"/>
              </a:ext>
            </a:extLst>
          </p:cNvPr>
          <p:cNvGrpSpPr/>
          <p:nvPr/>
        </p:nvGrpSpPr>
        <p:grpSpPr>
          <a:xfrm>
            <a:off x="9756700" y="4566146"/>
            <a:ext cx="1752600" cy="591621"/>
            <a:chOff x="9918700" y="4574540"/>
            <a:chExt cx="1752600" cy="591621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E4F6E1B-EE38-4221-8C05-D4DA5FDF4E53}"/>
                </a:ext>
              </a:extLst>
            </p:cNvPr>
            <p:cNvSpPr/>
            <p:nvPr/>
          </p:nvSpPr>
          <p:spPr>
            <a:xfrm>
              <a:off x="10531714" y="4574540"/>
              <a:ext cx="1139586" cy="5916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? </a:t>
              </a: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7E22D87-E0EE-4EC6-B25B-8E6FDBA6DE40}"/>
                </a:ext>
              </a:extLst>
            </p:cNvPr>
            <p:cNvCxnSpPr>
              <a:cxnSpLocks/>
            </p:cNvCxnSpPr>
            <p:nvPr/>
          </p:nvCxnSpPr>
          <p:spPr>
            <a:xfrm>
              <a:off x="9918700" y="4870350"/>
              <a:ext cx="5207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09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671D-905E-42FD-BE45-EDA9FED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FB12-BC7F-4651-B19E-C85EA1790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743B-2CCA-4DD1-A31F-7CFDE85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E56B-C11B-496F-8466-DB65239BBAE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7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22812-D68F-45A8-936E-212BE439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2096-D6DC-4E5B-BAD8-132DFE5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417236D-9169-4D80-BEC7-383BDCFDC36E}"/>
              </a:ext>
            </a:extLst>
          </p:cNvPr>
          <p:cNvGrpSpPr/>
          <p:nvPr/>
        </p:nvGrpSpPr>
        <p:grpSpPr>
          <a:xfrm>
            <a:off x="854286" y="1788160"/>
            <a:ext cx="8817343" cy="1292013"/>
            <a:chOff x="874606" y="4124960"/>
            <a:chExt cx="8817343" cy="1292013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501849C-D953-4AB8-8397-E005FD0260FE}"/>
                </a:ext>
              </a:extLst>
            </p:cNvPr>
            <p:cNvSpPr txBox="1"/>
            <p:nvPr/>
          </p:nvSpPr>
          <p:spPr>
            <a:xfrm>
              <a:off x="8079007" y="4195812"/>
              <a:ext cx="16129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1 + 4 + 16</a:t>
              </a:r>
            </a:p>
            <a:p>
              <a:r>
                <a:rPr lang="en-US" sz="2400" b="1" dirty="0"/>
                <a:t>= 21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97D907A-12C1-498F-B84C-514DD3063130}"/>
                </a:ext>
              </a:extLst>
            </p:cNvPr>
            <p:cNvGrpSpPr/>
            <p:nvPr/>
          </p:nvGrpSpPr>
          <p:grpSpPr>
            <a:xfrm>
              <a:off x="874606" y="4127077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366A53D-D164-4CA3-8235-1BDFCCB58988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EF893973-C5A8-49C9-93A7-EF82DB7BA66F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728D376C-1086-47FB-88A6-40FFF148E9AE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0F55C76-A5A4-4A28-95CA-C45DB7ACAAF0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4C27667-4A36-4E6F-A6EF-4EB7D617E5E6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2EFFA61-EE3C-4CF3-803F-F7B60C7A7766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222F3B6-9405-4ADB-BBAA-7891680F8C28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5943A49A-36F5-4760-A6DA-B5CF597DB0EE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07C5FC6-7192-4E2C-A848-FA7DC0D6AE32}"/>
                </a:ext>
              </a:extLst>
            </p:cNvPr>
            <p:cNvGrpSpPr/>
            <p:nvPr/>
          </p:nvGrpSpPr>
          <p:grpSpPr>
            <a:xfrm>
              <a:off x="874606" y="4127077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FA4A0EAE-8AEB-493F-974E-AA7F50617967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DA96326-DF0B-4CE6-AC9E-6D48A63A7509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0FE23D69-BCDF-4BE3-850A-0262F2855E08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F8BD1D7-E46B-44CD-A383-DD38C5BFC5FE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C0B5FB8-CB18-43AF-8AE0-D5543B62C5C7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087E870-6852-4D0F-B063-D55F1B807A53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DEBA6FF3-B549-487B-B1CF-8EAE6B81C5CA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CE27CAA-20C5-4230-B09E-FE57AA8CFDD1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CB4087A-AB95-4B42-83CD-9285C82FF6D5}"/>
                </a:ext>
              </a:extLst>
            </p:cNvPr>
            <p:cNvSpPr/>
            <p:nvPr/>
          </p:nvSpPr>
          <p:spPr>
            <a:xfrm>
              <a:off x="5396655" y="4781974"/>
              <a:ext cx="541867" cy="634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F523182-426A-40AB-8523-06BF93E090BB}"/>
                </a:ext>
              </a:extLst>
            </p:cNvPr>
            <p:cNvSpPr/>
            <p:nvPr/>
          </p:nvSpPr>
          <p:spPr>
            <a:xfrm>
              <a:off x="2807546" y="4781974"/>
              <a:ext cx="541867" cy="634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21426B4-F8E4-4F23-AAE1-092D93C4F929}"/>
                </a:ext>
              </a:extLst>
            </p:cNvPr>
            <p:cNvSpPr/>
            <p:nvPr/>
          </p:nvSpPr>
          <p:spPr>
            <a:xfrm>
              <a:off x="4094480" y="4781974"/>
              <a:ext cx="541867" cy="634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C94AF826-EE8F-422D-B842-D59C5D85929B}"/>
                </a:ext>
              </a:extLst>
            </p:cNvPr>
            <p:cNvGrpSpPr/>
            <p:nvPr/>
          </p:nvGrpSpPr>
          <p:grpSpPr>
            <a:xfrm>
              <a:off x="874606" y="4124960"/>
              <a:ext cx="5090160" cy="630144"/>
              <a:chOff x="2580640" y="1950720"/>
              <a:chExt cx="5090160" cy="630144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80B893E7-E47F-4A15-BA63-CE267FE00045}"/>
                  </a:ext>
                </a:extLst>
              </p:cNvPr>
              <p:cNvSpPr/>
              <p:nvPr/>
            </p:nvSpPr>
            <p:spPr>
              <a:xfrm>
                <a:off x="2580640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26CB33C0-E1BF-49D7-A0C1-54D0C90E3EE4}"/>
                  </a:ext>
                </a:extLst>
              </p:cNvPr>
              <p:cNvSpPr/>
              <p:nvPr/>
            </p:nvSpPr>
            <p:spPr>
              <a:xfrm>
                <a:off x="3217785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C95E4687-2133-4770-8855-20ECD74842B5}"/>
                  </a:ext>
                </a:extLst>
              </p:cNvPr>
              <p:cNvSpPr/>
              <p:nvPr/>
            </p:nvSpPr>
            <p:spPr>
              <a:xfrm>
                <a:off x="3854930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60B2FA5-FE80-4E12-B6B3-F954668E543F}"/>
                  </a:ext>
                </a:extLst>
              </p:cNvPr>
              <p:cNvSpPr/>
              <p:nvPr/>
            </p:nvSpPr>
            <p:spPr>
              <a:xfrm>
                <a:off x="449207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8CBC8D0-967C-44C8-9C9B-26BB8FA5A81F}"/>
                  </a:ext>
                </a:extLst>
              </p:cNvPr>
              <p:cNvSpPr/>
              <p:nvPr/>
            </p:nvSpPr>
            <p:spPr>
              <a:xfrm>
                <a:off x="5129221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AC92DFFE-D132-45EB-91BB-F1ADEDDE1FA6}"/>
                  </a:ext>
                </a:extLst>
              </p:cNvPr>
              <p:cNvSpPr/>
              <p:nvPr/>
            </p:nvSpPr>
            <p:spPr>
              <a:xfrm>
                <a:off x="576636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25C0DA3D-C8C1-4189-AE31-74A83D1BD23E}"/>
                  </a:ext>
                </a:extLst>
              </p:cNvPr>
              <p:cNvSpPr/>
              <p:nvPr/>
            </p:nvSpPr>
            <p:spPr>
              <a:xfrm>
                <a:off x="6403511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6A8A2B6-9C71-40F1-B788-EB1C6167DB42}"/>
                  </a:ext>
                </a:extLst>
              </p:cNvPr>
              <p:cNvSpPr/>
              <p:nvPr/>
            </p:nvSpPr>
            <p:spPr>
              <a:xfrm>
                <a:off x="704065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3676EE7-461D-410C-9333-B72FFAEF3BD0}"/>
                </a:ext>
              </a:extLst>
            </p:cNvPr>
            <p:cNvSpPr txBox="1"/>
            <p:nvPr/>
          </p:nvSpPr>
          <p:spPr>
            <a:xfrm>
              <a:off x="5459578" y="473456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1BE34DB-FE0A-486A-BC79-60E09DBF8228}"/>
                </a:ext>
              </a:extLst>
            </p:cNvPr>
            <p:cNvSpPr txBox="1"/>
            <p:nvPr/>
          </p:nvSpPr>
          <p:spPr>
            <a:xfrm>
              <a:off x="4822432" y="473456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3705381-3907-4415-BB3B-2D260F287B66}"/>
                </a:ext>
              </a:extLst>
            </p:cNvPr>
            <p:cNvSpPr txBox="1"/>
            <p:nvPr/>
          </p:nvSpPr>
          <p:spPr>
            <a:xfrm>
              <a:off x="4185287" y="4734560"/>
              <a:ext cx="380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2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CC518E-77A4-4113-A7AA-BC1C59404168}"/>
                </a:ext>
              </a:extLst>
            </p:cNvPr>
            <p:cNvSpPr txBox="1"/>
            <p:nvPr/>
          </p:nvSpPr>
          <p:spPr>
            <a:xfrm>
              <a:off x="3548142" y="473456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3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1A6CB9B-045F-426D-8C47-9913DBA47D3F}"/>
                </a:ext>
              </a:extLst>
            </p:cNvPr>
            <p:cNvSpPr txBox="1"/>
            <p:nvPr/>
          </p:nvSpPr>
          <p:spPr>
            <a:xfrm>
              <a:off x="2910997" y="473456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4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8590C15-1025-4555-B722-A83B35C2BEFB}"/>
                </a:ext>
              </a:extLst>
            </p:cNvPr>
            <p:cNvSpPr txBox="1"/>
            <p:nvPr/>
          </p:nvSpPr>
          <p:spPr>
            <a:xfrm>
              <a:off x="999562" y="473456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7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A04FCF7-56B0-4D7B-9F2A-1B37EF2D766D}"/>
                </a:ext>
              </a:extLst>
            </p:cNvPr>
            <p:cNvSpPr txBox="1"/>
            <p:nvPr/>
          </p:nvSpPr>
          <p:spPr>
            <a:xfrm>
              <a:off x="2273852" y="473456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5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43F9EEE-0346-4E8D-BCB3-6983AC047D8C}"/>
                </a:ext>
              </a:extLst>
            </p:cNvPr>
            <p:cNvSpPr txBox="1"/>
            <p:nvPr/>
          </p:nvSpPr>
          <p:spPr>
            <a:xfrm>
              <a:off x="1636707" y="473456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baseline="30000" dirty="0"/>
                <a:t>6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22A465F-F764-4A01-97ED-46279946BADC}"/>
                </a:ext>
              </a:extLst>
            </p:cNvPr>
            <p:cNvSpPr txBox="1"/>
            <p:nvPr/>
          </p:nvSpPr>
          <p:spPr>
            <a:xfrm>
              <a:off x="5464126" y="502920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=1</a:t>
              </a:r>
              <a:endParaRPr lang="en-US" sz="1600" b="1" baseline="300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CA9FC86-6C01-48AB-9016-B929CF1A40E8}"/>
                </a:ext>
              </a:extLst>
            </p:cNvPr>
            <p:cNvSpPr txBox="1"/>
            <p:nvPr/>
          </p:nvSpPr>
          <p:spPr>
            <a:xfrm>
              <a:off x="4826981" y="5029200"/>
              <a:ext cx="391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=2</a:t>
              </a:r>
              <a:endParaRPr lang="en-US" sz="1600" b="1" baseline="300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444939A-B4A9-4B0C-B227-6EF7F9DE05AC}"/>
                </a:ext>
              </a:extLst>
            </p:cNvPr>
            <p:cNvSpPr txBox="1"/>
            <p:nvPr/>
          </p:nvSpPr>
          <p:spPr>
            <a:xfrm>
              <a:off x="4164966" y="5029200"/>
              <a:ext cx="448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=4</a:t>
              </a:r>
              <a:endParaRPr lang="en-US" sz="1600" b="1" baseline="300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66F17E4-C7A2-49E2-A99E-466B6DBB6412}"/>
                </a:ext>
              </a:extLst>
            </p:cNvPr>
            <p:cNvSpPr txBox="1"/>
            <p:nvPr/>
          </p:nvSpPr>
          <p:spPr>
            <a:xfrm>
              <a:off x="3552691" y="5029200"/>
              <a:ext cx="391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=8</a:t>
              </a:r>
              <a:endParaRPr lang="en-US" sz="1600" b="1" baseline="300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F81D889-30DB-4F6C-A0E6-EF6EB803EECE}"/>
                </a:ext>
              </a:extLst>
            </p:cNvPr>
            <p:cNvSpPr txBox="1"/>
            <p:nvPr/>
          </p:nvSpPr>
          <p:spPr>
            <a:xfrm>
              <a:off x="2863448" y="502920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=16</a:t>
              </a:r>
              <a:endParaRPr lang="en-US" sz="1600" b="1" baseline="300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98D8F6A-2064-45AB-A7AD-C45AC78CB093}"/>
                </a:ext>
              </a:extLst>
            </p:cNvPr>
            <p:cNvSpPr txBox="1"/>
            <p:nvPr/>
          </p:nvSpPr>
          <p:spPr>
            <a:xfrm>
              <a:off x="899916" y="5029200"/>
              <a:ext cx="5998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=128</a:t>
              </a:r>
              <a:endParaRPr lang="en-US" sz="1600" b="1" baseline="300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34DB572-D5CB-4C06-BC03-5C62376613BF}"/>
                </a:ext>
              </a:extLst>
            </p:cNvPr>
            <p:cNvSpPr txBox="1"/>
            <p:nvPr/>
          </p:nvSpPr>
          <p:spPr>
            <a:xfrm>
              <a:off x="2226303" y="502920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=32</a:t>
              </a:r>
              <a:endParaRPr lang="en-US" sz="1600" b="1" baseline="300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35E6E30-A77D-48FD-B1C5-3E3005C716E8}"/>
                </a:ext>
              </a:extLst>
            </p:cNvPr>
            <p:cNvSpPr txBox="1"/>
            <p:nvPr/>
          </p:nvSpPr>
          <p:spPr>
            <a:xfrm>
              <a:off x="1589158" y="502920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=64</a:t>
              </a:r>
              <a:endParaRPr lang="en-US" sz="1600" b="1" baseline="30000" dirty="0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84999B86-21D5-4FFB-B407-E9E8BAC54DD1}"/>
                </a:ext>
              </a:extLst>
            </p:cNvPr>
            <p:cNvGrpSpPr/>
            <p:nvPr/>
          </p:nvGrpSpPr>
          <p:grpSpPr>
            <a:xfrm>
              <a:off x="874606" y="4127077"/>
              <a:ext cx="5090160" cy="630144"/>
              <a:chOff x="2601806" y="1959187"/>
              <a:chExt cx="5090160" cy="630144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73FC23D-C6D3-4E10-9D7F-56A6A74E7FD7}"/>
                  </a:ext>
                </a:extLst>
              </p:cNvPr>
              <p:cNvSpPr/>
              <p:nvPr/>
            </p:nvSpPr>
            <p:spPr>
              <a:xfrm>
                <a:off x="2601806" y="1959187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1222032-733D-463A-AAD8-7FD9EFA278B7}"/>
                  </a:ext>
                </a:extLst>
              </p:cNvPr>
              <p:cNvSpPr/>
              <p:nvPr/>
            </p:nvSpPr>
            <p:spPr>
              <a:xfrm>
                <a:off x="3238951" y="1959187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E539049-93B4-4AAF-8B95-C0805AC2B4EF}"/>
                  </a:ext>
                </a:extLst>
              </p:cNvPr>
              <p:cNvSpPr/>
              <p:nvPr/>
            </p:nvSpPr>
            <p:spPr>
              <a:xfrm>
                <a:off x="3876096" y="1959187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35C962A-1649-47CB-ADD9-1C3594C3BC52}"/>
                  </a:ext>
                </a:extLst>
              </p:cNvPr>
              <p:cNvSpPr/>
              <p:nvPr/>
            </p:nvSpPr>
            <p:spPr>
              <a:xfrm>
                <a:off x="4513242" y="1959187"/>
                <a:ext cx="630144" cy="630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C216B027-3571-4AA4-9072-16A758376967}"/>
                  </a:ext>
                </a:extLst>
              </p:cNvPr>
              <p:cNvSpPr/>
              <p:nvPr/>
            </p:nvSpPr>
            <p:spPr>
              <a:xfrm>
                <a:off x="5150387" y="1959187"/>
                <a:ext cx="630144" cy="630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316A2E2-FCCA-48DA-BE91-23FD5BABE1D9}"/>
                  </a:ext>
                </a:extLst>
              </p:cNvPr>
              <p:cNvSpPr/>
              <p:nvPr/>
            </p:nvSpPr>
            <p:spPr>
              <a:xfrm>
                <a:off x="5787532" y="1959187"/>
                <a:ext cx="630144" cy="630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D31CDE5-3372-4456-A2D8-2E3E247B7584}"/>
                  </a:ext>
                </a:extLst>
              </p:cNvPr>
              <p:cNvSpPr/>
              <p:nvPr/>
            </p:nvSpPr>
            <p:spPr>
              <a:xfrm>
                <a:off x="6424677" y="1959187"/>
                <a:ext cx="630144" cy="630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32B17D-C075-4062-BC48-4E0A5D9D9864}"/>
                  </a:ext>
                </a:extLst>
              </p:cNvPr>
              <p:cNvSpPr/>
              <p:nvPr/>
            </p:nvSpPr>
            <p:spPr>
              <a:xfrm>
                <a:off x="7061822" y="1959187"/>
                <a:ext cx="630144" cy="630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D67073C-D22F-4DFA-87A6-833CA6B33B7F}"/>
              </a:ext>
            </a:extLst>
          </p:cNvPr>
          <p:cNvGrpSpPr/>
          <p:nvPr/>
        </p:nvGrpSpPr>
        <p:grpSpPr>
          <a:xfrm>
            <a:off x="854286" y="4114532"/>
            <a:ext cx="9784946" cy="1302441"/>
            <a:chOff x="854286" y="1706612"/>
            <a:chExt cx="9784946" cy="1302441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E6FA2C7-8BB3-40E0-B1D2-C59AFF538E6F}"/>
                </a:ext>
              </a:extLst>
            </p:cNvPr>
            <p:cNvSpPr txBox="1"/>
            <p:nvPr/>
          </p:nvSpPr>
          <p:spPr>
            <a:xfrm>
              <a:off x="7957087" y="1706612"/>
              <a:ext cx="26821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16 + 32 + 64 + 128</a:t>
              </a:r>
            </a:p>
            <a:p>
              <a:r>
                <a:rPr lang="en-US" sz="2400" b="1" dirty="0"/>
                <a:t>= 240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55C1E49C-C296-419F-9BE4-3063500D99D3}"/>
                </a:ext>
              </a:extLst>
            </p:cNvPr>
            <p:cNvGrpSpPr/>
            <p:nvPr/>
          </p:nvGrpSpPr>
          <p:grpSpPr>
            <a:xfrm>
              <a:off x="854286" y="1719157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AF24C8CF-0434-4932-8BD7-92309C7541DB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F5F07B1-E0DF-46E2-996E-01ED884FAA48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6F1AAB42-D93D-49C3-89E0-49FB441144FB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9B20DBD-C882-4E65-86CC-4F31655764B6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C3A2883-F4F5-4CE0-99C6-84A0B442D868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7B29828F-7DD0-430A-AB75-26A86C0D4819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B57C55EC-44FF-4F67-AE75-ADDB1F14D488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D29A8775-78CD-418F-8B78-FE1936294588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2D257860-720C-4CC1-BBAA-F74C5121170D}"/>
                </a:ext>
              </a:extLst>
            </p:cNvPr>
            <p:cNvGrpSpPr/>
            <p:nvPr/>
          </p:nvGrpSpPr>
          <p:grpSpPr>
            <a:xfrm>
              <a:off x="854286" y="1719157"/>
              <a:ext cx="5090160" cy="630144"/>
              <a:chOff x="2631440" y="4075854"/>
              <a:chExt cx="5090160" cy="630144"/>
            </a:xfrm>
            <a:noFill/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39D93950-F866-49F7-B5A1-EAD17D4C3712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41964176-43CC-4345-A856-5972BBD3E5B8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8FC3B91-7F3B-4FC2-80D9-4691927A84B0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DA880806-3813-4001-90E7-2B283EAFFE32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A891031-762B-43DB-91FC-82C21F022433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0C0B14C9-FC35-42EF-AC3D-6BF4F4890B4D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23F465C9-A876-44DD-AC05-EA28FE95EB61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C21C4582-63C0-49FF-A6CD-6A2AFB9D810B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C5C1FA03-696F-4115-8B14-356D6C4FBDF3}"/>
                </a:ext>
              </a:extLst>
            </p:cNvPr>
            <p:cNvGrpSpPr/>
            <p:nvPr/>
          </p:nvGrpSpPr>
          <p:grpSpPr>
            <a:xfrm>
              <a:off x="873760" y="2374054"/>
              <a:ext cx="2455333" cy="634999"/>
              <a:chOff x="2621280" y="2607734"/>
              <a:chExt cx="2455333" cy="634999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EFEE9664-9EB7-4E59-A125-215324ABE850}"/>
                  </a:ext>
                </a:extLst>
              </p:cNvPr>
              <p:cNvSpPr/>
              <p:nvPr/>
            </p:nvSpPr>
            <p:spPr>
              <a:xfrm>
                <a:off x="3293535" y="2607734"/>
                <a:ext cx="541867" cy="634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43D13893-0AF0-4951-9D63-22936602517D}"/>
                  </a:ext>
                </a:extLst>
              </p:cNvPr>
              <p:cNvSpPr/>
              <p:nvPr/>
            </p:nvSpPr>
            <p:spPr>
              <a:xfrm>
                <a:off x="3908213" y="2607734"/>
                <a:ext cx="541867" cy="634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BD0F369E-9DA3-4681-A1AC-635318A1055C}"/>
                  </a:ext>
                </a:extLst>
              </p:cNvPr>
              <p:cNvSpPr/>
              <p:nvPr/>
            </p:nvSpPr>
            <p:spPr>
              <a:xfrm>
                <a:off x="4534746" y="2607734"/>
                <a:ext cx="541867" cy="634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2930ACAC-7102-45F4-9FE5-0C357E01AAAA}"/>
                  </a:ext>
                </a:extLst>
              </p:cNvPr>
              <p:cNvSpPr/>
              <p:nvPr/>
            </p:nvSpPr>
            <p:spPr>
              <a:xfrm>
                <a:off x="2621280" y="2607734"/>
                <a:ext cx="541867" cy="634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C273D529-1BBB-4DF9-B1FF-B8735711ED35}"/>
                </a:ext>
              </a:extLst>
            </p:cNvPr>
            <p:cNvGrpSpPr/>
            <p:nvPr/>
          </p:nvGrpSpPr>
          <p:grpSpPr>
            <a:xfrm>
              <a:off x="854286" y="1717040"/>
              <a:ext cx="5090160" cy="630144"/>
              <a:chOff x="2580640" y="1950720"/>
              <a:chExt cx="5090160" cy="630144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7724007-CF55-4321-A705-05BEEC030E62}"/>
                  </a:ext>
                </a:extLst>
              </p:cNvPr>
              <p:cNvSpPr/>
              <p:nvPr/>
            </p:nvSpPr>
            <p:spPr>
              <a:xfrm>
                <a:off x="2580640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C377E603-5B33-43D3-8CA4-1E3BE4D6364B}"/>
                  </a:ext>
                </a:extLst>
              </p:cNvPr>
              <p:cNvSpPr/>
              <p:nvPr/>
            </p:nvSpPr>
            <p:spPr>
              <a:xfrm>
                <a:off x="3217785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30EAF640-A03B-4B11-BDCF-CFAAC6D8853E}"/>
                  </a:ext>
                </a:extLst>
              </p:cNvPr>
              <p:cNvSpPr/>
              <p:nvPr/>
            </p:nvSpPr>
            <p:spPr>
              <a:xfrm>
                <a:off x="3854930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5D8529C-BE47-4233-9CD8-9945450A87ED}"/>
                  </a:ext>
                </a:extLst>
              </p:cNvPr>
              <p:cNvSpPr/>
              <p:nvPr/>
            </p:nvSpPr>
            <p:spPr>
              <a:xfrm>
                <a:off x="449207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8B508763-76EC-4472-AFB2-3199A310945B}"/>
                  </a:ext>
                </a:extLst>
              </p:cNvPr>
              <p:cNvSpPr/>
              <p:nvPr/>
            </p:nvSpPr>
            <p:spPr>
              <a:xfrm>
                <a:off x="5129221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083DC68-E176-4FE8-9479-91A24E0EDE6F}"/>
                  </a:ext>
                </a:extLst>
              </p:cNvPr>
              <p:cNvSpPr/>
              <p:nvPr/>
            </p:nvSpPr>
            <p:spPr>
              <a:xfrm>
                <a:off x="576636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71C92C-9ADF-4FAE-8AE2-C4F6BDB8CD6B}"/>
                  </a:ext>
                </a:extLst>
              </p:cNvPr>
              <p:cNvSpPr/>
              <p:nvPr/>
            </p:nvSpPr>
            <p:spPr>
              <a:xfrm>
                <a:off x="6403511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3FF76AA8-BCEA-4426-B881-DDBBD048F38B}"/>
                  </a:ext>
                </a:extLst>
              </p:cNvPr>
              <p:cNvSpPr/>
              <p:nvPr/>
            </p:nvSpPr>
            <p:spPr>
              <a:xfrm>
                <a:off x="7040656" y="1950720"/>
                <a:ext cx="630144" cy="6301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9EB1A17C-9685-4569-879C-C7102C877AC9}"/>
                </a:ext>
              </a:extLst>
            </p:cNvPr>
            <p:cNvGrpSpPr/>
            <p:nvPr/>
          </p:nvGrpSpPr>
          <p:grpSpPr>
            <a:xfrm>
              <a:off x="879596" y="2326640"/>
              <a:ext cx="4955664" cy="633194"/>
              <a:chOff x="2627116" y="2560320"/>
              <a:chExt cx="4955664" cy="63319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0E46D191-D074-4018-9282-6DF09DD9ED9A}"/>
                  </a:ext>
                </a:extLst>
              </p:cNvPr>
              <p:cNvGrpSpPr/>
              <p:nvPr/>
            </p:nvGrpSpPr>
            <p:grpSpPr>
              <a:xfrm>
                <a:off x="2726762" y="2560320"/>
                <a:ext cx="4840248" cy="369332"/>
                <a:chOff x="2705596" y="2661920"/>
                <a:chExt cx="4840248" cy="369332"/>
              </a:xfrm>
            </p:grpSpPr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A9A5497B-3565-496A-A5C9-B1096CF7386B}"/>
                    </a:ext>
                  </a:extLst>
                </p:cNvPr>
                <p:cNvSpPr txBox="1"/>
                <p:nvPr/>
              </p:nvSpPr>
              <p:spPr>
                <a:xfrm>
                  <a:off x="7165612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0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F1C74D5-EDA6-423B-BDEF-9D76EA021DA4}"/>
                    </a:ext>
                  </a:extLst>
                </p:cNvPr>
                <p:cNvSpPr txBox="1"/>
                <p:nvPr/>
              </p:nvSpPr>
              <p:spPr>
                <a:xfrm>
                  <a:off x="6528466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1</a:t>
                  </a: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D4DA1F4-6FAD-4D8B-A8CD-610B41D4AFF7}"/>
                    </a:ext>
                  </a:extLst>
                </p:cNvPr>
                <p:cNvSpPr txBox="1"/>
                <p:nvPr/>
              </p:nvSpPr>
              <p:spPr>
                <a:xfrm>
                  <a:off x="5891321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2</a:t>
                  </a: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EF691556-9BDE-4C91-91A3-55FBFD68AF1C}"/>
                    </a:ext>
                  </a:extLst>
                </p:cNvPr>
                <p:cNvSpPr txBox="1"/>
                <p:nvPr/>
              </p:nvSpPr>
              <p:spPr>
                <a:xfrm>
                  <a:off x="5254176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3</a:t>
                  </a: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062F626-C397-4357-BF01-6AE11103D9C5}"/>
                    </a:ext>
                  </a:extLst>
                </p:cNvPr>
                <p:cNvSpPr txBox="1"/>
                <p:nvPr/>
              </p:nvSpPr>
              <p:spPr>
                <a:xfrm>
                  <a:off x="4617031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4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E6D6D280-CC8C-45CB-840B-7CDB0DAD5B86}"/>
                    </a:ext>
                  </a:extLst>
                </p:cNvPr>
                <p:cNvSpPr txBox="1"/>
                <p:nvPr/>
              </p:nvSpPr>
              <p:spPr>
                <a:xfrm>
                  <a:off x="2705596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7</a:t>
                  </a: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04EE25B7-6E9B-4DBB-A1AC-0720EF6F1F0E}"/>
                    </a:ext>
                  </a:extLst>
                </p:cNvPr>
                <p:cNvSpPr txBox="1"/>
                <p:nvPr/>
              </p:nvSpPr>
              <p:spPr>
                <a:xfrm>
                  <a:off x="3979886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5</a:t>
                  </a:r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0C45AD36-20F5-4FFF-9F6B-B62CEAC8AB94}"/>
                    </a:ext>
                  </a:extLst>
                </p:cNvPr>
                <p:cNvSpPr txBox="1"/>
                <p:nvPr/>
              </p:nvSpPr>
              <p:spPr>
                <a:xfrm>
                  <a:off x="3342741" y="266192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/>
                    <a:t>2</a:t>
                  </a:r>
                  <a:r>
                    <a:rPr lang="en-US" b="1" baseline="30000" dirty="0"/>
                    <a:t>6</a:t>
                  </a: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A2C15AB3-F13B-4641-BA07-56C71D5C1376}"/>
                  </a:ext>
                </a:extLst>
              </p:cNvPr>
              <p:cNvGrpSpPr/>
              <p:nvPr/>
            </p:nvGrpSpPr>
            <p:grpSpPr>
              <a:xfrm>
                <a:off x="2627116" y="2854960"/>
                <a:ext cx="4955664" cy="338554"/>
                <a:chOff x="2605950" y="3007360"/>
                <a:chExt cx="4955664" cy="338554"/>
              </a:xfrm>
            </p:grpSpPr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64D6702-9EAF-4751-830C-8AF5B051EEC9}"/>
                    </a:ext>
                  </a:extLst>
                </p:cNvPr>
                <p:cNvSpPr txBox="1"/>
                <p:nvPr/>
              </p:nvSpPr>
              <p:spPr>
                <a:xfrm>
                  <a:off x="7170160" y="3007360"/>
                  <a:ext cx="3914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=1</a:t>
                  </a:r>
                  <a:endParaRPr lang="en-US" sz="1600" b="1" baseline="30000" dirty="0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37F39D42-4B4E-4285-ACBA-ED8B4F878ED9}"/>
                    </a:ext>
                  </a:extLst>
                </p:cNvPr>
                <p:cNvSpPr txBox="1"/>
                <p:nvPr/>
              </p:nvSpPr>
              <p:spPr>
                <a:xfrm>
                  <a:off x="6533015" y="3007360"/>
                  <a:ext cx="3914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=2</a:t>
                  </a:r>
                  <a:endParaRPr lang="en-US" sz="1600" b="1" baseline="30000" dirty="0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1242371B-D1D4-4B0B-97A0-8CF1D043E7A5}"/>
                    </a:ext>
                  </a:extLst>
                </p:cNvPr>
                <p:cNvSpPr txBox="1"/>
                <p:nvPr/>
              </p:nvSpPr>
              <p:spPr>
                <a:xfrm>
                  <a:off x="5871000" y="3007360"/>
                  <a:ext cx="4485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=4</a:t>
                  </a:r>
                  <a:endParaRPr lang="en-US" sz="1600" b="1" baseline="30000" dirty="0"/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345DEF74-15B0-4659-A3B2-9FD7C16C1DD9}"/>
                    </a:ext>
                  </a:extLst>
                </p:cNvPr>
                <p:cNvSpPr txBox="1"/>
                <p:nvPr/>
              </p:nvSpPr>
              <p:spPr>
                <a:xfrm>
                  <a:off x="5258725" y="3007360"/>
                  <a:ext cx="3914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=8</a:t>
                  </a:r>
                  <a:endParaRPr lang="en-US" sz="1600" b="1" baseline="30000" dirty="0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EB742592-07BD-43E9-8E90-3B5F9ACEB367}"/>
                    </a:ext>
                  </a:extLst>
                </p:cNvPr>
                <p:cNvSpPr txBox="1"/>
                <p:nvPr/>
              </p:nvSpPr>
              <p:spPr>
                <a:xfrm>
                  <a:off x="4569482" y="3007360"/>
                  <a:ext cx="4956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=16</a:t>
                  </a:r>
                  <a:endParaRPr lang="en-US" sz="1600" b="1" baseline="30000" dirty="0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6537C9FE-847F-44FC-8457-50866BFFC03B}"/>
                    </a:ext>
                  </a:extLst>
                </p:cNvPr>
                <p:cNvSpPr txBox="1"/>
                <p:nvPr/>
              </p:nvSpPr>
              <p:spPr>
                <a:xfrm>
                  <a:off x="2605950" y="3007360"/>
                  <a:ext cx="5998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=128</a:t>
                  </a:r>
                  <a:endParaRPr lang="en-US" sz="1600" b="1" baseline="30000" dirty="0"/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DDA7FC80-C0A2-4D1C-8FF4-564C584F4E44}"/>
                    </a:ext>
                  </a:extLst>
                </p:cNvPr>
                <p:cNvSpPr txBox="1"/>
                <p:nvPr/>
              </p:nvSpPr>
              <p:spPr>
                <a:xfrm>
                  <a:off x="3932337" y="3007360"/>
                  <a:ext cx="4956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=32</a:t>
                  </a:r>
                  <a:endParaRPr lang="en-US" sz="1600" b="1" baseline="30000" dirty="0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B7B5533-9B8E-4E03-A83D-376B65998688}"/>
                    </a:ext>
                  </a:extLst>
                </p:cNvPr>
                <p:cNvSpPr txBox="1"/>
                <p:nvPr/>
              </p:nvSpPr>
              <p:spPr>
                <a:xfrm>
                  <a:off x="3295192" y="3007360"/>
                  <a:ext cx="4956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=64</a:t>
                  </a:r>
                  <a:endParaRPr lang="en-US" sz="1600" b="1" baseline="30000" dirty="0"/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26A410CB-0CF2-44EE-8C77-C9A1F386E9C0}"/>
                </a:ext>
              </a:extLst>
            </p:cNvPr>
            <p:cNvGrpSpPr/>
            <p:nvPr/>
          </p:nvGrpSpPr>
          <p:grpSpPr>
            <a:xfrm>
              <a:off x="854286" y="1719157"/>
              <a:ext cx="5090160" cy="630144"/>
              <a:chOff x="2601806" y="1959187"/>
              <a:chExt cx="5090160" cy="630144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A4C1594-BDFD-4642-88CD-9416AC487487}"/>
                  </a:ext>
                </a:extLst>
              </p:cNvPr>
              <p:cNvSpPr/>
              <p:nvPr/>
            </p:nvSpPr>
            <p:spPr>
              <a:xfrm>
                <a:off x="2601806" y="1959187"/>
                <a:ext cx="630144" cy="630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E19EEC9-6E54-4E79-AF88-EE67CA293D4E}"/>
                  </a:ext>
                </a:extLst>
              </p:cNvPr>
              <p:cNvSpPr/>
              <p:nvPr/>
            </p:nvSpPr>
            <p:spPr>
              <a:xfrm>
                <a:off x="3238951" y="1959187"/>
                <a:ext cx="630144" cy="630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5E9CEE99-C96F-45DF-92EB-5A4B148F106D}"/>
                  </a:ext>
                </a:extLst>
              </p:cNvPr>
              <p:cNvSpPr/>
              <p:nvPr/>
            </p:nvSpPr>
            <p:spPr>
              <a:xfrm>
                <a:off x="3876096" y="1959187"/>
                <a:ext cx="630144" cy="630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97A6EF6-FEF0-455E-9ECE-551D7D378D6A}"/>
                  </a:ext>
                </a:extLst>
              </p:cNvPr>
              <p:cNvSpPr/>
              <p:nvPr/>
            </p:nvSpPr>
            <p:spPr>
              <a:xfrm>
                <a:off x="4513242" y="1959187"/>
                <a:ext cx="630144" cy="630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9D9710CB-0658-4668-86C3-2E319EDF0AE9}"/>
                  </a:ext>
                </a:extLst>
              </p:cNvPr>
              <p:cNvSpPr/>
              <p:nvPr/>
            </p:nvSpPr>
            <p:spPr>
              <a:xfrm>
                <a:off x="5150387" y="1959187"/>
                <a:ext cx="630144" cy="630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6286ED6-6E85-4EE3-829C-A8D30EB0AEDE}"/>
                  </a:ext>
                </a:extLst>
              </p:cNvPr>
              <p:cNvSpPr/>
              <p:nvPr/>
            </p:nvSpPr>
            <p:spPr>
              <a:xfrm>
                <a:off x="5787532" y="1959187"/>
                <a:ext cx="630144" cy="630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347059C2-EDA1-4E83-8015-095EC3992078}"/>
                  </a:ext>
                </a:extLst>
              </p:cNvPr>
              <p:cNvSpPr/>
              <p:nvPr/>
            </p:nvSpPr>
            <p:spPr>
              <a:xfrm>
                <a:off x="6424677" y="1959187"/>
                <a:ext cx="630144" cy="630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FA922606-B127-4D3A-88DC-B200E7A96EB0}"/>
                  </a:ext>
                </a:extLst>
              </p:cNvPr>
              <p:cNvSpPr/>
              <p:nvPr/>
            </p:nvSpPr>
            <p:spPr>
              <a:xfrm>
                <a:off x="7061822" y="1959187"/>
                <a:ext cx="630144" cy="63014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</p:grp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FB809567-3517-408A-BF11-5BF0F40B6818}"/>
              </a:ext>
            </a:extLst>
          </p:cNvPr>
          <p:cNvSpPr txBox="1"/>
          <p:nvPr/>
        </p:nvSpPr>
        <p:spPr>
          <a:xfrm>
            <a:off x="7386320" y="1161395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Determine its Numerical Value…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41576AA-C7DD-4577-86F4-A302C602C6D1}"/>
              </a:ext>
            </a:extLst>
          </p:cNvPr>
          <p:cNvSpPr txBox="1"/>
          <p:nvPr/>
        </p:nvSpPr>
        <p:spPr>
          <a:xfrm>
            <a:off x="386080" y="1161395"/>
            <a:ext cx="3157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Given a Binary Number…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27A1C7-6250-42D8-B9CA-C2139ED37484}"/>
              </a:ext>
            </a:extLst>
          </p:cNvPr>
          <p:cNvGrpSpPr/>
          <p:nvPr/>
        </p:nvGrpSpPr>
        <p:grpSpPr>
          <a:xfrm>
            <a:off x="9753600" y="2034540"/>
            <a:ext cx="1752600" cy="591621"/>
            <a:chOff x="9753600" y="2034540"/>
            <a:chExt cx="1752600" cy="591621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7EABC8C-A788-4FF8-A341-691BE5A0D334}"/>
                </a:ext>
              </a:extLst>
            </p:cNvPr>
            <p:cNvSpPr/>
            <p:nvPr/>
          </p:nvSpPr>
          <p:spPr>
            <a:xfrm>
              <a:off x="10366614" y="2034540"/>
              <a:ext cx="1139586" cy="5916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21</a:t>
              </a:r>
            </a:p>
          </p:txBody>
        </p: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98E1B816-FAA6-4708-A3C5-84D22F393D4C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2330350"/>
              <a:ext cx="5207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DA8215-CC36-450C-BD41-345B2B121ED7}"/>
              </a:ext>
            </a:extLst>
          </p:cNvPr>
          <p:cNvGrpSpPr/>
          <p:nvPr/>
        </p:nvGrpSpPr>
        <p:grpSpPr>
          <a:xfrm>
            <a:off x="9753600" y="4574540"/>
            <a:ext cx="1752600" cy="591621"/>
            <a:chOff x="9918700" y="4574540"/>
            <a:chExt cx="1752600" cy="591621"/>
          </a:xfrm>
        </p:grpSpPr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1E53B6A-3BD4-4213-9D85-4F7591B0BBB3}"/>
                </a:ext>
              </a:extLst>
            </p:cNvPr>
            <p:cNvSpPr/>
            <p:nvPr/>
          </p:nvSpPr>
          <p:spPr>
            <a:xfrm>
              <a:off x="10531714" y="4574540"/>
              <a:ext cx="1139586" cy="5916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C00000"/>
                  </a:solidFill>
                </a:rPr>
                <a:t>240</a:t>
              </a:r>
            </a:p>
          </p:txBody>
        </p: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C998BC9E-89AE-4725-B557-F5756F8474EB}"/>
                </a:ext>
              </a:extLst>
            </p:cNvPr>
            <p:cNvCxnSpPr>
              <a:cxnSpLocks/>
            </p:cNvCxnSpPr>
            <p:nvPr/>
          </p:nvCxnSpPr>
          <p:spPr>
            <a:xfrm>
              <a:off x="9918700" y="4870350"/>
              <a:ext cx="52070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224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C653B4-AB90-43B5-9435-CFD72B51C774}"/>
              </a:ext>
            </a:extLst>
          </p:cNvPr>
          <p:cNvSpPr/>
          <p:nvPr/>
        </p:nvSpPr>
        <p:spPr>
          <a:xfrm>
            <a:off x="7257448" y="2184935"/>
            <a:ext cx="3378468" cy="35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22812-D68F-45A8-936E-212BE439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Storing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02096-D6DC-4E5B-BAD8-132DFE5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49AF5A-7AC6-4032-8E69-583514FA52A3}"/>
              </a:ext>
            </a:extLst>
          </p:cNvPr>
          <p:cNvCxnSpPr>
            <a:cxnSpLocks/>
          </p:cNvCxnSpPr>
          <p:nvPr/>
        </p:nvCxnSpPr>
        <p:spPr>
          <a:xfrm>
            <a:off x="6102417" y="1056640"/>
            <a:ext cx="0" cy="5132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F44A5AD-322B-4F8A-B2F5-0F53E5104B4F}"/>
              </a:ext>
            </a:extLst>
          </p:cNvPr>
          <p:cNvGrpSpPr/>
          <p:nvPr/>
        </p:nvGrpSpPr>
        <p:grpSpPr>
          <a:xfrm>
            <a:off x="1008422" y="1746450"/>
            <a:ext cx="3390413" cy="873216"/>
            <a:chOff x="2549966" y="1950720"/>
            <a:chExt cx="5142000" cy="1324345"/>
          </a:xfrm>
          <a:noFill/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BDF79F-E69E-4FAC-96FA-67D568D4934B}"/>
                </a:ext>
              </a:extLst>
            </p:cNvPr>
            <p:cNvGrpSpPr/>
            <p:nvPr/>
          </p:nvGrpSpPr>
          <p:grpSpPr>
            <a:xfrm>
              <a:off x="2601806" y="1952837"/>
              <a:ext cx="5090160" cy="630144"/>
              <a:chOff x="2631440" y="4075854"/>
              <a:chExt cx="5090160" cy="630144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11268C5-7E0F-4C24-AF08-0CDABF2C3D9F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F706DA5-2E0B-4400-9BD0-08CC71D8BFB4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8BC51AB-8D93-4C94-847F-DA8FF9113175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68C8243-2B63-4EC2-B4ED-187E852BF469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086BF57-779C-4507-A0AA-978CF5108E8E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890CA07-B264-4CA7-B73B-59F1D3455588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A42F9D0-EFE5-4AB3-9493-61FDA1439DD6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EC80086-E25A-4997-8349-4A8497000C16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49884D-AB81-4196-A4C6-577B4CD88660}"/>
                </a:ext>
              </a:extLst>
            </p:cNvPr>
            <p:cNvGrpSpPr/>
            <p:nvPr/>
          </p:nvGrpSpPr>
          <p:grpSpPr>
            <a:xfrm>
              <a:off x="2601806" y="1952837"/>
              <a:ext cx="5090160" cy="630144"/>
              <a:chOff x="2631440" y="4075854"/>
              <a:chExt cx="5090160" cy="630144"/>
            </a:xfrm>
            <a:grpFill/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1D8C495-3E25-4C6C-B863-D7DEA3EEC515}"/>
                  </a:ext>
                </a:extLst>
              </p:cNvPr>
              <p:cNvSpPr/>
              <p:nvPr/>
            </p:nvSpPr>
            <p:spPr>
              <a:xfrm>
                <a:off x="263144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D390127-49A9-4E32-B830-BA1F11F9B936}"/>
                  </a:ext>
                </a:extLst>
              </p:cNvPr>
              <p:cNvSpPr/>
              <p:nvPr/>
            </p:nvSpPr>
            <p:spPr>
              <a:xfrm>
                <a:off x="3268585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5018763-F4CF-4523-AE9E-B5A16B772223}"/>
                  </a:ext>
                </a:extLst>
              </p:cNvPr>
              <p:cNvSpPr/>
              <p:nvPr/>
            </p:nvSpPr>
            <p:spPr>
              <a:xfrm>
                <a:off x="3905730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171D196-CEF2-4FE8-AEE5-F0C1AD992CD0}"/>
                  </a:ext>
                </a:extLst>
              </p:cNvPr>
              <p:cNvSpPr/>
              <p:nvPr/>
            </p:nvSpPr>
            <p:spPr>
              <a:xfrm>
                <a:off x="454287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4BA48BC-0FBD-4B46-9A58-482A60DBAD60}"/>
                  </a:ext>
                </a:extLst>
              </p:cNvPr>
              <p:cNvSpPr/>
              <p:nvPr/>
            </p:nvSpPr>
            <p:spPr>
              <a:xfrm>
                <a:off x="518002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D02072C-214C-4113-8A27-5865A26B0CF7}"/>
                  </a:ext>
                </a:extLst>
              </p:cNvPr>
              <p:cNvSpPr/>
              <p:nvPr/>
            </p:nvSpPr>
            <p:spPr>
              <a:xfrm>
                <a:off x="581716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AAE2D8F-61B1-4878-850D-C6DAB6C57626}"/>
                  </a:ext>
                </a:extLst>
              </p:cNvPr>
              <p:cNvSpPr/>
              <p:nvPr/>
            </p:nvSpPr>
            <p:spPr>
              <a:xfrm>
                <a:off x="6454311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701471C-6E7B-4C4F-A448-C84F88A145BE}"/>
                  </a:ext>
                </a:extLst>
              </p:cNvPr>
              <p:cNvSpPr/>
              <p:nvPr/>
            </p:nvSpPr>
            <p:spPr>
              <a:xfrm>
                <a:off x="7091456" y="4075854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FD000A-AAF8-419D-B8EE-A950427D0FD1}"/>
                </a:ext>
              </a:extLst>
            </p:cNvPr>
            <p:cNvGrpSpPr/>
            <p:nvPr/>
          </p:nvGrpSpPr>
          <p:grpSpPr>
            <a:xfrm>
              <a:off x="3293535" y="2607734"/>
              <a:ext cx="4360332" cy="634999"/>
              <a:chOff x="3293535" y="2607734"/>
              <a:chExt cx="4360332" cy="634999"/>
            </a:xfrm>
            <a:grpFill/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D39EF2E-5566-4492-B755-189DEE2C8E7C}"/>
                  </a:ext>
                </a:extLst>
              </p:cNvPr>
              <p:cNvSpPr/>
              <p:nvPr/>
            </p:nvSpPr>
            <p:spPr>
              <a:xfrm>
                <a:off x="3293535" y="2607734"/>
                <a:ext cx="541867" cy="634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4CFDE9E-B2DD-495E-A6AE-981385BF8622}"/>
                  </a:ext>
                </a:extLst>
              </p:cNvPr>
              <p:cNvSpPr/>
              <p:nvPr/>
            </p:nvSpPr>
            <p:spPr>
              <a:xfrm>
                <a:off x="5198533" y="2607734"/>
                <a:ext cx="541867" cy="634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FA4BB1C-FC42-49E6-AD9C-10E3CC0411E7}"/>
                  </a:ext>
                </a:extLst>
              </p:cNvPr>
              <p:cNvSpPr/>
              <p:nvPr/>
            </p:nvSpPr>
            <p:spPr>
              <a:xfrm>
                <a:off x="5825066" y="2607734"/>
                <a:ext cx="541867" cy="634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3CA59DD-DE46-4D37-820D-AE2D788C7694}"/>
                  </a:ext>
                </a:extLst>
              </p:cNvPr>
              <p:cNvSpPr/>
              <p:nvPr/>
            </p:nvSpPr>
            <p:spPr>
              <a:xfrm>
                <a:off x="7112000" y="2607734"/>
                <a:ext cx="541867" cy="6349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ED53EC8-4BBA-4964-84AC-3F15EA76072F}"/>
                </a:ext>
              </a:extLst>
            </p:cNvPr>
            <p:cNvGrpSpPr/>
            <p:nvPr/>
          </p:nvGrpSpPr>
          <p:grpSpPr>
            <a:xfrm>
              <a:off x="2549966" y="1950720"/>
              <a:ext cx="5142000" cy="1324345"/>
              <a:chOff x="2528800" y="1950720"/>
              <a:chExt cx="5142000" cy="1324345"/>
            </a:xfrm>
            <a:grpFill/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B865CE1-E582-408E-BD02-3C6E4FB3A536}"/>
                  </a:ext>
                </a:extLst>
              </p:cNvPr>
              <p:cNvGrpSpPr/>
              <p:nvPr/>
            </p:nvGrpSpPr>
            <p:grpSpPr>
              <a:xfrm>
                <a:off x="2580640" y="1950720"/>
                <a:ext cx="5090160" cy="630144"/>
                <a:chOff x="2580640" y="1950720"/>
                <a:chExt cx="5090160" cy="630144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BEE5F5D-14A4-41DB-A397-4CA88490E804}"/>
                    </a:ext>
                  </a:extLst>
                </p:cNvPr>
                <p:cNvSpPr/>
                <p:nvPr/>
              </p:nvSpPr>
              <p:spPr>
                <a:xfrm>
                  <a:off x="2580640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084916-E61E-4171-9026-4C6E88993473}"/>
                    </a:ext>
                  </a:extLst>
                </p:cNvPr>
                <p:cNvSpPr/>
                <p:nvPr/>
              </p:nvSpPr>
              <p:spPr>
                <a:xfrm>
                  <a:off x="3217785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F25D514-054F-4C2C-A2C1-E0C0FC1CCDCA}"/>
                    </a:ext>
                  </a:extLst>
                </p:cNvPr>
                <p:cNvSpPr/>
                <p:nvPr/>
              </p:nvSpPr>
              <p:spPr>
                <a:xfrm>
                  <a:off x="3854930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C1F652F-2D71-49E6-9E1D-0F3A0BEE9F90}"/>
                    </a:ext>
                  </a:extLst>
                </p:cNvPr>
                <p:cNvSpPr/>
                <p:nvPr/>
              </p:nvSpPr>
              <p:spPr>
                <a:xfrm>
                  <a:off x="4492076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53838FC-FE0C-4438-B025-ED6EDF9EA8BB}"/>
                    </a:ext>
                  </a:extLst>
                </p:cNvPr>
                <p:cNvSpPr/>
                <p:nvPr/>
              </p:nvSpPr>
              <p:spPr>
                <a:xfrm>
                  <a:off x="5129221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FF0023E-E60F-4B96-A12A-D2E215537E56}"/>
                    </a:ext>
                  </a:extLst>
                </p:cNvPr>
                <p:cNvSpPr/>
                <p:nvPr/>
              </p:nvSpPr>
              <p:spPr>
                <a:xfrm>
                  <a:off x="5766366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CB59756-3EFD-48BB-8D25-EE874E7AA35A}"/>
                    </a:ext>
                  </a:extLst>
                </p:cNvPr>
                <p:cNvSpPr/>
                <p:nvPr/>
              </p:nvSpPr>
              <p:spPr>
                <a:xfrm>
                  <a:off x="6403511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D7DA63E-3DDC-44F0-B4A7-BC7845C90AA9}"/>
                    </a:ext>
                  </a:extLst>
                </p:cNvPr>
                <p:cNvSpPr/>
                <p:nvPr/>
              </p:nvSpPr>
              <p:spPr>
                <a:xfrm>
                  <a:off x="7040656" y="1950720"/>
                  <a:ext cx="630144" cy="63014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9474CF3-080E-4F91-A0E8-8BF9F0BEEB4C}"/>
                  </a:ext>
                </a:extLst>
              </p:cNvPr>
              <p:cNvGrpSpPr/>
              <p:nvPr/>
            </p:nvGrpSpPr>
            <p:grpSpPr>
              <a:xfrm>
                <a:off x="2640197" y="2560320"/>
                <a:ext cx="4971046" cy="466784"/>
                <a:chOff x="2640197" y="2661920"/>
                <a:chExt cx="4971046" cy="466784"/>
              </a:xfrm>
              <a:grpFill/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E7306B3-1027-4EB8-B0B0-8DC578D953FF}"/>
                    </a:ext>
                  </a:extLst>
                </p:cNvPr>
                <p:cNvSpPr txBox="1"/>
                <p:nvPr/>
              </p:nvSpPr>
              <p:spPr>
                <a:xfrm>
                  <a:off x="7100213" y="2661920"/>
                  <a:ext cx="511030" cy="46678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E402D21-A271-4161-9045-832AF8F29110}"/>
                    </a:ext>
                  </a:extLst>
                </p:cNvPr>
                <p:cNvSpPr txBox="1"/>
                <p:nvPr/>
              </p:nvSpPr>
              <p:spPr>
                <a:xfrm>
                  <a:off x="6463068" y="2661920"/>
                  <a:ext cx="511030" cy="46678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1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F635120-9B46-4900-8137-019FA841C812}"/>
                    </a:ext>
                  </a:extLst>
                </p:cNvPr>
                <p:cNvSpPr txBox="1"/>
                <p:nvPr/>
              </p:nvSpPr>
              <p:spPr>
                <a:xfrm>
                  <a:off x="5794661" y="2661920"/>
                  <a:ext cx="577836" cy="46678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2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226EDB2-9C59-4DBF-A55C-7DE2E0E4656B}"/>
                    </a:ext>
                  </a:extLst>
                </p:cNvPr>
                <p:cNvSpPr txBox="1"/>
                <p:nvPr/>
              </p:nvSpPr>
              <p:spPr>
                <a:xfrm>
                  <a:off x="5188778" y="2661920"/>
                  <a:ext cx="511030" cy="46678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130E20-A4C8-4DB6-B231-53109E21CFDF}"/>
                    </a:ext>
                  </a:extLst>
                </p:cNvPr>
                <p:cNvSpPr txBox="1"/>
                <p:nvPr/>
              </p:nvSpPr>
              <p:spPr>
                <a:xfrm>
                  <a:off x="4551633" y="2661920"/>
                  <a:ext cx="511030" cy="46678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4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DBCDF63-4187-4E01-8CD5-A77750740BC2}"/>
                    </a:ext>
                  </a:extLst>
                </p:cNvPr>
                <p:cNvSpPr txBox="1"/>
                <p:nvPr/>
              </p:nvSpPr>
              <p:spPr>
                <a:xfrm>
                  <a:off x="2640197" y="2661920"/>
                  <a:ext cx="511030" cy="46678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7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60AF730-B31C-4D42-A7F2-A59C3305F978}"/>
                    </a:ext>
                  </a:extLst>
                </p:cNvPr>
                <p:cNvSpPr txBox="1"/>
                <p:nvPr/>
              </p:nvSpPr>
              <p:spPr>
                <a:xfrm>
                  <a:off x="3914487" y="2661920"/>
                  <a:ext cx="511030" cy="46678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5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9551A4-7004-4238-89FF-31914E177A78}"/>
                    </a:ext>
                  </a:extLst>
                </p:cNvPr>
                <p:cNvSpPr txBox="1"/>
                <p:nvPr/>
              </p:nvSpPr>
              <p:spPr>
                <a:xfrm>
                  <a:off x="3277342" y="2661920"/>
                  <a:ext cx="511030" cy="46678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2</a:t>
                  </a:r>
                  <a:r>
                    <a:rPr lang="en-US" sz="1400" b="1" baseline="30000" dirty="0"/>
                    <a:t>6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8B98C3B-C556-47D6-B137-D67C5524641E}"/>
                  </a:ext>
                </a:extLst>
              </p:cNvPr>
              <p:cNvGrpSpPr/>
              <p:nvPr/>
            </p:nvGrpSpPr>
            <p:grpSpPr>
              <a:xfrm>
                <a:off x="2528800" y="2854960"/>
                <a:ext cx="5095032" cy="420105"/>
                <a:chOff x="2528800" y="3007360"/>
                <a:chExt cx="5095032" cy="420105"/>
              </a:xfrm>
              <a:grpFill/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4C7169-0D88-4438-8958-D31D0EAA1D87}"/>
                    </a:ext>
                  </a:extLst>
                </p:cNvPr>
                <p:cNvSpPr txBox="1"/>
                <p:nvPr/>
              </p:nvSpPr>
              <p:spPr>
                <a:xfrm>
                  <a:off x="7107940" y="3007360"/>
                  <a:ext cx="515892" cy="42010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=1</a:t>
                  </a:r>
                  <a:endParaRPr lang="en-US" sz="1200" b="1" baseline="30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E835BC-BEB5-4890-854E-CD4640134DE5}"/>
                    </a:ext>
                  </a:extLst>
                </p:cNvPr>
                <p:cNvSpPr txBox="1"/>
                <p:nvPr/>
              </p:nvSpPr>
              <p:spPr>
                <a:xfrm>
                  <a:off x="6470795" y="3007360"/>
                  <a:ext cx="515892" cy="42010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=2</a:t>
                  </a:r>
                  <a:endParaRPr lang="en-US" sz="1200" b="1" baseline="30000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ECD89B-A72E-427D-B7A3-237DE00DC564}"/>
                    </a:ext>
                  </a:extLst>
                </p:cNvPr>
                <p:cNvSpPr txBox="1"/>
                <p:nvPr/>
              </p:nvSpPr>
              <p:spPr>
                <a:xfrm>
                  <a:off x="5837291" y="3007360"/>
                  <a:ext cx="520758" cy="42010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/>
                    <a:t>=</a:t>
                  </a:r>
                  <a:r>
                    <a:rPr lang="en-US" sz="1200" b="1" dirty="0"/>
                    <a:t>4</a:t>
                  </a:r>
                  <a:endParaRPr lang="en-US" sz="1200" b="1" baseline="300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BA3F158-448A-4451-9BE3-530E227926E9}"/>
                    </a:ext>
                  </a:extLst>
                </p:cNvPr>
                <p:cNvSpPr txBox="1"/>
                <p:nvPr/>
              </p:nvSpPr>
              <p:spPr>
                <a:xfrm>
                  <a:off x="5196504" y="3007360"/>
                  <a:ext cx="515892" cy="42010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=8</a:t>
                  </a:r>
                  <a:endParaRPr lang="en-US" sz="1200" b="1" baseline="300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472BDD2-22C5-4A97-8A86-F2F58AA0E044}"/>
                    </a:ext>
                  </a:extLst>
                </p:cNvPr>
                <p:cNvSpPr txBox="1"/>
                <p:nvPr/>
              </p:nvSpPr>
              <p:spPr>
                <a:xfrm>
                  <a:off x="4499796" y="3007360"/>
                  <a:ext cx="635019" cy="42010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=16</a:t>
                  </a:r>
                  <a:endParaRPr lang="en-US" sz="1200" b="1" baseline="30000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C7EACE-8B76-4B78-841B-7437DAC17E54}"/>
                    </a:ext>
                  </a:extLst>
                </p:cNvPr>
                <p:cNvSpPr txBox="1"/>
                <p:nvPr/>
              </p:nvSpPr>
              <p:spPr>
                <a:xfrm>
                  <a:off x="2528800" y="3007360"/>
                  <a:ext cx="754146" cy="42010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=128</a:t>
                  </a:r>
                  <a:endParaRPr lang="en-US" sz="1200" b="1" baseline="300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028CECA-955D-494B-BD80-A992E75F2FBD}"/>
                    </a:ext>
                  </a:extLst>
                </p:cNvPr>
                <p:cNvSpPr txBox="1"/>
                <p:nvPr/>
              </p:nvSpPr>
              <p:spPr>
                <a:xfrm>
                  <a:off x="3862653" y="3007360"/>
                  <a:ext cx="635019" cy="42010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=32</a:t>
                  </a:r>
                  <a:endParaRPr lang="en-US" sz="1200" b="1" baseline="300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BFCAE2-794A-4F83-8114-B4A8FE183CE9}"/>
                    </a:ext>
                  </a:extLst>
                </p:cNvPr>
                <p:cNvSpPr txBox="1"/>
                <p:nvPr/>
              </p:nvSpPr>
              <p:spPr>
                <a:xfrm>
                  <a:off x="3225506" y="3007360"/>
                  <a:ext cx="635019" cy="42010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dirty="0"/>
                    <a:t>=64</a:t>
                  </a:r>
                  <a:endParaRPr lang="en-US" sz="1200" b="1" baseline="30000" dirty="0"/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3721D5-70FB-4442-A7B4-AE7A53A7BA2F}"/>
                </a:ext>
              </a:extLst>
            </p:cNvPr>
            <p:cNvGrpSpPr/>
            <p:nvPr/>
          </p:nvGrpSpPr>
          <p:grpSpPr>
            <a:xfrm>
              <a:off x="2601806" y="1952837"/>
              <a:ext cx="5090160" cy="630144"/>
              <a:chOff x="2601806" y="1959187"/>
              <a:chExt cx="5090160" cy="630144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C197A1-57C1-4012-8137-D47AA0801ED2}"/>
                  </a:ext>
                </a:extLst>
              </p:cNvPr>
              <p:cNvSpPr/>
              <p:nvPr/>
            </p:nvSpPr>
            <p:spPr>
              <a:xfrm>
                <a:off x="2601806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FB7EAF-00BF-423F-B20E-02CCBCA3DC46}"/>
                  </a:ext>
                </a:extLst>
              </p:cNvPr>
              <p:cNvSpPr/>
              <p:nvPr/>
            </p:nvSpPr>
            <p:spPr>
              <a:xfrm>
                <a:off x="3238951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CA0636-EB83-4D2E-B498-2AC13333F4F8}"/>
                  </a:ext>
                </a:extLst>
              </p:cNvPr>
              <p:cNvSpPr/>
              <p:nvPr/>
            </p:nvSpPr>
            <p:spPr>
              <a:xfrm>
                <a:off x="3876096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6013F68-7B2B-480C-9C4C-B26784F14610}"/>
                  </a:ext>
                </a:extLst>
              </p:cNvPr>
              <p:cNvSpPr/>
              <p:nvPr/>
            </p:nvSpPr>
            <p:spPr>
              <a:xfrm>
                <a:off x="4513242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461D692-1C88-4E06-9EE1-66AE741C06A6}"/>
                  </a:ext>
                </a:extLst>
              </p:cNvPr>
              <p:cNvSpPr/>
              <p:nvPr/>
            </p:nvSpPr>
            <p:spPr>
              <a:xfrm>
                <a:off x="5150387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A8FF6D-4D80-41C4-B7E9-A6E441891DFB}"/>
                  </a:ext>
                </a:extLst>
              </p:cNvPr>
              <p:cNvSpPr/>
              <p:nvPr/>
            </p:nvSpPr>
            <p:spPr>
              <a:xfrm>
                <a:off x="5787532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37229D6-A11D-4B99-9A16-776E797C5327}"/>
                  </a:ext>
                </a:extLst>
              </p:cNvPr>
              <p:cNvSpPr/>
              <p:nvPr/>
            </p:nvSpPr>
            <p:spPr>
              <a:xfrm>
                <a:off x="6424677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D2CF70-6056-449D-A874-1312CAF90B74}"/>
                  </a:ext>
                </a:extLst>
              </p:cNvPr>
              <p:cNvSpPr/>
              <p:nvPr/>
            </p:nvSpPr>
            <p:spPr>
              <a:xfrm>
                <a:off x="7061822" y="1959187"/>
                <a:ext cx="630144" cy="630144"/>
              </a:xfrm>
              <a:prstGeom prst="rect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526C98B4-5D53-4522-B14A-492F94E856DB}"/>
              </a:ext>
            </a:extLst>
          </p:cNvPr>
          <p:cNvSpPr txBox="1"/>
          <p:nvPr/>
        </p:nvSpPr>
        <p:spPr>
          <a:xfrm>
            <a:off x="522528" y="3272677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Determine its Numerical Value…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50C04-E6FA-4832-BBCB-2CEA02E7B3EE}"/>
              </a:ext>
            </a:extLst>
          </p:cNvPr>
          <p:cNvSpPr txBox="1"/>
          <p:nvPr/>
        </p:nvSpPr>
        <p:spPr>
          <a:xfrm>
            <a:off x="1222498" y="3756526"/>
            <a:ext cx="39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</a:t>
            </a:r>
            <a:r>
              <a:rPr lang="en-US" b="1" dirty="0"/>
              <a:t>all bits are OFF</a:t>
            </a:r>
            <a:r>
              <a:rPr lang="en-US" dirty="0"/>
              <a:t>, the value is _____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A467E9-21BB-45E5-ABA5-DD5C745E7A0B}"/>
              </a:ext>
            </a:extLst>
          </p:cNvPr>
          <p:cNvSpPr txBox="1"/>
          <p:nvPr/>
        </p:nvSpPr>
        <p:spPr>
          <a:xfrm>
            <a:off x="522528" y="1097368"/>
            <a:ext cx="237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Given this Bit Pattern…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AB5911-1A17-4FB3-AB55-7895C1866509}"/>
              </a:ext>
            </a:extLst>
          </p:cNvPr>
          <p:cNvSpPr txBox="1"/>
          <p:nvPr/>
        </p:nvSpPr>
        <p:spPr>
          <a:xfrm>
            <a:off x="787176" y="4671109"/>
            <a:ext cx="453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This is the __________ value of the range.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48E8B6-F713-45CC-AA8F-A967E34B505D}"/>
              </a:ext>
            </a:extLst>
          </p:cNvPr>
          <p:cNvSpPr txBox="1"/>
          <p:nvPr/>
        </p:nvSpPr>
        <p:spPr>
          <a:xfrm>
            <a:off x="6364973" y="1097368"/>
            <a:ext cx="237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Given this Bit Pattern…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A6B20D7-5AF5-4827-89F6-D538DCC6FC53}"/>
              </a:ext>
            </a:extLst>
          </p:cNvPr>
          <p:cNvGrpSpPr/>
          <p:nvPr/>
        </p:nvGrpSpPr>
        <p:grpSpPr>
          <a:xfrm>
            <a:off x="7249203" y="1747846"/>
            <a:ext cx="3356232" cy="415490"/>
            <a:chOff x="2631440" y="4075854"/>
            <a:chExt cx="5090160" cy="630144"/>
          </a:xfrm>
          <a:noFill/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2A82FB4-31E1-41CB-9470-982882C163F0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203ED7-63E1-4DD4-9F93-5DE3ABDCE30A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3193CBD-76B0-4430-94EF-99C9C7251533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D1CCC01-907D-4BE7-B75D-4B1DC7D3AF29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2024F13-7BF9-415A-B6FC-DEC2F5D2A929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42060B74-39D1-42C5-BEB4-6EE8721AFB03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D5A0F0E-1D14-4816-AA53-176A3389F2AD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9B252ED-D240-49CD-BBFB-9F7D7EDA2098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D3A1B7-9BA3-47DC-9A92-ECE4515952D3}"/>
              </a:ext>
            </a:extLst>
          </p:cNvPr>
          <p:cNvGrpSpPr/>
          <p:nvPr/>
        </p:nvGrpSpPr>
        <p:grpSpPr>
          <a:xfrm>
            <a:off x="7249203" y="1747846"/>
            <a:ext cx="3356232" cy="415490"/>
            <a:chOff x="2631440" y="4075854"/>
            <a:chExt cx="5090160" cy="630144"/>
          </a:xfrm>
          <a:noFill/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DBDAFEB3-3987-4942-9970-03F00E1D8552}"/>
                </a:ext>
              </a:extLst>
            </p:cNvPr>
            <p:cNvSpPr/>
            <p:nvPr/>
          </p:nvSpPr>
          <p:spPr>
            <a:xfrm>
              <a:off x="263144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659C6DB-7EBB-4334-98B5-1D98CD4EA3D9}"/>
                </a:ext>
              </a:extLst>
            </p:cNvPr>
            <p:cNvSpPr/>
            <p:nvPr/>
          </p:nvSpPr>
          <p:spPr>
            <a:xfrm>
              <a:off x="3268585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5CD3FEA-360D-4210-8362-BAFC32739050}"/>
                </a:ext>
              </a:extLst>
            </p:cNvPr>
            <p:cNvSpPr/>
            <p:nvPr/>
          </p:nvSpPr>
          <p:spPr>
            <a:xfrm>
              <a:off x="3905730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C97594A-12DD-41BE-A84B-28B8C9B40877}"/>
                </a:ext>
              </a:extLst>
            </p:cNvPr>
            <p:cNvSpPr/>
            <p:nvPr/>
          </p:nvSpPr>
          <p:spPr>
            <a:xfrm>
              <a:off x="454287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26E3AF7-013D-46CE-A036-A79AA63D0D86}"/>
                </a:ext>
              </a:extLst>
            </p:cNvPr>
            <p:cNvSpPr/>
            <p:nvPr/>
          </p:nvSpPr>
          <p:spPr>
            <a:xfrm>
              <a:off x="518002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E116BB0-BE5C-416E-A60A-381DC7E3670F}"/>
                </a:ext>
              </a:extLst>
            </p:cNvPr>
            <p:cNvSpPr/>
            <p:nvPr/>
          </p:nvSpPr>
          <p:spPr>
            <a:xfrm>
              <a:off x="581716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DC7C480-3936-4C52-BB8F-2D97CBA14E2D}"/>
                </a:ext>
              </a:extLst>
            </p:cNvPr>
            <p:cNvSpPr/>
            <p:nvPr/>
          </p:nvSpPr>
          <p:spPr>
            <a:xfrm>
              <a:off x="6454311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2EDDAA9-C75F-4682-887A-C6BA5EF0995A}"/>
                </a:ext>
              </a:extLst>
            </p:cNvPr>
            <p:cNvSpPr/>
            <p:nvPr/>
          </p:nvSpPr>
          <p:spPr>
            <a:xfrm>
              <a:off x="7091456" y="4075854"/>
              <a:ext cx="630144" cy="630144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C93265E-4374-408B-8937-EB7BF307817D}"/>
              </a:ext>
            </a:extLst>
          </p:cNvPr>
          <p:cNvGrpSpPr/>
          <p:nvPr/>
        </p:nvGrpSpPr>
        <p:grpSpPr>
          <a:xfrm>
            <a:off x="7705299" y="2179657"/>
            <a:ext cx="2875015" cy="418691"/>
            <a:chOff x="3293535" y="2607734"/>
            <a:chExt cx="4360332" cy="634999"/>
          </a:xfrm>
          <a:noFill/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6D7873D-7429-496A-9223-DF65E4A28BFC}"/>
                </a:ext>
              </a:extLst>
            </p:cNvPr>
            <p:cNvSpPr/>
            <p:nvPr/>
          </p:nvSpPr>
          <p:spPr>
            <a:xfrm>
              <a:off x="3293535" y="2607734"/>
              <a:ext cx="541867" cy="634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53EEEE6-F97E-4F6A-95A8-058EA58C463D}"/>
                </a:ext>
              </a:extLst>
            </p:cNvPr>
            <p:cNvSpPr/>
            <p:nvPr/>
          </p:nvSpPr>
          <p:spPr>
            <a:xfrm>
              <a:off x="5198533" y="2607734"/>
              <a:ext cx="541867" cy="634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653D041-948C-422B-9F0C-E598AE9E88F1}"/>
                </a:ext>
              </a:extLst>
            </p:cNvPr>
            <p:cNvSpPr/>
            <p:nvPr/>
          </p:nvSpPr>
          <p:spPr>
            <a:xfrm>
              <a:off x="5825066" y="2607734"/>
              <a:ext cx="541867" cy="634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9187052D-7FDB-467F-A7E4-1A0488C749FE}"/>
                </a:ext>
              </a:extLst>
            </p:cNvPr>
            <p:cNvSpPr/>
            <p:nvPr/>
          </p:nvSpPr>
          <p:spPr>
            <a:xfrm>
              <a:off x="7112000" y="2607734"/>
              <a:ext cx="541867" cy="634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E84860-6984-42E7-A14A-14BCB1897F04}"/>
              </a:ext>
            </a:extLst>
          </p:cNvPr>
          <p:cNvGrpSpPr/>
          <p:nvPr/>
        </p:nvGrpSpPr>
        <p:grpSpPr>
          <a:xfrm>
            <a:off x="7215022" y="1746450"/>
            <a:ext cx="3390413" cy="873216"/>
            <a:chOff x="2528800" y="1950720"/>
            <a:chExt cx="5142000" cy="1324345"/>
          </a:xfrm>
          <a:noFill/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18BBF02-AD66-4FFE-B935-72488EFCD862}"/>
                </a:ext>
              </a:extLst>
            </p:cNvPr>
            <p:cNvGrpSpPr/>
            <p:nvPr/>
          </p:nvGrpSpPr>
          <p:grpSpPr>
            <a:xfrm>
              <a:off x="2580640" y="1950720"/>
              <a:ext cx="5090160" cy="630144"/>
              <a:chOff x="2580640" y="1950720"/>
              <a:chExt cx="5090160" cy="630144"/>
            </a:xfrm>
            <a:grpFill/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2E1374F-6A06-4953-905A-BC1D5C242768}"/>
                  </a:ext>
                </a:extLst>
              </p:cNvPr>
              <p:cNvSpPr/>
              <p:nvPr/>
            </p:nvSpPr>
            <p:spPr>
              <a:xfrm>
                <a:off x="2580640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9E875F4-46FB-4845-91B3-2B71A291BC1D}"/>
                  </a:ext>
                </a:extLst>
              </p:cNvPr>
              <p:cNvSpPr/>
              <p:nvPr/>
            </p:nvSpPr>
            <p:spPr>
              <a:xfrm>
                <a:off x="3217785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C72C094-97FC-4AC0-80F5-095221F51CFD}"/>
                  </a:ext>
                </a:extLst>
              </p:cNvPr>
              <p:cNvSpPr/>
              <p:nvPr/>
            </p:nvSpPr>
            <p:spPr>
              <a:xfrm>
                <a:off x="3854930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A1212258-2AE6-4CDA-A38C-E7BEE3D31B2E}"/>
                  </a:ext>
                </a:extLst>
              </p:cNvPr>
              <p:cNvSpPr/>
              <p:nvPr/>
            </p:nvSpPr>
            <p:spPr>
              <a:xfrm>
                <a:off x="449207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F96C47BA-6D7A-4F33-9BBC-74FF94F84385}"/>
                  </a:ext>
                </a:extLst>
              </p:cNvPr>
              <p:cNvSpPr/>
              <p:nvPr/>
            </p:nvSpPr>
            <p:spPr>
              <a:xfrm>
                <a:off x="5129221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364637F-ED10-4876-817C-B41F1341C396}"/>
                  </a:ext>
                </a:extLst>
              </p:cNvPr>
              <p:cNvSpPr/>
              <p:nvPr/>
            </p:nvSpPr>
            <p:spPr>
              <a:xfrm>
                <a:off x="576636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905FE40-D048-4CC4-9073-E70B8738603E}"/>
                  </a:ext>
                </a:extLst>
              </p:cNvPr>
              <p:cNvSpPr/>
              <p:nvPr/>
            </p:nvSpPr>
            <p:spPr>
              <a:xfrm>
                <a:off x="6403511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05F7716-6DA4-4CC0-B428-EB7D9B27A8E8}"/>
                  </a:ext>
                </a:extLst>
              </p:cNvPr>
              <p:cNvSpPr/>
              <p:nvPr/>
            </p:nvSpPr>
            <p:spPr>
              <a:xfrm>
                <a:off x="7040656" y="1950720"/>
                <a:ext cx="630144" cy="630144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C3EA3B5-D776-4DEC-84BA-5800324D6A5E}"/>
                </a:ext>
              </a:extLst>
            </p:cNvPr>
            <p:cNvGrpSpPr/>
            <p:nvPr/>
          </p:nvGrpSpPr>
          <p:grpSpPr>
            <a:xfrm>
              <a:off x="2640197" y="2560320"/>
              <a:ext cx="4971046" cy="466784"/>
              <a:chOff x="2640197" y="2661920"/>
              <a:chExt cx="4971046" cy="466784"/>
            </a:xfrm>
            <a:grpFill/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8AFDA9-ACDF-4C72-8C3F-17AFAFCC0C1A}"/>
                  </a:ext>
                </a:extLst>
              </p:cNvPr>
              <p:cNvSpPr txBox="1"/>
              <p:nvPr/>
            </p:nvSpPr>
            <p:spPr>
              <a:xfrm>
                <a:off x="7100213" y="2661920"/>
                <a:ext cx="511030" cy="4667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F70AEF0-E4B3-4614-AA25-270CE94814DA}"/>
                  </a:ext>
                </a:extLst>
              </p:cNvPr>
              <p:cNvSpPr txBox="1"/>
              <p:nvPr/>
            </p:nvSpPr>
            <p:spPr>
              <a:xfrm>
                <a:off x="6463068" y="2661920"/>
                <a:ext cx="511030" cy="4667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4FFDCB5-6AF5-4106-9882-6E75A77DA68B}"/>
                  </a:ext>
                </a:extLst>
              </p:cNvPr>
              <p:cNvSpPr txBox="1"/>
              <p:nvPr/>
            </p:nvSpPr>
            <p:spPr>
              <a:xfrm>
                <a:off x="5794661" y="2661920"/>
                <a:ext cx="577836" cy="46678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FACD984-22C0-4383-B901-F9A3CDE7B896}"/>
                  </a:ext>
                </a:extLst>
              </p:cNvPr>
              <p:cNvSpPr txBox="1"/>
              <p:nvPr/>
            </p:nvSpPr>
            <p:spPr>
              <a:xfrm>
                <a:off x="5188778" y="2661920"/>
                <a:ext cx="511030" cy="4667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CF86C81-3193-4123-82C6-92AFE5D2C5EC}"/>
                  </a:ext>
                </a:extLst>
              </p:cNvPr>
              <p:cNvSpPr txBox="1"/>
              <p:nvPr/>
            </p:nvSpPr>
            <p:spPr>
              <a:xfrm>
                <a:off x="4551633" y="2661920"/>
                <a:ext cx="511030" cy="4667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4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5C12A9E-EEB3-47C9-9398-058F6A92F8E9}"/>
                  </a:ext>
                </a:extLst>
              </p:cNvPr>
              <p:cNvSpPr txBox="1"/>
              <p:nvPr/>
            </p:nvSpPr>
            <p:spPr>
              <a:xfrm>
                <a:off x="2640197" y="2661920"/>
                <a:ext cx="511030" cy="4667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7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D4B3431-7BE6-468A-B1A8-B0198C58E90B}"/>
                  </a:ext>
                </a:extLst>
              </p:cNvPr>
              <p:cNvSpPr txBox="1"/>
              <p:nvPr/>
            </p:nvSpPr>
            <p:spPr>
              <a:xfrm>
                <a:off x="3914487" y="2661920"/>
                <a:ext cx="511030" cy="4667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E86C292-EDBF-4474-A54D-A9B15362678A}"/>
                  </a:ext>
                </a:extLst>
              </p:cNvPr>
              <p:cNvSpPr txBox="1"/>
              <p:nvPr/>
            </p:nvSpPr>
            <p:spPr>
              <a:xfrm>
                <a:off x="3277342" y="2661920"/>
                <a:ext cx="511030" cy="46678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2</a:t>
                </a:r>
                <a:r>
                  <a:rPr lang="en-US" sz="1400" b="1" baseline="30000" dirty="0"/>
                  <a:t>6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2715198-7B1D-41FE-A9EF-1517FFE5A2DB}"/>
                </a:ext>
              </a:extLst>
            </p:cNvPr>
            <p:cNvGrpSpPr/>
            <p:nvPr/>
          </p:nvGrpSpPr>
          <p:grpSpPr>
            <a:xfrm>
              <a:off x="2528800" y="2854960"/>
              <a:ext cx="5095032" cy="420105"/>
              <a:chOff x="2528800" y="3007360"/>
              <a:chExt cx="5095032" cy="420105"/>
            </a:xfrm>
            <a:grpFill/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B040149-3176-4572-85A5-F161C7339E27}"/>
                  </a:ext>
                </a:extLst>
              </p:cNvPr>
              <p:cNvSpPr txBox="1"/>
              <p:nvPr/>
            </p:nvSpPr>
            <p:spPr>
              <a:xfrm>
                <a:off x="7107940" y="3007360"/>
                <a:ext cx="515892" cy="42010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=1</a:t>
                </a:r>
                <a:endParaRPr lang="en-US" sz="1200" b="1" baseline="30000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0D0B11E-46AA-4CF8-9B70-7EE8E7095347}"/>
                  </a:ext>
                </a:extLst>
              </p:cNvPr>
              <p:cNvSpPr txBox="1"/>
              <p:nvPr/>
            </p:nvSpPr>
            <p:spPr>
              <a:xfrm>
                <a:off x="6470795" y="3007360"/>
                <a:ext cx="515892" cy="42010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=2</a:t>
                </a:r>
                <a:endParaRPr lang="en-US" sz="1200" b="1" baseline="30000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89052677-3B3E-4221-A66C-EA3115B3568B}"/>
                  </a:ext>
                </a:extLst>
              </p:cNvPr>
              <p:cNvSpPr txBox="1"/>
              <p:nvPr/>
            </p:nvSpPr>
            <p:spPr>
              <a:xfrm>
                <a:off x="5837291" y="3007360"/>
                <a:ext cx="520758" cy="4201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=</a:t>
                </a:r>
                <a:r>
                  <a:rPr lang="en-US" sz="1200" b="1" dirty="0"/>
                  <a:t>4</a:t>
                </a:r>
                <a:endParaRPr lang="en-US" sz="1200" b="1" baseline="30000" dirty="0"/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0E3E495-2257-48F8-AB0B-815A8B470A43}"/>
                  </a:ext>
                </a:extLst>
              </p:cNvPr>
              <p:cNvSpPr txBox="1"/>
              <p:nvPr/>
            </p:nvSpPr>
            <p:spPr>
              <a:xfrm>
                <a:off x="5196504" y="3007360"/>
                <a:ext cx="515892" cy="42010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=8</a:t>
                </a:r>
                <a:endParaRPr lang="en-US" sz="1200" b="1" baseline="30000" dirty="0"/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E95581C-014A-4752-912F-81F562BFD34F}"/>
                  </a:ext>
                </a:extLst>
              </p:cNvPr>
              <p:cNvSpPr txBox="1"/>
              <p:nvPr/>
            </p:nvSpPr>
            <p:spPr>
              <a:xfrm>
                <a:off x="4499796" y="3007360"/>
                <a:ext cx="635019" cy="42010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=16</a:t>
                </a:r>
                <a:endParaRPr lang="en-US" sz="1200" b="1" baseline="300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BEBD32CD-C6F8-4637-8F30-194E260EA209}"/>
                  </a:ext>
                </a:extLst>
              </p:cNvPr>
              <p:cNvSpPr txBox="1"/>
              <p:nvPr/>
            </p:nvSpPr>
            <p:spPr>
              <a:xfrm>
                <a:off x="2528800" y="3007360"/>
                <a:ext cx="754146" cy="42010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=128</a:t>
                </a:r>
                <a:endParaRPr lang="en-US" sz="1200" b="1" baseline="300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EE58963-DF68-4DC7-B039-CF21D7729786}"/>
                  </a:ext>
                </a:extLst>
              </p:cNvPr>
              <p:cNvSpPr txBox="1"/>
              <p:nvPr/>
            </p:nvSpPr>
            <p:spPr>
              <a:xfrm>
                <a:off x="3862653" y="3007360"/>
                <a:ext cx="635019" cy="42010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=32</a:t>
                </a:r>
                <a:endParaRPr lang="en-US" sz="1200" b="1" baseline="30000" dirty="0"/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CBD8BBF-4B88-49BA-8E7D-55A055820C6A}"/>
                  </a:ext>
                </a:extLst>
              </p:cNvPr>
              <p:cNvSpPr txBox="1"/>
              <p:nvPr/>
            </p:nvSpPr>
            <p:spPr>
              <a:xfrm>
                <a:off x="3225506" y="3007360"/>
                <a:ext cx="635019" cy="42010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=64</a:t>
                </a:r>
                <a:endParaRPr lang="en-US" sz="1200" b="1" baseline="30000" dirty="0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4E63D2D-A12A-403F-A6D6-89AFFA840E7C}"/>
              </a:ext>
            </a:extLst>
          </p:cNvPr>
          <p:cNvGrpSpPr/>
          <p:nvPr/>
        </p:nvGrpSpPr>
        <p:grpSpPr>
          <a:xfrm>
            <a:off x="7249203" y="1747846"/>
            <a:ext cx="3356232" cy="415490"/>
            <a:chOff x="2601806" y="1959187"/>
            <a:chExt cx="5090160" cy="630144"/>
          </a:xfrm>
          <a:solidFill>
            <a:srgbClr val="FFFF00"/>
          </a:solidFill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56FD3E5-B790-4388-A45B-CA0F7F697AE8}"/>
                </a:ext>
              </a:extLst>
            </p:cNvPr>
            <p:cNvSpPr/>
            <p:nvPr/>
          </p:nvSpPr>
          <p:spPr>
            <a:xfrm>
              <a:off x="2601806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D6B49-93DA-49ED-9298-0184E712A12D}"/>
                </a:ext>
              </a:extLst>
            </p:cNvPr>
            <p:cNvSpPr/>
            <p:nvPr/>
          </p:nvSpPr>
          <p:spPr>
            <a:xfrm>
              <a:off x="3238951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9896C47-9127-4F7F-BC34-813F1A82A0FD}"/>
                </a:ext>
              </a:extLst>
            </p:cNvPr>
            <p:cNvSpPr/>
            <p:nvPr/>
          </p:nvSpPr>
          <p:spPr>
            <a:xfrm>
              <a:off x="3876096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B4976B4-B241-4BAC-ADEE-EE65E3C3D0C4}"/>
                </a:ext>
              </a:extLst>
            </p:cNvPr>
            <p:cNvSpPr/>
            <p:nvPr/>
          </p:nvSpPr>
          <p:spPr>
            <a:xfrm>
              <a:off x="4513242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2196AAB-CCA5-42AD-B476-BF86FD9829E2}"/>
                </a:ext>
              </a:extLst>
            </p:cNvPr>
            <p:cNvSpPr/>
            <p:nvPr/>
          </p:nvSpPr>
          <p:spPr>
            <a:xfrm>
              <a:off x="5150387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A7E487C-5470-42A3-B475-9698143DA9B3}"/>
                </a:ext>
              </a:extLst>
            </p:cNvPr>
            <p:cNvSpPr/>
            <p:nvPr/>
          </p:nvSpPr>
          <p:spPr>
            <a:xfrm>
              <a:off x="5787532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0E5902-EE90-4D10-949F-CFAA92088705}"/>
                </a:ext>
              </a:extLst>
            </p:cNvPr>
            <p:cNvSpPr/>
            <p:nvPr/>
          </p:nvSpPr>
          <p:spPr>
            <a:xfrm>
              <a:off x="6424677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028FD4E-04E1-4CA2-8B77-A3581CC068B1}"/>
                </a:ext>
              </a:extLst>
            </p:cNvPr>
            <p:cNvSpPr/>
            <p:nvPr/>
          </p:nvSpPr>
          <p:spPr>
            <a:xfrm>
              <a:off x="7061822" y="1959187"/>
              <a:ext cx="630144" cy="630144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DA0C8D12-F7AB-4450-B209-A5E8C54702DA}"/>
              </a:ext>
            </a:extLst>
          </p:cNvPr>
          <p:cNvSpPr txBox="1"/>
          <p:nvPr/>
        </p:nvSpPr>
        <p:spPr>
          <a:xfrm>
            <a:off x="6735007" y="4671109"/>
            <a:ext cx="44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This is the __________ value of the range.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E31357E-07FB-4D71-8E91-E48181C3F544}"/>
              </a:ext>
            </a:extLst>
          </p:cNvPr>
          <p:cNvSpPr txBox="1"/>
          <p:nvPr/>
        </p:nvSpPr>
        <p:spPr>
          <a:xfrm>
            <a:off x="6364973" y="3272677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Determine its Numerical Value…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F57E958-D327-4882-9B82-B4F30913B384}"/>
              </a:ext>
            </a:extLst>
          </p:cNvPr>
          <p:cNvSpPr txBox="1"/>
          <p:nvPr/>
        </p:nvSpPr>
        <p:spPr>
          <a:xfrm>
            <a:off x="7141945" y="3746899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+ 2 + 4 + 8 + 16 + 32 + 64 + 128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3ED478-C37B-4296-8A89-529928EA0BC6}"/>
              </a:ext>
            </a:extLst>
          </p:cNvPr>
          <p:cNvSpPr txBox="1"/>
          <p:nvPr/>
        </p:nvSpPr>
        <p:spPr>
          <a:xfrm>
            <a:off x="7151570" y="409233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b="1" dirty="0"/>
              <a:t>255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139DA-7E3F-4BD1-A3EC-C5076A7D5B97}"/>
              </a:ext>
            </a:extLst>
          </p:cNvPr>
          <p:cNvSpPr txBox="1"/>
          <p:nvPr/>
        </p:nvSpPr>
        <p:spPr>
          <a:xfrm>
            <a:off x="8384540" y="5565140"/>
            <a:ext cx="288036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So, how can larger numbers be represented in Binary?</a:t>
            </a:r>
          </a:p>
        </p:txBody>
      </p:sp>
    </p:spTree>
    <p:extLst>
      <p:ext uri="{BB962C8B-B14F-4D97-AF65-F5344CB8AC3E}">
        <p14:creationId xmlns:p14="http://schemas.microsoft.com/office/powerpoint/2010/main" val="3852591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FD7270-E722-429C-AE00-59967C74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DCF6-94F2-4C56-BE1B-C36ABD60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566842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  <a:p>
            <a:pPr lvl="1"/>
            <a:r>
              <a:rPr lang="en-US" dirty="0"/>
              <a:t>First, a letter must be translated into a number</a:t>
            </a:r>
          </a:p>
          <a:p>
            <a:pPr lvl="1"/>
            <a:r>
              <a:rPr lang="en-US" dirty="0"/>
              <a:t>Then, that number is then translated into its </a:t>
            </a:r>
            <a:r>
              <a:rPr lang="en-US" i="1" dirty="0"/>
              <a:t>binary</a:t>
            </a:r>
            <a:r>
              <a:rPr lang="en-US" dirty="0"/>
              <a:t> equivalent.</a:t>
            </a:r>
          </a:p>
          <a:p>
            <a:pPr lvl="1"/>
            <a:endParaRPr lang="en-US" dirty="0"/>
          </a:p>
          <a:p>
            <a:r>
              <a:rPr lang="en-US" dirty="0"/>
              <a:t>Coding Schemes are used to represent characters in Memory</a:t>
            </a:r>
          </a:p>
          <a:p>
            <a:endParaRPr lang="en-US" dirty="0"/>
          </a:p>
          <a:p>
            <a:pPr lvl="1"/>
            <a:r>
              <a:rPr lang="en-US" b="1" dirty="0"/>
              <a:t>ASCII</a:t>
            </a:r>
            <a:r>
              <a:rPr lang="en-US" dirty="0"/>
              <a:t> – 7 bits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Extended ASCII</a:t>
            </a:r>
            <a:r>
              <a:rPr lang="en-US" dirty="0"/>
              <a:t> – 8 bits  </a:t>
            </a:r>
            <a:r>
              <a:rPr lang="en-US" dirty="0">
                <a:sym typeface="Wingdings" panose="05000000000000000000" pitchFamily="2" charset="2"/>
              </a:rPr>
              <a:t>  </a:t>
            </a:r>
            <a:endParaRPr lang="en-US" baseline="50000" dirty="0">
              <a:sym typeface="Wingdings" panose="05000000000000000000" pitchFamily="2" charset="2"/>
            </a:endParaRPr>
          </a:p>
          <a:p>
            <a:pPr lvl="1"/>
            <a:endParaRPr lang="en-US" baseline="50000" dirty="0"/>
          </a:p>
          <a:p>
            <a:pPr lvl="1"/>
            <a:r>
              <a:rPr lang="en-US" b="1" dirty="0"/>
              <a:t>Unicode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800" dirty="0">
                <a:sym typeface="Wingdings" panose="05000000000000000000" pitchFamily="2" charset="2"/>
              </a:rPr>
              <a:t>Many languages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800" dirty="0">
                <a:sym typeface="Wingdings" panose="05000000000000000000" pitchFamily="2" charset="2"/>
              </a:rPr>
              <a:t>Other symbols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9380B-995E-47F6-8E56-77445DA8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67DF3-11C4-40AD-8C3F-82FBE20077CF}"/>
              </a:ext>
            </a:extLst>
          </p:cNvPr>
          <p:cNvSpPr txBox="1"/>
          <p:nvPr/>
        </p:nvSpPr>
        <p:spPr>
          <a:xfrm>
            <a:off x="4024599" y="358214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 128 symbols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63E01-BCDE-412D-81E1-C48F0255EAAD}"/>
              </a:ext>
            </a:extLst>
          </p:cNvPr>
          <p:cNvSpPr txBox="1"/>
          <p:nvPr/>
        </p:nvSpPr>
        <p:spPr>
          <a:xfrm>
            <a:off x="3664786" y="358214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r>
              <a:rPr lang="en-US" sz="2400" baseline="50000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7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84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3B502-C25F-4F14-832B-5A1C5E07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5B372-D958-4BF7-9AB1-C6CBCFC5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Languages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C3F5AC-211E-4C9A-916D-65B93E374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8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B17CBB-01B1-4962-BA53-1CE6A9A1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591559-C81A-41C5-BBC8-BC51615422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Low-Level languages</a:t>
            </a:r>
            <a:endParaRPr lang="en-US" altLang="en-US" dirty="0"/>
          </a:p>
          <a:p>
            <a:pPr lvl="1"/>
            <a:r>
              <a:rPr lang="en-US" altLang="en-US" i="1" dirty="0"/>
              <a:t>Machine Language</a:t>
            </a:r>
          </a:p>
          <a:p>
            <a:pPr lvl="2"/>
            <a:r>
              <a:rPr lang="en-US" altLang="en-US" dirty="0"/>
              <a:t>CPU only understands Machine Language</a:t>
            </a:r>
          </a:p>
          <a:p>
            <a:pPr lvl="1"/>
            <a:r>
              <a:rPr lang="en-US" altLang="en-US" i="1" dirty="0"/>
              <a:t>Assembly Language</a:t>
            </a:r>
          </a:p>
          <a:p>
            <a:pPr lvl="2"/>
            <a:r>
              <a:rPr lang="en-US" altLang="en-US" dirty="0"/>
              <a:t>Close in nature to machine language but uses mnemonics</a:t>
            </a:r>
          </a:p>
          <a:p>
            <a:pPr lvl="2"/>
            <a:r>
              <a:rPr lang="en-US" altLang="en-US" dirty="0"/>
              <a:t>Requires writing a large number of instructions (1 for 1)</a:t>
            </a:r>
          </a:p>
          <a:p>
            <a:pPr lvl="2"/>
            <a:r>
              <a:rPr lang="en-US" altLang="en-US" dirty="0"/>
              <a:t>And requires knowledge on how a CPU works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b="1" dirty="0"/>
              <a:t>High-Level languages</a:t>
            </a:r>
          </a:p>
          <a:p>
            <a:pPr lvl="1"/>
            <a:r>
              <a:rPr lang="en-US" altLang="en-US" sz="2200" dirty="0"/>
              <a:t>Allows simple creation of powerful and complex programs</a:t>
            </a:r>
          </a:p>
          <a:p>
            <a:pPr lvl="1"/>
            <a:r>
              <a:rPr lang="en-US" altLang="en-US" sz="2200" dirty="0"/>
              <a:t>No need to know how CPU works or write large number of instructions</a:t>
            </a:r>
          </a:p>
          <a:p>
            <a:pPr lvl="1"/>
            <a:r>
              <a:rPr lang="en-US" altLang="en-US" sz="2200" dirty="0"/>
              <a:t>More intuitive to understand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2CA1-DAA3-4034-82DF-7BE61CF0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6B817E-E997-456B-8FCB-D26F3E5124D8}"/>
              </a:ext>
            </a:extLst>
          </p:cNvPr>
          <p:cNvGrpSpPr/>
          <p:nvPr/>
        </p:nvGrpSpPr>
        <p:grpSpPr>
          <a:xfrm>
            <a:off x="6664960" y="1353820"/>
            <a:ext cx="3840480" cy="688340"/>
            <a:chOff x="7680960" y="2166620"/>
            <a:chExt cx="3840480" cy="6883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2C821DF-77B3-4415-A08F-8A95A83F74D6}"/>
                </a:ext>
              </a:extLst>
            </p:cNvPr>
            <p:cNvSpPr/>
            <p:nvPr/>
          </p:nvSpPr>
          <p:spPr>
            <a:xfrm>
              <a:off x="9022080" y="2166620"/>
              <a:ext cx="1178560" cy="68834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Assembler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76A24C5-E31A-4FE6-9FAB-3A904818A0A6}"/>
                </a:ext>
              </a:extLst>
            </p:cNvPr>
            <p:cNvSpPr/>
            <p:nvPr/>
          </p:nvSpPr>
          <p:spPr>
            <a:xfrm>
              <a:off x="7680960" y="2166620"/>
              <a:ext cx="1005840" cy="68834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Assembly Code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FAB873-AFCC-4AC8-A70F-D4230DF480A8}"/>
                </a:ext>
              </a:extLst>
            </p:cNvPr>
            <p:cNvSpPr/>
            <p:nvPr/>
          </p:nvSpPr>
          <p:spPr>
            <a:xfrm>
              <a:off x="10534650" y="2166620"/>
              <a:ext cx="986790" cy="6883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Machine Language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8EB586-E7F8-472D-A8A2-95E1F7DF8BF4}"/>
                </a:ext>
              </a:extLst>
            </p:cNvPr>
            <p:cNvCxnSpPr>
              <a:cxnSpLocks/>
            </p:cNvCxnSpPr>
            <p:nvPr/>
          </p:nvCxnSpPr>
          <p:spPr>
            <a:xfrm>
              <a:off x="8704580" y="2510790"/>
              <a:ext cx="304334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5BD338-16C5-4666-A344-BCBAAA473A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19690" y="2510790"/>
              <a:ext cx="304334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CE0CA14-8D4B-498D-9421-E69ED62BE053}"/>
              </a:ext>
            </a:extLst>
          </p:cNvPr>
          <p:cNvSpPr txBox="1"/>
          <p:nvPr/>
        </p:nvSpPr>
        <p:spPr>
          <a:xfrm>
            <a:off x="6644640" y="2052320"/>
            <a:ext cx="1213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mov eax, Z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eax, 2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mov Y, eax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E7C14-916B-48C9-812F-F1357BA272BA}"/>
              </a:ext>
            </a:extLst>
          </p:cNvPr>
          <p:cNvSpPr txBox="1"/>
          <p:nvPr/>
        </p:nvSpPr>
        <p:spPr>
          <a:xfrm>
            <a:off x="9469120" y="2052320"/>
            <a:ext cx="1120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10100001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10111000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10011110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E3839-10C1-42A7-9B30-8626CDDFEDBD}"/>
              </a:ext>
            </a:extLst>
          </p:cNvPr>
          <p:cNvSpPr txBox="1"/>
          <p:nvPr/>
        </p:nvSpPr>
        <p:spPr>
          <a:xfrm>
            <a:off x="6949440" y="4602480"/>
            <a:ext cx="2127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print('Hello, World!’)</a:t>
            </a:r>
          </a:p>
          <a:p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 = 10 + 2</a:t>
            </a:r>
          </a:p>
        </p:txBody>
      </p:sp>
    </p:spTree>
    <p:extLst>
      <p:ext uri="{BB962C8B-B14F-4D97-AF65-F5344CB8AC3E}">
        <p14:creationId xmlns:p14="http://schemas.microsoft.com/office/powerpoint/2010/main" val="4129412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6D3089-2A38-4B2F-BDCB-0AA95874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548" y="1005840"/>
            <a:ext cx="5157787" cy="405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Compiled Languages	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DB979D-054B-4261-AF80-892F4B19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9548" y="1360122"/>
            <a:ext cx="5157787" cy="4205288"/>
          </a:xfrm>
        </p:spPr>
        <p:txBody>
          <a:bodyPr/>
          <a:lstStyle/>
          <a:p>
            <a:r>
              <a:rPr lang="en-US" dirty="0"/>
              <a:t>Java, C#,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715C4C-4427-48D6-85D8-D94D37BC7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0900" y="1005840"/>
            <a:ext cx="4713288" cy="405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Interpreted Languages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FEFF8A-F1A3-4303-BFCB-7F487B9C3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0900" y="1360122"/>
            <a:ext cx="4713288" cy="4205288"/>
          </a:xfrm>
        </p:spPr>
        <p:txBody>
          <a:bodyPr/>
          <a:lstStyle/>
          <a:p>
            <a:r>
              <a:rPr lang="en-US" dirty="0"/>
              <a:t>JavaScript, Python,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BD40-E869-491E-8A03-7CB226B9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1661" y="63182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432249-D750-447A-92C5-CB7BD14A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27188-4528-47F7-9642-BEB258B3FCC9}"/>
              </a:ext>
            </a:extLst>
          </p:cNvPr>
          <p:cNvSpPr txBox="1"/>
          <p:nvPr/>
        </p:nvSpPr>
        <p:spPr>
          <a:xfrm>
            <a:off x="353060" y="222758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Compile only once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E8533-BA4B-4624-A7FF-270516B601B4}"/>
              </a:ext>
            </a:extLst>
          </p:cNvPr>
          <p:cNvSpPr txBox="1"/>
          <p:nvPr/>
        </p:nvSpPr>
        <p:spPr>
          <a:xfrm>
            <a:off x="6060441" y="2227580"/>
            <a:ext cx="5938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Each statement is interpreted &amp; executed immediately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9F196-7075-4201-8C65-CD5EBF8E18A7}"/>
              </a:ext>
            </a:extLst>
          </p:cNvPr>
          <p:cNvSpPr txBox="1"/>
          <p:nvPr/>
        </p:nvSpPr>
        <p:spPr>
          <a:xfrm>
            <a:off x="7909560" y="3836908"/>
            <a:ext cx="1230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Translates</a:t>
            </a:r>
          </a:p>
          <a:p>
            <a:pPr algn="ctr"/>
            <a:r>
              <a:rPr lang="en-US" i="1" dirty="0"/>
              <a:t>&amp; executes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8986-5DAB-45FA-8BC4-0E03A8859220}"/>
              </a:ext>
            </a:extLst>
          </p:cNvPr>
          <p:cNvGrpSpPr/>
          <p:nvPr/>
        </p:nvGrpSpPr>
        <p:grpSpPr>
          <a:xfrm>
            <a:off x="660400" y="2986857"/>
            <a:ext cx="4387077" cy="830580"/>
            <a:chOff x="406400" y="2755900"/>
            <a:chExt cx="4829810" cy="914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50D9C27-EE52-4FC6-88ED-29A529F3D7FB}"/>
                </a:ext>
              </a:extLst>
            </p:cNvPr>
            <p:cNvSpPr/>
            <p:nvPr/>
          </p:nvSpPr>
          <p:spPr>
            <a:xfrm>
              <a:off x="2042160" y="2755900"/>
              <a:ext cx="1513840" cy="9144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rgbClr val="A27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Compiler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99C588-3ECE-4F23-9FEB-CAECC4FB1E16}"/>
                </a:ext>
              </a:extLst>
            </p:cNvPr>
            <p:cNvSpPr/>
            <p:nvPr/>
          </p:nvSpPr>
          <p:spPr>
            <a:xfrm>
              <a:off x="406400" y="2755900"/>
              <a:ext cx="1143000" cy="9144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Source Code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9B96B3-36AD-4FE8-AED1-9AC5E48971E3}"/>
                </a:ext>
              </a:extLst>
            </p:cNvPr>
            <p:cNvCxnSpPr/>
            <p:nvPr/>
          </p:nvCxnSpPr>
          <p:spPr>
            <a:xfrm>
              <a:off x="1562100" y="3213100"/>
              <a:ext cx="49530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F76639-113F-4F63-AEEE-177E6D841CE0}"/>
                </a:ext>
              </a:extLst>
            </p:cNvPr>
            <p:cNvCxnSpPr/>
            <p:nvPr/>
          </p:nvCxnSpPr>
          <p:spPr>
            <a:xfrm>
              <a:off x="3575050" y="3213100"/>
              <a:ext cx="49530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3123701-DA66-4402-AEB0-C86D612A5520}"/>
                </a:ext>
              </a:extLst>
            </p:cNvPr>
            <p:cNvSpPr/>
            <p:nvPr/>
          </p:nvSpPr>
          <p:spPr>
            <a:xfrm>
              <a:off x="4093210" y="2755900"/>
              <a:ext cx="11430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Machine language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program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3FDEC8-64D1-4267-AFC9-B1BE77415C85}"/>
              </a:ext>
            </a:extLst>
          </p:cNvPr>
          <p:cNvGrpSpPr/>
          <p:nvPr/>
        </p:nvGrpSpPr>
        <p:grpSpPr>
          <a:xfrm>
            <a:off x="1564640" y="5304845"/>
            <a:ext cx="2276993" cy="859405"/>
            <a:chOff x="1299210" y="4358457"/>
            <a:chExt cx="2506781" cy="94613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7E43C51-44D9-4F46-8547-67BCBAF5C258}"/>
                </a:ext>
              </a:extLst>
            </p:cNvPr>
            <p:cNvSpPr/>
            <p:nvPr/>
          </p:nvSpPr>
          <p:spPr>
            <a:xfrm>
              <a:off x="1299210" y="4371340"/>
              <a:ext cx="1143000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Machine language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program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305CC9-7634-4400-BCD9-01222E5B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9857" y="4358457"/>
              <a:ext cx="946134" cy="94613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C3520DD-C02C-438D-B557-13CCFDFE917A}"/>
                </a:ext>
              </a:extLst>
            </p:cNvPr>
            <p:cNvCxnSpPr/>
            <p:nvPr/>
          </p:nvCxnSpPr>
          <p:spPr>
            <a:xfrm>
              <a:off x="2426970" y="4808220"/>
              <a:ext cx="49530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FF1BF82-F03A-4F0F-AA95-22437FEBE1F5}"/>
              </a:ext>
            </a:extLst>
          </p:cNvPr>
          <p:cNvSpPr txBox="1"/>
          <p:nvPr/>
        </p:nvSpPr>
        <p:spPr>
          <a:xfrm>
            <a:off x="353060" y="4789408"/>
            <a:ext cx="4814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Can execute </a:t>
            </a:r>
            <a:r>
              <a:rPr lang="en-US" sz="2000" b="1" dirty="0"/>
              <a:t>any time </a:t>
            </a:r>
            <a:r>
              <a:rPr lang="en-US" sz="2000" dirty="0"/>
              <a:t>without a compiler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1B8B03-B03F-4CC1-B1F9-D2D1799CB988}"/>
              </a:ext>
            </a:extLst>
          </p:cNvPr>
          <p:cNvGrpSpPr/>
          <p:nvPr/>
        </p:nvGrpSpPr>
        <p:grpSpPr>
          <a:xfrm>
            <a:off x="6319520" y="2986857"/>
            <a:ext cx="5650113" cy="859405"/>
            <a:chOff x="6654800" y="2712537"/>
            <a:chExt cx="5650113" cy="8594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047218-B8A8-41F6-AD6B-C0692F7E3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45508" y="2712537"/>
              <a:ext cx="859405" cy="859405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FA00C0-C7B6-4048-A09A-EF8C71736F72}"/>
                </a:ext>
              </a:extLst>
            </p:cNvPr>
            <p:cNvCxnSpPr/>
            <p:nvPr/>
          </p:nvCxnSpPr>
          <p:spPr>
            <a:xfrm>
              <a:off x="11052302" y="3131232"/>
              <a:ext cx="449898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5205ED-68A6-4A43-A24F-0DADECBBC44D}"/>
                </a:ext>
              </a:extLst>
            </p:cNvPr>
            <p:cNvGrpSpPr/>
            <p:nvPr/>
          </p:nvGrpSpPr>
          <p:grpSpPr>
            <a:xfrm>
              <a:off x="6654800" y="2730500"/>
              <a:ext cx="4511040" cy="830580"/>
              <a:chOff x="6654800" y="2730500"/>
              <a:chExt cx="4966282" cy="9144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B77B5B9-D6D1-4071-BABE-DE391E7AEC09}"/>
                  </a:ext>
                </a:extLst>
              </p:cNvPr>
              <p:cNvSpPr/>
              <p:nvPr/>
            </p:nvSpPr>
            <p:spPr>
              <a:xfrm>
                <a:off x="8313561" y="2730500"/>
                <a:ext cx="1471789" cy="9144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rgbClr val="A27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Interpreter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FBB478F-CA74-4928-B776-0AF97D21A48F}"/>
                  </a:ext>
                </a:extLst>
              </p:cNvPr>
              <p:cNvSpPr/>
              <p:nvPr/>
            </p:nvSpPr>
            <p:spPr>
              <a:xfrm>
                <a:off x="6654800" y="2730500"/>
                <a:ext cx="11430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Source Code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F4F0101-997F-4E50-83AE-52837EBC60DB}"/>
                  </a:ext>
                </a:extLst>
              </p:cNvPr>
              <p:cNvSpPr/>
              <p:nvPr/>
            </p:nvSpPr>
            <p:spPr>
              <a:xfrm>
                <a:off x="10331450" y="2730500"/>
                <a:ext cx="1289632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</a:rPr>
                  <a:t>Machine language</a:t>
                </a:r>
              </a:p>
              <a:p>
                <a:pPr algn="ctr"/>
                <a:r>
                  <a:rPr lang="en-US" sz="1400" b="1" dirty="0">
                    <a:solidFill>
                      <a:srgbClr val="C00000"/>
                    </a:solidFill>
                  </a:rPr>
                  <a:t>instruction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4F4FF51-0234-4FC7-A3BB-11B2E99D47D5}"/>
                  </a:ext>
                </a:extLst>
              </p:cNvPr>
              <p:cNvCxnSpPr/>
              <p:nvPr/>
            </p:nvCxnSpPr>
            <p:spPr>
              <a:xfrm>
                <a:off x="7810500" y="3187700"/>
                <a:ext cx="4953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36F424-7E55-4971-BB77-0CBFAD37DEDF}"/>
                  </a:ext>
                </a:extLst>
              </p:cNvPr>
              <p:cNvCxnSpPr/>
              <p:nvPr/>
            </p:nvCxnSpPr>
            <p:spPr>
              <a:xfrm>
                <a:off x="9823450" y="3187700"/>
                <a:ext cx="4953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903EA072-49B0-41EE-BD16-12E0F7F6EAE5}"/>
              </a:ext>
            </a:extLst>
          </p:cNvPr>
          <p:cNvSpPr/>
          <p:nvPr/>
        </p:nvSpPr>
        <p:spPr>
          <a:xfrm flipH="1" flipV="1">
            <a:off x="6644640" y="3923268"/>
            <a:ext cx="4450080" cy="772160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8A073-C601-44E3-9E83-D7E4C1987460}"/>
              </a:ext>
            </a:extLst>
          </p:cNvPr>
          <p:cNvSpPr txBox="1"/>
          <p:nvPr/>
        </p:nvSpPr>
        <p:spPr>
          <a:xfrm>
            <a:off x="2291080" y="3816588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Translates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4939EC-D77F-4A99-8182-611DD289BE67}"/>
              </a:ext>
            </a:extLst>
          </p:cNvPr>
          <p:cNvSpPr txBox="1"/>
          <p:nvPr/>
        </p:nvSpPr>
        <p:spPr>
          <a:xfrm>
            <a:off x="2260600" y="6224508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0BEA52-6697-441A-A0B2-37437BE1EBD3}"/>
              </a:ext>
            </a:extLst>
          </p:cNvPr>
          <p:cNvSpPr txBox="1"/>
          <p:nvPr/>
        </p:nvSpPr>
        <p:spPr>
          <a:xfrm>
            <a:off x="4104640" y="3841988"/>
            <a:ext cx="9156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10100001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10111000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10011110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7AB4C9-F467-42AB-BD9D-905563688493}"/>
              </a:ext>
            </a:extLst>
          </p:cNvPr>
          <p:cNvSpPr txBox="1"/>
          <p:nvPr/>
        </p:nvSpPr>
        <p:spPr>
          <a:xfrm>
            <a:off x="9804400" y="379118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10100001</a:t>
            </a:r>
          </a:p>
        </p:txBody>
      </p:sp>
    </p:spTree>
    <p:extLst>
      <p:ext uri="{BB962C8B-B14F-4D97-AF65-F5344CB8AC3E}">
        <p14:creationId xmlns:p14="http://schemas.microsoft.com/office/powerpoint/2010/main" val="70183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671D-905E-42FD-BE45-EDA9FED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 &amp; </a:t>
            </a:r>
            <a:r>
              <a:rPr lang="en-US" sz="4800" dirty="0"/>
              <a:t>Using IDLE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2FB12-BC7F-4651-B19E-C85EA1790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743B-2CCA-4DD1-A31F-7CFDE85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E56B-C11B-496F-8466-DB65239BBAE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3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E926C-0782-4C22-83B6-2960E44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Python?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3F2B6-2381-43E0-B00A-22A1E861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easy language to learn how to program</a:t>
            </a:r>
          </a:p>
          <a:p>
            <a:r>
              <a:rPr lang="en-US" dirty="0"/>
              <a:t>It has a rich library of tools that are great for: </a:t>
            </a:r>
          </a:p>
          <a:p>
            <a:pPr lvl="1"/>
            <a:r>
              <a:rPr lang="en-US" dirty="0"/>
              <a:t>Data analytics</a:t>
            </a:r>
          </a:p>
          <a:p>
            <a:pPr lvl="1"/>
            <a:r>
              <a:rPr lang="en-US" dirty="0"/>
              <a:t>Prototyping</a:t>
            </a:r>
          </a:p>
          <a:p>
            <a:pPr lvl="1"/>
            <a:r>
              <a:rPr lang="en-US" dirty="0"/>
              <a:t>Ad hoc processing (1 time)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C3AEF-98AE-4542-B944-AD6D1C16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8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671D-905E-42FD-BE45-EDA9FED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8491B-2592-4A35-8544-CE0AAC5D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858"/>
            <a:ext cx="10515600" cy="576242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Follow the installation instructions on the </a:t>
            </a:r>
            <a:r>
              <a:rPr lang="en-US" b="1" dirty="0"/>
              <a:t>Start Here </a:t>
            </a:r>
            <a:r>
              <a:rPr lang="en-US" dirty="0"/>
              <a:t>page in Canvas</a:t>
            </a:r>
          </a:p>
          <a:p>
            <a:pPr lvl="1"/>
            <a:r>
              <a:rPr lang="en-US" dirty="0"/>
              <a:t>When you install Python, you get:</a:t>
            </a:r>
          </a:p>
          <a:p>
            <a:pPr lvl="2"/>
            <a:r>
              <a:rPr lang="en-US" dirty="0"/>
              <a:t>The Python </a:t>
            </a:r>
            <a:r>
              <a:rPr lang="en-US" b="1" dirty="0"/>
              <a:t>Interpreter</a:t>
            </a:r>
            <a:r>
              <a:rPr lang="en-US" dirty="0"/>
              <a:t> with built-in </a:t>
            </a:r>
            <a:r>
              <a:rPr lang="en-US" b="1" dirty="0"/>
              <a:t>Library Functions </a:t>
            </a:r>
            <a:r>
              <a:rPr lang="en-US" dirty="0"/>
              <a:t>– e.g. print()</a:t>
            </a:r>
          </a:p>
          <a:p>
            <a:pPr lvl="2"/>
            <a:r>
              <a:rPr lang="en-US" b="1" dirty="0"/>
              <a:t>Modules</a:t>
            </a:r>
            <a:r>
              <a:rPr lang="en-US" dirty="0"/>
              <a:t> that can be </a:t>
            </a:r>
            <a:r>
              <a:rPr lang="en-US" b="1" dirty="0"/>
              <a:t>imported</a:t>
            </a:r>
            <a:r>
              <a:rPr lang="en-US" dirty="0"/>
              <a:t> as needed (e.g. Math, Random, etc.)</a:t>
            </a:r>
          </a:p>
          <a:p>
            <a:pPr lvl="2"/>
            <a:r>
              <a:rPr lang="en-US" b="1" dirty="0"/>
              <a:t>IDLE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2743B-2CCA-4DD1-A31F-7CFDE85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E56B-C11B-496F-8466-DB65239BBAE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A0ED4A-E551-4860-80A3-D36C81552AE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1192" y="963496"/>
            <a:ext cx="6128749" cy="305218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21105D-EBF1-49EE-9418-86BF669C74D3}"/>
              </a:ext>
            </a:extLst>
          </p:cNvPr>
          <p:cNvSpPr/>
          <p:nvPr/>
        </p:nvSpPr>
        <p:spPr>
          <a:xfrm>
            <a:off x="4403834" y="2028497"/>
            <a:ext cx="630621" cy="3573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6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95F7-CBEB-4372-BD7A-0BEED970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FEB0-AA47-4A48-BF64-EA3368227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IDLE</a:t>
            </a:r>
            <a:r>
              <a:rPr lang="en-US" dirty="0"/>
              <a:t> -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dirty="0"/>
              <a:t>ntegrated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US" dirty="0"/>
              <a:t>evelopment &amp;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US" dirty="0"/>
              <a:t>earning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dirty="0"/>
              <a:t>nvironment</a:t>
            </a:r>
          </a:p>
          <a:p>
            <a:pPr lvl="1"/>
            <a:r>
              <a:rPr lang="en-US" dirty="0"/>
              <a:t>IDLE is an </a:t>
            </a:r>
            <a:r>
              <a:rPr lang="en-US" b="1" dirty="0"/>
              <a:t>IDE</a:t>
            </a:r>
            <a:r>
              <a:rPr lang="en-US" dirty="0"/>
              <a:t> (i.e. an integrated development environment); like Visual Studio for C#, XCode for Apple’s Swift programming</a:t>
            </a:r>
          </a:p>
          <a:p>
            <a:pPr lvl="1"/>
            <a:r>
              <a:rPr lang="en-US" dirty="0"/>
              <a:t>It </a:t>
            </a:r>
            <a:r>
              <a:rPr lang="en-US" dirty="0" err="1"/>
              <a:t>let’s</a:t>
            </a:r>
            <a:r>
              <a:rPr lang="en-US" dirty="0"/>
              <a:t> you run Python code</a:t>
            </a:r>
          </a:p>
          <a:p>
            <a:pPr lvl="1"/>
            <a:r>
              <a:rPr lang="en-US" dirty="0"/>
              <a:t>It has a built-in debugger which catches any syntax errors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 quick access to IDLE, add it to the Windows taskbar:</a:t>
            </a:r>
          </a:p>
          <a:p>
            <a:pPr lvl="2"/>
            <a:r>
              <a:rPr lang="en-US" dirty="0"/>
              <a:t>In the Windows </a:t>
            </a:r>
            <a:r>
              <a:rPr lang="en-US" i="1" dirty="0"/>
              <a:t>Search</a:t>
            </a:r>
            <a:r>
              <a:rPr lang="en-US" dirty="0"/>
              <a:t> box, type: </a:t>
            </a:r>
            <a:r>
              <a:rPr lang="en-US" b="1" dirty="0"/>
              <a:t>IDLE</a:t>
            </a:r>
          </a:p>
          <a:p>
            <a:pPr lvl="2"/>
            <a:r>
              <a:rPr lang="en-US" dirty="0"/>
              <a:t>Right click on it and select “Pin to taskbar”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7AE3-7D01-4D92-86EA-56051009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BF8D9-90AB-4C91-AAA1-8F41509F6350}"/>
              </a:ext>
            </a:extLst>
          </p:cNvPr>
          <p:cNvGrpSpPr/>
          <p:nvPr/>
        </p:nvGrpSpPr>
        <p:grpSpPr>
          <a:xfrm>
            <a:off x="2258077" y="4954233"/>
            <a:ext cx="6919077" cy="651413"/>
            <a:chOff x="2258077" y="5685753"/>
            <a:chExt cx="6919077" cy="6514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01F755-B8C5-4260-A1C4-54A945D50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8077" y="5744759"/>
              <a:ext cx="6886575" cy="53340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8724EB-6FE9-4FB8-BCE1-7CDA68EE4CA9}"/>
                </a:ext>
              </a:extLst>
            </p:cNvPr>
            <p:cNvSpPr/>
            <p:nvPr/>
          </p:nvSpPr>
          <p:spPr>
            <a:xfrm>
              <a:off x="8501093" y="5685753"/>
              <a:ext cx="676061" cy="6514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6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4F35-2242-4B72-962B-15AC2D59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DD82-38ED-4628-8773-2DC21CA8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components of information technology</a:t>
            </a:r>
          </a:p>
          <a:p>
            <a:pPr lvl="1"/>
            <a:r>
              <a:rPr lang="en-US" dirty="0"/>
              <a:t>Central Processing Unit (CPU)</a:t>
            </a:r>
          </a:p>
          <a:p>
            <a:pPr lvl="1"/>
            <a:r>
              <a:rPr lang="en-US" dirty="0"/>
              <a:t>Main Memory - RAM</a:t>
            </a:r>
          </a:p>
          <a:p>
            <a:pPr lvl="1"/>
            <a:r>
              <a:rPr lang="en-US" dirty="0"/>
              <a:t>Secondary storage devices</a:t>
            </a:r>
          </a:p>
          <a:p>
            <a:pPr lvl="1"/>
            <a:r>
              <a:rPr lang="en-US" dirty="0"/>
              <a:t>Input devices</a:t>
            </a:r>
          </a:p>
          <a:p>
            <a:pPr lvl="1"/>
            <a:r>
              <a:rPr lang="en-US" dirty="0"/>
              <a:t>Output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5BED-DE6A-4533-B81D-4CF9367F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E56B-C11B-496F-8466-DB65239BBA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6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Processing Unit -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executes the instructions of a computer program.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6A9AD-D40B-4B78-825B-588BCD70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22282"/>
            <a:ext cx="5181600" cy="575791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buying a new computer: 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Brand</a:t>
            </a:r>
          </a:p>
          <a:p>
            <a:pPr lvl="1"/>
            <a:r>
              <a:rPr lang="en-US" dirty="0"/>
              <a:t>Speed =  Ghz (billion cycles/second)</a:t>
            </a:r>
          </a:p>
          <a:p>
            <a:pPr lvl="1"/>
            <a:r>
              <a:rPr lang="en-US" dirty="0"/>
              <a:t># Cores</a:t>
            </a:r>
          </a:p>
          <a:p>
            <a:pPr lvl="1"/>
            <a:r>
              <a:rPr lang="en-US" dirty="0"/>
              <a:t>Hyper-Threading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121F0-E7A8-408A-A7F7-C8C695AE82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8886" y="1016000"/>
            <a:ext cx="4544732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162AA-A7F2-4D31-9A9B-69772DBB5A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866" y="2279083"/>
            <a:ext cx="6088657" cy="2202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8F2BF6-1DDD-4156-B1D0-747C712030A0}"/>
              </a:ext>
            </a:extLst>
          </p:cNvPr>
          <p:cNvSpPr txBox="1"/>
          <p:nvPr/>
        </p:nvSpPr>
        <p:spPr>
          <a:xfrm>
            <a:off x="604520" y="2136140"/>
            <a:ext cx="166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Microprocessor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D046EF-A34B-40FA-B834-3FE6367EC4C6}"/>
              </a:ext>
            </a:extLst>
          </p:cNvPr>
          <p:cNvGrpSpPr/>
          <p:nvPr/>
        </p:nvGrpSpPr>
        <p:grpSpPr>
          <a:xfrm>
            <a:off x="717550" y="4724400"/>
            <a:ext cx="1447800" cy="723900"/>
            <a:chOff x="717550" y="4724400"/>
            <a:chExt cx="1447800" cy="7239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3613C1-6EC5-4E4F-AD9B-DC0BD83975AC}"/>
                </a:ext>
              </a:extLst>
            </p:cNvPr>
            <p:cNvSpPr/>
            <p:nvPr/>
          </p:nvSpPr>
          <p:spPr>
            <a:xfrm>
              <a:off x="1047750" y="4724400"/>
              <a:ext cx="787400" cy="7239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92C145A-E949-44C4-8360-3633FF29F1C3}"/>
                </a:ext>
              </a:extLst>
            </p:cNvPr>
            <p:cNvSpPr/>
            <p:nvPr/>
          </p:nvSpPr>
          <p:spPr>
            <a:xfrm>
              <a:off x="717550" y="5022850"/>
              <a:ext cx="1447800" cy="127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A91A2-F45B-460B-B77E-98CCF156FAC0}"/>
              </a:ext>
            </a:extLst>
          </p:cNvPr>
          <p:cNvGrpSpPr/>
          <p:nvPr/>
        </p:nvGrpSpPr>
        <p:grpSpPr>
          <a:xfrm>
            <a:off x="717550" y="5803900"/>
            <a:ext cx="1447800" cy="723900"/>
            <a:chOff x="717550" y="5803900"/>
            <a:chExt cx="1447800" cy="7239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0286965-FC59-4507-9D06-87284014E8F6}"/>
                </a:ext>
              </a:extLst>
            </p:cNvPr>
            <p:cNvSpPr/>
            <p:nvPr/>
          </p:nvSpPr>
          <p:spPr>
            <a:xfrm>
              <a:off x="1047750" y="5803900"/>
              <a:ext cx="787400" cy="7239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34E09D-8AD8-425F-B5FF-486C4840E92A}"/>
                </a:ext>
              </a:extLst>
            </p:cNvPr>
            <p:cNvSpPr/>
            <p:nvPr/>
          </p:nvSpPr>
          <p:spPr>
            <a:xfrm>
              <a:off x="717550" y="5975350"/>
              <a:ext cx="1447800" cy="127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6A76047-4A96-40AD-B3A6-C9C1460400B8}"/>
                </a:ext>
              </a:extLst>
            </p:cNvPr>
            <p:cNvSpPr/>
            <p:nvPr/>
          </p:nvSpPr>
          <p:spPr>
            <a:xfrm>
              <a:off x="717550" y="6267450"/>
              <a:ext cx="1447800" cy="127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42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7C1969D-7C61-4CA7-A17E-40260566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Processing Unit -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D506-0102-4DC0-9553-332F9D4401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Mainframe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CDCBC-54D7-4C5C-BF28-9AF4249D84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Supercomputers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F34BA-0DB3-4A46-ABF0-321691C9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2" descr="https://mp.s81c.com/pwb-production/266ef7f57b168d4e5dd7994d6a65327b/additionalOfferingImg__0_318d9711-7e49-4a46-ba5b-a262328c8204.png">
            <a:extLst>
              <a:ext uri="{FF2B5EF4-FFF2-40B4-BE49-F238E27FC236}">
                <a16:creationId xmlns:a16="http://schemas.microsoft.com/office/drawing/2014/main" id="{739CA7D4-61B9-49C0-9D01-446CCF5C2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478" r="29956"/>
          <a:stretch/>
        </p:blipFill>
        <p:spPr bwMode="auto">
          <a:xfrm>
            <a:off x="834737" y="1841300"/>
            <a:ext cx="3124129" cy="43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42E12A-29E9-4E60-AF8D-A5B91FF5CAC9}"/>
              </a:ext>
            </a:extLst>
          </p:cNvPr>
          <p:cNvSpPr txBox="1"/>
          <p:nvPr/>
        </p:nvSpPr>
        <p:spPr>
          <a:xfrm>
            <a:off x="1835590" y="1696459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 z14™</a:t>
            </a:r>
          </a:p>
        </p:txBody>
      </p:sp>
      <p:pic>
        <p:nvPicPr>
          <p:cNvPr id="8" name="Picture 4" descr="Image result for ibm summit">
            <a:extLst>
              <a:ext uri="{FF2B5EF4-FFF2-40B4-BE49-F238E27FC236}">
                <a16:creationId xmlns:a16="http://schemas.microsoft.com/office/drawing/2014/main" id="{EE076A0F-1D29-42E3-9038-07A5BCD0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8367" y="2303930"/>
            <a:ext cx="4726981" cy="340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D04EA7-D786-48A5-B40A-FFE7A6C042E4}"/>
              </a:ext>
            </a:extLst>
          </p:cNvPr>
          <p:cNvSpPr txBox="1"/>
          <p:nvPr/>
        </p:nvSpPr>
        <p:spPr>
          <a:xfrm>
            <a:off x="8454810" y="1696459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 Summit</a:t>
            </a:r>
          </a:p>
        </p:txBody>
      </p:sp>
    </p:spTree>
    <p:extLst>
      <p:ext uri="{BB962C8B-B14F-4D97-AF65-F5344CB8AC3E}">
        <p14:creationId xmlns:p14="http://schemas.microsoft.com/office/powerpoint/2010/main" val="406845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Memory - Random Access Memory (RAM)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RAM is volatile memory</a:t>
            </a:r>
          </a:p>
          <a:p>
            <a:endParaRPr lang="en-US" dirty="0"/>
          </a:p>
          <a:p>
            <a:r>
              <a:rPr lang="en-US" dirty="0"/>
              <a:t>Contents?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 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buying a new computer: </a:t>
            </a:r>
          </a:p>
          <a:p>
            <a:pPr lvl="1"/>
            <a:r>
              <a:rPr lang="en-US" dirty="0"/>
              <a:t>Capacity</a:t>
            </a:r>
          </a:p>
          <a:p>
            <a:pPr lvl="2"/>
            <a:r>
              <a:rPr lang="en-US" dirty="0"/>
              <a:t>Current: ____ GB</a:t>
            </a:r>
          </a:p>
          <a:p>
            <a:pPr lvl="2"/>
            <a:r>
              <a:rPr lang="en-US" dirty="0"/>
              <a:t>Expandable to: ____ GB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Speed</a:t>
            </a:r>
          </a:p>
          <a:p>
            <a:pPr lvl="2"/>
            <a:r>
              <a:rPr lang="en-US" dirty="0"/>
              <a:t>DDR3</a:t>
            </a:r>
          </a:p>
          <a:p>
            <a:pPr lvl="2"/>
            <a:r>
              <a:rPr lang="en-US" dirty="0"/>
              <a:t>DDR4 – 2x faster, 25% less power</a:t>
            </a:r>
          </a:p>
          <a:p>
            <a:pPr lvl="2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074" y="928637"/>
            <a:ext cx="2679566" cy="189244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D495A55-85DA-483B-800A-5A0FD3AF2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1247" y="2833929"/>
            <a:ext cx="2564599" cy="13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6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6C5A-8008-4E01-9B3F-E2182B7B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Volatile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9E2C-26C8-4403-8FEB-C3C78E6F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Volatile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CB39C-1004-4B43-B446-650BD1B9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F2E3C-CBF0-43A7-A425-634DC2A179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7457" y="4165417"/>
            <a:ext cx="946134" cy="946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87BD9-5592-46CF-9495-84E61C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61" y="4382953"/>
            <a:ext cx="2834629" cy="404947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647E0BE3-9327-4979-908C-B474927B6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7457" y="2050158"/>
            <a:ext cx="1961784" cy="10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507FAA-5A9C-4181-A03B-526F1386257D}"/>
              </a:ext>
            </a:extLst>
          </p:cNvPr>
          <p:cNvSpPr txBox="1"/>
          <p:nvPr/>
        </p:nvSpPr>
        <p:spPr>
          <a:xfrm>
            <a:off x="1124390" y="153643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8C334-4084-4B45-9949-734501258FCE}"/>
              </a:ext>
            </a:extLst>
          </p:cNvPr>
          <p:cNvSpPr txBox="1"/>
          <p:nvPr/>
        </p:nvSpPr>
        <p:spPr>
          <a:xfrm>
            <a:off x="1124390" y="364971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33844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CED6-C410-48EC-A059-19F090FA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Storage Devices – Hard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A97-6EA8-46B1-BFE4-02F2BE1E66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Drive (HD, HDD)</a:t>
            </a:r>
          </a:p>
          <a:p>
            <a:pPr lvl="1"/>
            <a:r>
              <a:rPr lang="en-US" dirty="0"/>
              <a:t>Non-Volatile Memory</a:t>
            </a:r>
          </a:p>
          <a:p>
            <a:pPr lvl="1"/>
            <a:r>
              <a:rPr lang="en-US" dirty="0"/>
              <a:t>Composed of:</a:t>
            </a:r>
          </a:p>
          <a:p>
            <a:pPr lvl="2"/>
            <a:r>
              <a:rPr lang="en-US" dirty="0"/>
              <a:t>Platters</a:t>
            </a:r>
          </a:p>
          <a:p>
            <a:pPr lvl="2"/>
            <a:r>
              <a:rPr lang="en-US" dirty="0"/>
              <a:t>Read-write heads</a:t>
            </a:r>
          </a:p>
          <a:p>
            <a:pPr lvl="2"/>
            <a:r>
              <a:rPr lang="en-US" dirty="0"/>
              <a:t>Sectors</a:t>
            </a:r>
          </a:p>
          <a:p>
            <a:pPr lvl="2"/>
            <a:r>
              <a:rPr lang="en-US" dirty="0"/>
              <a:t>Tracks</a:t>
            </a:r>
          </a:p>
          <a:p>
            <a:pPr lvl="1"/>
            <a:r>
              <a:rPr lang="en-US" dirty="0"/>
              <a:t>Less expensive</a:t>
            </a:r>
          </a:p>
          <a:p>
            <a:pPr lvl="1"/>
            <a:r>
              <a:rPr lang="en-US" dirty="0"/>
              <a:t>Issues</a:t>
            </a:r>
          </a:p>
          <a:p>
            <a:pPr lvl="2"/>
            <a:r>
              <a:rPr lang="en-US" dirty="0"/>
              <a:t>Fragmentation </a:t>
            </a:r>
          </a:p>
          <a:p>
            <a:pPr lvl="2"/>
            <a:r>
              <a:rPr lang="en-US" dirty="0"/>
              <a:t>Because it has moving parts:</a:t>
            </a:r>
          </a:p>
          <a:p>
            <a:pPr lvl="3"/>
            <a:r>
              <a:rPr lang="en-US" dirty="0"/>
              <a:t>Heat</a:t>
            </a:r>
          </a:p>
          <a:p>
            <a:pPr lvl="3"/>
            <a:r>
              <a:rPr lang="en-US" dirty="0"/>
              <a:t>Failure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80A2-CD96-4DA4-BF62-5B6FDE07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F23901-4711-4236-A5C1-9C62B861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9253" y="1356782"/>
            <a:ext cx="304165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9DEE6-F7C4-4D9F-A189-192D03EBA02C}"/>
              </a:ext>
            </a:extLst>
          </p:cNvPr>
          <p:cNvSpPr txBox="1"/>
          <p:nvPr/>
        </p:nvSpPr>
        <p:spPr>
          <a:xfrm>
            <a:off x="7519603" y="4433771"/>
            <a:ext cx="2578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Western Digital </a:t>
            </a:r>
          </a:p>
          <a:p>
            <a:pPr algn="ctr"/>
            <a:r>
              <a:rPr lang="en-US" dirty="0"/>
              <a:t>Blue series</a:t>
            </a:r>
          </a:p>
          <a:p>
            <a:pPr algn="ctr"/>
            <a:r>
              <a:rPr lang="en-US" dirty="0"/>
              <a:t>320GB </a:t>
            </a:r>
          </a:p>
          <a:p>
            <a:pPr algn="ctr"/>
            <a:r>
              <a:rPr lang="en-US" dirty="0"/>
              <a:t>Internal SATA Hard Drive </a:t>
            </a:r>
          </a:p>
          <a:p>
            <a:pPr algn="ctr"/>
            <a:r>
              <a:rPr lang="en-US" dirty="0"/>
              <a:t>for Laptops</a:t>
            </a:r>
          </a:p>
        </p:txBody>
      </p:sp>
    </p:spTree>
    <p:extLst>
      <p:ext uri="{BB962C8B-B14F-4D97-AF65-F5344CB8AC3E}">
        <p14:creationId xmlns:p14="http://schemas.microsoft.com/office/powerpoint/2010/main" val="154387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Office PowerPoint</Application>
  <PresentationFormat>Widescreen</PresentationFormat>
  <Paragraphs>702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Garamond</vt:lpstr>
      <vt:lpstr>Helvetica</vt:lpstr>
      <vt:lpstr>Office Theme</vt:lpstr>
      <vt:lpstr>MIS 3301 Intro to Business Programming Logic</vt:lpstr>
      <vt:lpstr>Outline</vt:lpstr>
      <vt:lpstr>Hardware</vt:lpstr>
      <vt:lpstr>Hardware</vt:lpstr>
      <vt:lpstr>Central Processing Unit - CPU</vt:lpstr>
      <vt:lpstr>Central Processing Unit - CPU</vt:lpstr>
      <vt:lpstr>Main Memory - Random Access Memory (RAM)</vt:lpstr>
      <vt:lpstr>Types of Volatile Memory</vt:lpstr>
      <vt:lpstr>Secondary Storage Devices – Hard Drive</vt:lpstr>
      <vt:lpstr>Secondary Storage Devices – Solid State Drives</vt:lpstr>
      <vt:lpstr>Secondary Storage Devices</vt:lpstr>
      <vt:lpstr>Types of Non-Volatile Memory</vt:lpstr>
      <vt:lpstr>Input &amp; Output Devices</vt:lpstr>
      <vt:lpstr>Hardware Components - a logical view</vt:lpstr>
      <vt:lpstr>How A Program Works</vt:lpstr>
      <vt:lpstr>Software</vt:lpstr>
      <vt:lpstr>Software</vt:lpstr>
      <vt:lpstr>System Software</vt:lpstr>
      <vt:lpstr>System Software cont.</vt:lpstr>
      <vt:lpstr>Application Software</vt:lpstr>
      <vt:lpstr>Storing Data</vt:lpstr>
      <vt:lpstr>Bits &amp; Bytes</vt:lpstr>
      <vt:lpstr>Understanding Binary – Why 8 bits?</vt:lpstr>
      <vt:lpstr>Binary Numbering System</vt:lpstr>
      <vt:lpstr>Storing Numbers - Converting Decimal Numbers to Binary</vt:lpstr>
      <vt:lpstr>Exercise</vt:lpstr>
      <vt:lpstr>Exercise - Solution</vt:lpstr>
      <vt:lpstr>Storing Numbers - Converting Binary Numbers to Decimal</vt:lpstr>
      <vt:lpstr>Exercise</vt:lpstr>
      <vt:lpstr>Exercise - Solution</vt:lpstr>
      <vt:lpstr>Storing Numbers</vt:lpstr>
      <vt:lpstr>Storing Characters</vt:lpstr>
      <vt:lpstr>Programming Languages</vt:lpstr>
      <vt:lpstr>Programming Languages</vt:lpstr>
      <vt:lpstr>Programming Languages</vt:lpstr>
      <vt:lpstr>Installing Python &amp; Using IDLE</vt:lpstr>
      <vt:lpstr>Why Python?</vt:lpstr>
      <vt:lpstr>Installing Python</vt:lpstr>
      <vt:lpstr>Python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2021-08-24T14:31:22Z</dcterms:created>
  <dcterms:modified xsi:type="dcterms:W3CDTF">2022-01-14T14:28:36Z</dcterms:modified>
</cp:coreProperties>
</file>