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5"/>
  </p:notesMasterIdLst>
  <p:sldIdLst>
    <p:sldId id="256" r:id="rId2"/>
    <p:sldId id="474" r:id="rId3"/>
    <p:sldId id="388" r:id="rId4"/>
    <p:sldId id="451" r:id="rId5"/>
    <p:sldId id="333" r:id="rId6"/>
    <p:sldId id="449" r:id="rId7"/>
    <p:sldId id="396" r:id="rId8"/>
    <p:sldId id="470" r:id="rId9"/>
    <p:sldId id="471" r:id="rId10"/>
    <p:sldId id="473" r:id="rId11"/>
    <p:sldId id="445" r:id="rId12"/>
    <p:sldId id="398" r:id="rId13"/>
    <p:sldId id="452" r:id="rId14"/>
    <p:sldId id="455" r:id="rId15"/>
    <p:sldId id="336" r:id="rId16"/>
    <p:sldId id="468" r:id="rId17"/>
    <p:sldId id="266" r:id="rId18"/>
    <p:sldId id="477" r:id="rId19"/>
    <p:sldId id="341" r:id="rId20"/>
    <p:sldId id="267" r:id="rId21"/>
    <p:sldId id="370" r:id="rId22"/>
    <p:sldId id="369" r:id="rId23"/>
    <p:sldId id="337" r:id="rId24"/>
    <p:sldId id="338" r:id="rId25"/>
    <p:sldId id="442" r:id="rId26"/>
    <p:sldId id="479" r:id="rId27"/>
    <p:sldId id="478" r:id="rId28"/>
    <p:sldId id="444" r:id="rId29"/>
    <p:sldId id="378" r:id="rId30"/>
    <p:sldId id="403" r:id="rId31"/>
    <p:sldId id="447" r:id="rId32"/>
    <p:sldId id="456" r:id="rId33"/>
    <p:sldId id="47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25"/>
    <a:srgbClr val="FFE16A"/>
    <a:srgbClr val="FFDB67"/>
    <a:srgbClr val="FCC70A"/>
    <a:srgbClr val="FBE9A8"/>
    <a:srgbClr val="FAC305"/>
    <a:srgbClr val="6A4203"/>
    <a:srgbClr val="6D3C02"/>
    <a:srgbClr val="A16E0A"/>
    <a:srgbClr val="FAE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85695" autoAdjust="0"/>
  </p:normalViewPr>
  <p:slideViewPr>
    <p:cSldViewPr snapToGrid="0">
      <p:cViewPr varScale="1">
        <p:scale>
          <a:sx n="61" d="100"/>
          <a:sy n="61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D5F5F-D3C8-4F27-93F8-E10A6B3A8376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ABB28-8490-4619-A565-84376FA88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1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6C811931-8E97-4B42-8F57-01AF5D38D8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DC6AEF-7F4C-43C7-A82F-0F38F384B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E9912E99-C41F-4CFC-A09D-EBE2F1CDA1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1793C59-E2F6-4148-9453-E536539ED571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6C811931-8E97-4B42-8F57-01AF5D38D8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DC6AEF-7F4C-43C7-A82F-0F38F384B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E9912E99-C41F-4CFC-A09D-EBE2F1CDA1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1793C59-E2F6-4148-9453-E536539ED571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095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E61F51C4-D08F-4CA8-90B4-632C09DF2C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22408686-1539-4E2A-90A6-4A692D2AE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840BCA6-970F-405E-A029-482C9BF13C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B46CA6-B397-4292-AAF0-8E254DF9C219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636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7870-4C7A-4F20-8023-767F4D59AD9C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5B2EA0B-C0D9-4215-9ADE-FECEE397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4845"/>
            <a:ext cx="10442712" cy="1311965"/>
          </a:xfrm>
        </p:spPr>
        <p:txBody>
          <a:bodyPr anchor="ctr">
            <a:normAutofit/>
          </a:bodyPr>
          <a:lstStyle>
            <a:lvl1pPr algn="l">
              <a:defRPr sz="4800" b="0">
                <a:solidFill>
                  <a:srgbClr val="FFE16A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9E6D30-4FA1-4ABA-A9D3-C29C09511732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rgbClr val="FFD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AF5E395-9354-4DC2-8F60-2B2D7425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5F9016A5-EF2C-4CE7-ADA8-C29C31B776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5F7E-C916-4AAC-A758-6D8F8DE00318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3825-AE01-4A18-85B0-AEA006FD6EB3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FAC6763-210F-48B3-9712-190766C8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1580-AA8C-42D8-B526-4581C07A11F0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7534-B046-4501-A6C7-B1E31AC0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5049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5049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A708-DE4F-4C28-B284-C03059828945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43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66912"/>
            <a:ext cx="5157787" cy="4205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183188" cy="4205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964-E33C-4472-B4E0-CCE20A2C3584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BC26F7-0E13-495C-96DF-D0EAAF6E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57A-F768-4761-A62C-BA38B8EF520B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F040-03A8-41B2-A109-1723B75E7269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C63A-B892-46E8-B4FD-B62D72618C0B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Same Side Corner Rectangle 6">
            <a:extLst>
              <a:ext uri="{FF2B5EF4-FFF2-40B4-BE49-F238E27FC236}">
                <a16:creationId xmlns:a16="http://schemas.microsoft.com/office/drawing/2014/main" id="{7CC8114C-4448-48F6-8A28-7AA371C4C849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04461"/>
            <a:ext cx="10515600" cy="527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A631-5DF4-4931-938A-6B6DFF283E01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737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Input, Processing, and Output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PART 1 - Designing a program, Displaying Output, Strings, Comments, Variables</a:t>
            </a:r>
          </a:p>
          <a:p>
            <a:r>
              <a:rPr lang="en-US" dirty="0">
                <a:latin typeface="Garamond" panose="02020404030301010803" pitchFamily="18" charset="0"/>
              </a:rPr>
              <a:t>Mrs. Nancy G. Sánchez </a:t>
            </a:r>
          </a:p>
        </p:txBody>
      </p:sp>
    </p:spTree>
    <p:extLst>
      <p:ext uri="{BB962C8B-B14F-4D97-AF65-F5344CB8AC3E}">
        <p14:creationId xmlns:p14="http://schemas.microsoft.com/office/powerpoint/2010/main" val="231094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04E86A-F3DA-4711-87FB-A3D3B39726A7}"/>
              </a:ext>
            </a:extLst>
          </p:cNvPr>
          <p:cNvSpPr/>
          <p:nvPr/>
        </p:nvSpPr>
        <p:spPr>
          <a:xfrm>
            <a:off x="650240" y="1790700"/>
            <a:ext cx="501904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Shell – </a:t>
            </a:r>
            <a:r>
              <a:rPr lang="en-US" sz="2000" b="1" i="1" dirty="0"/>
              <a:t>interactive mode</a:t>
            </a:r>
            <a:endParaRPr lang="en-US" sz="2000" i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26F6B7-682C-491C-8B29-54BF0DBD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Ch2 - Exercise 1: Hello World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2CECD-F9E6-458E-919C-5D4CD9F6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10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AA5244-C348-4CAB-97A0-515E5E2343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268"/>
          <a:stretch/>
        </p:blipFill>
        <p:spPr>
          <a:xfrm>
            <a:off x="765986" y="2263140"/>
            <a:ext cx="4787548" cy="2382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92D48A-8C96-4869-88A0-AEE2746A00D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5377" y="2255519"/>
            <a:ext cx="4933406" cy="2412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5292FDE-85CF-4E24-AB80-93C23E5CD344}"/>
              </a:ext>
            </a:extLst>
          </p:cNvPr>
          <p:cNvSpPr/>
          <p:nvPr/>
        </p:nvSpPr>
        <p:spPr>
          <a:xfrm>
            <a:off x="6512560" y="1783080"/>
            <a:ext cx="501904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Text Editor – </a:t>
            </a:r>
            <a:r>
              <a:rPr lang="en-US" sz="2000" b="1" i="1" dirty="0"/>
              <a:t>script 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BA25-EB1C-4EFF-AA2E-18199F423CD8}"/>
              </a:ext>
            </a:extLst>
          </p:cNvPr>
          <p:cNvSpPr txBox="1"/>
          <p:nvPr/>
        </p:nvSpPr>
        <p:spPr>
          <a:xfrm>
            <a:off x="482600" y="1054100"/>
            <a:ext cx="7023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Let’s practice these statements in both IDLE windows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312F0-3191-41F2-9B79-50F54CB91C2C}"/>
              </a:ext>
            </a:extLst>
          </p:cNvPr>
          <p:cNvSpPr txBox="1"/>
          <p:nvPr/>
        </p:nvSpPr>
        <p:spPr>
          <a:xfrm>
            <a:off x="7274409" y="4762500"/>
            <a:ext cx="3575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Save your program to your:</a:t>
            </a:r>
            <a:br>
              <a:rPr lang="en-US" sz="2400" dirty="0"/>
            </a:br>
            <a:r>
              <a:rPr lang="en-US" sz="2400" dirty="0"/>
              <a:t>P Drive &gt; Ch2 &gt; Lectures 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 Ch2-Ex01-HelloWorld.py</a:t>
            </a:r>
          </a:p>
        </p:txBody>
      </p:sp>
    </p:spTree>
    <p:extLst>
      <p:ext uri="{BB962C8B-B14F-4D97-AF65-F5344CB8AC3E}">
        <p14:creationId xmlns:p14="http://schemas.microsoft.com/office/powerpoint/2010/main" val="62266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17746-BD85-4428-8640-A14106364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Update IDLE settings</a:t>
            </a:r>
          </a:p>
          <a:p>
            <a:pPr lvl="1"/>
            <a:r>
              <a:rPr lang="en-US" sz="2000" dirty="0"/>
              <a:t>Go to Options &gt; Configure IDLE …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General tab &gt; enable </a:t>
            </a:r>
            <a:r>
              <a:rPr lang="en-US" sz="1800" b="1" dirty="0"/>
              <a:t>Line Numbers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Highlights tab &gt; enable </a:t>
            </a:r>
            <a:r>
              <a:rPr lang="en-US" sz="1800" b="1" dirty="0"/>
              <a:t>IDLE</a:t>
            </a:r>
            <a:r>
              <a:rPr lang="en-US" sz="1800" dirty="0"/>
              <a:t> </a:t>
            </a:r>
            <a:r>
              <a:rPr lang="en-US" sz="1800" b="1" dirty="0"/>
              <a:t>Dark (Optional)</a:t>
            </a:r>
            <a:endParaRPr lang="en-US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221FA-BDD6-4077-890C-EB825D98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11</a:t>
            </a:fld>
            <a:endParaRPr lang="en-US"/>
          </a:p>
        </p:txBody>
      </p:sp>
      <p:sp>
        <p:nvSpPr>
          <p:cNvPr id="33794" name="Title 1">
            <a:extLst>
              <a:ext uri="{FF2B5EF4-FFF2-40B4-BE49-F238E27FC236}">
                <a16:creationId xmlns:a16="http://schemas.microsoft.com/office/drawing/2014/main" id="{9726E830-07E3-435C-A2AC-5BC066A07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/>
              <a:t>Exercise cont.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7FFAEE-1C9F-4FBA-A707-8B4567DEDC8C}"/>
              </a:ext>
            </a:extLst>
          </p:cNvPr>
          <p:cNvGrpSpPr/>
          <p:nvPr/>
        </p:nvGrpSpPr>
        <p:grpSpPr>
          <a:xfrm>
            <a:off x="2391691" y="2545081"/>
            <a:ext cx="2819051" cy="4023360"/>
            <a:chOff x="6171211" y="1681481"/>
            <a:chExt cx="2819051" cy="4023360"/>
          </a:xfrm>
        </p:grpSpPr>
        <p:pic>
          <p:nvPicPr>
            <p:cNvPr id="14" name="Picture 1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4ED1522-577F-4A1C-9842-6BE4D605E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07219" y="1681481"/>
              <a:ext cx="2783043" cy="4023360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0F30F7-2B0E-4D13-9853-3A9B4DE60F2D}"/>
                </a:ext>
              </a:extLst>
            </p:cNvPr>
            <p:cNvSpPr/>
            <p:nvPr/>
          </p:nvSpPr>
          <p:spPr>
            <a:xfrm>
              <a:off x="6171211" y="3845560"/>
              <a:ext cx="1686560" cy="2743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22E36CD-E86D-4263-A9F8-DD05AA141FDF}"/>
              </a:ext>
            </a:extLst>
          </p:cNvPr>
          <p:cNvGrpSpPr/>
          <p:nvPr/>
        </p:nvGrpSpPr>
        <p:grpSpPr>
          <a:xfrm>
            <a:off x="6717759" y="2545081"/>
            <a:ext cx="2794541" cy="4039982"/>
            <a:chOff x="9072339" y="1681480"/>
            <a:chExt cx="2794541" cy="4039982"/>
          </a:xfrm>
        </p:grpSpPr>
        <p:pic>
          <p:nvPicPr>
            <p:cNvPr id="16" name="Picture 15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50A63308-13BD-4369-A596-39EBDFF77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72339" y="1681480"/>
              <a:ext cx="2794541" cy="4039982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576C2C-6791-4577-B7EA-37B657E4B934}"/>
                </a:ext>
              </a:extLst>
            </p:cNvPr>
            <p:cNvSpPr/>
            <p:nvPr/>
          </p:nvSpPr>
          <p:spPr>
            <a:xfrm>
              <a:off x="10651771" y="2667000"/>
              <a:ext cx="1168400" cy="2336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608DE3E-7103-41CA-BAFC-827611113160}"/>
              </a:ext>
            </a:extLst>
          </p:cNvPr>
          <p:cNvSpPr txBox="1"/>
          <p:nvPr/>
        </p:nvSpPr>
        <p:spPr>
          <a:xfrm>
            <a:off x="6969760" y="1452880"/>
            <a:ext cx="234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Change these settings on your laptop as well.</a:t>
            </a:r>
          </a:p>
        </p:txBody>
      </p:sp>
    </p:spTree>
    <p:extLst>
      <p:ext uri="{BB962C8B-B14F-4D97-AF65-F5344CB8AC3E}">
        <p14:creationId xmlns:p14="http://schemas.microsoft.com/office/powerpoint/2010/main" val="85993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5F686-A4C8-40DC-9D2E-6EEADBAC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A5B52-7077-4C44-BD4C-364136D3A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E4883-1B52-47EE-9C17-35D4AD80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2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8316F26-F919-40DE-8637-AD22718B7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altLang="en-US" dirty="0"/>
              <a:t> Function</a:t>
            </a:r>
            <a:endParaRPr lang="he-IL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4752A2B-D04C-419E-8863-AA52910AE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701"/>
            <a:ext cx="10515600" cy="5277678"/>
          </a:xfrm>
        </p:spPr>
        <p:txBody>
          <a:bodyPr/>
          <a:lstStyle/>
          <a:p>
            <a:r>
              <a:rPr lang="en-US" altLang="en-US" dirty="0"/>
              <a:t>Displays output on the screen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5AE3F3-C3C8-4BD7-AC12-F0EEB672489D}"/>
              </a:ext>
            </a:extLst>
          </p:cNvPr>
          <p:cNvGrpSpPr/>
          <p:nvPr/>
        </p:nvGrpSpPr>
        <p:grpSpPr>
          <a:xfrm>
            <a:off x="1157856" y="1662764"/>
            <a:ext cx="4712055" cy="1637587"/>
            <a:chOff x="3653473" y="2587324"/>
            <a:chExt cx="4712055" cy="16375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E2F513B-C9D2-476C-A6E7-F37EED043742}"/>
                </a:ext>
              </a:extLst>
            </p:cNvPr>
            <p:cNvSpPr txBox="1"/>
            <p:nvPr/>
          </p:nvSpPr>
          <p:spPr>
            <a:xfrm>
              <a:off x="3815180" y="3455470"/>
              <a:ext cx="4550348" cy="76944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4400" b="1" dirty="0"/>
                <a:t>print</a:t>
              </a:r>
              <a:r>
                <a:rPr lang="en-US" altLang="en-US" sz="4400" dirty="0"/>
                <a:t>('Hello world')</a:t>
              </a:r>
              <a:endParaRPr lang="en-US" sz="4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AD3FAD-83BE-4C9B-955A-E0869A95B02A}"/>
                </a:ext>
              </a:extLst>
            </p:cNvPr>
            <p:cNvSpPr txBox="1"/>
            <p:nvPr/>
          </p:nvSpPr>
          <p:spPr>
            <a:xfrm>
              <a:off x="3653473" y="2587324"/>
              <a:ext cx="1253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function</a:t>
              </a:r>
              <a:endParaRPr lang="en-US" sz="2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B1F39F-EB96-4161-9A0A-3568EFAE7DE9}"/>
                </a:ext>
              </a:extLst>
            </p:cNvPr>
            <p:cNvSpPr txBox="1"/>
            <p:nvPr/>
          </p:nvSpPr>
          <p:spPr>
            <a:xfrm>
              <a:off x="6592214" y="2587324"/>
              <a:ext cx="14285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argument</a:t>
              </a:r>
              <a:endParaRPr lang="en-US" sz="2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ED721F-AF78-4B97-848A-0F2464495248}"/>
                </a:ext>
              </a:extLst>
            </p:cNvPr>
            <p:cNvGrpSpPr/>
            <p:nvPr/>
          </p:nvGrpSpPr>
          <p:grpSpPr>
            <a:xfrm>
              <a:off x="4185117" y="3035300"/>
              <a:ext cx="2780097" cy="531396"/>
              <a:chOff x="4464517" y="2637322"/>
              <a:chExt cx="2780097" cy="827774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CAC261CC-9527-4F17-B67F-5660C1884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4517" y="2637322"/>
                <a:ext cx="144379" cy="827774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EC7E495-0958-4573-AED2-AC093EF12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90084" y="2637322"/>
                <a:ext cx="354530" cy="806919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F7D1BB-1D58-4EB6-9DCF-59726FEC6870}"/>
              </a:ext>
            </a:extLst>
          </p:cNvPr>
          <p:cNvGrpSpPr/>
          <p:nvPr/>
        </p:nvGrpSpPr>
        <p:grpSpPr>
          <a:xfrm>
            <a:off x="1943737" y="3573780"/>
            <a:ext cx="3241040" cy="1051560"/>
            <a:chOff x="8087360" y="5140960"/>
            <a:chExt cx="3241040" cy="86554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AC5017-1E8F-41E4-AB56-C31F0B6F7B1B}"/>
                </a:ext>
              </a:extLst>
            </p:cNvPr>
            <p:cNvSpPr/>
            <p:nvPr/>
          </p:nvSpPr>
          <p:spPr>
            <a:xfrm>
              <a:off x="8087360" y="5506720"/>
              <a:ext cx="3241040" cy="499784"/>
            </a:xfrm>
            <a:prstGeom prst="roundRect">
              <a:avLst>
                <a:gd name="adj" fmla="val 17381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Hello world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D78C87-D4F7-4F82-AB9F-9462C9C2578B}"/>
                </a:ext>
              </a:extLst>
            </p:cNvPr>
            <p:cNvSpPr txBox="1"/>
            <p:nvPr/>
          </p:nvSpPr>
          <p:spPr>
            <a:xfrm>
              <a:off x="8087360" y="5140960"/>
              <a:ext cx="845103" cy="303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Output</a:t>
              </a:r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63B802-6F55-4B89-A7EA-7E344059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13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5F37D-5A53-4A31-B652-3F4CBDA9C190}"/>
              </a:ext>
            </a:extLst>
          </p:cNvPr>
          <p:cNvSpPr txBox="1"/>
          <p:nvPr/>
        </p:nvSpPr>
        <p:spPr>
          <a:xfrm>
            <a:off x="8098055" y="2928570"/>
            <a:ext cx="368808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/>
              <a:t>Function</a:t>
            </a:r>
            <a:r>
              <a:rPr lang="en-US" altLang="en-US" sz="1600" dirty="0"/>
              <a:t> - a piece of prewritten code that performs an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/>
              <a:t>Argument</a:t>
            </a:r>
            <a:r>
              <a:rPr lang="en-US" altLang="en-US" sz="1600" dirty="0"/>
              <a:t> – data given to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/>
              <a:t>Return value </a:t>
            </a:r>
            <a:r>
              <a:rPr lang="en-US" altLang="en-US" sz="1600" dirty="0"/>
              <a:t>– some functions return a value and other do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In this chapter, we are not creating our own functions. Instead, we are using the </a:t>
            </a:r>
            <a:r>
              <a:rPr lang="en-US" altLang="en-US" sz="1600" b="1" i="1" dirty="0"/>
              <a:t>built-in</a:t>
            </a:r>
            <a:r>
              <a:rPr lang="en-US" altLang="en-US" sz="1600" dirty="0"/>
              <a:t> </a:t>
            </a:r>
            <a:r>
              <a:rPr lang="en-US" altLang="en-US" sz="1600" b="1" dirty="0"/>
              <a:t>functions</a:t>
            </a:r>
            <a:r>
              <a:rPr lang="en-US" altLang="en-US" sz="1600" dirty="0"/>
              <a:t> that come with Python.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print()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type()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input()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int()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float()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str()</a:t>
            </a:r>
            <a:endParaRPr lang="he-IL" altLang="en-US" sz="16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01828C-6D65-470B-9EA2-7B8A9EF40AAC}"/>
              </a:ext>
            </a:extLst>
          </p:cNvPr>
          <p:cNvGrpSpPr/>
          <p:nvPr/>
        </p:nvGrpSpPr>
        <p:grpSpPr>
          <a:xfrm>
            <a:off x="8133615" y="1351815"/>
            <a:ext cx="3616960" cy="1196038"/>
            <a:chOff x="8442960" y="812800"/>
            <a:chExt cx="3616960" cy="119603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F2BA819-AD81-41F9-BED9-13BB46215E31}"/>
                </a:ext>
              </a:extLst>
            </p:cNvPr>
            <p:cNvSpPr/>
            <p:nvPr/>
          </p:nvSpPr>
          <p:spPr>
            <a:xfrm>
              <a:off x="9433645" y="1124991"/>
              <a:ext cx="1498515" cy="49534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func</a:t>
              </a:r>
              <a:r>
                <a:rPr lang="en-US" sz="2400" b="1" dirty="0">
                  <a:solidFill>
                    <a:schemeClr val="bg1"/>
                  </a:solidFill>
                </a:rPr>
                <a:t>()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232E51-2E42-4F77-B281-8D9B326E6438}"/>
                </a:ext>
              </a:extLst>
            </p:cNvPr>
            <p:cNvGrpSpPr/>
            <p:nvPr/>
          </p:nvGrpSpPr>
          <p:grpSpPr>
            <a:xfrm>
              <a:off x="9108967" y="1154129"/>
              <a:ext cx="349654" cy="557781"/>
              <a:chOff x="5882640" y="3515360"/>
              <a:chExt cx="762000" cy="680720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9D3F357-7B81-4788-ACD6-9D14B8ACE3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2640" y="3515360"/>
                <a:ext cx="736600" cy="19558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F333542-A25B-4DC9-A38A-E130D722CE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3120" y="3911600"/>
                <a:ext cx="731520" cy="28448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2E16F4-9164-40A9-A997-7E9EED019266}"/>
                </a:ext>
              </a:extLst>
            </p:cNvPr>
            <p:cNvSpPr txBox="1"/>
            <p:nvPr/>
          </p:nvSpPr>
          <p:spPr>
            <a:xfrm>
              <a:off x="8442960" y="812800"/>
              <a:ext cx="11673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Argument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758F8B-01D1-4ECA-ADF5-D6B49D407C79}"/>
                </a:ext>
              </a:extLst>
            </p:cNvPr>
            <p:cNvSpPr txBox="1"/>
            <p:nvPr/>
          </p:nvSpPr>
          <p:spPr>
            <a:xfrm>
              <a:off x="8442960" y="1670284"/>
              <a:ext cx="1322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…Argument 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EAA1B0-ACEC-493A-B24A-9E18182CB8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10932160" y="1372663"/>
              <a:ext cx="365760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22CCB4-7333-4125-BDB5-815E3E50D86C}"/>
                </a:ext>
              </a:extLst>
            </p:cNvPr>
            <p:cNvSpPr txBox="1"/>
            <p:nvPr/>
          </p:nvSpPr>
          <p:spPr>
            <a:xfrm>
              <a:off x="11186160" y="1059934"/>
              <a:ext cx="87376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Return</a:t>
              </a:r>
            </a:p>
            <a:p>
              <a:pPr algn="ctr"/>
              <a:r>
                <a:rPr lang="en-US" sz="1600" dirty="0"/>
                <a:t>Value</a:t>
              </a:r>
            </a:p>
          </p:txBody>
        </p:sp>
      </p:grpSp>
      <p:sp>
        <p:nvSpPr>
          <p:cNvPr id="4096" name="TextBox 4095">
            <a:extLst>
              <a:ext uri="{FF2B5EF4-FFF2-40B4-BE49-F238E27FC236}">
                <a16:creationId xmlns:a16="http://schemas.microsoft.com/office/drawing/2014/main" id="{AD46AA62-6AEB-4B28-A4A2-7F4B7859F997}"/>
              </a:ext>
            </a:extLst>
          </p:cNvPr>
          <p:cNvSpPr txBox="1"/>
          <p:nvPr/>
        </p:nvSpPr>
        <p:spPr>
          <a:xfrm>
            <a:off x="8027470" y="779646"/>
            <a:ext cx="220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 on Functions…</a:t>
            </a:r>
          </a:p>
        </p:txBody>
      </p:sp>
    </p:spTree>
    <p:extLst>
      <p:ext uri="{BB962C8B-B14F-4D97-AF65-F5344CB8AC3E}">
        <p14:creationId xmlns:p14="http://schemas.microsoft.com/office/powerpoint/2010/main" val="206398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4489B36-E4D3-486A-B008-F5F3F0873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Displaying Strings</a:t>
            </a:r>
            <a:endParaRPr lang="he-I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EE8D91FF-6135-44A6-819C-4EE63F97C9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Strings</a:t>
            </a:r>
            <a:r>
              <a:rPr lang="en-US" altLang="en-US" dirty="0"/>
              <a:t> – a sequence of characters that is used as data</a:t>
            </a:r>
          </a:p>
          <a:p>
            <a:pPr lvl="1"/>
            <a:r>
              <a:rPr lang="en-US" altLang="en-US" b="1" i="1" dirty="0"/>
              <a:t>String Literal </a:t>
            </a:r>
            <a:r>
              <a:rPr lang="en-US" altLang="en-US" dirty="0"/>
              <a:t>– a string that is </a:t>
            </a:r>
            <a:r>
              <a:rPr lang="en-US" altLang="en-US" b="1" i="1" dirty="0"/>
              <a:t>hard-coded </a:t>
            </a:r>
            <a:r>
              <a:rPr lang="en-US" altLang="en-US" dirty="0"/>
              <a:t>in the program </a:t>
            </a:r>
          </a:p>
          <a:p>
            <a:pPr lvl="2"/>
            <a:r>
              <a:rPr lang="en-US" altLang="en-US" dirty="0"/>
              <a:t>must be enclosed in quotes:</a:t>
            </a:r>
            <a:br>
              <a:rPr lang="en-US" altLang="en-US" dirty="0"/>
            </a:br>
            <a:endParaRPr lang="en-US" altLang="en-US" dirty="0"/>
          </a:p>
          <a:p>
            <a:pPr marL="914400" lvl="2" indent="0">
              <a:buNone/>
            </a:pPr>
            <a:r>
              <a:rPr lang="en-US" altLang="en-US" sz="2400" i="1" dirty="0"/>
              <a:t>Single quotes:</a:t>
            </a:r>
            <a:br>
              <a:rPr lang="en-US" altLang="en-US" sz="2400" dirty="0"/>
            </a:br>
            <a:endParaRPr lang="en-US" altLang="en-US" sz="2400" dirty="0"/>
          </a:p>
          <a:p>
            <a:pPr marL="914400" lvl="2" indent="0">
              <a:buNone/>
            </a:pPr>
            <a:endParaRPr lang="en-US" altLang="en-US" sz="2400" dirty="0"/>
          </a:p>
          <a:p>
            <a:pPr marL="914400" lvl="2" indent="0">
              <a:buNone/>
            </a:pPr>
            <a:r>
              <a:rPr lang="en-US" altLang="en-US" sz="2400" i="1" dirty="0"/>
              <a:t>Double quotes:</a:t>
            </a:r>
            <a:br>
              <a:rPr lang="en-US" altLang="en-US" sz="2400" dirty="0"/>
            </a:br>
            <a:endParaRPr lang="en-US" altLang="en-US" sz="2400" dirty="0"/>
          </a:p>
          <a:p>
            <a:pPr marL="914400" lvl="2" indent="0">
              <a:buNone/>
            </a:pPr>
            <a:endParaRPr lang="en-US" altLang="en-US" sz="2400" dirty="0"/>
          </a:p>
          <a:p>
            <a:pPr marL="914400" lvl="2" indent="0">
              <a:buNone/>
            </a:pPr>
            <a:r>
              <a:rPr lang="en-US" altLang="en-US" sz="2400" i="1" dirty="0"/>
              <a:t>Triple quotes</a:t>
            </a:r>
          </a:p>
          <a:p>
            <a:pPr lvl="3"/>
            <a:r>
              <a:rPr lang="en-US" altLang="en-US" sz="2000" dirty="0"/>
              <a:t>Triple Single:</a:t>
            </a:r>
          </a:p>
          <a:p>
            <a:pPr lvl="3"/>
            <a:endParaRPr lang="en-US" altLang="en-US" sz="2000" dirty="0"/>
          </a:p>
          <a:p>
            <a:pPr lvl="3"/>
            <a:r>
              <a:rPr lang="en-US" altLang="en-US" sz="2000" dirty="0"/>
              <a:t>Triple Double: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D9A83-DE0F-497C-89D1-254E7F0712A4}"/>
              </a:ext>
            </a:extLst>
          </p:cNvPr>
          <p:cNvSpPr txBox="1"/>
          <p:nvPr/>
        </p:nvSpPr>
        <p:spPr>
          <a:xfrm>
            <a:off x="8646160" y="496824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Warning!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Use only straight quotes,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not curly quotes.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31D44-CF50-4879-9BF8-672A714FC8B0}"/>
              </a:ext>
            </a:extLst>
          </p:cNvPr>
          <p:cNvSpPr txBox="1"/>
          <p:nvPr/>
        </p:nvSpPr>
        <p:spPr>
          <a:xfrm>
            <a:off x="4216267" y="2358927"/>
            <a:ext cx="388125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000" dirty="0"/>
              <a:t>print('Hello world')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4779A-02C6-4235-A1F6-A91BA7F70375}"/>
              </a:ext>
            </a:extLst>
          </p:cNvPr>
          <p:cNvSpPr txBox="1"/>
          <p:nvPr/>
        </p:nvSpPr>
        <p:spPr>
          <a:xfrm>
            <a:off x="4216267" y="3468435"/>
            <a:ext cx="3881253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000" dirty="0"/>
              <a:t>print("Hello world")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3A4DE-22B4-43FA-AB88-1E88A341A740}"/>
              </a:ext>
            </a:extLst>
          </p:cNvPr>
          <p:cNvSpPr txBox="1"/>
          <p:nvPr/>
        </p:nvSpPr>
        <p:spPr>
          <a:xfrm>
            <a:off x="4216267" y="4963557"/>
            <a:ext cx="3881253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000" dirty="0"/>
              <a:t>print('''Hello world''')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AE734-BBF7-4DCE-9483-80A3238F78C4}"/>
              </a:ext>
            </a:extLst>
          </p:cNvPr>
          <p:cNvSpPr txBox="1"/>
          <p:nvPr/>
        </p:nvSpPr>
        <p:spPr>
          <a:xfrm>
            <a:off x="4216267" y="5629841"/>
            <a:ext cx="3881253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000" dirty="0"/>
              <a:t>print("""Hello world""")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B0C1F-D5D8-4477-AA98-EB971744FDB2}"/>
              </a:ext>
            </a:extLst>
          </p:cNvPr>
          <p:cNvGrpSpPr/>
          <p:nvPr/>
        </p:nvGrpSpPr>
        <p:grpSpPr>
          <a:xfrm>
            <a:off x="8696960" y="2921000"/>
            <a:ext cx="3241040" cy="1051560"/>
            <a:chOff x="8087360" y="5140960"/>
            <a:chExt cx="3241040" cy="86554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27EE0B-831E-4A82-8B9E-1DDC3B1757A9}"/>
                </a:ext>
              </a:extLst>
            </p:cNvPr>
            <p:cNvSpPr/>
            <p:nvPr/>
          </p:nvSpPr>
          <p:spPr>
            <a:xfrm>
              <a:off x="8087360" y="5506720"/>
              <a:ext cx="3241040" cy="499784"/>
            </a:xfrm>
            <a:prstGeom prst="roundRect">
              <a:avLst>
                <a:gd name="adj" fmla="val 17381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Hello world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13C47A-6DAB-491F-A56C-E131501159F1}"/>
                </a:ext>
              </a:extLst>
            </p:cNvPr>
            <p:cNvSpPr txBox="1"/>
            <p:nvPr/>
          </p:nvSpPr>
          <p:spPr>
            <a:xfrm>
              <a:off x="8087360" y="5140960"/>
              <a:ext cx="845103" cy="303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Output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E59E67-A5DC-445F-B287-324AA8AF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4489B36-E4D3-486A-B008-F5F3F0873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Displaying Strings cont.</a:t>
            </a:r>
            <a:endParaRPr lang="he-IL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269FE2-1044-4C93-B641-ED33F770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A22971-9BDD-4E9D-9D2A-12F0D21DD23F}"/>
              </a:ext>
            </a:extLst>
          </p:cNvPr>
          <p:cNvGrpSpPr/>
          <p:nvPr/>
        </p:nvGrpSpPr>
        <p:grpSpPr>
          <a:xfrm>
            <a:off x="703179" y="1186046"/>
            <a:ext cx="9921641" cy="1008165"/>
            <a:chOff x="1394059" y="1389246"/>
            <a:chExt cx="9921641" cy="10081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3BA26E-093E-4084-A318-05EF5537EC4A}"/>
                </a:ext>
              </a:extLst>
            </p:cNvPr>
            <p:cNvSpPr txBox="1"/>
            <p:nvPr/>
          </p:nvSpPr>
          <p:spPr>
            <a:xfrm>
              <a:off x="1394059" y="1389246"/>
              <a:ext cx="6140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000" b="1" dirty="0">
                  <a:sym typeface="Wingdings" panose="05000000000000000000" pitchFamily="2" charset="2"/>
                </a:rPr>
                <a:t> </a:t>
              </a:r>
              <a:r>
                <a:rPr lang="en-US" altLang="en-US" sz="2000" b="1" dirty="0"/>
                <a:t>The player said “Game on!” and then ran to 1st base.</a:t>
              </a:r>
              <a:endParaRPr lang="en-US" altLang="en-US" sz="1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6AD2D2-8DF9-4BDC-9D93-54BC7B004CE0}"/>
                </a:ext>
              </a:extLst>
            </p:cNvPr>
            <p:cNvSpPr txBox="1"/>
            <p:nvPr/>
          </p:nvSpPr>
          <p:spPr>
            <a:xfrm>
              <a:off x="1993767" y="1935746"/>
              <a:ext cx="9321933" cy="46166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2400" dirty="0"/>
                <a:t>print('The player said "Game on!" and then ran to 1st base.')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2A02F6-4778-4F61-9696-4AC524E8701F}"/>
              </a:ext>
            </a:extLst>
          </p:cNvPr>
          <p:cNvSpPr txBox="1"/>
          <p:nvPr/>
        </p:nvSpPr>
        <p:spPr>
          <a:xfrm>
            <a:off x="1302887" y="4501146"/>
            <a:ext cx="9296533" cy="4247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SzPct val="75000"/>
              <a:defRPr/>
            </a:pPr>
            <a:r>
              <a:rPr lang="en-US" sz="2400" dirty="0">
                <a:solidFill>
                  <a:prstClr val="black"/>
                </a:solidFill>
              </a:rPr>
              <a:t>print("""The player said "Let's get started" and then ran to 1st base""")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9F534F-A01A-4EB9-B24C-136575DE3583}"/>
              </a:ext>
            </a:extLst>
          </p:cNvPr>
          <p:cNvGrpSpPr/>
          <p:nvPr/>
        </p:nvGrpSpPr>
        <p:grpSpPr>
          <a:xfrm>
            <a:off x="703179" y="2951747"/>
            <a:ext cx="9896241" cy="1307515"/>
            <a:chOff x="1394059" y="2443747"/>
            <a:chExt cx="9896241" cy="13075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1D9C96-E724-40BF-82FA-7D4147340A67}"/>
                </a:ext>
              </a:extLst>
            </p:cNvPr>
            <p:cNvSpPr txBox="1"/>
            <p:nvPr/>
          </p:nvSpPr>
          <p:spPr>
            <a:xfrm>
              <a:off x="1394059" y="2443747"/>
              <a:ext cx="6791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000" b="1" dirty="0">
                  <a:sym typeface="Wingdings" panose="05000000000000000000" pitchFamily="2" charset="2"/>
                </a:rPr>
                <a:t> </a:t>
              </a:r>
              <a:r>
                <a:rPr lang="en-US" altLang="en-US" sz="2000" b="1" dirty="0"/>
                <a:t>The player said “Let</a:t>
              </a:r>
              <a:r>
                <a:rPr lang="en-US" altLang="en-US" sz="2000" b="1" dirty="0">
                  <a:solidFill>
                    <a:srgbClr val="FF0000"/>
                  </a:solidFill>
                </a:rPr>
                <a:t>’</a:t>
              </a:r>
              <a:r>
                <a:rPr lang="en-US" altLang="en-US" sz="2000" b="1" dirty="0"/>
                <a:t>s get started” and then ran to 1st base.</a:t>
              </a:r>
              <a:endParaRPr lang="en-US" altLang="en-US" sz="1600" b="1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C8D6D58-8EB4-4DDE-A122-BFE34E317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8825" y="3436937"/>
              <a:ext cx="3714750" cy="31432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FD51EA-6493-4B09-A09A-9A954EE04CB6}"/>
                </a:ext>
              </a:extLst>
            </p:cNvPr>
            <p:cNvSpPr txBox="1"/>
            <p:nvPr/>
          </p:nvSpPr>
          <p:spPr>
            <a:xfrm>
              <a:off x="1993767" y="3053346"/>
              <a:ext cx="9296533" cy="4247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500"/>
                </a:spcBef>
                <a:buSzPct val="75000"/>
                <a:defRPr/>
              </a:pPr>
              <a:r>
                <a:rPr lang="en-US" sz="2400" dirty="0">
                  <a:solidFill>
                    <a:prstClr val="black"/>
                  </a:solidFill>
                </a:rPr>
                <a:t>print(</a:t>
              </a:r>
              <a:r>
                <a:rPr lang="en-US" altLang="en-US" sz="2400" dirty="0"/>
                <a:t>'</a:t>
              </a:r>
              <a:r>
                <a:rPr lang="en-US" sz="2400" dirty="0">
                  <a:solidFill>
                    <a:prstClr val="black"/>
                  </a:solidFill>
                </a:rPr>
                <a:t>The player said "Let's get started" and then ran to 1st base</a:t>
              </a:r>
              <a:r>
                <a:rPr lang="en-US" altLang="en-US" sz="2400" dirty="0"/>
                <a:t>'</a:t>
              </a:r>
              <a:r>
                <a:rPr lang="en-US" sz="2400" dirty="0">
                  <a:solidFill>
                    <a:prstClr val="black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6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5F686-A4C8-40DC-9D2E-6EEADBAC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A5B52-7077-4C44-BD4C-364136D3A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E4883-1B52-47EE-9C17-35D4AD80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90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55CA5AB-B399-49B5-B971-D95CC1BCA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Comments</a:t>
            </a:r>
            <a:endParaRPr lang="he-IL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8374AC4-72CA-4DC1-865D-D4C35489F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7400" y="917161"/>
            <a:ext cx="10515600" cy="5277678"/>
          </a:xfrm>
        </p:spPr>
        <p:txBody>
          <a:bodyPr/>
          <a:lstStyle/>
          <a:p>
            <a:pPr eaLnBrk="1" hangingPunct="1"/>
            <a:r>
              <a:rPr lang="en-US" altLang="en-US" dirty="0"/>
              <a:t>You should write notes of explanation within a program</a:t>
            </a:r>
          </a:p>
          <a:p>
            <a:pPr lvl="1" eaLnBrk="1" hangingPunct="1"/>
            <a:r>
              <a:rPr lang="en-US" altLang="en-US" dirty="0"/>
              <a:t>Begin with a </a:t>
            </a:r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n-US" altLang="en-US" dirty="0"/>
              <a:t> character</a:t>
            </a:r>
          </a:p>
          <a:p>
            <a:pPr lvl="1"/>
            <a:r>
              <a:rPr lang="en-US" altLang="en-US" dirty="0"/>
              <a:t>Comments lines are </a:t>
            </a:r>
            <a:r>
              <a:rPr lang="en-US" altLang="en-US" b="1" dirty="0"/>
              <a:t>ignored by the Python interpreter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BB69B-5D76-4361-8A76-3CEECADA5FCC}"/>
              </a:ext>
            </a:extLst>
          </p:cNvPr>
          <p:cNvSpPr txBox="1"/>
          <p:nvPr/>
        </p:nvSpPr>
        <p:spPr>
          <a:xfrm>
            <a:off x="2087079" y="4942303"/>
            <a:ext cx="4290790" cy="13234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</a:rPr>
              <a:t>Generate a banner</a:t>
            </a:r>
          </a:p>
          <a:p>
            <a:r>
              <a:rPr lang="en-US" altLang="en-US" sz="2000" dirty="0"/>
              <a:t>print('**************************')</a:t>
            </a:r>
            <a:endParaRPr lang="en-US" sz="2000" dirty="0"/>
          </a:p>
          <a:p>
            <a:r>
              <a:rPr lang="en-US" altLang="en-US" sz="2000" dirty="0"/>
              <a:t>print('   Hello world')</a:t>
            </a:r>
          </a:p>
          <a:p>
            <a:r>
              <a:rPr lang="en-US" altLang="en-US" sz="2000" dirty="0"/>
              <a:t>print('**************************')</a:t>
            </a:r>
            <a:endParaRPr lang="en-US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3097A7-53DD-491E-8BFD-176663B8A159}"/>
              </a:ext>
            </a:extLst>
          </p:cNvPr>
          <p:cNvGrpSpPr/>
          <p:nvPr/>
        </p:nvGrpSpPr>
        <p:grpSpPr>
          <a:xfrm>
            <a:off x="8035502" y="4699000"/>
            <a:ext cx="3572298" cy="1562100"/>
            <a:chOff x="4466802" y="4597400"/>
            <a:chExt cx="3572298" cy="15621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3A3846C-4EA2-4090-BF7B-3DBDCD243465}"/>
                </a:ext>
              </a:extLst>
            </p:cNvPr>
            <p:cNvSpPr/>
            <p:nvPr/>
          </p:nvSpPr>
          <p:spPr>
            <a:xfrm>
              <a:off x="4466802" y="5041766"/>
              <a:ext cx="3572298" cy="1117734"/>
            </a:xfrm>
            <a:prstGeom prst="roundRect">
              <a:avLst>
                <a:gd name="adj" fmla="val 17381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**************************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Hello world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**************************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4D76EC-013D-482D-A533-7920B7E66DD5}"/>
                </a:ext>
              </a:extLst>
            </p:cNvPr>
            <p:cNvSpPr txBox="1"/>
            <p:nvPr/>
          </p:nvSpPr>
          <p:spPr>
            <a:xfrm>
              <a:off x="4466802" y="4597400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Output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53246-9CB3-4A3C-9EA8-A64F7602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2D852-40A6-427F-876F-E8F2A8F99ECE}"/>
              </a:ext>
            </a:extLst>
          </p:cNvPr>
          <p:cNvSpPr txBox="1"/>
          <p:nvPr/>
        </p:nvSpPr>
        <p:spPr>
          <a:xfrm>
            <a:off x="2137879" y="2427703"/>
            <a:ext cx="4212121" cy="19389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</a:rPr>
              <a:t>Input</a:t>
            </a:r>
          </a:p>
          <a:p>
            <a:r>
              <a:rPr lang="en-US" altLang="en-US" sz="2000" dirty="0"/>
              <a:t>…</a:t>
            </a:r>
          </a:p>
          <a:p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</a:rPr>
              <a:t>Process</a:t>
            </a:r>
          </a:p>
          <a:p>
            <a:r>
              <a:rPr lang="en-US" altLang="en-US" sz="2000" dirty="0"/>
              <a:t>…</a:t>
            </a:r>
          </a:p>
          <a:p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</a:rPr>
              <a:t>Ouput</a:t>
            </a:r>
          </a:p>
          <a:p>
            <a:r>
              <a:rPr lang="en-US" altLang="en-US" sz="2000" dirty="0"/>
              <a:t>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55CA5AB-B399-49B5-B971-D95CC1BCA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Comments cont.</a:t>
            </a:r>
            <a:endParaRPr lang="he-IL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8374AC4-72CA-4DC1-865D-D4C35489F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7400" y="917161"/>
            <a:ext cx="10515600" cy="5277678"/>
          </a:xfrm>
        </p:spPr>
        <p:txBody>
          <a:bodyPr/>
          <a:lstStyle/>
          <a:p>
            <a:pPr eaLnBrk="1" hangingPunct="1"/>
            <a:r>
              <a:rPr lang="en-US" altLang="en-US" dirty="0"/>
              <a:t>While your comment lines will typically be on a line by itself, you may write a comment to the right of any line.</a:t>
            </a:r>
          </a:p>
          <a:p>
            <a:pPr lvl="1"/>
            <a:r>
              <a:rPr lang="en-US" altLang="en-US" dirty="0"/>
              <a:t>Notice that comment lines appear in red</a:t>
            </a:r>
          </a:p>
          <a:p>
            <a:pPr marL="457200" lvl="1" indent="0" eaLnBrk="1" hangingPunct="1">
              <a:buNone/>
            </a:pPr>
            <a:endParaRPr lang="en-US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53246-9CB3-4A3C-9EA8-A64F7602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F382EB-5715-412F-85B6-567AC1B5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2896552"/>
            <a:ext cx="7696200" cy="12477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008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5F686-A4C8-40DC-9D2E-6EEADBAC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A5B52-7077-4C44-BD4C-364136D3A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E4883-1B52-47EE-9C17-35D4AD80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0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BC879-168D-47FE-BBDB-1ADDEDD9E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61"/>
            <a:ext cx="10515600" cy="5277678"/>
          </a:xfrm>
        </p:spPr>
        <p:txBody>
          <a:bodyPr/>
          <a:lstStyle/>
          <a:p>
            <a:r>
              <a:rPr lang="en-US" dirty="0"/>
              <a:t>Designing a program</a:t>
            </a:r>
          </a:p>
          <a:p>
            <a:r>
              <a:rPr lang="en-US" dirty="0"/>
              <a:t>Displaying Output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64B82-9B7E-4F90-AFF5-1A9CB31A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04B658-0FC6-4CB4-945E-3976384E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0484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AA89B03-3009-4D3E-8D67-509185AF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Variable</a:t>
            </a:r>
            <a:r>
              <a:rPr lang="en-US" dirty="0"/>
              <a:t> - a name that represents a value stored in computer memory</a:t>
            </a:r>
          </a:p>
          <a:p>
            <a:pPr lvl="1"/>
            <a:r>
              <a:rPr lang="en-US" dirty="0"/>
              <a:t>Used to access and manipulate data stored in memory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Assignment statement </a:t>
            </a:r>
            <a:r>
              <a:rPr lang="en-US" dirty="0"/>
              <a:t>– this creates a variable that references data in memory</a:t>
            </a:r>
          </a:p>
          <a:p>
            <a:pPr lvl="2"/>
            <a:r>
              <a:rPr lang="en-US" b="1" dirty="0"/>
              <a:t>Assignment operator</a:t>
            </a:r>
            <a:r>
              <a:rPr lang="en-US" dirty="0"/>
              <a:t>: the equal sign (=)</a:t>
            </a:r>
            <a:endParaRPr lang="he-IL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E1755-E482-4F93-97C9-B97948BA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194" name="Title 1">
            <a:extLst>
              <a:ext uri="{FF2B5EF4-FFF2-40B4-BE49-F238E27FC236}">
                <a16:creationId xmlns:a16="http://schemas.microsoft.com/office/drawing/2014/main" id="{60106157-CBA9-4E52-AD59-54F50FA12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Variables</a:t>
            </a:r>
            <a:endParaRPr lang="he-IL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79DB41-4D21-4254-929E-0F251DE3D9FA}"/>
              </a:ext>
            </a:extLst>
          </p:cNvPr>
          <p:cNvGrpSpPr/>
          <p:nvPr/>
        </p:nvGrpSpPr>
        <p:grpSpPr>
          <a:xfrm>
            <a:off x="7127215" y="4308509"/>
            <a:ext cx="2351666" cy="861728"/>
            <a:chOff x="6835115" y="4511709"/>
            <a:chExt cx="2351666" cy="8617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F23AA-3D20-46D3-97CA-964B80FC82F5}"/>
                </a:ext>
              </a:extLst>
            </p:cNvPr>
            <p:cNvSpPr txBox="1"/>
            <p:nvPr/>
          </p:nvSpPr>
          <p:spPr>
            <a:xfrm>
              <a:off x="6835115" y="4816775"/>
              <a:ext cx="70981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2800" b="1" dirty="0"/>
                <a:t>age</a:t>
              </a:r>
              <a:endParaRPr lang="en-US" b="1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93AB556-26DA-4075-9B8B-BB715591CEE1}"/>
                </a:ext>
              </a:extLst>
            </p:cNvPr>
            <p:cNvGrpSpPr/>
            <p:nvPr/>
          </p:nvGrpSpPr>
          <p:grpSpPr>
            <a:xfrm>
              <a:off x="8210616" y="4511709"/>
              <a:ext cx="976165" cy="861728"/>
              <a:chOff x="8210616" y="4511709"/>
              <a:chExt cx="976165" cy="86172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B25B18F-A983-4930-9925-F4BBE21AE237}"/>
                  </a:ext>
                </a:extLst>
              </p:cNvPr>
              <p:cNvSpPr/>
              <p:nvPr/>
            </p:nvSpPr>
            <p:spPr>
              <a:xfrm>
                <a:off x="8323313" y="4863298"/>
                <a:ext cx="750771" cy="510139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2E6A19-1592-4C83-9D1B-EDB1FE1DD073}"/>
                  </a:ext>
                </a:extLst>
              </p:cNvPr>
              <p:cNvSpPr txBox="1"/>
              <p:nvPr/>
            </p:nvSpPr>
            <p:spPr>
              <a:xfrm>
                <a:off x="8210616" y="4511709"/>
                <a:ext cx="976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/>
                  <a:t>Memory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4ECAA4-9F14-4B24-A6C1-3061F369EA72}"/>
                </a:ext>
              </a:extLst>
            </p:cNvPr>
            <p:cNvCxnSpPr/>
            <p:nvPr/>
          </p:nvCxnSpPr>
          <p:spPr>
            <a:xfrm>
              <a:off x="7533640" y="5078385"/>
              <a:ext cx="72136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9849193-F2CC-4D4A-8B8B-3596E4422467}"/>
              </a:ext>
            </a:extLst>
          </p:cNvPr>
          <p:cNvSpPr txBox="1"/>
          <p:nvPr/>
        </p:nvSpPr>
        <p:spPr>
          <a:xfrm>
            <a:off x="3418841" y="4652611"/>
            <a:ext cx="1408014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age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en-US" sz="2800" dirty="0"/>
              <a:t> 27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9CE357-1038-43CA-A43C-45B717221B0E}"/>
              </a:ext>
            </a:extLst>
          </p:cNvPr>
          <p:cNvSpPr txBox="1"/>
          <p:nvPr/>
        </p:nvSpPr>
        <p:spPr>
          <a:xfrm>
            <a:off x="2336800" y="4102100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variable = expression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0106157-CBA9-4E52-AD59-54F50FA12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Variables: Naming Convention</a:t>
            </a:r>
            <a:endParaRPr lang="he-IL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AA89B03-3009-4D3E-8D67-509185AFEA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Rules for naming Variables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Must start with a letter or an underscore</a:t>
            </a:r>
          </a:p>
          <a:p>
            <a:pPr lvl="1"/>
            <a:r>
              <a:rPr lang="en-US" dirty="0"/>
              <a:t>After the 1</a:t>
            </a:r>
            <a:r>
              <a:rPr lang="en-US" baseline="30000" dirty="0"/>
              <a:t>st</a:t>
            </a:r>
            <a:r>
              <a:rPr lang="en-US" dirty="0"/>
              <a:t> character, may contain letters, digits, or underscores</a:t>
            </a:r>
          </a:p>
          <a:p>
            <a:pPr lvl="1"/>
            <a:r>
              <a:rPr lang="en-US" dirty="0"/>
              <a:t>Cannot contain spaces</a:t>
            </a:r>
          </a:p>
          <a:p>
            <a:pPr lvl="1"/>
            <a:r>
              <a:rPr lang="en-US" dirty="0"/>
              <a:t>Cannot be a Python keyword </a:t>
            </a:r>
          </a:p>
          <a:p>
            <a:pPr lvl="1"/>
            <a:r>
              <a:rPr lang="en-US" dirty="0"/>
              <a:t>Are case sensitive</a:t>
            </a:r>
          </a:p>
          <a:p>
            <a:pPr lvl="2"/>
            <a:r>
              <a:rPr lang="en-US" sz="2400" i="1" dirty="0"/>
              <a:t>Age</a:t>
            </a:r>
            <a:r>
              <a:rPr lang="en-US" sz="2400" dirty="0"/>
              <a:t> and </a:t>
            </a:r>
            <a:r>
              <a:rPr lang="en-US" sz="2400" i="1" dirty="0"/>
              <a:t>age</a:t>
            </a:r>
            <a:r>
              <a:rPr lang="en-US" sz="2400" dirty="0"/>
              <a:t> are 2 different variables.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376F-D8F0-439C-946C-3F73AA495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887720" cy="5049078"/>
          </a:xfrm>
        </p:spPr>
        <p:txBody>
          <a:bodyPr>
            <a:normAutofit/>
          </a:bodyPr>
          <a:lstStyle/>
          <a:p>
            <a:r>
              <a:rPr lang="en-US" dirty="0"/>
              <a:t>Use descriptive variable names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   name = 'Sue'</a:t>
            </a:r>
          </a:p>
          <a:p>
            <a:pPr lvl="2">
              <a:buFont typeface="Wingdings 2" panose="05020102010507070707" pitchFamily="18" charset="2"/>
              <a:buChar char="O"/>
            </a:pPr>
            <a:r>
              <a:rPr lang="en-US" sz="2400" dirty="0"/>
              <a:t>   a = 'Sue'</a:t>
            </a:r>
          </a:p>
          <a:p>
            <a:pPr lvl="2"/>
            <a:endParaRPr lang="en-US" dirty="0"/>
          </a:p>
          <a:p>
            <a:r>
              <a:rPr lang="en-US" dirty="0"/>
              <a:t>For multi-word variable names, you may use:</a:t>
            </a:r>
          </a:p>
          <a:p>
            <a:pPr lvl="1"/>
            <a:r>
              <a:rPr lang="en-US" b="1" dirty="0"/>
              <a:t>lowercase with underscores</a:t>
            </a:r>
          </a:p>
          <a:p>
            <a:pPr lvl="2"/>
            <a:r>
              <a:rPr lang="en-US" dirty="0" err="1"/>
              <a:t>dorm_name</a:t>
            </a:r>
            <a:endParaRPr lang="en-US" dirty="0"/>
          </a:p>
          <a:p>
            <a:pPr lvl="2"/>
            <a:r>
              <a:rPr lang="en-US" dirty="0" err="1"/>
              <a:t>num_internships</a:t>
            </a:r>
            <a:endParaRPr lang="en-US" dirty="0"/>
          </a:p>
          <a:p>
            <a:pPr lvl="1"/>
            <a:r>
              <a:rPr lang="en-US" b="1" dirty="0"/>
              <a:t>Camel Case</a:t>
            </a:r>
          </a:p>
          <a:p>
            <a:pPr lvl="2"/>
            <a:r>
              <a:rPr lang="en-US" dirty="0" err="1"/>
              <a:t>dormName</a:t>
            </a:r>
            <a:r>
              <a:rPr lang="en-US" dirty="0"/>
              <a:t>, </a:t>
            </a:r>
            <a:r>
              <a:rPr lang="en-US" dirty="0" err="1"/>
              <a:t>numInternships</a:t>
            </a:r>
            <a:endParaRPr lang="en-US" dirty="0"/>
          </a:p>
          <a:p>
            <a:pPr lvl="1"/>
            <a:r>
              <a:rPr lang="en-US" b="1" dirty="0"/>
              <a:t>Pascal Case</a:t>
            </a:r>
          </a:p>
          <a:p>
            <a:pPr lvl="2"/>
            <a:r>
              <a:rPr lang="en-US" dirty="0" err="1"/>
              <a:t>DormName</a:t>
            </a:r>
            <a:r>
              <a:rPr lang="en-US" dirty="0"/>
              <a:t>, </a:t>
            </a:r>
            <a:r>
              <a:rPr lang="en-US" dirty="0" err="1"/>
              <a:t>NumInterships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9D9317-8734-4949-87E8-13D690BF488C}"/>
              </a:ext>
            </a:extLst>
          </p:cNvPr>
          <p:cNvSpPr txBox="1"/>
          <p:nvPr/>
        </p:nvSpPr>
        <p:spPr>
          <a:xfrm>
            <a:off x="182880" y="5657671"/>
            <a:ext cx="573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Note: in the textbook examples and these slides you might encounter non-descriptive variables names such a, b, c and x, y, z. However, do not use this approach in your code.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30B4F78-ABE7-4994-BB76-34FF21CB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97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6119338-FA99-440D-9042-DF8B1EF9D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Variables can reference Literals</a:t>
            </a:r>
            <a:endParaRPr lang="he-IL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79F8142-DA2F-4A00-8D4F-4529700DC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Recall that a </a:t>
            </a:r>
            <a:r>
              <a:rPr lang="en-US" altLang="en-US" i="1" dirty="0"/>
              <a:t>literal</a:t>
            </a:r>
            <a:r>
              <a:rPr lang="en-US" altLang="en-US" dirty="0"/>
              <a:t> is a hard-coded value</a:t>
            </a:r>
          </a:p>
          <a:p>
            <a:pPr lvl="1"/>
            <a:r>
              <a:rPr lang="en-US" altLang="en-US" b="1" dirty="0"/>
              <a:t>String Literal </a:t>
            </a:r>
            <a:r>
              <a:rPr lang="en-US" altLang="en-US" dirty="0"/>
              <a:t>– a </a:t>
            </a:r>
            <a:r>
              <a:rPr lang="en-US" altLang="en-US" i="1" dirty="0"/>
              <a:t>string</a:t>
            </a:r>
            <a:r>
              <a:rPr lang="en-US" altLang="en-US" dirty="0"/>
              <a:t> that is </a:t>
            </a:r>
            <a:r>
              <a:rPr lang="en-US" altLang="en-US" i="1" dirty="0"/>
              <a:t>hardcoded</a:t>
            </a:r>
            <a:r>
              <a:rPr lang="en-US" altLang="en-US" dirty="0"/>
              <a:t> in a program.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/>
          </a:p>
          <a:p>
            <a:pPr lvl="1"/>
            <a:r>
              <a:rPr lang="en-US" altLang="en-US" b="1" dirty="0"/>
              <a:t>Numeric Literal </a:t>
            </a:r>
            <a:r>
              <a:rPr lang="en-US" altLang="en-US" dirty="0"/>
              <a:t>– a </a:t>
            </a:r>
            <a:r>
              <a:rPr lang="en-US" altLang="en-US" i="1" dirty="0"/>
              <a:t>number</a:t>
            </a:r>
            <a:r>
              <a:rPr lang="en-US" altLang="en-US" dirty="0"/>
              <a:t> that is </a:t>
            </a:r>
            <a:r>
              <a:rPr lang="en-US" altLang="en-US" i="1" dirty="0"/>
              <a:t>hardcoded</a:t>
            </a:r>
            <a:r>
              <a:rPr lang="en-US" altLang="en-US" dirty="0"/>
              <a:t> in a program.</a:t>
            </a:r>
          </a:p>
          <a:p>
            <a:pPr lvl="2"/>
            <a:r>
              <a:rPr lang="en-US" dirty="0"/>
              <a:t>Cannot contain currency symbols, nor commas!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2B954-E442-4C48-B694-2691546711F2}"/>
              </a:ext>
            </a:extLst>
          </p:cNvPr>
          <p:cNvSpPr txBox="1"/>
          <p:nvPr/>
        </p:nvSpPr>
        <p:spPr>
          <a:xfrm>
            <a:off x="2138680" y="1907806"/>
            <a:ext cx="5288280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dirty="0" err="1"/>
              <a:t>prod_code</a:t>
            </a:r>
            <a:r>
              <a:rPr lang="en-US" altLang="en-US" sz="2400" dirty="0"/>
              <a:t> = '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12EF00</a:t>
            </a:r>
            <a:r>
              <a:rPr lang="en-US" altLang="en-US" sz="2400" dirty="0"/>
              <a:t>'</a:t>
            </a:r>
          </a:p>
          <a:p>
            <a:pPr>
              <a:defRPr/>
            </a:pPr>
            <a:r>
              <a:rPr lang="en-US" altLang="en-US" sz="2400" dirty="0" err="1"/>
              <a:t>prod_name</a:t>
            </a:r>
            <a:r>
              <a:rPr lang="en-US" altLang="en-US" sz="2400" dirty="0"/>
              <a:t> = '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Pellegrino Mountain Bike</a:t>
            </a:r>
            <a:r>
              <a:rPr lang="en-US" altLang="en-US" sz="2400" dirty="0"/>
              <a:t>'</a:t>
            </a:r>
          </a:p>
          <a:p>
            <a:pPr>
              <a:defRPr/>
            </a:pPr>
            <a:r>
              <a:rPr lang="en-US" altLang="en-US" sz="2400" dirty="0"/>
              <a:t>category = '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Bicycles</a:t>
            </a:r>
            <a:r>
              <a:rPr lang="en-US" altLang="en-US" sz="2400" dirty="0"/>
              <a:t>'</a:t>
            </a:r>
          </a:p>
          <a:p>
            <a:pPr>
              <a:defRPr/>
            </a:pPr>
            <a:r>
              <a:rPr lang="en-US" altLang="en-US" sz="2400" dirty="0"/>
              <a:t>age = '27'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D19F1-AF8E-48D7-A760-AE44DE7E1130}"/>
              </a:ext>
            </a:extLst>
          </p:cNvPr>
          <p:cNvSpPr txBox="1"/>
          <p:nvPr/>
        </p:nvSpPr>
        <p:spPr>
          <a:xfrm>
            <a:off x="2196967" y="4828807"/>
            <a:ext cx="2977013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dirty="0"/>
              <a:t>age = 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27</a:t>
            </a:r>
          </a:p>
          <a:p>
            <a:pPr>
              <a:defRPr/>
            </a:pPr>
            <a:r>
              <a:rPr lang="en-US" altLang="en-US" sz="2400" dirty="0"/>
              <a:t>gpa = 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3.1</a:t>
            </a:r>
          </a:p>
          <a:p>
            <a:pPr>
              <a:defRPr/>
            </a:pPr>
            <a:r>
              <a:rPr lang="en-US" altLang="en-US" sz="2400" dirty="0"/>
              <a:t>sales = 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12333.99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27D0-726B-4EF1-B132-CB2141EC38E4}"/>
              </a:ext>
            </a:extLst>
          </p:cNvPr>
          <p:cNvSpPr txBox="1"/>
          <p:nvPr/>
        </p:nvSpPr>
        <p:spPr>
          <a:xfrm>
            <a:off x="7081520" y="5171707"/>
            <a:ext cx="3149733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dirty="0"/>
              <a:t>sales = $12,333.99</a:t>
            </a:r>
            <a:endParaRPr lang="en-US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D7D8DE-5ACE-4D09-A41B-68EAE3ACB901}"/>
              </a:ext>
            </a:extLst>
          </p:cNvPr>
          <p:cNvSpPr txBox="1"/>
          <p:nvPr/>
        </p:nvSpPr>
        <p:spPr>
          <a:xfrm>
            <a:off x="7081520" y="4785361"/>
            <a:ext cx="14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Syntax Error!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A54775-7ED3-4337-A73A-1ECDE6BC34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47"/>
          <a:stretch/>
        </p:blipFill>
        <p:spPr>
          <a:xfrm>
            <a:off x="6505575" y="5724526"/>
            <a:ext cx="5201090" cy="688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3C1002-ECCD-4E9F-B927-987ED8EB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5C7622-010C-4655-A329-07A4ECD76B54}"/>
              </a:ext>
            </a:extLst>
          </p:cNvPr>
          <p:cNvGrpSpPr/>
          <p:nvPr/>
        </p:nvGrpSpPr>
        <p:grpSpPr>
          <a:xfrm>
            <a:off x="7787262" y="1879600"/>
            <a:ext cx="1196931" cy="623332"/>
            <a:chOff x="457200" y="2021840"/>
            <a:chExt cx="1196931" cy="623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63756F4-B1B2-49EE-8938-7D7D03A89548}"/>
                </a:ext>
              </a:extLst>
            </p:cNvPr>
            <p:cNvSpPr txBox="1"/>
            <p:nvPr/>
          </p:nvSpPr>
          <p:spPr>
            <a:xfrm>
              <a:off x="580311" y="2021840"/>
              <a:ext cx="950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variable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8FBAE7-2A87-418E-9909-46CDAE8D8616}"/>
                </a:ext>
              </a:extLst>
            </p:cNvPr>
            <p:cNvSpPr txBox="1"/>
            <p:nvPr/>
          </p:nvSpPr>
          <p:spPr>
            <a:xfrm>
              <a:off x="457200" y="2275840"/>
              <a:ext cx="119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800" dirty="0" err="1"/>
                <a:t>prod_code</a:t>
              </a:r>
              <a:endParaRPr lang="en-US" altLang="en-US" sz="18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D9AB97-3EC8-40F7-B6E1-5627C55F7109}"/>
              </a:ext>
            </a:extLst>
          </p:cNvPr>
          <p:cNvGrpSpPr/>
          <p:nvPr/>
        </p:nvGrpSpPr>
        <p:grpSpPr>
          <a:xfrm>
            <a:off x="9184640" y="1902460"/>
            <a:ext cx="1348574" cy="623332"/>
            <a:chOff x="7630160" y="2021840"/>
            <a:chExt cx="1348574" cy="623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C159FA-7F06-422E-831F-51DA8E478EA0}"/>
                </a:ext>
              </a:extLst>
            </p:cNvPr>
            <p:cNvSpPr txBox="1"/>
            <p:nvPr/>
          </p:nvSpPr>
          <p:spPr>
            <a:xfrm>
              <a:off x="7817776" y="2275840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en-US" sz="1800" dirty="0"/>
                <a:t>'</a:t>
              </a:r>
              <a:r>
                <a:rPr lang="en-US" altLang="en-US" sz="1800" b="1" dirty="0">
                  <a:solidFill>
                    <a:schemeClr val="accent4">
                      <a:lumMod val="75000"/>
                    </a:schemeClr>
                  </a:solidFill>
                </a:rPr>
                <a:t>12EF00</a:t>
              </a:r>
              <a:r>
                <a:rPr lang="en-US" altLang="en-US" sz="1800" dirty="0"/>
                <a:t>'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700D70-AF8A-4E12-B61B-CD97B504E269}"/>
                </a:ext>
              </a:extLst>
            </p:cNvPr>
            <p:cNvSpPr txBox="1"/>
            <p:nvPr/>
          </p:nvSpPr>
          <p:spPr>
            <a:xfrm>
              <a:off x="7630160" y="2021840"/>
              <a:ext cx="1348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string literal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E7ADD6F-C5EA-4423-9630-F6DB913BA300}"/>
              </a:ext>
            </a:extLst>
          </p:cNvPr>
          <p:cNvSpPr txBox="1"/>
          <p:nvPr/>
        </p:nvSpPr>
        <p:spPr>
          <a:xfrm>
            <a:off x="0" y="2903961"/>
            <a:ext cx="1919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Numbers are also string literals if enclosed in quotes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AD7354-202A-46B5-B4BA-DB4917B00D1D}"/>
              </a:ext>
            </a:extLst>
          </p:cNvPr>
          <p:cNvCxnSpPr>
            <a:cxnSpLocks/>
          </p:cNvCxnSpPr>
          <p:nvPr/>
        </p:nvCxnSpPr>
        <p:spPr>
          <a:xfrm>
            <a:off x="1797269" y="3331779"/>
            <a:ext cx="29429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8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17CFD6F-1E34-4DC7-A3C4-1AA57A659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print() can display a literal </a:t>
            </a:r>
            <a:r>
              <a:rPr lang="en-US" altLang="en-US" b="1" dirty="0"/>
              <a:t>or variable's value</a:t>
            </a:r>
          </a:p>
          <a:p>
            <a:pPr lvl="1"/>
            <a:endParaRPr lang="en-US" altLang="en-US" b="1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he-IL" altLang="en-US" dirty="0"/>
          </a:p>
        </p:txBody>
      </p:sp>
      <p:sp>
        <p:nvSpPr>
          <p:cNvPr id="10242" name="Title 1">
            <a:extLst>
              <a:ext uri="{FF2B5EF4-FFF2-40B4-BE49-F238E27FC236}">
                <a16:creationId xmlns:a16="http://schemas.microsoft.com/office/drawing/2014/main" id="{FC8702A1-E031-49A6-AD6C-CA4428C6C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Displaying a Variable</a:t>
            </a:r>
            <a:endParaRPr lang="he-IL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53060-3581-433E-B750-0235F4A674F8}"/>
              </a:ext>
            </a:extLst>
          </p:cNvPr>
          <p:cNvSpPr txBox="1"/>
          <p:nvPr/>
        </p:nvSpPr>
        <p:spPr>
          <a:xfrm>
            <a:off x="1945507" y="3335286"/>
            <a:ext cx="2106667" cy="954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en-US" sz="2800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altLang="en-US" sz="2800" dirty="0"/>
              <a:t> = 'Bob'</a:t>
            </a:r>
          </a:p>
          <a:p>
            <a:pPr>
              <a:defRPr/>
            </a:pPr>
            <a:r>
              <a:rPr lang="en-US" altLang="en-US" sz="2800" dirty="0"/>
              <a:t>print(</a:t>
            </a:r>
            <a:r>
              <a:rPr lang="en-US" altLang="en-US" sz="2800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altLang="en-US" sz="2800" dirty="0"/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23D095-52AA-48C9-98F5-3E7CB5D6B8F4}"/>
              </a:ext>
            </a:extLst>
          </p:cNvPr>
          <p:cNvGrpSpPr/>
          <p:nvPr/>
        </p:nvGrpSpPr>
        <p:grpSpPr>
          <a:xfrm>
            <a:off x="6657340" y="3055620"/>
            <a:ext cx="3241040" cy="1158240"/>
            <a:chOff x="8087360" y="5140960"/>
            <a:chExt cx="3241040" cy="115824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3CACA26-DD38-4582-960E-8AB6346D6F50}"/>
                </a:ext>
              </a:extLst>
            </p:cNvPr>
            <p:cNvSpPr/>
            <p:nvPr/>
          </p:nvSpPr>
          <p:spPr>
            <a:xfrm>
              <a:off x="8087360" y="5506720"/>
              <a:ext cx="3241040" cy="792480"/>
            </a:xfrm>
            <a:prstGeom prst="roundRect">
              <a:avLst>
                <a:gd name="adj" fmla="val 17381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4A18EB-D72F-4CEA-A17D-962074C9DAF2}"/>
                </a:ext>
              </a:extLst>
            </p:cNvPr>
            <p:cNvSpPr txBox="1"/>
            <p:nvPr/>
          </p:nvSpPr>
          <p:spPr>
            <a:xfrm>
              <a:off x="8087360" y="5140960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Output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7161A1-EB03-40C1-9A2F-5859E2DF86E8}"/>
              </a:ext>
            </a:extLst>
          </p:cNvPr>
          <p:cNvSpPr txBox="1"/>
          <p:nvPr/>
        </p:nvSpPr>
        <p:spPr>
          <a:xfrm>
            <a:off x="1945507" y="5283466"/>
            <a:ext cx="2067693" cy="954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 b="1" dirty="0">
                <a:solidFill>
                  <a:schemeClr val="accent4">
                    <a:lumMod val="75000"/>
                  </a:schemeClr>
                </a:solidFill>
              </a:rPr>
              <a:t>age</a:t>
            </a:r>
            <a:r>
              <a:rPr lang="en-US" altLang="en-US" sz="2800" dirty="0"/>
              <a:t> = 27</a:t>
            </a:r>
          </a:p>
          <a:p>
            <a:pPr>
              <a:defRPr/>
            </a:pPr>
            <a:r>
              <a:rPr lang="en-US" altLang="en-US" sz="2800" dirty="0"/>
              <a:t>print(</a:t>
            </a:r>
            <a:r>
              <a:rPr lang="en-US" altLang="en-US" sz="2800" b="1" dirty="0">
                <a:solidFill>
                  <a:schemeClr val="accent4">
                    <a:lumMod val="75000"/>
                  </a:schemeClr>
                </a:solidFill>
              </a:rPr>
              <a:t>age</a:t>
            </a:r>
            <a:r>
              <a:rPr lang="en-US" altLang="en-US" sz="2800" dirty="0"/>
              <a:t>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19E2E0-C155-443F-9459-094A6E881791}"/>
              </a:ext>
            </a:extLst>
          </p:cNvPr>
          <p:cNvGrpSpPr/>
          <p:nvPr/>
        </p:nvGrpSpPr>
        <p:grpSpPr>
          <a:xfrm>
            <a:off x="6657340" y="5003800"/>
            <a:ext cx="3241040" cy="1158240"/>
            <a:chOff x="8087360" y="5140960"/>
            <a:chExt cx="3241040" cy="115824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BF36692-0002-4EDD-B9A0-CE29C87AEEFB}"/>
                </a:ext>
              </a:extLst>
            </p:cNvPr>
            <p:cNvSpPr/>
            <p:nvPr/>
          </p:nvSpPr>
          <p:spPr>
            <a:xfrm>
              <a:off x="8087360" y="5506720"/>
              <a:ext cx="3241040" cy="792480"/>
            </a:xfrm>
            <a:prstGeom prst="roundRect">
              <a:avLst>
                <a:gd name="adj" fmla="val 17381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49919F-A2AE-4C05-B22C-5C0287C25342}"/>
                </a:ext>
              </a:extLst>
            </p:cNvPr>
            <p:cNvSpPr txBox="1"/>
            <p:nvPr/>
          </p:nvSpPr>
          <p:spPr>
            <a:xfrm>
              <a:off x="8087360" y="5140960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Output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6D96D-89C0-4D0D-A3B0-C31BA5DD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3B2384-8EB1-4446-89D3-7BAC6B2C6AF4}"/>
              </a:ext>
            </a:extLst>
          </p:cNvPr>
          <p:cNvSpPr txBox="1"/>
          <p:nvPr/>
        </p:nvSpPr>
        <p:spPr>
          <a:xfrm>
            <a:off x="1955667" y="1923046"/>
            <a:ext cx="2082933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 dirty="0"/>
              <a:t>print('Bob')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899BCE-2B4B-4C39-9084-B058EDF05D8D}"/>
              </a:ext>
            </a:extLst>
          </p:cNvPr>
          <p:cNvGrpSpPr/>
          <p:nvPr/>
        </p:nvGrpSpPr>
        <p:grpSpPr>
          <a:xfrm>
            <a:off x="6667500" y="1643380"/>
            <a:ext cx="3241040" cy="1158240"/>
            <a:chOff x="8087360" y="5140960"/>
            <a:chExt cx="3241040" cy="115824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A6776E0-806E-4128-9B9B-0014FD661B29}"/>
                </a:ext>
              </a:extLst>
            </p:cNvPr>
            <p:cNvSpPr/>
            <p:nvPr/>
          </p:nvSpPr>
          <p:spPr>
            <a:xfrm>
              <a:off x="8087360" y="5506720"/>
              <a:ext cx="3241040" cy="792480"/>
            </a:xfrm>
            <a:prstGeom prst="roundRect">
              <a:avLst>
                <a:gd name="adj" fmla="val 17381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2B23CE-0A35-4C91-87B5-0D05BD8C6D91}"/>
                </a:ext>
              </a:extLst>
            </p:cNvPr>
            <p:cNvSpPr txBox="1"/>
            <p:nvPr/>
          </p:nvSpPr>
          <p:spPr>
            <a:xfrm>
              <a:off x="8087360" y="5140960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1025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C8702A1-E031-49A6-AD6C-CA4428C6C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Displaying Multiple Variables &amp; Literals</a:t>
            </a:r>
            <a:endParaRPr lang="he-IL" altLang="en-US" sz="3600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17CFD6F-1E34-4DC7-A3C4-1AA57A659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119946"/>
            <a:ext cx="10515600" cy="5605973"/>
          </a:xfrm>
        </p:spPr>
        <p:txBody>
          <a:bodyPr/>
          <a:lstStyle/>
          <a:p>
            <a:r>
              <a:rPr lang="en-US" altLang="en-US" dirty="0"/>
              <a:t>print() function accepts multiple items (literals &amp; variables)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The print function </a:t>
            </a:r>
            <a:r>
              <a:rPr lang="en-US" altLang="en-US" i="1" dirty="0"/>
              <a:t>by default </a:t>
            </a:r>
            <a:r>
              <a:rPr lang="en-US" altLang="en-US" dirty="0"/>
              <a:t>concatenates all arguments and inserts a blank between all values. Separate each argument with a comma </a:t>
            </a:r>
          </a:p>
          <a:p>
            <a:pPr lvl="1"/>
            <a:r>
              <a:rPr lang="en-US" altLang="en-US" dirty="0"/>
              <a:t>Output:</a:t>
            </a:r>
          </a:p>
          <a:p>
            <a:pPr lvl="2"/>
            <a:r>
              <a:rPr lang="en-US" altLang="en-US" dirty="0"/>
              <a:t>Arguments </a:t>
            </a:r>
            <a:r>
              <a:rPr lang="en-US" altLang="en-US" b="1" dirty="0"/>
              <a:t>are displayed in the order they are passed </a:t>
            </a:r>
            <a:r>
              <a:rPr lang="en-US" altLang="en-US" dirty="0"/>
              <a:t>to the print() function</a:t>
            </a:r>
          </a:p>
          <a:p>
            <a:pPr lvl="2"/>
            <a:r>
              <a:rPr lang="en-US" altLang="en-US" dirty="0"/>
              <a:t>The values are </a:t>
            </a:r>
            <a:r>
              <a:rPr lang="en-US" altLang="en-US" b="1" dirty="0"/>
              <a:t>automatically separated by a space </a:t>
            </a:r>
            <a:r>
              <a:rPr lang="en-US" altLang="en-US" dirty="0"/>
              <a:t>when displayed on screen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he-IL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0F96D-0C91-4FD0-9D2F-C3E264B89B72}"/>
              </a:ext>
            </a:extLst>
          </p:cNvPr>
          <p:cNvSpPr txBox="1"/>
          <p:nvPr/>
        </p:nvSpPr>
        <p:spPr>
          <a:xfrm>
            <a:off x="1594184" y="4923854"/>
            <a:ext cx="4806616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dirty="0"/>
              <a:t>name = 'Bob'</a:t>
            </a:r>
          </a:p>
          <a:p>
            <a:pPr>
              <a:defRPr/>
            </a:pPr>
            <a:r>
              <a:rPr lang="en-US" altLang="en-US" sz="2400" dirty="0"/>
              <a:t>age = 27</a:t>
            </a:r>
          </a:p>
          <a:p>
            <a:pPr>
              <a:defRPr/>
            </a:pPr>
            <a:r>
              <a:rPr lang="en-US" altLang="en-US" sz="2400" dirty="0"/>
              <a:t>print(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altLang="en-US" sz="2400" dirty="0"/>
              <a:t>, 'is', 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age</a:t>
            </a:r>
            <a:r>
              <a:rPr lang="en-US" altLang="en-US" sz="2400" dirty="0"/>
              <a:t>, 'years old.')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BB65C-49F3-4588-8776-AC663A412A74}"/>
              </a:ext>
            </a:extLst>
          </p:cNvPr>
          <p:cNvSpPr txBox="1"/>
          <p:nvPr/>
        </p:nvSpPr>
        <p:spPr>
          <a:xfrm>
            <a:off x="1582419" y="3810467"/>
            <a:ext cx="484015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quantity</a:t>
            </a:r>
            <a:r>
              <a:rPr lang="en-US" altLang="en-US" sz="2400" dirty="0"/>
              <a:t> = 11</a:t>
            </a:r>
          </a:p>
          <a:p>
            <a:pPr>
              <a:defRPr/>
            </a:pPr>
            <a:r>
              <a:rPr lang="en-US" altLang="en-US" sz="2400" dirty="0"/>
              <a:t>print('Quantity on hand:', 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quantity</a:t>
            </a:r>
            <a:r>
              <a:rPr lang="en-US" altLang="en-US" sz="2400" dirty="0"/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84BDE8-8A9D-4AD7-B190-ACF14FEFE2B4}"/>
              </a:ext>
            </a:extLst>
          </p:cNvPr>
          <p:cNvGrpSpPr/>
          <p:nvPr/>
        </p:nvGrpSpPr>
        <p:grpSpPr>
          <a:xfrm>
            <a:off x="7800340" y="3505200"/>
            <a:ext cx="3241040" cy="1158240"/>
            <a:chOff x="8087360" y="5140960"/>
            <a:chExt cx="3241040" cy="115824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63B76B0-D9F6-4882-B225-D1EDB607161C}"/>
                </a:ext>
              </a:extLst>
            </p:cNvPr>
            <p:cNvSpPr/>
            <p:nvPr/>
          </p:nvSpPr>
          <p:spPr>
            <a:xfrm>
              <a:off x="8087360" y="5506720"/>
              <a:ext cx="3241040" cy="792480"/>
            </a:xfrm>
            <a:prstGeom prst="roundRect">
              <a:avLst>
                <a:gd name="adj" fmla="val 17381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Quantity on hand: 11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9EAD12-13D5-49C6-9FA5-6116AC42E568}"/>
                </a:ext>
              </a:extLst>
            </p:cNvPr>
            <p:cNvSpPr txBox="1"/>
            <p:nvPr/>
          </p:nvSpPr>
          <p:spPr>
            <a:xfrm>
              <a:off x="8087360" y="5140960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Output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7A9F11-AA1F-490F-B161-5AC4FD9CCA83}"/>
              </a:ext>
            </a:extLst>
          </p:cNvPr>
          <p:cNvGrpSpPr/>
          <p:nvPr/>
        </p:nvGrpSpPr>
        <p:grpSpPr>
          <a:xfrm>
            <a:off x="7800340" y="4988560"/>
            <a:ext cx="3241040" cy="1158240"/>
            <a:chOff x="8087360" y="5140960"/>
            <a:chExt cx="3241040" cy="115824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14DE435-D995-4896-964F-777F4CDA5F3A}"/>
                </a:ext>
              </a:extLst>
            </p:cNvPr>
            <p:cNvSpPr/>
            <p:nvPr/>
          </p:nvSpPr>
          <p:spPr>
            <a:xfrm>
              <a:off x="8087360" y="5506720"/>
              <a:ext cx="3241040" cy="792480"/>
            </a:xfrm>
            <a:prstGeom prst="roundRect">
              <a:avLst>
                <a:gd name="adj" fmla="val 17381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 is 27 years old.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F267B1-8E3B-428F-B0A1-A7EC2CB9D2E6}"/>
                </a:ext>
              </a:extLst>
            </p:cNvPr>
            <p:cNvSpPr txBox="1"/>
            <p:nvPr/>
          </p:nvSpPr>
          <p:spPr>
            <a:xfrm>
              <a:off x="8087360" y="5140960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Output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CA97-FFBE-4FF3-86B6-1B83BD77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67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71D81E9-7347-497B-A5B3-BABD8A7DC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Variable Reassignment</a:t>
            </a:r>
            <a:endParaRPr lang="he-IL" alt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951325C-3699-44A7-8BB4-A995632C3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Variables are not static. </a:t>
            </a:r>
          </a:p>
          <a:p>
            <a:pPr lvl="1"/>
            <a:r>
              <a:rPr lang="en-US" altLang="en-US" dirty="0"/>
              <a:t>They can be reassigned to a </a:t>
            </a:r>
            <a:r>
              <a:rPr lang="en-US" altLang="en-US" b="1" dirty="0"/>
              <a:t>different value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They can be reassigned to </a:t>
            </a:r>
            <a:r>
              <a:rPr lang="en-US" altLang="en-US" b="1" dirty="0"/>
              <a:t>another variable</a:t>
            </a:r>
            <a:endParaRPr lang="en-US" altLang="en-US" b="1" dirty="0">
              <a:solidFill>
                <a:srgbClr val="FF0000"/>
              </a:solidFill>
            </a:endParaRPr>
          </a:p>
          <a:p>
            <a:endParaRPr lang="en-US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3DF748-4E67-4252-8041-A210E1ECBADC}"/>
              </a:ext>
            </a:extLst>
          </p:cNvPr>
          <p:cNvSpPr txBox="1"/>
          <p:nvPr/>
        </p:nvSpPr>
        <p:spPr>
          <a:xfrm>
            <a:off x="2306320" y="1806206"/>
            <a:ext cx="2626360" cy="19389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age</a:t>
            </a:r>
            <a:r>
              <a:rPr lang="en-US" altLang="en-US" sz="2400" dirty="0"/>
              <a:t> = 27</a:t>
            </a:r>
          </a:p>
          <a:p>
            <a:pPr>
              <a:defRPr/>
            </a:pPr>
            <a:r>
              <a:rPr lang="en-US" altLang="en-US" sz="2400" dirty="0"/>
              <a:t>print(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age</a:t>
            </a:r>
            <a:r>
              <a:rPr lang="en-US" altLang="en-US" sz="2400" dirty="0"/>
              <a:t>)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age</a:t>
            </a:r>
            <a:r>
              <a:rPr lang="en-US" altLang="en-US" sz="2400" dirty="0"/>
              <a:t> = 33</a:t>
            </a:r>
          </a:p>
          <a:p>
            <a:pPr>
              <a:defRPr/>
            </a:pPr>
            <a:r>
              <a:rPr lang="en-US" altLang="en-US" sz="2400" dirty="0"/>
              <a:t>print(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age</a:t>
            </a:r>
            <a:r>
              <a:rPr lang="en-US" altLang="en-US" sz="24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3B25EE-9659-45B4-9740-CCF608AC83A5}"/>
              </a:ext>
            </a:extLst>
          </p:cNvPr>
          <p:cNvGrpSpPr/>
          <p:nvPr/>
        </p:nvGrpSpPr>
        <p:grpSpPr>
          <a:xfrm>
            <a:off x="5750560" y="1889760"/>
            <a:ext cx="1750060" cy="1290320"/>
            <a:chOff x="4986020" y="4513580"/>
            <a:chExt cx="1750060" cy="129032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91472E3-5132-48FF-A795-1F54FCA9C972}"/>
                </a:ext>
              </a:extLst>
            </p:cNvPr>
            <p:cNvSpPr/>
            <p:nvPr/>
          </p:nvSpPr>
          <p:spPr>
            <a:xfrm>
              <a:off x="4986020" y="4879340"/>
              <a:ext cx="1750060" cy="924560"/>
            </a:xfrm>
            <a:prstGeom prst="roundRect">
              <a:avLst>
                <a:gd name="adj" fmla="val 17381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27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076B80-364F-4E4F-98DF-7792E850CB6A}"/>
                </a:ext>
              </a:extLst>
            </p:cNvPr>
            <p:cNvSpPr txBox="1"/>
            <p:nvPr/>
          </p:nvSpPr>
          <p:spPr>
            <a:xfrm>
              <a:off x="4986020" y="4513580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Output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05C1D-E026-48C3-B20F-A57814A7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AAB2A-0B65-4B3E-944D-4EA056E1E139}"/>
              </a:ext>
            </a:extLst>
          </p:cNvPr>
          <p:cNvSpPr txBox="1"/>
          <p:nvPr/>
        </p:nvSpPr>
        <p:spPr>
          <a:xfrm>
            <a:off x="2306320" y="4759360"/>
            <a:ext cx="2682240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dirty="0"/>
              <a:t>a = 10</a:t>
            </a:r>
          </a:p>
          <a:p>
            <a:pPr>
              <a:defRPr/>
            </a:pPr>
            <a:r>
              <a:rPr lang="en-US" altLang="en-US" sz="2400" dirty="0"/>
              <a:t>b = 20</a:t>
            </a:r>
          </a:p>
          <a:p>
            <a:pPr>
              <a:defRPr/>
            </a:pP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c = a </a:t>
            </a: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a = 15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70D85D-719C-44F0-91DA-019D7CA090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0561" y="4667920"/>
            <a:ext cx="1330960" cy="19715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737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F2F8-B185-4A92-B4D1-5BDEE41D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More on IDLE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C1FFF-741B-49FD-B8F7-FF80BFA63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BC481-AD33-49CB-88E2-E513F5E5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50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B256A-BED3-452C-AE27-A6970F99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IDLE: Color Codes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90A28B-13D6-4DB1-9304-F9FDF1E2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2B9D48D-5BB9-4A82-8678-D5DBABA7E707}"/>
              </a:ext>
            </a:extLst>
          </p:cNvPr>
          <p:cNvGraphicFramePr>
            <a:graphicFrameLocks noGrp="1"/>
          </p:cNvGraphicFramePr>
          <p:nvPr/>
        </p:nvGraphicFramePr>
        <p:xfrm>
          <a:off x="6746240" y="1684866"/>
          <a:ext cx="4988560" cy="2494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467084498"/>
                    </a:ext>
                  </a:extLst>
                </a:gridCol>
                <a:gridCol w="3799840">
                  <a:extLst>
                    <a:ext uri="{9D8B030D-6E8A-4147-A177-3AD203B41FA5}">
                      <a16:colId xmlns:a16="http://schemas.microsoft.com/office/drawing/2014/main" val="3128942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6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Comment lines</a:t>
                      </a:r>
                      <a:r>
                        <a:rPr lang="en-US" dirty="0"/>
                        <a:t>: #Input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9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Python keywords</a:t>
                      </a:r>
                      <a:r>
                        <a:rPr lang="en-US" dirty="0"/>
                        <a:t>: if, else,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1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String literals</a:t>
                      </a:r>
                      <a:r>
                        <a:rPr lang="en-US" dirty="0"/>
                        <a:t>: ‘Enter name:’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9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/>
                        <a:t>Violet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Built-in functions</a:t>
                      </a:r>
                      <a:r>
                        <a:rPr lang="en-US" dirty="0"/>
                        <a:t>: print(),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5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Defined names: </a:t>
                      </a:r>
                      <a:r>
                        <a:rPr lang="en-US" dirty="0"/>
                        <a:t>functions we will write later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45245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8AE66B0C-32D3-40BD-AA0C-915E1F72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" y="1517650"/>
            <a:ext cx="6341110" cy="3291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5420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095CB2-3D95-404E-98F9-5813A786C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29360"/>
            <a:ext cx="5157787" cy="57499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Standard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7F95C5-986B-412D-A2EA-D8C78DE3CA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657600" algn="l"/>
              </a:tabLs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your program, press:	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Ctrl+S</a:t>
            </a:r>
            <a:b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3657600" algn="l"/>
              </a:tabLs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1 or more lines first, then: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3657600" algn="l"/>
              </a:tabLs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text, press:	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Ctrl+C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3657600" algn="l"/>
              </a:tabLs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text, press:	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Ctrl+X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3657600" algn="l"/>
              </a:tabLs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Paste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text, press:	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Ctrl+V</a:t>
            </a:r>
            <a:b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657600" algn="l"/>
              </a:tabLs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text, press:	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Ctrl+F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3657600" algn="l"/>
              </a:tabLs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text, press:	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Ctrl+H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3657600" algn="l"/>
              </a:tabLst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All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text, press: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Ctrl+A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F6DEA-9B99-4A60-9F3F-66F419E7D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29360"/>
            <a:ext cx="5183188" cy="57499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IDLE Specific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F9EB0A-FEC7-4EF7-AFB5-C91CC66306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175125" algn="l"/>
              </a:tabLs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your code, press:	 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F5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b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…or </a:t>
            </a: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Fn+F5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some laptops</a:t>
            </a:r>
            <a:b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175125" algn="l"/>
              </a:tabLs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1 or more lines first, then: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4175125" algn="l"/>
              </a:tabLs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lines, press:	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Alt+3</a:t>
            </a:r>
            <a:b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Uncomment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lines, press:	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Alt+4</a:t>
            </a:r>
            <a:b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4175125" algn="l"/>
              </a:tabLs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indent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lines, press:	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Ctrl+]</a:t>
            </a:r>
            <a:b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dedent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lines, press:	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Ctrl+[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3CE11-5468-4521-B3EE-0DD6830D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16B06-DFCB-4F90-B12C-5DA7BDB8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IDLE: Keyboard Shortcuts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49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F2F8-B185-4A92-B4D1-5BDEE41D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Ch2 - Exercise 2: Literals &amp;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C1FFF-741B-49FD-B8F7-FF80BFA63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BC481-AD33-49CB-88E2-E513F5E5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0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6A276-469F-420F-8934-43E733B5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890689-A9D5-4D88-B1DB-BEB6EA7F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Designing a Program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95682C-407B-4723-ABFE-DB7159DE2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67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17746-BD85-4428-8640-A14106364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Open IDLE and in the Shell Window type the following:</a:t>
            </a:r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r>
              <a:rPr lang="en-US" sz="2400" b="1" u="sng" dirty="0"/>
              <a:t>Displaying Output with String Literals</a:t>
            </a:r>
            <a:r>
              <a:rPr lang="en-US" sz="2400" dirty="0"/>
              <a:t> – use print() to display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Display:   </a:t>
            </a:r>
            <a:r>
              <a:rPr lang="en-US" b="1" dirty="0"/>
              <a:t>Hello world 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Display:   </a:t>
            </a:r>
            <a:r>
              <a:rPr lang="en-US" b="1" dirty="0"/>
              <a:t>The professor said "It's time to code"</a:t>
            </a:r>
          </a:p>
          <a:p>
            <a:pPr marL="0" indent="0">
              <a:buNone/>
            </a:pPr>
            <a:r>
              <a:rPr lang="en-US" sz="2400" b="1" u="sng" dirty="0"/>
              <a:t>Creating, Updating, and Displaying Variables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Create a variable named </a:t>
            </a:r>
            <a:r>
              <a:rPr lang="en-US" b="1" i="1" dirty="0"/>
              <a:t>name</a:t>
            </a:r>
            <a:r>
              <a:rPr lang="en-US" dirty="0"/>
              <a:t> and set it to: </a:t>
            </a:r>
            <a:r>
              <a:rPr lang="en-US" b="1" dirty="0"/>
              <a:t>John Doe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Display the </a:t>
            </a:r>
            <a:r>
              <a:rPr lang="en-US" b="1" i="1" dirty="0"/>
              <a:t>name</a:t>
            </a:r>
            <a:r>
              <a:rPr lang="en-US" dirty="0"/>
              <a:t> variable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Create a variable named </a:t>
            </a:r>
            <a:r>
              <a:rPr lang="en-US" b="1" i="1" dirty="0"/>
              <a:t>age</a:t>
            </a:r>
            <a:r>
              <a:rPr lang="en-US" dirty="0"/>
              <a:t> and set it to: </a:t>
            </a:r>
            <a:r>
              <a:rPr lang="en-US" b="1" dirty="0"/>
              <a:t>19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Display the </a:t>
            </a:r>
            <a:r>
              <a:rPr lang="en-US" b="1" i="1" dirty="0"/>
              <a:t>age</a:t>
            </a:r>
            <a:r>
              <a:rPr lang="en-US" dirty="0"/>
              <a:t> variable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Update </a:t>
            </a:r>
            <a:r>
              <a:rPr lang="en-US" b="1" i="1" dirty="0"/>
              <a:t>age</a:t>
            </a:r>
            <a:r>
              <a:rPr lang="en-US" dirty="0"/>
              <a:t> to </a:t>
            </a:r>
            <a:r>
              <a:rPr lang="en-US" b="1" dirty="0"/>
              <a:t>20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Display the </a:t>
            </a:r>
            <a:r>
              <a:rPr lang="en-US" b="1" i="1" dirty="0"/>
              <a:t>name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i="1" dirty="0"/>
              <a:t>age</a:t>
            </a:r>
            <a:r>
              <a:rPr lang="en-US" b="1" dirty="0"/>
              <a:t> </a:t>
            </a:r>
            <a:r>
              <a:rPr lang="en-US" dirty="0"/>
              <a:t>variables in one statement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221FA-BDD6-4077-890C-EB825D98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30</a:t>
            </a:fld>
            <a:endParaRPr lang="en-US"/>
          </a:p>
        </p:txBody>
      </p:sp>
      <p:sp>
        <p:nvSpPr>
          <p:cNvPr id="33794" name="Title 1">
            <a:extLst>
              <a:ext uri="{FF2B5EF4-FFF2-40B4-BE49-F238E27FC236}">
                <a16:creationId xmlns:a16="http://schemas.microsoft.com/office/drawing/2014/main" id="{9726E830-07E3-435C-A2AC-5BC066A07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 the Shell Window…</a:t>
            </a:r>
          </a:p>
        </p:txBody>
      </p:sp>
    </p:spTree>
    <p:extLst>
      <p:ext uri="{BB962C8B-B14F-4D97-AF65-F5344CB8AC3E}">
        <p14:creationId xmlns:p14="http://schemas.microsoft.com/office/powerpoint/2010/main" val="1989053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726E830-07E3-435C-A2AC-5BC066A07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 the Text Editor Window…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17746-BD85-4428-8640-A14106364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4480"/>
            <a:ext cx="5181600" cy="489159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000" b="1" u="sng" dirty="0"/>
              <a:t>Working with String Literals</a:t>
            </a:r>
            <a:r>
              <a:rPr lang="en-US" sz="2000" dirty="0"/>
              <a:t>  </a:t>
            </a:r>
          </a:p>
          <a:p>
            <a:pPr marL="741363" lvl="1" indent="-449263">
              <a:buFont typeface="+mj-lt"/>
              <a:buAutoNum type="arabicPeriod"/>
            </a:pPr>
            <a:r>
              <a:rPr lang="en-US" sz="2000" dirty="0"/>
              <a:t>Add a comment line for this section</a:t>
            </a:r>
          </a:p>
          <a:p>
            <a:pPr marL="741363" lvl="1" indent="-449263">
              <a:buFont typeface="+mj-lt"/>
              <a:buAutoNum type="arabicPeriod"/>
            </a:pPr>
            <a:r>
              <a:rPr lang="en-US" sz="2000" dirty="0"/>
              <a:t>Display </a:t>
            </a:r>
            <a:r>
              <a:rPr lang="en-US" sz="2000" dirty="0">
                <a:solidFill>
                  <a:srgbClr val="C00000"/>
                </a:solidFill>
              </a:rPr>
              <a:t>Hello world</a:t>
            </a:r>
          </a:p>
          <a:p>
            <a:pPr marL="741363" lvl="1" indent="-449263">
              <a:buFont typeface="+mj-lt"/>
              <a:buAutoNum type="arabicPeriod"/>
            </a:pPr>
            <a:r>
              <a:rPr lang="en-US" sz="2000" dirty="0"/>
              <a:t>Display </a:t>
            </a:r>
            <a:r>
              <a:rPr lang="en-US" sz="2000" dirty="0">
                <a:solidFill>
                  <a:srgbClr val="C00000"/>
                </a:solidFill>
              </a:rPr>
              <a:t>Hello world. It’s me!</a:t>
            </a:r>
          </a:p>
          <a:p>
            <a:pPr marL="741363" lvl="1" indent="-449263">
              <a:buFont typeface="+mj-lt"/>
              <a:buAutoNum type="arabicPeriod"/>
            </a:pPr>
            <a:r>
              <a:rPr lang="en-US" sz="2000" dirty="0"/>
              <a:t>Save your program to your:</a:t>
            </a:r>
            <a:br>
              <a:rPr lang="en-US" sz="2000" dirty="0"/>
            </a:br>
            <a:r>
              <a:rPr lang="en-US" sz="2000" dirty="0"/>
              <a:t>P Drive &gt; Ch2 &gt; Lectures &gt; </a:t>
            </a:r>
            <a:br>
              <a:rPr lang="en-US" sz="2000"/>
            </a:br>
            <a:r>
              <a:rPr lang="en-US" sz="2000" b="1"/>
              <a:t>Ch2-Ex02-Literals-and-Variables.py</a:t>
            </a:r>
            <a:endParaRPr lang="en-US" sz="2000" b="1" dirty="0"/>
          </a:p>
          <a:p>
            <a:pPr marL="741363" lvl="1" indent="-449263">
              <a:buFont typeface="+mj-lt"/>
              <a:buAutoNum type="arabicPeriod"/>
            </a:pPr>
            <a:r>
              <a:rPr lang="en-US" sz="2000" dirty="0"/>
              <a:t>Run it!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FBDCC-AC42-4F5F-98B9-453EB038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4480"/>
            <a:ext cx="5181600" cy="4891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Working with String Variables</a:t>
            </a:r>
          </a:p>
          <a:p>
            <a:pPr marL="749300" lvl="1" indent="-457200">
              <a:buFont typeface="+mj-lt"/>
              <a:buAutoNum type="arabicPeriod" startAt="6"/>
            </a:pPr>
            <a:r>
              <a:rPr lang="en-US" sz="2000" dirty="0"/>
              <a:t>Add a comment line for this section</a:t>
            </a:r>
          </a:p>
          <a:p>
            <a:pPr marL="741363" lvl="1" indent="-449263">
              <a:buFont typeface="+mj-lt"/>
              <a:buAutoNum type="arabicPeriod" startAt="6"/>
            </a:pPr>
            <a:r>
              <a:rPr lang="en-US" sz="2000" dirty="0"/>
              <a:t>Create a variable named </a:t>
            </a:r>
            <a:r>
              <a:rPr lang="en-US" sz="2000" b="1" i="1" dirty="0" err="1"/>
              <a:t>first_name</a:t>
            </a:r>
            <a:r>
              <a:rPr lang="en-US" sz="2000" dirty="0"/>
              <a:t> and set it to: </a:t>
            </a:r>
            <a:r>
              <a:rPr lang="en-US" sz="2000" b="1" dirty="0"/>
              <a:t>John </a:t>
            </a:r>
          </a:p>
          <a:p>
            <a:pPr marL="741363" lvl="1" indent="-449263">
              <a:buFont typeface="+mj-lt"/>
              <a:buAutoNum type="arabicPeriod" startAt="6"/>
            </a:pPr>
            <a:r>
              <a:rPr lang="en-US" sz="2000" dirty="0"/>
              <a:t>Create a variable named </a:t>
            </a:r>
            <a:r>
              <a:rPr lang="en-US" sz="2000" b="1" i="1" dirty="0" err="1"/>
              <a:t>last_name</a:t>
            </a:r>
            <a:r>
              <a:rPr lang="en-US" sz="2000" dirty="0"/>
              <a:t> and set it to: </a:t>
            </a:r>
            <a:r>
              <a:rPr lang="en-US" sz="2000" b="1" dirty="0"/>
              <a:t>Doe</a:t>
            </a:r>
          </a:p>
          <a:p>
            <a:pPr marL="741363" lvl="1" indent="-449263">
              <a:buFont typeface="+mj-lt"/>
              <a:buAutoNum type="arabicPeriod" startAt="6"/>
            </a:pPr>
            <a:r>
              <a:rPr lang="en-US" sz="2000" dirty="0"/>
              <a:t>Display the </a:t>
            </a:r>
            <a:r>
              <a:rPr lang="en-US" sz="2000" b="1" i="1" dirty="0" err="1"/>
              <a:t>first_name</a:t>
            </a:r>
            <a:r>
              <a:rPr lang="en-US" sz="2000" b="1" dirty="0"/>
              <a:t> </a:t>
            </a:r>
            <a:r>
              <a:rPr lang="en-US" sz="2000" dirty="0"/>
              <a:t>and</a:t>
            </a:r>
            <a:r>
              <a:rPr lang="en-US" sz="2000" b="1" dirty="0"/>
              <a:t> </a:t>
            </a:r>
            <a:r>
              <a:rPr lang="en-US" sz="2000" b="1" i="1" dirty="0" err="1"/>
              <a:t>last_name</a:t>
            </a:r>
            <a:r>
              <a:rPr lang="en-US" sz="2000" b="1" dirty="0"/>
              <a:t> </a:t>
            </a:r>
            <a:r>
              <a:rPr lang="en-US" sz="2000" dirty="0"/>
              <a:t>variables in one statement: </a:t>
            </a:r>
            <a:r>
              <a:rPr lang="en-US" sz="2000" dirty="0">
                <a:solidFill>
                  <a:srgbClr val="C00000"/>
                </a:solidFill>
              </a:rPr>
              <a:t>John Doe</a:t>
            </a:r>
          </a:p>
          <a:p>
            <a:pPr marL="741363" lvl="1" indent="-449263">
              <a:buFont typeface="+mj-lt"/>
              <a:buAutoNum type="arabicPeriod" startAt="6"/>
            </a:pPr>
            <a:r>
              <a:rPr lang="en-US" sz="2000" dirty="0"/>
              <a:t>Display the </a:t>
            </a:r>
            <a:r>
              <a:rPr lang="en-US" sz="2000" b="1" i="1" dirty="0" err="1"/>
              <a:t>first_name</a:t>
            </a:r>
            <a:r>
              <a:rPr lang="en-US" sz="2000" b="1" dirty="0"/>
              <a:t> </a:t>
            </a:r>
            <a:r>
              <a:rPr lang="en-US" sz="2000" dirty="0"/>
              <a:t>variable</a:t>
            </a:r>
            <a:r>
              <a:rPr lang="en-US" sz="2000" b="1" dirty="0"/>
              <a:t> </a:t>
            </a:r>
            <a:r>
              <a:rPr lang="en-US" sz="2000" dirty="0"/>
              <a:t>with a label like this: </a:t>
            </a:r>
            <a:r>
              <a:rPr lang="en-US" sz="2000" dirty="0">
                <a:solidFill>
                  <a:srgbClr val="C00000"/>
                </a:solidFill>
              </a:rPr>
              <a:t>First name: John   </a:t>
            </a:r>
          </a:p>
          <a:p>
            <a:pPr marL="741363" lvl="1" indent="-449263">
              <a:buFont typeface="+mj-lt"/>
              <a:buAutoNum type="arabicPeriod" startAt="6"/>
            </a:pPr>
            <a:r>
              <a:rPr lang="en-US" sz="2000" dirty="0"/>
              <a:t>Display the </a:t>
            </a:r>
            <a:r>
              <a:rPr lang="en-US" sz="2000" b="1" i="1" dirty="0" err="1"/>
              <a:t>last_name</a:t>
            </a:r>
            <a:r>
              <a:rPr lang="en-US" sz="2000" b="1" dirty="0"/>
              <a:t> </a:t>
            </a:r>
            <a:r>
              <a:rPr lang="en-US" sz="2000" dirty="0"/>
              <a:t>variable with a label like this: 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Last name: Doe</a:t>
            </a:r>
          </a:p>
          <a:p>
            <a:pPr marL="741363" lvl="1" indent="-449263">
              <a:buFont typeface="+mj-lt"/>
              <a:buAutoNum type="arabicPeriod" startAt="6"/>
            </a:pPr>
            <a:endParaRPr lang="en-US" sz="2000" dirty="0"/>
          </a:p>
          <a:p>
            <a:pPr marL="741363" lvl="1" indent="-449263">
              <a:buFont typeface="+mj-lt"/>
              <a:buAutoNum type="arabicPeriod" startAt="6"/>
            </a:pPr>
            <a:r>
              <a:rPr lang="en-US" sz="2000" dirty="0"/>
              <a:t>Save your program &amp; </a:t>
            </a:r>
            <a:r>
              <a:rPr lang="en-US" sz="2000" b="1" dirty="0"/>
              <a:t>run</a:t>
            </a:r>
            <a:r>
              <a:rPr lang="en-US" sz="2000" dirty="0"/>
              <a:t> it!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221FA-BDD6-4077-890C-EB825D98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2C3B-7880-4DB2-ABDD-408D71ECF18B}"/>
              </a:ext>
            </a:extLst>
          </p:cNvPr>
          <p:cNvSpPr txBox="1"/>
          <p:nvPr/>
        </p:nvSpPr>
        <p:spPr>
          <a:xfrm>
            <a:off x="723900" y="812800"/>
            <a:ext cx="1053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Open IDLE, click </a:t>
            </a:r>
            <a:r>
              <a:rPr lang="en-US" sz="2400" b="1" dirty="0">
                <a:solidFill>
                  <a:srgbClr val="C00000"/>
                </a:solidFill>
              </a:rPr>
              <a:t>File &gt; New </a:t>
            </a:r>
            <a:r>
              <a:rPr lang="en-US" sz="2400" dirty="0">
                <a:solidFill>
                  <a:srgbClr val="C00000"/>
                </a:solidFill>
              </a:rPr>
              <a:t>to open the </a:t>
            </a:r>
            <a:r>
              <a:rPr lang="en-US" sz="2400" b="1" dirty="0">
                <a:solidFill>
                  <a:srgbClr val="C00000"/>
                </a:solidFill>
              </a:rPr>
              <a:t>Text Editor Window </a:t>
            </a:r>
            <a:r>
              <a:rPr lang="en-US" sz="2400" dirty="0">
                <a:solidFill>
                  <a:srgbClr val="C00000"/>
                </a:solidFill>
              </a:rPr>
              <a:t>and type the following: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2462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726E830-07E3-435C-A2AC-5BC066A07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 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17746-BD85-4428-8640-A14106364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4320"/>
            <a:ext cx="5181600" cy="49017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/>
              <a:t>Working with Numeric Variables</a:t>
            </a:r>
            <a:endParaRPr lang="en-US" sz="2000" dirty="0"/>
          </a:p>
          <a:p>
            <a:pPr marL="749300" lvl="1" indent="-457200">
              <a:buFont typeface="+mj-lt"/>
              <a:buAutoNum type="arabicPeriod" startAt="13"/>
            </a:pPr>
            <a:r>
              <a:rPr lang="en-US" sz="2000" dirty="0"/>
              <a:t>Add a comment line for this section</a:t>
            </a:r>
          </a:p>
          <a:p>
            <a:pPr marL="741363" lvl="1" indent="-449263">
              <a:buFont typeface="+mj-lt"/>
              <a:buAutoNum type="arabicPeriod" startAt="13"/>
            </a:pPr>
            <a:r>
              <a:rPr lang="en-US" sz="2000" dirty="0"/>
              <a:t>Create a variable named </a:t>
            </a:r>
            <a:r>
              <a:rPr lang="en-US" sz="2000" b="1" i="1" dirty="0"/>
              <a:t>age</a:t>
            </a:r>
            <a:r>
              <a:rPr lang="en-US" sz="2000" dirty="0"/>
              <a:t> and set it to: </a:t>
            </a:r>
            <a:r>
              <a:rPr lang="en-US" sz="2000" b="1" dirty="0"/>
              <a:t>19</a:t>
            </a:r>
          </a:p>
          <a:p>
            <a:pPr marL="741363" lvl="1" indent="-449263">
              <a:buFont typeface="+mj-lt"/>
              <a:buAutoNum type="arabicPeriod" startAt="13"/>
            </a:pPr>
            <a:r>
              <a:rPr lang="en-US" sz="2000" dirty="0"/>
              <a:t>Create a new variable (</a:t>
            </a:r>
            <a:r>
              <a:rPr lang="en-US" sz="2000" b="1" dirty="0" err="1"/>
              <a:t>prev_age</a:t>
            </a:r>
            <a:r>
              <a:rPr lang="en-US" sz="2000" dirty="0"/>
              <a:t>) that grabs the value of the age variable</a:t>
            </a:r>
            <a:endParaRPr lang="en-US" sz="2000" b="1" dirty="0"/>
          </a:p>
          <a:p>
            <a:pPr marL="741363" lvl="1" indent="-449263">
              <a:buFont typeface="+mj-lt"/>
              <a:buAutoNum type="arabicPeriod" startAt="13"/>
            </a:pPr>
            <a:r>
              <a:rPr lang="en-US" sz="2000" dirty="0"/>
              <a:t>Update </a:t>
            </a:r>
            <a:r>
              <a:rPr lang="en-US" sz="2000" b="1" i="1" dirty="0"/>
              <a:t>age</a:t>
            </a:r>
            <a:r>
              <a:rPr lang="en-US" sz="2000" dirty="0"/>
              <a:t> to </a:t>
            </a:r>
            <a:r>
              <a:rPr lang="en-US" sz="2000" b="1" dirty="0"/>
              <a:t>20</a:t>
            </a:r>
          </a:p>
          <a:p>
            <a:pPr marL="741363" lvl="1" indent="-449263">
              <a:buFont typeface="+mj-lt"/>
              <a:buAutoNum type="arabicPeriod" startAt="13"/>
            </a:pPr>
            <a:r>
              <a:rPr lang="en-US" sz="2000" dirty="0"/>
              <a:t>Display the </a:t>
            </a:r>
            <a:r>
              <a:rPr lang="en-US" sz="2000" b="1" i="1" dirty="0" err="1"/>
              <a:t>prev_age</a:t>
            </a:r>
            <a:r>
              <a:rPr lang="en-US" sz="2000" b="1" i="1" dirty="0"/>
              <a:t> </a:t>
            </a:r>
            <a:r>
              <a:rPr lang="en-US" sz="2000" dirty="0"/>
              <a:t>and</a:t>
            </a:r>
            <a:r>
              <a:rPr lang="en-US" sz="2000" b="1" i="1" dirty="0"/>
              <a:t> age </a:t>
            </a:r>
            <a:r>
              <a:rPr lang="en-US" sz="2000" dirty="0"/>
              <a:t>variables on one line like this: </a:t>
            </a:r>
            <a:br>
              <a:rPr lang="en-US" sz="2000" dirty="0"/>
            </a:br>
            <a:r>
              <a:rPr lang="en-US" sz="2000" dirty="0">
                <a:solidFill>
                  <a:srgbClr val="C00000"/>
                </a:solidFill>
              </a:rPr>
              <a:t>Age – previous: 19 current: 20 </a:t>
            </a:r>
          </a:p>
          <a:p>
            <a:pPr marL="741363" lvl="1" indent="-449263">
              <a:buFont typeface="+mj-lt"/>
              <a:buAutoNum type="arabicPeriod" startAt="13"/>
            </a:pPr>
            <a:r>
              <a:rPr lang="en-US" sz="2000" dirty="0"/>
              <a:t>Save your program &amp; </a:t>
            </a:r>
            <a:r>
              <a:rPr lang="en-US" sz="2000" b="1" dirty="0"/>
              <a:t>run</a:t>
            </a:r>
            <a:r>
              <a:rPr lang="en-US" sz="2000" dirty="0"/>
              <a:t> it!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FBDCC-AC42-4F5F-98B9-453EB038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4320"/>
            <a:ext cx="5181600" cy="4901758"/>
          </a:xfrm>
        </p:spPr>
        <p:txBody>
          <a:bodyPr>
            <a:normAutofit/>
          </a:bodyPr>
          <a:lstStyle/>
          <a:p>
            <a:pPr marL="741363" indent="-449263">
              <a:buFont typeface="+mj-lt"/>
              <a:buAutoNum type="arabicPeriod" startAt="19"/>
            </a:pPr>
            <a:r>
              <a:rPr lang="en-US" sz="2000" dirty="0"/>
              <a:t>Now, make your final output look like this…</a:t>
            </a:r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221FA-BDD6-4077-890C-EB825D98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2C3B-7880-4DB2-ABDD-408D71ECF18B}"/>
              </a:ext>
            </a:extLst>
          </p:cNvPr>
          <p:cNvSpPr txBox="1"/>
          <p:nvPr/>
        </p:nvSpPr>
        <p:spPr>
          <a:xfrm>
            <a:off x="723900" y="812800"/>
            <a:ext cx="1120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…continue working in the </a:t>
            </a:r>
            <a:r>
              <a:rPr lang="en-US" sz="2400" b="1" dirty="0">
                <a:solidFill>
                  <a:srgbClr val="C00000"/>
                </a:solidFill>
              </a:rPr>
              <a:t>Ch02-Ex2-Literals-and-Variables.py </a:t>
            </a:r>
            <a:r>
              <a:rPr lang="en-US" sz="2400" dirty="0">
                <a:solidFill>
                  <a:srgbClr val="C00000"/>
                </a:solidFill>
              </a:rPr>
              <a:t>file on your P Drive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E93E83-1AFA-4A87-90C3-629AC9C2778B}"/>
              </a:ext>
            </a:extLst>
          </p:cNvPr>
          <p:cNvSpPr txBox="1"/>
          <p:nvPr/>
        </p:nvSpPr>
        <p:spPr>
          <a:xfrm>
            <a:off x="7071360" y="2367280"/>
            <a:ext cx="4320413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Printing String Literals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world. It’s me!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Printing String Variables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John Doe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name: John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Last name: Doe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Printing Numeric Variables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- previous: 19 current: 20</a:t>
            </a:r>
          </a:p>
        </p:txBody>
      </p:sp>
    </p:spTree>
    <p:extLst>
      <p:ext uri="{BB962C8B-B14F-4D97-AF65-F5344CB8AC3E}">
        <p14:creationId xmlns:p14="http://schemas.microsoft.com/office/powerpoint/2010/main" val="3773632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726E830-07E3-435C-A2AC-5BC066A07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 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17746-BD85-4428-8640-A14106364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4320"/>
            <a:ext cx="5181600" cy="49017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/>
              <a:t>Practice Keyboard shortcuts  </a:t>
            </a:r>
          </a:p>
          <a:p>
            <a:pPr marL="749300" indent="-457200"/>
            <a:r>
              <a:rPr lang="en-US" sz="2000" dirty="0"/>
              <a:t>Select the 1</a:t>
            </a:r>
            <a:r>
              <a:rPr lang="en-US" sz="2000" baseline="30000" dirty="0"/>
              <a:t>st</a:t>
            </a:r>
            <a:r>
              <a:rPr lang="en-US" sz="2000" dirty="0"/>
              <a:t> section of code and </a:t>
            </a:r>
            <a:r>
              <a:rPr lang="en-US" sz="2000" b="1" dirty="0"/>
              <a:t>comment</a:t>
            </a:r>
            <a:r>
              <a:rPr lang="en-US" sz="2000" dirty="0"/>
              <a:t> them out &amp; </a:t>
            </a:r>
            <a:r>
              <a:rPr lang="en-US" sz="2000" b="1" dirty="0"/>
              <a:t>Run</a:t>
            </a:r>
            <a:r>
              <a:rPr lang="en-US" sz="2000" dirty="0"/>
              <a:t>!</a:t>
            </a:r>
          </a:p>
          <a:p>
            <a:pPr marL="741363" indent="-449263"/>
            <a:r>
              <a:rPr lang="en-US" sz="2000" dirty="0"/>
              <a:t>Re-select those lines &amp; </a:t>
            </a:r>
            <a:r>
              <a:rPr lang="en-US" sz="2000" b="1" dirty="0"/>
              <a:t>uncomment</a:t>
            </a:r>
          </a:p>
          <a:p>
            <a:pPr marL="741363" indent="-449263"/>
            <a:endParaRPr lang="en-US" sz="2000" b="1" dirty="0"/>
          </a:p>
          <a:p>
            <a:pPr marL="741363" indent="-449263"/>
            <a:r>
              <a:rPr lang="en-US" sz="2000" dirty="0"/>
              <a:t>Select a few lines &amp; </a:t>
            </a:r>
            <a:r>
              <a:rPr lang="en-US" sz="2000" b="1" dirty="0"/>
              <a:t>indent</a:t>
            </a:r>
          </a:p>
          <a:p>
            <a:pPr marL="741363" indent="-449263"/>
            <a:r>
              <a:rPr lang="en-US" sz="2000" dirty="0"/>
              <a:t>Select a few lines &amp; </a:t>
            </a:r>
            <a:r>
              <a:rPr lang="en-US" sz="2000" b="1" dirty="0"/>
              <a:t>remove the indent</a:t>
            </a:r>
          </a:p>
          <a:p>
            <a:pPr marL="1035050" lvl="2" indent="-285750">
              <a:buFont typeface="Courier New" panose="02070309020205020404" pitchFamily="49" charset="0"/>
              <a:buChar char="o"/>
            </a:pPr>
            <a:r>
              <a:rPr lang="en-US" sz="1800" dirty="0"/>
              <a:t>Make sure you do not leave any indented lines because indenting means something in Python and we are not ready to use this feature.</a:t>
            </a:r>
          </a:p>
          <a:p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FBDCC-AC42-4F5F-98B9-453EB038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4320"/>
            <a:ext cx="5181600" cy="4901758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221FA-BDD6-4077-890C-EB825D98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2C3B-7880-4DB2-ABDD-408D71ECF18B}"/>
              </a:ext>
            </a:extLst>
          </p:cNvPr>
          <p:cNvSpPr txBox="1"/>
          <p:nvPr/>
        </p:nvSpPr>
        <p:spPr>
          <a:xfrm>
            <a:off x="723900" y="812800"/>
            <a:ext cx="1120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…continue working in the </a:t>
            </a:r>
            <a:r>
              <a:rPr lang="en-US" sz="2400" b="1" dirty="0">
                <a:solidFill>
                  <a:srgbClr val="C00000"/>
                </a:solidFill>
              </a:rPr>
              <a:t>Ch02-Ex2-Literals-and-Variables.py </a:t>
            </a:r>
            <a:r>
              <a:rPr lang="en-US" sz="2400" dirty="0">
                <a:solidFill>
                  <a:srgbClr val="C00000"/>
                </a:solidFill>
              </a:rPr>
              <a:t>file on your P Drive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855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8316F26-F919-40DE-8637-AD22718B7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 Process Output (IPO)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4A98A4C-AB30-4880-9F56-41B93803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E4898-C7F2-4BD1-9B3E-3AD189ED47B2}"/>
              </a:ext>
            </a:extLst>
          </p:cNvPr>
          <p:cNvSpPr txBox="1"/>
          <p:nvPr/>
        </p:nvSpPr>
        <p:spPr>
          <a:xfrm>
            <a:off x="1483360" y="2590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What data </a:t>
            </a:r>
            <a:r>
              <a:rPr lang="en-US" dirty="0"/>
              <a:t>will</a:t>
            </a:r>
            <a:r>
              <a:rPr lang="en-US" b="1" dirty="0"/>
              <a:t> </a:t>
            </a:r>
            <a:r>
              <a:rPr lang="en-US" dirty="0"/>
              <a:t>your program require?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0FC6E-7E32-4D35-A5E8-56AA01C52A32}"/>
              </a:ext>
            </a:extLst>
          </p:cNvPr>
          <p:cNvSpPr txBox="1"/>
          <p:nvPr/>
        </p:nvSpPr>
        <p:spPr>
          <a:xfrm>
            <a:off x="8625840" y="2590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What</a:t>
            </a:r>
            <a:r>
              <a:rPr lang="en-US" dirty="0"/>
              <a:t> must your program </a:t>
            </a:r>
            <a:r>
              <a:rPr lang="en-US" b="1" dirty="0"/>
              <a:t>produce?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9A0E76-9EBC-4F00-B7AE-D3E0001364FD}"/>
              </a:ext>
            </a:extLst>
          </p:cNvPr>
          <p:cNvGrpSpPr/>
          <p:nvPr/>
        </p:nvGrpSpPr>
        <p:grpSpPr>
          <a:xfrm>
            <a:off x="4846320" y="2590800"/>
            <a:ext cx="2672080" cy="2494220"/>
            <a:chOff x="2682240" y="3383280"/>
            <a:chExt cx="2672080" cy="2494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84725D-5459-4C38-A066-2CCD4DC85D48}"/>
                </a:ext>
              </a:extLst>
            </p:cNvPr>
            <p:cNvSpPr txBox="1"/>
            <p:nvPr/>
          </p:nvSpPr>
          <p:spPr>
            <a:xfrm>
              <a:off x="2682240" y="3383280"/>
              <a:ext cx="24485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What processing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is necessary to translate the input into outputs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E73207-8881-49A6-9635-55F63B13AE43}"/>
                </a:ext>
              </a:extLst>
            </p:cNvPr>
            <p:cNvSpPr txBox="1"/>
            <p:nvPr/>
          </p:nvSpPr>
          <p:spPr>
            <a:xfrm>
              <a:off x="3048000" y="4307840"/>
              <a:ext cx="23063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Calculations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Decision logic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Repetition logic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Merging, extracting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etc.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29A064-43BA-48F7-812E-C1571172BDCF}"/>
              </a:ext>
            </a:extLst>
          </p:cNvPr>
          <p:cNvSpPr/>
          <p:nvPr/>
        </p:nvSpPr>
        <p:spPr>
          <a:xfrm>
            <a:off x="1661160" y="1711960"/>
            <a:ext cx="1828800" cy="60452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1. Input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684EDA-55CB-4C53-9616-0E3D60DBA768}"/>
              </a:ext>
            </a:extLst>
          </p:cNvPr>
          <p:cNvSpPr/>
          <p:nvPr/>
        </p:nvSpPr>
        <p:spPr>
          <a:xfrm>
            <a:off x="5293360" y="1711960"/>
            <a:ext cx="1828800" cy="60452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2. Process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D8DBFBA-5C47-4DB6-8908-34756BE19D6A}"/>
              </a:ext>
            </a:extLst>
          </p:cNvPr>
          <p:cNvSpPr/>
          <p:nvPr/>
        </p:nvSpPr>
        <p:spPr>
          <a:xfrm>
            <a:off x="8925560" y="1711960"/>
            <a:ext cx="1828800" cy="60452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3. 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569A01-5873-4DB9-AC19-2C0A22B004EA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3489960" y="2014220"/>
            <a:ext cx="1803400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5FC8CE-9DC6-48B8-A345-E8F125ED928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122160" y="2014220"/>
            <a:ext cx="1803400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8316F26-F919-40DE-8637-AD22718B7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Ex: BMI Project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4A98A4C-AB30-4880-9F56-41B93803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E02808-3F8F-46EC-9520-46790D16AE25}"/>
              </a:ext>
            </a:extLst>
          </p:cNvPr>
          <p:cNvSpPr/>
          <p:nvPr/>
        </p:nvSpPr>
        <p:spPr>
          <a:xfrm>
            <a:off x="381000" y="3896360"/>
            <a:ext cx="1828800" cy="60452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1. 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643E4B-9A2D-4797-9BB1-EEC409C26871}"/>
              </a:ext>
            </a:extLst>
          </p:cNvPr>
          <p:cNvSpPr/>
          <p:nvPr/>
        </p:nvSpPr>
        <p:spPr>
          <a:xfrm>
            <a:off x="2733040" y="3896360"/>
            <a:ext cx="1828800" cy="60452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2. 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E4917F-C750-49F9-B2A2-AC1071C3EE61}"/>
              </a:ext>
            </a:extLst>
          </p:cNvPr>
          <p:cNvSpPr/>
          <p:nvPr/>
        </p:nvSpPr>
        <p:spPr>
          <a:xfrm>
            <a:off x="5085080" y="3896360"/>
            <a:ext cx="1828800" cy="60452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3. 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16BE5-A753-46C1-B89C-A1B6870C65B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09800" y="4198620"/>
            <a:ext cx="523240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215D46-A096-47AF-B190-1CAFD220E57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61840" y="4198620"/>
            <a:ext cx="523240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8A674E-97FE-411E-A80C-FC4290E76547}"/>
              </a:ext>
            </a:extLst>
          </p:cNvPr>
          <p:cNvSpPr txBox="1"/>
          <p:nvPr/>
        </p:nvSpPr>
        <p:spPr>
          <a:xfrm>
            <a:off x="5285968" y="4663440"/>
            <a:ext cx="1668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Goal:</a:t>
            </a:r>
          </a:p>
          <a:p>
            <a:pPr marL="342900" indent="-169863">
              <a:buFont typeface="Arial" panose="020B0604020202020204" pitchFamily="34" charset="0"/>
              <a:buChar char="•"/>
            </a:pPr>
            <a:r>
              <a:rPr lang="en-US" dirty="0"/>
              <a:t>Display BMI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FB77AB-B9F5-4D9E-A1D8-DC3AEF8B36DD}"/>
              </a:ext>
            </a:extLst>
          </p:cNvPr>
          <p:cNvSpPr txBox="1"/>
          <p:nvPr/>
        </p:nvSpPr>
        <p:spPr>
          <a:xfrm>
            <a:off x="693648" y="4663440"/>
            <a:ext cx="1182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Will need:</a:t>
            </a:r>
          </a:p>
          <a:p>
            <a:pPr marL="342900" indent="-169863"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</a:p>
          <a:p>
            <a:pPr marL="342900" indent="-169863">
              <a:buFont typeface="Arial" panose="020B0604020202020204" pitchFamily="34" charset="0"/>
              <a:buChar char="•"/>
            </a:pPr>
            <a:r>
              <a:rPr lang="en-US" dirty="0"/>
              <a:t>weight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5FD275-3A91-4E09-B9A9-E18209CCC16F}"/>
              </a:ext>
            </a:extLst>
          </p:cNvPr>
          <p:cNvSpPr txBox="1"/>
          <p:nvPr/>
        </p:nvSpPr>
        <p:spPr>
          <a:xfrm>
            <a:off x="2979648" y="466344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Processing:</a:t>
            </a:r>
          </a:p>
          <a:p>
            <a:pPr marL="342900" indent="-169863">
              <a:buFont typeface="Arial" panose="020B0604020202020204" pitchFamily="34" charset="0"/>
              <a:buChar char="•"/>
            </a:pPr>
            <a:r>
              <a:rPr lang="en-US" dirty="0"/>
              <a:t>Calc BMI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D7A2C6-D6B1-47C6-8DB4-88EFE06CB122}"/>
              </a:ext>
            </a:extLst>
          </p:cNvPr>
          <p:cNvGrpSpPr/>
          <p:nvPr/>
        </p:nvGrpSpPr>
        <p:grpSpPr>
          <a:xfrm>
            <a:off x="8540576" y="3883525"/>
            <a:ext cx="3139439" cy="2198547"/>
            <a:chOff x="8581216" y="2410325"/>
            <a:chExt cx="3139439" cy="219854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FCE790-CEE2-432A-8D74-750AA8D2AF08}"/>
                </a:ext>
              </a:extLst>
            </p:cNvPr>
            <p:cNvSpPr txBox="1"/>
            <p:nvPr/>
          </p:nvSpPr>
          <p:spPr>
            <a:xfrm>
              <a:off x="8581216" y="2869934"/>
              <a:ext cx="3139439" cy="1738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1400"/>
                </a:spcAft>
                <a:buFont typeface="+mj-lt"/>
                <a:buAutoNum type="arabicPeriod"/>
              </a:pPr>
              <a:r>
                <a:rPr lang="en-US" dirty="0"/>
                <a:t>Get the person’s height.</a:t>
              </a:r>
            </a:p>
            <a:p>
              <a:pPr marL="342900" indent="-342900">
                <a:spcAft>
                  <a:spcPts val="1400"/>
                </a:spcAft>
                <a:buFont typeface="+mj-lt"/>
                <a:buAutoNum type="arabicPeriod"/>
              </a:pPr>
              <a:r>
                <a:rPr lang="en-US" dirty="0"/>
                <a:t>Get the person’s weight.</a:t>
              </a:r>
            </a:p>
            <a:p>
              <a:pPr marL="342900" indent="-342900">
                <a:spcAft>
                  <a:spcPts val="1400"/>
                </a:spcAft>
                <a:buFont typeface="+mj-lt"/>
                <a:buAutoNum type="arabicPeriod"/>
              </a:pPr>
              <a:r>
                <a:rPr lang="en-US" dirty="0"/>
                <a:t>Calculate BMI.</a:t>
              </a:r>
            </a:p>
            <a:p>
              <a:pPr marL="342900" indent="-342900">
                <a:spcAft>
                  <a:spcPts val="1400"/>
                </a:spcAft>
                <a:buFont typeface="+mj-lt"/>
                <a:buAutoNum type="arabicPeriod"/>
              </a:pPr>
              <a:r>
                <a:rPr lang="en-US" dirty="0"/>
                <a:t>Display BMI.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76EF1E3-FE3A-4CD4-B786-E28E3E23A7FB}"/>
                </a:ext>
              </a:extLst>
            </p:cNvPr>
            <p:cNvSpPr/>
            <p:nvPr/>
          </p:nvSpPr>
          <p:spPr>
            <a:xfrm>
              <a:off x="8737425" y="2410325"/>
              <a:ext cx="2827020" cy="3606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Algorithm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CBB240-DFB6-49F8-966E-06EBA85DDC5E}"/>
              </a:ext>
            </a:extLst>
          </p:cNvPr>
          <p:cNvGrpSpPr/>
          <p:nvPr/>
        </p:nvGrpSpPr>
        <p:grpSpPr>
          <a:xfrm>
            <a:off x="1773463" y="1153914"/>
            <a:ext cx="3587585" cy="1250692"/>
            <a:chOff x="7747543" y="2586474"/>
            <a:chExt cx="3587585" cy="12506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36D096-F2D8-4E49-BE01-B2CD19621449}"/>
                </a:ext>
              </a:extLst>
            </p:cNvPr>
            <p:cNvSpPr txBox="1"/>
            <p:nvPr/>
          </p:nvSpPr>
          <p:spPr>
            <a:xfrm>
              <a:off x="7747543" y="3129280"/>
              <a:ext cx="3587585" cy="707886"/>
            </a:xfrm>
            <a:custGeom>
              <a:avLst/>
              <a:gdLst>
                <a:gd name="connsiteX0" fmla="*/ 0 w 3587585"/>
                <a:gd name="connsiteY0" fmla="*/ 0 h 707886"/>
                <a:gd name="connsiteX1" fmla="*/ 562055 w 3587585"/>
                <a:gd name="connsiteY1" fmla="*/ 0 h 707886"/>
                <a:gd name="connsiteX2" fmla="*/ 1088234 w 3587585"/>
                <a:gd name="connsiteY2" fmla="*/ 0 h 707886"/>
                <a:gd name="connsiteX3" fmla="*/ 1578537 w 3587585"/>
                <a:gd name="connsiteY3" fmla="*/ 0 h 707886"/>
                <a:gd name="connsiteX4" fmla="*/ 2248220 w 3587585"/>
                <a:gd name="connsiteY4" fmla="*/ 0 h 707886"/>
                <a:gd name="connsiteX5" fmla="*/ 2917902 w 3587585"/>
                <a:gd name="connsiteY5" fmla="*/ 0 h 707886"/>
                <a:gd name="connsiteX6" fmla="*/ 3587585 w 3587585"/>
                <a:gd name="connsiteY6" fmla="*/ 0 h 707886"/>
                <a:gd name="connsiteX7" fmla="*/ 3587585 w 3587585"/>
                <a:gd name="connsiteY7" fmla="*/ 353943 h 707886"/>
                <a:gd name="connsiteX8" fmla="*/ 3587585 w 3587585"/>
                <a:gd name="connsiteY8" fmla="*/ 707886 h 707886"/>
                <a:gd name="connsiteX9" fmla="*/ 2917902 w 3587585"/>
                <a:gd name="connsiteY9" fmla="*/ 707886 h 707886"/>
                <a:gd name="connsiteX10" fmla="*/ 2319972 w 3587585"/>
                <a:gd name="connsiteY10" fmla="*/ 707886 h 707886"/>
                <a:gd name="connsiteX11" fmla="*/ 1686165 w 3587585"/>
                <a:gd name="connsiteY11" fmla="*/ 707886 h 707886"/>
                <a:gd name="connsiteX12" fmla="*/ 1159986 w 3587585"/>
                <a:gd name="connsiteY12" fmla="*/ 707886 h 707886"/>
                <a:gd name="connsiteX13" fmla="*/ 633807 w 3587585"/>
                <a:gd name="connsiteY13" fmla="*/ 707886 h 707886"/>
                <a:gd name="connsiteX14" fmla="*/ 0 w 3587585"/>
                <a:gd name="connsiteY14" fmla="*/ 707886 h 707886"/>
                <a:gd name="connsiteX15" fmla="*/ 0 w 3587585"/>
                <a:gd name="connsiteY15" fmla="*/ 346864 h 707886"/>
                <a:gd name="connsiteX16" fmla="*/ 0 w 3587585"/>
                <a:gd name="connsiteY16" fmla="*/ 0 h 70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7585" h="707886" extrusionOk="0">
                  <a:moveTo>
                    <a:pt x="0" y="0"/>
                  </a:moveTo>
                  <a:cubicBezTo>
                    <a:pt x="257304" y="-24767"/>
                    <a:pt x="431634" y="36553"/>
                    <a:pt x="562055" y="0"/>
                  </a:cubicBezTo>
                  <a:cubicBezTo>
                    <a:pt x="692476" y="-36553"/>
                    <a:pt x="847682" y="5330"/>
                    <a:pt x="1088234" y="0"/>
                  </a:cubicBezTo>
                  <a:cubicBezTo>
                    <a:pt x="1328786" y="-5330"/>
                    <a:pt x="1340523" y="57896"/>
                    <a:pt x="1578537" y="0"/>
                  </a:cubicBezTo>
                  <a:cubicBezTo>
                    <a:pt x="1816551" y="-57896"/>
                    <a:pt x="1982876" y="42121"/>
                    <a:pt x="2248220" y="0"/>
                  </a:cubicBezTo>
                  <a:cubicBezTo>
                    <a:pt x="2513564" y="-42121"/>
                    <a:pt x="2676277" y="39928"/>
                    <a:pt x="2917902" y="0"/>
                  </a:cubicBezTo>
                  <a:cubicBezTo>
                    <a:pt x="3159527" y="-39928"/>
                    <a:pt x="3262025" y="19656"/>
                    <a:pt x="3587585" y="0"/>
                  </a:cubicBezTo>
                  <a:cubicBezTo>
                    <a:pt x="3613497" y="89566"/>
                    <a:pt x="3554368" y="260760"/>
                    <a:pt x="3587585" y="353943"/>
                  </a:cubicBezTo>
                  <a:cubicBezTo>
                    <a:pt x="3620802" y="447126"/>
                    <a:pt x="3546328" y="625282"/>
                    <a:pt x="3587585" y="707886"/>
                  </a:cubicBezTo>
                  <a:cubicBezTo>
                    <a:pt x="3399701" y="768467"/>
                    <a:pt x="3060384" y="669674"/>
                    <a:pt x="2917902" y="707886"/>
                  </a:cubicBezTo>
                  <a:cubicBezTo>
                    <a:pt x="2775420" y="746098"/>
                    <a:pt x="2565857" y="644213"/>
                    <a:pt x="2319972" y="707886"/>
                  </a:cubicBezTo>
                  <a:cubicBezTo>
                    <a:pt x="2074087" y="771559"/>
                    <a:pt x="1826002" y="638897"/>
                    <a:pt x="1686165" y="707886"/>
                  </a:cubicBezTo>
                  <a:cubicBezTo>
                    <a:pt x="1546328" y="776875"/>
                    <a:pt x="1344402" y="699242"/>
                    <a:pt x="1159986" y="707886"/>
                  </a:cubicBezTo>
                  <a:cubicBezTo>
                    <a:pt x="975570" y="716530"/>
                    <a:pt x="823672" y="660899"/>
                    <a:pt x="633807" y="707886"/>
                  </a:cubicBezTo>
                  <a:cubicBezTo>
                    <a:pt x="443942" y="754873"/>
                    <a:pt x="135266" y="653862"/>
                    <a:pt x="0" y="707886"/>
                  </a:cubicBezTo>
                  <a:cubicBezTo>
                    <a:pt x="-15090" y="557248"/>
                    <a:pt x="20129" y="500550"/>
                    <a:pt x="0" y="346864"/>
                  </a:cubicBezTo>
                  <a:cubicBezTo>
                    <a:pt x="-20129" y="193178"/>
                    <a:pt x="40426" y="154974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21866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BMI Formula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703 x weight (</a:t>
              </a:r>
              <a:r>
                <a:rPr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lbs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/ [height (in)]2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08BE07-8E61-4904-AD90-034539CACDDE}"/>
                </a:ext>
              </a:extLst>
            </p:cNvPr>
            <p:cNvSpPr/>
            <p:nvPr/>
          </p:nvSpPr>
          <p:spPr>
            <a:xfrm>
              <a:off x="8318468" y="2586474"/>
              <a:ext cx="24457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Goal: Display BMI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1578500-68AC-450A-BE14-DA6321A05A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2285" y="823913"/>
            <a:ext cx="3531236" cy="22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4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8C36-FD60-4DDB-8AEA-D14C84F6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Ex: BMI Project – Design the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745483-D19C-44C5-BD27-645A03C1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E0E1EA-0B85-4F68-B218-54A775D58625}"/>
              </a:ext>
            </a:extLst>
          </p:cNvPr>
          <p:cNvGrpSpPr/>
          <p:nvPr/>
        </p:nvGrpSpPr>
        <p:grpSpPr>
          <a:xfrm>
            <a:off x="6752591" y="1109845"/>
            <a:ext cx="4897974" cy="5372235"/>
            <a:chOff x="6752591" y="1109845"/>
            <a:chExt cx="4897974" cy="53722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151BB7-6203-4F36-85EC-487737AE7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2591" y="1543368"/>
              <a:ext cx="1888124" cy="4938712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BAE0C1-CDA1-42F9-A834-F4C3E648B632}"/>
                </a:ext>
              </a:extLst>
            </p:cNvPr>
            <p:cNvSpPr/>
            <p:nvPr/>
          </p:nvSpPr>
          <p:spPr>
            <a:xfrm>
              <a:off x="6758272" y="1109845"/>
              <a:ext cx="2827020" cy="3606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Flowchart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8C031E8-DE32-48A5-8531-9E5D3C447937}"/>
                </a:ext>
              </a:extLst>
            </p:cNvPr>
            <p:cNvGrpSpPr/>
            <p:nvPr/>
          </p:nvGrpSpPr>
          <p:grpSpPr>
            <a:xfrm>
              <a:off x="8511540" y="1584960"/>
              <a:ext cx="1082348" cy="4747994"/>
              <a:chOff x="10495280" y="1635760"/>
              <a:chExt cx="1082348" cy="474799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0BF715-1F6B-4E08-BAA1-01B8833C7458}"/>
                  </a:ext>
                </a:extLst>
              </p:cNvPr>
              <p:cNvSpPr txBox="1"/>
              <p:nvPr/>
            </p:nvSpPr>
            <p:spPr>
              <a:xfrm>
                <a:off x="10495280" y="1635760"/>
                <a:ext cx="10823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Terminal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5DDA2D-CE8F-4C73-9FEE-7526C923C029}"/>
                  </a:ext>
                </a:extLst>
              </p:cNvPr>
              <p:cNvSpPr txBox="1"/>
              <p:nvPr/>
            </p:nvSpPr>
            <p:spPr>
              <a:xfrm>
                <a:off x="10495280" y="6045200"/>
                <a:ext cx="10823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Terminal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88FFAB0-EA06-41C9-BD96-39BD779935C2}"/>
                  </a:ext>
                </a:extLst>
              </p:cNvPr>
              <p:cNvGrpSpPr/>
              <p:nvPr/>
            </p:nvGrpSpPr>
            <p:grpSpPr>
              <a:xfrm>
                <a:off x="10495280" y="2316480"/>
                <a:ext cx="745717" cy="1181834"/>
                <a:chOff x="10617200" y="2275840"/>
                <a:chExt cx="745717" cy="1181834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A80C754-76E7-499C-9C0E-2C47689C4021}"/>
                    </a:ext>
                  </a:extLst>
                </p:cNvPr>
                <p:cNvSpPr txBox="1"/>
                <p:nvPr/>
              </p:nvSpPr>
              <p:spPr>
                <a:xfrm>
                  <a:off x="10617200" y="2275840"/>
                  <a:ext cx="7457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Input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89DD602-52B1-4E5A-A394-2B90262C660F}"/>
                    </a:ext>
                  </a:extLst>
                </p:cNvPr>
                <p:cNvSpPr txBox="1"/>
                <p:nvPr/>
              </p:nvSpPr>
              <p:spPr>
                <a:xfrm>
                  <a:off x="10617200" y="3119120"/>
                  <a:ext cx="7457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Input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95368E-8F1E-4AFA-B971-BC5490A21147}"/>
                  </a:ext>
                </a:extLst>
              </p:cNvPr>
              <p:cNvSpPr txBox="1"/>
              <p:nvPr/>
            </p:nvSpPr>
            <p:spPr>
              <a:xfrm>
                <a:off x="10495280" y="4206240"/>
                <a:ext cx="9701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Process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01699E-7F99-45E5-A850-214888277AB4}"/>
                  </a:ext>
                </a:extLst>
              </p:cNvPr>
              <p:cNvSpPr txBox="1"/>
              <p:nvPr/>
            </p:nvSpPr>
            <p:spPr>
              <a:xfrm>
                <a:off x="10495280" y="5283200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Output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9A94C67-FD1C-4804-B2AD-188CFEFE4678}"/>
                </a:ext>
              </a:extLst>
            </p:cNvPr>
            <p:cNvGrpSpPr/>
            <p:nvPr/>
          </p:nvGrpSpPr>
          <p:grpSpPr>
            <a:xfrm>
              <a:off x="9674860" y="2171700"/>
              <a:ext cx="1975705" cy="3517900"/>
              <a:chOff x="9410700" y="2222500"/>
              <a:chExt cx="1975705" cy="3517900"/>
            </a:xfrm>
          </p:grpSpPr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7381771A-9B51-4456-A09F-59B0C60B4342}"/>
                  </a:ext>
                </a:extLst>
              </p:cNvPr>
              <p:cNvSpPr/>
              <p:nvPr/>
            </p:nvSpPr>
            <p:spPr>
              <a:xfrm>
                <a:off x="9410700" y="2222500"/>
                <a:ext cx="431800" cy="1384300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ight Brace 21">
                <a:extLst>
                  <a:ext uri="{FF2B5EF4-FFF2-40B4-BE49-F238E27FC236}">
                    <a16:creationId xmlns:a16="http://schemas.microsoft.com/office/drawing/2014/main" id="{4DA4D7F9-0184-433C-A7A8-A684DE82C17C}"/>
                  </a:ext>
                </a:extLst>
              </p:cNvPr>
              <p:cNvSpPr/>
              <p:nvPr/>
            </p:nvSpPr>
            <p:spPr>
              <a:xfrm>
                <a:off x="9410700" y="4038600"/>
                <a:ext cx="431800" cy="863600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ight Brace 22">
                <a:extLst>
                  <a:ext uri="{FF2B5EF4-FFF2-40B4-BE49-F238E27FC236}">
                    <a16:creationId xmlns:a16="http://schemas.microsoft.com/office/drawing/2014/main" id="{56B3A839-9AD0-4C53-8A9F-5E2F277E2B5E}"/>
                  </a:ext>
                </a:extLst>
              </p:cNvPr>
              <p:cNvSpPr/>
              <p:nvPr/>
            </p:nvSpPr>
            <p:spPr>
              <a:xfrm>
                <a:off x="9410700" y="5130800"/>
                <a:ext cx="431800" cy="609600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533E58-1362-4904-AEA9-DCB00F2E8217}"/>
                  </a:ext>
                </a:extLst>
              </p:cNvPr>
              <p:cNvSpPr txBox="1"/>
              <p:nvPr/>
            </p:nvSpPr>
            <p:spPr>
              <a:xfrm>
                <a:off x="10096500" y="2653040"/>
                <a:ext cx="9525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cap="small" dirty="0"/>
                  <a:t>Input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BB4EEF-7DFA-448F-A62F-6E1AB247B005}"/>
                  </a:ext>
                </a:extLst>
              </p:cNvPr>
              <p:cNvSpPr txBox="1"/>
              <p:nvPr/>
            </p:nvSpPr>
            <p:spPr>
              <a:xfrm>
                <a:off x="10096500" y="4208790"/>
                <a:ext cx="12899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cap="small" dirty="0"/>
                  <a:t>Process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2FAB8A-2B0C-42DD-AB2C-15EAD1C6D8CA}"/>
                  </a:ext>
                </a:extLst>
              </p:cNvPr>
              <p:cNvSpPr txBox="1"/>
              <p:nvPr/>
            </p:nvSpPr>
            <p:spPr>
              <a:xfrm>
                <a:off x="10096500" y="5173990"/>
                <a:ext cx="12394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cap="small" dirty="0"/>
                  <a:t>Output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DA3BD0-4C58-4147-9E3A-D6261B88443C}"/>
              </a:ext>
            </a:extLst>
          </p:cNvPr>
          <p:cNvGrpSpPr/>
          <p:nvPr/>
        </p:nvGrpSpPr>
        <p:grpSpPr>
          <a:xfrm>
            <a:off x="826347" y="1109845"/>
            <a:ext cx="5098136" cy="2867775"/>
            <a:chOff x="826347" y="1109845"/>
            <a:chExt cx="5098136" cy="2867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3313CC-6F11-427E-BE2E-4F729ADC948A}"/>
                </a:ext>
              </a:extLst>
            </p:cNvPr>
            <p:cNvSpPr txBox="1"/>
            <p:nvPr/>
          </p:nvSpPr>
          <p:spPr>
            <a:xfrm>
              <a:off x="2785044" y="1620254"/>
              <a:ext cx="3139439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400"/>
                </a:spcAft>
              </a:pPr>
              <a:r>
                <a:rPr lang="en-US" dirty="0"/>
                <a:t>Input height (in inches)</a:t>
              </a:r>
            </a:p>
            <a:p>
              <a:pPr>
                <a:spcAft>
                  <a:spcPts val="1400"/>
                </a:spcAft>
              </a:pPr>
              <a:r>
                <a:rPr lang="en-US" dirty="0"/>
                <a:t>Input the weight (in </a:t>
              </a:r>
              <a:r>
                <a:rPr lang="en-US" dirty="0" err="1"/>
                <a:t>lbs</a:t>
              </a:r>
              <a:r>
                <a:rPr lang="en-US" dirty="0"/>
                <a:t>)</a:t>
              </a:r>
            </a:p>
            <a:p>
              <a:pPr>
                <a:spcAft>
                  <a:spcPts val="1400"/>
                </a:spcAft>
              </a:pPr>
              <a:r>
                <a:rPr lang="en-US" dirty="0"/>
                <a:t>Calculate BMI as 703 multiplied by weight divided by height squared</a:t>
              </a:r>
            </a:p>
            <a:p>
              <a:pPr>
                <a:spcAft>
                  <a:spcPts val="1400"/>
                </a:spcAft>
              </a:pPr>
              <a:r>
                <a:rPr lang="en-US" dirty="0"/>
                <a:t>Display BMI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7B59554-AA8F-48B5-AA35-ACE83C2FC342}"/>
                </a:ext>
              </a:extLst>
            </p:cNvPr>
            <p:cNvSpPr/>
            <p:nvPr/>
          </p:nvSpPr>
          <p:spPr>
            <a:xfrm>
              <a:off x="2728762" y="1109845"/>
              <a:ext cx="2827020" cy="3606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Pseudocode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B9D7FF0-4A19-4548-BC61-A65EDC511A78}"/>
                </a:ext>
              </a:extLst>
            </p:cNvPr>
            <p:cNvGrpSpPr/>
            <p:nvPr/>
          </p:nvGrpSpPr>
          <p:grpSpPr>
            <a:xfrm>
              <a:off x="826347" y="1663700"/>
              <a:ext cx="1879599" cy="2313920"/>
              <a:chOff x="338667" y="1714500"/>
              <a:chExt cx="1879599" cy="231392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546D59-94C0-42A7-B8ED-9E659A096A80}"/>
                  </a:ext>
                </a:extLst>
              </p:cNvPr>
              <p:cNvSpPr txBox="1"/>
              <p:nvPr/>
            </p:nvSpPr>
            <p:spPr>
              <a:xfrm>
                <a:off x="676067" y="1806373"/>
                <a:ext cx="9525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cap="small" dirty="0"/>
                  <a:t>Input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19ACB9-0136-4FFF-9A18-6D39898F9256}"/>
                  </a:ext>
                </a:extLst>
              </p:cNvPr>
              <p:cNvSpPr txBox="1"/>
              <p:nvPr/>
            </p:nvSpPr>
            <p:spPr>
              <a:xfrm>
                <a:off x="338667" y="2771573"/>
                <a:ext cx="12899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cap="small" dirty="0"/>
                  <a:t>Process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EAB708-5FBD-4388-8882-CE56DC242A78}"/>
                  </a:ext>
                </a:extLst>
              </p:cNvPr>
              <p:cNvSpPr txBox="1"/>
              <p:nvPr/>
            </p:nvSpPr>
            <p:spPr>
              <a:xfrm>
                <a:off x="389130" y="3505200"/>
                <a:ext cx="12394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cap="small" dirty="0"/>
                  <a:t>Output</a:t>
                </a:r>
              </a:p>
            </p:txBody>
          </p:sp>
          <p:sp>
            <p:nvSpPr>
              <p:cNvPr id="30" name="Right Brace 29">
                <a:extLst>
                  <a:ext uri="{FF2B5EF4-FFF2-40B4-BE49-F238E27FC236}">
                    <a16:creationId xmlns:a16="http://schemas.microsoft.com/office/drawing/2014/main" id="{8AC1C103-F29A-45AF-A500-45D7D24656C1}"/>
                  </a:ext>
                </a:extLst>
              </p:cNvPr>
              <p:cNvSpPr/>
              <p:nvPr/>
            </p:nvSpPr>
            <p:spPr>
              <a:xfrm flipH="1">
                <a:off x="1752600" y="1714500"/>
                <a:ext cx="431800" cy="706967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9B1C9FC7-9987-42E5-8C26-08BCAF27F3A4}"/>
                  </a:ext>
                </a:extLst>
              </p:cNvPr>
              <p:cNvSpPr/>
              <p:nvPr/>
            </p:nvSpPr>
            <p:spPr>
              <a:xfrm flipH="1">
                <a:off x="1786466" y="2654300"/>
                <a:ext cx="431800" cy="757767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ight Brace 31">
                <a:extLst>
                  <a:ext uri="{FF2B5EF4-FFF2-40B4-BE49-F238E27FC236}">
                    <a16:creationId xmlns:a16="http://schemas.microsoft.com/office/drawing/2014/main" id="{CCFB9855-D3BC-4E06-AECE-7CCE2BAC4A34}"/>
                  </a:ext>
                </a:extLst>
              </p:cNvPr>
              <p:cNvSpPr/>
              <p:nvPr/>
            </p:nvSpPr>
            <p:spPr>
              <a:xfrm flipH="1">
                <a:off x="1761067" y="3553027"/>
                <a:ext cx="431800" cy="427566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E93186A-4E58-4657-BDC2-96D179E679BA}"/>
              </a:ext>
            </a:extLst>
          </p:cNvPr>
          <p:cNvSpPr txBox="1"/>
          <p:nvPr/>
        </p:nvSpPr>
        <p:spPr>
          <a:xfrm>
            <a:off x="1875063" y="4561840"/>
            <a:ext cx="3587585" cy="707886"/>
          </a:xfrm>
          <a:custGeom>
            <a:avLst/>
            <a:gdLst>
              <a:gd name="connsiteX0" fmla="*/ 0 w 3587585"/>
              <a:gd name="connsiteY0" fmla="*/ 0 h 707886"/>
              <a:gd name="connsiteX1" fmla="*/ 562055 w 3587585"/>
              <a:gd name="connsiteY1" fmla="*/ 0 h 707886"/>
              <a:gd name="connsiteX2" fmla="*/ 1088234 w 3587585"/>
              <a:gd name="connsiteY2" fmla="*/ 0 h 707886"/>
              <a:gd name="connsiteX3" fmla="*/ 1578537 w 3587585"/>
              <a:gd name="connsiteY3" fmla="*/ 0 h 707886"/>
              <a:gd name="connsiteX4" fmla="*/ 2248220 w 3587585"/>
              <a:gd name="connsiteY4" fmla="*/ 0 h 707886"/>
              <a:gd name="connsiteX5" fmla="*/ 2917902 w 3587585"/>
              <a:gd name="connsiteY5" fmla="*/ 0 h 707886"/>
              <a:gd name="connsiteX6" fmla="*/ 3587585 w 3587585"/>
              <a:gd name="connsiteY6" fmla="*/ 0 h 707886"/>
              <a:gd name="connsiteX7" fmla="*/ 3587585 w 3587585"/>
              <a:gd name="connsiteY7" fmla="*/ 353943 h 707886"/>
              <a:gd name="connsiteX8" fmla="*/ 3587585 w 3587585"/>
              <a:gd name="connsiteY8" fmla="*/ 707886 h 707886"/>
              <a:gd name="connsiteX9" fmla="*/ 2917902 w 3587585"/>
              <a:gd name="connsiteY9" fmla="*/ 707886 h 707886"/>
              <a:gd name="connsiteX10" fmla="*/ 2319972 w 3587585"/>
              <a:gd name="connsiteY10" fmla="*/ 707886 h 707886"/>
              <a:gd name="connsiteX11" fmla="*/ 1686165 w 3587585"/>
              <a:gd name="connsiteY11" fmla="*/ 707886 h 707886"/>
              <a:gd name="connsiteX12" fmla="*/ 1159986 w 3587585"/>
              <a:gd name="connsiteY12" fmla="*/ 707886 h 707886"/>
              <a:gd name="connsiteX13" fmla="*/ 633807 w 3587585"/>
              <a:gd name="connsiteY13" fmla="*/ 707886 h 707886"/>
              <a:gd name="connsiteX14" fmla="*/ 0 w 3587585"/>
              <a:gd name="connsiteY14" fmla="*/ 707886 h 707886"/>
              <a:gd name="connsiteX15" fmla="*/ 0 w 3587585"/>
              <a:gd name="connsiteY15" fmla="*/ 346864 h 707886"/>
              <a:gd name="connsiteX16" fmla="*/ 0 w 3587585"/>
              <a:gd name="connsiteY16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87585" h="707886" extrusionOk="0">
                <a:moveTo>
                  <a:pt x="0" y="0"/>
                </a:moveTo>
                <a:cubicBezTo>
                  <a:pt x="257304" y="-24767"/>
                  <a:pt x="431634" y="36553"/>
                  <a:pt x="562055" y="0"/>
                </a:cubicBezTo>
                <a:cubicBezTo>
                  <a:pt x="692476" y="-36553"/>
                  <a:pt x="847682" y="5330"/>
                  <a:pt x="1088234" y="0"/>
                </a:cubicBezTo>
                <a:cubicBezTo>
                  <a:pt x="1328786" y="-5330"/>
                  <a:pt x="1340523" y="57896"/>
                  <a:pt x="1578537" y="0"/>
                </a:cubicBezTo>
                <a:cubicBezTo>
                  <a:pt x="1816551" y="-57896"/>
                  <a:pt x="1982876" y="42121"/>
                  <a:pt x="2248220" y="0"/>
                </a:cubicBezTo>
                <a:cubicBezTo>
                  <a:pt x="2513564" y="-42121"/>
                  <a:pt x="2676277" y="39928"/>
                  <a:pt x="2917902" y="0"/>
                </a:cubicBezTo>
                <a:cubicBezTo>
                  <a:pt x="3159527" y="-39928"/>
                  <a:pt x="3262025" y="19656"/>
                  <a:pt x="3587585" y="0"/>
                </a:cubicBezTo>
                <a:cubicBezTo>
                  <a:pt x="3613497" y="89566"/>
                  <a:pt x="3554368" y="260760"/>
                  <a:pt x="3587585" y="353943"/>
                </a:cubicBezTo>
                <a:cubicBezTo>
                  <a:pt x="3620802" y="447126"/>
                  <a:pt x="3546328" y="625282"/>
                  <a:pt x="3587585" y="707886"/>
                </a:cubicBezTo>
                <a:cubicBezTo>
                  <a:pt x="3399701" y="768467"/>
                  <a:pt x="3060384" y="669674"/>
                  <a:pt x="2917902" y="707886"/>
                </a:cubicBezTo>
                <a:cubicBezTo>
                  <a:pt x="2775420" y="746098"/>
                  <a:pt x="2565857" y="644213"/>
                  <a:pt x="2319972" y="707886"/>
                </a:cubicBezTo>
                <a:cubicBezTo>
                  <a:pt x="2074087" y="771559"/>
                  <a:pt x="1826002" y="638897"/>
                  <a:pt x="1686165" y="707886"/>
                </a:cubicBezTo>
                <a:cubicBezTo>
                  <a:pt x="1546328" y="776875"/>
                  <a:pt x="1344402" y="699242"/>
                  <a:pt x="1159986" y="707886"/>
                </a:cubicBezTo>
                <a:cubicBezTo>
                  <a:pt x="975570" y="716530"/>
                  <a:pt x="823672" y="660899"/>
                  <a:pt x="633807" y="707886"/>
                </a:cubicBezTo>
                <a:cubicBezTo>
                  <a:pt x="443942" y="754873"/>
                  <a:pt x="135266" y="653862"/>
                  <a:pt x="0" y="707886"/>
                </a:cubicBezTo>
                <a:cubicBezTo>
                  <a:pt x="-15090" y="557248"/>
                  <a:pt x="20129" y="500550"/>
                  <a:pt x="0" y="346864"/>
                </a:cubicBezTo>
                <a:cubicBezTo>
                  <a:pt x="-20129" y="193178"/>
                  <a:pt x="40426" y="15497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82186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BMI Formula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703 x weight 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lbs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/ [height (in)]2</a:t>
            </a:r>
          </a:p>
        </p:txBody>
      </p:sp>
    </p:spTree>
    <p:extLst>
      <p:ext uri="{BB962C8B-B14F-4D97-AF65-F5344CB8AC3E}">
        <p14:creationId xmlns:p14="http://schemas.microsoft.com/office/powerpoint/2010/main" val="273971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8316F26-F919-40DE-8637-AD22718B7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Development Cycle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048DE-8537-4CCC-A617-73F48F6E521C}"/>
              </a:ext>
            </a:extLst>
          </p:cNvPr>
          <p:cNvSpPr txBox="1"/>
          <p:nvPr/>
        </p:nvSpPr>
        <p:spPr>
          <a:xfrm>
            <a:off x="2032000" y="3698240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Pseudocode</a:t>
            </a:r>
          </a:p>
          <a:p>
            <a:r>
              <a:rPr lang="en-US" dirty="0"/>
              <a:t>Flowcharts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BA0B3-CE2D-4705-B61B-0A00F1EBC6D5}"/>
              </a:ext>
            </a:extLst>
          </p:cNvPr>
          <p:cNvSpPr txBox="1"/>
          <p:nvPr/>
        </p:nvSpPr>
        <p:spPr>
          <a:xfrm>
            <a:off x="6776721" y="3698240"/>
            <a:ext cx="1869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Correcting code that </a:t>
            </a:r>
            <a:r>
              <a:rPr lang="en-US" i="1" dirty="0"/>
              <a:t>violates the rules </a:t>
            </a:r>
            <a:r>
              <a:rPr lang="en-US" dirty="0"/>
              <a:t>of the language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D6B579-3919-4A3D-ADDB-5DDD8DD5DCF3}"/>
              </a:ext>
            </a:extLst>
          </p:cNvPr>
          <p:cNvSpPr txBox="1"/>
          <p:nvPr/>
        </p:nvSpPr>
        <p:spPr>
          <a:xfrm>
            <a:off x="10200640" y="3698240"/>
            <a:ext cx="184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Correcting code that </a:t>
            </a:r>
            <a:r>
              <a:rPr lang="en-US" i="1" dirty="0"/>
              <a:t>produces incorrect results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270C4D8-2FD2-4BA5-AD22-8A48557AA0A5}"/>
              </a:ext>
            </a:extLst>
          </p:cNvPr>
          <p:cNvGrpSpPr/>
          <p:nvPr/>
        </p:nvGrpSpPr>
        <p:grpSpPr>
          <a:xfrm>
            <a:off x="104052" y="1087120"/>
            <a:ext cx="1273170" cy="1529080"/>
            <a:chOff x="104052" y="1696720"/>
            <a:chExt cx="1273170" cy="152908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DAE3DF-54C1-4288-8EEF-3A2229D2B96B}"/>
                </a:ext>
              </a:extLst>
            </p:cNvPr>
            <p:cNvSpPr txBox="1"/>
            <p:nvPr/>
          </p:nvSpPr>
          <p:spPr>
            <a:xfrm>
              <a:off x="104052" y="1696720"/>
              <a:ext cx="12731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Program</a:t>
              </a:r>
            </a:p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Specification</a:t>
              </a:r>
            </a:p>
          </p:txBody>
        </p:sp>
        <p:pic>
          <p:nvPicPr>
            <p:cNvPr id="22" name="Graphic 21" descr="Paper">
              <a:extLst>
                <a:ext uri="{FF2B5EF4-FFF2-40B4-BE49-F238E27FC236}">
                  <a16:creationId xmlns:a16="http://schemas.microsoft.com/office/drawing/2014/main" id="{92EB2C8A-9587-4EFB-9FA2-8C95E9C13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397" y="2179320"/>
              <a:ext cx="1046480" cy="1046480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494E6B-1C42-4AD9-B915-7B4740FB3AC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066800" y="2194560"/>
            <a:ext cx="914400" cy="62484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90F52A-2E22-4324-A455-BB53DECFA37A}"/>
              </a:ext>
            </a:extLst>
          </p:cNvPr>
          <p:cNvGrpSpPr/>
          <p:nvPr/>
        </p:nvGrpSpPr>
        <p:grpSpPr>
          <a:xfrm>
            <a:off x="1981200" y="2184400"/>
            <a:ext cx="9733280" cy="1270000"/>
            <a:chOff x="1981200" y="1341120"/>
            <a:chExt cx="9733280" cy="12700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07A1CDF-F6CC-4353-B370-62FBE4978941}"/>
                </a:ext>
              </a:extLst>
            </p:cNvPr>
            <p:cNvSpPr/>
            <p:nvPr/>
          </p:nvSpPr>
          <p:spPr>
            <a:xfrm>
              <a:off x="1981200" y="1341120"/>
              <a:ext cx="1249680" cy="1270000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Design the Program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65C2F42-4B73-4D0A-8766-254FDEF93BBF}"/>
                </a:ext>
              </a:extLst>
            </p:cNvPr>
            <p:cNvSpPr/>
            <p:nvPr/>
          </p:nvSpPr>
          <p:spPr>
            <a:xfrm>
              <a:off x="3677920" y="1341120"/>
              <a:ext cx="1249680" cy="127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Write the Code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E1BDBA-6F91-46F1-A11E-67BC601438D5}"/>
                </a:ext>
              </a:extLst>
            </p:cNvPr>
            <p:cNvSpPr/>
            <p:nvPr/>
          </p:nvSpPr>
          <p:spPr>
            <a:xfrm>
              <a:off x="5374640" y="1341120"/>
              <a:ext cx="1249680" cy="1270000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Compile the Program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6F9A44-80A1-40A8-8B2E-4E32CADC89D0}"/>
                </a:ext>
              </a:extLst>
            </p:cNvPr>
            <p:cNvSpPr/>
            <p:nvPr/>
          </p:nvSpPr>
          <p:spPr>
            <a:xfrm>
              <a:off x="7071360" y="1341120"/>
              <a:ext cx="1249680" cy="127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Correct </a:t>
              </a:r>
              <a:r>
                <a:rPr lang="en-US" b="1" dirty="0">
                  <a:solidFill>
                    <a:srgbClr val="C00000"/>
                  </a:solidFill>
                </a:rPr>
                <a:t>Syntax Errors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3380619-775D-4ACF-98AB-DBA4A200739E}"/>
                </a:ext>
              </a:extLst>
            </p:cNvPr>
            <p:cNvSpPr/>
            <p:nvPr/>
          </p:nvSpPr>
          <p:spPr>
            <a:xfrm>
              <a:off x="8768080" y="1341120"/>
              <a:ext cx="1249680" cy="127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Test the Program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0E5C706-0463-4A8D-929A-CE0CA5E499FA}"/>
                </a:ext>
              </a:extLst>
            </p:cNvPr>
            <p:cNvCxnSpPr/>
            <p:nvPr/>
          </p:nvCxnSpPr>
          <p:spPr>
            <a:xfrm>
              <a:off x="3230880" y="1976120"/>
              <a:ext cx="447040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DA0601-4A63-4F1C-B860-020011CC805A}"/>
                </a:ext>
              </a:extLst>
            </p:cNvPr>
            <p:cNvCxnSpPr/>
            <p:nvPr/>
          </p:nvCxnSpPr>
          <p:spPr>
            <a:xfrm>
              <a:off x="4927600" y="1976120"/>
              <a:ext cx="447040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ECDF971-D88A-4CDE-9A52-F4548E8B6E4A}"/>
                </a:ext>
              </a:extLst>
            </p:cNvPr>
            <p:cNvCxnSpPr/>
            <p:nvPr/>
          </p:nvCxnSpPr>
          <p:spPr>
            <a:xfrm>
              <a:off x="6624320" y="1976120"/>
              <a:ext cx="447040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EE1030-E9C0-4FCC-9467-28D230937206}"/>
                </a:ext>
              </a:extLst>
            </p:cNvPr>
            <p:cNvCxnSpPr/>
            <p:nvPr/>
          </p:nvCxnSpPr>
          <p:spPr>
            <a:xfrm>
              <a:off x="8321040" y="1976120"/>
              <a:ext cx="447040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796CC63-FF85-482C-A68C-40F1E4F81ECF}"/>
                </a:ext>
              </a:extLst>
            </p:cNvPr>
            <p:cNvSpPr/>
            <p:nvPr/>
          </p:nvSpPr>
          <p:spPr>
            <a:xfrm>
              <a:off x="10464800" y="1341120"/>
              <a:ext cx="1249680" cy="127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Correct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rgbClr val="C00000"/>
                  </a:solidFill>
                </a:rPr>
                <a:t>Logic Errors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DCFD7F-608A-424C-98CB-B9F91A95048C}"/>
                </a:ext>
              </a:extLst>
            </p:cNvPr>
            <p:cNvCxnSpPr/>
            <p:nvPr/>
          </p:nvCxnSpPr>
          <p:spPr>
            <a:xfrm>
              <a:off x="10017760" y="1976120"/>
              <a:ext cx="447040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2C7230-4CD1-4DEC-AFA7-53D374D40893}"/>
              </a:ext>
            </a:extLst>
          </p:cNvPr>
          <p:cNvGrpSpPr/>
          <p:nvPr/>
        </p:nvGrpSpPr>
        <p:grpSpPr>
          <a:xfrm>
            <a:off x="2621280" y="3444240"/>
            <a:ext cx="8509000" cy="233680"/>
            <a:chOff x="2621280" y="2631440"/>
            <a:chExt cx="8509000" cy="32512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C7323D5-9DB2-48EF-82D6-6C8B3924183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0280" y="2631440"/>
              <a:ext cx="0" cy="32512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1A9675F-1258-4CA9-B52A-4EF0E8329E41}"/>
                </a:ext>
              </a:extLst>
            </p:cNvPr>
            <p:cNvCxnSpPr>
              <a:cxnSpLocks/>
            </p:cNvCxnSpPr>
            <p:nvPr/>
          </p:nvCxnSpPr>
          <p:spPr>
            <a:xfrm>
              <a:off x="2621280" y="2956560"/>
              <a:ext cx="8509000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B2AED2-C2CF-4385-AE82-F6B242547A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1280" y="2631440"/>
              <a:ext cx="0" cy="32512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F7421A4-5FDD-4F7B-8D77-729B8BF06074}"/>
              </a:ext>
            </a:extLst>
          </p:cNvPr>
          <p:cNvSpPr txBox="1"/>
          <p:nvPr/>
        </p:nvSpPr>
        <p:spPr>
          <a:xfrm>
            <a:off x="5392509" y="3698240"/>
            <a:ext cx="132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Omitted for </a:t>
            </a:r>
            <a:r>
              <a:rPr lang="en-US" i="1" dirty="0"/>
              <a:t>interpreted language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97C6C2EF-5E04-48D0-95FC-0C6AB270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6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F2F8-B185-4A92-B4D1-5BDEE41D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Ch2 - Exercise 1: Hello World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C1FFF-741B-49FD-B8F7-FF80BFA63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BC481-AD33-49CB-88E2-E513F5E5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8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EBD1BF-30D0-4DD6-A3FD-52935B56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Course Folder &amp; Sub-Folders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90DC1-402F-4419-BDF1-B000CB5911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your class folders</a:t>
            </a:r>
          </a:p>
          <a:p>
            <a:pPr lvl="1"/>
            <a:r>
              <a:rPr lang="en-US" sz="2000" dirty="0"/>
              <a:t>Open File Explorer </a:t>
            </a:r>
          </a:p>
          <a:p>
            <a:pPr lvl="1"/>
            <a:r>
              <a:rPr lang="en-US" sz="2000" dirty="0"/>
              <a:t>Create a </a:t>
            </a:r>
            <a:r>
              <a:rPr lang="en-US" sz="2000" b="1" dirty="0"/>
              <a:t>MIS3301</a:t>
            </a:r>
            <a:r>
              <a:rPr lang="en-US" sz="2000" dirty="0"/>
              <a:t> folder on your P Drive</a:t>
            </a:r>
          </a:p>
          <a:p>
            <a:pPr lvl="1"/>
            <a:r>
              <a:rPr lang="en-US" sz="2000" dirty="0"/>
              <a:t>Go to: </a:t>
            </a:r>
            <a:r>
              <a:rPr lang="en-US" sz="2000" b="1" dirty="0"/>
              <a:t>H:\MIS3301\3301-Chp-Folders </a:t>
            </a:r>
            <a:br>
              <a:rPr lang="en-US" sz="2000" dirty="0"/>
            </a:br>
            <a:r>
              <a:rPr lang="en-US" sz="2000" dirty="0"/>
              <a:t>and copy the </a:t>
            </a:r>
            <a:r>
              <a:rPr lang="en-US" sz="2000" i="1" dirty="0"/>
              <a:t>sub-folders</a:t>
            </a:r>
            <a:r>
              <a:rPr lang="en-US" sz="2000" dirty="0"/>
              <a:t> as shown in the screenshot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A97A30-E06A-4CAD-BEF6-619C739A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E04994-B3C5-41A6-847B-A7CDD243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42" y="1192847"/>
            <a:ext cx="5324475" cy="408622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73B775C-764C-4127-9A08-FB57731EA009}"/>
              </a:ext>
            </a:extLst>
          </p:cNvPr>
          <p:cNvSpPr/>
          <p:nvPr/>
        </p:nvSpPr>
        <p:spPr>
          <a:xfrm>
            <a:off x="10830560" y="2611120"/>
            <a:ext cx="589280" cy="3759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1939</Words>
  <Application>Microsoft Office PowerPoint</Application>
  <PresentationFormat>Widescreen</PresentationFormat>
  <Paragraphs>412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Garamond</vt:lpstr>
      <vt:lpstr>Georgia</vt:lpstr>
      <vt:lpstr>Symbol</vt:lpstr>
      <vt:lpstr>Wingdings</vt:lpstr>
      <vt:lpstr>Wingdings 2</vt:lpstr>
      <vt:lpstr>Office Theme</vt:lpstr>
      <vt:lpstr>MIS 3301 Intro. to Business Programming Logic</vt:lpstr>
      <vt:lpstr>Outline</vt:lpstr>
      <vt:lpstr>Designing a Program</vt:lpstr>
      <vt:lpstr>Input Process Output (IPO)</vt:lpstr>
      <vt:lpstr>Ex: BMI Project</vt:lpstr>
      <vt:lpstr>Ex: BMI Project – Design the Problem</vt:lpstr>
      <vt:lpstr>Program Development Cycle</vt:lpstr>
      <vt:lpstr>Ch2 - Exercise 1: Hello World</vt:lpstr>
      <vt:lpstr>Create Course Folder &amp; Sub-Folders</vt:lpstr>
      <vt:lpstr>Ch2 - Exercise 1: Hello World</vt:lpstr>
      <vt:lpstr>Exercise cont.</vt:lpstr>
      <vt:lpstr>Displaying Output</vt:lpstr>
      <vt:lpstr>print() Function</vt:lpstr>
      <vt:lpstr>Displaying Strings</vt:lpstr>
      <vt:lpstr>Displaying Strings cont.</vt:lpstr>
      <vt:lpstr>Comments</vt:lpstr>
      <vt:lpstr>Comments</vt:lpstr>
      <vt:lpstr>Comments cont.</vt:lpstr>
      <vt:lpstr>Working with Variables</vt:lpstr>
      <vt:lpstr>Variables</vt:lpstr>
      <vt:lpstr>Variables: Naming Convention</vt:lpstr>
      <vt:lpstr>Variables can reference Literals</vt:lpstr>
      <vt:lpstr>Displaying a Variable</vt:lpstr>
      <vt:lpstr>Displaying Multiple Variables &amp; Literals</vt:lpstr>
      <vt:lpstr>Variable Reassignment</vt:lpstr>
      <vt:lpstr>More on IDLE</vt:lpstr>
      <vt:lpstr>IDLE: Color Codes</vt:lpstr>
      <vt:lpstr>IDLE: Keyboard Shortcuts</vt:lpstr>
      <vt:lpstr>Ch2 - Exercise 2: Literals &amp; Variables</vt:lpstr>
      <vt:lpstr>In the Shell Window…</vt:lpstr>
      <vt:lpstr>In the Text Editor Window…</vt:lpstr>
      <vt:lpstr>Exercise cont.</vt:lpstr>
      <vt:lpstr>Exercise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2020-08-28T12:15:50Z</dcterms:created>
  <dcterms:modified xsi:type="dcterms:W3CDTF">2022-01-16T22:36:18Z</dcterms:modified>
</cp:coreProperties>
</file>