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474" r:id="rId3"/>
    <p:sldId id="340" r:id="rId4"/>
    <p:sldId id="272" r:id="rId5"/>
    <p:sldId id="491" r:id="rId6"/>
    <p:sldId id="414" r:id="rId7"/>
    <p:sldId id="346" r:id="rId8"/>
    <p:sldId id="490" r:id="rId9"/>
    <p:sldId id="488" r:id="rId10"/>
    <p:sldId id="489" r:id="rId11"/>
    <p:sldId id="339" r:id="rId12"/>
    <p:sldId id="356" r:id="rId13"/>
    <p:sldId id="274" r:id="rId14"/>
    <p:sldId id="379" r:id="rId15"/>
    <p:sldId id="276" r:id="rId16"/>
    <p:sldId id="475" r:id="rId17"/>
    <p:sldId id="380" r:id="rId18"/>
    <p:sldId id="295" r:id="rId19"/>
    <p:sldId id="365" r:id="rId20"/>
    <p:sldId id="348" r:id="rId21"/>
    <p:sldId id="349" r:id="rId22"/>
    <p:sldId id="476" r:id="rId23"/>
    <p:sldId id="457" r:id="rId24"/>
    <p:sldId id="480" r:id="rId25"/>
    <p:sldId id="477" r:id="rId26"/>
    <p:sldId id="485" r:id="rId27"/>
    <p:sldId id="483" r:id="rId28"/>
    <p:sldId id="482" r:id="rId29"/>
    <p:sldId id="287" r:id="rId30"/>
    <p:sldId id="486" r:id="rId31"/>
    <p:sldId id="378" r:id="rId32"/>
    <p:sldId id="418" r:id="rId33"/>
    <p:sldId id="484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FF"/>
    <a:srgbClr val="FFD525"/>
    <a:srgbClr val="FFE16A"/>
    <a:srgbClr val="FFDB67"/>
    <a:srgbClr val="FCC70A"/>
    <a:srgbClr val="FBE9A8"/>
    <a:srgbClr val="FAC305"/>
    <a:srgbClr val="6A4203"/>
    <a:srgbClr val="6D3C02"/>
    <a:srgbClr val="A16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85695" autoAdjust="0"/>
  </p:normalViewPr>
  <p:slideViewPr>
    <p:cSldViewPr snapToGrid="0">
      <p:cViewPr varScale="1">
        <p:scale>
          <a:sx n="61" d="100"/>
          <a:sy n="61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5D5F5F-D3C8-4F27-93F8-E10A6B3A837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2ABB28-8490-4619-A565-84376FA88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E61F51C4-D08F-4CA8-90B4-632C09DF2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22408686-1539-4E2A-90A6-4A692D2A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840BCA6-970F-405E-A029-482C9BF13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B46CA6-B397-4292-AAF0-8E254DF9C219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E61F51C4-D08F-4CA8-90B4-632C09DF2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22408686-1539-4E2A-90A6-4A692D2A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840BCA6-970F-405E-A029-482C9BF13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B46CA6-B397-4292-AAF0-8E254DF9C219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86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E61F51C4-D08F-4CA8-90B4-632C09DF2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22408686-1539-4E2A-90A6-4A692D2A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840BCA6-970F-405E-A029-482C9BF13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B46CA6-B397-4292-AAF0-8E254DF9C219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603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7870-4C7A-4F20-8023-767F4D59AD9C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5B2EA0B-C0D9-4215-9ADE-FECEE39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4845"/>
            <a:ext cx="10442712" cy="1311965"/>
          </a:xfrm>
        </p:spPr>
        <p:txBody>
          <a:bodyPr anchor="ctr">
            <a:normAutofit/>
          </a:bodyPr>
          <a:lstStyle>
            <a:lvl1pPr algn="l">
              <a:defRPr sz="4800" b="0">
                <a:solidFill>
                  <a:srgbClr val="FFE16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9E6D30-4FA1-4ABA-A9D3-C29C09511732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rgbClr val="FFD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F5E395-9354-4DC2-8F60-2B2D7425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5F9016A5-EF2C-4CE7-ADA8-C29C31B77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F7E-C916-4AAC-A758-6D8F8DE0031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3825-AE01-4A18-85B0-AEA006FD6EB3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FAC6763-210F-48B3-9712-190766C8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1580-AA8C-42D8-B526-4581C07A11F0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49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49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708-DE4F-4C28-B284-C03059828945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43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6912"/>
            <a:ext cx="5157787" cy="420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183188" cy="420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964-E33C-4472-B4E0-CCE20A2C3584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C26F7-0E13-495C-96DF-D0EAAF6E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57A-F768-4761-A62C-BA38B8EF520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F040-03A8-41B2-A109-1723B75E726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C63A-B892-46E8-B4FD-B62D72618C0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6">
            <a:extLst>
              <a:ext uri="{FF2B5EF4-FFF2-40B4-BE49-F238E27FC236}">
                <a16:creationId xmlns:a16="http://schemas.microsoft.com/office/drawing/2014/main" id="{7CC8114C-4448-48F6-8A28-7AA371C4C849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04461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631-5DF4-4931-938A-6B6DFF283E0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73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Input, Processing, and Output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Part 2 – Data Types, </a:t>
            </a:r>
            <a:r>
              <a:rPr lang="en-US" altLang="en-US" dirty="0"/>
              <a:t>Performing Calculations</a:t>
            </a:r>
            <a:r>
              <a:rPr lang="en-US" dirty="0">
                <a:latin typeface="Garamond" panose="02020404030301010803" pitchFamily="18" charset="0"/>
              </a:rPr>
              <a:t>, Reading User Input,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Data Type Conversion</a:t>
            </a:r>
          </a:p>
          <a:p>
            <a:r>
              <a:rPr lang="en-US" dirty="0">
                <a:latin typeface="Garamond" panose="02020404030301010803" pitchFamily="18" charset="0"/>
              </a:rPr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231094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71D81E9-7347-497B-A5B3-BABD8A7DC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Immutable Data Types</a:t>
            </a:r>
            <a:endParaRPr lang="he-IL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951325C-3699-44A7-8BB4-A995632C3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/>
              <a:t>Immutable data types </a:t>
            </a:r>
            <a:r>
              <a:rPr lang="en-US" altLang="en-US" dirty="0"/>
              <a:t>include: </a:t>
            </a:r>
            <a:r>
              <a:rPr lang="en-US" altLang="en-US" i="1" dirty="0"/>
              <a:t>strings, </a:t>
            </a:r>
            <a:r>
              <a:rPr lang="en-US" altLang="en-US" i="1" dirty="0" err="1"/>
              <a:t>ints</a:t>
            </a:r>
            <a:r>
              <a:rPr lang="en-US" altLang="en-US" i="1" dirty="0"/>
              <a:t>, floats, and bools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Objects of these types cannot be updated (although it appears to us as they have been updated; instead a new object is created).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05C1D-E026-48C3-B20F-A57814A7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C60B31-DD53-4B08-AB61-51927C44DE80}"/>
              </a:ext>
            </a:extLst>
          </p:cNvPr>
          <p:cNvSpPr txBox="1"/>
          <p:nvPr/>
        </p:nvSpPr>
        <p:spPr>
          <a:xfrm>
            <a:off x="396241" y="3403866"/>
            <a:ext cx="1838959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var1</a:t>
            </a:r>
            <a:r>
              <a:rPr lang="en-US" altLang="en-US" sz="2400" dirty="0"/>
              <a:t> = 100 </a:t>
            </a:r>
          </a:p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var1</a:t>
            </a:r>
            <a:r>
              <a:rPr lang="en-US" altLang="en-US" sz="2400" dirty="0"/>
              <a:t> = 200</a:t>
            </a:r>
          </a:p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var1</a:t>
            </a:r>
            <a:r>
              <a:rPr lang="en-US" altLang="en-US" sz="2400" dirty="0"/>
              <a:t> = 'ABC'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00B0F0"/>
                </a:solidFill>
              </a:rPr>
              <a:t>var2</a:t>
            </a:r>
            <a:r>
              <a:rPr lang="en-US" altLang="en-US" sz="2400" dirty="0"/>
              <a:t> =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var1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95F34C3-3BE6-4E38-B506-4F3FC7733512}"/>
              </a:ext>
            </a:extLst>
          </p:cNvPr>
          <p:cNvSpPr/>
          <p:nvPr/>
        </p:nvSpPr>
        <p:spPr>
          <a:xfrm>
            <a:off x="4299953" y="3021798"/>
            <a:ext cx="1064527" cy="51013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100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BE2804-F937-4643-993A-9190A9F52AC1}"/>
              </a:ext>
            </a:extLst>
          </p:cNvPr>
          <p:cNvGrpSpPr/>
          <p:nvPr/>
        </p:nvGrpSpPr>
        <p:grpSpPr>
          <a:xfrm>
            <a:off x="2600220" y="3276868"/>
            <a:ext cx="1699733" cy="983627"/>
            <a:chOff x="6247660" y="3144788"/>
            <a:chExt cx="1699733" cy="98362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356ECDB-1127-4161-A7A7-E85E2BE00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160" y="3144788"/>
              <a:ext cx="825233" cy="553452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9C500E-26D4-4984-BD75-0CAC5226ACDF}"/>
                </a:ext>
              </a:extLst>
            </p:cNvPr>
            <p:cNvSpPr txBox="1"/>
            <p:nvPr/>
          </p:nvSpPr>
          <p:spPr>
            <a:xfrm>
              <a:off x="6247660" y="3605195"/>
              <a:ext cx="8382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var1</a:t>
              </a:r>
              <a:endParaRPr 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06A2B56-9656-410D-8BA3-C984D7823F7B}"/>
              </a:ext>
            </a:extLst>
          </p:cNvPr>
          <p:cNvSpPr txBox="1"/>
          <p:nvPr/>
        </p:nvSpPr>
        <p:spPr>
          <a:xfrm>
            <a:off x="3795494" y="2654663"/>
            <a:ext cx="198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Memory – i.e. RAM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1DA63F2-79F7-4993-9B8E-5AAB33340112}"/>
              </a:ext>
            </a:extLst>
          </p:cNvPr>
          <p:cNvSpPr/>
          <p:nvPr/>
        </p:nvSpPr>
        <p:spPr>
          <a:xfrm>
            <a:off x="4299953" y="3819358"/>
            <a:ext cx="1064527" cy="51013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929FC1-2642-451A-911F-3249948B93D8}"/>
              </a:ext>
            </a:extLst>
          </p:cNvPr>
          <p:cNvSpPr/>
          <p:nvPr/>
        </p:nvSpPr>
        <p:spPr>
          <a:xfrm>
            <a:off x="4299953" y="4616918"/>
            <a:ext cx="1064527" cy="51013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'ABC'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3408F4C-DA13-41DF-B467-2AF2ED0CB7BB}"/>
              </a:ext>
            </a:extLst>
          </p:cNvPr>
          <p:cNvGrpSpPr/>
          <p:nvPr/>
        </p:nvGrpSpPr>
        <p:grpSpPr>
          <a:xfrm>
            <a:off x="3505200" y="3332480"/>
            <a:ext cx="794753" cy="741948"/>
            <a:chOff x="7152640" y="3200400"/>
            <a:chExt cx="794753" cy="741948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4C9E11B-3755-4348-82AC-1355B05EC81C}"/>
                </a:ext>
              </a:extLst>
            </p:cNvPr>
            <p:cNvCxnSpPr>
              <a:cxnSpLocks/>
            </p:cNvCxnSpPr>
            <p:nvPr/>
          </p:nvCxnSpPr>
          <p:spPr>
            <a:xfrm>
              <a:off x="7152640" y="3937268"/>
              <a:ext cx="794753" cy="508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B9833264-248F-4FCD-AFE0-CDD4358264A5}"/>
                </a:ext>
              </a:extLst>
            </p:cNvPr>
            <p:cNvSpPr/>
            <p:nvPr/>
          </p:nvSpPr>
          <p:spPr>
            <a:xfrm>
              <a:off x="7447280" y="3200400"/>
              <a:ext cx="223520" cy="3962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0C4B96-134F-4FE1-8D86-DF106E6E7F73}"/>
              </a:ext>
            </a:extLst>
          </p:cNvPr>
          <p:cNvGrpSpPr/>
          <p:nvPr/>
        </p:nvGrpSpPr>
        <p:grpSpPr>
          <a:xfrm>
            <a:off x="3505200" y="3850640"/>
            <a:ext cx="794753" cy="1021348"/>
            <a:chOff x="7152640" y="3718560"/>
            <a:chExt cx="794753" cy="1021348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1ED763B-AB77-43C9-8F03-A0FE41FEB4F6}"/>
                </a:ext>
              </a:extLst>
            </p:cNvPr>
            <p:cNvCxnSpPr>
              <a:cxnSpLocks/>
            </p:cNvCxnSpPr>
            <p:nvPr/>
          </p:nvCxnSpPr>
          <p:spPr>
            <a:xfrm>
              <a:off x="7152640" y="4064000"/>
              <a:ext cx="794753" cy="67590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34BBA78E-DFED-446E-B98E-23D499142A1C}"/>
                </a:ext>
              </a:extLst>
            </p:cNvPr>
            <p:cNvSpPr/>
            <p:nvPr/>
          </p:nvSpPr>
          <p:spPr>
            <a:xfrm>
              <a:off x="7447280" y="3718560"/>
              <a:ext cx="223520" cy="3962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F168A6-9763-4D78-89D8-E599DF1AB598}"/>
              </a:ext>
            </a:extLst>
          </p:cNvPr>
          <p:cNvGrpSpPr/>
          <p:nvPr/>
        </p:nvGrpSpPr>
        <p:grpSpPr>
          <a:xfrm>
            <a:off x="2905020" y="5008880"/>
            <a:ext cx="1463780" cy="562255"/>
            <a:chOff x="2905020" y="4348480"/>
            <a:chExt cx="1463780" cy="5622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42AFF9-AD58-4AEC-9C12-A3F74924AE80}"/>
                </a:ext>
              </a:extLst>
            </p:cNvPr>
            <p:cNvSpPr txBox="1"/>
            <p:nvPr/>
          </p:nvSpPr>
          <p:spPr>
            <a:xfrm>
              <a:off x="2905020" y="4387515"/>
              <a:ext cx="8382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var2</a:t>
              </a:r>
              <a:endParaRPr 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A0D0E57-4220-472A-B66C-4AC644E5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880" y="4348480"/>
              <a:ext cx="629920" cy="26416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C64F57-65B4-48F5-9E73-66C075CD90E9}"/>
              </a:ext>
            </a:extLst>
          </p:cNvPr>
          <p:cNvGrpSpPr/>
          <p:nvPr/>
        </p:nvGrpSpPr>
        <p:grpSpPr>
          <a:xfrm>
            <a:off x="6299938" y="2174240"/>
            <a:ext cx="5892062" cy="4043045"/>
            <a:chOff x="6299938" y="2174240"/>
            <a:chExt cx="5892062" cy="404304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30303B7-9067-4963-AFA2-154711D3C0E5}"/>
                </a:ext>
              </a:extLst>
            </p:cNvPr>
            <p:cNvGrpSpPr/>
            <p:nvPr/>
          </p:nvGrpSpPr>
          <p:grpSpPr>
            <a:xfrm>
              <a:off x="6299938" y="2174240"/>
              <a:ext cx="5892062" cy="4043045"/>
              <a:chOff x="6299938" y="2174240"/>
              <a:chExt cx="5892062" cy="4043045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85E1C8-7577-4CA3-A5AA-FC39B06BACF9}"/>
                  </a:ext>
                </a:extLst>
              </p:cNvPr>
              <p:cNvSpPr txBox="1"/>
              <p:nvPr/>
            </p:nvSpPr>
            <p:spPr>
              <a:xfrm>
                <a:off x="7640689" y="2560586"/>
                <a:ext cx="3210560" cy="206210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en-US" sz="1600" dirty="0"/>
                  <a:t>var1 = 100</a:t>
                </a:r>
              </a:p>
              <a:p>
                <a:pPr>
                  <a:defRPr/>
                </a:pPr>
                <a:r>
                  <a:rPr lang="en-US" altLang="en-US" sz="1600" dirty="0"/>
                  <a:t>print('var1:', var1, 'ID:', </a:t>
                </a:r>
                <a:r>
                  <a:rPr lang="en-US" altLang="en-US" sz="1600" b="1" dirty="0">
                    <a:solidFill>
                      <a:srgbClr val="C00000"/>
                    </a:solidFill>
                  </a:rPr>
                  <a:t>id</a:t>
                </a:r>
                <a:r>
                  <a:rPr lang="en-US" altLang="en-US" sz="1600" dirty="0"/>
                  <a:t>(var1))</a:t>
                </a:r>
              </a:p>
              <a:p>
                <a:pPr>
                  <a:defRPr/>
                </a:pPr>
                <a:r>
                  <a:rPr lang="en-US" altLang="en-US" sz="1600" dirty="0"/>
                  <a:t>var1 = 200</a:t>
                </a:r>
              </a:p>
              <a:p>
                <a:pPr>
                  <a:defRPr/>
                </a:pPr>
                <a:r>
                  <a:rPr lang="en-US" altLang="en-US" sz="1600" dirty="0"/>
                  <a:t>print('var1:', var1, 'ID:', </a:t>
                </a:r>
                <a:r>
                  <a:rPr lang="en-US" altLang="en-US" sz="1600" b="1" dirty="0">
                    <a:solidFill>
                      <a:srgbClr val="C00000"/>
                    </a:solidFill>
                  </a:rPr>
                  <a:t>id</a:t>
                </a:r>
                <a:r>
                  <a:rPr lang="en-US" altLang="en-US" sz="1600" dirty="0"/>
                  <a:t>(var1))</a:t>
                </a:r>
              </a:p>
              <a:p>
                <a:pPr>
                  <a:defRPr/>
                </a:pPr>
                <a:r>
                  <a:rPr lang="en-US" altLang="en-US" sz="1600" dirty="0"/>
                  <a:t>var1 = 'ABC'</a:t>
                </a:r>
              </a:p>
              <a:p>
                <a:pPr>
                  <a:defRPr/>
                </a:pPr>
                <a:r>
                  <a:rPr lang="en-US" altLang="en-US" sz="1600" dirty="0"/>
                  <a:t>print('var1:', var1, 'ID:', </a:t>
                </a:r>
                <a:r>
                  <a:rPr lang="en-US" altLang="en-US" sz="1600" b="1" dirty="0">
                    <a:solidFill>
                      <a:srgbClr val="C00000"/>
                    </a:solidFill>
                  </a:rPr>
                  <a:t>id</a:t>
                </a:r>
                <a:r>
                  <a:rPr lang="en-US" altLang="en-US" sz="1600" dirty="0"/>
                  <a:t>(var1))</a:t>
                </a:r>
              </a:p>
              <a:p>
                <a:pPr>
                  <a:defRPr/>
                </a:pPr>
                <a:r>
                  <a:rPr lang="en-US" altLang="en-US" sz="1600" dirty="0"/>
                  <a:t>var2 = var1</a:t>
                </a:r>
                <a:endParaRPr lang="en-US" altLang="en-US" sz="1600" b="1" dirty="0">
                  <a:solidFill>
                    <a:srgbClr val="C00000"/>
                  </a:solidFill>
                </a:endParaRPr>
              </a:p>
              <a:p>
                <a:pPr>
                  <a:defRPr/>
                </a:pPr>
                <a:r>
                  <a:rPr lang="en-US" altLang="en-US" sz="1600" dirty="0"/>
                  <a:t>print('var2:', var2, 'ID:', </a:t>
                </a:r>
                <a:r>
                  <a:rPr lang="en-US" altLang="en-US" sz="1600" b="1" dirty="0">
                    <a:solidFill>
                      <a:srgbClr val="C00000"/>
                    </a:solidFill>
                  </a:rPr>
                  <a:t>id</a:t>
                </a:r>
                <a:r>
                  <a:rPr lang="en-US" altLang="en-US" sz="1600" dirty="0"/>
                  <a:t>(var2))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4C2F0A4-4E83-464A-80E5-7FA4D7D6E63A}"/>
                  </a:ext>
                </a:extLst>
              </p:cNvPr>
              <p:cNvSpPr txBox="1"/>
              <p:nvPr/>
            </p:nvSpPr>
            <p:spPr>
              <a:xfrm>
                <a:off x="6299938" y="2174240"/>
                <a:ext cx="5892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You can use </a:t>
                </a:r>
                <a:r>
                  <a:rPr lang="en-US" b="1" dirty="0"/>
                  <a:t>id() </a:t>
                </a:r>
                <a:r>
                  <a:rPr lang="en-US" dirty="0"/>
                  <a:t>to see that each object’s address is different.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45E39A5-4507-4390-8E2B-9E3E217EF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2882" y="5131435"/>
                <a:ext cx="3686175" cy="108585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06087E82-343F-4722-9E56-48D2DCD9E685}"/>
                </a:ext>
              </a:extLst>
            </p:cNvPr>
            <p:cNvSpPr/>
            <p:nvPr/>
          </p:nvSpPr>
          <p:spPr>
            <a:xfrm>
              <a:off x="11226800" y="5760720"/>
              <a:ext cx="254000" cy="42672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74617E-B265-4C75-B819-B2852A1B6331}"/>
                </a:ext>
              </a:extLst>
            </p:cNvPr>
            <p:cNvSpPr txBox="1"/>
            <p:nvPr/>
          </p:nvSpPr>
          <p:spPr>
            <a:xfrm>
              <a:off x="11440160" y="580136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Same</a:t>
              </a:r>
            </a:p>
          </p:txBody>
        </p:sp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47E925AD-5563-4A8E-A3AA-626BF2CBA86E}"/>
                </a:ext>
              </a:extLst>
            </p:cNvPr>
            <p:cNvSpPr/>
            <p:nvPr/>
          </p:nvSpPr>
          <p:spPr>
            <a:xfrm>
              <a:off x="11043920" y="5232400"/>
              <a:ext cx="274320" cy="68072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AFFF12-1766-451C-B772-02793C96A741}"/>
                </a:ext>
              </a:extLst>
            </p:cNvPr>
            <p:cNvSpPr txBox="1"/>
            <p:nvPr/>
          </p:nvSpPr>
          <p:spPr>
            <a:xfrm>
              <a:off x="11267440" y="5405120"/>
              <a:ext cx="833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Different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4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71D81E9-7347-497B-A5B3-BABD8A7DC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Garbage Collection</a:t>
            </a:r>
            <a:endParaRPr lang="he-IL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951325C-3699-44A7-8BB4-A995632C3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Garbage Collection - </a:t>
            </a:r>
            <a:r>
              <a:rPr lang="en-US" altLang="en-US" dirty="0"/>
              <a:t>removal of </a:t>
            </a:r>
            <a:r>
              <a:rPr lang="en-US" altLang="en-US" b="1" dirty="0"/>
              <a:t>values</a:t>
            </a:r>
            <a:r>
              <a:rPr lang="en-US" altLang="en-US" dirty="0"/>
              <a:t> that are no longer referenced by variables</a:t>
            </a:r>
          </a:p>
          <a:p>
            <a:pPr lvl="1" eaLnBrk="1" hangingPunct="1"/>
            <a:r>
              <a:rPr lang="en-US" altLang="en-US" dirty="0"/>
              <a:t>Carried out by </a:t>
            </a:r>
            <a:r>
              <a:rPr lang="en-US" altLang="en-US" i="1" dirty="0"/>
              <a:t>Python</a:t>
            </a:r>
            <a:r>
              <a:rPr lang="en-US" altLang="en-US" dirty="0"/>
              <a:t> </a:t>
            </a:r>
            <a:r>
              <a:rPr lang="en-US" altLang="en-US" i="1" dirty="0"/>
              <a:t>Interpreter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F19D0-4528-40D1-B406-2B3C30B7DB5B}"/>
              </a:ext>
            </a:extLst>
          </p:cNvPr>
          <p:cNvSpPr txBox="1"/>
          <p:nvPr/>
        </p:nvSpPr>
        <p:spPr>
          <a:xfrm>
            <a:off x="3342641" y="2824746"/>
            <a:ext cx="2626360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var1</a:t>
            </a:r>
            <a:r>
              <a:rPr lang="en-US" altLang="en-US" sz="2400" dirty="0"/>
              <a:t> = 100 </a:t>
            </a:r>
          </a:p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var1</a:t>
            </a:r>
            <a:r>
              <a:rPr lang="en-US" altLang="en-US" sz="2400" dirty="0"/>
              <a:t> = 200</a:t>
            </a:r>
          </a:p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var1</a:t>
            </a:r>
            <a:r>
              <a:rPr lang="en-US" altLang="en-US" sz="2400" dirty="0"/>
              <a:t> = 'ABC'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01244-2879-4F53-BE6F-987EC6FD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F40FBF-8D67-4628-86F4-ADE4D178E191}"/>
              </a:ext>
            </a:extLst>
          </p:cNvPr>
          <p:cNvSpPr/>
          <p:nvPr/>
        </p:nvSpPr>
        <p:spPr>
          <a:xfrm>
            <a:off x="8170913" y="2442678"/>
            <a:ext cx="1064527" cy="51013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3F32C-950A-41DB-AC3A-7E65D942B6C1}"/>
              </a:ext>
            </a:extLst>
          </p:cNvPr>
          <p:cNvCxnSpPr>
            <a:cxnSpLocks/>
          </p:cNvCxnSpPr>
          <p:nvPr/>
        </p:nvCxnSpPr>
        <p:spPr>
          <a:xfrm flipV="1">
            <a:off x="7345680" y="2697748"/>
            <a:ext cx="825233" cy="553452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CBF6DA-D13E-4B33-98D1-B98EF7A5281F}"/>
              </a:ext>
            </a:extLst>
          </p:cNvPr>
          <p:cNvSpPr txBox="1"/>
          <p:nvPr/>
        </p:nvSpPr>
        <p:spPr>
          <a:xfrm>
            <a:off x="6471180" y="3158155"/>
            <a:ext cx="83824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4">
                    <a:lumMod val="75000"/>
                  </a:schemeClr>
                </a:solidFill>
              </a:rPr>
              <a:t>var1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21AE1-24E6-4C69-94F0-A35D468A7D44}"/>
              </a:ext>
            </a:extLst>
          </p:cNvPr>
          <p:cNvSpPr txBox="1"/>
          <p:nvPr/>
        </p:nvSpPr>
        <p:spPr>
          <a:xfrm>
            <a:off x="8220527" y="2075543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Memory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F033BC-D21D-4913-945D-20C57F21209E}"/>
              </a:ext>
            </a:extLst>
          </p:cNvPr>
          <p:cNvSpPr/>
          <p:nvPr/>
        </p:nvSpPr>
        <p:spPr>
          <a:xfrm>
            <a:off x="8170913" y="3240238"/>
            <a:ext cx="1064527" cy="51013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59B19E-B391-4F86-B9C9-FE6CEE800A97}"/>
              </a:ext>
            </a:extLst>
          </p:cNvPr>
          <p:cNvSpPr/>
          <p:nvPr/>
        </p:nvSpPr>
        <p:spPr>
          <a:xfrm>
            <a:off x="8170913" y="4037798"/>
            <a:ext cx="1064527" cy="51013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'ABC'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266D08-060E-4462-A4E1-849AE6764B56}"/>
              </a:ext>
            </a:extLst>
          </p:cNvPr>
          <p:cNvCxnSpPr>
            <a:cxnSpLocks/>
          </p:cNvCxnSpPr>
          <p:nvPr/>
        </p:nvCxnSpPr>
        <p:spPr>
          <a:xfrm>
            <a:off x="7376160" y="3490228"/>
            <a:ext cx="794753" cy="508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36C1EAD-956C-4462-B8D8-013507292BC6}"/>
              </a:ext>
            </a:extLst>
          </p:cNvPr>
          <p:cNvSpPr/>
          <p:nvPr/>
        </p:nvSpPr>
        <p:spPr>
          <a:xfrm>
            <a:off x="7670800" y="2753360"/>
            <a:ext cx="223520" cy="396240"/>
          </a:xfrm>
          <a:prstGeom prst="mathMultipl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790B2F-4086-49B9-974C-E2FC9B98B194}"/>
              </a:ext>
            </a:extLst>
          </p:cNvPr>
          <p:cNvCxnSpPr>
            <a:cxnSpLocks/>
          </p:cNvCxnSpPr>
          <p:nvPr/>
        </p:nvCxnSpPr>
        <p:spPr>
          <a:xfrm>
            <a:off x="7376160" y="3616960"/>
            <a:ext cx="794753" cy="675908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9621180B-7B55-4FCB-BEC0-6D88B0565B8D}"/>
              </a:ext>
            </a:extLst>
          </p:cNvPr>
          <p:cNvSpPr/>
          <p:nvPr/>
        </p:nvSpPr>
        <p:spPr>
          <a:xfrm>
            <a:off x="7670800" y="3271520"/>
            <a:ext cx="223520" cy="396240"/>
          </a:xfrm>
          <a:prstGeom prst="mathMultiply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EC6603F-E2FF-4064-8469-F85445166A91}"/>
              </a:ext>
            </a:extLst>
          </p:cNvPr>
          <p:cNvSpPr/>
          <p:nvPr/>
        </p:nvSpPr>
        <p:spPr>
          <a:xfrm>
            <a:off x="8950960" y="2489200"/>
            <a:ext cx="223520" cy="396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A219D3D4-E72F-4FC8-AF86-89A2A61A4D0B}"/>
              </a:ext>
            </a:extLst>
          </p:cNvPr>
          <p:cNvSpPr/>
          <p:nvPr/>
        </p:nvSpPr>
        <p:spPr>
          <a:xfrm>
            <a:off x="8950960" y="3302000"/>
            <a:ext cx="223520" cy="396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9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5D1E-384C-4710-A5D2-6A2036C1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Performing Calculations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D94EA-B6F9-4C87-BB5D-1F833D11E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B9975-F0A2-4BE7-81CA-7A81A5DB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B47BEC6-22A9-462C-88E2-D8B73E679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Performing Calculations</a:t>
            </a:r>
            <a:endParaRPr lang="he-IL" alt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3FA68A8-7CDC-47B3-99E5-91A03F4CA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Math expression: performs calculation and gives a value</a:t>
            </a:r>
          </a:p>
          <a:p>
            <a:pPr lvl="1"/>
            <a:r>
              <a:rPr lang="en-US" altLang="en-US" b="1" dirty="0"/>
              <a:t>Math operators</a:t>
            </a:r>
          </a:p>
          <a:p>
            <a:pPr lvl="2"/>
            <a:r>
              <a:rPr lang="en-US" altLang="en-US" dirty="0"/>
              <a:t>Basic operators: + - *  but division is slightly different (see next slide)</a:t>
            </a:r>
          </a:p>
          <a:p>
            <a:pPr lvl="1"/>
            <a:r>
              <a:rPr lang="en-US" altLang="en-US" b="1" dirty="0"/>
              <a:t>Operands</a:t>
            </a:r>
          </a:p>
          <a:p>
            <a:pPr lvl="2"/>
            <a:r>
              <a:rPr lang="en-US" altLang="en-US" dirty="0"/>
              <a:t>Operands - the values surrounding the operator</a:t>
            </a:r>
          </a:p>
          <a:p>
            <a:pPr lvl="2"/>
            <a:r>
              <a:rPr lang="en-US" altLang="en-US" dirty="0"/>
              <a:t>Like literals, variables can also be used as operands</a:t>
            </a:r>
          </a:p>
          <a:p>
            <a:pPr lvl="1"/>
            <a:r>
              <a:rPr lang="en-US" altLang="en-US" dirty="0"/>
              <a:t>Resulting value typically assigned to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CC4CE-5C01-47C9-8157-F5ACB3742115}"/>
              </a:ext>
            </a:extLst>
          </p:cNvPr>
          <p:cNvSpPr txBox="1"/>
          <p:nvPr/>
        </p:nvSpPr>
        <p:spPr>
          <a:xfrm>
            <a:off x="2748449" y="3958649"/>
            <a:ext cx="4434671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en-US" sz="2400" dirty="0"/>
              <a:t>weight = 140</a:t>
            </a:r>
          </a:p>
          <a:p>
            <a:r>
              <a:rPr lang="en-US" altLang="en-US" sz="2400" dirty="0"/>
              <a:t>newWeight =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weight * .9</a:t>
            </a:r>
          </a:p>
          <a:p>
            <a:r>
              <a:rPr lang="en-US" altLang="en-US" sz="2400" dirty="0"/>
              <a:t>print(newWeight)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5E569-D195-42DD-BC1B-4B95E7130647}"/>
              </a:ext>
            </a:extLst>
          </p:cNvPr>
          <p:cNvGrpSpPr/>
          <p:nvPr/>
        </p:nvGrpSpPr>
        <p:grpSpPr>
          <a:xfrm>
            <a:off x="3909060" y="5384799"/>
            <a:ext cx="1221740" cy="1005839"/>
            <a:chOff x="8064500" y="4961518"/>
            <a:chExt cx="1221740" cy="154476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E5B538-6DCD-49C2-93D2-70F9C5FF6914}"/>
                </a:ext>
              </a:extLst>
            </p:cNvPr>
            <p:cNvSpPr/>
            <p:nvPr/>
          </p:nvSpPr>
          <p:spPr>
            <a:xfrm>
              <a:off x="8087360" y="5506719"/>
              <a:ext cx="1198880" cy="999559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i="1" dirty="0">
                  <a:solidFill>
                    <a:schemeClr val="accent4">
                      <a:lumMod val="75000"/>
                    </a:schemeClr>
                  </a:solidFill>
                </a:rPr>
                <a:t>126.0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3F616A-D762-4598-BCAD-9982C166B0B6}"/>
                </a:ext>
              </a:extLst>
            </p:cNvPr>
            <p:cNvSpPr txBox="1"/>
            <p:nvPr/>
          </p:nvSpPr>
          <p:spPr>
            <a:xfrm>
              <a:off x="8064500" y="4961518"/>
              <a:ext cx="774571" cy="51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Output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0FDF5-3C06-45EC-B676-761A401C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845-4A98-49C5-A352-3DD5B2127DE9}"/>
              </a:ext>
            </a:extLst>
          </p:cNvPr>
          <p:cNvSpPr txBox="1"/>
          <p:nvPr/>
        </p:nvSpPr>
        <p:spPr>
          <a:xfrm>
            <a:off x="1310640" y="4389120"/>
            <a:ext cx="95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71763-FB9C-41B9-ACAA-0D4DFC79FE13}"/>
              </a:ext>
            </a:extLst>
          </p:cNvPr>
          <p:cNvSpPr txBox="1"/>
          <p:nvPr/>
        </p:nvSpPr>
        <p:spPr>
          <a:xfrm>
            <a:off x="6583680" y="4389120"/>
            <a:ext cx="120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expression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D20E4F-91A7-4916-893B-EAA895C0E5C6}"/>
              </a:ext>
            </a:extLst>
          </p:cNvPr>
          <p:cNvCxnSpPr>
            <a:cxnSpLocks/>
          </p:cNvCxnSpPr>
          <p:nvPr/>
        </p:nvCxnSpPr>
        <p:spPr>
          <a:xfrm>
            <a:off x="2326640" y="4573786"/>
            <a:ext cx="48768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40A63B-01E0-4F67-AB64-2976FB9BDF62}"/>
              </a:ext>
            </a:extLst>
          </p:cNvPr>
          <p:cNvCxnSpPr>
            <a:cxnSpLocks/>
          </p:cNvCxnSpPr>
          <p:nvPr/>
        </p:nvCxnSpPr>
        <p:spPr>
          <a:xfrm flipH="1">
            <a:off x="6126480" y="4573786"/>
            <a:ext cx="48768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1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B47BEC6-22A9-462C-88E2-D8B73E679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Division</a:t>
            </a:r>
            <a:endParaRPr lang="he-IL" alt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3FA68A8-7CDC-47B3-99E5-91A03F4CA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types of division:</a:t>
            </a:r>
          </a:p>
          <a:p>
            <a:pPr lvl="1"/>
            <a:r>
              <a:rPr lang="en-US" altLang="en-US" b="1" dirty="0"/>
              <a:t>/ </a:t>
            </a:r>
            <a:r>
              <a:rPr lang="en-US" altLang="en-US" dirty="0"/>
              <a:t>operator</a:t>
            </a:r>
            <a:r>
              <a:rPr lang="en-US" altLang="en-US" b="1" dirty="0"/>
              <a:t> </a:t>
            </a:r>
            <a:r>
              <a:rPr lang="en-US" altLang="en-US" dirty="0"/>
              <a:t>performs </a:t>
            </a:r>
            <a:r>
              <a:rPr lang="en-US" altLang="en-US" b="1" i="1" dirty="0"/>
              <a:t>floating point division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b="1" dirty="0"/>
              <a:t>// </a:t>
            </a:r>
            <a:r>
              <a:rPr lang="en-US" altLang="en-US" dirty="0"/>
              <a:t>operator</a:t>
            </a:r>
            <a:r>
              <a:rPr lang="en-US" altLang="en-US" b="1" dirty="0"/>
              <a:t> </a:t>
            </a:r>
            <a:r>
              <a:rPr lang="en-US" altLang="en-US" dirty="0"/>
              <a:t>performs </a:t>
            </a:r>
            <a:r>
              <a:rPr lang="en-US" altLang="en-US" b="1" i="1" dirty="0"/>
              <a:t>integer division </a:t>
            </a:r>
            <a:r>
              <a:rPr lang="en-US" altLang="en-US" dirty="0"/>
              <a:t>– </a:t>
            </a:r>
            <a:r>
              <a:rPr lang="en-US" altLang="en-US" sz="1800" dirty="0"/>
              <a:t>i.e. it returns the quotient only</a:t>
            </a:r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B3FCB-C083-4080-BF3F-CC7404CB0751}"/>
              </a:ext>
            </a:extLst>
          </p:cNvPr>
          <p:cNvGrpSpPr/>
          <p:nvPr/>
        </p:nvGrpSpPr>
        <p:grpSpPr>
          <a:xfrm>
            <a:off x="2245529" y="1995963"/>
            <a:ext cx="5044806" cy="523220"/>
            <a:chOff x="2245529" y="1995963"/>
            <a:chExt cx="5044806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AE9453-BA78-4BF1-9994-749D03F69267}"/>
                </a:ext>
              </a:extLst>
            </p:cNvPr>
            <p:cNvSpPr txBox="1"/>
            <p:nvPr/>
          </p:nvSpPr>
          <p:spPr>
            <a:xfrm>
              <a:off x="4233053" y="2026741"/>
              <a:ext cx="305728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i="1" dirty="0">
                  <a:solidFill>
                    <a:schemeClr val="accent4">
                      <a:lumMod val="75000"/>
                    </a:schemeClr>
                  </a:solidFill>
                </a:rPr>
                <a:t>3.3333333333333335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FB03A-9667-40DA-83E9-5C48E330CC78}"/>
                </a:ext>
              </a:extLst>
            </p:cNvPr>
            <p:cNvSpPr txBox="1"/>
            <p:nvPr/>
          </p:nvSpPr>
          <p:spPr>
            <a:xfrm>
              <a:off x="2245529" y="1995963"/>
              <a:ext cx="2048025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en-US" dirty="0">
                  <a:solidFill>
                    <a:schemeClr val="bg1">
                      <a:lumMod val="65000"/>
                    </a:schemeClr>
                  </a:solidFill>
                </a:rPr>
                <a:t>&gt;&gt;&gt;</a:t>
              </a:r>
              <a:r>
                <a:rPr lang="en-US" altLang="en-US" sz="2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en-US" sz="2800" dirty="0"/>
                <a:t>  10</a:t>
              </a:r>
              <a:r>
                <a:rPr lang="en-US" altLang="en-US" sz="2800" b="1" dirty="0">
                  <a:solidFill>
                    <a:srgbClr val="C00000"/>
                  </a:solidFill>
                </a:rPr>
                <a:t>/</a:t>
              </a:r>
              <a:r>
                <a:rPr lang="en-US" altLang="en-US" sz="2800" dirty="0"/>
                <a:t>3</a:t>
              </a:r>
              <a:endParaRPr lang="en-US" sz="28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ED778-5A1A-4C78-850D-AD4A5FF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06F68A-F2F0-4111-B612-7458C87FEAE6}"/>
              </a:ext>
            </a:extLst>
          </p:cNvPr>
          <p:cNvGrpSpPr/>
          <p:nvPr/>
        </p:nvGrpSpPr>
        <p:grpSpPr>
          <a:xfrm>
            <a:off x="2103120" y="4254239"/>
            <a:ext cx="7322471" cy="1122550"/>
            <a:chOff x="2103120" y="3827519"/>
            <a:chExt cx="7322471" cy="112255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2A3003-8FE3-4EB1-94F5-5347E4A9B334}"/>
                </a:ext>
              </a:extLst>
            </p:cNvPr>
            <p:cNvGrpSpPr/>
            <p:nvPr/>
          </p:nvGrpSpPr>
          <p:grpSpPr>
            <a:xfrm>
              <a:off x="2103120" y="4074510"/>
              <a:ext cx="2830973" cy="875559"/>
              <a:chOff x="2092960" y="4308190"/>
              <a:chExt cx="2830973" cy="87555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3CA12-6AF2-437A-B630-2B76665DD2B1}"/>
                  </a:ext>
                </a:extLst>
              </p:cNvPr>
              <p:cNvSpPr txBox="1"/>
              <p:nvPr/>
            </p:nvSpPr>
            <p:spPr>
              <a:xfrm>
                <a:off x="4233053" y="4691307"/>
                <a:ext cx="69088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  3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B6709D-5448-410E-88CF-27FC82B3BF2D}"/>
                  </a:ext>
                </a:extLst>
              </p:cNvPr>
              <p:cNvSpPr txBox="1"/>
              <p:nvPr/>
            </p:nvSpPr>
            <p:spPr>
              <a:xfrm>
                <a:off x="2245529" y="4660529"/>
                <a:ext cx="2048025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solidFill>
                      <a:schemeClr val="bg1">
                        <a:lumMod val="65000"/>
                      </a:schemeClr>
                    </a:solidFill>
                  </a:rPr>
                  <a:t>&gt;&gt;&gt;</a:t>
                </a:r>
                <a:r>
                  <a:rPr lang="en-US" altLang="en-US" sz="2800" dirty="0"/>
                  <a:t>   10</a:t>
                </a:r>
                <a:r>
                  <a:rPr lang="en-US" altLang="en-US" sz="2800" b="1" dirty="0">
                    <a:solidFill>
                      <a:srgbClr val="C00000"/>
                    </a:solidFill>
                  </a:rPr>
                  <a:t>//</a:t>
                </a:r>
                <a:r>
                  <a:rPr lang="en-US" altLang="en-US" sz="2800" dirty="0"/>
                  <a:t>3</a:t>
                </a:r>
                <a:endParaRPr lang="en-US" sz="2800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7FBF97-CD7F-4E71-BE3F-58E340397DB6}"/>
                  </a:ext>
                </a:extLst>
              </p:cNvPr>
              <p:cNvSpPr txBox="1"/>
              <p:nvPr/>
            </p:nvSpPr>
            <p:spPr>
              <a:xfrm>
                <a:off x="2092960" y="4308190"/>
                <a:ext cx="2556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solidFill>
                      <a:srgbClr val="C00000"/>
                    </a:solidFill>
                  </a:rPr>
                  <a:t>Positive results </a:t>
                </a:r>
                <a:r>
                  <a:rPr lang="en-US" altLang="en-US" b="1" dirty="0">
                    <a:solidFill>
                      <a:srgbClr val="C00000"/>
                    </a:solidFill>
                  </a:rPr>
                  <a:t>truncated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F349C4A-576C-4957-83ED-1A404138395F}"/>
                </a:ext>
              </a:extLst>
            </p:cNvPr>
            <p:cNvGrpSpPr/>
            <p:nvPr/>
          </p:nvGrpSpPr>
          <p:grpSpPr>
            <a:xfrm>
              <a:off x="6696491" y="3827519"/>
              <a:ext cx="2729100" cy="1117948"/>
              <a:chOff x="6342292" y="4044030"/>
              <a:chExt cx="2729100" cy="111794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75D3F-D866-435E-81B6-42A59C7483F9}"/>
                  </a:ext>
                </a:extLst>
              </p:cNvPr>
              <p:cNvSpPr txBox="1"/>
              <p:nvPr/>
            </p:nvSpPr>
            <p:spPr>
              <a:xfrm>
                <a:off x="8380512" y="4669536"/>
                <a:ext cx="69088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  -4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B4FD0-E634-4020-9806-B038D33719A0}"/>
                  </a:ext>
                </a:extLst>
              </p:cNvPr>
              <p:cNvSpPr txBox="1"/>
              <p:nvPr/>
            </p:nvSpPr>
            <p:spPr>
              <a:xfrm>
                <a:off x="6403872" y="4638758"/>
                <a:ext cx="2048025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/>
                  <a:t>&gt;&gt;&gt;</a:t>
                </a:r>
                <a:r>
                  <a:rPr lang="en-US" altLang="en-US" sz="2800" dirty="0"/>
                  <a:t>   10</a:t>
                </a:r>
                <a:r>
                  <a:rPr lang="en-US" altLang="en-US" sz="2800" b="1" dirty="0">
                    <a:solidFill>
                      <a:srgbClr val="C00000"/>
                    </a:solidFill>
                  </a:rPr>
                  <a:t>//</a:t>
                </a:r>
                <a:r>
                  <a:rPr lang="en-US" altLang="en-US" sz="2800" dirty="0"/>
                  <a:t>-3</a:t>
                </a:r>
                <a:endParaRPr lang="en-US" sz="2800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BF2B5-0FCA-461F-B4F8-E0C8881344C6}"/>
                  </a:ext>
                </a:extLst>
              </p:cNvPr>
              <p:cNvSpPr txBox="1"/>
              <p:nvPr/>
            </p:nvSpPr>
            <p:spPr>
              <a:xfrm>
                <a:off x="6342292" y="4044030"/>
                <a:ext cx="24793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solidFill>
                      <a:srgbClr val="C00000"/>
                    </a:solidFill>
                  </a:rPr>
                  <a:t>Negative results are </a:t>
                </a:r>
              </a:p>
              <a:p>
                <a:r>
                  <a:rPr lang="en-US" altLang="en-US" b="1" dirty="0">
                    <a:solidFill>
                      <a:srgbClr val="C00000"/>
                    </a:solidFill>
                  </a:rPr>
                  <a:t>rounded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 away from zero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3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796D5E8-5ADD-4878-8E3B-4AA95D8B5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Remainder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1EC699C-599F-4BFD-8807-A72E0214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Remainder operator (%) - performs division &amp; returns the remainder</a:t>
            </a:r>
          </a:p>
          <a:p>
            <a:pPr lvl="1"/>
            <a:r>
              <a:rPr lang="en-US" dirty="0"/>
              <a:t>a.k.a. modulus operator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73741-66E9-4302-B309-0662C4B5E15E}"/>
              </a:ext>
            </a:extLst>
          </p:cNvPr>
          <p:cNvSpPr txBox="1"/>
          <p:nvPr/>
        </p:nvSpPr>
        <p:spPr>
          <a:xfrm>
            <a:off x="7272816" y="3907515"/>
            <a:ext cx="2048025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&gt;&gt;&gt;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800" dirty="0">
                <a:solidFill>
                  <a:prstClr val="black"/>
                </a:solidFill>
              </a:rPr>
              <a:t>4</a:t>
            </a:r>
            <a:r>
              <a:rPr lang="en-US" altLang="en-US" sz="2800" b="1" dirty="0">
                <a:solidFill>
                  <a:srgbClr val="C00000"/>
                </a:solidFill>
              </a:rPr>
              <a:t>%</a:t>
            </a:r>
            <a:r>
              <a:rPr lang="en-US" sz="2800" dirty="0">
                <a:solidFill>
                  <a:prstClr val="black"/>
                </a:solidFill>
              </a:rPr>
              <a:t>2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C2B9C-4A10-4B9F-A064-636428C71B4C}"/>
              </a:ext>
            </a:extLst>
          </p:cNvPr>
          <p:cNvSpPr txBox="1"/>
          <p:nvPr/>
        </p:nvSpPr>
        <p:spPr>
          <a:xfrm>
            <a:off x="9504180" y="3907515"/>
            <a:ext cx="6908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50744-E376-44D4-BD3E-67E2152C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DD52BA-049F-41C0-BB0C-2F2893E18AB3}"/>
              </a:ext>
            </a:extLst>
          </p:cNvPr>
          <p:cNvGrpSpPr/>
          <p:nvPr/>
        </p:nvGrpSpPr>
        <p:grpSpPr>
          <a:xfrm>
            <a:off x="1845949" y="2918458"/>
            <a:ext cx="2780004" cy="523220"/>
            <a:chOff x="2167916" y="2655295"/>
            <a:chExt cx="278000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582EEC-856C-4E39-B74F-ECF9A01F5C28}"/>
                </a:ext>
              </a:extLst>
            </p:cNvPr>
            <p:cNvSpPr txBox="1"/>
            <p:nvPr/>
          </p:nvSpPr>
          <p:spPr>
            <a:xfrm>
              <a:off x="2167916" y="2655295"/>
              <a:ext cx="2048025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en-US" dirty="0">
                  <a:solidFill>
                    <a:schemeClr val="bg1">
                      <a:lumMod val="65000"/>
                    </a:schemeClr>
                  </a:solidFill>
                </a:rPr>
                <a:t>&gt;&gt;&gt;</a:t>
              </a:r>
              <a:r>
                <a:rPr lang="en-US" altLang="en-US" sz="2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en-US" sz="2800" dirty="0"/>
                <a:t>  10</a:t>
              </a:r>
              <a:r>
                <a:rPr lang="en-US" altLang="en-US" sz="2800" b="1" dirty="0">
                  <a:solidFill>
                    <a:srgbClr val="C00000"/>
                  </a:solidFill>
                </a:rPr>
                <a:t>//</a:t>
              </a:r>
              <a:r>
                <a:rPr lang="en-US" altLang="en-US" sz="2800" dirty="0"/>
                <a:t>3</a:t>
              </a:r>
              <a:endParaRPr lang="en-US" sz="2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28EBE0-A470-4864-9A15-8B3BED29783F}"/>
                </a:ext>
              </a:extLst>
            </p:cNvPr>
            <p:cNvSpPr txBox="1"/>
            <p:nvPr/>
          </p:nvSpPr>
          <p:spPr>
            <a:xfrm>
              <a:off x="4257040" y="2655295"/>
              <a:ext cx="69088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chemeClr val="accent4">
                      <a:lumMod val="75000"/>
                    </a:schemeClr>
                  </a:solidFill>
                </a:rPr>
                <a:t> 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F23C20-2407-4ADA-BF80-AEA3B8D721D9}"/>
              </a:ext>
            </a:extLst>
          </p:cNvPr>
          <p:cNvGrpSpPr/>
          <p:nvPr/>
        </p:nvGrpSpPr>
        <p:grpSpPr>
          <a:xfrm>
            <a:off x="7291709" y="2920911"/>
            <a:ext cx="2780004" cy="523220"/>
            <a:chOff x="2167916" y="2655295"/>
            <a:chExt cx="2780004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026F67-BAA5-4115-B24E-370E628971F0}"/>
                </a:ext>
              </a:extLst>
            </p:cNvPr>
            <p:cNvSpPr txBox="1"/>
            <p:nvPr/>
          </p:nvSpPr>
          <p:spPr>
            <a:xfrm>
              <a:off x="2167916" y="2655295"/>
              <a:ext cx="2048025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en-US" dirty="0">
                  <a:solidFill>
                    <a:schemeClr val="bg1">
                      <a:lumMod val="65000"/>
                    </a:schemeClr>
                  </a:solidFill>
                </a:rPr>
                <a:t>&gt;&gt;&gt;</a:t>
              </a:r>
              <a:r>
                <a:rPr lang="en-US" altLang="en-US" sz="2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en-US" sz="2800" dirty="0"/>
                <a:t>  10</a:t>
              </a:r>
              <a:r>
                <a:rPr lang="en-US" altLang="en-US" sz="2800" b="1" dirty="0">
                  <a:solidFill>
                    <a:srgbClr val="C00000"/>
                  </a:solidFill>
                </a:rPr>
                <a:t>%</a:t>
              </a:r>
              <a:r>
                <a:rPr lang="en-US" altLang="en-US" sz="2800" dirty="0"/>
                <a:t>3</a:t>
              </a:r>
              <a:endParaRPr lang="en-US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065567-4779-4BD1-A03F-6C9838004FD5}"/>
                </a:ext>
              </a:extLst>
            </p:cNvPr>
            <p:cNvSpPr txBox="1"/>
            <p:nvPr/>
          </p:nvSpPr>
          <p:spPr>
            <a:xfrm>
              <a:off x="4257040" y="2655295"/>
              <a:ext cx="69088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chemeClr val="accent4">
                      <a:lumMod val="75000"/>
                    </a:schemeClr>
                  </a:solidFill>
                </a:rPr>
                <a:t> 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B38503-ADA6-468A-AA2D-71F4374C4E31}"/>
              </a:ext>
            </a:extLst>
          </p:cNvPr>
          <p:cNvSpPr txBox="1"/>
          <p:nvPr/>
        </p:nvSpPr>
        <p:spPr>
          <a:xfrm>
            <a:off x="1643888" y="2178636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// - returns the </a:t>
            </a:r>
            <a:r>
              <a:rPr lang="en-US" sz="2400" b="1" cap="small" dirty="0">
                <a:solidFill>
                  <a:srgbClr val="C00000"/>
                </a:solidFill>
              </a:rPr>
              <a:t>Quotient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2F986-6A3D-4438-98DB-0419C7D8A9A4}"/>
              </a:ext>
            </a:extLst>
          </p:cNvPr>
          <p:cNvSpPr txBox="1"/>
          <p:nvPr/>
        </p:nvSpPr>
        <p:spPr>
          <a:xfrm>
            <a:off x="7022554" y="2178636"/>
            <a:ext cx="280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%</a:t>
            </a:r>
            <a:r>
              <a:rPr lang="en-US" dirty="0">
                <a:solidFill>
                  <a:srgbClr val="C00000"/>
                </a:solidFill>
              </a:rPr>
              <a:t> returns the </a:t>
            </a:r>
            <a:r>
              <a:rPr lang="en-US" sz="2400" b="1" cap="small" dirty="0">
                <a:solidFill>
                  <a:srgbClr val="C00000"/>
                </a:solidFill>
              </a:rPr>
              <a:t>Remainder</a:t>
            </a:r>
            <a:endParaRPr lang="en-US" b="1" cap="small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3D735B-FB41-4402-89A6-0AAD9F1542A4}"/>
              </a:ext>
            </a:extLst>
          </p:cNvPr>
          <p:cNvSpPr txBox="1"/>
          <p:nvPr/>
        </p:nvSpPr>
        <p:spPr>
          <a:xfrm>
            <a:off x="7262656" y="5033269"/>
            <a:ext cx="2048025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&gt;&gt;&gt;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sz="2800" dirty="0"/>
              <a:t>  17</a:t>
            </a:r>
            <a:r>
              <a:rPr lang="en-US" altLang="en-US" sz="2800" b="1" dirty="0">
                <a:solidFill>
                  <a:srgbClr val="C00000"/>
                </a:solidFill>
              </a:rPr>
              <a:t>%</a:t>
            </a:r>
            <a:r>
              <a:rPr lang="en-US" altLang="en-US" sz="2800" dirty="0"/>
              <a:t>3</a:t>
            </a:r>
            <a:r>
              <a:rPr lang="en-US" sz="28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B7EA8-146C-489F-9FC0-98EDC3B9B11F}"/>
              </a:ext>
            </a:extLst>
          </p:cNvPr>
          <p:cNvSpPr txBox="1"/>
          <p:nvPr/>
        </p:nvSpPr>
        <p:spPr>
          <a:xfrm>
            <a:off x="9504180" y="5033269"/>
            <a:ext cx="6908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240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796D5E8-5ADD-4878-8E3B-4AA95D8B5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Exponentiation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1EC699C-599F-4BFD-8807-A72E0214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 operator (**) - raises a number to a power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50744-E376-44D4-BD3E-67E2152C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16E1C-1793-48E4-B29B-F88BEF25FBFA}"/>
              </a:ext>
            </a:extLst>
          </p:cNvPr>
          <p:cNvSpPr txBox="1"/>
          <p:nvPr/>
        </p:nvSpPr>
        <p:spPr>
          <a:xfrm>
            <a:off x="4673600" y="1783378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x </a:t>
            </a:r>
            <a:r>
              <a:rPr lang="en-US" sz="4400" b="1" dirty="0">
                <a:solidFill>
                  <a:srgbClr val="C00000"/>
                </a:solidFill>
              </a:rPr>
              <a:t>**</a:t>
            </a:r>
            <a:r>
              <a:rPr lang="en-US" sz="4400" b="1" dirty="0"/>
              <a:t> y  </a:t>
            </a:r>
            <a:endParaRPr lang="en-US" sz="4400" b="1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CFB7E-1886-4CB1-A28A-C676B0A00197}"/>
              </a:ext>
            </a:extLst>
          </p:cNvPr>
          <p:cNvSpPr txBox="1"/>
          <p:nvPr/>
        </p:nvSpPr>
        <p:spPr>
          <a:xfrm>
            <a:off x="2621280" y="1752600"/>
            <a:ext cx="65915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b="1" dirty="0"/>
              <a:t>x</a:t>
            </a:r>
            <a:r>
              <a:rPr lang="en-US" sz="4800" b="1" baseline="60000" dirty="0"/>
              <a:t>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8F3F1-09D3-4B2C-8235-3FAD7B923307}"/>
              </a:ext>
            </a:extLst>
          </p:cNvPr>
          <p:cNvCxnSpPr>
            <a:cxnSpLocks/>
          </p:cNvCxnSpPr>
          <p:nvPr/>
        </p:nvCxnSpPr>
        <p:spPr>
          <a:xfrm>
            <a:off x="3627120" y="2168098"/>
            <a:ext cx="5892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209580-FF66-4999-A6BD-A8B6D10A517F}"/>
              </a:ext>
            </a:extLst>
          </p:cNvPr>
          <p:cNvGrpSpPr/>
          <p:nvPr/>
        </p:nvGrpSpPr>
        <p:grpSpPr>
          <a:xfrm>
            <a:off x="2550160" y="3627120"/>
            <a:ext cx="4802013" cy="707886"/>
            <a:chOff x="2550160" y="3627120"/>
            <a:chExt cx="4802013" cy="7078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429E88-0F4C-4416-BD47-4492BDC46300}"/>
                </a:ext>
              </a:extLst>
            </p:cNvPr>
            <p:cNvGrpSpPr/>
            <p:nvPr/>
          </p:nvGrpSpPr>
          <p:grpSpPr>
            <a:xfrm>
              <a:off x="4551849" y="3702741"/>
              <a:ext cx="2800324" cy="556644"/>
              <a:chOff x="2245529" y="2034063"/>
              <a:chExt cx="2800324" cy="55664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469302-397C-4D49-A2E4-925351086B91}"/>
                  </a:ext>
                </a:extLst>
              </p:cNvPr>
              <p:cNvSpPr txBox="1"/>
              <p:nvPr/>
            </p:nvSpPr>
            <p:spPr>
              <a:xfrm>
                <a:off x="2245529" y="2034063"/>
                <a:ext cx="2048025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en-US" dirty="0">
                    <a:solidFill>
                      <a:schemeClr val="bg1">
                        <a:lumMod val="65000"/>
                      </a:schemeClr>
                    </a:solidFill>
                  </a:rPr>
                  <a:t>&gt;&gt;&gt;</a:t>
                </a:r>
                <a:r>
                  <a:rPr lang="en-US" altLang="en-US" sz="28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en-US" sz="2800" dirty="0"/>
                  <a:t>  2</a:t>
                </a:r>
                <a:r>
                  <a:rPr lang="en-US" altLang="en-US" sz="2800" dirty="0">
                    <a:solidFill>
                      <a:srgbClr val="C00000"/>
                    </a:solidFill>
                  </a:rPr>
                  <a:t>**</a:t>
                </a:r>
                <a:r>
                  <a:rPr lang="en-US" altLang="en-US" sz="2800" dirty="0"/>
                  <a:t>3</a:t>
                </a:r>
                <a:endParaRPr lang="en-US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DD25C-E500-4F1B-A929-49E9DA97004B}"/>
                  </a:ext>
                </a:extLst>
              </p:cNvPr>
              <p:cNvSpPr txBox="1"/>
              <p:nvPr/>
            </p:nvSpPr>
            <p:spPr>
              <a:xfrm>
                <a:off x="4354973" y="2067487"/>
                <a:ext cx="69088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accent4">
                        <a:lumMod val="75000"/>
                      </a:schemeClr>
                    </a:solidFill>
                  </a:rPr>
                  <a:t> 8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F4585-5D17-4297-9A17-328151F28671}"/>
                </a:ext>
              </a:extLst>
            </p:cNvPr>
            <p:cNvSpPr txBox="1"/>
            <p:nvPr/>
          </p:nvSpPr>
          <p:spPr>
            <a:xfrm>
              <a:off x="2550160" y="3627120"/>
              <a:ext cx="61747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baseline="60000" dirty="0"/>
                <a:t>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015AFC-747B-4F28-ABAB-F9461BFACD4E}"/>
                </a:ext>
              </a:extLst>
            </p:cNvPr>
            <p:cNvCxnSpPr>
              <a:cxnSpLocks/>
            </p:cNvCxnSpPr>
            <p:nvPr/>
          </p:nvCxnSpPr>
          <p:spPr>
            <a:xfrm>
              <a:off x="3576320" y="3981063"/>
              <a:ext cx="5892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65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3FA68A8-7CDC-47B3-99E5-91A03F4CA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order – </a:t>
            </a:r>
            <a:r>
              <a:rPr lang="en-US" altLang="en-US" b="1" dirty="0"/>
              <a:t>PEMDAS (or PEMD</a:t>
            </a:r>
            <a:r>
              <a:rPr lang="en-US" altLang="en-US" b="1" dirty="0">
                <a:solidFill>
                  <a:srgbClr val="C00000"/>
                </a:solidFill>
              </a:rPr>
              <a:t>R</a:t>
            </a:r>
            <a:r>
              <a:rPr lang="en-US" altLang="en-US" b="1" dirty="0"/>
              <a:t>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P</a:t>
            </a:r>
            <a:r>
              <a:rPr lang="en-US" altLang="en-US" dirty="0"/>
              <a:t>arentheses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E</a:t>
            </a:r>
            <a:r>
              <a:rPr lang="en-US" altLang="en-US" dirty="0"/>
              <a:t>xponentiation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M</a:t>
            </a:r>
            <a:r>
              <a:rPr lang="en-US" altLang="en-US" dirty="0"/>
              <a:t>ultiplication, </a:t>
            </a:r>
            <a:r>
              <a:rPr lang="en-US" altLang="en-US" b="1" dirty="0"/>
              <a:t>D</a:t>
            </a:r>
            <a:r>
              <a:rPr lang="en-US" altLang="en-US" dirty="0"/>
              <a:t>ivision, </a:t>
            </a:r>
            <a:r>
              <a:rPr lang="en-US" altLang="en-US" b="1" dirty="0">
                <a:solidFill>
                  <a:srgbClr val="C00000"/>
                </a:solidFill>
              </a:rPr>
              <a:t>R</a:t>
            </a:r>
            <a:r>
              <a:rPr lang="en-US" altLang="en-US" dirty="0"/>
              <a:t>emainder </a:t>
            </a:r>
            <a:r>
              <a:rPr lang="en-US" altLang="en-US" sz="1600" dirty="0"/>
              <a:t>– these are equal, precedence is left to right</a:t>
            </a:r>
            <a:endParaRPr lang="en-US" alt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A</a:t>
            </a:r>
            <a:r>
              <a:rPr lang="en-US" altLang="en-US" dirty="0"/>
              <a:t>ddition, </a:t>
            </a:r>
            <a:r>
              <a:rPr lang="en-US" altLang="en-US" b="1" dirty="0"/>
              <a:t>S</a:t>
            </a:r>
            <a:r>
              <a:rPr lang="en-US" altLang="en-US" dirty="0"/>
              <a:t>ubtraction</a:t>
            </a:r>
            <a:r>
              <a:rPr lang="en-US" altLang="en-US" sz="2400" dirty="0"/>
              <a:t> </a:t>
            </a:r>
            <a:r>
              <a:rPr lang="en-US" altLang="en-US" sz="1600" dirty="0"/>
              <a:t>– these are equal, , precedence is left to right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31083-8C7E-4ADB-9B08-669952CE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id="{BB47BEC6-22A9-462C-88E2-D8B73E679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Precedence of Operators</a:t>
            </a:r>
            <a:endParaRPr lang="he-IL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DA0723-4242-40F7-8DF4-F90EC7E1C42F}"/>
              </a:ext>
            </a:extLst>
          </p:cNvPr>
          <p:cNvGrpSpPr/>
          <p:nvPr/>
        </p:nvGrpSpPr>
        <p:grpSpPr>
          <a:xfrm>
            <a:off x="1705459" y="3391708"/>
            <a:ext cx="5609739" cy="523220"/>
            <a:chOff x="2167916" y="2655295"/>
            <a:chExt cx="2780004" cy="5232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13DDF6-B01E-4AFB-BEC8-30869D8571F5}"/>
                </a:ext>
              </a:extLst>
            </p:cNvPr>
            <p:cNvSpPr txBox="1"/>
            <p:nvPr/>
          </p:nvSpPr>
          <p:spPr>
            <a:xfrm>
              <a:off x="2167916" y="2655295"/>
              <a:ext cx="2048025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en-US" dirty="0">
                  <a:solidFill>
                    <a:schemeClr val="bg1">
                      <a:lumMod val="65000"/>
                    </a:schemeClr>
                  </a:solidFill>
                </a:rPr>
                <a:t>&gt;&gt;&gt;</a:t>
              </a:r>
              <a:r>
                <a:rPr lang="en-US" altLang="en-US" sz="2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en-US" sz="2800" dirty="0"/>
                <a:t>  10+2**(2+1)//3*4</a:t>
              </a:r>
              <a:endParaRPr lang="en-US" sz="2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D19F-1EA9-4F3D-9F91-29CCD7115674}"/>
                </a:ext>
              </a:extLst>
            </p:cNvPr>
            <p:cNvSpPr txBox="1"/>
            <p:nvPr/>
          </p:nvSpPr>
          <p:spPr>
            <a:xfrm>
              <a:off x="4257040" y="2655295"/>
              <a:ext cx="69088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chemeClr val="accent4">
                      <a:lumMod val="75000"/>
                    </a:schemeClr>
                  </a:solidFill>
                </a:rPr>
                <a:t> 18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A25761-BC42-4292-AE9D-D2EE0B5273ED}"/>
              </a:ext>
            </a:extLst>
          </p:cNvPr>
          <p:cNvSpPr txBox="1"/>
          <p:nvPr/>
        </p:nvSpPr>
        <p:spPr>
          <a:xfrm>
            <a:off x="2794000" y="4196080"/>
            <a:ext cx="8757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indent="-520700">
              <a:buFont typeface="+mj-lt"/>
              <a:buAutoNum type="arabicPeriod"/>
            </a:pPr>
            <a:r>
              <a:rPr lang="en-US" sz="2000" dirty="0"/>
              <a:t>(2+1) = 3</a:t>
            </a:r>
          </a:p>
          <a:p>
            <a:pPr marL="520700" indent="-520700">
              <a:buFont typeface="+mj-lt"/>
              <a:buAutoNum type="arabicPeriod"/>
            </a:pPr>
            <a:r>
              <a:rPr lang="en-US" sz="2000" dirty="0"/>
              <a:t>2**3 = 8</a:t>
            </a:r>
          </a:p>
          <a:p>
            <a:pPr marL="520700" indent="-520700">
              <a:buFont typeface="+mj-lt"/>
              <a:buAutoNum type="arabicPeriod"/>
            </a:pPr>
            <a:r>
              <a:rPr lang="en-US" sz="2000" dirty="0"/>
              <a:t>8//3 = 2    </a:t>
            </a:r>
            <a:r>
              <a:rPr lang="en-US" sz="1600" dirty="0">
                <a:sym typeface="Wingdings" panose="05000000000000000000" pitchFamily="2" charset="2"/>
              </a:rPr>
              <a:t> recall, this is integer division so it truncates the decimal</a:t>
            </a:r>
            <a:endParaRPr lang="en-US" sz="1600" dirty="0"/>
          </a:p>
          <a:p>
            <a:pPr marL="520700" indent="-520700">
              <a:buFont typeface="+mj-lt"/>
              <a:buAutoNum type="arabicPeriod"/>
            </a:pPr>
            <a:r>
              <a:rPr lang="en-US" sz="2000" dirty="0"/>
              <a:t>2*4 = 8</a:t>
            </a:r>
          </a:p>
          <a:p>
            <a:pPr marL="520700" indent="-520700">
              <a:buFont typeface="+mj-lt"/>
              <a:buAutoNum type="arabicPeriod"/>
            </a:pPr>
            <a:r>
              <a:rPr lang="en-US" sz="2000" dirty="0"/>
              <a:t>10+8 = 18</a:t>
            </a:r>
          </a:p>
        </p:txBody>
      </p:sp>
    </p:spTree>
    <p:extLst>
      <p:ext uri="{BB962C8B-B14F-4D97-AF65-F5344CB8AC3E}">
        <p14:creationId xmlns:p14="http://schemas.microsoft.com/office/powerpoint/2010/main" val="396028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1E2F5AA-B362-456C-A63D-4040D15EF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Named Constants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6680D28-8B37-44ED-BB05-6B7C2B71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Do NOT use </a:t>
            </a:r>
            <a:r>
              <a:rPr lang="en-US" altLang="en-US" sz="2400" b="1" u="sng" dirty="0"/>
              <a:t>magic numbers!</a:t>
            </a:r>
          </a:p>
          <a:p>
            <a:endParaRPr lang="en-US" altLang="en-US" sz="2400" b="1" u="sng" dirty="0"/>
          </a:p>
          <a:p>
            <a:endParaRPr lang="en-US" altLang="en-US" sz="2400" b="1" u="sng" dirty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A </a:t>
            </a:r>
            <a:r>
              <a:rPr lang="en-US" altLang="en-US" sz="2400" b="1" dirty="0"/>
              <a:t>named constant </a:t>
            </a:r>
            <a:r>
              <a:rPr lang="en-US" altLang="en-US" sz="2400" dirty="0"/>
              <a:t>is a name that represents a value that does not change during the program's execution.</a:t>
            </a:r>
          </a:p>
          <a:p>
            <a:pPr lvl="1"/>
            <a:r>
              <a:rPr lang="en-US" altLang="en-US" sz="2000" dirty="0"/>
              <a:t>Use UPPER_CASE!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52BA2A-983A-4072-87F4-91447760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1BE5D-0B08-4223-8D32-6FC516181624}"/>
              </a:ext>
            </a:extLst>
          </p:cNvPr>
          <p:cNvSpPr txBox="1"/>
          <p:nvPr/>
        </p:nvSpPr>
        <p:spPr>
          <a:xfrm>
            <a:off x="2552700" y="1485900"/>
            <a:ext cx="468630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sub_total = 123.99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sub_total *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.0825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FA69D-30C1-47E4-B0C5-023E943BD88F}"/>
              </a:ext>
            </a:extLst>
          </p:cNvPr>
          <p:cNvSpPr txBox="1"/>
          <p:nvPr/>
        </p:nvSpPr>
        <p:spPr>
          <a:xfrm>
            <a:off x="2552700" y="4053840"/>
            <a:ext cx="4801314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#Constants</a:t>
            </a:r>
          </a:p>
          <a:p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SALES_TAX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.0825 </a:t>
            </a:r>
          </a:p>
          <a:p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sub_total = 123.99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sub_total *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SALES_TAX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7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5F686-A4C8-40DC-9D2E-6EEADBA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User Input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A5B52-7077-4C44-BD4C-364136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E4883-1B52-47EE-9C17-35D4AD8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4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04B658-0FC6-4CB4-945E-3976384E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BC879-168D-47FE-BBDB-1ADDEDD9E0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 Types</a:t>
            </a:r>
          </a:p>
          <a:p>
            <a:pPr lvl="1"/>
            <a:r>
              <a:rPr lang="en-US" dirty="0"/>
              <a:t>type() function </a:t>
            </a:r>
          </a:p>
          <a:p>
            <a:pPr lvl="1"/>
            <a:r>
              <a:rPr lang="en-US" altLang="en-US" dirty="0"/>
              <a:t>Statically vs. Dynamically-Typed Languages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endParaRPr lang="en-US" dirty="0"/>
          </a:p>
          <a:p>
            <a:r>
              <a:rPr lang="en-US" altLang="en-US" b="1" dirty="0"/>
              <a:t>Performing Calculations</a:t>
            </a:r>
            <a:endParaRPr lang="en-US" b="1" dirty="0"/>
          </a:p>
          <a:p>
            <a:pPr lvl="1">
              <a:tabLst>
                <a:tab pos="2854325" algn="l"/>
              </a:tabLst>
            </a:pPr>
            <a:r>
              <a:rPr lang="en-US" dirty="0"/>
              <a:t>Basic operators	+ - *</a:t>
            </a:r>
          </a:p>
          <a:p>
            <a:pPr lvl="1">
              <a:tabLst>
                <a:tab pos="2854325" algn="l"/>
              </a:tabLst>
            </a:pPr>
            <a:r>
              <a:rPr lang="en-US" dirty="0"/>
              <a:t>Division 	/  vs.   //</a:t>
            </a:r>
          </a:p>
          <a:p>
            <a:pPr lvl="1">
              <a:tabLst>
                <a:tab pos="2854325" algn="l"/>
              </a:tabLst>
            </a:pPr>
            <a:r>
              <a:rPr lang="en-US" dirty="0"/>
              <a:t>Remainder 	%</a:t>
            </a:r>
          </a:p>
          <a:p>
            <a:pPr lvl="1">
              <a:tabLst>
                <a:tab pos="2854325" algn="l"/>
              </a:tabLst>
            </a:pPr>
            <a:r>
              <a:rPr lang="en-US" dirty="0"/>
              <a:t>Exponentiation	**</a:t>
            </a:r>
          </a:p>
          <a:p>
            <a:pPr lvl="1"/>
            <a:r>
              <a:rPr lang="en-US" dirty="0"/>
              <a:t>Precedence of Operators</a:t>
            </a:r>
          </a:p>
          <a:p>
            <a:pPr lvl="1"/>
            <a:r>
              <a:rPr lang="en-US" dirty="0"/>
              <a:t>Named Constants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BE5F3A-DEB7-4BE1-917C-C04BBC4F1F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Reading User Input </a:t>
            </a:r>
          </a:p>
          <a:p>
            <a:pPr lvl="1"/>
            <a:r>
              <a:rPr lang="en-US" dirty="0"/>
              <a:t>input() function</a:t>
            </a:r>
          </a:p>
          <a:p>
            <a:pPr lvl="1"/>
            <a:endParaRPr lang="en-US" dirty="0"/>
          </a:p>
          <a:p>
            <a:r>
              <a:rPr lang="en-US" b="1" dirty="0"/>
              <a:t>Data Type Conversion</a:t>
            </a:r>
          </a:p>
          <a:p>
            <a:pPr lvl="1"/>
            <a:r>
              <a:rPr lang="en-US" dirty="0"/>
              <a:t>Implicit</a:t>
            </a:r>
          </a:p>
          <a:p>
            <a:pPr lvl="1"/>
            <a:r>
              <a:rPr lang="en-US" dirty="0"/>
              <a:t>Explicit: int(), float()</a:t>
            </a:r>
          </a:p>
          <a:p>
            <a:pPr lvl="2"/>
            <a:r>
              <a:rPr lang="en-US" dirty="0"/>
              <a:t>Converting calculated values</a:t>
            </a:r>
          </a:p>
          <a:p>
            <a:pPr lvl="2"/>
            <a:r>
              <a:rPr lang="en-US" dirty="0"/>
              <a:t>Converting user input</a:t>
            </a:r>
          </a:p>
          <a:p>
            <a:pPr lvl="1"/>
            <a:endParaRPr lang="en-US" dirty="0"/>
          </a:p>
          <a:p>
            <a:r>
              <a:rPr lang="en-US" dirty="0"/>
              <a:t>Breaking long statements into Multiple 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64B82-9B7E-4F90-AFF5-1A9CB31A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b="0" smtClean="0"/>
              <a:pPr/>
              <a:t>2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0484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316F26-F919-40DE-8637-AD2271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dirty="0"/>
              <a:t> Function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4752A2B-D04C-419E-8863-AA52910AE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10825480" cy="5049078"/>
          </a:xfrm>
        </p:spPr>
        <p:txBody>
          <a:bodyPr/>
          <a:lstStyle/>
          <a:p>
            <a:pPr>
              <a:defRPr/>
            </a:pPr>
            <a:r>
              <a:rPr lang="en-US" b="1" dirty="0"/>
              <a:t>input() </a:t>
            </a:r>
            <a:r>
              <a:rPr lang="en-US" dirty="0"/>
              <a:t>- reads a user’s input from the keyboard.</a:t>
            </a:r>
          </a:p>
          <a:p>
            <a:pPr lvl="1">
              <a:defRPr/>
            </a:pPr>
            <a:r>
              <a:rPr lang="en-US" dirty="0"/>
              <a:t>Syntax: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>
                <a:cs typeface="Courier New" pitchFamily="49" charset="0"/>
              </a:rPr>
              <a:t> is an argument that is typically a string instructing a user to enter a value</a:t>
            </a:r>
          </a:p>
          <a:p>
            <a:pPr lvl="2">
              <a:defRPr/>
            </a:pPr>
            <a:r>
              <a:rPr lang="en-US" dirty="0">
                <a:solidFill>
                  <a:srgbClr val="C00000"/>
                </a:solidFill>
              </a:rPr>
              <a:t>Returns the data as a string</a:t>
            </a:r>
          </a:p>
          <a:p>
            <a:pPr lvl="2">
              <a:defRPr/>
            </a:pP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Does not automatically display a space after the prompt – you should always add a space!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F9FF4-FBAD-4D84-8B27-2382F5AE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F513B-C9D2-476C-A6E7-F37EED043742}"/>
              </a:ext>
            </a:extLst>
          </p:cNvPr>
          <p:cNvSpPr txBox="1"/>
          <p:nvPr/>
        </p:nvSpPr>
        <p:spPr>
          <a:xfrm>
            <a:off x="1225973" y="3790750"/>
            <a:ext cx="6184065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dirty="0"/>
              <a:t>name = </a:t>
            </a:r>
            <a:r>
              <a:rPr lang="en-US" altLang="en-US" sz="4000" b="1" dirty="0"/>
              <a:t>input</a:t>
            </a:r>
            <a:r>
              <a:rPr lang="en-US" altLang="en-US" sz="4000" dirty="0"/>
              <a:t>('Enter name: ')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4DD0-1A94-4B25-889F-EC190253DC04}"/>
              </a:ext>
            </a:extLst>
          </p:cNvPr>
          <p:cNvSpPr txBox="1"/>
          <p:nvPr/>
        </p:nvSpPr>
        <p:spPr>
          <a:xfrm>
            <a:off x="876300" y="4968240"/>
            <a:ext cx="30149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The input() function returns the inputted data as a string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9090D2-FE78-4C37-9227-F1830B111523}"/>
              </a:ext>
            </a:extLst>
          </p:cNvPr>
          <p:cNvSpPr/>
          <p:nvPr/>
        </p:nvSpPr>
        <p:spPr>
          <a:xfrm>
            <a:off x="1727200" y="4389120"/>
            <a:ext cx="1706880" cy="529436"/>
          </a:xfrm>
          <a:custGeom>
            <a:avLst/>
            <a:gdLst>
              <a:gd name="connsiteX0" fmla="*/ 1005840 w 1005840"/>
              <a:gd name="connsiteY0" fmla="*/ 111760 h 529436"/>
              <a:gd name="connsiteX1" fmla="*/ 518160 w 1005840"/>
              <a:gd name="connsiteY1" fmla="*/ 528320 h 529436"/>
              <a:gd name="connsiteX2" fmla="*/ 0 w 1005840"/>
              <a:gd name="connsiteY2" fmla="*/ 0 h 529436"/>
              <a:gd name="connsiteX3" fmla="*/ 0 w 1005840"/>
              <a:gd name="connsiteY3" fmla="*/ 0 h 52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29436">
                <a:moveTo>
                  <a:pt x="1005840" y="111760"/>
                </a:moveTo>
                <a:cubicBezTo>
                  <a:pt x="845820" y="329353"/>
                  <a:pt x="685800" y="546947"/>
                  <a:pt x="518160" y="528320"/>
                </a:cubicBezTo>
                <a:cubicBezTo>
                  <a:pt x="350520" y="50969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F0FE6-8BB5-4D9D-9243-087EFB4CF947}"/>
              </a:ext>
            </a:extLst>
          </p:cNvPr>
          <p:cNvSpPr txBox="1"/>
          <p:nvPr/>
        </p:nvSpPr>
        <p:spPr>
          <a:xfrm>
            <a:off x="3785613" y="496984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D036D-17F5-426B-89BA-37E71E594989}"/>
              </a:ext>
            </a:extLst>
          </p:cNvPr>
          <p:cNvSpPr txBox="1"/>
          <p:nvPr/>
        </p:nvSpPr>
        <p:spPr>
          <a:xfrm>
            <a:off x="5550319" y="4969844"/>
            <a:ext cx="1221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argument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5FE050-0702-4738-BD02-AF5491BC7568}"/>
              </a:ext>
            </a:extLst>
          </p:cNvPr>
          <p:cNvGrpSpPr/>
          <p:nvPr/>
        </p:nvGrpSpPr>
        <p:grpSpPr>
          <a:xfrm flipV="1">
            <a:off x="4043680" y="4439920"/>
            <a:ext cx="2117522" cy="508000"/>
            <a:chOff x="5090160" y="2027722"/>
            <a:chExt cx="2117522" cy="84381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E580B7-0468-4553-9B0C-089236293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160" y="2027722"/>
              <a:ext cx="106112" cy="84381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5156BB-18E1-439B-A663-D2BDE5E56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5868" y="2027722"/>
              <a:ext cx="81814" cy="79675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8EA4E2-7167-4754-BC4D-DCBF39D14589}"/>
              </a:ext>
            </a:extLst>
          </p:cNvPr>
          <p:cNvGrpSpPr/>
          <p:nvPr/>
        </p:nvGrpSpPr>
        <p:grpSpPr>
          <a:xfrm>
            <a:off x="8176260" y="3454400"/>
            <a:ext cx="3241040" cy="1127760"/>
            <a:chOff x="8087360" y="5140960"/>
            <a:chExt cx="3241040" cy="112776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DD9023A-EDDE-4FE4-A69F-DB9D2F5988F0}"/>
                </a:ext>
              </a:extLst>
            </p:cNvPr>
            <p:cNvSpPr/>
            <p:nvPr/>
          </p:nvSpPr>
          <p:spPr>
            <a:xfrm>
              <a:off x="8087360" y="5506720"/>
              <a:ext cx="3241040" cy="762000"/>
            </a:xfrm>
            <a:prstGeom prst="roundRect">
              <a:avLst>
                <a:gd name="adj" fmla="val 17381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Enter name: 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John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046378-0B63-4AC8-905C-E000D7C04084}"/>
                </a:ext>
              </a:extLst>
            </p:cNvPr>
            <p:cNvSpPr txBox="1"/>
            <p:nvPr/>
          </p:nvSpPr>
          <p:spPr>
            <a:xfrm>
              <a:off x="8087360" y="5140960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Output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18B348-C77E-47F5-96B1-5BE1D1200707}"/>
              </a:ext>
            </a:extLst>
          </p:cNvPr>
          <p:cNvSpPr/>
          <p:nvPr/>
        </p:nvSpPr>
        <p:spPr>
          <a:xfrm>
            <a:off x="10035273" y="5196038"/>
            <a:ext cx="1262647" cy="51013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'John'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E40EF-F5A6-4211-A5E6-DC9A386E6CFB}"/>
              </a:ext>
            </a:extLst>
          </p:cNvPr>
          <p:cNvSpPr txBox="1"/>
          <p:nvPr/>
        </p:nvSpPr>
        <p:spPr>
          <a:xfrm>
            <a:off x="10166416" y="4768249"/>
            <a:ext cx="97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Memory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8C61A-74C1-4047-AB40-C279E7042D39}"/>
              </a:ext>
            </a:extLst>
          </p:cNvPr>
          <p:cNvSpPr txBox="1"/>
          <p:nvPr/>
        </p:nvSpPr>
        <p:spPr>
          <a:xfrm>
            <a:off x="8367739" y="5200315"/>
            <a:ext cx="102784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2800" b="1" dirty="0"/>
              <a:t>name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E01486-4728-4B2F-857B-6EDF3ED9347F}"/>
              </a:ext>
            </a:extLst>
          </p:cNvPr>
          <p:cNvCxnSpPr>
            <a:cxnSpLocks/>
          </p:cNvCxnSpPr>
          <p:nvPr/>
        </p:nvCxnSpPr>
        <p:spPr>
          <a:xfrm>
            <a:off x="9621520" y="5455920"/>
            <a:ext cx="32512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10915C-428A-46F6-8958-215E5E2784D2}"/>
              </a:ext>
            </a:extLst>
          </p:cNvPr>
          <p:cNvSpPr txBox="1"/>
          <p:nvPr/>
        </p:nvSpPr>
        <p:spPr>
          <a:xfrm>
            <a:off x="10292080" y="5689600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669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316F26-F919-40DE-8637-AD2271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dirty="0"/>
              <a:t> Function – Issue with Numbers</a:t>
            </a:r>
            <a:endParaRPr lang="he-IL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E56B4-6393-4B55-900A-DD4F736E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17330D-88B6-4F05-8C59-7D87280DE671}"/>
              </a:ext>
            </a:extLst>
          </p:cNvPr>
          <p:cNvGrpSpPr/>
          <p:nvPr/>
        </p:nvGrpSpPr>
        <p:grpSpPr>
          <a:xfrm>
            <a:off x="587075" y="1504750"/>
            <a:ext cx="5253939" cy="1663801"/>
            <a:chOff x="1003635" y="4461310"/>
            <a:chExt cx="5253939" cy="16638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46939B-0B7E-4CD0-9DD3-1959E9E4E3B7}"/>
                </a:ext>
              </a:extLst>
            </p:cNvPr>
            <p:cNvSpPr txBox="1"/>
            <p:nvPr/>
          </p:nvSpPr>
          <p:spPr>
            <a:xfrm>
              <a:off x="1003635" y="4461310"/>
              <a:ext cx="5253939" cy="5232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2800" dirty="0"/>
                <a:t>quantity = </a:t>
              </a:r>
              <a:r>
                <a:rPr lang="en-US" altLang="en-US" sz="2800" b="1" dirty="0"/>
                <a:t>input</a:t>
              </a:r>
              <a:r>
                <a:rPr lang="en-US" altLang="en-US" sz="2800" dirty="0"/>
                <a:t>('Enter quantity: ')</a:t>
              </a:r>
              <a:endParaRPr lang="en-US" sz="28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044303-B733-41E1-9A02-1731DA1A580A}"/>
                </a:ext>
              </a:extLst>
            </p:cNvPr>
            <p:cNvSpPr txBox="1"/>
            <p:nvPr/>
          </p:nvSpPr>
          <p:spPr>
            <a:xfrm>
              <a:off x="1183640" y="5478780"/>
              <a:ext cx="234696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returns </a:t>
              </a:r>
              <a:br>
                <a:rPr lang="en-US" dirty="0"/>
              </a:br>
              <a:r>
                <a:rPr lang="en-US" dirty="0"/>
                <a:t>a string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6719A5-1E8E-4C57-915C-237D3C2E783D}"/>
                </a:ext>
              </a:extLst>
            </p:cNvPr>
            <p:cNvSpPr/>
            <p:nvPr/>
          </p:nvSpPr>
          <p:spPr>
            <a:xfrm>
              <a:off x="1661160" y="4848860"/>
              <a:ext cx="1267460" cy="609600"/>
            </a:xfrm>
            <a:custGeom>
              <a:avLst/>
              <a:gdLst>
                <a:gd name="connsiteX0" fmla="*/ 1005840 w 1005840"/>
                <a:gd name="connsiteY0" fmla="*/ 111760 h 529436"/>
                <a:gd name="connsiteX1" fmla="*/ 518160 w 1005840"/>
                <a:gd name="connsiteY1" fmla="*/ 528320 h 529436"/>
                <a:gd name="connsiteX2" fmla="*/ 0 w 1005840"/>
                <a:gd name="connsiteY2" fmla="*/ 0 h 529436"/>
                <a:gd name="connsiteX3" fmla="*/ 0 w 1005840"/>
                <a:gd name="connsiteY3" fmla="*/ 0 h 52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840" h="529436">
                  <a:moveTo>
                    <a:pt x="1005840" y="111760"/>
                  </a:moveTo>
                  <a:cubicBezTo>
                    <a:pt x="845820" y="329353"/>
                    <a:pt x="685800" y="546947"/>
                    <a:pt x="518160" y="528320"/>
                  </a:cubicBezTo>
                  <a:cubicBezTo>
                    <a:pt x="350520" y="50969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513EBF-AB8B-4EE1-BA7F-EAE4E131FDDA}"/>
              </a:ext>
            </a:extLst>
          </p:cNvPr>
          <p:cNvCxnSpPr/>
          <p:nvPr/>
        </p:nvCxnSpPr>
        <p:spPr>
          <a:xfrm>
            <a:off x="254000" y="3992880"/>
            <a:ext cx="1166368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C30F4D-681F-48A5-A011-C90555184A43}"/>
              </a:ext>
            </a:extLst>
          </p:cNvPr>
          <p:cNvGrpSpPr/>
          <p:nvPr/>
        </p:nvGrpSpPr>
        <p:grpSpPr>
          <a:xfrm>
            <a:off x="7404698" y="1027355"/>
            <a:ext cx="3241040" cy="2461097"/>
            <a:chOff x="7404698" y="1027355"/>
            <a:chExt cx="3241040" cy="24610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FBFE9B-43C4-428A-9237-36328EEB5F24}"/>
                </a:ext>
              </a:extLst>
            </p:cNvPr>
            <p:cNvGrpSpPr/>
            <p:nvPr/>
          </p:nvGrpSpPr>
          <p:grpSpPr>
            <a:xfrm>
              <a:off x="7404698" y="1027355"/>
              <a:ext cx="3241040" cy="2146020"/>
              <a:chOff x="7404698" y="1027355"/>
              <a:chExt cx="3241040" cy="214602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38EFE43-30A6-4F5E-A94E-A93C5377BD72}"/>
                  </a:ext>
                </a:extLst>
              </p:cNvPr>
              <p:cNvGrpSpPr/>
              <p:nvPr/>
            </p:nvGrpSpPr>
            <p:grpSpPr>
              <a:xfrm>
                <a:off x="7404698" y="1027355"/>
                <a:ext cx="3241040" cy="1127760"/>
                <a:chOff x="8087360" y="5140960"/>
                <a:chExt cx="3241040" cy="112776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33B0E1D0-A7AE-40B2-B9EA-98024193B892}"/>
                    </a:ext>
                  </a:extLst>
                </p:cNvPr>
                <p:cNvSpPr/>
                <p:nvPr/>
              </p:nvSpPr>
              <p:spPr>
                <a:xfrm>
                  <a:off x="8087360" y="5506720"/>
                  <a:ext cx="3241040" cy="762000"/>
                </a:xfrm>
                <a:prstGeom prst="roundRect">
                  <a:avLst>
                    <a:gd name="adj" fmla="val 17381"/>
                  </a:avLst>
                </a:prstGeom>
                <a:noFill/>
                <a:ln w="571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Enter </a:t>
                  </a:r>
                  <a:r>
                    <a:rPr lang="en-US" altLang="en-US" sz="2400" dirty="0">
                      <a:solidFill>
                        <a:schemeClr val="tx1"/>
                      </a:solidFill>
                    </a:rPr>
                    <a:t>quantity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2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F71B54F-8F6E-4A84-B00B-64D81A859D74}"/>
                    </a:ext>
                  </a:extLst>
                </p:cNvPr>
                <p:cNvSpPr txBox="1"/>
                <p:nvPr/>
              </p:nvSpPr>
              <p:spPr>
                <a:xfrm>
                  <a:off x="8087360" y="5140960"/>
                  <a:ext cx="845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Output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35F1FE1-E1BD-452E-A9CE-9A6096407E8D}"/>
                  </a:ext>
                </a:extLst>
              </p:cNvPr>
              <p:cNvGrpSpPr/>
              <p:nvPr/>
            </p:nvGrpSpPr>
            <p:grpSpPr>
              <a:xfrm>
                <a:off x="7468534" y="2218089"/>
                <a:ext cx="3138506" cy="955286"/>
                <a:chOff x="5152054" y="2949609"/>
                <a:chExt cx="3138506" cy="955286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1BB651DF-016A-417E-ADF7-D13B3F1A2952}"/>
                    </a:ext>
                  </a:extLst>
                </p:cNvPr>
                <p:cNvSpPr/>
                <p:nvPr/>
              </p:nvSpPr>
              <p:spPr>
                <a:xfrm>
                  <a:off x="7027913" y="3377398"/>
                  <a:ext cx="1262647" cy="51013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2400" dirty="0">
                      <a:solidFill>
                        <a:schemeClr val="tx1"/>
                      </a:solidFill>
                    </a:rPr>
                    <a:t>'100'</a:t>
                  </a:r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D333222-4698-4EC7-A771-328AB94F5324}"/>
                    </a:ext>
                  </a:extLst>
                </p:cNvPr>
                <p:cNvSpPr txBox="1"/>
                <p:nvPr/>
              </p:nvSpPr>
              <p:spPr>
                <a:xfrm>
                  <a:off x="7159056" y="2949609"/>
                  <a:ext cx="976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/>
                    <a:t>Memory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2538C4-AB12-460C-8083-A26FF50D71F0}"/>
                    </a:ext>
                  </a:extLst>
                </p:cNvPr>
                <p:cNvSpPr txBox="1"/>
                <p:nvPr/>
              </p:nvSpPr>
              <p:spPr>
                <a:xfrm>
                  <a:off x="5152054" y="3381675"/>
                  <a:ext cx="144449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2800" b="1" dirty="0"/>
                    <a:t>quantity</a:t>
                  </a:r>
                  <a:endParaRPr lang="en-US" b="1" dirty="0"/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75EE943-B6E4-4BDD-B4DE-BB149A773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4160" y="3637280"/>
                  <a:ext cx="325120" cy="0"/>
                </a:xfrm>
                <a:prstGeom prst="straightConnector1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FCDC0D-691F-4CB8-8903-AB203EA0783F}"/>
                </a:ext>
              </a:extLst>
            </p:cNvPr>
            <p:cNvSpPr txBox="1"/>
            <p:nvPr/>
          </p:nvSpPr>
          <p:spPr>
            <a:xfrm>
              <a:off x="9662160" y="3119120"/>
              <a:ext cx="712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string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74E2C5-D243-4E5E-8589-8580139854F2}"/>
              </a:ext>
            </a:extLst>
          </p:cNvPr>
          <p:cNvGrpSpPr/>
          <p:nvPr/>
        </p:nvGrpSpPr>
        <p:grpSpPr>
          <a:xfrm>
            <a:off x="5232400" y="4013200"/>
            <a:ext cx="6905867" cy="2400776"/>
            <a:chOff x="5232400" y="4013200"/>
            <a:chExt cx="6905867" cy="24007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9FFDAA5-2C33-4BC2-99DC-5B3DC9933E16}"/>
                </a:ext>
              </a:extLst>
            </p:cNvPr>
            <p:cNvGrpSpPr/>
            <p:nvPr/>
          </p:nvGrpSpPr>
          <p:grpSpPr>
            <a:xfrm>
              <a:off x="5232400" y="4394200"/>
              <a:ext cx="6766560" cy="2019776"/>
              <a:chOff x="5232400" y="4394200"/>
              <a:chExt cx="6766560" cy="2019776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D4FEE83-E444-45B8-97D8-2C17B94FE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49925" y="4394200"/>
                <a:ext cx="5641673" cy="107950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57AD1A-CA8A-47A9-9FF1-B57B86BF0ECB}"/>
                  </a:ext>
                </a:extLst>
              </p:cNvPr>
              <p:cNvSpPr txBox="1"/>
              <p:nvPr/>
            </p:nvSpPr>
            <p:spPr>
              <a:xfrm>
                <a:off x="5232400" y="5829201"/>
                <a:ext cx="6766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ym typeface="Wingdings" panose="05000000000000000000" pitchFamily="2" charset="2"/>
                  </a:rPr>
                  <a:t>Note: to resolve this, we will </a:t>
                </a:r>
                <a:r>
                  <a:rPr lang="en-US" sz="1600" dirty="0"/>
                  <a:t>first have to convert the variable total_bill from a string to a number! See the slide on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“Data Type Conversion – Explicit”</a:t>
                </a:r>
                <a:endParaRPr lang="en-US" sz="1600" b="1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9D2F385-3EAE-40C6-9D79-C49DA2E3C7E8}"/>
                  </a:ext>
                </a:extLst>
              </p:cNvPr>
              <p:cNvSpPr/>
              <p:nvPr/>
            </p:nvSpPr>
            <p:spPr>
              <a:xfrm>
                <a:off x="6662906" y="4867984"/>
                <a:ext cx="774214" cy="26281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FA04DAA-81F1-48D2-B1FD-B0DFC41A3BB5}"/>
                  </a:ext>
                </a:extLst>
              </p:cNvPr>
              <p:cNvSpPr/>
              <p:nvPr/>
            </p:nvSpPr>
            <p:spPr>
              <a:xfrm>
                <a:off x="5709920" y="5257436"/>
                <a:ext cx="5750560" cy="208644"/>
              </a:xfrm>
              <a:prstGeom prst="round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249B7F-48B4-4069-B53A-03A92108F035}"/>
                  </a:ext>
                </a:extLst>
              </p:cNvPr>
              <p:cNvSpPr/>
              <p:nvPr/>
            </p:nvSpPr>
            <p:spPr>
              <a:xfrm>
                <a:off x="9828846" y="5232202"/>
                <a:ext cx="645424" cy="23206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BBCC1F9-8485-4695-B5A7-DAFB69DECFA8}"/>
                  </a:ext>
                </a:extLst>
              </p:cNvPr>
              <p:cNvSpPr/>
              <p:nvPr/>
            </p:nvSpPr>
            <p:spPr>
              <a:xfrm>
                <a:off x="10755255" y="5232202"/>
                <a:ext cx="645424" cy="23206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FC88B6-248A-43E9-9585-92BC6F61DF59}"/>
                </a:ext>
              </a:extLst>
            </p:cNvPr>
            <p:cNvSpPr txBox="1"/>
            <p:nvPr/>
          </p:nvSpPr>
          <p:spPr>
            <a:xfrm>
              <a:off x="5352499" y="4013200"/>
              <a:ext cx="6785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Since quantity is a string, we cannot use this variable in a calculation!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351309-17FE-48D0-9E22-16704D5957F1}"/>
              </a:ext>
            </a:extLst>
          </p:cNvPr>
          <p:cNvGrpSpPr/>
          <p:nvPr/>
        </p:nvGrpSpPr>
        <p:grpSpPr>
          <a:xfrm>
            <a:off x="203201" y="4420670"/>
            <a:ext cx="4096530" cy="1015663"/>
            <a:chOff x="203201" y="4420670"/>
            <a:chExt cx="4096530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2C6A3C-58D0-4510-9922-05F4366F705A}"/>
                </a:ext>
              </a:extLst>
            </p:cNvPr>
            <p:cNvSpPr txBox="1"/>
            <p:nvPr/>
          </p:nvSpPr>
          <p:spPr>
            <a:xfrm>
              <a:off x="548640" y="4420670"/>
              <a:ext cx="3751091" cy="101566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2000" dirty="0"/>
                <a:t>quantity = </a:t>
              </a:r>
              <a:r>
                <a:rPr lang="en-US" altLang="en-US" sz="2000" b="1" dirty="0"/>
                <a:t>input</a:t>
              </a:r>
              <a:r>
                <a:rPr lang="en-US" altLang="en-US" sz="2000" dirty="0"/>
                <a:t>('Enter quantity: ')</a:t>
              </a:r>
              <a:endParaRPr lang="en-US" sz="2000" dirty="0"/>
            </a:p>
            <a:p>
              <a:r>
                <a:rPr lang="en-US" altLang="en-US" sz="2000" dirty="0"/>
                <a:t>new_qty = </a:t>
              </a:r>
              <a:r>
                <a:rPr lang="en-US" altLang="en-US" sz="2000" dirty="0">
                  <a:solidFill>
                    <a:srgbClr val="FF0000"/>
                  </a:solidFill>
                </a:rPr>
                <a:t>quantity - 5</a:t>
              </a:r>
            </a:p>
            <a:p>
              <a:r>
                <a:rPr lang="en-US" altLang="en-US" sz="2000" dirty="0"/>
                <a:t>print(new_qty)</a:t>
              </a:r>
              <a:endParaRPr lang="en-US" sz="2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5E6A2-170A-41FD-BD7D-50F3BE611DBA}"/>
                </a:ext>
              </a:extLst>
            </p:cNvPr>
            <p:cNvSpPr txBox="1"/>
            <p:nvPr/>
          </p:nvSpPr>
          <p:spPr>
            <a:xfrm>
              <a:off x="203201" y="4420670"/>
              <a:ext cx="3251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8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5F686-A4C8-40DC-9D2E-6EEADBA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 Conversion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A5B52-7077-4C44-BD4C-364136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E4883-1B52-47EE-9C17-35D4AD8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05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9F48C23-C83E-47C5-A4BA-56D530DA9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 Type Conversion - </a:t>
            </a:r>
            <a:r>
              <a:rPr lang="en-US" altLang="en-US" b="1" dirty="0"/>
              <a:t>Implicit</a:t>
            </a:r>
            <a:endParaRPr lang="he-IL" alt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CB242-0BD1-487F-8345-31B68E503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91417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An </a:t>
            </a:r>
            <a:r>
              <a:rPr lang="en-US" b="1" i="1" dirty="0"/>
              <a:t>Implicit Conversion </a:t>
            </a:r>
            <a:r>
              <a:rPr lang="en-US" dirty="0"/>
              <a:t>is what Python does automatically when performing calculations. </a:t>
            </a:r>
            <a:r>
              <a:rPr lang="en-US" b="1" dirty="0"/>
              <a:t>Here are the rules it follows:</a:t>
            </a:r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lvl="1">
              <a:defRPr/>
            </a:pP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E36FA-F0AE-4EF9-933C-771878C9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D171C-DB3E-4A01-9552-A6583ED57DB7}"/>
              </a:ext>
            </a:extLst>
          </p:cNvPr>
          <p:cNvSpPr txBox="1"/>
          <p:nvPr/>
        </p:nvSpPr>
        <p:spPr>
          <a:xfrm>
            <a:off x="396240" y="2763520"/>
            <a:ext cx="3698240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2 + 3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print(a)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type(a)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'int'&gt;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D1BD-BE75-4800-9E5F-2C71AC13AEB6}"/>
              </a:ext>
            </a:extLst>
          </p:cNvPr>
          <p:cNvSpPr txBox="1"/>
          <p:nvPr/>
        </p:nvSpPr>
        <p:spPr>
          <a:xfrm>
            <a:off x="396240" y="2184400"/>
            <a:ext cx="226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 </a:t>
            </a:r>
            <a:r>
              <a:rPr lang="en-US" sz="2400" dirty="0"/>
              <a:t>and</a:t>
            </a:r>
            <a:r>
              <a:rPr lang="en-US" sz="2400" b="1" dirty="0"/>
              <a:t> int </a:t>
            </a:r>
            <a:r>
              <a:rPr lang="en-US" sz="2400" b="1" dirty="0">
                <a:sym typeface="Wingdings" panose="05000000000000000000" pitchFamily="2" charset="2"/>
              </a:rPr>
              <a:t> int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EA751-02AF-4891-B26F-9AB695096CE0}"/>
              </a:ext>
            </a:extLst>
          </p:cNvPr>
          <p:cNvSpPr txBox="1"/>
          <p:nvPr/>
        </p:nvSpPr>
        <p:spPr>
          <a:xfrm>
            <a:off x="4338320" y="2763520"/>
            <a:ext cx="3698240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2.0 + 3.0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print(a)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type(a)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A2F10-A045-4AAD-8D05-F323D735010F}"/>
              </a:ext>
            </a:extLst>
          </p:cNvPr>
          <p:cNvSpPr txBox="1"/>
          <p:nvPr/>
        </p:nvSpPr>
        <p:spPr>
          <a:xfrm>
            <a:off x="4338320" y="2184400"/>
            <a:ext cx="3018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float </a:t>
            </a:r>
            <a:r>
              <a:rPr lang="en-US" sz="2400" dirty="0"/>
              <a:t>and</a:t>
            </a:r>
            <a:r>
              <a:rPr lang="en-US" sz="2400" b="1" dirty="0"/>
              <a:t> float </a:t>
            </a:r>
            <a:r>
              <a:rPr lang="en-US" sz="2400" b="1" dirty="0">
                <a:sym typeface="Wingdings" panose="05000000000000000000" pitchFamily="2" charset="2"/>
              </a:rPr>
              <a:t> float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CBD8C-11E9-495D-8A9A-80D1128C9C63}"/>
              </a:ext>
            </a:extLst>
          </p:cNvPr>
          <p:cNvSpPr txBox="1"/>
          <p:nvPr/>
        </p:nvSpPr>
        <p:spPr>
          <a:xfrm>
            <a:off x="8310880" y="2722880"/>
            <a:ext cx="3698240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2 + 3.0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print(a)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type(a)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7E2E6-A0A1-4B97-93A8-B085AF9FC69C}"/>
              </a:ext>
            </a:extLst>
          </p:cNvPr>
          <p:cNvSpPr txBox="1"/>
          <p:nvPr/>
        </p:nvSpPr>
        <p:spPr>
          <a:xfrm>
            <a:off x="8310880" y="4409440"/>
            <a:ext cx="3698240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2 + 10 / 5 * 2.75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print(a)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type(a)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C3536-900E-44FA-B171-0D77EC169AA2}"/>
              </a:ext>
            </a:extLst>
          </p:cNvPr>
          <p:cNvSpPr txBox="1"/>
          <p:nvPr/>
        </p:nvSpPr>
        <p:spPr>
          <a:xfrm>
            <a:off x="8310880" y="2184400"/>
            <a:ext cx="276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 </a:t>
            </a:r>
            <a:r>
              <a:rPr lang="en-US" sz="2400" dirty="0"/>
              <a:t>and</a:t>
            </a:r>
            <a:r>
              <a:rPr lang="en-US" sz="2400" b="1" dirty="0"/>
              <a:t> float </a:t>
            </a:r>
            <a:r>
              <a:rPr lang="en-US" sz="2400" b="1" dirty="0">
                <a:sym typeface="Wingdings" panose="05000000000000000000" pitchFamily="2" charset="2"/>
              </a:rPr>
              <a:t> float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721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Data Type Conversion – </a:t>
            </a:r>
            <a:r>
              <a:rPr lang="en-US" altLang="en-US" sz="3000" b="1" dirty="0"/>
              <a:t>Explicit</a:t>
            </a:r>
            <a:r>
              <a:rPr lang="en-US" altLang="en-US" sz="3000" dirty="0"/>
              <a:t> </a:t>
            </a:r>
            <a:r>
              <a:rPr lang="en-US" altLang="en-US" sz="3000" b="1" dirty="0">
                <a:sym typeface="Wingdings" panose="05000000000000000000" pitchFamily="2" charset="2"/>
              </a:rPr>
              <a:t> 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int() and float()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B2D6-D9FF-4200-96A8-8C6E8418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904461"/>
            <a:ext cx="10916920" cy="5277678"/>
          </a:xfrm>
        </p:spPr>
        <p:txBody>
          <a:bodyPr>
            <a:normAutofit/>
          </a:bodyPr>
          <a:lstStyle/>
          <a:p>
            <a:pPr lvl="1">
              <a:tabLst>
                <a:tab pos="3311525" algn="l"/>
              </a:tabLst>
              <a:defRPr/>
            </a:pPr>
            <a:r>
              <a:rPr lang="en-US" sz="2000" dirty="0"/>
              <a:t>These 2 </a:t>
            </a:r>
            <a:r>
              <a:rPr lang="en-US" sz="2000" b="1" dirty="0"/>
              <a:t>Conversion Functions </a:t>
            </a:r>
            <a:r>
              <a:rPr lang="en-US" sz="2000" dirty="0"/>
              <a:t>allow you to </a:t>
            </a:r>
            <a:r>
              <a:rPr lang="en-US" sz="2000" i="1" dirty="0"/>
              <a:t>explicitly</a:t>
            </a:r>
            <a:r>
              <a:rPr lang="en-US" sz="2000" dirty="0"/>
              <a:t> convert a valid number from one data type to another.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62973A1-3FED-4E0F-84B1-AD300EDE0867}"/>
              </a:ext>
            </a:extLst>
          </p:cNvPr>
          <p:cNvGrpSpPr/>
          <p:nvPr/>
        </p:nvGrpSpPr>
        <p:grpSpPr>
          <a:xfrm>
            <a:off x="270483" y="1652070"/>
            <a:ext cx="5178793" cy="4353065"/>
            <a:chOff x="270483" y="1652070"/>
            <a:chExt cx="5178793" cy="43530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6D995EF-D190-4EEF-ADFC-D4D20E6047CE}"/>
                </a:ext>
              </a:extLst>
            </p:cNvPr>
            <p:cNvGrpSpPr/>
            <p:nvPr/>
          </p:nvGrpSpPr>
          <p:grpSpPr>
            <a:xfrm>
              <a:off x="807720" y="1652070"/>
              <a:ext cx="4037900" cy="1671704"/>
              <a:chOff x="807720" y="1773990"/>
              <a:chExt cx="4037900" cy="16717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24AE1B-9B7C-4EDA-A09A-4D4E082DBCD0}"/>
                  </a:ext>
                </a:extLst>
              </p:cNvPr>
              <p:cNvSpPr txBox="1"/>
              <p:nvPr/>
            </p:nvSpPr>
            <p:spPr>
              <a:xfrm>
                <a:off x="807720" y="1773990"/>
                <a:ext cx="4037900" cy="5847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3200" dirty="0"/>
                  <a:t>an_int = </a:t>
                </a:r>
                <a:r>
                  <a:rPr lang="en-US" altLang="en-US" sz="3200" b="1" dirty="0"/>
                  <a:t>int</a:t>
                </a:r>
                <a:r>
                  <a:rPr lang="en-US" altLang="en-US" sz="3200" dirty="0"/>
                  <a:t>(any_value)</a:t>
                </a:r>
                <a:endParaRPr lang="en-US" sz="32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4A327-02D4-43FE-81A8-F6AC8EE5F324}"/>
                  </a:ext>
                </a:extLst>
              </p:cNvPr>
              <p:cNvSpPr txBox="1"/>
              <p:nvPr/>
            </p:nvSpPr>
            <p:spPr>
              <a:xfrm>
                <a:off x="2721050" y="2860919"/>
                <a:ext cx="899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function</a:t>
                </a:r>
                <a:endParaRPr lang="en-US" sz="16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2667BC-ED5E-4F42-AAA0-63469FA635E6}"/>
                  </a:ext>
                </a:extLst>
              </p:cNvPr>
              <p:cNvSpPr txBox="1"/>
              <p:nvPr/>
            </p:nvSpPr>
            <p:spPr>
              <a:xfrm>
                <a:off x="3670274" y="2860919"/>
                <a:ext cx="1013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argument</a:t>
                </a:r>
                <a:endParaRPr lang="en-US" sz="16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FFBC86-8952-492F-95B8-3A6E55CED2B7}"/>
                  </a:ext>
                </a:extLst>
              </p:cNvPr>
              <p:cNvSpPr txBox="1"/>
              <p:nvPr/>
            </p:nvSpPr>
            <p:spPr>
              <a:xfrm>
                <a:off x="1524000" y="2860919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returns </a:t>
                </a:r>
              </a:p>
              <a:p>
                <a:pPr algn="ctr"/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an integer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7822530-CA10-4FA5-B5FB-CA2CBA339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04082" y="2349136"/>
                <a:ext cx="303239" cy="5660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39D2E6A-CC29-49D6-BF18-422A40BFD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84752" y="2349136"/>
                <a:ext cx="241148" cy="5083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B27A8B-354A-4C25-919F-4C4E0CDF8379}"/>
                  </a:ext>
                </a:extLst>
              </p:cNvPr>
              <p:cNvSpPr/>
              <p:nvPr/>
            </p:nvSpPr>
            <p:spPr>
              <a:xfrm>
                <a:off x="1577773" y="2349136"/>
                <a:ext cx="911428" cy="529436"/>
              </a:xfrm>
              <a:custGeom>
                <a:avLst/>
                <a:gdLst>
                  <a:gd name="connsiteX0" fmla="*/ 1005840 w 1005840"/>
                  <a:gd name="connsiteY0" fmla="*/ 111760 h 529436"/>
                  <a:gd name="connsiteX1" fmla="*/ 518160 w 1005840"/>
                  <a:gd name="connsiteY1" fmla="*/ 528320 h 529436"/>
                  <a:gd name="connsiteX2" fmla="*/ 0 w 1005840"/>
                  <a:gd name="connsiteY2" fmla="*/ 0 h 529436"/>
                  <a:gd name="connsiteX3" fmla="*/ 0 w 1005840"/>
                  <a:gd name="connsiteY3" fmla="*/ 0 h 52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5840" h="529436">
                    <a:moveTo>
                      <a:pt x="1005840" y="111760"/>
                    </a:moveTo>
                    <a:cubicBezTo>
                      <a:pt x="845820" y="329353"/>
                      <a:pt x="685800" y="546947"/>
                      <a:pt x="518160" y="528320"/>
                    </a:cubicBezTo>
                    <a:cubicBezTo>
                      <a:pt x="350520" y="50969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6B5057-2B44-44A7-8416-8DB7708B8AB0}"/>
                </a:ext>
              </a:extLst>
            </p:cNvPr>
            <p:cNvSpPr txBox="1"/>
            <p:nvPr/>
          </p:nvSpPr>
          <p:spPr>
            <a:xfrm>
              <a:off x="270483" y="4235400"/>
              <a:ext cx="2080249" cy="70788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2000" dirty="0"/>
                <a:t>num1 = 123.99</a:t>
              </a:r>
              <a:endParaRPr lang="en-US" sz="2000" dirty="0"/>
            </a:p>
            <a:p>
              <a:r>
                <a:rPr lang="en-US" altLang="en-US" sz="2000" dirty="0"/>
                <a:t>num2 = </a:t>
              </a:r>
              <a:r>
                <a:rPr lang="en-US" alt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int</a:t>
              </a:r>
              <a:r>
                <a:rPr lang="en-US" altLang="en-US" sz="2000" dirty="0"/>
                <a:t>(num1)</a:t>
              </a:r>
              <a:endParaRPr lang="en-US" sz="2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51D7BB-3390-4B4E-9BE3-24B1675ACB5D}"/>
                </a:ext>
              </a:extLst>
            </p:cNvPr>
            <p:cNvSpPr txBox="1"/>
            <p:nvPr/>
          </p:nvSpPr>
          <p:spPr>
            <a:xfrm>
              <a:off x="3259189" y="5420360"/>
              <a:ext cx="2190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Note: int() will truncate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floating point numbers.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33D42D1-986D-492C-BCA5-93D79845ACCB}"/>
                </a:ext>
              </a:extLst>
            </p:cNvPr>
            <p:cNvGrpSpPr/>
            <p:nvPr/>
          </p:nvGrpSpPr>
          <p:grpSpPr>
            <a:xfrm>
              <a:off x="2712884" y="3843689"/>
              <a:ext cx="2615906" cy="1491309"/>
              <a:chOff x="2712884" y="4173889"/>
              <a:chExt cx="2615906" cy="1491309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C6C8864-8C74-409C-AAA4-77DF23A3F32F}"/>
                  </a:ext>
                </a:extLst>
              </p:cNvPr>
              <p:cNvSpPr/>
              <p:nvPr/>
            </p:nvSpPr>
            <p:spPr>
              <a:xfrm>
                <a:off x="3805914" y="4518187"/>
                <a:ext cx="931185" cy="51013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solidFill>
                      <a:schemeClr val="tx1"/>
                    </a:solidFill>
                  </a:rPr>
                  <a:t>123.99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0E96A9-BABC-4BF8-B0C3-97E96399E829}"/>
                  </a:ext>
                </a:extLst>
              </p:cNvPr>
              <p:cNvSpPr txBox="1"/>
              <p:nvPr/>
            </p:nvSpPr>
            <p:spPr>
              <a:xfrm>
                <a:off x="3855838" y="4173889"/>
                <a:ext cx="79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/>
                  <a:t>Memory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FB18D8-7CBE-4B54-8E1D-013C1B718A5F}"/>
                  </a:ext>
                </a:extLst>
              </p:cNvPr>
              <p:cNvSpPr txBox="1"/>
              <p:nvPr/>
            </p:nvSpPr>
            <p:spPr>
              <a:xfrm>
                <a:off x="2718495" y="4573201"/>
                <a:ext cx="798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2000" b="1" dirty="0"/>
                  <a:t>num1</a:t>
                </a:r>
                <a:endParaRPr lang="en-US" sz="1400" b="1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9B240B7-6058-42CF-916D-903E43E21062}"/>
                  </a:ext>
                </a:extLst>
              </p:cNvPr>
              <p:cNvSpPr/>
              <p:nvPr/>
            </p:nvSpPr>
            <p:spPr>
              <a:xfrm>
                <a:off x="3805913" y="5155059"/>
                <a:ext cx="931185" cy="51013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123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93998B-F3F3-4EEF-99E4-61BE2BE02226}"/>
                  </a:ext>
                </a:extLst>
              </p:cNvPr>
              <p:cNvSpPr txBox="1"/>
              <p:nvPr/>
            </p:nvSpPr>
            <p:spPr>
              <a:xfrm>
                <a:off x="2712884" y="5210073"/>
                <a:ext cx="798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2000" b="1" dirty="0"/>
                  <a:t>num2</a:t>
                </a:r>
                <a:endParaRPr lang="en-US" sz="1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7E96F-3F11-4A57-A203-07372FB8C01A}"/>
                  </a:ext>
                </a:extLst>
              </p:cNvPr>
              <p:cNvSpPr txBox="1"/>
              <p:nvPr/>
            </p:nvSpPr>
            <p:spPr>
              <a:xfrm>
                <a:off x="4713429" y="4588590"/>
                <a:ext cx="615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float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47D397-9532-4C8C-83FC-70069742AAC6}"/>
                  </a:ext>
                </a:extLst>
              </p:cNvPr>
              <p:cNvSpPr txBox="1"/>
              <p:nvPr/>
            </p:nvSpPr>
            <p:spPr>
              <a:xfrm>
                <a:off x="4713429" y="5225462"/>
                <a:ext cx="4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C5DA4D0-7D33-405A-A150-7255919BA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369" y="4773256"/>
                <a:ext cx="269672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0F7C24D-DD97-4C8A-AD3C-1664A1494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369" y="5410128"/>
                <a:ext cx="269672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04B334-0397-43C2-B7EC-F5D83DC586E3}"/>
              </a:ext>
            </a:extLst>
          </p:cNvPr>
          <p:cNvCxnSpPr>
            <a:cxnSpLocks/>
          </p:cNvCxnSpPr>
          <p:nvPr/>
        </p:nvCxnSpPr>
        <p:spPr>
          <a:xfrm>
            <a:off x="6101080" y="1518920"/>
            <a:ext cx="0" cy="4485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B2CFB30-E5AB-42FA-845C-16FF41DA4303}"/>
              </a:ext>
            </a:extLst>
          </p:cNvPr>
          <p:cNvGrpSpPr/>
          <p:nvPr/>
        </p:nvGrpSpPr>
        <p:grpSpPr>
          <a:xfrm>
            <a:off x="6885616" y="1652070"/>
            <a:ext cx="5119105" cy="3682928"/>
            <a:chOff x="6885616" y="1652070"/>
            <a:chExt cx="5119105" cy="36829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6D6564-228E-4F38-B861-592273996A10}"/>
                </a:ext>
              </a:extLst>
            </p:cNvPr>
            <p:cNvSpPr txBox="1"/>
            <p:nvPr/>
          </p:nvSpPr>
          <p:spPr>
            <a:xfrm>
              <a:off x="6885616" y="4235400"/>
              <a:ext cx="2288640" cy="70788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2000" dirty="0"/>
                <a:t>num1 = 123</a:t>
              </a:r>
              <a:endParaRPr lang="en-US" sz="2000" dirty="0"/>
            </a:p>
            <a:p>
              <a:r>
                <a:rPr lang="en-US" altLang="en-US" sz="2000" dirty="0"/>
                <a:t>num2 = </a:t>
              </a:r>
              <a:r>
                <a:rPr lang="en-US" alt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float</a:t>
              </a:r>
              <a:r>
                <a:rPr lang="en-US" altLang="en-US" sz="2000" dirty="0"/>
                <a:t>(num1)</a:t>
              </a:r>
              <a:endParaRPr lang="en-US" sz="20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D8F03D-2589-443D-9037-729672FF84C5}"/>
                </a:ext>
              </a:extLst>
            </p:cNvPr>
            <p:cNvGrpSpPr/>
            <p:nvPr/>
          </p:nvGrpSpPr>
          <p:grpSpPr>
            <a:xfrm>
              <a:off x="9434535" y="3843689"/>
              <a:ext cx="2570186" cy="1491309"/>
              <a:chOff x="9434535" y="4173889"/>
              <a:chExt cx="2570186" cy="1491309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F83F7D9-A724-43AB-9AF1-721EC62AD6EA}"/>
                  </a:ext>
                </a:extLst>
              </p:cNvPr>
              <p:cNvSpPr/>
              <p:nvPr/>
            </p:nvSpPr>
            <p:spPr>
              <a:xfrm>
                <a:off x="10494545" y="4518187"/>
                <a:ext cx="931185" cy="51013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solidFill>
                      <a:schemeClr val="tx1"/>
                    </a:solidFill>
                  </a:rPr>
                  <a:t>123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73BF5B-693C-4ECF-8F02-16FE1614664C}"/>
                  </a:ext>
                </a:extLst>
              </p:cNvPr>
              <p:cNvSpPr txBox="1"/>
              <p:nvPr/>
            </p:nvSpPr>
            <p:spPr>
              <a:xfrm>
                <a:off x="10544469" y="4173889"/>
                <a:ext cx="79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/>
                  <a:t>Memory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3CC674-DB30-4261-8440-D0B68DF216C0}"/>
                  </a:ext>
                </a:extLst>
              </p:cNvPr>
              <p:cNvSpPr txBox="1"/>
              <p:nvPr/>
            </p:nvSpPr>
            <p:spPr>
              <a:xfrm>
                <a:off x="9440146" y="4573201"/>
                <a:ext cx="798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2000" b="1" dirty="0"/>
                  <a:t>num1</a:t>
                </a:r>
                <a:endParaRPr lang="en-US" sz="1400" b="1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62E28D2-3170-4FF7-AB96-92CE55D1CDB3}"/>
                  </a:ext>
                </a:extLst>
              </p:cNvPr>
              <p:cNvSpPr/>
              <p:nvPr/>
            </p:nvSpPr>
            <p:spPr>
              <a:xfrm>
                <a:off x="10494544" y="5155059"/>
                <a:ext cx="931185" cy="51013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123.0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867F69-119E-4643-949D-7164D13791C5}"/>
                  </a:ext>
                </a:extLst>
              </p:cNvPr>
              <p:cNvSpPr txBox="1"/>
              <p:nvPr/>
            </p:nvSpPr>
            <p:spPr>
              <a:xfrm>
                <a:off x="9434535" y="5210073"/>
                <a:ext cx="798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2000" b="1" dirty="0"/>
                  <a:t>num2</a:t>
                </a:r>
                <a:endParaRPr lang="en-US" sz="1400" b="1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BF95F6B-5848-4F86-A4CA-40F961052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7508" y="4773256"/>
                <a:ext cx="269672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1A7C049-7E5E-4E7B-A6EE-F31DF1EE0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7508" y="5410128"/>
                <a:ext cx="269672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7C69E0-EAE1-4A37-B38C-968741E93B23}"/>
                  </a:ext>
                </a:extLst>
              </p:cNvPr>
              <p:cNvSpPr txBox="1"/>
              <p:nvPr/>
            </p:nvSpPr>
            <p:spPr>
              <a:xfrm>
                <a:off x="11389360" y="4588590"/>
                <a:ext cx="4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4B25AF-02F7-4AB3-A595-1B573352A44A}"/>
                  </a:ext>
                </a:extLst>
              </p:cNvPr>
              <p:cNvSpPr txBox="1"/>
              <p:nvPr/>
            </p:nvSpPr>
            <p:spPr>
              <a:xfrm>
                <a:off x="11389360" y="5225462"/>
                <a:ext cx="615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float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36671E1-E5B0-4B8F-B2C1-A9F4D458E539}"/>
                </a:ext>
              </a:extLst>
            </p:cNvPr>
            <p:cNvGrpSpPr/>
            <p:nvPr/>
          </p:nvGrpSpPr>
          <p:grpSpPr>
            <a:xfrm>
              <a:off x="7073468" y="1652070"/>
              <a:ext cx="4477123" cy="1595504"/>
              <a:chOff x="7073468" y="1824790"/>
              <a:chExt cx="4477123" cy="159550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45FCB3-34DB-4D15-BAB4-3302BE0E0D2F}"/>
                  </a:ext>
                </a:extLst>
              </p:cNvPr>
              <p:cNvSpPr txBox="1"/>
              <p:nvPr/>
            </p:nvSpPr>
            <p:spPr>
              <a:xfrm>
                <a:off x="7073468" y="1824790"/>
                <a:ext cx="4477123" cy="5847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3200" dirty="0"/>
                  <a:t>a_float = </a:t>
                </a:r>
                <a:r>
                  <a:rPr lang="en-US" altLang="en-US" sz="3200" b="1" dirty="0"/>
                  <a:t>float</a:t>
                </a:r>
                <a:r>
                  <a:rPr lang="en-US" altLang="en-US" sz="3200" dirty="0"/>
                  <a:t>(any_value)</a:t>
                </a:r>
                <a:endParaRPr lang="en-US" sz="32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35C4A1-B4F1-4859-A33E-09C3C362969F}"/>
                  </a:ext>
                </a:extLst>
              </p:cNvPr>
              <p:cNvSpPr txBox="1"/>
              <p:nvPr/>
            </p:nvSpPr>
            <p:spPr>
              <a:xfrm>
                <a:off x="8982150" y="2835519"/>
                <a:ext cx="899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function</a:t>
                </a:r>
                <a:endParaRPr lang="en-US" sz="16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26845E-7A44-4AFA-843B-7BB6ED815E79}"/>
                  </a:ext>
                </a:extLst>
              </p:cNvPr>
              <p:cNvSpPr txBox="1"/>
              <p:nvPr/>
            </p:nvSpPr>
            <p:spPr>
              <a:xfrm>
                <a:off x="9931374" y="2835519"/>
                <a:ext cx="1013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argument</a:t>
                </a:r>
                <a:endParaRPr lang="en-US" sz="16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7B4E43-8870-4DEC-A985-F8C0E74A215E}"/>
                  </a:ext>
                </a:extLst>
              </p:cNvPr>
              <p:cNvSpPr txBox="1"/>
              <p:nvPr/>
            </p:nvSpPr>
            <p:spPr>
              <a:xfrm>
                <a:off x="7785100" y="2835519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returns </a:t>
                </a:r>
              </a:p>
              <a:p>
                <a:pPr algn="ctr"/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a float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ABB0BA1-9759-4AB5-B623-533978C37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5182" y="2323736"/>
                <a:ext cx="303239" cy="5660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63B29E4-2664-41D6-977E-3B1452B97C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45852" y="2323736"/>
                <a:ext cx="241148" cy="5083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BCFC12A-C445-4789-B6B3-41D6E1748A05}"/>
                  </a:ext>
                </a:extLst>
              </p:cNvPr>
              <p:cNvSpPr/>
              <p:nvPr/>
            </p:nvSpPr>
            <p:spPr>
              <a:xfrm>
                <a:off x="7838873" y="2323736"/>
                <a:ext cx="911428" cy="529436"/>
              </a:xfrm>
              <a:custGeom>
                <a:avLst/>
                <a:gdLst>
                  <a:gd name="connsiteX0" fmla="*/ 1005840 w 1005840"/>
                  <a:gd name="connsiteY0" fmla="*/ 111760 h 529436"/>
                  <a:gd name="connsiteX1" fmla="*/ 518160 w 1005840"/>
                  <a:gd name="connsiteY1" fmla="*/ 528320 h 529436"/>
                  <a:gd name="connsiteX2" fmla="*/ 0 w 1005840"/>
                  <a:gd name="connsiteY2" fmla="*/ 0 h 529436"/>
                  <a:gd name="connsiteX3" fmla="*/ 0 w 1005840"/>
                  <a:gd name="connsiteY3" fmla="*/ 0 h 52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5840" h="529436">
                    <a:moveTo>
                      <a:pt x="1005840" y="111760"/>
                    </a:moveTo>
                    <a:cubicBezTo>
                      <a:pt x="845820" y="329353"/>
                      <a:pt x="685800" y="546947"/>
                      <a:pt x="518160" y="528320"/>
                    </a:cubicBezTo>
                    <a:cubicBezTo>
                      <a:pt x="350520" y="50969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E71404C-7416-4EF3-84E3-145A0FC25BEA}"/>
              </a:ext>
            </a:extLst>
          </p:cNvPr>
          <p:cNvSpPr txBox="1"/>
          <p:nvPr/>
        </p:nvSpPr>
        <p:spPr>
          <a:xfrm>
            <a:off x="1638300" y="6353909"/>
            <a:ext cx="8942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any_value</a:t>
            </a:r>
            <a:r>
              <a:rPr lang="en-US" sz="1600" dirty="0">
                <a:solidFill>
                  <a:srgbClr val="C00000"/>
                </a:solidFill>
              </a:rPr>
              <a:t> must be a valid numeric value/variable; otherwise, it will throw an exception (i.e. an error).</a:t>
            </a:r>
          </a:p>
        </p:txBody>
      </p:sp>
    </p:spTree>
    <p:extLst>
      <p:ext uri="{BB962C8B-B14F-4D97-AF65-F5344CB8AC3E}">
        <p14:creationId xmlns:p14="http://schemas.microsoft.com/office/powerpoint/2010/main" val="33363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Conversion Functions are used to Convert Calculated Values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7184B1D7-BC3B-4886-9201-F9473467170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1735FC-0CF6-468D-967E-3E784D639CCB}"/>
              </a:ext>
            </a:extLst>
          </p:cNvPr>
          <p:cNvGrpSpPr/>
          <p:nvPr/>
        </p:nvGrpSpPr>
        <p:grpSpPr>
          <a:xfrm>
            <a:off x="6699250" y="2369234"/>
            <a:ext cx="4493260" cy="3802530"/>
            <a:chOff x="561340" y="3585894"/>
            <a:chExt cx="4493260" cy="38025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EB507F-9FCF-4F17-9A34-734F3102469C}"/>
                </a:ext>
              </a:extLst>
            </p:cNvPr>
            <p:cNvSpPr txBox="1"/>
            <p:nvPr/>
          </p:nvSpPr>
          <p:spPr>
            <a:xfrm>
              <a:off x="561340" y="3585894"/>
              <a:ext cx="449326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i="1" dirty="0"/>
                <a:t>Can </a:t>
              </a:r>
              <a:r>
                <a:rPr lang="en-US" sz="2000" b="1" i="1" dirty="0"/>
                <a:t>use </a:t>
              </a:r>
              <a:r>
                <a:rPr lang="en-US" sz="2000" b="1" i="1" dirty="0">
                  <a:solidFill>
                    <a:schemeClr val="accent4">
                      <a:lumMod val="75000"/>
                    </a:schemeClr>
                  </a:solidFill>
                </a:rPr>
                <a:t>int() </a:t>
              </a:r>
              <a:r>
                <a:rPr lang="en-US" sz="2000" i="1" dirty="0"/>
                <a:t>to override the default implicit conversion…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6A027E-6F9A-451E-8298-CBD8B84EB5AA}"/>
                </a:ext>
              </a:extLst>
            </p:cNvPr>
            <p:cNvSpPr txBox="1"/>
            <p:nvPr/>
          </p:nvSpPr>
          <p:spPr>
            <a:xfrm>
              <a:off x="815340" y="4645561"/>
              <a:ext cx="3875240" cy="10156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 * 2.75)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print(a)</a:t>
              </a:r>
            </a:p>
            <a:p>
              <a:r>
                <a:rPr lang="en-US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286B19-480F-40E7-9EAF-B3B83656F0F4}"/>
                </a:ext>
              </a:extLst>
            </p:cNvPr>
            <p:cNvSpPr txBox="1"/>
            <p:nvPr/>
          </p:nvSpPr>
          <p:spPr>
            <a:xfrm>
              <a:off x="815340" y="6372761"/>
              <a:ext cx="3875240" cy="10156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10 * 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(2.75)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print(a)</a:t>
              </a:r>
            </a:p>
            <a:p>
              <a:r>
                <a:rPr lang="en-US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9DF0DD-A9C4-4ACB-872C-5CC37B8D7000}"/>
              </a:ext>
            </a:extLst>
          </p:cNvPr>
          <p:cNvGrpSpPr/>
          <p:nvPr/>
        </p:nvGrpSpPr>
        <p:grpSpPr>
          <a:xfrm>
            <a:off x="886460" y="1800274"/>
            <a:ext cx="4785360" cy="1506370"/>
            <a:chOff x="561340" y="1566594"/>
            <a:chExt cx="4785360" cy="15063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ED8F14-226D-44D7-BAEA-D7A6511F4B7B}"/>
                </a:ext>
              </a:extLst>
            </p:cNvPr>
            <p:cNvSpPr txBox="1"/>
            <p:nvPr/>
          </p:nvSpPr>
          <p:spPr>
            <a:xfrm>
              <a:off x="561340" y="1566594"/>
              <a:ext cx="47853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i="1" dirty="0"/>
                <a:t>The (default) implicit conversion…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71B0B6-7DC9-4490-9F62-587AE17D3E6B}"/>
                </a:ext>
              </a:extLst>
            </p:cNvPr>
            <p:cNvSpPr txBox="1"/>
            <p:nvPr/>
          </p:nvSpPr>
          <p:spPr>
            <a:xfrm>
              <a:off x="815340" y="2057301"/>
              <a:ext cx="3848100" cy="10156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10 * 2.75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print(a)</a:t>
              </a:r>
            </a:p>
            <a:p>
              <a:r>
                <a:rPr lang="en-US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27.5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DB3E314-A9E0-4393-99B6-5C19179D6164}"/>
              </a:ext>
            </a:extLst>
          </p:cNvPr>
          <p:cNvSpPr txBox="1"/>
          <p:nvPr/>
        </p:nvSpPr>
        <p:spPr>
          <a:xfrm>
            <a:off x="6451600" y="1647875"/>
            <a:ext cx="498856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/>
              <a:t>Explicitly convert Calculated Values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9139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BDBD-24BA-4B31-8519-FDD1DC2D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Warning: Be careful with Converting Numbers!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C6BC08-09EB-4F1B-AC9E-F7BB5166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FE40F-724B-44B1-8B02-4716F069AC4F}"/>
              </a:ext>
            </a:extLst>
          </p:cNvPr>
          <p:cNvSpPr txBox="1"/>
          <p:nvPr/>
        </p:nvSpPr>
        <p:spPr>
          <a:xfrm>
            <a:off x="546545" y="1595120"/>
            <a:ext cx="3393878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dist1 = 89.35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dist2 = 10.65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dist1 + dist2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print('Distance (in ft)')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1: ', dist1)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2: ', dist2)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  --------------')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  Total: ',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19E71-099D-47E4-9F4D-76E386983760}"/>
              </a:ext>
            </a:extLst>
          </p:cNvPr>
          <p:cNvSpPr txBox="1"/>
          <p:nvPr/>
        </p:nvSpPr>
        <p:spPr>
          <a:xfrm>
            <a:off x="5994400" y="1595120"/>
            <a:ext cx="4134465" cy="26161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dist1 = 89.35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dist2 = 10.65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(dist1) +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(dist2)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print('Distance (in ft)')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1: ', dist1)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2: ', dist2)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  --------------')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  Total: ',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C0DA0E-B927-4759-939D-ACE62362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9" b="53777"/>
          <a:stretch/>
        </p:blipFill>
        <p:spPr>
          <a:xfrm>
            <a:off x="900459" y="4521200"/>
            <a:ext cx="2686050" cy="1046480"/>
          </a:xfrm>
          <a:custGeom>
            <a:avLst/>
            <a:gdLst>
              <a:gd name="connsiteX0" fmla="*/ 0 w 2686050"/>
              <a:gd name="connsiteY0" fmla="*/ 0 h 1046480"/>
              <a:gd name="connsiteX1" fmla="*/ 537210 w 2686050"/>
              <a:gd name="connsiteY1" fmla="*/ 0 h 1046480"/>
              <a:gd name="connsiteX2" fmla="*/ 1020699 w 2686050"/>
              <a:gd name="connsiteY2" fmla="*/ 0 h 1046480"/>
              <a:gd name="connsiteX3" fmla="*/ 1611630 w 2686050"/>
              <a:gd name="connsiteY3" fmla="*/ 0 h 1046480"/>
              <a:gd name="connsiteX4" fmla="*/ 2148840 w 2686050"/>
              <a:gd name="connsiteY4" fmla="*/ 0 h 1046480"/>
              <a:gd name="connsiteX5" fmla="*/ 2686050 w 2686050"/>
              <a:gd name="connsiteY5" fmla="*/ 0 h 1046480"/>
              <a:gd name="connsiteX6" fmla="*/ 2686050 w 2686050"/>
              <a:gd name="connsiteY6" fmla="*/ 491846 h 1046480"/>
              <a:gd name="connsiteX7" fmla="*/ 2686050 w 2686050"/>
              <a:gd name="connsiteY7" fmla="*/ 1046480 h 1046480"/>
              <a:gd name="connsiteX8" fmla="*/ 2148840 w 2686050"/>
              <a:gd name="connsiteY8" fmla="*/ 1046480 h 1046480"/>
              <a:gd name="connsiteX9" fmla="*/ 1557909 w 2686050"/>
              <a:gd name="connsiteY9" fmla="*/ 1046480 h 1046480"/>
              <a:gd name="connsiteX10" fmla="*/ 993838 w 2686050"/>
              <a:gd name="connsiteY10" fmla="*/ 1046480 h 1046480"/>
              <a:gd name="connsiteX11" fmla="*/ 0 w 2686050"/>
              <a:gd name="connsiteY11" fmla="*/ 1046480 h 1046480"/>
              <a:gd name="connsiteX12" fmla="*/ 0 w 2686050"/>
              <a:gd name="connsiteY12" fmla="*/ 544170 h 1046480"/>
              <a:gd name="connsiteX13" fmla="*/ 0 w 2686050"/>
              <a:gd name="connsiteY13" fmla="*/ 0 h 10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86050" h="1046480" fill="none" extrusionOk="0">
                <a:moveTo>
                  <a:pt x="0" y="0"/>
                </a:moveTo>
                <a:cubicBezTo>
                  <a:pt x="230598" y="-19224"/>
                  <a:pt x="320660" y="52604"/>
                  <a:pt x="537210" y="0"/>
                </a:cubicBezTo>
                <a:cubicBezTo>
                  <a:pt x="753760" y="-52604"/>
                  <a:pt x="882593" y="44791"/>
                  <a:pt x="1020699" y="0"/>
                </a:cubicBezTo>
                <a:cubicBezTo>
                  <a:pt x="1158805" y="-44791"/>
                  <a:pt x="1331029" y="2940"/>
                  <a:pt x="1611630" y="0"/>
                </a:cubicBezTo>
                <a:cubicBezTo>
                  <a:pt x="1892231" y="-2940"/>
                  <a:pt x="1901181" y="34356"/>
                  <a:pt x="2148840" y="0"/>
                </a:cubicBezTo>
                <a:cubicBezTo>
                  <a:pt x="2396499" y="-34356"/>
                  <a:pt x="2491415" y="41148"/>
                  <a:pt x="2686050" y="0"/>
                </a:cubicBezTo>
                <a:cubicBezTo>
                  <a:pt x="2691859" y="146133"/>
                  <a:pt x="2668498" y="350318"/>
                  <a:pt x="2686050" y="491846"/>
                </a:cubicBezTo>
                <a:cubicBezTo>
                  <a:pt x="2703602" y="633374"/>
                  <a:pt x="2631600" y="839761"/>
                  <a:pt x="2686050" y="1046480"/>
                </a:cubicBezTo>
                <a:cubicBezTo>
                  <a:pt x="2550444" y="1078530"/>
                  <a:pt x="2352979" y="1017057"/>
                  <a:pt x="2148840" y="1046480"/>
                </a:cubicBezTo>
                <a:cubicBezTo>
                  <a:pt x="1944701" y="1075903"/>
                  <a:pt x="1828349" y="1019297"/>
                  <a:pt x="1557909" y="1046480"/>
                </a:cubicBezTo>
                <a:cubicBezTo>
                  <a:pt x="1287469" y="1073663"/>
                  <a:pt x="1107062" y="1018973"/>
                  <a:pt x="993838" y="1046480"/>
                </a:cubicBezTo>
                <a:cubicBezTo>
                  <a:pt x="880614" y="1073987"/>
                  <a:pt x="336993" y="953832"/>
                  <a:pt x="0" y="1046480"/>
                </a:cubicBezTo>
                <a:cubicBezTo>
                  <a:pt x="-10291" y="856140"/>
                  <a:pt x="14071" y="735411"/>
                  <a:pt x="0" y="544170"/>
                </a:cubicBezTo>
                <a:cubicBezTo>
                  <a:pt x="-14071" y="352929"/>
                  <a:pt x="50001" y="215866"/>
                  <a:pt x="0" y="0"/>
                </a:cubicBezTo>
                <a:close/>
              </a:path>
              <a:path w="2686050" h="1046480" stroke="0" extrusionOk="0">
                <a:moveTo>
                  <a:pt x="0" y="0"/>
                </a:moveTo>
                <a:cubicBezTo>
                  <a:pt x="128745" y="-29578"/>
                  <a:pt x="347088" y="32600"/>
                  <a:pt x="537210" y="0"/>
                </a:cubicBezTo>
                <a:cubicBezTo>
                  <a:pt x="727332" y="-32600"/>
                  <a:pt x="1006730" y="63728"/>
                  <a:pt x="1128141" y="0"/>
                </a:cubicBezTo>
                <a:cubicBezTo>
                  <a:pt x="1249552" y="-63728"/>
                  <a:pt x="1432895" y="53723"/>
                  <a:pt x="1692212" y="0"/>
                </a:cubicBezTo>
                <a:cubicBezTo>
                  <a:pt x="1951529" y="-53723"/>
                  <a:pt x="2216805" y="112392"/>
                  <a:pt x="2686050" y="0"/>
                </a:cubicBezTo>
                <a:cubicBezTo>
                  <a:pt x="2690033" y="200783"/>
                  <a:pt x="2660151" y="341052"/>
                  <a:pt x="2686050" y="512775"/>
                </a:cubicBezTo>
                <a:cubicBezTo>
                  <a:pt x="2711949" y="684499"/>
                  <a:pt x="2626200" y="918061"/>
                  <a:pt x="2686050" y="1046480"/>
                </a:cubicBezTo>
                <a:cubicBezTo>
                  <a:pt x="2433357" y="1115174"/>
                  <a:pt x="2340736" y="983996"/>
                  <a:pt x="2095119" y="1046480"/>
                </a:cubicBezTo>
                <a:cubicBezTo>
                  <a:pt x="1849502" y="1108964"/>
                  <a:pt x="1774568" y="1015875"/>
                  <a:pt x="1557909" y="1046480"/>
                </a:cubicBezTo>
                <a:cubicBezTo>
                  <a:pt x="1341250" y="1077085"/>
                  <a:pt x="1262242" y="985981"/>
                  <a:pt x="1020699" y="1046480"/>
                </a:cubicBezTo>
                <a:cubicBezTo>
                  <a:pt x="779156" y="1106979"/>
                  <a:pt x="284106" y="949507"/>
                  <a:pt x="0" y="1046480"/>
                </a:cubicBezTo>
                <a:cubicBezTo>
                  <a:pt x="-28619" y="812456"/>
                  <a:pt x="50849" y="680090"/>
                  <a:pt x="0" y="544170"/>
                </a:cubicBezTo>
                <a:cubicBezTo>
                  <a:pt x="-50849" y="408250"/>
                  <a:pt x="46022" y="115682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1D9B48-8438-41A7-954D-E695863FA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80"/>
          <a:stretch/>
        </p:blipFill>
        <p:spPr>
          <a:xfrm>
            <a:off x="6718607" y="4521200"/>
            <a:ext cx="2686050" cy="1026159"/>
          </a:xfrm>
          <a:custGeom>
            <a:avLst/>
            <a:gdLst>
              <a:gd name="connsiteX0" fmla="*/ 0 w 2686050"/>
              <a:gd name="connsiteY0" fmla="*/ 0 h 1026159"/>
              <a:gd name="connsiteX1" fmla="*/ 590931 w 2686050"/>
              <a:gd name="connsiteY1" fmla="*/ 0 h 1026159"/>
              <a:gd name="connsiteX2" fmla="*/ 1074420 w 2686050"/>
              <a:gd name="connsiteY2" fmla="*/ 0 h 1026159"/>
              <a:gd name="connsiteX3" fmla="*/ 1665351 w 2686050"/>
              <a:gd name="connsiteY3" fmla="*/ 0 h 1026159"/>
              <a:gd name="connsiteX4" fmla="*/ 2175701 w 2686050"/>
              <a:gd name="connsiteY4" fmla="*/ 0 h 1026159"/>
              <a:gd name="connsiteX5" fmla="*/ 2686050 w 2686050"/>
              <a:gd name="connsiteY5" fmla="*/ 0 h 1026159"/>
              <a:gd name="connsiteX6" fmla="*/ 2686050 w 2686050"/>
              <a:gd name="connsiteY6" fmla="*/ 492556 h 1026159"/>
              <a:gd name="connsiteX7" fmla="*/ 2686050 w 2686050"/>
              <a:gd name="connsiteY7" fmla="*/ 1026159 h 1026159"/>
              <a:gd name="connsiteX8" fmla="*/ 2202561 w 2686050"/>
              <a:gd name="connsiteY8" fmla="*/ 1026159 h 1026159"/>
              <a:gd name="connsiteX9" fmla="*/ 1719072 w 2686050"/>
              <a:gd name="connsiteY9" fmla="*/ 1026159 h 1026159"/>
              <a:gd name="connsiteX10" fmla="*/ 1155001 w 2686050"/>
              <a:gd name="connsiteY10" fmla="*/ 1026159 h 1026159"/>
              <a:gd name="connsiteX11" fmla="*/ 644652 w 2686050"/>
              <a:gd name="connsiteY11" fmla="*/ 1026159 h 1026159"/>
              <a:gd name="connsiteX12" fmla="*/ 0 w 2686050"/>
              <a:gd name="connsiteY12" fmla="*/ 1026159 h 1026159"/>
              <a:gd name="connsiteX13" fmla="*/ 0 w 2686050"/>
              <a:gd name="connsiteY13" fmla="*/ 513080 h 1026159"/>
              <a:gd name="connsiteX14" fmla="*/ 0 w 2686050"/>
              <a:gd name="connsiteY14" fmla="*/ 0 h 10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6050" h="1026159" fill="none" extrusionOk="0">
                <a:moveTo>
                  <a:pt x="0" y="0"/>
                </a:moveTo>
                <a:cubicBezTo>
                  <a:pt x="282343" y="-1902"/>
                  <a:pt x="309551" y="53561"/>
                  <a:pt x="590931" y="0"/>
                </a:cubicBezTo>
                <a:cubicBezTo>
                  <a:pt x="872311" y="-53561"/>
                  <a:pt x="866703" y="35267"/>
                  <a:pt x="1074420" y="0"/>
                </a:cubicBezTo>
                <a:cubicBezTo>
                  <a:pt x="1282137" y="-35267"/>
                  <a:pt x="1535611" y="28607"/>
                  <a:pt x="1665351" y="0"/>
                </a:cubicBezTo>
                <a:cubicBezTo>
                  <a:pt x="1795091" y="-28607"/>
                  <a:pt x="1930822" y="12677"/>
                  <a:pt x="2175701" y="0"/>
                </a:cubicBezTo>
                <a:cubicBezTo>
                  <a:pt x="2420580" y="-12677"/>
                  <a:pt x="2468899" y="52919"/>
                  <a:pt x="2686050" y="0"/>
                </a:cubicBezTo>
                <a:cubicBezTo>
                  <a:pt x="2721386" y="158793"/>
                  <a:pt x="2681833" y="379136"/>
                  <a:pt x="2686050" y="492556"/>
                </a:cubicBezTo>
                <a:cubicBezTo>
                  <a:pt x="2690267" y="605976"/>
                  <a:pt x="2660604" y="793319"/>
                  <a:pt x="2686050" y="1026159"/>
                </a:cubicBezTo>
                <a:cubicBezTo>
                  <a:pt x="2586638" y="1079649"/>
                  <a:pt x="2396375" y="970288"/>
                  <a:pt x="2202561" y="1026159"/>
                </a:cubicBezTo>
                <a:cubicBezTo>
                  <a:pt x="2008747" y="1082030"/>
                  <a:pt x="1829442" y="983188"/>
                  <a:pt x="1719072" y="1026159"/>
                </a:cubicBezTo>
                <a:cubicBezTo>
                  <a:pt x="1608702" y="1069130"/>
                  <a:pt x="1416720" y="980673"/>
                  <a:pt x="1155001" y="1026159"/>
                </a:cubicBezTo>
                <a:cubicBezTo>
                  <a:pt x="893282" y="1071645"/>
                  <a:pt x="748413" y="1020707"/>
                  <a:pt x="644652" y="1026159"/>
                </a:cubicBezTo>
                <a:cubicBezTo>
                  <a:pt x="540891" y="1031611"/>
                  <a:pt x="197036" y="969274"/>
                  <a:pt x="0" y="1026159"/>
                </a:cubicBezTo>
                <a:cubicBezTo>
                  <a:pt x="-47905" y="879201"/>
                  <a:pt x="39479" y="617534"/>
                  <a:pt x="0" y="513080"/>
                </a:cubicBezTo>
                <a:cubicBezTo>
                  <a:pt x="-39479" y="408626"/>
                  <a:pt x="3634" y="141236"/>
                  <a:pt x="0" y="0"/>
                </a:cubicBezTo>
                <a:close/>
              </a:path>
              <a:path w="2686050" h="1026159" stroke="0" extrusionOk="0">
                <a:moveTo>
                  <a:pt x="0" y="0"/>
                </a:moveTo>
                <a:cubicBezTo>
                  <a:pt x="117836" y="-50790"/>
                  <a:pt x="375987" y="52351"/>
                  <a:pt x="483489" y="0"/>
                </a:cubicBezTo>
                <a:cubicBezTo>
                  <a:pt x="590991" y="-52351"/>
                  <a:pt x="850748" y="7022"/>
                  <a:pt x="993839" y="0"/>
                </a:cubicBezTo>
                <a:cubicBezTo>
                  <a:pt x="1136930" y="-7022"/>
                  <a:pt x="1277988" y="25434"/>
                  <a:pt x="1450467" y="0"/>
                </a:cubicBezTo>
                <a:cubicBezTo>
                  <a:pt x="1622946" y="-25434"/>
                  <a:pt x="1733346" y="47657"/>
                  <a:pt x="1907096" y="0"/>
                </a:cubicBezTo>
                <a:cubicBezTo>
                  <a:pt x="2080846" y="-47657"/>
                  <a:pt x="2383085" y="51244"/>
                  <a:pt x="2686050" y="0"/>
                </a:cubicBezTo>
                <a:cubicBezTo>
                  <a:pt x="2748604" y="207743"/>
                  <a:pt x="2667848" y="407039"/>
                  <a:pt x="2686050" y="523341"/>
                </a:cubicBezTo>
                <a:cubicBezTo>
                  <a:pt x="2704252" y="639643"/>
                  <a:pt x="2632421" y="881243"/>
                  <a:pt x="2686050" y="1026159"/>
                </a:cubicBezTo>
                <a:cubicBezTo>
                  <a:pt x="2573091" y="1076191"/>
                  <a:pt x="2350487" y="978321"/>
                  <a:pt x="2148840" y="1026159"/>
                </a:cubicBezTo>
                <a:cubicBezTo>
                  <a:pt x="1947193" y="1073997"/>
                  <a:pt x="1860442" y="1008034"/>
                  <a:pt x="1692212" y="1026159"/>
                </a:cubicBezTo>
                <a:cubicBezTo>
                  <a:pt x="1523982" y="1044284"/>
                  <a:pt x="1361184" y="1010532"/>
                  <a:pt x="1101281" y="1026159"/>
                </a:cubicBezTo>
                <a:cubicBezTo>
                  <a:pt x="841378" y="1041786"/>
                  <a:pt x="813739" y="993051"/>
                  <a:pt x="644652" y="1026159"/>
                </a:cubicBezTo>
                <a:cubicBezTo>
                  <a:pt x="475565" y="1059267"/>
                  <a:pt x="213623" y="997683"/>
                  <a:pt x="0" y="1026159"/>
                </a:cubicBezTo>
                <a:cubicBezTo>
                  <a:pt x="-35981" y="905199"/>
                  <a:pt x="42869" y="687693"/>
                  <a:pt x="0" y="533603"/>
                </a:cubicBezTo>
                <a:cubicBezTo>
                  <a:pt x="-42869" y="379513"/>
                  <a:pt x="33999" y="127104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1319525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04B04C1D-68FC-49B2-ABE2-230B813CBA78}"/>
              </a:ext>
            </a:extLst>
          </p:cNvPr>
          <p:cNvSpPr/>
          <p:nvPr/>
        </p:nvSpPr>
        <p:spPr>
          <a:xfrm>
            <a:off x="9977120" y="2326640"/>
            <a:ext cx="365760" cy="36576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69972-C0E4-438C-BB20-C26F7C654829}"/>
              </a:ext>
            </a:extLst>
          </p:cNvPr>
          <p:cNvSpPr txBox="1"/>
          <p:nvPr/>
        </p:nvSpPr>
        <p:spPr>
          <a:xfrm>
            <a:off x="1205251" y="106680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Data Conversion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50C5F-EF92-4558-A9A6-79D2760B0774}"/>
              </a:ext>
            </a:extLst>
          </p:cNvPr>
          <p:cNvSpPr txBox="1"/>
          <p:nvPr/>
        </p:nvSpPr>
        <p:spPr>
          <a:xfrm>
            <a:off x="6926417" y="1066800"/>
            <a:ext cx="227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Data Conversion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50AEE-D68C-4C37-9522-3A483829B2FD}"/>
              </a:ext>
            </a:extLst>
          </p:cNvPr>
          <p:cNvSpPr txBox="1"/>
          <p:nvPr/>
        </p:nvSpPr>
        <p:spPr>
          <a:xfrm>
            <a:off x="589280" y="5782270"/>
            <a:ext cx="326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FYI: We will learn how to format numbers to a specified # of decimal places in this chapter.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6BE17-6A00-473E-836C-713462452FDC}"/>
              </a:ext>
            </a:extLst>
          </p:cNvPr>
          <p:cNvSpPr txBox="1"/>
          <p:nvPr/>
        </p:nvSpPr>
        <p:spPr>
          <a:xfrm>
            <a:off x="6517149" y="5782270"/>
            <a:ext cx="3088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Lesson: only convert </a:t>
            </a:r>
            <a:r>
              <a:rPr lang="en-US" b="1" u="sng" dirty="0">
                <a:solidFill>
                  <a:srgbClr val="C00000"/>
                </a:solidFill>
              </a:rPr>
              <a:t>numbers</a:t>
            </a:r>
            <a:r>
              <a:rPr lang="en-US" b="1" dirty="0">
                <a:solidFill>
                  <a:srgbClr val="C00000"/>
                </a:solidFill>
              </a:rPr>
              <a:t> to </a:t>
            </a:r>
            <a:r>
              <a:rPr lang="en-US" b="1" u="sng" dirty="0">
                <a:solidFill>
                  <a:srgbClr val="C00000"/>
                </a:solidFill>
              </a:rPr>
              <a:t>another numeric data type </a:t>
            </a:r>
            <a:r>
              <a:rPr lang="en-US" b="1" dirty="0">
                <a:solidFill>
                  <a:srgbClr val="C00000"/>
                </a:solidFill>
              </a:rPr>
              <a:t>when necessary!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35C86-8404-426B-8FA0-B136B2FFF0CC}"/>
              </a:ext>
            </a:extLst>
          </p:cNvPr>
          <p:cNvSpPr txBox="1"/>
          <p:nvPr/>
        </p:nvSpPr>
        <p:spPr>
          <a:xfrm>
            <a:off x="9347201" y="4339550"/>
            <a:ext cx="25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What’s the issue?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12403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Conversion Functions are used to Convert USER INPUT …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7184B1D7-BC3B-4886-9201-F9473467170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7396C-633F-43F6-A340-F7D632FE951D}"/>
              </a:ext>
            </a:extLst>
          </p:cNvPr>
          <p:cNvSpPr txBox="1"/>
          <p:nvPr/>
        </p:nvSpPr>
        <p:spPr>
          <a:xfrm>
            <a:off x="421705" y="1812090"/>
            <a:ext cx="4628190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quantity =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quantity: 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new_qty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 - 5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4DBCB-9961-429A-90FF-D850AB228E85}"/>
              </a:ext>
            </a:extLst>
          </p:cNvPr>
          <p:cNvSpPr txBox="1"/>
          <p:nvPr/>
        </p:nvSpPr>
        <p:spPr>
          <a:xfrm>
            <a:off x="421706" y="1426894"/>
            <a:ext cx="4785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i="1" dirty="0"/>
              <a:t>Recall, the input() function returns a string…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985EE-9D42-4DD3-AD05-C8AE9624806C}"/>
              </a:ext>
            </a:extLst>
          </p:cNvPr>
          <p:cNvSpPr txBox="1"/>
          <p:nvPr/>
        </p:nvSpPr>
        <p:spPr>
          <a:xfrm>
            <a:off x="3362960" y="2042160"/>
            <a:ext cx="68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Error!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C49E2A-B31D-46A0-A512-2C2F8A88E968}"/>
              </a:ext>
            </a:extLst>
          </p:cNvPr>
          <p:cNvSpPr txBox="1"/>
          <p:nvPr/>
        </p:nvSpPr>
        <p:spPr>
          <a:xfrm>
            <a:off x="101600" y="2745155"/>
            <a:ext cx="5638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/>
              <a:t>Explicitly convert NUMERICAL User Input</a:t>
            </a:r>
            <a:endParaRPr lang="en-US" sz="105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DC3540-84EC-4031-82C2-DDEF2D1EE8EC}"/>
              </a:ext>
            </a:extLst>
          </p:cNvPr>
          <p:cNvSpPr/>
          <p:nvPr/>
        </p:nvSpPr>
        <p:spPr>
          <a:xfrm>
            <a:off x="6215380" y="1838960"/>
            <a:ext cx="2024380" cy="436880"/>
          </a:xfrm>
          <a:prstGeom prst="roundRect">
            <a:avLst>
              <a:gd name="adj" fmla="val 17381"/>
            </a:avLst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Enter quantity: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4BB48-A00D-4D47-8C63-32231B83D529}"/>
              </a:ext>
            </a:extLst>
          </p:cNvPr>
          <p:cNvSpPr txBox="1"/>
          <p:nvPr/>
        </p:nvSpPr>
        <p:spPr>
          <a:xfrm>
            <a:off x="6215380" y="1473200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Output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B13AE8-CDE4-406F-A920-D44DE1F96F27}"/>
              </a:ext>
            </a:extLst>
          </p:cNvPr>
          <p:cNvGrpSpPr/>
          <p:nvPr/>
        </p:nvGrpSpPr>
        <p:grpSpPr>
          <a:xfrm>
            <a:off x="8511313" y="1527209"/>
            <a:ext cx="2671963" cy="785528"/>
            <a:chOff x="7820433" y="2207929"/>
            <a:chExt cx="2671963" cy="78552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0DCD923-0364-4C6E-A8A4-BB985447BD71}"/>
                </a:ext>
              </a:extLst>
            </p:cNvPr>
            <p:cNvSpPr/>
            <p:nvPr/>
          </p:nvSpPr>
          <p:spPr>
            <a:xfrm>
              <a:off x="9087853" y="2483318"/>
              <a:ext cx="866407" cy="51013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600" dirty="0">
                  <a:solidFill>
                    <a:schemeClr val="tx1"/>
                  </a:solidFill>
                </a:rPr>
                <a:t>'100'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702FAB-78E1-47E8-AE92-814D9B8740CA}"/>
                </a:ext>
              </a:extLst>
            </p:cNvPr>
            <p:cNvSpPr txBox="1"/>
            <p:nvPr/>
          </p:nvSpPr>
          <p:spPr>
            <a:xfrm>
              <a:off x="9165214" y="2207929"/>
              <a:ext cx="712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Memory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C8758C-FB94-441C-AA73-6293DF94E830}"/>
                </a:ext>
              </a:extLst>
            </p:cNvPr>
            <p:cNvSpPr txBox="1"/>
            <p:nvPr/>
          </p:nvSpPr>
          <p:spPr>
            <a:xfrm>
              <a:off x="7820433" y="2553721"/>
              <a:ext cx="992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quantity</a:t>
              </a:r>
              <a:endParaRPr lang="en-US" sz="1200" b="1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CE1381-C5AD-43A7-A5A6-ADB898A2DE27}"/>
                </a:ext>
              </a:extLst>
            </p:cNvPr>
            <p:cNvCxnSpPr>
              <a:cxnSpLocks/>
            </p:cNvCxnSpPr>
            <p:nvPr/>
          </p:nvCxnSpPr>
          <p:spPr>
            <a:xfrm>
              <a:off x="8747760" y="2738387"/>
              <a:ext cx="32512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C78A-155E-41BD-A95B-3B3A0B50F448}"/>
                </a:ext>
              </a:extLst>
            </p:cNvPr>
            <p:cNvSpPr txBox="1"/>
            <p:nvPr/>
          </p:nvSpPr>
          <p:spPr>
            <a:xfrm>
              <a:off x="9956800" y="2599888"/>
              <a:ext cx="535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A5101D-11BD-4E41-BD05-B184596E8A89}"/>
              </a:ext>
            </a:extLst>
          </p:cNvPr>
          <p:cNvGrpSpPr/>
          <p:nvPr/>
        </p:nvGrpSpPr>
        <p:grpSpPr>
          <a:xfrm>
            <a:off x="421705" y="3392854"/>
            <a:ext cx="11409063" cy="1073803"/>
            <a:chOff x="421705" y="3392854"/>
            <a:chExt cx="11409063" cy="10738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62EE93-B18A-446D-880A-2737F2CD13DE}"/>
                </a:ext>
              </a:extLst>
            </p:cNvPr>
            <p:cNvSpPr txBox="1"/>
            <p:nvPr/>
          </p:nvSpPr>
          <p:spPr>
            <a:xfrm>
              <a:off x="421705" y="3752650"/>
              <a:ext cx="4628190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quantity = 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('Enter quantity: ')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new_qty = </a:t>
              </a:r>
              <a:r>
                <a:rPr lang="en-US" altLang="en-US" sz="1600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(quantity) - 5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0D19A9-0104-4F6C-9483-6C31BFD2C995}"/>
                </a:ext>
              </a:extLst>
            </p:cNvPr>
            <p:cNvSpPr txBox="1"/>
            <p:nvPr/>
          </p:nvSpPr>
          <p:spPr>
            <a:xfrm>
              <a:off x="421706" y="3392854"/>
              <a:ext cx="59994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i="1" dirty="0"/>
                <a:t>Ok approach…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F91ACA-2AC6-4EDE-8E97-49B967993367}"/>
                </a:ext>
              </a:extLst>
            </p:cNvPr>
            <p:cNvGrpSpPr/>
            <p:nvPr/>
          </p:nvGrpSpPr>
          <p:grpSpPr>
            <a:xfrm>
              <a:off x="9295282" y="3701449"/>
              <a:ext cx="2535486" cy="765208"/>
              <a:chOff x="7771282" y="5225449"/>
              <a:chExt cx="2535486" cy="76520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96ED71A-4255-4C86-984A-0F5669C8C0AC}"/>
                  </a:ext>
                </a:extLst>
              </p:cNvPr>
              <p:cNvSpPr/>
              <p:nvPr/>
            </p:nvSpPr>
            <p:spPr>
              <a:xfrm>
                <a:off x="9087853" y="5480518"/>
                <a:ext cx="866407" cy="51013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600" dirty="0">
                    <a:solidFill>
                      <a:schemeClr val="tx1"/>
                    </a:solidFill>
                  </a:rPr>
                  <a:t>95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31ED14-B7E3-4876-A978-9DAA30079B70}"/>
                  </a:ext>
                </a:extLst>
              </p:cNvPr>
              <p:cNvSpPr txBox="1"/>
              <p:nvPr/>
            </p:nvSpPr>
            <p:spPr>
              <a:xfrm>
                <a:off x="9165214" y="5225449"/>
                <a:ext cx="712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Memory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B28CE8-B4B6-46F4-9BF6-516D0A3E8B04}"/>
                  </a:ext>
                </a:extLst>
              </p:cNvPr>
              <p:cNvSpPr txBox="1"/>
              <p:nvPr/>
            </p:nvSpPr>
            <p:spPr>
              <a:xfrm>
                <a:off x="7771282" y="5550921"/>
                <a:ext cx="10218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b="1" dirty="0"/>
                  <a:t>new_qty</a:t>
                </a:r>
                <a:endParaRPr lang="en-US" sz="1200" b="1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028281A-F813-438C-A547-678CCDFF2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760" y="5735587"/>
                <a:ext cx="325120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9EBB58-A8AA-4925-9AD1-FACFE5A46139}"/>
                  </a:ext>
                </a:extLst>
              </p:cNvPr>
              <p:cNvSpPr txBox="1"/>
              <p:nvPr/>
            </p:nvSpPr>
            <p:spPr>
              <a:xfrm>
                <a:off x="9956800" y="5597088"/>
                <a:ext cx="3499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int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8FC60A-AD4B-4F39-872D-8875F348AA68}"/>
                </a:ext>
              </a:extLst>
            </p:cNvPr>
            <p:cNvGrpSpPr/>
            <p:nvPr/>
          </p:nvGrpSpPr>
          <p:grpSpPr>
            <a:xfrm>
              <a:off x="6001793" y="3701449"/>
              <a:ext cx="2671963" cy="765208"/>
              <a:chOff x="7820433" y="4046889"/>
              <a:chExt cx="2671963" cy="765208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758A651-B8BE-46B1-A473-9F26290E8C8B}"/>
                  </a:ext>
                </a:extLst>
              </p:cNvPr>
              <p:cNvSpPr/>
              <p:nvPr/>
            </p:nvSpPr>
            <p:spPr>
              <a:xfrm>
                <a:off x="9087853" y="4301958"/>
                <a:ext cx="866407" cy="51013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600" dirty="0">
                    <a:solidFill>
                      <a:schemeClr val="tx1"/>
                    </a:solidFill>
                  </a:rPr>
                  <a:t>'100'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BDC69B-4C44-4B28-988B-67469E43F3B1}"/>
                  </a:ext>
                </a:extLst>
              </p:cNvPr>
              <p:cNvSpPr txBox="1"/>
              <p:nvPr/>
            </p:nvSpPr>
            <p:spPr>
              <a:xfrm>
                <a:off x="9165214" y="4046889"/>
                <a:ext cx="712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Memory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46C05-085E-4626-815A-FAFE494DDE52}"/>
                  </a:ext>
                </a:extLst>
              </p:cNvPr>
              <p:cNvSpPr txBox="1"/>
              <p:nvPr/>
            </p:nvSpPr>
            <p:spPr>
              <a:xfrm>
                <a:off x="7820433" y="4372361"/>
                <a:ext cx="9920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quantity</a:t>
                </a:r>
                <a:endParaRPr lang="en-US" sz="1200" b="1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D5B3783-D8ED-4847-87B6-4155DD519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760" y="4557027"/>
                <a:ext cx="325120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6B64EB-A68B-4096-B3E8-769430DF6767}"/>
                  </a:ext>
                </a:extLst>
              </p:cNvPr>
              <p:cNvSpPr txBox="1"/>
              <p:nvPr/>
            </p:nvSpPr>
            <p:spPr>
              <a:xfrm>
                <a:off x="9956800" y="4418528"/>
                <a:ext cx="53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string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8875F-8145-4E06-B359-C6166BDDEE8C}"/>
              </a:ext>
            </a:extLst>
          </p:cNvPr>
          <p:cNvGrpSpPr/>
          <p:nvPr/>
        </p:nvGrpSpPr>
        <p:grpSpPr>
          <a:xfrm>
            <a:off x="421706" y="5272454"/>
            <a:ext cx="11449702" cy="1236196"/>
            <a:chOff x="421706" y="5272454"/>
            <a:chExt cx="11449702" cy="12361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3260997-2F6F-4CF0-B0F3-0F937074CB00}"/>
                </a:ext>
              </a:extLst>
            </p:cNvPr>
            <p:cNvGrpSpPr/>
            <p:nvPr/>
          </p:nvGrpSpPr>
          <p:grpSpPr>
            <a:xfrm>
              <a:off x="421706" y="5272454"/>
              <a:ext cx="11449702" cy="1190793"/>
              <a:chOff x="421706" y="5272454"/>
              <a:chExt cx="11449702" cy="11907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9CC1AF-0652-49BD-8B78-90E5D1409B09}"/>
                  </a:ext>
                </a:extLst>
              </p:cNvPr>
              <p:cNvSpPr txBox="1"/>
              <p:nvPr/>
            </p:nvSpPr>
            <p:spPr>
              <a:xfrm>
                <a:off x="421706" y="5632250"/>
                <a:ext cx="5245347" cy="8309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quantity = </a:t>
                </a:r>
                <a:r>
                  <a:rPr lang="en-US" altLang="en-US" sz="1600" b="1" dirty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r>
                  <a:rPr lang="en-US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('Enter quantity: '))</a:t>
                </a:r>
              </a:p>
              <a:p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new_qty = quantity - 5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A4D190-D464-495C-A6FB-085902331C18}"/>
                  </a:ext>
                </a:extLst>
              </p:cNvPr>
              <p:cNvSpPr txBox="1"/>
              <p:nvPr/>
            </p:nvSpPr>
            <p:spPr>
              <a:xfrm>
                <a:off x="421706" y="5272454"/>
                <a:ext cx="59994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i="1" dirty="0"/>
                  <a:t>Better approach: use </a:t>
                </a:r>
                <a:r>
                  <a:rPr lang="en-US" sz="2000" b="1" i="1" dirty="0"/>
                  <a:t>NESTED Functions!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44D8204-45AB-4F73-94EF-9CBC34486572}"/>
                  </a:ext>
                </a:extLst>
              </p:cNvPr>
              <p:cNvGrpSpPr/>
              <p:nvPr/>
            </p:nvGrpSpPr>
            <p:grpSpPr>
              <a:xfrm>
                <a:off x="9315601" y="5367689"/>
                <a:ext cx="2555807" cy="765208"/>
                <a:chOff x="7750961" y="5225449"/>
                <a:chExt cx="2555807" cy="765208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2A3D8B4C-D1E8-45EE-B1F2-E3829611F3CD}"/>
                    </a:ext>
                  </a:extLst>
                </p:cNvPr>
                <p:cNvSpPr/>
                <p:nvPr/>
              </p:nvSpPr>
              <p:spPr>
                <a:xfrm>
                  <a:off x="9087853" y="5480518"/>
                  <a:ext cx="866407" cy="51013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95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ACA52E-5DF6-42F0-A685-41BD32DE58DB}"/>
                    </a:ext>
                  </a:extLst>
                </p:cNvPr>
                <p:cNvSpPr txBox="1"/>
                <p:nvPr/>
              </p:nvSpPr>
              <p:spPr>
                <a:xfrm>
                  <a:off x="9165214" y="5225449"/>
                  <a:ext cx="7128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Memory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01C361E-306A-4B18-BC16-05A3B49F1CB7}"/>
                    </a:ext>
                  </a:extLst>
                </p:cNvPr>
                <p:cNvSpPr txBox="1"/>
                <p:nvPr/>
              </p:nvSpPr>
              <p:spPr>
                <a:xfrm>
                  <a:off x="7750961" y="5550921"/>
                  <a:ext cx="10218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b="1" dirty="0"/>
                    <a:t>new_qty</a:t>
                  </a:r>
                  <a:endParaRPr lang="en-US" sz="1200" b="1" dirty="0"/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D79F726-F64D-4154-9BF2-255E928E2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7760" y="5735587"/>
                  <a:ext cx="325120" cy="0"/>
                </a:xfrm>
                <a:prstGeom prst="straightConnector1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41BB5E6-7DC0-42E9-A877-EFCE67D2BE3C}"/>
                    </a:ext>
                  </a:extLst>
                </p:cNvPr>
                <p:cNvSpPr txBox="1"/>
                <p:nvPr/>
              </p:nvSpPr>
              <p:spPr>
                <a:xfrm>
                  <a:off x="9956800" y="5597088"/>
                  <a:ext cx="3499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int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59C3BF8-478B-4EC5-82BA-7A66A5574B9A}"/>
                  </a:ext>
                </a:extLst>
              </p:cNvPr>
              <p:cNvGrpSpPr/>
              <p:nvPr/>
            </p:nvGrpSpPr>
            <p:grpSpPr>
              <a:xfrm>
                <a:off x="6042433" y="5367689"/>
                <a:ext cx="2486335" cy="765208"/>
                <a:chOff x="7820433" y="4046889"/>
                <a:chExt cx="2486335" cy="765208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27AA3DA3-4958-4FDB-A8CE-DC3EF182ACFC}"/>
                    </a:ext>
                  </a:extLst>
                </p:cNvPr>
                <p:cNvSpPr/>
                <p:nvPr/>
              </p:nvSpPr>
              <p:spPr>
                <a:xfrm>
                  <a:off x="9087853" y="4301958"/>
                  <a:ext cx="866407" cy="51013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100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6C9D9FC-BDB6-4D3F-A05E-F96DB9695D96}"/>
                    </a:ext>
                  </a:extLst>
                </p:cNvPr>
                <p:cNvSpPr txBox="1"/>
                <p:nvPr/>
              </p:nvSpPr>
              <p:spPr>
                <a:xfrm>
                  <a:off x="9165214" y="4046889"/>
                  <a:ext cx="7128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Memory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7C7D71A-727C-4022-AD35-684EF02BC99E}"/>
                    </a:ext>
                  </a:extLst>
                </p:cNvPr>
                <p:cNvSpPr txBox="1"/>
                <p:nvPr/>
              </p:nvSpPr>
              <p:spPr>
                <a:xfrm>
                  <a:off x="7820433" y="4372361"/>
                  <a:ext cx="99206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quantity</a:t>
                  </a:r>
                  <a:endParaRPr lang="en-US" sz="1200" b="1" dirty="0"/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C4EEC51B-C63A-4D87-BDA4-5203AD2AFC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7760" y="4557027"/>
                  <a:ext cx="325120" cy="0"/>
                </a:xfrm>
                <a:prstGeom prst="straightConnector1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6EFBAF-ED34-48F2-AD99-19123D1C7862}"/>
                    </a:ext>
                  </a:extLst>
                </p:cNvPr>
                <p:cNvSpPr txBox="1"/>
                <p:nvPr/>
              </p:nvSpPr>
              <p:spPr>
                <a:xfrm>
                  <a:off x="9956800" y="4418528"/>
                  <a:ext cx="3499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int</a:t>
                  </a: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83F50F-544C-4E79-86FC-1383AAADBBB3}"/>
                </a:ext>
              </a:extLst>
            </p:cNvPr>
            <p:cNvSpPr txBox="1"/>
            <p:nvPr/>
          </p:nvSpPr>
          <p:spPr>
            <a:xfrm>
              <a:off x="3505200" y="6139318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C00000"/>
                  </a:solidFill>
                </a:rPr>
                <a:t>str</a:t>
              </a:r>
              <a:endParaRPr lang="en-US" sz="20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64012047-961C-413A-8D8B-657B1DD9FC9A}"/>
                </a:ext>
              </a:extLst>
            </p:cNvPr>
            <p:cNvSpPr/>
            <p:nvPr/>
          </p:nvSpPr>
          <p:spPr>
            <a:xfrm rot="5400000">
              <a:off x="3698240" y="4602480"/>
              <a:ext cx="281492" cy="2990028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A7BC13F-A2D9-4F2B-B385-61072363DC0D}"/>
              </a:ext>
            </a:extLst>
          </p:cNvPr>
          <p:cNvSpPr txBox="1"/>
          <p:nvPr/>
        </p:nvSpPr>
        <p:spPr>
          <a:xfrm>
            <a:off x="579120" y="955040"/>
            <a:ext cx="498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…to a whole number (Integer)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int()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Conversion Functions are used to Convert USER INPUT …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7184B1D7-BC3B-4886-9201-F9473467170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7396C-633F-43F6-A340-F7D632FE951D}"/>
              </a:ext>
            </a:extLst>
          </p:cNvPr>
          <p:cNvSpPr txBox="1"/>
          <p:nvPr/>
        </p:nvSpPr>
        <p:spPr>
          <a:xfrm>
            <a:off x="421705" y="1873050"/>
            <a:ext cx="4134465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 =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('Enter weight: 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goal_wt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 * .9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4DBCB-9961-429A-90FF-D850AB228E85}"/>
              </a:ext>
            </a:extLst>
          </p:cNvPr>
          <p:cNvSpPr txBox="1"/>
          <p:nvPr/>
        </p:nvSpPr>
        <p:spPr>
          <a:xfrm>
            <a:off x="421706" y="1487854"/>
            <a:ext cx="4785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i="1" dirty="0"/>
              <a:t>Recall, the input() function returns a string…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985EE-9D42-4DD3-AD05-C8AE9624806C}"/>
              </a:ext>
            </a:extLst>
          </p:cNvPr>
          <p:cNvSpPr txBox="1"/>
          <p:nvPr/>
        </p:nvSpPr>
        <p:spPr>
          <a:xfrm>
            <a:off x="3738880" y="2103120"/>
            <a:ext cx="68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Error!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C49E2A-B31D-46A0-A512-2C2F8A88E968}"/>
              </a:ext>
            </a:extLst>
          </p:cNvPr>
          <p:cNvSpPr txBox="1"/>
          <p:nvPr/>
        </p:nvSpPr>
        <p:spPr>
          <a:xfrm>
            <a:off x="101600" y="2745155"/>
            <a:ext cx="5638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/>
              <a:t>Explicitly convert NUMERICAL User Input</a:t>
            </a:r>
            <a:endParaRPr lang="en-US" sz="105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DC3540-84EC-4031-82C2-DDEF2D1EE8EC}"/>
              </a:ext>
            </a:extLst>
          </p:cNvPr>
          <p:cNvSpPr/>
          <p:nvPr/>
        </p:nvSpPr>
        <p:spPr>
          <a:xfrm>
            <a:off x="6215380" y="1899920"/>
            <a:ext cx="2024380" cy="436880"/>
          </a:xfrm>
          <a:prstGeom prst="roundRect">
            <a:avLst>
              <a:gd name="adj" fmla="val 17381"/>
            </a:avLst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Enter weight: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130.7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4BB48-A00D-4D47-8C63-32231B83D529}"/>
              </a:ext>
            </a:extLst>
          </p:cNvPr>
          <p:cNvSpPr txBox="1"/>
          <p:nvPr/>
        </p:nvSpPr>
        <p:spPr>
          <a:xfrm>
            <a:off x="6215380" y="1534160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Output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B13AE8-CDE4-406F-A920-D44DE1F96F27}"/>
              </a:ext>
            </a:extLst>
          </p:cNvPr>
          <p:cNvGrpSpPr/>
          <p:nvPr/>
        </p:nvGrpSpPr>
        <p:grpSpPr>
          <a:xfrm>
            <a:off x="8589154" y="1588169"/>
            <a:ext cx="2594122" cy="785528"/>
            <a:chOff x="7898274" y="2207929"/>
            <a:chExt cx="2594122" cy="78552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0DCD923-0364-4C6E-A8A4-BB985447BD71}"/>
                </a:ext>
              </a:extLst>
            </p:cNvPr>
            <p:cNvSpPr/>
            <p:nvPr/>
          </p:nvSpPr>
          <p:spPr>
            <a:xfrm>
              <a:off x="9087853" y="2483318"/>
              <a:ext cx="866407" cy="51013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600" dirty="0">
                  <a:solidFill>
                    <a:schemeClr val="tx1"/>
                  </a:solidFill>
                </a:rPr>
                <a:t>'130.7'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702FAB-78E1-47E8-AE92-814D9B8740CA}"/>
                </a:ext>
              </a:extLst>
            </p:cNvPr>
            <p:cNvSpPr txBox="1"/>
            <p:nvPr/>
          </p:nvSpPr>
          <p:spPr>
            <a:xfrm>
              <a:off x="9165214" y="2207929"/>
              <a:ext cx="712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Memory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C8758C-FB94-441C-AA73-6293DF94E830}"/>
                </a:ext>
              </a:extLst>
            </p:cNvPr>
            <p:cNvSpPr txBox="1"/>
            <p:nvPr/>
          </p:nvSpPr>
          <p:spPr>
            <a:xfrm>
              <a:off x="7898274" y="2553721"/>
              <a:ext cx="8363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b="1" dirty="0"/>
                <a:t>weight</a:t>
              </a:r>
              <a:endParaRPr lang="en-US" sz="1200" b="1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CE1381-C5AD-43A7-A5A6-ADB898A2DE27}"/>
                </a:ext>
              </a:extLst>
            </p:cNvPr>
            <p:cNvCxnSpPr>
              <a:cxnSpLocks/>
            </p:cNvCxnSpPr>
            <p:nvPr/>
          </p:nvCxnSpPr>
          <p:spPr>
            <a:xfrm>
              <a:off x="8747760" y="2738387"/>
              <a:ext cx="32512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C78A-155E-41BD-A95B-3B3A0B50F448}"/>
                </a:ext>
              </a:extLst>
            </p:cNvPr>
            <p:cNvSpPr txBox="1"/>
            <p:nvPr/>
          </p:nvSpPr>
          <p:spPr>
            <a:xfrm>
              <a:off x="9956800" y="2599888"/>
              <a:ext cx="535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E6652-0F32-4502-997D-70A8F22D4A3A}"/>
              </a:ext>
            </a:extLst>
          </p:cNvPr>
          <p:cNvGrpSpPr/>
          <p:nvPr/>
        </p:nvGrpSpPr>
        <p:grpSpPr>
          <a:xfrm>
            <a:off x="421705" y="3392854"/>
            <a:ext cx="11530891" cy="1073803"/>
            <a:chOff x="421705" y="3392854"/>
            <a:chExt cx="11530891" cy="10738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62EE93-B18A-446D-880A-2737F2CD13DE}"/>
                </a:ext>
              </a:extLst>
            </p:cNvPr>
            <p:cNvSpPr txBox="1"/>
            <p:nvPr/>
          </p:nvSpPr>
          <p:spPr>
            <a:xfrm>
              <a:off x="421705" y="3752650"/>
              <a:ext cx="4134465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weight = 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('Enter weight: ')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goal_wt = </a:t>
              </a:r>
              <a:r>
                <a:rPr lang="en-US" altLang="en-US" sz="1600" b="1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(weight) * .9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0D19A9-0104-4F6C-9483-6C31BFD2C995}"/>
                </a:ext>
              </a:extLst>
            </p:cNvPr>
            <p:cNvSpPr txBox="1"/>
            <p:nvPr/>
          </p:nvSpPr>
          <p:spPr>
            <a:xfrm>
              <a:off x="421706" y="3392854"/>
              <a:ext cx="59994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i="1" dirty="0"/>
                <a:t>Ok approach…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F91ACA-2AC6-4EDE-8E97-49B967993367}"/>
                </a:ext>
              </a:extLst>
            </p:cNvPr>
            <p:cNvGrpSpPr/>
            <p:nvPr/>
          </p:nvGrpSpPr>
          <p:grpSpPr>
            <a:xfrm>
              <a:off x="9329938" y="3701449"/>
              <a:ext cx="2622658" cy="765208"/>
              <a:chOff x="7805938" y="5225449"/>
              <a:chExt cx="2622658" cy="76520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96ED71A-4255-4C86-984A-0F5669C8C0AC}"/>
                  </a:ext>
                </a:extLst>
              </p:cNvPr>
              <p:cNvSpPr/>
              <p:nvPr/>
            </p:nvSpPr>
            <p:spPr>
              <a:xfrm>
                <a:off x="9087853" y="5480518"/>
                <a:ext cx="866407" cy="51013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600" dirty="0">
                    <a:solidFill>
                      <a:schemeClr val="tx1"/>
                    </a:solidFill>
                  </a:rPr>
                  <a:t>117.63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31ED14-B7E3-4876-A978-9DAA30079B70}"/>
                  </a:ext>
                </a:extLst>
              </p:cNvPr>
              <p:cNvSpPr txBox="1"/>
              <p:nvPr/>
            </p:nvSpPr>
            <p:spPr>
              <a:xfrm>
                <a:off x="9165214" y="5225449"/>
                <a:ext cx="712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Memory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B28CE8-B4B6-46F4-9BF6-516D0A3E8B04}"/>
                  </a:ext>
                </a:extLst>
              </p:cNvPr>
              <p:cNvSpPr txBox="1"/>
              <p:nvPr/>
            </p:nvSpPr>
            <p:spPr>
              <a:xfrm>
                <a:off x="7805938" y="5550921"/>
                <a:ext cx="9525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b="1" dirty="0"/>
                  <a:t>goal_wt</a:t>
                </a:r>
                <a:endParaRPr lang="en-US" sz="1200" b="1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028281A-F813-438C-A547-678CCDFF2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760" y="5735587"/>
                <a:ext cx="325120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9EBB58-A8AA-4925-9AD1-FACFE5A46139}"/>
                  </a:ext>
                </a:extLst>
              </p:cNvPr>
              <p:cNvSpPr txBox="1"/>
              <p:nvPr/>
            </p:nvSpPr>
            <p:spPr>
              <a:xfrm>
                <a:off x="9956800" y="5597088"/>
                <a:ext cx="4717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float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8FC60A-AD4B-4F39-872D-8875F348AA68}"/>
                </a:ext>
              </a:extLst>
            </p:cNvPr>
            <p:cNvGrpSpPr/>
            <p:nvPr/>
          </p:nvGrpSpPr>
          <p:grpSpPr>
            <a:xfrm>
              <a:off x="6079634" y="3701449"/>
              <a:ext cx="2594122" cy="765208"/>
              <a:chOff x="7898274" y="4046889"/>
              <a:chExt cx="2594122" cy="765208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758A651-B8BE-46B1-A473-9F26290E8C8B}"/>
                  </a:ext>
                </a:extLst>
              </p:cNvPr>
              <p:cNvSpPr/>
              <p:nvPr/>
            </p:nvSpPr>
            <p:spPr>
              <a:xfrm>
                <a:off x="9087853" y="4301958"/>
                <a:ext cx="866407" cy="51013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600" dirty="0">
                    <a:solidFill>
                      <a:schemeClr val="tx1"/>
                    </a:solidFill>
                  </a:rPr>
                  <a:t>'130.7'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BDC69B-4C44-4B28-988B-67469E43F3B1}"/>
                  </a:ext>
                </a:extLst>
              </p:cNvPr>
              <p:cNvSpPr txBox="1"/>
              <p:nvPr/>
            </p:nvSpPr>
            <p:spPr>
              <a:xfrm>
                <a:off x="9165214" y="4046889"/>
                <a:ext cx="712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Memory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346C05-085E-4626-815A-FAFE494DDE52}"/>
                  </a:ext>
                </a:extLst>
              </p:cNvPr>
              <p:cNvSpPr txBox="1"/>
              <p:nvPr/>
            </p:nvSpPr>
            <p:spPr>
              <a:xfrm>
                <a:off x="7898274" y="4372361"/>
                <a:ext cx="8363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b="1" dirty="0"/>
                  <a:t>weight</a:t>
                </a:r>
                <a:endParaRPr lang="en-US" sz="1200" b="1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D5B3783-D8ED-4847-87B6-4155DD519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7760" y="4557027"/>
                <a:ext cx="325120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6B64EB-A68B-4096-B3E8-769430DF6767}"/>
                  </a:ext>
                </a:extLst>
              </p:cNvPr>
              <p:cNvSpPr txBox="1"/>
              <p:nvPr/>
            </p:nvSpPr>
            <p:spPr>
              <a:xfrm>
                <a:off x="9956800" y="4418528"/>
                <a:ext cx="53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string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B0EC91-43E3-4436-970A-B7F0B9E730D1}"/>
              </a:ext>
            </a:extLst>
          </p:cNvPr>
          <p:cNvGrpSpPr/>
          <p:nvPr/>
        </p:nvGrpSpPr>
        <p:grpSpPr>
          <a:xfrm>
            <a:off x="421706" y="5272454"/>
            <a:ext cx="11571530" cy="1236494"/>
            <a:chOff x="421706" y="5272454"/>
            <a:chExt cx="11571530" cy="1236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69AF60-04D9-44DD-8E13-DA313CFAABAB}"/>
                </a:ext>
              </a:extLst>
            </p:cNvPr>
            <p:cNvGrpSpPr/>
            <p:nvPr/>
          </p:nvGrpSpPr>
          <p:grpSpPr>
            <a:xfrm>
              <a:off x="421706" y="5272454"/>
              <a:ext cx="11571530" cy="1190793"/>
              <a:chOff x="421706" y="5272454"/>
              <a:chExt cx="11571530" cy="11907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9CC1AF-0652-49BD-8B78-90E5D1409B09}"/>
                  </a:ext>
                </a:extLst>
              </p:cNvPr>
              <p:cNvSpPr txBox="1"/>
              <p:nvPr/>
            </p:nvSpPr>
            <p:spPr>
              <a:xfrm>
                <a:off x="421706" y="5632250"/>
                <a:ext cx="4998484" cy="8309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= </a:t>
                </a:r>
                <a:r>
                  <a:rPr lang="en-US" altLang="en-US" sz="1600" b="1" dirty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</a:t>
                </a:r>
                <a:r>
                  <a:rPr lang="en-US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r>
                  <a:rPr lang="en-US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('Enter weight: '))</a:t>
                </a:r>
              </a:p>
              <a:p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goal_wt = weight * .9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A4D190-D464-495C-A6FB-085902331C18}"/>
                  </a:ext>
                </a:extLst>
              </p:cNvPr>
              <p:cNvSpPr txBox="1"/>
              <p:nvPr/>
            </p:nvSpPr>
            <p:spPr>
              <a:xfrm>
                <a:off x="421706" y="5272454"/>
                <a:ext cx="59994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i="1" dirty="0"/>
                  <a:t>Better approach: use </a:t>
                </a:r>
                <a:r>
                  <a:rPr lang="en-US" sz="2000" b="1" i="1" dirty="0"/>
                  <a:t>NESTED Functions!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44D8204-45AB-4F73-94EF-9CBC34486572}"/>
                  </a:ext>
                </a:extLst>
              </p:cNvPr>
              <p:cNvGrpSpPr/>
              <p:nvPr/>
            </p:nvGrpSpPr>
            <p:grpSpPr>
              <a:xfrm>
                <a:off x="9390898" y="5367689"/>
                <a:ext cx="2602338" cy="765208"/>
                <a:chOff x="7826258" y="5225449"/>
                <a:chExt cx="2602338" cy="765208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2A3D8B4C-D1E8-45EE-B1F2-E3829611F3CD}"/>
                    </a:ext>
                  </a:extLst>
                </p:cNvPr>
                <p:cNvSpPr/>
                <p:nvPr/>
              </p:nvSpPr>
              <p:spPr>
                <a:xfrm>
                  <a:off x="9087853" y="5480518"/>
                  <a:ext cx="866407" cy="51013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117.63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ACA52E-5DF6-42F0-A685-41BD32DE58DB}"/>
                    </a:ext>
                  </a:extLst>
                </p:cNvPr>
                <p:cNvSpPr txBox="1"/>
                <p:nvPr/>
              </p:nvSpPr>
              <p:spPr>
                <a:xfrm>
                  <a:off x="9165214" y="5225449"/>
                  <a:ext cx="7128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Memory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01C361E-306A-4B18-BC16-05A3B49F1CB7}"/>
                    </a:ext>
                  </a:extLst>
                </p:cNvPr>
                <p:cNvSpPr txBox="1"/>
                <p:nvPr/>
              </p:nvSpPr>
              <p:spPr>
                <a:xfrm>
                  <a:off x="7826258" y="5550921"/>
                  <a:ext cx="95256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b="1" dirty="0"/>
                    <a:t>goal_wt</a:t>
                  </a:r>
                  <a:endParaRPr lang="en-US" sz="1200" b="1" dirty="0"/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D79F726-F64D-4154-9BF2-255E928E2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7760" y="5735587"/>
                  <a:ext cx="325120" cy="0"/>
                </a:xfrm>
                <a:prstGeom prst="straightConnector1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41BB5E6-7DC0-42E9-A877-EFCE67D2BE3C}"/>
                    </a:ext>
                  </a:extLst>
                </p:cNvPr>
                <p:cNvSpPr txBox="1"/>
                <p:nvPr/>
              </p:nvSpPr>
              <p:spPr>
                <a:xfrm>
                  <a:off x="9956800" y="5597088"/>
                  <a:ext cx="4717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float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59C3BF8-478B-4EC5-82BA-7A66A5574B9A}"/>
                  </a:ext>
                </a:extLst>
              </p:cNvPr>
              <p:cNvGrpSpPr/>
              <p:nvPr/>
            </p:nvGrpSpPr>
            <p:grpSpPr>
              <a:xfrm>
                <a:off x="6120274" y="5367689"/>
                <a:ext cx="2530322" cy="765208"/>
                <a:chOff x="7898274" y="4046889"/>
                <a:chExt cx="2530322" cy="765208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27AA3DA3-4958-4FDB-A8CE-DC3EF182ACFC}"/>
                    </a:ext>
                  </a:extLst>
                </p:cNvPr>
                <p:cNvSpPr/>
                <p:nvPr/>
              </p:nvSpPr>
              <p:spPr>
                <a:xfrm>
                  <a:off x="9087853" y="4301958"/>
                  <a:ext cx="866407" cy="51013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130.7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6C9D9FC-BDB6-4D3F-A05E-F96DB9695D96}"/>
                    </a:ext>
                  </a:extLst>
                </p:cNvPr>
                <p:cNvSpPr txBox="1"/>
                <p:nvPr/>
              </p:nvSpPr>
              <p:spPr>
                <a:xfrm>
                  <a:off x="9165214" y="4046889"/>
                  <a:ext cx="7128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i="1" dirty="0"/>
                    <a:t>Memory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7C7D71A-727C-4022-AD35-684EF02BC99E}"/>
                    </a:ext>
                  </a:extLst>
                </p:cNvPr>
                <p:cNvSpPr txBox="1"/>
                <p:nvPr/>
              </p:nvSpPr>
              <p:spPr>
                <a:xfrm>
                  <a:off x="7898274" y="4372361"/>
                  <a:ext cx="83638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b="1" dirty="0"/>
                    <a:t>weight</a:t>
                  </a:r>
                  <a:endParaRPr lang="en-US" sz="1200" b="1" dirty="0"/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C4EEC51B-C63A-4D87-BDA4-5203AD2AFC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7760" y="4557027"/>
                  <a:ext cx="325120" cy="0"/>
                </a:xfrm>
                <a:prstGeom prst="straightConnector1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6EFBAF-ED34-48F2-AD99-19123D1C7862}"/>
                    </a:ext>
                  </a:extLst>
                </p:cNvPr>
                <p:cNvSpPr txBox="1"/>
                <p:nvPr/>
              </p:nvSpPr>
              <p:spPr>
                <a:xfrm>
                  <a:off x="9956800" y="4418528"/>
                  <a:ext cx="4717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float</a:t>
                  </a: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DB08E1-8EC6-4728-871B-F704B1BDF4C3}"/>
                </a:ext>
              </a:extLst>
            </p:cNvPr>
            <p:cNvSpPr txBox="1"/>
            <p:nvPr/>
          </p:nvSpPr>
          <p:spPr>
            <a:xfrm>
              <a:off x="3362960" y="6108838"/>
              <a:ext cx="690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C00000"/>
                  </a:solidFill>
                </a:rPr>
                <a:t>str</a:t>
              </a:r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4EBEFDE9-98AE-40DB-BF05-556B92EA0B5E}"/>
                </a:ext>
              </a:extLst>
            </p:cNvPr>
            <p:cNvSpPr/>
            <p:nvPr/>
          </p:nvSpPr>
          <p:spPr>
            <a:xfrm rot="5400000">
              <a:off x="3561080" y="4699000"/>
              <a:ext cx="301812" cy="2715708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94A275B-0591-4DDD-956F-AAB6041EE9DD}"/>
              </a:ext>
            </a:extLst>
          </p:cNvPr>
          <p:cNvSpPr txBox="1"/>
          <p:nvPr/>
        </p:nvSpPr>
        <p:spPr>
          <a:xfrm>
            <a:off x="579120" y="955040"/>
            <a:ext cx="534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…to a decimal (floating point)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float()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4">
            <a:extLst>
              <a:ext uri="{FF2B5EF4-FFF2-40B4-BE49-F238E27FC236}">
                <a16:creationId xmlns:a16="http://schemas.microsoft.com/office/drawing/2014/main" id="{FC2BE8FD-5FFD-4EF1-A7D7-5A21C4A3F5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Breaks a statement into multiple lines </a:t>
            </a:r>
            <a:r>
              <a:rPr lang="en-US" altLang="en-US" sz="2400" dirty="0">
                <a:solidFill>
                  <a:srgbClr val="C00000"/>
                </a:solidFill>
              </a:rPr>
              <a:t>to avoid long statements which require scrolling right and cannot be printed without cutting off….</a:t>
            </a:r>
            <a:endParaRPr lang="en-US" altLang="en-US" sz="2400" dirty="0"/>
          </a:p>
          <a:p>
            <a:pPr lvl="2"/>
            <a:endParaRPr lang="he-IL" alt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1FA1D-C46F-4726-96D5-284398AE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54D5AA8D-207B-4C7E-B4A0-D9161686F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Breaking Long Statements into Multiple Lines</a:t>
            </a:r>
            <a:endParaRPr lang="he-IL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18A44-B274-4FE7-935C-BA309A887FBF}"/>
              </a:ext>
            </a:extLst>
          </p:cNvPr>
          <p:cNvGrpSpPr/>
          <p:nvPr/>
        </p:nvGrpSpPr>
        <p:grpSpPr>
          <a:xfrm>
            <a:off x="406400" y="1869440"/>
            <a:ext cx="5279905" cy="1504236"/>
            <a:chOff x="406400" y="1960880"/>
            <a:chExt cx="5279905" cy="15042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E72B5F-5BFE-4106-96FB-3E4F060158AB}"/>
                </a:ext>
              </a:extLst>
            </p:cNvPr>
            <p:cNvSpPr txBox="1"/>
            <p:nvPr/>
          </p:nvSpPr>
          <p:spPr>
            <a:xfrm>
              <a:off x="1595120" y="2357120"/>
              <a:ext cx="4091185" cy="110799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value1 + value2 + </a:t>
              </a:r>
              <a:r>
                <a:rPr lang="en-US" alt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endPara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value3 + value4 + </a:t>
              </a:r>
              <a:r>
                <a:rPr lang="en-US" alt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endParaRPr lang="en-US" alt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value5 + value6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6A922-CCE4-4251-B3EA-12369F7E7B94}"/>
                </a:ext>
              </a:extLst>
            </p:cNvPr>
            <p:cNvSpPr txBox="1"/>
            <p:nvPr/>
          </p:nvSpPr>
          <p:spPr>
            <a:xfrm>
              <a:off x="406400" y="1960880"/>
              <a:ext cx="4364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b="1" dirty="0"/>
                <a:t>Option 1: </a:t>
              </a:r>
              <a:r>
                <a:rPr lang="en-US" altLang="en-US" dirty="0"/>
                <a:t>use the </a:t>
              </a:r>
              <a:r>
                <a:rPr lang="en-US" altLang="en-US" b="1" dirty="0">
                  <a:solidFill>
                    <a:srgbClr val="C00000"/>
                  </a:solidFill>
                </a:rPr>
                <a:t>Continuation Character </a:t>
              </a:r>
              <a:r>
                <a:rPr lang="en-US" altLang="en-US" dirty="0"/>
                <a:t>(\)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1FFAD3-F5F6-4D99-B75F-CC035C6187F5}"/>
              </a:ext>
            </a:extLst>
          </p:cNvPr>
          <p:cNvGrpSpPr/>
          <p:nvPr/>
        </p:nvGrpSpPr>
        <p:grpSpPr>
          <a:xfrm>
            <a:off x="406400" y="3413760"/>
            <a:ext cx="8819949" cy="3168690"/>
            <a:chOff x="406400" y="3505200"/>
            <a:chExt cx="8819949" cy="31686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214181-6D35-403E-BB54-E4887CF503EB}"/>
                </a:ext>
              </a:extLst>
            </p:cNvPr>
            <p:cNvSpPr txBox="1"/>
            <p:nvPr/>
          </p:nvSpPr>
          <p:spPr>
            <a:xfrm>
              <a:off x="1595120" y="4307840"/>
              <a:ext cx="3768980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total = (value1 + value2 +</a:t>
              </a:r>
            </a:p>
            <a:p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value3 + value4 +</a:t>
              </a:r>
            </a:p>
            <a:p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value5 + value6)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47109D-A808-4287-B360-126D2DEDD92D}"/>
                </a:ext>
              </a:extLst>
            </p:cNvPr>
            <p:cNvSpPr txBox="1"/>
            <p:nvPr/>
          </p:nvSpPr>
          <p:spPr>
            <a:xfrm>
              <a:off x="1595120" y="5750560"/>
              <a:ext cx="6388287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print("Monday's sales are", mon_sales,</a:t>
              </a:r>
            </a:p>
            <a:p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"and Tuesday's sales are", tue_sales,</a:t>
              </a:r>
            </a:p>
            <a:p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"and Wednesday's sales are", wed_sales)</a:t>
              </a:r>
              <a:endParaRPr lang="he-IL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F5A851-1B56-4166-9867-1AD622B8808B}"/>
                </a:ext>
              </a:extLst>
            </p:cNvPr>
            <p:cNvSpPr txBox="1"/>
            <p:nvPr/>
          </p:nvSpPr>
          <p:spPr>
            <a:xfrm>
              <a:off x="406400" y="3505200"/>
              <a:ext cx="2768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b="1" dirty="0"/>
                <a:t>Option 2: </a:t>
              </a:r>
              <a:r>
                <a:rPr lang="en-US" altLang="en-US" dirty="0"/>
                <a:t>use </a:t>
              </a:r>
              <a:r>
                <a:rPr lang="en-US" altLang="en-US" b="1" dirty="0"/>
                <a:t>Parentheses </a:t>
              </a:r>
              <a:r>
                <a:rPr lang="en-US" altLang="en-US" dirty="0"/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0E7187-C08B-4E6C-8A04-348158C7C784}"/>
                </a:ext>
              </a:extLst>
            </p:cNvPr>
            <p:cNvSpPr txBox="1"/>
            <p:nvPr/>
          </p:nvSpPr>
          <p:spPr>
            <a:xfrm>
              <a:off x="934720" y="3921760"/>
              <a:ext cx="8291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i="1" dirty="0"/>
                <a:t>With other statements, may add parentheses </a:t>
              </a:r>
              <a:r>
                <a:rPr lang="en-US" altLang="en-US" dirty="0"/>
                <a:t>– can go to a new line </a:t>
              </a:r>
              <a:r>
                <a:rPr lang="en-US" altLang="en-US" b="1" dirty="0"/>
                <a:t>after an operator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490C9C-856C-4BCB-8A71-BD766AB7C364}"/>
                </a:ext>
              </a:extLst>
            </p:cNvPr>
            <p:cNvSpPr txBox="1"/>
            <p:nvPr/>
          </p:nvSpPr>
          <p:spPr>
            <a:xfrm>
              <a:off x="914400" y="5384800"/>
              <a:ext cx="6664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i="1" dirty="0"/>
                <a:t>Functions require parentheses </a:t>
              </a:r>
              <a:r>
                <a:rPr lang="en-US" altLang="en-US" dirty="0"/>
                <a:t>– can go to a new line </a:t>
              </a:r>
              <a:r>
                <a:rPr lang="en-US" altLang="en-US" b="1" dirty="0"/>
                <a:t>after a comma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045C35B-C191-4448-946E-AD5A241D62AE}"/>
              </a:ext>
            </a:extLst>
          </p:cNvPr>
          <p:cNvSpPr txBox="1"/>
          <p:nvPr/>
        </p:nvSpPr>
        <p:spPr>
          <a:xfrm>
            <a:off x="5989320" y="2766060"/>
            <a:ext cx="353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Indenting the 2</a:t>
            </a:r>
            <a:r>
              <a:rPr lang="en-US" sz="1400" baseline="30000" dirty="0">
                <a:solidFill>
                  <a:srgbClr val="C00000"/>
                </a:solidFill>
              </a:rPr>
              <a:t>nd</a:t>
            </a:r>
            <a:r>
              <a:rPr lang="en-US" sz="1400" dirty="0">
                <a:solidFill>
                  <a:srgbClr val="C00000"/>
                </a:solidFill>
              </a:rPr>
              <a:t> &amp; 3</a:t>
            </a:r>
            <a:r>
              <a:rPr lang="en-US" sz="1400" baseline="30000" dirty="0">
                <a:solidFill>
                  <a:srgbClr val="C00000"/>
                </a:solidFill>
              </a:rPr>
              <a:t>rd</a:t>
            </a:r>
            <a:r>
              <a:rPr lang="en-US" sz="1400" dirty="0">
                <a:solidFill>
                  <a:srgbClr val="C00000"/>
                </a:solidFill>
              </a:rPr>
              <a:t> line is recommended as it is easier to read and thus debug!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5F686-A4C8-40DC-9D2E-6EEADBA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A5B52-7077-4C44-BD4C-364136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E4883-1B52-47EE-9C17-35D4AD8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54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BDBD-24BA-4B31-8519-FDD1DC2D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Make sure your code is Efficient!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C6BC08-09EB-4F1B-AC9E-F7BB5166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FE40F-724B-44B1-8B02-4716F069AC4F}"/>
              </a:ext>
            </a:extLst>
          </p:cNvPr>
          <p:cNvSpPr txBox="1"/>
          <p:nvPr/>
        </p:nvSpPr>
        <p:spPr>
          <a:xfrm>
            <a:off x="780225" y="1595120"/>
            <a:ext cx="5458546" cy="317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jan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1654.98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1378.36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mar = 883.95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apr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2660.75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may = 1078.23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jun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1702.16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 mar +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 may +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jun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qtr1 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jan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mar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qtr2 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apr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may +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jun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print('Qtr1: ', qtr1)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print('Qtr2: ', qtr2)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print('--------------')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print('Total:',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19E71-099D-47E4-9F4D-76E386983760}"/>
              </a:ext>
            </a:extLst>
          </p:cNvPr>
          <p:cNvSpPr txBox="1"/>
          <p:nvPr/>
        </p:nvSpPr>
        <p:spPr>
          <a:xfrm>
            <a:off x="7945120" y="1595120"/>
            <a:ext cx="2989921" cy="317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jan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1654.98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1378.36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mar = 883.95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apr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2660.75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may = 1078.23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jun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1702.16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qtr1 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jan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mar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qtr2 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apr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may +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jun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qtr1 + qtr2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print('Qtr1: ', qtr1)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print('Qtr2: ', qtr2)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print('--------------')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print('Total:',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04B04C1D-68FC-49B2-ABE2-230B813CBA78}"/>
              </a:ext>
            </a:extLst>
          </p:cNvPr>
          <p:cNvSpPr/>
          <p:nvPr/>
        </p:nvSpPr>
        <p:spPr>
          <a:xfrm>
            <a:off x="254000" y="2926080"/>
            <a:ext cx="365760" cy="36576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69972-C0E4-438C-BB20-C26F7C654829}"/>
              </a:ext>
            </a:extLst>
          </p:cNvPr>
          <p:cNvSpPr txBox="1"/>
          <p:nvPr/>
        </p:nvSpPr>
        <p:spPr>
          <a:xfrm>
            <a:off x="727731" y="1198880"/>
            <a:ext cx="12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Inefficient!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50C5F-EF92-4558-A9A6-79D2760B0774}"/>
              </a:ext>
            </a:extLst>
          </p:cNvPr>
          <p:cNvSpPr txBox="1"/>
          <p:nvPr/>
        </p:nvSpPr>
        <p:spPr>
          <a:xfrm>
            <a:off x="7911937" y="1198880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Preferred!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50AEE-D68C-4C37-9522-3A483829B2FD}"/>
              </a:ext>
            </a:extLst>
          </p:cNvPr>
          <p:cNvSpPr txBox="1"/>
          <p:nvPr/>
        </p:nvSpPr>
        <p:spPr>
          <a:xfrm>
            <a:off x="7782560" y="4888190"/>
            <a:ext cx="326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Learn to write code that runs more efficiently (faster) and that is easier to understand and debug.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44C9F-9954-4637-8B67-FE064BB7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60" y="5288597"/>
            <a:ext cx="1981200" cy="1076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0282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F2F8-B185-4A92-B4D1-5BDEE41D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Ch2 - Exercise 3: User Input &amp;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1FFF-741B-49FD-B8F7-FF80BFA6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C481-AD33-49CB-88E2-E513F5E5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0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865B4E-E871-4AC2-8C73-12EA06F7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Exercise: User Input &amp; Calculations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D1373-557A-4B13-AC10-F5CA64F5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D3773-C212-4B87-A3B6-C3F50BC56941}"/>
              </a:ext>
            </a:extLst>
          </p:cNvPr>
          <p:cNvSpPr txBox="1"/>
          <p:nvPr/>
        </p:nvSpPr>
        <p:spPr>
          <a:xfrm>
            <a:off x="336550" y="1560959"/>
            <a:ext cx="6038850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first name: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last name: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age: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expected retirement age: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Retirement Year Calc ----------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will 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the year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2038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7BE35-0128-4E8B-8A25-D0E9801B82A0}"/>
              </a:ext>
            </a:extLst>
          </p:cNvPr>
          <p:cNvSpPr txBox="1"/>
          <p:nvPr/>
        </p:nvSpPr>
        <p:spPr>
          <a:xfrm>
            <a:off x="279400" y="863600"/>
            <a:ext cx="5664200" cy="4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 code to generate the following. 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3B61F-0A38-4A59-BF8E-4A6F8BD3ACC9}"/>
              </a:ext>
            </a:extLst>
          </p:cNvPr>
          <p:cNvSpPr txBox="1"/>
          <p:nvPr/>
        </p:nvSpPr>
        <p:spPr>
          <a:xfrm>
            <a:off x="6492503" y="957037"/>
            <a:ext cx="578839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Add the following 3 comment lines:</a:t>
            </a:r>
          </a:p>
          <a:p>
            <a:pPr marL="292100" lvl="1"/>
            <a:r>
              <a:rPr lang="en-US" b="0" i="0" dirty="0">
                <a:effectLst/>
              </a:rPr>
              <a:t>#---Input------------------------------------------------------------</a:t>
            </a:r>
          </a:p>
          <a:p>
            <a:pPr marL="292100" lvl="1"/>
            <a:r>
              <a:rPr lang="en-US" b="0" i="0" dirty="0">
                <a:effectLst/>
              </a:rPr>
              <a:t>#---Process---------------------------------------------------------</a:t>
            </a:r>
          </a:p>
          <a:p>
            <a:pPr marL="292100" lvl="1"/>
            <a:r>
              <a:rPr lang="en-US" b="0" i="0" dirty="0">
                <a:effectLst/>
              </a:rPr>
              <a:t>#---Output----------------------------------------------------------</a:t>
            </a:r>
          </a:p>
          <a:p>
            <a:pPr marL="749300" lvl="2"/>
            <a:endParaRPr lang="en-US" sz="2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</a:rPr>
              <a:t>Under the </a:t>
            </a:r>
            <a:r>
              <a:rPr lang="en-US" sz="2000" b="0" i="1" dirty="0">
                <a:effectLst/>
              </a:rPr>
              <a:t>Input</a:t>
            </a:r>
            <a:r>
              <a:rPr lang="en-US" sz="2000" b="0" i="0" dirty="0">
                <a:effectLst/>
              </a:rPr>
              <a:t> comment 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lang="en-US" sz="2000" b="0" i="0" dirty="0">
                <a:effectLst/>
              </a:rPr>
              <a:t>rite code to prompt the user for the 4 values.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Save your program as: </a:t>
            </a:r>
            <a:br>
              <a:rPr lang="en-US" sz="2000" dirty="0"/>
            </a:br>
            <a:r>
              <a:rPr lang="en-US" sz="2000" b="1" dirty="0"/>
              <a:t>Ch2-Ex03-UserInput-Calc.py</a:t>
            </a:r>
            <a:endParaRPr lang="en-US" sz="2000" b="0" i="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Run it!</a:t>
            </a:r>
          </a:p>
          <a:p>
            <a:pPr marL="177800" indent="-342900">
              <a:buFont typeface="+mj-lt"/>
              <a:buAutoNum type="arabicPeriod"/>
            </a:pPr>
            <a:endParaRPr lang="en-US" sz="2000" b="0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Leave the </a:t>
            </a:r>
            <a:r>
              <a:rPr lang="en-US" sz="2000" i="1" dirty="0"/>
              <a:t>Process </a:t>
            </a:r>
            <a:r>
              <a:rPr lang="en-US" sz="2000" b="0" i="0" dirty="0">
                <a:effectLst/>
              </a:rPr>
              <a:t>section b</a:t>
            </a:r>
            <a:r>
              <a:rPr lang="en-US" sz="2000" dirty="0"/>
              <a:t>lank for now.</a:t>
            </a:r>
          </a:p>
          <a:p>
            <a:endParaRPr lang="en-US" sz="2000" dirty="0"/>
          </a:p>
          <a:p>
            <a:r>
              <a:rPr lang="en-US" sz="2000" dirty="0"/>
              <a:t>     … continue on next slide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415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865B4E-E871-4AC2-8C73-12EA06F7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 cont.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D1373-557A-4B13-AC10-F5CA64F5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6DA6A-B610-4F95-B21A-FF8407E08214}"/>
              </a:ext>
            </a:extLst>
          </p:cNvPr>
          <p:cNvSpPr txBox="1"/>
          <p:nvPr/>
        </p:nvSpPr>
        <p:spPr>
          <a:xfrm>
            <a:off x="6492503" y="982437"/>
            <a:ext cx="57883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0" i="0" dirty="0">
                <a:effectLst/>
              </a:rPr>
              <a:t>Under the </a:t>
            </a:r>
            <a:r>
              <a:rPr lang="en-US" sz="2000" b="0" i="1" dirty="0">
                <a:effectLst/>
              </a:rPr>
              <a:t>Output</a:t>
            </a:r>
            <a:r>
              <a:rPr lang="en-US" sz="2000" b="0" i="0" dirty="0">
                <a:effectLst/>
              </a:rPr>
              <a:t> comment line: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Display the output title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Display the name and age lines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Run it!</a:t>
            </a:r>
            <a:r>
              <a:rPr lang="en-US" sz="2000" b="1" i="0" dirty="0">
                <a:effectLst/>
              </a:rPr>
              <a:t> 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u="sng" dirty="0"/>
              <a:t>Now, let’s work on the calculated value:</a:t>
            </a:r>
          </a:p>
          <a:p>
            <a:endParaRPr lang="en-US" sz="2000" dirty="0"/>
          </a:p>
          <a:p>
            <a:pPr marL="177800" indent="-342900">
              <a:buFont typeface="+mj-lt"/>
              <a:buAutoNum type="arabicPeriod" startAt="5"/>
            </a:pPr>
            <a:r>
              <a:rPr lang="en-US" sz="2000" b="0" i="0" dirty="0">
                <a:effectLst/>
              </a:rPr>
              <a:t>In the </a:t>
            </a:r>
            <a:r>
              <a:rPr lang="en-US" sz="2000" b="0" i="1" dirty="0">
                <a:effectLst/>
              </a:rPr>
              <a:t>Input</a:t>
            </a:r>
            <a:r>
              <a:rPr lang="en-US" sz="2000" b="0" i="0" dirty="0">
                <a:effectLst/>
              </a:rPr>
              <a:t> section</a:t>
            </a:r>
            <a:r>
              <a:rPr lang="en-US" sz="2000" dirty="0"/>
              <a:t>: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 the 2 ages to integers – use nested functions.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7800" indent="-342900">
              <a:buFont typeface="+mj-lt"/>
              <a:buAutoNum type="arabicPeriod" startAt="5"/>
            </a:pPr>
            <a:r>
              <a:rPr lang="en-US" sz="2000" b="0" i="0" dirty="0">
                <a:effectLst/>
              </a:rPr>
              <a:t>In the</a:t>
            </a:r>
            <a:r>
              <a:rPr lang="en-US" sz="2000" dirty="0"/>
              <a:t> </a:t>
            </a:r>
            <a:r>
              <a:rPr lang="en-US" sz="2000" i="1" dirty="0"/>
              <a:t>Process</a:t>
            </a:r>
            <a:r>
              <a:rPr lang="en-US" sz="2000" dirty="0"/>
              <a:t> section: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Calculate t</a:t>
            </a:r>
            <a:r>
              <a:rPr lang="en-US" sz="2000" b="0" i="0" dirty="0">
                <a:effectLst/>
              </a:rPr>
              <a:t>he year in which they will retire – i.e. current year + retirement age – current age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7800" indent="-342900">
              <a:buFont typeface="+mj-lt"/>
              <a:buAutoNum type="arabicPeriod" startAt="5"/>
            </a:pPr>
            <a:r>
              <a:rPr lang="en-US" sz="2000" b="0" i="0" dirty="0">
                <a:effectLst/>
              </a:rPr>
              <a:t>In the </a:t>
            </a:r>
            <a:r>
              <a:rPr lang="en-US" sz="2000" b="0" i="1" dirty="0">
                <a:effectLst/>
              </a:rPr>
              <a:t>Output</a:t>
            </a:r>
            <a:r>
              <a:rPr lang="en-US" sz="2000" b="0" i="0" dirty="0">
                <a:effectLst/>
              </a:rPr>
              <a:t> section</a:t>
            </a:r>
            <a:r>
              <a:rPr lang="en-US" sz="2000" dirty="0"/>
              <a:t>:</a:t>
            </a:r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Display the last line using the calculated value.</a:t>
            </a:r>
            <a:endParaRPr lang="en-US" sz="2000" dirty="0"/>
          </a:p>
          <a:p>
            <a:pPr marL="6350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Run it!</a:t>
            </a:r>
            <a:endParaRPr lang="en-US" sz="2000" b="1" i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56829-8FFB-4234-8DB3-6097A3D44F4B}"/>
              </a:ext>
            </a:extLst>
          </p:cNvPr>
          <p:cNvSpPr txBox="1"/>
          <p:nvPr/>
        </p:nvSpPr>
        <p:spPr>
          <a:xfrm>
            <a:off x="336550" y="1560959"/>
            <a:ext cx="6038850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first name: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last name: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age: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expected retirement age: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Retirement Year Calc ----------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will be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the year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2038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C5A64-D565-4FE8-96EB-46C8FFE2AD91}"/>
              </a:ext>
            </a:extLst>
          </p:cNvPr>
          <p:cNvSpPr txBox="1"/>
          <p:nvPr/>
        </p:nvSpPr>
        <p:spPr>
          <a:xfrm>
            <a:off x="279400" y="863600"/>
            <a:ext cx="5664200" cy="4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 code to generate the following.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6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6119338-FA99-440D-9042-DF8B1EF9D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Data Types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79F8142-DA2F-4A00-8D4F-4529700DC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Data types </a:t>
            </a:r>
            <a:r>
              <a:rPr lang="en-US" altLang="en-US" dirty="0"/>
              <a:t>categorize values in memory</a:t>
            </a:r>
          </a:p>
          <a:p>
            <a:pPr lvl="1"/>
            <a:r>
              <a:rPr lang="en-US" altLang="en-US" sz="2000" dirty="0"/>
              <a:t>Specifies the type of value the variable is going to hold/reference</a:t>
            </a:r>
          </a:p>
          <a:p>
            <a:pPr lvl="1"/>
            <a:r>
              <a:rPr lang="en-US" altLang="en-US" sz="2000" dirty="0"/>
              <a:t>Specifies the operations that can be done to the variable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In Python, the data type is </a:t>
            </a:r>
            <a:r>
              <a:rPr lang="en-US" altLang="en-US" sz="2000" i="1" dirty="0">
                <a:solidFill>
                  <a:srgbClr val="C00000"/>
                </a:solidFill>
              </a:rPr>
              <a:t>automatically set </a:t>
            </a:r>
            <a:r>
              <a:rPr lang="en-US" altLang="en-US" sz="2000" dirty="0">
                <a:solidFill>
                  <a:srgbClr val="C00000"/>
                </a:solidFill>
              </a:rPr>
              <a:t>when you assign a value to a variable.</a:t>
            </a:r>
            <a:br>
              <a:rPr lang="en-US" altLang="en-US" dirty="0"/>
            </a:br>
            <a:endParaRPr lang="en-US" altLang="en-US" dirty="0"/>
          </a:p>
          <a:p>
            <a:pPr marL="914400" lvl="2" indent="0">
              <a:buNone/>
              <a:tabLst>
                <a:tab pos="3319463" algn="l"/>
              </a:tabLst>
            </a:pPr>
            <a:r>
              <a:rPr lang="en-US" altLang="en-US" sz="2400" dirty="0"/>
              <a:t>name = 'Bob'	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str</a:t>
            </a:r>
            <a:br>
              <a:rPr lang="en-US" altLang="en-US" sz="2400" b="1" dirty="0"/>
            </a:br>
            <a:endParaRPr lang="en-US" altLang="en-US" sz="2400" dirty="0"/>
          </a:p>
          <a:p>
            <a:pPr marL="914400" lvl="2" indent="0">
              <a:buNone/>
              <a:tabLst>
                <a:tab pos="3319463" algn="l"/>
              </a:tabLst>
            </a:pPr>
            <a:r>
              <a:rPr lang="en-US" altLang="en-US" sz="2400" dirty="0"/>
              <a:t>age = 27  	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int</a:t>
            </a:r>
            <a:br>
              <a:rPr lang="en-US" altLang="en-US" sz="2400" b="1" dirty="0"/>
            </a:br>
            <a:endParaRPr lang="en-US" altLang="en-US" sz="2400" dirty="0"/>
          </a:p>
          <a:p>
            <a:pPr marL="914400" lvl="2" indent="0">
              <a:buNone/>
              <a:tabLst>
                <a:tab pos="3319463" algn="l"/>
              </a:tabLst>
            </a:pPr>
            <a:r>
              <a:rPr lang="en-US" altLang="en-US" sz="2400" dirty="0"/>
              <a:t>gpa = 3.1 	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float</a:t>
            </a:r>
            <a:r>
              <a:rPr lang="en-US" altLang="en-US" sz="2400" dirty="0"/>
              <a:t> </a:t>
            </a:r>
          </a:p>
          <a:p>
            <a:pPr marL="914400" lvl="2" indent="0">
              <a:buNone/>
              <a:tabLst>
                <a:tab pos="3319463" algn="l"/>
              </a:tabLst>
            </a:pPr>
            <a:endParaRPr lang="en-US" altLang="en-US" sz="2400" dirty="0"/>
          </a:p>
          <a:p>
            <a:pPr marL="914400" lvl="2" indent="0">
              <a:buNone/>
              <a:tabLst>
                <a:tab pos="3319463" algn="l"/>
              </a:tabLst>
            </a:pPr>
            <a:r>
              <a:rPr lang="en-US" altLang="en-US" sz="2400" dirty="0"/>
              <a:t>graduated = True	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bool</a:t>
            </a:r>
            <a:endParaRPr lang="en-US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44A58-FB78-490E-A044-414FEA77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D79E98-E642-42C5-A1A9-40C808FD3FB1}"/>
              </a:ext>
            </a:extLst>
          </p:cNvPr>
          <p:cNvGrpSpPr/>
          <p:nvPr/>
        </p:nvGrpSpPr>
        <p:grpSpPr>
          <a:xfrm>
            <a:off x="6896100" y="2964180"/>
            <a:ext cx="4765665" cy="461665"/>
            <a:chOff x="7061200" y="3332480"/>
            <a:chExt cx="4765665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70A112-C649-4158-9C5C-79BCEECE83C9}"/>
                </a:ext>
              </a:extLst>
            </p:cNvPr>
            <p:cNvSpPr txBox="1"/>
            <p:nvPr/>
          </p:nvSpPr>
          <p:spPr>
            <a:xfrm>
              <a:off x="7061200" y="3332480"/>
              <a:ext cx="3741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dirty="0"/>
                <a:t>vin = '1HGBH41JXXN109186'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E75578-1C28-4BC5-9AAE-5B73679B7430}"/>
                </a:ext>
              </a:extLst>
            </p:cNvPr>
            <p:cNvSpPr txBox="1"/>
            <p:nvPr/>
          </p:nvSpPr>
          <p:spPr>
            <a:xfrm>
              <a:off x="10810240" y="3332480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400" b="1" dirty="0"/>
                <a:t>___</a:t>
              </a:r>
              <a:endParaRPr lang="en-US" sz="24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13C995-495C-40E9-B65E-C896511CEDA0}"/>
              </a:ext>
            </a:extLst>
          </p:cNvPr>
          <p:cNvGrpSpPr/>
          <p:nvPr/>
        </p:nvGrpSpPr>
        <p:grpSpPr>
          <a:xfrm>
            <a:off x="6896100" y="3653790"/>
            <a:ext cx="2662545" cy="471825"/>
            <a:chOff x="7061200" y="4074160"/>
            <a:chExt cx="2662545" cy="4718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1EC8C2-54E2-4F39-8E5F-D60DC1A3EB50}"/>
                </a:ext>
              </a:extLst>
            </p:cNvPr>
            <p:cNvSpPr txBox="1"/>
            <p:nvPr/>
          </p:nvSpPr>
          <p:spPr>
            <a:xfrm>
              <a:off x="7061200" y="4084320"/>
              <a:ext cx="1495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hours = 12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8E7BCD-5A1A-4C4B-A51F-939003263516}"/>
                </a:ext>
              </a:extLst>
            </p:cNvPr>
            <p:cNvSpPr txBox="1"/>
            <p:nvPr/>
          </p:nvSpPr>
          <p:spPr>
            <a:xfrm>
              <a:off x="8707120" y="4074160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400" b="1" dirty="0"/>
                <a:t>___</a:t>
              </a:r>
              <a:endParaRPr lang="en-US" sz="2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10BC4B-D4AB-42A8-B3A7-67366A1EBFD4}"/>
              </a:ext>
            </a:extLst>
          </p:cNvPr>
          <p:cNvGrpSpPr/>
          <p:nvPr/>
        </p:nvGrpSpPr>
        <p:grpSpPr>
          <a:xfrm>
            <a:off x="6896100" y="5125720"/>
            <a:ext cx="2834640" cy="1047055"/>
            <a:chOff x="7061200" y="5494020"/>
            <a:chExt cx="2834640" cy="10470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415CEE-CDA1-4FA9-94DC-10B793FCF3D8}"/>
                </a:ext>
              </a:extLst>
            </p:cNvPr>
            <p:cNvSpPr txBox="1"/>
            <p:nvPr/>
          </p:nvSpPr>
          <p:spPr>
            <a:xfrm>
              <a:off x="7541261" y="5956300"/>
              <a:ext cx="2354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Bad, because we cannot use it in a calculation!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C87CC7-2D51-40C9-89CC-4D387D9657A3}"/>
                </a:ext>
              </a:extLst>
            </p:cNvPr>
            <p:cNvSpPr txBox="1"/>
            <p:nvPr/>
          </p:nvSpPr>
          <p:spPr>
            <a:xfrm>
              <a:off x="8707120" y="5494020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400" b="1" dirty="0"/>
                <a:t>___</a:t>
              </a:r>
              <a:endParaRPr lang="en-US" sz="2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D262B0-4488-41B7-A669-877387736990}"/>
                </a:ext>
              </a:extLst>
            </p:cNvPr>
            <p:cNvSpPr txBox="1"/>
            <p:nvPr/>
          </p:nvSpPr>
          <p:spPr>
            <a:xfrm>
              <a:off x="7061200" y="5494020"/>
              <a:ext cx="1630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dirty="0"/>
                <a:t>hours = '12'</a:t>
              </a:r>
              <a:endParaRPr lang="en-US" sz="2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7581BFC-D47A-4FA7-88E5-8B00E288425E}"/>
              </a:ext>
            </a:extLst>
          </p:cNvPr>
          <p:cNvSpPr txBox="1"/>
          <p:nvPr/>
        </p:nvSpPr>
        <p:spPr>
          <a:xfrm>
            <a:off x="6377940" y="2517140"/>
            <a:ext cx="441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data type for the following?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9D2BD-B804-408C-94B1-49181BFDF852}"/>
              </a:ext>
            </a:extLst>
          </p:cNvPr>
          <p:cNvSpPr txBox="1"/>
          <p:nvPr/>
        </p:nvSpPr>
        <p:spPr>
          <a:xfrm>
            <a:off x="2519680" y="5321300"/>
            <a:ext cx="3004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Note:  Booleans (True, False)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must be written in Proper Case!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FFA503-F225-4478-8F8F-968F7573DA75}"/>
              </a:ext>
            </a:extLst>
          </p:cNvPr>
          <p:cNvGrpSpPr/>
          <p:nvPr/>
        </p:nvGrpSpPr>
        <p:grpSpPr>
          <a:xfrm>
            <a:off x="6896100" y="4353560"/>
            <a:ext cx="3162925" cy="471825"/>
            <a:chOff x="7061200" y="4721860"/>
            <a:chExt cx="3162925" cy="4718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EB305-9A59-497A-AD2B-435F284A3753}"/>
                </a:ext>
              </a:extLst>
            </p:cNvPr>
            <p:cNvSpPr txBox="1"/>
            <p:nvPr/>
          </p:nvSpPr>
          <p:spPr>
            <a:xfrm>
              <a:off x="7061200" y="4732020"/>
              <a:ext cx="2141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in_stock</a:t>
              </a:r>
              <a:r>
                <a:rPr lang="en-US" sz="2400" dirty="0"/>
                <a:t> = False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589E69-95EB-4344-8480-A94BF615D80D}"/>
                </a:ext>
              </a:extLst>
            </p:cNvPr>
            <p:cNvSpPr txBox="1"/>
            <p:nvPr/>
          </p:nvSpPr>
          <p:spPr>
            <a:xfrm>
              <a:off x="9207500" y="4721860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400" b="1" dirty="0"/>
                <a:t>___</a:t>
              </a:r>
              <a:endParaRPr lang="en-US" sz="24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01FD8A-044E-4FD1-83FD-81FCA514A838}"/>
              </a:ext>
            </a:extLst>
          </p:cNvPr>
          <p:cNvSpPr txBox="1"/>
          <p:nvPr/>
        </p:nvSpPr>
        <p:spPr>
          <a:xfrm>
            <a:off x="5026398" y="3382140"/>
            <a:ext cx="147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ins &amp; floats can be 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6119338-FA99-440D-9042-DF8B1EF9D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Data Types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79F8142-DA2F-4A00-8D4F-4529700DC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Data types </a:t>
            </a:r>
            <a:r>
              <a:rPr lang="en-US" altLang="en-US" sz="2400" dirty="0"/>
              <a:t>categorize values in memory</a:t>
            </a:r>
          </a:p>
          <a:p>
            <a:pPr lvl="1"/>
            <a:r>
              <a:rPr lang="en-US" altLang="en-US" sz="1800" dirty="0"/>
              <a:t>Specifies the type of value the variable is going to hold/reference</a:t>
            </a:r>
          </a:p>
          <a:p>
            <a:pPr lvl="1"/>
            <a:r>
              <a:rPr lang="en-US" altLang="en-US" sz="1800" dirty="0"/>
              <a:t>Specifies the operations that can be done to the variable</a:t>
            </a:r>
          </a:p>
          <a:p>
            <a:pPr lvl="1"/>
            <a:r>
              <a:rPr lang="en-US" altLang="en-US" sz="1800" dirty="0">
                <a:solidFill>
                  <a:srgbClr val="C00000"/>
                </a:solidFill>
              </a:rPr>
              <a:t>In Python, the data type is </a:t>
            </a:r>
            <a:r>
              <a:rPr lang="en-US" altLang="en-US" sz="1800" i="1" dirty="0">
                <a:solidFill>
                  <a:srgbClr val="C00000"/>
                </a:solidFill>
              </a:rPr>
              <a:t>automatically set </a:t>
            </a:r>
            <a:r>
              <a:rPr lang="en-US" altLang="en-US" sz="1800" dirty="0">
                <a:solidFill>
                  <a:srgbClr val="C00000"/>
                </a:solidFill>
              </a:rPr>
              <a:t>when you assign a value to a variable.</a:t>
            </a:r>
            <a:br>
              <a:rPr lang="en-US" altLang="en-US" sz="2000" dirty="0"/>
            </a:b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44A58-FB78-490E-A044-414FEA77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D79E98-E642-42C5-A1A9-40C808FD3FB1}"/>
              </a:ext>
            </a:extLst>
          </p:cNvPr>
          <p:cNvGrpSpPr/>
          <p:nvPr/>
        </p:nvGrpSpPr>
        <p:grpSpPr>
          <a:xfrm>
            <a:off x="6896100" y="2964180"/>
            <a:ext cx="4112800" cy="400110"/>
            <a:chOff x="7061200" y="3332480"/>
            <a:chExt cx="4112800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70A112-C649-4158-9C5C-79BCEECE83C9}"/>
                </a:ext>
              </a:extLst>
            </p:cNvPr>
            <p:cNvSpPr txBox="1"/>
            <p:nvPr/>
          </p:nvSpPr>
          <p:spPr>
            <a:xfrm>
              <a:off x="7061200" y="3332480"/>
              <a:ext cx="3150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 dirty="0"/>
                <a:t>vin = '1HGBH41JXXN109186'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E75578-1C28-4BC5-9AAE-5B73679B7430}"/>
                </a:ext>
              </a:extLst>
            </p:cNvPr>
            <p:cNvSpPr txBox="1"/>
            <p:nvPr/>
          </p:nvSpPr>
          <p:spPr>
            <a:xfrm>
              <a:off x="10295233" y="3332480"/>
              <a:ext cx="878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000" b="1" dirty="0"/>
                <a:t>___</a:t>
              </a:r>
              <a:endParaRPr lang="en-US" sz="20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13C995-495C-40E9-B65E-C896511CEDA0}"/>
              </a:ext>
            </a:extLst>
          </p:cNvPr>
          <p:cNvGrpSpPr/>
          <p:nvPr/>
        </p:nvGrpSpPr>
        <p:grpSpPr>
          <a:xfrm>
            <a:off x="6896100" y="3653790"/>
            <a:ext cx="3050205" cy="410270"/>
            <a:chOff x="7061200" y="4074160"/>
            <a:chExt cx="3050205" cy="4102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1EC8C2-54E2-4F39-8E5F-D60DC1A3EB50}"/>
                </a:ext>
              </a:extLst>
            </p:cNvPr>
            <p:cNvSpPr txBox="1"/>
            <p:nvPr/>
          </p:nvSpPr>
          <p:spPr>
            <a:xfrm>
              <a:off x="7061200" y="4084320"/>
              <a:ext cx="1356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hours = -12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8E7BCD-5A1A-4C4B-A51F-939003263516}"/>
                </a:ext>
              </a:extLst>
            </p:cNvPr>
            <p:cNvSpPr txBox="1"/>
            <p:nvPr/>
          </p:nvSpPr>
          <p:spPr>
            <a:xfrm>
              <a:off x="9232638" y="4074160"/>
              <a:ext cx="878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000" b="1" dirty="0"/>
                <a:t>___</a:t>
              </a:r>
              <a:endParaRPr lang="en-US" sz="20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10BC4B-D4AB-42A8-B3A7-67366A1EBFD4}"/>
              </a:ext>
            </a:extLst>
          </p:cNvPr>
          <p:cNvGrpSpPr/>
          <p:nvPr/>
        </p:nvGrpSpPr>
        <p:grpSpPr>
          <a:xfrm>
            <a:off x="6896100" y="5125720"/>
            <a:ext cx="3050204" cy="1047055"/>
            <a:chOff x="7061200" y="5494020"/>
            <a:chExt cx="3050204" cy="10470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415CEE-CDA1-4FA9-94DC-10B793FCF3D8}"/>
                </a:ext>
              </a:extLst>
            </p:cNvPr>
            <p:cNvSpPr txBox="1"/>
            <p:nvPr/>
          </p:nvSpPr>
          <p:spPr>
            <a:xfrm>
              <a:off x="7541261" y="5956300"/>
              <a:ext cx="2354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Bad, because we cannot use it in a calculation!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C87CC7-2D51-40C9-89CC-4D387D9657A3}"/>
                </a:ext>
              </a:extLst>
            </p:cNvPr>
            <p:cNvSpPr txBox="1"/>
            <p:nvPr/>
          </p:nvSpPr>
          <p:spPr>
            <a:xfrm>
              <a:off x="9232637" y="5494020"/>
              <a:ext cx="878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000" b="1" dirty="0"/>
                <a:t>___</a:t>
              </a:r>
              <a:endParaRPr 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D262B0-4488-41B7-A669-877387736990}"/>
                </a:ext>
              </a:extLst>
            </p:cNvPr>
            <p:cNvSpPr txBox="1"/>
            <p:nvPr/>
          </p:nvSpPr>
          <p:spPr>
            <a:xfrm>
              <a:off x="7061200" y="5494020"/>
              <a:ext cx="1390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 dirty="0"/>
                <a:t>hours = '12'</a:t>
              </a:r>
              <a:endParaRPr lang="en-US" sz="2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7581BFC-D47A-4FA7-88E5-8B00E288425E}"/>
              </a:ext>
            </a:extLst>
          </p:cNvPr>
          <p:cNvSpPr txBox="1"/>
          <p:nvPr/>
        </p:nvSpPr>
        <p:spPr>
          <a:xfrm>
            <a:off x="6377940" y="2517140"/>
            <a:ext cx="441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the data type for the following?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9D2BD-B804-408C-94B1-49181BFDF852}"/>
              </a:ext>
            </a:extLst>
          </p:cNvPr>
          <p:cNvSpPr txBox="1"/>
          <p:nvPr/>
        </p:nvSpPr>
        <p:spPr>
          <a:xfrm>
            <a:off x="1584260" y="5331810"/>
            <a:ext cx="1505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Note:  Booleans (True, False)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must be written in Proper Case!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FFA503-F225-4478-8F8F-968F7573DA75}"/>
              </a:ext>
            </a:extLst>
          </p:cNvPr>
          <p:cNvGrpSpPr/>
          <p:nvPr/>
        </p:nvGrpSpPr>
        <p:grpSpPr>
          <a:xfrm>
            <a:off x="6896100" y="4353560"/>
            <a:ext cx="3025067" cy="410270"/>
            <a:chOff x="7061200" y="4721860"/>
            <a:chExt cx="3025067" cy="4102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EB305-9A59-497A-AD2B-435F284A3753}"/>
                </a:ext>
              </a:extLst>
            </p:cNvPr>
            <p:cNvSpPr txBox="1"/>
            <p:nvPr/>
          </p:nvSpPr>
          <p:spPr>
            <a:xfrm>
              <a:off x="7061200" y="4732020"/>
              <a:ext cx="1817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in_stock</a:t>
              </a:r>
              <a:r>
                <a:rPr lang="en-US" sz="2000" dirty="0"/>
                <a:t> = False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589E69-95EB-4344-8480-A94BF615D80D}"/>
                </a:ext>
              </a:extLst>
            </p:cNvPr>
            <p:cNvSpPr txBox="1"/>
            <p:nvPr/>
          </p:nvSpPr>
          <p:spPr>
            <a:xfrm>
              <a:off x="9207500" y="4721860"/>
              <a:ext cx="878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 b="1" dirty="0">
                  <a:sym typeface="Wingdings" panose="05000000000000000000" pitchFamily="2" charset="2"/>
                </a:rPr>
                <a:t> </a:t>
              </a:r>
              <a:r>
                <a:rPr lang="en-US" altLang="en-US" sz="2000" b="1" dirty="0"/>
                <a:t>___</a:t>
              </a:r>
              <a:endParaRPr lang="en-US" sz="20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01FD8A-044E-4FD1-83FD-81FCA514A838}"/>
              </a:ext>
            </a:extLst>
          </p:cNvPr>
          <p:cNvSpPr txBox="1"/>
          <p:nvPr/>
        </p:nvSpPr>
        <p:spPr>
          <a:xfrm>
            <a:off x="4027916" y="3802554"/>
            <a:ext cx="147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ins &amp; floats can be negative #s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D3175-AC2F-41ED-9A41-A60A606EE613}"/>
              </a:ext>
            </a:extLst>
          </p:cNvPr>
          <p:cNvSpPr txBox="1"/>
          <p:nvPr/>
        </p:nvSpPr>
        <p:spPr>
          <a:xfrm>
            <a:off x="840827" y="2974427"/>
            <a:ext cx="329692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228850" algn="l"/>
              </a:tabLst>
            </a:pPr>
            <a:r>
              <a:rPr lang="en-US" altLang="en-US" sz="2000" dirty="0"/>
              <a:t>name = 'Bob'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str</a:t>
            </a:r>
            <a:br>
              <a:rPr lang="en-US" altLang="en-US" sz="2000" b="1" dirty="0"/>
            </a:br>
            <a:endParaRPr lang="en-US" altLang="en-US" sz="2000" dirty="0"/>
          </a:p>
          <a:p>
            <a:pPr>
              <a:tabLst>
                <a:tab pos="2228850" algn="l"/>
              </a:tabLst>
            </a:pPr>
            <a:r>
              <a:rPr lang="en-US" altLang="en-US" sz="2000" dirty="0"/>
              <a:t>age = 27  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int</a:t>
            </a:r>
            <a:br>
              <a:rPr lang="en-US" altLang="en-US" sz="2000" b="1" dirty="0"/>
            </a:br>
            <a:endParaRPr lang="en-US" altLang="en-US" sz="2000" dirty="0"/>
          </a:p>
          <a:p>
            <a:pPr>
              <a:tabLst>
                <a:tab pos="2228850" algn="l"/>
              </a:tabLst>
            </a:pPr>
            <a:r>
              <a:rPr lang="en-US" altLang="en-US" sz="2000" dirty="0" err="1"/>
              <a:t>gpa</a:t>
            </a:r>
            <a:r>
              <a:rPr lang="en-US" altLang="en-US" sz="2000" dirty="0"/>
              <a:t> = 3.1 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float</a:t>
            </a:r>
            <a:r>
              <a:rPr lang="en-US" altLang="en-US" sz="2000" dirty="0"/>
              <a:t> </a:t>
            </a:r>
          </a:p>
          <a:p>
            <a:pPr>
              <a:tabLst>
                <a:tab pos="2228850" algn="l"/>
              </a:tabLst>
            </a:pPr>
            <a:endParaRPr lang="en-US" altLang="en-US" sz="2000" dirty="0"/>
          </a:p>
          <a:p>
            <a:pPr>
              <a:tabLst>
                <a:tab pos="2228850" algn="l"/>
              </a:tabLst>
            </a:pPr>
            <a:r>
              <a:rPr lang="en-US" altLang="en-US" sz="2000" dirty="0"/>
              <a:t>graduated = True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bool</a:t>
            </a:r>
            <a:endParaRPr lang="en-US" alt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9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6119338-FA99-440D-9042-DF8B1EF9D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Statically vs. Dynamically-Typed Languages</a:t>
            </a:r>
            <a:endParaRPr lang="he-IL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79F8142-DA2F-4A00-8D4F-4529700DC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Statically-Typed Languages </a:t>
            </a:r>
          </a:p>
          <a:p>
            <a:pPr lvl="1"/>
            <a:r>
              <a:rPr lang="en-US" altLang="en-US" sz="2000" dirty="0"/>
              <a:t>You must manually declare the variable’s data type.</a:t>
            </a:r>
          </a:p>
          <a:p>
            <a:pPr lvl="1"/>
            <a:r>
              <a:rPr lang="en-US" altLang="en-US" sz="2000" dirty="0"/>
              <a:t>The data type is known at compile time.</a:t>
            </a:r>
          </a:p>
          <a:p>
            <a:pPr lvl="1"/>
            <a:r>
              <a:rPr lang="en-US" altLang="en-US" sz="2000" dirty="0"/>
              <a:t>You cannot change a variable’s data type once it is running.</a:t>
            </a:r>
            <a:br>
              <a:rPr lang="en-US" altLang="en-US" sz="2000" dirty="0"/>
            </a:b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b="1" dirty="0"/>
              <a:t>Dynamically-Typed Languages </a:t>
            </a:r>
          </a:p>
          <a:p>
            <a:pPr lvl="1"/>
            <a:r>
              <a:rPr lang="en-US" altLang="en-US" sz="2000" dirty="0"/>
              <a:t>The variable’s data type is automatically defined.</a:t>
            </a:r>
          </a:p>
          <a:p>
            <a:pPr lvl="1"/>
            <a:r>
              <a:rPr lang="en-US" altLang="en-US" sz="2000" dirty="0"/>
              <a:t>The data type is known at run time.</a:t>
            </a:r>
          </a:p>
          <a:p>
            <a:pPr lvl="1"/>
            <a:r>
              <a:rPr lang="en-US" altLang="en-US" sz="2000" dirty="0"/>
              <a:t>A variable’s data type can be re-assigned to a different data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44A58-FB78-490E-A044-414FEA77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87675A-5991-4DF9-9071-9D6FF8EC5F2B}"/>
              </a:ext>
            </a:extLst>
          </p:cNvPr>
          <p:cNvGrpSpPr/>
          <p:nvPr/>
        </p:nvGrpSpPr>
        <p:grpSpPr>
          <a:xfrm>
            <a:off x="8969410" y="1026160"/>
            <a:ext cx="1842189" cy="2180898"/>
            <a:chOff x="6541170" y="2438400"/>
            <a:chExt cx="1842189" cy="21808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D9849D-5506-4313-9F67-761143F7DB20}"/>
                </a:ext>
              </a:extLst>
            </p:cNvPr>
            <p:cNvSpPr txBox="1"/>
            <p:nvPr/>
          </p:nvSpPr>
          <p:spPr>
            <a:xfrm>
              <a:off x="6643281" y="2803416"/>
              <a:ext cx="1740078" cy="181588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2800" dirty="0">
                  <a:highlight>
                    <a:srgbClr val="E4E4FF"/>
                  </a:highlight>
                </a:rPr>
                <a:t>int a;</a:t>
              </a:r>
            </a:p>
            <a:p>
              <a:r>
                <a:rPr lang="en-US" altLang="en-US" sz="2800" dirty="0"/>
                <a:t>a = 20;</a:t>
              </a:r>
              <a:endParaRPr lang="en-US" sz="2800" dirty="0"/>
            </a:p>
            <a:p>
              <a:r>
                <a:rPr lang="en-US" sz="2800" dirty="0"/>
                <a:t>a = 30;</a:t>
              </a:r>
            </a:p>
            <a:p>
              <a:r>
                <a:rPr lang="en-US" sz="2800" strike="sngStrike" dirty="0">
                  <a:solidFill>
                    <a:srgbClr val="FF0000"/>
                  </a:solidFill>
                </a:rPr>
                <a:t>a = </a:t>
              </a:r>
              <a:r>
                <a:rPr lang="en-US" altLang="en-US" sz="2800" strike="sngStrike" dirty="0">
                  <a:solidFill>
                    <a:srgbClr val="FF0000"/>
                  </a:solidFill>
                </a:rPr>
                <a:t>'Bob';</a:t>
              </a:r>
              <a:endParaRPr lang="en-US" sz="2800" strike="sngStrike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869D1C-22BF-4714-97BA-51F3108F8B90}"/>
                </a:ext>
              </a:extLst>
            </p:cNvPr>
            <p:cNvSpPr txBox="1"/>
            <p:nvPr/>
          </p:nvSpPr>
          <p:spPr>
            <a:xfrm>
              <a:off x="6541170" y="2438400"/>
              <a:ext cx="1680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b="1" dirty="0"/>
                <a:t>Statically Typed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4A7BD4-89A5-4AC0-B2A2-9FF4ECE74EBF}"/>
              </a:ext>
            </a:extLst>
          </p:cNvPr>
          <p:cNvGrpSpPr/>
          <p:nvPr/>
        </p:nvGrpSpPr>
        <p:grpSpPr>
          <a:xfrm>
            <a:off x="8991600" y="3911600"/>
            <a:ext cx="1981055" cy="1750011"/>
            <a:chOff x="8961120" y="2438400"/>
            <a:chExt cx="1981055" cy="17500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98FA18-3EEB-4DC0-8D89-08301BB0DDF7}"/>
                </a:ext>
              </a:extLst>
            </p:cNvPr>
            <p:cNvSpPr txBox="1"/>
            <p:nvPr/>
          </p:nvSpPr>
          <p:spPr>
            <a:xfrm>
              <a:off x="9081608" y="2803416"/>
              <a:ext cx="1740078" cy="138499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2800" dirty="0"/>
                <a:t>a = 20</a:t>
              </a:r>
              <a:endParaRPr lang="en-US" sz="2800" dirty="0"/>
            </a:p>
            <a:p>
              <a:r>
                <a:rPr lang="en-US" sz="2800" dirty="0"/>
                <a:t>a = 30</a:t>
              </a:r>
            </a:p>
            <a:p>
              <a:r>
                <a:rPr lang="en-US" sz="2800" dirty="0"/>
                <a:t>a = </a:t>
              </a:r>
              <a:r>
                <a:rPr lang="en-US" altLang="en-US" sz="2800" dirty="0"/>
                <a:t>'Bob'</a:t>
              </a:r>
              <a:endParaRPr lang="en-US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10922-CB6F-469F-8F65-5E4C037646C6}"/>
                </a:ext>
              </a:extLst>
            </p:cNvPr>
            <p:cNvSpPr txBox="1"/>
            <p:nvPr/>
          </p:nvSpPr>
          <p:spPr>
            <a:xfrm>
              <a:off x="8961120" y="2438400"/>
              <a:ext cx="1981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b="1" dirty="0"/>
                <a:t>Dynamically Typed</a:t>
              </a: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8A9CBE1-991F-4D05-B3BA-540EA2B5CEE8}"/>
              </a:ext>
            </a:extLst>
          </p:cNvPr>
          <p:cNvSpPr txBox="1"/>
          <p:nvPr/>
        </p:nvSpPr>
        <p:spPr>
          <a:xfrm>
            <a:off x="10883287" y="2021840"/>
            <a:ext cx="9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C#, 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4ECF8-F562-4129-AE3C-F7B6E245D159}"/>
              </a:ext>
            </a:extLst>
          </p:cNvPr>
          <p:cNvSpPr txBox="1"/>
          <p:nvPr/>
        </p:nvSpPr>
        <p:spPr>
          <a:xfrm>
            <a:off x="10883287" y="4724400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0299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4752A2B-D04C-419E-8863-AA52910A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type() - returns the data type of a value or variable.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77F26-3601-4C7F-AE1B-8D3BBF8C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08316F26-F919-40DE-8637-AD2271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US" altLang="en-US" dirty="0"/>
              <a:t> Function</a:t>
            </a:r>
            <a:endParaRPr lang="he-IL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D3FAD-83BE-4C9B-955A-E0869A95B02A}"/>
              </a:ext>
            </a:extLst>
          </p:cNvPr>
          <p:cNvSpPr txBox="1"/>
          <p:nvPr/>
        </p:nvSpPr>
        <p:spPr>
          <a:xfrm>
            <a:off x="794225" y="3523858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1F39F-EB96-4161-9A0A-3568EFAE7DE9}"/>
              </a:ext>
            </a:extLst>
          </p:cNvPr>
          <p:cNvSpPr txBox="1"/>
          <p:nvPr/>
        </p:nvSpPr>
        <p:spPr>
          <a:xfrm>
            <a:off x="2127130" y="3523858"/>
            <a:ext cx="1221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argument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165EAE-A689-4D48-8294-964A706129E4}"/>
              </a:ext>
            </a:extLst>
          </p:cNvPr>
          <p:cNvGrpSpPr/>
          <p:nvPr/>
        </p:nvGrpSpPr>
        <p:grpSpPr>
          <a:xfrm flipV="1">
            <a:off x="1356321" y="3084647"/>
            <a:ext cx="1341197" cy="515067"/>
            <a:chOff x="5338277" y="2637322"/>
            <a:chExt cx="1341197" cy="82777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AC261CC-9527-4F17-B67F-5660C18847B1}"/>
                </a:ext>
              </a:extLst>
            </p:cNvPr>
            <p:cNvCxnSpPr>
              <a:cxnSpLocks/>
            </p:cNvCxnSpPr>
            <p:nvPr/>
          </p:nvCxnSpPr>
          <p:spPr>
            <a:xfrm>
              <a:off x="5338277" y="2637322"/>
              <a:ext cx="144379" cy="827774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EC7E495-0958-4573-AED2-AC093EF12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3844" y="2666999"/>
              <a:ext cx="185630" cy="77724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6954D4-11CA-43AA-9791-BACDBC93A4AA}"/>
              </a:ext>
            </a:extLst>
          </p:cNvPr>
          <p:cNvSpPr txBox="1"/>
          <p:nvPr/>
        </p:nvSpPr>
        <p:spPr>
          <a:xfrm>
            <a:off x="1246962" y="2061736"/>
            <a:ext cx="1789080" cy="10772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3200" dirty="0"/>
              <a:t>age = 27</a:t>
            </a:r>
          </a:p>
          <a:p>
            <a:r>
              <a:rPr lang="en-US" sz="3200" b="1" dirty="0"/>
              <a:t>type</a:t>
            </a:r>
            <a:r>
              <a:rPr lang="en-US" sz="3200" dirty="0"/>
              <a:t>(age)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74116F-9F61-45B0-B767-3B34E2C4052C}"/>
              </a:ext>
            </a:extLst>
          </p:cNvPr>
          <p:cNvGrpSpPr/>
          <p:nvPr/>
        </p:nvGrpSpPr>
        <p:grpSpPr>
          <a:xfrm>
            <a:off x="4326573" y="1716782"/>
            <a:ext cx="2084388" cy="1229960"/>
            <a:chOff x="4062413" y="1665982"/>
            <a:chExt cx="2084388" cy="1229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193115-03D1-4F4C-B56B-5067E4210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2413" y="2023169"/>
              <a:ext cx="2084388" cy="8727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5DBFB9-1545-491A-BC34-CC86721C2E49}"/>
                </a:ext>
              </a:extLst>
            </p:cNvPr>
            <p:cNvSpPr txBox="1"/>
            <p:nvPr/>
          </p:nvSpPr>
          <p:spPr>
            <a:xfrm>
              <a:off x="4147820" y="1665982"/>
              <a:ext cx="1557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Shell Window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0B239A-3815-4AAD-83B8-8A07FD787177}"/>
              </a:ext>
            </a:extLst>
          </p:cNvPr>
          <p:cNvGrpSpPr/>
          <p:nvPr/>
        </p:nvGrpSpPr>
        <p:grpSpPr>
          <a:xfrm>
            <a:off x="6888480" y="1665982"/>
            <a:ext cx="4969327" cy="2130955"/>
            <a:chOff x="2865120" y="4727045"/>
            <a:chExt cx="4969327" cy="21309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424460-0A72-45DF-BACB-68BAC750A49D}"/>
                </a:ext>
              </a:extLst>
            </p:cNvPr>
            <p:cNvSpPr txBox="1"/>
            <p:nvPr/>
          </p:nvSpPr>
          <p:spPr>
            <a:xfrm>
              <a:off x="3162090" y="5123180"/>
              <a:ext cx="2480702" cy="7078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en-US" sz="2000" dirty="0"/>
                <a:t>age = 27 </a:t>
              </a:r>
            </a:p>
            <a:p>
              <a:pPr>
                <a:defRPr/>
              </a:pPr>
              <a:r>
                <a:rPr lang="en-US" altLang="en-US" sz="2000" b="1" dirty="0">
                  <a:solidFill>
                    <a:srgbClr val="C00000"/>
                  </a:solidFill>
                  <a:highlight>
                    <a:srgbClr val="E4E4FF"/>
                  </a:highlight>
                </a:rPr>
                <a:t>print</a:t>
              </a:r>
              <a:r>
                <a:rPr lang="en-US" altLang="en-US" sz="2000" dirty="0"/>
                <a:t>(</a:t>
              </a:r>
              <a:r>
                <a:rPr lang="en-US" altLang="en-US" sz="2000" b="1" dirty="0"/>
                <a:t>type</a:t>
              </a:r>
              <a:r>
                <a:rPr lang="en-US" altLang="en-US" sz="2000" dirty="0"/>
                <a:t>(age))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DC2976-A7C9-4D2B-A930-1CB8DDFA0346}"/>
                </a:ext>
              </a:extLst>
            </p:cNvPr>
            <p:cNvSpPr txBox="1"/>
            <p:nvPr/>
          </p:nvSpPr>
          <p:spPr>
            <a:xfrm>
              <a:off x="3111500" y="4785102"/>
              <a:ext cx="2103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Text Editor Window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F8D89-A56B-408B-8304-2E34396902F4}"/>
                </a:ext>
              </a:extLst>
            </p:cNvPr>
            <p:cNvSpPr txBox="1"/>
            <p:nvPr/>
          </p:nvSpPr>
          <p:spPr>
            <a:xfrm>
              <a:off x="2865120" y="5780782"/>
              <a:ext cx="30175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Note: you must </a:t>
              </a:r>
              <a:r>
                <a:rPr lang="en-US" sz="1600" b="1" dirty="0">
                  <a:solidFill>
                    <a:srgbClr val="C00000"/>
                  </a:solidFill>
                </a:rPr>
                <a:t>nest</a:t>
              </a:r>
              <a:r>
                <a:rPr lang="en-US" sz="1600" dirty="0">
                  <a:solidFill>
                    <a:srgbClr val="C00000"/>
                  </a:solidFill>
                </a:rPr>
                <a:t> type() within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a print() to display the type.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This function will be useful 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when testing.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788480F-ED39-417F-B822-98F374027CF0}"/>
                </a:ext>
              </a:extLst>
            </p:cNvPr>
            <p:cNvGrpSpPr/>
            <p:nvPr/>
          </p:nvGrpSpPr>
          <p:grpSpPr>
            <a:xfrm>
              <a:off x="5804987" y="4727045"/>
              <a:ext cx="2029460" cy="1155337"/>
              <a:chOff x="5804987" y="4727045"/>
              <a:chExt cx="2029460" cy="115533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B3DDE74-F2C1-474A-9907-03BA825F4DBE}"/>
                  </a:ext>
                </a:extLst>
              </p:cNvPr>
              <p:cNvGrpSpPr/>
              <p:nvPr/>
            </p:nvGrpSpPr>
            <p:grpSpPr>
              <a:xfrm>
                <a:off x="5804987" y="4727045"/>
                <a:ext cx="2029460" cy="1155337"/>
                <a:chOff x="8087360" y="5140960"/>
                <a:chExt cx="2029460" cy="115533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D047555-383B-4913-9B64-8A821BD8A7FF}"/>
                    </a:ext>
                  </a:extLst>
                </p:cNvPr>
                <p:cNvSpPr/>
                <p:nvPr/>
              </p:nvSpPr>
              <p:spPr>
                <a:xfrm>
                  <a:off x="8087360" y="5506720"/>
                  <a:ext cx="2029460" cy="789577"/>
                </a:xfrm>
                <a:prstGeom prst="roundRect">
                  <a:avLst>
                    <a:gd name="adj" fmla="val 30249"/>
                  </a:avLst>
                </a:prstGeom>
                <a:noFill/>
                <a:ln w="571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&lt;class 'int'&gt;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874BF99-9B26-4FA2-A6D1-D0CEDD3EB6E4}"/>
                    </a:ext>
                  </a:extLst>
                </p:cNvPr>
                <p:cNvSpPr txBox="1"/>
                <p:nvPr/>
              </p:nvSpPr>
              <p:spPr>
                <a:xfrm>
                  <a:off x="8087360" y="5140960"/>
                  <a:ext cx="184732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i="1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E84988-C16A-4624-B929-8D80555395B9}"/>
                  </a:ext>
                </a:extLst>
              </p:cNvPr>
              <p:cNvSpPr txBox="1"/>
              <p:nvPr/>
            </p:nvSpPr>
            <p:spPr>
              <a:xfrm>
                <a:off x="5849620" y="4744720"/>
                <a:ext cx="84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Output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5BE86CD-9F9C-4E79-BB28-92DC6FE5517D}"/>
              </a:ext>
            </a:extLst>
          </p:cNvPr>
          <p:cNvSpPr txBox="1"/>
          <p:nvPr/>
        </p:nvSpPr>
        <p:spPr>
          <a:xfrm>
            <a:off x="1168400" y="4775200"/>
            <a:ext cx="4889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en-US" sz="2000" dirty="0"/>
              <a:t>Can check the data type of a </a:t>
            </a:r>
            <a:r>
              <a:rPr lang="en-US" altLang="en-US" sz="2000" b="1" dirty="0"/>
              <a:t>Literal</a:t>
            </a:r>
            <a:r>
              <a:rPr lang="en-US" alt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917825" algn="l"/>
              </a:tabLst>
            </a:pPr>
            <a:r>
              <a:rPr lang="en-US" altLang="en-US" sz="2000" dirty="0"/>
              <a:t>type('Hello')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</a:rPr>
              <a:t>&lt;class 'str'&gt;</a:t>
            </a:r>
            <a:r>
              <a:rPr lang="en-US" alt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917825" algn="l"/>
              </a:tabLst>
            </a:pPr>
            <a:r>
              <a:rPr lang="en-US" altLang="en-US" sz="2000" dirty="0"/>
              <a:t>type(222.5)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</a:rPr>
              <a:t>&lt;class 'float'&gt;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917825" algn="l"/>
              </a:tabLst>
            </a:pPr>
            <a:r>
              <a:rPr lang="en-US" altLang="en-US" sz="2000" dirty="0"/>
              <a:t>type(True)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</a:rPr>
              <a:t>&lt;class 'bool'&gt;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endParaRPr lang="en-US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9DB07-9FFE-4058-9D6A-591D649CF28A}"/>
              </a:ext>
            </a:extLst>
          </p:cNvPr>
          <p:cNvSpPr txBox="1"/>
          <p:nvPr/>
        </p:nvSpPr>
        <p:spPr>
          <a:xfrm>
            <a:off x="6705600" y="4775200"/>
            <a:ext cx="46543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/>
              <a:t>Can check the data type of a </a:t>
            </a:r>
            <a:r>
              <a:rPr lang="en-US" altLang="en-US" sz="2000" b="1" dirty="0"/>
              <a:t>Variable</a:t>
            </a:r>
            <a:r>
              <a:rPr lang="en-US" altLang="en-US" sz="2000" dirty="0"/>
              <a:t>:</a:t>
            </a:r>
            <a:endParaRPr lang="en-US" altLang="en-US" sz="16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917825" algn="l"/>
              </a:tabLst>
            </a:pPr>
            <a:r>
              <a:rPr lang="en-US" altLang="en-US" sz="2000" dirty="0"/>
              <a:t>type(first_name)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&lt;class 'str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sz="2000" dirty="0"/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917825" algn="l"/>
              </a:tabLst>
            </a:pPr>
            <a:r>
              <a:rPr lang="en-US" altLang="en-US" sz="2000" dirty="0"/>
              <a:t>type(age)	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&lt;class 'int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sz="2000" dirty="0"/>
              <a:t>&gt;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951325C-3699-44A7-8BB4-A995632C3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04875"/>
            <a:ext cx="10515600" cy="123888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An object is created</a:t>
            </a:r>
          </a:p>
          <a:p>
            <a:r>
              <a:rPr lang="en-US" altLang="en-US" sz="2000" dirty="0"/>
              <a:t>The object has a </a:t>
            </a:r>
            <a:r>
              <a:rPr lang="en-US" altLang="en-US" sz="2000" i="1" dirty="0"/>
              <a:t>unique</a:t>
            </a:r>
            <a:r>
              <a:rPr lang="en-US" altLang="en-US" sz="2000" dirty="0"/>
              <a:t> address/ID (for this execution of the program)</a:t>
            </a:r>
          </a:p>
          <a:p>
            <a:r>
              <a:rPr lang="en-US" altLang="en-US" sz="2000" dirty="0"/>
              <a:t>A variable name points to that object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05C1D-E026-48C3-B20F-A57814A7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71D81E9-7347-497B-A5B3-BABD8A7DC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 Python, Everything is an Object!</a:t>
            </a:r>
            <a:endParaRPr lang="he-IL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C60B31-DD53-4B08-AB61-51927C44DE80}"/>
              </a:ext>
            </a:extLst>
          </p:cNvPr>
          <p:cNvSpPr txBox="1"/>
          <p:nvPr/>
        </p:nvSpPr>
        <p:spPr>
          <a:xfrm>
            <a:off x="2743201" y="3251466"/>
            <a:ext cx="2011679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US" altLang="en-US" sz="2400" dirty="0"/>
              <a:t> = 27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6A2B56-9656-410D-8BA3-C984D7823F7B}"/>
              </a:ext>
            </a:extLst>
          </p:cNvPr>
          <p:cNvSpPr txBox="1"/>
          <p:nvPr/>
        </p:nvSpPr>
        <p:spPr>
          <a:xfrm>
            <a:off x="7067014" y="2502263"/>
            <a:ext cx="198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Memory – i.e. RAM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BF9B83-7BEF-4ED9-8429-C519ABA5D05C}"/>
              </a:ext>
            </a:extLst>
          </p:cNvPr>
          <p:cNvGrpSpPr/>
          <p:nvPr/>
        </p:nvGrpSpPr>
        <p:grpSpPr>
          <a:xfrm>
            <a:off x="6705600" y="3068320"/>
            <a:ext cx="2069379" cy="690880"/>
            <a:chOff x="883920" y="4754880"/>
            <a:chExt cx="2069379" cy="6908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E33658-D883-425D-AFC7-038B01F11E7E}"/>
                </a:ext>
              </a:extLst>
            </p:cNvPr>
            <p:cNvGrpSpPr/>
            <p:nvPr/>
          </p:nvGrpSpPr>
          <p:grpSpPr>
            <a:xfrm>
              <a:off x="1747520" y="4754880"/>
              <a:ext cx="1205779" cy="690880"/>
              <a:chOff x="4216400" y="3860800"/>
              <a:chExt cx="1205779" cy="69088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957DF8-B31B-42AC-9C77-7954FB667DF8}"/>
                  </a:ext>
                </a:extLst>
              </p:cNvPr>
              <p:cNvSpPr/>
              <p:nvPr/>
            </p:nvSpPr>
            <p:spPr>
              <a:xfrm>
                <a:off x="4399280" y="4114800"/>
                <a:ext cx="822960" cy="4368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DED17-F475-434F-8C92-D7A224912AA2}"/>
                  </a:ext>
                </a:extLst>
              </p:cNvPr>
              <p:cNvSpPr txBox="1"/>
              <p:nvPr/>
            </p:nvSpPr>
            <p:spPr>
              <a:xfrm>
                <a:off x="4216400" y="3860800"/>
                <a:ext cx="1205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chemeClr val="tx1"/>
                    </a:solidFill>
                  </a:rPr>
                  <a:t>2289048448112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072B121-E58E-4333-BF22-7FD8C3771A50}"/>
                </a:ext>
              </a:extLst>
            </p:cNvPr>
            <p:cNvGrpSpPr/>
            <p:nvPr/>
          </p:nvGrpSpPr>
          <p:grpSpPr>
            <a:xfrm>
              <a:off x="883920" y="5037574"/>
              <a:ext cx="1056640" cy="369332"/>
              <a:chOff x="9479280" y="2162294"/>
              <a:chExt cx="1056640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DB1A32-CD96-4F9A-BE3F-EE35A8F10C7D}"/>
                  </a:ext>
                </a:extLst>
              </p:cNvPr>
              <p:cNvSpPr txBox="1"/>
              <p:nvPr/>
            </p:nvSpPr>
            <p:spPr>
              <a:xfrm>
                <a:off x="9479280" y="2162294"/>
                <a:ext cx="741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age</a:t>
                </a:r>
                <a:endParaRPr lang="en-US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84D013A-5C9E-470C-AF56-EDFB0BFD6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8880" y="2352040"/>
                <a:ext cx="447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2CA211-E83F-40F2-B613-E33161DA3F41}"/>
              </a:ext>
            </a:extLst>
          </p:cNvPr>
          <p:cNvGrpSpPr/>
          <p:nvPr/>
        </p:nvGrpSpPr>
        <p:grpSpPr>
          <a:xfrm>
            <a:off x="6604000" y="4897120"/>
            <a:ext cx="2201459" cy="690880"/>
            <a:chOff x="751840" y="4754880"/>
            <a:chExt cx="2201459" cy="6908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91A17-AFCC-4379-A472-EABA3EB8D952}"/>
                </a:ext>
              </a:extLst>
            </p:cNvPr>
            <p:cNvGrpSpPr/>
            <p:nvPr/>
          </p:nvGrpSpPr>
          <p:grpSpPr>
            <a:xfrm>
              <a:off x="1747520" y="4754880"/>
              <a:ext cx="1205779" cy="690880"/>
              <a:chOff x="4216400" y="3860800"/>
              <a:chExt cx="1205779" cy="69088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A161B23-89C5-499C-99F4-1BBBECFED63F}"/>
                  </a:ext>
                </a:extLst>
              </p:cNvPr>
              <p:cNvSpPr/>
              <p:nvPr/>
            </p:nvSpPr>
            <p:spPr>
              <a:xfrm>
                <a:off x="4399280" y="4114800"/>
                <a:ext cx="822960" cy="4368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400" b="1" dirty="0">
                    <a:solidFill>
                      <a:schemeClr val="tx1"/>
                    </a:solidFill>
                  </a:rPr>
                  <a:t>'Bob'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090450-CDCC-4B91-B0CA-463D30E3F4D4}"/>
                  </a:ext>
                </a:extLst>
              </p:cNvPr>
              <p:cNvSpPr txBox="1"/>
              <p:nvPr/>
            </p:nvSpPr>
            <p:spPr>
              <a:xfrm>
                <a:off x="4216400" y="3860800"/>
                <a:ext cx="1205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chemeClr val="tx1"/>
                    </a:solidFill>
                  </a:rPr>
                  <a:t>1489200616816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D63025-C3AC-4CBF-9DEE-6D6F503F2811}"/>
                </a:ext>
              </a:extLst>
            </p:cNvPr>
            <p:cNvGrpSpPr/>
            <p:nvPr/>
          </p:nvGrpSpPr>
          <p:grpSpPr>
            <a:xfrm>
              <a:off x="751840" y="5037574"/>
              <a:ext cx="1188720" cy="369332"/>
              <a:chOff x="9347200" y="2162294"/>
              <a:chExt cx="11887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98A447-642F-4C17-9C46-18651E80CF66}"/>
                  </a:ext>
                </a:extLst>
              </p:cNvPr>
              <p:cNvSpPr txBox="1"/>
              <p:nvPr/>
            </p:nvSpPr>
            <p:spPr>
              <a:xfrm>
                <a:off x="9347200" y="2162294"/>
                <a:ext cx="741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name</a:t>
                </a:r>
                <a:endParaRPr lang="en-US" dirty="0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035B285-B2BB-444F-9A55-B7927A990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8880" y="2352040"/>
                <a:ext cx="447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3455E88-B301-4F41-8AA6-7CE0F2A6CD18}"/>
              </a:ext>
            </a:extLst>
          </p:cNvPr>
          <p:cNvSpPr txBox="1"/>
          <p:nvPr/>
        </p:nvSpPr>
        <p:spPr>
          <a:xfrm>
            <a:off x="2743201" y="5080266"/>
            <a:ext cx="2011679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altLang="en-US" sz="2400" dirty="0"/>
              <a:t> = 'Bob' </a:t>
            </a:r>
          </a:p>
        </p:txBody>
      </p:sp>
    </p:spTree>
    <p:extLst>
      <p:ext uri="{BB962C8B-B14F-4D97-AF65-F5344CB8AC3E}">
        <p14:creationId xmlns:p14="http://schemas.microsoft.com/office/powerpoint/2010/main" val="39295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4752A2B-D04C-419E-8863-AA52910A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id() - returns the address of an object in memory.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77F26-3601-4C7F-AE1B-8D3BBF8C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08316F26-F919-40DE-8637-AD22718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id()</a:t>
            </a:r>
            <a:r>
              <a:rPr lang="en-US" altLang="en-US" dirty="0"/>
              <a:t> Function</a:t>
            </a:r>
            <a:endParaRPr lang="he-IL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D3FAD-83BE-4C9B-955A-E0869A95B02A}"/>
              </a:ext>
            </a:extLst>
          </p:cNvPr>
          <p:cNvSpPr txBox="1"/>
          <p:nvPr/>
        </p:nvSpPr>
        <p:spPr>
          <a:xfrm>
            <a:off x="845025" y="3493378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1F39F-EB96-4161-9A0A-3568EFAE7DE9}"/>
              </a:ext>
            </a:extLst>
          </p:cNvPr>
          <p:cNvSpPr txBox="1"/>
          <p:nvPr/>
        </p:nvSpPr>
        <p:spPr>
          <a:xfrm>
            <a:off x="1923930" y="3493378"/>
            <a:ext cx="1221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argument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165EAE-A689-4D48-8294-964A706129E4}"/>
              </a:ext>
            </a:extLst>
          </p:cNvPr>
          <p:cNvGrpSpPr/>
          <p:nvPr/>
        </p:nvGrpSpPr>
        <p:grpSpPr>
          <a:xfrm flipV="1">
            <a:off x="1407121" y="3054167"/>
            <a:ext cx="995757" cy="515067"/>
            <a:chOff x="5338277" y="2637322"/>
            <a:chExt cx="995757" cy="82777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AC261CC-9527-4F17-B67F-5660C18847B1}"/>
                </a:ext>
              </a:extLst>
            </p:cNvPr>
            <p:cNvCxnSpPr>
              <a:cxnSpLocks/>
            </p:cNvCxnSpPr>
            <p:nvPr/>
          </p:nvCxnSpPr>
          <p:spPr>
            <a:xfrm>
              <a:off x="5338277" y="2637322"/>
              <a:ext cx="144379" cy="827774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EC7E495-0958-4573-AED2-AC093EF12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8404" y="2666999"/>
              <a:ext cx="185630" cy="77724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6954D4-11CA-43AA-9791-BACDBC93A4AA}"/>
              </a:ext>
            </a:extLst>
          </p:cNvPr>
          <p:cNvSpPr txBox="1"/>
          <p:nvPr/>
        </p:nvSpPr>
        <p:spPr>
          <a:xfrm>
            <a:off x="1297762" y="2031256"/>
            <a:ext cx="1583895" cy="10772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3200" dirty="0"/>
              <a:t>age = 27</a:t>
            </a:r>
          </a:p>
          <a:p>
            <a:r>
              <a:rPr lang="en-US" sz="3200" b="1" dirty="0"/>
              <a:t>id</a:t>
            </a:r>
            <a:r>
              <a:rPr lang="en-US" sz="3200" dirty="0"/>
              <a:t>(age)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0B239A-3815-4AAD-83B8-8A07FD787177}"/>
              </a:ext>
            </a:extLst>
          </p:cNvPr>
          <p:cNvGrpSpPr/>
          <p:nvPr/>
        </p:nvGrpSpPr>
        <p:grpSpPr>
          <a:xfrm>
            <a:off x="6983019" y="1665982"/>
            <a:ext cx="4874788" cy="2130955"/>
            <a:chOff x="2959659" y="4727045"/>
            <a:chExt cx="4874788" cy="21309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424460-0A72-45DF-BACB-68BAC750A49D}"/>
                </a:ext>
              </a:extLst>
            </p:cNvPr>
            <p:cNvSpPr txBox="1"/>
            <p:nvPr/>
          </p:nvSpPr>
          <p:spPr>
            <a:xfrm>
              <a:off x="3162090" y="5123180"/>
              <a:ext cx="2480702" cy="7078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en-US" sz="2000" dirty="0"/>
                <a:t>age = 27 </a:t>
              </a:r>
            </a:p>
            <a:p>
              <a:pPr>
                <a:defRPr/>
              </a:pPr>
              <a:r>
                <a:rPr lang="en-US" altLang="en-US" sz="2000" b="1" dirty="0">
                  <a:solidFill>
                    <a:srgbClr val="C00000"/>
                  </a:solidFill>
                  <a:highlight>
                    <a:srgbClr val="E4E4FF"/>
                  </a:highlight>
                </a:rPr>
                <a:t>print</a:t>
              </a:r>
              <a:r>
                <a:rPr lang="en-US" altLang="en-US" sz="2000" dirty="0"/>
                <a:t>(</a:t>
              </a:r>
              <a:r>
                <a:rPr lang="en-US" altLang="en-US" sz="2000" b="1" dirty="0"/>
                <a:t>id</a:t>
              </a:r>
              <a:r>
                <a:rPr lang="en-US" altLang="en-US" sz="2000" dirty="0"/>
                <a:t>(age))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DC2976-A7C9-4D2B-A930-1CB8DDFA0346}"/>
                </a:ext>
              </a:extLst>
            </p:cNvPr>
            <p:cNvSpPr txBox="1"/>
            <p:nvPr/>
          </p:nvSpPr>
          <p:spPr>
            <a:xfrm>
              <a:off x="3111500" y="4785102"/>
              <a:ext cx="2103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Text Editor Window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F8D89-A56B-408B-8304-2E34396902F4}"/>
                </a:ext>
              </a:extLst>
            </p:cNvPr>
            <p:cNvSpPr txBox="1"/>
            <p:nvPr/>
          </p:nvSpPr>
          <p:spPr>
            <a:xfrm>
              <a:off x="2959659" y="5780782"/>
              <a:ext cx="277390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Note: you must </a:t>
              </a:r>
              <a:r>
                <a:rPr lang="en-US" sz="1600" b="1" dirty="0">
                  <a:solidFill>
                    <a:srgbClr val="C00000"/>
                  </a:solidFill>
                </a:rPr>
                <a:t>nest</a:t>
              </a:r>
              <a:r>
                <a:rPr lang="en-US" sz="1600" dirty="0">
                  <a:solidFill>
                    <a:srgbClr val="C00000"/>
                  </a:solidFill>
                </a:rPr>
                <a:t> id() within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a print() to display the id.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This function will be useful 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when testing.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788480F-ED39-417F-B822-98F374027CF0}"/>
                </a:ext>
              </a:extLst>
            </p:cNvPr>
            <p:cNvGrpSpPr/>
            <p:nvPr/>
          </p:nvGrpSpPr>
          <p:grpSpPr>
            <a:xfrm>
              <a:off x="5804987" y="4727045"/>
              <a:ext cx="2029460" cy="1155337"/>
              <a:chOff x="5804987" y="4727045"/>
              <a:chExt cx="2029460" cy="115533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B3DDE74-F2C1-474A-9907-03BA825F4DBE}"/>
                  </a:ext>
                </a:extLst>
              </p:cNvPr>
              <p:cNvGrpSpPr/>
              <p:nvPr/>
            </p:nvGrpSpPr>
            <p:grpSpPr>
              <a:xfrm>
                <a:off x="5804987" y="4727045"/>
                <a:ext cx="2029460" cy="1155337"/>
                <a:chOff x="8087360" y="5140960"/>
                <a:chExt cx="2029460" cy="115533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D047555-383B-4913-9B64-8A821BD8A7FF}"/>
                    </a:ext>
                  </a:extLst>
                </p:cNvPr>
                <p:cNvSpPr/>
                <p:nvPr/>
              </p:nvSpPr>
              <p:spPr>
                <a:xfrm>
                  <a:off x="8087360" y="5506720"/>
                  <a:ext cx="2029460" cy="789577"/>
                </a:xfrm>
                <a:prstGeom prst="roundRect">
                  <a:avLst>
                    <a:gd name="adj" fmla="val 30249"/>
                  </a:avLst>
                </a:prstGeom>
                <a:noFill/>
                <a:ln w="571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2289048448112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874BF99-9B26-4FA2-A6D1-D0CEDD3EB6E4}"/>
                    </a:ext>
                  </a:extLst>
                </p:cNvPr>
                <p:cNvSpPr txBox="1"/>
                <p:nvPr/>
              </p:nvSpPr>
              <p:spPr>
                <a:xfrm>
                  <a:off x="8087360" y="5140960"/>
                  <a:ext cx="184732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i="1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E84988-C16A-4624-B929-8D80555395B9}"/>
                  </a:ext>
                </a:extLst>
              </p:cNvPr>
              <p:cNvSpPr txBox="1"/>
              <p:nvPr/>
            </p:nvSpPr>
            <p:spPr>
              <a:xfrm>
                <a:off x="5849620" y="4744720"/>
                <a:ext cx="84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Output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1D5139-99CA-45B8-AF9D-DC1EB1B499B9}"/>
              </a:ext>
            </a:extLst>
          </p:cNvPr>
          <p:cNvGrpSpPr/>
          <p:nvPr/>
        </p:nvGrpSpPr>
        <p:grpSpPr>
          <a:xfrm>
            <a:off x="3962400" y="1716782"/>
            <a:ext cx="1925320" cy="1122620"/>
            <a:chOff x="4368800" y="1716782"/>
            <a:chExt cx="1925320" cy="11226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5DBFB9-1545-491A-BC34-CC86721C2E49}"/>
                </a:ext>
              </a:extLst>
            </p:cNvPr>
            <p:cNvSpPr txBox="1"/>
            <p:nvPr/>
          </p:nvSpPr>
          <p:spPr>
            <a:xfrm>
              <a:off x="4552465" y="1716782"/>
              <a:ext cx="1557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Shell Window 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04DCC1D-4C8E-4935-842D-6A4A2FE59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20"/>
            <a:stretch/>
          </p:blipFill>
          <p:spPr>
            <a:xfrm>
              <a:off x="4368800" y="2067877"/>
              <a:ext cx="1925320" cy="77152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688E8E-1DA4-4C84-B209-C3261F13D539}"/>
              </a:ext>
            </a:extLst>
          </p:cNvPr>
          <p:cNvGrpSpPr/>
          <p:nvPr/>
        </p:nvGrpSpPr>
        <p:grpSpPr>
          <a:xfrm>
            <a:off x="497840" y="4754880"/>
            <a:ext cx="2069379" cy="690880"/>
            <a:chOff x="883920" y="4754880"/>
            <a:chExt cx="2069379" cy="6908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5CBEC5-4230-491F-A0B0-D4A2D7B753CA}"/>
                </a:ext>
              </a:extLst>
            </p:cNvPr>
            <p:cNvGrpSpPr/>
            <p:nvPr/>
          </p:nvGrpSpPr>
          <p:grpSpPr>
            <a:xfrm>
              <a:off x="1747520" y="4754880"/>
              <a:ext cx="1205779" cy="690880"/>
              <a:chOff x="4216400" y="3860800"/>
              <a:chExt cx="1205779" cy="69088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AAE9C93-F415-425E-B078-A98CE6983546}"/>
                  </a:ext>
                </a:extLst>
              </p:cNvPr>
              <p:cNvSpPr/>
              <p:nvPr/>
            </p:nvSpPr>
            <p:spPr>
              <a:xfrm>
                <a:off x="4399280" y="4114800"/>
                <a:ext cx="822960" cy="4368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7A6B1A-38BB-4B53-B2B0-ABC1E37D072E}"/>
                  </a:ext>
                </a:extLst>
              </p:cNvPr>
              <p:cNvSpPr txBox="1"/>
              <p:nvPr/>
            </p:nvSpPr>
            <p:spPr>
              <a:xfrm>
                <a:off x="4216400" y="3860800"/>
                <a:ext cx="1205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chemeClr val="tx1"/>
                    </a:solidFill>
                  </a:rPr>
                  <a:t>2289048448112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7FF018C-0F63-445E-B3E9-FF8D93F5FDFF}"/>
                </a:ext>
              </a:extLst>
            </p:cNvPr>
            <p:cNvGrpSpPr/>
            <p:nvPr/>
          </p:nvGrpSpPr>
          <p:grpSpPr>
            <a:xfrm>
              <a:off x="883920" y="5037574"/>
              <a:ext cx="1056640" cy="369332"/>
              <a:chOff x="9479280" y="2162294"/>
              <a:chExt cx="1056640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080E05-38DE-44FC-B826-C2ED64ABEE32}"/>
                  </a:ext>
                </a:extLst>
              </p:cNvPr>
              <p:cNvSpPr txBox="1"/>
              <p:nvPr/>
            </p:nvSpPr>
            <p:spPr>
              <a:xfrm>
                <a:off x="9479280" y="2162294"/>
                <a:ext cx="741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age</a:t>
                </a:r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B50C49E-9E7D-4E5F-B681-B263798E2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8880" y="2352040"/>
                <a:ext cx="447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04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2833</Words>
  <Application>Microsoft Office PowerPoint</Application>
  <PresentationFormat>Widescreen</PresentationFormat>
  <Paragraphs>610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Garamond</vt:lpstr>
      <vt:lpstr>Georgia</vt:lpstr>
      <vt:lpstr>Office Theme</vt:lpstr>
      <vt:lpstr>MIS 3301 Intro. to Business Programming Logic</vt:lpstr>
      <vt:lpstr>Outline</vt:lpstr>
      <vt:lpstr>Data Types</vt:lpstr>
      <vt:lpstr>Data Types</vt:lpstr>
      <vt:lpstr>Data Types</vt:lpstr>
      <vt:lpstr>Statically vs. Dynamically-Typed Languages</vt:lpstr>
      <vt:lpstr>type() Function</vt:lpstr>
      <vt:lpstr>In Python, Everything is an Object!</vt:lpstr>
      <vt:lpstr>id() Function</vt:lpstr>
      <vt:lpstr>Immutable Data Types</vt:lpstr>
      <vt:lpstr>Garbage Collection</vt:lpstr>
      <vt:lpstr>Performing Calculations</vt:lpstr>
      <vt:lpstr>Performing Calculations</vt:lpstr>
      <vt:lpstr>Division</vt:lpstr>
      <vt:lpstr>Remainder</vt:lpstr>
      <vt:lpstr>Exponentiation</vt:lpstr>
      <vt:lpstr>Precedence of Operators</vt:lpstr>
      <vt:lpstr>Named Constants</vt:lpstr>
      <vt:lpstr>Reading User Input</vt:lpstr>
      <vt:lpstr>input Function</vt:lpstr>
      <vt:lpstr>input Function – Issue with Numbers</vt:lpstr>
      <vt:lpstr>Data Type Conversion</vt:lpstr>
      <vt:lpstr>Data Type Conversion - Implicit</vt:lpstr>
      <vt:lpstr>Data Type Conversion – Explicit  int() and float()</vt:lpstr>
      <vt:lpstr>Conversion Functions are used to Convert Calculated Values</vt:lpstr>
      <vt:lpstr>Warning: Be careful with Converting Numbers!</vt:lpstr>
      <vt:lpstr>Conversion Functions are used to Convert USER INPUT …</vt:lpstr>
      <vt:lpstr>Conversion Functions are used to Convert USER INPUT …</vt:lpstr>
      <vt:lpstr>Breaking Long Statements into Multiple Lines</vt:lpstr>
      <vt:lpstr>Make sure your code is Efficient!</vt:lpstr>
      <vt:lpstr>Ch2 - Exercise 3: User Input &amp; Calculations</vt:lpstr>
      <vt:lpstr>Exercise: User Input &amp; Calculations</vt:lpstr>
      <vt:lpstr>Exercise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2020-08-28T12:15:50Z</dcterms:created>
  <dcterms:modified xsi:type="dcterms:W3CDTF">2022-01-16T22:45:52Z</dcterms:modified>
</cp:coreProperties>
</file>