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4"/>
  </p:notesMasterIdLst>
  <p:sldIdLst>
    <p:sldId id="256" r:id="rId2"/>
    <p:sldId id="429" r:id="rId3"/>
    <p:sldId id="340" r:id="rId4"/>
    <p:sldId id="280" r:id="rId5"/>
    <p:sldId id="461" r:id="rId6"/>
    <p:sldId id="366" r:id="rId7"/>
    <p:sldId id="464" r:id="rId8"/>
    <p:sldId id="465" r:id="rId9"/>
    <p:sldId id="466" r:id="rId10"/>
    <p:sldId id="488" r:id="rId11"/>
    <p:sldId id="481" r:id="rId12"/>
    <p:sldId id="434" r:id="rId13"/>
    <p:sldId id="430" r:id="rId14"/>
    <p:sldId id="489" r:id="rId15"/>
    <p:sldId id="463" r:id="rId16"/>
    <p:sldId id="482" r:id="rId17"/>
    <p:sldId id="486" r:id="rId18"/>
    <p:sldId id="422" r:id="rId19"/>
    <p:sldId id="426" r:id="rId20"/>
    <p:sldId id="362" r:id="rId21"/>
    <p:sldId id="423" r:id="rId22"/>
    <p:sldId id="467" r:id="rId23"/>
    <p:sldId id="427" r:id="rId24"/>
    <p:sldId id="364" r:id="rId25"/>
    <p:sldId id="425" r:id="rId26"/>
    <p:sldId id="424" r:id="rId27"/>
    <p:sldId id="487" r:id="rId28"/>
    <p:sldId id="378" r:id="rId29"/>
    <p:sldId id="325" r:id="rId30"/>
    <p:sldId id="428" r:id="rId31"/>
    <p:sldId id="438" r:id="rId32"/>
    <p:sldId id="441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F"/>
    <a:srgbClr val="A16E0A"/>
    <a:srgbClr val="FFD525"/>
    <a:srgbClr val="FFE16A"/>
    <a:srgbClr val="FFDB67"/>
    <a:srgbClr val="FCC70A"/>
    <a:srgbClr val="FBE9A8"/>
    <a:srgbClr val="FAC305"/>
    <a:srgbClr val="6A4203"/>
    <a:srgbClr val="6D3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3" autoAdjust="0"/>
    <p:restoredTop sz="85695" autoAdjust="0"/>
  </p:normalViewPr>
  <p:slideViewPr>
    <p:cSldViewPr snapToGrid="0">
      <p:cViewPr varScale="1">
        <p:scale>
          <a:sx n="109" d="100"/>
          <a:sy n="109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5D5F5F-D3C8-4F27-93F8-E10A6B3A8376}" type="datetimeFigureOut">
              <a:rPr lang="en-US" smtClean="0"/>
              <a:t>2/17/23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ABB28-8490-4619-A565-84376FA883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FA7F18-4D69-4535-8F36-6E9430BB6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7870-4C7A-4F20-8023-767F4D59AD9C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5B2EA0B-C0D9-4215-9ADE-FECEE397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53" y="2474845"/>
            <a:ext cx="10442712" cy="1311965"/>
          </a:xfrm>
        </p:spPr>
        <p:txBody>
          <a:bodyPr anchor="ctr">
            <a:normAutofit/>
          </a:bodyPr>
          <a:lstStyle>
            <a:lvl1pPr algn="l">
              <a:defRPr sz="4800" b="0">
                <a:solidFill>
                  <a:srgbClr val="FFE16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9E6D30-4FA1-4ABA-A9D3-C29C09511732}"/>
              </a:ext>
            </a:extLst>
          </p:cNvPr>
          <p:cNvSpPr/>
          <p:nvPr userDrawn="1"/>
        </p:nvSpPr>
        <p:spPr>
          <a:xfrm>
            <a:off x="854753" y="3739113"/>
            <a:ext cx="10442448" cy="97392"/>
          </a:xfrm>
          <a:prstGeom prst="rect">
            <a:avLst/>
          </a:prstGeom>
          <a:solidFill>
            <a:srgbClr val="FFD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F5E395-9354-4DC2-8F60-2B2D7425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53" y="3969786"/>
            <a:ext cx="10422835" cy="45312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 cap="small" baseline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5F9016A5-EF2C-4CE7-ADA8-C29C31B77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753" y="4472611"/>
            <a:ext cx="10424160" cy="1480929"/>
          </a:xfrm>
        </p:spPr>
        <p:txBody>
          <a:bodyPr/>
          <a:lstStyle>
            <a:lvl1pPr marL="0" indent="0">
              <a:buNone/>
              <a:defRPr lang="en-US" sz="2400" b="0" kern="1200" dirty="0" smtClean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2FB13-50AF-4436-8C1B-A0BB02B2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2896360"/>
            <a:ext cx="10422835" cy="1447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645C-709C-430A-8F29-AFB4457A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55F7E-C916-4AAC-A758-6D8F8DE00318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AC18-A27F-4DE0-BDD3-6447E91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C775-5CED-4FA5-AAE5-2AB0B2C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ound Same Side Corner Rectangle 6">
            <a:extLst>
              <a:ext uri="{FF2B5EF4-FFF2-40B4-BE49-F238E27FC236}">
                <a16:creationId xmlns:a16="http://schemas.microsoft.com/office/drawing/2014/main" id="{D8F5649C-92C5-4FE8-ACF7-0059959E7107}"/>
              </a:ext>
            </a:extLst>
          </p:cNvPr>
          <p:cNvSpPr/>
          <p:nvPr userDrawn="1"/>
        </p:nvSpPr>
        <p:spPr>
          <a:xfrm flipV="1">
            <a:off x="304800" y="1295400"/>
            <a:ext cx="11582400" cy="14478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0" name="Round Same Side Corner Rectangle 7">
            <a:extLst>
              <a:ext uri="{FF2B5EF4-FFF2-40B4-BE49-F238E27FC236}">
                <a16:creationId xmlns:a16="http://schemas.microsoft.com/office/drawing/2014/main" id="{546D7E85-A9CB-4227-923B-C47C6512108C}"/>
              </a:ext>
            </a:extLst>
          </p:cNvPr>
          <p:cNvSpPr/>
          <p:nvPr userDrawn="1"/>
        </p:nvSpPr>
        <p:spPr>
          <a:xfrm flipV="1">
            <a:off x="304800" y="3810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85E8-E0AA-427F-921D-D4ED9EFB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1" y="1480930"/>
            <a:ext cx="10442712" cy="1093304"/>
          </a:xfrm>
        </p:spPr>
        <p:txBody>
          <a:bodyPr anchor="ctr">
            <a:normAutofit/>
          </a:bodyPr>
          <a:lstStyle>
            <a:lvl1pPr algn="ctr"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72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CEE-7E45-4498-B7BF-DEA50A76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1AE-7C77-4224-9ACC-120572E9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3825-AE01-4A18-85B0-AEA006FD6EB3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2603-6E37-4FE0-90C0-77A256B7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893-D1F9-45D2-8803-D644929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FAC6763-210F-48B3-9712-190766C8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59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4529-39CE-444D-BF02-347E2A20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21580-AA8C-42D8-B526-4581C07A11F0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C385-39ED-4892-82EB-A26D0340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F744-6199-4BD5-935B-8E241000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88339CF-6FE9-4F7D-A4E3-AE4EE28F02D4}"/>
              </a:ext>
            </a:extLst>
          </p:cNvPr>
          <p:cNvSpPr/>
          <p:nvPr userDrawn="1"/>
        </p:nvSpPr>
        <p:spPr>
          <a:xfrm flipV="1">
            <a:off x="304800" y="3276600"/>
            <a:ext cx="11582400" cy="228600"/>
          </a:xfrm>
          <a:prstGeom prst="round2SameRect">
            <a:avLst>
              <a:gd name="adj1" fmla="val 10784"/>
              <a:gd name="adj2" fmla="val 0"/>
            </a:avLst>
          </a:prstGeom>
          <a:solidFill>
            <a:srgbClr val="00813B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5CE24967-0B7F-4FC7-8034-1D1C87D0129F}"/>
              </a:ext>
            </a:extLst>
          </p:cNvPr>
          <p:cNvSpPr/>
          <p:nvPr userDrawn="1"/>
        </p:nvSpPr>
        <p:spPr>
          <a:xfrm>
            <a:off x="304800" y="2362200"/>
            <a:ext cx="11582400" cy="990600"/>
          </a:xfrm>
          <a:prstGeom prst="round2SameRect">
            <a:avLst>
              <a:gd name="adj1" fmla="val 2821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AB091-8360-4A07-B825-4F9823D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38400"/>
            <a:ext cx="10515600" cy="935421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B982-420C-4C55-B507-427A10C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404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534-B046-4501-A6C7-B1E31AC0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1B78-96FB-43D9-8DBA-6CE5A9AB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049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72C2-9CEF-4904-9E14-FDB027A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049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6600-2DDF-4A6E-A234-81BFC3A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A708-DE4F-4C28-B284-C03059828945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214-AD25-49DA-A900-A2C3774C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A96F-A196-41F0-9B27-796EFD86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B5CC-BCAB-4310-826C-43610B4E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43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B739-39EE-4AE1-B787-56D3EE78C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6912"/>
            <a:ext cx="5157787" cy="420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327B7-BDB6-4D14-9498-69700EA29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5C554-C295-4A87-BBAE-4D2FE2341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183188" cy="4205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F0DBF-0DB8-4DCC-8DCD-AD827076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F964-E33C-4472-B4E0-CCE20A2C3584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E0713-1417-4D94-979E-62D709B9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38693-DC04-4D10-ABB5-5D1BF81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C26F7-0E13-495C-96DF-D0EAAF6E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901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5B72-52CE-48DA-A49F-E7490DFA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8498-D37C-4AF7-ABBB-04A4EE88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A57A-F768-4761-A62C-BA38B8EF520B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A5FF-518A-4C9D-BBE5-43F5BABC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88C48-F1C7-4F20-BFA2-ACB0B9DF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F040-03A8-41B2-A109-1723B75E7269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5D67C-0947-4FF4-B9EB-6816F42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C63A-B892-46E8-B4FD-B62D72618C0B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A0D4-C57E-4012-9F56-A625F5B1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B619-A043-4BCD-9DDD-5C1450C1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6">
            <a:extLst>
              <a:ext uri="{FF2B5EF4-FFF2-40B4-BE49-F238E27FC236}">
                <a16:creationId xmlns:a16="http://schemas.microsoft.com/office/drawing/2014/main" id="{7CC8114C-4448-48F6-8A28-7AA371C4C849}"/>
              </a:ext>
            </a:extLst>
          </p:cNvPr>
          <p:cNvSpPr/>
          <p:nvPr userDrawn="1"/>
        </p:nvSpPr>
        <p:spPr>
          <a:xfrm flipV="1">
            <a:off x="0" y="-1"/>
            <a:ext cx="12192000" cy="774701"/>
          </a:xfrm>
          <a:prstGeom prst="round2SameRect">
            <a:avLst>
              <a:gd name="adj1" fmla="val 39997"/>
              <a:gd name="adj2" fmla="val 0"/>
            </a:avLst>
          </a:prstGeom>
          <a:gradFill>
            <a:gsLst>
              <a:gs pos="0">
                <a:srgbClr val="005C2B"/>
              </a:gs>
              <a:gs pos="15000">
                <a:srgbClr val="00602B"/>
              </a:gs>
              <a:gs pos="32000">
                <a:srgbClr val="00501D"/>
              </a:gs>
              <a:gs pos="72000">
                <a:srgbClr val="002D1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51A5-4A51-4CA8-B837-E8E984D8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04461"/>
            <a:ext cx="10515600" cy="527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34AF-CED5-47DE-B952-0E915F0D3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A631-5DF4-4931-938A-6B6DFF283E01}" type="datetime1">
              <a:rPr lang="en-US" smtClean="0"/>
              <a:t>2/17/23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0AA2-B357-4733-9D3C-E8ED08C4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5BBC-A2F5-4762-8125-99D0F499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737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4600-F34B-4093-B870-F713BA967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462BD-82FB-4F67-AFAC-F336F25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60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0606-3D0B-483F-8140-2DC8DFF1E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 3301</a:t>
            </a:r>
            <a:br>
              <a:rPr lang="en-US" dirty="0"/>
            </a:br>
            <a:r>
              <a:rPr lang="en-US" dirty="0"/>
              <a:t>Intro. to Business Programming Logic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F5B9-0F3A-47B5-9842-08F68459A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Input, Processing, and Output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40EB57-F828-41D2-8521-2AA0F4410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Part 3 – print() function options, </a:t>
            </a:r>
            <a:r>
              <a:rPr lang="en-US" dirty="0"/>
              <a:t>String Operations, format() function, </a:t>
            </a:r>
            <a:br>
              <a:rPr lang="en-US" dirty="0"/>
            </a:br>
            <a:r>
              <a:rPr lang="en-US" dirty="0"/>
              <a:t>nesting functions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Mrs. Nancy G. Sánchez</a:t>
            </a:r>
          </a:p>
        </p:txBody>
      </p:sp>
    </p:spTree>
    <p:extLst>
      <p:ext uri="{BB962C8B-B14F-4D97-AF65-F5344CB8AC3E}">
        <p14:creationId xmlns:p14="http://schemas.microsoft.com/office/powerpoint/2010/main" val="231094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8642-1F6B-404C-8929-FFFAAAD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7DB34-DD51-4E98-97D8-9BD4A9C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DDBEC-15AE-49FD-A76C-201FA036C86C}"/>
              </a:ext>
            </a:extLst>
          </p:cNvPr>
          <p:cNvSpPr txBox="1"/>
          <p:nvPr/>
        </p:nvSpPr>
        <p:spPr>
          <a:xfrm>
            <a:off x="1648460" y="2466340"/>
            <a:ext cx="20380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print('A','B','C')</a:t>
            </a:r>
          </a:p>
          <a:p>
            <a:r>
              <a:rPr lang="en-US" sz="2400" dirty="0"/>
              <a:t>print('D','E')</a:t>
            </a:r>
          </a:p>
          <a:p>
            <a:r>
              <a:rPr lang="en-US" sz="2400" dirty="0"/>
              <a:t>print('F','G')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A9ECB-3300-4797-A9D4-11B5F5DFC29F}"/>
              </a:ext>
            </a:extLst>
          </p:cNvPr>
          <p:cNvSpPr txBox="1"/>
          <p:nvPr/>
        </p:nvSpPr>
        <p:spPr>
          <a:xfrm>
            <a:off x="4599940" y="2796540"/>
            <a:ext cx="1324402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A-B-C</a:t>
            </a:r>
          </a:p>
          <a:p>
            <a:r>
              <a:rPr lang="en-US" sz="2400" dirty="0"/>
              <a:t>DE$$F#G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41410-56CE-4EE3-BFD9-9CBF7F2666D2}"/>
              </a:ext>
            </a:extLst>
          </p:cNvPr>
          <p:cNvSpPr txBox="1"/>
          <p:nvPr/>
        </p:nvSpPr>
        <p:spPr>
          <a:xfrm>
            <a:off x="1054100" y="1320800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Copy this code. </a:t>
            </a:r>
            <a:r>
              <a:rPr lang="en-US" sz="2400" dirty="0">
                <a:solidFill>
                  <a:srgbClr val="C00000"/>
                </a:solidFill>
              </a:rPr>
              <a:t>In the Editor Window, edit the code to produce the output below.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You must achieve this by only adding </a:t>
            </a:r>
            <a:r>
              <a:rPr lang="en-US" sz="2400" b="1" dirty="0">
                <a:solidFill>
                  <a:srgbClr val="C00000"/>
                </a:solidFill>
              </a:rPr>
              <a:t>sep</a:t>
            </a:r>
            <a:r>
              <a:rPr lang="en-US" sz="2400" dirty="0">
                <a:solidFill>
                  <a:srgbClr val="C00000"/>
                </a:solidFill>
              </a:rPr>
              <a:t> &amp; </a:t>
            </a:r>
            <a:r>
              <a:rPr lang="en-US" sz="2400" b="1" dirty="0">
                <a:solidFill>
                  <a:srgbClr val="C00000"/>
                </a:solidFill>
              </a:rPr>
              <a:t>end</a:t>
            </a:r>
            <a:r>
              <a:rPr lang="en-US" sz="2400" dirty="0">
                <a:solidFill>
                  <a:srgbClr val="C00000"/>
                </a:solidFill>
              </a:rPr>
              <a:t> arguments.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6BE17-00D0-4D33-B05C-9B68C33591E5}"/>
              </a:ext>
            </a:extLst>
          </p:cNvPr>
          <p:cNvSpPr txBox="1"/>
          <p:nvPr/>
        </p:nvSpPr>
        <p:spPr>
          <a:xfrm>
            <a:off x="4574540" y="245364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496AB-ABD8-4861-B46D-D9B364853193}"/>
              </a:ext>
            </a:extLst>
          </p:cNvPr>
          <p:cNvSpPr txBox="1"/>
          <p:nvPr/>
        </p:nvSpPr>
        <p:spPr>
          <a:xfrm>
            <a:off x="7472680" y="2453640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Paste your solution here…</a:t>
            </a:r>
          </a:p>
        </p:txBody>
      </p:sp>
    </p:spTree>
    <p:extLst>
      <p:ext uri="{BB962C8B-B14F-4D97-AF65-F5344CB8AC3E}">
        <p14:creationId xmlns:p14="http://schemas.microsoft.com/office/powerpoint/2010/main" val="5760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String repetition</a:t>
            </a:r>
          </a:p>
          <a:p>
            <a:pPr lvl="1"/>
            <a:r>
              <a:rPr lang="en-US" dirty="0"/>
              <a:t>String concatenation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9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: Rounded Corners 23560">
            <a:extLst>
              <a:ext uri="{FF2B5EF4-FFF2-40B4-BE49-F238E27FC236}">
                <a16:creationId xmlns:a16="http://schemas.microsoft.com/office/drawing/2014/main" id="{4A067EB8-DB8C-4CF8-B105-687B2BE9B17D}"/>
              </a:ext>
            </a:extLst>
          </p:cNvPr>
          <p:cNvSpPr/>
          <p:nvPr/>
        </p:nvSpPr>
        <p:spPr>
          <a:xfrm>
            <a:off x="6083300" y="1562100"/>
            <a:ext cx="5080000" cy="596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7439BAA-CC1F-45CA-859D-C3CAAEEDA95E}"/>
              </a:ext>
            </a:extLst>
          </p:cNvPr>
          <p:cNvSpPr/>
          <p:nvPr/>
        </p:nvSpPr>
        <p:spPr>
          <a:xfrm>
            <a:off x="787400" y="1562100"/>
            <a:ext cx="5080000" cy="596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A7382BA7-98EA-4533-B76A-3E4A82F4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String Repetition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007A5A0-54B7-47AD-BDCB-391193FC4E5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663700"/>
            <a:ext cx="5181600" cy="452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/>
              <a:t>Can use in print()</a:t>
            </a:r>
            <a:endParaRPr lang="en-US" altLang="en-US" sz="1000" b="1" dirty="0"/>
          </a:p>
          <a:p>
            <a:endParaRPr lang="en-US" altLang="en-US" sz="1000" dirty="0"/>
          </a:p>
          <a:p>
            <a:pPr lvl="1"/>
            <a:r>
              <a:rPr lang="en-US" altLang="en-US" dirty="0"/>
              <a:t>print('ab' </a:t>
            </a:r>
            <a:r>
              <a:rPr lang="en-US" altLang="en-US" b="1" dirty="0">
                <a:solidFill>
                  <a:srgbClr val="C00000"/>
                </a:solidFill>
              </a:rPr>
              <a:t>*</a:t>
            </a:r>
            <a:r>
              <a:rPr lang="en-US" altLang="en-US" dirty="0"/>
              <a:t> 2)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print('123' </a:t>
            </a:r>
            <a:r>
              <a:rPr lang="en-US" altLang="en-US" b="1" dirty="0">
                <a:solidFill>
                  <a:srgbClr val="C00000"/>
                </a:solidFill>
              </a:rPr>
              <a:t>*</a:t>
            </a:r>
            <a:r>
              <a:rPr lang="en-US" altLang="en-US" dirty="0"/>
              <a:t> 3)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print(' ' </a:t>
            </a:r>
            <a:r>
              <a:rPr lang="en-US" altLang="en-US" b="1" dirty="0">
                <a:solidFill>
                  <a:srgbClr val="C00000"/>
                </a:solidFill>
              </a:rPr>
              <a:t>*</a:t>
            </a:r>
            <a:r>
              <a:rPr lang="en-US" altLang="en-US" dirty="0"/>
              <a:t> 5)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print('\n' * 3)     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F317D2-3104-4E8D-A40B-959A4DAC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63700"/>
            <a:ext cx="5181600" cy="4529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b="1" dirty="0"/>
              <a:t>Can store in a variable</a:t>
            </a:r>
            <a:endParaRPr lang="en-US" altLang="en-US" sz="1000" b="1" dirty="0"/>
          </a:p>
          <a:p>
            <a:endParaRPr lang="en-US" altLang="en-US" sz="1000" dirty="0"/>
          </a:p>
          <a:p>
            <a:pPr lvl="1"/>
            <a:r>
              <a:rPr lang="en-US" altLang="en-US" dirty="0"/>
              <a:t>warning = '!' </a:t>
            </a:r>
            <a:r>
              <a:rPr lang="en-US" altLang="en-US" b="1" dirty="0">
                <a:solidFill>
                  <a:srgbClr val="C00000"/>
                </a:solidFill>
              </a:rPr>
              <a:t>*</a:t>
            </a:r>
            <a:r>
              <a:rPr lang="en-US" altLang="en-US" dirty="0"/>
              <a:t> 5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banner_line = '*' </a:t>
            </a:r>
            <a:r>
              <a:rPr lang="en-US" altLang="en-US" b="1" dirty="0">
                <a:solidFill>
                  <a:srgbClr val="C00000"/>
                </a:solidFill>
              </a:rPr>
              <a:t>*</a:t>
            </a:r>
            <a:r>
              <a:rPr lang="en-US" altLang="en-US" dirty="0"/>
              <a:t>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F619D-D299-4D5C-8F7A-175F628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E404-DD3A-455F-915C-DF5CDC0163B6}"/>
              </a:ext>
            </a:extLst>
          </p:cNvPr>
          <p:cNvSpPr txBox="1"/>
          <p:nvPr/>
        </p:nvSpPr>
        <p:spPr>
          <a:xfrm>
            <a:off x="3229544" y="4305167"/>
            <a:ext cx="2249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5 </a:t>
            </a:r>
            <a:r>
              <a:rPr lang="en-US" sz="2000" i="1" dirty="0"/>
              <a:t>non-printable</a:t>
            </a:r>
          </a:p>
          <a:p>
            <a:r>
              <a:rPr lang="en-US" sz="2000" i="1" dirty="0"/>
              <a:t>      blank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83AC8-1806-4749-829E-554574BADC03}"/>
              </a:ext>
            </a:extLst>
          </p:cNvPr>
          <p:cNvSpPr txBox="1"/>
          <p:nvPr/>
        </p:nvSpPr>
        <p:spPr>
          <a:xfrm>
            <a:off x="3627164" y="2240014"/>
            <a:ext cx="16184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abab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9CE2F-096B-4540-B7A8-2700C2C423EB}"/>
              </a:ext>
            </a:extLst>
          </p:cNvPr>
          <p:cNvSpPr txBox="1"/>
          <p:nvPr/>
        </p:nvSpPr>
        <p:spPr>
          <a:xfrm>
            <a:off x="3627164" y="3888207"/>
            <a:ext cx="16184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BE5F6-75B5-499F-A520-BC6F72570B62}"/>
              </a:ext>
            </a:extLst>
          </p:cNvPr>
          <p:cNvSpPr txBox="1"/>
          <p:nvPr/>
        </p:nvSpPr>
        <p:spPr>
          <a:xfrm>
            <a:off x="3627164" y="3002014"/>
            <a:ext cx="16160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123123123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D59136-6218-45A2-B625-B51A6FF16C66}"/>
              </a:ext>
            </a:extLst>
          </p:cNvPr>
          <p:cNvSpPr txBox="1"/>
          <p:nvPr/>
        </p:nvSpPr>
        <p:spPr>
          <a:xfrm>
            <a:off x="7655251" y="3051412"/>
            <a:ext cx="10507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/>
              <a:t>warning</a:t>
            </a:r>
            <a:endParaRPr lang="en-US" sz="20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84D91B7-19EB-447B-B82A-02554A3BDF22}"/>
              </a:ext>
            </a:extLst>
          </p:cNvPr>
          <p:cNvSpPr/>
          <p:nvPr/>
        </p:nvSpPr>
        <p:spPr>
          <a:xfrm>
            <a:off x="9225013" y="2996398"/>
            <a:ext cx="1214387" cy="51013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'!!!!!'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9083-2D4C-4555-B6CE-7D82AA683FC0}"/>
              </a:ext>
            </a:extLst>
          </p:cNvPr>
          <p:cNvSpPr txBox="1"/>
          <p:nvPr/>
        </p:nvSpPr>
        <p:spPr>
          <a:xfrm>
            <a:off x="9308668" y="2644809"/>
            <a:ext cx="1066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Memory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CDCE1-FA39-477D-8769-129D3E6F6EA9}"/>
              </a:ext>
            </a:extLst>
          </p:cNvPr>
          <p:cNvCxnSpPr>
            <a:cxnSpLocks/>
          </p:cNvCxnSpPr>
          <p:nvPr/>
        </p:nvCxnSpPr>
        <p:spPr>
          <a:xfrm>
            <a:off x="8699500" y="3251467"/>
            <a:ext cx="4572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8B287E-5FBB-4E5F-91B7-38C266CA1DC0}"/>
              </a:ext>
            </a:extLst>
          </p:cNvPr>
          <p:cNvSpPr txBox="1"/>
          <p:nvPr/>
        </p:nvSpPr>
        <p:spPr>
          <a:xfrm>
            <a:off x="7294687" y="5146912"/>
            <a:ext cx="14670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en-US" sz="2000" b="1" dirty="0"/>
              <a:t>banner_line</a:t>
            </a:r>
            <a:endParaRPr lang="en-US" sz="2000" b="1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A6B64D1-AB00-4093-BCBC-E062691BD4D7}"/>
              </a:ext>
            </a:extLst>
          </p:cNvPr>
          <p:cNvSpPr/>
          <p:nvPr/>
        </p:nvSpPr>
        <p:spPr>
          <a:xfrm>
            <a:off x="9263113" y="5091898"/>
            <a:ext cx="1773187" cy="51013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'**********'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010ED4-D8C7-4974-BFDA-619FB0399CA1}"/>
              </a:ext>
            </a:extLst>
          </p:cNvPr>
          <p:cNvSpPr txBox="1"/>
          <p:nvPr/>
        </p:nvSpPr>
        <p:spPr>
          <a:xfrm>
            <a:off x="9346768" y="4740309"/>
            <a:ext cx="1066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/>
              <a:t>Memory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6B7E09-61C2-46D5-AE27-B66A9AF77D83}"/>
              </a:ext>
            </a:extLst>
          </p:cNvPr>
          <p:cNvCxnSpPr>
            <a:cxnSpLocks/>
          </p:cNvCxnSpPr>
          <p:nvPr/>
        </p:nvCxnSpPr>
        <p:spPr>
          <a:xfrm>
            <a:off x="8737600" y="5346967"/>
            <a:ext cx="4572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TextBox 23557">
            <a:extLst>
              <a:ext uri="{FF2B5EF4-FFF2-40B4-BE49-F238E27FC236}">
                <a16:creationId xmlns:a16="http://schemas.microsoft.com/office/drawing/2014/main" id="{C76AC77D-D225-4500-BFD4-21E17798A765}"/>
              </a:ext>
            </a:extLst>
          </p:cNvPr>
          <p:cNvSpPr txBox="1"/>
          <p:nvPr/>
        </p:nvSpPr>
        <p:spPr>
          <a:xfrm>
            <a:off x="622300" y="927100"/>
            <a:ext cx="6780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/>
              <a:t>Use an asterisk (*) to repeat a string multiple times.</a:t>
            </a:r>
          </a:p>
        </p:txBody>
      </p:sp>
      <p:sp>
        <p:nvSpPr>
          <p:cNvPr id="23560" name="TextBox 23559">
            <a:extLst>
              <a:ext uri="{FF2B5EF4-FFF2-40B4-BE49-F238E27FC236}">
                <a16:creationId xmlns:a16="http://schemas.microsoft.com/office/drawing/2014/main" id="{F46E2034-7E6A-4EF7-BEC5-8076BD993579}"/>
              </a:ext>
            </a:extLst>
          </p:cNvPr>
          <p:cNvSpPr txBox="1"/>
          <p:nvPr/>
        </p:nvSpPr>
        <p:spPr>
          <a:xfrm>
            <a:off x="7785100" y="6070600"/>
            <a:ext cx="357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would you put it in a variable?</a:t>
            </a:r>
          </a:p>
        </p:txBody>
      </p:sp>
      <p:pic>
        <p:nvPicPr>
          <p:cNvPr id="56" name="Picture 55" descr="Shape, square&#10;&#10;Description automatically generated">
            <a:extLst>
              <a:ext uri="{FF2B5EF4-FFF2-40B4-BE49-F238E27FC236}">
                <a16:creationId xmlns:a16="http://schemas.microsoft.com/office/drawing/2014/main" id="{613836FD-3275-4A2B-99B5-6FD39216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12" y="5402262"/>
            <a:ext cx="1400175" cy="12096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42FE3E4-5A3F-4880-A81A-2C50A30E2496}"/>
              </a:ext>
            </a:extLst>
          </p:cNvPr>
          <p:cNvSpPr txBox="1"/>
          <p:nvPr/>
        </p:nvSpPr>
        <p:spPr>
          <a:xfrm>
            <a:off x="4918644" y="5448167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4 </a:t>
            </a:r>
            <a:r>
              <a:rPr lang="en-US" sz="2000" i="1" dirty="0"/>
              <a:t>blank</a:t>
            </a:r>
          </a:p>
          <a:p>
            <a:r>
              <a:rPr lang="en-US" sz="2000" i="1" dirty="0"/>
              <a:t>      lines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F551F0-86D8-403E-AC30-0E32E2045D79}"/>
              </a:ext>
            </a:extLst>
          </p:cNvPr>
          <p:cNvGrpSpPr/>
          <p:nvPr/>
        </p:nvGrpSpPr>
        <p:grpSpPr>
          <a:xfrm>
            <a:off x="3698240" y="3997960"/>
            <a:ext cx="849207" cy="233680"/>
            <a:chOff x="11196320" y="1508760"/>
            <a:chExt cx="849207" cy="233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D3162B-DE75-48A7-BE13-78D3249F0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196320" y="1508760"/>
              <a:ext cx="178647" cy="23368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AE6A7EB-85C6-4C97-9154-6CD8C7599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63960" y="1508760"/>
              <a:ext cx="178647" cy="2336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AC21FD1-F9B6-4030-9245-8B1AA9E98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531600" y="1508760"/>
              <a:ext cx="178647" cy="23368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1FA240A-F9DE-4796-AE6A-BFC6AD69A9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699240" y="1508760"/>
              <a:ext cx="178647" cy="23368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9B2380-2B4C-4DC1-BDC7-89457F6CA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866880" y="1508760"/>
              <a:ext cx="178647" cy="233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63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382BA7-98EA-4533-B76A-3E4A82F4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String Concatenation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007A5A0-54B7-47AD-BDCB-391193FC4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Sometimes we need a variable to hold a concatenated value. </a:t>
            </a:r>
          </a:p>
          <a:p>
            <a:pPr lvl="1"/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 +</a:t>
            </a:r>
            <a:r>
              <a:rPr lang="en-US" altLang="en-US" dirty="0"/>
              <a:t> operator between 2 strings performs </a:t>
            </a:r>
            <a:r>
              <a:rPr lang="en-US" altLang="en-US" b="1" dirty="0"/>
              <a:t>string concatenation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sz="2000" dirty="0"/>
              <a:t>i.e. it joins 2 strings together – </a:t>
            </a:r>
            <a:r>
              <a:rPr lang="en-US" altLang="en-US" sz="2000" b="1" dirty="0">
                <a:solidFill>
                  <a:srgbClr val="C00000"/>
                </a:solidFill>
              </a:rPr>
              <a:t>warning: both operands must be a string!</a:t>
            </a:r>
          </a:p>
          <a:p>
            <a:pPr marL="457200" lvl="1" indent="0">
              <a:buNone/>
            </a:pPr>
            <a:r>
              <a:rPr lang="en-US" altLang="en-US" dirty="0"/>
              <a:t>	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FACC9-3727-487E-8A12-A6B23045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3042A-830D-472C-9F45-1286E99FB8C9}"/>
              </a:ext>
            </a:extLst>
          </p:cNvPr>
          <p:cNvSpPr txBox="1"/>
          <p:nvPr/>
        </p:nvSpPr>
        <p:spPr>
          <a:xfrm>
            <a:off x="7396481" y="4209502"/>
            <a:ext cx="1646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sym typeface="Wingdings" panose="05000000000000000000" pitchFamily="2" charset="2"/>
              </a:rPr>
              <a:t>John Doe, MD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50FB3-3E36-4918-819C-227AFAC9AA82}"/>
              </a:ext>
            </a:extLst>
          </p:cNvPr>
          <p:cNvSpPr txBox="1"/>
          <p:nvPr/>
        </p:nvSpPr>
        <p:spPr>
          <a:xfrm>
            <a:off x="952500" y="4209502"/>
            <a:ext cx="61391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full_name = first_name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 </a:t>
            </a:r>
            <a:r>
              <a:rPr lang="en-US" altLang="en-US" sz="2000" dirty="0"/>
              <a:t>' '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last_name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'</a:t>
            </a:r>
            <a:r>
              <a:rPr lang="en-US" altLang="en-US" sz="2000" b="1" dirty="0">
                <a:solidFill>
                  <a:srgbClr val="00B0F0"/>
                </a:solidFill>
              </a:rPr>
              <a:t>,</a:t>
            </a:r>
            <a:r>
              <a:rPr lang="en-US" altLang="en-US" sz="2000" dirty="0"/>
              <a:t> '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'</a:t>
            </a:r>
            <a:r>
              <a:rPr lang="en-US" altLang="en-US" sz="2000" b="1" dirty="0">
                <a:solidFill>
                  <a:srgbClr val="00B0F0"/>
                </a:solidFill>
              </a:rPr>
              <a:t>MD</a:t>
            </a:r>
            <a:r>
              <a:rPr lang="en-US" altLang="en-US" sz="2000" dirty="0"/>
              <a:t>'  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F7996-854F-4119-A8E1-98D86270F8CC}"/>
              </a:ext>
            </a:extLst>
          </p:cNvPr>
          <p:cNvSpPr txBox="1"/>
          <p:nvPr/>
        </p:nvSpPr>
        <p:spPr>
          <a:xfrm>
            <a:off x="7396481" y="2560632"/>
            <a:ext cx="10903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sym typeface="Wingdings" panose="05000000000000000000" pitchFamily="2" charset="2"/>
              </a:rPr>
              <a:t>JohnDoe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93C89-99D1-4E47-8FC8-A5F5079264B4}"/>
              </a:ext>
            </a:extLst>
          </p:cNvPr>
          <p:cNvSpPr txBox="1"/>
          <p:nvPr/>
        </p:nvSpPr>
        <p:spPr>
          <a:xfrm>
            <a:off x="952500" y="2560632"/>
            <a:ext cx="56996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full_name = first_name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last_name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C2434-D1A9-4F1F-983C-EE33FC6F5948}"/>
              </a:ext>
            </a:extLst>
          </p:cNvPr>
          <p:cNvSpPr txBox="1"/>
          <p:nvPr/>
        </p:nvSpPr>
        <p:spPr>
          <a:xfrm>
            <a:off x="7396481" y="3378307"/>
            <a:ext cx="35864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Doe 	(123456789)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CA0321-984A-4A56-90C8-FD3F0F6A9133}"/>
              </a:ext>
            </a:extLst>
          </p:cNvPr>
          <p:cNvSpPr txBox="1"/>
          <p:nvPr/>
        </p:nvSpPr>
        <p:spPr>
          <a:xfrm>
            <a:off x="952500" y="3378307"/>
            <a:ext cx="6189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stud_info = first_name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' '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last_name </a:t>
            </a:r>
            <a:r>
              <a:rPr lang="en-US" altLang="en-US" sz="20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altLang="en-US" sz="2000" dirty="0"/>
              <a:t> '</a:t>
            </a:r>
            <a:r>
              <a:rPr lang="en-US" altLang="en-US" sz="2000" b="1" dirty="0">
                <a:solidFill>
                  <a:srgbClr val="00B0F0"/>
                </a:solidFill>
              </a:rPr>
              <a:t>\t</a:t>
            </a:r>
            <a:r>
              <a:rPr lang="en-US" altLang="en-US" sz="2000" dirty="0"/>
              <a:t>(123456789)'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BDBEB-42AF-41AF-9797-C69AEEFBFEF4}"/>
              </a:ext>
            </a:extLst>
          </p:cNvPr>
          <p:cNvSpPr txBox="1"/>
          <p:nvPr/>
        </p:nvSpPr>
        <p:spPr>
          <a:xfrm>
            <a:off x="7406641" y="5662382"/>
            <a:ext cx="1646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sym typeface="Wingdings" panose="05000000000000000000" pitchFamily="2" charset="2"/>
              </a:rPr>
              <a:t>John Doe, MD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B035-4FA0-49C6-AB0C-537AA7B3DF54}"/>
              </a:ext>
            </a:extLst>
          </p:cNvPr>
          <p:cNvSpPr txBox="1"/>
          <p:nvPr/>
        </p:nvSpPr>
        <p:spPr>
          <a:xfrm>
            <a:off x="962660" y="5662382"/>
            <a:ext cx="61391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print</a:t>
            </a:r>
            <a:r>
              <a:rPr lang="en-US" altLang="en-US" sz="2000" dirty="0"/>
              <a:t>(first_name, ' ', last_name, ', MD', sep='')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81618-DE36-4E58-A18B-0063CBFBF0E9}"/>
              </a:ext>
            </a:extLst>
          </p:cNvPr>
          <p:cNvSpPr txBox="1"/>
          <p:nvPr/>
        </p:nvSpPr>
        <p:spPr>
          <a:xfrm>
            <a:off x="629920" y="5110480"/>
            <a:ext cx="983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Don’t forget that with the print() function, there are arguments &amp; these must be separated by commas!</a:t>
            </a:r>
          </a:p>
        </p:txBody>
      </p:sp>
    </p:spTree>
    <p:extLst>
      <p:ext uri="{BB962C8B-B14F-4D97-AF65-F5344CB8AC3E}">
        <p14:creationId xmlns:p14="http://schemas.microsoft.com/office/powerpoint/2010/main" val="266402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8642-1F6B-404C-8929-FFFAAAD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7DB34-DD51-4E98-97D8-9BD4A9C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A9ECB-3300-4797-A9D4-11B5F5DFC29F}"/>
              </a:ext>
            </a:extLst>
          </p:cNvPr>
          <p:cNvSpPr txBox="1"/>
          <p:nvPr/>
        </p:nvSpPr>
        <p:spPr>
          <a:xfrm>
            <a:off x="1036320" y="2921000"/>
            <a:ext cx="3871573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41410-56CE-4EE3-BFD9-9CBF7F2666D2}"/>
              </a:ext>
            </a:extLst>
          </p:cNvPr>
          <p:cNvSpPr txBox="1"/>
          <p:nvPr/>
        </p:nvSpPr>
        <p:spPr>
          <a:xfrm>
            <a:off x="1054100" y="1358900"/>
            <a:ext cx="1033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 the Editor Window, write the code to produce the output below.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Use </a:t>
            </a:r>
            <a:r>
              <a:rPr lang="en-US" sz="2400" b="1" dirty="0">
                <a:solidFill>
                  <a:srgbClr val="C00000"/>
                </a:solidFill>
              </a:rPr>
              <a:t>String Repetition</a:t>
            </a:r>
            <a:r>
              <a:rPr lang="en-US" sz="24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6BE17-00D0-4D33-B05C-9B68C33591E5}"/>
              </a:ext>
            </a:extLst>
          </p:cNvPr>
          <p:cNvSpPr txBox="1"/>
          <p:nvPr/>
        </p:nvSpPr>
        <p:spPr>
          <a:xfrm>
            <a:off x="1010920" y="25781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665B0-C37F-467A-9D9B-627D1451A705}"/>
              </a:ext>
            </a:extLst>
          </p:cNvPr>
          <p:cNvSpPr txBox="1"/>
          <p:nvPr/>
        </p:nvSpPr>
        <p:spPr>
          <a:xfrm>
            <a:off x="6487160" y="2578100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Paste your solution here…</a:t>
            </a:r>
          </a:p>
        </p:txBody>
      </p:sp>
    </p:spTree>
    <p:extLst>
      <p:ext uri="{BB962C8B-B14F-4D97-AF65-F5344CB8AC3E}">
        <p14:creationId xmlns:p14="http://schemas.microsoft.com/office/powerpoint/2010/main" val="66160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007A5A0-54B7-47AD-BDCB-391193FC4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Warning: both operands must be a string!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FACC9-3727-487E-8A12-A6B23045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A7382BA7-98EA-4533-B76A-3E4A82F4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String Concatenation – Warning!</a:t>
            </a:r>
            <a:endParaRPr lang="he-IL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A850F6-7CF9-4235-A1DB-AB1E18175116}"/>
              </a:ext>
            </a:extLst>
          </p:cNvPr>
          <p:cNvGrpSpPr/>
          <p:nvPr/>
        </p:nvGrpSpPr>
        <p:grpSpPr>
          <a:xfrm>
            <a:off x="526984" y="1976760"/>
            <a:ext cx="11286556" cy="1482745"/>
            <a:chOff x="526984" y="1712600"/>
            <a:chExt cx="11286556" cy="14827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678A54-91C1-48B0-B330-BD39E77ECC26}"/>
                </a:ext>
              </a:extLst>
            </p:cNvPr>
            <p:cNvSpPr txBox="1"/>
            <p:nvPr/>
          </p:nvSpPr>
          <p:spPr>
            <a:xfrm>
              <a:off x="1983874" y="2179662"/>
              <a:ext cx="37270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400" dirty="0"/>
                <a:t>output = last_name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+</a:t>
              </a:r>
              <a:r>
                <a:rPr lang="en-US" altLang="en-US" sz="2400" dirty="0"/>
                <a:t> ' ' + </a:t>
              </a:r>
              <a:r>
                <a:rPr lang="en-US" altLang="en-US" sz="2400" dirty="0">
                  <a:solidFill>
                    <a:srgbClr val="FF0000"/>
                  </a:solidFill>
                </a:rPr>
                <a:t>20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081658-7015-4BA1-A947-94757B925345}"/>
                </a:ext>
              </a:extLst>
            </p:cNvPr>
            <p:cNvSpPr txBox="1"/>
            <p:nvPr/>
          </p:nvSpPr>
          <p:spPr>
            <a:xfrm>
              <a:off x="5952424" y="2201629"/>
              <a:ext cx="58611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TypeError: can only concatenate str (not "int") to str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61FD00-472F-4B13-AD07-6EFEF557ADC5}"/>
                </a:ext>
              </a:extLst>
            </p:cNvPr>
            <p:cNvSpPr txBox="1"/>
            <p:nvPr/>
          </p:nvSpPr>
          <p:spPr>
            <a:xfrm>
              <a:off x="526984" y="1712600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400" dirty="0">
                  <a:sym typeface="Wingdings" panose="05000000000000000000" pitchFamily="2" charset="2"/>
                </a:rPr>
                <a:t>Doe 20</a:t>
              </a:r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59525A-2DD6-4826-9084-1F94CDD1BCA9}"/>
                </a:ext>
              </a:extLst>
            </p:cNvPr>
            <p:cNvSpPr txBox="1"/>
            <p:nvPr/>
          </p:nvSpPr>
          <p:spPr>
            <a:xfrm>
              <a:off x="1983874" y="2733680"/>
              <a:ext cx="34352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2400" dirty="0"/>
                <a:t>output = last_name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+</a:t>
              </a:r>
              <a:r>
                <a:rPr lang="en-US" altLang="en-US" sz="2400" dirty="0"/>
                <a:t> ' 20'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0D4DF-8F6F-450D-9487-E794901E6658}"/>
                </a:ext>
              </a:extLst>
            </p:cNvPr>
            <p:cNvSpPr txBox="1"/>
            <p:nvPr/>
          </p:nvSpPr>
          <p:spPr>
            <a:xfrm>
              <a:off x="1181100" y="277368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Soln &gt;&gt;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727994-C2CB-4F70-B37F-9BC51519A766}"/>
              </a:ext>
            </a:extLst>
          </p:cNvPr>
          <p:cNvSpPr txBox="1"/>
          <p:nvPr/>
        </p:nvSpPr>
        <p:spPr>
          <a:xfrm>
            <a:off x="447040" y="1635760"/>
            <a:ext cx="453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To produce this using a literal for the number…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E27474-851F-4DEF-AF89-89F7AFCDA0F6}"/>
              </a:ext>
            </a:extLst>
          </p:cNvPr>
          <p:cNvGrpSpPr/>
          <p:nvPr/>
        </p:nvGrpSpPr>
        <p:grpSpPr>
          <a:xfrm>
            <a:off x="426720" y="4043680"/>
            <a:ext cx="10997933" cy="2308156"/>
            <a:chOff x="426720" y="4043680"/>
            <a:chExt cx="10997933" cy="2308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E656ECA-DA9E-436D-B71A-1DC6D6D7B661}"/>
                </a:ext>
              </a:extLst>
            </p:cNvPr>
            <p:cNvGrpSpPr/>
            <p:nvPr/>
          </p:nvGrpSpPr>
          <p:grpSpPr>
            <a:xfrm>
              <a:off x="519231" y="4378871"/>
              <a:ext cx="10905422" cy="1972965"/>
              <a:chOff x="519231" y="3606711"/>
              <a:chExt cx="10905422" cy="19729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8D0663-623E-4EA7-B951-FE2CF3896796}"/>
                  </a:ext>
                </a:extLst>
              </p:cNvPr>
              <p:cNvSpPr txBox="1"/>
              <p:nvPr/>
            </p:nvSpPr>
            <p:spPr>
              <a:xfrm>
                <a:off x="1996574" y="4016082"/>
                <a:ext cx="565879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400" dirty="0">
                    <a:sym typeface="Wingdings" panose="05000000000000000000" pitchFamily="2" charset="2"/>
                  </a:rPr>
                  <a:t>student_ID = 123456789</a:t>
                </a:r>
                <a:endParaRPr lang="en-US" sz="2400" dirty="0"/>
              </a:p>
              <a:p>
                <a:r>
                  <a:rPr lang="en-US" altLang="en-US" sz="2400" dirty="0">
                    <a:sym typeface="Wingdings" panose="05000000000000000000" pitchFamily="2" charset="2"/>
                  </a:rPr>
                  <a:t>student_info = full_name </a:t>
                </a:r>
                <a:r>
                  <a:rPr lang="en-US" altLang="en-US" sz="2400" b="1" dirty="0">
                    <a:solidFill>
                      <a:schemeClr val="accent4">
                        <a:lumMod val="75000"/>
                      </a:schemeClr>
                    </a:solidFill>
                  </a:rPr>
                  <a:t>+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 ' </a:t>
                </a:r>
                <a:r>
                  <a:rPr lang="en-US" altLang="en-US" sz="2400" dirty="0"/>
                  <a:t>- ' </a:t>
                </a:r>
                <a:r>
                  <a:rPr lang="en-US" altLang="en-US" sz="2400" b="1" dirty="0">
                    <a:solidFill>
                      <a:schemeClr val="accent4">
                        <a:lumMod val="75000"/>
                      </a:schemeClr>
                    </a:solidFill>
                  </a:rPr>
                  <a:t>+</a:t>
                </a:r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student_ID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771DD3-E91F-42F0-B55A-1B0552B9E2AE}"/>
                  </a:ext>
                </a:extLst>
              </p:cNvPr>
              <p:cNvSpPr txBox="1"/>
              <p:nvPr/>
            </p:nvSpPr>
            <p:spPr>
              <a:xfrm>
                <a:off x="7815180" y="4266649"/>
                <a:ext cx="360947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TypeError: can only concatenate str (not "int") to str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3D3E3B-74C9-4F70-87B6-5C691A15ADDF}"/>
                  </a:ext>
                </a:extLst>
              </p:cNvPr>
              <p:cNvSpPr txBox="1"/>
              <p:nvPr/>
            </p:nvSpPr>
            <p:spPr>
              <a:xfrm>
                <a:off x="519231" y="3606711"/>
                <a:ext cx="305083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400" dirty="0">
                    <a:sym typeface="Wingdings" panose="05000000000000000000" pitchFamily="2" charset="2"/>
                  </a:rPr>
                  <a:t>Doe, John - 123456789</a:t>
                </a:r>
                <a:endParaRPr lang="en-US" sz="2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486AB2-086F-4305-98AE-2DD98E8B4D35}"/>
                  </a:ext>
                </a:extLst>
              </p:cNvPr>
              <p:cNvSpPr txBox="1"/>
              <p:nvPr/>
            </p:nvSpPr>
            <p:spPr>
              <a:xfrm>
                <a:off x="2014221" y="5118011"/>
                <a:ext cx="617149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400" dirty="0">
                    <a:sym typeface="Wingdings" panose="05000000000000000000" pitchFamily="2" charset="2"/>
                  </a:rPr>
                  <a:t>student_info = full_name </a:t>
                </a:r>
                <a:r>
                  <a:rPr lang="en-US" altLang="en-US" sz="2400" b="1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+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 ' - ' </a:t>
                </a:r>
                <a:r>
                  <a:rPr lang="en-US" altLang="en-US" sz="2400" b="1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+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altLang="en-US" sz="2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str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(student_ID)</a:t>
                </a:r>
                <a:endParaRPr 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E6121-E0BD-431D-A10E-122CC8A8ACD7}"/>
                  </a:ext>
                </a:extLst>
              </p:cNvPr>
              <p:cNvSpPr txBox="1"/>
              <p:nvPr/>
            </p:nvSpPr>
            <p:spPr>
              <a:xfrm>
                <a:off x="1130300" y="5168900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Soln &gt;&gt;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14AE0C-448E-4D53-9C38-0BFAC8268AF6}"/>
                </a:ext>
              </a:extLst>
            </p:cNvPr>
            <p:cNvSpPr txBox="1"/>
            <p:nvPr/>
          </p:nvSpPr>
          <p:spPr>
            <a:xfrm>
              <a:off x="426720" y="4043680"/>
              <a:ext cx="4743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To produce this using a variable for the number…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Formatting Strings</a:t>
            </a:r>
          </a:p>
          <a:p>
            <a:pPr lvl="1"/>
            <a:r>
              <a:rPr lang="en-US" dirty="0"/>
              <a:t>Formatting Floats</a:t>
            </a:r>
          </a:p>
          <a:p>
            <a:pPr lvl="1"/>
            <a:r>
              <a:rPr lang="en-US" dirty="0"/>
              <a:t>Formatting Integers</a:t>
            </a:r>
          </a:p>
          <a:p>
            <a:pPr lvl="1"/>
            <a:r>
              <a:rPr lang="en-US" dirty="0"/>
              <a:t>Alignment of 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31EC5-D4B3-4A7E-AD1B-E3F16576D8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4945" y="4044315"/>
            <a:ext cx="3057750" cy="729966"/>
          </a:xfrm>
          <a:custGeom>
            <a:avLst/>
            <a:gdLst>
              <a:gd name="connsiteX0" fmla="*/ 0 w 3057750"/>
              <a:gd name="connsiteY0" fmla="*/ 0 h 729966"/>
              <a:gd name="connsiteX1" fmla="*/ 448470 w 3057750"/>
              <a:gd name="connsiteY1" fmla="*/ 0 h 729966"/>
              <a:gd name="connsiteX2" fmla="*/ 1019250 w 3057750"/>
              <a:gd name="connsiteY2" fmla="*/ 0 h 729966"/>
              <a:gd name="connsiteX3" fmla="*/ 1498298 w 3057750"/>
              <a:gd name="connsiteY3" fmla="*/ 0 h 729966"/>
              <a:gd name="connsiteX4" fmla="*/ 2069078 w 3057750"/>
              <a:gd name="connsiteY4" fmla="*/ 0 h 729966"/>
              <a:gd name="connsiteX5" fmla="*/ 2578703 w 3057750"/>
              <a:gd name="connsiteY5" fmla="*/ 0 h 729966"/>
              <a:gd name="connsiteX6" fmla="*/ 3057750 w 3057750"/>
              <a:gd name="connsiteY6" fmla="*/ 0 h 729966"/>
              <a:gd name="connsiteX7" fmla="*/ 3057750 w 3057750"/>
              <a:gd name="connsiteY7" fmla="*/ 364983 h 729966"/>
              <a:gd name="connsiteX8" fmla="*/ 3057750 w 3057750"/>
              <a:gd name="connsiteY8" fmla="*/ 729966 h 729966"/>
              <a:gd name="connsiteX9" fmla="*/ 2548125 w 3057750"/>
              <a:gd name="connsiteY9" fmla="*/ 729966 h 729966"/>
              <a:gd name="connsiteX10" fmla="*/ 2130233 w 3057750"/>
              <a:gd name="connsiteY10" fmla="*/ 729966 h 729966"/>
              <a:gd name="connsiteX11" fmla="*/ 1590030 w 3057750"/>
              <a:gd name="connsiteY11" fmla="*/ 729966 h 729966"/>
              <a:gd name="connsiteX12" fmla="*/ 1110983 w 3057750"/>
              <a:gd name="connsiteY12" fmla="*/ 729966 h 729966"/>
              <a:gd name="connsiteX13" fmla="*/ 631935 w 3057750"/>
              <a:gd name="connsiteY13" fmla="*/ 729966 h 729966"/>
              <a:gd name="connsiteX14" fmla="*/ 0 w 3057750"/>
              <a:gd name="connsiteY14" fmla="*/ 729966 h 729966"/>
              <a:gd name="connsiteX15" fmla="*/ 0 w 3057750"/>
              <a:gd name="connsiteY15" fmla="*/ 357683 h 729966"/>
              <a:gd name="connsiteX16" fmla="*/ 0 w 3057750"/>
              <a:gd name="connsiteY16" fmla="*/ 0 h 72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57750" h="729966" fill="none" extrusionOk="0">
                <a:moveTo>
                  <a:pt x="0" y="0"/>
                </a:moveTo>
                <a:cubicBezTo>
                  <a:pt x="218297" y="-41676"/>
                  <a:pt x="313493" y="27492"/>
                  <a:pt x="448470" y="0"/>
                </a:cubicBezTo>
                <a:cubicBezTo>
                  <a:pt x="583447" y="-27492"/>
                  <a:pt x="782814" y="64232"/>
                  <a:pt x="1019250" y="0"/>
                </a:cubicBezTo>
                <a:cubicBezTo>
                  <a:pt x="1255686" y="-64232"/>
                  <a:pt x="1279164" y="14712"/>
                  <a:pt x="1498298" y="0"/>
                </a:cubicBezTo>
                <a:cubicBezTo>
                  <a:pt x="1717432" y="-14712"/>
                  <a:pt x="1945037" y="57724"/>
                  <a:pt x="2069078" y="0"/>
                </a:cubicBezTo>
                <a:cubicBezTo>
                  <a:pt x="2193119" y="-57724"/>
                  <a:pt x="2373734" y="11032"/>
                  <a:pt x="2578703" y="0"/>
                </a:cubicBezTo>
                <a:cubicBezTo>
                  <a:pt x="2783673" y="-11032"/>
                  <a:pt x="2857575" y="11086"/>
                  <a:pt x="3057750" y="0"/>
                </a:cubicBezTo>
                <a:cubicBezTo>
                  <a:pt x="3069589" y="80093"/>
                  <a:pt x="3031938" y="227363"/>
                  <a:pt x="3057750" y="364983"/>
                </a:cubicBezTo>
                <a:cubicBezTo>
                  <a:pt x="3083562" y="502603"/>
                  <a:pt x="3019288" y="571430"/>
                  <a:pt x="3057750" y="729966"/>
                </a:cubicBezTo>
                <a:cubicBezTo>
                  <a:pt x="2851027" y="765264"/>
                  <a:pt x="2734833" y="722356"/>
                  <a:pt x="2548125" y="729966"/>
                </a:cubicBezTo>
                <a:cubicBezTo>
                  <a:pt x="2361418" y="737576"/>
                  <a:pt x="2287903" y="727219"/>
                  <a:pt x="2130233" y="729966"/>
                </a:cubicBezTo>
                <a:cubicBezTo>
                  <a:pt x="1972563" y="732713"/>
                  <a:pt x="1793621" y="690648"/>
                  <a:pt x="1590030" y="729966"/>
                </a:cubicBezTo>
                <a:cubicBezTo>
                  <a:pt x="1386439" y="769284"/>
                  <a:pt x="1236246" y="672555"/>
                  <a:pt x="1110983" y="729966"/>
                </a:cubicBezTo>
                <a:cubicBezTo>
                  <a:pt x="985720" y="787377"/>
                  <a:pt x="837194" y="694339"/>
                  <a:pt x="631935" y="729966"/>
                </a:cubicBezTo>
                <a:cubicBezTo>
                  <a:pt x="426676" y="765593"/>
                  <a:pt x="174945" y="711480"/>
                  <a:pt x="0" y="729966"/>
                </a:cubicBezTo>
                <a:cubicBezTo>
                  <a:pt x="-27666" y="655178"/>
                  <a:pt x="16842" y="503326"/>
                  <a:pt x="0" y="357683"/>
                </a:cubicBezTo>
                <a:cubicBezTo>
                  <a:pt x="-16842" y="212040"/>
                  <a:pt x="17987" y="113926"/>
                  <a:pt x="0" y="0"/>
                </a:cubicBezTo>
                <a:close/>
              </a:path>
              <a:path w="3057750" h="729966" stroke="0" extrusionOk="0">
                <a:moveTo>
                  <a:pt x="0" y="0"/>
                </a:moveTo>
                <a:cubicBezTo>
                  <a:pt x="165182" y="-42760"/>
                  <a:pt x="295411" y="56682"/>
                  <a:pt x="509625" y="0"/>
                </a:cubicBezTo>
                <a:cubicBezTo>
                  <a:pt x="723839" y="-56682"/>
                  <a:pt x="788390" y="30619"/>
                  <a:pt x="927518" y="0"/>
                </a:cubicBezTo>
                <a:cubicBezTo>
                  <a:pt x="1066646" y="-30619"/>
                  <a:pt x="1234982" y="10945"/>
                  <a:pt x="1345410" y="0"/>
                </a:cubicBezTo>
                <a:cubicBezTo>
                  <a:pt x="1455838" y="-10945"/>
                  <a:pt x="1639930" y="43993"/>
                  <a:pt x="1824458" y="0"/>
                </a:cubicBezTo>
                <a:cubicBezTo>
                  <a:pt x="2008986" y="-43993"/>
                  <a:pt x="2121019" y="64565"/>
                  <a:pt x="2364660" y="0"/>
                </a:cubicBezTo>
                <a:cubicBezTo>
                  <a:pt x="2608301" y="-64565"/>
                  <a:pt x="2844406" y="82220"/>
                  <a:pt x="3057750" y="0"/>
                </a:cubicBezTo>
                <a:cubicBezTo>
                  <a:pt x="3093383" y="78969"/>
                  <a:pt x="3029253" y="249401"/>
                  <a:pt x="3057750" y="350384"/>
                </a:cubicBezTo>
                <a:cubicBezTo>
                  <a:pt x="3086247" y="451367"/>
                  <a:pt x="3047943" y="623038"/>
                  <a:pt x="3057750" y="729966"/>
                </a:cubicBezTo>
                <a:cubicBezTo>
                  <a:pt x="2830823" y="752946"/>
                  <a:pt x="2760820" y="673169"/>
                  <a:pt x="2548125" y="729966"/>
                </a:cubicBezTo>
                <a:cubicBezTo>
                  <a:pt x="2335431" y="786763"/>
                  <a:pt x="2307599" y="721638"/>
                  <a:pt x="2069078" y="729966"/>
                </a:cubicBezTo>
                <a:cubicBezTo>
                  <a:pt x="1830557" y="738294"/>
                  <a:pt x="1731100" y="724267"/>
                  <a:pt x="1620608" y="729966"/>
                </a:cubicBezTo>
                <a:cubicBezTo>
                  <a:pt x="1510116" y="735665"/>
                  <a:pt x="1339037" y="680431"/>
                  <a:pt x="1172138" y="729966"/>
                </a:cubicBezTo>
                <a:cubicBezTo>
                  <a:pt x="1005239" y="779501"/>
                  <a:pt x="843372" y="702876"/>
                  <a:pt x="754245" y="729966"/>
                </a:cubicBezTo>
                <a:cubicBezTo>
                  <a:pt x="665118" y="757056"/>
                  <a:pt x="245935" y="640886"/>
                  <a:pt x="0" y="729966"/>
                </a:cubicBezTo>
                <a:cubicBezTo>
                  <a:pt x="-5750" y="597997"/>
                  <a:pt x="35457" y="464020"/>
                  <a:pt x="0" y="379582"/>
                </a:cubicBezTo>
                <a:cubicBezTo>
                  <a:pt x="-35457" y="295144"/>
                  <a:pt x="19569" y="18942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629531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69C8F-F96C-4329-B7CC-BE3192EF84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4945" y="5274628"/>
            <a:ext cx="3470275" cy="712496"/>
          </a:xfrm>
          <a:custGeom>
            <a:avLst/>
            <a:gdLst>
              <a:gd name="connsiteX0" fmla="*/ 0 w 3470275"/>
              <a:gd name="connsiteY0" fmla="*/ 0 h 712496"/>
              <a:gd name="connsiteX1" fmla="*/ 508974 w 3470275"/>
              <a:gd name="connsiteY1" fmla="*/ 0 h 712496"/>
              <a:gd name="connsiteX2" fmla="*/ 1156758 w 3470275"/>
              <a:gd name="connsiteY2" fmla="*/ 0 h 712496"/>
              <a:gd name="connsiteX3" fmla="*/ 1700435 w 3470275"/>
              <a:gd name="connsiteY3" fmla="*/ 0 h 712496"/>
              <a:gd name="connsiteX4" fmla="*/ 2348219 w 3470275"/>
              <a:gd name="connsiteY4" fmla="*/ 0 h 712496"/>
              <a:gd name="connsiteX5" fmla="*/ 2926599 w 3470275"/>
              <a:gd name="connsiteY5" fmla="*/ 0 h 712496"/>
              <a:gd name="connsiteX6" fmla="*/ 3470275 w 3470275"/>
              <a:gd name="connsiteY6" fmla="*/ 0 h 712496"/>
              <a:gd name="connsiteX7" fmla="*/ 3470275 w 3470275"/>
              <a:gd name="connsiteY7" fmla="*/ 356248 h 712496"/>
              <a:gd name="connsiteX8" fmla="*/ 3470275 w 3470275"/>
              <a:gd name="connsiteY8" fmla="*/ 712496 h 712496"/>
              <a:gd name="connsiteX9" fmla="*/ 2891896 w 3470275"/>
              <a:gd name="connsiteY9" fmla="*/ 712496 h 712496"/>
              <a:gd name="connsiteX10" fmla="*/ 2417625 w 3470275"/>
              <a:gd name="connsiteY10" fmla="*/ 712496 h 712496"/>
              <a:gd name="connsiteX11" fmla="*/ 1804543 w 3470275"/>
              <a:gd name="connsiteY11" fmla="*/ 712496 h 712496"/>
              <a:gd name="connsiteX12" fmla="*/ 1260867 w 3470275"/>
              <a:gd name="connsiteY12" fmla="*/ 712496 h 712496"/>
              <a:gd name="connsiteX13" fmla="*/ 717190 w 3470275"/>
              <a:gd name="connsiteY13" fmla="*/ 712496 h 712496"/>
              <a:gd name="connsiteX14" fmla="*/ 0 w 3470275"/>
              <a:gd name="connsiteY14" fmla="*/ 712496 h 712496"/>
              <a:gd name="connsiteX15" fmla="*/ 0 w 3470275"/>
              <a:gd name="connsiteY15" fmla="*/ 349123 h 712496"/>
              <a:gd name="connsiteX16" fmla="*/ 0 w 3470275"/>
              <a:gd name="connsiteY16" fmla="*/ 0 h 71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70275" h="712496" fill="none" extrusionOk="0">
                <a:moveTo>
                  <a:pt x="0" y="0"/>
                </a:moveTo>
                <a:cubicBezTo>
                  <a:pt x="115339" y="-54041"/>
                  <a:pt x="319140" y="7017"/>
                  <a:pt x="508974" y="0"/>
                </a:cubicBezTo>
                <a:cubicBezTo>
                  <a:pt x="698808" y="-7017"/>
                  <a:pt x="906425" y="34204"/>
                  <a:pt x="1156758" y="0"/>
                </a:cubicBezTo>
                <a:cubicBezTo>
                  <a:pt x="1407091" y="-34204"/>
                  <a:pt x="1446845" y="33826"/>
                  <a:pt x="1700435" y="0"/>
                </a:cubicBezTo>
                <a:cubicBezTo>
                  <a:pt x="1954025" y="-33826"/>
                  <a:pt x="2104647" y="66861"/>
                  <a:pt x="2348219" y="0"/>
                </a:cubicBezTo>
                <a:cubicBezTo>
                  <a:pt x="2591791" y="-66861"/>
                  <a:pt x="2671032" y="14462"/>
                  <a:pt x="2926599" y="0"/>
                </a:cubicBezTo>
                <a:cubicBezTo>
                  <a:pt x="3182166" y="-14462"/>
                  <a:pt x="3263655" y="1481"/>
                  <a:pt x="3470275" y="0"/>
                </a:cubicBezTo>
                <a:cubicBezTo>
                  <a:pt x="3495289" y="124058"/>
                  <a:pt x="3460121" y="267655"/>
                  <a:pt x="3470275" y="356248"/>
                </a:cubicBezTo>
                <a:cubicBezTo>
                  <a:pt x="3480429" y="444841"/>
                  <a:pt x="3440751" y="561836"/>
                  <a:pt x="3470275" y="712496"/>
                </a:cubicBezTo>
                <a:cubicBezTo>
                  <a:pt x="3341891" y="720692"/>
                  <a:pt x="3096983" y="664207"/>
                  <a:pt x="2891896" y="712496"/>
                </a:cubicBezTo>
                <a:cubicBezTo>
                  <a:pt x="2686809" y="760785"/>
                  <a:pt x="2517463" y="694183"/>
                  <a:pt x="2417625" y="712496"/>
                </a:cubicBezTo>
                <a:cubicBezTo>
                  <a:pt x="2317787" y="730809"/>
                  <a:pt x="2010916" y="672128"/>
                  <a:pt x="1804543" y="712496"/>
                </a:cubicBezTo>
                <a:cubicBezTo>
                  <a:pt x="1598170" y="752864"/>
                  <a:pt x="1413909" y="693631"/>
                  <a:pt x="1260867" y="712496"/>
                </a:cubicBezTo>
                <a:cubicBezTo>
                  <a:pt x="1107825" y="731361"/>
                  <a:pt x="903550" y="693157"/>
                  <a:pt x="717190" y="712496"/>
                </a:cubicBezTo>
                <a:cubicBezTo>
                  <a:pt x="530830" y="731835"/>
                  <a:pt x="340070" y="627039"/>
                  <a:pt x="0" y="712496"/>
                </a:cubicBezTo>
                <a:cubicBezTo>
                  <a:pt x="-9719" y="637077"/>
                  <a:pt x="28327" y="469575"/>
                  <a:pt x="0" y="349123"/>
                </a:cubicBezTo>
                <a:cubicBezTo>
                  <a:pt x="-28327" y="228671"/>
                  <a:pt x="16820" y="146857"/>
                  <a:pt x="0" y="0"/>
                </a:cubicBezTo>
                <a:close/>
              </a:path>
              <a:path w="3470275" h="712496" stroke="0" extrusionOk="0">
                <a:moveTo>
                  <a:pt x="0" y="0"/>
                </a:moveTo>
                <a:cubicBezTo>
                  <a:pt x="284763" y="-4852"/>
                  <a:pt x="351174" y="38730"/>
                  <a:pt x="578379" y="0"/>
                </a:cubicBezTo>
                <a:cubicBezTo>
                  <a:pt x="805584" y="-38730"/>
                  <a:pt x="882564" y="27018"/>
                  <a:pt x="1052650" y="0"/>
                </a:cubicBezTo>
                <a:cubicBezTo>
                  <a:pt x="1222736" y="-27018"/>
                  <a:pt x="1315213" y="36864"/>
                  <a:pt x="1526921" y="0"/>
                </a:cubicBezTo>
                <a:cubicBezTo>
                  <a:pt x="1738629" y="-36864"/>
                  <a:pt x="1915630" y="14539"/>
                  <a:pt x="2070597" y="0"/>
                </a:cubicBezTo>
                <a:cubicBezTo>
                  <a:pt x="2225564" y="-14539"/>
                  <a:pt x="2435297" y="46399"/>
                  <a:pt x="2683679" y="0"/>
                </a:cubicBezTo>
                <a:cubicBezTo>
                  <a:pt x="2932061" y="-46399"/>
                  <a:pt x="3148535" y="8485"/>
                  <a:pt x="3470275" y="0"/>
                </a:cubicBezTo>
                <a:cubicBezTo>
                  <a:pt x="3508920" y="96700"/>
                  <a:pt x="3456273" y="198572"/>
                  <a:pt x="3470275" y="341998"/>
                </a:cubicBezTo>
                <a:cubicBezTo>
                  <a:pt x="3484277" y="485424"/>
                  <a:pt x="3464204" y="590484"/>
                  <a:pt x="3470275" y="712496"/>
                </a:cubicBezTo>
                <a:cubicBezTo>
                  <a:pt x="3282410" y="745372"/>
                  <a:pt x="3069873" y="700411"/>
                  <a:pt x="2891896" y="712496"/>
                </a:cubicBezTo>
                <a:cubicBezTo>
                  <a:pt x="2713919" y="724581"/>
                  <a:pt x="2487351" y="671459"/>
                  <a:pt x="2348219" y="712496"/>
                </a:cubicBezTo>
                <a:cubicBezTo>
                  <a:pt x="2209087" y="753533"/>
                  <a:pt x="2030761" y="675787"/>
                  <a:pt x="1839246" y="712496"/>
                </a:cubicBezTo>
                <a:cubicBezTo>
                  <a:pt x="1647731" y="749205"/>
                  <a:pt x="1466855" y="666970"/>
                  <a:pt x="1330272" y="712496"/>
                </a:cubicBezTo>
                <a:cubicBezTo>
                  <a:pt x="1193689" y="758022"/>
                  <a:pt x="1032691" y="673462"/>
                  <a:pt x="856001" y="712496"/>
                </a:cubicBezTo>
                <a:cubicBezTo>
                  <a:pt x="679311" y="751530"/>
                  <a:pt x="234000" y="658686"/>
                  <a:pt x="0" y="712496"/>
                </a:cubicBezTo>
                <a:cubicBezTo>
                  <a:pt x="-40026" y="591878"/>
                  <a:pt x="7" y="512755"/>
                  <a:pt x="0" y="370498"/>
                </a:cubicBezTo>
                <a:cubicBezTo>
                  <a:pt x="-7" y="228241"/>
                  <a:pt x="42487" y="124605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629531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75DA0CE-4F50-4649-B344-5FAB3A886494}"/>
              </a:ext>
            </a:extLst>
          </p:cNvPr>
          <p:cNvGrpSpPr/>
          <p:nvPr/>
        </p:nvGrpSpPr>
        <p:grpSpPr>
          <a:xfrm>
            <a:off x="6548120" y="5107940"/>
            <a:ext cx="3455587" cy="965948"/>
            <a:chOff x="6121400" y="4368800"/>
            <a:chExt cx="5043064" cy="14097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569B4B7-C02C-49CF-B596-797011E103D1}"/>
                </a:ext>
              </a:extLst>
            </p:cNvPr>
            <p:cNvCxnSpPr/>
            <p:nvPr/>
          </p:nvCxnSpPr>
          <p:spPr>
            <a:xfrm>
              <a:off x="11164464" y="4368800"/>
              <a:ext cx="0" cy="14097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8A80ED-4588-4F7F-8ED1-C760EC98A756}"/>
                </a:ext>
              </a:extLst>
            </p:cNvPr>
            <p:cNvCxnSpPr/>
            <p:nvPr/>
          </p:nvCxnSpPr>
          <p:spPr>
            <a:xfrm>
              <a:off x="6121400" y="4368800"/>
              <a:ext cx="0" cy="140970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2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D8D305-C0F7-4876-9917-C246C08F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2E09C-D444-4EE2-A199-E22B55D1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8EBFB-6DAE-4A07-9E59-34604E91679F}"/>
              </a:ext>
            </a:extLst>
          </p:cNvPr>
          <p:cNvSpPr txBox="1"/>
          <p:nvPr/>
        </p:nvSpPr>
        <p:spPr>
          <a:xfrm>
            <a:off x="1955800" y="3822701"/>
            <a:ext cx="7658100" cy="461665"/>
          </a:xfrm>
          <a:prstGeom prst="rect">
            <a:avLst/>
          </a:prstGeom>
          <a:solidFill>
            <a:srgbClr val="E4E4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[alignment][width][,][.precision][type]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8C8C8-62C7-49A4-B342-6EBC4E32185F}"/>
              </a:ext>
            </a:extLst>
          </p:cNvPr>
          <p:cNvSpPr txBox="1"/>
          <p:nvPr/>
        </p:nvSpPr>
        <p:spPr>
          <a:xfrm>
            <a:off x="2463800" y="4229100"/>
            <a:ext cx="1208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&lt; </a:t>
            </a:r>
            <a:r>
              <a:rPr lang="en-US" sz="2000" dirty="0"/>
              <a:t>  left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sz="2000" dirty="0"/>
              <a:t>   right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^</a:t>
            </a:r>
            <a:r>
              <a:rPr lang="en-US" sz="2000" dirty="0"/>
              <a:t>   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763B7-E155-4111-9633-254710126C5D}"/>
              </a:ext>
            </a:extLst>
          </p:cNvPr>
          <p:cNvSpPr txBox="1"/>
          <p:nvPr/>
        </p:nvSpPr>
        <p:spPr>
          <a:xfrm>
            <a:off x="6524786" y="4229100"/>
            <a:ext cx="11897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# decimal</a:t>
            </a:r>
          </a:p>
          <a:p>
            <a:pPr algn="ctr"/>
            <a:r>
              <a:rPr lang="en-US" sz="2000" dirty="0"/>
              <a:t>Values</a:t>
            </a:r>
          </a:p>
          <a:p>
            <a:pPr algn="ctr"/>
            <a:r>
              <a:rPr lang="en-US" sz="2000" dirty="0"/>
              <a:t>(rounds)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BE72E-FF04-4E02-BAF2-B6F13C0FED2B}"/>
              </a:ext>
            </a:extLst>
          </p:cNvPr>
          <p:cNvSpPr txBox="1"/>
          <p:nvPr/>
        </p:nvSpPr>
        <p:spPr>
          <a:xfrm>
            <a:off x="8298626" y="4229100"/>
            <a:ext cx="2858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064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/>
              <a:t>– fixed-point notation</a:t>
            </a:r>
          </a:p>
          <a:p>
            <a:pPr>
              <a:tabLst>
                <a:tab pos="4064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 	</a:t>
            </a:r>
            <a:r>
              <a:rPr lang="en-US" sz="2000" dirty="0"/>
              <a:t>– decimal integer</a:t>
            </a:r>
          </a:p>
          <a:p>
            <a:pPr>
              <a:tabLst>
                <a:tab pos="4064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	</a:t>
            </a:r>
            <a:r>
              <a:rPr lang="en-US" sz="2000" dirty="0"/>
              <a:t>– string</a:t>
            </a:r>
          </a:p>
          <a:p>
            <a:pPr>
              <a:tabLst>
                <a:tab pos="4064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 	</a:t>
            </a:r>
            <a:r>
              <a:rPr lang="en-US" sz="2000" dirty="0"/>
              <a:t>– percentage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C023C-AE77-4843-B6C8-B937B290B844}"/>
              </a:ext>
            </a:extLst>
          </p:cNvPr>
          <p:cNvSpPr txBox="1"/>
          <p:nvPr/>
        </p:nvSpPr>
        <p:spPr>
          <a:xfrm>
            <a:off x="1181100" y="3276600"/>
            <a:ext cx="665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Format Specifier </a:t>
            </a:r>
            <a:r>
              <a:rPr lang="en-US" sz="2800" dirty="0"/>
              <a:t>syntax - do not add spaces!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D3B3D-320D-4B3D-8AC8-CFD9B75B13BA}"/>
              </a:ext>
            </a:extLst>
          </p:cNvPr>
          <p:cNvSpPr txBox="1"/>
          <p:nvPr/>
        </p:nvSpPr>
        <p:spPr>
          <a:xfrm>
            <a:off x="1934835" y="1455688"/>
            <a:ext cx="8072723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format</a:t>
            </a:r>
            <a:r>
              <a:rPr lang="en-US" sz="4000" dirty="0"/>
              <a:t>(any_value,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'format_specifier'</a:t>
            </a:r>
            <a:r>
              <a:rPr lang="en-US" sz="40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E66A-33FF-43FE-BFFD-1E274CA1FC2C}"/>
              </a:ext>
            </a:extLst>
          </p:cNvPr>
          <p:cNvSpPr txBox="1"/>
          <p:nvPr/>
        </p:nvSpPr>
        <p:spPr>
          <a:xfrm>
            <a:off x="9144000" y="2222500"/>
            <a:ext cx="18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argument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must be a string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2F8583-FB38-4EC1-BF59-587C9849C603}"/>
              </a:ext>
            </a:extLst>
          </p:cNvPr>
          <p:cNvCxnSpPr>
            <a:cxnSpLocks/>
          </p:cNvCxnSpPr>
          <p:nvPr/>
        </p:nvCxnSpPr>
        <p:spPr>
          <a:xfrm flipH="1" flipV="1">
            <a:off x="8851900" y="2146300"/>
            <a:ext cx="482600" cy="4064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C80F75-F286-4637-946E-5A5FD0E6279D}"/>
              </a:ext>
            </a:extLst>
          </p:cNvPr>
          <p:cNvSpPr txBox="1"/>
          <p:nvPr/>
        </p:nvSpPr>
        <p:spPr>
          <a:xfrm>
            <a:off x="4161042" y="4229100"/>
            <a:ext cx="1345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field width</a:t>
            </a:r>
          </a:p>
          <a:p>
            <a:pPr algn="ctr"/>
            <a:r>
              <a:rPr lang="en-US" sz="2000" dirty="0"/>
              <a:t>(minimum)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0DF74-A296-4048-93EF-729966EA7B77}"/>
              </a:ext>
            </a:extLst>
          </p:cNvPr>
          <p:cNvSpPr txBox="1"/>
          <p:nvPr/>
        </p:nvSpPr>
        <p:spPr>
          <a:xfrm>
            <a:off x="5486400" y="4267200"/>
            <a:ext cx="960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enable</a:t>
            </a:r>
          </a:p>
          <a:p>
            <a:r>
              <a:rPr lang="en-US" sz="2000" dirty="0"/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5492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 -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119EC-E308-4542-BEC1-70E25EA51D2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3900" y="1143000"/>
            <a:ext cx="5499100" cy="546100"/>
          </a:xfrm>
        </p:spPr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4AE1B-9B7C-4EDA-A09A-4D4E082DBCD0}"/>
              </a:ext>
            </a:extLst>
          </p:cNvPr>
          <p:cNvSpPr txBox="1"/>
          <p:nvPr/>
        </p:nvSpPr>
        <p:spPr>
          <a:xfrm>
            <a:off x="1147435" y="2941588"/>
            <a:ext cx="4152419" cy="707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format</a:t>
            </a:r>
            <a:r>
              <a:rPr lang="en-US" sz="4000" dirty="0"/>
              <a:t>('abc',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'&lt;7</a:t>
            </a:r>
            <a:r>
              <a:rPr lang="en-US" sz="4000" b="1" dirty="0">
                <a:solidFill>
                  <a:srgbClr val="0070C0"/>
                </a:solidFill>
              </a:rPr>
              <a:t>s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en-US" sz="4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FBC86-8952-492F-95B8-3A6E55CED2B7}"/>
              </a:ext>
            </a:extLst>
          </p:cNvPr>
          <p:cNvSpPr txBox="1"/>
          <p:nvPr/>
        </p:nvSpPr>
        <p:spPr>
          <a:xfrm>
            <a:off x="2088044" y="4344202"/>
            <a:ext cx="22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return value is a string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611D7D-6E17-4D6A-A931-F0A7CD93F8B0}"/>
              </a:ext>
            </a:extLst>
          </p:cNvPr>
          <p:cNvGrpSpPr/>
          <p:nvPr/>
        </p:nvGrpSpPr>
        <p:grpSpPr>
          <a:xfrm>
            <a:off x="1594643" y="2143649"/>
            <a:ext cx="880369" cy="827349"/>
            <a:chOff x="1594643" y="1838849"/>
            <a:chExt cx="880369" cy="8273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4A327-02D4-43FE-81A8-F6AC8EE5F324}"/>
                </a:ext>
              </a:extLst>
            </p:cNvPr>
            <p:cNvSpPr txBox="1"/>
            <p:nvPr/>
          </p:nvSpPr>
          <p:spPr>
            <a:xfrm>
              <a:off x="1594643" y="1838849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C00000"/>
                  </a:solidFill>
                </a:rPr>
                <a:t>function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822530-CA10-4FA5-B5FB-CA2CBA33949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668" y="2179189"/>
              <a:ext cx="0" cy="487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B356D5-E2E0-487E-94BE-95B8D8CA866F}"/>
              </a:ext>
            </a:extLst>
          </p:cNvPr>
          <p:cNvGrpSpPr/>
          <p:nvPr/>
        </p:nvGrpSpPr>
        <p:grpSpPr>
          <a:xfrm>
            <a:off x="2795737" y="2143649"/>
            <a:ext cx="628890" cy="857829"/>
            <a:chOff x="3009097" y="1838849"/>
            <a:chExt cx="628890" cy="857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667BC-ED5E-4F42-AAA0-63469FA635E6}"/>
                </a:ext>
              </a:extLst>
            </p:cNvPr>
            <p:cNvSpPr txBox="1"/>
            <p:nvPr/>
          </p:nvSpPr>
          <p:spPr>
            <a:xfrm>
              <a:off x="3009097" y="1838849"/>
              <a:ext cx="6288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9D2E6A-CC29-49D6-BF18-422A40BFDC24}"/>
                </a:ext>
              </a:extLst>
            </p:cNvPr>
            <p:cNvCxnSpPr>
              <a:cxnSpLocks/>
            </p:cNvCxnSpPr>
            <p:nvPr/>
          </p:nvCxnSpPr>
          <p:spPr>
            <a:xfrm>
              <a:off x="3313383" y="2199509"/>
              <a:ext cx="0" cy="4971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E583D0-ABE6-4A36-A8C7-23B4DF80C484}"/>
              </a:ext>
            </a:extLst>
          </p:cNvPr>
          <p:cNvGrpSpPr/>
          <p:nvPr/>
        </p:nvGrpSpPr>
        <p:grpSpPr>
          <a:xfrm>
            <a:off x="3703419" y="2143649"/>
            <a:ext cx="1231619" cy="847669"/>
            <a:chOff x="3835499" y="1838849"/>
            <a:chExt cx="1231619" cy="8476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F3284D-193E-4D07-953C-34EEA1DF735D}"/>
                </a:ext>
              </a:extLst>
            </p:cNvPr>
            <p:cNvSpPr txBox="1"/>
            <p:nvPr/>
          </p:nvSpPr>
          <p:spPr>
            <a:xfrm>
              <a:off x="3835499" y="1838849"/>
              <a:ext cx="1231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C00000"/>
                  </a:solidFill>
                </a:rPr>
                <a:t>format_spec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33E2DA-9376-48C6-ACEA-FDD2A7706A59}"/>
                </a:ext>
              </a:extLst>
            </p:cNvPr>
            <p:cNvCxnSpPr>
              <a:cxnSpLocks/>
            </p:cNvCxnSpPr>
            <p:nvPr/>
          </p:nvCxnSpPr>
          <p:spPr>
            <a:xfrm>
              <a:off x="4451309" y="2179189"/>
              <a:ext cx="0" cy="5073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CBD7938-2A35-41CF-A5DC-D1F86B20381A}"/>
              </a:ext>
            </a:extLst>
          </p:cNvPr>
          <p:cNvSpPr/>
          <p:nvPr/>
        </p:nvSpPr>
        <p:spPr>
          <a:xfrm rot="5400000">
            <a:off x="2970780" y="2115690"/>
            <a:ext cx="505729" cy="372110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8EE44-4F34-4E53-B043-7F87A1DE9D17}"/>
              </a:ext>
            </a:extLst>
          </p:cNvPr>
          <p:cNvSpPr/>
          <p:nvPr/>
        </p:nvSpPr>
        <p:spPr>
          <a:xfrm>
            <a:off x="2301669" y="5073056"/>
            <a:ext cx="1559291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8CB8A-791D-4714-979D-8F960889350B}"/>
              </a:ext>
            </a:extLst>
          </p:cNvPr>
          <p:cNvSpPr txBox="1"/>
          <p:nvPr/>
        </p:nvSpPr>
        <p:spPr>
          <a:xfrm>
            <a:off x="2236836" y="5141362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'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abc····</a:t>
            </a:r>
            <a:r>
              <a:rPr lang="en-US" sz="4800" b="1" dirty="0"/>
              <a:t>'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36A215-DABB-4A64-8C80-3B6FC3FCD051}"/>
              </a:ext>
            </a:extLst>
          </p:cNvPr>
          <p:cNvSpPr txBox="1"/>
          <p:nvPr/>
        </p:nvSpPr>
        <p:spPr>
          <a:xfrm>
            <a:off x="7269747" y="2331454"/>
            <a:ext cx="44396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2400" b="1" u="sng" dirty="0"/>
              <a:t>Format Specification options:</a:t>
            </a:r>
          </a:p>
          <a:p>
            <a:pPr>
              <a:tabLst>
                <a:tab pos="741363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dirty="0"/>
              <a:t>	– </a:t>
            </a:r>
            <a:r>
              <a:rPr lang="en-US" b="1" dirty="0"/>
              <a:t>alignment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&lt; left</a:t>
            </a:r>
            <a:r>
              <a:rPr lang="en-US" dirty="0"/>
              <a:t>, &gt; right, ^ center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i="1" dirty="0">
                <a:solidFill>
                  <a:srgbClr val="C00000"/>
                </a:solidFill>
              </a:rPr>
              <a:t>default for strings is left, may omit </a:t>
            </a:r>
          </a:p>
          <a:p>
            <a:pPr>
              <a:tabLst>
                <a:tab pos="741363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en-US" dirty="0"/>
              <a:t>	– </a:t>
            </a:r>
            <a:r>
              <a:rPr lang="en-US" b="1" dirty="0"/>
              <a:t>width</a:t>
            </a:r>
            <a:r>
              <a:rPr lang="en-US" dirty="0"/>
              <a:t>: minimum # of spaces </a:t>
            </a:r>
            <a:br>
              <a:rPr lang="en-US" dirty="0"/>
            </a:br>
            <a:r>
              <a:rPr lang="en-US" dirty="0"/>
              <a:t>                    reserved to hold this string</a:t>
            </a:r>
            <a:br>
              <a:rPr lang="en-US" dirty="0"/>
            </a:b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s</a:t>
            </a:r>
            <a:r>
              <a:rPr lang="en-US" dirty="0"/>
              <a:t>	 – </a:t>
            </a: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i="1" dirty="0">
                <a:solidFill>
                  <a:srgbClr val="C00000"/>
                </a:solidFill>
              </a:rPr>
              <a:t>(s): string, may omit with strings</a:t>
            </a:r>
            <a:br>
              <a:rPr lang="en-US" dirty="0"/>
            </a:br>
            <a:r>
              <a:rPr lang="en-US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67890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 -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B5B6D3-0E5A-4131-899A-69EB29516DF9}"/>
              </a:ext>
            </a:extLst>
          </p:cNvPr>
          <p:cNvGrpSpPr/>
          <p:nvPr/>
        </p:nvGrpSpPr>
        <p:grpSpPr>
          <a:xfrm>
            <a:off x="1330291" y="2548387"/>
            <a:ext cx="6649328" cy="466344"/>
            <a:chOff x="1330291" y="3198327"/>
            <a:chExt cx="6649328" cy="4663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910479-23A6-408A-81B8-C6365873DFE7}"/>
                </a:ext>
              </a:extLst>
            </p:cNvPr>
            <p:cNvSpPr txBox="1"/>
            <p:nvPr/>
          </p:nvSpPr>
          <p:spPr>
            <a:xfrm>
              <a:off x="1330291" y="3198327"/>
              <a:ext cx="2787049" cy="46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format</a:t>
              </a:r>
              <a:r>
                <a:rPr lang="en-US" sz="2400" dirty="0"/>
                <a:t>('abc', '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&gt;</a:t>
              </a:r>
              <a:r>
                <a:rPr lang="en-US" sz="2400" dirty="0"/>
                <a:t>7')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D3D31E-546A-4D5D-ABCE-11937CDC4F2C}"/>
                </a:ext>
              </a:extLst>
            </p:cNvPr>
            <p:cNvSpPr txBox="1"/>
            <p:nvPr/>
          </p:nvSpPr>
          <p:spPr>
            <a:xfrm>
              <a:off x="5175851" y="3198327"/>
              <a:ext cx="1435769" cy="46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'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····</a:t>
              </a:r>
              <a:r>
                <a:rPr lang="en-US" sz="2400" dirty="0"/>
                <a:t>abc</a:t>
              </a:r>
              <a:r>
                <a:rPr lang="en-US" sz="2400" b="1" dirty="0"/>
                <a:t>'</a:t>
              </a:r>
              <a:endParaRPr lang="en-US" sz="2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B620A7B-9D50-4012-8146-8BCD1F757A52}"/>
                </a:ext>
              </a:extLst>
            </p:cNvPr>
            <p:cNvSpPr txBox="1"/>
            <p:nvPr/>
          </p:nvSpPr>
          <p:spPr>
            <a:xfrm>
              <a:off x="6787177" y="3246833"/>
              <a:ext cx="1192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Right align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E8E14-F09F-4689-B795-1CB8403559CE}"/>
              </a:ext>
            </a:extLst>
          </p:cNvPr>
          <p:cNvGrpSpPr/>
          <p:nvPr/>
        </p:nvGrpSpPr>
        <p:grpSpPr>
          <a:xfrm>
            <a:off x="1330291" y="3565507"/>
            <a:ext cx="6773268" cy="466344"/>
            <a:chOff x="1330291" y="4569927"/>
            <a:chExt cx="6773268" cy="4663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473899-97AC-4CC3-A07E-2E7703603440}"/>
                </a:ext>
              </a:extLst>
            </p:cNvPr>
            <p:cNvSpPr txBox="1"/>
            <p:nvPr/>
          </p:nvSpPr>
          <p:spPr>
            <a:xfrm>
              <a:off x="1330291" y="4569927"/>
              <a:ext cx="2787049" cy="46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format</a:t>
              </a:r>
              <a:r>
                <a:rPr lang="en-US" sz="2400" dirty="0"/>
                <a:t>('abc', '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^</a:t>
              </a:r>
              <a:r>
                <a:rPr lang="en-US" sz="2400" dirty="0"/>
                <a:t>7')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3E0FD1-2317-4973-A564-79E53C3FE509}"/>
                </a:ext>
              </a:extLst>
            </p:cNvPr>
            <p:cNvSpPr txBox="1"/>
            <p:nvPr/>
          </p:nvSpPr>
          <p:spPr>
            <a:xfrm>
              <a:off x="5175851" y="4569927"/>
              <a:ext cx="1435769" cy="46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'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··</a:t>
              </a:r>
              <a:r>
                <a:rPr lang="en-US" sz="2400" dirty="0"/>
                <a:t>abc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··</a:t>
              </a:r>
              <a:r>
                <a:rPr lang="en-US" sz="2400" b="1" dirty="0"/>
                <a:t>'</a:t>
              </a:r>
              <a:endParaRPr 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1B3659-7CDB-4E26-A2FA-EF3D7CF46FF1}"/>
                </a:ext>
              </a:extLst>
            </p:cNvPr>
            <p:cNvSpPr txBox="1"/>
            <p:nvPr/>
          </p:nvSpPr>
          <p:spPr>
            <a:xfrm>
              <a:off x="6774477" y="4618433"/>
              <a:ext cx="1329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Center align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804EB5-8AFA-4F29-87D8-6B8E4C035851}"/>
              </a:ext>
            </a:extLst>
          </p:cNvPr>
          <p:cNvGrpSpPr/>
          <p:nvPr/>
        </p:nvGrpSpPr>
        <p:grpSpPr>
          <a:xfrm>
            <a:off x="1330291" y="4582627"/>
            <a:ext cx="6759609" cy="461665"/>
            <a:chOff x="1330291" y="4569927"/>
            <a:chExt cx="6759609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DBAA0-40BC-487C-A651-4C0F1EE0EAFD}"/>
                </a:ext>
              </a:extLst>
            </p:cNvPr>
            <p:cNvSpPr txBox="1"/>
            <p:nvPr/>
          </p:nvSpPr>
          <p:spPr>
            <a:xfrm>
              <a:off x="1330291" y="4569927"/>
              <a:ext cx="39402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format</a:t>
              </a:r>
              <a:r>
                <a:rPr lang="en-US" sz="2400" dirty="0"/>
                <a:t>(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full_name</a:t>
              </a:r>
              <a:r>
                <a:rPr lang="en-US" sz="2400" dirty="0"/>
                <a:t>, '</a:t>
              </a:r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^</a:t>
              </a:r>
              <a:r>
                <a:rPr lang="en-US" sz="2400" dirty="0"/>
                <a:t>25')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DE704D-3E10-4725-B277-91FD1749EAED}"/>
                </a:ext>
              </a:extLst>
            </p:cNvPr>
            <p:cNvSpPr txBox="1"/>
            <p:nvPr/>
          </p:nvSpPr>
          <p:spPr>
            <a:xfrm>
              <a:off x="5175851" y="4569927"/>
              <a:ext cx="291404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'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········</a:t>
              </a:r>
              <a:r>
                <a:rPr lang="en-US" sz="2400" dirty="0"/>
                <a:t>John Doe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·········</a:t>
              </a:r>
              <a:r>
                <a:rPr lang="en-US" sz="2400" b="1" dirty="0"/>
                <a:t>'</a:t>
              </a:r>
              <a:endParaRPr lang="en-US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60BAFD-A66C-4B4E-937E-516BCCFAB366}"/>
              </a:ext>
            </a:extLst>
          </p:cNvPr>
          <p:cNvSpPr txBox="1"/>
          <p:nvPr/>
        </p:nvSpPr>
        <p:spPr>
          <a:xfrm>
            <a:off x="1605577" y="4974033"/>
            <a:ext cx="254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also format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A7970-9051-4E35-9786-869A176F3235}"/>
              </a:ext>
            </a:extLst>
          </p:cNvPr>
          <p:cNvSpPr txBox="1"/>
          <p:nvPr/>
        </p:nvSpPr>
        <p:spPr>
          <a:xfrm>
            <a:off x="5483191" y="5776427"/>
            <a:ext cx="42577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sz="2400" dirty="0"/>
              <a:t>(format(full_name, '^25'))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70FB8-2B1E-4646-B58B-FA211A464154}"/>
              </a:ext>
            </a:extLst>
          </p:cNvPr>
          <p:cNvSpPr txBox="1"/>
          <p:nvPr/>
        </p:nvSpPr>
        <p:spPr>
          <a:xfrm>
            <a:off x="1796077" y="5822593"/>
            <a:ext cx="34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To see the value, you must print it!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CB34D-1596-4869-A9E2-4E474FA24FC4}"/>
              </a:ext>
            </a:extLst>
          </p:cNvPr>
          <p:cNvGrpSpPr/>
          <p:nvPr/>
        </p:nvGrpSpPr>
        <p:grpSpPr>
          <a:xfrm>
            <a:off x="1330291" y="1351280"/>
            <a:ext cx="10082183" cy="865725"/>
            <a:chOff x="1330291" y="1351280"/>
            <a:chExt cx="10082183" cy="8657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872432-347B-4467-9031-6772EB16EF9E}"/>
                </a:ext>
              </a:extLst>
            </p:cNvPr>
            <p:cNvGrpSpPr/>
            <p:nvPr/>
          </p:nvGrpSpPr>
          <p:grpSpPr>
            <a:xfrm>
              <a:off x="1330291" y="1351280"/>
              <a:ext cx="10082183" cy="646331"/>
              <a:chOff x="1330291" y="1617980"/>
              <a:chExt cx="10082183" cy="64633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872FFB-5034-4AB9-AB8D-6624935E3B24}"/>
                  </a:ext>
                </a:extLst>
              </p:cNvPr>
              <p:cNvSpPr txBox="1"/>
              <p:nvPr/>
            </p:nvSpPr>
            <p:spPr>
              <a:xfrm>
                <a:off x="5188551" y="1707973"/>
                <a:ext cx="1435769" cy="4663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'</a:t>
                </a:r>
                <a:r>
                  <a:rPr lang="en-US" sz="2400" dirty="0"/>
                  <a:t>abc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····</a:t>
                </a:r>
                <a:r>
                  <a:rPr lang="en-US" sz="2400" b="1" dirty="0"/>
                  <a:t>'</a:t>
                </a:r>
                <a:endParaRPr lang="en-US" sz="2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36AD54-C1E0-4F67-8541-60193198C23D}"/>
                  </a:ext>
                </a:extLst>
              </p:cNvPr>
              <p:cNvSpPr txBox="1"/>
              <p:nvPr/>
            </p:nvSpPr>
            <p:spPr>
              <a:xfrm>
                <a:off x="1330291" y="1707973"/>
                <a:ext cx="278704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format</a:t>
                </a:r>
                <a:r>
                  <a:rPr lang="en-US" sz="2400" dirty="0"/>
                  <a:t>('</a:t>
                </a:r>
                <a:r>
                  <a:rPr lang="en-US" sz="2400" dirty="0" err="1"/>
                  <a:t>abc</a:t>
                </a:r>
                <a:r>
                  <a:rPr lang="en-US" sz="2400" dirty="0"/>
                  <a:t>', '7')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956EE9-4A42-4086-811D-CA5014920E1D}"/>
                  </a:ext>
                </a:extLst>
              </p:cNvPr>
              <p:cNvSpPr txBox="1"/>
              <p:nvPr/>
            </p:nvSpPr>
            <p:spPr>
              <a:xfrm>
                <a:off x="6761777" y="1617980"/>
                <a:ext cx="46506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For strings, Left Align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is the default. Thus, the symbol may be omitted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B53D48-981E-44E7-B1C3-F58A4C73AE90}"/>
                </a:ext>
              </a:extLst>
            </p:cNvPr>
            <p:cNvSpPr txBox="1"/>
            <p:nvPr/>
          </p:nvSpPr>
          <p:spPr>
            <a:xfrm>
              <a:off x="1858611" y="1847673"/>
              <a:ext cx="27133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or… </a:t>
              </a:r>
              <a:r>
                <a:rPr lang="en-US" sz="1800" b="1" dirty="0"/>
                <a:t>format</a:t>
              </a:r>
              <a:r>
                <a:rPr lang="en-US" sz="1800" dirty="0"/>
                <a:t>('</a:t>
              </a:r>
              <a:r>
                <a:rPr lang="en-US" sz="1800" dirty="0" err="1"/>
                <a:t>abc</a:t>
              </a:r>
              <a:r>
                <a:rPr lang="en-US" sz="1800" dirty="0"/>
                <a:t>', '</a:t>
              </a:r>
              <a:r>
                <a:rPr lang="en-US" sz="1800" b="1" dirty="0">
                  <a:solidFill>
                    <a:schemeClr val="accent4">
                      <a:lumMod val="75000"/>
                    </a:schemeClr>
                  </a:solidFill>
                </a:rPr>
                <a:t>&lt;</a:t>
              </a:r>
              <a:r>
                <a:rPr lang="en-US" sz="1800" dirty="0"/>
                <a:t>7s')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1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1CAF8-72B3-4C6E-BED4-9D63D13C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print() Function - new options</a:t>
            </a:r>
          </a:p>
          <a:p>
            <a:pPr lvl="1"/>
            <a:r>
              <a:rPr lang="en-US" dirty="0"/>
              <a:t>Escape characters</a:t>
            </a:r>
          </a:p>
          <a:p>
            <a:pPr lvl="1"/>
            <a:r>
              <a:rPr lang="en-US" dirty="0"/>
              <a:t>print() - sep &amp; end arguments</a:t>
            </a:r>
          </a:p>
          <a:p>
            <a:r>
              <a:rPr lang="en-US" dirty="0"/>
              <a:t>String Operations </a:t>
            </a:r>
          </a:p>
          <a:p>
            <a:pPr lvl="1"/>
            <a:r>
              <a:rPr lang="en-US" dirty="0"/>
              <a:t>String Repetition</a:t>
            </a:r>
          </a:p>
          <a:p>
            <a:pPr lvl="1"/>
            <a:r>
              <a:rPr lang="en-US" dirty="0"/>
              <a:t>String Concatenation</a:t>
            </a:r>
          </a:p>
          <a:p>
            <a:r>
              <a:rPr lang="en-US" dirty="0"/>
              <a:t>format() Function</a:t>
            </a:r>
          </a:p>
          <a:p>
            <a:pPr lvl="1"/>
            <a:r>
              <a:rPr lang="en-US" dirty="0"/>
              <a:t>Formatting Strings</a:t>
            </a:r>
          </a:p>
          <a:p>
            <a:pPr lvl="1"/>
            <a:r>
              <a:rPr lang="en-US" dirty="0"/>
              <a:t>Formatting Floats</a:t>
            </a:r>
          </a:p>
          <a:p>
            <a:pPr lvl="1"/>
            <a:r>
              <a:rPr lang="en-US" dirty="0"/>
              <a:t>Formatting Integers</a:t>
            </a:r>
          </a:p>
          <a:p>
            <a:pPr lvl="1"/>
            <a:r>
              <a:rPr lang="en-US" dirty="0"/>
              <a:t>Alignment of output</a:t>
            </a:r>
          </a:p>
          <a:p>
            <a:pPr lvl="1"/>
            <a:r>
              <a:rPr lang="en-US" dirty="0"/>
              <a:t>Add Dollar Signs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D8B8B-1B6E-4467-A224-C639F1A6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F89FD-A493-4AA7-A4FA-30C91656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312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403D12C-6480-41D8-8CE4-C26BFD853D9B}"/>
              </a:ext>
            </a:extLst>
          </p:cNvPr>
          <p:cNvSpPr txBox="1"/>
          <p:nvPr/>
        </p:nvSpPr>
        <p:spPr>
          <a:xfrm>
            <a:off x="7269747" y="1467854"/>
            <a:ext cx="48079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2400" b="1" u="sng" dirty="0"/>
              <a:t>Format Specification options:</a:t>
            </a:r>
          </a:p>
          <a:p>
            <a:pPr>
              <a:tabLst>
                <a:tab pos="741363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dirty="0"/>
              <a:t>	– </a:t>
            </a:r>
            <a:r>
              <a:rPr lang="en-US" b="1" dirty="0"/>
              <a:t>alignment</a:t>
            </a:r>
            <a:r>
              <a:rPr lang="en-US" dirty="0"/>
              <a:t>: &lt; left, </a:t>
            </a:r>
            <a:r>
              <a:rPr lang="en-US" dirty="0">
                <a:solidFill>
                  <a:srgbClr val="C00000"/>
                </a:solidFill>
              </a:rPr>
              <a:t>&gt; right</a:t>
            </a:r>
            <a:r>
              <a:rPr lang="en-US" dirty="0"/>
              <a:t>, ^ center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i="1" dirty="0">
                <a:solidFill>
                  <a:srgbClr val="C00000"/>
                </a:solidFill>
              </a:rPr>
              <a:t>default for numbers: is right, may omit</a:t>
            </a:r>
          </a:p>
          <a:p>
            <a:pPr>
              <a:tabLst>
                <a:tab pos="457200" algn="l"/>
              </a:tabLst>
            </a:pPr>
            <a:endParaRPr lang="en-US" i="1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  <a:r>
              <a:rPr lang="en-US" dirty="0"/>
              <a:t>	– </a:t>
            </a:r>
            <a:r>
              <a:rPr lang="en-US" b="1" dirty="0"/>
              <a:t>width</a:t>
            </a:r>
            <a:r>
              <a:rPr lang="en-US" dirty="0"/>
              <a:t>: minimum # of</a:t>
            </a:r>
            <a:br>
              <a:rPr lang="en-US" dirty="0"/>
            </a:br>
            <a:r>
              <a:rPr lang="en-US" dirty="0"/>
              <a:t>               spaces to hold this string</a:t>
            </a:r>
            <a:br>
              <a:rPr lang="en-US" dirty="0"/>
            </a:b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,</a:t>
            </a:r>
            <a:r>
              <a:rPr lang="en-US" dirty="0"/>
              <a:t>	 – </a:t>
            </a:r>
            <a:r>
              <a:rPr lang="en-US" b="1" dirty="0"/>
              <a:t>comma style</a:t>
            </a:r>
            <a:r>
              <a:rPr lang="en-US" dirty="0"/>
              <a:t>: enabled</a:t>
            </a:r>
          </a:p>
          <a:p>
            <a:pPr>
              <a:tabLst>
                <a:tab pos="457200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.2</a:t>
            </a:r>
            <a:r>
              <a:rPr lang="en-US" dirty="0"/>
              <a:t>	 – </a:t>
            </a:r>
            <a:r>
              <a:rPr lang="en-US" b="1" dirty="0"/>
              <a:t>precision</a:t>
            </a:r>
            <a:r>
              <a:rPr lang="en-US" dirty="0"/>
              <a:t>: # of decimal places</a:t>
            </a:r>
          </a:p>
          <a:p>
            <a:pPr>
              <a:tabLst>
                <a:tab pos="457200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f</a:t>
            </a:r>
            <a:r>
              <a:rPr lang="en-US" dirty="0"/>
              <a:t>	 – </a:t>
            </a: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i="1" dirty="0"/>
              <a:t>for numbers, use </a:t>
            </a:r>
            <a:r>
              <a:rPr lang="en-US" dirty="0"/>
              <a:t>(f): float; (d): int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 - floats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119EC-E308-4542-BEC1-70E25EA5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4AE1B-9B7C-4EDA-A09A-4D4E082DBCD0}"/>
              </a:ext>
            </a:extLst>
          </p:cNvPr>
          <p:cNvSpPr txBox="1"/>
          <p:nvPr/>
        </p:nvSpPr>
        <p:spPr>
          <a:xfrm>
            <a:off x="354955" y="2636788"/>
            <a:ext cx="6367769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format</a:t>
            </a:r>
            <a:r>
              <a:rPr lang="en-US" sz="4000" dirty="0"/>
              <a:t>(12345.6789,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'&gt;12,.2f'</a:t>
            </a:r>
            <a:r>
              <a:rPr lang="en-US" sz="40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4A327-02D4-43FE-81A8-F6AC8EE5F324}"/>
              </a:ext>
            </a:extLst>
          </p:cNvPr>
          <p:cNvSpPr txBox="1"/>
          <p:nvPr/>
        </p:nvSpPr>
        <p:spPr>
          <a:xfrm>
            <a:off x="802163" y="187037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>
                <a:solidFill>
                  <a:srgbClr val="C00000"/>
                </a:solidFill>
              </a:rPr>
              <a:t>function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667BC-ED5E-4F42-AAA0-63469FA635E6}"/>
              </a:ext>
            </a:extLst>
          </p:cNvPr>
          <p:cNvSpPr txBox="1"/>
          <p:nvPr/>
        </p:nvSpPr>
        <p:spPr>
          <a:xfrm>
            <a:off x="2846537" y="1870379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FBC86-8952-492F-95B8-3A6E55CED2B7}"/>
              </a:ext>
            </a:extLst>
          </p:cNvPr>
          <p:cNvSpPr txBox="1"/>
          <p:nvPr/>
        </p:nvSpPr>
        <p:spPr>
          <a:xfrm>
            <a:off x="2280994" y="4008922"/>
            <a:ext cx="22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return value is a 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22530-CA10-4FA5-B5FB-CA2CBA33949D}"/>
              </a:ext>
            </a:extLst>
          </p:cNvPr>
          <p:cNvCxnSpPr>
            <a:cxnSpLocks/>
          </p:cNvCxnSpPr>
          <p:nvPr/>
        </p:nvCxnSpPr>
        <p:spPr>
          <a:xfrm>
            <a:off x="1232188" y="2179189"/>
            <a:ext cx="0" cy="487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9D2E6A-CC29-49D6-BF18-422A40BFDC24}"/>
              </a:ext>
            </a:extLst>
          </p:cNvPr>
          <p:cNvCxnSpPr>
            <a:cxnSpLocks/>
          </p:cNvCxnSpPr>
          <p:nvPr/>
        </p:nvCxnSpPr>
        <p:spPr>
          <a:xfrm>
            <a:off x="3150823" y="2179189"/>
            <a:ext cx="0" cy="497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F3284D-193E-4D07-953C-34EEA1DF735D}"/>
              </a:ext>
            </a:extLst>
          </p:cNvPr>
          <p:cNvSpPr txBox="1"/>
          <p:nvPr/>
        </p:nvSpPr>
        <p:spPr>
          <a:xfrm>
            <a:off x="4841339" y="1870379"/>
            <a:ext cx="123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>
                <a:solidFill>
                  <a:srgbClr val="C00000"/>
                </a:solidFill>
              </a:rPr>
              <a:t>format_spec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33E2DA-9376-48C6-ACEA-FDD2A7706A59}"/>
              </a:ext>
            </a:extLst>
          </p:cNvPr>
          <p:cNvCxnSpPr>
            <a:cxnSpLocks/>
          </p:cNvCxnSpPr>
          <p:nvPr/>
        </p:nvCxnSpPr>
        <p:spPr>
          <a:xfrm>
            <a:off x="5446984" y="2179189"/>
            <a:ext cx="0" cy="507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CBD7938-2A35-41CF-A5DC-D1F86B20381A}"/>
              </a:ext>
            </a:extLst>
          </p:cNvPr>
          <p:cNvSpPr/>
          <p:nvPr/>
        </p:nvSpPr>
        <p:spPr>
          <a:xfrm rot="5400000">
            <a:off x="2982723" y="828802"/>
            <a:ext cx="732322" cy="555519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8EE44-4F34-4E53-B043-7F87A1DE9D17}"/>
              </a:ext>
            </a:extLst>
          </p:cNvPr>
          <p:cNvSpPr/>
          <p:nvPr/>
        </p:nvSpPr>
        <p:spPr>
          <a:xfrm>
            <a:off x="1879599" y="4559976"/>
            <a:ext cx="3276333" cy="70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8CB8A-791D-4714-979D-8F960889350B}"/>
              </a:ext>
            </a:extLst>
          </p:cNvPr>
          <p:cNvSpPr txBox="1"/>
          <p:nvPr/>
        </p:nvSpPr>
        <p:spPr>
          <a:xfrm>
            <a:off x="1805726" y="4488582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'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···</a:t>
            </a:r>
            <a:r>
              <a:rPr lang="en-US" sz="4800" dirty="0"/>
              <a:t>12,345.68</a:t>
            </a:r>
            <a:r>
              <a:rPr lang="en-US" sz="4800" b="1" dirty="0"/>
              <a:t>'</a:t>
            </a:r>
            <a:endParaRPr 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727EC-9AE4-4495-ABB0-15B10BA2206D}"/>
              </a:ext>
            </a:extLst>
          </p:cNvPr>
          <p:cNvSpPr txBox="1"/>
          <p:nvPr/>
        </p:nvSpPr>
        <p:spPr>
          <a:xfrm>
            <a:off x="2468324" y="5573029"/>
            <a:ext cx="20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Total: 12 characters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A82880C-1BBB-4AD7-BA9A-8A5C48BB809A}"/>
              </a:ext>
            </a:extLst>
          </p:cNvPr>
          <p:cNvSpPr/>
          <p:nvPr/>
        </p:nvSpPr>
        <p:spPr>
          <a:xfrm rot="16200000">
            <a:off x="3331944" y="3864541"/>
            <a:ext cx="365761" cy="2897205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 - floats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21</a:t>
            </a:fld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102C11-6D70-4E27-8082-F5DBFFA0706A}"/>
              </a:ext>
            </a:extLst>
          </p:cNvPr>
          <p:cNvSpPr txBox="1"/>
          <p:nvPr/>
        </p:nvSpPr>
        <p:spPr>
          <a:xfrm>
            <a:off x="4166715" y="1710030"/>
            <a:ext cx="21672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····</a:t>
            </a:r>
            <a:r>
              <a:rPr lang="en-US" sz="2400" b="1" dirty="0"/>
              <a:t>1,234.57'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7E271-A64C-4185-A237-C2BC3C69B57C}"/>
              </a:ext>
            </a:extLst>
          </p:cNvPr>
          <p:cNvSpPr txBox="1"/>
          <p:nvPr/>
        </p:nvSpPr>
        <p:spPr>
          <a:xfrm>
            <a:off x="4028436" y="1041075"/>
            <a:ext cx="258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 numbers, Right Align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is the default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FEA2F-04F9-4B8B-90E6-3A5D54670B19}"/>
              </a:ext>
            </a:extLst>
          </p:cNvPr>
          <p:cNvSpPr txBox="1"/>
          <p:nvPr/>
        </p:nvSpPr>
        <p:spPr>
          <a:xfrm>
            <a:off x="298964" y="1710030"/>
            <a:ext cx="3555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(1234.567, '12,.2f')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28725-12BE-4D63-B618-4AE5491009EA}"/>
              </a:ext>
            </a:extLst>
          </p:cNvPr>
          <p:cNvSpPr txBox="1"/>
          <p:nvPr/>
        </p:nvSpPr>
        <p:spPr>
          <a:xfrm>
            <a:off x="3549993" y="2128195"/>
            <a:ext cx="319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Width = 12, commas,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 decimals, default: &gt; Right align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BAC34-8235-4D56-977D-FF98A1E467BD}"/>
              </a:ext>
            </a:extLst>
          </p:cNvPr>
          <p:cNvGrpSpPr/>
          <p:nvPr/>
        </p:nvGrpSpPr>
        <p:grpSpPr>
          <a:xfrm>
            <a:off x="8025218" y="1583787"/>
            <a:ext cx="3555999" cy="3856874"/>
            <a:chOff x="8025218" y="1583787"/>
            <a:chExt cx="3555999" cy="38568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948015-03C0-4EE8-AECF-00325B672F48}"/>
                </a:ext>
              </a:extLst>
            </p:cNvPr>
            <p:cNvSpPr txBox="1"/>
            <p:nvPr/>
          </p:nvSpPr>
          <p:spPr>
            <a:xfrm>
              <a:off x="8827203" y="2044662"/>
              <a:ext cx="195202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'1234.000000'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D653FE-93EF-4BA5-9498-02696A8845FA}"/>
                </a:ext>
              </a:extLst>
            </p:cNvPr>
            <p:cNvSpPr txBox="1"/>
            <p:nvPr/>
          </p:nvSpPr>
          <p:spPr>
            <a:xfrm>
              <a:off x="8537706" y="1583787"/>
              <a:ext cx="25310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format</a:t>
              </a:r>
              <a:r>
                <a:rPr lang="en-US" sz="2400" dirty="0"/>
                <a:t>(1234, '10f')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3320E0-37DE-46C4-AC7E-D802BF43F5E7}"/>
                </a:ext>
              </a:extLst>
            </p:cNvPr>
            <p:cNvSpPr txBox="1"/>
            <p:nvPr/>
          </p:nvSpPr>
          <p:spPr>
            <a:xfrm>
              <a:off x="9128724" y="4335525"/>
              <a:ext cx="1348987" cy="466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'1234.57'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F618D-B0D8-40CF-9272-5FBFF110AE42}"/>
                </a:ext>
              </a:extLst>
            </p:cNvPr>
            <p:cNvSpPr txBox="1"/>
            <p:nvPr/>
          </p:nvSpPr>
          <p:spPr>
            <a:xfrm>
              <a:off x="8025218" y="3880811"/>
              <a:ext cx="3555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format</a:t>
              </a:r>
              <a:r>
                <a:rPr lang="en-US" sz="2400" dirty="0"/>
                <a:t>(1234.567, '3.2f')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FF3528-85D7-46E8-A398-296B8B70FD69}"/>
                </a:ext>
              </a:extLst>
            </p:cNvPr>
            <p:cNvSpPr txBox="1"/>
            <p:nvPr/>
          </p:nvSpPr>
          <p:spPr>
            <a:xfrm>
              <a:off x="8306601" y="4794330"/>
              <a:ext cx="2993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Width = 3 is ignored because it is not wide enough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9616F9-C97B-4C99-A350-F1CBE1E4F572}"/>
                </a:ext>
              </a:extLst>
            </p:cNvPr>
            <p:cNvSpPr txBox="1"/>
            <p:nvPr/>
          </p:nvSpPr>
          <p:spPr>
            <a:xfrm>
              <a:off x="8568776" y="2498387"/>
              <a:ext cx="2607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If missing precision,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6 decimals are appended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FBDB8DC-FD90-45FA-9DD3-04B8A54FAEF1}"/>
              </a:ext>
            </a:extLst>
          </p:cNvPr>
          <p:cNvSpPr txBox="1"/>
          <p:nvPr/>
        </p:nvSpPr>
        <p:spPr>
          <a:xfrm>
            <a:off x="4197195" y="3089250"/>
            <a:ext cx="21672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'1,234.57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····</a:t>
            </a:r>
            <a:r>
              <a:rPr lang="en-US" sz="2400" b="1" dirty="0"/>
              <a:t>'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2B3851-017B-4588-87B7-D25BF3038B10}"/>
              </a:ext>
            </a:extLst>
          </p:cNvPr>
          <p:cNvSpPr txBox="1"/>
          <p:nvPr/>
        </p:nvSpPr>
        <p:spPr>
          <a:xfrm>
            <a:off x="298964" y="3089250"/>
            <a:ext cx="3555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(1234.567, '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dirty="0"/>
              <a:t>12,.2f')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6C1C23-BA86-4DD7-A9AD-E09AF761C673}"/>
              </a:ext>
            </a:extLst>
          </p:cNvPr>
          <p:cNvSpPr txBox="1"/>
          <p:nvPr/>
        </p:nvSpPr>
        <p:spPr>
          <a:xfrm>
            <a:off x="4574239" y="3507415"/>
            <a:ext cx="121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&lt; Left align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AA0AD0-77CE-4F47-B090-B2049CB38270}"/>
              </a:ext>
            </a:extLst>
          </p:cNvPr>
          <p:cNvSpPr txBox="1"/>
          <p:nvPr/>
        </p:nvSpPr>
        <p:spPr>
          <a:xfrm>
            <a:off x="4209895" y="4651350"/>
            <a:ext cx="21672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····</a:t>
            </a:r>
            <a:r>
              <a:rPr lang="en-US" sz="2400" b="1" dirty="0"/>
              <a:t>1234.6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····</a:t>
            </a:r>
            <a:r>
              <a:rPr lang="en-US" sz="2400" b="1" dirty="0"/>
              <a:t>'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C000B7-A04E-4567-BA12-40C97A211FFB}"/>
              </a:ext>
            </a:extLst>
          </p:cNvPr>
          <p:cNvSpPr txBox="1"/>
          <p:nvPr/>
        </p:nvSpPr>
        <p:spPr>
          <a:xfrm>
            <a:off x="311664" y="4651350"/>
            <a:ext cx="3555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(1234.567, '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^</a:t>
            </a:r>
            <a:r>
              <a:rPr lang="en-US" sz="2400" dirty="0"/>
              <a:t>14.1f')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4D2DC5-9ACB-42A7-8633-5E95CD57DDC8}"/>
              </a:ext>
            </a:extLst>
          </p:cNvPr>
          <p:cNvSpPr txBox="1"/>
          <p:nvPr/>
        </p:nvSpPr>
        <p:spPr>
          <a:xfrm>
            <a:off x="3599815" y="5069515"/>
            <a:ext cx="31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^ Center align – no comma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F92AA-6ACB-49B2-BF9A-8A82E6ACBAAD}"/>
              </a:ext>
            </a:extLst>
          </p:cNvPr>
          <p:cNvSpPr txBox="1"/>
          <p:nvPr/>
        </p:nvSpPr>
        <p:spPr>
          <a:xfrm>
            <a:off x="700371" y="2142313"/>
            <a:ext cx="3140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or… </a:t>
            </a:r>
            <a:r>
              <a:rPr lang="en-US" sz="1800" b="1" dirty="0"/>
              <a:t>format</a:t>
            </a:r>
            <a:r>
              <a:rPr lang="en-US" sz="1800" dirty="0"/>
              <a:t>(1234.567, '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sz="1800" dirty="0"/>
              <a:t>12,.2f')</a:t>
            </a:r>
          </a:p>
        </p:txBody>
      </p:sp>
    </p:spTree>
    <p:extLst>
      <p:ext uri="{BB962C8B-B14F-4D97-AF65-F5344CB8AC3E}">
        <p14:creationId xmlns:p14="http://schemas.microsoft.com/office/powerpoint/2010/main" val="271358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 - integers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119EC-E308-4542-BEC1-70E25EA5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4AE1B-9B7C-4EDA-A09A-4D4E082DBCD0}"/>
              </a:ext>
            </a:extLst>
          </p:cNvPr>
          <p:cNvSpPr txBox="1"/>
          <p:nvPr/>
        </p:nvSpPr>
        <p:spPr>
          <a:xfrm>
            <a:off x="1104255" y="2636788"/>
            <a:ext cx="4917052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format</a:t>
            </a:r>
            <a:r>
              <a:rPr lang="en-US" sz="4000" dirty="0"/>
              <a:t>(12345,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'&gt;12,d'</a:t>
            </a:r>
            <a:r>
              <a:rPr lang="en-US" sz="40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4A327-02D4-43FE-81A8-F6AC8EE5F324}"/>
              </a:ext>
            </a:extLst>
          </p:cNvPr>
          <p:cNvSpPr txBox="1"/>
          <p:nvPr/>
        </p:nvSpPr>
        <p:spPr>
          <a:xfrm>
            <a:off x="1551463" y="183884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>
                <a:solidFill>
                  <a:srgbClr val="C00000"/>
                </a:solidFill>
              </a:rPr>
              <a:t>function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667BC-ED5E-4F42-AAA0-63469FA635E6}"/>
              </a:ext>
            </a:extLst>
          </p:cNvPr>
          <p:cNvSpPr txBox="1"/>
          <p:nvPr/>
        </p:nvSpPr>
        <p:spPr>
          <a:xfrm>
            <a:off x="3595837" y="1838849"/>
            <a:ext cx="628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FBC86-8952-492F-95B8-3A6E55CED2B7}"/>
              </a:ext>
            </a:extLst>
          </p:cNvPr>
          <p:cNvSpPr txBox="1"/>
          <p:nvPr/>
        </p:nvSpPr>
        <p:spPr>
          <a:xfrm>
            <a:off x="2383609" y="4008922"/>
            <a:ext cx="22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return value is a 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22530-CA10-4FA5-B5FB-CA2CBA33949D}"/>
              </a:ext>
            </a:extLst>
          </p:cNvPr>
          <p:cNvCxnSpPr>
            <a:cxnSpLocks/>
          </p:cNvCxnSpPr>
          <p:nvPr/>
        </p:nvCxnSpPr>
        <p:spPr>
          <a:xfrm>
            <a:off x="1981488" y="2179189"/>
            <a:ext cx="0" cy="487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9D2E6A-CC29-49D6-BF18-422A40BFDC24}"/>
              </a:ext>
            </a:extLst>
          </p:cNvPr>
          <p:cNvCxnSpPr>
            <a:cxnSpLocks/>
          </p:cNvCxnSpPr>
          <p:nvPr/>
        </p:nvCxnSpPr>
        <p:spPr>
          <a:xfrm>
            <a:off x="3900123" y="2179189"/>
            <a:ext cx="0" cy="497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F3284D-193E-4D07-953C-34EEA1DF735D}"/>
              </a:ext>
            </a:extLst>
          </p:cNvPr>
          <p:cNvSpPr txBox="1"/>
          <p:nvPr/>
        </p:nvSpPr>
        <p:spPr>
          <a:xfrm>
            <a:off x="4536539" y="1838849"/>
            <a:ext cx="123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dirty="0">
                <a:solidFill>
                  <a:srgbClr val="C00000"/>
                </a:solidFill>
              </a:rPr>
              <a:t>format_spec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33E2DA-9376-48C6-ACEA-FDD2A7706A59}"/>
              </a:ext>
            </a:extLst>
          </p:cNvPr>
          <p:cNvCxnSpPr>
            <a:cxnSpLocks/>
          </p:cNvCxnSpPr>
          <p:nvPr/>
        </p:nvCxnSpPr>
        <p:spPr>
          <a:xfrm>
            <a:off x="5142184" y="2179189"/>
            <a:ext cx="0" cy="507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CBD7938-2A35-41CF-A5DC-D1F86B20381A}"/>
              </a:ext>
            </a:extLst>
          </p:cNvPr>
          <p:cNvSpPr/>
          <p:nvPr/>
        </p:nvSpPr>
        <p:spPr>
          <a:xfrm rot="5400000">
            <a:off x="3244847" y="1517654"/>
            <a:ext cx="584205" cy="4406900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8EE44-4F34-4E53-B043-7F87A1DE9D17}"/>
              </a:ext>
            </a:extLst>
          </p:cNvPr>
          <p:cNvSpPr/>
          <p:nvPr/>
        </p:nvSpPr>
        <p:spPr>
          <a:xfrm>
            <a:off x="1765433" y="4559976"/>
            <a:ext cx="3276333" cy="70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8CB8A-791D-4714-979D-8F960889350B}"/>
              </a:ext>
            </a:extLst>
          </p:cNvPr>
          <p:cNvSpPr txBox="1"/>
          <p:nvPr/>
        </p:nvSpPr>
        <p:spPr>
          <a:xfrm>
            <a:off x="1842114" y="4488582"/>
            <a:ext cx="31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'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······</a:t>
            </a:r>
            <a:r>
              <a:rPr lang="en-US" sz="4800" dirty="0"/>
              <a:t>12,345</a:t>
            </a:r>
            <a:r>
              <a:rPr lang="en-US" sz="4800" b="1" dirty="0"/>
              <a:t>'</a:t>
            </a:r>
            <a:endParaRPr lang="en-US" sz="4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727EC-9AE4-4495-ABB0-15B10BA2206D}"/>
              </a:ext>
            </a:extLst>
          </p:cNvPr>
          <p:cNvSpPr txBox="1"/>
          <p:nvPr/>
        </p:nvSpPr>
        <p:spPr>
          <a:xfrm>
            <a:off x="2358697" y="5657109"/>
            <a:ext cx="20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Total: 12 characters 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A82880C-1BBB-4AD7-BA9A-8A5C48BB809A}"/>
              </a:ext>
            </a:extLst>
          </p:cNvPr>
          <p:cNvSpPr/>
          <p:nvPr/>
        </p:nvSpPr>
        <p:spPr>
          <a:xfrm rot="16200000">
            <a:off x="3220719" y="3948621"/>
            <a:ext cx="365761" cy="2897205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13E871-F8D1-4243-B268-053F792ADBB7}"/>
              </a:ext>
            </a:extLst>
          </p:cNvPr>
          <p:cNvSpPr txBox="1"/>
          <p:nvPr/>
        </p:nvSpPr>
        <p:spPr>
          <a:xfrm>
            <a:off x="7274560" y="1455154"/>
            <a:ext cx="47650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1363" algn="l"/>
              </a:tabLst>
            </a:pPr>
            <a:r>
              <a:rPr lang="en-US" sz="2400" b="1" u="sng" dirty="0"/>
              <a:t>Format Specification options:</a:t>
            </a:r>
          </a:p>
          <a:p>
            <a:pPr>
              <a:tabLst>
                <a:tab pos="741363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dirty="0"/>
              <a:t>	– </a:t>
            </a:r>
            <a:r>
              <a:rPr lang="en-US" b="1" dirty="0"/>
              <a:t>alignment</a:t>
            </a:r>
            <a:r>
              <a:rPr lang="en-US" dirty="0"/>
              <a:t>: &lt; left, </a:t>
            </a:r>
            <a:r>
              <a:rPr lang="en-US" dirty="0">
                <a:solidFill>
                  <a:srgbClr val="C00000"/>
                </a:solidFill>
              </a:rPr>
              <a:t>&gt; right</a:t>
            </a:r>
            <a:r>
              <a:rPr lang="en-US" dirty="0"/>
              <a:t>, ^ center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i="1" dirty="0">
                <a:solidFill>
                  <a:srgbClr val="C00000"/>
                </a:solidFill>
              </a:rPr>
              <a:t>default for numbers: is right, may omit</a:t>
            </a:r>
          </a:p>
          <a:p>
            <a:pPr>
              <a:tabLst>
                <a:tab pos="457200" algn="l"/>
              </a:tabLst>
            </a:pPr>
            <a:endParaRPr lang="en-US" i="1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12</a:t>
            </a:r>
            <a:r>
              <a:rPr lang="en-US" dirty="0"/>
              <a:t>	– </a:t>
            </a:r>
            <a:r>
              <a:rPr lang="en-US" b="1" dirty="0"/>
              <a:t>width</a:t>
            </a:r>
            <a:r>
              <a:rPr lang="en-US" dirty="0"/>
              <a:t>: minimum # of</a:t>
            </a:r>
            <a:br>
              <a:rPr lang="en-US" dirty="0"/>
            </a:br>
            <a:r>
              <a:rPr lang="en-US" dirty="0"/>
              <a:t>               spaces to hold this string</a:t>
            </a:r>
            <a:br>
              <a:rPr lang="en-US" dirty="0"/>
            </a:b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,</a:t>
            </a:r>
            <a:r>
              <a:rPr lang="en-US" dirty="0"/>
              <a:t>	 – </a:t>
            </a:r>
            <a:r>
              <a:rPr lang="en-US" b="1" dirty="0"/>
              <a:t>comma style</a:t>
            </a:r>
            <a:r>
              <a:rPr lang="en-US" dirty="0"/>
              <a:t>: enabled </a:t>
            </a:r>
          </a:p>
          <a:p>
            <a:pPr>
              <a:tabLst>
                <a:tab pos="457200" algn="l"/>
              </a:tabLst>
            </a:pPr>
            <a:endParaRPr lang="en-US" dirty="0"/>
          </a:p>
          <a:p>
            <a:pPr>
              <a:tabLst>
                <a:tab pos="457200" algn="l"/>
              </a:tabLst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 d</a:t>
            </a:r>
            <a:r>
              <a:rPr lang="en-US" dirty="0"/>
              <a:t>	 – </a:t>
            </a:r>
            <a:r>
              <a:rPr lang="en-US" b="1" dirty="0"/>
              <a:t>type</a:t>
            </a:r>
            <a:r>
              <a:rPr lang="en-US" dirty="0"/>
              <a:t>: </a:t>
            </a:r>
            <a:r>
              <a:rPr lang="en-US" i="1" dirty="0"/>
              <a:t>for numbers, use </a:t>
            </a:r>
            <a:r>
              <a:rPr lang="en-US" dirty="0"/>
              <a:t>(f): float; (d): int </a:t>
            </a:r>
          </a:p>
        </p:txBody>
      </p:sp>
    </p:spTree>
    <p:extLst>
      <p:ext uri="{BB962C8B-B14F-4D97-AF65-F5344CB8AC3E}">
        <p14:creationId xmlns:p14="http://schemas.microsoft.com/office/powerpoint/2010/main" val="213890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dirty="0"/>
              <a:t> Function - integers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653FE-93EF-4BA5-9498-02696A8845FA}"/>
              </a:ext>
            </a:extLst>
          </p:cNvPr>
          <p:cNvSpPr txBox="1"/>
          <p:nvPr/>
        </p:nvSpPr>
        <p:spPr>
          <a:xfrm>
            <a:off x="8385306" y="1746347"/>
            <a:ext cx="28358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(1234.567, 'd')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3320E0-37DE-46C4-AC7E-D802BF43F5E7}"/>
              </a:ext>
            </a:extLst>
          </p:cNvPr>
          <p:cNvSpPr txBox="1"/>
          <p:nvPr/>
        </p:nvSpPr>
        <p:spPr>
          <a:xfrm>
            <a:off x="9307899" y="4315205"/>
            <a:ext cx="990636" cy="46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'1234'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102C11-6D70-4E27-8082-F5DBFFA0706A}"/>
              </a:ext>
            </a:extLst>
          </p:cNvPr>
          <p:cNvSpPr txBox="1"/>
          <p:nvPr/>
        </p:nvSpPr>
        <p:spPr>
          <a:xfrm>
            <a:off x="3261696" y="1710030"/>
            <a:ext cx="15406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···</a:t>
            </a:r>
            <a:r>
              <a:rPr lang="en-US" sz="2400" b="1" dirty="0"/>
              <a:t>1234'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7E271-A64C-4185-A237-C2BC3C69B57C}"/>
              </a:ext>
            </a:extLst>
          </p:cNvPr>
          <p:cNvSpPr txBox="1"/>
          <p:nvPr/>
        </p:nvSpPr>
        <p:spPr>
          <a:xfrm>
            <a:off x="2738116" y="1041075"/>
            <a:ext cx="258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For numbers, Right Align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is the default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DF618D-B0D8-40CF-9272-5FBFF110AE42}"/>
              </a:ext>
            </a:extLst>
          </p:cNvPr>
          <p:cNvSpPr txBox="1"/>
          <p:nvPr/>
        </p:nvSpPr>
        <p:spPr>
          <a:xfrm>
            <a:off x="8562810" y="3880811"/>
            <a:ext cx="24808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(1234, '3d')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FEA2F-04F9-4B8B-90E6-3A5D54670B19}"/>
              </a:ext>
            </a:extLst>
          </p:cNvPr>
          <p:cNvSpPr txBox="1"/>
          <p:nvPr/>
        </p:nvSpPr>
        <p:spPr>
          <a:xfrm>
            <a:off x="298964" y="1710030"/>
            <a:ext cx="3555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(1234, '7d')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28725-12BE-4D63-B618-4AE5491009EA}"/>
              </a:ext>
            </a:extLst>
          </p:cNvPr>
          <p:cNvSpPr txBox="1"/>
          <p:nvPr/>
        </p:nvSpPr>
        <p:spPr>
          <a:xfrm>
            <a:off x="3363672" y="2128195"/>
            <a:ext cx="13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Width = 7,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&gt; Right align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FF3528-85D7-46E8-A398-296B8B70FD69}"/>
              </a:ext>
            </a:extLst>
          </p:cNvPr>
          <p:cNvSpPr txBox="1"/>
          <p:nvPr/>
        </p:nvSpPr>
        <p:spPr>
          <a:xfrm>
            <a:off x="8306601" y="4794330"/>
            <a:ext cx="299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Width = 3 is ignored because it is not wide enough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9616F9-C97B-4C99-A350-F1CBE1E4F572}"/>
              </a:ext>
            </a:extLst>
          </p:cNvPr>
          <p:cNvSpPr txBox="1"/>
          <p:nvPr/>
        </p:nvSpPr>
        <p:spPr>
          <a:xfrm>
            <a:off x="7787986" y="2150407"/>
            <a:ext cx="403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ValueError: Unknown format code 'd' for object of type 'float'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BDB8DC-FD90-45FA-9DD3-04B8A54FAEF1}"/>
              </a:ext>
            </a:extLst>
          </p:cNvPr>
          <p:cNvSpPr txBox="1"/>
          <p:nvPr/>
        </p:nvSpPr>
        <p:spPr>
          <a:xfrm>
            <a:off x="3261696" y="3383537"/>
            <a:ext cx="15406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'1,234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</a:t>
            </a:r>
            <a:r>
              <a:rPr lang="en-US" sz="2400" b="1" dirty="0"/>
              <a:t>'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2B3851-017B-4588-87B7-D25BF3038B10}"/>
              </a:ext>
            </a:extLst>
          </p:cNvPr>
          <p:cNvSpPr txBox="1"/>
          <p:nvPr/>
        </p:nvSpPr>
        <p:spPr>
          <a:xfrm>
            <a:off x="298964" y="3383537"/>
            <a:ext cx="3555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(1234, '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sz="2400" dirty="0"/>
              <a:t>7,d')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6C1C23-BA86-4DD7-A9AD-E09AF761C673}"/>
              </a:ext>
            </a:extLst>
          </p:cNvPr>
          <p:cNvSpPr txBox="1"/>
          <p:nvPr/>
        </p:nvSpPr>
        <p:spPr>
          <a:xfrm>
            <a:off x="3426157" y="3801702"/>
            <a:ext cx="1211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&lt; Left align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AA0AD0-77CE-4F47-B090-B2049CB38270}"/>
              </a:ext>
            </a:extLst>
          </p:cNvPr>
          <p:cNvSpPr txBox="1"/>
          <p:nvPr/>
        </p:nvSpPr>
        <p:spPr>
          <a:xfrm>
            <a:off x="3261696" y="4945637"/>
            <a:ext cx="15406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'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</a:t>
            </a:r>
            <a:r>
              <a:rPr lang="en-US" sz="2400" b="1" dirty="0"/>
              <a:t>1,234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··</a:t>
            </a:r>
            <a:r>
              <a:rPr lang="en-US" sz="2400" b="1" dirty="0"/>
              <a:t>'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C000B7-A04E-4567-BA12-40C97A211FFB}"/>
              </a:ext>
            </a:extLst>
          </p:cNvPr>
          <p:cNvSpPr txBox="1"/>
          <p:nvPr/>
        </p:nvSpPr>
        <p:spPr>
          <a:xfrm>
            <a:off x="311664" y="4945637"/>
            <a:ext cx="35559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format</a:t>
            </a:r>
            <a:r>
              <a:rPr lang="en-US" sz="2400" dirty="0"/>
              <a:t>(1234, '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^9</a:t>
            </a:r>
            <a:r>
              <a:rPr lang="en-US" sz="2400" dirty="0"/>
              <a:t>,d')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4D2DC5-9ACB-42A7-8633-5E95CD57DDC8}"/>
              </a:ext>
            </a:extLst>
          </p:cNvPr>
          <p:cNvSpPr txBox="1"/>
          <p:nvPr/>
        </p:nvSpPr>
        <p:spPr>
          <a:xfrm>
            <a:off x="3291184" y="5363802"/>
            <a:ext cx="148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^ Center align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4C40E7-9652-414F-8A77-15EC21F5BFD5}"/>
              </a:ext>
            </a:extLst>
          </p:cNvPr>
          <p:cNvSpPr txBox="1"/>
          <p:nvPr/>
        </p:nvSpPr>
        <p:spPr>
          <a:xfrm>
            <a:off x="700371" y="2142313"/>
            <a:ext cx="31401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or… </a:t>
            </a:r>
            <a:r>
              <a:rPr lang="en-US" sz="1800" b="1" dirty="0"/>
              <a:t>format</a:t>
            </a:r>
            <a:r>
              <a:rPr lang="en-US" sz="1800" dirty="0"/>
              <a:t>(1234, '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sz="1800" dirty="0"/>
              <a:t>7d')</a:t>
            </a:r>
          </a:p>
        </p:txBody>
      </p:sp>
    </p:spTree>
    <p:extLst>
      <p:ext uri="{BB962C8B-B14F-4D97-AF65-F5344CB8AC3E}">
        <p14:creationId xmlns:p14="http://schemas.microsoft.com/office/powerpoint/2010/main" val="393843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435FCA-BDD1-474F-AD11-59502064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altLang="en-US" sz="4000" dirty="0"/>
              <a:t> Function nested with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E4DD-42FA-49D0-BF56-0296525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4AE1B-9B7C-4EDA-A09A-4D4E082DBCD0}"/>
              </a:ext>
            </a:extLst>
          </p:cNvPr>
          <p:cNvSpPr txBox="1"/>
          <p:nvPr/>
        </p:nvSpPr>
        <p:spPr>
          <a:xfrm>
            <a:off x="723468" y="1606350"/>
            <a:ext cx="1087547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print</a:t>
            </a:r>
            <a:r>
              <a:rPr lang="en-US" sz="4000" dirty="0"/>
              <a:t>('The number is',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format</a:t>
            </a:r>
            <a:r>
              <a:rPr lang="en-US" sz="4000" dirty="0"/>
              <a:t>(12345.6789, '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en-US" sz="4000" dirty="0"/>
              <a:t>,.2f'))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7B795-8CE8-4BD0-B30D-00FF316853BE}"/>
              </a:ext>
            </a:extLst>
          </p:cNvPr>
          <p:cNvGrpSpPr/>
          <p:nvPr/>
        </p:nvGrpSpPr>
        <p:grpSpPr>
          <a:xfrm>
            <a:off x="2556238" y="3261360"/>
            <a:ext cx="7209938" cy="1559657"/>
            <a:chOff x="2237793" y="3261360"/>
            <a:chExt cx="7209938" cy="155965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B7A50A-CACD-49C5-B8E0-E6ED7193F22C}"/>
                </a:ext>
              </a:extLst>
            </p:cNvPr>
            <p:cNvSpPr/>
            <p:nvPr/>
          </p:nvSpPr>
          <p:spPr>
            <a:xfrm>
              <a:off x="6059638" y="3412698"/>
              <a:ext cx="3003082" cy="528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2A97A10-C0F4-4239-8EAC-2D1B9141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18246" y="3385631"/>
              <a:ext cx="429485" cy="53647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397B79-FF1E-4307-B2D3-B88A297F93C2}"/>
                </a:ext>
              </a:extLst>
            </p:cNvPr>
            <p:cNvSpPr txBox="1"/>
            <p:nvPr/>
          </p:nvSpPr>
          <p:spPr>
            <a:xfrm>
              <a:off x="2237793" y="3261360"/>
              <a:ext cx="69108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The</a:t>
              </a:r>
              <a:r>
                <a:rPr lang="en-US" sz="4800" dirty="0">
                  <a:solidFill>
                    <a:schemeClr val="accent2">
                      <a:lumMod val="75000"/>
                    </a:schemeClr>
                  </a:solidFill>
                </a:rPr>
                <a:t>·</a:t>
              </a:r>
              <a:r>
                <a:rPr lang="en-US" sz="4800" dirty="0"/>
                <a:t>number</a:t>
              </a:r>
              <a:r>
                <a:rPr lang="en-US" sz="4800" dirty="0">
                  <a:solidFill>
                    <a:schemeClr val="accent2">
                      <a:lumMod val="75000"/>
                    </a:schemeClr>
                  </a:solidFill>
                </a:rPr>
                <a:t>·</a:t>
              </a:r>
              <a:r>
                <a:rPr lang="en-US" sz="4800" dirty="0"/>
                <a:t>is</a:t>
              </a:r>
              <a:r>
                <a:rPr lang="en-US" sz="4800" dirty="0">
                  <a:solidFill>
                    <a:schemeClr val="accent2">
                      <a:lumMod val="75000"/>
                    </a:schemeClr>
                  </a:solidFill>
                </a:rPr>
                <a:t>····</a:t>
              </a:r>
              <a:r>
                <a:rPr lang="en-US" sz="4800" dirty="0"/>
                <a:t>12,345.68</a:t>
              </a: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08F6EA87-1F70-4AAD-9932-F1EC8C3494A6}"/>
                </a:ext>
              </a:extLst>
            </p:cNvPr>
            <p:cNvSpPr/>
            <p:nvPr/>
          </p:nvSpPr>
          <p:spPr>
            <a:xfrm rot="16200000">
              <a:off x="4047961" y="2375301"/>
              <a:ext cx="336882" cy="3609476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DB5AA4CF-F828-4AAF-815B-B1E565D0D9FA}"/>
                </a:ext>
              </a:extLst>
            </p:cNvPr>
            <p:cNvSpPr/>
            <p:nvPr/>
          </p:nvSpPr>
          <p:spPr>
            <a:xfrm rot="16200000">
              <a:off x="7379230" y="2668475"/>
              <a:ext cx="368434" cy="2991575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B4A2F0-F6CA-4B33-B0A1-05C2EE9F88F2}"/>
                </a:ext>
              </a:extLst>
            </p:cNvPr>
            <p:cNvSpPr txBox="1"/>
            <p:nvPr/>
          </p:nvSpPr>
          <p:spPr>
            <a:xfrm>
              <a:off x="6538741" y="4451685"/>
              <a:ext cx="203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Total: 12 characters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69750D-8FD1-4663-A30A-F6332913D5A7}"/>
              </a:ext>
            </a:extLst>
          </p:cNvPr>
          <p:cNvSpPr txBox="1"/>
          <p:nvPr/>
        </p:nvSpPr>
        <p:spPr>
          <a:xfrm>
            <a:off x="3858714" y="4461845"/>
            <a:ext cx="13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String literal</a:t>
            </a:r>
          </a:p>
        </p:txBody>
      </p:sp>
    </p:spTree>
    <p:extLst>
      <p:ext uri="{BB962C8B-B14F-4D97-AF65-F5344CB8AC3E}">
        <p14:creationId xmlns:p14="http://schemas.microsoft.com/office/powerpoint/2010/main" val="183422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2FD-8998-4672-9C68-444CD680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51884D-5BDC-4CAC-8866-D3EE7A99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17380-6E04-4949-8844-EE023B19A49F}"/>
              </a:ext>
            </a:extLst>
          </p:cNvPr>
          <p:cNvSpPr txBox="1"/>
          <p:nvPr/>
        </p:nvSpPr>
        <p:spPr>
          <a:xfrm>
            <a:off x="266700" y="1246352"/>
            <a:ext cx="54723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print</a:t>
            </a:r>
            <a:r>
              <a:rPr lang="en-US" sz="2000" dirty="0"/>
              <a:t>(1111, 'Bicycle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(200.99,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(2222, 'Skateboard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(75.23,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(3333, 'Motorcycle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(6599.99,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(4444, 'Hoverboard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(188.99,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(5555, 'Scooter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(2499.99, '7.2f'))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F8744-B098-4306-BD09-73371B910612}"/>
              </a:ext>
            </a:extLst>
          </p:cNvPr>
          <p:cNvSpPr txBox="1"/>
          <p:nvPr/>
        </p:nvSpPr>
        <p:spPr>
          <a:xfrm>
            <a:off x="266700" y="3492062"/>
            <a:ext cx="73431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print</a:t>
            </a:r>
            <a:r>
              <a:rPr lang="en-US" sz="2000" dirty="0"/>
              <a:t>(1111, 'XTron 1000A Mountain Bicycle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(200.99,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(2222, 'Skateboard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(75.23,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(3333, 'Motorcycle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(6599.99,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(4444, 'Hoverboard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(188.99, '7.2f'))</a:t>
            </a:r>
          </a:p>
          <a:p>
            <a:r>
              <a:rPr lang="en-US" sz="2000" b="1" dirty="0"/>
              <a:t>print</a:t>
            </a:r>
            <a:r>
              <a:rPr lang="en-US" sz="2000" dirty="0"/>
              <a:t>(5555, 'Scooter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\t</a:t>
            </a:r>
            <a:r>
              <a:rPr lang="en-US" sz="2000" dirty="0"/>
              <a:t>', </a:t>
            </a:r>
            <a:r>
              <a:rPr lang="en-US" sz="2000" b="1" dirty="0"/>
              <a:t>format</a:t>
            </a:r>
            <a:r>
              <a:rPr lang="en-US" sz="2000" dirty="0"/>
              <a:t>(2499.99, '7.2f'))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95197-FA8E-4A1D-97EF-EF749525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2" y="1401927"/>
            <a:ext cx="3343275" cy="139065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90DA8-1E1E-4CA3-88E4-16B7BB9E02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125" y="3927147"/>
            <a:ext cx="5654675" cy="1154015"/>
          </a:xfrm>
          <a:custGeom>
            <a:avLst/>
            <a:gdLst>
              <a:gd name="connsiteX0" fmla="*/ 0 w 5654675"/>
              <a:gd name="connsiteY0" fmla="*/ 0 h 1154015"/>
              <a:gd name="connsiteX1" fmla="*/ 622014 w 5654675"/>
              <a:gd name="connsiteY1" fmla="*/ 0 h 1154015"/>
              <a:gd name="connsiteX2" fmla="*/ 1074388 w 5654675"/>
              <a:gd name="connsiteY2" fmla="*/ 0 h 1154015"/>
              <a:gd name="connsiteX3" fmla="*/ 1526762 w 5654675"/>
              <a:gd name="connsiteY3" fmla="*/ 0 h 1154015"/>
              <a:gd name="connsiteX4" fmla="*/ 2148777 w 5654675"/>
              <a:gd name="connsiteY4" fmla="*/ 0 h 1154015"/>
              <a:gd name="connsiteX5" fmla="*/ 2714244 w 5654675"/>
              <a:gd name="connsiteY5" fmla="*/ 0 h 1154015"/>
              <a:gd name="connsiteX6" fmla="*/ 3336258 w 5654675"/>
              <a:gd name="connsiteY6" fmla="*/ 0 h 1154015"/>
              <a:gd name="connsiteX7" fmla="*/ 3901726 w 5654675"/>
              <a:gd name="connsiteY7" fmla="*/ 0 h 1154015"/>
              <a:gd name="connsiteX8" fmla="*/ 4297553 w 5654675"/>
              <a:gd name="connsiteY8" fmla="*/ 0 h 1154015"/>
              <a:gd name="connsiteX9" fmla="*/ 4806474 w 5654675"/>
              <a:gd name="connsiteY9" fmla="*/ 0 h 1154015"/>
              <a:gd name="connsiteX10" fmla="*/ 5654675 w 5654675"/>
              <a:gd name="connsiteY10" fmla="*/ 0 h 1154015"/>
              <a:gd name="connsiteX11" fmla="*/ 5654675 w 5654675"/>
              <a:gd name="connsiteY11" fmla="*/ 600088 h 1154015"/>
              <a:gd name="connsiteX12" fmla="*/ 5654675 w 5654675"/>
              <a:gd name="connsiteY12" fmla="*/ 1154015 h 1154015"/>
              <a:gd name="connsiteX13" fmla="*/ 4976114 w 5654675"/>
              <a:gd name="connsiteY13" fmla="*/ 1154015 h 1154015"/>
              <a:gd name="connsiteX14" fmla="*/ 4410647 w 5654675"/>
              <a:gd name="connsiteY14" fmla="*/ 1154015 h 1154015"/>
              <a:gd name="connsiteX15" fmla="*/ 3788632 w 5654675"/>
              <a:gd name="connsiteY15" fmla="*/ 1154015 h 1154015"/>
              <a:gd name="connsiteX16" fmla="*/ 3392805 w 5654675"/>
              <a:gd name="connsiteY16" fmla="*/ 1154015 h 1154015"/>
              <a:gd name="connsiteX17" fmla="*/ 2827338 w 5654675"/>
              <a:gd name="connsiteY17" fmla="*/ 1154015 h 1154015"/>
              <a:gd name="connsiteX18" fmla="*/ 2148777 w 5654675"/>
              <a:gd name="connsiteY18" fmla="*/ 1154015 h 1154015"/>
              <a:gd name="connsiteX19" fmla="*/ 1470216 w 5654675"/>
              <a:gd name="connsiteY19" fmla="*/ 1154015 h 1154015"/>
              <a:gd name="connsiteX20" fmla="*/ 1017842 w 5654675"/>
              <a:gd name="connsiteY20" fmla="*/ 1154015 h 1154015"/>
              <a:gd name="connsiteX21" fmla="*/ 622014 w 5654675"/>
              <a:gd name="connsiteY21" fmla="*/ 1154015 h 1154015"/>
              <a:gd name="connsiteX22" fmla="*/ 0 w 5654675"/>
              <a:gd name="connsiteY22" fmla="*/ 1154015 h 1154015"/>
              <a:gd name="connsiteX23" fmla="*/ 0 w 5654675"/>
              <a:gd name="connsiteY23" fmla="*/ 577008 h 1154015"/>
              <a:gd name="connsiteX24" fmla="*/ 0 w 5654675"/>
              <a:gd name="connsiteY24" fmla="*/ 0 h 11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4675" h="1154015" fill="none" extrusionOk="0">
                <a:moveTo>
                  <a:pt x="0" y="0"/>
                </a:moveTo>
                <a:cubicBezTo>
                  <a:pt x="223395" y="-14776"/>
                  <a:pt x="457175" y="29825"/>
                  <a:pt x="622014" y="0"/>
                </a:cubicBezTo>
                <a:cubicBezTo>
                  <a:pt x="786853" y="-29825"/>
                  <a:pt x="907449" y="50149"/>
                  <a:pt x="1074388" y="0"/>
                </a:cubicBezTo>
                <a:cubicBezTo>
                  <a:pt x="1241327" y="-50149"/>
                  <a:pt x="1399741" y="46798"/>
                  <a:pt x="1526762" y="0"/>
                </a:cubicBezTo>
                <a:cubicBezTo>
                  <a:pt x="1653783" y="-46798"/>
                  <a:pt x="2009253" y="36599"/>
                  <a:pt x="2148777" y="0"/>
                </a:cubicBezTo>
                <a:cubicBezTo>
                  <a:pt x="2288302" y="-36599"/>
                  <a:pt x="2556486" y="28597"/>
                  <a:pt x="2714244" y="0"/>
                </a:cubicBezTo>
                <a:cubicBezTo>
                  <a:pt x="2872002" y="-28597"/>
                  <a:pt x="3112220" y="42393"/>
                  <a:pt x="3336258" y="0"/>
                </a:cubicBezTo>
                <a:cubicBezTo>
                  <a:pt x="3560296" y="-42393"/>
                  <a:pt x="3739124" y="10064"/>
                  <a:pt x="3901726" y="0"/>
                </a:cubicBezTo>
                <a:cubicBezTo>
                  <a:pt x="4064328" y="-10064"/>
                  <a:pt x="4132023" y="39514"/>
                  <a:pt x="4297553" y="0"/>
                </a:cubicBezTo>
                <a:cubicBezTo>
                  <a:pt x="4463083" y="-39514"/>
                  <a:pt x="4659162" y="54302"/>
                  <a:pt x="4806474" y="0"/>
                </a:cubicBezTo>
                <a:cubicBezTo>
                  <a:pt x="4953786" y="-54302"/>
                  <a:pt x="5441521" y="73848"/>
                  <a:pt x="5654675" y="0"/>
                </a:cubicBezTo>
                <a:cubicBezTo>
                  <a:pt x="5660571" y="216895"/>
                  <a:pt x="5635753" y="395788"/>
                  <a:pt x="5654675" y="600088"/>
                </a:cubicBezTo>
                <a:cubicBezTo>
                  <a:pt x="5673597" y="804388"/>
                  <a:pt x="5608560" y="963548"/>
                  <a:pt x="5654675" y="1154015"/>
                </a:cubicBezTo>
                <a:cubicBezTo>
                  <a:pt x="5455810" y="1217528"/>
                  <a:pt x="5294523" y="1087539"/>
                  <a:pt x="4976114" y="1154015"/>
                </a:cubicBezTo>
                <a:cubicBezTo>
                  <a:pt x="4657705" y="1220491"/>
                  <a:pt x="4600119" y="1135392"/>
                  <a:pt x="4410647" y="1154015"/>
                </a:cubicBezTo>
                <a:cubicBezTo>
                  <a:pt x="4221175" y="1172638"/>
                  <a:pt x="4017222" y="1123482"/>
                  <a:pt x="3788632" y="1154015"/>
                </a:cubicBezTo>
                <a:cubicBezTo>
                  <a:pt x="3560042" y="1184548"/>
                  <a:pt x="3489338" y="1112970"/>
                  <a:pt x="3392805" y="1154015"/>
                </a:cubicBezTo>
                <a:cubicBezTo>
                  <a:pt x="3296272" y="1195060"/>
                  <a:pt x="2988448" y="1089740"/>
                  <a:pt x="2827338" y="1154015"/>
                </a:cubicBezTo>
                <a:cubicBezTo>
                  <a:pt x="2666228" y="1218290"/>
                  <a:pt x="2357926" y="1084211"/>
                  <a:pt x="2148777" y="1154015"/>
                </a:cubicBezTo>
                <a:cubicBezTo>
                  <a:pt x="1939628" y="1223819"/>
                  <a:pt x="1636500" y="1104370"/>
                  <a:pt x="1470216" y="1154015"/>
                </a:cubicBezTo>
                <a:cubicBezTo>
                  <a:pt x="1303932" y="1203660"/>
                  <a:pt x="1242284" y="1152708"/>
                  <a:pt x="1017842" y="1154015"/>
                </a:cubicBezTo>
                <a:cubicBezTo>
                  <a:pt x="793400" y="1155322"/>
                  <a:pt x="701432" y="1146411"/>
                  <a:pt x="622014" y="1154015"/>
                </a:cubicBezTo>
                <a:cubicBezTo>
                  <a:pt x="542596" y="1161619"/>
                  <a:pt x="221994" y="1096079"/>
                  <a:pt x="0" y="1154015"/>
                </a:cubicBezTo>
                <a:cubicBezTo>
                  <a:pt x="-26265" y="928642"/>
                  <a:pt x="5358" y="770908"/>
                  <a:pt x="0" y="577008"/>
                </a:cubicBezTo>
                <a:cubicBezTo>
                  <a:pt x="-5358" y="383108"/>
                  <a:pt x="61451" y="202583"/>
                  <a:pt x="0" y="0"/>
                </a:cubicBezTo>
                <a:close/>
              </a:path>
              <a:path w="5654675" h="1154015" stroke="0" extrusionOk="0">
                <a:moveTo>
                  <a:pt x="0" y="0"/>
                </a:moveTo>
                <a:cubicBezTo>
                  <a:pt x="142606" y="-56857"/>
                  <a:pt x="411913" y="7801"/>
                  <a:pt x="622014" y="0"/>
                </a:cubicBezTo>
                <a:cubicBezTo>
                  <a:pt x="832115" y="-7801"/>
                  <a:pt x="1022915" y="51358"/>
                  <a:pt x="1187482" y="0"/>
                </a:cubicBezTo>
                <a:cubicBezTo>
                  <a:pt x="1352049" y="-51358"/>
                  <a:pt x="1417787" y="30756"/>
                  <a:pt x="1639856" y="0"/>
                </a:cubicBezTo>
                <a:cubicBezTo>
                  <a:pt x="1861925" y="-30756"/>
                  <a:pt x="1981502" y="22397"/>
                  <a:pt x="2092230" y="0"/>
                </a:cubicBezTo>
                <a:cubicBezTo>
                  <a:pt x="2202958" y="-22397"/>
                  <a:pt x="2380209" y="50619"/>
                  <a:pt x="2601151" y="0"/>
                </a:cubicBezTo>
                <a:cubicBezTo>
                  <a:pt x="2822093" y="-50619"/>
                  <a:pt x="2806333" y="32611"/>
                  <a:pt x="2996978" y="0"/>
                </a:cubicBezTo>
                <a:cubicBezTo>
                  <a:pt x="3187623" y="-32611"/>
                  <a:pt x="3480006" y="17550"/>
                  <a:pt x="3618992" y="0"/>
                </a:cubicBezTo>
                <a:cubicBezTo>
                  <a:pt x="3757978" y="-17550"/>
                  <a:pt x="4025928" y="11636"/>
                  <a:pt x="4184460" y="0"/>
                </a:cubicBezTo>
                <a:cubicBezTo>
                  <a:pt x="4342992" y="-11636"/>
                  <a:pt x="4507259" y="26581"/>
                  <a:pt x="4749927" y="0"/>
                </a:cubicBezTo>
                <a:cubicBezTo>
                  <a:pt x="4992595" y="-26581"/>
                  <a:pt x="5260732" y="85418"/>
                  <a:pt x="5654675" y="0"/>
                </a:cubicBezTo>
                <a:cubicBezTo>
                  <a:pt x="5716784" y="242469"/>
                  <a:pt x="5607040" y="459242"/>
                  <a:pt x="5654675" y="588548"/>
                </a:cubicBezTo>
                <a:cubicBezTo>
                  <a:pt x="5702310" y="717854"/>
                  <a:pt x="5612496" y="968546"/>
                  <a:pt x="5654675" y="1154015"/>
                </a:cubicBezTo>
                <a:cubicBezTo>
                  <a:pt x="5353631" y="1157829"/>
                  <a:pt x="5319645" y="1101489"/>
                  <a:pt x="5032661" y="1154015"/>
                </a:cubicBezTo>
                <a:cubicBezTo>
                  <a:pt x="4745677" y="1206541"/>
                  <a:pt x="4738476" y="1111550"/>
                  <a:pt x="4467193" y="1154015"/>
                </a:cubicBezTo>
                <a:cubicBezTo>
                  <a:pt x="4195910" y="1196480"/>
                  <a:pt x="4161986" y="1116717"/>
                  <a:pt x="4071366" y="1154015"/>
                </a:cubicBezTo>
                <a:cubicBezTo>
                  <a:pt x="3980746" y="1191313"/>
                  <a:pt x="3687408" y="1128116"/>
                  <a:pt x="3392805" y="1154015"/>
                </a:cubicBezTo>
                <a:cubicBezTo>
                  <a:pt x="3098202" y="1179914"/>
                  <a:pt x="2890723" y="1140408"/>
                  <a:pt x="2714244" y="1154015"/>
                </a:cubicBezTo>
                <a:cubicBezTo>
                  <a:pt x="2537765" y="1167622"/>
                  <a:pt x="2380170" y="1113243"/>
                  <a:pt x="2205323" y="1154015"/>
                </a:cubicBezTo>
                <a:cubicBezTo>
                  <a:pt x="2030476" y="1194787"/>
                  <a:pt x="1825249" y="1094967"/>
                  <a:pt x="1583309" y="1154015"/>
                </a:cubicBezTo>
                <a:cubicBezTo>
                  <a:pt x="1341369" y="1213063"/>
                  <a:pt x="1132461" y="1141635"/>
                  <a:pt x="904748" y="1154015"/>
                </a:cubicBezTo>
                <a:cubicBezTo>
                  <a:pt x="677035" y="1166395"/>
                  <a:pt x="336364" y="1046980"/>
                  <a:pt x="0" y="1154015"/>
                </a:cubicBezTo>
                <a:cubicBezTo>
                  <a:pt x="-15262" y="864123"/>
                  <a:pt x="10206" y="710626"/>
                  <a:pt x="0" y="553927"/>
                </a:cubicBezTo>
                <a:cubicBezTo>
                  <a:pt x="-10206" y="397228"/>
                  <a:pt x="42312" y="236561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62791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D72602-8254-47B4-8021-0457D8C6621B}"/>
              </a:ext>
            </a:extLst>
          </p:cNvPr>
          <p:cNvSpPr txBox="1"/>
          <p:nvPr/>
        </p:nvSpPr>
        <p:spPr>
          <a:xfrm>
            <a:off x="1384300" y="5774559"/>
            <a:ext cx="858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Is tabbing a good solution for alignment of output?     </a:t>
            </a:r>
            <a:r>
              <a:rPr lang="en-US" sz="2400" b="1" dirty="0">
                <a:solidFill>
                  <a:srgbClr val="A16E0A"/>
                </a:solidFill>
              </a:rPr>
              <a:t>YES</a:t>
            </a:r>
            <a:r>
              <a:rPr lang="en-US" sz="2400" b="1" dirty="0"/>
              <a:t>   or   </a:t>
            </a:r>
            <a:r>
              <a:rPr lang="en-US" sz="2400" b="1" dirty="0">
                <a:solidFill>
                  <a:srgbClr val="A16E0A"/>
                </a:solidFill>
              </a:rPr>
              <a:t>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53374-C728-4D55-A10C-98CBB922C7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125" y="1616557"/>
            <a:ext cx="2859723" cy="1150370"/>
          </a:xfrm>
          <a:custGeom>
            <a:avLst/>
            <a:gdLst>
              <a:gd name="connsiteX0" fmla="*/ 0 w 2859723"/>
              <a:gd name="connsiteY0" fmla="*/ 0 h 1150370"/>
              <a:gd name="connsiteX1" fmla="*/ 543347 w 2859723"/>
              <a:gd name="connsiteY1" fmla="*/ 0 h 1150370"/>
              <a:gd name="connsiteX2" fmla="*/ 1143889 w 2859723"/>
              <a:gd name="connsiteY2" fmla="*/ 0 h 1150370"/>
              <a:gd name="connsiteX3" fmla="*/ 1744431 w 2859723"/>
              <a:gd name="connsiteY3" fmla="*/ 0 h 1150370"/>
              <a:gd name="connsiteX4" fmla="*/ 2344973 w 2859723"/>
              <a:gd name="connsiteY4" fmla="*/ 0 h 1150370"/>
              <a:gd name="connsiteX5" fmla="*/ 2859723 w 2859723"/>
              <a:gd name="connsiteY5" fmla="*/ 0 h 1150370"/>
              <a:gd name="connsiteX6" fmla="*/ 2859723 w 2859723"/>
              <a:gd name="connsiteY6" fmla="*/ 563681 h 1150370"/>
              <a:gd name="connsiteX7" fmla="*/ 2859723 w 2859723"/>
              <a:gd name="connsiteY7" fmla="*/ 1150370 h 1150370"/>
              <a:gd name="connsiteX8" fmla="*/ 2230584 w 2859723"/>
              <a:gd name="connsiteY8" fmla="*/ 1150370 h 1150370"/>
              <a:gd name="connsiteX9" fmla="*/ 1687237 w 2859723"/>
              <a:gd name="connsiteY9" fmla="*/ 1150370 h 1150370"/>
              <a:gd name="connsiteX10" fmla="*/ 1058098 w 2859723"/>
              <a:gd name="connsiteY10" fmla="*/ 1150370 h 1150370"/>
              <a:gd name="connsiteX11" fmla="*/ 0 w 2859723"/>
              <a:gd name="connsiteY11" fmla="*/ 1150370 h 1150370"/>
              <a:gd name="connsiteX12" fmla="*/ 0 w 2859723"/>
              <a:gd name="connsiteY12" fmla="*/ 552178 h 1150370"/>
              <a:gd name="connsiteX13" fmla="*/ 0 w 2859723"/>
              <a:gd name="connsiteY13" fmla="*/ 0 h 115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59723" h="1150370" fill="none" extrusionOk="0">
                <a:moveTo>
                  <a:pt x="0" y="0"/>
                </a:moveTo>
                <a:cubicBezTo>
                  <a:pt x="152188" y="-2704"/>
                  <a:pt x="343336" y="14487"/>
                  <a:pt x="543347" y="0"/>
                </a:cubicBezTo>
                <a:cubicBezTo>
                  <a:pt x="743358" y="-14487"/>
                  <a:pt x="957274" y="26907"/>
                  <a:pt x="1143889" y="0"/>
                </a:cubicBezTo>
                <a:cubicBezTo>
                  <a:pt x="1330504" y="-26907"/>
                  <a:pt x="1602794" y="24067"/>
                  <a:pt x="1744431" y="0"/>
                </a:cubicBezTo>
                <a:cubicBezTo>
                  <a:pt x="1886068" y="-24067"/>
                  <a:pt x="2168174" y="59860"/>
                  <a:pt x="2344973" y="0"/>
                </a:cubicBezTo>
                <a:cubicBezTo>
                  <a:pt x="2521772" y="-59860"/>
                  <a:pt x="2673430" y="3621"/>
                  <a:pt x="2859723" y="0"/>
                </a:cubicBezTo>
                <a:cubicBezTo>
                  <a:pt x="2914393" y="175328"/>
                  <a:pt x="2798531" y="316053"/>
                  <a:pt x="2859723" y="563681"/>
                </a:cubicBezTo>
                <a:cubicBezTo>
                  <a:pt x="2920915" y="811309"/>
                  <a:pt x="2826183" y="939675"/>
                  <a:pt x="2859723" y="1150370"/>
                </a:cubicBezTo>
                <a:cubicBezTo>
                  <a:pt x="2569532" y="1224899"/>
                  <a:pt x="2410994" y="1148191"/>
                  <a:pt x="2230584" y="1150370"/>
                </a:cubicBezTo>
                <a:cubicBezTo>
                  <a:pt x="2050174" y="1152549"/>
                  <a:pt x="1921441" y="1089141"/>
                  <a:pt x="1687237" y="1150370"/>
                </a:cubicBezTo>
                <a:cubicBezTo>
                  <a:pt x="1453033" y="1211599"/>
                  <a:pt x="1185845" y="1139907"/>
                  <a:pt x="1058098" y="1150370"/>
                </a:cubicBezTo>
                <a:cubicBezTo>
                  <a:pt x="930351" y="1160833"/>
                  <a:pt x="331938" y="1121406"/>
                  <a:pt x="0" y="1150370"/>
                </a:cubicBezTo>
                <a:cubicBezTo>
                  <a:pt x="-31302" y="878104"/>
                  <a:pt x="39978" y="672956"/>
                  <a:pt x="0" y="552178"/>
                </a:cubicBezTo>
                <a:cubicBezTo>
                  <a:pt x="-39978" y="431400"/>
                  <a:pt x="32157" y="212627"/>
                  <a:pt x="0" y="0"/>
                </a:cubicBezTo>
                <a:close/>
              </a:path>
              <a:path w="2859723" h="1150370" stroke="0" extrusionOk="0">
                <a:moveTo>
                  <a:pt x="0" y="0"/>
                </a:moveTo>
                <a:cubicBezTo>
                  <a:pt x="199240" y="-32501"/>
                  <a:pt x="447019" y="43698"/>
                  <a:pt x="600542" y="0"/>
                </a:cubicBezTo>
                <a:cubicBezTo>
                  <a:pt x="754065" y="-43698"/>
                  <a:pt x="917515" y="2768"/>
                  <a:pt x="1172486" y="0"/>
                </a:cubicBezTo>
                <a:cubicBezTo>
                  <a:pt x="1427457" y="-2768"/>
                  <a:pt x="1555023" y="60836"/>
                  <a:pt x="1687237" y="0"/>
                </a:cubicBezTo>
                <a:cubicBezTo>
                  <a:pt x="1819451" y="-60836"/>
                  <a:pt x="2094769" y="44345"/>
                  <a:pt x="2201987" y="0"/>
                </a:cubicBezTo>
                <a:cubicBezTo>
                  <a:pt x="2309205" y="-44345"/>
                  <a:pt x="2635845" y="14865"/>
                  <a:pt x="2859723" y="0"/>
                </a:cubicBezTo>
                <a:cubicBezTo>
                  <a:pt x="2898815" y="188326"/>
                  <a:pt x="2806186" y="359045"/>
                  <a:pt x="2859723" y="540674"/>
                </a:cubicBezTo>
                <a:cubicBezTo>
                  <a:pt x="2913260" y="722303"/>
                  <a:pt x="2790743" y="1019615"/>
                  <a:pt x="2859723" y="1150370"/>
                </a:cubicBezTo>
                <a:cubicBezTo>
                  <a:pt x="2736851" y="1177696"/>
                  <a:pt x="2484782" y="1147459"/>
                  <a:pt x="2259181" y="1150370"/>
                </a:cubicBezTo>
                <a:cubicBezTo>
                  <a:pt x="2033580" y="1153281"/>
                  <a:pt x="1940239" y="1098999"/>
                  <a:pt x="1687237" y="1150370"/>
                </a:cubicBezTo>
                <a:cubicBezTo>
                  <a:pt x="1434235" y="1201741"/>
                  <a:pt x="1387107" y="1108937"/>
                  <a:pt x="1143889" y="1150370"/>
                </a:cubicBezTo>
                <a:cubicBezTo>
                  <a:pt x="900671" y="1191803"/>
                  <a:pt x="845384" y="1128704"/>
                  <a:pt x="571945" y="1150370"/>
                </a:cubicBezTo>
                <a:cubicBezTo>
                  <a:pt x="298506" y="1172036"/>
                  <a:pt x="210399" y="1091700"/>
                  <a:pt x="0" y="1150370"/>
                </a:cubicBezTo>
                <a:cubicBezTo>
                  <a:pt x="-55334" y="1007719"/>
                  <a:pt x="70163" y="817479"/>
                  <a:pt x="0" y="563681"/>
                </a:cubicBezTo>
                <a:cubicBezTo>
                  <a:pt x="-70163" y="309883"/>
                  <a:pt x="5333" y="17654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62791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01856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D57-2A15-4324-9C26-89732B49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5F578-F3FE-47AF-857A-B9698995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CF317-1DF9-49F7-A13B-BACA9ED8E841}"/>
              </a:ext>
            </a:extLst>
          </p:cNvPr>
          <p:cNvSpPr txBox="1"/>
          <p:nvPr/>
        </p:nvSpPr>
        <p:spPr>
          <a:xfrm>
            <a:off x="381000" y="1828800"/>
            <a:ext cx="2882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car1 = 'Toyota Highlander'</a:t>
            </a:r>
          </a:p>
          <a:p>
            <a:r>
              <a:rPr lang="en-US" sz="2000" dirty="0"/>
              <a:t>price1 = 34600.12</a:t>
            </a:r>
          </a:p>
          <a:p>
            <a:r>
              <a:rPr lang="en-US" sz="2000" dirty="0"/>
              <a:t>car2 = 'Honda Pilot'</a:t>
            </a:r>
          </a:p>
          <a:p>
            <a:r>
              <a:rPr lang="en-US" sz="2000" dirty="0"/>
              <a:t>price2 = 34530.77</a:t>
            </a:r>
          </a:p>
          <a:p>
            <a:r>
              <a:rPr lang="en-US" sz="2000" dirty="0"/>
              <a:t>car3 = 'Chevrolet Tahoe'</a:t>
            </a:r>
          </a:p>
          <a:p>
            <a:r>
              <a:rPr lang="en-US" sz="2000" dirty="0"/>
              <a:t>price3 = 49000.98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B15A4-79CF-4ACC-A7DC-75476EF4AF4C}"/>
              </a:ext>
            </a:extLst>
          </p:cNvPr>
          <p:cNvSpPr txBox="1"/>
          <p:nvPr/>
        </p:nvSpPr>
        <p:spPr>
          <a:xfrm>
            <a:off x="317500" y="939800"/>
            <a:ext cx="528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Better Solution for alignment of output!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CBFF44F-01CB-4F98-8B92-21A45EE32319}"/>
              </a:ext>
            </a:extLst>
          </p:cNvPr>
          <p:cNvSpPr/>
          <p:nvPr/>
        </p:nvSpPr>
        <p:spPr>
          <a:xfrm rot="16200000">
            <a:off x="4146288" y="4428227"/>
            <a:ext cx="261754" cy="233719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F6ED590-276C-4A60-9962-A09248E34AEE}"/>
              </a:ext>
            </a:extLst>
          </p:cNvPr>
          <p:cNvSpPr/>
          <p:nvPr/>
        </p:nvSpPr>
        <p:spPr>
          <a:xfrm rot="16200000">
            <a:off x="7118091" y="4123425"/>
            <a:ext cx="261751" cy="294679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05B0F-5649-4B3D-B1F0-B2AD81FBF715}"/>
              </a:ext>
            </a:extLst>
          </p:cNvPr>
          <p:cNvSpPr txBox="1"/>
          <p:nvPr/>
        </p:nvSpPr>
        <p:spPr>
          <a:xfrm>
            <a:off x="3185161" y="5880100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Formatting the car variable (a string)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6FA0F-881B-4FC2-9650-D538250589CB}"/>
              </a:ext>
            </a:extLst>
          </p:cNvPr>
          <p:cNvSpPr txBox="1"/>
          <p:nvPr/>
        </p:nvSpPr>
        <p:spPr>
          <a:xfrm>
            <a:off x="6106161" y="5880100"/>
            <a:ext cx="229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Formatting the price (a float)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BAA161B-06D2-40EE-B5D7-E3029FEE24E6}"/>
              </a:ext>
            </a:extLst>
          </p:cNvPr>
          <p:cNvSpPr/>
          <p:nvPr/>
        </p:nvSpPr>
        <p:spPr>
          <a:xfrm rot="5400000" flipV="1">
            <a:off x="7707376" y="191166"/>
            <a:ext cx="292608" cy="3048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DC18D9E-7BC6-4048-8965-3F6866544334}"/>
              </a:ext>
            </a:extLst>
          </p:cNvPr>
          <p:cNvSpPr/>
          <p:nvPr/>
        </p:nvSpPr>
        <p:spPr>
          <a:xfrm rot="5400000" flipV="1">
            <a:off x="10097976" y="893137"/>
            <a:ext cx="282428" cy="162954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023C5-2D79-4B94-BE6C-E78B010C0E53}"/>
              </a:ext>
            </a:extLst>
          </p:cNvPr>
          <p:cNvSpPr txBox="1"/>
          <p:nvPr/>
        </p:nvSpPr>
        <p:spPr>
          <a:xfrm>
            <a:off x="6692901" y="1130300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 characters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B06BE-C872-43AF-A13F-2BA6E85A090E}"/>
              </a:ext>
            </a:extLst>
          </p:cNvPr>
          <p:cNvSpPr txBox="1"/>
          <p:nvPr/>
        </p:nvSpPr>
        <p:spPr>
          <a:xfrm>
            <a:off x="9258301" y="1130300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characters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89A23-458F-45E4-A15B-B9DB56190B43}"/>
              </a:ext>
            </a:extLst>
          </p:cNvPr>
          <p:cNvSpPr txBox="1"/>
          <p:nvPr/>
        </p:nvSpPr>
        <p:spPr>
          <a:xfrm>
            <a:off x="8823961" y="5880100"/>
            <a:ext cx="14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 spaces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FC30CEB-F48E-4095-B55F-F49E4F1CB195}"/>
              </a:ext>
            </a:extLst>
          </p:cNvPr>
          <p:cNvSpPr/>
          <p:nvPr/>
        </p:nvSpPr>
        <p:spPr>
          <a:xfrm rot="16200000">
            <a:off x="9378691" y="5152127"/>
            <a:ext cx="261753" cy="88939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32210-B8C4-4057-88B2-0E9A5DC4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285" y="1874838"/>
            <a:ext cx="4730116" cy="891022"/>
          </a:xfrm>
          <a:custGeom>
            <a:avLst/>
            <a:gdLst>
              <a:gd name="connsiteX0" fmla="*/ 0 w 4730116"/>
              <a:gd name="connsiteY0" fmla="*/ 0 h 891022"/>
              <a:gd name="connsiteX1" fmla="*/ 591265 w 4730116"/>
              <a:gd name="connsiteY1" fmla="*/ 0 h 891022"/>
              <a:gd name="connsiteX2" fmla="*/ 1135228 w 4730116"/>
              <a:gd name="connsiteY2" fmla="*/ 0 h 891022"/>
              <a:gd name="connsiteX3" fmla="*/ 1726492 w 4730116"/>
              <a:gd name="connsiteY3" fmla="*/ 0 h 891022"/>
              <a:gd name="connsiteX4" fmla="*/ 2175853 w 4730116"/>
              <a:gd name="connsiteY4" fmla="*/ 0 h 891022"/>
              <a:gd name="connsiteX5" fmla="*/ 2814419 w 4730116"/>
              <a:gd name="connsiteY5" fmla="*/ 0 h 891022"/>
              <a:gd name="connsiteX6" fmla="*/ 3358382 w 4730116"/>
              <a:gd name="connsiteY6" fmla="*/ 0 h 891022"/>
              <a:gd name="connsiteX7" fmla="*/ 3902346 w 4730116"/>
              <a:gd name="connsiteY7" fmla="*/ 0 h 891022"/>
              <a:gd name="connsiteX8" fmla="*/ 4730116 w 4730116"/>
              <a:gd name="connsiteY8" fmla="*/ 0 h 891022"/>
              <a:gd name="connsiteX9" fmla="*/ 4730116 w 4730116"/>
              <a:gd name="connsiteY9" fmla="*/ 445511 h 891022"/>
              <a:gd name="connsiteX10" fmla="*/ 4730116 w 4730116"/>
              <a:gd name="connsiteY10" fmla="*/ 891022 h 891022"/>
              <a:gd name="connsiteX11" fmla="*/ 4044249 w 4730116"/>
              <a:gd name="connsiteY11" fmla="*/ 891022 h 891022"/>
              <a:gd name="connsiteX12" fmla="*/ 3500286 w 4730116"/>
              <a:gd name="connsiteY12" fmla="*/ 891022 h 891022"/>
              <a:gd name="connsiteX13" fmla="*/ 2861720 w 4730116"/>
              <a:gd name="connsiteY13" fmla="*/ 891022 h 891022"/>
              <a:gd name="connsiteX14" fmla="*/ 2223155 w 4730116"/>
              <a:gd name="connsiteY14" fmla="*/ 891022 h 891022"/>
              <a:gd name="connsiteX15" fmla="*/ 1726492 w 4730116"/>
              <a:gd name="connsiteY15" fmla="*/ 891022 h 891022"/>
              <a:gd name="connsiteX16" fmla="*/ 1135228 w 4730116"/>
              <a:gd name="connsiteY16" fmla="*/ 891022 h 891022"/>
              <a:gd name="connsiteX17" fmla="*/ 685867 w 4730116"/>
              <a:gd name="connsiteY17" fmla="*/ 891022 h 891022"/>
              <a:gd name="connsiteX18" fmla="*/ 0 w 4730116"/>
              <a:gd name="connsiteY18" fmla="*/ 891022 h 891022"/>
              <a:gd name="connsiteX19" fmla="*/ 0 w 4730116"/>
              <a:gd name="connsiteY19" fmla="*/ 472242 h 891022"/>
              <a:gd name="connsiteX20" fmla="*/ 0 w 4730116"/>
              <a:gd name="connsiteY20" fmla="*/ 0 h 89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0116" h="891022" fill="none" extrusionOk="0">
                <a:moveTo>
                  <a:pt x="0" y="0"/>
                </a:moveTo>
                <a:cubicBezTo>
                  <a:pt x="216663" y="-29193"/>
                  <a:pt x="329526" y="28585"/>
                  <a:pt x="591265" y="0"/>
                </a:cubicBezTo>
                <a:cubicBezTo>
                  <a:pt x="853004" y="-28585"/>
                  <a:pt x="920564" y="24857"/>
                  <a:pt x="1135228" y="0"/>
                </a:cubicBezTo>
                <a:cubicBezTo>
                  <a:pt x="1349892" y="-24857"/>
                  <a:pt x="1528072" y="34515"/>
                  <a:pt x="1726492" y="0"/>
                </a:cubicBezTo>
                <a:cubicBezTo>
                  <a:pt x="1924912" y="-34515"/>
                  <a:pt x="1964177" y="32784"/>
                  <a:pt x="2175853" y="0"/>
                </a:cubicBezTo>
                <a:cubicBezTo>
                  <a:pt x="2387529" y="-32784"/>
                  <a:pt x="2537276" y="29468"/>
                  <a:pt x="2814419" y="0"/>
                </a:cubicBezTo>
                <a:cubicBezTo>
                  <a:pt x="3091562" y="-29468"/>
                  <a:pt x="3149806" y="468"/>
                  <a:pt x="3358382" y="0"/>
                </a:cubicBezTo>
                <a:cubicBezTo>
                  <a:pt x="3566958" y="-468"/>
                  <a:pt x="3660053" y="16834"/>
                  <a:pt x="3902346" y="0"/>
                </a:cubicBezTo>
                <a:cubicBezTo>
                  <a:pt x="4144639" y="-16834"/>
                  <a:pt x="4376187" y="76502"/>
                  <a:pt x="4730116" y="0"/>
                </a:cubicBezTo>
                <a:cubicBezTo>
                  <a:pt x="4731640" y="103756"/>
                  <a:pt x="4726548" y="352932"/>
                  <a:pt x="4730116" y="445511"/>
                </a:cubicBezTo>
                <a:cubicBezTo>
                  <a:pt x="4733684" y="538090"/>
                  <a:pt x="4702449" y="793141"/>
                  <a:pt x="4730116" y="891022"/>
                </a:cubicBezTo>
                <a:cubicBezTo>
                  <a:pt x="4504233" y="958775"/>
                  <a:pt x="4207967" y="848116"/>
                  <a:pt x="4044249" y="891022"/>
                </a:cubicBezTo>
                <a:cubicBezTo>
                  <a:pt x="3880531" y="933928"/>
                  <a:pt x="3681678" y="840654"/>
                  <a:pt x="3500286" y="891022"/>
                </a:cubicBezTo>
                <a:cubicBezTo>
                  <a:pt x="3318894" y="941390"/>
                  <a:pt x="3152544" y="887730"/>
                  <a:pt x="2861720" y="891022"/>
                </a:cubicBezTo>
                <a:cubicBezTo>
                  <a:pt x="2570896" y="894314"/>
                  <a:pt x="2365659" y="819368"/>
                  <a:pt x="2223155" y="891022"/>
                </a:cubicBezTo>
                <a:cubicBezTo>
                  <a:pt x="2080651" y="962676"/>
                  <a:pt x="1873060" y="838217"/>
                  <a:pt x="1726492" y="891022"/>
                </a:cubicBezTo>
                <a:cubicBezTo>
                  <a:pt x="1579924" y="943827"/>
                  <a:pt x="1391583" y="830846"/>
                  <a:pt x="1135228" y="891022"/>
                </a:cubicBezTo>
                <a:cubicBezTo>
                  <a:pt x="878873" y="951198"/>
                  <a:pt x="871911" y="874655"/>
                  <a:pt x="685867" y="891022"/>
                </a:cubicBezTo>
                <a:cubicBezTo>
                  <a:pt x="499823" y="907389"/>
                  <a:pt x="255942" y="818868"/>
                  <a:pt x="0" y="891022"/>
                </a:cubicBezTo>
                <a:cubicBezTo>
                  <a:pt x="-24821" y="775537"/>
                  <a:pt x="46694" y="624277"/>
                  <a:pt x="0" y="472242"/>
                </a:cubicBezTo>
                <a:cubicBezTo>
                  <a:pt x="-46694" y="320207"/>
                  <a:pt x="14662" y="131734"/>
                  <a:pt x="0" y="0"/>
                </a:cubicBezTo>
                <a:close/>
              </a:path>
              <a:path w="4730116" h="891022" stroke="0" extrusionOk="0">
                <a:moveTo>
                  <a:pt x="0" y="0"/>
                </a:moveTo>
                <a:cubicBezTo>
                  <a:pt x="220797" y="-62914"/>
                  <a:pt x="422883" y="664"/>
                  <a:pt x="591265" y="0"/>
                </a:cubicBezTo>
                <a:cubicBezTo>
                  <a:pt x="759647" y="-664"/>
                  <a:pt x="917950" y="6317"/>
                  <a:pt x="1040626" y="0"/>
                </a:cubicBezTo>
                <a:cubicBezTo>
                  <a:pt x="1163302" y="-6317"/>
                  <a:pt x="1389065" y="40664"/>
                  <a:pt x="1489987" y="0"/>
                </a:cubicBezTo>
                <a:cubicBezTo>
                  <a:pt x="1590909" y="-40664"/>
                  <a:pt x="1905597" y="35796"/>
                  <a:pt x="2033950" y="0"/>
                </a:cubicBezTo>
                <a:cubicBezTo>
                  <a:pt x="2162303" y="-35796"/>
                  <a:pt x="2369997" y="4277"/>
                  <a:pt x="2672516" y="0"/>
                </a:cubicBezTo>
                <a:cubicBezTo>
                  <a:pt x="2975035" y="-4277"/>
                  <a:pt x="3146494" y="61875"/>
                  <a:pt x="3358382" y="0"/>
                </a:cubicBezTo>
                <a:cubicBezTo>
                  <a:pt x="3570270" y="-61875"/>
                  <a:pt x="3685330" y="22382"/>
                  <a:pt x="3855045" y="0"/>
                </a:cubicBezTo>
                <a:cubicBezTo>
                  <a:pt x="4024760" y="-22382"/>
                  <a:pt x="4368908" y="43750"/>
                  <a:pt x="4730116" y="0"/>
                </a:cubicBezTo>
                <a:cubicBezTo>
                  <a:pt x="4767582" y="132144"/>
                  <a:pt x="4703907" y="307020"/>
                  <a:pt x="4730116" y="418780"/>
                </a:cubicBezTo>
                <a:cubicBezTo>
                  <a:pt x="4756325" y="530540"/>
                  <a:pt x="4710118" y="760410"/>
                  <a:pt x="4730116" y="891022"/>
                </a:cubicBezTo>
                <a:cubicBezTo>
                  <a:pt x="4459286" y="898471"/>
                  <a:pt x="4329125" y="833928"/>
                  <a:pt x="4091550" y="891022"/>
                </a:cubicBezTo>
                <a:cubicBezTo>
                  <a:pt x="3853975" y="948116"/>
                  <a:pt x="3758693" y="842350"/>
                  <a:pt x="3594888" y="891022"/>
                </a:cubicBezTo>
                <a:cubicBezTo>
                  <a:pt x="3431083" y="939694"/>
                  <a:pt x="3257366" y="838545"/>
                  <a:pt x="3145527" y="891022"/>
                </a:cubicBezTo>
                <a:cubicBezTo>
                  <a:pt x="3033688" y="943499"/>
                  <a:pt x="2786519" y="839864"/>
                  <a:pt x="2601564" y="891022"/>
                </a:cubicBezTo>
                <a:cubicBezTo>
                  <a:pt x="2416609" y="942180"/>
                  <a:pt x="2262140" y="875631"/>
                  <a:pt x="2104902" y="891022"/>
                </a:cubicBezTo>
                <a:cubicBezTo>
                  <a:pt x="1947664" y="906413"/>
                  <a:pt x="1725415" y="853640"/>
                  <a:pt x="1513637" y="891022"/>
                </a:cubicBezTo>
                <a:cubicBezTo>
                  <a:pt x="1301860" y="928404"/>
                  <a:pt x="1192662" y="853211"/>
                  <a:pt x="875071" y="891022"/>
                </a:cubicBezTo>
                <a:cubicBezTo>
                  <a:pt x="557480" y="928833"/>
                  <a:pt x="414697" y="845976"/>
                  <a:pt x="0" y="891022"/>
                </a:cubicBezTo>
                <a:cubicBezTo>
                  <a:pt x="-39464" y="799318"/>
                  <a:pt x="40310" y="645026"/>
                  <a:pt x="0" y="472242"/>
                </a:cubicBezTo>
                <a:cubicBezTo>
                  <a:pt x="-40310" y="299458"/>
                  <a:pt x="27516" y="23539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6295310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64CC7-FFF0-4502-8947-358BD764F15B}"/>
              </a:ext>
            </a:extLst>
          </p:cNvPr>
          <p:cNvSpPr txBox="1"/>
          <p:nvPr/>
        </p:nvSpPr>
        <p:spPr>
          <a:xfrm>
            <a:off x="685800" y="1257300"/>
            <a:ext cx="405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Don’t tab, use format() for every column!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CF18-807E-4FD2-B518-15939422899F}"/>
              </a:ext>
            </a:extLst>
          </p:cNvPr>
          <p:cNvSpPr txBox="1"/>
          <p:nvPr/>
        </p:nvSpPr>
        <p:spPr>
          <a:xfrm>
            <a:off x="2105660" y="4110335"/>
            <a:ext cx="889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print(</a:t>
            </a:r>
            <a:r>
              <a:rPr lang="en-US" sz="2800" b="1" dirty="0"/>
              <a:t>format</a:t>
            </a:r>
            <a:r>
              <a:rPr lang="en-US" sz="2800" dirty="0"/>
              <a:t>(car1, '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sz="2800" dirty="0"/>
              <a:t>'), </a:t>
            </a:r>
            <a:r>
              <a:rPr lang="en-US" sz="2800" b="1" dirty="0"/>
              <a:t>format</a:t>
            </a:r>
            <a:r>
              <a:rPr lang="en-US" sz="2800" dirty="0"/>
              <a:t>(price1, '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,.2f</a:t>
            </a:r>
            <a:r>
              <a:rPr lang="en-US" sz="2800" dirty="0"/>
              <a:t>'), sep='')</a:t>
            </a:r>
          </a:p>
          <a:p>
            <a:r>
              <a:rPr lang="en-US" sz="2800" dirty="0"/>
              <a:t>print(</a:t>
            </a:r>
            <a:r>
              <a:rPr lang="en-US" sz="2800" b="1" dirty="0"/>
              <a:t>format</a:t>
            </a:r>
            <a:r>
              <a:rPr lang="en-US" sz="2800" dirty="0"/>
              <a:t>(car2, '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sz="2800" dirty="0"/>
              <a:t>'), </a:t>
            </a:r>
            <a:r>
              <a:rPr lang="en-US" sz="2800" b="1" dirty="0"/>
              <a:t>format</a:t>
            </a:r>
            <a:r>
              <a:rPr lang="en-US" sz="2800" dirty="0"/>
              <a:t>(price2, '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,.2f</a:t>
            </a:r>
            <a:r>
              <a:rPr lang="en-US" sz="2800" dirty="0"/>
              <a:t>'), sep='')</a:t>
            </a:r>
          </a:p>
          <a:p>
            <a:r>
              <a:rPr lang="en-US" sz="2800" dirty="0"/>
              <a:t>print(</a:t>
            </a:r>
            <a:r>
              <a:rPr lang="en-US" sz="2800" b="1" dirty="0"/>
              <a:t>format</a:t>
            </a:r>
            <a:r>
              <a:rPr lang="en-US" sz="2800" dirty="0"/>
              <a:t>(car3, '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sz="2800" dirty="0"/>
              <a:t>'), </a:t>
            </a:r>
            <a:r>
              <a:rPr lang="en-US" sz="2800" b="1" dirty="0"/>
              <a:t>format</a:t>
            </a:r>
            <a:r>
              <a:rPr lang="en-US" sz="2800" dirty="0"/>
              <a:t>(price3, '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,.2f</a:t>
            </a:r>
            <a:r>
              <a:rPr lang="en-US" sz="2800" dirty="0"/>
              <a:t>'), sep='')</a:t>
            </a:r>
          </a:p>
        </p:txBody>
      </p:sp>
    </p:spTree>
    <p:extLst>
      <p:ext uri="{BB962C8B-B14F-4D97-AF65-F5344CB8AC3E}">
        <p14:creationId xmlns:p14="http://schemas.microsoft.com/office/powerpoint/2010/main" val="75351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B6BF-7BF3-43BB-88F8-281E653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Aligning Dollar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E19A-DEB8-41F4-B734-3ADC68ED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012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82F76-8E45-4DC9-9BF7-C122B8ADA745}"/>
              </a:ext>
            </a:extLst>
          </p:cNvPr>
          <p:cNvSpPr txBox="1"/>
          <p:nvPr/>
        </p:nvSpPr>
        <p:spPr>
          <a:xfrm>
            <a:off x="1484421" y="889000"/>
            <a:ext cx="219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Accounting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CA3EC-2687-423E-86BE-CD6885293809}"/>
              </a:ext>
            </a:extLst>
          </p:cNvPr>
          <p:cNvSpPr txBox="1"/>
          <p:nvPr/>
        </p:nvSpPr>
        <p:spPr>
          <a:xfrm>
            <a:off x="8256839" y="858520"/>
            <a:ext cx="1957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Currency Format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09001-6724-40F3-942A-D4B9809B2333}"/>
              </a:ext>
            </a:extLst>
          </p:cNvPr>
          <p:cNvGrpSpPr/>
          <p:nvPr/>
        </p:nvGrpSpPr>
        <p:grpSpPr>
          <a:xfrm>
            <a:off x="6205938" y="2311400"/>
            <a:ext cx="5986062" cy="4524315"/>
            <a:chOff x="7099300" y="2311400"/>
            <a:chExt cx="5986062" cy="4524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A05481-A2B5-428D-B9B5-54A31BFDB149}"/>
                </a:ext>
              </a:extLst>
            </p:cNvPr>
            <p:cNvSpPr txBox="1"/>
            <p:nvPr/>
          </p:nvSpPr>
          <p:spPr>
            <a:xfrm>
              <a:off x="7099300" y="2311400"/>
              <a:ext cx="5986062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print(format('Name','10s'), format('Balance','^10s'))</a:t>
              </a:r>
            </a:p>
            <a:p>
              <a:endParaRPr lang="en-US" dirty="0"/>
            </a:p>
            <a:p>
              <a:r>
                <a:rPr lang="en-US" dirty="0"/>
                <a:t>name = 'Larry'</a:t>
              </a:r>
            </a:p>
            <a:p>
              <a:r>
                <a:rPr lang="en-US" dirty="0"/>
                <a:t>num = 152378.3</a:t>
              </a:r>
            </a:p>
            <a:p>
              <a:r>
                <a:rPr lang="en-US" dirty="0"/>
                <a:t>currency_num = '</a:t>
              </a:r>
              <a:r>
                <a:rPr lang="en-US" b="1" dirty="0">
                  <a:solidFill>
                    <a:srgbClr val="C00000"/>
                  </a:solidFill>
                </a:rPr>
                <a:t>$</a:t>
              </a:r>
              <a:r>
                <a:rPr lang="en-US" dirty="0"/>
                <a:t>' +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format(num, ',.2f')</a:t>
              </a:r>
              <a:r>
                <a:rPr lang="en-US" dirty="0"/>
                <a:t> </a:t>
              </a:r>
            </a:p>
            <a:p>
              <a:r>
                <a:rPr lang="en-US" dirty="0"/>
                <a:t>print(format(name,'10s'),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format(currency_num,'&gt;11')</a:t>
              </a:r>
              <a:r>
                <a:rPr lang="en-US" dirty="0"/>
                <a:t>, sep='')</a:t>
              </a:r>
            </a:p>
            <a:p>
              <a:endParaRPr lang="en-US" dirty="0"/>
            </a:p>
            <a:p>
              <a:r>
                <a:rPr lang="en-US" dirty="0"/>
                <a:t>name = 'Sue'</a:t>
              </a:r>
            </a:p>
            <a:p>
              <a:r>
                <a:rPr lang="en-US" dirty="0"/>
                <a:t>num = 72.3498 </a:t>
              </a:r>
            </a:p>
            <a:p>
              <a:r>
                <a:rPr lang="en-US" dirty="0"/>
                <a:t>currency_num = '</a:t>
              </a:r>
              <a:r>
                <a:rPr lang="en-US" b="1" dirty="0">
                  <a:solidFill>
                    <a:srgbClr val="C00000"/>
                  </a:solidFill>
                </a:rPr>
                <a:t>$</a:t>
              </a:r>
              <a:r>
                <a:rPr lang="en-US" dirty="0"/>
                <a:t>' +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format(num, ',.2f')</a:t>
              </a:r>
              <a:r>
                <a:rPr lang="en-US" dirty="0"/>
                <a:t> </a:t>
              </a:r>
            </a:p>
            <a:p>
              <a:r>
                <a:rPr lang="en-US" dirty="0"/>
                <a:t>print(format(name,'10s'),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format(currency_num,'&gt;11')</a:t>
              </a:r>
              <a:r>
                <a:rPr lang="en-US" dirty="0"/>
                <a:t>, sep='')</a:t>
              </a:r>
            </a:p>
            <a:p>
              <a:endParaRPr lang="en-US" dirty="0"/>
            </a:p>
            <a:p>
              <a:r>
                <a:rPr lang="en-US" dirty="0"/>
                <a:t>name = 'Michael'</a:t>
              </a:r>
            </a:p>
            <a:p>
              <a:r>
                <a:rPr lang="en-US" dirty="0"/>
                <a:t>num = 385.123 </a:t>
              </a:r>
            </a:p>
            <a:p>
              <a:r>
                <a:rPr lang="en-US" dirty="0"/>
                <a:t>currency_num = '</a:t>
              </a:r>
              <a:r>
                <a:rPr lang="en-US" b="1" dirty="0">
                  <a:solidFill>
                    <a:srgbClr val="C00000"/>
                  </a:solidFill>
                </a:rPr>
                <a:t>$</a:t>
              </a:r>
              <a:r>
                <a:rPr lang="en-US" dirty="0"/>
                <a:t>' +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format(num, ',.2f')</a:t>
              </a:r>
              <a:r>
                <a:rPr lang="en-US" dirty="0"/>
                <a:t> </a:t>
              </a:r>
            </a:p>
            <a:p>
              <a:r>
                <a:rPr lang="en-US" dirty="0"/>
                <a:t>print(format(name,'10s'), </a:t>
              </a:r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format(currency_num,'&gt;11')</a:t>
              </a:r>
              <a:r>
                <a:rPr lang="en-US" dirty="0"/>
                <a:t>, sep='')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C529C5-0F14-4F0A-BF81-6AAE46375BC9}"/>
                </a:ext>
              </a:extLst>
            </p:cNvPr>
            <p:cNvGrpSpPr/>
            <p:nvPr/>
          </p:nvGrpSpPr>
          <p:grpSpPr>
            <a:xfrm>
              <a:off x="10944862" y="3175000"/>
              <a:ext cx="1901828" cy="444500"/>
              <a:chOff x="11087102" y="2616200"/>
              <a:chExt cx="1901828" cy="4445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1FF74A-6C28-4308-8F6B-7951AE50B77A}"/>
                  </a:ext>
                </a:extLst>
              </p:cNvPr>
              <p:cNvSpPr txBox="1"/>
              <p:nvPr/>
            </p:nvSpPr>
            <p:spPr>
              <a:xfrm>
                <a:off x="11445494" y="2616200"/>
                <a:ext cx="1543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Create a string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E1CDB61-E8B1-4E10-9927-338528780BC5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flipH="1">
                <a:off x="11087102" y="2800866"/>
                <a:ext cx="358392" cy="259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C6C422-D473-45D6-80A3-97B8819747A7}"/>
                </a:ext>
              </a:extLst>
            </p:cNvPr>
            <p:cNvGrpSpPr/>
            <p:nvPr/>
          </p:nvGrpSpPr>
          <p:grpSpPr>
            <a:xfrm>
              <a:off x="11176222" y="4000500"/>
              <a:ext cx="1655261" cy="666512"/>
              <a:chOff x="11186382" y="3563620"/>
              <a:chExt cx="1655261" cy="66651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BEBDF-F5AD-4821-BF94-A5F93425FB8F}"/>
                  </a:ext>
                </a:extLst>
              </p:cNvPr>
              <p:cNvSpPr txBox="1"/>
              <p:nvPr/>
            </p:nvSpPr>
            <p:spPr>
              <a:xfrm>
                <a:off x="11186382" y="3860800"/>
                <a:ext cx="165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Align the  string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C17EC8D-2CAE-4DFB-9B70-595F972D7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0922" y="3563620"/>
                <a:ext cx="0" cy="381000"/>
              </a:xfrm>
              <a:prstGeom prst="straightConnector1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44B99F1-C058-4C9A-A0BB-6DED14B8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82" y="1262697"/>
            <a:ext cx="3038475" cy="10001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4739EE-C0EB-4999-AE41-74FFF051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40" y="1262697"/>
            <a:ext cx="2971800" cy="1009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A3A334-0281-4B40-A158-14C3ADFACC24}"/>
              </a:ext>
            </a:extLst>
          </p:cNvPr>
          <p:cNvSpPr txBox="1"/>
          <p:nvPr/>
        </p:nvSpPr>
        <p:spPr>
          <a:xfrm>
            <a:off x="88900" y="2545080"/>
            <a:ext cx="56682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print(format('Name','10s'), format('Balance','^10s'))</a:t>
            </a:r>
          </a:p>
          <a:p>
            <a:endParaRPr lang="en-US" dirty="0"/>
          </a:p>
          <a:p>
            <a:r>
              <a:rPr lang="en-US" dirty="0"/>
              <a:t>name = 'Larry'</a:t>
            </a:r>
          </a:p>
          <a:p>
            <a:r>
              <a:rPr lang="en-US" dirty="0"/>
              <a:t>num = 152378.3 </a:t>
            </a:r>
          </a:p>
          <a:p>
            <a:r>
              <a:rPr lang="en-US" dirty="0"/>
              <a:t>print(format(name,'10s'), '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format(num, '10,.2f')</a:t>
            </a:r>
            <a:r>
              <a:rPr lang="en-US" dirty="0"/>
              <a:t>, sep='')</a:t>
            </a:r>
          </a:p>
          <a:p>
            <a:endParaRPr lang="en-US" dirty="0"/>
          </a:p>
          <a:p>
            <a:r>
              <a:rPr lang="en-US" dirty="0"/>
              <a:t>name = 'Sue'</a:t>
            </a:r>
          </a:p>
          <a:p>
            <a:r>
              <a:rPr lang="en-US" dirty="0"/>
              <a:t>num = 72.3498 </a:t>
            </a:r>
          </a:p>
          <a:p>
            <a:r>
              <a:rPr lang="en-US" dirty="0"/>
              <a:t>print(format(name,'10s'), '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format(num, '10,.2f')</a:t>
            </a:r>
            <a:r>
              <a:rPr lang="en-US" dirty="0"/>
              <a:t>, sep='')</a:t>
            </a:r>
          </a:p>
          <a:p>
            <a:endParaRPr lang="en-US" dirty="0"/>
          </a:p>
          <a:p>
            <a:r>
              <a:rPr lang="en-US" dirty="0"/>
              <a:t>name = 'Michael'</a:t>
            </a:r>
          </a:p>
          <a:p>
            <a:r>
              <a:rPr lang="en-US" dirty="0"/>
              <a:t>num = 385.123</a:t>
            </a:r>
          </a:p>
          <a:p>
            <a:r>
              <a:rPr lang="en-US" dirty="0"/>
              <a:t>print(format(name,'10s'), '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',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format(num, '10,.2f')</a:t>
            </a:r>
            <a:r>
              <a:rPr lang="en-US" dirty="0"/>
              <a:t>, sep='')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0FEDC-5BB5-44D5-9031-52734ADF37AB}"/>
              </a:ext>
            </a:extLst>
          </p:cNvPr>
          <p:cNvSpPr txBox="1"/>
          <p:nvPr/>
        </p:nvSpPr>
        <p:spPr>
          <a:xfrm>
            <a:off x="4027763" y="2885441"/>
            <a:ext cx="162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Field headers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6C1D4-848E-4170-B201-9DC0357EB80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733800" y="2971800"/>
            <a:ext cx="293963" cy="9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F2F8-B185-4A92-B4D1-5BDEE41D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1FFF-741B-49FD-B8F7-FF80BFA6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C481-AD33-49CB-88E2-E513F5E5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0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526C-0994-42D9-AE01-B36F1FAD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sz="2400" dirty="0"/>
              <a:t>Write a program that will calculate the average for three tests and display the average of the test scores.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0B9F5-5136-4AEE-8C29-380C38E9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– Formatting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AE719-8EF3-4BA3-94E7-85B01C524EB9}"/>
              </a:ext>
            </a:extLst>
          </p:cNvPr>
          <p:cNvSpPr txBox="1"/>
          <p:nvPr/>
        </p:nvSpPr>
        <p:spPr>
          <a:xfrm>
            <a:off x="1262380" y="1882140"/>
            <a:ext cx="5943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Add 3 comment lines for:</a:t>
            </a:r>
            <a:br>
              <a:rPr lang="en-US" sz="2000" dirty="0"/>
            </a:br>
            <a:r>
              <a:rPr lang="en-US" sz="2000" dirty="0"/>
              <a:t>Input, Process, Output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Get the first test score.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Get the second test score.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Get the third test score.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Calculate the average by adding the three test scores and dividing the sum by 3.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Display the average.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Right align the outputted averages by using the format()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program as: </a:t>
            </a:r>
            <a:br>
              <a:rPr lang="en-US" sz="2000" dirty="0"/>
            </a:br>
            <a:r>
              <a:rPr lang="en-US" sz="2000" b="1" dirty="0"/>
              <a:t>Ch2-Ex04-Formatting.py</a:t>
            </a:r>
            <a:endParaRPr lang="en-US" sz="2000" b="0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it!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720D1-281C-401D-B81D-1A8B5288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655" y="1870323"/>
            <a:ext cx="4646089" cy="25162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B5F686-A4C8-40DC-9D2E-6EEADBAC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 – new options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A5B52-7077-4C44-BD4C-364136D3A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Escape characters</a:t>
            </a:r>
          </a:p>
          <a:p>
            <a:pPr lvl="1"/>
            <a:r>
              <a:rPr lang="en-US" dirty="0"/>
              <a:t>print() - sep &amp; end arguments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E4883-1B52-47EE-9C17-35D4AD80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54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8F81-AA4B-404F-98D3-4F8BF135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Write a program that will calculate the overall grade (as a weighted average) for a user. There are 3 homework assignments, 2 quizzes and 1 midterm exam.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0B9F5-5136-4AEE-8C29-380C38E9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9726E830-07E3-435C-A2AC-5BC066A07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 –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EA31A-ED38-4150-9F85-AE228871D4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8797" y="1866900"/>
            <a:ext cx="4782014" cy="46784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0579E-CEB7-4233-B7C2-F85BE8C45D3A}"/>
              </a:ext>
            </a:extLst>
          </p:cNvPr>
          <p:cNvSpPr txBox="1"/>
          <p:nvPr/>
        </p:nvSpPr>
        <p:spPr>
          <a:xfrm>
            <a:off x="1257300" y="1896239"/>
            <a:ext cx="55753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Ask the user to input their scores for each homework (max score: 100), quiz (max: 25) and midterm (max: 50).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Calculate the 2 averages.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Calculate the course grade which is a weighted score: homework is worth 25% of the overall grade, quizzes are 30%, and the midterm is 45%.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Display the output. Make sure the 3 scores are perfectly aligned to the right.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Go back through your code and make sure to replace any magic number with a constant.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program as: </a:t>
            </a:r>
            <a:br>
              <a:rPr lang="en-US" sz="2000" dirty="0"/>
            </a:br>
            <a:r>
              <a:rPr lang="en-US" sz="2000" b="1" dirty="0"/>
              <a:t>Ch2-Ex05-Summary.py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it!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998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71637-2F16-4D09-9503-544A246F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FDF62C-00B6-4EE6-A409-9A6D5251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900E-F0EF-4B71-BA78-70FACD2AD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F01C-5179-44C3-95E5-5568E4E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Nesting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3D4FD-47FE-4E54-A933-92B14D46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32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2F9930-E33A-4581-BA00-39C205C6BD86}"/>
              </a:ext>
            </a:extLst>
          </p:cNvPr>
          <p:cNvSpPr/>
          <p:nvPr/>
        </p:nvSpPr>
        <p:spPr>
          <a:xfrm>
            <a:off x="1115060" y="1790482"/>
            <a:ext cx="6982460" cy="923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pay_rate</a:t>
            </a:r>
            <a:r>
              <a:rPr lang="en-US" dirty="0"/>
              <a:t> = </a:t>
            </a:r>
            <a:r>
              <a:rPr lang="en-US" b="1" dirty="0">
                <a:solidFill>
                  <a:srgbClr val="0070C0"/>
                </a:solidFill>
                <a:highlight>
                  <a:srgbClr val="E4E4FF"/>
                </a:highlight>
              </a:rPr>
              <a:t>float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  <a:highlight>
                  <a:srgbClr val="E4E4FF"/>
                </a:highlight>
              </a:rPr>
              <a:t>input</a:t>
            </a:r>
            <a:r>
              <a:rPr lang="en-US" dirty="0"/>
              <a:t>('Enter pay rate: '))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  <a:highlight>
                  <a:srgbClr val="E4E4FF"/>
                </a:highlight>
              </a:rPr>
              <a:t>print</a:t>
            </a:r>
            <a:r>
              <a:rPr lang="en-US" dirty="0"/>
              <a:t>('Pay rate:', </a:t>
            </a:r>
            <a:r>
              <a:rPr lang="en-US" b="1" dirty="0">
                <a:solidFill>
                  <a:srgbClr val="0070C0"/>
                </a:solidFill>
                <a:highlight>
                  <a:srgbClr val="E4E4FF"/>
                </a:highlight>
              </a:rPr>
              <a:t>format</a:t>
            </a:r>
            <a:r>
              <a:rPr lang="en-US" dirty="0"/>
              <a:t>(</a:t>
            </a:r>
            <a:r>
              <a:rPr lang="en-US" dirty="0" err="1"/>
              <a:t>pay_rate</a:t>
            </a:r>
            <a:r>
              <a:rPr lang="en-US" dirty="0"/>
              <a:t>, '4.2f'), </a:t>
            </a:r>
            <a:r>
              <a:rPr lang="en-US" b="1" dirty="0">
                <a:solidFill>
                  <a:srgbClr val="0070C0"/>
                </a:solidFill>
                <a:highlight>
                  <a:srgbClr val="E4E4FF"/>
                </a:highlight>
              </a:rPr>
              <a:t>type</a:t>
            </a:r>
            <a:r>
              <a:rPr lang="en-US" dirty="0"/>
              <a:t>(</a:t>
            </a:r>
            <a:r>
              <a:rPr lang="en-US" dirty="0" err="1"/>
              <a:t>pay_rate</a:t>
            </a:r>
            <a:r>
              <a:rPr lang="en-US" dirty="0"/>
              <a:t>))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CAE79-52DF-4758-9F26-870EAA00B443}"/>
              </a:ext>
            </a:extLst>
          </p:cNvPr>
          <p:cNvSpPr txBox="1"/>
          <p:nvPr/>
        </p:nvSpPr>
        <p:spPr>
          <a:xfrm>
            <a:off x="1072682" y="1363043"/>
            <a:ext cx="679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You can nest functions together – i.e. place a function within a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302105-17BC-4CCC-AAE2-B116A3E633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473"/>
          <a:stretch/>
        </p:blipFill>
        <p:spPr>
          <a:xfrm>
            <a:off x="1767205" y="3234055"/>
            <a:ext cx="3369945" cy="44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9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7382BA7-98EA-4533-B76A-3E4A82F4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Escape Characters</a:t>
            </a:r>
            <a:endParaRPr lang="he-IL" altLang="en-US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007A5A0-54B7-47AD-BDCB-391193FC4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04461"/>
            <a:ext cx="10515600" cy="595353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Escape Characters are special characters appearing in string literals. They are treated as commands and are preceded by a backslash (\)</a:t>
            </a:r>
          </a:p>
          <a:p>
            <a:pPr lvl="1">
              <a:tabLst>
                <a:tab pos="2628900" algn="l"/>
              </a:tabLst>
            </a:pPr>
            <a:r>
              <a:rPr lang="en-US" altLang="en-US" b="1" dirty="0"/>
              <a:t>Horizontal tab	</a:t>
            </a:r>
            <a:r>
              <a:rPr lang="en-US" altLang="en-US" dirty="0">
                <a:sym typeface="Wingdings" panose="05000000000000000000" pitchFamily="2" charset="2"/>
              </a:rPr>
              <a:t>    </a:t>
            </a: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\t</a:t>
            </a:r>
          </a:p>
          <a:p>
            <a:pPr lvl="1">
              <a:tabLst>
                <a:tab pos="2628900" algn="l"/>
              </a:tabLst>
            </a:pPr>
            <a:r>
              <a:rPr lang="en-US" altLang="en-US" b="1" dirty="0"/>
              <a:t>Newline	</a:t>
            </a:r>
            <a:r>
              <a:rPr lang="en-US" altLang="en-US" dirty="0">
                <a:sym typeface="Wingdings" panose="05000000000000000000" pitchFamily="2" charset="2"/>
              </a:rPr>
              <a:t>    </a:t>
            </a: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\n</a:t>
            </a:r>
          </a:p>
          <a:p>
            <a:pPr lvl="1"/>
            <a:endParaRPr lang="en-US" alt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sz="2400" dirty="0"/>
          </a:p>
          <a:p>
            <a:pPr lvl="1"/>
            <a:endParaRPr lang="en-US" alt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alt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altLang="en-US" sz="2000" dirty="0"/>
          </a:p>
          <a:p>
            <a:pPr lvl="1"/>
            <a:endParaRPr lang="en-US" alt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F619D-D299-4D5C-8F7A-175F628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3553" name="Group 23552">
            <a:extLst>
              <a:ext uri="{FF2B5EF4-FFF2-40B4-BE49-F238E27FC236}">
                <a16:creationId xmlns:a16="http://schemas.microsoft.com/office/drawing/2014/main" id="{00FBB270-D2CA-40A8-ADBD-7D1AD00A8AE4}"/>
              </a:ext>
            </a:extLst>
          </p:cNvPr>
          <p:cNvGrpSpPr/>
          <p:nvPr/>
        </p:nvGrpSpPr>
        <p:grpSpPr>
          <a:xfrm>
            <a:off x="774700" y="4780795"/>
            <a:ext cx="9821485" cy="646331"/>
            <a:chOff x="774700" y="3040513"/>
            <a:chExt cx="9821485" cy="6463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B6F6DB1-CDCE-4517-A997-2F46F7A9901D}"/>
                </a:ext>
              </a:extLst>
            </p:cNvPr>
            <p:cNvGrpSpPr/>
            <p:nvPr/>
          </p:nvGrpSpPr>
          <p:grpSpPr>
            <a:xfrm>
              <a:off x="7230711" y="3040513"/>
              <a:ext cx="3365474" cy="646331"/>
              <a:chOff x="7007191" y="2877953"/>
              <a:chExt cx="3365474" cy="646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491F85-B8DD-494C-A39F-098F3016B2D3}"/>
                  </a:ext>
                </a:extLst>
              </p:cNvPr>
              <p:cNvSpPr txBox="1"/>
              <p:nvPr/>
            </p:nvSpPr>
            <p:spPr>
              <a:xfrm>
                <a:off x="7007191" y="2877953"/>
                <a:ext cx="336547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John	Doe</a:t>
                </a:r>
              </a:p>
              <a:p>
                <a:r>
                  <a:rPr lang="en-US" dirty="0"/>
                  <a:t>123456789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CB7BA87-FEA9-475C-BDC6-A87C98954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03121" y="2933579"/>
                <a:ext cx="198479" cy="24792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66CCC5E-D844-46B0-98E9-741AB6F8E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48720" y="3213914"/>
                <a:ext cx="198479" cy="247923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ABD444-347B-4518-A0AD-9FE3EBC46145}"/>
                </a:ext>
              </a:extLst>
            </p:cNvPr>
            <p:cNvSpPr txBox="1"/>
            <p:nvPr/>
          </p:nvSpPr>
          <p:spPr>
            <a:xfrm>
              <a:off x="774700" y="3040513"/>
              <a:ext cx="62121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>
                <a:buNone/>
              </a:pPr>
              <a:r>
                <a:rPr lang="en-US" altLang="en-US" sz="2400" dirty="0"/>
                <a:t>print('John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\t</a:t>
              </a:r>
              <a:r>
                <a:rPr lang="en-US" altLang="en-US" sz="2400" dirty="0"/>
                <a:t>Doe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\n</a:t>
              </a:r>
              <a:r>
                <a:rPr lang="en-US" altLang="en-US" sz="2400" dirty="0"/>
                <a:t>123456789')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55E7E2-FBC6-40C4-AC02-1C65638172BC}"/>
              </a:ext>
            </a:extLst>
          </p:cNvPr>
          <p:cNvGrpSpPr/>
          <p:nvPr/>
        </p:nvGrpSpPr>
        <p:grpSpPr>
          <a:xfrm>
            <a:off x="774700" y="3662043"/>
            <a:ext cx="9902391" cy="646331"/>
            <a:chOff x="774700" y="4931344"/>
            <a:chExt cx="9902391" cy="64633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265559-6CA9-4636-B8A2-B320C0DD3D33}"/>
                </a:ext>
              </a:extLst>
            </p:cNvPr>
            <p:cNvGrpSpPr/>
            <p:nvPr/>
          </p:nvGrpSpPr>
          <p:grpSpPr>
            <a:xfrm>
              <a:off x="7240871" y="4931344"/>
              <a:ext cx="3436220" cy="646331"/>
              <a:chOff x="7007191" y="5419023"/>
              <a:chExt cx="3436220" cy="64633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50D7E8-18EF-4FF7-A321-D0FB90D904B1}"/>
                  </a:ext>
                </a:extLst>
              </p:cNvPr>
              <p:cNvSpPr txBox="1"/>
              <p:nvPr/>
            </p:nvSpPr>
            <p:spPr>
              <a:xfrm>
                <a:off x="7007191" y="5419023"/>
                <a:ext cx="34362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John Doe</a:t>
                </a:r>
              </a:p>
              <a:p>
                <a:r>
                  <a:rPr lang="en-US" dirty="0"/>
                  <a:t>123456789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710E4C25-2BF2-4DD7-B81B-D349E80B1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80813" y="5464889"/>
                <a:ext cx="198479" cy="247923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672FF4-9B1F-43A7-B949-F167A34BD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66901" y="5716616"/>
                <a:ext cx="198479" cy="247923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11216C-D38C-4D82-8D58-82C9CF6408E2}"/>
                </a:ext>
              </a:extLst>
            </p:cNvPr>
            <p:cNvSpPr txBox="1"/>
            <p:nvPr/>
          </p:nvSpPr>
          <p:spPr>
            <a:xfrm>
              <a:off x="774700" y="4931344"/>
              <a:ext cx="6248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>
                <a:buNone/>
              </a:pPr>
              <a:r>
                <a:rPr lang="en-US" altLang="en-US" sz="2400" dirty="0"/>
                <a:t>print('John Doe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\n</a:t>
              </a:r>
              <a:r>
                <a:rPr lang="en-US" altLang="en-US" sz="2400" dirty="0"/>
                <a:t>123456789')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D894D-7724-4DE7-A663-56ACF3D46477}"/>
              </a:ext>
            </a:extLst>
          </p:cNvPr>
          <p:cNvGrpSpPr/>
          <p:nvPr/>
        </p:nvGrpSpPr>
        <p:grpSpPr>
          <a:xfrm>
            <a:off x="812800" y="5834895"/>
            <a:ext cx="8661400" cy="830997"/>
            <a:chOff x="812800" y="5834895"/>
            <a:chExt cx="8661400" cy="83099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F433A-108E-4E0F-AC89-2081DE235420}"/>
                </a:ext>
              </a:extLst>
            </p:cNvPr>
            <p:cNvSpPr txBox="1"/>
            <p:nvPr/>
          </p:nvSpPr>
          <p:spPr>
            <a:xfrm>
              <a:off x="812800" y="5834895"/>
              <a:ext cx="621216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>
                <a:buNone/>
              </a:pPr>
              <a:r>
                <a:rPr lang="en-US" altLang="en-US" sz="2400" b="1" dirty="0">
                  <a:solidFill>
                    <a:srgbClr val="C00000"/>
                  </a:solidFill>
                </a:rPr>
                <a:t>output_line </a:t>
              </a:r>
              <a:r>
                <a:rPr lang="en-US" altLang="en-US" sz="2400" dirty="0"/>
                <a:t>= 'John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\t</a:t>
              </a:r>
              <a:r>
                <a:rPr lang="en-US" altLang="en-US" sz="2400" dirty="0"/>
                <a:t>Doe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\n</a:t>
              </a:r>
              <a:r>
                <a:rPr lang="en-US" altLang="en-US" sz="2400" dirty="0"/>
                <a:t>123456789'</a:t>
              </a:r>
            </a:p>
            <a:p>
              <a:pPr marL="457200" lvl="1" indent="0">
                <a:buNone/>
              </a:pPr>
              <a:r>
                <a:rPr lang="en-US" altLang="en-US" sz="2400" dirty="0"/>
                <a:t>print(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output_line</a:t>
              </a:r>
              <a:r>
                <a:rPr lang="en-US" altLang="en-US" sz="2400" dirty="0"/>
                <a:t>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CE035C0-B85B-4548-A83F-684E9EC6EF48}"/>
                </a:ext>
              </a:extLst>
            </p:cNvPr>
            <p:cNvSpPr txBox="1"/>
            <p:nvPr/>
          </p:nvSpPr>
          <p:spPr>
            <a:xfrm>
              <a:off x="7013475" y="5890660"/>
              <a:ext cx="2460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also use escape characters in a variable!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4D10EB-07C3-43C9-8988-CDD56766A2AF}"/>
              </a:ext>
            </a:extLst>
          </p:cNvPr>
          <p:cNvGrpSpPr/>
          <p:nvPr/>
        </p:nvGrpSpPr>
        <p:grpSpPr>
          <a:xfrm>
            <a:off x="800100" y="2814755"/>
            <a:ext cx="9902391" cy="461665"/>
            <a:chOff x="774700" y="4931344"/>
            <a:chExt cx="9902391" cy="46166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15DE15-8124-471C-8E80-D0CED979CB7D}"/>
                </a:ext>
              </a:extLst>
            </p:cNvPr>
            <p:cNvGrpSpPr/>
            <p:nvPr/>
          </p:nvGrpSpPr>
          <p:grpSpPr>
            <a:xfrm>
              <a:off x="7240871" y="4931344"/>
              <a:ext cx="3436220" cy="369332"/>
              <a:chOff x="7007191" y="5419023"/>
              <a:chExt cx="3436220" cy="36933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58B104-FDC0-4E72-8C0C-3565547F1370}"/>
                  </a:ext>
                </a:extLst>
              </p:cNvPr>
              <p:cNvSpPr txBox="1"/>
              <p:nvPr/>
            </p:nvSpPr>
            <p:spPr>
              <a:xfrm>
                <a:off x="7007191" y="5419023"/>
                <a:ext cx="34362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John	Doe	123456789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6CCB7CB-E87A-4DC5-B1BB-32A9CDC9F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970301" y="5500716"/>
                <a:ext cx="198479" cy="24792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4FA29A-09E4-4233-83DB-620D208AC356}"/>
                </a:ext>
              </a:extLst>
            </p:cNvPr>
            <p:cNvSpPr txBox="1"/>
            <p:nvPr/>
          </p:nvSpPr>
          <p:spPr>
            <a:xfrm>
              <a:off x="774700" y="4931344"/>
              <a:ext cx="62484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1" indent="0">
                <a:buNone/>
              </a:pPr>
              <a:r>
                <a:rPr lang="en-US" altLang="en-US" sz="2400" dirty="0"/>
                <a:t>print('John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\t</a:t>
              </a:r>
              <a:r>
                <a:rPr lang="en-US" altLang="en-US" sz="2400" dirty="0"/>
                <a:t>Doe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\t</a:t>
              </a:r>
              <a:r>
                <a:rPr lang="en-US" altLang="en-US" sz="2400" dirty="0"/>
                <a:t>123456789')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3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007A5A0-54B7-47AD-BDCB-391193FC4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04461"/>
            <a:ext cx="10515600" cy="5277678"/>
          </a:xfrm>
        </p:spPr>
        <p:txBody>
          <a:bodyPr>
            <a:normAutofit/>
          </a:bodyPr>
          <a:lstStyle/>
          <a:p>
            <a:r>
              <a:rPr lang="en-US" dirty="0"/>
              <a:t>Use the newline escape character - \n</a:t>
            </a:r>
          </a:p>
          <a:p>
            <a:pPr lvl="1">
              <a:tabLst>
                <a:tab pos="2857500" algn="l"/>
              </a:tabLst>
            </a:pPr>
            <a:r>
              <a:rPr lang="en-US" altLang="en-US" b="1" dirty="0"/>
              <a:t>print() </a:t>
            </a:r>
            <a:r>
              <a:rPr lang="en-US" altLang="en-US" dirty="0"/>
              <a:t>	– one blank line</a:t>
            </a:r>
          </a:p>
          <a:p>
            <a:pPr lvl="1">
              <a:tabLst>
                <a:tab pos="2857500" algn="l"/>
              </a:tabLst>
            </a:pPr>
            <a:r>
              <a:rPr lang="en-US" altLang="en-US" dirty="0"/>
              <a:t>print('\n') 	– 2 blank lines</a:t>
            </a:r>
          </a:p>
          <a:p>
            <a:pPr lvl="1">
              <a:tabLst>
                <a:tab pos="2857500" algn="l"/>
              </a:tabLst>
            </a:pPr>
            <a:r>
              <a:rPr lang="en-US" altLang="en-US" dirty="0"/>
              <a:t>print('\n\n') 	– 3 blank 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F619D-D299-4D5C-8F7A-175F628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74" y="6356350"/>
            <a:ext cx="2743200" cy="365125"/>
          </a:xfrm>
        </p:spPr>
        <p:txBody>
          <a:bodyPr/>
          <a:lstStyle/>
          <a:p>
            <a:fld id="{0A634600-F34B-4093-B870-F713BA967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A7382BA7-98EA-4533-B76A-3E4A82F4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Print Blank Line(s)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94952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2DC0-D977-489C-8A27-4B9971CC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6"/>
            <a:ext cx="10515600" cy="559215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</a:t>
            </a:r>
            <a:r>
              <a:rPr lang="en-US" dirty="0"/>
              <a:t>–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sep &amp; end</a:t>
            </a:r>
            <a:r>
              <a:rPr lang="en-US" dirty="0"/>
              <a:t>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F32D-BF59-4DA5-A129-EF820787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print(object(s), </a:t>
            </a:r>
            <a:r>
              <a:rPr lang="en-US" b="1" dirty="0"/>
              <a:t>sep</a:t>
            </a:r>
            <a:r>
              <a:rPr lang="en-US" dirty="0"/>
              <a:t>=separator, </a:t>
            </a:r>
            <a:r>
              <a:rPr lang="en-US" b="1" dirty="0"/>
              <a:t>end</a:t>
            </a:r>
            <a:r>
              <a:rPr lang="en-US" dirty="0"/>
              <a:t>=end)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8BC6-5BE8-43F1-B44E-C91A0D3C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4B1D7-BC3B-4886-9201-F9473467170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93C6E8-0E2E-45AB-8A58-265906F9CB85}"/>
              </a:ext>
            </a:extLst>
          </p:cNvPr>
          <p:cNvGrpSpPr/>
          <p:nvPr/>
        </p:nvGrpSpPr>
        <p:grpSpPr>
          <a:xfrm>
            <a:off x="1900874" y="2033604"/>
            <a:ext cx="8564101" cy="1763397"/>
            <a:chOff x="1850074" y="1891364"/>
            <a:chExt cx="8564101" cy="176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070DEE-6C29-4C0D-8F22-E174F13EE898}"/>
                </a:ext>
              </a:extLst>
            </p:cNvPr>
            <p:cNvSpPr/>
            <p:nvPr/>
          </p:nvSpPr>
          <p:spPr>
            <a:xfrm>
              <a:off x="2971800" y="3073400"/>
              <a:ext cx="36449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A28E9B-0CA7-4351-B321-58B4FBCF2BBF}"/>
                </a:ext>
              </a:extLst>
            </p:cNvPr>
            <p:cNvSpPr txBox="1"/>
            <p:nvPr/>
          </p:nvSpPr>
          <p:spPr>
            <a:xfrm>
              <a:off x="1850074" y="3008430"/>
              <a:ext cx="84044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en-US" sz="3600" dirty="0"/>
                <a:t>print('One', 'Two', 'Three', </a:t>
              </a:r>
              <a:r>
                <a:rPr lang="en-US" altLang="en-US" sz="3600" b="1" dirty="0">
                  <a:solidFill>
                    <a:schemeClr val="accent4">
                      <a:lumMod val="75000"/>
                    </a:schemeClr>
                  </a:solidFill>
                </a:rPr>
                <a:t>sep</a:t>
              </a:r>
              <a:r>
                <a:rPr lang="en-US" altLang="en-US" sz="3600" dirty="0"/>
                <a:t>='*', </a:t>
              </a:r>
              <a:r>
                <a:rPr lang="en-US" altLang="en-US" sz="3600" b="1" dirty="0">
                  <a:solidFill>
                    <a:schemeClr val="accent4">
                      <a:lumMod val="75000"/>
                    </a:schemeClr>
                  </a:solidFill>
                </a:rPr>
                <a:t>end</a:t>
              </a:r>
              <a:r>
                <a:rPr lang="en-US" altLang="en-US" sz="3600" dirty="0"/>
                <a:t>='!!!')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91DB22-0062-4E35-81E0-D1DD64FFA97A}"/>
                </a:ext>
              </a:extLst>
            </p:cNvPr>
            <p:cNvGrpSpPr/>
            <p:nvPr/>
          </p:nvGrpSpPr>
          <p:grpSpPr>
            <a:xfrm>
              <a:off x="7685237" y="2580640"/>
              <a:ext cx="1997777" cy="437416"/>
              <a:chOff x="7959557" y="2637322"/>
              <a:chExt cx="1997777" cy="82777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1045A77-EA79-47C0-9739-2E2F4132D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9557" y="2637322"/>
                <a:ext cx="144379" cy="827774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3062FD-F2C4-4F9C-AB03-DF6819C8F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5200" y="2637322"/>
                <a:ext cx="102134" cy="807533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7599A9-22F6-4B69-9495-5D18407411D3}"/>
                </a:ext>
              </a:extLst>
            </p:cNvPr>
            <p:cNvSpPr txBox="1"/>
            <p:nvPr/>
          </p:nvSpPr>
          <p:spPr>
            <a:xfrm>
              <a:off x="6764041" y="1891364"/>
              <a:ext cx="170277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Separator </a:t>
              </a:r>
            </a:p>
            <a:p>
              <a:pPr algn="ctr"/>
              <a:r>
                <a:rPr lang="en-US" alt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(i.e. 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delimiter)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279328-FE64-4596-AF03-1318970562D2}"/>
                </a:ext>
              </a:extLst>
            </p:cNvPr>
            <p:cNvSpPr txBox="1"/>
            <p:nvPr/>
          </p:nvSpPr>
          <p:spPr>
            <a:xfrm>
              <a:off x="9100994" y="1891364"/>
              <a:ext cx="1313181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End of line</a:t>
              </a:r>
            </a:p>
            <a:p>
              <a:pPr algn="ctr"/>
              <a:r>
                <a:rPr lang="en-US" altLang="en-US" sz="2000" b="1" dirty="0">
                  <a:solidFill>
                    <a:schemeClr val="accent4">
                      <a:lumMod val="75000"/>
                    </a:schemeClr>
                  </a:solidFill>
                </a:rPr>
                <a:t>character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6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7C5C61D-DE55-48EC-955F-2BCC569F6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</a:t>
            </a:r>
            <a:r>
              <a:rPr lang="en-US" dirty="0"/>
              <a:t>–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sep </a:t>
            </a:r>
            <a:r>
              <a:rPr lang="en-US" dirty="0"/>
              <a:t>argument</a:t>
            </a:r>
            <a:endParaRPr lang="he-IL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F8000-4AB6-43EA-9B1D-2D824D87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6BE52-CF9C-48B0-973F-3D57A1B7DB91}"/>
              </a:ext>
            </a:extLst>
          </p:cNvPr>
          <p:cNvSpPr txBox="1"/>
          <p:nvPr/>
        </p:nvSpPr>
        <p:spPr>
          <a:xfrm>
            <a:off x="7392203" y="1188016"/>
            <a:ext cx="224709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One Two Three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3F5D1E-3056-49D0-8DC0-B1841E67ACF8}"/>
              </a:ext>
            </a:extLst>
          </p:cNvPr>
          <p:cNvSpPr txBox="1"/>
          <p:nvPr/>
        </p:nvSpPr>
        <p:spPr>
          <a:xfrm>
            <a:off x="2001922" y="1157239"/>
            <a:ext cx="3427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print('One', 'Two', 'Three')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43DDA-2252-40FF-8F3D-C21DD3DC7AFD}"/>
              </a:ext>
            </a:extLst>
          </p:cNvPr>
          <p:cNvGrpSpPr/>
          <p:nvPr/>
        </p:nvGrpSpPr>
        <p:grpSpPr>
          <a:xfrm>
            <a:off x="2019650" y="4734866"/>
            <a:ext cx="8199616" cy="461665"/>
            <a:chOff x="2019650" y="3383586"/>
            <a:chExt cx="8199616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8359EE-6A34-4714-9A84-3BCE5A3E1CFC}"/>
                </a:ext>
              </a:extLst>
            </p:cNvPr>
            <p:cNvSpPr txBox="1"/>
            <p:nvPr/>
          </p:nvSpPr>
          <p:spPr>
            <a:xfrm>
              <a:off x="7476066" y="3410075"/>
              <a:ext cx="2743200" cy="408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OneTwoThree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D86B5B-B67B-4F3B-8182-B8AB4B3AFF9D}"/>
                </a:ext>
              </a:extLst>
            </p:cNvPr>
            <p:cNvSpPr txBox="1"/>
            <p:nvPr/>
          </p:nvSpPr>
          <p:spPr>
            <a:xfrm>
              <a:off x="2019650" y="3383586"/>
              <a:ext cx="48371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en-US" sz="2400" dirty="0"/>
                <a:t>print('One', 'Two', 'Three',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sep=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''</a:t>
              </a:r>
              <a:r>
                <a:rPr lang="en-US" altLang="en-US" sz="2400" dirty="0"/>
                <a:t>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B2307D-5D63-4C7D-99C5-8279BAEEB140}"/>
              </a:ext>
            </a:extLst>
          </p:cNvPr>
          <p:cNvSpPr txBox="1"/>
          <p:nvPr/>
        </p:nvSpPr>
        <p:spPr>
          <a:xfrm>
            <a:off x="9652000" y="1203405"/>
            <a:ext cx="18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Default:    sep=</a:t>
            </a:r>
            <a:r>
              <a:rPr lang="en-US" altLang="en-US" sz="1800" b="1" dirty="0">
                <a:solidFill>
                  <a:srgbClr val="C00000"/>
                </a:solidFill>
              </a:rPr>
              <a:t>'</a:t>
            </a:r>
            <a:r>
              <a:rPr lang="en-US" altLang="en-US" sz="1800" b="1" i="1" dirty="0">
                <a:solidFill>
                  <a:srgbClr val="C00000"/>
                </a:solidFill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</a:rPr>
              <a:t>'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697DA1-3FCB-4456-9727-D6CB1760F22B}"/>
              </a:ext>
            </a:extLst>
          </p:cNvPr>
          <p:cNvSpPr txBox="1"/>
          <p:nvPr/>
        </p:nvSpPr>
        <p:spPr>
          <a:xfrm>
            <a:off x="1155700" y="2160174"/>
            <a:ext cx="104267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800" b="1" dirty="0"/>
              <a:t>sep </a:t>
            </a:r>
            <a:r>
              <a:rPr lang="en-US" altLang="en-US" sz="2800" dirty="0"/>
              <a:t>is a print() argument</a:t>
            </a:r>
            <a:r>
              <a:rPr lang="en-US" altLang="en-US" sz="2800" b="1" dirty="0"/>
              <a:t> </a:t>
            </a:r>
            <a:r>
              <a:rPr lang="en-US" altLang="en-US" sz="2800" dirty="0"/>
              <a:t>used to override the </a:t>
            </a:r>
            <a:r>
              <a:rPr lang="en-US" altLang="en-US" sz="2800" i="1" dirty="0"/>
              <a:t>delimiter.</a:t>
            </a:r>
            <a:endParaRPr lang="en-US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FE6895-0B74-44A8-BA1E-2EB98DDE873B}"/>
              </a:ext>
            </a:extLst>
          </p:cNvPr>
          <p:cNvSpPr txBox="1"/>
          <p:nvPr/>
        </p:nvSpPr>
        <p:spPr>
          <a:xfrm>
            <a:off x="1485900" y="2649640"/>
            <a:ext cx="570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delimiter is place between arguments not at the end!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C53A19-BE8D-44EC-BFE0-1507C667CB64}"/>
              </a:ext>
            </a:extLst>
          </p:cNvPr>
          <p:cNvGrpSpPr/>
          <p:nvPr/>
        </p:nvGrpSpPr>
        <p:grpSpPr>
          <a:xfrm>
            <a:off x="2019650" y="5412552"/>
            <a:ext cx="8199616" cy="461665"/>
            <a:chOff x="2019650" y="5412552"/>
            <a:chExt cx="8199616" cy="46166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19BB0DF-DE2D-4378-A308-19C00464C587}"/>
                </a:ext>
              </a:extLst>
            </p:cNvPr>
            <p:cNvSpPr txBox="1"/>
            <p:nvPr/>
          </p:nvSpPr>
          <p:spPr>
            <a:xfrm>
              <a:off x="7476066" y="5443329"/>
              <a:ext cx="2743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One	Two	Three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B5ABB0-E4AC-4AAA-9AA0-89DE79872181}"/>
                </a:ext>
              </a:extLst>
            </p:cNvPr>
            <p:cNvSpPr txBox="1"/>
            <p:nvPr/>
          </p:nvSpPr>
          <p:spPr>
            <a:xfrm>
              <a:off x="2019650" y="5412552"/>
              <a:ext cx="48371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dirty="0"/>
                <a:t>print('One', 'Two', 'Three',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sep</a:t>
              </a:r>
              <a:r>
                <a:rPr lang="en-US" altLang="en-US" sz="2400" dirty="0"/>
                <a:t>=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'\t'</a:t>
              </a:r>
              <a:r>
                <a:rPr lang="en-US" altLang="en-US" sz="2400" dirty="0"/>
                <a:t>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FF974E-FDD6-48A8-B8AF-C46AAE841413}"/>
              </a:ext>
            </a:extLst>
          </p:cNvPr>
          <p:cNvGrpSpPr/>
          <p:nvPr/>
        </p:nvGrpSpPr>
        <p:grpSpPr>
          <a:xfrm>
            <a:off x="2019650" y="3392548"/>
            <a:ext cx="8199616" cy="461665"/>
            <a:chOff x="2019650" y="4073268"/>
            <a:chExt cx="8199616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70252C-443B-4D88-AD87-FCC1D9800A03}"/>
                </a:ext>
              </a:extLst>
            </p:cNvPr>
            <p:cNvSpPr txBox="1"/>
            <p:nvPr/>
          </p:nvSpPr>
          <p:spPr>
            <a:xfrm>
              <a:off x="7476066" y="4104563"/>
              <a:ext cx="2743200" cy="399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One-Two-Three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3B2EC5-AED7-4D70-A7B9-68CF4870A962}"/>
                </a:ext>
              </a:extLst>
            </p:cNvPr>
            <p:cNvSpPr txBox="1"/>
            <p:nvPr/>
          </p:nvSpPr>
          <p:spPr>
            <a:xfrm>
              <a:off x="2019650" y="4073268"/>
              <a:ext cx="48371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en-US" sz="2400" dirty="0"/>
                <a:t>print('One', 'Two', 'Three',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sep=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'-'</a:t>
              </a:r>
              <a:r>
                <a:rPr lang="en-US" altLang="en-US" sz="2400" dirty="0"/>
                <a:t>)</a:t>
              </a:r>
              <a:endParaRPr lang="en-US" sz="24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117542-FFDD-4D55-A4CD-8099E769F676}"/>
              </a:ext>
            </a:extLst>
          </p:cNvPr>
          <p:cNvGrpSpPr/>
          <p:nvPr/>
        </p:nvGrpSpPr>
        <p:grpSpPr>
          <a:xfrm>
            <a:off x="2019650" y="4082230"/>
            <a:ext cx="8199616" cy="461665"/>
            <a:chOff x="2019650" y="4762950"/>
            <a:chExt cx="8199616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7DD907-DA1A-4CD9-B476-808DDD3FD619}"/>
                </a:ext>
              </a:extLst>
            </p:cNvPr>
            <p:cNvSpPr txBox="1"/>
            <p:nvPr/>
          </p:nvSpPr>
          <p:spPr>
            <a:xfrm>
              <a:off x="7476066" y="4793727"/>
              <a:ext cx="2743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One**Two**Three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4D94F1-9582-416E-802F-82DE2D080A12}"/>
                </a:ext>
              </a:extLst>
            </p:cNvPr>
            <p:cNvSpPr txBox="1"/>
            <p:nvPr/>
          </p:nvSpPr>
          <p:spPr>
            <a:xfrm>
              <a:off x="2019650" y="4762950"/>
              <a:ext cx="48371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en-US" sz="2400" dirty="0"/>
                <a:t>print('One', 'Two', 'Three',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sep=</a:t>
              </a:r>
              <a:r>
                <a:rPr lang="en-US" altLang="en-US" sz="2400" b="1" dirty="0">
                  <a:solidFill>
                    <a:srgbClr val="C00000"/>
                  </a:solidFill>
                </a:rPr>
                <a:t>'**'</a:t>
              </a:r>
              <a:r>
                <a:rPr lang="en-US" altLang="en-US" sz="2400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8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7C5C61D-DE55-48EC-955F-2BCC569F6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</a:t>
            </a:r>
            <a:r>
              <a:rPr lang="en-US" dirty="0"/>
              <a:t>–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/>
              <a:t>argument</a:t>
            </a:r>
            <a:endParaRPr lang="he-IL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6F8000-4AB6-43EA-9B1D-2D824D87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6BE52-CF9C-48B0-973F-3D57A1B7DB91}"/>
              </a:ext>
            </a:extLst>
          </p:cNvPr>
          <p:cNvSpPr txBox="1"/>
          <p:nvPr/>
        </p:nvSpPr>
        <p:spPr>
          <a:xfrm>
            <a:off x="7392203" y="1188016"/>
            <a:ext cx="224709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Courier New" panose="02070309020205020404" pitchFamily="49" charset="0"/>
              </a:rPr>
              <a:t>One Two</a:t>
            </a:r>
          </a:p>
          <a:p>
            <a:r>
              <a:rPr lang="en-US" sz="2000" b="1" dirty="0">
                <a:cs typeface="Courier New" panose="02070309020205020404" pitchFamily="49" charset="0"/>
              </a:rPr>
              <a:t>Three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E7C7DF-2023-432B-9656-703F744A9A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5179" y="1263224"/>
            <a:ext cx="198479" cy="2479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03F5D1E-3056-49D0-8DC0-B1841E67ACF8}"/>
              </a:ext>
            </a:extLst>
          </p:cNvPr>
          <p:cNvSpPr txBox="1"/>
          <p:nvPr/>
        </p:nvSpPr>
        <p:spPr>
          <a:xfrm>
            <a:off x="2001922" y="1157239"/>
            <a:ext cx="2422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print('One', 'Two')</a:t>
            </a:r>
          </a:p>
          <a:p>
            <a:r>
              <a:rPr lang="en-US" altLang="en-US" sz="2400" dirty="0"/>
              <a:t>print('Three')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2307D-5D63-4C7D-99C5-8279BAEEB140}"/>
              </a:ext>
            </a:extLst>
          </p:cNvPr>
          <p:cNvSpPr txBox="1"/>
          <p:nvPr/>
        </p:nvSpPr>
        <p:spPr>
          <a:xfrm>
            <a:off x="9652000" y="1203405"/>
            <a:ext cx="197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Default:    end=</a:t>
            </a:r>
            <a:r>
              <a:rPr lang="en-US" altLang="en-US" sz="1800" b="1" dirty="0">
                <a:solidFill>
                  <a:srgbClr val="C00000"/>
                </a:solidFill>
              </a:rPr>
              <a:t>'</a:t>
            </a:r>
            <a:r>
              <a:rPr lang="en-US" altLang="en-US" sz="1800" b="1" i="1" dirty="0">
                <a:solidFill>
                  <a:srgbClr val="C00000"/>
                </a:solidFill>
              </a:rPr>
              <a:t>\</a:t>
            </a:r>
            <a:r>
              <a:rPr lang="en-US" b="1" i="1" dirty="0">
                <a:solidFill>
                  <a:srgbClr val="C00000"/>
                </a:solidFill>
              </a:rPr>
              <a:t>n</a:t>
            </a:r>
            <a:r>
              <a:rPr lang="en-US" altLang="en-US" sz="1800" b="1" dirty="0">
                <a:solidFill>
                  <a:srgbClr val="C00000"/>
                </a:solidFill>
              </a:rPr>
              <a:t>'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FB583A7-791D-4BF0-A103-265ABABA48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4819" y="1568024"/>
            <a:ext cx="198479" cy="24792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6E2FE5E-C62A-4CEA-AEEA-B59D9F9DA1FF}"/>
              </a:ext>
            </a:extLst>
          </p:cNvPr>
          <p:cNvSpPr txBox="1"/>
          <p:nvPr/>
        </p:nvSpPr>
        <p:spPr>
          <a:xfrm>
            <a:off x="1155700" y="2583934"/>
            <a:ext cx="104267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800" b="1" dirty="0"/>
              <a:t>end </a:t>
            </a:r>
            <a:r>
              <a:rPr lang="en-US" altLang="en-US" sz="2800" dirty="0"/>
              <a:t>is a print() argument</a:t>
            </a:r>
            <a:r>
              <a:rPr lang="en-US" altLang="en-US" sz="2800" b="1" dirty="0"/>
              <a:t> </a:t>
            </a:r>
            <a:r>
              <a:rPr lang="en-US" altLang="en-US" sz="2800" dirty="0"/>
              <a:t>used to override the </a:t>
            </a:r>
            <a:r>
              <a:rPr lang="en-US" altLang="en-US" sz="2800" i="1" dirty="0"/>
              <a:t>end of line character.</a:t>
            </a:r>
            <a:endParaRPr lang="en-US" alt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5DEDF3-7BDA-4556-8610-D0B28600AAF5}"/>
              </a:ext>
            </a:extLst>
          </p:cNvPr>
          <p:cNvGrpSpPr/>
          <p:nvPr/>
        </p:nvGrpSpPr>
        <p:grpSpPr>
          <a:xfrm>
            <a:off x="2054226" y="4626095"/>
            <a:ext cx="8118474" cy="830997"/>
            <a:chOff x="2079626" y="3511035"/>
            <a:chExt cx="8118474" cy="83099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6828611-4EC3-427A-9B11-34BAEF6A3BF9}"/>
                </a:ext>
              </a:extLst>
            </p:cNvPr>
            <p:cNvSpPr txBox="1"/>
            <p:nvPr/>
          </p:nvSpPr>
          <p:spPr>
            <a:xfrm>
              <a:off x="2079626" y="3511035"/>
              <a:ext cx="416877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en-US" sz="2400" dirty="0"/>
                <a:t>print('One', 'Two',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end=''</a:t>
              </a:r>
              <a:r>
                <a:rPr lang="en-US" altLang="en-US" sz="2400" dirty="0"/>
                <a:t>)</a:t>
              </a:r>
            </a:p>
            <a:p>
              <a:pPr marL="0" indent="0">
                <a:buNone/>
              </a:pPr>
              <a:r>
                <a:rPr lang="en-US" altLang="en-US" sz="2400" dirty="0"/>
                <a:t>print('Three')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EE8F8A9-8D96-4262-A852-1E26630FFEFC}"/>
                </a:ext>
              </a:extLst>
            </p:cNvPr>
            <p:cNvGrpSpPr/>
            <p:nvPr/>
          </p:nvGrpSpPr>
          <p:grpSpPr>
            <a:xfrm>
              <a:off x="7478204" y="3511035"/>
              <a:ext cx="2719896" cy="400110"/>
              <a:chOff x="6436804" y="3529112"/>
              <a:chExt cx="2224596" cy="40011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DFB01BE-EA6D-43D2-9787-ECD3B27066B9}"/>
                  </a:ext>
                </a:extLst>
              </p:cNvPr>
              <p:cNvSpPr txBox="1"/>
              <p:nvPr/>
            </p:nvSpPr>
            <p:spPr>
              <a:xfrm>
                <a:off x="6436804" y="3529112"/>
                <a:ext cx="222459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One TwoThree</a:t>
                </a:r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DFF1B3F7-1F14-4154-B0A4-3ED741BB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65806" y="3605206"/>
                <a:ext cx="198479" cy="247923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173F61-512B-4625-8F67-A86F7441AF80}"/>
              </a:ext>
            </a:extLst>
          </p:cNvPr>
          <p:cNvGrpSpPr/>
          <p:nvPr/>
        </p:nvGrpSpPr>
        <p:grpSpPr>
          <a:xfrm>
            <a:off x="2054226" y="5741155"/>
            <a:ext cx="8143874" cy="830997"/>
            <a:chOff x="2054226" y="4654035"/>
            <a:chExt cx="8143874" cy="83099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9F73D4-68EA-41A5-939A-2EB9CCDDAC3C}"/>
                </a:ext>
              </a:extLst>
            </p:cNvPr>
            <p:cNvSpPr txBox="1"/>
            <p:nvPr/>
          </p:nvSpPr>
          <p:spPr>
            <a:xfrm>
              <a:off x="2054226" y="4654035"/>
              <a:ext cx="416877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en-US" sz="2400" dirty="0"/>
                <a:t>print('One', 'Two',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end=' '</a:t>
              </a:r>
              <a:r>
                <a:rPr lang="en-US" altLang="en-US" sz="2400" dirty="0"/>
                <a:t>)</a:t>
              </a:r>
              <a:endParaRPr lang="en-US" alt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altLang="en-US" sz="2400" dirty="0"/>
                <a:t>print('Three')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E249BA5-D85B-46B3-A0EF-B29A7CF06497}"/>
                </a:ext>
              </a:extLst>
            </p:cNvPr>
            <p:cNvGrpSpPr/>
            <p:nvPr/>
          </p:nvGrpSpPr>
          <p:grpSpPr>
            <a:xfrm>
              <a:off x="7478204" y="4654035"/>
              <a:ext cx="2719896" cy="400110"/>
              <a:chOff x="6411404" y="4672112"/>
              <a:chExt cx="2224596" cy="40011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AE7417-D356-42F2-86D2-5CB02FB89471}"/>
                  </a:ext>
                </a:extLst>
              </p:cNvPr>
              <p:cNvSpPr txBox="1"/>
              <p:nvPr/>
            </p:nvSpPr>
            <p:spPr>
              <a:xfrm>
                <a:off x="6411404" y="4672112"/>
                <a:ext cx="222459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One Two Three</a:t>
                </a:r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24EDBE39-D815-445A-8031-0C1629CF0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97779" y="4748206"/>
                <a:ext cx="198479" cy="247923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DDD4DB-7186-4206-982F-F83DDF99C4C0}"/>
              </a:ext>
            </a:extLst>
          </p:cNvPr>
          <p:cNvGrpSpPr/>
          <p:nvPr/>
        </p:nvGrpSpPr>
        <p:grpSpPr>
          <a:xfrm>
            <a:off x="2054226" y="3511035"/>
            <a:ext cx="8143874" cy="830997"/>
            <a:chOff x="2054226" y="5898635"/>
            <a:chExt cx="8143874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2EA4B6-E730-4DBF-ABC3-75589D4822BB}"/>
                </a:ext>
              </a:extLst>
            </p:cNvPr>
            <p:cNvSpPr txBox="1"/>
            <p:nvPr/>
          </p:nvSpPr>
          <p:spPr>
            <a:xfrm>
              <a:off x="2054226" y="5898635"/>
              <a:ext cx="416877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en-US" sz="2400" dirty="0"/>
                <a:t>print('One', 'Two',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end='**'</a:t>
              </a:r>
              <a:r>
                <a:rPr lang="en-US" altLang="en-US" sz="2400" dirty="0"/>
                <a:t>)</a:t>
              </a:r>
              <a:endParaRPr lang="en-US" altLang="en-US" sz="24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altLang="en-US" sz="2400" dirty="0"/>
                <a:t>print('Three')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2E15B17-2366-49F2-BC12-405FD69581AF}"/>
                </a:ext>
              </a:extLst>
            </p:cNvPr>
            <p:cNvGrpSpPr/>
            <p:nvPr/>
          </p:nvGrpSpPr>
          <p:grpSpPr>
            <a:xfrm>
              <a:off x="7478204" y="5898635"/>
              <a:ext cx="2719896" cy="400110"/>
              <a:chOff x="6411404" y="4672112"/>
              <a:chExt cx="2224596" cy="40011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3AAD1C-E7D5-4B67-AB79-A9F95475E492}"/>
                  </a:ext>
                </a:extLst>
              </p:cNvPr>
              <p:cNvSpPr txBox="1"/>
              <p:nvPr/>
            </p:nvSpPr>
            <p:spPr>
              <a:xfrm>
                <a:off x="6411404" y="4672112"/>
                <a:ext cx="222459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One Two**Three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41F7363A-2619-40C5-9C83-55B91575D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45279" y="4748206"/>
                <a:ext cx="198479" cy="2479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384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8D89C-551F-4805-91B2-D7C99123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</a:t>
            </a:r>
            <a:r>
              <a:rPr lang="en-US" dirty="0"/>
              <a:t>–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sep &amp; end</a:t>
            </a:r>
            <a:r>
              <a:rPr lang="en-US" dirty="0"/>
              <a:t> arguments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C8B7-62F3-4F37-AFA4-66B06641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34600-F34B-4093-B870-F713BA967734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638D8-60AE-47EF-876C-6DC53B66CB4A}"/>
              </a:ext>
            </a:extLst>
          </p:cNvPr>
          <p:cNvGrpSpPr/>
          <p:nvPr/>
        </p:nvGrpSpPr>
        <p:grpSpPr>
          <a:xfrm>
            <a:off x="1069340" y="1700311"/>
            <a:ext cx="10451925" cy="830997"/>
            <a:chOff x="1069340" y="1700311"/>
            <a:chExt cx="10451925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12911E-0A98-47F8-8B40-2713900DDAA7}"/>
                </a:ext>
              </a:extLst>
            </p:cNvPr>
            <p:cNvSpPr txBox="1"/>
            <p:nvPr/>
          </p:nvSpPr>
          <p:spPr>
            <a:xfrm>
              <a:off x="1069340" y="1700311"/>
              <a:ext cx="4598054" cy="830997"/>
            </a:xfrm>
            <a:custGeom>
              <a:avLst/>
              <a:gdLst>
                <a:gd name="connsiteX0" fmla="*/ 0 w 4598054"/>
                <a:gd name="connsiteY0" fmla="*/ 0 h 830997"/>
                <a:gd name="connsiteX1" fmla="*/ 620737 w 4598054"/>
                <a:gd name="connsiteY1" fmla="*/ 0 h 830997"/>
                <a:gd name="connsiteX2" fmla="*/ 1195494 w 4598054"/>
                <a:gd name="connsiteY2" fmla="*/ 0 h 830997"/>
                <a:gd name="connsiteX3" fmla="*/ 1816231 w 4598054"/>
                <a:gd name="connsiteY3" fmla="*/ 0 h 830997"/>
                <a:gd name="connsiteX4" fmla="*/ 2390988 w 4598054"/>
                <a:gd name="connsiteY4" fmla="*/ 0 h 830997"/>
                <a:gd name="connsiteX5" fmla="*/ 2965745 w 4598054"/>
                <a:gd name="connsiteY5" fmla="*/ 0 h 830997"/>
                <a:gd name="connsiteX6" fmla="*/ 3448541 w 4598054"/>
                <a:gd name="connsiteY6" fmla="*/ 0 h 830997"/>
                <a:gd name="connsiteX7" fmla="*/ 4598054 w 4598054"/>
                <a:gd name="connsiteY7" fmla="*/ 0 h 830997"/>
                <a:gd name="connsiteX8" fmla="*/ 4598054 w 4598054"/>
                <a:gd name="connsiteY8" fmla="*/ 432118 h 830997"/>
                <a:gd name="connsiteX9" fmla="*/ 4598054 w 4598054"/>
                <a:gd name="connsiteY9" fmla="*/ 830997 h 830997"/>
                <a:gd name="connsiteX10" fmla="*/ 4069278 w 4598054"/>
                <a:gd name="connsiteY10" fmla="*/ 830997 h 830997"/>
                <a:gd name="connsiteX11" fmla="*/ 3586482 w 4598054"/>
                <a:gd name="connsiteY11" fmla="*/ 830997 h 830997"/>
                <a:gd name="connsiteX12" fmla="*/ 2919764 w 4598054"/>
                <a:gd name="connsiteY12" fmla="*/ 830997 h 830997"/>
                <a:gd name="connsiteX13" fmla="*/ 2482949 w 4598054"/>
                <a:gd name="connsiteY13" fmla="*/ 830997 h 830997"/>
                <a:gd name="connsiteX14" fmla="*/ 2000153 w 4598054"/>
                <a:gd name="connsiteY14" fmla="*/ 830997 h 830997"/>
                <a:gd name="connsiteX15" fmla="*/ 1425397 w 4598054"/>
                <a:gd name="connsiteY15" fmla="*/ 830997 h 830997"/>
                <a:gd name="connsiteX16" fmla="*/ 804659 w 4598054"/>
                <a:gd name="connsiteY16" fmla="*/ 830997 h 830997"/>
                <a:gd name="connsiteX17" fmla="*/ 0 w 4598054"/>
                <a:gd name="connsiteY17" fmla="*/ 830997 h 830997"/>
                <a:gd name="connsiteX18" fmla="*/ 0 w 4598054"/>
                <a:gd name="connsiteY18" fmla="*/ 398879 h 830997"/>
                <a:gd name="connsiteX19" fmla="*/ 0 w 4598054"/>
                <a:gd name="connsiteY19" fmla="*/ 0 h 83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98054" h="830997" extrusionOk="0">
                  <a:moveTo>
                    <a:pt x="0" y="0"/>
                  </a:moveTo>
                  <a:cubicBezTo>
                    <a:pt x="185939" y="-11339"/>
                    <a:pt x="466602" y="52916"/>
                    <a:pt x="620737" y="0"/>
                  </a:cubicBezTo>
                  <a:cubicBezTo>
                    <a:pt x="774872" y="-52916"/>
                    <a:pt x="1078945" y="22232"/>
                    <a:pt x="1195494" y="0"/>
                  </a:cubicBezTo>
                  <a:cubicBezTo>
                    <a:pt x="1312043" y="-22232"/>
                    <a:pt x="1560577" y="72695"/>
                    <a:pt x="1816231" y="0"/>
                  </a:cubicBezTo>
                  <a:cubicBezTo>
                    <a:pt x="2071885" y="-72695"/>
                    <a:pt x="2260629" y="25460"/>
                    <a:pt x="2390988" y="0"/>
                  </a:cubicBezTo>
                  <a:cubicBezTo>
                    <a:pt x="2521347" y="-25460"/>
                    <a:pt x="2694427" y="51748"/>
                    <a:pt x="2965745" y="0"/>
                  </a:cubicBezTo>
                  <a:cubicBezTo>
                    <a:pt x="3237063" y="-51748"/>
                    <a:pt x="3274172" y="20981"/>
                    <a:pt x="3448541" y="0"/>
                  </a:cubicBezTo>
                  <a:cubicBezTo>
                    <a:pt x="3622910" y="-20981"/>
                    <a:pt x="4271291" y="49630"/>
                    <a:pt x="4598054" y="0"/>
                  </a:cubicBezTo>
                  <a:cubicBezTo>
                    <a:pt x="4631251" y="143289"/>
                    <a:pt x="4581606" y="308314"/>
                    <a:pt x="4598054" y="432118"/>
                  </a:cubicBezTo>
                  <a:cubicBezTo>
                    <a:pt x="4614502" y="555922"/>
                    <a:pt x="4583726" y="657874"/>
                    <a:pt x="4598054" y="830997"/>
                  </a:cubicBezTo>
                  <a:cubicBezTo>
                    <a:pt x="4440257" y="854649"/>
                    <a:pt x="4275884" y="807248"/>
                    <a:pt x="4069278" y="830997"/>
                  </a:cubicBezTo>
                  <a:cubicBezTo>
                    <a:pt x="3862672" y="854746"/>
                    <a:pt x="3775708" y="818396"/>
                    <a:pt x="3586482" y="830997"/>
                  </a:cubicBezTo>
                  <a:cubicBezTo>
                    <a:pt x="3397256" y="843598"/>
                    <a:pt x="3165785" y="787269"/>
                    <a:pt x="2919764" y="830997"/>
                  </a:cubicBezTo>
                  <a:cubicBezTo>
                    <a:pt x="2673743" y="874725"/>
                    <a:pt x="2585035" y="829691"/>
                    <a:pt x="2482949" y="830997"/>
                  </a:cubicBezTo>
                  <a:cubicBezTo>
                    <a:pt x="2380864" y="832303"/>
                    <a:pt x="2179089" y="810610"/>
                    <a:pt x="2000153" y="830997"/>
                  </a:cubicBezTo>
                  <a:cubicBezTo>
                    <a:pt x="1821217" y="851384"/>
                    <a:pt x="1638477" y="788591"/>
                    <a:pt x="1425397" y="830997"/>
                  </a:cubicBezTo>
                  <a:cubicBezTo>
                    <a:pt x="1212317" y="873403"/>
                    <a:pt x="942871" y="805378"/>
                    <a:pt x="804659" y="830997"/>
                  </a:cubicBezTo>
                  <a:cubicBezTo>
                    <a:pt x="666447" y="856616"/>
                    <a:pt x="227340" y="806766"/>
                    <a:pt x="0" y="830997"/>
                  </a:cubicBezTo>
                  <a:cubicBezTo>
                    <a:pt x="-50991" y="674985"/>
                    <a:pt x="27383" y="554944"/>
                    <a:pt x="0" y="398879"/>
                  </a:cubicBezTo>
                  <a:cubicBezTo>
                    <a:pt x="-27383" y="242814"/>
                    <a:pt x="28151" y="17139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357876702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da-DK" altLang="en-US" sz="2400" dirty="0"/>
                <a:t>print('A', 'B', 'C', </a:t>
              </a:r>
              <a:r>
                <a:rPr lang="da-DK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sep</a:t>
              </a:r>
              <a:r>
                <a:rPr lang="da-DK" altLang="en-US" sz="2400" dirty="0"/>
                <a:t>='**', </a:t>
              </a:r>
              <a:r>
                <a:rPr lang="da-DK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end</a:t>
              </a:r>
              <a:r>
                <a:rPr lang="da-DK" altLang="en-US" sz="2400" dirty="0"/>
                <a:t>='&amp;')</a:t>
              </a:r>
            </a:p>
            <a:p>
              <a:r>
                <a:rPr lang="da-DK" altLang="en-US" sz="2400" dirty="0"/>
                <a:t>print('D', end='!!!')</a:t>
              </a:r>
              <a:endParaRPr lang="en-US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362959-3F44-4863-A75A-9F810C03B3DE}"/>
                </a:ext>
              </a:extLst>
            </p:cNvPr>
            <p:cNvSpPr txBox="1"/>
            <p:nvPr/>
          </p:nvSpPr>
          <p:spPr>
            <a:xfrm>
              <a:off x="7150100" y="2063234"/>
              <a:ext cx="43711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D1C7F3-9238-4449-A8EB-9F43057AF6F0}"/>
                </a:ext>
              </a:extLst>
            </p:cNvPr>
            <p:cNvSpPr txBox="1"/>
            <p:nvPr/>
          </p:nvSpPr>
          <p:spPr>
            <a:xfrm>
              <a:off x="7150100" y="1700311"/>
              <a:ext cx="3251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What will this display?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6E042F-450E-4431-9728-7F358751FB65}"/>
              </a:ext>
            </a:extLst>
          </p:cNvPr>
          <p:cNvSpPr txBox="1"/>
          <p:nvPr/>
        </p:nvSpPr>
        <p:spPr>
          <a:xfrm>
            <a:off x="584200" y="901700"/>
            <a:ext cx="474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Can use both sep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&amp; </a:t>
            </a:r>
            <a:r>
              <a:rPr lang="en-US" sz="2400" i="1" dirty="0"/>
              <a:t>end arguments!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709267-82EE-42EB-96CF-6655F064F4D4}"/>
              </a:ext>
            </a:extLst>
          </p:cNvPr>
          <p:cNvGrpSpPr/>
          <p:nvPr/>
        </p:nvGrpSpPr>
        <p:grpSpPr>
          <a:xfrm>
            <a:off x="1069340" y="3041431"/>
            <a:ext cx="10451925" cy="824588"/>
            <a:chOff x="1069340" y="3549431"/>
            <a:chExt cx="10451925" cy="8245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1187CD-646E-4653-BC73-AD38FE271882}"/>
                </a:ext>
              </a:extLst>
            </p:cNvPr>
            <p:cNvSpPr txBox="1"/>
            <p:nvPr/>
          </p:nvSpPr>
          <p:spPr>
            <a:xfrm>
              <a:off x="1069340" y="3549431"/>
              <a:ext cx="56261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dirty="0"/>
                <a:t>print('One', 'Two', '\nThree', 'Four', </a:t>
              </a:r>
              <a:r>
                <a:rPr lang="en-US" alt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sep</a:t>
              </a:r>
              <a:r>
                <a:rPr lang="en-US" altLang="en-US" sz="2400" dirty="0"/>
                <a:t>='\t')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A9421D-2B2A-4D02-AB64-7C44B973B487}"/>
                </a:ext>
              </a:extLst>
            </p:cNvPr>
            <p:cNvSpPr txBox="1"/>
            <p:nvPr/>
          </p:nvSpPr>
          <p:spPr>
            <a:xfrm>
              <a:off x="7150100" y="3912354"/>
              <a:ext cx="43711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B49AF0-7284-40A0-A185-3FA9B94B21E9}"/>
                </a:ext>
              </a:extLst>
            </p:cNvPr>
            <p:cNvSpPr txBox="1"/>
            <p:nvPr/>
          </p:nvSpPr>
          <p:spPr>
            <a:xfrm>
              <a:off x="7150100" y="3549431"/>
              <a:ext cx="32512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What will this display?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4AFFB5E-FA3E-4AA4-AC10-ED4E0949B92A}"/>
              </a:ext>
            </a:extLst>
          </p:cNvPr>
          <p:cNvGrpSpPr/>
          <p:nvPr/>
        </p:nvGrpSpPr>
        <p:grpSpPr>
          <a:xfrm>
            <a:off x="1069340" y="4277019"/>
            <a:ext cx="10736580" cy="1255240"/>
            <a:chOff x="1069340" y="4277019"/>
            <a:chExt cx="10736580" cy="12552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D2B6F7-B0B2-41EB-A389-790C7E12560D}"/>
                </a:ext>
              </a:extLst>
            </p:cNvPr>
            <p:cNvSpPr txBox="1"/>
            <p:nvPr/>
          </p:nvSpPr>
          <p:spPr>
            <a:xfrm>
              <a:off x="1069340" y="4277019"/>
              <a:ext cx="568706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en-US" sz="2400" dirty="0"/>
                <a:t>first_name = 'John'</a:t>
              </a:r>
            </a:p>
            <a:p>
              <a:r>
                <a:rPr lang="en-US" altLang="en-US" sz="2400" dirty="0"/>
                <a:t>last_name = 'Doe'</a:t>
              </a:r>
            </a:p>
            <a:p>
              <a:r>
                <a:rPr lang="en-US" altLang="en-US" sz="2400" dirty="0">
                  <a:solidFill>
                    <a:srgbClr val="C00000"/>
                  </a:solidFill>
                </a:rPr>
                <a:t>print(first_name, last_name, ', MD')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D2C7BB-95B3-4908-B452-D4A288D8A67A}"/>
                </a:ext>
              </a:extLst>
            </p:cNvPr>
            <p:cNvSpPr txBox="1"/>
            <p:nvPr/>
          </p:nvSpPr>
          <p:spPr>
            <a:xfrm>
              <a:off x="7150100" y="5070594"/>
              <a:ext cx="43711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2400" dirty="0">
                  <a:sym typeface="Wingdings" panose="05000000000000000000" pitchFamily="2" charset="2"/>
                </a:rPr>
                <a:t>John Doe, MD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44823C-4406-4373-883A-2716040B4648}"/>
                </a:ext>
              </a:extLst>
            </p:cNvPr>
            <p:cNvSpPr txBox="1"/>
            <p:nvPr/>
          </p:nvSpPr>
          <p:spPr>
            <a:xfrm>
              <a:off x="7150100" y="4331751"/>
              <a:ext cx="465582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Copy the code to the Text Editor Window</a:t>
              </a:r>
            </a:p>
            <a:p>
              <a:r>
                <a:rPr lang="en-US" sz="2000" b="1" dirty="0"/>
                <a:t>&amp; fix </a:t>
              </a:r>
              <a:r>
                <a:rPr lang="en-US" sz="2000" b="1" i="1" dirty="0">
                  <a:solidFill>
                    <a:srgbClr val="C00000"/>
                  </a:solidFill>
                </a:rPr>
                <a:t>Line 3</a:t>
              </a:r>
              <a:r>
                <a:rPr lang="en-US" sz="2000" b="1" dirty="0"/>
                <a:t> so that it displays like this…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4EA579-5207-4833-9A76-35C8CA561D76}"/>
              </a:ext>
            </a:extLst>
          </p:cNvPr>
          <p:cNvSpPr txBox="1"/>
          <p:nvPr/>
        </p:nvSpPr>
        <p:spPr>
          <a:xfrm>
            <a:off x="7383780" y="5510310"/>
            <a:ext cx="3517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Note: Use the concepts on this slide!</a:t>
            </a:r>
          </a:p>
        </p:txBody>
      </p:sp>
    </p:spTree>
    <p:extLst>
      <p:ext uri="{BB962C8B-B14F-4D97-AF65-F5344CB8AC3E}">
        <p14:creationId xmlns:p14="http://schemas.microsoft.com/office/powerpoint/2010/main" val="369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Microsoft Macintosh PowerPoint</Application>
  <PresentationFormat>Widescreen</PresentationFormat>
  <Paragraphs>454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Garamond</vt:lpstr>
      <vt:lpstr>Georgia</vt:lpstr>
      <vt:lpstr>Office Theme</vt:lpstr>
      <vt:lpstr>MIS 3301 Intro. to Business Programming Logic</vt:lpstr>
      <vt:lpstr>Outline</vt:lpstr>
      <vt:lpstr>print() – new options</vt:lpstr>
      <vt:lpstr>Escape Characters</vt:lpstr>
      <vt:lpstr>Print Blank Line(s)</vt:lpstr>
      <vt:lpstr>print Function – sep &amp; end arguments</vt:lpstr>
      <vt:lpstr>print Function – sep argument</vt:lpstr>
      <vt:lpstr>print Function – end argument</vt:lpstr>
      <vt:lpstr>print Function – sep &amp; end arguments</vt:lpstr>
      <vt:lpstr>You try it!</vt:lpstr>
      <vt:lpstr>String Operations</vt:lpstr>
      <vt:lpstr>String Repetition</vt:lpstr>
      <vt:lpstr>String Concatenation</vt:lpstr>
      <vt:lpstr>You try it!</vt:lpstr>
      <vt:lpstr>String Concatenation – Warning!</vt:lpstr>
      <vt:lpstr>format() function</vt:lpstr>
      <vt:lpstr>format() Function</vt:lpstr>
      <vt:lpstr>format() Function - strings</vt:lpstr>
      <vt:lpstr>format() Function - strings</vt:lpstr>
      <vt:lpstr>format() Function - floats</vt:lpstr>
      <vt:lpstr>format() Function - floats</vt:lpstr>
      <vt:lpstr>format() Function - integers</vt:lpstr>
      <vt:lpstr>format() Function - integers</vt:lpstr>
      <vt:lpstr>format() Function nested with print()</vt:lpstr>
      <vt:lpstr>Alignment of Output</vt:lpstr>
      <vt:lpstr>Alignment of Output</vt:lpstr>
      <vt:lpstr>Aligning Dollar Values</vt:lpstr>
      <vt:lpstr>Exercises</vt:lpstr>
      <vt:lpstr>Exercise – Formatting</vt:lpstr>
      <vt:lpstr>Exercise – Summary</vt:lpstr>
      <vt:lpstr>Nesting Functions</vt:lpstr>
      <vt:lpstr>Nesting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2020-08-28T12:15:50Z</dcterms:created>
  <dcterms:modified xsi:type="dcterms:W3CDTF">2023-02-17T18:50:22Z</dcterms:modified>
</cp:coreProperties>
</file>