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6"/>
  </p:notesMasterIdLst>
  <p:sldIdLst>
    <p:sldId id="258" r:id="rId5"/>
    <p:sldId id="303" r:id="rId6"/>
    <p:sldId id="272" r:id="rId7"/>
    <p:sldId id="257" r:id="rId8"/>
    <p:sldId id="270" r:id="rId9"/>
    <p:sldId id="271" r:id="rId10"/>
    <p:sldId id="277" r:id="rId11"/>
    <p:sldId id="273" r:id="rId12"/>
    <p:sldId id="275" r:id="rId13"/>
    <p:sldId id="279" r:id="rId14"/>
    <p:sldId id="306" r:id="rId15"/>
    <p:sldId id="282" r:id="rId16"/>
    <p:sldId id="276" r:id="rId17"/>
    <p:sldId id="291" r:id="rId18"/>
    <p:sldId id="292" r:id="rId19"/>
    <p:sldId id="312" r:id="rId20"/>
    <p:sldId id="313" r:id="rId21"/>
    <p:sldId id="314" r:id="rId22"/>
    <p:sldId id="318" r:id="rId23"/>
    <p:sldId id="309" r:id="rId24"/>
    <p:sldId id="304" r:id="rId25"/>
    <p:sldId id="308" r:id="rId26"/>
    <p:sldId id="307" r:id="rId27"/>
    <p:sldId id="311" r:id="rId28"/>
    <p:sldId id="316" r:id="rId29"/>
    <p:sldId id="302" r:id="rId30"/>
    <p:sldId id="299" r:id="rId31"/>
    <p:sldId id="266" r:id="rId32"/>
    <p:sldId id="300" r:id="rId33"/>
    <p:sldId id="301" r:id="rId34"/>
    <p:sldId id="294" r:id="rId35"/>
    <p:sldId id="262" r:id="rId36"/>
    <p:sldId id="295" r:id="rId37"/>
    <p:sldId id="325" r:id="rId38"/>
    <p:sldId id="315" r:id="rId39"/>
    <p:sldId id="297" r:id="rId40"/>
    <p:sldId id="326" r:id="rId41"/>
    <p:sldId id="281" r:id="rId42"/>
    <p:sldId id="322" r:id="rId43"/>
    <p:sldId id="324" r:id="rId44"/>
    <p:sldId id="32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5F7"/>
    <a:srgbClr val="FFD966"/>
    <a:srgbClr val="E6E6E6"/>
    <a:srgbClr val="0032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6D10EC-B855-4AFD-A187-C2CA22EAD091}" v="139" dt="2020-09-09T12:07:16.0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25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B771E0-BD35-4150-944D-569CB8746C56}" type="datetimeFigureOut">
              <a:rPr lang="en-US" smtClean="0"/>
              <a:t>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BB94A-1611-40C5-893E-B57599AC0B6C}" type="slidenum">
              <a:rPr lang="en-US" smtClean="0"/>
              <a:t>‹#›</a:t>
            </a:fld>
            <a:endParaRPr lang="en-US" dirty="0"/>
          </a:p>
        </p:txBody>
      </p:sp>
    </p:spTree>
    <p:extLst>
      <p:ext uri="{BB962C8B-B14F-4D97-AF65-F5344CB8AC3E}">
        <p14:creationId xmlns:p14="http://schemas.microsoft.com/office/powerpoint/2010/main" val="141011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3FA7F18-4D69-4535-8F36-6E9430BB6E9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1062FB13-50AF-4436-8C1B-A0BB02B2664D}"/>
              </a:ext>
            </a:extLst>
          </p:cNvPr>
          <p:cNvSpPr>
            <a:spLocks noGrp="1"/>
          </p:cNvSpPr>
          <p:nvPr>
            <p:ph type="subTitle" idx="1"/>
          </p:nvPr>
        </p:nvSpPr>
        <p:spPr>
          <a:xfrm>
            <a:off x="854753" y="3969786"/>
            <a:ext cx="10422835" cy="453127"/>
          </a:xfrm>
          <a:prstGeom prst="rect">
            <a:avLst/>
          </a:prstGeom>
        </p:spPr>
        <p:txBody>
          <a:bodyPr anchor="ctr">
            <a:normAutofit/>
          </a:bodyPr>
          <a:lstStyle>
            <a:lvl1pPr marL="0" indent="0" algn="l">
              <a:buNone/>
              <a:defRPr sz="2800" b="1" cap="small" baseline="0">
                <a:solidFill>
                  <a:srgbClr val="FFD966"/>
                </a:solidFill>
                <a:latin typeface="Garamond" panose="020204040303010108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E2645C-709C-430A-8F29-AFB4457AC3DC}"/>
              </a:ext>
            </a:extLst>
          </p:cNvPr>
          <p:cNvSpPr>
            <a:spLocks noGrp="1"/>
          </p:cNvSpPr>
          <p:nvPr>
            <p:ph type="dt" sz="half" idx="10"/>
          </p:nvPr>
        </p:nvSpPr>
        <p:spPr/>
        <p:txBody>
          <a:bodyPr/>
          <a:lstStyle/>
          <a:p>
            <a:fld id="{4CC58097-26B3-453D-83A8-E2A335850B44}" type="datetime1">
              <a:rPr lang="en-US" smtClean="0"/>
              <a:t>2/6/2022</a:t>
            </a:fld>
            <a:endParaRPr lang="en-US" dirty="0"/>
          </a:p>
        </p:txBody>
      </p:sp>
      <p:sp>
        <p:nvSpPr>
          <p:cNvPr id="5" name="Footer Placeholder 4">
            <a:extLst>
              <a:ext uri="{FF2B5EF4-FFF2-40B4-BE49-F238E27FC236}">
                <a16:creationId xmlns:a16="http://schemas.microsoft.com/office/drawing/2014/main" id="{F402AC18-A27F-4DE0-BDD3-6447E91B22CF}"/>
              </a:ext>
            </a:extLst>
          </p:cNvPr>
          <p:cNvSpPr>
            <a:spLocks noGrp="1"/>
          </p:cNvSpPr>
          <p:nvPr>
            <p:ph type="ftr" sz="quarter" idx="11"/>
          </p:nvPr>
        </p:nvSpPr>
        <p:spPr/>
        <p:txBody>
          <a:bodyPr/>
          <a:lstStyle/>
          <a:p>
            <a:endParaRPr lang="en-US" dirty="0"/>
          </a:p>
        </p:txBody>
      </p:sp>
      <p:sp>
        <p:nvSpPr>
          <p:cNvPr id="2" name="Title 1">
            <a:extLst>
              <a:ext uri="{FF2B5EF4-FFF2-40B4-BE49-F238E27FC236}">
                <a16:creationId xmlns:a16="http://schemas.microsoft.com/office/drawing/2014/main" id="{20C585E8-E0AA-427F-921D-D4ED9EFBCD3F}"/>
              </a:ext>
            </a:extLst>
          </p:cNvPr>
          <p:cNvSpPr>
            <a:spLocks noGrp="1"/>
          </p:cNvSpPr>
          <p:nvPr>
            <p:ph type="ctrTitle"/>
          </p:nvPr>
        </p:nvSpPr>
        <p:spPr>
          <a:xfrm>
            <a:off x="854753" y="2470074"/>
            <a:ext cx="10442712" cy="1316736"/>
          </a:xfrm>
          <a:prstGeom prst="rect">
            <a:avLst/>
          </a:prstGeom>
        </p:spPr>
        <p:txBody>
          <a:bodyPr anchor="ctr">
            <a:normAutofit/>
          </a:bodyPr>
          <a:lstStyle>
            <a:lvl1pPr algn="l">
              <a:defRPr sz="4800" b="0">
                <a:latin typeface="Garamond" panose="02020404030301010803" pitchFamily="18" charset="0"/>
              </a:defRPr>
            </a:lvl1pPr>
          </a:lstStyle>
          <a:p>
            <a:r>
              <a:rPr lang="en-US" dirty="0"/>
              <a:t>Click to edit Master title style</a:t>
            </a:r>
          </a:p>
        </p:txBody>
      </p:sp>
      <p:sp>
        <p:nvSpPr>
          <p:cNvPr id="10" name="Rectangle 9">
            <a:extLst>
              <a:ext uri="{FF2B5EF4-FFF2-40B4-BE49-F238E27FC236}">
                <a16:creationId xmlns:a16="http://schemas.microsoft.com/office/drawing/2014/main" id="{E7EC0F7D-84BB-46B0-97D5-CBAE434B0CFF}"/>
              </a:ext>
            </a:extLst>
          </p:cNvPr>
          <p:cNvSpPr/>
          <p:nvPr userDrawn="1"/>
        </p:nvSpPr>
        <p:spPr>
          <a:xfrm>
            <a:off x="854753" y="3739113"/>
            <a:ext cx="10442448" cy="97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14" name="Text Placeholder 16">
            <a:extLst>
              <a:ext uri="{FF2B5EF4-FFF2-40B4-BE49-F238E27FC236}">
                <a16:creationId xmlns:a16="http://schemas.microsoft.com/office/drawing/2014/main" id="{91B165A0-80AD-4321-AFFE-86A5FBC4351D}"/>
              </a:ext>
            </a:extLst>
          </p:cNvPr>
          <p:cNvSpPr>
            <a:spLocks noGrp="1"/>
          </p:cNvSpPr>
          <p:nvPr>
            <p:ph type="body" sz="quarter" idx="13"/>
          </p:nvPr>
        </p:nvSpPr>
        <p:spPr>
          <a:xfrm>
            <a:off x="854753" y="4472611"/>
            <a:ext cx="10424160" cy="1480929"/>
          </a:xfrm>
          <a:prstGeom prst="rect">
            <a:avLst/>
          </a:prstGeom>
        </p:spPr>
        <p:txBody>
          <a:bodyPr/>
          <a:lstStyle>
            <a:lvl1pPr marL="0" indent="0">
              <a:buNone/>
              <a:defRPr lang="en-US" sz="2400" b="0" kern="1200" dirty="0" smtClean="0">
                <a:solidFill>
                  <a:srgbClr val="FFD966"/>
                </a:solidFill>
                <a:latin typeface="Garamond" panose="02020404030301010803" pitchFamily="18" charset="0"/>
                <a:ea typeface="+mn-ea"/>
                <a:cs typeface="+mn-cs"/>
              </a:defRPr>
            </a:lvl1pPr>
          </a:lstStyle>
          <a:p>
            <a:pPr lvl="0"/>
            <a:r>
              <a:rPr lang="en-US" dirty="0"/>
              <a:t>Click to edit Master text styles</a:t>
            </a:r>
          </a:p>
        </p:txBody>
      </p:sp>
      <p:sp>
        <p:nvSpPr>
          <p:cNvPr id="15" name="Slide Number Placeholder 5">
            <a:extLst>
              <a:ext uri="{FF2B5EF4-FFF2-40B4-BE49-F238E27FC236}">
                <a16:creationId xmlns:a16="http://schemas.microsoft.com/office/drawing/2014/main" id="{C51B2FDB-827B-46CD-891C-238FB209624A}"/>
              </a:ext>
            </a:extLst>
          </p:cNvPr>
          <p:cNvSpPr>
            <a:spLocks noGrp="1"/>
          </p:cNvSpPr>
          <p:nvPr>
            <p:ph type="sldNum" sz="quarter" idx="4"/>
          </p:nvPr>
        </p:nvSpPr>
        <p:spPr>
          <a:xfrm>
            <a:off x="9356034" y="6356350"/>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A634600-F34B-4093-B870-F713BA967734}" type="slidenum">
              <a:rPr lang="en-US" smtClean="0"/>
              <a:pPr/>
              <a:t>‹#›</a:t>
            </a:fld>
            <a:endParaRPr lang="en-US" dirty="0"/>
          </a:p>
        </p:txBody>
      </p:sp>
    </p:spTree>
    <p:extLst>
      <p:ext uri="{BB962C8B-B14F-4D97-AF65-F5344CB8AC3E}">
        <p14:creationId xmlns:p14="http://schemas.microsoft.com/office/powerpoint/2010/main" val="918459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062FB13-50AF-4436-8C1B-A0BB02B2664D}"/>
              </a:ext>
            </a:extLst>
          </p:cNvPr>
          <p:cNvSpPr>
            <a:spLocks noGrp="1"/>
          </p:cNvSpPr>
          <p:nvPr>
            <p:ph type="subTitle" idx="1"/>
          </p:nvPr>
        </p:nvSpPr>
        <p:spPr>
          <a:xfrm>
            <a:off x="947530" y="2896360"/>
            <a:ext cx="10422835" cy="1447040"/>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E2645C-709C-430A-8F29-AFB4457AC3DC}"/>
              </a:ext>
            </a:extLst>
          </p:cNvPr>
          <p:cNvSpPr>
            <a:spLocks noGrp="1"/>
          </p:cNvSpPr>
          <p:nvPr>
            <p:ph type="dt" sz="half" idx="10"/>
          </p:nvPr>
        </p:nvSpPr>
        <p:spPr/>
        <p:txBody>
          <a:bodyPr/>
          <a:lstStyle/>
          <a:p>
            <a:fld id="{D7261C7E-E15D-4739-9932-6198B526F3C0}" type="datetime1">
              <a:rPr lang="en-US" smtClean="0"/>
              <a:t>2/6/2022</a:t>
            </a:fld>
            <a:endParaRPr lang="en-US" dirty="0"/>
          </a:p>
        </p:txBody>
      </p:sp>
      <p:sp>
        <p:nvSpPr>
          <p:cNvPr id="5" name="Footer Placeholder 4">
            <a:extLst>
              <a:ext uri="{FF2B5EF4-FFF2-40B4-BE49-F238E27FC236}">
                <a16:creationId xmlns:a16="http://schemas.microsoft.com/office/drawing/2014/main" id="{F402AC18-A27F-4DE0-BDD3-6447E91B22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B7C775-5CED-4FA5-AAE5-2AB0B2CC6DBF}"/>
              </a:ext>
            </a:extLst>
          </p:cNvPr>
          <p:cNvSpPr>
            <a:spLocks noGrp="1"/>
          </p:cNvSpPr>
          <p:nvPr>
            <p:ph type="sldNum" sz="quarter" idx="12"/>
          </p:nvPr>
        </p:nvSpPr>
        <p:spPr/>
        <p:txBody>
          <a:bodyPr/>
          <a:lstStyle/>
          <a:p>
            <a:fld id="{0A634600-F34B-4093-B870-F713BA967734}" type="slidenum">
              <a:rPr lang="en-US" smtClean="0"/>
              <a:t>‹#›</a:t>
            </a:fld>
            <a:endParaRPr lang="en-US" dirty="0"/>
          </a:p>
        </p:txBody>
      </p:sp>
      <p:sp>
        <p:nvSpPr>
          <p:cNvPr id="9" name="Round Same Side Corner Rectangle 6">
            <a:extLst>
              <a:ext uri="{FF2B5EF4-FFF2-40B4-BE49-F238E27FC236}">
                <a16:creationId xmlns:a16="http://schemas.microsoft.com/office/drawing/2014/main" id="{D8F5649C-92C5-4FE8-ACF7-0059959E7107}"/>
              </a:ext>
            </a:extLst>
          </p:cNvPr>
          <p:cNvSpPr/>
          <p:nvPr userDrawn="1"/>
        </p:nvSpPr>
        <p:spPr>
          <a:xfrm flipV="1">
            <a:off x="304800" y="1295400"/>
            <a:ext cx="11582400" cy="1447800"/>
          </a:xfrm>
          <a:prstGeom prst="round2SameRect">
            <a:avLst>
              <a:gd name="adj1" fmla="val 10784"/>
              <a:gd name="adj2" fmla="val 0"/>
            </a:avLst>
          </a:prstGeom>
          <a:solidFill>
            <a:srgbClr val="00813B"/>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dirty="0">
              <a:latin typeface="Garamond" panose="02020404030301010803" pitchFamily="18" charset="0"/>
            </a:endParaRPr>
          </a:p>
        </p:txBody>
      </p:sp>
      <p:sp>
        <p:nvSpPr>
          <p:cNvPr id="10" name="Round Same Side Corner Rectangle 7">
            <a:extLst>
              <a:ext uri="{FF2B5EF4-FFF2-40B4-BE49-F238E27FC236}">
                <a16:creationId xmlns:a16="http://schemas.microsoft.com/office/drawing/2014/main" id="{546D7E85-A9CB-4227-923B-C47C6512108C}"/>
              </a:ext>
            </a:extLst>
          </p:cNvPr>
          <p:cNvSpPr/>
          <p:nvPr userDrawn="1"/>
        </p:nvSpPr>
        <p:spPr>
          <a:xfrm flipV="1">
            <a:off x="304800" y="381000"/>
            <a:ext cx="11582400" cy="990600"/>
          </a:xfrm>
          <a:prstGeom prst="round2SameRect">
            <a:avLst>
              <a:gd name="adj1" fmla="val 2821"/>
              <a:gd name="adj2" fmla="val 0"/>
            </a:avLst>
          </a:prstGeom>
          <a:gradFill>
            <a:gsLst>
              <a:gs pos="0">
                <a:srgbClr val="005C2B"/>
              </a:gs>
              <a:gs pos="15000">
                <a:srgbClr val="00602B"/>
              </a:gs>
              <a:gs pos="32000">
                <a:srgbClr val="00501D"/>
              </a:gs>
              <a:gs pos="72000">
                <a:srgbClr val="002D1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20C585E8-E0AA-427F-921D-D4ED9EFBCD3F}"/>
              </a:ext>
            </a:extLst>
          </p:cNvPr>
          <p:cNvSpPr>
            <a:spLocks noGrp="1"/>
          </p:cNvSpPr>
          <p:nvPr>
            <p:ph type="ctrTitle"/>
          </p:nvPr>
        </p:nvSpPr>
        <p:spPr>
          <a:xfrm>
            <a:off x="937591" y="1480930"/>
            <a:ext cx="10442712" cy="1093304"/>
          </a:xfrm>
          <a:prstGeom prst="rect">
            <a:avLst/>
          </a:prstGeom>
        </p:spPr>
        <p:txBody>
          <a:bodyPr anchor="ctr">
            <a:normAutofit/>
          </a:bodyPr>
          <a:lstStyle>
            <a:lvl1pPr algn="ctr">
              <a:defRPr sz="4800" b="1">
                <a:latin typeface="Garamond" panose="02020404030301010803" pitchFamily="18" charset="0"/>
              </a:defRPr>
            </a:lvl1pPr>
          </a:lstStyle>
          <a:p>
            <a:r>
              <a:rPr lang="en-US" dirty="0"/>
              <a:t>Click to edit Master title style</a:t>
            </a:r>
          </a:p>
        </p:txBody>
      </p:sp>
    </p:spTree>
    <p:extLst>
      <p:ext uri="{BB962C8B-B14F-4D97-AF65-F5344CB8AC3E}">
        <p14:creationId xmlns:p14="http://schemas.microsoft.com/office/powerpoint/2010/main" val="2677223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EB7F2-B336-461C-9985-2FB5CB033B80}"/>
              </a:ext>
            </a:extLst>
          </p:cNvPr>
          <p:cNvSpPr>
            <a:spLocks noGrp="1"/>
          </p:cNvSpPr>
          <p:nvPr>
            <p:ph type="title"/>
          </p:nvPr>
        </p:nvSpPr>
        <p:spPr>
          <a:xfrm>
            <a:off x="838200" y="116646"/>
            <a:ext cx="10515600" cy="557784"/>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C3E6CEE-7E45-4498-B7BF-DEA50A76E787}"/>
              </a:ext>
            </a:extLst>
          </p:cNvPr>
          <p:cNvSpPr>
            <a:spLocks noGrp="1"/>
          </p:cNvSpPr>
          <p:nvPr>
            <p:ph idx="1"/>
          </p:nvPr>
        </p:nvSpPr>
        <p:spPr>
          <a:xfrm>
            <a:off x="838200" y="922858"/>
            <a:ext cx="10515600" cy="518365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A181AE-7C77-4224-9ACC-120572E9C754}"/>
              </a:ext>
            </a:extLst>
          </p:cNvPr>
          <p:cNvSpPr>
            <a:spLocks noGrp="1"/>
          </p:cNvSpPr>
          <p:nvPr>
            <p:ph type="dt" sz="half" idx="10"/>
          </p:nvPr>
        </p:nvSpPr>
        <p:spPr/>
        <p:txBody>
          <a:bodyPr/>
          <a:lstStyle/>
          <a:p>
            <a:fld id="{1B1979B0-6294-48F8-869B-A813FACB26DF}" type="datetime1">
              <a:rPr lang="en-US" smtClean="0"/>
              <a:t>2/6/2022</a:t>
            </a:fld>
            <a:endParaRPr lang="en-US" dirty="0"/>
          </a:p>
        </p:txBody>
      </p:sp>
      <p:sp>
        <p:nvSpPr>
          <p:cNvPr id="5" name="Footer Placeholder 4">
            <a:extLst>
              <a:ext uri="{FF2B5EF4-FFF2-40B4-BE49-F238E27FC236}">
                <a16:creationId xmlns:a16="http://schemas.microsoft.com/office/drawing/2014/main" id="{D7722603-6E37-4FE0-90C0-77A256B70C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732893-D1F9-45D2-8803-D6449290C2EF}"/>
              </a:ext>
            </a:extLst>
          </p:cNvPr>
          <p:cNvSpPr>
            <a:spLocks noGrp="1"/>
          </p:cNvSpPr>
          <p:nvPr>
            <p:ph type="sldNum" sz="quarter" idx="12"/>
          </p:nvPr>
        </p:nvSpPr>
        <p:spPr/>
        <p:txBody>
          <a:bodyPr/>
          <a:lstStyle/>
          <a:p>
            <a:fld id="{0A634600-F34B-4093-B870-F713BA967734}" type="slidenum">
              <a:rPr lang="en-US" smtClean="0"/>
              <a:t>‹#›</a:t>
            </a:fld>
            <a:endParaRPr lang="en-US" dirty="0"/>
          </a:p>
        </p:txBody>
      </p:sp>
    </p:spTree>
    <p:extLst>
      <p:ext uri="{BB962C8B-B14F-4D97-AF65-F5344CB8AC3E}">
        <p14:creationId xmlns:p14="http://schemas.microsoft.com/office/powerpoint/2010/main" val="3365921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7214529-39CE-444D-BF02-347E2A2031B0}"/>
              </a:ext>
            </a:extLst>
          </p:cNvPr>
          <p:cNvSpPr>
            <a:spLocks noGrp="1"/>
          </p:cNvSpPr>
          <p:nvPr>
            <p:ph type="dt" sz="half" idx="10"/>
          </p:nvPr>
        </p:nvSpPr>
        <p:spPr/>
        <p:txBody>
          <a:bodyPr/>
          <a:lstStyle/>
          <a:p>
            <a:fld id="{464B99C1-4408-479D-94D8-725704982BC3}" type="datetime1">
              <a:rPr lang="en-US" smtClean="0"/>
              <a:t>2/6/2022</a:t>
            </a:fld>
            <a:endParaRPr lang="en-US" dirty="0"/>
          </a:p>
        </p:txBody>
      </p:sp>
      <p:sp>
        <p:nvSpPr>
          <p:cNvPr id="5" name="Footer Placeholder 4">
            <a:extLst>
              <a:ext uri="{FF2B5EF4-FFF2-40B4-BE49-F238E27FC236}">
                <a16:creationId xmlns:a16="http://schemas.microsoft.com/office/drawing/2014/main" id="{7130C385-39ED-4892-82EB-A26D034054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D61F744-6199-4BD5-935B-8E2410003032}"/>
              </a:ext>
            </a:extLst>
          </p:cNvPr>
          <p:cNvSpPr>
            <a:spLocks noGrp="1"/>
          </p:cNvSpPr>
          <p:nvPr>
            <p:ph type="sldNum" sz="quarter" idx="12"/>
          </p:nvPr>
        </p:nvSpPr>
        <p:spPr/>
        <p:txBody>
          <a:bodyPr/>
          <a:lstStyle/>
          <a:p>
            <a:fld id="{0A634600-F34B-4093-B870-F713BA967734}" type="slidenum">
              <a:rPr lang="en-US" smtClean="0"/>
              <a:t>‹#›</a:t>
            </a:fld>
            <a:endParaRPr lang="en-US" dirty="0"/>
          </a:p>
        </p:txBody>
      </p:sp>
      <p:sp>
        <p:nvSpPr>
          <p:cNvPr id="7" name="Round Same Side Corner Rectangle 6">
            <a:extLst>
              <a:ext uri="{FF2B5EF4-FFF2-40B4-BE49-F238E27FC236}">
                <a16:creationId xmlns:a16="http://schemas.microsoft.com/office/drawing/2014/main" id="{288339CF-6FE9-4F7D-A4E3-AE4EE28F02D4}"/>
              </a:ext>
            </a:extLst>
          </p:cNvPr>
          <p:cNvSpPr/>
          <p:nvPr userDrawn="1"/>
        </p:nvSpPr>
        <p:spPr>
          <a:xfrm flipV="1">
            <a:off x="304800" y="3276600"/>
            <a:ext cx="11582400" cy="228600"/>
          </a:xfrm>
          <a:prstGeom prst="round2SameRect">
            <a:avLst>
              <a:gd name="adj1" fmla="val 10784"/>
              <a:gd name="adj2" fmla="val 0"/>
            </a:avLst>
          </a:prstGeom>
          <a:solidFill>
            <a:srgbClr val="00813B"/>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8" name="Round Same Side Corner Rectangle 7">
            <a:extLst>
              <a:ext uri="{FF2B5EF4-FFF2-40B4-BE49-F238E27FC236}">
                <a16:creationId xmlns:a16="http://schemas.microsoft.com/office/drawing/2014/main" id="{5CE24967-0B7F-4FC7-8034-1D1C87D0129F}"/>
              </a:ext>
            </a:extLst>
          </p:cNvPr>
          <p:cNvSpPr/>
          <p:nvPr userDrawn="1"/>
        </p:nvSpPr>
        <p:spPr>
          <a:xfrm>
            <a:off x="304800" y="2362200"/>
            <a:ext cx="11582400" cy="990600"/>
          </a:xfrm>
          <a:prstGeom prst="round2SameRect">
            <a:avLst>
              <a:gd name="adj1" fmla="val 2821"/>
              <a:gd name="adj2" fmla="val 0"/>
            </a:avLst>
          </a:prstGeom>
          <a:gradFill>
            <a:gsLst>
              <a:gs pos="0">
                <a:srgbClr val="005C2B"/>
              </a:gs>
              <a:gs pos="15000">
                <a:srgbClr val="00602B"/>
              </a:gs>
              <a:gs pos="32000">
                <a:srgbClr val="00501D"/>
              </a:gs>
              <a:gs pos="72000">
                <a:srgbClr val="002D1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DD7AB091-8360-4A07-B825-4F9823D3251B}"/>
              </a:ext>
            </a:extLst>
          </p:cNvPr>
          <p:cNvSpPr>
            <a:spLocks noGrp="1"/>
          </p:cNvSpPr>
          <p:nvPr>
            <p:ph type="title"/>
          </p:nvPr>
        </p:nvSpPr>
        <p:spPr>
          <a:xfrm>
            <a:off x="831850" y="2438400"/>
            <a:ext cx="10515600" cy="935421"/>
          </a:xfrm>
          <a:prstGeom prst="rect">
            <a:avLst/>
          </a:prstGeom>
        </p:spPr>
        <p:txBody>
          <a:bodyPr anchor="ctr">
            <a:normAutofit/>
          </a:bodyPr>
          <a:lstStyle>
            <a:lvl1pPr>
              <a:defRPr sz="4800" b="1">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CC3CB982-420C-4C55-B507-427A10C01894}"/>
              </a:ext>
            </a:extLst>
          </p:cNvPr>
          <p:cNvSpPr>
            <a:spLocks noGrp="1"/>
          </p:cNvSpPr>
          <p:nvPr>
            <p:ph type="body" idx="1"/>
          </p:nvPr>
        </p:nvSpPr>
        <p:spPr>
          <a:xfrm>
            <a:off x="831850" y="3654042"/>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22271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7534-B046-4501-A6C7-B1E31AC016E3}"/>
              </a:ext>
            </a:extLst>
          </p:cNvPr>
          <p:cNvSpPr>
            <a:spLocks noGrp="1"/>
          </p:cNvSpPr>
          <p:nvPr>
            <p:ph type="title"/>
          </p:nvPr>
        </p:nvSpPr>
        <p:spPr>
          <a:xfrm>
            <a:off x="838200" y="116646"/>
            <a:ext cx="10515600" cy="557784"/>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BAC1B78-96FB-43D9-8DBA-6CE5A9ABD948}"/>
              </a:ext>
            </a:extLst>
          </p:cNvPr>
          <p:cNvSpPr>
            <a:spLocks noGrp="1"/>
          </p:cNvSpPr>
          <p:nvPr>
            <p:ph sz="half" idx="1"/>
          </p:nvPr>
        </p:nvSpPr>
        <p:spPr>
          <a:xfrm>
            <a:off x="838200" y="922282"/>
            <a:ext cx="5181600" cy="523677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6172C2-9CEF-4904-9E14-FDB027A6ECEB}"/>
              </a:ext>
            </a:extLst>
          </p:cNvPr>
          <p:cNvSpPr>
            <a:spLocks noGrp="1"/>
          </p:cNvSpPr>
          <p:nvPr>
            <p:ph sz="half" idx="2"/>
          </p:nvPr>
        </p:nvSpPr>
        <p:spPr>
          <a:xfrm>
            <a:off x="6172200" y="922282"/>
            <a:ext cx="5181600" cy="523677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AE6600-2DDF-4A6E-A234-81BFC3A59C80}"/>
              </a:ext>
            </a:extLst>
          </p:cNvPr>
          <p:cNvSpPr>
            <a:spLocks noGrp="1"/>
          </p:cNvSpPr>
          <p:nvPr>
            <p:ph type="dt" sz="half" idx="10"/>
          </p:nvPr>
        </p:nvSpPr>
        <p:spPr/>
        <p:txBody>
          <a:bodyPr/>
          <a:lstStyle/>
          <a:p>
            <a:fld id="{92B692DF-1865-4143-85BC-8053983B4EF4}" type="datetime1">
              <a:rPr lang="en-US" smtClean="0"/>
              <a:t>2/6/2022</a:t>
            </a:fld>
            <a:endParaRPr lang="en-US" dirty="0"/>
          </a:p>
        </p:txBody>
      </p:sp>
      <p:sp>
        <p:nvSpPr>
          <p:cNvPr id="6" name="Footer Placeholder 5">
            <a:extLst>
              <a:ext uri="{FF2B5EF4-FFF2-40B4-BE49-F238E27FC236}">
                <a16:creationId xmlns:a16="http://schemas.microsoft.com/office/drawing/2014/main" id="{CFAF2214-AD25-49DA-A900-A2C3774C08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457A96F-A196-41F0-9B27-796EFD869C0B}"/>
              </a:ext>
            </a:extLst>
          </p:cNvPr>
          <p:cNvSpPr>
            <a:spLocks noGrp="1"/>
          </p:cNvSpPr>
          <p:nvPr>
            <p:ph type="sldNum" sz="quarter" idx="12"/>
          </p:nvPr>
        </p:nvSpPr>
        <p:spPr/>
        <p:txBody>
          <a:bodyPr/>
          <a:lstStyle/>
          <a:p>
            <a:fld id="{0A634600-F34B-4093-B870-F713BA967734}" type="slidenum">
              <a:rPr lang="en-US" smtClean="0"/>
              <a:t>‹#›</a:t>
            </a:fld>
            <a:endParaRPr lang="en-US" dirty="0"/>
          </a:p>
        </p:txBody>
      </p:sp>
    </p:spTree>
    <p:extLst>
      <p:ext uri="{BB962C8B-B14F-4D97-AF65-F5344CB8AC3E}">
        <p14:creationId xmlns:p14="http://schemas.microsoft.com/office/powerpoint/2010/main" val="279681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9BB5CC-BCAB-4310-826C-43610B4E8A57}"/>
              </a:ext>
            </a:extLst>
          </p:cNvPr>
          <p:cNvSpPr>
            <a:spLocks noGrp="1"/>
          </p:cNvSpPr>
          <p:nvPr>
            <p:ph type="body" idx="1"/>
          </p:nvPr>
        </p:nvSpPr>
        <p:spPr>
          <a:xfrm>
            <a:off x="839788" y="922290"/>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5BB739-39EE-4AE1-B787-56D3EE78C32E}"/>
              </a:ext>
            </a:extLst>
          </p:cNvPr>
          <p:cNvSpPr>
            <a:spLocks noGrp="1"/>
          </p:cNvSpPr>
          <p:nvPr>
            <p:ph sz="half" idx="2"/>
          </p:nvPr>
        </p:nvSpPr>
        <p:spPr>
          <a:xfrm>
            <a:off x="839788" y="1746202"/>
            <a:ext cx="5157787" cy="442599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D327B7-BDB6-4D14-9498-69700EA299E5}"/>
              </a:ext>
            </a:extLst>
          </p:cNvPr>
          <p:cNvSpPr>
            <a:spLocks noGrp="1"/>
          </p:cNvSpPr>
          <p:nvPr>
            <p:ph type="body" sz="quarter" idx="3"/>
          </p:nvPr>
        </p:nvSpPr>
        <p:spPr>
          <a:xfrm>
            <a:off x="6172200" y="922290"/>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55C554-C295-4A87-BBAE-4D2FE2341C76}"/>
              </a:ext>
            </a:extLst>
          </p:cNvPr>
          <p:cNvSpPr>
            <a:spLocks noGrp="1"/>
          </p:cNvSpPr>
          <p:nvPr>
            <p:ph sz="quarter" idx="4"/>
          </p:nvPr>
        </p:nvSpPr>
        <p:spPr>
          <a:xfrm>
            <a:off x="6172200" y="1746202"/>
            <a:ext cx="5183188" cy="442599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9F0DBF-0DB8-4DCC-8DCD-AD8270769154}"/>
              </a:ext>
            </a:extLst>
          </p:cNvPr>
          <p:cNvSpPr>
            <a:spLocks noGrp="1"/>
          </p:cNvSpPr>
          <p:nvPr>
            <p:ph type="dt" sz="half" idx="10"/>
          </p:nvPr>
        </p:nvSpPr>
        <p:spPr/>
        <p:txBody>
          <a:bodyPr/>
          <a:lstStyle/>
          <a:p>
            <a:fld id="{545673EA-9E5C-4013-A10E-40C36EDD2EF0}" type="datetime1">
              <a:rPr lang="en-US" smtClean="0"/>
              <a:t>2/6/2022</a:t>
            </a:fld>
            <a:endParaRPr lang="en-US" dirty="0"/>
          </a:p>
        </p:txBody>
      </p:sp>
      <p:sp>
        <p:nvSpPr>
          <p:cNvPr id="8" name="Footer Placeholder 7">
            <a:extLst>
              <a:ext uri="{FF2B5EF4-FFF2-40B4-BE49-F238E27FC236}">
                <a16:creationId xmlns:a16="http://schemas.microsoft.com/office/drawing/2014/main" id="{7F7E0713-1417-4D94-979E-62D709B92C9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3538693-DC04-4D10-ABB5-5D1BF8118E22}"/>
              </a:ext>
            </a:extLst>
          </p:cNvPr>
          <p:cNvSpPr>
            <a:spLocks noGrp="1"/>
          </p:cNvSpPr>
          <p:nvPr>
            <p:ph type="sldNum" sz="quarter" idx="12"/>
          </p:nvPr>
        </p:nvSpPr>
        <p:spPr/>
        <p:txBody>
          <a:bodyPr/>
          <a:lstStyle/>
          <a:p>
            <a:fld id="{0A634600-F34B-4093-B870-F713BA967734}" type="slidenum">
              <a:rPr lang="en-US" smtClean="0"/>
              <a:t>‹#›</a:t>
            </a:fld>
            <a:endParaRPr lang="en-US" dirty="0"/>
          </a:p>
        </p:txBody>
      </p:sp>
      <p:sp>
        <p:nvSpPr>
          <p:cNvPr id="10" name="Title 1">
            <a:extLst>
              <a:ext uri="{FF2B5EF4-FFF2-40B4-BE49-F238E27FC236}">
                <a16:creationId xmlns:a16="http://schemas.microsoft.com/office/drawing/2014/main" id="{A0AC040B-BE9E-4A3D-8A51-6B0C00E07852}"/>
              </a:ext>
            </a:extLst>
          </p:cNvPr>
          <p:cNvSpPr>
            <a:spLocks noGrp="1"/>
          </p:cNvSpPr>
          <p:nvPr>
            <p:ph type="title"/>
          </p:nvPr>
        </p:nvSpPr>
        <p:spPr>
          <a:xfrm>
            <a:off x="838200" y="116646"/>
            <a:ext cx="10515600" cy="557784"/>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32901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5B72-52CE-48DA-A49F-E7490DFA24F6}"/>
              </a:ext>
            </a:extLst>
          </p:cNvPr>
          <p:cNvSpPr>
            <a:spLocks noGrp="1"/>
          </p:cNvSpPr>
          <p:nvPr>
            <p:ph type="title"/>
          </p:nvPr>
        </p:nvSpPr>
        <p:spPr>
          <a:xfrm>
            <a:off x="838200" y="116646"/>
            <a:ext cx="10515600" cy="557784"/>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81E58498-D37C-4AF7-ABBB-04A4EE882665}"/>
              </a:ext>
            </a:extLst>
          </p:cNvPr>
          <p:cNvSpPr>
            <a:spLocks noGrp="1"/>
          </p:cNvSpPr>
          <p:nvPr>
            <p:ph type="dt" sz="half" idx="10"/>
          </p:nvPr>
        </p:nvSpPr>
        <p:spPr/>
        <p:txBody>
          <a:bodyPr/>
          <a:lstStyle/>
          <a:p>
            <a:fld id="{E6539B8F-AB9D-448B-9D49-AD7037A760A9}" type="datetime1">
              <a:rPr lang="en-US" smtClean="0"/>
              <a:t>2/6/2022</a:t>
            </a:fld>
            <a:endParaRPr lang="en-US" dirty="0"/>
          </a:p>
        </p:txBody>
      </p:sp>
      <p:sp>
        <p:nvSpPr>
          <p:cNvPr id="4" name="Footer Placeholder 3">
            <a:extLst>
              <a:ext uri="{FF2B5EF4-FFF2-40B4-BE49-F238E27FC236}">
                <a16:creationId xmlns:a16="http://schemas.microsoft.com/office/drawing/2014/main" id="{07ADA5FF-518A-4C9D-BBE5-43F5BABCF3A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D288C48-F1C7-4F20-BFA2-ACB0B9DFDBD1}"/>
              </a:ext>
            </a:extLst>
          </p:cNvPr>
          <p:cNvSpPr>
            <a:spLocks noGrp="1"/>
          </p:cNvSpPr>
          <p:nvPr>
            <p:ph type="sldNum" sz="quarter" idx="12"/>
          </p:nvPr>
        </p:nvSpPr>
        <p:spPr/>
        <p:txBody>
          <a:bodyPr/>
          <a:lstStyle/>
          <a:p>
            <a:fld id="{0A634600-F34B-4093-B870-F713BA967734}" type="slidenum">
              <a:rPr lang="en-US" smtClean="0"/>
              <a:t>‹#›</a:t>
            </a:fld>
            <a:endParaRPr lang="en-US" dirty="0"/>
          </a:p>
        </p:txBody>
      </p:sp>
    </p:spTree>
    <p:extLst>
      <p:ext uri="{BB962C8B-B14F-4D97-AF65-F5344CB8AC3E}">
        <p14:creationId xmlns:p14="http://schemas.microsoft.com/office/powerpoint/2010/main" val="49777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A5D67C-0947-4FF4-B9EB-6816F42D4ABB}"/>
              </a:ext>
            </a:extLst>
          </p:cNvPr>
          <p:cNvSpPr>
            <a:spLocks noGrp="1"/>
          </p:cNvSpPr>
          <p:nvPr>
            <p:ph type="dt" sz="half" idx="10"/>
          </p:nvPr>
        </p:nvSpPr>
        <p:spPr/>
        <p:txBody>
          <a:bodyPr/>
          <a:lstStyle/>
          <a:p>
            <a:fld id="{3C2FE160-A4F9-4722-90CB-E8576F2F446E}" type="datetime1">
              <a:rPr lang="en-US" smtClean="0"/>
              <a:t>2/6/2022</a:t>
            </a:fld>
            <a:endParaRPr lang="en-US" dirty="0"/>
          </a:p>
        </p:txBody>
      </p:sp>
      <p:sp>
        <p:nvSpPr>
          <p:cNvPr id="3" name="Footer Placeholder 2">
            <a:extLst>
              <a:ext uri="{FF2B5EF4-FFF2-40B4-BE49-F238E27FC236}">
                <a16:creationId xmlns:a16="http://schemas.microsoft.com/office/drawing/2014/main" id="{BC9BA0D4-C57E-4012-9F56-A625F5B1B2A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A12B619-A043-4BCD-9DDD-5C1450C1C0C6}"/>
              </a:ext>
            </a:extLst>
          </p:cNvPr>
          <p:cNvSpPr>
            <a:spLocks noGrp="1"/>
          </p:cNvSpPr>
          <p:nvPr>
            <p:ph type="sldNum" sz="quarter" idx="12"/>
          </p:nvPr>
        </p:nvSpPr>
        <p:spPr/>
        <p:txBody>
          <a:bodyPr/>
          <a:lstStyle/>
          <a:p>
            <a:fld id="{0A634600-F34B-4093-B870-F713BA967734}" type="slidenum">
              <a:rPr lang="en-US" smtClean="0"/>
              <a:t>‹#›</a:t>
            </a:fld>
            <a:endParaRPr lang="en-US" dirty="0"/>
          </a:p>
        </p:txBody>
      </p:sp>
    </p:spTree>
    <p:extLst>
      <p:ext uri="{BB962C8B-B14F-4D97-AF65-F5344CB8AC3E}">
        <p14:creationId xmlns:p14="http://schemas.microsoft.com/office/powerpoint/2010/main" val="76835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A5D67C-0947-4FF4-B9EB-6816F42D4ABB}"/>
              </a:ext>
            </a:extLst>
          </p:cNvPr>
          <p:cNvSpPr>
            <a:spLocks noGrp="1"/>
          </p:cNvSpPr>
          <p:nvPr>
            <p:ph type="dt" sz="half" idx="10"/>
          </p:nvPr>
        </p:nvSpPr>
        <p:spPr/>
        <p:txBody>
          <a:bodyPr/>
          <a:lstStyle/>
          <a:p>
            <a:fld id="{016EB7DD-F07A-4D55-9336-8031E0691771}" type="datetime1">
              <a:rPr lang="en-US" smtClean="0"/>
              <a:t>2/6/2022</a:t>
            </a:fld>
            <a:endParaRPr lang="en-US" dirty="0"/>
          </a:p>
        </p:txBody>
      </p:sp>
      <p:sp>
        <p:nvSpPr>
          <p:cNvPr id="3" name="Footer Placeholder 2">
            <a:extLst>
              <a:ext uri="{FF2B5EF4-FFF2-40B4-BE49-F238E27FC236}">
                <a16:creationId xmlns:a16="http://schemas.microsoft.com/office/drawing/2014/main" id="{BC9BA0D4-C57E-4012-9F56-A625F5B1B2A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A12B619-A043-4BCD-9DDD-5C1450C1C0C6}"/>
              </a:ext>
            </a:extLst>
          </p:cNvPr>
          <p:cNvSpPr>
            <a:spLocks noGrp="1"/>
          </p:cNvSpPr>
          <p:nvPr>
            <p:ph type="sldNum" sz="quarter" idx="12"/>
          </p:nvPr>
        </p:nvSpPr>
        <p:spPr/>
        <p:txBody>
          <a:bodyPr/>
          <a:lstStyle/>
          <a:p>
            <a:fld id="{0A634600-F34B-4093-B870-F713BA967734}" type="slidenum">
              <a:rPr lang="en-US" smtClean="0"/>
              <a:t>‹#›</a:t>
            </a:fld>
            <a:endParaRPr lang="en-US" dirty="0"/>
          </a:p>
        </p:txBody>
      </p:sp>
    </p:spTree>
    <p:extLst>
      <p:ext uri="{BB962C8B-B14F-4D97-AF65-F5344CB8AC3E}">
        <p14:creationId xmlns:p14="http://schemas.microsoft.com/office/powerpoint/2010/main" val="734945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ound Same Side Corner Rectangle 6">
            <a:extLst>
              <a:ext uri="{FF2B5EF4-FFF2-40B4-BE49-F238E27FC236}">
                <a16:creationId xmlns:a16="http://schemas.microsoft.com/office/drawing/2014/main" id="{9CEEAD76-6714-4E36-91A2-A25818DAB208}"/>
              </a:ext>
            </a:extLst>
          </p:cNvPr>
          <p:cNvSpPr/>
          <p:nvPr userDrawn="1"/>
        </p:nvSpPr>
        <p:spPr>
          <a:xfrm flipV="1">
            <a:off x="0" y="-1"/>
            <a:ext cx="12192000" cy="774701"/>
          </a:xfrm>
          <a:prstGeom prst="round2SameRect">
            <a:avLst>
              <a:gd name="adj1" fmla="val 39997"/>
              <a:gd name="adj2" fmla="val 0"/>
            </a:avLst>
          </a:prstGeom>
          <a:gradFill>
            <a:gsLst>
              <a:gs pos="0">
                <a:srgbClr val="005C2B"/>
              </a:gs>
              <a:gs pos="15000">
                <a:srgbClr val="00602B"/>
              </a:gs>
              <a:gs pos="32000">
                <a:srgbClr val="00501D"/>
              </a:gs>
              <a:gs pos="72000">
                <a:srgbClr val="002D1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Garamond" panose="02020404030301010803" pitchFamily="18" charset="0"/>
            </a:endParaRPr>
          </a:p>
        </p:txBody>
      </p:sp>
      <p:sp>
        <p:nvSpPr>
          <p:cNvPr id="3" name="Text Placeholder 2">
            <a:extLst>
              <a:ext uri="{FF2B5EF4-FFF2-40B4-BE49-F238E27FC236}">
                <a16:creationId xmlns:a16="http://schemas.microsoft.com/office/drawing/2014/main" id="{E13351A5-4A51-4CA8-B837-E8E984D87D81}"/>
              </a:ext>
            </a:extLst>
          </p:cNvPr>
          <p:cNvSpPr>
            <a:spLocks noGrp="1"/>
          </p:cNvSpPr>
          <p:nvPr>
            <p:ph type="body" idx="1"/>
          </p:nvPr>
        </p:nvSpPr>
        <p:spPr>
          <a:xfrm>
            <a:off x="838200" y="924339"/>
            <a:ext cx="10515600" cy="52526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39E34AF-CED5-47DE-B952-0E915F0D34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BF928-64DD-473C-B42D-9AB9318A9FCE}" type="datetime1">
              <a:rPr lang="en-US" smtClean="0"/>
              <a:t>2/6/2022</a:t>
            </a:fld>
            <a:endParaRPr lang="en-US" dirty="0"/>
          </a:p>
        </p:txBody>
      </p:sp>
      <p:sp>
        <p:nvSpPr>
          <p:cNvPr id="5" name="Footer Placeholder 4">
            <a:extLst>
              <a:ext uri="{FF2B5EF4-FFF2-40B4-BE49-F238E27FC236}">
                <a16:creationId xmlns:a16="http://schemas.microsoft.com/office/drawing/2014/main" id="{19200AA2-B357-4733-9D3C-E8ED08C4FC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F695BBC-A2F5-4762-8125-99D0F4990EDD}"/>
              </a:ext>
            </a:extLst>
          </p:cNvPr>
          <p:cNvSpPr>
            <a:spLocks noGrp="1"/>
          </p:cNvSpPr>
          <p:nvPr>
            <p:ph type="sldNum" sz="quarter" idx="4"/>
          </p:nvPr>
        </p:nvSpPr>
        <p:spPr>
          <a:xfrm>
            <a:off x="9144361" y="6356350"/>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A634600-F34B-4093-B870-F713BA967734}" type="slidenum">
              <a:rPr lang="en-US" smtClean="0"/>
              <a:pPr/>
              <a:t>‹#›</a:t>
            </a:fld>
            <a:endParaRPr lang="en-US" dirty="0"/>
          </a:p>
        </p:txBody>
      </p:sp>
      <p:sp>
        <p:nvSpPr>
          <p:cNvPr id="2" name="Title Placeholder 1">
            <a:extLst>
              <a:ext uri="{FF2B5EF4-FFF2-40B4-BE49-F238E27FC236}">
                <a16:creationId xmlns:a16="http://schemas.microsoft.com/office/drawing/2014/main" id="{A5D462BD-82FB-4F67-AFAC-F336F25B749F}"/>
              </a:ext>
            </a:extLst>
          </p:cNvPr>
          <p:cNvSpPr>
            <a:spLocks noGrp="1"/>
          </p:cNvSpPr>
          <p:nvPr>
            <p:ph type="title"/>
          </p:nvPr>
        </p:nvSpPr>
        <p:spPr>
          <a:xfrm>
            <a:off x="838200" y="116646"/>
            <a:ext cx="10515600" cy="557784"/>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3877608765"/>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lvl1pPr algn="l" defTabSz="914400" rtl="0" eaLnBrk="1" latinLnBrk="0" hangingPunct="1">
        <a:lnSpc>
          <a:spcPct val="90000"/>
        </a:lnSpc>
        <a:spcBef>
          <a:spcPct val="0"/>
        </a:spcBef>
        <a:buNone/>
        <a:defRPr sz="4400" kern="1200">
          <a:solidFill>
            <a:schemeClr val="bg1"/>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A29F5B9-0F3A-47B5-9842-08F68459A66B}"/>
              </a:ext>
            </a:extLst>
          </p:cNvPr>
          <p:cNvSpPr>
            <a:spLocks noGrp="1"/>
          </p:cNvSpPr>
          <p:nvPr>
            <p:ph type="subTitle" idx="1"/>
          </p:nvPr>
        </p:nvSpPr>
        <p:spPr/>
        <p:txBody>
          <a:bodyPr>
            <a:normAutofit lnSpcReduction="10000"/>
          </a:bodyPr>
          <a:lstStyle/>
          <a:p>
            <a:r>
              <a:rPr lang="en-US" dirty="0"/>
              <a:t>Ch 3 – Decision Structures</a:t>
            </a:r>
          </a:p>
        </p:txBody>
      </p:sp>
      <p:sp>
        <p:nvSpPr>
          <p:cNvPr id="2" name="Title 1">
            <a:extLst>
              <a:ext uri="{FF2B5EF4-FFF2-40B4-BE49-F238E27FC236}">
                <a16:creationId xmlns:a16="http://schemas.microsoft.com/office/drawing/2014/main" id="{0B410606-3D0B-483F-8140-2DC8DFF1E5BC}"/>
              </a:ext>
            </a:extLst>
          </p:cNvPr>
          <p:cNvSpPr>
            <a:spLocks noGrp="1"/>
          </p:cNvSpPr>
          <p:nvPr>
            <p:ph type="ctrTitle"/>
          </p:nvPr>
        </p:nvSpPr>
        <p:spPr/>
        <p:txBody>
          <a:bodyPr>
            <a:normAutofit fontScale="90000"/>
          </a:bodyPr>
          <a:lstStyle/>
          <a:p>
            <a:r>
              <a:rPr lang="en-US" dirty="0"/>
              <a:t>MIS 3301</a:t>
            </a:r>
            <a:br>
              <a:rPr lang="en-US" dirty="0"/>
            </a:br>
            <a:r>
              <a:rPr lang="en-US" dirty="0"/>
              <a:t>Intro. to Business Programming Logic</a:t>
            </a:r>
          </a:p>
        </p:txBody>
      </p:sp>
      <p:sp>
        <p:nvSpPr>
          <p:cNvPr id="6" name="Text Placeholder 5">
            <a:extLst>
              <a:ext uri="{FF2B5EF4-FFF2-40B4-BE49-F238E27FC236}">
                <a16:creationId xmlns:a16="http://schemas.microsoft.com/office/drawing/2014/main" id="{1D40EB57-F828-41D2-8521-2AA0F4410ECC}"/>
              </a:ext>
            </a:extLst>
          </p:cNvPr>
          <p:cNvSpPr>
            <a:spLocks noGrp="1"/>
          </p:cNvSpPr>
          <p:nvPr>
            <p:ph type="body" sz="quarter" idx="13"/>
          </p:nvPr>
        </p:nvSpPr>
        <p:spPr/>
        <p:txBody>
          <a:bodyPr/>
          <a:lstStyle/>
          <a:p>
            <a:r>
              <a:rPr lang="en-US" dirty="0"/>
              <a:t>Mrs. Nancy G. Sánchez</a:t>
            </a:r>
          </a:p>
        </p:txBody>
      </p:sp>
    </p:spTree>
    <p:extLst>
      <p:ext uri="{BB962C8B-B14F-4D97-AF65-F5344CB8AC3E}">
        <p14:creationId xmlns:p14="http://schemas.microsoft.com/office/powerpoint/2010/main" val="3858675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BAD32-FAD7-4013-9BF1-35CB1C3A3ADE}"/>
              </a:ext>
            </a:extLst>
          </p:cNvPr>
          <p:cNvSpPr>
            <a:spLocks noGrp="1"/>
          </p:cNvSpPr>
          <p:nvPr>
            <p:ph type="title"/>
          </p:nvPr>
        </p:nvSpPr>
        <p:spPr/>
        <p:txBody>
          <a:bodyPr>
            <a:normAutofit fontScale="90000"/>
          </a:bodyPr>
          <a:lstStyle/>
          <a:p>
            <a:r>
              <a:rPr lang="en-US" altLang="en-US" dirty="0"/>
              <a:t>Exercise 2 – IF-ELSE</a:t>
            </a:r>
            <a:endParaRPr lang="en-US" dirty="0"/>
          </a:p>
        </p:txBody>
      </p:sp>
      <p:sp>
        <p:nvSpPr>
          <p:cNvPr id="3" name="Content Placeholder 2">
            <a:extLst>
              <a:ext uri="{FF2B5EF4-FFF2-40B4-BE49-F238E27FC236}">
                <a16:creationId xmlns:a16="http://schemas.microsoft.com/office/drawing/2014/main" id="{DE07B8C4-AB5E-415D-8118-9E64F29C1A82}"/>
              </a:ext>
            </a:extLst>
          </p:cNvPr>
          <p:cNvSpPr>
            <a:spLocks noGrp="1"/>
          </p:cNvSpPr>
          <p:nvPr>
            <p:ph idx="1"/>
          </p:nvPr>
        </p:nvSpPr>
        <p:spPr/>
        <p:txBody>
          <a:bodyPr>
            <a:normAutofit/>
          </a:bodyPr>
          <a:lstStyle/>
          <a:p>
            <a:r>
              <a:rPr lang="en-US" sz="2400" dirty="0"/>
              <a:t>Write a program that allows a user to input hours worked. Assume their hourly pay rate is $20.00. Calculate their total pay, keeping in mind that all hours over 40 are paid at twice their regular hourly rate and determine the appropriate message. Display the total pay &amp; message.</a:t>
            </a:r>
          </a:p>
          <a:p>
            <a:endParaRPr lang="en-US" sz="2400" dirty="0"/>
          </a:p>
          <a:p>
            <a:pPr marL="914400" lvl="1" indent="-457200">
              <a:buFont typeface="+mj-lt"/>
              <a:buAutoNum type="arabicPeriod"/>
            </a:pPr>
            <a:r>
              <a:rPr lang="en-US" sz="2000" dirty="0"/>
              <a:t>Write comment lines for </a:t>
            </a:r>
            <a:r>
              <a:rPr lang="en-US" sz="2000" b="1" dirty="0">
                <a:solidFill>
                  <a:srgbClr val="C00000"/>
                </a:solidFill>
              </a:rPr>
              <a:t>Constants, Input, Process, Output</a:t>
            </a:r>
          </a:p>
          <a:p>
            <a:pPr marL="914400" lvl="1" indent="-457200">
              <a:buFont typeface="+mj-lt"/>
              <a:buAutoNum type="arabicPeriod"/>
            </a:pPr>
            <a:r>
              <a:rPr lang="en-US" sz="2000" dirty="0"/>
              <a:t>Write the code.</a:t>
            </a:r>
          </a:p>
          <a:p>
            <a:pPr marL="914400" lvl="1" indent="-457200">
              <a:buFont typeface="+mj-lt"/>
              <a:buAutoNum type="arabicPeriod"/>
            </a:pPr>
            <a:r>
              <a:rPr lang="en-US" sz="2000" dirty="0"/>
              <a:t>Save your program as: </a:t>
            </a:r>
            <a:r>
              <a:rPr lang="en-US" sz="2000" b="1" dirty="0"/>
              <a:t>Ch3-Ex02-IF-ELSE.py</a:t>
            </a:r>
            <a:endParaRPr lang="en-US" sz="2000" dirty="0"/>
          </a:p>
          <a:p>
            <a:pPr marL="914400" lvl="1" indent="-457200">
              <a:buFont typeface="+mj-lt"/>
              <a:buAutoNum type="arabicPeriod"/>
            </a:pPr>
            <a:r>
              <a:rPr lang="en-US" sz="2000" dirty="0"/>
              <a:t>Run it!</a:t>
            </a:r>
          </a:p>
          <a:p>
            <a:endParaRPr lang="en-US" sz="2400" dirty="0"/>
          </a:p>
        </p:txBody>
      </p:sp>
      <p:sp>
        <p:nvSpPr>
          <p:cNvPr id="4" name="Slide Number Placeholder 3">
            <a:extLst>
              <a:ext uri="{FF2B5EF4-FFF2-40B4-BE49-F238E27FC236}">
                <a16:creationId xmlns:a16="http://schemas.microsoft.com/office/drawing/2014/main" id="{1A3D8D36-6A5A-4F5F-A3C9-E3F7E9A3685B}"/>
              </a:ext>
            </a:extLst>
          </p:cNvPr>
          <p:cNvSpPr>
            <a:spLocks noGrp="1"/>
          </p:cNvSpPr>
          <p:nvPr>
            <p:ph type="sldNum" sz="quarter" idx="12"/>
          </p:nvPr>
        </p:nvSpPr>
        <p:spPr/>
        <p:txBody>
          <a:bodyPr/>
          <a:lstStyle/>
          <a:p>
            <a:fld id="{0A634600-F34B-4093-B870-F713BA967734}" type="slidenum">
              <a:rPr lang="en-US" smtClean="0"/>
              <a:t>10</a:t>
            </a:fld>
            <a:endParaRPr lang="en-US" dirty="0"/>
          </a:p>
        </p:txBody>
      </p:sp>
      <p:sp>
        <p:nvSpPr>
          <p:cNvPr id="7" name="TextBox 6">
            <a:extLst>
              <a:ext uri="{FF2B5EF4-FFF2-40B4-BE49-F238E27FC236}">
                <a16:creationId xmlns:a16="http://schemas.microsoft.com/office/drawing/2014/main" id="{59A1D58D-6C0C-4F18-BA5A-4E16182C2DCF}"/>
              </a:ext>
            </a:extLst>
          </p:cNvPr>
          <p:cNvSpPr txBox="1"/>
          <p:nvPr/>
        </p:nvSpPr>
        <p:spPr>
          <a:xfrm>
            <a:off x="7091680" y="3251200"/>
            <a:ext cx="4632960" cy="923330"/>
          </a:xfrm>
          <a:prstGeom prst="rect">
            <a:avLst/>
          </a:prstGeom>
          <a:noFill/>
          <a:ln>
            <a:solidFill>
              <a:schemeClr val="bg1">
                <a:lumMod val="75000"/>
              </a:schemeClr>
            </a:solidFill>
          </a:ln>
        </p:spPr>
        <p:txBody>
          <a:bodyPr wrap="square" rtlCol="0">
            <a:spAutoFit/>
          </a:bodyPr>
          <a:lstStyle/>
          <a:p>
            <a:r>
              <a:rPr lang="en-US" dirty="0"/>
              <a:t>Enter hours worked: </a:t>
            </a:r>
            <a:r>
              <a:rPr lang="en-US" b="1" dirty="0">
                <a:solidFill>
                  <a:schemeClr val="accent2">
                    <a:lumMod val="75000"/>
                  </a:schemeClr>
                </a:solidFill>
              </a:rPr>
              <a:t>45</a:t>
            </a:r>
          </a:p>
          <a:p>
            <a:endParaRPr lang="en-US" dirty="0"/>
          </a:p>
          <a:p>
            <a:r>
              <a:rPr lang="en-US" dirty="0"/>
              <a:t>Total pay: 1,000.00 &gt;&gt;&gt; includes Overtime!</a:t>
            </a:r>
          </a:p>
        </p:txBody>
      </p:sp>
      <p:sp>
        <p:nvSpPr>
          <p:cNvPr id="9" name="TextBox 8">
            <a:extLst>
              <a:ext uri="{FF2B5EF4-FFF2-40B4-BE49-F238E27FC236}">
                <a16:creationId xmlns:a16="http://schemas.microsoft.com/office/drawing/2014/main" id="{93DA04E5-2595-4706-8C5C-6D05BC5A434C}"/>
              </a:ext>
            </a:extLst>
          </p:cNvPr>
          <p:cNvSpPr txBox="1"/>
          <p:nvPr/>
        </p:nvSpPr>
        <p:spPr>
          <a:xfrm>
            <a:off x="7091680" y="4572000"/>
            <a:ext cx="4623060" cy="923330"/>
          </a:xfrm>
          <a:prstGeom prst="rect">
            <a:avLst/>
          </a:prstGeom>
          <a:noFill/>
          <a:ln>
            <a:solidFill>
              <a:schemeClr val="bg1">
                <a:lumMod val="75000"/>
              </a:schemeClr>
            </a:solidFill>
          </a:ln>
        </p:spPr>
        <p:txBody>
          <a:bodyPr wrap="none" rtlCol="0">
            <a:spAutoFit/>
          </a:bodyPr>
          <a:lstStyle/>
          <a:p>
            <a:r>
              <a:rPr lang="en-US" dirty="0"/>
              <a:t>Enter hours worked: </a:t>
            </a:r>
            <a:r>
              <a:rPr lang="en-US" b="1" dirty="0">
                <a:solidFill>
                  <a:schemeClr val="accent2">
                    <a:lumMod val="75000"/>
                  </a:schemeClr>
                </a:solidFill>
              </a:rPr>
              <a:t>33</a:t>
            </a:r>
          </a:p>
          <a:p>
            <a:endParaRPr lang="en-US" dirty="0"/>
          </a:p>
          <a:p>
            <a:r>
              <a:rPr lang="en-US" dirty="0"/>
              <a:t>Total pay: 660.00 &gt;&gt;&gt; there is no Overtime pay!</a:t>
            </a:r>
          </a:p>
        </p:txBody>
      </p:sp>
    </p:spTree>
    <p:extLst>
      <p:ext uri="{BB962C8B-B14F-4D97-AF65-F5344CB8AC3E}">
        <p14:creationId xmlns:p14="http://schemas.microsoft.com/office/powerpoint/2010/main" val="3313582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BAD32-FAD7-4013-9BF1-35CB1C3A3ADE}"/>
              </a:ext>
            </a:extLst>
          </p:cNvPr>
          <p:cNvSpPr>
            <a:spLocks noGrp="1"/>
          </p:cNvSpPr>
          <p:nvPr>
            <p:ph type="title"/>
          </p:nvPr>
        </p:nvSpPr>
        <p:spPr/>
        <p:txBody>
          <a:bodyPr>
            <a:normAutofit fontScale="90000"/>
          </a:bodyPr>
          <a:lstStyle/>
          <a:p>
            <a:r>
              <a:rPr lang="en-US" altLang="en-US" dirty="0"/>
              <a:t>Beware of </a:t>
            </a:r>
            <a:r>
              <a:rPr lang="en-US" altLang="en-US" b="1" i="1" dirty="0" err="1"/>
              <a:t>NameErrors</a:t>
            </a:r>
            <a:r>
              <a:rPr lang="en-US" altLang="en-US" dirty="0"/>
              <a:t>!</a:t>
            </a:r>
            <a:endParaRPr lang="en-US" dirty="0"/>
          </a:p>
        </p:txBody>
      </p:sp>
      <p:sp>
        <p:nvSpPr>
          <p:cNvPr id="3" name="Content Placeholder 2">
            <a:extLst>
              <a:ext uri="{FF2B5EF4-FFF2-40B4-BE49-F238E27FC236}">
                <a16:creationId xmlns:a16="http://schemas.microsoft.com/office/drawing/2014/main" id="{DE07B8C4-AB5E-415D-8118-9E64F29C1A82}"/>
              </a:ext>
            </a:extLst>
          </p:cNvPr>
          <p:cNvSpPr>
            <a:spLocks noGrp="1"/>
          </p:cNvSpPr>
          <p:nvPr>
            <p:ph idx="1"/>
          </p:nvPr>
        </p:nvSpPr>
        <p:spPr/>
        <p:txBody>
          <a:bodyPr/>
          <a:lstStyle/>
          <a:p>
            <a:r>
              <a:rPr lang="en-US" sz="2400" dirty="0"/>
              <a:t>In order to use a variable, it must have been assigned a value!</a:t>
            </a:r>
          </a:p>
          <a:p>
            <a:endParaRPr lang="en-US" dirty="0"/>
          </a:p>
        </p:txBody>
      </p:sp>
      <p:sp>
        <p:nvSpPr>
          <p:cNvPr id="4" name="Slide Number Placeholder 3">
            <a:extLst>
              <a:ext uri="{FF2B5EF4-FFF2-40B4-BE49-F238E27FC236}">
                <a16:creationId xmlns:a16="http://schemas.microsoft.com/office/drawing/2014/main" id="{1A3D8D36-6A5A-4F5F-A3C9-E3F7E9A3685B}"/>
              </a:ext>
            </a:extLst>
          </p:cNvPr>
          <p:cNvSpPr>
            <a:spLocks noGrp="1"/>
          </p:cNvSpPr>
          <p:nvPr>
            <p:ph type="sldNum" sz="quarter" idx="12"/>
          </p:nvPr>
        </p:nvSpPr>
        <p:spPr/>
        <p:txBody>
          <a:bodyPr/>
          <a:lstStyle/>
          <a:p>
            <a:fld id="{0A634600-F34B-4093-B870-F713BA967734}" type="slidenum">
              <a:rPr lang="en-US" smtClean="0"/>
              <a:t>11</a:t>
            </a:fld>
            <a:endParaRPr lang="en-US" dirty="0"/>
          </a:p>
        </p:txBody>
      </p:sp>
      <p:grpSp>
        <p:nvGrpSpPr>
          <p:cNvPr id="8" name="Group 7">
            <a:extLst>
              <a:ext uri="{FF2B5EF4-FFF2-40B4-BE49-F238E27FC236}">
                <a16:creationId xmlns:a16="http://schemas.microsoft.com/office/drawing/2014/main" id="{E58B198F-81F7-4679-BCF6-06D1B879D778}"/>
              </a:ext>
            </a:extLst>
          </p:cNvPr>
          <p:cNvGrpSpPr/>
          <p:nvPr/>
        </p:nvGrpSpPr>
        <p:grpSpPr>
          <a:xfrm>
            <a:off x="6385035" y="1616841"/>
            <a:ext cx="4359934" cy="515691"/>
            <a:chOff x="894080" y="3505200"/>
            <a:chExt cx="5669280" cy="670560"/>
          </a:xfrm>
        </p:grpSpPr>
        <p:sp>
          <p:nvSpPr>
            <p:cNvPr id="7" name="Rectangle 6">
              <a:extLst>
                <a:ext uri="{FF2B5EF4-FFF2-40B4-BE49-F238E27FC236}">
                  <a16:creationId xmlns:a16="http://schemas.microsoft.com/office/drawing/2014/main" id="{6049377E-A8F0-41ED-B5A8-8136B1A711DB}"/>
                </a:ext>
              </a:extLst>
            </p:cNvPr>
            <p:cNvSpPr/>
            <p:nvPr/>
          </p:nvSpPr>
          <p:spPr>
            <a:xfrm>
              <a:off x="894080" y="3505200"/>
              <a:ext cx="5669280" cy="6705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46E399E-F3CC-43C8-857E-F06B2761405F}"/>
                </a:ext>
              </a:extLst>
            </p:cNvPr>
            <p:cNvPicPr>
              <a:picLocks noChangeAspect="1"/>
            </p:cNvPicPr>
            <p:nvPr/>
          </p:nvPicPr>
          <p:blipFill>
            <a:blip r:embed="rId2"/>
            <a:stretch>
              <a:fillRect/>
            </a:stretch>
          </p:blipFill>
          <p:spPr>
            <a:xfrm>
              <a:off x="934720" y="3556317"/>
              <a:ext cx="4238625" cy="504825"/>
            </a:xfrm>
            <a:prstGeom prst="rect">
              <a:avLst/>
            </a:prstGeom>
            <a:ln>
              <a:noFill/>
            </a:ln>
          </p:spPr>
        </p:pic>
      </p:grpSp>
      <p:pic>
        <p:nvPicPr>
          <p:cNvPr id="15" name="Picture 14">
            <a:extLst>
              <a:ext uri="{FF2B5EF4-FFF2-40B4-BE49-F238E27FC236}">
                <a16:creationId xmlns:a16="http://schemas.microsoft.com/office/drawing/2014/main" id="{DDD00212-12DD-4618-9E3A-BF83BF6F70BA}"/>
              </a:ext>
            </a:extLst>
          </p:cNvPr>
          <p:cNvPicPr>
            <a:picLocks noChangeAspect="1"/>
          </p:cNvPicPr>
          <p:nvPr/>
        </p:nvPicPr>
        <p:blipFill>
          <a:blip r:embed="rId3"/>
          <a:stretch>
            <a:fillRect/>
          </a:stretch>
        </p:blipFill>
        <p:spPr>
          <a:xfrm>
            <a:off x="6405356" y="2709535"/>
            <a:ext cx="4367748" cy="1413756"/>
          </a:xfrm>
          <a:prstGeom prst="rect">
            <a:avLst/>
          </a:prstGeom>
          <a:ln>
            <a:solidFill>
              <a:schemeClr val="bg1">
                <a:lumMod val="75000"/>
              </a:schemeClr>
            </a:solidFill>
          </a:ln>
        </p:spPr>
      </p:pic>
      <p:grpSp>
        <p:nvGrpSpPr>
          <p:cNvPr id="6" name="Group 5">
            <a:extLst>
              <a:ext uri="{FF2B5EF4-FFF2-40B4-BE49-F238E27FC236}">
                <a16:creationId xmlns:a16="http://schemas.microsoft.com/office/drawing/2014/main" id="{5A742E50-068E-49F9-84BB-997A7232E747}"/>
              </a:ext>
            </a:extLst>
          </p:cNvPr>
          <p:cNvGrpSpPr/>
          <p:nvPr/>
        </p:nvGrpSpPr>
        <p:grpSpPr>
          <a:xfrm>
            <a:off x="1107440" y="1615440"/>
            <a:ext cx="4738316" cy="1754326"/>
            <a:chOff x="2499360" y="1412240"/>
            <a:chExt cx="4738316" cy="1754326"/>
          </a:xfrm>
        </p:grpSpPr>
        <p:sp>
          <p:nvSpPr>
            <p:cNvPr id="2" name="TextBox 1">
              <a:extLst>
                <a:ext uri="{FF2B5EF4-FFF2-40B4-BE49-F238E27FC236}">
                  <a16:creationId xmlns:a16="http://schemas.microsoft.com/office/drawing/2014/main" id="{CBC70865-1297-437D-B54D-AEA01401F3AF}"/>
                </a:ext>
              </a:extLst>
            </p:cNvPr>
            <p:cNvSpPr txBox="1"/>
            <p:nvPr/>
          </p:nvSpPr>
          <p:spPr>
            <a:xfrm>
              <a:off x="2824480" y="1412240"/>
              <a:ext cx="4413196" cy="1754326"/>
            </a:xfrm>
            <a:prstGeom prst="rect">
              <a:avLst/>
            </a:prstGeom>
            <a:noFill/>
          </p:spPr>
          <p:txBody>
            <a:bodyPr wrap="none" rtlCol="0">
              <a:spAutoFit/>
            </a:bodyPr>
            <a:lstStyle/>
            <a:p>
              <a:r>
                <a:rPr lang="en-US" dirty="0"/>
                <a:t>hours = float(input('\</a:t>
              </a:r>
              <a:r>
                <a:rPr lang="en-US" dirty="0" err="1"/>
                <a:t>nEnter</a:t>
              </a:r>
              <a:r>
                <a:rPr lang="en-US" dirty="0"/>
                <a:t> hours worked: '))</a:t>
              </a:r>
            </a:p>
            <a:p>
              <a:endParaRPr lang="en-US" dirty="0"/>
            </a:p>
            <a:p>
              <a:r>
                <a:rPr lang="en-US" dirty="0"/>
                <a:t>if hours &gt; 40:</a:t>
              </a:r>
            </a:p>
            <a:p>
              <a:r>
                <a:rPr lang="en-US" dirty="0"/>
                <a:t>   msg = 'Your pay will include Overtime!'</a:t>
              </a:r>
            </a:p>
            <a:p>
              <a:endParaRPr lang="en-US" dirty="0"/>
            </a:p>
            <a:p>
              <a:r>
                <a:rPr lang="en-US" dirty="0"/>
                <a:t>print(</a:t>
              </a:r>
              <a:r>
                <a:rPr lang="en-US" dirty="0">
                  <a:solidFill>
                    <a:srgbClr val="FF0000"/>
                  </a:solidFill>
                </a:rPr>
                <a:t>msg</a:t>
              </a:r>
              <a:r>
                <a:rPr lang="en-US" dirty="0"/>
                <a:t>)</a:t>
              </a:r>
            </a:p>
          </p:txBody>
        </p:sp>
        <p:sp>
          <p:nvSpPr>
            <p:cNvPr id="10" name="TextBox 9">
              <a:extLst>
                <a:ext uri="{FF2B5EF4-FFF2-40B4-BE49-F238E27FC236}">
                  <a16:creationId xmlns:a16="http://schemas.microsoft.com/office/drawing/2014/main" id="{C371DE28-B98D-42C8-B4CE-DEB185FFD8D5}"/>
                </a:ext>
              </a:extLst>
            </p:cNvPr>
            <p:cNvSpPr txBox="1"/>
            <p:nvPr/>
          </p:nvSpPr>
          <p:spPr>
            <a:xfrm>
              <a:off x="2499360" y="1412240"/>
              <a:ext cx="359394" cy="1754326"/>
            </a:xfrm>
            <a:prstGeom prst="rect">
              <a:avLst/>
            </a:prstGeom>
            <a:noFill/>
          </p:spPr>
          <p:txBody>
            <a:bodyPr wrap="none" rtlCol="0">
              <a:spAutoFit/>
            </a:bodyPr>
            <a:lstStyle/>
            <a:p>
              <a:r>
                <a:rPr lang="en-US" dirty="0">
                  <a:solidFill>
                    <a:schemeClr val="bg1">
                      <a:lumMod val="65000"/>
                    </a:schemeClr>
                  </a:solidFill>
                </a:rPr>
                <a:t>1.</a:t>
              </a:r>
            </a:p>
            <a:p>
              <a:r>
                <a:rPr lang="en-US" dirty="0">
                  <a:solidFill>
                    <a:schemeClr val="bg1">
                      <a:lumMod val="65000"/>
                    </a:schemeClr>
                  </a:solidFill>
                </a:rPr>
                <a:t>2.</a:t>
              </a:r>
            </a:p>
            <a:p>
              <a:r>
                <a:rPr lang="en-US" dirty="0">
                  <a:solidFill>
                    <a:schemeClr val="bg1">
                      <a:lumMod val="65000"/>
                    </a:schemeClr>
                  </a:solidFill>
                </a:rPr>
                <a:t>3.</a:t>
              </a:r>
            </a:p>
            <a:p>
              <a:r>
                <a:rPr lang="en-US" dirty="0">
                  <a:solidFill>
                    <a:schemeClr val="bg1">
                      <a:lumMod val="65000"/>
                    </a:schemeClr>
                  </a:solidFill>
                </a:rPr>
                <a:t>4.</a:t>
              </a:r>
            </a:p>
            <a:p>
              <a:r>
                <a:rPr lang="en-US" dirty="0">
                  <a:solidFill>
                    <a:schemeClr val="bg1">
                      <a:lumMod val="65000"/>
                    </a:schemeClr>
                  </a:solidFill>
                </a:rPr>
                <a:t>5.</a:t>
              </a:r>
            </a:p>
            <a:p>
              <a:r>
                <a:rPr lang="en-US" dirty="0">
                  <a:solidFill>
                    <a:schemeClr val="bg1">
                      <a:lumMod val="65000"/>
                    </a:schemeClr>
                  </a:solidFill>
                </a:rPr>
                <a:t>6.</a:t>
              </a:r>
            </a:p>
          </p:txBody>
        </p:sp>
      </p:grpSp>
      <p:grpSp>
        <p:nvGrpSpPr>
          <p:cNvPr id="22" name="Group 21">
            <a:extLst>
              <a:ext uri="{FF2B5EF4-FFF2-40B4-BE49-F238E27FC236}">
                <a16:creationId xmlns:a16="http://schemas.microsoft.com/office/drawing/2014/main" id="{D7A5D805-C37B-4034-B7E1-74E202C2EDF3}"/>
              </a:ext>
            </a:extLst>
          </p:cNvPr>
          <p:cNvGrpSpPr/>
          <p:nvPr/>
        </p:nvGrpSpPr>
        <p:grpSpPr>
          <a:xfrm>
            <a:off x="315312" y="4710734"/>
            <a:ext cx="9993639" cy="2062103"/>
            <a:chOff x="315312" y="4710734"/>
            <a:chExt cx="9993639" cy="2062103"/>
          </a:xfrm>
        </p:grpSpPr>
        <p:sp>
          <p:nvSpPr>
            <p:cNvPr id="12" name="TextBox 11">
              <a:extLst>
                <a:ext uri="{FF2B5EF4-FFF2-40B4-BE49-F238E27FC236}">
                  <a16:creationId xmlns:a16="http://schemas.microsoft.com/office/drawing/2014/main" id="{84AD16B5-586E-416D-9457-B88C26EF8E91}"/>
                </a:ext>
              </a:extLst>
            </p:cNvPr>
            <p:cNvSpPr txBox="1"/>
            <p:nvPr/>
          </p:nvSpPr>
          <p:spPr>
            <a:xfrm>
              <a:off x="1937058" y="4710734"/>
              <a:ext cx="3936527" cy="2062103"/>
            </a:xfrm>
            <a:prstGeom prst="rect">
              <a:avLst/>
            </a:prstGeom>
            <a:noFill/>
            <a:ln>
              <a:solidFill>
                <a:schemeClr val="tx1"/>
              </a:solidFill>
            </a:ln>
          </p:spPr>
          <p:txBody>
            <a:bodyPr wrap="none" rtlCol="0">
              <a:spAutoFit/>
            </a:bodyPr>
            <a:lstStyle/>
            <a:p>
              <a:r>
                <a:rPr lang="en-US" sz="1600" dirty="0"/>
                <a:t>hours = float(input('\</a:t>
              </a:r>
              <a:r>
                <a:rPr lang="en-US" sz="1600" dirty="0" err="1"/>
                <a:t>nEnter</a:t>
              </a:r>
              <a:r>
                <a:rPr lang="en-US" sz="1600" dirty="0"/>
                <a:t> hours worked: '))</a:t>
              </a:r>
            </a:p>
            <a:p>
              <a:endParaRPr lang="en-US" sz="1600" dirty="0"/>
            </a:p>
            <a:p>
              <a:r>
                <a:rPr lang="en-US" sz="1600" dirty="0"/>
                <a:t>if hours &gt; 40:</a:t>
              </a:r>
            </a:p>
            <a:p>
              <a:r>
                <a:rPr lang="en-US" sz="1600" dirty="0"/>
                <a:t>   msg = 'Your pay will include Overtime!'</a:t>
              </a:r>
            </a:p>
            <a:p>
              <a:r>
                <a:rPr lang="en-US" sz="1600" b="1" dirty="0">
                  <a:solidFill>
                    <a:srgbClr val="00B0F0"/>
                  </a:solidFill>
                </a:rPr>
                <a:t>else</a:t>
              </a:r>
            </a:p>
            <a:p>
              <a:r>
                <a:rPr lang="en-US" sz="1600" b="1" dirty="0">
                  <a:solidFill>
                    <a:srgbClr val="00B0F0"/>
                  </a:solidFill>
                </a:rPr>
                <a:t>   msg = </a:t>
              </a:r>
              <a:r>
                <a:rPr lang="en-US" sz="1600" dirty="0"/>
                <a:t>'Your pay will not include Overtime!'</a:t>
              </a:r>
              <a:endParaRPr lang="en-US" sz="1600" b="1" dirty="0">
                <a:solidFill>
                  <a:srgbClr val="00B0F0"/>
                </a:solidFill>
              </a:endParaRPr>
            </a:p>
            <a:p>
              <a:endParaRPr lang="en-US" sz="1600" dirty="0"/>
            </a:p>
            <a:p>
              <a:r>
                <a:rPr lang="en-US" sz="1600" dirty="0"/>
                <a:t>print(msg)</a:t>
              </a:r>
            </a:p>
          </p:txBody>
        </p:sp>
        <p:sp>
          <p:nvSpPr>
            <p:cNvPr id="18" name="TextBox 17">
              <a:extLst>
                <a:ext uri="{FF2B5EF4-FFF2-40B4-BE49-F238E27FC236}">
                  <a16:creationId xmlns:a16="http://schemas.microsoft.com/office/drawing/2014/main" id="{CA2FE75A-A8E2-476F-B2D2-B90758BEC15D}"/>
                </a:ext>
              </a:extLst>
            </p:cNvPr>
            <p:cNvSpPr txBox="1"/>
            <p:nvPr/>
          </p:nvSpPr>
          <p:spPr>
            <a:xfrm>
              <a:off x="6372424" y="4710734"/>
              <a:ext cx="3936527" cy="1323439"/>
            </a:xfrm>
            <a:prstGeom prst="rect">
              <a:avLst/>
            </a:prstGeom>
            <a:noFill/>
            <a:ln>
              <a:solidFill>
                <a:schemeClr val="tx1"/>
              </a:solidFill>
            </a:ln>
          </p:spPr>
          <p:txBody>
            <a:bodyPr wrap="none" rtlCol="0">
              <a:spAutoFit/>
            </a:bodyPr>
            <a:lstStyle/>
            <a:p>
              <a:r>
                <a:rPr lang="en-US" sz="1600" dirty="0"/>
                <a:t>hours = float(input('\</a:t>
              </a:r>
              <a:r>
                <a:rPr lang="en-US" sz="1600" dirty="0" err="1"/>
                <a:t>nEnter</a:t>
              </a:r>
              <a:r>
                <a:rPr lang="en-US" sz="1600" dirty="0"/>
                <a:t> hours worked: '))</a:t>
              </a:r>
            </a:p>
            <a:p>
              <a:endParaRPr lang="en-US" sz="1600" dirty="0"/>
            </a:p>
            <a:p>
              <a:r>
                <a:rPr lang="en-US" sz="1600" dirty="0"/>
                <a:t>if hours &gt; 40:</a:t>
              </a:r>
            </a:p>
            <a:p>
              <a:r>
                <a:rPr lang="en-US" sz="1600" dirty="0"/>
                <a:t>   msg = 'Your pay will include Overtime!’</a:t>
              </a:r>
            </a:p>
            <a:p>
              <a:r>
                <a:rPr lang="en-US" sz="1600" dirty="0"/>
                <a:t>   print(msg) </a:t>
              </a:r>
            </a:p>
          </p:txBody>
        </p:sp>
        <p:sp>
          <p:nvSpPr>
            <p:cNvPr id="9" name="TextBox 8">
              <a:extLst>
                <a:ext uri="{FF2B5EF4-FFF2-40B4-BE49-F238E27FC236}">
                  <a16:creationId xmlns:a16="http://schemas.microsoft.com/office/drawing/2014/main" id="{598D88EB-8001-40AC-8439-4646261B378E}"/>
                </a:ext>
              </a:extLst>
            </p:cNvPr>
            <p:cNvSpPr txBox="1"/>
            <p:nvPr/>
          </p:nvSpPr>
          <p:spPr>
            <a:xfrm>
              <a:off x="315312" y="4771694"/>
              <a:ext cx="1250729" cy="646331"/>
            </a:xfrm>
            <a:prstGeom prst="rect">
              <a:avLst/>
            </a:prstGeom>
            <a:noFill/>
          </p:spPr>
          <p:txBody>
            <a:bodyPr wrap="square" rtlCol="0">
              <a:spAutoFit/>
            </a:bodyPr>
            <a:lstStyle/>
            <a:p>
              <a:pPr algn="ctr"/>
              <a:r>
                <a:rPr lang="en-US" b="1" dirty="0"/>
                <a:t>Alternate Solutions:</a:t>
              </a:r>
            </a:p>
          </p:txBody>
        </p:sp>
      </p:grpSp>
      <p:sp>
        <p:nvSpPr>
          <p:cNvPr id="11" name="TextBox 10">
            <a:extLst>
              <a:ext uri="{FF2B5EF4-FFF2-40B4-BE49-F238E27FC236}">
                <a16:creationId xmlns:a16="http://schemas.microsoft.com/office/drawing/2014/main" id="{D566DF10-5244-4707-A659-F0CEE0EDAD58}"/>
              </a:ext>
            </a:extLst>
          </p:cNvPr>
          <p:cNvSpPr txBox="1"/>
          <p:nvPr/>
        </p:nvSpPr>
        <p:spPr>
          <a:xfrm>
            <a:off x="6358763" y="2343807"/>
            <a:ext cx="3447390" cy="276999"/>
          </a:xfrm>
          <a:prstGeom prst="rect">
            <a:avLst/>
          </a:prstGeom>
          <a:noFill/>
        </p:spPr>
        <p:txBody>
          <a:bodyPr wrap="square" rtlCol="0">
            <a:spAutoFit/>
          </a:bodyPr>
          <a:lstStyle/>
          <a:p>
            <a:pPr algn="ctr"/>
            <a:r>
              <a:rPr lang="en-US" sz="1200" dirty="0">
                <a:solidFill>
                  <a:srgbClr val="C00000"/>
                </a:solidFill>
              </a:rPr>
              <a:t>Must test your program with different test values!</a:t>
            </a:r>
          </a:p>
        </p:txBody>
      </p:sp>
      <p:cxnSp>
        <p:nvCxnSpPr>
          <p:cNvPr id="21" name="Straight Connector 20">
            <a:extLst>
              <a:ext uri="{FF2B5EF4-FFF2-40B4-BE49-F238E27FC236}">
                <a16:creationId xmlns:a16="http://schemas.microsoft.com/office/drawing/2014/main" id="{CB5EB54B-E60A-4226-90A0-1950D528846D}"/>
              </a:ext>
            </a:extLst>
          </p:cNvPr>
          <p:cNvCxnSpPr/>
          <p:nvPr/>
        </p:nvCxnSpPr>
        <p:spPr>
          <a:xfrm>
            <a:off x="157654" y="4498427"/>
            <a:ext cx="116980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31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76C009C-BD7E-45D3-9A10-F9EB3773DFC6}"/>
              </a:ext>
            </a:extLst>
          </p:cNvPr>
          <p:cNvSpPr>
            <a:spLocks noGrp="1"/>
          </p:cNvSpPr>
          <p:nvPr>
            <p:ph type="sldNum" sz="quarter" idx="12"/>
          </p:nvPr>
        </p:nvSpPr>
        <p:spPr/>
        <p:txBody>
          <a:bodyPr/>
          <a:lstStyle/>
          <a:p>
            <a:fld id="{0A634600-F34B-4093-B870-F713BA967734}" type="slidenum">
              <a:rPr lang="en-US" smtClean="0"/>
              <a:t>12</a:t>
            </a:fld>
            <a:endParaRPr lang="en-US" dirty="0"/>
          </a:p>
        </p:txBody>
      </p:sp>
      <p:sp>
        <p:nvSpPr>
          <p:cNvPr id="5" name="Title 4">
            <a:extLst>
              <a:ext uri="{FF2B5EF4-FFF2-40B4-BE49-F238E27FC236}">
                <a16:creationId xmlns:a16="http://schemas.microsoft.com/office/drawing/2014/main" id="{F86793B2-8CAA-4A2F-8448-543C5DF11D64}"/>
              </a:ext>
            </a:extLst>
          </p:cNvPr>
          <p:cNvSpPr>
            <a:spLocks noGrp="1"/>
          </p:cNvSpPr>
          <p:nvPr>
            <p:ph type="title"/>
          </p:nvPr>
        </p:nvSpPr>
        <p:spPr/>
        <p:txBody>
          <a:bodyPr/>
          <a:lstStyle/>
          <a:p>
            <a:r>
              <a:rPr lang="en-US" dirty="0">
                <a:sym typeface="Wingdings" panose="05000000000000000000" pitchFamily="2" charset="2"/>
              </a:rPr>
              <a:t>IF-ELSE-IF</a:t>
            </a:r>
            <a:endParaRPr lang="en-US" dirty="0"/>
          </a:p>
        </p:txBody>
      </p:sp>
      <p:sp>
        <p:nvSpPr>
          <p:cNvPr id="6" name="Text Placeholder 5">
            <a:extLst>
              <a:ext uri="{FF2B5EF4-FFF2-40B4-BE49-F238E27FC236}">
                <a16:creationId xmlns:a16="http://schemas.microsoft.com/office/drawing/2014/main" id="{4AD6D5D9-6016-4F20-9123-D3BAB8DAAF5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71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BAD32-FAD7-4013-9BF1-35CB1C3A3ADE}"/>
              </a:ext>
            </a:extLst>
          </p:cNvPr>
          <p:cNvSpPr>
            <a:spLocks noGrp="1"/>
          </p:cNvSpPr>
          <p:nvPr>
            <p:ph type="title"/>
          </p:nvPr>
        </p:nvSpPr>
        <p:spPr/>
        <p:txBody>
          <a:bodyPr>
            <a:normAutofit fontScale="90000"/>
          </a:bodyPr>
          <a:lstStyle/>
          <a:p>
            <a:r>
              <a:rPr lang="en-US" dirty="0"/>
              <a:t>Review of IF-ELSE</a:t>
            </a:r>
          </a:p>
        </p:txBody>
      </p:sp>
      <p:sp>
        <p:nvSpPr>
          <p:cNvPr id="4" name="Slide Number Placeholder 3">
            <a:extLst>
              <a:ext uri="{FF2B5EF4-FFF2-40B4-BE49-F238E27FC236}">
                <a16:creationId xmlns:a16="http://schemas.microsoft.com/office/drawing/2014/main" id="{1A3D8D36-6A5A-4F5F-A3C9-E3F7E9A3685B}"/>
              </a:ext>
            </a:extLst>
          </p:cNvPr>
          <p:cNvSpPr>
            <a:spLocks noGrp="1"/>
          </p:cNvSpPr>
          <p:nvPr>
            <p:ph type="sldNum" sz="quarter" idx="12"/>
          </p:nvPr>
        </p:nvSpPr>
        <p:spPr/>
        <p:txBody>
          <a:bodyPr/>
          <a:lstStyle/>
          <a:p>
            <a:fld id="{0A634600-F34B-4093-B870-F713BA967734}" type="slidenum">
              <a:rPr lang="en-US" smtClean="0"/>
              <a:t>13</a:t>
            </a:fld>
            <a:endParaRPr lang="en-US" dirty="0"/>
          </a:p>
        </p:txBody>
      </p:sp>
      <p:pic>
        <p:nvPicPr>
          <p:cNvPr id="67" name="Picture 66">
            <a:extLst>
              <a:ext uri="{FF2B5EF4-FFF2-40B4-BE49-F238E27FC236}">
                <a16:creationId xmlns:a16="http://schemas.microsoft.com/office/drawing/2014/main" id="{DC6DF9D9-3C61-4D3E-8E5F-BC34C48693FA}"/>
              </a:ext>
            </a:extLst>
          </p:cNvPr>
          <p:cNvPicPr>
            <a:picLocks noChangeAspect="1"/>
          </p:cNvPicPr>
          <p:nvPr/>
        </p:nvPicPr>
        <p:blipFill>
          <a:blip r:embed="rId2"/>
          <a:stretch>
            <a:fillRect/>
          </a:stretch>
        </p:blipFill>
        <p:spPr>
          <a:xfrm>
            <a:off x="1668909" y="2920375"/>
            <a:ext cx="3780277" cy="3106643"/>
          </a:xfrm>
          <a:prstGeom prst="rect">
            <a:avLst/>
          </a:prstGeom>
        </p:spPr>
      </p:pic>
      <p:grpSp>
        <p:nvGrpSpPr>
          <p:cNvPr id="2" name="Group 1">
            <a:extLst>
              <a:ext uri="{FF2B5EF4-FFF2-40B4-BE49-F238E27FC236}">
                <a16:creationId xmlns:a16="http://schemas.microsoft.com/office/drawing/2014/main" id="{7A9F7119-0066-46BC-A6F7-AE883A2367D2}"/>
              </a:ext>
            </a:extLst>
          </p:cNvPr>
          <p:cNvGrpSpPr/>
          <p:nvPr/>
        </p:nvGrpSpPr>
        <p:grpSpPr>
          <a:xfrm>
            <a:off x="34684" y="2031064"/>
            <a:ext cx="5781470" cy="592852"/>
            <a:chOff x="34684" y="2031064"/>
            <a:chExt cx="5781470" cy="592852"/>
          </a:xfrm>
        </p:grpSpPr>
        <p:grpSp>
          <p:nvGrpSpPr>
            <p:cNvPr id="11" name="Group 10">
              <a:extLst>
                <a:ext uri="{FF2B5EF4-FFF2-40B4-BE49-F238E27FC236}">
                  <a16:creationId xmlns:a16="http://schemas.microsoft.com/office/drawing/2014/main" id="{4AF5921B-6BE4-43F7-925B-459545E0654D}"/>
                </a:ext>
              </a:extLst>
            </p:cNvPr>
            <p:cNvGrpSpPr/>
            <p:nvPr/>
          </p:nvGrpSpPr>
          <p:grpSpPr>
            <a:xfrm>
              <a:off x="1274634" y="2031064"/>
              <a:ext cx="4541520" cy="592852"/>
              <a:chOff x="1249680" y="3627120"/>
              <a:chExt cx="4541520" cy="592852"/>
            </a:xfrm>
          </p:grpSpPr>
          <p:grpSp>
            <p:nvGrpSpPr>
              <p:cNvPr id="37" name="Group 36">
                <a:extLst>
                  <a:ext uri="{FF2B5EF4-FFF2-40B4-BE49-F238E27FC236}">
                    <a16:creationId xmlns:a16="http://schemas.microsoft.com/office/drawing/2014/main" id="{84EA9FAF-7F24-4746-B1A3-67AC7B84EF4B}"/>
                  </a:ext>
                </a:extLst>
              </p:cNvPr>
              <p:cNvGrpSpPr/>
              <p:nvPr/>
            </p:nvGrpSpPr>
            <p:grpSpPr>
              <a:xfrm>
                <a:off x="1249680" y="3627120"/>
                <a:ext cx="4541520" cy="592852"/>
                <a:chOff x="1249680" y="3627120"/>
                <a:chExt cx="4541520" cy="592852"/>
              </a:xfrm>
            </p:grpSpPr>
            <p:cxnSp>
              <p:nvCxnSpPr>
                <p:cNvPr id="38" name="Straight Connector 37">
                  <a:extLst>
                    <a:ext uri="{FF2B5EF4-FFF2-40B4-BE49-F238E27FC236}">
                      <a16:creationId xmlns:a16="http://schemas.microsoft.com/office/drawing/2014/main" id="{7CC5820F-ED5E-4EA6-9407-8BB9FACD84FE}"/>
                    </a:ext>
                  </a:extLst>
                </p:cNvPr>
                <p:cNvCxnSpPr/>
                <p:nvPr/>
              </p:nvCxnSpPr>
              <p:spPr>
                <a:xfrm>
                  <a:off x="1249680" y="3850640"/>
                  <a:ext cx="4541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216CD45-556C-47D8-95E6-8931F7C70D2C}"/>
                    </a:ext>
                  </a:extLst>
                </p:cNvPr>
                <p:cNvSpPr txBox="1"/>
                <p:nvPr/>
              </p:nvSpPr>
              <p:spPr>
                <a:xfrm>
                  <a:off x="3252578" y="3850640"/>
                  <a:ext cx="535724" cy="369332"/>
                </a:xfrm>
                <a:prstGeom prst="rect">
                  <a:avLst/>
                </a:prstGeom>
                <a:noFill/>
              </p:spPr>
              <p:txBody>
                <a:bodyPr wrap="none" rtlCol="0">
                  <a:spAutoFit/>
                </a:bodyPr>
                <a:lstStyle/>
                <a:p>
                  <a:r>
                    <a:rPr lang="en-US" b="1" dirty="0"/>
                    <a:t>500</a:t>
                  </a:r>
                </a:p>
              </p:txBody>
            </p:sp>
            <p:cxnSp>
              <p:nvCxnSpPr>
                <p:cNvPr id="40" name="Straight Connector 39">
                  <a:extLst>
                    <a:ext uri="{FF2B5EF4-FFF2-40B4-BE49-F238E27FC236}">
                      <a16:creationId xmlns:a16="http://schemas.microsoft.com/office/drawing/2014/main" id="{33F5AC53-D2E8-4959-9449-C6CB67C77FF7}"/>
                    </a:ext>
                  </a:extLst>
                </p:cNvPr>
                <p:cNvCxnSpPr/>
                <p:nvPr/>
              </p:nvCxnSpPr>
              <p:spPr>
                <a:xfrm>
                  <a:off x="3520440" y="362712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AF980B9A-CFD9-4489-9B6F-0E36B2D857A8}"/>
                  </a:ext>
                </a:extLst>
              </p:cNvPr>
              <p:cNvSpPr txBox="1"/>
              <p:nvPr/>
            </p:nvSpPr>
            <p:spPr>
              <a:xfrm>
                <a:off x="4389863" y="3826933"/>
                <a:ext cx="676339" cy="369332"/>
              </a:xfrm>
              <a:prstGeom prst="rect">
                <a:avLst/>
              </a:prstGeom>
              <a:noFill/>
            </p:spPr>
            <p:txBody>
              <a:bodyPr wrap="none" rtlCol="0">
                <a:spAutoFit/>
              </a:bodyPr>
              <a:lstStyle/>
              <a:p>
                <a:pPr algn="ctr"/>
                <a:r>
                  <a:rPr lang="en-US" dirty="0"/>
                  <a:t>grant</a:t>
                </a:r>
              </a:p>
            </p:txBody>
          </p:sp>
          <p:sp>
            <p:nvSpPr>
              <p:cNvPr id="66" name="TextBox 65">
                <a:extLst>
                  <a:ext uri="{FF2B5EF4-FFF2-40B4-BE49-F238E27FC236}">
                    <a16:creationId xmlns:a16="http://schemas.microsoft.com/office/drawing/2014/main" id="{EA564E59-A4F9-4097-AE24-EBF0A6FE617B}"/>
                  </a:ext>
                </a:extLst>
              </p:cNvPr>
              <p:cNvSpPr txBox="1"/>
              <p:nvPr/>
            </p:nvSpPr>
            <p:spPr>
              <a:xfrm>
                <a:off x="2002956" y="3847253"/>
                <a:ext cx="643639" cy="369332"/>
              </a:xfrm>
              <a:prstGeom prst="rect">
                <a:avLst/>
              </a:prstGeom>
              <a:noFill/>
            </p:spPr>
            <p:txBody>
              <a:bodyPr wrap="none" rtlCol="0">
                <a:spAutoFit/>
              </a:bodyPr>
              <a:lstStyle/>
              <a:p>
                <a:pPr algn="ctr"/>
                <a:r>
                  <a:rPr lang="en-US" dirty="0"/>
                  <a:t>deny</a:t>
                </a:r>
              </a:p>
            </p:txBody>
          </p:sp>
        </p:grpSp>
        <p:sp>
          <p:nvSpPr>
            <p:cNvPr id="83" name="TextBox 82">
              <a:extLst>
                <a:ext uri="{FF2B5EF4-FFF2-40B4-BE49-F238E27FC236}">
                  <a16:creationId xmlns:a16="http://schemas.microsoft.com/office/drawing/2014/main" id="{3B414A01-43EB-49E2-87F7-62A8E1443440}"/>
                </a:ext>
              </a:extLst>
            </p:cNvPr>
            <p:cNvSpPr txBox="1"/>
            <p:nvPr/>
          </p:nvSpPr>
          <p:spPr>
            <a:xfrm>
              <a:off x="34684" y="2044965"/>
              <a:ext cx="1120243" cy="369332"/>
            </a:xfrm>
            <a:prstGeom prst="rect">
              <a:avLst/>
            </a:prstGeom>
            <a:noFill/>
          </p:spPr>
          <p:txBody>
            <a:bodyPr wrap="none" rtlCol="0">
              <a:spAutoFit/>
            </a:bodyPr>
            <a:lstStyle/>
            <a:p>
              <a:pPr algn="ctr"/>
              <a:r>
                <a:rPr lang="en-US" b="1" dirty="0"/>
                <a:t>Test score</a:t>
              </a:r>
            </a:p>
          </p:txBody>
        </p:sp>
      </p:grpSp>
      <p:sp>
        <p:nvSpPr>
          <p:cNvPr id="84" name="TextBox 83">
            <a:extLst>
              <a:ext uri="{FF2B5EF4-FFF2-40B4-BE49-F238E27FC236}">
                <a16:creationId xmlns:a16="http://schemas.microsoft.com/office/drawing/2014/main" id="{FB5E44DE-84A4-436B-B5D8-99333B10A814}"/>
              </a:ext>
            </a:extLst>
          </p:cNvPr>
          <p:cNvSpPr txBox="1"/>
          <p:nvPr/>
        </p:nvSpPr>
        <p:spPr>
          <a:xfrm>
            <a:off x="7517331" y="2435192"/>
            <a:ext cx="4129238" cy="1569660"/>
          </a:xfrm>
          <a:prstGeom prst="rect">
            <a:avLst/>
          </a:prstGeom>
          <a:noFill/>
          <a:ln>
            <a:solidFill>
              <a:schemeClr val="bg1">
                <a:lumMod val="85000"/>
              </a:schemeClr>
            </a:solidFill>
          </a:ln>
        </p:spPr>
        <p:txBody>
          <a:bodyPr wrap="square" rtlCol="0">
            <a:spAutoFit/>
          </a:bodyPr>
          <a:lstStyle/>
          <a:p>
            <a:r>
              <a:rPr lang="en-US" sz="2400" dirty="0"/>
              <a:t>if </a:t>
            </a:r>
            <a:r>
              <a:rPr lang="en-US" sz="2400" dirty="0" err="1"/>
              <a:t>test_score</a:t>
            </a:r>
            <a:r>
              <a:rPr lang="en-US" sz="2400" dirty="0"/>
              <a:t> &gt;= 500:</a:t>
            </a:r>
          </a:p>
          <a:p>
            <a:r>
              <a:rPr lang="en-US" sz="2400" dirty="0"/>
              <a:t>      print('Grant interview')</a:t>
            </a:r>
          </a:p>
          <a:p>
            <a:r>
              <a:rPr lang="en-US" sz="2400" dirty="0"/>
              <a:t>else:</a:t>
            </a:r>
          </a:p>
          <a:p>
            <a:r>
              <a:rPr lang="en-US" sz="2400" dirty="0"/>
              <a:t>      print('Deny interview') </a:t>
            </a:r>
          </a:p>
        </p:txBody>
      </p:sp>
      <p:sp>
        <p:nvSpPr>
          <p:cNvPr id="15" name="TextBox 14">
            <a:extLst>
              <a:ext uri="{FF2B5EF4-FFF2-40B4-BE49-F238E27FC236}">
                <a16:creationId xmlns:a16="http://schemas.microsoft.com/office/drawing/2014/main" id="{E437F82B-8C31-45A4-87E1-5810ACEA2508}"/>
              </a:ext>
            </a:extLst>
          </p:cNvPr>
          <p:cNvSpPr txBox="1"/>
          <p:nvPr/>
        </p:nvSpPr>
        <p:spPr>
          <a:xfrm>
            <a:off x="386080" y="853440"/>
            <a:ext cx="11628120" cy="707886"/>
          </a:xfrm>
          <a:prstGeom prst="rect">
            <a:avLst/>
          </a:prstGeom>
          <a:noFill/>
        </p:spPr>
        <p:txBody>
          <a:bodyPr wrap="square" rtlCol="0">
            <a:spAutoFit/>
          </a:bodyPr>
          <a:lstStyle/>
          <a:p>
            <a:r>
              <a:rPr lang="en-US" sz="2000" dirty="0"/>
              <a:t>Assume a business is interviewing candidates for a Programmer Analyst III position. Any candidate that scores at least 500 on their programming logic test will be offered an interview; others will be denied an interview.</a:t>
            </a:r>
          </a:p>
        </p:txBody>
      </p:sp>
    </p:spTree>
    <p:extLst>
      <p:ext uri="{BB962C8B-B14F-4D97-AF65-F5344CB8AC3E}">
        <p14:creationId xmlns:p14="http://schemas.microsoft.com/office/powerpoint/2010/main" val="3408504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461EA10-4406-4973-93FD-4CB1DC5D283C}"/>
              </a:ext>
            </a:extLst>
          </p:cNvPr>
          <p:cNvPicPr>
            <a:picLocks noChangeAspect="1"/>
          </p:cNvPicPr>
          <p:nvPr/>
        </p:nvPicPr>
        <p:blipFill rotWithShape="1">
          <a:blip r:embed="rId2"/>
          <a:srcRect r="851"/>
          <a:stretch/>
        </p:blipFill>
        <p:spPr>
          <a:xfrm>
            <a:off x="2244005" y="2849766"/>
            <a:ext cx="4489401" cy="3552889"/>
          </a:xfrm>
          <a:prstGeom prst="rect">
            <a:avLst/>
          </a:prstGeom>
        </p:spPr>
      </p:pic>
      <p:sp>
        <p:nvSpPr>
          <p:cNvPr id="5" name="Title 4">
            <a:extLst>
              <a:ext uri="{FF2B5EF4-FFF2-40B4-BE49-F238E27FC236}">
                <a16:creationId xmlns:a16="http://schemas.microsoft.com/office/drawing/2014/main" id="{B18BAD32-FAD7-4013-9BF1-35CB1C3A3ADE}"/>
              </a:ext>
            </a:extLst>
          </p:cNvPr>
          <p:cNvSpPr>
            <a:spLocks noGrp="1"/>
          </p:cNvSpPr>
          <p:nvPr>
            <p:ph type="title"/>
          </p:nvPr>
        </p:nvSpPr>
        <p:spPr/>
        <p:txBody>
          <a:bodyPr>
            <a:normAutofit fontScale="90000"/>
          </a:bodyPr>
          <a:lstStyle/>
          <a:p>
            <a:r>
              <a:rPr lang="en-US" dirty="0"/>
              <a:t>IF-ELSE-IF</a:t>
            </a:r>
          </a:p>
        </p:txBody>
      </p:sp>
      <p:sp>
        <p:nvSpPr>
          <p:cNvPr id="4" name="Slide Number Placeholder 3">
            <a:extLst>
              <a:ext uri="{FF2B5EF4-FFF2-40B4-BE49-F238E27FC236}">
                <a16:creationId xmlns:a16="http://schemas.microsoft.com/office/drawing/2014/main" id="{1A3D8D36-6A5A-4F5F-A3C9-E3F7E9A3685B}"/>
              </a:ext>
            </a:extLst>
          </p:cNvPr>
          <p:cNvSpPr>
            <a:spLocks noGrp="1"/>
          </p:cNvSpPr>
          <p:nvPr>
            <p:ph type="sldNum" sz="quarter" idx="12"/>
          </p:nvPr>
        </p:nvSpPr>
        <p:spPr/>
        <p:txBody>
          <a:bodyPr/>
          <a:lstStyle/>
          <a:p>
            <a:fld id="{0A634600-F34B-4093-B870-F713BA967734}" type="slidenum">
              <a:rPr lang="en-US" smtClean="0"/>
              <a:t>14</a:t>
            </a:fld>
            <a:endParaRPr lang="en-US" dirty="0"/>
          </a:p>
        </p:txBody>
      </p:sp>
      <p:sp>
        <p:nvSpPr>
          <p:cNvPr id="2" name="TextBox 1">
            <a:extLst>
              <a:ext uri="{FF2B5EF4-FFF2-40B4-BE49-F238E27FC236}">
                <a16:creationId xmlns:a16="http://schemas.microsoft.com/office/drawing/2014/main" id="{F1265E32-7C56-4BA3-A47B-46F9CD30B11B}"/>
              </a:ext>
            </a:extLst>
          </p:cNvPr>
          <p:cNvSpPr txBox="1"/>
          <p:nvPr/>
        </p:nvSpPr>
        <p:spPr>
          <a:xfrm>
            <a:off x="386079" y="863600"/>
            <a:ext cx="11661987" cy="1015663"/>
          </a:xfrm>
          <a:prstGeom prst="rect">
            <a:avLst/>
          </a:prstGeom>
          <a:noFill/>
        </p:spPr>
        <p:txBody>
          <a:bodyPr wrap="square" rtlCol="0">
            <a:spAutoFit/>
          </a:bodyPr>
          <a:lstStyle/>
          <a:p>
            <a:r>
              <a:rPr lang="en-US" sz="2000" dirty="0"/>
              <a:t>Assume a business is interviewing candidates for a Programmer Analyst III position. Any candidate that scores at least 500 on their programming logic test will be offered an interview but, if their score is lower, it will depend on their years of programming experience – they must have at least 7 years of experience in coding.</a:t>
            </a:r>
          </a:p>
        </p:txBody>
      </p:sp>
      <p:grpSp>
        <p:nvGrpSpPr>
          <p:cNvPr id="3" name="Group 2">
            <a:extLst>
              <a:ext uri="{FF2B5EF4-FFF2-40B4-BE49-F238E27FC236}">
                <a16:creationId xmlns:a16="http://schemas.microsoft.com/office/drawing/2014/main" id="{0C9413A2-C7EF-4254-83A0-193EC1A59E31}"/>
              </a:ext>
            </a:extLst>
          </p:cNvPr>
          <p:cNvGrpSpPr/>
          <p:nvPr/>
        </p:nvGrpSpPr>
        <p:grpSpPr>
          <a:xfrm>
            <a:off x="0" y="2838919"/>
            <a:ext cx="3417769" cy="892839"/>
            <a:chOff x="0" y="2564599"/>
            <a:chExt cx="3417769" cy="892839"/>
          </a:xfrm>
        </p:grpSpPr>
        <p:grpSp>
          <p:nvGrpSpPr>
            <p:cNvPr id="66" name="Group 65">
              <a:extLst>
                <a:ext uri="{FF2B5EF4-FFF2-40B4-BE49-F238E27FC236}">
                  <a16:creationId xmlns:a16="http://schemas.microsoft.com/office/drawing/2014/main" id="{14ABFF2B-DA3E-4868-A9BE-FCA1B8E99898}"/>
                </a:ext>
              </a:extLst>
            </p:cNvPr>
            <p:cNvGrpSpPr/>
            <p:nvPr/>
          </p:nvGrpSpPr>
          <p:grpSpPr>
            <a:xfrm>
              <a:off x="1275703" y="2735892"/>
              <a:ext cx="2142066" cy="721546"/>
              <a:chOff x="1210734" y="5113866"/>
              <a:chExt cx="2142066" cy="721546"/>
            </a:xfrm>
          </p:grpSpPr>
          <p:sp>
            <p:nvSpPr>
              <p:cNvPr id="67" name="TextBox 66">
                <a:extLst>
                  <a:ext uri="{FF2B5EF4-FFF2-40B4-BE49-F238E27FC236}">
                    <a16:creationId xmlns:a16="http://schemas.microsoft.com/office/drawing/2014/main" id="{3EECF5A1-3D10-4212-B6DC-C67E7341C799}"/>
                  </a:ext>
                </a:extLst>
              </p:cNvPr>
              <p:cNvSpPr txBox="1"/>
              <p:nvPr/>
            </p:nvSpPr>
            <p:spPr>
              <a:xfrm>
                <a:off x="2130924" y="5466080"/>
                <a:ext cx="301685" cy="369332"/>
              </a:xfrm>
              <a:prstGeom prst="rect">
                <a:avLst/>
              </a:prstGeom>
              <a:noFill/>
            </p:spPr>
            <p:txBody>
              <a:bodyPr wrap="none" rtlCol="0">
                <a:spAutoFit/>
              </a:bodyPr>
              <a:lstStyle/>
              <a:p>
                <a:pPr algn="ctr"/>
                <a:r>
                  <a:rPr lang="en-US" b="1" dirty="0"/>
                  <a:t>7</a:t>
                </a:r>
              </a:p>
            </p:txBody>
          </p:sp>
          <p:sp>
            <p:nvSpPr>
              <p:cNvPr id="68" name="TextBox 67">
                <a:extLst>
                  <a:ext uri="{FF2B5EF4-FFF2-40B4-BE49-F238E27FC236}">
                    <a16:creationId xmlns:a16="http://schemas.microsoft.com/office/drawing/2014/main" id="{B7B84E43-316E-4A1D-992A-C9348FA91329}"/>
                  </a:ext>
                </a:extLst>
              </p:cNvPr>
              <p:cNvSpPr txBox="1"/>
              <p:nvPr/>
            </p:nvSpPr>
            <p:spPr>
              <a:xfrm>
                <a:off x="2527197" y="5232400"/>
                <a:ext cx="676339" cy="369332"/>
              </a:xfrm>
              <a:prstGeom prst="rect">
                <a:avLst/>
              </a:prstGeom>
              <a:noFill/>
            </p:spPr>
            <p:txBody>
              <a:bodyPr wrap="none" rtlCol="0">
                <a:spAutoFit/>
              </a:bodyPr>
              <a:lstStyle/>
              <a:p>
                <a:pPr algn="ctr"/>
                <a:r>
                  <a:rPr lang="en-US" dirty="0"/>
                  <a:t>grant</a:t>
                </a:r>
              </a:p>
            </p:txBody>
          </p:sp>
          <p:sp>
            <p:nvSpPr>
              <p:cNvPr id="69" name="TextBox 68">
                <a:extLst>
                  <a:ext uri="{FF2B5EF4-FFF2-40B4-BE49-F238E27FC236}">
                    <a16:creationId xmlns:a16="http://schemas.microsoft.com/office/drawing/2014/main" id="{A211E654-398C-4235-B8C4-620498B76DE0}"/>
                  </a:ext>
                </a:extLst>
              </p:cNvPr>
              <p:cNvSpPr txBox="1"/>
              <p:nvPr/>
            </p:nvSpPr>
            <p:spPr>
              <a:xfrm>
                <a:off x="1427222" y="5252720"/>
                <a:ext cx="643639" cy="369332"/>
              </a:xfrm>
              <a:prstGeom prst="rect">
                <a:avLst/>
              </a:prstGeom>
              <a:noFill/>
            </p:spPr>
            <p:txBody>
              <a:bodyPr wrap="none" rtlCol="0">
                <a:spAutoFit/>
              </a:bodyPr>
              <a:lstStyle/>
              <a:p>
                <a:pPr algn="ctr"/>
                <a:r>
                  <a:rPr lang="en-US" dirty="0"/>
                  <a:t>deny</a:t>
                </a:r>
              </a:p>
            </p:txBody>
          </p:sp>
          <p:grpSp>
            <p:nvGrpSpPr>
              <p:cNvPr id="70" name="Group 69">
                <a:extLst>
                  <a:ext uri="{FF2B5EF4-FFF2-40B4-BE49-F238E27FC236}">
                    <a16:creationId xmlns:a16="http://schemas.microsoft.com/office/drawing/2014/main" id="{C9F395FD-BD98-4E16-8660-2897E4ABFF01}"/>
                  </a:ext>
                </a:extLst>
              </p:cNvPr>
              <p:cNvGrpSpPr/>
              <p:nvPr/>
            </p:nvGrpSpPr>
            <p:grpSpPr>
              <a:xfrm>
                <a:off x="1210734" y="5113866"/>
                <a:ext cx="2142066" cy="304800"/>
                <a:chOff x="1320800" y="5130800"/>
                <a:chExt cx="2142066" cy="304800"/>
              </a:xfrm>
            </p:grpSpPr>
            <p:cxnSp>
              <p:nvCxnSpPr>
                <p:cNvPr id="71" name="Straight Connector 70">
                  <a:extLst>
                    <a:ext uri="{FF2B5EF4-FFF2-40B4-BE49-F238E27FC236}">
                      <a16:creationId xmlns:a16="http://schemas.microsoft.com/office/drawing/2014/main" id="{8028C2B9-26DE-475D-881B-AA33C70FE6C6}"/>
                    </a:ext>
                  </a:extLst>
                </p:cNvPr>
                <p:cNvCxnSpPr/>
                <p:nvPr/>
              </p:nvCxnSpPr>
              <p:spPr>
                <a:xfrm>
                  <a:off x="2391833" y="5130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EE484DD-E43D-46A8-B3CB-6B6544B20F66}"/>
                    </a:ext>
                  </a:extLst>
                </p:cNvPr>
                <p:cNvCxnSpPr>
                  <a:cxnSpLocks/>
                </p:cNvCxnSpPr>
                <p:nvPr/>
              </p:nvCxnSpPr>
              <p:spPr>
                <a:xfrm>
                  <a:off x="1320800" y="5273040"/>
                  <a:ext cx="214206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74" name="TextBox 73">
              <a:extLst>
                <a:ext uri="{FF2B5EF4-FFF2-40B4-BE49-F238E27FC236}">
                  <a16:creationId xmlns:a16="http://schemas.microsoft.com/office/drawing/2014/main" id="{2348A7EF-E516-4A7E-A2F7-C595D4ECF112}"/>
                </a:ext>
              </a:extLst>
            </p:cNvPr>
            <p:cNvSpPr txBox="1"/>
            <p:nvPr/>
          </p:nvSpPr>
          <p:spPr>
            <a:xfrm>
              <a:off x="0" y="2564599"/>
              <a:ext cx="1229439" cy="646331"/>
            </a:xfrm>
            <a:prstGeom prst="rect">
              <a:avLst/>
            </a:prstGeom>
            <a:noFill/>
          </p:spPr>
          <p:txBody>
            <a:bodyPr wrap="none" rtlCol="0">
              <a:spAutoFit/>
            </a:bodyPr>
            <a:lstStyle/>
            <a:p>
              <a:pPr algn="ctr"/>
              <a:r>
                <a:rPr lang="en-US" b="1" dirty="0">
                  <a:solidFill>
                    <a:srgbClr val="C00000"/>
                  </a:solidFill>
                </a:rPr>
                <a:t>Years of </a:t>
              </a:r>
            </a:p>
            <a:p>
              <a:pPr algn="ctr"/>
              <a:r>
                <a:rPr lang="en-US" b="1" dirty="0">
                  <a:solidFill>
                    <a:srgbClr val="C00000"/>
                  </a:solidFill>
                </a:rPr>
                <a:t>experience</a:t>
              </a:r>
            </a:p>
          </p:txBody>
        </p:sp>
      </p:grpSp>
      <p:grpSp>
        <p:nvGrpSpPr>
          <p:cNvPr id="6" name="Group 5">
            <a:extLst>
              <a:ext uri="{FF2B5EF4-FFF2-40B4-BE49-F238E27FC236}">
                <a16:creationId xmlns:a16="http://schemas.microsoft.com/office/drawing/2014/main" id="{19A122AE-B1D0-40E0-86B3-58662F932977}"/>
              </a:ext>
            </a:extLst>
          </p:cNvPr>
          <p:cNvGrpSpPr/>
          <p:nvPr/>
        </p:nvGrpSpPr>
        <p:grpSpPr>
          <a:xfrm>
            <a:off x="95644" y="2096705"/>
            <a:ext cx="5721579" cy="592852"/>
            <a:chOff x="95644" y="2096705"/>
            <a:chExt cx="5721579" cy="592852"/>
          </a:xfrm>
        </p:grpSpPr>
        <p:grpSp>
          <p:nvGrpSpPr>
            <p:cNvPr id="60" name="Group 59">
              <a:extLst>
                <a:ext uri="{FF2B5EF4-FFF2-40B4-BE49-F238E27FC236}">
                  <a16:creationId xmlns:a16="http://schemas.microsoft.com/office/drawing/2014/main" id="{9D89B1F2-158D-4B0F-B4AC-40D0773D4E1D}"/>
                </a:ext>
              </a:extLst>
            </p:cNvPr>
            <p:cNvGrpSpPr/>
            <p:nvPr/>
          </p:nvGrpSpPr>
          <p:grpSpPr>
            <a:xfrm>
              <a:off x="1275703" y="2096705"/>
              <a:ext cx="4541520" cy="592852"/>
              <a:chOff x="1249680" y="3627120"/>
              <a:chExt cx="4541520" cy="592852"/>
            </a:xfrm>
          </p:grpSpPr>
          <p:cxnSp>
            <p:nvCxnSpPr>
              <p:cNvPr id="61" name="Straight Connector 60">
                <a:extLst>
                  <a:ext uri="{FF2B5EF4-FFF2-40B4-BE49-F238E27FC236}">
                    <a16:creationId xmlns:a16="http://schemas.microsoft.com/office/drawing/2014/main" id="{1EB9A6A3-6AF4-4A14-82F2-7D631636C11E}"/>
                  </a:ext>
                </a:extLst>
              </p:cNvPr>
              <p:cNvCxnSpPr/>
              <p:nvPr/>
            </p:nvCxnSpPr>
            <p:spPr>
              <a:xfrm>
                <a:off x="1249680" y="3850640"/>
                <a:ext cx="45415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30FF87D1-07CC-4AB6-ACC3-B50B1B8E0A0A}"/>
                  </a:ext>
                </a:extLst>
              </p:cNvPr>
              <p:cNvSpPr txBox="1"/>
              <p:nvPr/>
            </p:nvSpPr>
            <p:spPr>
              <a:xfrm>
                <a:off x="3252578" y="3850640"/>
                <a:ext cx="535724" cy="369332"/>
              </a:xfrm>
              <a:prstGeom prst="rect">
                <a:avLst/>
              </a:prstGeom>
              <a:noFill/>
            </p:spPr>
            <p:txBody>
              <a:bodyPr wrap="none" rtlCol="0">
                <a:spAutoFit/>
              </a:bodyPr>
              <a:lstStyle/>
              <a:p>
                <a:r>
                  <a:rPr lang="en-US" b="1" dirty="0"/>
                  <a:t>500</a:t>
                </a:r>
              </a:p>
            </p:txBody>
          </p:sp>
          <p:cxnSp>
            <p:nvCxnSpPr>
              <p:cNvPr id="63" name="Straight Connector 62">
                <a:extLst>
                  <a:ext uri="{FF2B5EF4-FFF2-40B4-BE49-F238E27FC236}">
                    <a16:creationId xmlns:a16="http://schemas.microsoft.com/office/drawing/2014/main" id="{494EC1F0-E4C6-46D8-A969-FE14209D537F}"/>
                  </a:ext>
                </a:extLst>
              </p:cNvPr>
              <p:cNvCxnSpPr/>
              <p:nvPr/>
            </p:nvCxnSpPr>
            <p:spPr>
              <a:xfrm>
                <a:off x="3520440" y="362712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639B4F1F-0380-42A4-BDD0-758C42F3B36F}"/>
                </a:ext>
              </a:extLst>
            </p:cNvPr>
            <p:cNvSpPr txBox="1"/>
            <p:nvPr/>
          </p:nvSpPr>
          <p:spPr>
            <a:xfrm>
              <a:off x="4387010" y="2295092"/>
              <a:ext cx="676339" cy="369332"/>
            </a:xfrm>
            <a:prstGeom prst="rect">
              <a:avLst/>
            </a:prstGeom>
            <a:noFill/>
          </p:spPr>
          <p:txBody>
            <a:bodyPr wrap="none" rtlCol="0">
              <a:spAutoFit/>
            </a:bodyPr>
            <a:lstStyle/>
            <a:p>
              <a:pPr algn="ctr"/>
              <a:r>
                <a:rPr lang="en-US" dirty="0"/>
                <a:t>grant</a:t>
              </a:r>
            </a:p>
          </p:txBody>
        </p:sp>
        <p:sp>
          <p:nvSpPr>
            <p:cNvPr id="75" name="TextBox 74">
              <a:extLst>
                <a:ext uri="{FF2B5EF4-FFF2-40B4-BE49-F238E27FC236}">
                  <a16:creationId xmlns:a16="http://schemas.microsoft.com/office/drawing/2014/main" id="{4927B0ED-4254-409D-BC4E-BB897A014F74}"/>
                </a:ext>
              </a:extLst>
            </p:cNvPr>
            <p:cNvSpPr txBox="1"/>
            <p:nvPr/>
          </p:nvSpPr>
          <p:spPr>
            <a:xfrm>
              <a:off x="95644" y="2120766"/>
              <a:ext cx="1120243" cy="369332"/>
            </a:xfrm>
            <a:prstGeom prst="rect">
              <a:avLst/>
            </a:prstGeom>
            <a:noFill/>
          </p:spPr>
          <p:txBody>
            <a:bodyPr wrap="none" rtlCol="0">
              <a:spAutoFit/>
            </a:bodyPr>
            <a:lstStyle/>
            <a:p>
              <a:pPr algn="ctr"/>
              <a:r>
                <a:rPr lang="en-US" b="1" dirty="0"/>
                <a:t>Test score</a:t>
              </a:r>
            </a:p>
          </p:txBody>
        </p:sp>
      </p:grpSp>
      <p:sp>
        <p:nvSpPr>
          <p:cNvPr id="76" name="TextBox 75">
            <a:extLst>
              <a:ext uri="{FF2B5EF4-FFF2-40B4-BE49-F238E27FC236}">
                <a16:creationId xmlns:a16="http://schemas.microsoft.com/office/drawing/2014/main" id="{7679BB92-7162-446C-B93B-2E815A4E9BD2}"/>
              </a:ext>
            </a:extLst>
          </p:cNvPr>
          <p:cNvSpPr txBox="1"/>
          <p:nvPr/>
        </p:nvSpPr>
        <p:spPr>
          <a:xfrm>
            <a:off x="7517331" y="2435192"/>
            <a:ext cx="4129238" cy="2246769"/>
          </a:xfrm>
          <a:prstGeom prst="rect">
            <a:avLst/>
          </a:prstGeom>
          <a:noFill/>
          <a:ln>
            <a:solidFill>
              <a:schemeClr val="bg1">
                <a:lumMod val="85000"/>
              </a:schemeClr>
            </a:solidFill>
          </a:ln>
        </p:spPr>
        <p:txBody>
          <a:bodyPr wrap="square" rtlCol="0">
            <a:spAutoFit/>
          </a:bodyPr>
          <a:lstStyle/>
          <a:p>
            <a:r>
              <a:rPr lang="en-US" sz="2000" dirty="0"/>
              <a:t>if </a:t>
            </a:r>
            <a:r>
              <a:rPr lang="en-US" sz="2000" dirty="0" err="1"/>
              <a:t>test_score</a:t>
            </a:r>
            <a:r>
              <a:rPr lang="en-US" sz="2000" dirty="0"/>
              <a:t> &gt;= 500:</a:t>
            </a:r>
          </a:p>
          <a:p>
            <a:r>
              <a:rPr lang="en-US" sz="2000" dirty="0"/>
              <a:t>      print('Grant interview')</a:t>
            </a:r>
          </a:p>
          <a:p>
            <a:r>
              <a:rPr lang="en-US" sz="2000" dirty="0"/>
              <a:t>else:</a:t>
            </a:r>
          </a:p>
          <a:p>
            <a:r>
              <a:rPr lang="en-US" sz="2000" dirty="0"/>
              <a:t>   if </a:t>
            </a:r>
            <a:r>
              <a:rPr lang="en-US" sz="2000" dirty="0" err="1"/>
              <a:t>years_exp</a:t>
            </a:r>
            <a:r>
              <a:rPr lang="en-US" sz="2000" dirty="0"/>
              <a:t> &gt;= 7:</a:t>
            </a:r>
          </a:p>
          <a:p>
            <a:r>
              <a:rPr lang="en-US" sz="2000" dirty="0"/>
              <a:t>       print('Grant interview')</a:t>
            </a:r>
          </a:p>
          <a:p>
            <a:r>
              <a:rPr lang="en-US" sz="2000" dirty="0"/>
              <a:t>   else:</a:t>
            </a:r>
          </a:p>
          <a:p>
            <a:r>
              <a:rPr lang="en-US" sz="2000" dirty="0"/>
              <a:t>      print('Deny interview') </a:t>
            </a:r>
          </a:p>
        </p:txBody>
      </p:sp>
      <p:sp>
        <p:nvSpPr>
          <p:cNvPr id="7" name="Right Brace 6">
            <a:extLst>
              <a:ext uri="{FF2B5EF4-FFF2-40B4-BE49-F238E27FC236}">
                <a16:creationId xmlns:a16="http://schemas.microsoft.com/office/drawing/2014/main" id="{3343909C-0B2D-4B98-B55A-EE0140530E76}"/>
              </a:ext>
            </a:extLst>
          </p:cNvPr>
          <p:cNvSpPr/>
          <p:nvPr/>
        </p:nvSpPr>
        <p:spPr>
          <a:xfrm rot="5400000">
            <a:off x="2143760" y="1615440"/>
            <a:ext cx="406400" cy="199136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5215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2068D219-6FB9-4506-B159-EA5343CE0E4A}"/>
              </a:ext>
            </a:extLst>
          </p:cNvPr>
          <p:cNvPicPr>
            <a:picLocks noChangeAspect="1"/>
          </p:cNvPicPr>
          <p:nvPr/>
        </p:nvPicPr>
        <p:blipFill>
          <a:blip r:embed="rId2"/>
          <a:stretch>
            <a:fillRect/>
          </a:stretch>
        </p:blipFill>
        <p:spPr>
          <a:xfrm>
            <a:off x="960678" y="3425031"/>
            <a:ext cx="5137015" cy="3432969"/>
          </a:xfrm>
          <a:prstGeom prst="rect">
            <a:avLst/>
          </a:prstGeom>
        </p:spPr>
      </p:pic>
      <p:sp>
        <p:nvSpPr>
          <p:cNvPr id="5" name="Title 4">
            <a:extLst>
              <a:ext uri="{FF2B5EF4-FFF2-40B4-BE49-F238E27FC236}">
                <a16:creationId xmlns:a16="http://schemas.microsoft.com/office/drawing/2014/main" id="{B18BAD32-FAD7-4013-9BF1-35CB1C3A3ADE}"/>
              </a:ext>
            </a:extLst>
          </p:cNvPr>
          <p:cNvSpPr>
            <a:spLocks noGrp="1"/>
          </p:cNvSpPr>
          <p:nvPr>
            <p:ph type="title"/>
          </p:nvPr>
        </p:nvSpPr>
        <p:spPr/>
        <p:txBody>
          <a:bodyPr>
            <a:normAutofit fontScale="90000"/>
          </a:bodyPr>
          <a:lstStyle/>
          <a:p>
            <a:r>
              <a:rPr lang="en-US" dirty="0"/>
              <a:t>IF-ELSE-IF</a:t>
            </a:r>
          </a:p>
        </p:txBody>
      </p:sp>
      <p:sp>
        <p:nvSpPr>
          <p:cNvPr id="4" name="Slide Number Placeholder 3">
            <a:extLst>
              <a:ext uri="{FF2B5EF4-FFF2-40B4-BE49-F238E27FC236}">
                <a16:creationId xmlns:a16="http://schemas.microsoft.com/office/drawing/2014/main" id="{1A3D8D36-6A5A-4F5F-A3C9-E3F7E9A3685B}"/>
              </a:ext>
            </a:extLst>
          </p:cNvPr>
          <p:cNvSpPr>
            <a:spLocks noGrp="1"/>
          </p:cNvSpPr>
          <p:nvPr>
            <p:ph type="sldNum" sz="quarter" idx="12"/>
          </p:nvPr>
        </p:nvSpPr>
        <p:spPr/>
        <p:txBody>
          <a:bodyPr/>
          <a:lstStyle/>
          <a:p>
            <a:fld id="{0A634600-F34B-4093-B870-F713BA967734}" type="slidenum">
              <a:rPr lang="en-US" smtClean="0"/>
              <a:t>15</a:t>
            </a:fld>
            <a:endParaRPr lang="en-US" dirty="0"/>
          </a:p>
        </p:txBody>
      </p:sp>
      <p:grpSp>
        <p:nvGrpSpPr>
          <p:cNvPr id="3" name="Group 2">
            <a:extLst>
              <a:ext uri="{FF2B5EF4-FFF2-40B4-BE49-F238E27FC236}">
                <a16:creationId xmlns:a16="http://schemas.microsoft.com/office/drawing/2014/main" id="{1FA7DD81-2C2A-4D88-804D-244911432CA7}"/>
              </a:ext>
            </a:extLst>
          </p:cNvPr>
          <p:cNvGrpSpPr/>
          <p:nvPr/>
        </p:nvGrpSpPr>
        <p:grpSpPr>
          <a:xfrm>
            <a:off x="0" y="2721811"/>
            <a:ext cx="5826761" cy="897117"/>
            <a:chOff x="0" y="2955491"/>
            <a:chExt cx="5826761" cy="897117"/>
          </a:xfrm>
        </p:grpSpPr>
        <p:sp>
          <p:nvSpPr>
            <p:cNvPr id="47" name="TextBox 46">
              <a:extLst>
                <a:ext uri="{FF2B5EF4-FFF2-40B4-BE49-F238E27FC236}">
                  <a16:creationId xmlns:a16="http://schemas.microsoft.com/office/drawing/2014/main" id="{6D9EFE16-4761-4E01-82EC-4502DAA9B4C9}"/>
                </a:ext>
              </a:extLst>
            </p:cNvPr>
            <p:cNvSpPr txBox="1"/>
            <p:nvPr/>
          </p:nvSpPr>
          <p:spPr>
            <a:xfrm>
              <a:off x="0" y="2955491"/>
              <a:ext cx="1229439" cy="646331"/>
            </a:xfrm>
            <a:prstGeom prst="rect">
              <a:avLst/>
            </a:prstGeom>
            <a:noFill/>
          </p:spPr>
          <p:txBody>
            <a:bodyPr wrap="none" rtlCol="0">
              <a:spAutoFit/>
            </a:bodyPr>
            <a:lstStyle/>
            <a:p>
              <a:pPr algn="ctr"/>
              <a:r>
                <a:rPr lang="en-US" b="1" dirty="0">
                  <a:solidFill>
                    <a:srgbClr val="C00000"/>
                  </a:solidFill>
                </a:rPr>
                <a:t>Years of </a:t>
              </a:r>
            </a:p>
            <a:p>
              <a:pPr algn="ctr"/>
              <a:r>
                <a:rPr lang="en-US" b="1" dirty="0">
                  <a:solidFill>
                    <a:srgbClr val="C00000"/>
                  </a:solidFill>
                </a:rPr>
                <a:t>experience</a:t>
              </a:r>
            </a:p>
          </p:txBody>
        </p:sp>
        <p:grpSp>
          <p:nvGrpSpPr>
            <p:cNvPr id="55" name="Group 54">
              <a:extLst>
                <a:ext uri="{FF2B5EF4-FFF2-40B4-BE49-F238E27FC236}">
                  <a16:creationId xmlns:a16="http://schemas.microsoft.com/office/drawing/2014/main" id="{E3EFAD27-98F5-4747-AC42-30C7B06072C1}"/>
                </a:ext>
              </a:extLst>
            </p:cNvPr>
            <p:cNvGrpSpPr/>
            <p:nvPr/>
          </p:nvGrpSpPr>
          <p:grpSpPr>
            <a:xfrm>
              <a:off x="1210735" y="3131062"/>
              <a:ext cx="2142066" cy="721546"/>
              <a:chOff x="1210734" y="5113866"/>
              <a:chExt cx="2142066" cy="721546"/>
            </a:xfrm>
          </p:grpSpPr>
          <p:sp>
            <p:nvSpPr>
              <p:cNvPr id="56" name="TextBox 55">
                <a:extLst>
                  <a:ext uri="{FF2B5EF4-FFF2-40B4-BE49-F238E27FC236}">
                    <a16:creationId xmlns:a16="http://schemas.microsoft.com/office/drawing/2014/main" id="{2B52ABB2-60A6-41CE-80A5-50436CB37A19}"/>
                  </a:ext>
                </a:extLst>
              </p:cNvPr>
              <p:cNvSpPr txBox="1"/>
              <p:nvPr/>
            </p:nvSpPr>
            <p:spPr>
              <a:xfrm>
                <a:off x="2130924" y="5466080"/>
                <a:ext cx="301685" cy="369332"/>
              </a:xfrm>
              <a:prstGeom prst="rect">
                <a:avLst/>
              </a:prstGeom>
              <a:noFill/>
            </p:spPr>
            <p:txBody>
              <a:bodyPr wrap="none" rtlCol="0">
                <a:spAutoFit/>
              </a:bodyPr>
              <a:lstStyle/>
              <a:p>
                <a:pPr algn="ctr"/>
                <a:r>
                  <a:rPr lang="en-US" b="1" dirty="0"/>
                  <a:t>7</a:t>
                </a:r>
              </a:p>
            </p:txBody>
          </p:sp>
          <p:sp>
            <p:nvSpPr>
              <p:cNvPr id="57" name="TextBox 56">
                <a:extLst>
                  <a:ext uri="{FF2B5EF4-FFF2-40B4-BE49-F238E27FC236}">
                    <a16:creationId xmlns:a16="http://schemas.microsoft.com/office/drawing/2014/main" id="{7662BAAB-7369-4DFE-989F-006A558464D0}"/>
                  </a:ext>
                </a:extLst>
              </p:cNvPr>
              <p:cNvSpPr txBox="1"/>
              <p:nvPr/>
            </p:nvSpPr>
            <p:spPr>
              <a:xfrm>
                <a:off x="2527197" y="5232400"/>
                <a:ext cx="676339" cy="369332"/>
              </a:xfrm>
              <a:prstGeom prst="rect">
                <a:avLst/>
              </a:prstGeom>
              <a:noFill/>
            </p:spPr>
            <p:txBody>
              <a:bodyPr wrap="none" rtlCol="0">
                <a:spAutoFit/>
              </a:bodyPr>
              <a:lstStyle/>
              <a:p>
                <a:pPr algn="ctr"/>
                <a:r>
                  <a:rPr lang="en-US" dirty="0"/>
                  <a:t>grant</a:t>
                </a:r>
              </a:p>
            </p:txBody>
          </p:sp>
          <p:sp>
            <p:nvSpPr>
              <p:cNvPr id="58" name="TextBox 57">
                <a:extLst>
                  <a:ext uri="{FF2B5EF4-FFF2-40B4-BE49-F238E27FC236}">
                    <a16:creationId xmlns:a16="http://schemas.microsoft.com/office/drawing/2014/main" id="{C147B5E5-CDF8-4242-9FF9-108DE2B7FBA9}"/>
                  </a:ext>
                </a:extLst>
              </p:cNvPr>
              <p:cNvSpPr txBox="1"/>
              <p:nvPr/>
            </p:nvSpPr>
            <p:spPr>
              <a:xfrm>
                <a:off x="1427222" y="5252720"/>
                <a:ext cx="643639" cy="369332"/>
              </a:xfrm>
              <a:prstGeom prst="rect">
                <a:avLst/>
              </a:prstGeom>
              <a:noFill/>
            </p:spPr>
            <p:txBody>
              <a:bodyPr wrap="none" rtlCol="0">
                <a:spAutoFit/>
              </a:bodyPr>
              <a:lstStyle/>
              <a:p>
                <a:pPr algn="ctr"/>
                <a:r>
                  <a:rPr lang="en-US" dirty="0"/>
                  <a:t>deny</a:t>
                </a:r>
              </a:p>
            </p:txBody>
          </p:sp>
          <p:grpSp>
            <p:nvGrpSpPr>
              <p:cNvPr id="59" name="Group 58">
                <a:extLst>
                  <a:ext uri="{FF2B5EF4-FFF2-40B4-BE49-F238E27FC236}">
                    <a16:creationId xmlns:a16="http://schemas.microsoft.com/office/drawing/2014/main" id="{76C973C5-9442-4E84-9729-48D5CD4EB0DC}"/>
                  </a:ext>
                </a:extLst>
              </p:cNvPr>
              <p:cNvGrpSpPr/>
              <p:nvPr/>
            </p:nvGrpSpPr>
            <p:grpSpPr>
              <a:xfrm>
                <a:off x="1210734" y="5113866"/>
                <a:ext cx="2142066" cy="304800"/>
                <a:chOff x="1320800" y="5130800"/>
                <a:chExt cx="2142066" cy="304800"/>
              </a:xfrm>
            </p:grpSpPr>
            <p:cxnSp>
              <p:nvCxnSpPr>
                <p:cNvPr id="60" name="Straight Connector 59">
                  <a:extLst>
                    <a:ext uri="{FF2B5EF4-FFF2-40B4-BE49-F238E27FC236}">
                      <a16:creationId xmlns:a16="http://schemas.microsoft.com/office/drawing/2014/main" id="{F9AC268D-BFA3-47F0-AA5F-399B1289EE96}"/>
                    </a:ext>
                  </a:extLst>
                </p:cNvPr>
                <p:cNvCxnSpPr/>
                <p:nvPr/>
              </p:nvCxnSpPr>
              <p:spPr>
                <a:xfrm>
                  <a:off x="2391833" y="5130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8CD91DB-3F07-46BD-BAC8-8826B53434CA}"/>
                    </a:ext>
                  </a:extLst>
                </p:cNvPr>
                <p:cNvCxnSpPr>
                  <a:cxnSpLocks/>
                </p:cNvCxnSpPr>
                <p:nvPr/>
              </p:nvCxnSpPr>
              <p:spPr>
                <a:xfrm>
                  <a:off x="1320800" y="5273040"/>
                  <a:ext cx="214206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grpSp>
          <p:nvGrpSpPr>
            <p:cNvPr id="62" name="Group 61">
              <a:extLst>
                <a:ext uri="{FF2B5EF4-FFF2-40B4-BE49-F238E27FC236}">
                  <a16:creationId xmlns:a16="http://schemas.microsoft.com/office/drawing/2014/main" id="{68338A96-9B37-4579-AD72-F60E70FFA408}"/>
                </a:ext>
              </a:extLst>
            </p:cNvPr>
            <p:cNvGrpSpPr/>
            <p:nvPr/>
          </p:nvGrpSpPr>
          <p:grpSpPr>
            <a:xfrm>
              <a:off x="3684695" y="3122595"/>
              <a:ext cx="2142066" cy="721546"/>
              <a:chOff x="1210734" y="5113866"/>
              <a:chExt cx="2142066" cy="721546"/>
            </a:xfrm>
          </p:grpSpPr>
          <p:sp>
            <p:nvSpPr>
              <p:cNvPr id="63" name="TextBox 62">
                <a:extLst>
                  <a:ext uri="{FF2B5EF4-FFF2-40B4-BE49-F238E27FC236}">
                    <a16:creationId xmlns:a16="http://schemas.microsoft.com/office/drawing/2014/main" id="{96F5259C-7430-47F1-914D-3D0E0C05A182}"/>
                  </a:ext>
                </a:extLst>
              </p:cNvPr>
              <p:cNvSpPr txBox="1"/>
              <p:nvPr/>
            </p:nvSpPr>
            <p:spPr>
              <a:xfrm>
                <a:off x="2130924" y="5466080"/>
                <a:ext cx="301685" cy="369332"/>
              </a:xfrm>
              <a:prstGeom prst="rect">
                <a:avLst/>
              </a:prstGeom>
              <a:noFill/>
            </p:spPr>
            <p:txBody>
              <a:bodyPr wrap="none" rtlCol="0">
                <a:spAutoFit/>
              </a:bodyPr>
              <a:lstStyle/>
              <a:p>
                <a:pPr algn="ctr"/>
                <a:r>
                  <a:rPr lang="en-US" b="1" dirty="0"/>
                  <a:t>2</a:t>
                </a:r>
              </a:p>
            </p:txBody>
          </p:sp>
          <p:sp>
            <p:nvSpPr>
              <p:cNvPr id="64" name="TextBox 63">
                <a:extLst>
                  <a:ext uri="{FF2B5EF4-FFF2-40B4-BE49-F238E27FC236}">
                    <a16:creationId xmlns:a16="http://schemas.microsoft.com/office/drawing/2014/main" id="{3EDF4DEC-44D2-4136-93FD-85AE8057CE3B}"/>
                  </a:ext>
                </a:extLst>
              </p:cNvPr>
              <p:cNvSpPr txBox="1"/>
              <p:nvPr/>
            </p:nvSpPr>
            <p:spPr>
              <a:xfrm>
                <a:off x="2527197" y="5232400"/>
                <a:ext cx="676339" cy="369332"/>
              </a:xfrm>
              <a:prstGeom prst="rect">
                <a:avLst/>
              </a:prstGeom>
              <a:noFill/>
            </p:spPr>
            <p:txBody>
              <a:bodyPr wrap="none" rtlCol="0">
                <a:spAutoFit/>
              </a:bodyPr>
              <a:lstStyle/>
              <a:p>
                <a:pPr algn="ctr"/>
                <a:r>
                  <a:rPr lang="en-US" dirty="0"/>
                  <a:t>grant</a:t>
                </a:r>
              </a:p>
            </p:txBody>
          </p:sp>
          <p:sp>
            <p:nvSpPr>
              <p:cNvPr id="65" name="TextBox 64">
                <a:extLst>
                  <a:ext uri="{FF2B5EF4-FFF2-40B4-BE49-F238E27FC236}">
                    <a16:creationId xmlns:a16="http://schemas.microsoft.com/office/drawing/2014/main" id="{C1130850-B68F-435D-A17B-2844B9840FDD}"/>
                  </a:ext>
                </a:extLst>
              </p:cNvPr>
              <p:cNvSpPr txBox="1"/>
              <p:nvPr/>
            </p:nvSpPr>
            <p:spPr>
              <a:xfrm>
                <a:off x="1427222" y="5252720"/>
                <a:ext cx="643639" cy="369332"/>
              </a:xfrm>
              <a:prstGeom prst="rect">
                <a:avLst/>
              </a:prstGeom>
              <a:noFill/>
            </p:spPr>
            <p:txBody>
              <a:bodyPr wrap="none" rtlCol="0">
                <a:spAutoFit/>
              </a:bodyPr>
              <a:lstStyle/>
              <a:p>
                <a:pPr algn="ctr"/>
                <a:r>
                  <a:rPr lang="en-US" dirty="0"/>
                  <a:t>deny</a:t>
                </a:r>
              </a:p>
            </p:txBody>
          </p:sp>
          <p:grpSp>
            <p:nvGrpSpPr>
              <p:cNvPr id="66" name="Group 65">
                <a:extLst>
                  <a:ext uri="{FF2B5EF4-FFF2-40B4-BE49-F238E27FC236}">
                    <a16:creationId xmlns:a16="http://schemas.microsoft.com/office/drawing/2014/main" id="{41C0761C-F280-4A45-A2E6-D3762C5C075B}"/>
                  </a:ext>
                </a:extLst>
              </p:cNvPr>
              <p:cNvGrpSpPr/>
              <p:nvPr/>
            </p:nvGrpSpPr>
            <p:grpSpPr>
              <a:xfrm>
                <a:off x="1210734" y="5113866"/>
                <a:ext cx="2142066" cy="304800"/>
                <a:chOff x="1320800" y="5130800"/>
                <a:chExt cx="2142066" cy="304800"/>
              </a:xfrm>
            </p:grpSpPr>
            <p:cxnSp>
              <p:nvCxnSpPr>
                <p:cNvPr id="67" name="Straight Connector 66">
                  <a:extLst>
                    <a:ext uri="{FF2B5EF4-FFF2-40B4-BE49-F238E27FC236}">
                      <a16:creationId xmlns:a16="http://schemas.microsoft.com/office/drawing/2014/main" id="{BDE42026-46E6-446D-A1DD-8FF2097FEEA4}"/>
                    </a:ext>
                  </a:extLst>
                </p:cNvPr>
                <p:cNvCxnSpPr/>
                <p:nvPr/>
              </p:nvCxnSpPr>
              <p:spPr>
                <a:xfrm>
                  <a:off x="2391833" y="5130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40A1910-198D-4EF5-9EB6-7A3A9595C8DD}"/>
                    </a:ext>
                  </a:extLst>
                </p:cNvPr>
                <p:cNvCxnSpPr>
                  <a:cxnSpLocks/>
                </p:cNvCxnSpPr>
                <p:nvPr/>
              </p:nvCxnSpPr>
              <p:spPr>
                <a:xfrm>
                  <a:off x="1320800" y="5273040"/>
                  <a:ext cx="214206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grpSp>
      <p:sp>
        <p:nvSpPr>
          <p:cNvPr id="71" name="TextBox 70">
            <a:extLst>
              <a:ext uri="{FF2B5EF4-FFF2-40B4-BE49-F238E27FC236}">
                <a16:creationId xmlns:a16="http://schemas.microsoft.com/office/drawing/2014/main" id="{C3F07AAD-2746-4D93-B5E6-A66F6BE11C60}"/>
              </a:ext>
            </a:extLst>
          </p:cNvPr>
          <p:cNvSpPr txBox="1"/>
          <p:nvPr/>
        </p:nvSpPr>
        <p:spPr>
          <a:xfrm>
            <a:off x="7517331" y="2435192"/>
            <a:ext cx="4129238" cy="3170099"/>
          </a:xfrm>
          <a:prstGeom prst="rect">
            <a:avLst/>
          </a:prstGeom>
          <a:noFill/>
          <a:ln>
            <a:solidFill>
              <a:schemeClr val="bg1">
                <a:lumMod val="85000"/>
              </a:schemeClr>
            </a:solidFill>
          </a:ln>
        </p:spPr>
        <p:txBody>
          <a:bodyPr wrap="square" rtlCol="0">
            <a:spAutoFit/>
          </a:bodyPr>
          <a:lstStyle/>
          <a:p>
            <a:r>
              <a:rPr lang="en-US" sz="2000" dirty="0"/>
              <a:t>if </a:t>
            </a:r>
            <a:r>
              <a:rPr lang="en-US" sz="2000" dirty="0" err="1"/>
              <a:t>test_score</a:t>
            </a:r>
            <a:r>
              <a:rPr lang="en-US" sz="2000" dirty="0"/>
              <a:t> &gt;= 500:</a:t>
            </a:r>
          </a:p>
          <a:p>
            <a:r>
              <a:rPr lang="en-US" sz="2000" dirty="0"/>
              <a:t>   if </a:t>
            </a:r>
            <a:r>
              <a:rPr lang="en-US" sz="2000" dirty="0" err="1"/>
              <a:t>years_exp</a:t>
            </a:r>
            <a:r>
              <a:rPr lang="en-US" sz="2000" dirty="0"/>
              <a:t> &gt;= 2:</a:t>
            </a:r>
          </a:p>
          <a:p>
            <a:r>
              <a:rPr lang="en-US" sz="2000" dirty="0"/>
              <a:t>      print('Grant interview')</a:t>
            </a:r>
          </a:p>
          <a:p>
            <a:r>
              <a:rPr lang="en-US" sz="2000" dirty="0"/>
              <a:t>   else:</a:t>
            </a:r>
          </a:p>
          <a:p>
            <a:r>
              <a:rPr lang="en-US" sz="2000" dirty="0"/>
              <a:t>      print('Deny interview')</a:t>
            </a:r>
          </a:p>
          <a:p>
            <a:r>
              <a:rPr lang="en-US" sz="2000" dirty="0"/>
              <a:t>else:</a:t>
            </a:r>
          </a:p>
          <a:p>
            <a:r>
              <a:rPr lang="en-US" sz="2000" dirty="0"/>
              <a:t>   if </a:t>
            </a:r>
            <a:r>
              <a:rPr lang="en-US" sz="2000" dirty="0" err="1"/>
              <a:t>years_exp</a:t>
            </a:r>
            <a:r>
              <a:rPr lang="en-US" sz="2000" dirty="0"/>
              <a:t> &gt;= 7:</a:t>
            </a:r>
          </a:p>
          <a:p>
            <a:r>
              <a:rPr lang="en-US" sz="2000" dirty="0"/>
              <a:t>       print('Grant interview')</a:t>
            </a:r>
          </a:p>
          <a:p>
            <a:r>
              <a:rPr lang="en-US" sz="2000" dirty="0"/>
              <a:t>   else:</a:t>
            </a:r>
          </a:p>
          <a:p>
            <a:r>
              <a:rPr lang="en-US" sz="2000" dirty="0"/>
              <a:t>      print('Deny interview') </a:t>
            </a:r>
          </a:p>
        </p:txBody>
      </p:sp>
      <p:sp>
        <p:nvSpPr>
          <p:cNvPr id="27" name="TextBox 26">
            <a:extLst>
              <a:ext uri="{FF2B5EF4-FFF2-40B4-BE49-F238E27FC236}">
                <a16:creationId xmlns:a16="http://schemas.microsoft.com/office/drawing/2014/main" id="{2AB7FDF6-4C33-4395-8CC8-266ECAE9963E}"/>
              </a:ext>
            </a:extLst>
          </p:cNvPr>
          <p:cNvSpPr txBox="1"/>
          <p:nvPr/>
        </p:nvSpPr>
        <p:spPr>
          <a:xfrm>
            <a:off x="386080" y="873760"/>
            <a:ext cx="11729720" cy="877163"/>
          </a:xfrm>
          <a:prstGeom prst="rect">
            <a:avLst/>
          </a:prstGeom>
          <a:noFill/>
        </p:spPr>
        <p:txBody>
          <a:bodyPr wrap="square" rtlCol="0">
            <a:spAutoFit/>
          </a:bodyPr>
          <a:lstStyle/>
          <a:p>
            <a:r>
              <a:rPr lang="en-US" sz="1700" dirty="0"/>
              <a:t>Assume a business is interviewing candidates for a Programmer Analyst III position. Any candidate that scores at least 500 on their programming logic test and has at least 2 years of programming experience will be offered an interview. If their test score is lower than 500, it will depend on their years of programming experience – they must have at least 7 years of experience in coding.</a:t>
            </a:r>
          </a:p>
        </p:txBody>
      </p:sp>
      <p:grpSp>
        <p:nvGrpSpPr>
          <p:cNvPr id="2" name="Group 1">
            <a:extLst>
              <a:ext uri="{FF2B5EF4-FFF2-40B4-BE49-F238E27FC236}">
                <a16:creationId xmlns:a16="http://schemas.microsoft.com/office/drawing/2014/main" id="{F506995B-7EA6-4E37-9A05-66A043AFA92F}"/>
              </a:ext>
            </a:extLst>
          </p:cNvPr>
          <p:cNvGrpSpPr/>
          <p:nvPr/>
        </p:nvGrpSpPr>
        <p:grpSpPr>
          <a:xfrm>
            <a:off x="250256" y="1869437"/>
            <a:ext cx="5540944" cy="751843"/>
            <a:chOff x="250256" y="2214877"/>
            <a:chExt cx="5540944" cy="751843"/>
          </a:xfrm>
        </p:grpSpPr>
        <p:grpSp>
          <p:nvGrpSpPr>
            <p:cNvPr id="48" name="Group 47">
              <a:extLst>
                <a:ext uri="{FF2B5EF4-FFF2-40B4-BE49-F238E27FC236}">
                  <a16:creationId xmlns:a16="http://schemas.microsoft.com/office/drawing/2014/main" id="{0F448F42-FF7E-4493-9C3A-F1E28EA6E7E3}"/>
                </a:ext>
              </a:extLst>
            </p:cNvPr>
            <p:cNvGrpSpPr/>
            <p:nvPr/>
          </p:nvGrpSpPr>
          <p:grpSpPr>
            <a:xfrm>
              <a:off x="1249680" y="2241616"/>
              <a:ext cx="4541520" cy="592852"/>
              <a:chOff x="1249680" y="3627120"/>
              <a:chExt cx="4541520" cy="592852"/>
            </a:xfrm>
          </p:grpSpPr>
          <p:cxnSp>
            <p:nvCxnSpPr>
              <p:cNvPr id="49" name="Straight Connector 48">
                <a:extLst>
                  <a:ext uri="{FF2B5EF4-FFF2-40B4-BE49-F238E27FC236}">
                    <a16:creationId xmlns:a16="http://schemas.microsoft.com/office/drawing/2014/main" id="{0B0C3998-E529-4DDB-A719-94B627EEE95D}"/>
                  </a:ext>
                </a:extLst>
              </p:cNvPr>
              <p:cNvCxnSpPr/>
              <p:nvPr/>
            </p:nvCxnSpPr>
            <p:spPr>
              <a:xfrm>
                <a:off x="1249680" y="3850640"/>
                <a:ext cx="4541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AEAAE40-B918-4DB7-B17B-B56776542523}"/>
                  </a:ext>
                </a:extLst>
              </p:cNvPr>
              <p:cNvSpPr txBox="1"/>
              <p:nvPr/>
            </p:nvSpPr>
            <p:spPr>
              <a:xfrm>
                <a:off x="3252578" y="3850640"/>
                <a:ext cx="535724" cy="369332"/>
              </a:xfrm>
              <a:prstGeom prst="rect">
                <a:avLst/>
              </a:prstGeom>
              <a:noFill/>
            </p:spPr>
            <p:txBody>
              <a:bodyPr wrap="none" rtlCol="0">
                <a:spAutoFit/>
              </a:bodyPr>
              <a:lstStyle/>
              <a:p>
                <a:r>
                  <a:rPr lang="en-US" b="1" dirty="0"/>
                  <a:t>500</a:t>
                </a:r>
              </a:p>
            </p:txBody>
          </p:sp>
          <p:cxnSp>
            <p:nvCxnSpPr>
              <p:cNvPr id="51" name="Straight Connector 50">
                <a:extLst>
                  <a:ext uri="{FF2B5EF4-FFF2-40B4-BE49-F238E27FC236}">
                    <a16:creationId xmlns:a16="http://schemas.microsoft.com/office/drawing/2014/main" id="{AEA851BC-4AF2-4399-AF92-7D02F3039646}"/>
                  </a:ext>
                </a:extLst>
              </p:cNvPr>
              <p:cNvCxnSpPr/>
              <p:nvPr/>
            </p:nvCxnSpPr>
            <p:spPr>
              <a:xfrm>
                <a:off x="3520440" y="362712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0A945FAD-94B6-4049-BC81-3C3B6B21A19D}"/>
                </a:ext>
              </a:extLst>
            </p:cNvPr>
            <p:cNvSpPr txBox="1"/>
            <p:nvPr/>
          </p:nvSpPr>
          <p:spPr>
            <a:xfrm>
              <a:off x="250256" y="2214877"/>
              <a:ext cx="689099" cy="646331"/>
            </a:xfrm>
            <a:prstGeom prst="rect">
              <a:avLst/>
            </a:prstGeom>
            <a:noFill/>
          </p:spPr>
          <p:txBody>
            <a:bodyPr wrap="none" rtlCol="0">
              <a:spAutoFit/>
            </a:bodyPr>
            <a:lstStyle/>
            <a:p>
              <a:pPr algn="ctr"/>
              <a:r>
                <a:rPr lang="en-US" b="1" dirty="0"/>
                <a:t>Test</a:t>
              </a:r>
            </a:p>
            <a:p>
              <a:pPr algn="ctr"/>
              <a:r>
                <a:rPr lang="en-US" b="1" dirty="0"/>
                <a:t>score</a:t>
              </a:r>
            </a:p>
          </p:txBody>
        </p:sp>
        <p:sp>
          <p:nvSpPr>
            <p:cNvPr id="28" name="Right Brace 27">
              <a:extLst>
                <a:ext uri="{FF2B5EF4-FFF2-40B4-BE49-F238E27FC236}">
                  <a16:creationId xmlns:a16="http://schemas.microsoft.com/office/drawing/2014/main" id="{ECCEAC7D-90B5-472A-A360-B0BC96EC2964}"/>
                </a:ext>
              </a:extLst>
            </p:cNvPr>
            <p:cNvSpPr/>
            <p:nvPr/>
          </p:nvSpPr>
          <p:spPr>
            <a:xfrm rot="5400000">
              <a:off x="2092960" y="1767840"/>
              <a:ext cx="406400" cy="199136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ight Brace 28">
              <a:extLst>
                <a:ext uri="{FF2B5EF4-FFF2-40B4-BE49-F238E27FC236}">
                  <a16:creationId xmlns:a16="http://schemas.microsoft.com/office/drawing/2014/main" id="{C52BE22A-216D-4748-9549-092C69C61CAE}"/>
                </a:ext>
              </a:extLst>
            </p:cNvPr>
            <p:cNvSpPr/>
            <p:nvPr/>
          </p:nvSpPr>
          <p:spPr>
            <a:xfrm rot="5400000">
              <a:off x="4541520" y="1767840"/>
              <a:ext cx="406400" cy="199136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750593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BAD32-FAD7-4013-9BF1-35CB1C3A3ADE}"/>
              </a:ext>
            </a:extLst>
          </p:cNvPr>
          <p:cNvSpPr>
            <a:spLocks noGrp="1"/>
          </p:cNvSpPr>
          <p:nvPr>
            <p:ph type="title"/>
          </p:nvPr>
        </p:nvSpPr>
        <p:spPr/>
        <p:txBody>
          <a:bodyPr>
            <a:normAutofit fontScale="90000"/>
          </a:bodyPr>
          <a:lstStyle/>
          <a:p>
            <a:r>
              <a:rPr lang="en-US" dirty="0"/>
              <a:t>Range of Values (Series)</a:t>
            </a:r>
          </a:p>
        </p:txBody>
      </p:sp>
      <p:sp>
        <p:nvSpPr>
          <p:cNvPr id="4" name="Slide Number Placeholder 3">
            <a:extLst>
              <a:ext uri="{FF2B5EF4-FFF2-40B4-BE49-F238E27FC236}">
                <a16:creationId xmlns:a16="http://schemas.microsoft.com/office/drawing/2014/main" id="{1A3D8D36-6A5A-4F5F-A3C9-E3F7E9A3685B}"/>
              </a:ext>
            </a:extLst>
          </p:cNvPr>
          <p:cNvSpPr>
            <a:spLocks noGrp="1"/>
          </p:cNvSpPr>
          <p:nvPr>
            <p:ph type="sldNum" sz="quarter" idx="12"/>
          </p:nvPr>
        </p:nvSpPr>
        <p:spPr/>
        <p:txBody>
          <a:bodyPr/>
          <a:lstStyle/>
          <a:p>
            <a:fld id="{0A634600-F34B-4093-B870-F713BA967734}" type="slidenum">
              <a:rPr lang="en-US" smtClean="0"/>
              <a:pPr/>
              <a:t>16</a:t>
            </a:fld>
            <a:endParaRPr lang="en-US" dirty="0"/>
          </a:p>
        </p:txBody>
      </p:sp>
      <p:grpSp>
        <p:nvGrpSpPr>
          <p:cNvPr id="25" name="Group 24">
            <a:extLst>
              <a:ext uri="{FF2B5EF4-FFF2-40B4-BE49-F238E27FC236}">
                <a16:creationId xmlns:a16="http://schemas.microsoft.com/office/drawing/2014/main" id="{172420B0-A99C-4FE6-96EF-5A5F9F6DD8D1}"/>
              </a:ext>
            </a:extLst>
          </p:cNvPr>
          <p:cNvGrpSpPr/>
          <p:nvPr/>
        </p:nvGrpSpPr>
        <p:grpSpPr>
          <a:xfrm>
            <a:off x="5799175" y="1166793"/>
            <a:ext cx="3498530" cy="4177173"/>
            <a:chOff x="3121028" y="1004233"/>
            <a:chExt cx="3498530" cy="4177173"/>
          </a:xfrm>
        </p:grpSpPr>
        <p:grpSp>
          <p:nvGrpSpPr>
            <p:cNvPr id="13" name="Group 12">
              <a:extLst>
                <a:ext uri="{FF2B5EF4-FFF2-40B4-BE49-F238E27FC236}">
                  <a16:creationId xmlns:a16="http://schemas.microsoft.com/office/drawing/2014/main" id="{6E5F7D5D-B03D-43D2-9D37-35263F75590B}"/>
                </a:ext>
              </a:extLst>
            </p:cNvPr>
            <p:cNvGrpSpPr/>
            <p:nvPr/>
          </p:nvGrpSpPr>
          <p:grpSpPr>
            <a:xfrm>
              <a:off x="3121028" y="1004233"/>
              <a:ext cx="3054113" cy="1273038"/>
              <a:chOff x="1335007" y="1016532"/>
              <a:chExt cx="3054113" cy="1273038"/>
            </a:xfrm>
          </p:grpSpPr>
          <p:cxnSp>
            <p:nvCxnSpPr>
              <p:cNvPr id="49" name="Straight Connector 48">
                <a:extLst>
                  <a:ext uri="{FF2B5EF4-FFF2-40B4-BE49-F238E27FC236}">
                    <a16:creationId xmlns:a16="http://schemas.microsoft.com/office/drawing/2014/main" id="{0B0C3998-E529-4DDB-A719-94B627EEE95D}"/>
                  </a:ext>
                </a:extLst>
              </p:cNvPr>
              <p:cNvCxnSpPr>
                <a:cxnSpLocks/>
              </p:cNvCxnSpPr>
              <p:nvPr/>
            </p:nvCxnSpPr>
            <p:spPr>
              <a:xfrm>
                <a:off x="1451811" y="1864092"/>
                <a:ext cx="29373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A417EC-2359-4F7B-BF0E-A5AB95378BF4}"/>
                  </a:ext>
                </a:extLst>
              </p:cNvPr>
              <p:cNvGrpSpPr/>
              <p:nvPr/>
            </p:nvGrpSpPr>
            <p:grpSpPr>
              <a:xfrm>
                <a:off x="2217328" y="1648593"/>
                <a:ext cx="418704" cy="640977"/>
                <a:chOff x="2290052" y="1648593"/>
                <a:chExt cx="418704" cy="640977"/>
              </a:xfrm>
            </p:grpSpPr>
            <p:sp>
              <p:nvSpPr>
                <p:cNvPr id="50" name="TextBox 49">
                  <a:extLst>
                    <a:ext uri="{FF2B5EF4-FFF2-40B4-BE49-F238E27FC236}">
                      <a16:creationId xmlns:a16="http://schemas.microsoft.com/office/drawing/2014/main" id="{8AEAAE40-B918-4DB7-B17B-B56776542523}"/>
                    </a:ext>
                  </a:extLst>
                </p:cNvPr>
                <p:cNvSpPr txBox="1"/>
                <p:nvPr/>
              </p:nvSpPr>
              <p:spPr>
                <a:xfrm>
                  <a:off x="2290052" y="1920238"/>
                  <a:ext cx="418704" cy="369332"/>
                </a:xfrm>
                <a:prstGeom prst="rect">
                  <a:avLst/>
                </a:prstGeom>
                <a:noFill/>
              </p:spPr>
              <p:txBody>
                <a:bodyPr wrap="none" rtlCol="0">
                  <a:spAutoFit/>
                </a:bodyPr>
                <a:lstStyle/>
                <a:p>
                  <a:pPr algn="ctr"/>
                  <a:r>
                    <a:rPr lang="en-US" dirty="0"/>
                    <a:t>97</a:t>
                  </a:r>
                </a:p>
              </p:txBody>
            </p:sp>
            <p:cxnSp>
              <p:nvCxnSpPr>
                <p:cNvPr id="51" name="Straight Connector 50">
                  <a:extLst>
                    <a:ext uri="{FF2B5EF4-FFF2-40B4-BE49-F238E27FC236}">
                      <a16:creationId xmlns:a16="http://schemas.microsoft.com/office/drawing/2014/main" id="{AEA851BC-4AF2-4399-AF92-7D02F3039646}"/>
                    </a:ext>
                  </a:extLst>
                </p:cNvPr>
                <p:cNvCxnSpPr/>
                <p:nvPr/>
              </p:nvCxnSpPr>
              <p:spPr>
                <a:xfrm>
                  <a:off x="2499404"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0A945FAD-94B6-4049-BC81-3C3B6B21A19D}"/>
                  </a:ext>
                </a:extLst>
              </p:cNvPr>
              <p:cNvSpPr txBox="1"/>
              <p:nvPr/>
            </p:nvSpPr>
            <p:spPr>
              <a:xfrm>
                <a:off x="1335007" y="1016532"/>
                <a:ext cx="1243547" cy="369332"/>
              </a:xfrm>
              <a:prstGeom prst="rect">
                <a:avLst/>
              </a:prstGeom>
              <a:noFill/>
            </p:spPr>
            <p:txBody>
              <a:bodyPr wrap="none" rtlCol="0">
                <a:spAutoFit/>
              </a:bodyPr>
              <a:lstStyle/>
              <a:p>
                <a:pPr algn="ctr"/>
                <a:r>
                  <a:rPr lang="en-US" b="1" dirty="0"/>
                  <a:t>Body Temp</a:t>
                </a:r>
              </a:p>
            </p:txBody>
          </p:sp>
          <p:grpSp>
            <p:nvGrpSpPr>
              <p:cNvPr id="12" name="Group 11">
                <a:extLst>
                  <a:ext uri="{FF2B5EF4-FFF2-40B4-BE49-F238E27FC236}">
                    <a16:creationId xmlns:a16="http://schemas.microsoft.com/office/drawing/2014/main" id="{F3C9C17E-3376-4043-B7E3-B22B05CCEEDF}"/>
                  </a:ext>
                </a:extLst>
              </p:cNvPr>
              <p:cNvGrpSpPr/>
              <p:nvPr/>
            </p:nvGrpSpPr>
            <p:grpSpPr>
              <a:xfrm>
                <a:off x="3185737" y="1648593"/>
                <a:ext cx="418704" cy="640977"/>
                <a:chOff x="3173973" y="1648593"/>
                <a:chExt cx="418704" cy="640977"/>
              </a:xfrm>
            </p:grpSpPr>
            <p:sp>
              <p:nvSpPr>
                <p:cNvPr id="28" name="TextBox 27">
                  <a:extLst>
                    <a:ext uri="{FF2B5EF4-FFF2-40B4-BE49-F238E27FC236}">
                      <a16:creationId xmlns:a16="http://schemas.microsoft.com/office/drawing/2014/main" id="{FCE62587-AD7C-4C7C-B8ED-8817E7166D49}"/>
                    </a:ext>
                  </a:extLst>
                </p:cNvPr>
                <p:cNvSpPr txBox="1"/>
                <p:nvPr/>
              </p:nvSpPr>
              <p:spPr>
                <a:xfrm>
                  <a:off x="3173973" y="1920238"/>
                  <a:ext cx="418704" cy="369332"/>
                </a:xfrm>
                <a:prstGeom prst="rect">
                  <a:avLst/>
                </a:prstGeom>
                <a:noFill/>
              </p:spPr>
              <p:txBody>
                <a:bodyPr wrap="none" rtlCol="0">
                  <a:spAutoFit/>
                </a:bodyPr>
                <a:lstStyle/>
                <a:p>
                  <a:pPr algn="ctr"/>
                  <a:r>
                    <a:rPr lang="en-US" dirty="0"/>
                    <a:t>99</a:t>
                  </a:r>
                </a:p>
              </p:txBody>
            </p:sp>
            <p:cxnSp>
              <p:nvCxnSpPr>
                <p:cNvPr id="29" name="Straight Connector 28">
                  <a:extLst>
                    <a:ext uri="{FF2B5EF4-FFF2-40B4-BE49-F238E27FC236}">
                      <a16:creationId xmlns:a16="http://schemas.microsoft.com/office/drawing/2014/main" id="{6E238DC3-D1D9-4889-9989-BB91C4C6E059}"/>
                    </a:ext>
                  </a:extLst>
                </p:cNvPr>
                <p:cNvCxnSpPr/>
                <p:nvPr/>
              </p:nvCxnSpPr>
              <p:spPr>
                <a:xfrm>
                  <a:off x="3383325"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53EAB201-FB0D-49BB-8900-98B31F431CEC}"/>
                  </a:ext>
                </a:extLst>
              </p:cNvPr>
              <p:cNvSpPr txBox="1"/>
              <p:nvPr/>
            </p:nvSpPr>
            <p:spPr>
              <a:xfrm>
                <a:off x="1681229" y="1495124"/>
                <a:ext cx="568490" cy="369332"/>
              </a:xfrm>
              <a:prstGeom prst="rect">
                <a:avLst/>
              </a:prstGeom>
              <a:noFill/>
            </p:spPr>
            <p:txBody>
              <a:bodyPr wrap="none" rtlCol="0">
                <a:spAutoFit/>
              </a:bodyPr>
              <a:lstStyle/>
              <a:p>
                <a:pPr algn="ctr"/>
                <a:r>
                  <a:rPr lang="en-US" dirty="0"/>
                  <a:t>Low</a:t>
                </a:r>
              </a:p>
            </p:txBody>
          </p:sp>
          <p:sp>
            <p:nvSpPr>
              <p:cNvPr id="34" name="TextBox 33">
                <a:extLst>
                  <a:ext uri="{FF2B5EF4-FFF2-40B4-BE49-F238E27FC236}">
                    <a16:creationId xmlns:a16="http://schemas.microsoft.com/office/drawing/2014/main" id="{02163E9A-4A34-47F5-991B-C0F9A1F2DB04}"/>
                  </a:ext>
                </a:extLst>
              </p:cNvPr>
              <p:cNvSpPr txBox="1"/>
              <p:nvPr/>
            </p:nvSpPr>
            <p:spPr>
              <a:xfrm>
                <a:off x="2487340" y="1495124"/>
                <a:ext cx="883575" cy="369332"/>
              </a:xfrm>
              <a:prstGeom prst="rect">
                <a:avLst/>
              </a:prstGeom>
              <a:noFill/>
            </p:spPr>
            <p:txBody>
              <a:bodyPr wrap="none" rtlCol="0">
                <a:spAutoFit/>
              </a:bodyPr>
              <a:lstStyle/>
              <a:p>
                <a:pPr algn="ctr"/>
                <a:r>
                  <a:rPr lang="en-US" dirty="0"/>
                  <a:t>Normal</a:t>
                </a:r>
              </a:p>
            </p:txBody>
          </p:sp>
          <p:sp>
            <p:nvSpPr>
              <p:cNvPr id="35" name="TextBox 34">
                <a:extLst>
                  <a:ext uri="{FF2B5EF4-FFF2-40B4-BE49-F238E27FC236}">
                    <a16:creationId xmlns:a16="http://schemas.microsoft.com/office/drawing/2014/main" id="{68B509C6-970F-4229-8897-DB7C033A6097}"/>
                  </a:ext>
                </a:extLst>
              </p:cNvPr>
              <p:cNvSpPr txBox="1"/>
              <p:nvPr/>
            </p:nvSpPr>
            <p:spPr>
              <a:xfrm>
                <a:off x="3543934" y="1495124"/>
                <a:ext cx="698846" cy="369332"/>
              </a:xfrm>
              <a:prstGeom prst="rect">
                <a:avLst/>
              </a:prstGeom>
              <a:noFill/>
            </p:spPr>
            <p:txBody>
              <a:bodyPr wrap="none" rtlCol="0">
                <a:spAutoFit/>
              </a:bodyPr>
              <a:lstStyle/>
              <a:p>
                <a:pPr algn="ctr"/>
                <a:r>
                  <a:rPr lang="en-US" dirty="0"/>
                  <a:t>Fever</a:t>
                </a:r>
              </a:p>
            </p:txBody>
          </p:sp>
        </p:grpSp>
        <p:grpSp>
          <p:nvGrpSpPr>
            <p:cNvPr id="6" name="Group 5">
              <a:extLst>
                <a:ext uri="{FF2B5EF4-FFF2-40B4-BE49-F238E27FC236}">
                  <a16:creationId xmlns:a16="http://schemas.microsoft.com/office/drawing/2014/main" id="{057AF20D-2747-463C-A142-C43E9BBFA08E}"/>
                </a:ext>
              </a:extLst>
            </p:cNvPr>
            <p:cNvGrpSpPr/>
            <p:nvPr/>
          </p:nvGrpSpPr>
          <p:grpSpPr>
            <a:xfrm>
              <a:off x="3424938" y="2541068"/>
              <a:ext cx="3194620" cy="2640338"/>
              <a:chOff x="3821178" y="2195628"/>
              <a:chExt cx="3194620" cy="2640338"/>
            </a:xfrm>
          </p:grpSpPr>
          <p:sp>
            <p:nvSpPr>
              <p:cNvPr id="71" name="TextBox 70">
                <a:extLst>
                  <a:ext uri="{FF2B5EF4-FFF2-40B4-BE49-F238E27FC236}">
                    <a16:creationId xmlns:a16="http://schemas.microsoft.com/office/drawing/2014/main" id="{C3F07AAD-2746-4D93-B5E6-A66F6BE11C60}"/>
                  </a:ext>
                </a:extLst>
              </p:cNvPr>
              <p:cNvSpPr txBox="1"/>
              <p:nvPr/>
            </p:nvSpPr>
            <p:spPr>
              <a:xfrm>
                <a:off x="3821991" y="2589197"/>
                <a:ext cx="3192501" cy="2246769"/>
              </a:xfrm>
              <a:prstGeom prst="rect">
                <a:avLst/>
              </a:prstGeom>
              <a:noFill/>
              <a:ln>
                <a:solidFill>
                  <a:schemeClr val="bg1">
                    <a:lumMod val="85000"/>
                  </a:schemeClr>
                </a:solidFill>
              </a:ln>
            </p:spPr>
            <p:txBody>
              <a:bodyPr wrap="square" rtlCol="0">
                <a:spAutoFit/>
              </a:bodyPr>
              <a:lstStyle/>
              <a:p>
                <a:r>
                  <a:rPr lang="en-US" sz="2000" b="1" dirty="0"/>
                  <a:t>if</a:t>
                </a:r>
                <a:r>
                  <a:rPr lang="en-US" sz="2000" dirty="0"/>
                  <a:t> </a:t>
                </a:r>
                <a:r>
                  <a:rPr lang="en-US" sz="2000" dirty="0">
                    <a:highlight>
                      <a:srgbClr val="EFE5F7"/>
                    </a:highlight>
                  </a:rPr>
                  <a:t>temp &gt;= </a:t>
                </a:r>
                <a:r>
                  <a:rPr lang="en-US" sz="2000" b="1" dirty="0">
                    <a:solidFill>
                      <a:srgbClr val="C00000"/>
                    </a:solidFill>
                    <a:highlight>
                      <a:srgbClr val="EFE5F7"/>
                    </a:highlight>
                  </a:rPr>
                  <a:t>99</a:t>
                </a:r>
                <a:r>
                  <a:rPr lang="en-US" sz="2000" dirty="0">
                    <a:highlight>
                      <a:srgbClr val="EFE5F7"/>
                    </a:highlight>
                  </a:rPr>
                  <a:t>:</a:t>
                </a:r>
              </a:p>
              <a:p>
                <a:r>
                  <a:rPr lang="en-US" sz="2000" dirty="0"/>
                  <a:t>   print('Fever')</a:t>
                </a:r>
              </a:p>
              <a:p>
                <a:r>
                  <a:rPr lang="en-US" sz="2000" b="1" dirty="0"/>
                  <a:t>else:</a:t>
                </a:r>
              </a:p>
              <a:p>
                <a:r>
                  <a:rPr lang="en-US" sz="2000" b="1" dirty="0"/>
                  <a:t>   if </a:t>
                </a:r>
                <a:r>
                  <a:rPr lang="en-US" sz="2000" dirty="0">
                    <a:highlight>
                      <a:srgbClr val="EFE5F7"/>
                    </a:highlight>
                  </a:rPr>
                  <a:t>temp &gt;= </a:t>
                </a:r>
                <a:r>
                  <a:rPr lang="en-US" sz="2000" b="1" dirty="0">
                    <a:solidFill>
                      <a:srgbClr val="C00000"/>
                    </a:solidFill>
                    <a:highlight>
                      <a:srgbClr val="EFE5F7"/>
                    </a:highlight>
                  </a:rPr>
                  <a:t>97</a:t>
                </a:r>
                <a:r>
                  <a:rPr lang="en-US" sz="2000" dirty="0">
                    <a:highlight>
                      <a:srgbClr val="EFE5F7"/>
                    </a:highlight>
                  </a:rPr>
                  <a:t>:</a:t>
                </a:r>
              </a:p>
              <a:p>
                <a:r>
                  <a:rPr lang="en-US" sz="2000" dirty="0"/>
                  <a:t>      print('Normal temp')</a:t>
                </a:r>
              </a:p>
              <a:p>
                <a:r>
                  <a:rPr lang="en-US" sz="2000" dirty="0"/>
                  <a:t>   </a:t>
                </a:r>
                <a:r>
                  <a:rPr lang="en-US" sz="2000" b="1" dirty="0"/>
                  <a:t>else</a:t>
                </a:r>
                <a:r>
                  <a:rPr lang="en-US" sz="2000" dirty="0"/>
                  <a:t>:</a:t>
                </a:r>
              </a:p>
              <a:p>
                <a:r>
                  <a:rPr lang="en-US" sz="2000" dirty="0"/>
                  <a:t>      print('Low Temp')</a:t>
                </a:r>
              </a:p>
            </p:txBody>
          </p:sp>
          <p:sp>
            <p:nvSpPr>
              <p:cNvPr id="56" name="Rectangle 55">
                <a:extLst>
                  <a:ext uri="{FF2B5EF4-FFF2-40B4-BE49-F238E27FC236}">
                    <a16:creationId xmlns:a16="http://schemas.microsoft.com/office/drawing/2014/main" id="{6F1A286F-B4C7-4D58-A140-6F9C82A03897}"/>
                  </a:ext>
                </a:extLst>
              </p:cNvPr>
              <p:cNvSpPr/>
              <p:nvPr/>
            </p:nvSpPr>
            <p:spPr>
              <a:xfrm>
                <a:off x="3821178" y="2195628"/>
                <a:ext cx="3194620" cy="39517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 Categories</a:t>
                </a:r>
              </a:p>
            </p:txBody>
          </p:sp>
        </p:grpSp>
      </p:grpSp>
      <p:grpSp>
        <p:nvGrpSpPr>
          <p:cNvPr id="24" name="Group 23">
            <a:extLst>
              <a:ext uri="{FF2B5EF4-FFF2-40B4-BE49-F238E27FC236}">
                <a16:creationId xmlns:a16="http://schemas.microsoft.com/office/drawing/2014/main" id="{2AD6E58D-3377-4FB2-9FE7-C9C4438FB45B}"/>
              </a:ext>
            </a:extLst>
          </p:cNvPr>
          <p:cNvGrpSpPr/>
          <p:nvPr/>
        </p:nvGrpSpPr>
        <p:grpSpPr>
          <a:xfrm>
            <a:off x="1416065" y="1258233"/>
            <a:ext cx="1855289" cy="3111602"/>
            <a:chOff x="389905" y="1095673"/>
            <a:chExt cx="1855289" cy="3111602"/>
          </a:xfrm>
        </p:grpSpPr>
        <p:grpSp>
          <p:nvGrpSpPr>
            <p:cNvPr id="19" name="Group 18">
              <a:extLst>
                <a:ext uri="{FF2B5EF4-FFF2-40B4-BE49-F238E27FC236}">
                  <a16:creationId xmlns:a16="http://schemas.microsoft.com/office/drawing/2014/main" id="{0712C179-9CA1-481E-9942-3881334B4DBA}"/>
                </a:ext>
              </a:extLst>
            </p:cNvPr>
            <p:cNvGrpSpPr/>
            <p:nvPr/>
          </p:nvGrpSpPr>
          <p:grpSpPr>
            <a:xfrm>
              <a:off x="389905" y="1095673"/>
              <a:ext cx="1845072" cy="1181598"/>
              <a:chOff x="93349" y="943273"/>
              <a:chExt cx="1845072" cy="1181598"/>
            </a:xfrm>
          </p:grpSpPr>
          <p:sp>
            <p:nvSpPr>
              <p:cNvPr id="97" name="TextBox 96">
                <a:extLst>
                  <a:ext uri="{FF2B5EF4-FFF2-40B4-BE49-F238E27FC236}">
                    <a16:creationId xmlns:a16="http://schemas.microsoft.com/office/drawing/2014/main" id="{9F048039-926E-479A-ADBB-3013658EA8BD}"/>
                  </a:ext>
                </a:extLst>
              </p:cNvPr>
              <p:cNvSpPr txBox="1"/>
              <p:nvPr/>
            </p:nvSpPr>
            <p:spPr>
              <a:xfrm>
                <a:off x="93349" y="943273"/>
                <a:ext cx="1243546" cy="369332"/>
              </a:xfrm>
              <a:prstGeom prst="rect">
                <a:avLst/>
              </a:prstGeom>
              <a:noFill/>
            </p:spPr>
            <p:txBody>
              <a:bodyPr wrap="none" rtlCol="0">
                <a:spAutoFit/>
              </a:bodyPr>
              <a:lstStyle/>
              <a:p>
                <a:pPr algn="ctr"/>
                <a:r>
                  <a:rPr lang="en-US" b="1" dirty="0"/>
                  <a:t>Body Temp</a:t>
                </a:r>
              </a:p>
            </p:txBody>
          </p:sp>
          <p:grpSp>
            <p:nvGrpSpPr>
              <p:cNvPr id="18" name="Group 17">
                <a:extLst>
                  <a:ext uri="{FF2B5EF4-FFF2-40B4-BE49-F238E27FC236}">
                    <a16:creationId xmlns:a16="http://schemas.microsoft.com/office/drawing/2014/main" id="{0D2FC9F6-C972-4355-9523-1AD80F91EF4C}"/>
                  </a:ext>
                </a:extLst>
              </p:cNvPr>
              <p:cNvGrpSpPr/>
              <p:nvPr/>
            </p:nvGrpSpPr>
            <p:grpSpPr>
              <a:xfrm>
                <a:off x="193040" y="1330425"/>
                <a:ext cx="1745381" cy="794446"/>
                <a:chOff x="0" y="1330425"/>
                <a:chExt cx="1745381" cy="794446"/>
              </a:xfrm>
            </p:grpSpPr>
            <p:cxnSp>
              <p:nvCxnSpPr>
                <p:cNvPr id="95" name="Straight Connector 94">
                  <a:extLst>
                    <a:ext uri="{FF2B5EF4-FFF2-40B4-BE49-F238E27FC236}">
                      <a16:creationId xmlns:a16="http://schemas.microsoft.com/office/drawing/2014/main" id="{9B969028-01D7-45A8-93F3-EE610AD908B2}"/>
                    </a:ext>
                  </a:extLst>
                </p:cNvPr>
                <p:cNvCxnSpPr>
                  <a:cxnSpLocks/>
                </p:cNvCxnSpPr>
                <p:nvPr/>
              </p:nvCxnSpPr>
              <p:spPr>
                <a:xfrm>
                  <a:off x="0" y="1699393"/>
                  <a:ext cx="17453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8" name="Group 97">
                  <a:extLst>
                    <a:ext uri="{FF2B5EF4-FFF2-40B4-BE49-F238E27FC236}">
                      <a16:creationId xmlns:a16="http://schemas.microsoft.com/office/drawing/2014/main" id="{1631FAB2-1895-4D7F-B1DE-D88BF2CD3B12}"/>
                    </a:ext>
                  </a:extLst>
                </p:cNvPr>
                <p:cNvGrpSpPr/>
                <p:nvPr/>
              </p:nvGrpSpPr>
              <p:grpSpPr>
                <a:xfrm>
                  <a:off x="575975" y="1483894"/>
                  <a:ext cx="593432" cy="640977"/>
                  <a:chOff x="3086610" y="1648593"/>
                  <a:chExt cx="593432" cy="640977"/>
                </a:xfrm>
              </p:grpSpPr>
              <p:sp>
                <p:nvSpPr>
                  <p:cNvPr id="102" name="TextBox 101">
                    <a:extLst>
                      <a:ext uri="{FF2B5EF4-FFF2-40B4-BE49-F238E27FC236}">
                        <a16:creationId xmlns:a16="http://schemas.microsoft.com/office/drawing/2014/main" id="{AE245623-43ED-42FA-BA49-A3CCA050E6C3}"/>
                      </a:ext>
                    </a:extLst>
                  </p:cNvPr>
                  <p:cNvSpPr txBox="1"/>
                  <p:nvPr/>
                </p:nvSpPr>
                <p:spPr>
                  <a:xfrm>
                    <a:off x="3086610" y="1920238"/>
                    <a:ext cx="593432" cy="369332"/>
                  </a:xfrm>
                  <a:prstGeom prst="rect">
                    <a:avLst/>
                  </a:prstGeom>
                  <a:noFill/>
                </p:spPr>
                <p:txBody>
                  <a:bodyPr wrap="none" rtlCol="0">
                    <a:spAutoFit/>
                  </a:bodyPr>
                  <a:lstStyle/>
                  <a:p>
                    <a:pPr algn="ctr"/>
                    <a:r>
                      <a:rPr lang="en-US" dirty="0"/>
                      <a:t>98.6</a:t>
                    </a:r>
                  </a:p>
                </p:txBody>
              </p:sp>
              <p:cxnSp>
                <p:nvCxnSpPr>
                  <p:cNvPr id="103" name="Straight Connector 102">
                    <a:extLst>
                      <a:ext uri="{FF2B5EF4-FFF2-40B4-BE49-F238E27FC236}">
                        <a16:creationId xmlns:a16="http://schemas.microsoft.com/office/drawing/2014/main" id="{BB8F0499-448A-423F-892D-DCFEDA5B962E}"/>
                      </a:ext>
                    </a:extLst>
                  </p:cNvPr>
                  <p:cNvCxnSpPr/>
                  <p:nvPr/>
                </p:nvCxnSpPr>
                <p:spPr>
                  <a:xfrm>
                    <a:off x="3383325"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0" name="TextBox 99">
                  <a:extLst>
                    <a:ext uri="{FF2B5EF4-FFF2-40B4-BE49-F238E27FC236}">
                      <a16:creationId xmlns:a16="http://schemas.microsoft.com/office/drawing/2014/main" id="{336707F2-80CE-4DBD-BCC3-9C323EB05FA3}"/>
                    </a:ext>
                  </a:extLst>
                </p:cNvPr>
                <p:cNvSpPr txBox="1"/>
                <p:nvPr/>
              </p:nvSpPr>
              <p:spPr>
                <a:xfrm>
                  <a:off x="229520" y="1330425"/>
                  <a:ext cx="457176" cy="369332"/>
                </a:xfrm>
                <a:prstGeom prst="rect">
                  <a:avLst/>
                </a:prstGeom>
                <a:noFill/>
              </p:spPr>
              <p:txBody>
                <a:bodyPr wrap="none" rtlCol="0">
                  <a:spAutoFit/>
                </a:bodyPr>
                <a:lstStyle/>
                <a:p>
                  <a:pPr algn="ctr"/>
                  <a:r>
                    <a:rPr lang="en-US" dirty="0"/>
                    <a:t>OK</a:t>
                  </a:r>
                </a:p>
              </p:txBody>
            </p:sp>
            <p:sp>
              <p:nvSpPr>
                <p:cNvPr id="101" name="TextBox 100">
                  <a:extLst>
                    <a:ext uri="{FF2B5EF4-FFF2-40B4-BE49-F238E27FC236}">
                      <a16:creationId xmlns:a16="http://schemas.microsoft.com/office/drawing/2014/main" id="{41DF82D4-F952-4099-9B24-2FD1D305B8CA}"/>
                    </a:ext>
                  </a:extLst>
                </p:cNvPr>
                <p:cNvSpPr txBox="1"/>
                <p:nvPr/>
              </p:nvSpPr>
              <p:spPr>
                <a:xfrm>
                  <a:off x="900195" y="1330425"/>
                  <a:ext cx="698846" cy="369332"/>
                </a:xfrm>
                <a:prstGeom prst="rect">
                  <a:avLst/>
                </a:prstGeom>
                <a:noFill/>
              </p:spPr>
              <p:txBody>
                <a:bodyPr wrap="none" rtlCol="0">
                  <a:spAutoFit/>
                </a:bodyPr>
                <a:lstStyle/>
                <a:p>
                  <a:pPr algn="ctr"/>
                  <a:r>
                    <a:rPr lang="en-US" dirty="0"/>
                    <a:t>Fever</a:t>
                  </a:r>
                </a:p>
              </p:txBody>
            </p:sp>
          </p:grpSp>
        </p:grpSp>
        <p:grpSp>
          <p:nvGrpSpPr>
            <p:cNvPr id="2" name="Group 1">
              <a:extLst>
                <a:ext uri="{FF2B5EF4-FFF2-40B4-BE49-F238E27FC236}">
                  <a16:creationId xmlns:a16="http://schemas.microsoft.com/office/drawing/2014/main" id="{B3D59FCF-4969-4A12-ABE2-BD88BD062759}"/>
                </a:ext>
              </a:extLst>
            </p:cNvPr>
            <p:cNvGrpSpPr/>
            <p:nvPr/>
          </p:nvGrpSpPr>
          <p:grpSpPr>
            <a:xfrm>
              <a:off x="390193" y="2541068"/>
              <a:ext cx="1855001" cy="1666207"/>
              <a:chOff x="380033" y="2226109"/>
              <a:chExt cx="1855001" cy="1666207"/>
            </a:xfrm>
          </p:grpSpPr>
          <p:sp>
            <p:nvSpPr>
              <p:cNvPr id="93" name="TextBox 92">
                <a:extLst>
                  <a:ext uri="{FF2B5EF4-FFF2-40B4-BE49-F238E27FC236}">
                    <a16:creationId xmlns:a16="http://schemas.microsoft.com/office/drawing/2014/main" id="{0622459A-E077-410E-A617-9D1573321859}"/>
                  </a:ext>
                </a:extLst>
              </p:cNvPr>
              <p:cNvSpPr txBox="1"/>
              <p:nvPr/>
            </p:nvSpPr>
            <p:spPr>
              <a:xfrm>
                <a:off x="385118" y="2568877"/>
                <a:ext cx="1844830" cy="1323439"/>
              </a:xfrm>
              <a:prstGeom prst="rect">
                <a:avLst/>
              </a:prstGeom>
              <a:noFill/>
              <a:ln>
                <a:solidFill>
                  <a:schemeClr val="bg1">
                    <a:lumMod val="85000"/>
                  </a:schemeClr>
                </a:solidFill>
              </a:ln>
            </p:spPr>
            <p:txBody>
              <a:bodyPr wrap="square" rtlCol="0">
                <a:spAutoFit/>
              </a:bodyPr>
              <a:lstStyle/>
              <a:p>
                <a:r>
                  <a:rPr lang="en-US" sz="2000" b="1" dirty="0"/>
                  <a:t>if</a:t>
                </a:r>
                <a:r>
                  <a:rPr lang="en-US" sz="2000" dirty="0"/>
                  <a:t> </a:t>
                </a:r>
                <a:r>
                  <a:rPr lang="en-US" sz="2000" dirty="0">
                    <a:highlight>
                      <a:srgbClr val="EFE5F7"/>
                    </a:highlight>
                  </a:rPr>
                  <a:t>temp &gt;= </a:t>
                </a:r>
                <a:r>
                  <a:rPr lang="en-US" sz="2000" b="1" dirty="0">
                    <a:solidFill>
                      <a:srgbClr val="C00000"/>
                    </a:solidFill>
                    <a:highlight>
                      <a:srgbClr val="EFE5F7"/>
                    </a:highlight>
                  </a:rPr>
                  <a:t>98.6</a:t>
                </a:r>
                <a:r>
                  <a:rPr lang="en-US" sz="2000" dirty="0">
                    <a:highlight>
                      <a:srgbClr val="EFE5F7"/>
                    </a:highlight>
                  </a:rPr>
                  <a:t>:</a:t>
                </a:r>
              </a:p>
              <a:p>
                <a:r>
                  <a:rPr lang="en-US" sz="2000" dirty="0"/>
                  <a:t>   print('Fever')</a:t>
                </a:r>
              </a:p>
              <a:p>
                <a:r>
                  <a:rPr lang="en-US" sz="2000" b="1" dirty="0"/>
                  <a:t>else:</a:t>
                </a:r>
              </a:p>
              <a:p>
                <a:r>
                  <a:rPr lang="en-US" sz="2000" b="1" dirty="0"/>
                  <a:t>   </a:t>
                </a:r>
                <a:r>
                  <a:rPr lang="en-US" sz="2000" dirty="0"/>
                  <a:t>print('OK')</a:t>
                </a:r>
              </a:p>
            </p:txBody>
          </p:sp>
          <p:sp>
            <p:nvSpPr>
              <p:cNvPr id="58" name="Rectangle 57">
                <a:extLst>
                  <a:ext uri="{FF2B5EF4-FFF2-40B4-BE49-F238E27FC236}">
                    <a16:creationId xmlns:a16="http://schemas.microsoft.com/office/drawing/2014/main" id="{19DD2FB4-BD52-43A8-9F0C-0B96797CE085}"/>
                  </a:ext>
                </a:extLst>
              </p:cNvPr>
              <p:cNvSpPr/>
              <p:nvPr/>
            </p:nvSpPr>
            <p:spPr>
              <a:xfrm>
                <a:off x="380033" y="2226109"/>
                <a:ext cx="1855001" cy="385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 Categories</a:t>
                </a:r>
              </a:p>
            </p:txBody>
          </p:sp>
        </p:grpSp>
      </p:grpSp>
      <p:sp>
        <p:nvSpPr>
          <p:cNvPr id="17" name="TextBox 16">
            <a:extLst>
              <a:ext uri="{FF2B5EF4-FFF2-40B4-BE49-F238E27FC236}">
                <a16:creationId xmlns:a16="http://schemas.microsoft.com/office/drawing/2014/main" id="{9629C64B-494D-472F-99D9-50D4EE0C50DE}"/>
              </a:ext>
            </a:extLst>
          </p:cNvPr>
          <p:cNvSpPr txBox="1"/>
          <p:nvPr/>
        </p:nvSpPr>
        <p:spPr>
          <a:xfrm>
            <a:off x="9951381" y="2946400"/>
            <a:ext cx="1515736" cy="646331"/>
          </a:xfrm>
          <a:prstGeom prst="rect">
            <a:avLst/>
          </a:prstGeom>
          <a:noFill/>
        </p:spPr>
        <p:txBody>
          <a:bodyPr wrap="none" rtlCol="0">
            <a:spAutoFit/>
          </a:bodyPr>
          <a:lstStyle/>
          <a:p>
            <a:pPr algn="ctr"/>
            <a:r>
              <a:rPr lang="en-US" b="1" dirty="0">
                <a:solidFill>
                  <a:srgbClr val="C00000"/>
                </a:solidFill>
              </a:rPr>
              <a:t>How many IFs</a:t>
            </a:r>
          </a:p>
          <a:p>
            <a:pPr algn="ctr"/>
            <a:r>
              <a:rPr lang="en-US" b="1" dirty="0">
                <a:solidFill>
                  <a:srgbClr val="C00000"/>
                </a:solidFill>
              </a:rPr>
              <a:t>do we need?</a:t>
            </a:r>
          </a:p>
        </p:txBody>
      </p:sp>
    </p:spTree>
    <p:extLst>
      <p:ext uri="{BB962C8B-B14F-4D97-AF65-F5344CB8AC3E}">
        <p14:creationId xmlns:p14="http://schemas.microsoft.com/office/powerpoint/2010/main" val="345756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BAD32-FAD7-4013-9BF1-35CB1C3A3ADE}"/>
              </a:ext>
            </a:extLst>
          </p:cNvPr>
          <p:cNvSpPr>
            <a:spLocks noGrp="1"/>
          </p:cNvSpPr>
          <p:nvPr>
            <p:ph type="title"/>
          </p:nvPr>
        </p:nvSpPr>
        <p:spPr/>
        <p:txBody>
          <a:bodyPr>
            <a:normAutofit fontScale="90000"/>
          </a:bodyPr>
          <a:lstStyle/>
          <a:p>
            <a:r>
              <a:rPr lang="en-US" dirty="0"/>
              <a:t>Range of Values (Series)</a:t>
            </a:r>
          </a:p>
        </p:txBody>
      </p:sp>
      <p:sp>
        <p:nvSpPr>
          <p:cNvPr id="4" name="Slide Number Placeholder 3">
            <a:extLst>
              <a:ext uri="{FF2B5EF4-FFF2-40B4-BE49-F238E27FC236}">
                <a16:creationId xmlns:a16="http://schemas.microsoft.com/office/drawing/2014/main" id="{1A3D8D36-6A5A-4F5F-A3C9-E3F7E9A3685B}"/>
              </a:ext>
            </a:extLst>
          </p:cNvPr>
          <p:cNvSpPr>
            <a:spLocks noGrp="1"/>
          </p:cNvSpPr>
          <p:nvPr>
            <p:ph type="sldNum" sz="quarter" idx="12"/>
          </p:nvPr>
        </p:nvSpPr>
        <p:spPr/>
        <p:txBody>
          <a:bodyPr/>
          <a:lstStyle/>
          <a:p>
            <a:fld id="{0A634600-F34B-4093-B870-F713BA967734}" type="slidenum">
              <a:rPr lang="en-US" smtClean="0"/>
              <a:pPr/>
              <a:t>17</a:t>
            </a:fld>
            <a:endParaRPr lang="en-US" dirty="0"/>
          </a:p>
        </p:txBody>
      </p:sp>
      <p:grpSp>
        <p:nvGrpSpPr>
          <p:cNvPr id="22" name="Group 21">
            <a:extLst>
              <a:ext uri="{FF2B5EF4-FFF2-40B4-BE49-F238E27FC236}">
                <a16:creationId xmlns:a16="http://schemas.microsoft.com/office/drawing/2014/main" id="{F2B843E3-044F-4AB1-BA8A-F5BBF3F49FF5}"/>
              </a:ext>
            </a:extLst>
          </p:cNvPr>
          <p:cNvGrpSpPr/>
          <p:nvPr/>
        </p:nvGrpSpPr>
        <p:grpSpPr>
          <a:xfrm>
            <a:off x="1557841" y="2327709"/>
            <a:ext cx="3605374" cy="4430314"/>
            <a:chOff x="7617782" y="2541069"/>
            <a:chExt cx="3605374" cy="4430314"/>
          </a:xfrm>
        </p:grpSpPr>
        <p:sp>
          <p:nvSpPr>
            <p:cNvPr id="107" name="TextBox 106">
              <a:extLst>
                <a:ext uri="{FF2B5EF4-FFF2-40B4-BE49-F238E27FC236}">
                  <a16:creationId xmlns:a16="http://schemas.microsoft.com/office/drawing/2014/main" id="{AC695EE6-5218-4CD0-9EB1-549735080397}"/>
                </a:ext>
              </a:extLst>
            </p:cNvPr>
            <p:cNvSpPr txBox="1"/>
            <p:nvPr/>
          </p:nvSpPr>
          <p:spPr>
            <a:xfrm>
              <a:off x="7627407" y="2877955"/>
              <a:ext cx="3583654" cy="4093428"/>
            </a:xfrm>
            <a:prstGeom prst="rect">
              <a:avLst/>
            </a:prstGeom>
            <a:noFill/>
            <a:ln>
              <a:solidFill>
                <a:schemeClr val="bg1">
                  <a:lumMod val="85000"/>
                </a:schemeClr>
              </a:solidFill>
            </a:ln>
          </p:spPr>
          <p:txBody>
            <a:bodyPr wrap="square" rtlCol="0">
              <a:spAutoFit/>
            </a:bodyPr>
            <a:lstStyle/>
            <a:p>
              <a:r>
                <a:rPr lang="en-US" sz="2000" b="1" dirty="0"/>
                <a:t>if</a:t>
              </a:r>
              <a:r>
                <a:rPr lang="en-US" sz="2000" dirty="0"/>
                <a:t> </a:t>
              </a:r>
              <a:r>
                <a:rPr lang="en-US" sz="2000" dirty="0">
                  <a:highlight>
                    <a:srgbClr val="EFE5F7"/>
                  </a:highlight>
                </a:rPr>
                <a:t>temp &gt;= </a:t>
              </a:r>
              <a:r>
                <a:rPr lang="en-US" sz="2000" b="1" dirty="0">
                  <a:solidFill>
                    <a:srgbClr val="C00000"/>
                  </a:solidFill>
                  <a:highlight>
                    <a:srgbClr val="EFE5F7"/>
                  </a:highlight>
                </a:rPr>
                <a:t>103.1</a:t>
              </a:r>
              <a:r>
                <a:rPr lang="en-US" sz="2000" dirty="0">
                  <a:highlight>
                    <a:srgbClr val="EFE5F7"/>
                  </a:highlight>
                </a:rPr>
                <a:t>:</a:t>
              </a:r>
            </a:p>
            <a:p>
              <a:r>
                <a:rPr lang="en-US" sz="2000" dirty="0"/>
                <a:t>   category = 'High Fever'</a:t>
              </a:r>
            </a:p>
            <a:p>
              <a:r>
                <a:rPr lang="en-US" sz="2000" b="1" dirty="0"/>
                <a:t>else:</a:t>
              </a:r>
            </a:p>
            <a:p>
              <a:r>
                <a:rPr lang="en-US" sz="2000" b="1" dirty="0"/>
                <a:t>   if </a:t>
              </a:r>
              <a:r>
                <a:rPr lang="en-US" sz="2000" dirty="0">
                  <a:highlight>
                    <a:srgbClr val="EFE5F7"/>
                  </a:highlight>
                </a:rPr>
                <a:t>temp &gt;= </a:t>
              </a:r>
              <a:r>
                <a:rPr lang="en-US" sz="2000" b="1" dirty="0">
                  <a:solidFill>
                    <a:srgbClr val="C00000"/>
                  </a:solidFill>
                  <a:highlight>
                    <a:srgbClr val="EFE5F7"/>
                  </a:highlight>
                </a:rPr>
                <a:t>100.4</a:t>
              </a:r>
              <a:r>
                <a:rPr lang="en-US" sz="2000" dirty="0">
                  <a:highlight>
                    <a:srgbClr val="EFE5F7"/>
                  </a:highlight>
                </a:rPr>
                <a:t>:</a:t>
              </a:r>
            </a:p>
            <a:p>
              <a:r>
                <a:rPr lang="en-US" sz="2000" dirty="0"/>
                <a:t>      category = 'Fever'</a:t>
              </a:r>
            </a:p>
            <a:p>
              <a:r>
                <a:rPr lang="en-US" sz="2000" dirty="0"/>
                <a:t>   </a:t>
              </a:r>
              <a:r>
                <a:rPr lang="en-US" sz="2000" b="1" dirty="0"/>
                <a:t>else:</a:t>
              </a:r>
            </a:p>
            <a:p>
              <a:r>
                <a:rPr lang="en-US" sz="2000" b="1" dirty="0"/>
                <a:t>      if </a:t>
              </a:r>
              <a:r>
                <a:rPr lang="en-US" sz="2000" dirty="0">
                  <a:highlight>
                    <a:srgbClr val="EFE5F7"/>
                  </a:highlight>
                </a:rPr>
                <a:t>temp &gt;= </a:t>
              </a:r>
              <a:r>
                <a:rPr lang="en-US" sz="2000" b="1" dirty="0">
                  <a:solidFill>
                    <a:srgbClr val="C00000"/>
                  </a:solidFill>
                  <a:highlight>
                    <a:srgbClr val="EFE5F7"/>
                  </a:highlight>
                </a:rPr>
                <a:t>99</a:t>
              </a:r>
              <a:r>
                <a:rPr lang="en-US" sz="2000" dirty="0">
                  <a:highlight>
                    <a:srgbClr val="EFE5F7"/>
                  </a:highlight>
                </a:rPr>
                <a:t>:</a:t>
              </a:r>
            </a:p>
            <a:p>
              <a:r>
                <a:rPr lang="en-US" sz="2000" dirty="0"/>
                <a:t>         category = 'Low Fever'      </a:t>
              </a:r>
            </a:p>
            <a:p>
              <a:r>
                <a:rPr lang="en-US" sz="2000" b="1" dirty="0"/>
                <a:t>      else:</a:t>
              </a:r>
            </a:p>
            <a:p>
              <a:r>
                <a:rPr lang="en-US" sz="2000" b="1" dirty="0"/>
                <a:t>         if </a:t>
              </a:r>
              <a:r>
                <a:rPr lang="en-US" sz="2000" dirty="0">
                  <a:highlight>
                    <a:srgbClr val="EFE5F7"/>
                  </a:highlight>
                </a:rPr>
                <a:t>temp &gt;= </a:t>
              </a:r>
              <a:r>
                <a:rPr lang="en-US" sz="2000" b="1" dirty="0">
                  <a:solidFill>
                    <a:srgbClr val="C00000"/>
                  </a:solidFill>
                  <a:highlight>
                    <a:srgbClr val="EFE5F7"/>
                  </a:highlight>
                </a:rPr>
                <a:t>97</a:t>
              </a:r>
              <a:r>
                <a:rPr lang="en-US" sz="2000" dirty="0">
                  <a:highlight>
                    <a:srgbClr val="EFE5F7"/>
                  </a:highlight>
                </a:rPr>
                <a:t>:</a:t>
              </a:r>
            </a:p>
            <a:p>
              <a:r>
                <a:rPr lang="en-US" sz="2000" dirty="0"/>
                <a:t>            category = 'Normal temp'</a:t>
              </a:r>
            </a:p>
            <a:p>
              <a:r>
                <a:rPr lang="en-US" sz="2000" dirty="0"/>
                <a:t>         </a:t>
              </a:r>
              <a:r>
                <a:rPr lang="en-US" sz="2000" b="1" dirty="0"/>
                <a:t>else</a:t>
              </a:r>
              <a:r>
                <a:rPr lang="en-US" sz="2000" dirty="0"/>
                <a:t>:</a:t>
              </a:r>
            </a:p>
            <a:p>
              <a:r>
                <a:rPr lang="en-US" sz="2000" dirty="0"/>
                <a:t>            category = 'Low Temp'</a:t>
              </a:r>
            </a:p>
          </p:txBody>
        </p:sp>
        <p:sp>
          <p:nvSpPr>
            <p:cNvPr id="108" name="Rectangle 107">
              <a:extLst>
                <a:ext uri="{FF2B5EF4-FFF2-40B4-BE49-F238E27FC236}">
                  <a16:creationId xmlns:a16="http://schemas.microsoft.com/office/drawing/2014/main" id="{D4340E76-0EEE-45C1-A2A6-CC91D1D82115}"/>
                </a:ext>
              </a:extLst>
            </p:cNvPr>
            <p:cNvSpPr/>
            <p:nvPr/>
          </p:nvSpPr>
          <p:spPr>
            <a:xfrm>
              <a:off x="7617782" y="2541069"/>
              <a:ext cx="3605374" cy="3946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IF-ELSE-IF</a:t>
              </a:r>
            </a:p>
          </p:txBody>
        </p:sp>
      </p:grpSp>
      <p:grpSp>
        <p:nvGrpSpPr>
          <p:cNvPr id="10" name="Group 9">
            <a:extLst>
              <a:ext uri="{FF2B5EF4-FFF2-40B4-BE49-F238E27FC236}">
                <a16:creationId xmlns:a16="http://schemas.microsoft.com/office/drawing/2014/main" id="{EF583A73-1134-4174-A040-D1C1525D325D}"/>
              </a:ext>
            </a:extLst>
          </p:cNvPr>
          <p:cNvGrpSpPr/>
          <p:nvPr/>
        </p:nvGrpSpPr>
        <p:grpSpPr>
          <a:xfrm>
            <a:off x="5764081" y="2103120"/>
            <a:ext cx="6127157" cy="4654903"/>
            <a:chOff x="5764081" y="2103120"/>
            <a:chExt cx="6127157" cy="4654903"/>
          </a:xfrm>
        </p:grpSpPr>
        <p:grpSp>
          <p:nvGrpSpPr>
            <p:cNvPr id="9" name="Group 8">
              <a:extLst>
                <a:ext uri="{FF2B5EF4-FFF2-40B4-BE49-F238E27FC236}">
                  <a16:creationId xmlns:a16="http://schemas.microsoft.com/office/drawing/2014/main" id="{9A3A508A-F1CE-4D6D-928B-CE1D7A3C88AA}"/>
                </a:ext>
              </a:extLst>
            </p:cNvPr>
            <p:cNvGrpSpPr/>
            <p:nvPr/>
          </p:nvGrpSpPr>
          <p:grpSpPr>
            <a:xfrm>
              <a:off x="5764081" y="2327709"/>
              <a:ext cx="6127157" cy="4430314"/>
              <a:chOff x="5764081" y="2327709"/>
              <a:chExt cx="6127157" cy="4430314"/>
            </a:xfrm>
          </p:grpSpPr>
          <p:grpSp>
            <p:nvGrpSpPr>
              <p:cNvPr id="60" name="Group 59">
                <a:extLst>
                  <a:ext uri="{FF2B5EF4-FFF2-40B4-BE49-F238E27FC236}">
                    <a16:creationId xmlns:a16="http://schemas.microsoft.com/office/drawing/2014/main" id="{84D769EF-183B-4CCF-83B9-AF22C40AA184}"/>
                  </a:ext>
                </a:extLst>
              </p:cNvPr>
              <p:cNvGrpSpPr/>
              <p:nvPr/>
            </p:nvGrpSpPr>
            <p:grpSpPr>
              <a:xfrm>
                <a:off x="5764081" y="2327709"/>
                <a:ext cx="4192719" cy="4430314"/>
                <a:chOff x="7617782" y="2541069"/>
                <a:chExt cx="4192719" cy="4430314"/>
              </a:xfrm>
            </p:grpSpPr>
            <p:sp>
              <p:nvSpPr>
                <p:cNvPr id="111" name="TextBox 110">
                  <a:extLst>
                    <a:ext uri="{FF2B5EF4-FFF2-40B4-BE49-F238E27FC236}">
                      <a16:creationId xmlns:a16="http://schemas.microsoft.com/office/drawing/2014/main" id="{1415765F-C632-42CC-867D-79C3E056A71E}"/>
                    </a:ext>
                  </a:extLst>
                </p:cNvPr>
                <p:cNvSpPr txBox="1"/>
                <p:nvPr/>
              </p:nvSpPr>
              <p:spPr>
                <a:xfrm>
                  <a:off x="7627407" y="2877955"/>
                  <a:ext cx="4152614" cy="4093428"/>
                </a:xfrm>
                <a:prstGeom prst="rect">
                  <a:avLst/>
                </a:prstGeom>
                <a:noFill/>
                <a:ln>
                  <a:solidFill>
                    <a:schemeClr val="bg1">
                      <a:lumMod val="85000"/>
                    </a:schemeClr>
                  </a:solidFill>
                </a:ln>
              </p:spPr>
              <p:txBody>
                <a:bodyPr wrap="square" rtlCol="0">
                  <a:spAutoFit/>
                </a:bodyPr>
                <a:lstStyle/>
                <a:p>
                  <a:r>
                    <a:rPr lang="en-US" sz="2000" b="1" dirty="0"/>
                    <a:t>if</a:t>
                  </a:r>
                  <a:r>
                    <a:rPr lang="en-US" sz="2000" dirty="0"/>
                    <a:t> </a:t>
                  </a:r>
                  <a:r>
                    <a:rPr lang="en-US" sz="2000" dirty="0">
                      <a:highlight>
                        <a:srgbClr val="EFE5F7"/>
                      </a:highlight>
                    </a:rPr>
                    <a:t>temp &gt;= </a:t>
                  </a:r>
                  <a:r>
                    <a:rPr lang="en-US" sz="2000" b="1" dirty="0">
                      <a:solidFill>
                        <a:srgbClr val="C00000"/>
                      </a:solidFill>
                      <a:highlight>
                        <a:srgbClr val="EFE5F7"/>
                      </a:highlight>
                    </a:rPr>
                    <a:t>103.1</a:t>
                  </a:r>
                  <a:r>
                    <a:rPr lang="en-US" sz="2000" dirty="0">
                      <a:highlight>
                        <a:srgbClr val="EFE5F7"/>
                      </a:highlight>
                    </a:rPr>
                    <a:t>:</a:t>
                  </a:r>
                </a:p>
                <a:p>
                  <a:r>
                    <a:rPr lang="en-US" sz="2000" dirty="0"/>
                    <a:t>   category = 'High Fever'</a:t>
                  </a:r>
                </a:p>
                <a:p>
                  <a:r>
                    <a:rPr lang="en-US" sz="2000" b="1" dirty="0"/>
                    <a:t>else:</a:t>
                  </a:r>
                </a:p>
                <a:p>
                  <a:r>
                    <a:rPr lang="en-US" sz="2000" b="1" dirty="0"/>
                    <a:t>   if </a:t>
                  </a:r>
                  <a:r>
                    <a:rPr lang="en-US" sz="2000" dirty="0">
                      <a:highlight>
                        <a:srgbClr val="EFE5F7"/>
                      </a:highlight>
                    </a:rPr>
                    <a:t>temp &gt;= </a:t>
                  </a:r>
                  <a:r>
                    <a:rPr lang="en-US" sz="2000" b="1" dirty="0">
                      <a:solidFill>
                        <a:srgbClr val="C00000"/>
                      </a:solidFill>
                      <a:highlight>
                        <a:srgbClr val="EFE5F7"/>
                      </a:highlight>
                    </a:rPr>
                    <a:t>100.4</a:t>
                  </a:r>
                  <a:r>
                    <a:rPr lang="en-US" sz="2000" b="1" dirty="0">
                      <a:solidFill>
                        <a:srgbClr val="C00000"/>
                      </a:solidFill>
                    </a:rPr>
                    <a:t> </a:t>
                  </a:r>
                  <a:r>
                    <a:rPr lang="en-US" sz="2000" b="1" dirty="0">
                      <a:solidFill>
                        <a:srgbClr val="00B0F0"/>
                      </a:solidFill>
                    </a:rPr>
                    <a:t>and</a:t>
                  </a:r>
                  <a:r>
                    <a:rPr lang="en-US" sz="2000" b="1" dirty="0"/>
                    <a:t> </a:t>
                  </a:r>
                  <a:r>
                    <a:rPr lang="en-US" sz="2000" dirty="0">
                      <a:highlight>
                        <a:srgbClr val="EFE5F7"/>
                      </a:highlight>
                    </a:rPr>
                    <a:t>temp &lt; </a:t>
                  </a:r>
                  <a:r>
                    <a:rPr lang="en-US" sz="2000" b="1" dirty="0">
                      <a:solidFill>
                        <a:srgbClr val="C00000"/>
                      </a:solidFill>
                      <a:highlight>
                        <a:srgbClr val="EFE5F7"/>
                      </a:highlight>
                    </a:rPr>
                    <a:t>103.1:</a:t>
                  </a:r>
                  <a:endParaRPr lang="en-US" sz="2000" dirty="0">
                    <a:highlight>
                      <a:srgbClr val="EFE5F7"/>
                    </a:highlight>
                  </a:endParaRPr>
                </a:p>
                <a:p>
                  <a:r>
                    <a:rPr lang="en-US" sz="2000" dirty="0"/>
                    <a:t>      category = 'Fever'</a:t>
                  </a:r>
                </a:p>
                <a:p>
                  <a:r>
                    <a:rPr lang="en-US" sz="2000" dirty="0"/>
                    <a:t>   </a:t>
                  </a:r>
                  <a:r>
                    <a:rPr lang="en-US" sz="2000" b="1" dirty="0"/>
                    <a:t>else:</a:t>
                  </a:r>
                </a:p>
                <a:p>
                  <a:r>
                    <a:rPr lang="en-US" sz="2000" b="1" dirty="0"/>
                    <a:t>      if </a:t>
                  </a:r>
                  <a:r>
                    <a:rPr lang="en-US" sz="2000" dirty="0">
                      <a:highlight>
                        <a:srgbClr val="EFE5F7"/>
                      </a:highlight>
                    </a:rPr>
                    <a:t>temp &gt;= </a:t>
                  </a:r>
                  <a:r>
                    <a:rPr lang="en-US" sz="2000" b="1" dirty="0">
                      <a:solidFill>
                        <a:srgbClr val="C00000"/>
                      </a:solidFill>
                      <a:highlight>
                        <a:srgbClr val="EFE5F7"/>
                      </a:highlight>
                    </a:rPr>
                    <a:t>99</a:t>
                  </a:r>
                  <a:r>
                    <a:rPr lang="en-US" sz="2000" b="1" dirty="0">
                      <a:solidFill>
                        <a:srgbClr val="C00000"/>
                      </a:solidFill>
                    </a:rPr>
                    <a:t> </a:t>
                  </a:r>
                  <a:r>
                    <a:rPr lang="en-US" sz="2000" b="1" dirty="0">
                      <a:solidFill>
                        <a:srgbClr val="00B0F0"/>
                      </a:solidFill>
                    </a:rPr>
                    <a:t>and</a:t>
                  </a:r>
                  <a:r>
                    <a:rPr lang="en-US" sz="2000" b="1" dirty="0"/>
                    <a:t> </a:t>
                  </a:r>
                  <a:r>
                    <a:rPr lang="en-US" sz="2000" dirty="0">
                      <a:highlight>
                        <a:srgbClr val="EFE5F7"/>
                      </a:highlight>
                    </a:rPr>
                    <a:t>temp &lt; </a:t>
                  </a:r>
                  <a:r>
                    <a:rPr lang="en-US" sz="2000" b="1" dirty="0">
                      <a:solidFill>
                        <a:srgbClr val="C00000"/>
                      </a:solidFill>
                      <a:highlight>
                        <a:srgbClr val="EFE5F7"/>
                      </a:highlight>
                    </a:rPr>
                    <a:t>100.4:</a:t>
                  </a:r>
                  <a:endParaRPr lang="en-US" sz="2000" dirty="0">
                    <a:highlight>
                      <a:srgbClr val="EFE5F7"/>
                    </a:highlight>
                  </a:endParaRPr>
                </a:p>
                <a:p>
                  <a:r>
                    <a:rPr lang="en-US" sz="2000" dirty="0"/>
                    <a:t>         category = 'Low Fever'      </a:t>
                  </a:r>
                </a:p>
                <a:p>
                  <a:r>
                    <a:rPr lang="en-US" sz="2000" b="1" dirty="0"/>
                    <a:t>      else:</a:t>
                  </a:r>
                </a:p>
                <a:p>
                  <a:r>
                    <a:rPr lang="en-US" sz="2000" b="1" dirty="0"/>
                    <a:t>         if </a:t>
                  </a:r>
                  <a:r>
                    <a:rPr lang="en-US" sz="2000" dirty="0">
                      <a:highlight>
                        <a:srgbClr val="EFE5F7"/>
                      </a:highlight>
                    </a:rPr>
                    <a:t>temp &gt;= </a:t>
                  </a:r>
                  <a:r>
                    <a:rPr lang="en-US" sz="2000" b="1" dirty="0">
                      <a:solidFill>
                        <a:srgbClr val="C00000"/>
                      </a:solidFill>
                      <a:highlight>
                        <a:srgbClr val="EFE5F7"/>
                      </a:highlight>
                    </a:rPr>
                    <a:t>97</a:t>
                  </a:r>
                  <a:r>
                    <a:rPr lang="en-US" sz="2000" b="1" dirty="0">
                      <a:solidFill>
                        <a:srgbClr val="C00000"/>
                      </a:solidFill>
                    </a:rPr>
                    <a:t> </a:t>
                  </a:r>
                  <a:r>
                    <a:rPr lang="en-US" sz="2000" b="1" dirty="0">
                      <a:solidFill>
                        <a:srgbClr val="00B0F0"/>
                      </a:solidFill>
                    </a:rPr>
                    <a:t>and</a:t>
                  </a:r>
                  <a:r>
                    <a:rPr lang="en-US" sz="2000" b="1" dirty="0"/>
                    <a:t> </a:t>
                  </a:r>
                  <a:r>
                    <a:rPr lang="en-US" sz="2000" dirty="0">
                      <a:highlight>
                        <a:srgbClr val="EFE5F7"/>
                      </a:highlight>
                    </a:rPr>
                    <a:t>temp &lt; </a:t>
                  </a:r>
                  <a:r>
                    <a:rPr lang="en-US" sz="2000" b="1" dirty="0">
                      <a:solidFill>
                        <a:srgbClr val="C00000"/>
                      </a:solidFill>
                      <a:highlight>
                        <a:srgbClr val="EFE5F7"/>
                      </a:highlight>
                    </a:rPr>
                    <a:t>99:</a:t>
                  </a:r>
                  <a:endParaRPr lang="en-US" sz="2000" dirty="0">
                    <a:highlight>
                      <a:srgbClr val="EFE5F7"/>
                    </a:highlight>
                  </a:endParaRPr>
                </a:p>
                <a:p>
                  <a:r>
                    <a:rPr lang="en-US" sz="2000" dirty="0"/>
                    <a:t>            category = 'Normal temp'</a:t>
                  </a:r>
                </a:p>
                <a:p>
                  <a:r>
                    <a:rPr lang="en-US" sz="2000" dirty="0"/>
                    <a:t>         </a:t>
                  </a:r>
                  <a:r>
                    <a:rPr lang="en-US" sz="2000" b="1" dirty="0"/>
                    <a:t>else</a:t>
                  </a:r>
                  <a:r>
                    <a:rPr lang="en-US" sz="2000" dirty="0"/>
                    <a:t>:</a:t>
                  </a:r>
                </a:p>
                <a:p>
                  <a:r>
                    <a:rPr lang="en-US" sz="2000" dirty="0"/>
                    <a:t>            category = 'Low Temp'</a:t>
                  </a:r>
                </a:p>
              </p:txBody>
            </p:sp>
            <p:sp>
              <p:nvSpPr>
                <p:cNvPr id="112" name="Rectangle 111">
                  <a:extLst>
                    <a:ext uri="{FF2B5EF4-FFF2-40B4-BE49-F238E27FC236}">
                      <a16:creationId xmlns:a16="http://schemas.microsoft.com/office/drawing/2014/main" id="{9D2960C3-D268-45E0-9A59-D4FA4E207FE3}"/>
                    </a:ext>
                  </a:extLst>
                </p:cNvPr>
                <p:cNvSpPr/>
                <p:nvPr/>
              </p:nvSpPr>
              <p:spPr>
                <a:xfrm>
                  <a:off x="7617782" y="2541069"/>
                  <a:ext cx="4192719" cy="354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IF-ELSE-IF </a:t>
                  </a:r>
                  <a:r>
                    <a:rPr lang="en-US" b="1" dirty="0">
                      <a:solidFill>
                        <a:srgbClr val="FFFF00"/>
                      </a:solidFill>
                    </a:rPr>
                    <a:t>with ANDs</a:t>
                  </a:r>
                </a:p>
              </p:txBody>
            </p:sp>
          </p:grpSp>
          <p:sp>
            <p:nvSpPr>
              <p:cNvPr id="3" name="TextBox 2">
                <a:extLst>
                  <a:ext uri="{FF2B5EF4-FFF2-40B4-BE49-F238E27FC236}">
                    <a16:creationId xmlns:a16="http://schemas.microsoft.com/office/drawing/2014/main" id="{4A807366-2160-42BF-BAA5-2A903AB5A78F}"/>
                  </a:ext>
                </a:extLst>
              </p:cNvPr>
              <p:cNvSpPr txBox="1"/>
              <p:nvPr/>
            </p:nvSpPr>
            <p:spPr>
              <a:xfrm>
                <a:off x="10180320" y="3434080"/>
                <a:ext cx="1710918" cy="923330"/>
              </a:xfrm>
              <a:prstGeom prst="rect">
                <a:avLst/>
              </a:prstGeom>
              <a:noFill/>
            </p:spPr>
            <p:txBody>
              <a:bodyPr wrap="none" rtlCol="0">
                <a:spAutoFit/>
              </a:bodyPr>
              <a:lstStyle/>
              <a:p>
                <a:r>
                  <a:rPr lang="en-US" b="1" dirty="0"/>
                  <a:t>2 Issues:</a:t>
                </a:r>
              </a:p>
              <a:p>
                <a:pPr marL="285750" indent="-285750">
                  <a:buFont typeface="Arial" panose="020B0604020202020204" pitchFamily="34" charset="0"/>
                  <a:buChar char="•"/>
                </a:pPr>
                <a:r>
                  <a:rPr lang="en-US" dirty="0"/>
                  <a:t>Complexity</a:t>
                </a:r>
              </a:p>
              <a:p>
                <a:pPr marL="285750" indent="-285750">
                  <a:buFont typeface="Arial" panose="020B0604020202020204" pitchFamily="34" charset="0"/>
                  <a:buChar char="•"/>
                </a:pPr>
                <a:r>
                  <a:rPr lang="en-US" dirty="0"/>
                  <a:t>Maintenance</a:t>
                </a:r>
              </a:p>
            </p:txBody>
          </p:sp>
        </p:grpSp>
        <p:sp>
          <p:nvSpPr>
            <p:cNvPr id="7" name="&quot;Not Allowed&quot; Symbol 6">
              <a:extLst>
                <a:ext uri="{FF2B5EF4-FFF2-40B4-BE49-F238E27FC236}">
                  <a16:creationId xmlns:a16="http://schemas.microsoft.com/office/drawing/2014/main" id="{10E9ACC1-5F86-4410-A21D-2DADC6587452}"/>
                </a:ext>
              </a:extLst>
            </p:cNvPr>
            <p:cNvSpPr/>
            <p:nvPr/>
          </p:nvSpPr>
          <p:spPr>
            <a:xfrm>
              <a:off x="9448800" y="2103120"/>
              <a:ext cx="762000" cy="76200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3" name="Group 112">
            <a:extLst>
              <a:ext uri="{FF2B5EF4-FFF2-40B4-BE49-F238E27FC236}">
                <a16:creationId xmlns:a16="http://schemas.microsoft.com/office/drawing/2014/main" id="{E1C6C244-2C2F-44C8-AF03-E9F57CB21E0A}"/>
              </a:ext>
            </a:extLst>
          </p:cNvPr>
          <p:cNvGrpSpPr/>
          <p:nvPr/>
        </p:nvGrpSpPr>
        <p:grpSpPr>
          <a:xfrm>
            <a:off x="3659508" y="780713"/>
            <a:ext cx="4885052" cy="1301914"/>
            <a:chOff x="7306948" y="994073"/>
            <a:chExt cx="4885052" cy="1301914"/>
          </a:xfrm>
        </p:grpSpPr>
        <p:cxnSp>
          <p:nvCxnSpPr>
            <p:cNvPr id="114" name="Straight Connector 113">
              <a:extLst>
                <a:ext uri="{FF2B5EF4-FFF2-40B4-BE49-F238E27FC236}">
                  <a16:creationId xmlns:a16="http://schemas.microsoft.com/office/drawing/2014/main" id="{E0F412AB-28D2-45F6-AD26-75625BB198EC}"/>
                </a:ext>
              </a:extLst>
            </p:cNvPr>
            <p:cNvCxnSpPr/>
            <p:nvPr/>
          </p:nvCxnSpPr>
          <p:spPr>
            <a:xfrm>
              <a:off x="7452015" y="1851258"/>
              <a:ext cx="4541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5" name="Group 114">
              <a:extLst>
                <a:ext uri="{FF2B5EF4-FFF2-40B4-BE49-F238E27FC236}">
                  <a16:creationId xmlns:a16="http://schemas.microsoft.com/office/drawing/2014/main" id="{8A6D17AC-6DCD-46EE-862A-B5DC34523771}"/>
                </a:ext>
              </a:extLst>
            </p:cNvPr>
            <p:cNvGrpSpPr/>
            <p:nvPr/>
          </p:nvGrpSpPr>
          <p:grpSpPr>
            <a:xfrm>
              <a:off x="8217532" y="1655010"/>
              <a:ext cx="418704" cy="640977"/>
              <a:chOff x="2290052" y="1648593"/>
              <a:chExt cx="418704" cy="640977"/>
            </a:xfrm>
          </p:grpSpPr>
          <p:sp>
            <p:nvSpPr>
              <p:cNvPr id="131" name="TextBox 130">
                <a:extLst>
                  <a:ext uri="{FF2B5EF4-FFF2-40B4-BE49-F238E27FC236}">
                    <a16:creationId xmlns:a16="http://schemas.microsoft.com/office/drawing/2014/main" id="{6E00EE32-365B-4AD0-AD5C-1D55EACB7573}"/>
                  </a:ext>
                </a:extLst>
              </p:cNvPr>
              <p:cNvSpPr txBox="1"/>
              <p:nvPr/>
            </p:nvSpPr>
            <p:spPr>
              <a:xfrm>
                <a:off x="2290052" y="1920238"/>
                <a:ext cx="418704" cy="369332"/>
              </a:xfrm>
              <a:prstGeom prst="rect">
                <a:avLst/>
              </a:prstGeom>
              <a:noFill/>
            </p:spPr>
            <p:txBody>
              <a:bodyPr wrap="none" rtlCol="0">
                <a:spAutoFit/>
              </a:bodyPr>
              <a:lstStyle/>
              <a:p>
                <a:pPr algn="ctr"/>
                <a:r>
                  <a:rPr lang="en-US" b="1" dirty="0"/>
                  <a:t>97</a:t>
                </a:r>
              </a:p>
            </p:txBody>
          </p:sp>
          <p:cxnSp>
            <p:nvCxnSpPr>
              <p:cNvPr id="132" name="Straight Connector 131">
                <a:extLst>
                  <a:ext uri="{FF2B5EF4-FFF2-40B4-BE49-F238E27FC236}">
                    <a16:creationId xmlns:a16="http://schemas.microsoft.com/office/drawing/2014/main" id="{4D4D14A8-ECF6-41E5-9DD9-508BB14912B9}"/>
                  </a:ext>
                </a:extLst>
              </p:cNvPr>
              <p:cNvCxnSpPr/>
              <p:nvPr/>
            </p:nvCxnSpPr>
            <p:spPr>
              <a:xfrm>
                <a:off x="2499404"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49AE8E60-0732-450E-B7F2-8F1EE84751DA}"/>
                </a:ext>
              </a:extLst>
            </p:cNvPr>
            <p:cNvGrpSpPr/>
            <p:nvPr/>
          </p:nvGrpSpPr>
          <p:grpSpPr>
            <a:xfrm>
              <a:off x="9185941" y="1655010"/>
              <a:ext cx="418704" cy="640977"/>
              <a:chOff x="3173973" y="1648593"/>
              <a:chExt cx="418704" cy="640977"/>
            </a:xfrm>
          </p:grpSpPr>
          <p:sp>
            <p:nvSpPr>
              <p:cNvPr id="129" name="TextBox 128">
                <a:extLst>
                  <a:ext uri="{FF2B5EF4-FFF2-40B4-BE49-F238E27FC236}">
                    <a16:creationId xmlns:a16="http://schemas.microsoft.com/office/drawing/2014/main" id="{7C2D501E-B8D3-42BD-BB5D-E29E55F32DEE}"/>
                  </a:ext>
                </a:extLst>
              </p:cNvPr>
              <p:cNvSpPr txBox="1"/>
              <p:nvPr/>
            </p:nvSpPr>
            <p:spPr>
              <a:xfrm>
                <a:off x="3173973" y="1920238"/>
                <a:ext cx="418704" cy="369332"/>
              </a:xfrm>
              <a:prstGeom prst="rect">
                <a:avLst/>
              </a:prstGeom>
              <a:noFill/>
            </p:spPr>
            <p:txBody>
              <a:bodyPr wrap="none" rtlCol="0">
                <a:spAutoFit/>
              </a:bodyPr>
              <a:lstStyle/>
              <a:p>
                <a:pPr algn="ctr"/>
                <a:r>
                  <a:rPr lang="en-US" b="1" dirty="0"/>
                  <a:t>99</a:t>
                </a:r>
              </a:p>
            </p:txBody>
          </p:sp>
          <p:cxnSp>
            <p:nvCxnSpPr>
              <p:cNvPr id="130" name="Straight Connector 129">
                <a:extLst>
                  <a:ext uri="{FF2B5EF4-FFF2-40B4-BE49-F238E27FC236}">
                    <a16:creationId xmlns:a16="http://schemas.microsoft.com/office/drawing/2014/main" id="{B072E5B7-4447-46FF-B377-14E9E1C1B641}"/>
                  </a:ext>
                </a:extLst>
              </p:cNvPr>
              <p:cNvCxnSpPr/>
              <p:nvPr/>
            </p:nvCxnSpPr>
            <p:spPr>
              <a:xfrm>
                <a:off x="3383325"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7" name="TextBox 116">
              <a:extLst>
                <a:ext uri="{FF2B5EF4-FFF2-40B4-BE49-F238E27FC236}">
                  <a16:creationId xmlns:a16="http://schemas.microsoft.com/office/drawing/2014/main" id="{600E0291-B6F9-41B6-8250-2BA6E7287C05}"/>
                </a:ext>
              </a:extLst>
            </p:cNvPr>
            <p:cNvSpPr txBox="1"/>
            <p:nvPr/>
          </p:nvSpPr>
          <p:spPr>
            <a:xfrm>
              <a:off x="7625329" y="1232034"/>
              <a:ext cx="680700" cy="646331"/>
            </a:xfrm>
            <a:prstGeom prst="rect">
              <a:avLst/>
            </a:prstGeom>
            <a:noFill/>
          </p:spPr>
          <p:txBody>
            <a:bodyPr wrap="none" rtlCol="0">
              <a:spAutoFit/>
            </a:bodyPr>
            <a:lstStyle/>
            <a:p>
              <a:pPr algn="ctr"/>
              <a:r>
                <a:rPr lang="en-US" dirty="0"/>
                <a:t>Low</a:t>
              </a:r>
            </a:p>
            <a:p>
              <a:pPr algn="ctr"/>
              <a:r>
                <a:rPr lang="en-US" dirty="0"/>
                <a:t>temp</a:t>
              </a:r>
            </a:p>
          </p:txBody>
        </p:sp>
        <p:sp>
          <p:nvSpPr>
            <p:cNvPr id="118" name="TextBox 117">
              <a:extLst>
                <a:ext uri="{FF2B5EF4-FFF2-40B4-BE49-F238E27FC236}">
                  <a16:creationId xmlns:a16="http://schemas.microsoft.com/office/drawing/2014/main" id="{8645AA2A-0370-4FB0-8314-564DF3DDB7C0}"/>
                </a:ext>
              </a:extLst>
            </p:cNvPr>
            <p:cNvSpPr txBox="1"/>
            <p:nvPr/>
          </p:nvSpPr>
          <p:spPr>
            <a:xfrm>
              <a:off x="8487543" y="1232034"/>
              <a:ext cx="883575" cy="646331"/>
            </a:xfrm>
            <a:prstGeom prst="rect">
              <a:avLst/>
            </a:prstGeom>
            <a:noFill/>
          </p:spPr>
          <p:txBody>
            <a:bodyPr wrap="none" rtlCol="0">
              <a:spAutoFit/>
            </a:bodyPr>
            <a:lstStyle/>
            <a:p>
              <a:pPr algn="ctr"/>
              <a:r>
                <a:rPr lang="en-US" dirty="0"/>
                <a:t>Normal</a:t>
              </a:r>
            </a:p>
            <a:p>
              <a:pPr algn="ctr"/>
              <a:r>
                <a:rPr lang="en-US" dirty="0"/>
                <a:t>temp</a:t>
              </a:r>
            </a:p>
          </p:txBody>
        </p:sp>
        <p:sp>
          <p:nvSpPr>
            <p:cNvPr id="119" name="TextBox 118">
              <a:extLst>
                <a:ext uri="{FF2B5EF4-FFF2-40B4-BE49-F238E27FC236}">
                  <a16:creationId xmlns:a16="http://schemas.microsoft.com/office/drawing/2014/main" id="{30B034C6-0B78-4081-B1CF-2B7381542C48}"/>
                </a:ext>
              </a:extLst>
            </p:cNvPr>
            <p:cNvSpPr txBox="1"/>
            <p:nvPr/>
          </p:nvSpPr>
          <p:spPr>
            <a:xfrm>
              <a:off x="9544139" y="1232034"/>
              <a:ext cx="698846" cy="646331"/>
            </a:xfrm>
            <a:prstGeom prst="rect">
              <a:avLst/>
            </a:prstGeom>
            <a:noFill/>
          </p:spPr>
          <p:txBody>
            <a:bodyPr wrap="none" rtlCol="0">
              <a:spAutoFit/>
            </a:bodyPr>
            <a:lstStyle/>
            <a:p>
              <a:pPr algn="ctr"/>
              <a:r>
                <a:rPr lang="en-US" dirty="0"/>
                <a:t>Low</a:t>
              </a:r>
              <a:br>
                <a:rPr lang="en-US" dirty="0"/>
              </a:br>
              <a:r>
                <a:rPr lang="en-US" dirty="0"/>
                <a:t>Fever</a:t>
              </a:r>
            </a:p>
          </p:txBody>
        </p:sp>
        <p:grpSp>
          <p:nvGrpSpPr>
            <p:cNvPr id="120" name="Group 119">
              <a:extLst>
                <a:ext uri="{FF2B5EF4-FFF2-40B4-BE49-F238E27FC236}">
                  <a16:creationId xmlns:a16="http://schemas.microsoft.com/office/drawing/2014/main" id="{A31ED67D-D553-4059-9890-12BB5F269894}"/>
                </a:ext>
              </a:extLst>
            </p:cNvPr>
            <p:cNvGrpSpPr/>
            <p:nvPr/>
          </p:nvGrpSpPr>
          <p:grpSpPr>
            <a:xfrm>
              <a:off x="10029865" y="1655010"/>
              <a:ext cx="710452" cy="640977"/>
              <a:chOff x="3028099" y="1648593"/>
              <a:chExt cx="710452" cy="640977"/>
            </a:xfrm>
          </p:grpSpPr>
          <p:sp>
            <p:nvSpPr>
              <p:cNvPr id="127" name="TextBox 126">
                <a:extLst>
                  <a:ext uri="{FF2B5EF4-FFF2-40B4-BE49-F238E27FC236}">
                    <a16:creationId xmlns:a16="http://schemas.microsoft.com/office/drawing/2014/main" id="{8BC786EF-3CDA-4991-9E53-426E1319B066}"/>
                  </a:ext>
                </a:extLst>
              </p:cNvPr>
              <p:cNvSpPr txBox="1"/>
              <p:nvPr/>
            </p:nvSpPr>
            <p:spPr>
              <a:xfrm>
                <a:off x="3028099" y="1920238"/>
                <a:ext cx="710452" cy="369332"/>
              </a:xfrm>
              <a:prstGeom prst="rect">
                <a:avLst/>
              </a:prstGeom>
              <a:noFill/>
            </p:spPr>
            <p:txBody>
              <a:bodyPr wrap="none" rtlCol="0">
                <a:spAutoFit/>
              </a:bodyPr>
              <a:lstStyle/>
              <a:p>
                <a:pPr algn="ctr"/>
                <a:r>
                  <a:rPr lang="en-US" b="1" dirty="0"/>
                  <a:t>100.4</a:t>
                </a:r>
              </a:p>
            </p:txBody>
          </p:sp>
          <p:cxnSp>
            <p:nvCxnSpPr>
              <p:cNvPr id="128" name="Straight Connector 127">
                <a:extLst>
                  <a:ext uri="{FF2B5EF4-FFF2-40B4-BE49-F238E27FC236}">
                    <a16:creationId xmlns:a16="http://schemas.microsoft.com/office/drawing/2014/main" id="{043FA067-9C29-4D17-B2EB-597C37DDB210}"/>
                  </a:ext>
                </a:extLst>
              </p:cNvPr>
              <p:cNvCxnSpPr/>
              <p:nvPr/>
            </p:nvCxnSpPr>
            <p:spPr>
              <a:xfrm>
                <a:off x="3383325"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1" name="TextBox 120">
              <a:extLst>
                <a:ext uri="{FF2B5EF4-FFF2-40B4-BE49-F238E27FC236}">
                  <a16:creationId xmlns:a16="http://schemas.microsoft.com/office/drawing/2014/main" id="{72B75136-82DB-4576-AA69-31CCB409028E}"/>
                </a:ext>
              </a:extLst>
            </p:cNvPr>
            <p:cNvSpPr txBox="1"/>
            <p:nvPr/>
          </p:nvSpPr>
          <p:spPr>
            <a:xfrm>
              <a:off x="10533938" y="1491916"/>
              <a:ext cx="698845" cy="369332"/>
            </a:xfrm>
            <a:prstGeom prst="rect">
              <a:avLst/>
            </a:prstGeom>
            <a:noFill/>
          </p:spPr>
          <p:txBody>
            <a:bodyPr wrap="none" rtlCol="0">
              <a:spAutoFit/>
            </a:bodyPr>
            <a:lstStyle/>
            <a:p>
              <a:pPr algn="ctr"/>
              <a:r>
                <a:rPr lang="en-US" dirty="0"/>
                <a:t>Fever</a:t>
              </a:r>
            </a:p>
          </p:txBody>
        </p:sp>
        <p:grpSp>
          <p:nvGrpSpPr>
            <p:cNvPr id="122" name="Group 121">
              <a:extLst>
                <a:ext uri="{FF2B5EF4-FFF2-40B4-BE49-F238E27FC236}">
                  <a16:creationId xmlns:a16="http://schemas.microsoft.com/office/drawing/2014/main" id="{1F917FB8-E154-4D34-A6CF-DBC21D5996C7}"/>
                </a:ext>
              </a:extLst>
            </p:cNvPr>
            <p:cNvGrpSpPr/>
            <p:nvPr/>
          </p:nvGrpSpPr>
          <p:grpSpPr>
            <a:xfrm>
              <a:off x="10984905" y="1655010"/>
              <a:ext cx="710452" cy="640977"/>
              <a:chOff x="2144178" y="1648593"/>
              <a:chExt cx="710452" cy="640977"/>
            </a:xfrm>
          </p:grpSpPr>
          <p:sp>
            <p:nvSpPr>
              <p:cNvPr id="125" name="TextBox 124">
                <a:extLst>
                  <a:ext uri="{FF2B5EF4-FFF2-40B4-BE49-F238E27FC236}">
                    <a16:creationId xmlns:a16="http://schemas.microsoft.com/office/drawing/2014/main" id="{0FF010A4-DE4C-429F-A0D7-81FB9DF6A312}"/>
                  </a:ext>
                </a:extLst>
              </p:cNvPr>
              <p:cNvSpPr txBox="1"/>
              <p:nvPr/>
            </p:nvSpPr>
            <p:spPr>
              <a:xfrm>
                <a:off x="2144178" y="1920238"/>
                <a:ext cx="710452" cy="369332"/>
              </a:xfrm>
              <a:prstGeom prst="rect">
                <a:avLst/>
              </a:prstGeom>
              <a:noFill/>
            </p:spPr>
            <p:txBody>
              <a:bodyPr wrap="none" rtlCol="0">
                <a:spAutoFit/>
              </a:bodyPr>
              <a:lstStyle/>
              <a:p>
                <a:pPr algn="ctr"/>
                <a:r>
                  <a:rPr lang="en-US" b="1" dirty="0"/>
                  <a:t>103.1</a:t>
                </a:r>
              </a:p>
            </p:txBody>
          </p:sp>
          <p:cxnSp>
            <p:nvCxnSpPr>
              <p:cNvPr id="126" name="Straight Connector 125">
                <a:extLst>
                  <a:ext uri="{FF2B5EF4-FFF2-40B4-BE49-F238E27FC236}">
                    <a16:creationId xmlns:a16="http://schemas.microsoft.com/office/drawing/2014/main" id="{F9D42D13-598E-4BF4-A73A-39E874C26686}"/>
                  </a:ext>
                </a:extLst>
              </p:cNvPr>
              <p:cNvCxnSpPr/>
              <p:nvPr/>
            </p:nvCxnSpPr>
            <p:spPr>
              <a:xfrm>
                <a:off x="2499404"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3" name="TextBox 122">
              <a:extLst>
                <a:ext uri="{FF2B5EF4-FFF2-40B4-BE49-F238E27FC236}">
                  <a16:creationId xmlns:a16="http://schemas.microsoft.com/office/drawing/2014/main" id="{EDC86CBF-D1BA-4383-BBCB-DBCAFDB3B8C7}"/>
                </a:ext>
              </a:extLst>
            </p:cNvPr>
            <p:cNvSpPr txBox="1"/>
            <p:nvPr/>
          </p:nvSpPr>
          <p:spPr>
            <a:xfrm>
              <a:off x="11493154" y="1232034"/>
              <a:ext cx="698846" cy="646331"/>
            </a:xfrm>
            <a:prstGeom prst="rect">
              <a:avLst/>
            </a:prstGeom>
            <a:noFill/>
          </p:spPr>
          <p:txBody>
            <a:bodyPr wrap="none" rtlCol="0">
              <a:spAutoFit/>
            </a:bodyPr>
            <a:lstStyle/>
            <a:p>
              <a:pPr algn="ctr"/>
              <a:r>
                <a:rPr lang="en-US" dirty="0"/>
                <a:t>High</a:t>
              </a:r>
            </a:p>
            <a:p>
              <a:pPr algn="ctr"/>
              <a:r>
                <a:rPr lang="en-US" dirty="0"/>
                <a:t>Fever</a:t>
              </a:r>
            </a:p>
          </p:txBody>
        </p:sp>
        <p:sp>
          <p:nvSpPr>
            <p:cNvPr id="124" name="TextBox 123">
              <a:extLst>
                <a:ext uri="{FF2B5EF4-FFF2-40B4-BE49-F238E27FC236}">
                  <a16:creationId xmlns:a16="http://schemas.microsoft.com/office/drawing/2014/main" id="{8A2368BC-4F57-4386-ABDF-156AD2BAC003}"/>
                </a:ext>
              </a:extLst>
            </p:cNvPr>
            <p:cNvSpPr txBox="1"/>
            <p:nvPr/>
          </p:nvSpPr>
          <p:spPr>
            <a:xfrm>
              <a:off x="7306948" y="994073"/>
              <a:ext cx="1243547" cy="369332"/>
            </a:xfrm>
            <a:prstGeom prst="rect">
              <a:avLst/>
            </a:prstGeom>
            <a:noFill/>
          </p:spPr>
          <p:txBody>
            <a:bodyPr wrap="none" rtlCol="0">
              <a:spAutoFit/>
            </a:bodyPr>
            <a:lstStyle/>
            <a:p>
              <a:pPr algn="ctr"/>
              <a:r>
                <a:rPr lang="en-US" b="1" dirty="0"/>
                <a:t>Body Temp</a:t>
              </a:r>
            </a:p>
          </p:txBody>
        </p:sp>
      </p:grpSp>
    </p:spTree>
    <p:extLst>
      <p:ext uri="{BB962C8B-B14F-4D97-AF65-F5344CB8AC3E}">
        <p14:creationId xmlns:p14="http://schemas.microsoft.com/office/powerpoint/2010/main" val="395338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BAD32-FAD7-4013-9BF1-35CB1C3A3ADE}"/>
              </a:ext>
            </a:extLst>
          </p:cNvPr>
          <p:cNvSpPr>
            <a:spLocks noGrp="1"/>
          </p:cNvSpPr>
          <p:nvPr>
            <p:ph type="title"/>
          </p:nvPr>
        </p:nvSpPr>
        <p:spPr/>
        <p:txBody>
          <a:bodyPr>
            <a:normAutofit fontScale="90000"/>
          </a:bodyPr>
          <a:lstStyle/>
          <a:p>
            <a:r>
              <a:rPr lang="en-US" dirty="0"/>
              <a:t>Range of Values (Series)</a:t>
            </a:r>
          </a:p>
        </p:txBody>
      </p:sp>
      <p:sp>
        <p:nvSpPr>
          <p:cNvPr id="4" name="Slide Number Placeholder 3">
            <a:extLst>
              <a:ext uri="{FF2B5EF4-FFF2-40B4-BE49-F238E27FC236}">
                <a16:creationId xmlns:a16="http://schemas.microsoft.com/office/drawing/2014/main" id="{1A3D8D36-6A5A-4F5F-A3C9-E3F7E9A3685B}"/>
              </a:ext>
            </a:extLst>
          </p:cNvPr>
          <p:cNvSpPr>
            <a:spLocks noGrp="1"/>
          </p:cNvSpPr>
          <p:nvPr>
            <p:ph type="sldNum" sz="quarter" idx="12"/>
          </p:nvPr>
        </p:nvSpPr>
        <p:spPr/>
        <p:txBody>
          <a:bodyPr/>
          <a:lstStyle/>
          <a:p>
            <a:fld id="{0A634600-F34B-4093-B870-F713BA967734}" type="slidenum">
              <a:rPr lang="en-US" smtClean="0"/>
              <a:pPr/>
              <a:t>18</a:t>
            </a:fld>
            <a:endParaRPr lang="en-US" dirty="0"/>
          </a:p>
        </p:txBody>
      </p:sp>
      <p:grpSp>
        <p:nvGrpSpPr>
          <p:cNvPr id="22" name="Group 21">
            <a:extLst>
              <a:ext uri="{FF2B5EF4-FFF2-40B4-BE49-F238E27FC236}">
                <a16:creationId xmlns:a16="http://schemas.microsoft.com/office/drawing/2014/main" id="{F2B843E3-044F-4AB1-BA8A-F5BBF3F49FF5}"/>
              </a:ext>
            </a:extLst>
          </p:cNvPr>
          <p:cNvGrpSpPr/>
          <p:nvPr/>
        </p:nvGrpSpPr>
        <p:grpSpPr>
          <a:xfrm>
            <a:off x="1557841" y="2327709"/>
            <a:ext cx="3625817" cy="4430314"/>
            <a:chOff x="7617782" y="2541069"/>
            <a:chExt cx="3625817" cy="4430314"/>
          </a:xfrm>
        </p:grpSpPr>
        <p:sp>
          <p:nvSpPr>
            <p:cNvPr id="107" name="TextBox 106">
              <a:extLst>
                <a:ext uri="{FF2B5EF4-FFF2-40B4-BE49-F238E27FC236}">
                  <a16:creationId xmlns:a16="http://schemas.microsoft.com/office/drawing/2014/main" id="{AC695EE6-5218-4CD0-9EB1-549735080397}"/>
                </a:ext>
              </a:extLst>
            </p:cNvPr>
            <p:cNvSpPr txBox="1"/>
            <p:nvPr/>
          </p:nvSpPr>
          <p:spPr>
            <a:xfrm>
              <a:off x="7627407" y="2877955"/>
              <a:ext cx="3603974" cy="4093428"/>
            </a:xfrm>
            <a:prstGeom prst="rect">
              <a:avLst/>
            </a:prstGeom>
            <a:noFill/>
            <a:ln>
              <a:solidFill>
                <a:schemeClr val="bg1">
                  <a:lumMod val="85000"/>
                </a:schemeClr>
              </a:solidFill>
            </a:ln>
          </p:spPr>
          <p:txBody>
            <a:bodyPr wrap="square" rtlCol="0">
              <a:spAutoFit/>
            </a:bodyPr>
            <a:lstStyle/>
            <a:p>
              <a:r>
                <a:rPr lang="en-US" sz="2000" b="1" dirty="0"/>
                <a:t>if</a:t>
              </a:r>
              <a:r>
                <a:rPr lang="en-US" sz="2000" dirty="0"/>
                <a:t> </a:t>
              </a:r>
              <a:r>
                <a:rPr lang="en-US" sz="2000" dirty="0">
                  <a:highlight>
                    <a:srgbClr val="EFE5F7"/>
                  </a:highlight>
                </a:rPr>
                <a:t>temp &gt;= </a:t>
              </a:r>
              <a:r>
                <a:rPr lang="en-US" sz="2000" b="1" dirty="0">
                  <a:solidFill>
                    <a:srgbClr val="C00000"/>
                  </a:solidFill>
                  <a:highlight>
                    <a:srgbClr val="EFE5F7"/>
                  </a:highlight>
                </a:rPr>
                <a:t>103.1</a:t>
              </a:r>
              <a:r>
                <a:rPr lang="en-US" sz="2000" dirty="0">
                  <a:highlight>
                    <a:srgbClr val="EFE5F7"/>
                  </a:highlight>
                </a:rPr>
                <a:t>:</a:t>
              </a:r>
            </a:p>
            <a:p>
              <a:r>
                <a:rPr lang="en-US" sz="2000" dirty="0"/>
                <a:t>   category = 'High Fever'</a:t>
              </a:r>
            </a:p>
            <a:p>
              <a:r>
                <a:rPr lang="en-US" sz="2000" b="1" dirty="0"/>
                <a:t>else:</a:t>
              </a:r>
            </a:p>
            <a:p>
              <a:r>
                <a:rPr lang="en-US" sz="2000" b="1" dirty="0"/>
                <a:t>   if </a:t>
              </a:r>
              <a:r>
                <a:rPr lang="en-US" sz="2000" dirty="0">
                  <a:highlight>
                    <a:srgbClr val="EFE5F7"/>
                  </a:highlight>
                </a:rPr>
                <a:t>temp &gt;= </a:t>
              </a:r>
              <a:r>
                <a:rPr lang="en-US" sz="2000" b="1" dirty="0">
                  <a:solidFill>
                    <a:srgbClr val="C00000"/>
                  </a:solidFill>
                  <a:highlight>
                    <a:srgbClr val="EFE5F7"/>
                  </a:highlight>
                </a:rPr>
                <a:t>100.4</a:t>
              </a:r>
              <a:r>
                <a:rPr lang="en-US" sz="2000" dirty="0">
                  <a:highlight>
                    <a:srgbClr val="EFE5F7"/>
                  </a:highlight>
                </a:rPr>
                <a:t>:</a:t>
              </a:r>
            </a:p>
            <a:p>
              <a:r>
                <a:rPr lang="en-US" sz="2000" dirty="0"/>
                <a:t>      category = 'Fever'</a:t>
              </a:r>
            </a:p>
            <a:p>
              <a:r>
                <a:rPr lang="en-US" sz="2000" dirty="0"/>
                <a:t>   </a:t>
              </a:r>
              <a:r>
                <a:rPr lang="en-US" sz="2000" b="1" dirty="0"/>
                <a:t>else:</a:t>
              </a:r>
            </a:p>
            <a:p>
              <a:r>
                <a:rPr lang="en-US" sz="2000" b="1" dirty="0"/>
                <a:t>      if </a:t>
              </a:r>
              <a:r>
                <a:rPr lang="en-US" sz="2000" dirty="0">
                  <a:highlight>
                    <a:srgbClr val="EFE5F7"/>
                  </a:highlight>
                </a:rPr>
                <a:t>temp &gt;= </a:t>
              </a:r>
              <a:r>
                <a:rPr lang="en-US" sz="2000" b="1" dirty="0">
                  <a:solidFill>
                    <a:srgbClr val="C00000"/>
                  </a:solidFill>
                  <a:highlight>
                    <a:srgbClr val="EFE5F7"/>
                  </a:highlight>
                </a:rPr>
                <a:t>99</a:t>
              </a:r>
              <a:r>
                <a:rPr lang="en-US" sz="2000" dirty="0">
                  <a:highlight>
                    <a:srgbClr val="EFE5F7"/>
                  </a:highlight>
                </a:rPr>
                <a:t>:</a:t>
              </a:r>
            </a:p>
            <a:p>
              <a:r>
                <a:rPr lang="en-US" sz="2000" dirty="0"/>
                <a:t>         category = 'Low Fever'      </a:t>
              </a:r>
            </a:p>
            <a:p>
              <a:r>
                <a:rPr lang="en-US" sz="2000" b="1" dirty="0"/>
                <a:t>      else:</a:t>
              </a:r>
            </a:p>
            <a:p>
              <a:r>
                <a:rPr lang="en-US" sz="2000" b="1" dirty="0"/>
                <a:t>         if </a:t>
              </a:r>
              <a:r>
                <a:rPr lang="en-US" sz="2000" dirty="0">
                  <a:highlight>
                    <a:srgbClr val="EFE5F7"/>
                  </a:highlight>
                </a:rPr>
                <a:t>temp &gt;= </a:t>
              </a:r>
              <a:r>
                <a:rPr lang="en-US" sz="2000" b="1" dirty="0">
                  <a:solidFill>
                    <a:srgbClr val="C00000"/>
                  </a:solidFill>
                  <a:highlight>
                    <a:srgbClr val="EFE5F7"/>
                  </a:highlight>
                </a:rPr>
                <a:t>97</a:t>
              </a:r>
              <a:r>
                <a:rPr lang="en-US" sz="2000" dirty="0">
                  <a:highlight>
                    <a:srgbClr val="EFE5F7"/>
                  </a:highlight>
                </a:rPr>
                <a:t>:</a:t>
              </a:r>
            </a:p>
            <a:p>
              <a:r>
                <a:rPr lang="en-US" sz="2000" dirty="0"/>
                <a:t>            category = 'Normal temp'</a:t>
              </a:r>
            </a:p>
            <a:p>
              <a:r>
                <a:rPr lang="en-US" sz="2000" dirty="0"/>
                <a:t>         </a:t>
              </a:r>
              <a:r>
                <a:rPr lang="en-US" sz="2000" b="1" dirty="0"/>
                <a:t>else</a:t>
              </a:r>
              <a:r>
                <a:rPr lang="en-US" sz="2000" dirty="0"/>
                <a:t>:</a:t>
              </a:r>
            </a:p>
            <a:p>
              <a:r>
                <a:rPr lang="en-US" sz="2000" dirty="0"/>
                <a:t>            category = 'Low Temp'</a:t>
              </a:r>
            </a:p>
          </p:txBody>
        </p:sp>
        <p:sp>
          <p:nvSpPr>
            <p:cNvPr id="108" name="Rectangle 107">
              <a:extLst>
                <a:ext uri="{FF2B5EF4-FFF2-40B4-BE49-F238E27FC236}">
                  <a16:creationId xmlns:a16="http://schemas.microsoft.com/office/drawing/2014/main" id="{D4340E76-0EEE-45C1-A2A6-CC91D1D82115}"/>
                </a:ext>
              </a:extLst>
            </p:cNvPr>
            <p:cNvSpPr/>
            <p:nvPr/>
          </p:nvSpPr>
          <p:spPr>
            <a:xfrm>
              <a:off x="7617782" y="2541069"/>
              <a:ext cx="3625817" cy="3946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IF-ELSE-IF </a:t>
              </a:r>
              <a:r>
                <a:rPr lang="en-US" b="1" dirty="0">
                  <a:solidFill>
                    <a:srgbClr val="FFFF00"/>
                  </a:solidFill>
                  <a:sym typeface="Wingdings" panose="05000000000000000000" pitchFamily="2" charset="2"/>
                </a:rPr>
                <a:t> </a:t>
              </a:r>
              <a:r>
                <a:rPr lang="en-US" b="1" dirty="0">
                  <a:solidFill>
                    <a:srgbClr val="FFFF00"/>
                  </a:solidFill>
                </a:rPr>
                <a:t>right to left</a:t>
              </a:r>
            </a:p>
          </p:txBody>
        </p:sp>
      </p:grpSp>
      <p:grpSp>
        <p:nvGrpSpPr>
          <p:cNvPr id="60" name="Group 59">
            <a:extLst>
              <a:ext uri="{FF2B5EF4-FFF2-40B4-BE49-F238E27FC236}">
                <a16:creationId xmlns:a16="http://schemas.microsoft.com/office/drawing/2014/main" id="{84D769EF-183B-4CCF-83B9-AF22C40AA184}"/>
              </a:ext>
            </a:extLst>
          </p:cNvPr>
          <p:cNvGrpSpPr/>
          <p:nvPr/>
        </p:nvGrpSpPr>
        <p:grpSpPr>
          <a:xfrm>
            <a:off x="5764081" y="2327709"/>
            <a:ext cx="4192719" cy="4430314"/>
            <a:chOff x="7617782" y="2541069"/>
            <a:chExt cx="4192719" cy="4430314"/>
          </a:xfrm>
        </p:grpSpPr>
        <p:sp>
          <p:nvSpPr>
            <p:cNvPr id="111" name="TextBox 110">
              <a:extLst>
                <a:ext uri="{FF2B5EF4-FFF2-40B4-BE49-F238E27FC236}">
                  <a16:creationId xmlns:a16="http://schemas.microsoft.com/office/drawing/2014/main" id="{1415765F-C632-42CC-867D-79C3E056A71E}"/>
                </a:ext>
              </a:extLst>
            </p:cNvPr>
            <p:cNvSpPr txBox="1"/>
            <p:nvPr/>
          </p:nvSpPr>
          <p:spPr>
            <a:xfrm>
              <a:off x="7627407" y="2877955"/>
              <a:ext cx="4152614" cy="4093428"/>
            </a:xfrm>
            <a:prstGeom prst="rect">
              <a:avLst/>
            </a:prstGeom>
            <a:noFill/>
            <a:ln>
              <a:solidFill>
                <a:schemeClr val="bg1">
                  <a:lumMod val="85000"/>
                </a:schemeClr>
              </a:solidFill>
            </a:ln>
          </p:spPr>
          <p:txBody>
            <a:bodyPr wrap="square" rtlCol="0">
              <a:spAutoFit/>
            </a:bodyPr>
            <a:lstStyle/>
            <a:p>
              <a:r>
                <a:rPr lang="en-US" sz="2000" b="1" dirty="0"/>
                <a:t>if</a:t>
              </a:r>
              <a:r>
                <a:rPr lang="en-US" sz="2000" dirty="0"/>
                <a:t> </a:t>
              </a:r>
              <a:r>
                <a:rPr lang="en-US" sz="2000" dirty="0">
                  <a:highlight>
                    <a:srgbClr val="EFE5F7"/>
                  </a:highlight>
                </a:rPr>
                <a:t>temp &lt; </a:t>
              </a:r>
              <a:r>
                <a:rPr lang="en-US" sz="2000" b="1" dirty="0">
                  <a:solidFill>
                    <a:srgbClr val="C00000"/>
                  </a:solidFill>
                  <a:highlight>
                    <a:srgbClr val="EFE5F7"/>
                  </a:highlight>
                </a:rPr>
                <a:t>97</a:t>
              </a:r>
              <a:r>
                <a:rPr lang="en-US" sz="2000" dirty="0">
                  <a:highlight>
                    <a:srgbClr val="EFE5F7"/>
                  </a:highlight>
                </a:rPr>
                <a:t>:</a:t>
              </a:r>
            </a:p>
            <a:p>
              <a:r>
                <a:rPr lang="en-US" sz="2000" dirty="0"/>
                <a:t>   category = 'Low Temp'</a:t>
              </a:r>
            </a:p>
            <a:p>
              <a:r>
                <a:rPr lang="en-US" sz="2000" b="1" dirty="0"/>
                <a:t>else:</a:t>
              </a:r>
            </a:p>
            <a:p>
              <a:r>
                <a:rPr lang="en-US" sz="2000" b="1" dirty="0"/>
                <a:t>   if </a:t>
              </a:r>
              <a:r>
                <a:rPr lang="en-US" sz="2000" dirty="0">
                  <a:highlight>
                    <a:srgbClr val="EFE5F7"/>
                  </a:highlight>
                </a:rPr>
                <a:t>temp &lt; </a:t>
              </a:r>
              <a:r>
                <a:rPr lang="en-US" sz="2000" b="1" dirty="0">
                  <a:solidFill>
                    <a:srgbClr val="C00000"/>
                  </a:solidFill>
                  <a:highlight>
                    <a:srgbClr val="EFE5F7"/>
                  </a:highlight>
                </a:rPr>
                <a:t>99</a:t>
              </a:r>
              <a:r>
                <a:rPr lang="en-US" sz="2000" dirty="0">
                  <a:highlight>
                    <a:srgbClr val="EFE5F7"/>
                  </a:highlight>
                </a:rPr>
                <a:t>:</a:t>
              </a:r>
            </a:p>
            <a:p>
              <a:r>
                <a:rPr lang="en-US" sz="2000" dirty="0"/>
                <a:t>      category = 'Normal temp'</a:t>
              </a:r>
            </a:p>
            <a:p>
              <a:r>
                <a:rPr lang="en-US" sz="2000" dirty="0"/>
                <a:t>   </a:t>
              </a:r>
              <a:r>
                <a:rPr lang="en-US" sz="2000" b="1" dirty="0"/>
                <a:t>else:</a:t>
              </a:r>
            </a:p>
            <a:p>
              <a:r>
                <a:rPr lang="en-US" sz="2000" b="1" dirty="0"/>
                <a:t>      if </a:t>
              </a:r>
              <a:r>
                <a:rPr lang="en-US" sz="2000" dirty="0">
                  <a:highlight>
                    <a:srgbClr val="EFE5F7"/>
                  </a:highlight>
                </a:rPr>
                <a:t>temp &lt; </a:t>
              </a:r>
              <a:r>
                <a:rPr lang="en-US" sz="2000" b="1" dirty="0">
                  <a:solidFill>
                    <a:srgbClr val="C00000"/>
                  </a:solidFill>
                  <a:highlight>
                    <a:srgbClr val="EFE5F7"/>
                  </a:highlight>
                </a:rPr>
                <a:t>100.4</a:t>
              </a:r>
              <a:r>
                <a:rPr lang="en-US" sz="2000" dirty="0">
                  <a:highlight>
                    <a:srgbClr val="EFE5F7"/>
                  </a:highlight>
                </a:rPr>
                <a:t>:</a:t>
              </a:r>
            </a:p>
            <a:p>
              <a:r>
                <a:rPr lang="en-US" sz="2000" dirty="0"/>
                <a:t>         category = 'Low Fever'      </a:t>
              </a:r>
            </a:p>
            <a:p>
              <a:r>
                <a:rPr lang="en-US" sz="2000" b="1" dirty="0"/>
                <a:t>      else:</a:t>
              </a:r>
            </a:p>
            <a:p>
              <a:r>
                <a:rPr lang="en-US" sz="2000" b="1" dirty="0"/>
                <a:t>         if </a:t>
              </a:r>
              <a:r>
                <a:rPr lang="en-US" sz="2000" dirty="0">
                  <a:highlight>
                    <a:srgbClr val="EFE5F7"/>
                  </a:highlight>
                </a:rPr>
                <a:t>temp &lt; </a:t>
              </a:r>
              <a:r>
                <a:rPr lang="en-US" sz="2000" b="1" dirty="0">
                  <a:solidFill>
                    <a:srgbClr val="C00000"/>
                  </a:solidFill>
                  <a:highlight>
                    <a:srgbClr val="EFE5F7"/>
                  </a:highlight>
                </a:rPr>
                <a:t>103.1</a:t>
              </a:r>
              <a:r>
                <a:rPr lang="en-US" sz="2000" dirty="0">
                  <a:highlight>
                    <a:srgbClr val="EFE5F7"/>
                  </a:highlight>
                </a:rPr>
                <a:t>:</a:t>
              </a:r>
            </a:p>
            <a:p>
              <a:r>
                <a:rPr lang="en-US" sz="2000" dirty="0"/>
                <a:t>            category = 'Fever'</a:t>
              </a:r>
            </a:p>
            <a:p>
              <a:r>
                <a:rPr lang="en-US" sz="2000" dirty="0"/>
                <a:t>         </a:t>
              </a:r>
              <a:r>
                <a:rPr lang="en-US" sz="2000" b="1" dirty="0"/>
                <a:t>else</a:t>
              </a:r>
              <a:r>
                <a:rPr lang="en-US" sz="2000" dirty="0"/>
                <a:t>:</a:t>
              </a:r>
            </a:p>
            <a:p>
              <a:r>
                <a:rPr lang="en-US" sz="2000" dirty="0"/>
                <a:t>            category = 'High Fever'</a:t>
              </a:r>
            </a:p>
          </p:txBody>
        </p:sp>
        <p:sp>
          <p:nvSpPr>
            <p:cNvPr id="112" name="Rectangle 111">
              <a:extLst>
                <a:ext uri="{FF2B5EF4-FFF2-40B4-BE49-F238E27FC236}">
                  <a16:creationId xmlns:a16="http://schemas.microsoft.com/office/drawing/2014/main" id="{9D2960C3-D268-45E0-9A59-D4FA4E207FE3}"/>
                </a:ext>
              </a:extLst>
            </p:cNvPr>
            <p:cNvSpPr/>
            <p:nvPr/>
          </p:nvSpPr>
          <p:spPr>
            <a:xfrm>
              <a:off x="7617782" y="2541069"/>
              <a:ext cx="4192719" cy="354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IF-ELSE-IF </a:t>
              </a:r>
              <a:r>
                <a:rPr lang="en-US" b="1" dirty="0">
                  <a:solidFill>
                    <a:srgbClr val="FFFF00"/>
                  </a:solidFill>
                  <a:sym typeface="Wingdings" panose="05000000000000000000" pitchFamily="2" charset="2"/>
                </a:rPr>
                <a:t> </a:t>
              </a:r>
              <a:r>
                <a:rPr lang="en-US" b="1" dirty="0">
                  <a:solidFill>
                    <a:srgbClr val="FFFF00"/>
                  </a:solidFill>
                </a:rPr>
                <a:t>left to right</a:t>
              </a:r>
            </a:p>
          </p:txBody>
        </p:sp>
      </p:grpSp>
      <p:grpSp>
        <p:nvGrpSpPr>
          <p:cNvPr id="35" name="Group 34">
            <a:extLst>
              <a:ext uri="{FF2B5EF4-FFF2-40B4-BE49-F238E27FC236}">
                <a16:creationId xmlns:a16="http://schemas.microsoft.com/office/drawing/2014/main" id="{E9A3A04F-7E01-4218-8E12-31E7984C9875}"/>
              </a:ext>
            </a:extLst>
          </p:cNvPr>
          <p:cNvGrpSpPr/>
          <p:nvPr/>
        </p:nvGrpSpPr>
        <p:grpSpPr>
          <a:xfrm>
            <a:off x="3659508" y="780713"/>
            <a:ext cx="4885052" cy="1301914"/>
            <a:chOff x="7306948" y="994073"/>
            <a:chExt cx="4885052" cy="1301914"/>
          </a:xfrm>
        </p:grpSpPr>
        <p:cxnSp>
          <p:nvCxnSpPr>
            <p:cNvPr id="36" name="Straight Connector 35">
              <a:extLst>
                <a:ext uri="{FF2B5EF4-FFF2-40B4-BE49-F238E27FC236}">
                  <a16:creationId xmlns:a16="http://schemas.microsoft.com/office/drawing/2014/main" id="{46D26D0D-20C5-48B3-8893-0B038939246D}"/>
                </a:ext>
              </a:extLst>
            </p:cNvPr>
            <p:cNvCxnSpPr/>
            <p:nvPr/>
          </p:nvCxnSpPr>
          <p:spPr>
            <a:xfrm>
              <a:off x="7452015" y="1851258"/>
              <a:ext cx="4541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CD6E8B53-DBD6-42CD-BEBD-306FC97256DC}"/>
                </a:ext>
              </a:extLst>
            </p:cNvPr>
            <p:cNvGrpSpPr/>
            <p:nvPr/>
          </p:nvGrpSpPr>
          <p:grpSpPr>
            <a:xfrm>
              <a:off x="8217532" y="1655010"/>
              <a:ext cx="418704" cy="640977"/>
              <a:chOff x="2290052" y="1648593"/>
              <a:chExt cx="418704" cy="640977"/>
            </a:xfrm>
          </p:grpSpPr>
          <p:sp>
            <p:nvSpPr>
              <p:cNvPr id="53" name="TextBox 52">
                <a:extLst>
                  <a:ext uri="{FF2B5EF4-FFF2-40B4-BE49-F238E27FC236}">
                    <a16:creationId xmlns:a16="http://schemas.microsoft.com/office/drawing/2014/main" id="{36E49EEE-FCD0-4785-B425-E163EB06D1A2}"/>
                  </a:ext>
                </a:extLst>
              </p:cNvPr>
              <p:cNvSpPr txBox="1"/>
              <p:nvPr/>
            </p:nvSpPr>
            <p:spPr>
              <a:xfrm>
                <a:off x="2290052" y="1920238"/>
                <a:ext cx="418704" cy="369332"/>
              </a:xfrm>
              <a:prstGeom prst="rect">
                <a:avLst/>
              </a:prstGeom>
              <a:noFill/>
            </p:spPr>
            <p:txBody>
              <a:bodyPr wrap="none" rtlCol="0">
                <a:spAutoFit/>
              </a:bodyPr>
              <a:lstStyle/>
              <a:p>
                <a:pPr algn="ctr"/>
                <a:r>
                  <a:rPr lang="en-US" b="1" dirty="0"/>
                  <a:t>97</a:t>
                </a:r>
              </a:p>
            </p:txBody>
          </p:sp>
          <p:cxnSp>
            <p:nvCxnSpPr>
              <p:cNvPr id="54" name="Straight Connector 53">
                <a:extLst>
                  <a:ext uri="{FF2B5EF4-FFF2-40B4-BE49-F238E27FC236}">
                    <a16:creationId xmlns:a16="http://schemas.microsoft.com/office/drawing/2014/main" id="{36AE6F98-2CD8-4B72-86C3-17930933F97F}"/>
                  </a:ext>
                </a:extLst>
              </p:cNvPr>
              <p:cNvCxnSpPr/>
              <p:nvPr/>
            </p:nvCxnSpPr>
            <p:spPr>
              <a:xfrm>
                <a:off x="2499404"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6D4D700-3D43-4E44-B128-E516804CAEFA}"/>
                </a:ext>
              </a:extLst>
            </p:cNvPr>
            <p:cNvGrpSpPr/>
            <p:nvPr/>
          </p:nvGrpSpPr>
          <p:grpSpPr>
            <a:xfrm>
              <a:off x="9185941" y="1655010"/>
              <a:ext cx="418704" cy="640977"/>
              <a:chOff x="3173973" y="1648593"/>
              <a:chExt cx="418704" cy="640977"/>
            </a:xfrm>
          </p:grpSpPr>
          <p:sp>
            <p:nvSpPr>
              <p:cNvPr id="51" name="TextBox 50">
                <a:extLst>
                  <a:ext uri="{FF2B5EF4-FFF2-40B4-BE49-F238E27FC236}">
                    <a16:creationId xmlns:a16="http://schemas.microsoft.com/office/drawing/2014/main" id="{6B86F9F8-4B2B-4C55-A4A2-B6D797222783}"/>
                  </a:ext>
                </a:extLst>
              </p:cNvPr>
              <p:cNvSpPr txBox="1"/>
              <p:nvPr/>
            </p:nvSpPr>
            <p:spPr>
              <a:xfrm>
                <a:off x="3173973" y="1920238"/>
                <a:ext cx="418704" cy="369332"/>
              </a:xfrm>
              <a:prstGeom prst="rect">
                <a:avLst/>
              </a:prstGeom>
              <a:noFill/>
            </p:spPr>
            <p:txBody>
              <a:bodyPr wrap="none" rtlCol="0">
                <a:spAutoFit/>
              </a:bodyPr>
              <a:lstStyle/>
              <a:p>
                <a:pPr algn="ctr"/>
                <a:r>
                  <a:rPr lang="en-US" b="1" dirty="0"/>
                  <a:t>99</a:t>
                </a:r>
              </a:p>
            </p:txBody>
          </p:sp>
          <p:cxnSp>
            <p:nvCxnSpPr>
              <p:cNvPr id="52" name="Straight Connector 51">
                <a:extLst>
                  <a:ext uri="{FF2B5EF4-FFF2-40B4-BE49-F238E27FC236}">
                    <a16:creationId xmlns:a16="http://schemas.microsoft.com/office/drawing/2014/main" id="{1206F1A9-2A26-475B-9AC2-B96D9003EF88}"/>
                  </a:ext>
                </a:extLst>
              </p:cNvPr>
              <p:cNvCxnSpPr/>
              <p:nvPr/>
            </p:nvCxnSpPr>
            <p:spPr>
              <a:xfrm>
                <a:off x="3383325"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C8B48ED2-099F-4B92-8EDD-188FF3468CC7}"/>
                </a:ext>
              </a:extLst>
            </p:cNvPr>
            <p:cNvSpPr txBox="1"/>
            <p:nvPr/>
          </p:nvSpPr>
          <p:spPr>
            <a:xfrm>
              <a:off x="7625329" y="1232034"/>
              <a:ext cx="680700" cy="646331"/>
            </a:xfrm>
            <a:prstGeom prst="rect">
              <a:avLst/>
            </a:prstGeom>
            <a:noFill/>
          </p:spPr>
          <p:txBody>
            <a:bodyPr wrap="none" rtlCol="0">
              <a:spAutoFit/>
            </a:bodyPr>
            <a:lstStyle/>
            <a:p>
              <a:pPr algn="ctr"/>
              <a:r>
                <a:rPr lang="en-US" dirty="0"/>
                <a:t>Low</a:t>
              </a:r>
            </a:p>
            <a:p>
              <a:pPr algn="ctr"/>
              <a:r>
                <a:rPr lang="en-US" dirty="0"/>
                <a:t>temp</a:t>
              </a:r>
            </a:p>
          </p:txBody>
        </p:sp>
        <p:sp>
          <p:nvSpPr>
            <p:cNvPr id="40" name="TextBox 39">
              <a:extLst>
                <a:ext uri="{FF2B5EF4-FFF2-40B4-BE49-F238E27FC236}">
                  <a16:creationId xmlns:a16="http://schemas.microsoft.com/office/drawing/2014/main" id="{326FB25F-64DF-4CFB-A3CE-55C0036AC88B}"/>
                </a:ext>
              </a:extLst>
            </p:cNvPr>
            <p:cNvSpPr txBox="1"/>
            <p:nvPr/>
          </p:nvSpPr>
          <p:spPr>
            <a:xfrm>
              <a:off x="8487543" y="1232034"/>
              <a:ext cx="883575" cy="646331"/>
            </a:xfrm>
            <a:prstGeom prst="rect">
              <a:avLst/>
            </a:prstGeom>
            <a:noFill/>
          </p:spPr>
          <p:txBody>
            <a:bodyPr wrap="none" rtlCol="0">
              <a:spAutoFit/>
            </a:bodyPr>
            <a:lstStyle/>
            <a:p>
              <a:pPr algn="ctr"/>
              <a:r>
                <a:rPr lang="en-US" dirty="0"/>
                <a:t>Normal</a:t>
              </a:r>
            </a:p>
            <a:p>
              <a:pPr algn="ctr"/>
              <a:r>
                <a:rPr lang="en-US" dirty="0"/>
                <a:t>temp</a:t>
              </a:r>
            </a:p>
          </p:txBody>
        </p:sp>
        <p:sp>
          <p:nvSpPr>
            <p:cNvPr id="41" name="TextBox 40">
              <a:extLst>
                <a:ext uri="{FF2B5EF4-FFF2-40B4-BE49-F238E27FC236}">
                  <a16:creationId xmlns:a16="http://schemas.microsoft.com/office/drawing/2014/main" id="{560DFA96-1AD7-43FD-86A8-FC1868E407BA}"/>
                </a:ext>
              </a:extLst>
            </p:cNvPr>
            <p:cNvSpPr txBox="1"/>
            <p:nvPr/>
          </p:nvSpPr>
          <p:spPr>
            <a:xfrm>
              <a:off x="9544139" y="1232034"/>
              <a:ext cx="698846" cy="646331"/>
            </a:xfrm>
            <a:prstGeom prst="rect">
              <a:avLst/>
            </a:prstGeom>
            <a:noFill/>
          </p:spPr>
          <p:txBody>
            <a:bodyPr wrap="none" rtlCol="0">
              <a:spAutoFit/>
            </a:bodyPr>
            <a:lstStyle/>
            <a:p>
              <a:pPr algn="ctr"/>
              <a:r>
                <a:rPr lang="en-US" dirty="0"/>
                <a:t>Low</a:t>
              </a:r>
              <a:br>
                <a:rPr lang="en-US" dirty="0"/>
              </a:br>
              <a:r>
                <a:rPr lang="en-US" dirty="0"/>
                <a:t>Fever</a:t>
              </a:r>
            </a:p>
          </p:txBody>
        </p:sp>
        <p:grpSp>
          <p:nvGrpSpPr>
            <p:cNvPr id="42" name="Group 41">
              <a:extLst>
                <a:ext uri="{FF2B5EF4-FFF2-40B4-BE49-F238E27FC236}">
                  <a16:creationId xmlns:a16="http://schemas.microsoft.com/office/drawing/2014/main" id="{ADCC4C71-9989-4C43-8C8B-F7BF8F572D03}"/>
                </a:ext>
              </a:extLst>
            </p:cNvPr>
            <p:cNvGrpSpPr/>
            <p:nvPr/>
          </p:nvGrpSpPr>
          <p:grpSpPr>
            <a:xfrm>
              <a:off x="10029865" y="1655010"/>
              <a:ext cx="710452" cy="640977"/>
              <a:chOff x="3028099" y="1648593"/>
              <a:chExt cx="710452" cy="640977"/>
            </a:xfrm>
          </p:grpSpPr>
          <p:sp>
            <p:nvSpPr>
              <p:cNvPr id="49" name="TextBox 48">
                <a:extLst>
                  <a:ext uri="{FF2B5EF4-FFF2-40B4-BE49-F238E27FC236}">
                    <a16:creationId xmlns:a16="http://schemas.microsoft.com/office/drawing/2014/main" id="{0C1C660B-14C7-443D-A9BC-3557C686EEF4}"/>
                  </a:ext>
                </a:extLst>
              </p:cNvPr>
              <p:cNvSpPr txBox="1"/>
              <p:nvPr/>
            </p:nvSpPr>
            <p:spPr>
              <a:xfrm>
                <a:off x="3028099" y="1920238"/>
                <a:ext cx="710452" cy="369332"/>
              </a:xfrm>
              <a:prstGeom prst="rect">
                <a:avLst/>
              </a:prstGeom>
              <a:noFill/>
            </p:spPr>
            <p:txBody>
              <a:bodyPr wrap="none" rtlCol="0">
                <a:spAutoFit/>
              </a:bodyPr>
              <a:lstStyle/>
              <a:p>
                <a:pPr algn="ctr"/>
                <a:r>
                  <a:rPr lang="en-US" b="1" dirty="0"/>
                  <a:t>100.4</a:t>
                </a:r>
              </a:p>
            </p:txBody>
          </p:sp>
          <p:cxnSp>
            <p:nvCxnSpPr>
              <p:cNvPr id="50" name="Straight Connector 49">
                <a:extLst>
                  <a:ext uri="{FF2B5EF4-FFF2-40B4-BE49-F238E27FC236}">
                    <a16:creationId xmlns:a16="http://schemas.microsoft.com/office/drawing/2014/main" id="{939E793A-0DC6-43F6-9394-6E298DF183BE}"/>
                  </a:ext>
                </a:extLst>
              </p:cNvPr>
              <p:cNvCxnSpPr/>
              <p:nvPr/>
            </p:nvCxnSpPr>
            <p:spPr>
              <a:xfrm>
                <a:off x="3383325"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9833FEDD-62AB-4868-A6D6-695C2B11FC2C}"/>
                </a:ext>
              </a:extLst>
            </p:cNvPr>
            <p:cNvSpPr txBox="1"/>
            <p:nvPr/>
          </p:nvSpPr>
          <p:spPr>
            <a:xfrm>
              <a:off x="10533938" y="1491916"/>
              <a:ext cx="698845" cy="369332"/>
            </a:xfrm>
            <a:prstGeom prst="rect">
              <a:avLst/>
            </a:prstGeom>
            <a:noFill/>
          </p:spPr>
          <p:txBody>
            <a:bodyPr wrap="none" rtlCol="0">
              <a:spAutoFit/>
            </a:bodyPr>
            <a:lstStyle/>
            <a:p>
              <a:pPr algn="ctr"/>
              <a:r>
                <a:rPr lang="en-US" dirty="0"/>
                <a:t>Fever</a:t>
              </a:r>
            </a:p>
          </p:txBody>
        </p:sp>
        <p:grpSp>
          <p:nvGrpSpPr>
            <p:cNvPr id="44" name="Group 43">
              <a:extLst>
                <a:ext uri="{FF2B5EF4-FFF2-40B4-BE49-F238E27FC236}">
                  <a16:creationId xmlns:a16="http://schemas.microsoft.com/office/drawing/2014/main" id="{DC6A6262-764C-4A16-BF26-E5E6797E19CE}"/>
                </a:ext>
              </a:extLst>
            </p:cNvPr>
            <p:cNvGrpSpPr/>
            <p:nvPr/>
          </p:nvGrpSpPr>
          <p:grpSpPr>
            <a:xfrm>
              <a:off x="10984905" y="1655010"/>
              <a:ext cx="710452" cy="640977"/>
              <a:chOff x="2144178" y="1648593"/>
              <a:chExt cx="710452" cy="640977"/>
            </a:xfrm>
          </p:grpSpPr>
          <p:sp>
            <p:nvSpPr>
              <p:cNvPr id="47" name="TextBox 46">
                <a:extLst>
                  <a:ext uri="{FF2B5EF4-FFF2-40B4-BE49-F238E27FC236}">
                    <a16:creationId xmlns:a16="http://schemas.microsoft.com/office/drawing/2014/main" id="{8061E341-3341-4F72-935B-255E6E882FCC}"/>
                  </a:ext>
                </a:extLst>
              </p:cNvPr>
              <p:cNvSpPr txBox="1"/>
              <p:nvPr/>
            </p:nvSpPr>
            <p:spPr>
              <a:xfrm>
                <a:off x="2144178" y="1920238"/>
                <a:ext cx="710452" cy="369332"/>
              </a:xfrm>
              <a:prstGeom prst="rect">
                <a:avLst/>
              </a:prstGeom>
              <a:noFill/>
            </p:spPr>
            <p:txBody>
              <a:bodyPr wrap="none" rtlCol="0">
                <a:spAutoFit/>
              </a:bodyPr>
              <a:lstStyle/>
              <a:p>
                <a:pPr algn="ctr"/>
                <a:r>
                  <a:rPr lang="en-US" b="1" dirty="0"/>
                  <a:t>103.1</a:t>
                </a:r>
              </a:p>
            </p:txBody>
          </p:sp>
          <p:cxnSp>
            <p:nvCxnSpPr>
              <p:cNvPr id="48" name="Straight Connector 47">
                <a:extLst>
                  <a:ext uri="{FF2B5EF4-FFF2-40B4-BE49-F238E27FC236}">
                    <a16:creationId xmlns:a16="http://schemas.microsoft.com/office/drawing/2014/main" id="{3D6B45A9-54F0-4A33-96B5-57CBA758E997}"/>
                  </a:ext>
                </a:extLst>
              </p:cNvPr>
              <p:cNvCxnSpPr/>
              <p:nvPr/>
            </p:nvCxnSpPr>
            <p:spPr>
              <a:xfrm>
                <a:off x="2499404"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EF198019-38DB-4865-A97A-BCBE3CE278A9}"/>
                </a:ext>
              </a:extLst>
            </p:cNvPr>
            <p:cNvSpPr txBox="1"/>
            <p:nvPr/>
          </p:nvSpPr>
          <p:spPr>
            <a:xfrm>
              <a:off x="11493154" y="1232034"/>
              <a:ext cx="698846" cy="646331"/>
            </a:xfrm>
            <a:prstGeom prst="rect">
              <a:avLst/>
            </a:prstGeom>
            <a:noFill/>
          </p:spPr>
          <p:txBody>
            <a:bodyPr wrap="none" rtlCol="0">
              <a:spAutoFit/>
            </a:bodyPr>
            <a:lstStyle/>
            <a:p>
              <a:pPr algn="ctr"/>
              <a:r>
                <a:rPr lang="en-US" dirty="0"/>
                <a:t>High</a:t>
              </a:r>
            </a:p>
            <a:p>
              <a:pPr algn="ctr"/>
              <a:r>
                <a:rPr lang="en-US" dirty="0"/>
                <a:t>Fever</a:t>
              </a:r>
            </a:p>
          </p:txBody>
        </p:sp>
        <p:sp>
          <p:nvSpPr>
            <p:cNvPr id="46" name="TextBox 45">
              <a:extLst>
                <a:ext uri="{FF2B5EF4-FFF2-40B4-BE49-F238E27FC236}">
                  <a16:creationId xmlns:a16="http://schemas.microsoft.com/office/drawing/2014/main" id="{16DFC492-2871-4520-ABEA-8D120009D59A}"/>
                </a:ext>
              </a:extLst>
            </p:cNvPr>
            <p:cNvSpPr txBox="1"/>
            <p:nvPr/>
          </p:nvSpPr>
          <p:spPr>
            <a:xfrm>
              <a:off x="7306948" y="994073"/>
              <a:ext cx="1243547" cy="369332"/>
            </a:xfrm>
            <a:prstGeom prst="rect">
              <a:avLst/>
            </a:prstGeom>
            <a:noFill/>
          </p:spPr>
          <p:txBody>
            <a:bodyPr wrap="none" rtlCol="0">
              <a:spAutoFit/>
            </a:bodyPr>
            <a:lstStyle/>
            <a:p>
              <a:pPr algn="ctr"/>
              <a:r>
                <a:rPr lang="en-US" b="1" dirty="0"/>
                <a:t>Body Temp</a:t>
              </a:r>
            </a:p>
          </p:txBody>
        </p:sp>
      </p:grpSp>
    </p:spTree>
    <p:extLst>
      <p:ext uri="{BB962C8B-B14F-4D97-AF65-F5344CB8AC3E}">
        <p14:creationId xmlns:p14="http://schemas.microsoft.com/office/powerpoint/2010/main" val="413455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BAD32-FAD7-4013-9BF1-35CB1C3A3ADE}"/>
              </a:ext>
            </a:extLst>
          </p:cNvPr>
          <p:cNvSpPr>
            <a:spLocks noGrp="1"/>
          </p:cNvSpPr>
          <p:nvPr>
            <p:ph type="title"/>
          </p:nvPr>
        </p:nvSpPr>
        <p:spPr/>
        <p:txBody>
          <a:bodyPr>
            <a:normAutofit fontScale="90000"/>
          </a:bodyPr>
          <a:lstStyle/>
          <a:p>
            <a:r>
              <a:rPr lang="en-US" dirty="0"/>
              <a:t>Why is this so complex?</a:t>
            </a:r>
          </a:p>
        </p:txBody>
      </p:sp>
      <p:sp>
        <p:nvSpPr>
          <p:cNvPr id="4" name="Slide Number Placeholder 3">
            <a:extLst>
              <a:ext uri="{FF2B5EF4-FFF2-40B4-BE49-F238E27FC236}">
                <a16:creationId xmlns:a16="http://schemas.microsoft.com/office/drawing/2014/main" id="{1A3D8D36-6A5A-4F5F-A3C9-E3F7E9A3685B}"/>
              </a:ext>
            </a:extLst>
          </p:cNvPr>
          <p:cNvSpPr>
            <a:spLocks noGrp="1"/>
          </p:cNvSpPr>
          <p:nvPr>
            <p:ph type="sldNum" sz="quarter" idx="12"/>
          </p:nvPr>
        </p:nvSpPr>
        <p:spPr/>
        <p:txBody>
          <a:bodyPr/>
          <a:lstStyle/>
          <a:p>
            <a:fld id="{0A634600-F34B-4093-B870-F713BA967734}" type="slidenum">
              <a:rPr lang="en-US" smtClean="0"/>
              <a:pPr/>
              <a:t>19</a:t>
            </a:fld>
            <a:endParaRPr lang="en-US" dirty="0"/>
          </a:p>
        </p:txBody>
      </p:sp>
      <p:grpSp>
        <p:nvGrpSpPr>
          <p:cNvPr id="22" name="Group 21">
            <a:extLst>
              <a:ext uri="{FF2B5EF4-FFF2-40B4-BE49-F238E27FC236}">
                <a16:creationId xmlns:a16="http://schemas.microsoft.com/office/drawing/2014/main" id="{F2B843E3-044F-4AB1-BA8A-F5BBF3F49FF5}"/>
              </a:ext>
            </a:extLst>
          </p:cNvPr>
          <p:cNvGrpSpPr/>
          <p:nvPr/>
        </p:nvGrpSpPr>
        <p:grpSpPr>
          <a:xfrm>
            <a:off x="1557841" y="2327709"/>
            <a:ext cx="3625817" cy="4430314"/>
            <a:chOff x="7617782" y="2541069"/>
            <a:chExt cx="3625817" cy="4430314"/>
          </a:xfrm>
        </p:grpSpPr>
        <p:sp>
          <p:nvSpPr>
            <p:cNvPr id="107" name="TextBox 106">
              <a:extLst>
                <a:ext uri="{FF2B5EF4-FFF2-40B4-BE49-F238E27FC236}">
                  <a16:creationId xmlns:a16="http://schemas.microsoft.com/office/drawing/2014/main" id="{AC695EE6-5218-4CD0-9EB1-549735080397}"/>
                </a:ext>
              </a:extLst>
            </p:cNvPr>
            <p:cNvSpPr txBox="1"/>
            <p:nvPr/>
          </p:nvSpPr>
          <p:spPr>
            <a:xfrm>
              <a:off x="7627407" y="2877955"/>
              <a:ext cx="3603974" cy="4093428"/>
            </a:xfrm>
            <a:prstGeom prst="rect">
              <a:avLst/>
            </a:prstGeom>
            <a:noFill/>
            <a:ln>
              <a:solidFill>
                <a:schemeClr val="bg1">
                  <a:lumMod val="85000"/>
                </a:schemeClr>
              </a:solidFill>
            </a:ln>
          </p:spPr>
          <p:txBody>
            <a:bodyPr wrap="square" rtlCol="0">
              <a:spAutoFit/>
            </a:bodyPr>
            <a:lstStyle/>
            <a:p>
              <a:r>
                <a:rPr lang="en-US" sz="2000" b="1" dirty="0"/>
                <a:t>if</a:t>
              </a:r>
              <a:r>
                <a:rPr lang="en-US" sz="2000" dirty="0"/>
                <a:t> </a:t>
              </a:r>
              <a:r>
                <a:rPr lang="en-US" sz="2000" dirty="0">
                  <a:highlight>
                    <a:srgbClr val="EFE5F7"/>
                  </a:highlight>
                </a:rPr>
                <a:t>temp &gt;= </a:t>
              </a:r>
              <a:r>
                <a:rPr lang="en-US" sz="2000" b="1" dirty="0">
                  <a:solidFill>
                    <a:srgbClr val="C00000"/>
                  </a:solidFill>
                  <a:highlight>
                    <a:srgbClr val="EFE5F7"/>
                  </a:highlight>
                </a:rPr>
                <a:t>103.1</a:t>
              </a:r>
              <a:r>
                <a:rPr lang="en-US" sz="2000" dirty="0">
                  <a:highlight>
                    <a:srgbClr val="EFE5F7"/>
                  </a:highlight>
                </a:rPr>
                <a:t>:</a:t>
              </a:r>
            </a:p>
            <a:p>
              <a:r>
                <a:rPr lang="en-US" sz="2000" dirty="0"/>
                <a:t>   category = 'High Fever'</a:t>
              </a:r>
            </a:p>
            <a:p>
              <a:r>
                <a:rPr lang="en-US" sz="2000" b="1" dirty="0"/>
                <a:t>else:</a:t>
              </a:r>
            </a:p>
            <a:p>
              <a:r>
                <a:rPr lang="en-US" sz="2000" b="1" dirty="0"/>
                <a:t>   if </a:t>
              </a:r>
              <a:r>
                <a:rPr lang="en-US" sz="2000" dirty="0">
                  <a:highlight>
                    <a:srgbClr val="EFE5F7"/>
                  </a:highlight>
                </a:rPr>
                <a:t>temp &gt;= </a:t>
              </a:r>
              <a:r>
                <a:rPr lang="en-US" sz="2000" b="1" dirty="0">
                  <a:solidFill>
                    <a:srgbClr val="C00000"/>
                  </a:solidFill>
                  <a:highlight>
                    <a:srgbClr val="EFE5F7"/>
                  </a:highlight>
                </a:rPr>
                <a:t>100.4</a:t>
              </a:r>
              <a:r>
                <a:rPr lang="en-US" sz="2000" dirty="0">
                  <a:highlight>
                    <a:srgbClr val="EFE5F7"/>
                  </a:highlight>
                </a:rPr>
                <a:t>:</a:t>
              </a:r>
            </a:p>
            <a:p>
              <a:r>
                <a:rPr lang="en-US" sz="2000" dirty="0"/>
                <a:t>      category = 'Fever'</a:t>
              </a:r>
            </a:p>
            <a:p>
              <a:r>
                <a:rPr lang="en-US" sz="2000" dirty="0"/>
                <a:t>   </a:t>
              </a:r>
              <a:r>
                <a:rPr lang="en-US" sz="2000" b="1" dirty="0"/>
                <a:t>else:</a:t>
              </a:r>
            </a:p>
            <a:p>
              <a:r>
                <a:rPr lang="en-US" sz="2000" b="1" dirty="0"/>
                <a:t>      if </a:t>
              </a:r>
              <a:r>
                <a:rPr lang="en-US" sz="2000" dirty="0">
                  <a:highlight>
                    <a:srgbClr val="EFE5F7"/>
                  </a:highlight>
                </a:rPr>
                <a:t>temp &gt;= </a:t>
              </a:r>
              <a:r>
                <a:rPr lang="en-US" sz="2000" b="1" dirty="0">
                  <a:solidFill>
                    <a:srgbClr val="C00000"/>
                  </a:solidFill>
                  <a:highlight>
                    <a:srgbClr val="EFE5F7"/>
                  </a:highlight>
                </a:rPr>
                <a:t>99</a:t>
              </a:r>
              <a:r>
                <a:rPr lang="en-US" sz="2000" dirty="0">
                  <a:highlight>
                    <a:srgbClr val="EFE5F7"/>
                  </a:highlight>
                </a:rPr>
                <a:t>:</a:t>
              </a:r>
            </a:p>
            <a:p>
              <a:r>
                <a:rPr lang="en-US" sz="2000" dirty="0"/>
                <a:t>         category = 'Low Fever'      </a:t>
              </a:r>
            </a:p>
            <a:p>
              <a:r>
                <a:rPr lang="en-US" sz="2000" b="1" dirty="0"/>
                <a:t>      else:</a:t>
              </a:r>
            </a:p>
            <a:p>
              <a:r>
                <a:rPr lang="en-US" sz="2000" b="1" dirty="0"/>
                <a:t>         if </a:t>
              </a:r>
              <a:r>
                <a:rPr lang="en-US" sz="2000" dirty="0">
                  <a:highlight>
                    <a:srgbClr val="EFE5F7"/>
                  </a:highlight>
                </a:rPr>
                <a:t>temp &gt;= </a:t>
              </a:r>
              <a:r>
                <a:rPr lang="en-US" sz="2000" b="1" dirty="0">
                  <a:solidFill>
                    <a:srgbClr val="C00000"/>
                  </a:solidFill>
                  <a:highlight>
                    <a:srgbClr val="EFE5F7"/>
                  </a:highlight>
                </a:rPr>
                <a:t>97</a:t>
              </a:r>
              <a:r>
                <a:rPr lang="en-US" sz="2000" dirty="0">
                  <a:highlight>
                    <a:srgbClr val="EFE5F7"/>
                  </a:highlight>
                </a:rPr>
                <a:t>:</a:t>
              </a:r>
            </a:p>
            <a:p>
              <a:r>
                <a:rPr lang="en-US" sz="2000" dirty="0"/>
                <a:t>            category = 'Normal temp'</a:t>
              </a:r>
            </a:p>
            <a:p>
              <a:r>
                <a:rPr lang="en-US" sz="2000" dirty="0"/>
                <a:t>         </a:t>
              </a:r>
              <a:r>
                <a:rPr lang="en-US" sz="2000" b="1" dirty="0"/>
                <a:t>else</a:t>
              </a:r>
              <a:r>
                <a:rPr lang="en-US" sz="2000" dirty="0"/>
                <a:t>:</a:t>
              </a:r>
            </a:p>
            <a:p>
              <a:r>
                <a:rPr lang="en-US" sz="2000" dirty="0"/>
                <a:t>            category = 'Low Temp'</a:t>
              </a:r>
            </a:p>
          </p:txBody>
        </p:sp>
        <p:sp>
          <p:nvSpPr>
            <p:cNvPr id="108" name="Rectangle 107">
              <a:extLst>
                <a:ext uri="{FF2B5EF4-FFF2-40B4-BE49-F238E27FC236}">
                  <a16:creationId xmlns:a16="http://schemas.microsoft.com/office/drawing/2014/main" id="{D4340E76-0EEE-45C1-A2A6-CC91D1D82115}"/>
                </a:ext>
              </a:extLst>
            </p:cNvPr>
            <p:cNvSpPr/>
            <p:nvPr/>
          </p:nvSpPr>
          <p:spPr>
            <a:xfrm>
              <a:off x="7617782" y="2541069"/>
              <a:ext cx="3625817" cy="3946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IF-ELSE-IF </a:t>
              </a:r>
              <a:r>
                <a:rPr lang="en-US" b="1" dirty="0">
                  <a:solidFill>
                    <a:srgbClr val="FFFF00"/>
                  </a:solidFill>
                  <a:sym typeface="Wingdings" panose="05000000000000000000" pitchFamily="2" charset="2"/>
                </a:rPr>
                <a:t> </a:t>
              </a:r>
              <a:r>
                <a:rPr lang="en-US" b="1" dirty="0">
                  <a:solidFill>
                    <a:srgbClr val="FFFF00"/>
                  </a:solidFill>
                </a:rPr>
                <a:t>right to left</a:t>
              </a:r>
            </a:p>
          </p:txBody>
        </p:sp>
      </p:grpSp>
      <p:grpSp>
        <p:nvGrpSpPr>
          <p:cNvPr id="10" name="Group 9">
            <a:extLst>
              <a:ext uri="{FF2B5EF4-FFF2-40B4-BE49-F238E27FC236}">
                <a16:creationId xmlns:a16="http://schemas.microsoft.com/office/drawing/2014/main" id="{EF583A73-1134-4174-A040-D1C1525D325D}"/>
              </a:ext>
            </a:extLst>
          </p:cNvPr>
          <p:cNvGrpSpPr/>
          <p:nvPr/>
        </p:nvGrpSpPr>
        <p:grpSpPr>
          <a:xfrm>
            <a:off x="6233981" y="2103120"/>
            <a:ext cx="4446719" cy="4654903"/>
            <a:chOff x="5764081" y="2103120"/>
            <a:chExt cx="4446719" cy="4654903"/>
          </a:xfrm>
        </p:grpSpPr>
        <p:grpSp>
          <p:nvGrpSpPr>
            <p:cNvPr id="60" name="Group 59">
              <a:extLst>
                <a:ext uri="{FF2B5EF4-FFF2-40B4-BE49-F238E27FC236}">
                  <a16:creationId xmlns:a16="http://schemas.microsoft.com/office/drawing/2014/main" id="{84D769EF-183B-4CCF-83B9-AF22C40AA184}"/>
                </a:ext>
              </a:extLst>
            </p:cNvPr>
            <p:cNvGrpSpPr/>
            <p:nvPr/>
          </p:nvGrpSpPr>
          <p:grpSpPr>
            <a:xfrm>
              <a:off x="5764081" y="2327709"/>
              <a:ext cx="4192719" cy="4430314"/>
              <a:chOff x="7617782" y="2541069"/>
              <a:chExt cx="4192719" cy="4430314"/>
            </a:xfrm>
          </p:grpSpPr>
          <p:sp>
            <p:nvSpPr>
              <p:cNvPr id="111" name="TextBox 110">
                <a:extLst>
                  <a:ext uri="{FF2B5EF4-FFF2-40B4-BE49-F238E27FC236}">
                    <a16:creationId xmlns:a16="http://schemas.microsoft.com/office/drawing/2014/main" id="{1415765F-C632-42CC-867D-79C3E056A71E}"/>
                  </a:ext>
                </a:extLst>
              </p:cNvPr>
              <p:cNvSpPr txBox="1"/>
              <p:nvPr/>
            </p:nvSpPr>
            <p:spPr>
              <a:xfrm>
                <a:off x="7627407" y="2877955"/>
                <a:ext cx="4152614" cy="4093428"/>
              </a:xfrm>
              <a:prstGeom prst="rect">
                <a:avLst/>
              </a:prstGeom>
              <a:noFill/>
              <a:ln>
                <a:solidFill>
                  <a:schemeClr val="bg1">
                    <a:lumMod val="85000"/>
                  </a:schemeClr>
                </a:solidFill>
              </a:ln>
            </p:spPr>
            <p:txBody>
              <a:bodyPr wrap="square" rtlCol="0">
                <a:spAutoFit/>
              </a:bodyPr>
              <a:lstStyle/>
              <a:p>
                <a:r>
                  <a:rPr lang="en-US" sz="2000" b="1" dirty="0"/>
                  <a:t>if</a:t>
                </a:r>
                <a:r>
                  <a:rPr lang="en-US" sz="2000" dirty="0"/>
                  <a:t> </a:t>
                </a:r>
                <a:r>
                  <a:rPr lang="en-US" sz="2000" dirty="0">
                    <a:highlight>
                      <a:srgbClr val="EFE5F7"/>
                    </a:highlight>
                  </a:rPr>
                  <a:t>temp &gt;= </a:t>
                </a:r>
                <a:r>
                  <a:rPr lang="en-US" sz="2000" b="1" dirty="0">
                    <a:solidFill>
                      <a:srgbClr val="C00000"/>
                    </a:solidFill>
                    <a:highlight>
                      <a:srgbClr val="EFE5F7"/>
                    </a:highlight>
                  </a:rPr>
                  <a:t>103.1</a:t>
                </a:r>
                <a:r>
                  <a:rPr lang="en-US" sz="2000" dirty="0">
                    <a:highlight>
                      <a:srgbClr val="EFE5F7"/>
                    </a:highlight>
                  </a:rPr>
                  <a:t>:</a:t>
                </a:r>
              </a:p>
              <a:p>
                <a:r>
                  <a:rPr lang="en-US" sz="2000" dirty="0"/>
                  <a:t>   category = 'High Fever’</a:t>
                </a:r>
              </a:p>
              <a:p>
                <a:endParaRPr lang="en-US" sz="2000" dirty="0"/>
              </a:p>
              <a:p>
                <a:r>
                  <a:rPr lang="en-US" sz="2000" b="1" dirty="0"/>
                  <a:t>if </a:t>
                </a:r>
                <a:r>
                  <a:rPr lang="en-US" sz="2000" dirty="0">
                    <a:highlight>
                      <a:srgbClr val="EFE5F7"/>
                    </a:highlight>
                  </a:rPr>
                  <a:t>temp &gt;= </a:t>
                </a:r>
                <a:r>
                  <a:rPr lang="en-US" sz="2000" b="1" dirty="0">
                    <a:solidFill>
                      <a:srgbClr val="C00000"/>
                    </a:solidFill>
                    <a:highlight>
                      <a:srgbClr val="EFE5F7"/>
                    </a:highlight>
                  </a:rPr>
                  <a:t>100.4</a:t>
                </a:r>
                <a:r>
                  <a:rPr lang="en-US" sz="2000" dirty="0">
                    <a:highlight>
                      <a:srgbClr val="EFE5F7"/>
                    </a:highlight>
                  </a:rPr>
                  <a:t>:</a:t>
                </a:r>
              </a:p>
              <a:p>
                <a:r>
                  <a:rPr lang="en-US" sz="2000" dirty="0"/>
                  <a:t>   category = 'Fever’</a:t>
                </a:r>
              </a:p>
              <a:p>
                <a:endParaRPr lang="en-US" sz="2000" dirty="0"/>
              </a:p>
              <a:p>
                <a:r>
                  <a:rPr lang="en-US" sz="2000" b="1" dirty="0"/>
                  <a:t>if </a:t>
                </a:r>
                <a:r>
                  <a:rPr lang="en-US" sz="2000" dirty="0">
                    <a:highlight>
                      <a:srgbClr val="EFE5F7"/>
                    </a:highlight>
                  </a:rPr>
                  <a:t>temp &gt;= </a:t>
                </a:r>
                <a:r>
                  <a:rPr lang="en-US" sz="2000" b="1" dirty="0">
                    <a:solidFill>
                      <a:srgbClr val="C00000"/>
                    </a:solidFill>
                    <a:highlight>
                      <a:srgbClr val="EFE5F7"/>
                    </a:highlight>
                  </a:rPr>
                  <a:t>99</a:t>
                </a:r>
                <a:r>
                  <a:rPr lang="en-US" sz="2000" dirty="0">
                    <a:highlight>
                      <a:srgbClr val="EFE5F7"/>
                    </a:highlight>
                  </a:rPr>
                  <a:t>:</a:t>
                </a:r>
              </a:p>
              <a:p>
                <a:r>
                  <a:rPr lang="en-US" sz="2000" dirty="0"/>
                  <a:t>   category = 'Low Fever’  </a:t>
                </a:r>
              </a:p>
              <a:p>
                <a:r>
                  <a:rPr lang="en-US" sz="2000" dirty="0"/>
                  <a:t>    </a:t>
                </a:r>
              </a:p>
              <a:p>
                <a:r>
                  <a:rPr lang="en-US" sz="2000" b="1" dirty="0"/>
                  <a:t>if </a:t>
                </a:r>
                <a:r>
                  <a:rPr lang="en-US" sz="2000" dirty="0">
                    <a:highlight>
                      <a:srgbClr val="EFE5F7"/>
                    </a:highlight>
                  </a:rPr>
                  <a:t>temp &gt;= </a:t>
                </a:r>
                <a:r>
                  <a:rPr lang="en-US" sz="2000" b="1" dirty="0">
                    <a:solidFill>
                      <a:srgbClr val="C00000"/>
                    </a:solidFill>
                    <a:highlight>
                      <a:srgbClr val="EFE5F7"/>
                    </a:highlight>
                  </a:rPr>
                  <a:t>97</a:t>
                </a:r>
                <a:r>
                  <a:rPr lang="en-US" sz="2000" dirty="0">
                    <a:highlight>
                      <a:srgbClr val="EFE5F7"/>
                    </a:highlight>
                  </a:rPr>
                  <a:t>:</a:t>
                </a:r>
              </a:p>
              <a:p>
                <a:r>
                  <a:rPr lang="en-US" sz="2000" dirty="0"/>
                  <a:t>   category = 'Normal temp'</a:t>
                </a:r>
              </a:p>
              <a:p>
                <a:r>
                  <a:rPr lang="en-US" sz="2000" b="1" dirty="0"/>
                  <a:t>else</a:t>
                </a:r>
                <a:r>
                  <a:rPr lang="en-US" sz="2000" dirty="0"/>
                  <a:t>:</a:t>
                </a:r>
              </a:p>
              <a:p>
                <a:r>
                  <a:rPr lang="en-US" sz="2000" dirty="0"/>
                  <a:t>   category = 'Low Temp'</a:t>
                </a:r>
              </a:p>
            </p:txBody>
          </p:sp>
          <p:sp>
            <p:nvSpPr>
              <p:cNvPr id="112" name="Rectangle 111">
                <a:extLst>
                  <a:ext uri="{FF2B5EF4-FFF2-40B4-BE49-F238E27FC236}">
                    <a16:creationId xmlns:a16="http://schemas.microsoft.com/office/drawing/2014/main" id="{9D2960C3-D268-45E0-9A59-D4FA4E207FE3}"/>
                  </a:ext>
                </a:extLst>
              </p:cNvPr>
              <p:cNvSpPr/>
              <p:nvPr/>
            </p:nvSpPr>
            <p:spPr>
              <a:xfrm>
                <a:off x="7617782" y="2541069"/>
                <a:ext cx="4192719" cy="354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Why not write independent IFs?</a:t>
                </a:r>
                <a:endParaRPr lang="en-US" b="1" dirty="0">
                  <a:solidFill>
                    <a:srgbClr val="FFFF00"/>
                  </a:solidFill>
                </a:endParaRPr>
              </a:p>
            </p:txBody>
          </p:sp>
        </p:grpSp>
        <p:sp>
          <p:nvSpPr>
            <p:cNvPr id="7" name="&quot;Not Allowed&quot; Symbol 6">
              <a:extLst>
                <a:ext uri="{FF2B5EF4-FFF2-40B4-BE49-F238E27FC236}">
                  <a16:creationId xmlns:a16="http://schemas.microsoft.com/office/drawing/2014/main" id="{10E9ACC1-5F86-4410-A21D-2DADC6587452}"/>
                </a:ext>
              </a:extLst>
            </p:cNvPr>
            <p:cNvSpPr/>
            <p:nvPr/>
          </p:nvSpPr>
          <p:spPr>
            <a:xfrm>
              <a:off x="9448800" y="2103120"/>
              <a:ext cx="762000" cy="76200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5" name="Group 34">
            <a:extLst>
              <a:ext uri="{FF2B5EF4-FFF2-40B4-BE49-F238E27FC236}">
                <a16:creationId xmlns:a16="http://schemas.microsoft.com/office/drawing/2014/main" id="{E9A3A04F-7E01-4218-8E12-31E7984C9875}"/>
              </a:ext>
            </a:extLst>
          </p:cNvPr>
          <p:cNvGrpSpPr/>
          <p:nvPr/>
        </p:nvGrpSpPr>
        <p:grpSpPr>
          <a:xfrm>
            <a:off x="3659508" y="780713"/>
            <a:ext cx="4885052" cy="1301914"/>
            <a:chOff x="7306948" y="994073"/>
            <a:chExt cx="4885052" cy="1301914"/>
          </a:xfrm>
        </p:grpSpPr>
        <p:cxnSp>
          <p:nvCxnSpPr>
            <p:cNvPr id="36" name="Straight Connector 35">
              <a:extLst>
                <a:ext uri="{FF2B5EF4-FFF2-40B4-BE49-F238E27FC236}">
                  <a16:creationId xmlns:a16="http://schemas.microsoft.com/office/drawing/2014/main" id="{46D26D0D-20C5-48B3-8893-0B038939246D}"/>
                </a:ext>
              </a:extLst>
            </p:cNvPr>
            <p:cNvCxnSpPr/>
            <p:nvPr/>
          </p:nvCxnSpPr>
          <p:spPr>
            <a:xfrm>
              <a:off x="7452015" y="1851258"/>
              <a:ext cx="4541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CD6E8B53-DBD6-42CD-BEBD-306FC97256DC}"/>
                </a:ext>
              </a:extLst>
            </p:cNvPr>
            <p:cNvGrpSpPr/>
            <p:nvPr/>
          </p:nvGrpSpPr>
          <p:grpSpPr>
            <a:xfrm>
              <a:off x="8217532" y="1655010"/>
              <a:ext cx="418704" cy="640977"/>
              <a:chOff x="2290052" y="1648593"/>
              <a:chExt cx="418704" cy="640977"/>
            </a:xfrm>
          </p:grpSpPr>
          <p:sp>
            <p:nvSpPr>
              <p:cNvPr id="53" name="TextBox 52">
                <a:extLst>
                  <a:ext uri="{FF2B5EF4-FFF2-40B4-BE49-F238E27FC236}">
                    <a16:creationId xmlns:a16="http://schemas.microsoft.com/office/drawing/2014/main" id="{36E49EEE-FCD0-4785-B425-E163EB06D1A2}"/>
                  </a:ext>
                </a:extLst>
              </p:cNvPr>
              <p:cNvSpPr txBox="1"/>
              <p:nvPr/>
            </p:nvSpPr>
            <p:spPr>
              <a:xfrm>
                <a:off x="2290052" y="1920238"/>
                <a:ext cx="418704" cy="369332"/>
              </a:xfrm>
              <a:prstGeom prst="rect">
                <a:avLst/>
              </a:prstGeom>
              <a:noFill/>
            </p:spPr>
            <p:txBody>
              <a:bodyPr wrap="none" rtlCol="0">
                <a:spAutoFit/>
              </a:bodyPr>
              <a:lstStyle/>
              <a:p>
                <a:pPr algn="ctr"/>
                <a:r>
                  <a:rPr lang="en-US" b="1" dirty="0"/>
                  <a:t>97</a:t>
                </a:r>
              </a:p>
            </p:txBody>
          </p:sp>
          <p:cxnSp>
            <p:nvCxnSpPr>
              <p:cNvPr id="54" name="Straight Connector 53">
                <a:extLst>
                  <a:ext uri="{FF2B5EF4-FFF2-40B4-BE49-F238E27FC236}">
                    <a16:creationId xmlns:a16="http://schemas.microsoft.com/office/drawing/2014/main" id="{36AE6F98-2CD8-4B72-86C3-17930933F97F}"/>
                  </a:ext>
                </a:extLst>
              </p:cNvPr>
              <p:cNvCxnSpPr/>
              <p:nvPr/>
            </p:nvCxnSpPr>
            <p:spPr>
              <a:xfrm>
                <a:off x="2499404"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6D4D700-3D43-4E44-B128-E516804CAEFA}"/>
                </a:ext>
              </a:extLst>
            </p:cNvPr>
            <p:cNvGrpSpPr/>
            <p:nvPr/>
          </p:nvGrpSpPr>
          <p:grpSpPr>
            <a:xfrm>
              <a:off x="9185941" y="1655010"/>
              <a:ext cx="418704" cy="640977"/>
              <a:chOff x="3173973" y="1648593"/>
              <a:chExt cx="418704" cy="640977"/>
            </a:xfrm>
          </p:grpSpPr>
          <p:sp>
            <p:nvSpPr>
              <p:cNvPr id="51" name="TextBox 50">
                <a:extLst>
                  <a:ext uri="{FF2B5EF4-FFF2-40B4-BE49-F238E27FC236}">
                    <a16:creationId xmlns:a16="http://schemas.microsoft.com/office/drawing/2014/main" id="{6B86F9F8-4B2B-4C55-A4A2-B6D797222783}"/>
                  </a:ext>
                </a:extLst>
              </p:cNvPr>
              <p:cNvSpPr txBox="1"/>
              <p:nvPr/>
            </p:nvSpPr>
            <p:spPr>
              <a:xfrm>
                <a:off x="3173973" y="1920238"/>
                <a:ext cx="418704" cy="369332"/>
              </a:xfrm>
              <a:prstGeom prst="rect">
                <a:avLst/>
              </a:prstGeom>
              <a:noFill/>
            </p:spPr>
            <p:txBody>
              <a:bodyPr wrap="none" rtlCol="0">
                <a:spAutoFit/>
              </a:bodyPr>
              <a:lstStyle/>
              <a:p>
                <a:pPr algn="ctr"/>
                <a:r>
                  <a:rPr lang="en-US" b="1" dirty="0"/>
                  <a:t>99</a:t>
                </a:r>
              </a:p>
            </p:txBody>
          </p:sp>
          <p:cxnSp>
            <p:nvCxnSpPr>
              <p:cNvPr id="52" name="Straight Connector 51">
                <a:extLst>
                  <a:ext uri="{FF2B5EF4-FFF2-40B4-BE49-F238E27FC236}">
                    <a16:creationId xmlns:a16="http://schemas.microsoft.com/office/drawing/2014/main" id="{1206F1A9-2A26-475B-9AC2-B96D9003EF88}"/>
                  </a:ext>
                </a:extLst>
              </p:cNvPr>
              <p:cNvCxnSpPr/>
              <p:nvPr/>
            </p:nvCxnSpPr>
            <p:spPr>
              <a:xfrm>
                <a:off x="3383325"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C8B48ED2-099F-4B92-8EDD-188FF3468CC7}"/>
                </a:ext>
              </a:extLst>
            </p:cNvPr>
            <p:cNvSpPr txBox="1"/>
            <p:nvPr/>
          </p:nvSpPr>
          <p:spPr>
            <a:xfrm>
              <a:off x="7625329" y="1232034"/>
              <a:ext cx="680700" cy="646331"/>
            </a:xfrm>
            <a:prstGeom prst="rect">
              <a:avLst/>
            </a:prstGeom>
            <a:noFill/>
          </p:spPr>
          <p:txBody>
            <a:bodyPr wrap="none" rtlCol="0">
              <a:spAutoFit/>
            </a:bodyPr>
            <a:lstStyle/>
            <a:p>
              <a:pPr algn="ctr"/>
              <a:r>
                <a:rPr lang="en-US" dirty="0"/>
                <a:t>Low</a:t>
              </a:r>
            </a:p>
            <a:p>
              <a:pPr algn="ctr"/>
              <a:r>
                <a:rPr lang="en-US" dirty="0"/>
                <a:t>temp</a:t>
              </a:r>
            </a:p>
          </p:txBody>
        </p:sp>
        <p:sp>
          <p:nvSpPr>
            <p:cNvPr id="40" name="TextBox 39">
              <a:extLst>
                <a:ext uri="{FF2B5EF4-FFF2-40B4-BE49-F238E27FC236}">
                  <a16:creationId xmlns:a16="http://schemas.microsoft.com/office/drawing/2014/main" id="{326FB25F-64DF-4CFB-A3CE-55C0036AC88B}"/>
                </a:ext>
              </a:extLst>
            </p:cNvPr>
            <p:cNvSpPr txBox="1"/>
            <p:nvPr/>
          </p:nvSpPr>
          <p:spPr>
            <a:xfrm>
              <a:off x="8487543" y="1232034"/>
              <a:ext cx="883575" cy="646331"/>
            </a:xfrm>
            <a:prstGeom prst="rect">
              <a:avLst/>
            </a:prstGeom>
            <a:noFill/>
          </p:spPr>
          <p:txBody>
            <a:bodyPr wrap="none" rtlCol="0">
              <a:spAutoFit/>
            </a:bodyPr>
            <a:lstStyle/>
            <a:p>
              <a:pPr algn="ctr"/>
              <a:r>
                <a:rPr lang="en-US" dirty="0"/>
                <a:t>Normal</a:t>
              </a:r>
            </a:p>
            <a:p>
              <a:pPr algn="ctr"/>
              <a:r>
                <a:rPr lang="en-US" dirty="0"/>
                <a:t>temp</a:t>
              </a:r>
            </a:p>
          </p:txBody>
        </p:sp>
        <p:sp>
          <p:nvSpPr>
            <p:cNvPr id="41" name="TextBox 40">
              <a:extLst>
                <a:ext uri="{FF2B5EF4-FFF2-40B4-BE49-F238E27FC236}">
                  <a16:creationId xmlns:a16="http://schemas.microsoft.com/office/drawing/2014/main" id="{560DFA96-1AD7-43FD-86A8-FC1868E407BA}"/>
                </a:ext>
              </a:extLst>
            </p:cNvPr>
            <p:cNvSpPr txBox="1"/>
            <p:nvPr/>
          </p:nvSpPr>
          <p:spPr>
            <a:xfrm>
              <a:off x="9544139" y="1232034"/>
              <a:ext cx="698846" cy="646331"/>
            </a:xfrm>
            <a:prstGeom prst="rect">
              <a:avLst/>
            </a:prstGeom>
            <a:noFill/>
          </p:spPr>
          <p:txBody>
            <a:bodyPr wrap="none" rtlCol="0">
              <a:spAutoFit/>
            </a:bodyPr>
            <a:lstStyle/>
            <a:p>
              <a:pPr algn="ctr"/>
              <a:r>
                <a:rPr lang="en-US" dirty="0"/>
                <a:t>Low</a:t>
              </a:r>
              <a:br>
                <a:rPr lang="en-US" dirty="0"/>
              </a:br>
              <a:r>
                <a:rPr lang="en-US" dirty="0"/>
                <a:t>Fever</a:t>
              </a:r>
            </a:p>
          </p:txBody>
        </p:sp>
        <p:grpSp>
          <p:nvGrpSpPr>
            <p:cNvPr id="42" name="Group 41">
              <a:extLst>
                <a:ext uri="{FF2B5EF4-FFF2-40B4-BE49-F238E27FC236}">
                  <a16:creationId xmlns:a16="http://schemas.microsoft.com/office/drawing/2014/main" id="{ADCC4C71-9989-4C43-8C8B-F7BF8F572D03}"/>
                </a:ext>
              </a:extLst>
            </p:cNvPr>
            <p:cNvGrpSpPr/>
            <p:nvPr/>
          </p:nvGrpSpPr>
          <p:grpSpPr>
            <a:xfrm>
              <a:off x="10029865" y="1655010"/>
              <a:ext cx="710452" cy="640977"/>
              <a:chOff x="3028099" y="1648593"/>
              <a:chExt cx="710452" cy="640977"/>
            </a:xfrm>
          </p:grpSpPr>
          <p:sp>
            <p:nvSpPr>
              <p:cNvPr id="49" name="TextBox 48">
                <a:extLst>
                  <a:ext uri="{FF2B5EF4-FFF2-40B4-BE49-F238E27FC236}">
                    <a16:creationId xmlns:a16="http://schemas.microsoft.com/office/drawing/2014/main" id="{0C1C660B-14C7-443D-A9BC-3557C686EEF4}"/>
                  </a:ext>
                </a:extLst>
              </p:cNvPr>
              <p:cNvSpPr txBox="1"/>
              <p:nvPr/>
            </p:nvSpPr>
            <p:spPr>
              <a:xfrm>
                <a:off x="3028099" y="1920238"/>
                <a:ext cx="710452" cy="369332"/>
              </a:xfrm>
              <a:prstGeom prst="rect">
                <a:avLst/>
              </a:prstGeom>
              <a:noFill/>
            </p:spPr>
            <p:txBody>
              <a:bodyPr wrap="none" rtlCol="0">
                <a:spAutoFit/>
              </a:bodyPr>
              <a:lstStyle/>
              <a:p>
                <a:pPr algn="ctr"/>
                <a:r>
                  <a:rPr lang="en-US" b="1" dirty="0"/>
                  <a:t>100.4</a:t>
                </a:r>
              </a:p>
            </p:txBody>
          </p:sp>
          <p:cxnSp>
            <p:nvCxnSpPr>
              <p:cNvPr id="50" name="Straight Connector 49">
                <a:extLst>
                  <a:ext uri="{FF2B5EF4-FFF2-40B4-BE49-F238E27FC236}">
                    <a16:creationId xmlns:a16="http://schemas.microsoft.com/office/drawing/2014/main" id="{939E793A-0DC6-43F6-9394-6E298DF183BE}"/>
                  </a:ext>
                </a:extLst>
              </p:cNvPr>
              <p:cNvCxnSpPr/>
              <p:nvPr/>
            </p:nvCxnSpPr>
            <p:spPr>
              <a:xfrm>
                <a:off x="3383325"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9833FEDD-62AB-4868-A6D6-695C2B11FC2C}"/>
                </a:ext>
              </a:extLst>
            </p:cNvPr>
            <p:cNvSpPr txBox="1"/>
            <p:nvPr/>
          </p:nvSpPr>
          <p:spPr>
            <a:xfrm>
              <a:off x="10533938" y="1491916"/>
              <a:ext cx="698845" cy="369332"/>
            </a:xfrm>
            <a:prstGeom prst="rect">
              <a:avLst/>
            </a:prstGeom>
            <a:noFill/>
          </p:spPr>
          <p:txBody>
            <a:bodyPr wrap="none" rtlCol="0">
              <a:spAutoFit/>
            </a:bodyPr>
            <a:lstStyle/>
            <a:p>
              <a:pPr algn="ctr"/>
              <a:r>
                <a:rPr lang="en-US" dirty="0"/>
                <a:t>Fever</a:t>
              </a:r>
            </a:p>
          </p:txBody>
        </p:sp>
        <p:grpSp>
          <p:nvGrpSpPr>
            <p:cNvPr id="44" name="Group 43">
              <a:extLst>
                <a:ext uri="{FF2B5EF4-FFF2-40B4-BE49-F238E27FC236}">
                  <a16:creationId xmlns:a16="http://schemas.microsoft.com/office/drawing/2014/main" id="{DC6A6262-764C-4A16-BF26-E5E6797E19CE}"/>
                </a:ext>
              </a:extLst>
            </p:cNvPr>
            <p:cNvGrpSpPr/>
            <p:nvPr/>
          </p:nvGrpSpPr>
          <p:grpSpPr>
            <a:xfrm>
              <a:off x="10984905" y="1655010"/>
              <a:ext cx="710452" cy="640977"/>
              <a:chOff x="2144178" y="1648593"/>
              <a:chExt cx="710452" cy="640977"/>
            </a:xfrm>
          </p:grpSpPr>
          <p:sp>
            <p:nvSpPr>
              <p:cNvPr id="47" name="TextBox 46">
                <a:extLst>
                  <a:ext uri="{FF2B5EF4-FFF2-40B4-BE49-F238E27FC236}">
                    <a16:creationId xmlns:a16="http://schemas.microsoft.com/office/drawing/2014/main" id="{8061E341-3341-4F72-935B-255E6E882FCC}"/>
                  </a:ext>
                </a:extLst>
              </p:cNvPr>
              <p:cNvSpPr txBox="1"/>
              <p:nvPr/>
            </p:nvSpPr>
            <p:spPr>
              <a:xfrm>
                <a:off x="2144178" y="1920238"/>
                <a:ext cx="710452" cy="369332"/>
              </a:xfrm>
              <a:prstGeom prst="rect">
                <a:avLst/>
              </a:prstGeom>
              <a:noFill/>
            </p:spPr>
            <p:txBody>
              <a:bodyPr wrap="none" rtlCol="0">
                <a:spAutoFit/>
              </a:bodyPr>
              <a:lstStyle/>
              <a:p>
                <a:pPr algn="ctr"/>
                <a:r>
                  <a:rPr lang="en-US" b="1" dirty="0"/>
                  <a:t>103.1</a:t>
                </a:r>
              </a:p>
            </p:txBody>
          </p:sp>
          <p:cxnSp>
            <p:nvCxnSpPr>
              <p:cNvPr id="48" name="Straight Connector 47">
                <a:extLst>
                  <a:ext uri="{FF2B5EF4-FFF2-40B4-BE49-F238E27FC236}">
                    <a16:creationId xmlns:a16="http://schemas.microsoft.com/office/drawing/2014/main" id="{3D6B45A9-54F0-4A33-96B5-57CBA758E997}"/>
                  </a:ext>
                </a:extLst>
              </p:cNvPr>
              <p:cNvCxnSpPr/>
              <p:nvPr/>
            </p:nvCxnSpPr>
            <p:spPr>
              <a:xfrm>
                <a:off x="2499404"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EF198019-38DB-4865-A97A-BCBE3CE278A9}"/>
                </a:ext>
              </a:extLst>
            </p:cNvPr>
            <p:cNvSpPr txBox="1"/>
            <p:nvPr/>
          </p:nvSpPr>
          <p:spPr>
            <a:xfrm>
              <a:off x="11493154" y="1232034"/>
              <a:ext cx="698846" cy="646331"/>
            </a:xfrm>
            <a:prstGeom prst="rect">
              <a:avLst/>
            </a:prstGeom>
            <a:noFill/>
          </p:spPr>
          <p:txBody>
            <a:bodyPr wrap="none" rtlCol="0">
              <a:spAutoFit/>
            </a:bodyPr>
            <a:lstStyle/>
            <a:p>
              <a:pPr algn="ctr"/>
              <a:r>
                <a:rPr lang="en-US" dirty="0"/>
                <a:t>High</a:t>
              </a:r>
            </a:p>
            <a:p>
              <a:pPr algn="ctr"/>
              <a:r>
                <a:rPr lang="en-US" dirty="0"/>
                <a:t>Fever</a:t>
              </a:r>
            </a:p>
          </p:txBody>
        </p:sp>
        <p:sp>
          <p:nvSpPr>
            <p:cNvPr id="46" name="TextBox 45">
              <a:extLst>
                <a:ext uri="{FF2B5EF4-FFF2-40B4-BE49-F238E27FC236}">
                  <a16:creationId xmlns:a16="http://schemas.microsoft.com/office/drawing/2014/main" id="{16DFC492-2871-4520-ABEA-8D120009D59A}"/>
                </a:ext>
              </a:extLst>
            </p:cNvPr>
            <p:cNvSpPr txBox="1"/>
            <p:nvPr/>
          </p:nvSpPr>
          <p:spPr>
            <a:xfrm>
              <a:off x="7306948" y="994073"/>
              <a:ext cx="1243547" cy="369332"/>
            </a:xfrm>
            <a:prstGeom prst="rect">
              <a:avLst/>
            </a:prstGeom>
            <a:noFill/>
          </p:spPr>
          <p:txBody>
            <a:bodyPr wrap="none" rtlCol="0">
              <a:spAutoFit/>
            </a:bodyPr>
            <a:lstStyle/>
            <a:p>
              <a:pPr algn="ctr"/>
              <a:r>
                <a:rPr lang="en-US" b="1" dirty="0"/>
                <a:t>Body Temp</a:t>
              </a:r>
            </a:p>
          </p:txBody>
        </p:sp>
      </p:grpSp>
    </p:spTree>
    <p:extLst>
      <p:ext uri="{BB962C8B-B14F-4D97-AF65-F5344CB8AC3E}">
        <p14:creationId xmlns:p14="http://schemas.microsoft.com/office/powerpoint/2010/main" val="1773106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F2A8F3-9F5E-49D3-B179-43B06DED8D81}"/>
              </a:ext>
            </a:extLst>
          </p:cNvPr>
          <p:cNvSpPr>
            <a:spLocks noGrp="1"/>
          </p:cNvSpPr>
          <p:nvPr>
            <p:ph type="title"/>
          </p:nvPr>
        </p:nvSpPr>
        <p:spPr/>
        <p:txBody>
          <a:bodyPr>
            <a:normAutofit fontScale="90000"/>
          </a:bodyPr>
          <a:lstStyle/>
          <a:p>
            <a:r>
              <a:rPr lang="en-US" dirty="0"/>
              <a:t>Outline</a:t>
            </a:r>
          </a:p>
        </p:txBody>
      </p:sp>
      <p:sp>
        <p:nvSpPr>
          <p:cNvPr id="6" name="Content Placeholder 5">
            <a:extLst>
              <a:ext uri="{FF2B5EF4-FFF2-40B4-BE49-F238E27FC236}">
                <a16:creationId xmlns:a16="http://schemas.microsoft.com/office/drawing/2014/main" id="{73C78DC7-13D2-4DDB-9DDA-B7C8A0E2E034}"/>
              </a:ext>
            </a:extLst>
          </p:cNvPr>
          <p:cNvSpPr>
            <a:spLocks noGrp="1"/>
          </p:cNvSpPr>
          <p:nvPr>
            <p:ph idx="1"/>
          </p:nvPr>
        </p:nvSpPr>
        <p:spPr/>
        <p:txBody>
          <a:bodyPr>
            <a:normAutofit/>
          </a:bodyPr>
          <a:lstStyle/>
          <a:p>
            <a:r>
              <a:rPr lang="en-US" sz="2400" dirty="0"/>
              <a:t>Types of IF Statements</a:t>
            </a:r>
          </a:p>
          <a:p>
            <a:pPr lvl="1"/>
            <a:r>
              <a:rPr lang="en-US" sz="2000" dirty="0"/>
              <a:t>Basic IF </a:t>
            </a:r>
          </a:p>
          <a:p>
            <a:pPr lvl="1"/>
            <a:r>
              <a:rPr lang="en-US" sz="2000" dirty="0"/>
              <a:t>IF-ELSE</a:t>
            </a:r>
          </a:p>
          <a:p>
            <a:pPr lvl="1"/>
            <a:r>
              <a:rPr lang="en-US" sz="2000" dirty="0"/>
              <a:t>IF-ELSE-IF </a:t>
            </a:r>
          </a:p>
          <a:p>
            <a:pPr lvl="1"/>
            <a:r>
              <a:rPr lang="en-US" sz="2000" dirty="0"/>
              <a:t>IF-ELIF-ELSE</a:t>
            </a:r>
          </a:p>
          <a:p>
            <a:r>
              <a:rPr lang="en-US" sz="2400" dirty="0"/>
              <a:t>Handling a Range of Values (series)</a:t>
            </a:r>
          </a:p>
          <a:p>
            <a:r>
              <a:rPr lang="en-US" sz="2400" dirty="0"/>
              <a:t>String Modification – lower(), upper(), title()</a:t>
            </a:r>
          </a:p>
          <a:p>
            <a:r>
              <a:rPr lang="en-US" sz="2400" dirty="0"/>
              <a:t>Working with Booleans</a:t>
            </a:r>
          </a:p>
          <a:p>
            <a:pPr lvl="1"/>
            <a:r>
              <a:rPr lang="en-US" sz="2000" dirty="0"/>
              <a:t>Create a Boolean Variables</a:t>
            </a:r>
          </a:p>
          <a:p>
            <a:pPr lvl="1"/>
            <a:r>
              <a:rPr lang="en-US" sz="2000" dirty="0"/>
              <a:t>Testing a Boolean Variable</a:t>
            </a:r>
          </a:p>
          <a:p>
            <a:r>
              <a:rPr lang="en-US" sz="2400" dirty="0"/>
              <a:t>Logical Operators – and, or, not</a:t>
            </a:r>
          </a:p>
          <a:p>
            <a:r>
              <a:rPr lang="en-US" sz="2400" dirty="0"/>
              <a:t>String Comparison</a:t>
            </a:r>
          </a:p>
        </p:txBody>
      </p:sp>
      <p:sp>
        <p:nvSpPr>
          <p:cNvPr id="3" name="Slide Number Placeholder 2">
            <a:extLst>
              <a:ext uri="{FF2B5EF4-FFF2-40B4-BE49-F238E27FC236}">
                <a16:creationId xmlns:a16="http://schemas.microsoft.com/office/drawing/2014/main" id="{F6A6AB0C-D33A-4024-88AA-C1374F4AEA39}"/>
              </a:ext>
            </a:extLst>
          </p:cNvPr>
          <p:cNvSpPr>
            <a:spLocks noGrp="1"/>
          </p:cNvSpPr>
          <p:nvPr>
            <p:ph type="sldNum" sz="quarter" idx="12"/>
          </p:nvPr>
        </p:nvSpPr>
        <p:spPr/>
        <p:txBody>
          <a:bodyPr/>
          <a:lstStyle/>
          <a:p>
            <a:fld id="{0A634600-F34B-4093-B870-F713BA967734}" type="slidenum">
              <a:rPr lang="en-US" smtClean="0"/>
              <a:t>2</a:t>
            </a:fld>
            <a:endParaRPr lang="en-US" dirty="0"/>
          </a:p>
        </p:txBody>
      </p:sp>
    </p:spTree>
    <p:extLst>
      <p:ext uri="{BB962C8B-B14F-4D97-AF65-F5344CB8AC3E}">
        <p14:creationId xmlns:p14="http://schemas.microsoft.com/office/powerpoint/2010/main" val="2581762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BAD32-FAD7-4013-9BF1-35CB1C3A3ADE}"/>
              </a:ext>
            </a:extLst>
          </p:cNvPr>
          <p:cNvSpPr>
            <a:spLocks noGrp="1"/>
          </p:cNvSpPr>
          <p:nvPr>
            <p:ph type="title"/>
          </p:nvPr>
        </p:nvSpPr>
        <p:spPr/>
        <p:txBody>
          <a:bodyPr>
            <a:normAutofit fontScale="90000"/>
          </a:bodyPr>
          <a:lstStyle/>
          <a:p>
            <a:r>
              <a:rPr lang="en-US" altLang="en-US" dirty="0"/>
              <a:t>Exercise 3 – IF-ELSE-IF</a:t>
            </a:r>
            <a:endParaRPr lang="en-US" dirty="0"/>
          </a:p>
        </p:txBody>
      </p:sp>
      <p:sp>
        <p:nvSpPr>
          <p:cNvPr id="3" name="Content Placeholder 2">
            <a:extLst>
              <a:ext uri="{FF2B5EF4-FFF2-40B4-BE49-F238E27FC236}">
                <a16:creationId xmlns:a16="http://schemas.microsoft.com/office/drawing/2014/main" id="{DE07B8C4-AB5E-415D-8118-9E64F29C1A82}"/>
              </a:ext>
            </a:extLst>
          </p:cNvPr>
          <p:cNvSpPr>
            <a:spLocks noGrp="1"/>
          </p:cNvSpPr>
          <p:nvPr>
            <p:ph idx="1"/>
          </p:nvPr>
        </p:nvSpPr>
        <p:spPr/>
        <p:txBody>
          <a:bodyPr>
            <a:normAutofit/>
          </a:bodyPr>
          <a:lstStyle/>
          <a:p>
            <a:r>
              <a:rPr lang="en-US" sz="2400" dirty="0"/>
              <a:t>Write a program that allows a user to </a:t>
            </a:r>
            <a:r>
              <a:rPr lang="en-US" sz="2400" b="1" dirty="0"/>
              <a:t>enter </a:t>
            </a:r>
            <a:r>
              <a:rPr lang="en-US" sz="2400" b="1" i="1" dirty="0"/>
              <a:t>Passing Yards </a:t>
            </a:r>
            <a:r>
              <a:rPr lang="en-US" sz="2400" dirty="0"/>
              <a:t>and display the related performance rating (per the table). Notice these values represent a series/range of values. Use the </a:t>
            </a:r>
            <a:r>
              <a:rPr lang="en-US" sz="2400" b="1" dirty="0"/>
              <a:t>IF-ELSE-IF</a:t>
            </a:r>
            <a:r>
              <a:rPr lang="en-US" sz="2400" dirty="0"/>
              <a:t> structure.</a:t>
            </a:r>
          </a:p>
          <a:p>
            <a:endParaRPr lang="en-US" sz="2400" dirty="0"/>
          </a:p>
          <a:p>
            <a:pPr marL="914400" lvl="1" indent="-457200">
              <a:buFont typeface="+mj-lt"/>
              <a:buAutoNum type="arabicPeriod"/>
            </a:pPr>
            <a:r>
              <a:rPr lang="en-US" sz="2000" dirty="0"/>
              <a:t>Write comment lines for</a:t>
            </a:r>
            <a:r>
              <a:rPr lang="en-US" sz="2000" b="1" dirty="0">
                <a:solidFill>
                  <a:srgbClr val="C00000"/>
                </a:solidFill>
              </a:rPr>
              <a:t> Input, Process, Output</a:t>
            </a:r>
          </a:p>
          <a:p>
            <a:pPr marL="914400" lvl="1" indent="-457200">
              <a:buFont typeface="+mj-lt"/>
              <a:buAutoNum type="arabicPeriod"/>
            </a:pPr>
            <a:r>
              <a:rPr lang="en-US" sz="2000" dirty="0"/>
              <a:t>Write the code.</a:t>
            </a:r>
          </a:p>
          <a:p>
            <a:pPr marL="914400" lvl="1" indent="-457200">
              <a:buFont typeface="+mj-lt"/>
              <a:buAutoNum type="arabicPeriod"/>
            </a:pPr>
            <a:r>
              <a:rPr lang="en-US" sz="2000" dirty="0"/>
              <a:t>Save your program as: </a:t>
            </a:r>
            <a:r>
              <a:rPr lang="en-US" sz="2000" b="1" dirty="0"/>
              <a:t>Ch3-Ex03-IF-ELSE-IF.py</a:t>
            </a:r>
            <a:endParaRPr lang="en-US" sz="2000" dirty="0"/>
          </a:p>
          <a:p>
            <a:pPr marL="914400" lvl="1" indent="-457200">
              <a:buFont typeface="+mj-lt"/>
              <a:buAutoNum type="arabicPeriod"/>
            </a:pPr>
            <a:r>
              <a:rPr lang="en-US" sz="2000" dirty="0"/>
              <a:t>Run it!</a:t>
            </a:r>
          </a:p>
          <a:p>
            <a:endParaRPr lang="en-US" sz="2400" dirty="0"/>
          </a:p>
        </p:txBody>
      </p:sp>
      <p:sp>
        <p:nvSpPr>
          <p:cNvPr id="4" name="Slide Number Placeholder 3">
            <a:extLst>
              <a:ext uri="{FF2B5EF4-FFF2-40B4-BE49-F238E27FC236}">
                <a16:creationId xmlns:a16="http://schemas.microsoft.com/office/drawing/2014/main" id="{1A3D8D36-6A5A-4F5F-A3C9-E3F7E9A3685B}"/>
              </a:ext>
            </a:extLst>
          </p:cNvPr>
          <p:cNvSpPr>
            <a:spLocks noGrp="1"/>
          </p:cNvSpPr>
          <p:nvPr>
            <p:ph type="sldNum" sz="quarter" idx="12"/>
          </p:nvPr>
        </p:nvSpPr>
        <p:spPr/>
        <p:txBody>
          <a:bodyPr/>
          <a:lstStyle/>
          <a:p>
            <a:fld id="{0A634600-F34B-4093-B870-F713BA967734}" type="slidenum">
              <a:rPr lang="en-US" smtClean="0"/>
              <a:t>20</a:t>
            </a:fld>
            <a:endParaRPr lang="en-US" dirty="0"/>
          </a:p>
        </p:txBody>
      </p:sp>
      <p:graphicFrame>
        <p:nvGraphicFramePr>
          <p:cNvPr id="8" name="Table 7">
            <a:extLst>
              <a:ext uri="{FF2B5EF4-FFF2-40B4-BE49-F238E27FC236}">
                <a16:creationId xmlns:a16="http://schemas.microsoft.com/office/drawing/2014/main" id="{5570121D-9C07-4B80-BE9F-C1A06EACD511}"/>
              </a:ext>
            </a:extLst>
          </p:cNvPr>
          <p:cNvGraphicFramePr>
            <a:graphicFrameLocks noGrp="1"/>
          </p:cNvGraphicFramePr>
          <p:nvPr>
            <p:extLst>
              <p:ext uri="{D42A27DB-BD31-4B8C-83A1-F6EECF244321}">
                <p14:modId xmlns:p14="http://schemas.microsoft.com/office/powerpoint/2010/main" val="3704231872"/>
              </p:ext>
            </p:extLst>
          </p:nvPr>
        </p:nvGraphicFramePr>
        <p:xfrm>
          <a:off x="8178800" y="2121746"/>
          <a:ext cx="3199296" cy="2118360"/>
        </p:xfrm>
        <a:graphic>
          <a:graphicData uri="http://schemas.openxmlformats.org/drawingml/2006/table">
            <a:tbl>
              <a:tblPr firstRow="1" bandRow="1">
                <a:tableStyleId>{93296810-A885-4BE3-A3E7-6D5BEEA58F35}</a:tableStyleId>
              </a:tblPr>
              <a:tblGrid>
                <a:gridCol w="1000443">
                  <a:extLst>
                    <a:ext uri="{9D8B030D-6E8A-4147-A177-3AD203B41FA5}">
                      <a16:colId xmlns:a16="http://schemas.microsoft.com/office/drawing/2014/main" val="2480368339"/>
                    </a:ext>
                  </a:extLst>
                </a:gridCol>
                <a:gridCol w="2198853">
                  <a:extLst>
                    <a:ext uri="{9D8B030D-6E8A-4147-A177-3AD203B41FA5}">
                      <a16:colId xmlns:a16="http://schemas.microsoft.com/office/drawing/2014/main" val="3413690387"/>
                    </a:ext>
                  </a:extLst>
                </a:gridCol>
              </a:tblGrid>
              <a:tr h="370840">
                <a:tc>
                  <a:txBody>
                    <a:bodyPr/>
                    <a:lstStyle/>
                    <a:p>
                      <a:pPr algn="ctr"/>
                      <a:r>
                        <a:rPr lang="en-US" dirty="0"/>
                        <a:t>Passing</a:t>
                      </a:r>
                    </a:p>
                    <a:p>
                      <a:pPr algn="ctr"/>
                      <a:r>
                        <a:rPr lang="en-US" dirty="0"/>
                        <a:t>Yards</a:t>
                      </a:r>
                    </a:p>
                  </a:txBody>
                  <a:tcPr anchor="b"/>
                </a:tc>
                <a:tc>
                  <a:txBody>
                    <a:bodyPr/>
                    <a:lstStyle/>
                    <a:p>
                      <a:pPr algn="ctr"/>
                      <a:r>
                        <a:rPr lang="en-US" dirty="0"/>
                        <a:t>Perf. Rating</a:t>
                      </a:r>
                    </a:p>
                  </a:txBody>
                  <a:tcPr anchor="b"/>
                </a:tc>
                <a:extLst>
                  <a:ext uri="{0D108BD9-81ED-4DB2-BD59-A6C34878D82A}">
                    <a16:rowId xmlns:a16="http://schemas.microsoft.com/office/drawing/2014/main" val="1088104813"/>
                  </a:ext>
                </a:extLst>
              </a:tr>
              <a:tr h="228600">
                <a:tc>
                  <a:txBody>
                    <a:bodyPr/>
                    <a:lstStyle/>
                    <a:p>
                      <a:r>
                        <a:rPr lang="en-US" dirty="0"/>
                        <a:t>300+</a:t>
                      </a:r>
                    </a:p>
                  </a:txBody>
                  <a:tcPr/>
                </a:tc>
                <a:tc>
                  <a:txBody>
                    <a:bodyPr/>
                    <a:lstStyle/>
                    <a:p>
                      <a:r>
                        <a:rPr lang="en-US" dirty="0"/>
                        <a:t>Elite</a:t>
                      </a:r>
                    </a:p>
                  </a:txBody>
                  <a:tcPr/>
                </a:tc>
                <a:extLst>
                  <a:ext uri="{0D108BD9-81ED-4DB2-BD59-A6C34878D82A}">
                    <a16:rowId xmlns:a16="http://schemas.microsoft.com/office/drawing/2014/main" val="3454790763"/>
                  </a:ext>
                </a:extLst>
              </a:tr>
              <a:tr h="370840">
                <a:tc>
                  <a:txBody>
                    <a:bodyPr/>
                    <a:lstStyle/>
                    <a:p>
                      <a:r>
                        <a:rPr lang="en-US" dirty="0"/>
                        <a:t>250-299</a:t>
                      </a:r>
                    </a:p>
                  </a:txBody>
                  <a:tcPr/>
                </a:tc>
                <a:tc>
                  <a:txBody>
                    <a:bodyPr/>
                    <a:lstStyle/>
                    <a:p>
                      <a:r>
                        <a:rPr lang="en-US" dirty="0"/>
                        <a:t>Good</a:t>
                      </a:r>
                    </a:p>
                  </a:txBody>
                  <a:tcPr/>
                </a:tc>
                <a:extLst>
                  <a:ext uri="{0D108BD9-81ED-4DB2-BD59-A6C34878D82A}">
                    <a16:rowId xmlns:a16="http://schemas.microsoft.com/office/drawing/2014/main" val="246564864"/>
                  </a:ext>
                </a:extLst>
              </a:tr>
              <a:tr h="370840">
                <a:tc>
                  <a:txBody>
                    <a:bodyPr/>
                    <a:lstStyle/>
                    <a:p>
                      <a:r>
                        <a:rPr lang="en-US" dirty="0"/>
                        <a:t>100-249</a:t>
                      </a:r>
                    </a:p>
                  </a:txBody>
                  <a:tcPr/>
                </a:tc>
                <a:tc>
                  <a:txBody>
                    <a:bodyPr/>
                    <a:lstStyle/>
                    <a:p>
                      <a:r>
                        <a:rPr lang="en-US" dirty="0"/>
                        <a:t>Need Improvement</a:t>
                      </a:r>
                    </a:p>
                  </a:txBody>
                  <a:tcPr/>
                </a:tc>
                <a:extLst>
                  <a:ext uri="{0D108BD9-81ED-4DB2-BD59-A6C34878D82A}">
                    <a16:rowId xmlns:a16="http://schemas.microsoft.com/office/drawing/2014/main" val="1727785765"/>
                  </a:ext>
                </a:extLst>
              </a:tr>
              <a:tr h="370840">
                <a:tc>
                  <a:txBody>
                    <a:bodyPr/>
                    <a:lstStyle/>
                    <a:p>
                      <a:r>
                        <a:rPr lang="en-US" dirty="0"/>
                        <a:t>0-99</a:t>
                      </a:r>
                    </a:p>
                  </a:txBody>
                  <a:tcPr/>
                </a:tc>
                <a:tc>
                  <a:txBody>
                    <a:bodyPr/>
                    <a:lstStyle/>
                    <a:p>
                      <a:r>
                        <a:rPr lang="en-US" dirty="0"/>
                        <a:t>Unacceptable</a:t>
                      </a:r>
                    </a:p>
                  </a:txBody>
                  <a:tcPr/>
                </a:tc>
                <a:extLst>
                  <a:ext uri="{0D108BD9-81ED-4DB2-BD59-A6C34878D82A}">
                    <a16:rowId xmlns:a16="http://schemas.microsoft.com/office/drawing/2014/main" val="430347320"/>
                  </a:ext>
                </a:extLst>
              </a:tr>
            </a:tbl>
          </a:graphicData>
        </a:graphic>
      </p:graphicFrame>
    </p:spTree>
    <p:extLst>
      <p:ext uri="{BB962C8B-B14F-4D97-AF65-F5344CB8AC3E}">
        <p14:creationId xmlns:p14="http://schemas.microsoft.com/office/powerpoint/2010/main" val="3489061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76C009C-BD7E-45D3-9A10-F9EB3773DFC6}"/>
              </a:ext>
            </a:extLst>
          </p:cNvPr>
          <p:cNvSpPr>
            <a:spLocks noGrp="1"/>
          </p:cNvSpPr>
          <p:nvPr>
            <p:ph type="sldNum" sz="quarter" idx="12"/>
          </p:nvPr>
        </p:nvSpPr>
        <p:spPr/>
        <p:txBody>
          <a:bodyPr/>
          <a:lstStyle/>
          <a:p>
            <a:fld id="{0A634600-F34B-4093-B870-F713BA967734}" type="slidenum">
              <a:rPr lang="en-US" smtClean="0"/>
              <a:t>21</a:t>
            </a:fld>
            <a:endParaRPr lang="en-US" dirty="0"/>
          </a:p>
        </p:txBody>
      </p:sp>
      <p:sp>
        <p:nvSpPr>
          <p:cNvPr id="5" name="Title 4">
            <a:extLst>
              <a:ext uri="{FF2B5EF4-FFF2-40B4-BE49-F238E27FC236}">
                <a16:creationId xmlns:a16="http://schemas.microsoft.com/office/drawing/2014/main" id="{F86793B2-8CAA-4A2F-8448-543C5DF11D64}"/>
              </a:ext>
            </a:extLst>
          </p:cNvPr>
          <p:cNvSpPr>
            <a:spLocks noGrp="1"/>
          </p:cNvSpPr>
          <p:nvPr>
            <p:ph type="title"/>
          </p:nvPr>
        </p:nvSpPr>
        <p:spPr/>
        <p:txBody>
          <a:bodyPr/>
          <a:lstStyle/>
          <a:p>
            <a:r>
              <a:rPr lang="en-US" dirty="0"/>
              <a:t>IF-ELIF-ELSE</a:t>
            </a:r>
          </a:p>
        </p:txBody>
      </p:sp>
      <p:sp>
        <p:nvSpPr>
          <p:cNvPr id="6" name="Text Placeholder 5">
            <a:extLst>
              <a:ext uri="{FF2B5EF4-FFF2-40B4-BE49-F238E27FC236}">
                <a16:creationId xmlns:a16="http://schemas.microsoft.com/office/drawing/2014/main" id="{4AD6D5D9-6016-4F20-9123-D3BAB8DAAF5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9279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BAD32-FAD7-4013-9BF1-35CB1C3A3ADE}"/>
              </a:ext>
            </a:extLst>
          </p:cNvPr>
          <p:cNvSpPr>
            <a:spLocks noGrp="1"/>
          </p:cNvSpPr>
          <p:nvPr>
            <p:ph type="title"/>
          </p:nvPr>
        </p:nvSpPr>
        <p:spPr/>
        <p:txBody>
          <a:bodyPr>
            <a:normAutofit fontScale="90000"/>
          </a:bodyPr>
          <a:lstStyle/>
          <a:p>
            <a:r>
              <a:rPr lang="en-US" dirty="0"/>
              <a:t>Range of Values (Series) – using </a:t>
            </a:r>
            <a:r>
              <a:rPr lang="en-US" b="1" dirty="0">
                <a:solidFill>
                  <a:srgbClr val="FFFF00"/>
                </a:solidFill>
              </a:rPr>
              <a:t>ELIF</a:t>
            </a:r>
          </a:p>
        </p:txBody>
      </p:sp>
      <p:sp>
        <p:nvSpPr>
          <p:cNvPr id="4" name="Slide Number Placeholder 3">
            <a:extLst>
              <a:ext uri="{FF2B5EF4-FFF2-40B4-BE49-F238E27FC236}">
                <a16:creationId xmlns:a16="http://schemas.microsoft.com/office/drawing/2014/main" id="{1A3D8D36-6A5A-4F5F-A3C9-E3F7E9A3685B}"/>
              </a:ext>
            </a:extLst>
          </p:cNvPr>
          <p:cNvSpPr>
            <a:spLocks noGrp="1"/>
          </p:cNvSpPr>
          <p:nvPr>
            <p:ph type="sldNum" sz="quarter" idx="12"/>
          </p:nvPr>
        </p:nvSpPr>
        <p:spPr/>
        <p:txBody>
          <a:bodyPr/>
          <a:lstStyle/>
          <a:p>
            <a:fld id="{0A634600-F34B-4093-B870-F713BA967734}" type="slidenum">
              <a:rPr lang="en-US" smtClean="0"/>
              <a:t>22</a:t>
            </a:fld>
            <a:endParaRPr lang="en-US" dirty="0"/>
          </a:p>
        </p:txBody>
      </p:sp>
      <p:grpSp>
        <p:nvGrpSpPr>
          <p:cNvPr id="38" name="Group 37">
            <a:extLst>
              <a:ext uri="{FF2B5EF4-FFF2-40B4-BE49-F238E27FC236}">
                <a16:creationId xmlns:a16="http://schemas.microsoft.com/office/drawing/2014/main" id="{1988B26B-77C5-4563-9DAE-7031D8E57AEA}"/>
              </a:ext>
            </a:extLst>
          </p:cNvPr>
          <p:cNvGrpSpPr/>
          <p:nvPr/>
        </p:nvGrpSpPr>
        <p:grpSpPr>
          <a:xfrm>
            <a:off x="1106472" y="896754"/>
            <a:ext cx="5524344" cy="1063953"/>
            <a:chOff x="598471" y="2764055"/>
            <a:chExt cx="5524344" cy="1063953"/>
          </a:xfrm>
        </p:grpSpPr>
        <p:cxnSp>
          <p:nvCxnSpPr>
            <p:cNvPr id="39" name="Straight Connector 38">
              <a:extLst>
                <a:ext uri="{FF2B5EF4-FFF2-40B4-BE49-F238E27FC236}">
                  <a16:creationId xmlns:a16="http://schemas.microsoft.com/office/drawing/2014/main" id="{C664CAD0-86A5-4225-946B-696CE15DB444}"/>
                </a:ext>
              </a:extLst>
            </p:cNvPr>
            <p:cNvCxnSpPr/>
            <p:nvPr/>
          </p:nvCxnSpPr>
          <p:spPr>
            <a:xfrm>
              <a:off x="1382830" y="3383279"/>
              <a:ext cx="4541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1EE72D0D-F3CF-41EF-827C-AD21423CF238}"/>
                </a:ext>
              </a:extLst>
            </p:cNvPr>
            <p:cNvGrpSpPr/>
            <p:nvPr/>
          </p:nvGrpSpPr>
          <p:grpSpPr>
            <a:xfrm>
              <a:off x="2148347" y="3187031"/>
              <a:ext cx="418704" cy="640977"/>
              <a:chOff x="2290052" y="1648593"/>
              <a:chExt cx="418704" cy="640977"/>
            </a:xfrm>
          </p:grpSpPr>
          <p:sp>
            <p:nvSpPr>
              <p:cNvPr id="63" name="TextBox 62">
                <a:extLst>
                  <a:ext uri="{FF2B5EF4-FFF2-40B4-BE49-F238E27FC236}">
                    <a16:creationId xmlns:a16="http://schemas.microsoft.com/office/drawing/2014/main" id="{AE19873C-AA74-4930-AB11-71AFDBADF739}"/>
                  </a:ext>
                </a:extLst>
              </p:cNvPr>
              <p:cNvSpPr txBox="1"/>
              <p:nvPr/>
            </p:nvSpPr>
            <p:spPr>
              <a:xfrm>
                <a:off x="2290052" y="1920238"/>
                <a:ext cx="418704" cy="369332"/>
              </a:xfrm>
              <a:prstGeom prst="rect">
                <a:avLst/>
              </a:prstGeom>
              <a:noFill/>
            </p:spPr>
            <p:txBody>
              <a:bodyPr wrap="none" rtlCol="0">
                <a:spAutoFit/>
              </a:bodyPr>
              <a:lstStyle/>
              <a:p>
                <a:pPr algn="ctr"/>
                <a:r>
                  <a:rPr lang="en-US" dirty="0"/>
                  <a:t>97</a:t>
                </a:r>
              </a:p>
            </p:txBody>
          </p:sp>
          <p:cxnSp>
            <p:nvCxnSpPr>
              <p:cNvPr id="64" name="Straight Connector 63">
                <a:extLst>
                  <a:ext uri="{FF2B5EF4-FFF2-40B4-BE49-F238E27FC236}">
                    <a16:creationId xmlns:a16="http://schemas.microsoft.com/office/drawing/2014/main" id="{0EB848DE-8540-4D2B-A6A4-B01F39F1F97E}"/>
                  </a:ext>
                </a:extLst>
              </p:cNvPr>
              <p:cNvCxnSpPr/>
              <p:nvPr/>
            </p:nvCxnSpPr>
            <p:spPr>
              <a:xfrm>
                <a:off x="2499404"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C575D103-B300-404B-9629-88E48CC3464B}"/>
                </a:ext>
              </a:extLst>
            </p:cNvPr>
            <p:cNvGrpSpPr/>
            <p:nvPr/>
          </p:nvGrpSpPr>
          <p:grpSpPr>
            <a:xfrm>
              <a:off x="3116756" y="3187031"/>
              <a:ext cx="418704" cy="640977"/>
              <a:chOff x="3173973" y="1648593"/>
              <a:chExt cx="418704" cy="640977"/>
            </a:xfrm>
          </p:grpSpPr>
          <p:sp>
            <p:nvSpPr>
              <p:cNvPr id="61" name="TextBox 60">
                <a:extLst>
                  <a:ext uri="{FF2B5EF4-FFF2-40B4-BE49-F238E27FC236}">
                    <a16:creationId xmlns:a16="http://schemas.microsoft.com/office/drawing/2014/main" id="{0FC06901-F7CB-4915-8F9E-8A9283D186CA}"/>
                  </a:ext>
                </a:extLst>
              </p:cNvPr>
              <p:cNvSpPr txBox="1"/>
              <p:nvPr/>
            </p:nvSpPr>
            <p:spPr>
              <a:xfrm>
                <a:off x="3173973" y="1920238"/>
                <a:ext cx="418704" cy="369332"/>
              </a:xfrm>
              <a:prstGeom prst="rect">
                <a:avLst/>
              </a:prstGeom>
              <a:noFill/>
            </p:spPr>
            <p:txBody>
              <a:bodyPr wrap="none" rtlCol="0">
                <a:spAutoFit/>
              </a:bodyPr>
              <a:lstStyle/>
              <a:p>
                <a:pPr algn="ctr"/>
                <a:r>
                  <a:rPr lang="en-US" dirty="0"/>
                  <a:t>99</a:t>
                </a:r>
              </a:p>
            </p:txBody>
          </p:sp>
          <p:cxnSp>
            <p:nvCxnSpPr>
              <p:cNvPr id="62" name="Straight Connector 61">
                <a:extLst>
                  <a:ext uri="{FF2B5EF4-FFF2-40B4-BE49-F238E27FC236}">
                    <a16:creationId xmlns:a16="http://schemas.microsoft.com/office/drawing/2014/main" id="{C2E66061-47CE-4DA0-8684-8B1C33B371CA}"/>
                  </a:ext>
                </a:extLst>
              </p:cNvPr>
              <p:cNvCxnSpPr/>
              <p:nvPr/>
            </p:nvCxnSpPr>
            <p:spPr>
              <a:xfrm>
                <a:off x="3383325"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00C20020-4214-4BB7-9CEE-9599E60F155C}"/>
                </a:ext>
              </a:extLst>
            </p:cNvPr>
            <p:cNvSpPr txBox="1"/>
            <p:nvPr/>
          </p:nvSpPr>
          <p:spPr>
            <a:xfrm>
              <a:off x="1556144" y="2764055"/>
              <a:ext cx="680700" cy="646331"/>
            </a:xfrm>
            <a:prstGeom prst="rect">
              <a:avLst/>
            </a:prstGeom>
            <a:noFill/>
          </p:spPr>
          <p:txBody>
            <a:bodyPr wrap="none" rtlCol="0">
              <a:spAutoFit/>
            </a:bodyPr>
            <a:lstStyle/>
            <a:p>
              <a:pPr algn="ctr"/>
              <a:r>
                <a:rPr lang="en-US" dirty="0"/>
                <a:t>Low</a:t>
              </a:r>
            </a:p>
            <a:p>
              <a:pPr algn="ctr"/>
              <a:r>
                <a:rPr lang="en-US" dirty="0"/>
                <a:t>temp</a:t>
              </a:r>
            </a:p>
          </p:txBody>
        </p:sp>
        <p:sp>
          <p:nvSpPr>
            <p:cNvPr id="43" name="TextBox 42">
              <a:extLst>
                <a:ext uri="{FF2B5EF4-FFF2-40B4-BE49-F238E27FC236}">
                  <a16:creationId xmlns:a16="http://schemas.microsoft.com/office/drawing/2014/main" id="{75821677-1009-412B-A85D-99AD1E1C52FE}"/>
                </a:ext>
              </a:extLst>
            </p:cNvPr>
            <p:cNvSpPr txBox="1"/>
            <p:nvPr/>
          </p:nvSpPr>
          <p:spPr>
            <a:xfrm>
              <a:off x="2418358" y="2764055"/>
              <a:ext cx="883575" cy="646331"/>
            </a:xfrm>
            <a:prstGeom prst="rect">
              <a:avLst/>
            </a:prstGeom>
            <a:noFill/>
          </p:spPr>
          <p:txBody>
            <a:bodyPr wrap="none" rtlCol="0">
              <a:spAutoFit/>
            </a:bodyPr>
            <a:lstStyle/>
            <a:p>
              <a:pPr algn="ctr"/>
              <a:r>
                <a:rPr lang="en-US" dirty="0"/>
                <a:t>Normal</a:t>
              </a:r>
            </a:p>
            <a:p>
              <a:pPr algn="ctr"/>
              <a:r>
                <a:rPr lang="en-US" dirty="0"/>
                <a:t>temp</a:t>
              </a:r>
            </a:p>
          </p:txBody>
        </p:sp>
        <p:sp>
          <p:nvSpPr>
            <p:cNvPr id="44" name="TextBox 43">
              <a:extLst>
                <a:ext uri="{FF2B5EF4-FFF2-40B4-BE49-F238E27FC236}">
                  <a16:creationId xmlns:a16="http://schemas.microsoft.com/office/drawing/2014/main" id="{4F7EF2A0-6DBE-4D37-A8AC-EE5E1164BB08}"/>
                </a:ext>
              </a:extLst>
            </p:cNvPr>
            <p:cNvSpPr txBox="1"/>
            <p:nvPr/>
          </p:nvSpPr>
          <p:spPr>
            <a:xfrm>
              <a:off x="3474954" y="2764055"/>
              <a:ext cx="698846" cy="646331"/>
            </a:xfrm>
            <a:prstGeom prst="rect">
              <a:avLst/>
            </a:prstGeom>
            <a:noFill/>
          </p:spPr>
          <p:txBody>
            <a:bodyPr wrap="none" rtlCol="0">
              <a:spAutoFit/>
            </a:bodyPr>
            <a:lstStyle/>
            <a:p>
              <a:pPr algn="ctr"/>
              <a:r>
                <a:rPr lang="en-US" dirty="0"/>
                <a:t>Low</a:t>
              </a:r>
              <a:br>
                <a:rPr lang="en-US" dirty="0"/>
              </a:br>
              <a:r>
                <a:rPr lang="en-US" dirty="0"/>
                <a:t>Fever</a:t>
              </a:r>
            </a:p>
          </p:txBody>
        </p:sp>
        <p:grpSp>
          <p:nvGrpSpPr>
            <p:cNvPr id="45" name="Group 44">
              <a:extLst>
                <a:ext uri="{FF2B5EF4-FFF2-40B4-BE49-F238E27FC236}">
                  <a16:creationId xmlns:a16="http://schemas.microsoft.com/office/drawing/2014/main" id="{7217FD6F-73FC-4D6E-A6E3-E7AFBD22155D}"/>
                </a:ext>
              </a:extLst>
            </p:cNvPr>
            <p:cNvGrpSpPr/>
            <p:nvPr/>
          </p:nvGrpSpPr>
          <p:grpSpPr>
            <a:xfrm>
              <a:off x="3960680" y="3187031"/>
              <a:ext cx="710452" cy="640977"/>
              <a:chOff x="3028099" y="1648593"/>
              <a:chExt cx="710452" cy="640977"/>
            </a:xfrm>
          </p:grpSpPr>
          <p:sp>
            <p:nvSpPr>
              <p:cNvPr id="59" name="TextBox 58">
                <a:extLst>
                  <a:ext uri="{FF2B5EF4-FFF2-40B4-BE49-F238E27FC236}">
                    <a16:creationId xmlns:a16="http://schemas.microsoft.com/office/drawing/2014/main" id="{F6E74565-208E-4A6A-9866-68A6982330E8}"/>
                  </a:ext>
                </a:extLst>
              </p:cNvPr>
              <p:cNvSpPr txBox="1"/>
              <p:nvPr/>
            </p:nvSpPr>
            <p:spPr>
              <a:xfrm>
                <a:off x="3028099" y="1920238"/>
                <a:ext cx="710452" cy="369332"/>
              </a:xfrm>
              <a:prstGeom prst="rect">
                <a:avLst/>
              </a:prstGeom>
              <a:noFill/>
            </p:spPr>
            <p:txBody>
              <a:bodyPr wrap="none" rtlCol="0">
                <a:spAutoFit/>
              </a:bodyPr>
              <a:lstStyle/>
              <a:p>
                <a:pPr algn="ctr"/>
                <a:r>
                  <a:rPr lang="en-US" dirty="0"/>
                  <a:t>100.4</a:t>
                </a:r>
              </a:p>
            </p:txBody>
          </p:sp>
          <p:cxnSp>
            <p:nvCxnSpPr>
              <p:cNvPr id="60" name="Straight Connector 59">
                <a:extLst>
                  <a:ext uri="{FF2B5EF4-FFF2-40B4-BE49-F238E27FC236}">
                    <a16:creationId xmlns:a16="http://schemas.microsoft.com/office/drawing/2014/main" id="{EB3C02EF-522B-4D8B-8723-A2BB7C1D92CF}"/>
                  </a:ext>
                </a:extLst>
              </p:cNvPr>
              <p:cNvCxnSpPr/>
              <p:nvPr/>
            </p:nvCxnSpPr>
            <p:spPr>
              <a:xfrm>
                <a:off x="3383325"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75718821-EF44-4714-8A5E-67CEC04FDFBC}"/>
                </a:ext>
              </a:extLst>
            </p:cNvPr>
            <p:cNvSpPr txBox="1"/>
            <p:nvPr/>
          </p:nvSpPr>
          <p:spPr>
            <a:xfrm>
              <a:off x="4464753" y="3023937"/>
              <a:ext cx="698845" cy="369332"/>
            </a:xfrm>
            <a:prstGeom prst="rect">
              <a:avLst/>
            </a:prstGeom>
            <a:noFill/>
          </p:spPr>
          <p:txBody>
            <a:bodyPr wrap="none" rtlCol="0">
              <a:spAutoFit/>
            </a:bodyPr>
            <a:lstStyle/>
            <a:p>
              <a:pPr algn="ctr"/>
              <a:r>
                <a:rPr lang="en-US" dirty="0"/>
                <a:t>Fever</a:t>
              </a:r>
            </a:p>
          </p:txBody>
        </p:sp>
        <p:grpSp>
          <p:nvGrpSpPr>
            <p:cNvPr id="48" name="Group 47">
              <a:extLst>
                <a:ext uri="{FF2B5EF4-FFF2-40B4-BE49-F238E27FC236}">
                  <a16:creationId xmlns:a16="http://schemas.microsoft.com/office/drawing/2014/main" id="{DB9E58FC-6815-4772-BA77-1D8FA2DB69B7}"/>
                </a:ext>
              </a:extLst>
            </p:cNvPr>
            <p:cNvGrpSpPr/>
            <p:nvPr/>
          </p:nvGrpSpPr>
          <p:grpSpPr>
            <a:xfrm>
              <a:off x="4915720" y="3187031"/>
              <a:ext cx="710452" cy="640977"/>
              <a:chOff x="2144178" y="1648593"/>
              <a:chExt cx="710452" cy="640977"/>
            </a:xfrm>
          </p:grpSpPr>
          <p:sp>
            <p:nvSpPr>
              <p:cNvPr id="57" name="TextBox 56">
                <a:extLst>
                  <a:ext uri="{FF2B5EF4-FFF2-40B4-BE49-F238E27FC236}">
                    <a16:creationId xmlns:a16="http://schemas.microsoft.com/office/drawing/2014/main" id="{FB1E0B83-C6C6-4CE6-AA7F-11910BF2B556}"/>
                  </a:ext>
                </a:extLst>
              </p:cNvPr>
              <p:cNvSpPr txBox="1"/>
              <p:nvPr/>
            </p:nvSpPr>
            <p:spPr>
              <a:xfrm>
                <a:off x="2144178" y="1920238"/>
                <a:ext cx="710452" cy="369332"/>
              </a:xfrm>
              <a:prstGeom prst="rect">
                <a:avLst/>
              </a:prstGeom>
              <a:noFill/>
            </p:spPr>
            <p:txBody>
              <a:bodyPr wrap="none" rtlCol="0">
                <a:spAutoFit/>
              </a:bodyPr>
              <a:lstStyle/>
              <a:p>
                <a:pPr algn="ctr"/>
                <a:r>
                  <a:rPr lang="en-US" dirty="0"/>
                  <a:t>103.1</a:t>
                </a:r>
              </a:p>
            </p:txBody>
          </p:sp>
          <p:cxnSp>
            <p:nvCxnSpPr>
              <p:cNvPr id="58" name="Straight Connector 57">
                <a:extLst>
                  <a:ext uri="{FF2B5EF4-FFF2-40B4-BE49-F238E27FC236}">
                    <a16:creationId xmlns:a16="http://schemas.microsoft.com/office/drawing/2014/main" id="{CA648BE0-AF60-4E0E-AB8B-FDC8BA00E76B}"/>
                  </a:ext>
                </a:extLst>
              </p:cNvPr>
              <p:cNvCxnSpPr/>
              <p:nvPr/>
            </p:nvCxnSpPr>
            <p:spPr>
              <a:xfrm>
                <a:off x="2499404"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7BA93998-4939-4C62-BF56-0398179198B9}"/>
                </a:ext>
              </a:extLst>
            </p:cNvPr>
            <p:cNvSpPr txBox="1"/>
            <p:nvPr/>
          </p:nvSpPr>
          <p:spPr>
            <a:xfrm>
              <a:off x="5423969" y="2764055"/>
              <a:ext cx="698846" cy="646331"/>
            </a:xfrm>
            <a:prstGeom prst="rect">
              <a:avLst/>
            </a:prstGeom>
            <a:noFill/>
          </p:spPr>
          <p:txBody>
            <a:bodyPr wrap="none" rtlCol="0">
              <a:spAutoFit/>
            </a:bodyPr>
            <a:lstStyle/>
            <a:p>
              <a:pPr algn="ctr"/>
              <a:r>
                <a:rPr lang="en-US" dirty="0"/>
                <a:t>High</a:t>
              </a:r>
            </a:p>
            <a:p>
              <a:pPr algn="ctr"/>
              <a:r>
                <a:rPr lang="en-US" dirty="0"/>
                <a:t>Fever</a:t>
              </a:r>
            </a:p>
          </p:txBody>
        </p:sp>
        <p:sp>
          <p:nvSpPr>
            <p:cNvPr id="56" name="TextBox 55">
              <a:extLst>
                <a:ext uri="{FF2B5EF4-FFF2-40B4-BE49-F238E27FC236}">
                  <a16:creationId xmlns:a16="http://schemas.microsoft.com/office/drawing/2014/main" id="{6FE06963-4932-4E77-A5CC-3035C7750A03}"/>
                </a:ext>
              </a:extLst>
            </p:cNvPr>
            <p:cNvSpPr txBox="1"/>
            <p:nvPr/>
          </p:nvSpPr>
          <p:spPr>
            <a:xfrm>
              <a:off x="598471" y="2911639"/>
              <a:ext cx="704938" cy="646331"/>
            </a:xfrm>
            <a:prstGeom prst="rect">
              <a:avLst/>
            </a:prstGeom>
            <a:noFill/>
          </p:spPr>
          <p:txBody>
            <a:bodyPr wrap="none" rtlCol="0">
              <a:spAutoFit/>
            </a:bodyPr>
            <a:lstStyle/>
            <a:p>
              <a:pPr algn="ctr"/>
              <a:r>
                <a:rPr lang="en-US" b="1" dirty="0"/>
                <a:t>Body</a:t>
              </a:r>
            </a:p>
            <a:p>
              <a:pPr algn="ctr"/>
              <a:r>
                <a:rPr lang="en-US" b="1" dirty="0"/>
                <a:t>Temp</a:t>
              </a:r>
            </a:p>
          </p:txBody>
        </p:sp>
      </p:grpSp>
      <p:grpSp>
        <p:nvGrpSpPr>
          <p:cNvPr id="9" name="Group 8">
            <a:extLst>
              <a:ext uri="{FF2B5EF4-FFF2-40B4-BE49-F238E27FC236}">
                <a16:creationId xmlns:a16="http://schemas.microsoft.com/office/drawing/2014/main" id="{77D7252C-00B2-4AD0-9E06-3697150FC911}"/>
              </a:ext>
            </a:extLst>
          </p:cNvPr>
          <p:cNvGrpSpPr/>
          <p:nvPr/>
        </p:nvGrpSpPr>
        <p:grpSpPr>
          <a:xfrm>
            <a:off x="2056598" y="2215949"/>
            <a:ext cx="3635116" cy="4430314"/>
            <a:chOff x="1386038" y="1961949"/>
            <a:chExt cx="3635116" cy="4430314"/>
          </a:xfrm>
        </p:grpSpPr>
        <p:sp>
          <p:nvSpPr>
            <p:cNvPr id="66" name="TextBox 65">
              <a:extLst>
                <a:ext uri="{FF2B5EF4-FFF2-40B4-BE49-F238E27FC236}">
                  <a16:creationId xmlns:a16="http://schemas.microsoft.com/office/drawing/2014/main" id="{9466D779-65DF-4FD1-B37E-7E6310562897}"/>
                </a:ext>
              </a:extLst>
            </p:cNvPr>
            <p:cNvSpPr txBox="1"/>
            <p:nvPr/>
          </p:nvSpPr>
          <p:spPr>
            <a:xfrm>
              <a:off x="1395662" y="2298835"/>
              <a:ext cx="3613217" cy="4093428"/>
            </a:xfrm>
            <a:prstGeom prst="rect">
              <a:avLst/>
            </a:prstGeom>
            <a:noFill/>
            <a:ln>
              <a:solidFill>
                <a:schemeClr val="bg1">
                  <a:lumMod val="85000"/>
                </a:schemeClr>
              </a:solidFill>
            </a:ln>
          </p:spPr>
          <p:txBody>
            <a:bodyPr wrap="square" rtlCol="0">
              <a:spAutoFit/>
            </a:bodyPr>
            <a:lstStyle/>
            <a:p>
              <a:r>
                <a:rPr lang="en-US" sz="2000" b="1" dirty="0"/>
                <a:t>if</a:t>
              </a:r>
              <a:r>
                <a:rPr lang="en-US" sz="2000" dirty="0"/>
                <a:t> </a:t>
              </a:r>
              <a:r>
                <a:rPr lang="en-US" sz="2000" dirty="0">
                  <a:highlight>
                    <a:srgbClr val="EFE5F7"/>
                  </a:highlight>
                </a:rPr>
                <a:t>temp &gt;= </a:t>
              </a:r>
              <a:r>
                <a:rPr lang="en-US" sz="2000" b="1" dirty="0">
                  <a:solidFill>
                    <a:srgbClr val="C00000"/>
                  </a:solidFill>
                  <a:highlight>
                    <a:srgbClr val="EFE5F7"/>
                  </a:highlight>
                </a:rPr>
                <a:t>103.1</a:t>
              </a:r>
              <a:r>
                <a:rPr lang="en-US" sz="2000" dirty="0">
                  <a:highlight>
                    <a:srgbClr val="EFE5F7"/>
                  </a:highlight>
                </a:rPr>
                <a:t>:</a:t>
              </a:r>
            </a:p>
            <a:p>
              <a:r>
                <a:rPr lang="en-US" sz="2000" dirty="0"/>
                <a:t>   category = 'High Fever'</a:t>
              </a:r>
            </a:p>
            <a:p>
              <a:r>
                <a:rPr lang="en-US" sz="2000" b="1" dirty="0"/>
                <a:t>else:</a:t>
              </a:r>
            </a:p>
            <a:p>
              <a:r>
                <a:rPr lang="en-US" sz="2000" b="1" dirty="0"/>
                <a:t>   if </a:t>
              </a:r>
              <a:r>
                <a:rPr lang="en-US" sz="2000" dirty="0">
                  <a:highlight>
                    <a:srgbClr val="EFE5F7"/>
                  </a:highlight>
                </a:rPr>
                <a:t>temp &gt;= </a:t>
              </a:r>
              <a:r>
                <a:rPr lang="en-US" sz="2000" b="1" dirty="0">
                  <a:solidFill>
                    <a:srgbClr val="C00000"/>
                  </a:solidFill>
                  <a:highlight>
                    <a:srgbClr val="EFE5F7"/>
                  </a:highlight>
                </a:rPr>
                <a:t>100.4</a:t>
              </a:r>
              <a:r>
                <a:rPr lang="en-US" sz="2000" dirty="0">
                  <a:highlight>
                    <a:srgbClr val="EFE5F7"/>
                  </a:highlight>
                </a:rPr>
                <a:t>:</a:t>
              </a:r>
            </a:p>
            <a:p>
              <a:r>
                <a:rPr lang="en-US" sz="2000" dirty="0"/>
                <a:t>      category = 'Fever'</a:t>
              </a:r>
            </a:p>
            <a:p>
              <a:r>
                <a:rPr lang="en-US" sz="2000" dirty="0"/>
                <a:t>   </a:t>
              </a:r>
              <a:r>
                <a:rPr lang="en-US" sz="2000" b="1" dirty="0"/>
                <a:t>else:</a:t>
              </a:r>
            </a:p>
            <a:p>
              <a:r>
                <a:rPr lang="en-US" sz="2000" b="1" dirty="0"/>
                <a:t>      if </a:t>
              </a:r>
              <a:r>
                <a:rPr lang="en-US" sz="2000" dirty="0">
                  <a:highlight>
                    <a:srgbClr val="EFE5F7"/>
                  </a:highlight>
                </a:rPr>
                <a:t>temp &gt;= </a:t>
              </a:r>
              <a:r>
                <a:rPr lang="en-US" sz="2000" b="1" dirty="0">
                  <a:solidFill>
                    <a:srgbClr val="C00000"/>
                  </a:solidFill>
                  <a:highlight>
                    <a:srgbClr val="EFE5F7"/>
                  </a:highlight>
                </a:rPr>
                <a:t>99</a:t>
              </a:r>
              <a:r>
                <a:rPr lang="en-US" sz="2000" dirty="0">
                  <a:highlight>
                    <a:srgbClr val="EFE5F7"/>
                  </a:highlight>
                </a:rPr>
                <a:t>:</a:t>
              </a:r>
            </a:p>
            <a:p>
              <a:r>
                <a:rPr lang="en-US" sz="2000" dirty="0"/>
                <a:t>         category = 'Low Fever'      </a:t>
              </a:r>
            </a:p>
            <a:p>
              <a:r>
                <a:rPr lang="en-US" sz="2000" b="1" dirty="0"/>
                <a:t>      else:</a:t>
              </a:r>
            </a:p>
            <a:p>
              <a:r>
                <a:rPr lang="en-US" sz="2000" b="1" dirty="0"/>
                <a:t>         if </a:t>
              </a:r>
              <a:r>
                <a:rPr lang="en-US" sz="2000" dirty="0">
                  <a:highlight>
                    <a:srgbClr val="EFE5F7"/>
                  </a:highlight>
                </a:rPr>
                <a:t>temp &gt;= </a:t>
              </a:r>
              <a:r>
                <a:rPr lang="en-US" sz="2000" b="1" dirty="0">
                  <a:solidFill>
                    <a:srgbClr val="C00000"/>
                  </a:solidFill>
                  <a:highlight>
                    <a:srgbClr val="EFE5F7"/>
                  </a:highlight>
                </a:rPr>
                <a:t>97</a:t>
              </a:r>
              <a:r>
                <a:rPr lang="en-US" sz="2000" dirty="0">
                  <a:highlight>
                    <a:srgbClr val="EFE5F7"/>
                  </a:highlight>
                </a:rPr>
                <a:t>:</a:t>
              </a:r>
            </a:p>
            <a:p>
              <a:r>
                <a:rPr lang="en-US" sz="2000" dirty="0"/>
                <a:t>            category = 'Normal temp'</a:t>
              </a:r>
            </a:p>
            <a:p>
              <a:r>
                <a:rPr lang="en-US" sz="2000" dirty="0"/>
                <a:t>         </a:t>
              </a:r>
              <a:r>
                <a:rPr lang="en-US" sz="2000" b="1" dirty="0"/>
                <a:t>else</a:t>
              </a:r>
              <a:r>
                <a:rPr lang="en-US" sz="2000" dirty="0"/>
                <a:t>:</a:t>
              </a:r>
            </a:p>
            <a:p>
              <a:r>
                <a:rPr lang="en-US" sz="2000" dirty="0"/>
                <a:t>            category = 'Low Temp'</a:t>
              </a:r>
            </a:p>
          </p:txBody>
        </p:sp>
        <p:sp>
          <p:nvSpPr>
            <p:cNvPr id="6" name="Rectangle 5">
              <a:extLst>
                <a:ext uri="{FF2B5EF4-FFF2-40B4-BE49-F238E27FC236}">
                  <a16:creationId xmlns:a16="http://schemas.microsoft.com/office/drawing/2014/main" id="{482A734D-B751-47D3-9E31-B1D6176B16C0}"/>
                </a:ext>
              </a:extLst>
            </p:cNvPr>
            <p:cNvSpPr/>
            <p:nvPr/>
          </p:nvSpPr>
          <p:spPr>
            <a:xfrm>
              <a:off x="1386038" y="1961949"/>
              <a:ext cx="3635116" cy="3946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IF-ELSE-IF</a:t>
              </a:r>
            </a:p>
          </p:txBody>
        </p:sp>
      </p:grpSp>
      <p:grpSp>
        <p:nvGrpSpPr>
          <p:cNvPr id="10" name="Group 9">
            <a:extLst>
              <a:ext uri="{FF2B5EF4-FFF2-40B4-BE49-F238E27FC236}">
                <a16:creationId xmlns:a16="http://schemas.microsoft.com/office/drawing/2014/main" id="{B7DBFBB3-B162-4006-8281-05EFE74B3DE0}"/>
              </a:ext>
            </a:extLst>
          </p:cNvPr>
          <p:cNvGrpSpPr/>
          <p:nvPr/>
        </p:nvGrpSpPr>
        <p:grpSpPr>
          <a:xfrm>
            <a:off x="7484712" y="2215949"/>
            <a:ext cx="3195587" cy="3506985"/>
            <a:chOff x="7708232" y="1961949"/>
            <a:chExt cx="3195587" cy="3506985"/>
          </a:xfrm>
        </p:grpSpPr>
        <p:sp>
          <p:nvSpPr>
            <p:cNvPr id="92" name="TextBox 91">
              <a:extLst>
                <a:ext uri="{FF2B5EF4-FFF2-40B4-BE49-F238E27FC236}">
                  <a16:creationId xmlns:a16="http://schemas.microsoft.com/office/drawing/2014/main" id="{F7B386AE-3FCF-4E19-B567-4AB445E5364C}"/>
                </a:ext>
              </a:extLst>
            </p:cNvPr>
            <p:cNvSpPr txBox="1"/>
            <p:nvPr/>
          </p:nvSpPr>
          <p:spPr>
            <a:xfrm>
              <a:off x="7717857" y="2298835"/>
              <a:ext cx="3176336" cy="3170099"/>
            </a:xfrm>
            <a:prstGeom prst="rect">
              <a:avLst/>
            </a:prstGeom>
            <a:noFill/>
            <a:ln>
              <a:solidFill>
                <a:schemeClr val="bg1">
                  <a:lumMod val="85000"/>
                </a:schemeClr>
              </a:solidFill>
            </a:ln>
          </p:spPr>
          <p:txBody>
            <a:bodyPr wrap="square" rtlCol="0">
              <a:spAutoFit/>
            </a:bodyPr>
            <a:lstStyle/>
            <a:p>
              <a:r>
                <a:rPr lang="en-US" sz="2000" b="1" dirty="0"/>
                <a:t>if</a:t>
              </a:r>
              <a:r>
                <a:rPr lang="en-US" sz="2000" dirty="0"/>
                <a:t> </a:t>
              </a:r>
              <a:r>
                <a:rPr lang="en-US" sz="2000" dirty="0">
                  <a:highlight>
                    <a:srgbClr val="EFE5F7"/>
                  </a:highlight>
                </a:rPr>
                <a:t>temp &gt;= </a:t>
              </a:r>
              <a:r>
                <a:rPr lang="en-US" sz="2000" b="1" dirty="0">
                  <a:solidFill>
                    <a:srgbClr val="C00000"/>
                  </a:solidFill>
                  <a:highlight>
                    <a:srgbClr val="EFE5F7"/>
                  </a:highlight>
                </a:rPr>
                <a:t>103.1</a:t>
              </a:r>
              <a:r>
                <a:rPr lang="en-US" sz="2000" dirty="0">
                  <a:highlight>
                    <a:srgbClr val="EFE5F7"/>
                  </a:highlight>
                </a:rPr>
                <a:t>:</a:t>
              </a:r>
            </a:p>
            <a:p>
              <a:r>
                <a:rPr lang="en-US" sz="2000" dirty="0"/>
                <a:t>   category = 'High Fever'</a:t>
              </a:r>
            </a:p>
            <a:p>
              <a:r>
                <a:rPr lang="en-US" sz="2000" b="1" dirty="0" err="1">
                  <a:solidFill>
                    <a:schemeClr val="accent4">
                      <a:lumMod val="75000"/>
                    </a:schemeClr>
                  </a:solidFill>
                </a:rPr>
                <a:t>elif</a:t>
              </a:r>
              <a:r>
                <a:rPr lang="en-US" sz="2000" dirty="0"/>
                <a:t> </a:t>
              </a:r>
              <a:r>
                <a:rPr lang="en-US" sz="2000" dirty="0">
                  <a:highlight>
                    <a:srgbClr val="EFE5F7"/>
                  </a:highlight>
                </a:rPr>
                <a:t>temp &gt;= </a:t>
              </a:r>
              <a:r>
                <a:rPr lang="en-US" sz="2000" b="1" dirty="0">
                  <a:solidFill>
                    <a:srgbClr val="C00000"/>
                  </a:solidFill>
                  <a:highlight>
                    <a:srgbClr val="EFE5F7"/>
                  </a:highlight>
                </a:rPr>
                <a:t>100.4</a:t>
              </a:r>
              <a:r>
                <a:rPr lang="en-US" sz="2000" dirty="0">
                  <a:highlight>
                    <a:srgbClr val="EFE5F7"/>
                  </a:highlight>
                </a:rPr>
                <a:t>:</a:t>
              </a:r>
            </a:p>
            <a:p>
              <a:r>
                <a:rPr lang="en-US" sz="2000" dirty="0"/>
                <a:t>   category = 'Fever'</a:t>
              </a:r>
            </a:p>
            <a:p>
              <a:r>
                <a:rPr lang="en-US" sz="2000" b="1" dirty="0" err="1">
                  <a:solidFill>
                    <a:schemeClr val="accent4">
                      <a:lumMod val="75000"/>
                    </a:schemeClr>
                  </a:solidFill>
                </a:rPr>
                <a:t>elif</a:t>
              </a:r>
              <a:r>
                <a:rPr lang="en-US" sz="2000" dirty="0"/>
                <a:t> </a:t>
              </a:r>
              <a:r>
                <a:rPr lang="en-US" sz="2000" dirty="0">
                  <a:highlight>
                    <a:srgbClr val="EFE5F7"/>
                  </a:highlight>
                </a:rPr>
                <a:t>temp &gt;= </a:t>
              </a:r>
              <a:r>
                <a:rPr lang="en-US" sz="2000" b="1" dirty="0">
                  <a:solidFill>
                    <a:srgbClr val="C00000"/>
                  </a:solidFill>
                  <a:highlight>
                    <a:srgbClr val="EFE5F7"/>
                  </a:highlight>
                </a:rPr>
                <a:t>99</a:t>
              </a:r>
              <a:r>
                <a:rPr lang="en-US" sz="2000" dirty="0">
                  <a:highlight>
                    <a:srgbClr val="EFE5F7"/>
                  </a:highlight>
                </a:rPr>
                <a:t>:</a:t>
              </a:r>
            </a:p>
            <a:p>
              <a:r>
                <a:rPr lang="en-US" sz="2000" dirty="0"/>
                <a:t>   category = 'Low Fever'</a:t>
              </a:r>
            </a:p>
            <a:p>
              <a:r>
                <a:rPr lang="en-US" sz="2000" b="1" dirty="0" err="1">
                  <a:solidFill>
                    <a:schemeClr val="accent4">
                      <a:lumMod val="75000"/>
                    </a:schemeClr>
                  </a:solidFill>
                </a:rPr>
                <a:t>elif</a:t>
              </a:r>
              <a:r>
                <a:rPr lang="en-US" sz="2000" dirty="0"/>
                <a:t> </a:t>
              </a:r>
              <a:r>
                <a:rPr lang="en-US" sz="2000" dirty="0">
                  <a:highlight>
                    <a:srgbClr val="EFE5F7"/>
                  </a:highlight>
                </a:rPr>
                <a:t>temp &gt;= </a:t>
              </a:r>
              <a:r>
                <a:rPr lang="en-US" sz="2000" b="1" dirty="0">
                  <a:solidFill>
                    <a:srgbClr val="C00000"/>
                  </a:solidFill>
                  <a:highlight>
                    <a:srgbClr val="EFE5F7"/>
                  </a:highlight>
                </a:rPr>
                <a:t>97</a:t>
              </a:r>
              <a:r>
                <a:rPr lang="en-US" sz="2000" dirty="0">
                  <a:highlight>
                    <a:srgbClr val="EFE5F7"/>
                  </a:highlight>
                </a:rPr>
                <a:t>:</a:t>
              </a:r>
            </a:p>
            <a:p>
              <a:r>
                <a:rPr lang="en-US" sz="2000" dirty="0"/>
                <a:t>   category = 'Normal temp'</a:t>
              </a:r>
            </a:p>
            <a:p>
              <a:r>
                <a:rPr lang="en-US" sz="2000" b="1" dirty="0"/>
                <a:t>else</a:t>
              </a:r>
              <a:r>
                <a:rPr lang="en-US" sz="2000" dirty="0"/>
                <a:t>:</a:t>
              </a:r>
            </a:p>
            <a:p>
              <a:r>
                <a:rPr lang="en-US" sz="2000" dirty="0"/>
                <a:t>   category = 'Low Temp'</a:t>
              </a:r>
            </a:p>
          </p:txBody>
        </p:sp>
        <p:sp>
          <p:nvSpPr>
            <p:cNvPr id="68" name="Rectangle 67">
              <a:extLst>
                <a:ext uri="{FF2B5EF4-FFF2-40B4-BE49-F238E27FC236}">
                  <a16:creationId xmlns:a16="http://schemas.microsoft.com/office/drawing/2014/main" id="{12B74AE2-B33B-4B61-B22C-ACA7C45EA15B}"/>
                </a:ext>
              </a:extLst>
            </p:cNvPr>
            <p:cNvSpPr/>
            <p:nvPr/>
          </p:nvSpPr>
          <p:spPr>
            <a:xfrm>
              <a:off x="7708232" y="1961949"/>
              <a:ext cx="3195587" cy="3946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IF-ELIF-ELSE</a:t>
              </a:r>
            </a:p>
          </p:txBody>
        </p:sp>
      </p:grpSp>
      <p:sp>
        <p:nvSpPr>
          <p:cNvPr id="3" name="TextBox 2">
            <a:extLst>
              <a:ext uri="{FF2B5EF4-FFF2-40B4-BE49-F238E27FC236}">
                <a16:creationId xmlns:a16="http://schemas.microsoft.com/office/drawing/2014/main" id="{5E92B5A0-535D-4589-BEDD-C93FF7102146}"/>
              </a:ext>
            </a:extLst>
          </p:cNvPr>
          <p:cNvSpPr txBox="1"/>
          <p:nvPr/>
        </p:nvSpPr>
        <p:spPr>
          <a:xfrm>
            <a:off x="9110846" y="1830940"/>
            <a:ext cx="1490986" cy="461665"/>
          </a:xfrm>
          <a:prstGeom prst="rect">
            <a:avLst/>
          </a:prstGeom>
          <a:noFill/>
        </p:spPr>
        <p:txBody>
          <a:bodyPr wrap="none" rtlCol="0">
            <a:spAutoFit/>
          </a:bodyPr>
          <a:lstStyle/>
          <a:p>
            <a:r>
              <a:rPr lang="en-US" sz="2400" b="1" dirty="0"/>
              <a:t>Preferred!</a:t>
            </a:r>
          </a:p>
        </p:txBody>
      </p:sp>
    </p:spTree>
    <p:extLst>
      <p:ext uri="{BB962C8B-B14F-4D97-AF65-F5344CB8AC3E}">
        <p14:creationId xmlns:p14="http://schemas.microsoft.com/office/powerpoint/2010/main" val="1631511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BAD32-FAD7-4013-9BF1-35CB1C3A3ADE}"/>
              </a:ext>
            </a:extLst>
          </p:cNvPr>
          <p:cNvSpPr>
            <a:spLocks noGrp="1"/>
          </p:cNvSpPr>
          <p:nvPr>
            <p:ph type="title"/>
          </p:nvPr>
        </p:nvSpPr>
        <p:spPr/>
        <p:txBody>
          <a:bodyPr>
            <a:normAutofit fontScale="90000"/>
          </a:bodyPr>
          <a:lstStyle/>
          <a:p>
            <a:r>
              <a:rPr lang="en-US" dirty="0"/>
              <a:t>Don’t forget about Constants!</a:t>
            </a:r>
          </a:p>
        </p:txBody>
      </p:sp>
      <p:sp>
        <p:nvSpPr>
          <p:cNvPr id="4" name="Slide Number Placeholder 3">
            <a:extLst>
              <a:ext uri="{FF2B5EF4-FFF2-40B4-BE49-F238E27FC236}">
                <a16:creationId xmlns:a16="http://schemas.microsoft.com/office/drawing/2014/main" id="{1A3D8D36-6A5A-4F5F-A3C9-E3F7E9A3685B}"/>
              </a:ext>
            </a:extLst>
          </p:cNvPr>
          <p:cNvSpPr>
            <a:spLocks noGrp="1"/>
          </p:cNvSpPr>
          <p:nvPr>
            <p:ph type="sldNum" sz="quarter" idx="12"/>
          </p:nvPr>
        </p:nvSpPr>
        <p:spPr/>
        <p:txBody>
          <a:bodyPr/>
          <a:lstStyle/>
          <a:p>
            <a:fld id="{0A634600-F34B-4093-B870-F713BA967734}" type="slidenum">
              <a:rPr lang="en-US" smtClean="0"/>
              <a:t>23</a:t>
            </a:fld>
            <a:endParaRPr lang="en-US" dirty="0"/>
          </a:p>
        </p:txBody>
      </p:sp>
      <p:grpSp>
        <p:nvGrpSpPr>
          <p:cNvPr id="38" name="Group 37">
            <a:extLst>
              <a:ext uri="{FF2B5EF4-FFF2-40B4-BE49-F238E27FC236}">
                <a16:creationId xmlns:a16="http://schemas.microsoft.com/office/drawing/2014/main" id="{1988B26B-77C5-4563-9DAE-7031D8E57AEA}"/>
              </a:ext>
            </a:extLst>
          </p:cNvPr>
          <p:cNvGrpSpPr/>
          <p:nvPr/>
        </p:nvGrpSpPr>
        <p:grpSpPr>
          <a:xfrm>
            <a:off x="819853" y="1603138"/>
            <a:ext cx="5325879" cy="916369"/>
            <a:chOff x="598471" y="2911639"/>
            <a:chExt cx="5325879" cy="916369"/>
          </a:xfrm>
        </p:grpSpPr>
        <p:cxnSp>
          <p:nvCxnSpPr>
            <p:cNvPr id="39" name="Straight Connector 38">
              <a:extLst>
                <a:ext uri="{FF2B5EF4-FFF2-40B4-BE49-F238E27FC236}">
                  <a16:creationId xmlns:a16="http://schemas.microsoft.com/office/drawing/2014/main" id="{C664CAD0-86A5-4225-946B-696CE15DB444}"/>
                </a:ext>
              </a:extLst>
            </p:cNvPr>
            <p:cNvCxnSpPr/>
            <p:nvPr/>
          </p:nvCxnSpPr>
          <p:spPr>
            <a:xfrm>
              <a:off x="1382830" y="3383279"/>
              <a:ext cx="4541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1EE72D0D-F3CF-41EF-827C-AD21423CF238}"/>
                </a:ext>
              </a:extLst>
            </p:cNvPr>
            <p:cNvGrpSpPr/>
            <p:nvPr/>
          </p:nvGrpSpPr>
          <p:grpSpPr>
            <a:xfrm>
              <a:off x="2148347" y="3187031"/>
              <a:ext cx="418704" cy="640977"/>
              <a:chOff x="2290052" y="1648593"/>
              <a:chExt cx="418704" cy="640977"/>
            </a:xfrm>
          </p:grpSpPr>
          <p:sp>
            <p:nvSpPr>
              <p:cNvPr id="63" name="TextBox 62">
                <a:extLst>
                  <a:ext uri="{FF2B5EF4-FFF2-40B4-BE49-F238E27FC236}">
                    <a16:creationId xmlns:a16="http://schemas.microsoft.com/office/drawing/2014/main" id="{AE19873C-AA74-4930-AB11-71AFDBADF739}"/>
                  </a:ext>
                </a:extLst>
              </p:cNvPr>
              <p:cNvSpPr txBox="1"/>
              <p:nvPr/>
            </p:nvSpPr>
            <p:spPr>
              <a:xfrm>
                <a:off x="2290052" y="1920238"/>
                <a:ext cx="418704" cy="369332"/>
              </a:xfrm>
              <a:prstGeom prst="rect">
                <a:avLst/>
              </a:prstGeom>
              <a:noFill/>
            </p:spPr>
            <p:txBody>
              <a:bodyPr wrap="none" rtlCol="0">
                <a:spAutoFit/>
              </a:bodyPr>
              <a:lstStyle/>
              <a:p>
                <a:pPr algn="ctr"/>
                <a:r>
                  <a:rPr lang="en-US" dirty="0"/>
                  <a:t>97</a:t>
                </a:r>
              </a:p>
            </p:txBody>
          </p:sp>
          <p:cxnSp>
            <p:nvCxnSpPr>
              <p:cNvPr id="64" name="Straight Connector 63">
                <a:extLst>
                  <a:ext uri="{FF2B5EF4-FFF2-40B4-BE49-F238E27FC236}">
                    <a16:creationId xmlns:a16="http://schemas.microsoft.com/office/drawing/2014/main" id="{0EB848DE-8540-4D2B-A6A4-B01F39F1F97E}"/>
                  </a:ext>
                </a:extLst>
              </p:cNvPr>
              <p:cNvCxnSpPr/>
              <p:nvPr/>
            </p:nvCxnSpPr>
            <p:spPr>
              <a:xfrm>
                <a:off x="2499404"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C575D103-B300-404B-9629-88E48CC3464B}"/>
                </a:ext>
              </a:extLst>
            </p:cNvPr>
            <p:cNvGrpSpPr/>
            <p:nvPr/>
          </p:nvGrpSpPr>
          <p:grpSpPr>
            <a:xfrm>
              <a:off x="3116756" y="3187031"/>
              <a:ext cx="418704" cy="640977"/>
              <a:chOff x="3173973" y="1648593"/>
              <a:chExt cx="418704" cy="640977"/>
            </a:xfrm>
          </p:grpSpPr>
          <p:sp>
            <p:nvSpPr>
              <p:cNvPr id="61" name="TextBox 60">
                <a:extLst>
                  <a:ext uri="{FF2B5EF4-FFF2-40B4-BE49-F238E27FC236}">
                    <a16:creationId xmlns:a16="http://schemas.microsoft.com/office/drawing/2014/main" id="{0FC06901-F7CB-4915-8F9E-8A9283D186CA}"/>
                  </a:ext>
                </a:extLst>
              </p:cNvPr>
              <p:cNvSpPr txBox="1"/>
              <p:nvPr/>
            </p:nvSpPr>
            <p:spPr>
              <a:xfrm>
                <a:off x="3173973" y="1920238"/>
                <a:ext cx="418704" cy="369332"/>
              </a:xfrm>
              <a:prstGeom prst="rect">
                <a:avLst/>
              </a:prstGeom>
              <a:noFill/>
            </p:spPr>
            <p:txBody>
              <a:bodyPr wrap="none" rtlCol="0">
                <a:spAutoFit/>
              </a:bodyPr>
              <a:lstStyle/>
              <a:p>
                <a:pPr algn="ctr"/>
                <a:r>
                  <a:rPr lang="en-US" dirty="0"/>
                  <a:t>99</a:t>
                </a:r>
              </a:p>
            </p:txBody>
          </p:sp>
          <p:cxnSp>
            <p:nvCxnSpPr>
              <p:cNvPr id="62" name="Straight Connector 61">
                <a:extLst>
                  <a:ext uri="{FF2B5EF4-FFF2-40B4-BE49-F238E27FC236}">
                    <a16:creationId xmlns:a16="http://schemas.microsoft.com/office/drawing/2014/main" id="{C2E66061-47CE-4DA0-8684-8B1C33B371CA}"/>
                  </a:ext>
                </a:extLst>
              </p:cNvPr>
              <p:cNvCxnSpPr/>
              <p:nvPr/>
            </p:nvCxnSpPr>
            <p:spPr>
              <a:xfrm>
                <a:off x="3383325"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7217FD6F-73FC-4D6E-A6E3-E7AFBD22155D}"/>
                </a:ext>
              </a:extLst>
            </p:cNvPr>
            <p:cNvGrpSpPr/>
            <p:nvPr/>
          </p:nvGrpSpPr>
          <p:grpSpPr>
            <a:xfrm>
              <a:off x="3960680" y="3187031"/>
              <a:ext cx="710452" cy="640977"/>
              <a:chOff x="3028099" y="1648593"/>
              <a:chExt cx="710452" cy="640977"/>
            </a:xfrm>
          </p:grpSpPr>
          <p:sp>
            <p:nvSpPr>
              <p:cNvPr id="59" name="TextBox 58">
                <a:extLst>
                  <a:ext uri="{FF2B5EF4-FFF2-40B4-BE49-F238E27FC236}">
                    <a16:creationId xmlns:a16="http://schemas.microsoft.com/office/drawing/2014/main" id="{F6E74565-208E-4A6A-9866-68A6982330E8}"/>
                  </a:ext>
                </a:extLst>
              </p:cNvPr>
              <p:cNvSpPr txBox="1"/>
              <p:nvPr/>
            </p:nvSpPr>
            <p:spPr>
              <a:xfrm>
                <a:off x="3028099" y="1920238"/>
                <a:ext cx="710452" cy="369332"/>
              </a:xfrm>
              <a:prstGeom prst="rect">
                <a:avLst/>
              </a:prstGeom>
              <a:noFill/>
            </p:spPr>
            <p:txBody>
              <a:bodyPr wrap="none" rtlCol="0">
                <a:spAutoFit/>
              </a:bodyPr>
              <a:lstStyle/>
              <a:p>
                <a:pPr algn="ctr"/>
                <a:r>
                  <a:rPr lang="en-US" dirty="0"/>
                  <a:t>100.4</a:t>
                </a:r>
              </a:p>
            </p:txBody>
          </p:sp>
          <p:cxnSp>
            <p:nvCxnSpPr>
              <p:cNvPr id="60" name="Straight Connector 59">
                <a:extLst>
                  <a:ext uri="{FF2B5EF4-FFF2-40B4-BE49-F238E27FC236}">
                    <a16:creationId xmlns:a16="http://schemas.microsoft.com/office/drawing/2014/main" id="{EB3C02EF-522B-4D8B-8723-A2BB7C1D92CF}"/>
                  </a:ext>
                </a:extLst>
              </p:cNvPr>
              <p:cNvCxnSpPr/>
              <p:nvPr/>
            </p:nvCxnSpPr>
            <p:spPr>
              <a:xfrm>
                <a:off x="3383325"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DB9E58FC-6815-4772-BA77-1D8FA2DB69B7}"/>
                </a:ext>
              </a:extLst>
            </p:cNvPr>
            <p:cNvGrpSpPr/>
            <p:nvPr/>
          </p:nvGrpSpPr>
          <p:grpSpPr>
            <a:xfrm>
              <a:off x="4915720" y="3187031"/>
              <a:ext cx="710452" cy="640977"/>
              <a:chOff x="2144178" y="1648593"/>
              <a:chExt cx="710452" cy="640977"/>
            </a:xfrm>
          </p:grpSpPr>
          <p:sp>
            <p:nvSpPr>
              <p:cNvPr id="57" name="TextBox 56">
                <a:extLst>
                  <a:ext uri="{FF2B5EF4-FFF2-40B4-BE49-F238E27FC236}">
                    <a16:creationId xmlns:a16="http://schemas.microsoft.com/office/drawing/2014/main" id="{FB1E0B83-C6C6-4CE6-AA7F-11910BF2B556}"/>
                  </a:ext>
                </a:extLst>
              </p:cNvPr>
              <p:cNvSpPr txBox="1"/>
              <p:nvPr/>
            </p:nvSpPr>
            <p:spPr>
              <a:xfrm>
                <a:off x="2144178" y="1920238"/>
                <a:ext cx="710452" cy="369332"/>
              </a:xfrm>
              <a:prstGeom prst="rect">
                <a:avLst/>
              </a:prstGeom>
              <a:noFill/>
            </p:spPr>
            <p:txBody>
              <a:bodyPr wrap="none" rtlCol="0">
                <a:spAutoFit/>
              </a:bodyPr>
              <a:lstStyle/>
              <a:p>
                <a:pPr algn="ctr"/>
                <a:r>
                  <a:rPr lang="en-US" dirty="0"/>
                  <a:t>103.1</a:t>
                </a:r>
              </a:p>
            </p:txBody>
          </p:sp>
          <p:cxnSp>
            <p:nvCxnSpPr>
              <p:cNvPr id="58" name="Straight Connector 57">
                <a:extLst>
                  <a:ext uri="{FF2B5EF4-FFF2-40B4-BE49-F238E27FC236}">
                    <a16:creationId xmlns:a16="http://schemas.microsoft.com/office/drawing/2014/main" id="{CA648BE0-AF60-4E0E-AB8B-FDC8BA00E76B}"/>
                  </a:ext>
                </a:extLst>
              </p:cNvPr>
              <p:cNvCxnSpPr/>
              <p:nvPr/>
            </p:nvCxnSpPr>
            <p:spPr>
              <a:xfrm>
                <a:off x="2499404"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6FE06963-4932-4E77-A5CC-3035C7750A03}"/>
                </a:ext>
              </a:extLst>
            </p:cNvPr>
            <p:cNvSpPr txBox="1"/>
            <p:nvPr/>
          </p:nvSpPr>
          <p:spPr>
            <a:xfrm>
              <a:off x="598471" y="2911639"/>
              <a:ext cx="704938" cy="646331"/>
            </a:xfrm>
            <a:prstGeom prst="rect">
              <a:avLst/>
            </a:prstGeom>
            <a:noFill/>
          </p:spPr>
          <p:txBody>
            <a:bodyPr wrap="none" rtlCol="0">
              <a:spAutoFit/>
            </a:bodyPr>
            <a:lstStyle/>
            <a:p>
              <a:pPr algn="ctr"/>
              <a:r>
                <a:rPr lang="en-US" b="1" dirty="0"/>
                <a:t>Body</a:t>
              </a:r>
            </a:p>
            <a:p>
              <a:pPr algn="ctr"/>
              <a:r>
                <a:rPr lang="en-US" b="1" dirty="0"/>
                <a:t>Temp</a:t>
              </a:r>
            </a:p>
          </p:txBody>
        </p:sp>
      </p:grpSp>
      <p:sp>
        <p:nvSpPr>
          <p:cNvPr id="92" name="TextBox 91">
            <a:extLst>
              <a:ext uri="{FF2B5EF4-FFF2-40B4-BE49-F238E27FC236}">
                <a16:creationId xmlns:a16="http://schemas.microsoft.com/office/drawing/2014/main" id="{F7B386AE-3FCF-4E19-B567-4AB445E5364C}"/>
              </a:ext>
            </a:extLst>
          </p:cNvPr>
          <p:cNvSpPr txBox="1"/>
          <p:nvPr/>
        </p:nvSpPr>
        <p:spPr>
          <a:xfrm>
            <a:off x="7590591" y="1412242"/>
            <a:ext cx="4182309" cy="5016758"/>
          </a:xfrm>
          <a:prstGeom prst="rect">
            <a:avLst/>
          </a:prstGeom>
          <a:noFill/>
          <a:ln>
            <a:solidFill>
              <a:schemeClr val="bg1">
                <a:lumMod val="85000"/>
              </a:schemeClr>
            </a:solidFill>
          </a:ln>
        </p:spPr>
        <p:txBody>
          <a:bodyPr wrap="square" rtlCol="0">
            <a:spAutoFit/>
          </a:bodyPr>
          <a:lstStyle/>
          <a:p>
            <a:r>
              <a:rPr lang="en-US" sz="2000" b="1" dirty="0"/>
              <a:t>#Constants</a:t>
            </a:r>
          </a:p>
          <a:p>
            <a:r>
              <a:rPr lang="en-US" sz="2000" dirty="0"/>
              <a:t>HIGH_FEVER_MIN = 103.1</a:t>
            </a:r>
          </a:p>
          <a:p>
            <a:r>
              <a:rPr lang="en-US" sz="2000" dirty="0"/>
              <a:t>FEVER_MIN = 100.4</a:t>
            </a:r>
          </a:p>
          <a:p>
            <a:r>
              <a:rPr lang="en-US" sz="2000" dirty="0"/>
              <a:t>LOW_FEVER_MIN = 99</a:t>
            </a:r>
          </a:p>
          <a:p>
            <a:r>
              <a:rPr lang="en-US" sz="2000" dirty="0"/>
              <a:t>NORMAL_MIN = 97</a:t>
            </a:r>
          </a:p>
          <a:p>
            <a:endParaRPr lang="en-US" sz="2000" b="1" dirty="0"/>
          </a:p>
          <a:p>
            <a:r>
              <a:rPr lang="en-US" sz="2000" b="1" dirty="0"/>
              <a:t>if</a:t>
            </a:r>
            <a:r>
              <a:rPr lang="en-US" sz="2000" dirty="0"/>
              <a:t> temp &gt;= </a:t>
            </a:r>
            <a:r>
              <a:rPr lang="en-US" sz="2000" b="1" dirty="0">
                <a:solidFill>
                  <a:srgbClr val="C00000"/>
                </a:solidFill>
              </a:rPr>
              <a:t>HIGH_FEVER_MIN</a:t>
            </a:r>
            <a:r>
              <a:rPr lang="en-US" sz="2000" dirty="0"/>
              <a:t>:</a:t>
            </a:r>
          </a:p>
          <a:p>
            <a:r>
              <a:rPr lang="en-US" sz="2000" dirty="0"/>
              <a:t>   msg = 'Go to the ER!'</a:t>
            </a:r>
          </a:p>
          <a:p>
            <a:r>
              <a:rPr lang="en-US" sz="2000" b="1" dirty="0" err="1">
                <a:solidFill>
                  <a:schemeClr val="accent4">
                    <a:lumMod val="75000"/>
                  </a:schemeClr>
                </a:solidFill>
              </a:rPr>
              <a:t>elif</a:t>
            </a:r>
            <a:r>
              <a:rPr lang="en-US" sz="2000" dirty="0"/>
              <a:t> temp &gt;= </a:t>
            </a:r>
            <a:r>
              <a:rPr lang="en-US" sz="2000" b="1" dirty="0">
                <a:solidFill>
                  <a:srgbClr val="C00000"/>
                </a:solidFill>
              </a:rPr>
              <a:t>FEVER_MIN</a:t>
            </a:r>
            <a:r>
              <a:rPr lang="en-US" sz="2000" dirty="0"/>
              <a:t>:</a:t>
            </a:r>
          </a:p>
          <a:p>
            <a:r>
              <a:rPr lang="en-US" sz="2000" dirty="0"/>
              <a:t>   msg = 'Take Tylenol'</a:t>
            </a:r>
          </a:p>
          <a:p>
            <a:r>
              <a:rPr lang="en-US" sz="2000" b="1" dirty="0">
                <a:solidFill>
                  <a:schemeClr val="accent4">
                    <a:lumMod val="75000"/>
                  </a:schemeClr>
                </a:solidFill>
              </a:rPr>
              <a:t>elif</a:t>
            </a:r>
            <a:r>
              <a:rPr lang="en-US" sz="2000" dirty="0"/>
              <a:t> temp &gt;= </a:t>
            </a:r>
            <a:r>
              <a:rPr lang="en-US" sz="2000" b="1" dirty="0">
                <a:solidFill>
                  <a:srgbClr val="C00000"/>
                </a:solidFill>
              </a:rPr>
              <a:t>LOW_FEVER_MIN</a:t>
            </a:r>
            <a:r>
              <a:rPr lang="en-US" sz="2000" dirty="0"/>
              <a:t>:</a:t>
            </a:r>
          </a:p>
          <a:p>
            <a:r>
              <a:rPr lang="en-US" sz="2000" dirty="0"/>
              <a:t>   msg = 'Get rest'</a:t>
            </a:r>
          </a:p>
          <a:p>
            <a:r>
              <a:rPr lang="en-US" sz="2000" b="1" dirty="0">
                <a:solidFill>
                  <a:schemeClr val="accent4">
                    <a:lumMod val="75000"/>
                  </a:schemeClr>
                </a:solidFill>
              </a:rPr>
              <a:t>elif</a:t>
            </a:r>
            <a:r>
              <a:rPr lang="en-US" sz="2000" dirty="0"/>
              <a:t> temp &gt;= </a:t>
            </a:r>
            <a:r>
              <a:rPr lang="en-US" sz="2000" b="1" dirty="0">
                <a:solidFill>
                  <a:srgbClr val="C00000"/>
                </a:solidFill>
              </a:rPr>
              <a:t>NORMAL_MIN</a:t>
            </a:r>
            <a:r>
              <a:rPr lang="en-US" sz="2000" dirty="0"/>
              <a:t>:</a:t>
            </a:r>
          </a:p>
          <a:p>
            <a:r>
              <a:rPr lang="en-US" sz="2000" dirty="0"/>
              <a:t>   msg = 'All is well'</a:t>
            </a:r>
          </a:p>
          <a:p>
            <a:r>
              <a:rPr lang="en-US" sz="2000" b="1" dirty="0"/>
              <a:t>else</a:t>
            </a:r>
            <a:r>
              <a:rPr lang="en-US" sz="2000" dirty="0"/>
              <a:t>:</a:t>
            </a:r>
          </a:p>
          <a:p>
            <a:r>
              <a:rPr lang="en-US" sz="2000" dirty="0"/>
              <a:t>   msg = ' See your doctor'</a:t>
            </a:r>
          </a:p>
        </p:txBody>
      </p:sp>
      <p:grpSp>
        <p:nvGrpSpPr>
          <p:cNvPr id="9" name="Group 8">
            <a:extLst>
              <a:ext uri="{FF2B5EF4-FFF2-40B4-BE49-F238E27FC236}">
                <a16:creationId xmlns:a16="http://schemas.microsoft.com/office/drawing/2014/main" id="{9E79F535-C5EF-4D3F-ACA5-3D55531E78FE}"/>
              </a:ext>
            </a:extLst>
          </p:cNvPr>
          <p:cNvGrpSpPr/>
          <p:nvPr/>
        </p:nvGrpSpPr>
        <p:grpSpPr>
          <a:xfrm>
            <a:off x="1653910" y="1259840"/>
            <a:ext cx="817339" cy="741680"/>
            <a:chOff x="1531990" y="1259840"/>
            <a:chExt cx="817339" cy="741680"/>
          </a:xfrm>
        </p:grpSpPr>
        <p:sp>
          <p:nvSpPr>
            <p:cNvPr id="35" name="TextBox 34">
              <a:extLst>
                <a:ext uri="{FF2B5EF4-FFF2-40B4-BE49-F238E27FC236}">
                  <a16:creationId xmlns:a16="http://schemas.microsoft.com/office/drawing/2014/main" id="{C8EE18BA-44C0-4D5F-81B6-556DB27309D4}"/>
                </a:ext>
              </a:extLst>
            </p:cNvPr>
            <p:cNvSpPr txBox="1"/>
            <p:nvPr/>
          </p:nvSpPr>
          <p:spPr>
            <a:xfrm>
              <a:off x="1531990" y="1259840"/>
              <a:ext cx="817339" cy="523220"/>
            </a:xfrm>
            <a:prstGeom prst="rect">
              <a:avLst/>
            </a:prstGeom>
            <a:noFill/>
          </p:spPr>
          <p:txBody>
            <a:bodyPr wrap="none" rtlCol="0">
              <a:spAutoFit/>
            </a:bodyPr>
            <a:lstStyle/>
            <a:p>
              <a:pPr algn="ctr"/>
              <a:r>
                <a:rPr lang="en-US" sz="1400" dirty="0">
                  <a:solidFill>
                    <a:srgbClr val="C00000"/>
                  </a:solidFill>
                </a:rPr>
                <a:t>See your</a:t>
              </a:r>
            </a:p>
            <a:p>
              <a:pPr algn="ctr"/>
              <a:r>
                <a:rPr lang="en-US" sz="1400" dirty="0">
                  <a:solidFill>
                    <a:srgbClr val="C00000"/>
                  </a:solidFill>
                </a:rPr>
                <a:t>doctor</a:t>
              </a:r>
            </a:p>
          </p:txBody>
        </p:sp>
        <p:cxnSp>
          <p:nvCxnSpPr>
            <p:cNvPr id="8" name="Straight Arrow Connector 7">
              <a:extLst>
                <a:ext uri="{FF2B5EF4-FFF2-40B4-BE49-F238E27FC236}">
                  <a16:creationId xmlns:a16="http://schemas.microsoft.com/office/drawing/2014/main" id="{9C1739B3-D111-450C-936A-50A95B70FC77}"/>
                </a:ext>
              </a:extLst>
            </p:cNvPr>
            <p:cNvCxnSpPr>
              <a:cxnSpLocks/>
            </p:cNvCxnSpPr>
            <p:nvPr/>
          </p:nvCxnSpPr>
          <p:spPr>
            <a:xfrm>
              <a:off x="1940659" y="1767840"/>
              <a:ext cx="0" cy="23368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66074C22-9A12-4495-A2F7-939D2F998361}"/>
              </a:ext>
            </a:extLst>
          </p:cNvPr>
          <p:cNvGrpSpPr/>
          <p:nvPr/>
        </p:nvGrpSpPr>
        <p:grpSpPr>
          <a:xfrm>
            <a:off x="2836932" y="1259840"/>
            <a:ext cx="564577" cy="741680"/>
            <a:chOff x="2715012" y="1259840"/>
            <a:chExt cx="564577" cy="741680"/>
          </a:xfrm>
        </p:grpSpPr>
        <p:sp>
          <p:nvSpPr>
            <p:cNvPr id="34" name="TextBox 33">
              <a:extLst>
                <a:ext uri="{FF2B5EF4-FFF2-40B4-BE49-F238E27FC236}">
                  <a16:creationId xmlns:a16="http://schemas.microsoft.com/office/drawing/2014/main" id="{B6EDF730-D6FA-4F72-BA0A-65EB779BEEC0}"/>
                </a:ext>
              </a:extLst>
            </p:cNvPr>
            <p:cNvSpPr txBox="1"/>
            <p:nvPr/>
          </p:nvSpPr>
          <p:spPr>
            <a:xfrm>
              <a:off x="2715012" y="1259840"/>
              <a:ext cx="564577" cy="523220"/>
            </a:xfrm>
            <a:prstGeom prst="rect">
              <a:avLst/>
            </a:prstGeom>
            <a:noFill/>
          </p:spPr>
          <p:txBody>
            <a:bodyPr wrap="none" rtlCol="0">
              <a:spAutoFit/>
            </a:bodyPr>
            <a:lstStyle/>
            <a:p>
              <a:pPr algn="ctr"/>
              <a:r>
                <a:rPr lang="en-US" sz="1400" dirty="0">
                  <a:solidFill>
                    <a:srgbClr val="C00000"/>
                  </a:solidFill>
                </a:rPr>
                <a:t>All is </a:t>
              </a:r>
            </a:p>
            <a:p>
              <a:pPr algn="ctr"/>
              <a:r>
                <a:rPr lang="en-US" sz="1400" dirty="0">
                  <a:solidFill>
                    <a:srgbClr val="C00000"/>
                  </a:solidFill>
                </a:rPr>
                <a:t>well</a:t>
              </a:r>
            </a:p>
          </p:txBody>
        </p:sp>
        <p:cxnSp>
          <p:nvCxnSpPr>
            <p:cNvPr id="46" name="Straight Arrow Connector 45">
              <a:extLst>
                <a:ext uri="{FF2B5EF4-FFF2-40B4-BE49-F238E27FC236}">
                  <a16:creationId xmlns:a16="http://schemas.microsoft.com/office/drawing/2014/main" id="{F61AFD68-6BC8-49ED-B13A-2B8527C4C9C8}"/>
                </a:ext>
              </a:extLst>
            </p:cNvPr>
            <p:cNvCxnSpPr>
              <a:cxnSpLocks/>
            </p:cNvCxnSpPr>
            <p:nvPr/>
          </p:nvCxnSpPr>
          <p:spPr>
            <a:xfrm>
              <a:off x="2997300" y="1767840"/>
              <a:ext cx="0" cy="23368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D2141A6B-3510-43AC-A3E4-3CD71ED6FC4C}"/>
              </a:ext>
            </a:extLst>
          </p:cNvPr>
          <p:cNvGrpSpPr/>
          <p:nvPr/>
        </p:nvGrpSpPr>
        <p:grpSpPr>
          <a:xfrm>
            <a:off x="3832080" y="1259840"/>
            <a:ext cx="464037" cy="741680"/>
            <a:chOff x="3720320" y="1259840"/>
            <a:chExt cx="464037" cy="741680"/>
          </a:xfrm>
        </p:grpSpPr>
        <p:sp>
          <p:nvSpPr>
            <p:cNvPr id="33" name="TextBox 32">
              <a:extLst>
                <a:ext uri="{FF2B5EF4-FFF2-40B4-BE49-F238E27FC236}">
                  <a16:creationId xmlns:a16="http://schemas.microsoft.com/office/drawing/2014/main" id="{E3A4FA43-B601-4999-851E-27CAF9382900}"/>
                </a:ext>
              </a:extLst>
            </p:cNvPr>
            <p:cNvSpPr txBox="1"/>
            <p:nvPr/>
          </p:nvSpPr>
          <p:spPr>
            <a:xfrm>
              <a:off x="3720320" y="1259840"/>
              <a:ext cx="464037" cy="523220"/>
            </a:xfrm>
            <a:prstGeom prst="rect">
              <a:avLst/>
            </a:prstGeom>
            <a:noFill/>
          </p:spPr>
          <p:txBody>
            <a:bodyPr wrap="none" rtlCol="0">
              <a:spAutoFit/>
            </a:bodyPr>
            <a:lstStyle/>
            <a:p>
              <a:pPr algn="ctr"/>
              <a:r>
                <a:rPr lang="en-US" sz="1400" dirty="0">
                  <a:solidFill>
                    <a:srgbClr val="C00000"/>
                  </a:solidFill>
                </a:rPr>
                <a:t>Get</a:t>
              </a:r>
            </a:p>
            <a:p>
              <a:pPr algn="ctr"/>
              <a:r>
                <a:rPr lang="en-US" sz="1400" dirty="0">
                  <a:solidFill>
                    <a:srgbClr val="C00000"/>
                  </a:solidFill>
                </a:rPr>
                <a:t>rest</a:t>
              </a:r>
            </a:p>
          </p:txBody>
        </p:sp>
        <p:cxnSp>
          <p:nvCxnSpPr>
            <p:cNvPr id="49" name="Straight Arrow Connector 48">
              <a:extLst>
                <a:ext uri="{FF2B5EF4-FFF2-40B4-BE49-F238E27FC236}">
                  <a16:creationId xmlns:a16="http://schemas.microsoft.com/office/drawing/2014/main" id="{8D29A449-9268-43E0-BED9-FC10D6A7283D}"/>
                </a:ext>
              </a:extLst>
            </p:cNvPr>
            <p:cNvCxnSpPr>
              <a:cxnSpLocks/>
            </p:cNvCxnSpPr>
            <p:nvPr/>
          </p:nvCxnSpPr>
          <p:spPr>
            <a:xfrm>
              <a:off x="3952338" y="1767840"/>
              <a:ext cx="0" cy="23368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4BA045C1-7E8B-4A3D-AFA5-32A8B8DC171C}"/>
              </a:ext>
            </a:extLst>
          </p:cNvPr>
          <p:cNvGrpSpPr/>
          <p:nvPr/>
        </p:nvGrpSpPr>
        <p:grpSpPr>
          <a:xfrm>
            <a:off x="4685101" y="1259840"/>
            <a:ext cx="708719" cy="741680"/>
            <a:chOff x="4613981" y="1259840"/>
            <a:chExt cx="708719" cy="741680"/>
          </a:xfrm>
        </p:grpSpPr>
        <p:sp>
          <p:nvSpPr>
            <p:cNvPr id="32" name="TextBox 31">
              <a:extLst>
                <a:ext uri="{FF2B5EF4-FFF2-40B4-BE49-F238E27FC236}">
                  <a16:creationId xmlns:a16="http://schemas.microsoft.com/office/drawing/2014/main" id="{BB8F9DE0-776E-45BE-89DA-F6AAB48820D1}"/>
                </a:ext>
              </a:extLst>
            </p:cNvPr>
            <p:cNvSpPr txBox="1"/>
            <p:nvPr/>
          </p:nvSpPr>
          <p:spPr>
            <a:xfrm>
              <a:off x="4613981" y="1259840"/>
              <a:ext cx="708719" cy="523220"/>
            </a:xfrm>
            <a:prstGeom prst="rect">
              <a:avLst/>
            </a:prstGeom>
            <a:noFill/>
          </p:spPr>
          <p:txBody>
            <a:bodyPr wrap="none" rtlCol="0">
              <a:spAutoFit/>
            </a:bodyPr>
            <a:lstStyle/>
            <a:p>
              <a:pPr algn="ctr"/>
              <a:r>
                <a:rPr lang="en-US" sz="1400" dirty="0">
                  <a:solidFill>
                    <a:srgbClr val="C00000"/>
                  </a:solidFill>
                </a:rPr>
                <a:t>Take</a:t>
              </a:r>
            </a:p>
            <a:p>
              <a:pPr algn="ctr"/>
              <a:r>
                <a:rPr lang="en-US" sz="1400" dirty="0">
                  <a:solidFill>
                    <a:srgbClr val="C00000"/>
                  </a:solidFill>
                </a:rPr>
                <a:t>Tylenol</a:t>
              </a:r>
            </a:p>
          </p:txBody>
        </p:sp>
        <p:cxnSp>
          <p:nvCxnSpPr>
            <p:cNvPr id="50" name="Straight Arrow Connector 49">
              <a:extLst>
                <a:ext uri="{FF2B5EF4-FFF2-40B4-BE49-F238E27FC236}">
                  <a16:creationId xmlns:a16="http://schemas.microsoft.com/office/drawing/2014/main" id="{95793EA9-F3AD-4389-8FB8-1ADC68BE79BB}"/>
                </a:ext>
              </a:extLst>
            </p:cNvPr>
            <p:cNvCxnSpPr>
              <a:cxnSpLocks/>
            </p:cNvCxnSpPr>
            <p:nvPr/>
          </p:nvCxnSpPr>
          <p:spPr>
            <a:xfrm>
              <a:off x="4968340" y="1767840"/>
              <a:ext cx="0" cy="23368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24CB3B27-9E97-4AEB-BA4C-CA99545CB5CC}"/>
              </a:ext>
            </a:extLst>
          </p:cNvPr>
          <p:cNvGrpSpPr/>
          <p:nvPr/>
        </p:nvGrpSpPr>
        <p:grpSpPr>
          <a:xfrm>
            <a:off x="5536070" y="1259840"/>
            <a:ext cx="713657" cy="741680"/>
            <a:chOff x="5627510" y="1259840"/>
            <a:chExt cx="713657" cy="741680"/>
          </a:xfrm>
        </p:grpSpPr>
        <p:sp>
          <p:nvSpPr>
            <p:cNvPr id="2" name="TextBox 1">
              <a:extLst>
                <a:ext uri="{FF2B5EF4-FFF2-40B4-BE49-F238E27FC236}">
                  <a16:creationId xmlns:a16="http://schemas.microsoft.com/office/drawing/2014/main" id="{AF914EBF-1765-4157-943C-E0E24989D2A5}"/>
                </a:ext>
              </a:extLst>
            </p:cNvPr>
            <p:cNvSpPr txBox="1"/>
            <p:nvPr/>
          </p:nvSpPr>
          <p:spPr>
            <a:xfrm>
              <a:off x="5627510" y="1259840"/>
              <a:ext cx="713657" cy="523220"/>
            </a:xfrm>
            <a:prstGeom prst="rect">
              <a:avLst/>
            </a:prstGeom>
            <a:noFill/>
          </p:spPr>
          <p:txBody>
            <a:bodyPr wrap="none" rtlCol="0">
              <a:spAutoFit/>
            </a:bodyPr>
            <a:lstStyle/>
            <a:p>
              <a:pPr algn="ctr"/>
              <a:r>
                <a:rPr lang="en-US" sz="1400" dirty="0">
                  <a:solidFill>
                    <a:srgbClr val="C00000"/>
                  </a:solidFill>
                </a:rPr>
                <a:t>Go to</a:t>
              </a:r>
            </a:p>
            <a:p>
              <a:pPr algn="ctr"/>
              <a:r>
                <a:rPr lang="en-US" sz="1400" dirty="0">
                  <a:solidFill>
                    <a:srgbClr val="C00000"/>
                  </a:solidFill>
                </a:rPr>
                <a:t>the ER!</a:t>
              </a:r>
            </a:p>
          </p:txBody>
        </p:sp>
        <p:cxnSp>
          <p:nvCxnSpPr>
            <p:cNvPr id="51" name="Straight Arrow Connector 50">
              <a:extLst>
                <a:ext uri="{FF2B5EF4-FFF2-40B4-BE49-F238E27FC236}">
                  <a16:creationId xmlns:a16="http://schemas.microsoft.com/office/drawing/2014/main" id="{B81F7345-7641-4400-8E8C-18300BF62488}"/>
                </a:ext>
              </a:extLst>
            </p:cNvPr>
            <p:cNvCxnSpPr>
              <a:cxnSpLocks/>
            </p:cNvCxnSpPr>
            <p:nvPr/>
          </p:nvCxnSpPr>
          <p:spPr>
            <a:xfrm>
              <a:off x="5984338" y="1767840"/>
              <a:ext cx="0" cy="23368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FF85EA7F-1D93-476B-91EF-5808F28B4975}"/>
              </a:ext>
            </a:extLst>
          </p:cNvPr>
          <p:cNvSpPr txBox="1"/>
          <p:nvPr/>
        </p:nvSpPr>
        <p:spPr>
          <a:xfrm>
            <a:off x="1026160" y="4673600"/>
            <a:ext cx="3736087" cy="1200329"/>
          </a:xfrm>
          <a:prstGeom prst="rect">
            <a:avLst/>
          </a:prstGeom>
          <a:noFill/>
        </p:spPr>
        <p:txBody>
          <a:bodyPr wrap="none" rtlCol="0">
            <a:spAutoFit/>
          </a:bodyPr>
          <a:lstStyle/>
          <a:p>
            <a:r>
              <a:rPr lang="en-US" dirty="0">
                <a:solidFill>
                  <a:srgbClr val="C00000"/>
                </a:solidFill>
              </a:rPr>
              <a:t>You can use constants in many places:</a:t>
            </a:r>
          </a:p>
          <a:p>
            <a:pPr marL="285750" indent="-285750">
              <a:buFont typeface="Arial" panose="020B0604020202020204" pitchFamily="34" charset="0"/>
              <a:buChar char="•"/>
            </a:pPr>
            <a:r>
              <a:rPr lang="en-US" dirty="0">
                <a:solidFill>
                  <a:srgbClr val="C00000"/>
                </a:solidFill>
              </a:rPr>
              <a:t>Calculations</a:t>
            </a:r>
          </a:p>
          <a:p>
            <a:pPr marL="285750" indent="-285750">
              <a:buFont typeface="Arial" panose="020B0604020202020204" pitchFamily="34" charset="0"/>
              <a:buChar char="•"/>
            </a:pPr>
            <a:r>
              <a:rPr lang="en-US" dirty="0">
                <a:solidFill>
                  <a:srgbClr val="C00000"/>
                </a:solidFill>
              </a:rPr>
              <a:t>IF statements</a:t>
            </a:r>
          </a:p>
          <a:p>
            <a:pPr marL="285750" indent="-285750">
              <a:buFont typeface="Arial" panose="020B0604020202020204" pitchFamily="34" charset="0"/>
              <a:buChar char="•"/>
            </a:pPr>
            <a:r>
              <a:rPr lang="en-US" dirty="0">
                <a:solidFill>
                  <a:srgbClr val="C00000"/>
                </a:solidFill>
              </a:rPr>
              <a:t>etc.</a:t>
            </a:r>
          </a:p>
        </p:txBody>
      </p:sp>
    </p:spTree>
    <p:extLst>
      <p:ext uri="{BB962C8B-B14F-4D97-AF65-F5344CB8AC3E}">
        <p14:creationId xmlns:p14="http://schemas.microsoft.com/office/powerpoint/2010/main" val="564396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BAD32-FAD7-4013-9BF1-35CB1C3A3ADE}"/>
              </a:ext>
            </a:extLst>
          </p:cNvPr>
          <p:cNvSpPr>
            <a:spLocks noGrp="1"/>
          </p:cNvSpPr>
          <p:nvPr>
            <p:ph type="title"/>
          </p:nvPr>
        </p:nvSpPr>
        <p:spPr/>
        <p:txBody>
          <a:bodyPr>
            <a:normAutofit fontScale="90000"/>
          </a:bodyPr>
          <a:lstStyle/>
          <a:p>
            <a:r>
              <a:rPr lang="en-US" altLang="en-US" dirty="0"/>
              <a:t>Exercise 4 – IF-ELIF-ELSE</a:t>
            </a:r>
            <a:endParaRPr lang="en-US" dirty="0"/>
          </a:p>
        </p:txBody>
      </p:sp>
      <p:sp>
        <p:nvSpPr>
          <p:cNvPr id="3" name="Content Placeholder 2">
            <a:extLst>
              <a:ext uri="{FF2B5EF4-FFF2-40B4-BE49-F238E27FC236}">
                <a16:creationId xmlns:a16="http://schemas.microsoft.com/office/drawing/2014/main" id="{DE07B8C4-AB5E-415D-8118-9E64F29C1A82}"/>
              </a:ext>
            </a:extLst>
          </p:cNvPr>
          <p:cNvSpPr>
            <a:spLocks noGrp="1"/>
          </p:cNvSpPr>
          <p:nvPr>
            <p:ph idx="1"/>
          </p:nvPr>
        </p:nvSpPr>
        <p:spPr>
          <a:xfrm>
            <a:off x="838200" y="922858"/>
            <a:ext cx="10515600" cy="5721782"/>
          </a:xfrm>
        </p:spPr>
        <p:txBody>
          <a:bodyPr>
            <a:normAutofit/>
          </a:bodyPr>
          <a:lstStyle/>
          <a:p>
            <a:r>
              <a:rPr lang="en-US" sz="2400" dirty="0"/>
              <a:t>Write a program that allows a user to input a </a:t>
            </a:r>
            <a:r>
              <a:rPr lang="en-US" sz="2400" i="1" dirty="0"/>
              <a:t>Letter Grade </a:t>
            </a:r>
            <a:r>
              <a:rPr lang="en-US" sz="2400" dirty="0"/>
              <a:t>and display the related description (per the table). You must use the </a:t>
            </a:r>
            <a:r>
              <a:rPr lang="en-US" sz="2400" b="1" dirty="0"/>
              <a:t>IF-ELIF-ELSE</a:t>
            </a:r>
            <a:r>
              <a:rPr lang="en-US" sz="2400" dirty="0"/>
              <a:t> structure.</a:t>
            </a:r>
          </a:p>
          <a:p>
            <a:endParaRPr lang="en-US" sz="2400" dirty="0"/>
          </a:p>
          <a:p>
            <a:endParaRPr lang="en-US" sz="2400" dirty="0"/>
          </a:p>
        </p:txBody>
      </p:sp>
      <p:sp>
        <p:nvSpPr>
          <p:cNvPr id="4" name="Slide Number Placeholder 3">
            <a:extLst>
              <a:ext uri="{FF2B5EF4-FFF2-40B4-BE49-F238E27FC236}">
                <a16:creationId xmlns:a16="http://schemas.microsoft.com/office/drawing/2014/main" id="{1A3D8D36-6A5A-4F5F-A3C9-E3F7E9A3685B}"/>
              </a:ext>
            </a:extLst>
          </p:cNvPr>
          <p:cNvSpPr>
            <a:spLocks noGrp="1"/>
          </p:cNvSpPr>
          <p:nvPr>
            <p:ph type="sldNum" sz="quarter" idx="12"/>
          </p:nvPr>
        </p:nvSpPr>
        <p:spPr/>
        <p:txBody>
          <a:bodyPr/>
          <a:lstStyle/>
          <a:p>
            <a:fld id="{0A634600-F34B-4093-B870-F713BA967734}" type="slidenum">
              <a:rPr lang="en-US" smtClean="0"/>
              <a:t>24</a:t>
            </a:fld>
            <a:endParaRPr lang="en-US" dirty="0"/>
          </a:p>
        </p:txBody>
      </p:sp>
      <p:graphicFrame>
        <p:nvGraphicFramePr>
          <p:cNvPr id="8" name="Table 7">
            <a:extLst>
              <a:ext uri="{FF2B5EF4-FFF2-40B4-BE49-F238E27FC236}">
                <a16:creationId xmlns:a16="http://schemas.microsoft.com/office/drawing/2014/main" id="{5570121D-9C07-4B80-BE9F-C1A06EACD511}"/>
              </a:ext>
            </a:extLst>
          </p:cNvPr>
          <p:cNvGraphicFramePr>
            <a:graphicFrameLocks noGrp="1"/>
          </p:cNvGraphicFramePr>
          <p:nvPr>
            <p:extLst>
              <p:ext uri="{D42A27DB-BD31-4B8C-83A1-F6EECF244321}">
                <p14:modId xmlns:p14="http://schemas.microsoft.com/office/powerpoint/2010/main" val="1103258563"/>
              </p:ext>
            </p:extLst>
          </p:nvPr>
        </p:nvGraphicFramePr>
        <p:xfrm>
          <a:off x="7353300" y="1816946"/>
          <a:ext cx="2387600" cy="2159000"/>
        </p:xfrm>
        <a:graphic>
          <a:graphicData uri="http://schemas.openxmlformats.org/drawingml/2006/table">
            <a:tbl>
              <a:tblPr firstRow="1" bandRow="1">
                <a:tableStyleId>{93296810-A885-4BE3-A3E7-6D5BEEA58F35}</a:tableStyleId>
              </a:tblPr>
              <a:tblGrid>
                <a:gridCol w="806514">
                  <a:extLst>
                    <a:ext uri="{9D8B030D-6E8A-4147-A177-3AD203B41FA5}">
                      <a16:colId xmlns:a16="http://schemas.microsoft.com/office/drawing/2014/main" val="2480368339"/>
                    </a:ext>
                  </a:extLst>
                </a:gridCol>
                <a:gridCol w="1581086">
                  <a:extLst>
                    <a:ext uri="{9D8B030D-6E8A-4147-A177-3AD203B41FA5}">
                      <a16:colId xmlns:a16="http://schemas.microsoft.com/office/drawing/2014/main" val="3413690387"/>
                    </a:ext>
                  </a:extLst>
                </a:gridCol>
              </a:tblGrid>
              <a:tr h="370840">
                <a:tc>
                  <a:txBody>
                    <a:bodyPr/>
                    <a:lstStyle/>
                    <a:p>
                      <a:r>
                        <a:rPr lang="en-US" sz="1400" dirty="0"/>
                        <a:t>Grade</a:t>
                      </a:r>
                    </a:p>
                  </a:txBody>
                  <a:tcPr anchor="b"/>
                </a:tc>
                <a:tc>
                  <a:txBody>
                    <a:bodyPr/>
                    <a:lstStyle/>
                    <a:p>
                      <a:pPr algn="ctr"/>
                      <a:r>
                        <a:rPr lang="en-US" sz="1400" dirty="0"/>
                        <a:t>Description</a:t>
                      </a:r>
                    </a:p>
                  </a:txBody>
                  <a:tcPr anchor="b"/>
                </a:tc>
                <a:extLst>
                  <a:ext uri="{0D108BD9-81ED-4DB2-BD59-A6C34878D82A}">
                    <a16:rowId xmlns:a16="http://schemas.microsoft.com/office/drawing/2014/main" val="1088104813"/>
                  </a:ext>
                </a:extLst>
              </a:tr>
              <a:tr h="228600">
                <a:tc>
                  <a:txBody>
                    <a:bodyPr/>
                    <a:lstStyle/>
                    <a:p>
                      <a:r>
                        <a:rPr lang="en-US" sz="1400" dirty="0"/>
                        <a:t>A</a:t>
                      </a:r>
                    </a:p>
                  </a:txBody>
                  <a:tcPr/>
                </a:tc>
                <a:tc>
                  <a:txBody>
                    <a:bodyPr/>
                    <a:lstStyle/>
                    <a:p>
                      <a:r>
                        <a:rPr lang="en-US" sz="1400" dirty="0"/>
                        <a:t>Excellent</a:t>
                      </a:r>
                    </a:p>
                  </a:txBody>
                  <a:tcPr/>
                </a:tc>
                <a:extLst>
                  <a:ext uri="{0D108BD9-81ED-4DB2-BD59-A6C34878D82A}">
                    <a16:rowId xmlns:a16="http://schemas.microsoft.com/office/drawing/2014/main" val="3454790763"/>
                  </a:ext>
                </a:extLst>
              </a:tr>
              <a:tr h="370840">
                <a:tc>
                  <a:txBody>
                    <a:bodyPr/>
                    <a:lstStyle/>
                    <a:p>
                      <a:r>
                        <a:rPr lang="en-US" sz="1400" dirty="0"/>
                        <a:t>B</a:t>
                      </a:r>
                    </a:p>
                  </a:txBody>
                  <a:tcPr/>
                </a:tc>
                <a:tc>
                  <a:txBody>
                    <a:bodyPr/>
                    <a:lstStyle/>
                    <a:p>
                      <a:r>
                        <a:rPr lang="en-US" sz="1400" dirty="0"/>
                        <a:t>Good</a:t>
                      </a:r>
                    </a:p>
                  </a:txBody>
                  <a:tcPr/>
                </a:tc>
                <a:extLst>
                  <a:ext uri="{0D108BD9-81ED-4DB2-BD59-A6C34878D82A}">
                    <a16:rowId xmlns:a16="http://schemas.microsoft.com/office/drawing/2014/main" val="246564864"/>
                  </a:ext>
                </a:extLst>
              </a:tr>
              <a:tr h="370840">
                <a:tc>
                  <a:txBody>
                    <a:bodyPr/>
                    <a:lstStyle/>
                    <a:p>
                      <a:r>
                        <a:rPr lang="en-US" sz="1400" dirty="0"/>
                        <a:t>C</a:t>
                      </a:r>
                    </a:p>
                  </a:txBody>
                  <a:tcPr/>
                </a:tc>
                <a:tc>
                  <a:txBody>
                    <a:bodyPr/>
                    <a:lstStyle/>
                    <a:p>
                      <a:r>
                        <a:rPr lang="en-US" sz="1400" dirty="0"/>
                        <a:t>Average</a:t>
                      </a:r>
                    </a:p>
                  </a:txBody>
                  <a:tcPr/>
                </a:tc>
                <a:extLst>
                  <a:ext uri="{0D108BD9-81ED-4DB2-BD59-A6C34878D82A}">
                    <a16:rowId xmlns:a16="http://schemas.microsoft.com/office/drawing/2014/main" val="1727785765"/>
                  </a:ext>
                </a:extLst>
              </a:tr>
              <a:tr h="370840">
                <a:tc>
                  <a:txBody>
                    <a:bodyPr/>
                    <a:lstStyle/>
                    <a:p>
                      <a:r>
                        <a:rPr lang="en-US" sz="1400" dirty="0"/>
                        <a:t>D</a:t>
                      </a:r>
                    </a:p>
                  </a:txBody>
                  <a:tcPr/>
                </a:tc>
                <a:tc>
                  <a:txBody>
                    <a:bodyPr/>
                    <a:lstStyle/>
                    <a:p>
                      <a:r>
                        <a:rPr lang="en-US" sz="1400" dirty="0"/>
                        <a:t>Poor</a:t>
                      </a:r>
                    </a:p>
                  </a:txBody>
                  <a:tcPr/>
                </a:tc>
                <a:extLst>
                  <a:ext uri="{0D108BD9-81ED-4DB2-BD59-A6C34878D82A}">
                    <a16:rowId xmlns:a16="http://schemas.microsoft.com/office/drawing/2014/main" val="2360854254"/>
                  </a:ext>
                </a:extLst>
              </a:tr>
              <a:tr h="370840">
                <a:tc>
                  <a:txBody>
                    <a:bodyPr/>
                    <a:lstStyle/>
                    <a:p>
                      <a:r>
                        <a:rPr lang="en-US" sz="1400" dirty="0"/>
                        <a:t>F</a:t>
                      </a:r>
                    </a:p>
                  </a:txBody>
                  <a:tcPr/>
                </a:tc>
                <a:tc>
                  <a:txBody>
                    <a:bodyPr/>
                    <a:lstStyle/>
                    <a:p>
                      <a:r>
                        <a:rPr lang="en-US" sz="1400" dirty="0"/>
                        <a:t>Failing</a:t>
                      </a:r>
                    </a:p>
                  </a:txBody>
                  <a:tcPr/>
                </a:tc>
                <a:extLst>
                  <a:ext uri="{0D108BD9-81ED-4DB2-BD59-A6C34878D82A}">
                    <a16:rowId xmlns:a16="http://schemas.microsoft.com/office/drawing/2014/main" val="1105885256"/>
                  </a:ext>
                </a:extLst>
              </a:tr>
            </a:tbl>
          </a:graphicData>
        </a:graphic>
      </p:graphicFrame>
      <p:sp>
        <p:nvSpPr>
          <p:cNvPr id="6" name="TextBox 5">
            <a:extLst>
              <a:ext uri="{FF2B5EF4-FFF2-40B4-BE49-F238E27FC236}">
                <a16:creationId xmlns:a16="http://schemas.microsoft.com/office/drawing/2014/main" id="{E7E4CA56-3432-4F89-96D6-97130874B0C5}"/>
              </a:ext>
            </a:extLst>
          </p:cNvPr>
          <p:cNvSpPr txBox="1"/>
          <p:nvPr/>
        </p:nvSpPr>
        <p:spPr>
          <a:xfrm>
            <a:off x="294641" y="2174240"/>
            <a:ext cx="5201920" cy="3724096"/>
          </a:xfrm>
          <a:prstGeom prst="rect">
            <a:avLst/>
          </a:prstGeom>
          <a:noFill/>
        </p:spPr>
        <p:txBody>
          <a:bodyPr wrap="square" rtlCol="0">
            <a:spAutoFit/>
          </a:bodyPr>
          <a:lstStyle/>
          <a:p>
            <a:r>
              <a:rPr lang="en-US" b="1" u="sng" dirty="0"/>
              <a:t>Version 1</a:t>
            </a:r>
          </a:p>
          <a:p>
            <a:pPr marL="517525" indent="-346075">
              <a:buFont typeface="+mj-lt"/>
              <a:buAutoNum type="arabicPeriod"/>
            </a:pPr>
            <a:r>
              <a:rPr lang="en-US" dirty="0"/>
              <a:t>Write comment lines for</a:t>
            </a:r>
            <a:r>
              <a:rPr lang="en-US" b="1" dirty="0">
                <a:solidFill>
                  <a:srgbClr val="C00000"/>
                </a:solidFill>
              </a:rPr>
              <a:t> Input, Process, Output</a:t>
            </a:r>
          </a:p>
          <a:p>
            <a:pPr marL="517525" indent="-346075">
              <a:buFont typeface="+mj-lt"/>
              <a:buAutoNum type="arabicPeriod"/>
            </a:pPr>
            <a:r>
              <a:rPr lang="en-US" dirty="0"/>
              <a:t>Write the code.</a:t>
            </a:r>
          </a:p>
          <a:p>
            <a:pPr marL="517525" indent="-346075">
              <a:buFont typeface="+mj-lt"/>
              <a:buAutoNum type="arabicPeriod"/>
            </a:pPr>
            <a:r>
              <a:rPr lang="en-US" dirty="0"/>
              <a:t>Save your program as: </a:t>
            </a:r>
            <a:r>
              <a:rPr lang="en-US" b="1" dirty="0"/>
              <a:t>Ch3-Ex04-IF-ELIF-ELSE.py</a:t>
            </a:r>
            <a:endParaRPr lang="en-US" dirty="0"/>
          </a:p>
          <a:p>
            <a:pPr marL="517525" indent="-346075">
              <a:buFont typeface="+mj-lt"/>
              <a:buAutoNum type="arabicPeriod"/>
            </a:pPr>
            <a:r>
              <a:rPr lang="en-US" dirty="0"/>
              <a:t>Run it!</a:t>
            </a:r>
          </a:p>
          <a:p>
            <a:pPr marL="457200" indent="-457200">
              <a:buFont typeface="+mj-lt"/>
              <a:buAutoNum type="arabicPeriod"/>
            </a:pPr>
            <a:endParaRPr lang="en-US" dirty="0"/>
          </a:p>
          <a:p>
            <a:pPr marL="173038" lvl="1"/>
            <a:r>
              <a:rPr lang="en-US" sz="2000" b="1" i="1" dirty="0"/>
              <a:t>Test cases: </a:t>
            </a:r>
            <a:r>
              <a:rPr lang="en-US" sz="2000" dirty="0"/>
              <a:t>test it with the following user entries:</a:t>
            </a:r>
          </a:p>
          <a:p>
            <a:pPr lvl="2"/>
            <a:r>
              <a:rPr lang="en-US" dirty="0"/>
              <a:t>A</a:t>
            </a:r>
          </a:p>
          <a:p>
            <a:pPr lvl="2"/>
            <a:r>
              <a:rPr lang="en-US" dirty="0"/>
              <a:t>C</a:t>
            </a:r>
          </a:p>
          <a:p>
            <a:pPr lvl="2"/>
            <a:r>
              <a:rPr lang="en-US" dirty="0"/>
              <a:t>F</a:t>
            </a:r>
          </a:p>
          <a:p>
            <a:pPr lvl="2"/>
            <a:r>
              <a:rPr lang="en-US" dirty="0"/>
              <a:t>X  - notice the issue!</a:t>
            </a:r>
          </a:p>
          <a:p>
            <a:pPr lvl="2"/>
            <a:endParaRPr lang="en-US" sz="1600" dirty="0"/>
          </a:p>
        </p:txBody>
      </p:sp>
      <p:sp>
        <p:nvSpPr>
          <p:cNvPr id="9" name="TextBox 8">
            <a:extLst>
              <a:ext uri="{FF2B5EF4-FFF2-40B4-BE49-F238E27FC236}">
                <a16:creationId xmlns:a16="http://schemas.microsoft.com/office/drawing/2014/main" id="{D02D41E2-FD15-452F-8EE6-34E3FAFA7D0B}"/>
              </a:ext>
            </a:extLst>
          </p:cNvPr>
          <p:cNvSpPr txBox="1"/>
          <p:nvPr/>
        </p:nvSpPr>
        <p:spPr>
          <a:xfrm>
            <a:off x="5811520" y="4206240"/>
            <a:ext cx="6096000" cy="2308324"/>
          </a:xfrm>
          <a:prstGeom prst="rect">
            <a:avLst/>
          </a:prstGeom>
          <a:noFill/>
        </p:spPr>
        <p:txBody>
          <a:bodyPr wrap="square" rtlCol="0">
            <a:spAutoFit/>
          </a:bodyPr>
          <a:lstStyle/>
          <a:p>
            <a:r>
              <a:rPr lang="en-US" b="1" u="sng" dirty="0"/>
              <a:t>Version 2 - Let’s fix this issue:</a:t>
            </a:r>
          </a:p>
          <a:p>
            <a:pPr marL="690563" indent="-457200">
              <a:buFont typeface="+mj-lt"/>
              <a:buAutoNum type="arabicPeriod"/>
            </a:pPr>
            <a:r>
              <a:rPr lang="en-US" dirty="0"/>
              <a:t>Rename the Process section as “Process (</a:t>
            </a:r>
            <a:r>
              <a:rPr lang="en-US" dirty="0" err="1"/>
              <a:t>ver</a:t>
            </a:r>
            <a:r>
              <a:rPr lang="en-US" dirty="0"/>
              <a:t> 1)”.</a:t>
            </a:r>
          </a:p>
          <a:p>
            <a:pPr marL="690563" indent="-457200">
              <a:buFont typeface="+mj-lt"/>
              <a:buAutoNum type="arabicPeriod"/>
            </a:pPr>
            <a:r>
              <a:rPr lang="en-US" dirty="0"/>
              <a:t>Copy “Process (</a:t>
            </a:r>
            <a:r>
              <a:rPr lang="en-US" dirty="0" err="1"/>
              <a:t>ver</a:t>
            </a:r>
            <a:r>
              <a:rPr lang="en-US" dirty="0"/>
              <a:t> 1)” and paste it and re-name the new version as “Process (</a:t>
            </a:r>
            <a:r>
              <a:rPr lang="en-US" dirty="0" err="1"/>
              <a:t>ver</a:t>
            </a:r>
            <a:r>
              <a:rPr lang="en-US" dirty="0"/>
              <a:t> 2)”</a:t>
            </a:r>
          </a:p>
          <a:p>
            <a:pPr marL="690563" indent="-457200">
              <a:buFont typeface="+mj-lt"/>
              <a:buAutoNum type="arabicPeriod"/>
            </a:pPr>
            <a:r>
              <a:rPr lang="en-US" dirty="0"/>
              <a:t>Comment out “Process (</a:t>
            </a:r>
            <a:r>
              <a:rPr lang="en-US" dirty="0" err="1"/>
              <a:t>ver</a:t>
            </a:r>
            <a:r>
              <a:rPr lang="en-US" dirty="0"/>
              <a:t> 1)” </a:t>
            </a:r>
            <a:r>
              <a:rPr lang="en-US" dirty="0">
                <a:sym typeface="Wingdings" panose="05000000000000000000" pitchFamily="2" charset="2"/>
              </a:rPr>
              <a:t> use Alt+3</a:t>
            </a:r>
            <a:endParaRPr lang="en-US" dirty="0"/>
          </a:p>
          <a:p>
            <a:pPr marL="690563" indent="-457200">
              <a:buFont typeface="+mj-lt"/>
              <a:buAutoNum type="arabicPeriod"/>
            </a:pPr>
            <a:r>
              <a:rPr lang="en-US" dirty="0"/>
              <a:t>In “Process (</a:t>
            </a:r>
            <a:r>
              <a:rPr lang="en-US" dirty="0" err="1"/>
              <a:t>ver</a:t>
            </a:r>
            <a:r>
              <a:rPr lang="en-US" dirty="0"/>
              <a:t> 2)”, modify the IF so that any value other than (A,B,C,D,F) are invalid.</a:t>
            </a:r>
          </a:p>
          <a:p>
            <a:pPr marL="690563" indent="-457200">
              <a:buFont typeface="+mj-lt"/>
              <a:buAutoNum type="arabicPeriod"/>
            </a:pPr>
            <a:r>
              <a:rPr lang="en-US" dirty="0"/>
              <a:t>Test “Process (</a:t>
            </a:r>
            <a:r>
              <a:rPr lang="en-US" dirty="0" err="1"/>
              <a:t>ver</a:t>
            </a:r>
            <a:r>
              <a:rPr lang="en-US" dirty="0"/>
              <a:t> 2)”with the same test cases.</a:t>
            </a:r>
          </a:p>
        </p:txBody>
      </p:sp>
    </p:spTree>
    <p:extLst>
      <p:ext uri="{BB962C8B-B14F-4D97-AF65-F5344CB8AC3E}">
        <p14:creationId xmlns:p14="http://schemas.microsoft.com/office/powerpoint/2010/main" val="3864893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BAD32-FAD7-4013-9BF1-35CB1C3A3ADE}"/>
              </a:ext>
            </a:extLst>
          </p:cNvPr>
          <p:cNvSpPr>
            <a:spLocks noGrp="1"/>
          </p:cNvSpPr>
          <p:nvPr>
            <p:ph type="title"/>
          </p:nvPr>
        </p:nvSpPr>
        <p:spPr/>
        <p:txBody>
          <a:bodyPr>
            <a:normAutofit fontScale="90000"/>
          </a:bodyPr>
          <a:lstStyle/>
          <a:p>
            <a:r>
              <a:rPr lang="en-US" altLang="en-US" dirty="0"/>
              <a:t>@HOME </a:t>
            </a:r>
            <a:r>
              <a:rPr lang="en-US" altLang="en-US" dirty="0">
                <a:sym typeface="Wingdings" panose="05000000000000000000" pitchFamily="2" charset="2"/>
              </a:rPr>
              <a:t> </a:t>
            </a:r>
            <a:r>
              <a:rPr lang="en-US" altLang="en-US" dirty="0"/>
              <a:t>Exercise 5 – IF-ELIF-ELSE</a:t>
            </a:r>
            <a:endParaRPr lang="en-US" dirty="0"/>
          </a:p>
        </p:txBody>
      </p:sp>
      <p:sp>
        <p:nvSpPr>
          <p:cNvPr id="3" name="Content Placeholder 2">
            <a:extLst>
              <a:ext uri="{FF2B5EF4-FFF2-40B4-BE49-F238E27FC236}">
                <a16:creationId xmlns:a16="http://schemas.microsoft.com/office/drawing/2014/main" id="{DE07B8C4-AB5E-415D-8118-9E64F29C1A82}"/>
              </a:ext>
            </a:extLst>
          </p:cNvPr>
          <p:cNvSpPr>
            <a:spLocks noGrp="1"/>
          </p:cNvSpPr>
          <p:nvPr>
            <p:ph sz="half" idx="1"/>
          </p:nvPr>
        </p:nvSpPr>
        <p:spPr/>
        <p:txBody>
          <a:bodyPr>
            <a:normAutofit/>
          </a:bodyPr>
          <a:lstStyle/>
          <a:p>
            <a:endParaRPr lang="en-US" sz="2000" dirty="0"/>
          </a:p>
          <a:p>
            <a:pPr marL="914400" lvl="1" indent="-457200">
              <a:buFont typeface="+mj-lt"/>
              <a:buAutoNum type="arabicPeriod"/>
            </a:pPr>
            <a:r>
              <a:rPr lang="en-US" sz="2000" dirty="0"/>
              <a:t>Copy &amp; paste the file from Exercise 3 and rename the new copy as:</a:t>
            </a:r>
            <a:br>
              <a:rPr lang="en-US" sz="2000" dirty="0"/>
            </a:br>
            <a:r>
              <a:rPr lang="en-US" sz="2000" b="1" dirty="0"/>
              <a:t>Ch3-Ex05-Another-ELIF-ELSE.py</a:t>
            </a:r>
          </a:p>
          <a:p>
            <a:pPr marL="914400" lvl="1" indent="-457200">
              <a:buFont typeface="+mj-lt"/>
              <a:buAutoNum type="arabicPeriod"/>
            </a:pPr>
            <a:endParaRPr lang="en-US" sz="2000" dirty="0"/>
          </a:p>
          <a:p>
            <a:pPr marL="914400" lvl="1" indent="-457200">
              <a:buFont typeface="+mj-lt"/>
              <a:buAutoNum type="arabicPeriod"/>
            </a:pPr>
            <a:r>
              <a:rPr lang="en-US" sz="2000" dirty="0"/>
              <a:t>Change the code from IF-ELSE-IF to use the </a:t>
            </a:r>
            <a:r>
              <a:rPr lang="en-US" sz="2000" b="1" dirty="0">
                <a:solidFill>
                  <a:srgbClr val="C00000"/>
                </a:solidFill>
              </a:rPr>
              <a:t>IF-ELIF</a:t>
            </a:r>
            <a:r>
              <a:rPr lang="en-US" sz="2000" dirty="0"/>
              <a:t> structure</a:t>
            </a:r>
          </a:p>
          <a:p>
            <a:pPr marL="914400" lvl="1" indent="-457200">
              <a:buFont typeface="+mj-lt"/>
              <a:buAutoNum type="arabicPeriod"/>
            </a:pPr>
            <a:endParaRPr lang="en-US" sz="2000" dirty="0"/>
          </a:p>
          <a:p>
            <a:pPr marL="914400" lvl="1" indent="-457200">
              <a:buFont typeface="+mj-lt"/>
              <a:buAutoNum type="arabicPeriod"/>
            </a:pPr>
            <a:r>
              <a:rPr lang="en-US" sz="2000" dirty="0"/>
              <a:t>Recall, the goal is to allow a user to </a:t>
            </a:r>
            <a:r>
              <a:rPr lang="en-US" sz="2000" b="1" dirty="0"/>
              <a:t>enter </a:t>
            </a:r>
            <a:r>
              <a:rPr lang="en-US" sz="2000" b="1" i="1" dirty="0"/>
              <a:t>Passing Yards </a:t>
            </a:r>
            <a:r>
              <a:rPr lang="en-US" sz="2000" dirty="0"/>
              <a:t>and display the related performance rating (per the table). Notice these values represent a series/range of values. Use the </a:t>
            </a:r>
            <a:r>
              <a:rPr lang="en-US" sz="2000" b="1" dirty="0"/>
              <a:t>IF-ELSE-IF</a:t>
            </a:r>
            <a:r>
              <a:rPr lang="en-US" sz="2000" dirty="0"/>
              <a:t> structure.</a:t>
            </a:r>
          </a:p>
          <a:p>
            <a:pPr marL="914400" lvl="1" indent="-457200">
              <a:buFont typeface="+mj-lt"/>
              <a:buAutoNum type="arabicPeriod"/>
            </a:pPr>
            <a:endParaRPr lang="en-US" sz="2000" dirty="0"/>
          </a:p>
          <a:p>
            <a:pPr marL="914400" lvl="1" indent="-457200">
              <a:buFont typeface="+mj-lt"/>
              <a:buAutoNum type="arabicPeriod"/>
            </a:pPr>
            <a:r>
              <a:rPr lang="en-US" sz="2000" dirty="0"/>
              <a:t>Run it!</a:t>
            </a:r>
          </a:p>
          <a:p>
            <a:endParaRPr lang="en-US" sz="2000" dirty="0"/>
          </a:p>
          <a:p>
            <a:endParaRPr lang="en-US" sz="2000" dirty="0"/>
          </a:p>
          <a:p>
            <a:pPr marL="0" indent="0">
              <a:buNone/>
            </a:pPr>
            <a:endParaRPr lang="en-US" sz="2000" dirty="0"/>
          </a:p>
          <a:p>
            <a:pPr marL="914400" lvl="1" indent="-457200">
              <a:buFont typeface="+mj-lt"/>
              <a:buAutoNum type="arabicPeriod"/>
            </a:pPr>
            <a:endParaRPr lang="en-US" sz="2000" dirty="0"/>
          </a:p>
          <a:p>
            <a:endParaRPr lang="en-US" sz="2000" dirty="0"/>
          </a:p>
        </p:txBody>
      </p:sp>
      <p:sp>
        <p:nvSpPr>
          <p:cNvPr id="4" name="Slide Number Placeholder 3">
            <a:extLst>
              <a:ext uri="{FF2B5EF4-FFF2-40B4-BE49-F238E27FC236}">
                <a16:creationId xmlns:a16="http://schemas.microsoft.com/office/drawing/2014/main" id="{1A3D8D36-6A5A-4F5F-A3C9-E3F7E9A3685B}"/>
              </a:ext>
            </a:extLst>
          </p:cNvPr>
          <p:cNvSpPr>
            <a:spLocks noGrp="1"/>
          </p:cNvSpPr>
          <p:nvPr>
            <p:ph type="sldNum" sz="quarter" idx="12"/>
          </p:nvPr>
        </p:nvSpPr>
        <p:spPr/>
        <p:txBody>
          <a:bodyPr/>
          <a:lstStyle/>
          <a:p>
            <a:fld id="{0A634600-F34B-4093-B870-F713BA967734}" type="slidenum">
              <a:rPr lang="en-US" smtClean="0"/>
              <a:t>25</a:t>
            </a:fld>
            <a:endParaRPr lang="en-US" dirty="0"/>
          </a:p>
        </p:txBody>
      </p:sp>
      <p:graphicFrame>
        <p:nvGraphicFramePr>
          <p:cNvPr id="8" name="Table 7">
            <a:extLst>
              <a:ext uri="{FF2B5EF4-FFF2-40B4-BE49-F238E27FC236}">
                <a16:creationId xmlns:a16="http://schemas.microsoft.com/office/drawing/2014/main" id="{5570121D-9C07-4B80-BE9F-C1A06EACD511}"/>
              </a:ext>
            </a:extLst>
          </p:cNvPr>
          <p:cNvGraphicFramePr>
            <a:graphicFrameLocks noGrp="1"/>
          </p:cNvGraphicFramePr>
          <p:nvPr>
            <p:extLst>
              <p:ext uri="{D42A27DB-BD31-4B8C-83A1-F6EECF244321}">
                <p14:modId xmlns:p14="http://schemas.microsoft.com/office/powerpoint/2010/main" val="1372357179"/>
              </p:ext>
            </p:extLst>
          </p:nvPr>
        </p:nvGraphicFramePr>
        <p:xfrm>
          <a:off x="7443076" y="2079705"/>
          <a:ext cx="3199296" cy="2118360"/>
        </p:xfrm>
        <a:graphic>
          <a:graphicData uri="http://schemas.openxmlformats.org/drawingml/2006/table">
            <a:tbl>
              <a:tblPr firstRow="1" bandRow="1">
                <a:tableStyleId>{93296810-A885-4BE3-A3E7-6D5BEEA58F35}</a:tableStyleId>
              </a:tblPr>
              <a:tblGrid>
                <a:gridCol w="1000443">
                  <a:extLst>
                    <a:ext uri="{9D8B030D-6E8A-4147-A177-3AD203B41FA5}">
                      <a16:colId xmlns:a16="http://schemas.microsoft.com/office/drawing/2014/main" val="2480368339"/>
                    </a:ext>
                  </a:extLst>
                </a:gridCol>
                <a:gridCol w="2198853">
                  <a:extLst>
                    <a:ext uri="{9D8B030D-6E8A-4147-A177-3AD203B41FA5}">
                      <a16:colId xmlns:a16="http://schemas.microsoft.com/office/drawing/2014/main" val="3413690387"/>
                    </a:ext>
                  </a:extLst>
                </a:gridCol>
              </a:tblGrid>
              <a:tr h="370840">
                <a:tc>
                  <a:txBody>
                    <a:bodyPr/>
                    <a:lstStyle/>
                    <a:p>
                      <a:pPr algn="ctr"/>
                      <a:r>
                        <a:rPr lang="en-US" dirty="0"/>
                        <a:t>Passing</a:t>
                      </a:r>
                    </a:p>
                    <a:p>
                      <a:pPr algn="ctr"/>
                      <a:r>
                        <a:rPr lang="en-US" dirty="0"/>
                        <a:t>Yards</a:t>
                      </a:r>
                    </a:p>
                  </a:txBody>
                  <a:tcPr anchor="b"/>
                </a:tc>
                <a:tc>
                  <a:txBody>
                    <a:bodyPr/>
                    <a:lstStyle/>
                    <a:p>
                      <a:pPr algn="ctr"/>
                      <a:r>
                        <a:rPr lang="en-US" dirty="0"/>
                        <a:t>Perf. Rating</a:t>
                      </a:r>
                    </a:p>
                  </a:txBody>
                  <a:tcPr anchor="b"/>
                </a:tc>
                <a:extLst>
                  <a:ext uri="{0D108BD9-81ED-4DB2-BD59-A6C34878D82A}">
                    <a16:rowId xmlns:a16="http://schemas.microsoft.com/office/drawing/2014/main" val="1088104813"/>
                  </a:ext>
                </a:extLst>
              </a:tr>
              <a:tr h="228600">
                <a:tc>
                  <a:txBody>
                    <a:bodyPr/>
                    <a:lstStyle/>
                    <a:p>
                      <a:r>
                        <a:rPr lang="en-US" dirty="0"/>
                        <a:t>300+</a:t>
                      </a:r>
                    </a:p>
                  </a:txBody>
                  <a:tcPr/>
                </a:tc>
                <a:tc>
                  <a:txBody>
                    <a:bodyPr/>
                    <a:lstStyle/>
                    <a:p>
                      <a:r>
                        <a:rPr lang="en-US" dirty="0"/>
                        <a:t>Elite</a:t>
                      </a:r>
                    </a:p>
                  </a:txBody>
                  <a:tcPr/>
                </a:tc>
                <a:extLst>
                  <a:ext uri="{0D108BD9-81ED-4DB2-BD59-A6C34878D82A}">
                    <a16:rowId xmlns:a16="http://schemas.microsoft.com/office/drawing/2014/main" val="3454790763"/>
                  </a:ext>
                </a:extLst>
              </a:tr>
              <a:tr h="370840">
                <a:tc>
                  <a:txBody>
                    <a:bodyPr/>
                    <a:lstStyle/>
                    <a:p>
                      <a:r>
                        <a:rPr lang="en-US" dirty="0"/>
                        <a:t>250-299</a:t>
                      </a:r>
                    </a:p>
                  </a:txBody>
                  <a:tcPr/>
                </a:tc>
                <a:tc>
                  <a:txBody>
                    <a:bodyPr/>
                    <a:lstStyle/>
                    <a:p>
                      <a:r>
                        <a:rPr lang="en-US" dirty="0"/>
                        <a:t>Good</a:t>
                      </a:r>
                    </a:p>
                  </a:txBody>
                  <a:tcPr/>
                </a:tc>
                <a:extLst>
                  <a:ext uri="{0D108BD9-81ED-4DB2-BD59-A6C34878D82A}">
                    <a16:rowId xmlns:a16="http://schemas.microsoft.com/office/drawing/2014/main" val="246564864"/>
                  </a:ext>
                </a:extLst>
              </a:tr>
              <a:tr h="370840">
                <a:tc>
                  <a:txBody>
                    <a:bodyPr/>
                    <a:lstStyle/>
                    <a:p>
                      <a:r>
                        <a:rPr lang="en-US" dirty="0"/>
                        <a:t>100-249</a:t>
                      </a:r>
                    </a:p>
                  </a:txBody>
                  <a:tcPr/>
                </a:tc>
                <a:tc>
                  <a:txBody>
                    <a:bodyPr/>
                    <a:lstStyle/>
                    <a:p>
                      <a:r>
                        <a:rPr lang="en-US" dirty="0"/>
                        <a:t>Need Improvement</a:t>
                      </a:r>
                    </a:p>
                  </a:txBody>
                  <a:tcPr/>
                </a:tc>
                <a:extLst>
                  <a:ext uri="{0D108BD9-81ED-4DB2-BD59-A6C34878D82A}">
                    <a16:rowId xmlns:a16="http://schemas.microsoft.com/office/drawing/2014/main" val="1727785765"/>
                  </a:ext>
                </a:extLst>
              </a:tr>
              <a:tr h="370840">
                <a:tc>
                  <a:txBody>
                    <a:bodyPr/>
                    <a:lstStyle/>
                    <a:p>
                      <a:r>
                        <a:rPr lang="en-US" dirty="0"/>
                        <a:t>0-99</a:t>
                      </a:r>
                    </a:p>
                  </a:txBody>
                  <a:tcPr/>
                </a:tc>
                <a:tc>
                  <a:txBody>
                    <a:bodyPr/>
                    <a:lstStyle/>
                    <a:p>
                      <a:r>
                        <a:rPr lang="en-US" dirty="0"/>
                        <a:t>Unacceptable</a:t>
                      </a:r>
                    </a:p>
                  </a:txBody>
                  <a:tcPr/>
                </a:tc>
                <a:extLst>
                  <a:ext uri="{0D108BD9-81ED-4DB2-BD59-A6C34878D82A}">
                    <a16:rowId xmlns:a16="http://schemas.microsoft.com/office/drawing/2014/main" val="430347320"/>
                  </a:ext>
                </a:extLst>
              </a:tr>
            </a:tbl>
          </a:graphicData>
        </a:graphic>
      </p:graphicFrame>
    </p:spTree>
    <p:extLst>
      <p:ext uri="{BB962C8B-B14F-4D97-AF65-F5344CB8AC3E}">
        <p14:creationId xmlns:p14="http://schemas.microsoft.com/office/powerpoint/2010/main" val="4142738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2D3C2B-6AA9-4992-8625-0C3ED9447AEE}"/>
              </a:ext>
            </a:extLst>
          </p:cNvPr>
          <p:cNvSpPr>
            <a:spLocks noGrp="1"/>
          </p:cNvSpPr>
          <p:nvPr>
            <p:ph type="sldNum" sz="quarter" idx="12"/>
          </p:nvPr>
        </p:nvSpPr>
        <p:spPr>
          <a:xfrm>
            <a:off x="9144361" y="6356350"/>
            <a:ext cx="2743200" cy="365125"/>
          </a:xfrm>
        </p:spPr>
        <p:txBody>
          <a:bodyPr/>
          <a:lstStyle/>
          <a:p>
            <a:fld id="{0A634600-F34B-4093-B870-F713BA967734}" type="slidenum">
              <a:rPr lang="en-US" smtClean="0"/>
              <a:pPr/>
              <a:t>26</a:t>
            </a:fld>
            <a:endParaRPr lang="en-US" dirty="0"/>
          </a:p>
        </p:txBody>
      </p:sp>
      <p:sp>
        <p:nvSpPr>
          <p:cNvPr id="5" name="Title 4">
            <a:extLst>
              <a:ext uri="{FF2B5EF4-FFF2-40B4-BE49-F238E27FC236}">
                <a16:creationId xmlns:a16="http://schemas.microsoft.com/office/drawing/2014/main" id="{2C99093B-C2FE-4892-9481-7E6499A94900}"/>
              </a:ext>
            </a:extLst>
          </p:cNvPr>
          <p:cNvSpPr>
            <a:spLocks noGrp="1"/>
          </p:cNvSpPr>
          <p:nvPr>
            <p:ph type="title"/>
          </p:nvPr>
        </p:nvSpPr>
        <p:spPr>
          <a:xfrm>
            <a:off x="831850" y="2438400"/>
            <a:ext cx="10515600" cy="935421"/>
          </a:xfrm>
        </p:spPr>
        <p:txBody>
          <a:bodyPr/>
          <a:lstStyle/>
          <a:p>
            <a:r>
              <a:rPr lang="en-US" dirty="0"/>
              <a:t>Working with Booleans</a:t>
            </a:r>
          </a:p>
        </p:txBody>
      </p:sp>
      <p:sp>
        <p:nvSpPr>
          <p:cNvPr id="6" name="Text Placeholder 5">
            <a:extLst>
              <a:ext uri="{FF2B5EF4-FFF2-40B4-BE49-F238E27FC236}">
                <a16:creationId xmlns:a16="http://schemas.microsoft.com/office/drawing/2014/main" id="{9B4975B1-8590-4BA7-BF3B-010D37C226FA}"/>
              </a:ext>
            </a:extLst>
          </p:cNvPr>
          <p:cNvSpPr>
            <a:spLocks noGrp="1"/>
          </p:cNvSpPr>
          <p:nvPr>
            <p:ph type="body" idx="1"/>
          </p:nvPr>
        </p:nvSpPr>
        <p:spPr>
          <a:xfrm>
            <a:off x="831850" y="3654042"/>
            <a:ext cx="10515600" cy="1500187"/>
          </a:xfrm>
        </p:spPr>
        <p:txBody>
          <a:bodyPr/>
          <a:lstStyle/>
          <a:p>
            <a:r>
              <a:rPr lang="en-US" dirty="0"/>
              <a:t>Boolean Expressions</a:t>
            </a:r>
          </a:p>
          <a:p>
            <a:r>
              <a:rPr lang="en-US" dirty="0"/>
              <a:t>Create a Boolean Variables</a:t>
            </a:r>
          </a:p>
          <a:p>
            <a:r>
              <a:rPr lang="en-US" dirty="0"/>
              <a:t>Testing a Boolean Variable</a:t>
            </a:r>
          </a:p>
        </p:txBody>
      </p:sp>
    </p:spTree>
    <p:extLst>
      <p:ext uri="{BB962C8B-B14F-4D97-AF65-F5344CB8AC3E}">
        <p14:creationId xmlns:p14="http://schemas.microsoft.com/office/powerpoint/2010/main" val="3260535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69D41-F0C7-4834-AC15-C219390AD42B}"/>
              </a:ext>
            </a:extLst>
          </p:cNvPr>
          <p:cNvSpPr>
            <a:spLocks noGrp="1"/>
          </p:cNvSpPr>
          <p:nvPr>
            <p:ph type="title"/>
          </p:nvPr>
        </p:nvSpPr>
        <p:spPr/>
        <p:txBody>
          <a:bodyPr>
            <a:normAutofit fontScale="90000"/>
          </a:bodyPr>
          <a:lstStyle/>
          <a:p>
            <a:r>
              <a:rPr lang="en-US" dirty="0"/>
              <a:t>Boolean Expressions</a:t>
            </a:r>
          </a:p>
        </p:txBody>
      </p:sp>
      <p:sp>
        <p:nvSpPr>
          <p:cNvPr id="2" name="Content Placeholder 1">
            <a:extLst>
              <a:ext uri="{FF2B5EF4-FFF2-40B4-BE49-F238E27FC236}">
                <a16:creationId xmlns:a16="http://schemas.microsoft.com/office/drawing/2014/main" id="{87A4C470-7C1A-4C89-B40D-6DC2E040B6CF}"/>
              </a:ext>
            </a:extLst>
          </p:cNvPr>
          <p:cNvSpPr>
            <a:spLocks noGrp="1"/>
          </p:cNvSpPr>
          <p:nvPr>
            <p:ph idx="1"/>
          </p:nvPr>
        </p:nvSpPr>
        <p:spPr>
          <a:xfrm>
            <a:off x="838200" y="922858"/>
            <a:ext cx="10515600" cy="1190422"/>
          </a:xfrm>
        </p:spPr>
        <p:txBody>
          <a:bodyPr/>
          <a:lstStyle/>
          <a:p>
            <a:r>
              <a:rPr lang="en-US" dirty="0"/>
              <a:t>We have been using </a:t>
            </a:r>
            <a:r>
              <a:rPr lang="en-US" b="1" i="1" dirty="0"/>
              <a:t>Boolean Expressions </a:t>
            </a:r>
            <a:r>
              <a:rPr lang="en-US" dirty="0"/>
              <a:t>since we began this module</a:t>
            </a:r>
          </a:p>
          <a:p>
            <a:pPr lvl="1"/>
            <a:r>
              <a:rPr lang="en-US" dirty="0"/>
              <a:t>They resolve to either True or False</a:t>
            </a:r>
          </a:p>
          <a:p>
            <a:endParaRPr lang="en-US" dirty="0"/>
          </a:p>
        </p:txBody>
      </p:sp>
      <p:sp>
        <p:nvSpPr>
          <p:cNvPr id="7" name="Slide Number Placeholder 6">
            <a:extLst>
              <a:ext uri="{FF2B5EF4-FFF2-40B4-BE49-F238E27FC236}">
                <a16:creationId xmlns:a16="http://schemas.microsoft.com/office/drawing/2014/main" id="{F732CDBD-CD00-4CCB-8052-68DFA360420A}"/>
              </a:ext>
            </a:extLst>
          </p:cNvPr>
          <p:cNvSpPr>
            <a:spLocks noGrp="1"/>
          </p:cNvSpPr>
          <p:nvPr>
            <p:ph type="sldNum" sz="quarter" idx="12"/>
          </p:nvPr>
        </p:nvSpPr>
        <p:spPr/>
        <p:txBody>
          <a:bodyPr/>
          <a:lstStyle/>
          <a:p>
            <a:fld id="{0A634600-F34B-4093-B870-F713BA967734}" type="slidenum">
              <a:rPr lang="en-US" smtClean="0"/>
              <a:pPr/>
              <a:t>27</a:t>
            </a:fld>
            <a:endParaRPr lang="en-US" dirty="0"/>
          </a:p>
        </p:txBody>
      </p:sp>
      <p:sp>
        <p:nvSpPr>
          <p:cNvPr id="11" name="TextBox 10">
            <a:extLst>
              <a:ext uri="{FF2B5EF4-FFF2-40B4-BE49-F238E27FC236}">
                <a16:creationId xmlns:a16="http://schemas.microsoft.com/office/drawing/2014/main" id="{33E8047C-DE01-485C-B9F0-AC1851DDCE2C}"/>
              </a:ext>
            </a:extLst>
          </p:cNvPr>
          <p:cNvSpPr txBox="1"/>
          <p:nvPr/>
        </p:nvSpPr>
        <p:spPr>
          <a:xfrm>
            <a:off x="721360" y="2032000"/>
            <a:ext cx="1237711" cy="461665"/>
          </a:xfrm>
          <a:prstGeom prst="rect">
            <a:avLst/>
          </a:prstGeom>
          <a:noFill/>
        </p:spPr>
        <p:txBody>
          <a:bodyPr wrap="none" rtlCol="0">
            <a:spAutoFit/>
          </a:bodyPr>
          <a:lstStyle/>
          <a:p>
            <a:r>
              <a:rPr lang="en-US" sz="2400" b="1" dirty="0">
                <a:solidFill>
                  <a:schemeClr val="accent4">
                    <a:lumMod val="75000"/>
                  </a:schemeClr>
                </a:solidFill>
              </a:rPr>
              <a:t>age = 70</a:t>
            </a:r>
          </a:p>
        </p:txBody>
      </p:sp>
      <p:grpSp>
        <p:nvGrpSpPr>
          <p:cNvPr id="24" name="Group 23">
            <a:extLst>
              <a:ext uri="{FF2B5EF4-FFF2-40B4-BE49-F238E27FC236}">
                <a16:creationId xmlns:a16="http://schemas.microsoft.com/office/drawing/2014/main" id="{4F76C1E9-A78A-49E8-BB99-DD58F75D22F8}"/>
              </a:ext>
            </a:extLst>
          </p:cNvPr>
          <p:cNvGrpSpPr/>
          <p:nvPr/>
        </p:nvGrpSpPr>
        <p:grpSpPr>
          <a:xfrm>
            <a:off x="1421331" y="2861912"/>
            <a:ext cx="1819709" cy="1124380"/>
            <a:chOff x="1421331" y="2861912"/>
            <a:chExt cx="1819709" cy="1124380"/>
          </a:xfrm>
        </p:grpSpPr>
        <p:grpSp>
          <p:nvGrpSpPr>
            <p:cNvPr id="23" name="Group 22">
              <a:extLst>
                <a:ext uri="{FF2B5EF4-FFF2-40B4-BE49-F238E27FC236}">
                  <a16:creationId xmlns:a16="http://schemas.microsoft.com/office/drawing/2014/main" id="{A0CD6816-5302-462F-9228-8D7BC090BE26}"/>
                </a:ext>
              </a:extLst>
            </p:cNvPr>
            <p:cNvGrpSpPr/>
            <p:nvPr/>
          </p:nvGrpSpPr>
          <p:grpSpPr>
            <a:xfrm>
              <a:off x="1421331" y="2861912"/>
              <a:ext cx="1819709" cy="580535"/>
              <a:chOff x="1421331" y="2607912"/>
              <a:chExt cx="1819709" cy="580535"/>
            </a:xfrm>
          </p:grpSpPr>
          <p:sp>
            <p:nvSpPr>
              <p:cNvPr id="8" name="TextBox 7">
                <a:extLst>
                  <a:ext uri="{FF2B5EF4-FFF2-40B4-BE49-F238E27FC236}">
                    <a16:creationId xmlns:a16="http://schemas.microsoft.com/office/drawing/2014/main" id="{616839A6-6AD4-4769-A695-22B2B94BE95B}"/>
                  </a:ext>
                </a:extLst>
              </p:cNvPr>
              <p:cNvSpPr txBox="1"/>
              <p:nvPr/>
            </p:nvSpPr>
            <p:spPr>
              <a:xfrm>
                <a:off x="1421331" y="2607912"/>
                <a:ext cx="1819709" cy="461665"/>
              </a:xfrm>
              <a:prstGeom prst="rect">
                <a:avLst/>
              </a:prstGeom>
              <a:noFill/>
              <a:ln>
                <a:solidFill>
                  <a:schemeClr val="bg1">
                    <a:lumMod val="85000"/>
                  </a:schemeClr>
                </a:solidFill>
              </a:ln>
            </p:spPr>
            <p:txBody>
              <a:bodyPr wrap="square" rtlCol="0">
                <a:spAutoFit/>
              </a:bodyPr>
              <a:lstStyle/>
              <a:p>
                <a:r>
                  <a:rPr lang="en-US" sz="2400" b="1" dirty="0"/>
                  <a:t>if</a:t>
                </a:r>
                <a:r>
                  <a:rPr lang="en-US" sz="2400" dirty="0"/>
                  <a:t> age &gt;= 65:</a:t>
                </a:r>
              </a:p>
            </p:txBody>
          </p:sp>
          <p:sp>
            <p:nvSpPr>
              <p:cNvPr id="6" name="Left Brace 5">
                <a:extLst>
                  <a:ext uri="{FF2B5EF4-FFF2-40B4-BE49-F238E27FC236}">
                    <a16:creationId xmlns:a16="http://schemas.microsoft.com/office/drawing/2014/main" id="{FEEC7285-089F-42F8-910B-0757E7388835}"/>
                  </a:ext>
                </a:extLst>
              </p:cNvPr>
              <p:cNvSpPr/>
              <p:nvPr/>
            </p:nvSpPr>
            <p:spPr>
              <a:xfrm rot="16200000">
                <a:off x="2245360" y="2489200"/>
                <a:ext cx="203200" cy="1195294"/>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49CCDF02-164A-4118-B81E-ADBE8C418609}"/>
                </a:ext>
              </a:extLst>
            </p:cNvPr>
            <p:cNvSpPr txBox="1"/>
            <p:nvPr/>
          </p:nvSpPr>
          <p:spPr>
            <a:xfrm>
              <a:off x="2043351" y="3616960"/>
              <a:ext cx="607218" cy="369332"/>
            </a:xfrm>
            <a:prstGeom prst="rect">
              <a:avLst/>
            </a:prstGeom>
            <a:noFill/>
          </p:spPr>
          <p:txBody>
            <a:bodyPr wrap="none" rtlCol="0">
              <a:spAutoFit/>
            </a:bodyPr>
            <a:lstStyle/>
            <a:p>
              <a:pPr algn="ctr"/>
              <a:r>
                <a:rPr lang="en-US" b="1" dirty="0"/>
                <a:t>True</a:t>
              </a:r>
            </a:p>
          </p:txBody>
        </p:sp>
      </p:grpSp>
      <p:grpSp>
        <p:nvGrpSpPr>
          <p:cNvPr id="25" name="Group 24">
            <a:extLst>
              <a:ext uri="{FF2B5EF4-FFF2-40B4-BE49-F238E27FC236}">
                <a16:creationId xmlns:a16="http://schemas.microsoft.com/office/drawing/2014/main" id="{49E8A52F-1C2A-417F-AE43-F82765B627D2}"/>
              </a:ext>
            </a:extLst>
          </p:cNvPr>
          <p:cNvGrpSpPr/>
          <p:nvPr/>
        </p:nvGrpSpPr>
        <p:grpSpPr>
          <a:xfrm>
            <a:off x="1421331" y="4375752"/>
            <a:ext cx="2449629" cy="1165020"/>
            <a:chOff x="1431491" y="4375752"/>
            <a:chExt cx="2449629" cy="1165020"/>
          </a:xfrm>
        </p:grpSpPr>
        <p:sp>
          <p:nvSpPr>
            <p:cNvPr id="9" name="TextBox 8">
              <a:extLst>
                <a:ext uri="{FF2B5EF4-FFF2-40B4-BE49-F238E27FC236}">
                  <a16:creationId xmlns:a16="http://schemas.microsoft.com/office/drawing/2014/main" id="{132E6E00-3E68-4E26-9F59-619015367F8A}"/>
                </a:ext>
              </a:extLst>
            </p:cNvPr>
            <p:cNvSpPr txBox="1"/>
            <p:nvPr/>
          </p:nvSpPr>
          <p:spPr>
            <a:xfrm>
              <a:off x="1431491" y="4375752"/>
              <a:ext cx="2449629" cy="461665"/>
            </a:xfrm>
            <a:prstGeom prst="rect">
              <a:avLst/>
            </a:prstGeom>
            <a:noFill/>
            <a:ln>
              <a:solidFill>
                <a:schemeClr val="bg1">
                  <a:lumMod val="85000"/>
                </a:schemeClr>
              </a:solidFill>
            </a:ln>
          </p:spPr>
          <p:txBody>
            <a:bodyPr wrap="square" rtlCol="0">
              <a:spAutoFit/>
            </a:bodyPr>
            <a:lstStyle/>
            <a:p>
              <a:r>
                <a:rPr lang="en-US" sz="2400" b="1" dirty="0"/>
                <a:t>print</a:t>
              </a:r>
              <a:r>
                <a:rPr lang="en-US" sz="2400" dirty="0"/>
                <a:t>(age &gt;= 65)</a:t>
              </a:r>
            </a:p>
          </p:txBody>
        </p:sp>
        <p:sp>
          <p:nvSpPr>
            <p:cNvPr id="20" name="Left Brace 19">
              <a:extLst>
                <a:ext uri="{FF2B5EF4-FFF2-40B4-BE49-F238E27FC236}">
                  <a16:creationId xmlns:a16="http://schemas.microsoft.com/office/drawing/2014/main" id="{3AFA5E80-13BB-4811-A7B3-9567FAD101F0}"/>
                </a:ext>
              </a:extLst>
            </p:cNvPr>
            <p:cNvSpPr/>
            <p:nvPr/>
          </p:nvSpPr>
          <p:spPr>
            <a:xfrm rot="16200000">
              <a:off x="2682240" y="4297680"/>
              <a:ext cx="203200" cy="1195294"/>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extBox 20">
              <a:extLst>
                <a:ext uri="{FF2B5EF4-FFF2-40B4-BE49-F238E27FC236}">
                  <a16:creationId xmlns:a16="http://schemas.microsoft.com/office/drawing/2014/main" id="{79CFD75D-8870-4F8F-AB89-58660BF0FA40}"/>
                </a:ext>
              </a:extLst>
            </p:cNvPr>
            <p:cNvSpPr txBox="1"/>
            <p:nvPr/>
          </p:nvSpPr>
          <p:spPr>
            <a:xfrm>
              <a:off x="2480231" y="5171440"/>
              <a:ext cx="607218" cy="369332"/>
            </a:xfrm>
            <a:prstGeom prst="rect">
              <a:avLst/>
            </a:prstGeom>
            <a:noFill/>
          </p:spPr>
          <p:txBody>
            <a:bodyPr wrap="none" rtlCol="0">
              <a:spAutoFit/>
            </a:bodyPr>
            <a:lstStyle/>
            <a:p>
              <a:pPr algn="ctr"/>
              <a:r>
                <a:rPr lang="en-US" b="1" dirty="0"/>
                <a:t>True</a:t>
              </a:r>
            </a:p>
          </p:txBody>
        </p:sp>
      </p:grpSp>
    </p:spTree>
    <p:extLst>
      <p:ext uri="{BB962C8B-B14F-4D97-AF65-F5344CB8AC3E}">
        <p14:creationId xmlns:p14="http://schemas.microsoft.com/office/powerpoint/2010/main" val="326451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69D41-F0C7-4834-AC15-C219390AD42B}"/>
              </a:ext>
            </a:extLst>
          </p:cNvPr>
          <p:cNvSpPr>
            <a:spLocks noGrp="1"/>
          </p:cNvSpPr>
          <p:nvPr>
            <p:ph type="title"/>
          </p:nvPr>
        </p:nvSpPr>
        <p:spPr/>
        <p:txBody>
          <a:bodyPr>
            <a:normAutofit fontScale="90000"/>
          </a:bodyPr>
          <a:lstStyle/>
          <a:p>
            <a:r>
              <a:rPr lang="en-US" dirty="0"/>
              <a:t>Creating a Boolean Variable - bool</a:t>
            </a:r>
          </a:p>
        </p:txBody>
      </p:sp>
      <p:sp>
        <p:nvSpPr>
          <p:cNvPr id="2" name="Content Placeholder 1">
            <a:extLst>
              <a:ext uri="{FF2B5EF4-FFF2-40B4-BE49-F238E27FC236}">
                <a16:creationId xmlns:a16="http://schemas.microsoft.com/office/drawing/2014/main" id="{87A4C470-7C1A-4C89-B40D-6DC2E040B6CF}"/>
              </a:ext>
            </a:extLst>
          </p:cNvPr>
          <p:cNvSpPr>
            <a:spLocks noGrp="1"/>
          </p:cNvSpPr>
          <p:nvPr>
            <p:ph idx="1"/>
          </p:nvPr>
        </p:nvSpPr>
        <p:spPr/>
        <p:txBody>
          <a:bodyPr/>
          <a:lstStyle/>
          <a:p>
            <a:r>
              <a:rPr lang="en-US" dirty="0"/>
              <a:t>Boolean Variables contain only one of two values: </a:t>
            </a:r>
            <a:r>
              <a:rPr lang="en-US" b="1" dirty="0"/>
              <a:t>True</a:t>
            </a:r>
            <a:r>
              <a:rPr lang="en-US" dirty="0"/>
              <a:t> or </a:t>
            </a:r>
            <a:r>
              <a:rPr lang="en-US" b="1" dirty="0"/>
              <a:t>False</a:t>
            </a:r>
          </a:p>
          <a:p>
            <a:pPr lvl="1"/>
            <a:r>
              <a:rPr lang="en-US" dirty="0"/>
              <a:t>To create a Boolean variable, simply set a variable to True or False</a:t>
            </a:r>
          </a:p>
          <a:p>
            <a:pPr lvl="2"/>
            <a:r>
              <a:rPr lang="en-US" dirty="0"/>
              <a:t>Do not put quotes around these keywords</a:t>
            </a:r>
          </a:p>
          <a:p>
            <a:pPr lvl="2"/>
            <a:r>
              <a:rPr lang="en-US" dirty="0"/>
              <a:t>Its data type is: </a:t>
            </a:r>
            <a:r>
              <a:rPr lang="en-US" b="1" dirty="0"/>
              <a:t>bool</a:t>
            </a:r>
          </a:p>
          <a:p>
            <a:endParaRPr lang="en-US" dirty="0"/>
          </a:p>
        </p:txBody>
      </p:sp>
      <p:sp>
        <p:nvSpPr>
          <p:cNvPr id="7" name="Slide Number Placeholder 6">
            <a:extLst>
              <a:ext uri="{FF2B5EF4-FFF2-40B4-BE49-F238E27FC236}">
                <a16:creationId xmlns:a16="http://schemas.microsoft.com/office/drawing/2014/main" id="{F732CDBD-CD00-4CCB-8052-68DFA360420A}"/>
              </a:ext>
            </a:extLst>
          </p:cNvPr>
          <p:cNvSpPr>
            <a:spLocks noGrp="1"/>
          </p:cNvSpPr>
          <p:nvPr>
            <p:ph type="sldNum" sz="quarter" idx="12"/>
          </p:nvPr>
        </p:nvSpPr>
        <p:spPr/>
        <p:txBody>
          <a:bodyPr/>
          <a:lstStyle/>
          <a:p>
            <a:fld id="{0A634600-F34B-4093-B870-F713BA967734}" type="slidenum">
              <a:rPr lang="en-US" smtClean="0"/>
              <a:pPr/>
              <a:t>28</a:t>
            </a:fld>
            <a:endParaRPr lang="en-US" dirty="0"/>
          </a:p>
        </p:txBody>
      </p:sp>
      <p:sp>
        <p:nvSpPr>
          <p:cNvPr id="12" name="TextBox 11">
            <a:extLst>
              <a:ext uri="{FF2B5EF4-FFF2-40B4-BE49-F238E27FC236}">
                <a16:creationId xmlns:a16="http://schemas.microsoft.com/office/drawing/2014/main" id="{85CB22AD-167E-4AD5-92F0-6E0C926B7063}"/>
              </a:ext>
            </a:extLst>
          </p:cNvPr>
          <p:cNvSpPr txBox="1"/>
          <p:nvPr/>
        </p:nvSpPr>
        <p:spPr>
          <a:xfrm>
            <a:off x="1817571" y="2699352"/>
            <a:ext cx="2886509" cy="461665"/>
          </a:xfrm>
          <a:prstGeom prst="rect">
            <a:avLst/>
          </a:prstGeom>
          <a:noFill/>
          <a:ln>
            <a:solidFill>
              <a:schemeClr val="bg1">
                <a:lumMod val="85000"/>
              </a:schemeClr>
            </a:solidFill>
          </a:ln>
        </p:spPr>
        <p:txBody>
          <a:bodyPr wrap="square" rtlCol="0">
            <a:spAutoFit/>
          </a:bodyPr>
          <a:lstStyle/>
          <a:p>
            <a:r>
              <a:rPr lang="en-US" sz="2400" b="1" dirty="0"/>
              <a:t>isGranted</a:t>
            </a:r>
            <a:r>
              <a:rPr lang="en-US" sz="2400" dirty="0"/>
              <a:t> = False </a:t>
            </a:r>
          </a:p>
        </p:txBody>
      </p:sp>
      <p:grpSp>
        <p:nvGrpSpPr>
          <p:cNvPr id="3" name="Group 2">
            <a:extLst>
              <a:ext uri="{FF2B5EF4-FFF2-40B4-BE49-F238E27FC236}">
                <a16:creationId xmlns:a16="http://schemas.microsoft.com/office/drawing/2014/main" id="{2A16187C-867C-4B45-B784-64F75DB3891E}"/>
              </a:ext>
            </a:extLst>
          </p:cNvPr>
          <p:cNvGrpSpPr/>
          <p:nvPr/>
        </p:nvGrpSpPr>
        <p:grpSpPr>
          <a:xfrm>
            <a:off x="7345680" y="2016761"/>
            <a:ext cx="3403600" cy="1954040"/>
            <a:chOff x="7345680" y="2016761"/>
            <a:chExt cx="3403600" cy="1954040"/>
          </a:xfrm>
        </p:grpSpPr>
        <p:sp>
          <p:nvSpPr>
            <p:cNvPr id="8" name="TextBox 7">
              <a:extLst>
                <a:ext uri="{FF2B5EF4-FFF2-40B4-BE49-F238E27FC236}">
                  <a16:creationId xmlns:a16="http://schemas.microsoft.com/office/drawing/2014/main" id="{616839A6-6AD4-4769-A695-22B2B94BE95B}"/>
                </a:ext>
              </a:extLst>
            </p:cNvPr>
            <p:cNvSpPr txBox="1"/>
            <p:nvPr/>
          </p:nvSpPr>
          <p:spPr>
            <a:xfrm>
              <a:off x="7936431" y="2770472"/>
              <a:ext cx="2401369" cy="1200329"/>
            </a:xfrm>
            <a:prstGeom prst="rect">
              <a:avLst/>
            </a:prstGeom>
            <a:noFill/>
            <a:ln>
              <a:solidFill>
                <a:schemeClr val="bg1">
                  <a:lumMod val="85000"/>
                </a:schemeClr>
              </a:solidFill>
            </a:ln>
          </p:spPr>
          <p:txBody>
            <a:bodyPr wrap="square" rtlCol="0">
              <a:spAutoFit/>
            </a:bodyPr>
            <a:lstStyle/>
            <a:p>
              <a:r>
                <a:rPr lang="en-US" dirty="0"/>
                <a:t>if age &gt;= 65:</a:t>
              </a:r>
            </a:p>
            <a:p>
              <a:r>
                <a:rPr lang="en-US" dirty="0"/>
                <a:t>      </a:t>
              </a:r>
              <a:r>
                <a:rPr lang="en-US" b="1" dirty="0"/>
                <a:t>isSenior</a:t>
              </a:r>
              <a:r>
                <a:rPr lang="en-US" dirty="0"/>
                <a:t> = True</a:t>
              </a:r>
            </a:p>
            <a:p>
              <a:r>
                <a:rPr lang="en-US" dirty="0"/>
                <a:t>else:</a:t>
              </a:r>
            </a:p>
            <a:p>
              <a:r>
                <a:rPr lang="en-US" dirty="0"/>
                <a:t>      </a:t>
              </a:r>
              <a:r>
                <a:rPr lang="en-US" b="1" dirty="0"/>
                <a:t>isSenior</a:t>
              </a:r>
              <a:r>
                <a:rPr lang="en-US" dirty="0"/>
                <a:t> = False</a:t>
              </a:r>
            </a:p>
          </p:txBody>
        </p:sp>
        <p:sp>
          <p:nvSpPr>
            <p:cNvPr id="17" name="TextBox 16">
              <a:extLst>
                <a:ext uri="{FF2B5EF4-FFF2-40B4-BE49-F238E27FC236}">
                  <a16:creationId xmlns:a16="http://schemas.microsoft.com/office/drawing/2014/main" id="{9ACC794A-A590-4688-BB1A-098CAE604EC9}"/>
                </a:ext>
              </a:extLst>
            </p:cNvPr>
            <p:cNvSpPr txBox="1"/>
            <p:nvPr/>
          </p:nvSpPr>
          <p:spPr>
            <a:xfrm>
              <a:off x="7345680" y="2016761"/>
              <a:ext cx="3403600" cy="646331"/>
            </a:xfrm>
            <a:prstGeom prst="rect">
              <a:avLst/>
            </a:prstGeom>
            <a:noFill/>
          </p:spPr>
          <p:txBody>
            <a:bodyPr wrap="square" rtlCol="0">
              <a:spAutoFit/>
            </a:bodyPr>
            <a:lstStyle/>
            <a:p>
              <a:pPr algn="ctr"/>
              <a:r>
                <a:rPr lang="en-US" b="1" i="1" dirty="0">
                  <a:solidFill>
                    <a:srgbClr val="C00000"/>
                  </a:solidFill>
                </a:rPr>
                <a:t>Boolean variables are typically created within an IF statement</a:t>
              </a:r>
            </a:p>
          </p:txBody>
        </p:sp>
      </p:grpSp>
      <p:sp>
        <p:nvSpPr>
          <p:cNvPr id="19" name="TextBox 18">
            <a:extLst>
              <a:ext uri="{FF2B5EF4-FFF2-40B4-BE49-F238E27FC236}">
                <a16:creationId xmlns:a16="http://schemas.microsoft.com/office/drawing/2014/main" id="{FAEB2C7B-09E2-4D10-8853-08A07C622C63}"/>
              </a:ext>
            </a:extLst>
          </p:cNvPr>
          <p:cNvSpPr txBox="1"/>
          <p:nvPr/>
        </p:nvSpPr>
        <p:spPr>
          <a:xfrm>
            <a:off x="7936431" y="4087071"/>
            <a:ext cx="2401369" cy="1200329"/>
          </a:xfrm>
          <a:prstGeom prst="rect">
            <a:avLst/>
          </a:prstGeom>
          <a:noFill/>
          <a:ln>
            <a:solidFill>
              <a:schemeClr val="bg1">
                <a:lumMod val="85000"/>
              </a:schemeClr>
            </a:solidFill>
          </a:ln>
        </p:spPr>
        <p:txBody>
          <a:bodyPr wrap="square" rtlCol="0">
            <a:spAutoFit/>
          </a:bodyPr>
          <a:lstStyle/>
          <a:p>
            <a:r>
              <a:rPr lang="en-US" dirty="0"/>
              <a:t>if temp &gt;= 100.0:</a:t>
            </a:r>
          </a:p>
          <a:p>
            <a:r>
              <a:rPr lang="en-US" dirty="0"/>
              <a:t>      </a:t>
            </a:r>
            <a:r>
              <a:rPr lang="en-US" b="1" dirty="0"/>
              <a:t>hasFever</a:t>
            </a:r>
            <a:r>
              <a:rPr lang="en-US" dirty="0"/>
              <a:t> = True</a:t>
            </a:r>
          </a:p>
          <a:p>
            <a:r>
              <a:rPr lang="en-US" dirty="0"/>
              <a:t>else:</a:t>
            </a:r>
          </a:p>
          <a:p>
            <a:r>
              <a:rPr lang="en-US" dirty="0"/>
              <a:t>      </a:t>
            </a:r>
            <a:r>
              <a:rPr lang="en-US" b="1" dirty="0"/>
              <a:t>hasFever</a:t>
            </a:r>
            <a:r>
              <a:rPr lang="en-US" dirty="0"/>
              <a:t> = False</a:t>
            </a:r>
          </a:p>
        </p:txBody>
      </p:sp>
      <p:sp>
        <p:nvSpPr>
          <p:cNvPr id="21" name="TextBox 20">
            <a:extLst>
              <a:ext uri="{FF2B5EF4-FFF2-40B4-BE49-F238E27FC236}">
                <a16:creationId xmlns:a16="http://schemas.microsoft.com/office/drawing/2014/main" id="{9DF6B467-14ED-4E00-8F5D-CC717CC38033}"/>
              </a:ext>
            </a:extLst>
          </p:cNvPr>
          <p:cNvSpPr txBox="1"/>
          <p:nvPr/>
        </p:nvSpPr>
        <p:spPr>
          <a:xfrm>
            <a:off x="7926271" y="5403671"/>
            <a:ext cx="2401369" cy="1200329"/>
          </a:xfrm>
          <a:prstGeom prst="rect">
            <a:avLst/>
          </a:prstGeom>
          <a:noFill/>
          <a:ln>
            <a:solidFill>
              <a:schemeClr val="bg1">
                <a:lumMod val="85000"/>
              </a:schemeClr>
            </a:solidFill>
          </a:ln>
        </p:spPr>
        <p:txBody>
          <a:bodyPr wrap="square" rtlCol="0">
            <a:spAutoFit/>
          </a:bodyPr>
          <a:lstStyle/>
          <a:p>
            <a:r>
              <a:rPr lang="en-US" dirty="0"/>
              <a:t>if name != '' :</a:t>
            </a:r>
          </a:p>
          <a:p>
            <a:r>
              <a:rPr lang="en-US" dirty="0"/>
              <a:t>      </a:t>
            </a:r>
            <a:r>
              <a:rPr lang="en-US" b="1" dirty="0"/>
              <a:t>hasName </a:t>
            </a:r>
            <a:r>
              <a:rPr lang="en-US" dirty="0"/>
              <a:t>= True</a:t>
            </a:r>
          </a:p>
          <a:p>
            <a:r>
              <a:rPr lang="en-US" dirty="0"/>
              <a:t>else:</a:t>
            </a:r>
          </a:p>
          <a:p>
            <a:r>
              <a:rPr lang="en-US" dirty="0"/>
              <a:t>      </a:t>
            </a:r>
            <a:r>
              <a:rPr lang="en-US" b="1" dirty="0"/>
              <a:t>hasName</a:t>
            </a:r>
            <a:r>
              <a:rPr lang="en-US" dirty="0"/>
              <a:t> = False</a:t>
            </a:r>
          </a:p>
        </p:txBody>
      </p:sp>
      <p:pic>
        <p:nvPicPr>
          <p:cNvPr id="6" name="Picture 5">
            <a:extLst>
              <a:ext uri="{FF2B5EF4-FFF2-40B4-BE49-F238E27FC236}">
                <a16:creationId xmlns:a16="http://schemas.microsoft.com/office/drawing/2014/main" id="{C55AB811-4EB7-40BC-8243-1C3330DD1F2B}"/>
              </a:ext>
            </a:extLst>
          </p:cNvPr>
          <p:cNvPicPr>
            <a:picLocks noChangeAspect="1"/>
          </p:cNvPicPr>
          <p:nvPr/>
        </p:nvPicPr>
        <p:blipFill>
          <a:blip r:embed="rId2"/>
          <a:stretch>
            <a:fillRect/>
          </a:stretch>
        </p:blipFill>
        <p:spPr>
          <a:xfrm>
            <a:off x="1817571" y="3872547"/>
            <a:ext cx="2895600" cy="1266825"/>
          </a:xfrm>
          <a:prstGeom prst="rect">
            <a:avLst/>
          </a:prstGeom>
          <a:ln>
            <a:solidFill>
              <a:schemeClr val="bg1">
                <a:lumMod val="75000"/>
              </a:schemeClr>
            </a:solidFill>
          </a:ln>
        </p:spPr>
      </p:pic>
    </p:spTree>
    <p:extLst>
      <p:ext uri="{BB962C8B-B14F-4D97-AF65-F5344CB8AC3E}">
        <p14:creationId xmlns:p14="http://schemas.microsoft.com/office/powerpoint/2010/main" val="130773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69D41-F0C7-4834-AC15-C219390AD42B}"/>
              </a:ext>
            </a:extLst>
          </p:cNvPr>
          <p:cNvSpPr>
            <a:spLocks noGrp="1"/>
          </p:cNvSpPr>
          <p:nvPr>
            <p:ph type="title"/>
          </p:nvPr>
        </p:nvSpPr>
        <p:spPr/>
        <p:txBody>
          <a:bodyPr>
            <a:normAutofit fontScale="90000"/>
          </a:bodyPr>
          <a:lstStyle/>
          <a:p>
            <a:r>
              <a:rPr lang="en-US" dirty="0"/>
              <a:t>Testing a Boolean Variable</a:t>
            </a:r>
          </a:p>
        </p:txBody>
      </p:sp>
      <p:sp>
        <p:nvSpPr>
          <p:cNvPr id="7" name="Slide Number Placeholder 6">
            <a:extLst>
              <a:ext uri="{FF2B5EF4-FFF2-40B4-BE49-F238E27FC236}">
                <a16:creationId xmlns:a16="http://schemas.microsoft.com/office/drawing/2014/main" id="{F732CDBD-CD00-4CCB-8052-68DFA360420A}"/>
              </a:ext>
            </a:extLst>
          </p:cNvPr>
          <p:cNvSpPr>
            <a:spLocks noGrp="1"/>
          </p:cNvSpPr>
          <p:nvPr>
            <p:ph type="sldNum" sz="quarter" idx="12"/>
          </p:nvPr>
        </p:nvSpPr>
        <p:spPr/>
        <p:txBody>
          <a:bodyPr/>
          <a:lstStyle/>
          <a:p>
            <a:fld id="{0A634600-F34B-4093-B870-F713BA967734}" type="slidenum">
              <a:rPr lang="en-US" smtClean="0"/>
              <a:t>29</a:t>
            </a:fld>
            <a:endParaRPr lang="en-US" dirty="0"/>
          </a:p>
        </p:txBody>
      </p:sp>
      <p:grpSp>
        <p:nvGrpSpPr>
          <p:cNvPr id="11" name="Group 10">
            <a:extLst>
              <a:ext uri="{FF2B5EF4-FFF2-40B4-BE49-F238E27FC236}">
                <a16:creationId xmlns:a16="http://schemas.microsoft.com/office/drawing/2014/main" id="{16383CBB-3470-464F-83F1-0F13522766BE}"/>
              </a:ext>
            </a:extLst>
          </p:cNvPr>
          <p:cNvGrpSpPr/>
          <p:nvPr/>
        </p:nvGrpSpPr>
        <p:grpSpPr>
          <a:xfrm>
            <a:off x="571717" y="1124734"/>
            <a:ext cx="2876349" cy="1942371"/>
            <a:chOff x="805181" y="1513841"/>
            <a:chExt cx="2876349" cy="1942371"/>
          </a:xfrm>
        </p:grpSpPr>
        <p:sp>
          <p:nvSpPr>
            <p:cNvPr id="6" name="TextBox 5">
              <a:extLst>
                <a:ext uri="{FF2B5EF4-FFF2-40B4-BE49-F238E27FC236}">
                  <a16:creationId xmlns:a16="http://schemas.microsoft.com/office/drawing/2014/main" id="{4F8BCA1D-0FDE-41EE-B8C1-8FF11B0F4AEB}"/>
                </a:ext>
              </a:extLst>
            </p:cNvPr>
            <p:cNvSpPr txBox="1"/>
            <p:nvPr/>
          </p:nvSpPr>
          <p:spPr>
            <a:xfrm>
              <a:off x="876301" y="1886552"/>
              <a:ext cx="2805229" cy="1569660"/>
            </a:xfrm>
            <a:prstGeom prst="rect">
              <a:avLst/>
            </a:prstGeom>
            <a:noFill/>
            <a:ln>
              <a:solidFill>
                <a:schemeClr val="bg1">
                  <a:lumMod val="85000"/>
                </a:schemeClr>
              </a:solidFill>
            </a:ln>
          </p:spPr>
          <p:txBody>
            <a:bodyPr wrap="square" rtlCol="0">
              <a:spAutoFit/>
            </a:bodyPr>
            <a:lstStyle/>
            <a:p>
              <a:r>
                <a:rPr lang="en-US" sz="2400" dirty="0"/>
                <a:t>if age &gt;= 65:</a:t>
              </a:r>
            </a:p>
            <a:p>
              <a:r>
                <a:rPr lang="en-US" sz="2400" dirty="0"/>
                <a:t>      </a:t>
              </a:r>
              <a:r>
                <a:rPr lang="en-US" sz="2400" b="1" dirty="0"/>
                <a:t>isSenior</a:t>
              </a:r>
              <a:r>
                <a:rPr lang="en-US" sz="2400" dirty="0"/>
                <a:t> = True</a:t>
              </a:r>
            </a:p>
            <a:p>
              <a:r>
                <a:rPr lang="en-US" sz="2400" dirty="0"/>
                <a:t>else:</a:t>
              </a:r>
            </a:p>
            <a:p>
              <a:r>
                <a:rPr lang="en-US" sz="2400" dirty="0"/>
                <a:t>      </a:t>
              </a:r>
              <a:r>
                <a:rPr lang="en-US" sz="2400" b="1" dirty="0"/>
                <a:t>isSenior</a:t>
              </a:r>
              <a:r>
                <a:rPr lang="en-US" sz="2400" dirty="0"/>
                <a:t> = False</a:t>
              </a:r>
            </a:p>
          </p:txBody>
        </p:sp>
        <p:sp>
          <p:nvSpPr>
            <p:cNvPr id="2" name="TextBox 1">
              <a:extLst>
                <a:ext uri="{FF2B5EF4-FFF2-40B4-BE49-F238E27FC236}">
                  <a16:creationId xmlns:a16="http://schemas.microsoft.com/office/drawing/2014/main" id="{47D904AD-6267-444E-BA7D-2ECFC1A512E4}"/>
                </a:ext>
              </a:extLst>
            </p:cNvPr>
            <p:cNvSpPr txBox="1"/>
            <p:nvPr/>
          </p:nvSpPr>
          <p:spPr>
            <a:xfrm>
              <a:off x="805181" y="1513841"/>
              <a:ext cx="2534919" cy="369332"/>
            </a:xfrm>
            <a:prstGeom prst="rect">
              <a:avLst/>
            </a:prstGeom>
            <a:noFill/>
          </p:spPr>
          <p:txBody>
            <a:bodyPr wrap="square" rtlCol="0">
              <a:spAutoFit/>
            </a:bodyPr>
            <a:lstStyle/>
            <a:p>
              <a:r>
                <a:rPr lang="en-US" i="1" dirty="0"/>
                <a:t>Assigning a Boolean</a:t>
              </a:r>
            </a:p>
          </p:txBody>
        </p:sp>
      </p:grpSp>
      <p:grpSp>
        <p:nvGrpSpPr>
          <p:cNvPr id="12" name="Group 11">
            <a:extLst>
              <a:ext uri="{FF2B5EF4-FFF2-40B4-BE49-F238E27FC236}">
                <a16:creationId xmlns:a16="http://schemas.microsoft.com/office/drawing/2014/main" id="{7E3686E0-FBDE-4FAF-ADDE-11CC9D4C9346}"/>
              </a:ext>
            </a:extLst>
          </p:cNvPr>
          <p:cNvGrpSpPr/>
          <p:nvPr/>
        </p:nvGrpSpPr>
        <p:grpSpPr>
          <a:xfrm>
            <a:off x="4224183" y="1092903"/>
            <a:ext cx="2882899" cy="895336"/>
            <a:chOff x="741681" y="3680461"/>
            <a:chExt cx="2882899" cy="895336"/>
          </a:xfrm>
        </p:grpSpPr>
        <p:sp>
          <p:nvSpPr>
            <p:cNvPr id="14" name="TextBox 13">
              <a:extLst>
                <a:ext uri="{FF2B5EF4-FFF2-40B4-BE49-F238E27FC236}">
                  <a16:creationId xmlns:a16="http://schemas.microsoft.com/office/drawing/2014/main" id="{4416F915-1017-4847-B919-EAF88F871B4D}"/>
                </a:ext>
              </a:extLst>
            </p:cNvPr>
            <p:cNvSpPr txBox="1"/>
            <p:nvPr/>
          </p:nvSpPr>
          <p:spPr>
            <a:xfrm>
              <a:off x="2766061" y="4114132"/>
              <a:ext cx="858519" cy="461665"/>
            </a:xfrm>
            <a:prstGeom prst="rect">
              <a:avLst/>
            </a:prstGeom>
            <a:noFill/>
            <a:ln w="57150">
              <a:solidFill>
                <a:schemeClr val="accent1"/>
              </a:solidFill>
            </a:ln>
          </p:spPr>
          <p:txBody>
            <a:bodyPr wrap="square" rtlCol="0">
              <a:spAutoFit/>
            </a:bodyPr>
            <a:lstStyle/>
            <a:p>
              <a:r>
                <a:rPr lang="en-US" sz="2400" dirty="0"/>
                <a:t>True</a:t>
              </a:r>
            </a:p>
          </p:txBody>
        </p:sp>
        <p:sp>
          <p:nvSpPr>
            <p:cNvPr id="15" name="TextBox 14">
              <a:extLst>
                <a:ext uri="{FF2B5EF4-FFF2-40B4-BE49-F238E27FC236}">
                  <a16:creationId xmlns:a16="http://schemas.microsoft.com/office/drawing/2014/main" id="{553405F0-E64D-4247-8FF7-44BF7B1E1296}"/>
                </a:ext>
              </a:extLst>
            </p:cNvPr>
            <p:cNvSpPr txBox="1"/>
            <p:nvPr/>
          </p:nvSpPr>
          <p:spPr>
            <a:xfrm>
              <a:off x="835661" y="4073492"/>
              <a:ext cx="1305559" cy="461665"/>
            </a:xfrm>
            <a:prstGeom prst="rect">
              <a:avLst/>
            </a:prstGeom>
            <a:noFill/>
            <a:ln>
              <a:noFill/>
            </a:ln>
          </p:spPr>
          <p:txBody>
            <a:bodyPr wrap="square" rtlCol="0">
              <a:spAutoFit/>
            </a:bodyPr>
            <a:lstStyle/>
            <a:p>
              <a:pPr algn="ctr"/>
              <a:r>
                <a:rPr lang="en-US" sz="2400" b="1" dirty="0"/>
                <a:t>isSenior</a:t>
              </a:r>
              <a:endParaRPr lang="en-US" sz="2400" dirty="0"/>
            </a:p>
          </p:txBody>
        </p:sp>
        <p:cxnSp>
          <p:nvCxnSpPr>
            <p:cNvPr id="17" name="Straight Arrow Connector 16">
              <a:extLst>
                <a:ext uri="{FF2B5EF4-FFF2-40B4-BE49-F238E27FC236}">
                  <a16:creationId xmlns:a16="http://schemas.microsoft.com/office/drawing/2014/main" id="{834C045F-2C61-45C0-ACF1-1C0F1DE29D8C}"/>
                </a:ext>
              </a:extLst>
            </p:cNvPr>
            <p:cNvCxnSpPr/>
            <p:nvPr/>
          </p:nvCxnSpPr>
          <p:spPr>
            <a:xfrm>
              <a:off x="2049780" y="4344964"/>
              <a:ext cx="716281"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C243C0C-8BE5-40DD-BE61-DB4B9F428486}"/>
                </a:ext>
              </a:extLst>
            </p:cNvPr>
            <p:cNvSpPr txBox="1"/>
            <p:nvPr/>
          </p:nvSpPr>
          <p:spPr>
            <a:xfrm>
              <a:off x="741681" y="3680461"/>
              <a:ext cx="2534919" cy="369332"/>
            </a:xfrm>
            <a:prstGeom prst="rect">
              <a:avLst/>
            </a:prstGeom>
            <a:noFill/>
          </p:spPr>
          <p:txBody>
            <a:bodyPr wrap="square" rtlCol="0">
              <a:spAutoFit/>
            </a:bodyPr>
            <a:lstStyle/>
            <a:p>
              <a:r>
                <a:rPr lang="en-US" i="1" dirty="0"/>
                <a:t>In memory</a:t>
              </a:r>
            </a:p>
          </p:txBody>
        </p:sp>
      </p:grpSp>
      <p:grpSp>
        <p:nvGrpSpPr>
          <p:cNvPr id="30" name="Group 29">
            <a:extLst>
              <a:ext uri="{FF2B5EF4-FFF2-40B4-BE49-F238E27FC236}">
                <a16:creationId xmlns:a16="http://schemas.microsoft.com/office/drawing/2014/main" id="{886FE576-E555-4951-8299-02D73C674945}"/>
              </a:ext>
            </a:extLst>
          </p:cNvPr>
          <p:cNvGrpSpPr/>
          <p:nvPr/>
        </p:nvGrpSpPr>
        <p:grpSpPr>
          <a:xfrm>
            <a:off x="2051455" y="3431487"/>
            <a:ext cx="3647441" cy="1193548"/>
            <a:chOff x="2051455" y="3431487"/>
            <a:chExt cx="3647441" cy="1193548"/>
          </a:xfrm>
        </p:grpSpPr>
        <p:grpSp>
          <p:nvGrpSpPr>
            <p:cNvPr id="3" name="Group 2">
              <a:extLst>
                <a:ext uri="{FF2B5EF4-FFF2-40B4-BE49-F238E27FC236}">
                  <a16:creationId xmlns:a16="http://schemas.microsoft.com/office/drawing/2014/main" id="{7BA7C6C1-77E6-4C1A-8CE8-E1DE407409F9}"/>
                </a:ext>
              </a:extLst>
            </p:cNvPr>
            <p:cNvGrpSpPr/>
            <p:nvPr/>
          </p:nvGrpSpPr>
          <p:grpSpPr>
            <a:xfrm>
              <a:off x="2051455" y="3431487"/>
              <a:ext cx="3647441" cy="1193548"/>
              <a:chOff x="4328160" y="1544321"/>
              <a:chExt cx="3647441" cy="1193548"/>
            </a:xfrm>
          </p:grpSpPr>
          <p:sp>
            <p:nvSpPr>
              <p:cNvPr id="16" name="TextBox 15">
                <a:extLst>
                  <a:ext uri="{FF2B5EF4-FFF2-40B4-BE49-F238E27FC236}">
                    <a16:creationId xmlns:a16="http://schemas.microsoft.com/office/drawing/2014/main" id="{97390E32-3578-4BB3-B561-96642A517A12}"/>
                  </a:ext>
                </a:extLst>
              </p:cNvPr>
              <p:cNvSpPr txBox="1"/>
              <p:nvPr/>
            </p:nvSpPr>
            <p:spPr>
              <a:xfrm>
                <a:off x="4328160" y="1906872"/>
                <a:ext cx="3627120" cy="830997"/>
              </a:xfrm>
              <a:prstGeom prst="rect">
                <a:avLst/>
              </a:prstGeom>
              <a:noFill/>
              <a:ln>
                <a:solidFill>
                  <a:schemeClr val="bg1">
                    <a:lumMod val="85000"/>
                  </a:schemeClr>
                </a:solidFill>
              </a:ln>
            </p:spPr>
            <p:txBody>
              <a:bodyPr wrap="square" rtlCol="0">
                <a:spAutoFit/>
              </a:bodyPr>
              <a:lstStyle/>
              <a:p>
                <a:r>
                  <a:rPr lang="en-US" sz="2400" dirty="0"/>
                  <a:t>if </a:t>
                </a:r>
                <a:r>
                  <a:rPr lang="en-US" sz="2400" b="1" dirty="0"/>
                  <a:t>isSenior</a:t>
                </a:r>
                <a:r>
                  <a:rPr lang="en-US" sz="2400" dirty="0"/>
                  <a:t> </a:t>
                </a:r>
                <a:r>
                  <a:rPr lang="en-US" sz="2400" b="1" dirty="0">
                    <a:solidFill>
                      <a:schemeClr val="accent4">
                        <a:lumMod val="75000"/>
                      </a:schemeClr>
                    </a:solidFill>
                  </a:rPr>
                  <a:t>== True</a:t>
                </a:r>
                <a:r>
                  <a:rPr lang="en-US" sz="2400" dirty="0"/>
                  <a:t>:</a:t>
                </a:r>
              </a:p>
              <a:p>
                <a:r>
                  <a:rPr lang="en-US" sz="2400" dirty="0"/>
                  <a:t>   </a:t>
                </a:r>
                <a:r>
                  <a:rPr lang="en-US" sz="2000" dirty="0"/>
                  <a:t>print('Apply discount')</a:t>
                </a:r>
                <a:endParaRPr lang="en-US" sz="2400" dirty="0"/>
              </a:p>
            </p:txBody>
          </p:sp>
          <p:sp>
            <p:nvSpPr>
              <p:cNvPr id="20" name="TextBox 19">
                <a:extLst>
                  <a:ext uri="{FF2B5EF4-FFF2-40B4-BE49-F238E27FC236}">
                    <a16:creationId xmlns:a16="http://schemas.microsoft.com/office/drawing/2014/main" id="{91DDD0D2-4E9A-410A-A6EE-ED7BD29F260E}"/>
                  </a:ext>
                </a:extLst>
              </p:cNvPr>
              <p:cNvSpPr txBox="1"/>
              <p:nvPr/>
            </p:nvSpPr>
            <p:spPr>
              <a:xfrm>
                <a:off x="4328161" y="1544321"/>
                <a:ext cx="3647440" cy="369332"/>
              </a:xfrm>
              <a:prstGeom prst="rect">
                <a:avLst/>
              </a:prstGeom>
              <a:solidFill>
                <a:schemeClr val="tx1">
                  <a:lumMod val="75000"/>
                  <a:lumOff val="25000"/>
                </a:schemeClr>
              </a:solidFill>
            </p:spPr>
            <p:txBody>
              <a:bodyPr wrap="square" rtlCol="0">
                <a:spAutoFit/>
              </a:bodyPr>
              <a:lstStyle/>
              <a:p>
                <a:r>
                  <a:rPr lang="en-US" b="1" i="1" dirty="0">
                    <a:solidFill>
                      <a:schemeClr val="bg1"/>
                    </a:solidFill>
                  </a:rPr>
                  <a:t>Testing the TRUE Case</a:t>
                </a:r>
              </a:p>
            </p:txBody>
          </p:sp>
        </p:grpSp>
        <p:sp>
          <p:nvSpPr>
            <p:cNvPr id="13" name="TextBox 12">
              <a:extLst>
                <a:ext uri="{FF2B5EF4-FFF2-40B4-BE49-F238E27FC236}">
                  <a16:creationId xmlns:a16="http://schemas.microsoft.com/office/drawing/2014/main" id="{2652A1B5-B40F-4DF3-B68C-3EAA5D671AD5}"/>
                </a:ext>
              </a:extLst>
            </p:cNvPr>
            <p:cNvSpPr txBox="1"/>
            <p:nvPr/>
          </p:nvSpPr>
          <p:spPr>
            <a:xfrm>
              <a:off x="5192111" y="3794236"/>
              <a:ext cx="466794" cy="369332"/>
            </a:xfrm>
            <a:prstGeom prst="rect">
              <a:avLst/>
            </a:prstGeom>
            <a:noFill/>
          </p:spPr>
          <p:txBody>
            <a:bodyPr wrap="none" rtlCol="0">
              <a:spAutoFit/>
            </a:bodyPr>
            <a:lstStyle/>
            <a:p>
              <a:r>
                <a:rPr lang="en-US" b="1" dirty="0">
                  <a:solidFill>
                    <a:srgbClr val="FF0000"/>
                  </a:solidFill>
                </a:rPr>
                <a:t>OK</a:t>
              </a:r>
            </a:p>
          </p:txBody>
        </p:sp>
      </p:grpSp>
      <p:grpSp>
        <p:nvGrpSpPr>
          <p:cNvPr id="31" name="Group 30">
            <a:extLst>
              <a:ext uri="{FF2B5EF4-FFF2-40B4-BE49-F238E27FC236}">
                <a16:creationId xmlns:a16="http://schemas.microsoft.com/office/drawing/2014/main" id="{CB1214C3-D7FA-4390-97F2-149721CD1286}"/>
              </a:ext>
            </a:extLst>
          </p:cNvPr>
          <p:cNvGrpSpPr/>
          <p:nvPr/>
        </p:nvGrpSpPr>
        <p:grpSpPr>
          <a:xfrm>
            <a:off x="2051455" y="5124099"/>
            <a:ext cx="3647441" cy="1175768"/>
            <a:chOff x="2051455" y="5124099"/>
            <a:chExt cx="3647441" cy="1175768"/>
          </a:xfrm>
        </p:grpSpPr>
        <p:grpSp>
          <p:nvGrpSpPr>
            <p:cNvPr id="5" name="Group 4">
              <a:extLst>
                <a:ext uri="{FF2B5EF4-FFF2-40B4-BE49-F238E27FC236}">
                  <a16:creationId xmlns:a16="http://schemas.microsoft.com/office/drawing/2014/main" id="{C8A2D855-5627-48D1-8F5E-4E05FA791404}"/>
                </a:ext>
              </a:extLst>
            </p:cNvPr>
            <p:cNvGrpSpPr/>
            <p:nvPr/>
          </p:nvGrpSpPr>
          <p:grpSpPr>
            <a:xfrm>
              <a:off x="2051455" y="5124099"/>
              <a:ext cx="3647441" cy="1175768"/>
              <a:chOff x="4328160" y="3373121"/>
              <a:chExt cx="3647441" cy="1175768"/>
            </a:xfrm>
          </p:grpSpPr>
          <p:sp>
            <p:nvSpPr>
              <p:cNvPr id="22" name="TextBox 21">
                <a:extLst>
                  <a:ext uri="{FF2B5EF4-FFF2-40B4-BE49-F238E27FC236}">
                    <a16:creationId xmlns:a16="http://schemas.microsoft.com/office/drawing/2014/main" id="{A47CC7FF-E146-48B6-977D-FE2DAFF1519C}"/>
                  </a:ext>
                </a:extLst>
              </p:cNvPr>
              <p:cNvSpPr txBox="1"/>
              <p:nvPr/>
            </p:nvSpPr>
            <p:spPr>
              <a:xfrm>
                <a:off x="4328160" y="3717892"/>
                <a:ext cx="3627120" cy="830997"/>
              </a:xfrm>
              <a:prstGeom prst="rect">
                <a:avLst/>
              </a:prstGeom>
              <a:noFill/>
              <a:ln>
                <a:solidFill>
                  <a:schemeClr val="bg1">
                    <a:lumMod val="85000"/>
                  </a:schemeClr>
                </a:solidFill>
              </a:ln>
            </p:spPr>
            <p:txBody>
              <a:bodyPr wrap="square" rtlCol="0">
                <a:spAutoFit/>
              </a:bodyPr>
              <a:lstStyle/>
              <a:p>
                <a:r>
                  <a:rPr lang="en-US" sz="2400" dirty="0"/>
                  <a:t>if </a:t>
                </a:r>
                <a:r>
                  <a:rPr lang="en-US" sz="2400" b="1" dirty="0"/>
                  <a:t>isSenior</a:t>
                </a:r>
                <a:r>
                  <a:rPr lang="en-US" sz="2400" dirty="0"/>
                  <a:t> </a:t>
                </a:r>
                <a:r>
                  <a:rPr lang="en-US" sz="2400" b="1" dirty="0">
                    <a:solidFill>
                      <a:schemeClr val="accent4">
                        <a:lumMod val="75000"/>
                      </a:schemeClr>
                    </a:solidFill>
                  </a:rPr>
                  <a:t>== False</a:t>
                </a:r>
                <a:r>
                  <a:rPr lang="en-US" sz="2400" dirty="0"/>
                  <a:t>:</a:t>
                </a:r>
              </a:p>
              <a:p>
                <a:r>
                  <a:rPr lang="en-US" sz="2400" dirty="0"/>
                  <a:t>    </a:t>
                </a:r>
                <a:r>
                  <a:rPr lang="en-US" sz="2000" dirty="0"/>
                  <a:t>print('Do not apply discount')</a:t>
                </a:r>
                <a:endParaRPr lang="en-US" sz="2400" dirty="0"/>
              </a:p>
            </p:txBody>
          </p:sp>
          <p:sp>
            <p:nvSpPr>
              <p:cNvPr id="27" name="TextBox 26">
                <a:extLst>
                  <a:ext uri="{FF2B5EF4-FFF2-40B4-BE49-F238E27FC236}">
                    <a16:creationId xmlns:a16="http://schemas.microsoft.com/office/drawing/2014/main" id="{CC860E9A-73A0-4485-B94B-9981AEBCB0F5}"/>
                  </a:ext>
                </a:extLst>
              </p:cNvPr>
              <p:cNvSpPr txBox="1"/>
              <p:nvPr/>
            </p:nvSpPr>
            <p:spPr>
              <a:xfrm>
                <a:off x="4328161" y="3373121"/>
                <a:ext cx="3647440" cy="369332"/>
              </a:xfrm>
              <a:prstGeom prst="rect">
                <a:avLst/>
              </a:prstGeom>
              <a:solidFill>
                <a:schemeClr val="tx1">
                  <a:lumMod val="75000"/>
                  <a:lumOff val="25000"/>
                </a:schemeClr>
              </a:solidFill>
            </p:spPr>
            <p:txBody>
              <a:bodyPr wrap="square" rtlCol="0">
                <a:spAutoFit/>
              </a:bodyPr>
              <a:lstStyle/>
              <a:p>
                <a:r>
                  <a:rPr lang="en-US" b="1" i="1" dirty="0">
                    <a:solidFill>
                      <a:schemeClr val="bg1"/>
                    </a:solidFill>
                  </a:rPr>
                  <a:t>Testing the FALSE Case</a:t>
                </a:r>
              </a:p>
            </p:txBody>
          </p:sp>
        </p:grpSp>
        <p:sp>
          <p:nvSpPr>
            <p:cNvPr id="28" name="TextBox 27">
              <a:extLst>
                <a:ext uri="{FF2B5EF4-FFF2-40B4-BE49-F238E27FC236}">
                  <a16:creationId xmlns:a16="http://schemas.microsoft.com/office/drawing/2014/main" id="{496A051B-DC29-412B-80E9-803A5FAFA80F}"/>
                </a:ext>
              </a:extLst>
            </p:cNvPr>
            <p:cNvSpPr txBox="1"/>
            <p:nvPr/>
          </p:nvSpPr>
          <p:spPr>
            <a:xfrm>
              <a:off x="5192111" y="5481146"/>
              <a:ext cx="466794" cy="369332"/>
            </a:xfrm>
            <a:prstGeom prst="rect">
              <a:avLst/>
            </a:prstGeom>
            <a:noFill/>
          </p:spPr>
          <p:txBody>
            <a:bodyPr wrap="none" rtlCol="0">
              <a:spAutoFit/>
            </a:bodyPr>
            <a:lstStyle/>
            <a:p>
              <a:r>
                <a:rPr lang="en-US" b="1" dirty="0">
                  <a:solidFill>
                    <a:srgbClr val="FF0000"/>
                  </a:solidFill>
                </a:rPr>
                <a:t>OK</a:t>
              </a:r>
            </a:p>
          </p:txBody>
        </p:sp>
      </p:grpSp>
      <p:grpSp>
        <p:nvGrpSpPr>
          <p:cNvPr id="32" name="Group 31">
            <a:extLst>
              <a:ext uri="{FF2B5EF4-FFF2-40B4-BE49-F238E27FC236}">
                <a16:creationId xmlns:a16="http://schemas.microsoft.com/office/drawing/2014/main" id="{8DE4E019-BA18-4C7C-9065-52D1941FED94}"/>
              </a:ext>
            </a:extLst>
          </p:cNvPr>
          <p:cNvGrpSpPr/>
          <p:nvPr/>
        </p:nvGrpSpPr>
        <p:grpSpPr>
          <a:xfrm>
            <a:off x="6595516" y="3762704"/>
            <a:ext cx="4149724" cy="847092"/>
            <a:chOff x="6595516" y="3762704"/>
            <a:chExt cx="4149724" cy="847092"/>
          </a:xfrm>
        </p:grpSpPr>
        <p:sp>
          <p:nvSpPr>
            <p:cNvPr id="18" name="TextBox 17">
              <a:extLst>
                <a:ext uri="{FF2B5EF4-FFF2-40B4-BE49-F238E27FC236}">
                  <a16:creationId xmlns:a16="http://schemas.microsoft.com/office/drawing/2014/main" id="{784570A0-EC70-49E6-98C4-FBC4B33CB932}"/>
                </a:ext>
              </a:extLst>
            </p:cNvPr>
            <p:cNvSpPr txBox="1"/>
            <p:nvPr/>
          </p:nvSpPr>
          <p:spPr>
            <a:xfrm>
              <a:off x="6595516" y="3778799"/>
              <a:ext cx="3627120" cy="830997"/>
            </a:xfrm>
            <a:prstGeom prst="rect">
              <a:avLst/>
            </a:prstGeom>
            <a:noFill/>
            <a:ln>
              <a:solidFill>
                <a:schemeClr val="bg1">
                  <a:lumMod val="85000"/>
                </a:schemeClr>
              </a:solidFill>
            </a:ln>
          </p:spPr>
          <p:txBody>
            <a:bodyPr wrap="square" rtlCol="0">
              <a:spAutoFit/>
            </a:bodyPr>
            <a:lstStyle/>
            <a:p>
              <a:r>
                <a:rPr lang="en-US" sz="2400" dirty="0"/>
                <a:t>if </a:t>
              </a:r>
              <a:r>
                <a:rPr lang="en-US" sz="2400" b="1" dirty="0"/>
                <a:t>isSenior:</a:t>
              </a:r>
            </a:p>
            <a:p>
              <a:r>
                <a:rPr lang="en-US" sz="2400" b="1" dirty="0"/>
                <a:t>   </a:t>
              </a:r>
              <a:r>
                <a:rPr lang="en-US" sz="2000" dirty="0"/>
                <a:t>print('Apply discount')</a:t>
              </a:r>
              <a:endParaRPr lang="en-US" sz="2400" dirty="0"/>
            </a:p>
          </p:txBody>
        </p:sp>
        <p:sp>
          <p:nvSpPr>
            <p:cNvPr id="21" name="TextBox 20">
              <a:extLst>
                <a:ext uri="{FF2B5EF4-FFF2-40B4-BE49-F238E27FC236}">
                  <a16:creationId xmlns:a16="http://schemas.microsoft.com/office/drawing/2014/main" id="{D01CBC41-3668-48AA-ADE0-F14049A72F56}"/>
                </a:ext>
              </a:extLst>
            </p:cNvPr>
            <p:cNvSpPr txBox="1"/>
            <p:nvPr/>
          </p:nvSpPr>
          <p:spPr>
            <a:xfrm>
              <a:off x="9459311" y="3762704"/>
              <a:ext cx="1285929" cy="369332"/>
            </a:xfrm>
            <a:prstGeom prst="rect">
              <a:avLst/>
            </a:prstGeom>
            <a:noFill/>
          </p:spPr>
          <p:txBody>
            <a:bodyPr wrap="none" rtlCol="0">
              <a:spAutoFit/>
            </a:bodyPr>
            <a:lstStyle/>
            <a:p>
              <a:r>
                <a:rPr lang="en-US" b="1" dirty="0">
                  <a:solidFill>
                    <a:srgbClr val="0070C0"/>
                  </a:solidFill>
                </a:rPr>
                <a:t>PREFERRED</a:t>
              </a:r>
            </a:p>
          </p:txBody>
        </p:sp>
      </p:grpSp>
      <p:grpSp>
        <p:nvGrpSpPr>
          <p:cNvPr id="33" name="Group 32">
            <a:extLst>
              <a:ext uri="{FF2B5EF4-FFF2-40B4-BE49-F238E27FC236}">
                <a16:creationId xmlns:a16="http://schemas.microsoft.com/office/drawing/2014/main" id="{C17AB00C-C8E5-423C-A6AC-40B3D89D065C}"/>
              </a:ext>
            </a:extLst>
          </p:cNvPr>
          <p:cNvGrpSpPr/>
          <p:nvPr/>
        </p:nvGrpSpPr>
        <p:grpSpPr>
          <a:xfrm>
            <a:off x="6595516" y="5386552"/>
            <a:ext cx="4149724" cy="872676"/>
            <a:chOff x="6595516" y="5386552"/>
            <a:chExt cx="4149724" cy="872676"/>
          </a:xfrm>
        </p:grpSpPr>
        <p:sp>
          <p:nvSpPr>
            <p:cNvPr id="23" name="TextBox 22">
              <a:extLst>
                <a:ext uri="{FF2B5EF4-FFF2-40B4-BE49-F238E27FC236}">
                  <a16:creationId xmlns:a16="http://schemas.microsoft.com/office/drawing/2014/main" id="{51981FAB-294B-4965-BEE2-4D800E5F4693}"/>
                </a:ext>
              </a:extLst>
            </p:cNvPr>
            <p:cNvSpPr txBox="1"/>
            <p:nvPr/>
          </p:nvSpPr>
          <p:spPr>
            <a:xfrm>
              <a:off x="6595516" y="5428231"/>
              <a:ext cx="3627120" cy="830997"/>
            </a:xfrm>
            <a:prstGeom prst="rect">
              <a:avLst/>
            </a:prstGeom>
            <a:noFill/>
            <a:ln>
              <a:solidFill>
                <a:schemeClr val="bg1">
                  <a:lumMod val="85000"/>
                </a:schemeClr>
              </a:solidFill>
            </a:ln>
          </p:spPr>
          <p:txBody>
            <a:bodyPr wrap="square" rtlCol="0">
              <a:spAutoFit/>
            </a:bodyPr>
            <a:lstStyle/>
            <a:p>
              <a:r>
                <a:rPr lang="en-US" sz="2400" dirty="0"/>
                <a:t>if </a:t>
              </a:r>
              <a:r>
                <a:rPr lang="en-US" sz="2400" b="1" dirty="0">
                  <a:solidFill>
                    <a:srgbClr val="C00000"/>
                  </a:solidFill>
                  <a:highlight>
                    <a:srgbClr val="EFE5F7"/>
                  </a:highlight>
                </a:rPr>
                <a:t>not</a:t>
              </a:r>
              <a:r>
                <a:rPr lang="en-US" sz="2400" dirty="0"/>
                <a:t> </a:t>
              </a:r>
              <a:r>
                <a:rPr lang="en-US" sz="2400" b="1" dirty="0"/>
                <a:t>isSenior:</a:t>
              </a:r>
            </a:p>
            <a:p>
              <a:r>
                <a:rPr lang="en-US" sz="2400" b="1" dirty="0"/>
                <a:t>   </a:t>
              </a:r>
              <a:r>
                <a:rPr lang="en-US" sz="2000" dirty="0"/>
                <a:t>print('Do not apply discount')</a:t>
              </a:r>
              <a:endParaRPr lang="en-US" sz="2400" dirty="0"/>
            </a:p>
          </p:txBody>
        </p:sp>
        <p:sp>
          <p:nvSpPr>
            <p:cNvPr id="29" name="TextBox 28">
              <a:extLst>
                <a:ext uri="{FF2B5EF4-FFF2-40B4-BE49-F238E27FC236}">
                  <a16:creationId xmlns:a16="http://schemas.microsoft.com/office/drawing/2014/main" id="{59C53889-2F4E-42D6-886D-D64C2609BB0C}"/>
                </a:ext>
              </a:extLst>
            </p:cNvPr>
            <p:cNvSpPr txBox="1"/>
            <p:nvPr/>
          </p:nvSpPr>
          <p:spPr>
            <a:xfrm>
              <a:off x="9459311" y="5386552"/>
              <a:ext cx="1285929" cy="369332"/>
            </a:xfrm>
            <a:prstGeom prst="rect">
              <a:avLst/>
            </a:prstGeom>
            <a:noFill/>
          </p:spPr>
          <p:txBody>
            <a:bodyPr wrap="none" rtlCol="0">
              <a:spAutoFit/>
            </a:bodyPr>
            <a:lstStyle/>
            <a:p>
              <a:r>
                <a:rPr lang="en-US" b="1" dirty="0">
                  <a:solidFill>
                    <a:srgbClr val="0070C0"/>
                  </a:solidFill>
                </a:rPr>
                <a:t>PREFERRED</a:t>
              </a:r>
            </a:p>
          </p:txBody>
        </p:sp>
      </p:grpSp>
    </p:spTree>
    <p:extLst>
      <p:ext uri="{BB962C8B-B14F-4D97-AF65-F5344CB8AC3E}">
        <p14:creationId xmlns:p14="http://schemas.microsoft.com/office/powerpoint/2010/main" val="428130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76C009C-BD7E-45D3-9A10-F9EB3773DFC6}"/>
              </a:ext>
            </a:extLst>
          </p:cNvPr>
          <p:cNvSpPr>
            <a:spLocks noGrp="1"/>
          </p:cNvSpPr>
          <p:nvPr>
            <p:ph type="sldNum" sz="quarter" idx="12"/>
          </p:nvPr>
        </p:nvSpPr>
        <p:spPr/>
        <p:txBody>
          <a:bodyPr/>
          <a:lstStyle/>
          <a:p>
            <a:fld id="{0A634600-F34B-4093-B870-F713BA967734}" type="slidenum">
              <a:rPr lang="en-US" smtClean="0"/>
              <a:t>3</a:t>
            </a:fld>
            <a:endParaRPr lang="en-US" dirty="0"/>
          </a:p>
        </p:txBody>
      </p:sp>
      <p:sp>
        <p:nvSpPr>
          <p:cNvPr id="5" name="Title 4">
            <a:extLst>
              <a:ext uri="{FF2B5EF4-FFF2-40B4-BE49-F238E27FC236}">
                <a16:creationId xmlns:a16="http://schemas.microsoft.com/office/drawing/2014/main" id="{F86793B2-8CAA-4A2F-8448-543C5DF11D64}"/>
              </a:ext>
            </a:extLst>
          </p:cNvPr>
          <p:cNvSpPr>
            <a:spLocks noGrp="1"/>
          </p:cNvSpPr>
          <p:nvPr>
            <p:ph type="title"/>
          </p:nvPr>
        </p:nvSpPr>
        <p:spPr/>
        <p:txBody>
          <a:bodyPr/>
          <a:lstStyle/>
          <a:p>
            <a:r>
              <a:rPr lang="en-US" dirty="0"/>
              <a:t>Basic IF</a:t>
            </a:r>
          </a:p>
        </p:txBody>
      </p:sp>
      <p:sp>
        <p:nvSpPr>
          <p:cNvPr id="6" name="Text Placeholder 5">
            <a:extLst>
              <a:ext uri="{FF2B5EF4-FFF2-40B4-BE49-F238E27FC236}">
                <a16:creationId xmlns:a16="http://schemas.microsoft.com/office/drawing/2014/main" id="{4AD6D5D9-6016-4F20-9123-D3BAB8DAAF5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047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69D41-F0C7-4834-AC15-C219390AD42B}"/>
              </a:ext>
            </a:extLst>
          </p:cNvPr>
          <p:cNvSpPr>
            <a:spLocks noGrp="1"/>
          </p:cNvSpPr>
          <p:nvPr>
            <p:ph type="title"/>
          </p:nvPr>
        </p:nvSpPr>
        <p:spPr/>
        <p:txBody>
          <a:bodyPr>
            <a:normAutofit fontScale="90000"/>
          </a:bodyPr>
          <a:lstStyle/>
          <a:p>
            <a:r>
              <a:rPr lang="en-US" dirty="0"/>
              <a:t>Testing a Boolean Variable</a:t>
            </a:r>
          </a:p>
        </p:txBody>
      </p:sp>
      <p:sp>
        <p:nvSpPr>
          <p:cNvPr id="7" name="Slide Number Placeholder 6">
            <a:extLst>
              <a:ext uri="{FF2B5EF4-FFF2-40B4-BE49-F238E27FC236}">
                <a16:creationId xmlns:a16="http://schemas.microsoft.com/office/drawing/2014/main" id="{F732CDBD-CD00-4CCB-8052-68DFA360420A}"/>
              </a:ext>
            </a:extLst>
          </p:cNvPr>
          <p:cNvSpPr>
            <a:spLocks noGrp="1"/>
          </p:cNvSpPr>
          <p:nvPr>
            <p:ph type="sldNum" sz="quarter" idx="12"/>
          </p:nvPr>
        </p:nvSpPr>
        <p:spPr/>
        <p:txBody>
          <a:bodyPr/>
          <a:lstStyle/>
          <a:p>
            <a:fld id="{0A634600-F34B-4093-B870-F713BA967734}" type="slidenum">
              <a:rPr lang="en-US" smtClean="0"/>
              <a:t>30</a:t>
            </a:fld>
            <a:endParaRPr lang="en-US" dirty="0"/>
          </a:p>
        </p:txBody>
      </p:sp>
      <p:grpSp>
        <p:nvGrpSpPr>
          <p:cNvPr id="6" name="Group 5">
            <a:extLst>
              <a:ext uri="{FF2B5EF4-FFF2-40B4-BE49-F238E27FC236}">
                <a16:creationId xmlns:a16="http://schemas.microsoft.com/office/drawing/2014/main" id="{81DA8EA4-F3E8-4EEE-9CF2-07D76C31217D}"/>
              </a:ext>
            </a:extLst>
          </p:cNvPr>
          <p:cNvGrpSpPr/>
          <p:nvPr/>
        </p:nvGrpSpPr>
        <p:grpSpPr>
          <a:xfrm>
            <a:off x="5179061" y="1211581"/>
            <a:ext cx="5735320" cy="1384927"/>
            <a:chOff x="5179061" y="1211581"/>
            <a:chExt cx="5735320" cy="1384927"/>
          </a:xfrm>
        </p:grpSpPr>
        <p:sp>
          <p:nvSpPr>
            <p:cNvPr id="10" name="TextBox 9">
              <a:extLst>
                <a:ext uri="{FF2B5EF4-FFF2-40B4-BE49-F238E27FC236}">
                  <a16:creationId xmlns:a16="http://schemas.microsoft.com/office/drawing/2014/main" id="{D9493F42-0801-4E21-9F4F-774FAC803E88}"/>
                </a:ext>
              </a:extLst>
            </p:cNvPr>
            <p:cNvSpPr txBox="1"/>
            <p:nvPr/>
          </p:nvSpPr>
          <p:spPr>
            <a:xfrm>
              <a:off x="5684520" y="1765511"/>
              <a:ext cx="5229861" cy="830997"/>
            </a:xfrm>
            <a:prstGeom prst="rect">
              <a:avLst/>
            </a:prstGeom>
            <a:noFill/>
            <a:ln>
              <a:solidFill>
                <a:schemeClr val="bg1">
                  <a:lumMod val="85000"/>
                </a:schemeClr>
              </a:solidFill>
            </a:ln>
          </p:spPr>
          <p:txBody>
            <a:bodyPr wrap="square" rtlCol="0">
              <a:spAutoFit/>
            </a:bodyPr>
            <a:lstStyle/>
            <a:p>
              <a:r>
                <a:rPr lang="en-US" sz="2400" dirty="0"/>
                <a:t>if </a:t>
              </a:r>
              <a:r>
                <a:rPr lang="en-US" sz="2400" b="1" dirty="0"/>
                <a:t>hasFever:</a:t>
              </a:r>
            </a:p>
            <a:p>
              <a:r>
                <a:rPr lang="en-US" sz="2400" b="1" dirty="0"/>
                <a:t>   </a:t>
              </a:r>
              <a:r>
                <a:rPr lang="en-US" sz="2400" dirty="0"/>
                <a:t>print('Administer medication')</a:t>
              </a:r>
            </a:p>
          </p:txBody>
        </p:sp>
        <p:sp>
          <p:nvSpPr>
            <p:cNvPr id="13" name="TextBox 12">
              <a:extLst>
                <a:ext uri="{FF2B5EF4-FFF2-40B4-BE49-F238E27FC236}">
                  <a16:creationId xmlns:a16="http://schemas.microsoft.com/office/drawing/2014/main" id="{8019AB8D-3FC7-43B1-9762-4967C6F0F034}"/>
                </a:ext>
              </a:extLst>
            </p:cNvPr>
            <p:cNvSpPr txBox="1"/>
            <p:nvPr/>
          </p:nvSpPr>
          <p:spPr>
            <a:xfrm>
              <a:off x="5179061" y="1211581"/>
              <a:ext cx="2534919" cy="369332"/>
            </a:xfrm>
            <a:prstGeom prst="rect">
              <a:avLst/>
            </a:prstGeom>
            <a:noFill/>
          </p:spPr>
          <p:txBody>
            <a:bodyPr wrap="square" rtlCol="0">
              <a:spAutoFit/>
            </a:bodyPr>
            <a:lstStyle/>
            <a:p>
              <a:r>
                <a:rPr lang="en-US" i="1" dirty="0"/>
                <a:t>Testing a Boolean</a:t>
              </a:r>
            </a:p>
          </p:txBody>
        </p:sp>
      </p:grpSp>
      <p:grpSp>
        <p:nvGrpSpPr>
          <p:cNvPr id="3" name="Group 2">
            <a:extLst>
              <a:ext uri="{FF2B5EF4-FFF2-40B4-BE49-F238E27FC236}">
                <a16:creationId xmlns:a16="http://schemas.microsoft.com/office/drawing/2014/main" id="{0073FBE8-8C3F-430D-85D0-7A5603960AB6}"/>
              </a:ext>
            </a:extLst>
          </p:cNvPr>
          <p:cNvGrpSpPr/>
          <p:nvPr/>
        </p:nvGrpSpPr>
        <p:grpSpPr>
          <a:xfrm>
            <a:off x="1630681" y="1211581"/>
            <a:ext cx="2730499" cy="1754259"/>
            <a:chOff x="1630681" y="1211581"/>
            <a:chExt cx="2730499" cy="1754259"/>
          </a:xfrm>
        </p:grpSpPr>
        <p:sp>
          <p:nvSpPr>
            <p:cNvPr id="2" name="TextBox 1">
              <a:extLst>
                <a:ext uri="{FF2B5EF4-FFF2-40B4-BE49-F238E27FC236}">
                  <a16:creationId xmlns:a16="http://schemas.microsoft.com/office/drawing/2014/main" id="{47D904AD-6267-444E-BA7D-2ECFC1A512E4}"/>
                </a:ext>
              </a:extLst>
            </p:cNvPr>
            <p:cNvSpPr txBox="1"/>
            <p:nvPr/>
          </p:nvSpPr>
          <p:spPr>
            <a:xfrm>
              <a:off x="1630681" y="1211581"/>
              <a:ext cx="2534919" cy="369332"/>
            </a:xfrm>
            <a:prstGeom prst="rect">
              <a:avLst/>
            </a:prstGeom>
            <a:noFill/>
          </p:spPr>
          <p:txBody>
            <a:bodyPr wrap="square" rtlCol="0">
              <a:spAutoFit/>
            </a:bodyPr>
            <a:lstStyle/>
            <a:p>
              <a:r>
                <a:rPr lang="en-US" i="1" dirty="0"/>
                <a:t>Assigning a Boolean</a:t>
              </a:r>
            </a:p>
          </p:txBody>
        </p:sp>
        <p:sp>
          <p:nvSpPr>
            <p:cNvPr id="21" name="TextBox 20">
              <a:extLst>
                <a:ext uri="{FF2B5EF4-FFF2-40B4-BE49-F238E27FC236}">
                  <a16:creationId xmlns:a16="http://schemas.microsoft.com/office/drawing/2014/main" id="{E1D5D180-B599-49A4-992C-28F496963D63}"/>
                </a:ext>
              </a:extLst>
            </p:cNvPr>
            <p:cNvSpPr txBox="1"/>
            <p:nvPr/>
          </p:nvSpPr>
          <p:spPr>
            <a:xfrm>
              <a:off x="1959811" y="1765511"/>
              <a:ext cx="2401369" cy="1200329"/>
            </a:xfrm>
            <a:prstGeom prst="rect">
              <a:avLst/>
            </a:prstGeom>
            <a:noFill/>
            <a:ln>
              <a:solidFill>
                <a:schemeClr val="bg1">
                  <a:lumMod val="85000"/>
                </a:schemeClr>
              </a:solidFill>
            </a:ln>
          </p:spPr>
          <p:txBody>
            <a:bodyPr wrap="square" rtlCol="0">
              <a:spAutoFit/>
            </a:bodyPr>
            <a:lstStyle/>
            <a:p>
              <a:r>
                <a:rPr lang="en-US" dirty="0"/>
                <a:t>if temp &gt;= 100.0:</a:t>
              </a:r>
            </a:p>
            <a:p>
              <a:r>
                <a:rPr lang="en-US" dirty="0"/>
                <a:t>      </a:t>
              </a:r>
              <a:r>
                <a:rPr lang="en-US" b="1" dirty="0"/>
                <a:t>hasFever</a:t>
              </a:r>
              <a:r>
                <a:rPr lang="en-US" dirty="0"/>
                <a:t> = True</a:t>
              </a:r>
            </a:p>
            <a:p>
              <a:r>
                <a:rPr lang="en-US" dirty="0"/>
                <a:t>else:</a:t>
              </a:r>
            </a:p>
            <a:p>
              <a:r>
                <a:rPr lang="en-US" dirty="0"/>
                <a:t>      </a:t>
              </a:r>
              <a:r>
                <a:rPr lang="en-US" b="1" dirty="0"/>
                <a:t>hasFever</a:t>
              </a:r>
              <a:r>
                <a:rPr lang="en-US" dirty="0"/>
                <a:t> = False</a:t>
              </a:r>
            </a:p>
          </p:txBody>
        </p:sp>
      </p:grpSp>
      <p:sp>
        <p:nvSpPr>
          <p:cNvPr id="17" name="TextBox 16">
            <a:extLst>
              <a:ext uri="{FF2B5EF4-FFF2-40B4-BE49-F238E27FC236}">
                <a16:creationId xmlns:a16="http://schemas.microsoft.com/office/drawing/2014/main" id="{79898C06-9B77-4E6C-A9CE-122CE6C2812B}"/>
              </a:ext>
            </a:extLst>
          </p:cNvPr>
          <p:cNvSpPr txBox="1"/>
          <p:nvPr/>
        </p:nvSpPr>
        <p:spPr>
          <a:xfrm>
            <a:off x="5684520" y="2811991"/>
            <a:ext cx="5229861" cy="1569660"/>
          </a:xfrm>
          <a:prstGeom prst="rect">
            <a:avLst/>
          </a:prstGeom>
          <a:noFill/>
          <a:ln>
            <a:solidFill>
              <a:schemeClr val="bg1">
                <a:lumMod val="85000"/>
              </a:schemeClr>
            </a:solidFill>
          </a:ln>
        </p:spPr>
        <p:txBody>
          <a:bodyPr wrap="square" rtlCol="0">
            <a:spAutoFit/>
          </a:bodyPr>
          <a:lstStyle/>
          <a:p>
            <a:r>
              <a:rPr lang="en-US" sz="2400" dirty="0"/>
              <a:t>if </a:t>
            </a:r>
            <a:r>
              <a:rPr lang="en-US" sz="2400" b="1" dirty="0"/>
              <a:t>hasFever:</a:t>
            </a:r>
          </a:p>
          <a:p>
            <a:r>
              <a:rPr lang="en-US" sz="2400" b="1" dirty="0"/>
              <a:t>   </a:t>
            </a:r>
            <a:r>
              <a:rPr lang="en-US" sz="2400" dirty="0"/>
              <a:t>print('Administer medication')</a:t>
            </a:r>
          </a:p>
          <a:p>
            <a:r>
              <a:rPr lang="en-US" sz="2400" dirty="0"/>
              <a:t>else:</a:t>
            </a:r>
          </a:p>
          <a:p>
            <a:r>
              <a:rPr lang="en-US" sz="2400" b="1" dirty="0"/>
              <a:t>   </a:t>
            </a:r>
            <a:r>
              <a:rPr lang="en-US" sz="2400" dirty="0"/>
              <a:t>print('Check other vitals')</a:t>
            </a:r>
          </a:p>
        </p:txBody>
      </p:sp>
      <p:cxnSp>
        <p:nvCxnSpPr>
          <p:cNvPr id="5" name="Straight Connector 4">
            <a:extLst>
              <a:ext uri="{FF2B5EF4-FFF2-40B4-BE49-F238E27FC236}">
                <a16:creationId xmlns:a16="http://schemas.microsoft.com/office/drawing/2014/main" id="{998C00C3-4D36-4798-A6CE-47C3CE7C18DA}"/>
              </a:ext>
            </a:extLst>
          </p:cNvPr>
          <p:cNvCxnSpPr/>
          <p:nvPr/>
        </p:nvCxnSpPr>
        <p:spPr>
          <a:xfrm>
            <a:off x="1625600" y="4549140"/>
            <a:ext cx="9956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F3107B0F-ED04-470A-B125-E34697A9C5AE}"/>
              </a:ext>
            </a:extLst>
          </p:cNvPr>
          <p:cNvGrpSpPr/>
          <p:nvPr/>
        </p:nvGrpSpPr>
        <p:grpSpPr>
          <a:xfrm>
            <a:off x="1630681" y="4787901"/>
            <a:ext cx="2730499" cy="1610359"/>
            <a:chOff x="1630681" y="4787901"/>
            <a:chExt cx="2730499" cy="1610359"/>
          </a:xfrm>
        </p:grpSpPr>
        <p:sp>
          <p:nvSpPr>
            <p:cNvPr id="22" name="TextBox 21">
              <a:extLst>
                <a:ext uri="{FF2B5EF4-FFF2-40B4-BE49-F238E27FC236}">
                  <a16:creationId xmlns:a16="http://schemas.microsoft.com/office/drawing/2014/main" id="{AB6DF390-7F47-4E30-87F1-2A8EF11A76A0}"/>
                </a:ext>
              </a:extLst>
            </p:cNvPr>
            <p:cNvSpPr txBox="1"/>
            <p:nvPr/>
          </p:nvSpPr>
          <p:spPr>
            <a:xfrm>
              <a:off x="1959811" y="5197931"/>
              <a:ext cx="2401369" cy="1200329"/>
            </a:xfrm>
            <a:prstGeom prst="rect">
              <a:avLst/>
            </a:prstGeom>
            <a:noFill/>
            <a:ln>
              <a:solidFill>
                <a:schemeClr val="bg1">
                  <a:lumMod val="85000"/>
                </a:schemeClr>
              </a:solidFill>
            </a:ln>
          </p:spPr>
          <p:txBody>
            <a:bodyPr wrap="square" rtlCol="0">
              <a:spAutoFit/>
            </a:bodyPr>
            <a:lstStyle/>
            <a:p>
              <a:r>
                <a:rPr lang="en-US" dirty="0"/>
                <a:t>if name != '' :</a:t>
              </a:r>
            </a:p>
            <a:p>
              <a:r>
                <a:rPr lang="en-US" dirty="0"/>
                <a:t>      </a:t>
              </a:r>
              <a:r>
                <a:rPr lang="en-US" b="1" dirty="0"/>
                <a:t>hasName </a:t>
              </a:r>
              <a:r>
                <a:rPr lang="en-US" dirty="0"/>
                <a:t>= True</a:t>
              </a:r>
            </a:p>
            <a:p>
              <a:r>
                <a:rPr lang="en-US" dirty="0"/>
                <a:t>else:</a:t>
              </a:r>
            </a:p>
            <a:p>
              <a:r>
                <a:rPr lang="en-US" dirty="0"/>
                <a:t>      </a:t>
              </a:r>
              <a:r>
                <a:rPr lang="en-US" b="1" dirty="0"/>
                <a:t>hasName</a:t>
              </a:r>
              <a:r>
                <a:rPr lang="en-US" dirty="0"/>
                <a:t> = False</a:t>
              </a:r>
            </a:p>
          </p:txBody>
        </p:sp>
        <p:sp>
          <p:nvSpPr>
            <p:cNvPr id="12" name="TextBox 11">
              <a:extLst>
                <a:ext uri="{FF2B5EF4-FFF2-40B4-BE49-F238E27FC236}">
                  <a16:creationId xmlns:a16="http://schemas.microsoft.com/office/drawing/2014/main" id="{A76D830D-4B6D-4BDA-A5BF-AB172746C357}"/>
                </a:ext>
              </a:extLst>
            </p:cNvPr>
            <p:cNvSpPr txBox="1"/>
            <p:nvPr/>
          </p:nvSpPr>
          <p:spPr>
            <a:xfrm>
              <a:off x="1630681" y="4787901"/>
              <a:ext cx="2534919" cy="369332"/>
            </a:xfrm>
            <a:prstGeom prst="rect">
              <a:avLst/>
            </a:prstGeom>
            <a:noFill/>
          </p:spPr>
          <p:txBody>
            <a:bodyPr wrap="square" rtlCol="0">
              <a:spAutoFit/>
            </a:bodyPr>
            <a:lstStyle/>
            <a:p>
              <a:r>
                <a:rPr lang="en-US" i="1" dirty="0"/>
                <a:t>Assigning a Boolean</a:t>
              </a:r>
            </a:p>
          </p:txBody>
        </p:sp>
      </p:grpSp>
      <p:grpSp>
        <p:nvGrpSpPr>
          <p:cNvPr id="9" name="Group 8">
            <a:extLst>
              <a:ext uri="{FF2B5EF4-FFF2-40B4-BE49-F238E27FC236}">
                <a16:creationId xmlns:a16="http://schemas.microsoft.com/office/drawing/2014/main" id="{EB2427C8-37A3-4A42-B9E4-FD5F9DCCA773}"/>
              </a:ext>
            </a:extLst>
          </p:cNvPr>
          <p:cNvGrpSpPr/>
          <p:nvPr/>
        </p:nvGrpSpPr>
        <p:grpSpPr>
          <a:xfrm>
            <a:off x="5179061" y="4787901"/>
            <a:ext cx="5735320" cy="1241027"/>
            <a:chOff x="5179061" y="4787901"/>
            <a:chExt cx="5735320" cy="1241027"/>
          </a:xfrm>
        </p:grpSpPr>
        <p:sp>
          <p:nvSpPr>
            <p:cNvPr id="24" name="TextBox 23">
              <a:extLst>
                <a:ext uri="{FF2B5EF4-FFF2-40B4-BE49-F238E27FC236}">
                  <a16:creationId xmlns:a16="http://schemas.microsoft.com/office/drawing/2014/main" id="{D340C942-3AA4-467C-88C0-759E83FF199A}"/>
                </a:ext>
              </a:extLst>
            </p:cNvPr>
            <p:cNvSpPr txBox="1"/>
            <p:nvPr/>
          </p:nvSpPr>
          <p:spPr>
            <a:xfrm>
              <a:off x="5684520" y="5197931"/>
              <a:ext cx="5229861" cy="830997"/>
            </a:xfrm>
            <a:prstGeom prst="rect">
              <a:avLst/>
            </a:prstGeom>
            <a:noFill/>
            <a:ln>
              <a:solidFill>
                <a:schemeClr val="bg1">
                  <a:lumMod val="85000"/>
                </a:schemeClr>
              </a:solidFill>
            </a:ln>
          </p:spPr>
          <p:txBody>
            <a:bodyPr wrap="square" rtlCol="0">
              <a:spAutoFit/>
            </a:bodyPr>
            <a:lstStyle/>
            <a:p>
              <a:r>
                <a:rPr lang="en-US" sz="2400" dirty="0"/>
                <a:t>if </a:t>
              </a:r>
              <a:r>
                <a:rPr lang="en-US" sz="2400" b="1" dirty="0">
                  <a:solidFill>
                    <a:srgbClr val="C00000"/>
                  </a:solidFill>
                </a:rPr>
                <a:t>not</a:t>
              </a:r>
              <a:r>
                <a:rPr lang="en-US" sz="2400" dirty="0"/>
                <a:t> </a:t>
              </a:r>
              <a:r>
                <a:rPr lang="en-US" sz="2400" b="1" dirty="0"/>
                <a:t>hasName:</a:t>
              </a:r>
            </a:p>
            <a:p>
              <a:r>
                <a:rPr lang="en-US" sz="2400" b="1" dirty="0"/>
                <a:t>   </a:t>
              </a:r>
              <a:r>
                <a:rPr lang="en-US" sz="2400" dirty="0"/>
                <a:t>print('Please complete the form')</a:t>
              </a:r>
            </a:p>
          </p:txBody>
        </p:sp>
        <p:sp>
          <p:nvSpPr>
            <p:cNvPr id="14" name="TextBox 13">
              <a:extLst>
                <a:ext uri="{FF2B5EF4-FFF2-40B4-BE49-F238E27FC236}">
                  <a16:creationId xmlns:a16="http://schemas.microsoft.com/office/drawing/2014/main" id="{333C8591-E02A-4B4B-88D4-BEEDD3382511}"/>
                </a:ext>
              </a:extLst>
            </p:cNvPr>
            <p:cNvSpPr txBox="1"/>
            <p:nvPr/>
          </p:nvSpPr>
          <p:spPr>
            <a:xfrm>
              <a:off x="5179061" y="4787901"/>
              <a:ext cx="2534919" cy="369332"/>
            </a:xfrm>
            <a:prstGeom prst="rect">
              <a:avLst/>
            </a:prstGeom>
            <a:noFill/>
          </p:spPr>
          <p:txBody>
            <a:bodyPr wrap="square" rtlCol="0">
              <a:spAutoFit/>
            </a:bodyPr>
            <a:lstStyle/>
            <a:p>
              <a:r>
                <a:rPr lang="en-US" i="1" dirty="0"/>
                <a:t>Testing a Boolean</a:t>
              </a:r>
            </a:p>
          </p:txBody>
        </p:sp>
      </p:grpSp>
    </p:spTree>
    <p:extLst>
      <p:ext uri="{BB962C8B-B14F-4D97-AF65-F5344CB8AC3E}">
        <p14:creationId xmlns:p14="http://schemas.microsoft.com/office/powerpoint/2010/main" val="145423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2D6E0A-E9D2-4FCF-9F5C-5823BB0BBF99}"/>
              </a:ext>
            </a:extLst>
          </p:cNvPr>
          <p:cNvSpPr>
            <a:spLocks noGrp="1"/>
          </p:cNvSpPr>
          <p:nvPr>
            <p:ph type="sldNum" sz="quarter" idx="12"/>
          </p:nvPr>
        </p:nvSpPr>
        <p:spPr/>
        <p:txBody>
          <a:bodyPr/>
          <a:lstStyle/>
          <a:p>
            <a:fld id="{0A634600-F34B-4093-B870-F713BA967734}" type="slidenum">
              <a:rPr lang="en-US" smtClean="0"/>
              <a:t>31</a:t>
            </a:fld>
            <a:endParaRPr lang="en-US" dirty="0"/>
          </a:p>
        </p:txBody>
      </p:sp>
      <p:sp>
        <p:nvSpPr>
          <p:cNvPr id="5" name="Title 4">
            <a:extLst>
              <a:ext uri="{FF2B5EF4-FFF2-40B4-BE49-F238E27FC236}">
                <a16:creationId xmlns:a16="http://schemas.microsoft.com/office/drawing/2014/main" id="{C88B9E92-2856-4B9C-B7FA-947D3B2E0DD3}"/>
              </a:ext>
            </a:extLst>
          </p:cNvPr>
          <p:cNvSpPr>
            <a:spLocks noGrp="1"/>
          </p:cNvSpPr>
          <p:nvPr>
            <p:ph type="title"/>
          </p:nvPr>
        </p:nvSpPr>
        <p:spPr/>
        <p:txBody>
          <a:bodyPr/>
          <a:lstStyle/>
          <a:p>
            <a:r>
              <a:rPr lang="en-US" dirty="0"/>
              <a:t>Logical Operators – And, Or, Not</a:t>
            </a:r>
          </a:p>
        </p:txBody>
      </p:sp>
      <p:sp>
        <p:nvSpPr>
          <p:cNvPr id="6" name="Text Placeholder 5">
            <a:extLst>
              <a:ext uri="{FF2B5EF4-FFF2-40B4-BE49-F238E27FC236}">
                <a16:creationId xmlns:a16="http://schemas.microsoft.com/office/drawing/2014/main" id="{96FB1255-00B3-4290-B324-211DE68667F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1722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69D41-F0C7-4834-AC15-C219390AD42B}"/>
              </a:ext>
            </a:extLst>
          </p:cNvPr>
          <p:cNvSpPr>
            <a:spLocks noGrp="1"/>
          </p:cNvSpPr>
          <p:nvPr>
            <p:ph type="title"/>
          </p:nvPr>
        </p:nvSpPr>
        <p:spPr/>
        <p:txBody>
          <a:bodyPr>
            <a:normAutofit fontScale="90000"/>
          </a:bodyPr>
          <a:lstStyle/>
          <a:p>
            <a:r>
              <a:rPr lang="en-US" dirty="0"/>
              <a:t>Logical Operators – AND </a:t>
            </a:r>
          </a:p>
        </p:txBody>
      </p:sp>
      <p:sp>
        <p:nvSpPr>
          <p:cNvPr id="7" name="Slide Number Placeholder 6">
            <a:extLst>
              <a:ext uri="{FF2B5EF4-FFF2-40B4-BE49-F238E27FC236}">
                <a16:creationId xmlns:a16="http://schemas.microsoft.com/office/drawing/2014/main" id="{F732CDBD-CD00-4CCB-8052-68DFA360420A}"/>
              </a:ext>
            </a:extLst>
          </p:cNvPr>
          <p:cNvSpPr>
            <a:spLocks noGrp="1"/>
          </p:cNvSpPr>
          <p:nvPr>
            <p:ph type="sldNum" sz="quarter" idx="12"/>
          </p:nvPr>
        </p:nvSpPr>
        <p:spPr/>
        <p:txBody>
          <a:bodyPr/>
          <a:lstStyle/>
          <a:p>
            <a:fld id="{0A634600-F34B-4093-B870-F713BA967734}" type="slidenum">
              <a:rPr lang="en-US" smtClean="0"/>
              <a:t>32</a:t>
            </a:fld>
            <a:endParaRPr lang="en-US" dirty="0"/>
          </a:p>
        </p:txBody>
      </p:sp>
      <p:grpSp>
        <p:nvGrpSpPr>
          <p:cNvPr id="14" name="Group 13">
            <a:extLst>
              <a:ext uri="{FF2B5EF4-FFF2-40B4-BE49-F238E27FC236}">
                <a16:creationId xmlns:a16="http://schemas.microsoft.com/office/drawing/2014/main" id="{F303E043-2931-4FD5-9205-2FB71C4D911A}"/>
              </a:ext>
            </a:extLst>
          </p:cNvPr>
          <p:cNvGrpSpPr/>
          <p:nvPr/>
        </p:nvGrpSpPr>
        <p:grpSpPr>
          <a:xfrm>
            <a:off x="345440" y="883920"/>
            <a:ext cx="3954031" cy="765572"/>
            <a:chOff x="355600" y="1412240"/>
            <a:chExt cx="3954031" cy="765572"/>
          </a:xfrm>
        </p:grpSpPr>
        <p:sp>
          <p:nvSpPr>
            <p:cNvPr id="6" name="TextBox 5">
              <a:extLst>
                <a:ext uri="{FF2B5EF4-FFF2-40B4-BE49-F238E27FC236}">
                  <a16:creationId xmlns:a16="http://schemas.microsoft.com/office/drawing/2014/main" id="{6E9A2715-842A-4E91-B714-36B25532F07C}"/>
                </a:ext>
              </a:extLst>
            </p:cNvPr>
            <p:cNvSpPr txBox="1"/>
            <p:nvPr/>
          </p:nvSpPr>
          <p:spPr>
            <a:xfrm>
              <a:off x="355600" y="1412240"/>
              <a:ext cx="1994649" cy="461665"/>
            </a:xfrm>
            <a:prstGeom prst="rect">
              <a:avLst/>
            </a:prstGeom>
            <a:noFill/>
          </p:spPr>
          <p:txBody>
            <a:bodyPr wrap="none" rtlCol="0">
              <a:spAutoFit/>
            </a:bodyPr>
            <a:lstStyle/>
            <a:p>
              <a:r>
                <a:rPr lang="en-US" sz="2400" b="1" dirty="0"/>
                <a:t>AND Operator</a:t>
              </a:r>
            </a:p>
          </p:txBody>
        </p:sp>
        <p:sp>
          <p:nvSpPr>
            <p:cNvPr id="11" name="TextBox 10">
              <a:extLst>
                <a:ext uri="{FF2B5EF4-FFF2-40B4-BE49-F238E27FC236}">
                  <a16:creationId xmlns:a16="http://schemas.microsoft.com/office/drawing/2014/main" id="{833FC744-54AE-4615-8ECF-3FCAC113E76E}"/>
                </a:ext>
              </a:extLst>
            </p:cNvPr>
            <p:cNvSpPr txBox="1"/>
            <p:nvPr/>
          </p:nvSpPr>
          <p:spPr>
            <a:xfrm>
              <a:off x="355600" y="1808480"/>
              <a:ext cx="3954031" cy="369332"/>
            </a:xfrm>
            <a:prstGeom prst="rect">
              <a:avLst/>
            </a:prstGeom>
            <a:noFill/>
          </p:spPr>
          <p:txBody>
            <a:bodyPr wrap="none" rtlCol="0">
              <a:spAutoFit/>
            </a:bodyPr>
            <a:lstStyle/>
            <a:p>
              <a:r>
                <a:rPr lang="en-US" dirty="0"/>
                <a:t>  - all Boolean expressions must be True!</a:t>
              </a:r>
            </a:p>
          </p:txBody>
        </p:sp>
      </p:grpSp>
      <p:sp>
        <p:nvSpPr>
          <p:cNvPr id="13" name="TextBox 12">
            <a:extLst>
              <a:ext uri="{FF2B5EF4-FFF2-40B4-BE49-F238E27FC236}">
                <a16:creationId xmlns:a16="http://schemas.microsoft.com/office/drawing/2014/main" id="{9D7ACB2D-65A4-46FF-8AC4-CB5E71A3F713}"/>
              </a:ext>
            </a:extLst>
          </p:cNvPr>
          <p:cNvSpPr txBox="1"/>
          <p:nvPr/>
        </p:nvSpPr>
        <p:spPr>
          <a:xfrm>
            <a:off x="9725647" y="853440"/>
            <a:ext cx="2044407" cy="923330"/>
          </a:xfrm>
          <a:prstGeom prst="rect">
            <a:avLst/>
          </a:prstGeom>
          <a:noFill/>
        </p:spPr>
        <p:txBody>
          <a:bodyPr wrap="none" rtlCol="0">
            <a:spAutoFit/>
          </a:bodyPr>
          <a:lstStyle/>
          <a:p>
            <a:pPr algn="ctr"/>
            <a:r>
              <a:rPr lang="en-US" b="1" dirty="0"/>
              <a:t>Condition</a:t>
            </a:r>
          </a:p>
          <a:p>
            <a:pPr algn="ctr"/>
            <a:r>
              <a:rPr lang="en-US" b="1" dirty="0"/>
              <a:t>=</a:t>
            </a:r>
          </a:p>
          <a:p>
            <a:pPr algn="ctr"/>
            <a:r>
              <a:rPr lang="en-US" b="1" dirty="0"/>
              <a:t>Boolean expression</a:t>
            </a:r>
          </a:p>
        </p:txBody>
      </p:sp>
      <p:sp>
        <p:nvSpPr>
          <p:cNvPr id="17" name="TextBox 16">
            <a:extLst>
              <a:ext uri="{FF2B5EF4-FFF2-40B4-BE49-F238E27FC236}">
                <a16:creationId xmlns:a16="http://schemas.microsoft.com/office/drawing/2014/main" id="{68043D71-203D-4E13-923C-F7B64FA4351D}"/>
              </a:ext>
            </a:extLst>
          </p:cNvPr>
          <p:cNvSpPr txBox="1"/>
          <p:nvPr/>
        </p:nvSpPr>
        <p:spPr>
          <a:xfrm>
            <a:off x="894080" y="2038842"/>
            <a:ext cx="6949440" cy="830997"/>
          </a:xfrm>
          <a:prstGeom prst="rect">
            <a:avLst/>
          </a:prstGeom>
          <a:noFill/>
          <a:ln>
            <a:solidFill>
              <a:schemeClr val="bg1">
                <a:lumMod val="75000"/>
              </a:schemeClr>
            </a:solidFill>
          </a:ln>
        </p:spPr>
        <p:txBody>
          <a:bodyPr wrap="square" rtlCol="0">
            <a:spAutoFit/>
          </a:bodyPr>
          <a:lstStyle/>
          <a:p>
            <a:r>
              <a:rPr lang="en-US" sz="2400" dirty="0"/>
              <a:t>if </a:t>
            </a:r>
            <a:r>
              <a:rPr lang="en-US" sz="2400" dirty="0">
                <a:highlight>
                  <a:srgbClr val="EFE5F7"/>
                </a:highlight>
              </a:rPr>
              <a:t>major == 'MIS'</a:t>
            </a:r>
            <a:r>
              <a:rPr lang="en-US" sz="2400" dirty="0"/>
              <a:t> </a:t>
            </a:r>
            <a:r>
              <a:rPr lang="en-US" sz="2400" b="1" dirty="0">
                <a:solidFill>
                  <a:schemeClr val="accent4">
                    <a:lumMod val="75000"/>
                  </a:schemeClr>
                </a:solidFill>
              </a:rPr>
              <a:t>and</a:t>
            </a:r>
            <a:r>
              <a:rPr lang="en-US" sz="2400" dirty="0"/>
              <a:t> </a:t>
            </a:r>
            <a:r>
              <a:rPr lang="en-US" sz="2400" dirty="0">
                <a:highlight>
                  <a:srgbClr val="EFE5F7"/>
                </a:highlight>
              </a:rPr>
              <a:t>classification == 'Senior'</a:t>
            </a:r>
            <a:r>
              <a:rPr lang="en-US" sz="2400" dirty="0"/>
              <a:t>:</a:t>
            </a:r>
          </a:p>
          <a:p>
            <a:r>
              <a:rPr lang="en-US" sz="2400" dirty="0"/>
              <a:t>   print('MIS Seniors - attend the job fair!')</a:t>
            </a:r>
          </a:p>
        </p:txBody>
      </p:sp>
      <p:sp>
        <p:nvSpPr>
          <p:cNvPr id="19" name="TextBox 18">
            <a:extLst>
              <a:ext uri="{FF2B5EF4-FFF2-40B4-BE49-F238E27FC236}">
                <a16:creationId xmlns:a16="http://schemas.microsoft.com/office/drawing/2014/main" id="{6C241AC2-6CBE-4392-BBB6-DBA408EAB630}"/>
              </a:ext>
            </a:extLst>
          </p:cNvPr>
          <p:cNvSpPr txBox="1"/>
          <p:nvPr/>
        </p:nvSpPr>
        <p:spPr>
          <a:xfrm>
            <a:off x="894080" y="3355087"/>
            <a:ext cx="6918960" cy="830997"/>
          </a:xfrm>
          <a:prstGeom prst="rect">
            <a:avLst/>
          </a:prstGeom>
          <a:noFill/>
          <a:ln>
            <a:solidFill>
              <a:schemeClr val="bg1">
                <a:lumMod val="75000"/>
              </a:schemeClr>
            </a:solidFill>
          </a:ln>
        </p:spPr>
        <p:txBody>
          <a:bodyPr wrap="square" rtlCol="0">
            <a:spAutoFit/>
          </a:bodyPr>
          <a:lstStyle/>
          <a:p>
            <a:r>
              <a:rPr lang="en-US" sz="2400" dirty="0"/>
              <a:t>if </a:t>
            </a:r>
            <a:r>
              <a:rPr lang="en-US" sz="2400" dirty="0">
                <a:highlight>
                  <a:srgbClr val="EFE5F7"/>
                </a:highlight>
              </a:rPr>
              <a:t>temp &gt; 100</a:t>
            </a:r>
            <a:r>
              <a:rPr lang="en-US" sz="2400" dirty="0"/>
              <a:t> </a:t>
            </a:r>
            <a:r>
              <a:rPr lang="en-US" sz="2400" b="1" dirty="0">
                <a:solidFill>
                  <a:schemeClr val="accent4">
                    <a:lumMod val="75000"/>
                  </a:schemeClr>
                </a:solidFill>
              </a:rPr>
              <a:t>and</a:t>
            </a:r>
            <a:r>
              <a:rPr lang="en-US" sz="2400" dirty="0"/>
              <a:t> </a:t>
            </a:r>
            <a:r>
              <a:rPr lang="en-US" sz="2400" dirty="0" err="1">
                <a:highlight>
                  <a:srgbClr val="EFE5F7"/>
                </a:highlight>
              </a:rPr>
              <a:t>main_symptom</a:t>
            </a:r>
            <a:r>
              <a:rPr lang="en-US" sz="2400" dirty="0">
                <a:highlight>
                  <a:srgbClr val="EFE5F7"/>
                </a:highlight>
              </a:rPr>
              <a:t> == 'coughing'</a:t>
            </a:r>
            <a:r>
              <a:rPr lang="en-US" sz="2400" dirty="0"/>
              <a:t>:</a:t>
            </a:r>
          </a:p>
          <a:p>
            <a:r>
              <a:rPr lang="en-US" sz="2400" dirty="0"/>
              <a:t>   print('Diagnosis: Flu')</a:t>
            </a:r>
          </a:p>
        </p:txBody>
      </p:sp>
      <p:sp>
        <p:nvSpPr>
          <p:cNvPr id="12" name="TextBox 11">
            <a:extLst>
              <a:ext uri="{FF2B5EF4-FFF2-40B4-BE49-F238E27FC236}">
                <a16:creationId xmlns:a16="http://schemas.microsoft.com/office/drawing/2014/main" id="{6C82B0F0-03B8-485A-BCC4-11E8F85B5C7B}"/>
              </a:ext>
            </a:extLst>
          </p:cNvPr>
          <p:cNvSpPr txBox="1"/>
          <p:nvPr/>
        </p:nvSpPr>
        <p:spPr>
          <a:xfrm>
            <a:off x="894080" y="4764875"/>
            <a:ext cx="8026400" cy="830997"/>
          </a:xfrm>
          <a:prstGeom prst="rect">
            <a:avLst/>
          </a:prstGeom>
          <a:noFill/>
          <a:ln>
            <a:solidFill>
              <a:schemeClr val="bg1">
                <a:lumMod val="75000"/>
              </a:schemeClr>
            </a:solidFill>
          </a:ln>
        </p:spPr>
        <p:txBody>
          <a:bodyPr wrap="square" rtlCol="0">
            <a:spAutoFit/>
          </a:bodyPr>
          <a:lstStyle/>
          <a:p>
            <a:r>
              <a:rPr lang="en-US" sz="2400" dirty="0"/>
              <a:t>if </a:t>
            </a:r>
            <a:r>
              <a:rPr lang="en-US" sz="2400" dirty="0">
                <a:highlight>
                  <a:srgbClr val="EFE5F7"/>
                </a:highlight>
              </a:rPr>
              <a:t>major == 'MIS'</a:t>
            </a:r>
            <a:r>
              <a:rPr lang="en-US" sz="2400" dirty="0"/>
              <a:t> </a:t>
            </a:r>
            <a:r>
              <a:rPr lang="en-US" sz="2400" b="1" dirty="0">
                <a:solidFill>
                  <a:schemeClr val="accent4">
                    <a:lumMod val="75000"/>
                  </a:schemeClr>
                </a:solidFill>
              </a:rPr>
              <a:t>and</a:t>
            </a:r>
            <a:r>
              <a:rPr lang="en-US" sz="2400" dirty="0"/>
              <a:t> </a:t>
            </a:r>
            <a:r>
              <a:rPr lang="en-US" sz="2400" dirty="0">
                <a:highlight>
                  <a:srgbClr val="EFE5F7"/>
                </a:highlight>
              </a:rPr>
              <a:t>classification == 'Senior'</a:t>
            </a:r>
            <a:r>
              <a:rPr lang="en-US" sz="2400" dirty="0"/>
              <a:t> </a:t>
            </a:r>
            <a:r>
              <a:rPr lang="en-US" sz="2400" b="1" dirty="0">
                <a:solidFill>
                  <a:schemeClr val="accent4">
                    <a:lumMod val="75000"/>
                  </a:schemeClr>
                </a:solidFill>
              </a:rPr>
              <a:t>and</a:t>
            </a:r>
            <a:r>
              <a:rPr lang="en-US" sz="2400" dirty="0"/>
              <a:t> </a:t>
            </a:r>
            <a:r>
              <a:rPr lang="en-US" sz="2400" dirty="0" err="1">
                <a:highlight>
                  <a:srgbClr val="EFE5F7"/>
                </a:highlight>
              </a:rPr>
              <a:t>gpa</a:t>
            </a:r>
            <a:r>
              <a:rPr lang="en-US" sz="2400" dirty="0">
                <a:highlight>
                  <a:srgbClr val="EFE5F7"/>
                </a:highlight>
              </a:rPr>
              <a:t> &gt;= 3.25</a:t>
            </a:r>
            <a:r>
              <a:rPr lang="en-US" sz="2400" dirty="0"/>
              <a:t>:</a:t>
            </a:r>
          </a:p>
          <a:p>
            <a:r>
              <a:rPr lang="en-US" sz="2400" dirty="0"/>
              <a:t>   print('Register for an interview')</a:t>
            </a:r>
          </a:p>
        </p:txBody>
      </p:sp>
    </p:spTree>
    <p:extLst>
      <p:ext uri="{BB962C8B-B14F-4D97-AF65-F5344CB8AC3E}">
        <p14:creationId xmlns:p14="http://schemas.microsoft.com/office/powerpoint/2010/main" val="337158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69D41-F0C7-4834-AC15-C219390AD42B}"/>
              </a:ext>
            </a:extLst>
          </p:cNvPr>
          <p:cNvSpPr>
            <a:spLocks noGrp="1"/>
          </p:cNvSpPr>
          <p:nvPr>
            <p:ph type="title"/>
          </p:nvPr>
        </p:nvSpPr>
        <p:spPr/>
        <p:txBody>
          <a:bodyPr>
            <a:normAutofit fontScale="90000"/>
          </a:bodyPr>
          <a:lstStyle/>
          <a:p>
            <a:r>
              <a:rPr lang="en-US" dirty="0"/>
              <a:t>Logical Operators – OR</a:t>
            </a:r>
          </a:p>
        </p:txBody>
      </p:sp>
      <p:sp>
        <p:nvSpPr>
          <p:cNvPr id="7" name="Slide Number Placeholder 6">
            <a:extLst>
              <a:ext uri="{FF2B5EF4-FFF2-40B4-BE49-F238E27FC236}">
                <a16:creationId xmlns:a16="http://schemas.microsoft.com/office/drawing/2014/main" id="{F732CDBD-CD00-4CCB-8052-68DFA360420A}"/>
              </a:ext>
            </a:extLst>
          </p:cNvPr>
          <p:cNvSpPr>
            <a:spLocks noGrp="1"/>
          </p:cNvSpPr>
          <p:nvPr>
            <p:ph type="sldNum" sz="quarter" idx="12"/>
          </p:nvPr>
        </p:nvSpPr>
        <p:spPr/>
        <p:txBody>
          <a:bodyPr/>
          <a:lstStyle/>
          <a:p>
            <a:fld id="{0A634600-F34B-4093-B870-F713BA967734}" type="slidenum">
              <a:rPr lang="en-US" smtClean="0"/>
              <a:t>33</a:t>
            </a:fld>
            <a:endParaRPr lang="en-US" dirty="0"/>
          </a:p>
        </p:txBody>
      </p:sp>
      <p:sp>
        <p:nvSpPr>
          <p:cNvPr id="13" name="TextBox 12">
            <a:extLst>
              <a:ext uri="{FF2B5EF4-FFF2-40B4-BE49-F238E27FC236}">
                <a16:creationId xmlns:a16="http://schemas.microsoft.com/office/drawing/2014/main" id="{9D7ACB2D-65A4-46FF-8AC4-CB5E71A3F713}"/>
              </a:ext>
            </a:extLst>
          </p:cNvPr>
          <p:cNvSpPr txBox="1"/>
          <p:nvPr/>
        </p:nvSpPr>
        <p:spPr>
          <a:xfrm>
            <a:off x="9725647" y="853440"/>
            <a:ext cx="2044407" cy="923330"/>
          </a:xfrm>
          <a:prstGeom prst="rect">
            <a:avLst/>
          </a:prstGeom>
          <a:noFill/>
        </p:spPr>
        <p:txBody>
          <a:bodyPr wrap="none" rtlCol="0">
            <a:spAutoFit/>
          </a:bodyPr>
          <a:lstStyle/>
          <a:p>
            <a:pPr algn="ctr"/>
            <a:r>
              <a:rPr lang="en-US" b="1" dirty="0"/>
              <a:t>Condition</a:t>
            </a:r>
          </a:p>
          <a:p>
            <a:pPr algn="ctr"/>
            <a:r>
              <a:rPr lang="en-US" b="1" dirty="0"/>
              <a:t>=</a:t>
            </a:r>
          </a:p>
          <a:p>
            <a:pPr algn="ctr"/>
            <a:r>
              <a:rPr lang="en-US" b="1" dirty="0"/>
              <a:t>Boolean expression</a:t>
            </a:r>
          </a:p>
        </p:txBody>
      </p:sp>
      <p:sp>
        <p:nvSpPr>
          <p:cNvPr id="18" name="TextBox 17">
            <a:extLst>
              <a:ext uri="{FF2B5EF4-FFF2-40B4-BE49-F238E27FC236}">
                <a16:creationId xmlns:a16="http://schemas.microsoft.com/office/drawing/2014/main" id="{BE840B2A-DD7A-4223-A669-D1531487D747}"/>
              </a:ext>
            </a:extLst>
          </p:cNvPr>
          <p:cNvSpPr txBox="1"/>
          <p:nvPr/>
        </p:nvSpPr>
        <p:spPr>
          <a:xfrm>
            <a:off x="863600" y="3353861"/>
            <a:ext cx="6885539" cy="830997"/>
          </a:xfrm>
          <a:prstGeom prst="rect">
            <a:avLst/>
          </a:prstGeom>
          <a:noFill/>
          <a:ln>
            <a:solidFill>
              <a:schemeClr val="bg1">
                <a:lumMod val="75000"/>
              </a:schemeClr>
            </a:solidFill>
          </a:ln>
        </p:spPr>
        <p:txBody>
          <a:bodyPr wrap="none" rtlCol="0">
            <a:spAutoFit/>
          </a:bodyPr>
          <a:lstStyle/>
          <a:p>
            <a:r>
              <a:rPr lang="en-US" sz="2400" dirty="0"/>
              <a:t>if </a:t>
            </a:r>
            <a:r>
              <a:rPr lang="en-US" sz="2400" dirty="0">
                <a:highlight>
                  <a:srgbClr val="EFE5F7"/>
                </a:highlight>
              </a:rPr>
              <a:t>classification == 'Junior'</a:t>
            </a:r>
            <a:r>
              <a:rPr lang="en-US" sz="2400" dirty="0"/>
              <a:t> </a:t>
            </a:r>
            <a:r>
              <a:rPr lang="en-US" sz="2400" b="1" dirty="0">
                <a:solidFill>
                  <a:schemeClr val="accent4">
                    <a:lumMod val="75000"/>
                  </a:schemeClr>
                </a:solidFill>
              </a:rPr>
              <a:t>or</a:t>
            </a:r>
            <a:r>
              <a:rPr lang="en-US" sz="2400" dirty="0"/>
              <a:t> </a:t>
            </a:r>
            <a:r>
              <a:rPr lang="en-US" sz="2400" dirty="0">
                <a:highlight>
                  <a:srgbClr val="EFE5F7"/>
                </a:highlight>
              </a:rPr>
              <a:t>classification == 'Senior'</a:t>
            </a:r>
            <a:r>
              <a:rPr lang="en-US" sz="2400" dirty="0"/>
              <a:t>:</a:t>
            </a:r>
          </a:p>
          <a:p>
            <a:r>
              <a:rPr lang="en-US" sz="2400" dirty="0"/>
              <a:t>   print('Juniors and Seniors - Attend job fair!')</a:t>
            </a:r>
          </a:p>
        </p:txBody>
      </p:sp>
      <p:sp>
        <p:nvSpPr>
          <p:cNvPr id="19" name="TextBox 18">
            <a:extLst>
              <a:ext uri="{FF2B5EF4-FFF2-40B4-BE49-F238E27FC236}">
                <a16:creationId xmlns:a16="http://schemas.microsoft.com/office/drawing/2014/main" id="{8F775F93-2A02-49C0-A437-05775D975FAC}"/>
              </a:ext>
            </a:extLst>
          </p:cNvPr>
          <p:cNvSpPr txBox="1"/>
          <p:nvPr/>
        </p:nvSpPr>
        <p:spPr>
          <a:xfrm>
            <a:off x="863600" y="2058461"/>
            <a:ext cx="6949440" cy="830997"/>
          </a:xfrm>
          <a:prstGeom prst="rect">
            <a:avLst/>
          </a:prstGeom>
          <a:noFill/>
          <a:ln>
            <a:solidFill>
              <a:schemeClr val="bg1">
                <a:lumMod val="75000"/>
              </a:schemeClr>
            </a:solidFill>
          </a:ln>
        </p:spPr>
        <p:txBody>
          <a:bodyPr wrap="square" rtlCol="0">
            <a:spAutoFit/>
          </a:bodyPr>
          <a:lstStyle/>
          <a:p>
            <a:r>
              <a:rPr lang="en-US" sz="2400" dirty="0"/>
              <a:t>if </a:t>
            </a:r>
            <a:r>
              <a:rPr lang="en-US" sz="2400" dirty="0">
                <a:highlight>
                  <a:srgbClr val="EFE5F7"/>
                </a:highlight>
              </a:rPr>
              <a:t>temp &gt; 100</a:t>
            </a:r>
            <a:r>
              <a:rPr lang="en-US" sz="2400" dirty="0"/>
              <a:t> </a:t>
            </a:r>
            <a:r>
              <a:rPr lang="en-US" sz="2400" b="1" dirty="0">
                <a:solidFill>
                  <a:schemeClr val="accent4">
                    <a:lumMod val="75000"/>
                  </a:schemeClr>
                </a:solidFill>
              </a:rPr>
              <a:t>or</a:t>
            </a:r>
            <a:r>
              <a:rPr lang="en-US" sz="2400" dirty="0"/>
              <a:t> </a:t>
            </a:r>
            <a:r>
              <a:rPr lang="en-US" sz="2400" dirty="0">
                <a:highlight>
                  <a:srgbClr val="EFE5F7"/>
                </a:highlight>
              </a:rPr>
              <a:t>heart_rate &gt; 100</a:t>
            </a:r>
            <a:r>
              <a:rPr lang="en-US" sz="2400" dirty="0"/>
              <a:t>:</a:t>
            </a:r>
          </a:p>
          <a:p>
            <a:r>
              <a:rPr lang="en-US" sz="2400" dirty="0"/>
              <a:t>   print('ER Admit Level: 1')</a:t>
            </a:r>
          </a:p>
        </p:txBody>
      </p:sp>
      <p:grpSp>
        <p:nvGrpSpPr>
          <p:cNvPr id="21" name="Group 20">
            <a:extLst>
              <a:ext uri="{FF2B5EF4-FFF2-40B4-BE49-F238E27FC236}">
                <a16:creationId xmlns:a16="http://schemas.microsoft.com/office/drawing/2014/main" id="{602D3AD4-4134-4018-A7BE-B3A95BC127D9}"/>
              </a:ext>
            </a:extLst>
          </p:cNvPr>
          <p:cNvGrpSpPr/>
          <p:nvPr/>
        </p:nvGrpSpPr>
        <p:grpSpPr>
          <a:xfrm>
            <a:off x="345440" y="883920"/>
            <a:ext cx="4831002" cy="684292"/>
            <a:chOff x="355600" y="4094480"/>
            <a:chExt cx="4831002" cy="684292"/>
          </a:xfrm>
        </p:grpSpPr>
        <p:sp>
          <p:nvSpPr>
            <p:cNvPr id="22" name="TextBox 21">
              <a:extLst>
                <a:ext uri="{FF2B5EF4-FFF2-40B4-BE49-F238E27FC236}">
                  <a16:creationId xmlns:a16="http://schemas.microsoft.com/office/drawing/2014/main" id="{9FA0F06A-AAAE-4B61-9E56-D5CA86BBCAD3}"/>
                </a:ext>
              </a:extLst>
            </p:cNvPr>
            <p:cNvSpPr txBox="1"/>
            <p:nvPr/>
          </p:nvSpPr>
          <p:spPr>
            <a:xfrm>
              <a:off x="355600" y="4094480"/>
              <a:ext cx="1794274" cy="461665"/>
            </a:xfrm>
            <a:prstGeom prst="rect">
              <a:avLst/>
            </a:prstGeom>
            <a:noFill/>
          </p:spPr>
          <p:txBody>
            <a:bodyPr wrap="none" rtlCol="0">
              <a:spAutoFit/>
            </a:bodyPr>
            <a:lstStyle/>
            <a:p>
              <a:r>
                <a:rPr lang="en-US" sz="2400" b="1" dirty="0"/>
                <a:t>OR Operator</a:t>
              </a:r>
            </a:p>
          </p:txBody>
        </p:sp>
        <p:sp>
          <p:nvSpPr>
            <p:cNvPr id="23" name="TextBox 22">
              <a:extLst>
                <a:ext uri="{FF2B5EF4-FFF2-40B4-BE49-F238E27FC236}">
                  <a16:creationId xmlns:a16="http://schemas.microsoft.com/office/drawing/2014/main" id="{C313E9F9-03D2-45F6-AC61-B34759CE22EF}"/>
                </a:ext>
              </a:extLst>
            </p:cNvPr>
            <p:cNvSpPr txBox="1"/>
            <p:nvPr/>
          </p:nvSpPr>
          <p:spPr>
            <a:xfrm>
              <a:off x="355600" y="4409440"/>
              <a:ext cx="4831002" cy="369332"/>
            </a:xfrm>
            <a:prstGeom prst="rect">
              <a:avLst/>
            </a:prstGeom>
            <a:noFill/>
          </p:spPr>
          <p:txBody>
            <a:bodyPr wrap="none" rtlCol="0">
              <a:spAutoFit/>
            </a:bodyPr>
            <a:lstStyle/>
            <a:p>
              <a:r>
                <a:rPr lang="en-US" dirty="0"/>
                <a:t>  - at least one Boolean expression must be True!</a:t>
              </a:r>
            </a:p>
          </p:txBody>
        </p:sp>
      </p:grpSp>
      <p:sp>
        <p:nvSpPr>
          <p:cNvPr id="25" name="TextBox 24">
            <a:extLst>
              <a:ext uri="{FF2B5EF4-FFF2-40B4-BE49-F238E27FC236}">
                <a16:creationId xmlns:a16="http://schemas.microsoft.com/office/drawing/2014/main" id="{E7E6783D-DBE8-4DC1-9B29-44617088ECBC}"/>
              </a:ext>
            </a:extLst>
          </p:cNvPr>
          <p:cNvSpPr txBox="1"/>
          <p:nvPr/>
        </p:nvSpPr>
        <p:spPr>
          <a:xfrm>
            <a:off x="863600" y="4767328"/>
            <a:ext cx="8341360" cy="830997"/>
          </a:xfrm>
          <a:prstGeom prst="rect">
            <a:avLst/>
          </a:prstGeom>
          <a:noFill/>
          <a:ln>
            <a:solidFill>
              <a:schemeClr val="bg1">
                <a:lumMod val="75000"/>
              </a:schemeClr>
            </a:solidFill>
          </a:ln>
        </p:spPr>
        <p:txBody>
          <a:bodyPr wrap="square" rtlCol="0">
            <a:spAutoFit/>
          </a:bodyPr>
          <a:lstStyle/>
          <a:p>
            <a:r>
              <a:rPr lang="en-US" sz="2400" dirty="0"/>
              <a:t>if </a:t>
            </a:r>
            <a:r>
              <a:rPr lang="en-US" sz="2400" dirty="0">
                <a:highlight>
                  <a:srgbClr val="EFE5F7"/>
                </a:highlight>
              </a:rPr>
              <a:t>major == 'MIS'</a:t>
            </a:r>
            <a:r>
              <a:rPr lang="en-US" sz="2400" dirty="0"/>
              <a:t> </a:t>
            </a:r>
            <a:r>
              <a:rPr lang="en-US" sz="2400" b="1" dirty="0">
                <a:solidFill>
                  <a:schemeClr val="accent4">
                    <a:lumMod val="75000"/>
                  </a:schemeClr>
                </a:solidFill>
              </a:rPr>
              <a:t>and</a:t>
            </a:r>
            <a:r>
              <a:rPr lang="en-US" sz="2400" dirty="0"/>
              <a:t> </a:t>
            </a:r>
            <a:r>
              <a:rPr lang="en-US" sz="2400" b="1" dirty="0">
                <a:solidFill>
                  <a:srgbClr val="00B0F0"/>
                </a:solidFill>
              </a:rPr>
              <a:t>(</a:t>
            </a:r>
            <a:r>
              <a:rPr lang="en-US" sz="2400" dirty="0">
                <a:highlight>
                  <a:srgbClr val="EFE5F7"/>
                </a:highlight>
              </a:rPr>
              <a:t>classification == 'Senior'</a:t>
            </a:r>
            <a:r>
              <a:rPr lang="en-US" sz="2400" dirty="0"/>
              <a:t> </a:t>
            </a:r>
            <a:r>
              <a:rPr lang="en-US" sz="2400" b="1" dirty="0">
                <a:solidFill>
                  <a:schemeClr val="accent4">
                    <a:lumMod val="75000"/>
                  </a:schemeClr>
                </a:solidFill>
              </a:rPr>
              <a:t>and</a:t>
            </a:r>
            <a:r>
              <a:rPr lang="en-US" sz="2400" dirty="0"/>
              <a:t> </a:t>
            </a:r>
            <a:r>
              <a:rPr lang="en-US" sz="2400" dirty="0" err="1">
                <a:highlight>
                  <a:srgbClr val="EFE5F7"/>
                </a:highlight>
              </a:rPr>
              <a:t>gpa</a:t>
            </a:r>
            <a:r>
              <a:rPr lang="en-US" sz="2400" dirty="0">
                <a:highlight>
                  <a:srgbClr val="EFE5F7"/>
                </a:highlight>
              </a:rPr>
              <a:t> &gt;= 3.25</a:t>
            </a:r>
            <a:r>
              <a:rPr lang="en-US" sz="2400" b="1" dirty="0">
                <a:solidFill>
                  <a:srgbClr val="00B0F0"/>
                </a:solidFill>
              </a:rPr>
              <a:t>)</a:t>
            </a:r>
            <a:r>
              <a:rPr lang="en-US" sz="2400" dirty="0"/>
              <a:t>:</a:t>
            </a:r>
          </a:p>
          <a:p>
            <a:r>
              <a:rPr lang="en-US" sz="2400" dirty="0"/>
              <a:t>   print('Register for an interview')</a:t>
            </a:r>
          </a:p>
        </p:txBody>
      </p:sp>
    </p:spTree>
    <p:extLst>
      <p:ext uri="{BB962C8B-B14F-4D97-AF65-F5344CB8AC3E}">
        <p14:creationId xmlns:p14="http://schemas.microsoft.com/office/powerpoint/2010/main" val="243681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69D41-F0C7-4834-AC15-C219390AD42B}"/>
              </a:ext>
            </a:extLst>
          </p:cNvPr>
          <p:cNvSpPr>
            <a:spLocks noGrp="1"/>
          </p:cNvSpPr>
          <p:nvPr>
            <p:ph type="title"/>
          </p:nvPr>
        </p:nvSpPr>
        <p:spPr/>
        <p:txBody>
          <a:bodyPr>
            <a:normAutofit fontScale="90000"/>
          </a:bodyPr>
          <a:lstStyle/>
          <a:p>
            <a:r>
              <a:rPr lang="en-US" dirty="0"/>
              <a:t>String Modification functions</a:t>
            </a:r>
          </a:p>
        </p:txBody>
      </p:sp>
      <p:sp>
        <p:nvSpPr>
          <p:cNvPr id="7" name="Slide Number Placeholder 6">
            <a:extLst>
              <a:ext uri="{FF2B5EF4-FFF2-40B4-BE49-F238E27FC236}">
                <a16:creationId xmlns:a16="http://schemas.microsoft.com/office/drawing/2014/main" id="{F732CDBD-CD00-4CCB-8052-68DFA360420A}"/>
              </a:ext>
            </a:extLst>
          </p:cNvPr>
          <p:cNvSpPr>
            <a:spLocks noGrp="1"/>
          </p:cNvSpPr>
          <p:nvPr>
            <p:ph type="sldNum" sz="quarter" idx="12"/>
          </p:nvPr>
        </p:nvSpPr>
        <p:spPr/>
        <p:txBody>
          <a:bodyPr/>
          <a:lstStyle/>
          <a:p>
            <a:fld id="{0A634600-F34B-4093-B870-F713BA967734}" type="slidenum">
              <a:rPr lang="en-US" smtClean="0"/>
              <a:t>34</a:t>
            </a:fld>
            <a:endParaRPr lang="en-US" dirty="0"/>
          </a:p>
        </p:txBody>
      </p:sp>
      <p:sp>
        <p:nvSpPr>
          <p:cNvPr id="23" name="TextBox 22">
            <a:extLst>
              <a:ext uri="{FF2B5EF4-FFF2-40B4-BE49-F238E27FC236}">
                <a16:creationId xmlns:a16="http://schemas.microsoft.com/office/drawing/2014/main" id="{C313E9F9-03D2-45F6-AC61-B34759CE22EF}"/>
              </a:ext>
            </a:extLst>
          </p:cNvPr>
          <p:cNvSpPr txBox="1"/>
          <p:nvPr/>
        </p:nvSpPr>
        <p:spPr>
          <a:xfrm>
            <a:off x="1785358" y="873059"/>
            <a:ext cx="7609776" cy="400110"/>
          </a:xfrm>
          <a:prstGeom prst="rect">
            <a:avLst/>
          </a:prstGeom>
          <a:noFill/>
        </p:spPr>
        <p:txBody>
          <a:bodyPr wrap="none" rtlCol="0">
            <a:spAutoFit/>
          </a:bodyPr>
          <a:lstStyle/>
          <a:p>
            <a:r>
              <a:rPr lang="en-US" sz="2000" dirty="0"/>
              <a:t>These functions will change the case of a string: </a:t>
            </a:r>
            <a:r>
              <a:rPr lang="en-US" sz="2000" b="1" dirty="0"/>
              <a:t>upper(), lower(), title()</a:t>
            </a:r>
          </a:p>
        </p:txBody>
      </p:sp>
      <p:grpSp>
        <p:nvGrpSpPr>
          <p:cNvPr id="3" name="Group 2">
            <a:extLst>
              <a:ext uri="{FF2B5EF4-FFF2-40B4-BE49-F238E27FC236}">
                <a16:creationId xmlns:a16="http://schemas.microsoft.com/office/drawing/2014/main" id="{8D9ACA92-1F3F-4A6A-B365-5C760572DF95}"/>
              </a:ext>
            </a:extLst>
          </p:cNvPr>
          <p:cNvGrpSpPr/>
          <p:nvPr/>
        </p:nvGrpSpPr>
        <p:grpSpPr>
          <a:xfrm>
            <a:off x="390634" y="3529735"/>
            <a:ext cx="5058704" cy="830997"/>
            <a:chOff x="390634" y="3760962"/>
            <a:chExt cx="5058704" cy="830997"/>
          </a:xfrm>
        </p:grpSpPr>
        <p:sp>
          <p:nvSpPr>
            <p:cNvPr id="24" name="TextBox 23">
              <a:extLst>
                <a:ext uri="{FF2B5EF4-FFF2-40B4-BE49-F238E27FC236}">
                  <a16:creationId xmlns:a16="http://schemas.microsoft.com/office/drawing/2014/main" id="{23EAFABD-9A58-44A8-8E7D-D4A923AF983A}"/>
                </a:ext>
              </a:extLst>
            </p:cNvPr>
            <p:cNvSpPr txBox="1"/>
            <p:nvPr/>
          </p:nvSpPr>
          <p:spPr>
            <a:xfrm>
              <a:off x="390634" y="3760962"/>
              <a:ext cx="4468303" cy="830997"/>
            </a:xfrm>
            <a:prstGeom prst="rect">
              <a:avLst/>
            </a:prstGeom>
            <a:noFill/>
            <a:ln>
              <a:solidFill>
                <a:schemeClr val="bg1">
                  <a:lumMod val="75000"/>
                </a:schemeClr>
              </a:solidFill>
            </a:ln>
          </p:spPr>
          <p:txBody>
            <a:bodyPr wrap="square" rtlCol="0">
              <a:spAutoFit/>
            </a:bodyPr>
            <a:lstStyle/>
            <a:p>
              <a:r>
                <a:rPr lang="en-US" sz="2400" dirty="0"/>
                <a:t>if gender == 'M' </a:t>
              </a:r>
              <a:r>
                <a:rPr lang="en-US" sz="2400" b="1" dirty="0">
                  <a:solidFill>
                    <a:schemeClr val="accent4">
                      <a:lumMod val="75000"/>
                    </a:schemeClr>
                  </a:solidFill>
                </a:rPr>
                <a:t>or</a:t>
              </a:r>
              <a:r>
                <a:rPr lang="en-US" sz="2400" dirty="0"/>
                <a:t> grade == 'm':</a:t>
              </a:r>
            </a:p>
            <a:p>
              <a:r>
                <a:rPr lang="en-US" sz="2400" dirty="0"/>
                <a:t>   print('Male')</a:t>
              </a:r>
            </a:p>
          </p:txBody>
        </p:sp>
        <p:sp>
          <p:nvSpPr>
            <p:cNvPr id="31" name="TextBox 30">
              <a:extLst>
                <a:ext uri="{FF2B5EF4-FFF2-40B4-BE49-F238E27FC236}">
                  <a16:creationId xmlns:a16="http://schemas.microsoft.com/office/drawing/2014/main" id="{0DB0A381-BA9E-4F65-81F5-4C3BF68272B7}"/>
                </a:ext>
              </a:extLst>
            </p:cNvPr>
            <p:cNvSpPr txBox="1"/>
            <p:nvPr/>
          </p:nvSpPr>
          <p:spPr>
            <a:xfrm>
              <a:off x="4982544" y="3979447"/>
              <a:ext cx="466794" cy="369332"/>
            </a:xfrm>
            <a:prstGeom prst="rect">
              <a:avLst/>
            </a:prstGeom>
            <a:noFill/>
          </p:spPr>
          <p:txBody>
            <a:bodyPr wrap="none" rtlCol="0">
              <a:spAutoFit/>
            </a:bodyPr>
            <a:lstStyle/>
            <a:p>
              <a:r>
                <a:rPr lang="en-US" b="1" dirty="0">
                  <a:solidFill>
                    <a:srgbClr val="FF0000"/>
                  </a:solidFill>
                </a:rPr>
                <a:t>OK</a:t>
              </a:r>
            </a:p>
          </p:txBody>
        </p:sp>
      </p:grpSp>
      <p:grpSp>
        <p:nvGrpSpPr>
          <p:cNvPr id="9" name="Group 8">
            <a:extLst>
              <a:ext uri="{FF2B5EF4-FFF2-40B4-BE49-F238E27FC236}">
                <a16:creationId xmlns:a16="http://schemas.microsoft.com/office/drawing/2014/main" id="{03020253-0C67-47E0-8FAE-11F8E032BA7A}"/>
              </a:ext>
            </a:extLst>
          </p:cNvPr>
          <p:cNvGrpSpPr/>
          <p:nvPr/>
        </p:nvGrpSpPr>
        <p:grpSpPr>
          <a:xfrm>
            <a:off x="390634" y="2117338"/>
            <a:ext cx="11512045" cy="3425808"/>
            <a:chOff x="390634" y="2348565"/>
            <a:chExt cx="11512045" cy="3425808"/>
          </a:xfrm>
        </p:grpSpPr>
        <p:grpSp>
          <p:nvGrpSpPr>
            <p:cNvPr id="15" name="Group 14">
              <a:extLst>
                <a:ext uri="{FF2B5EF4-FFF2-40B4-BE49-F238E27FC236}">
                  <a16:creationId xmlns:a16="http://schemas.microsoft.com/office/drawing/2014/main" id="{C6EB4721-5F0E-4982-90E7-19B2BEEE8D5F}"/>
                </a:ext>
              </a:extLst>
            </p:cNvPr>
            <p:cNvGrpSpPr/>
            <p:nvPr/>
          </p:nvGrpSpPr>
          <p:grpSpPr>
            <a:xfrm>
              <a:off x="7672553" y="2348565"/>
              <a:ext cx="4230126" cy="2500435"/>
              <a:chOff x="4843769" y="4177365"/>
              <a:chExt cx="4230126" cy="2500435"/>
            </a:xfrm>
          </p:grpSpPr>
          <p:grpSp>
            <p:nvGrpSpPr>
              <p:cNvPr id="16" name="Group 15">
                <a:extLst>
                  <a:ext uri="{FF2B5EF4-FFF2-40B4-BE49-F238E27FC236}">
                    <a16:creationId xmlns:a16="http://schemas.microsoft.com/office/drawing/2014/main" id="{37B9D856-699A-4D9C-B3F1-25C4BFBD0BBE}"/>
                  </a:ext>
                </a:extLst>
              </p:cNvPr>
              <p:cNvGrpSpPr/>
              <p:nvPr/>
            </p:nvGrpSpPr>
            <p:grpSpPr>
              <a:xfrm>
                <a:off x="5179417" y="4177365"/>
                <a:ext cx="3739469" cy="1637587"/>
                <a:chOff x="3716118" y="2587324"/>
                <a:chExt cx="3739469" cy="1637587"/>
              </a:xfrm>
            </p:grpSpPr>
            <p:sp>
              <p:nvSpPr>
                <p:cNvPr id="20" name="TextBox 19">
                  <a:extLst>
                    <a:ext uri="{FF2B5EF4-FFF2-40B4-BE49-F238E27FC236}">
                      <a16:creationId xmlns:a16="http://schemas.microsoft.com/office/drawing/2014/main" id="{AD5B0C64-9C0A-4471-8900-79F4ED8F79F3}"/>
                    </a:ext>
                  </a:extLst>
                </p:cNvPr>
                <p:cNvSpPr txBox="1"/>
                <p:nvPr/>
              </p:nvSpPr>
              <p:spPr>
                <a:xfrm>
                  <a:off x="3815180" y="3455470"/>
                  <a:ext cx="3462102" cy="769441"/>
                </a:xfrm>
                <a:prstGeom prst="rect">
                  <a:avLst/>
                </a:prstGeom>
                <a:noFill/>
                <a:ln>
                  <a:solidFill>
                    <a:schemeClr val="bg1">
                      <a:lumMod val="75000"/>
                    </a:schemeClr>
                  </a:solidFill>
                </a:ln>
              </p:spPr>
              <p:txBody>
                <a:bodyPr wrap="none" rtlCol="0">
                  <a:spAutoFit/>
                </a:bodyPr>
                <a:lstStyle/>
                <a:p>
                  <a:r>
                    <a:rPr lang="en-US" sz="3600" i="1" dirty="0" err="1"/>
                    <a:t>any_str</a:t>
                  </a:r>
                  <a:r>
                    <a:rPr lang="en-US" sz="4400" dirty="0" err="1"/>
                    <a:t>.</a:t>
                  </a:r>
                  <a:r>
                    <a:rPr lang="en-US" sz="4400" b="1" dirty="0" err="1">
                      <a:solidFill>
                        <a:srgbClr val="C00000"/>
                      </a:solidFill>
                    </a:rPr>
                    <a:t>upper</a:t>
                  </a:r>
                  <a:r>
                    <a:rPr lang="en-US" sz="4400" b="1" dirty="0">
                      <a:solidFill>
                        <a:srgbClr val="C00000"/>
                      </a:solidFill>
                    </a:rPr>
                    <a:t>()</a:t>
                  </a:r>
                </a:p>
              </p:txBody>
            </p:sp>
            <p:sp>
              <p:nvSpPr>
                <p:cNvPr id="26" name="TextBox 25">
                  <a:extLst>
                    <a:ext uri="{FF2B5EF4-FFF2-40B4-BE49-F238E27FC236}">
                      <a16:creationId xmlns:a16="http://schemas.microsoft.com/office/drawing/2014/main" id="{1B24C2AB-D226-4CFB-A1C1-49B56B3EFD3C}"/>
                    </a:ext>
                  </a:extLst>
                </p:cNvPr>
                <p:cNvSpPr txBox="1"/>
                <p:nvPr/>
              </p:nvSpPr>
              <p:spPr>
                <a:xfrm>
                  <a:off x="3716118" y="2587324"/>
                  <a:ext cx="1128579" cy="461665"/>
                </a:xfrm>
                <a:prstGeom prst="rect">
                  <a:avLst/>
                </a:prstGeom>
                <a:noFill/>
              </p:spPr>
              <p:txBody>
                <a:bodyPr wrap="none" rtlCol="0">
                  <a:spAutoFit/>
                </a:bodyPr>
                <a:lstStyle/>
                <a:p>
                  <a:pPr algn="ctr"/>
                  <a:r>
                    <a:rPr lang="en-US" altLang="en-US" sz="2400" b="1" dirty="0">
                      <a:solidFill>
                        <a:schemeClr val="accent4">
                          <a:lumMod val="75000"/>
                        </a:schemeClr>
                      </a:solidFill>
                    </a:rPr>
                    <a:t>a string</a:t>
                  </a:r>
                  <a:endParaRPr lang="en-US" sz="2400" b="1" dirty="0">
                    <a:solidFill>
                      <a:schemeClr val="accent4">
                        <a:lumMod val="75000"/>
                      </a:schemeClr>
                    </a:solidFill>
                  </a:endParaRPr>
                </a:p>
              </p:txBody>
            </p:sp>
            <p:sp>
              <p:nvSpPr>
                <p:cNvPr id="27" name="TextBox 26">
                  <a:extLst>
                    <a:ext uri="{FF2B5EF4-FFF2-40B4-BE49-F238E27FC236}">
                      <a16:creationId xmlns:a16="http://schemas.microsoft.com/office/drawing/2014/main" id="{45D06DCC-116C-46D3-AE0C-8693E661AFC2}"/>
                    </a:ext>
                  </a:extLst>
                </p:cNvPr>
                <p:cNvSpPr txBox="1"/>
                <p:nvPr/>
              </p:nvSpPr>
              <p:spPr>
                <a:xfrm>
                  <a:off x="6264747" y="2587324"/>
                  <a:ext cx="1190840" cy="461665"/>
                </a:xfrm>
                <a:prstGeom prst="rect">
                  <a:avLst/>
                </a:prstGeom>
                <a:noFill/>
              </p:spPr>
              <p:txBody>
                <a:bodyPr wrap="none" rtlCol="0">
                  <a:spAutoFit/>
                </a:bodyPr>
                <a:lstStyle/>
                <a:p>
                  <a:pPr algn="ctr"/>
                  <a:r>
                    <a:rPr lang="en-US" altLang="en-US" sz="2400" b="1" dirty="0">
                      <a:solidFill>
                        <a:schemeClr val="accent4">
                          <a:lumMod val="75000"/>
                        </a:schemeClr>
                      </a:solidFill>
                    </a:rPr>
                    <a:t>method</a:t>
                  </a:r>
                  <a:endParaRPr lang="en-US" sz="2400" b="1" dirty="0">
                    <a:solidFill>
                      <a:schemeClr val="accent4">
                        <a:lumMod val="75000"/>
                      </a:schemeClr>
                    </a:solidFill>
                  </a:endParaRPr>
                </a:p>
              </p:txBody>
            </p:sp>
            <p:grpSp>
              <p:nvGrpSpPr>
                <p:cNvPr id="28" name="Group 27">
                  <a:extLst>
                    <a:ext uri="{FF2B5EF4-FFF2-40B4-BE49-F238E27FC236}">
                      <a16:creationId xmlns:a16="http://schemas.microsoft.com/office/drawing/2014/main" id="{BAEE3ECE-DB4D-4E36-8E74-F130AB7291C1}"/>
                    </a:ext>
                  </a:extLst>
                </p:cNvPr>
                <p:cNvGrpSpPr/>
                <p:nvPr/>
              </p:nvGrpSpPr>
              <p:grpSpPr>
                <a:xfrm>
                  <a:off x="4293974" y="3035300"/>
                  <a:ext cx="2497068" cy="531396"/>
                  <a:chOff x="4573374" y="2637322"/>
                  <a:chExt cx="2497068" cy="827774"/>
                </a:xfrm>
              </p:grpSpPr>
              <p:cxnSp>
                <p:nvCxnSpPr>
                  <p:cNvPr id="29" name="Straight Arrow Connector 28">
                    <a:extLst>
                      <a:ext uri="{FF2B5EF4-FFF2-40B4-BE49-F238E27FC236}">
                        <a16:creationId xmlns:a16="http://schemas.microsoft.com/office/drawing/2014/main" id="{A7F0903E-4233-47F4-A123-8917DC91D184}"/>
                      </a:ext>
                    </a:extLst>
                  </p:cNvPr>
                  <p:cNvCxnSpPr>
                    <a:cxnSpLocks/>
                  </p:cNvCxnSpPr>
                  <p:nvPr/>
                </p:nvCxnSpPr>
                <p:spPr>
                  <a:xfrm>
                    <a:off x="4573374" y="2637322"/>
                    <a:ext cx="144379" cy="827774"/>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780F60E-9AC2-4542-8C17-6E0A217ED808}"/>
                      </a:ext>
                    </a:extLst>
                  </p:cNvPr>
                  <p:cNvCxnSpPr>
                    <a:cxnSpLocks/>
                  </p:cNvCxnSpPr>
                  <p:nvPr/>
                </p:nvCxnSpPr>
                <p:spPr>
                  <a:xfrm flipH="1">
                    <a:off x="6715912" y="2637322"/>
                    <a:ext cx="354530" cy="806919"/>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7" name="TextBox 16">
                <a:extLst>
                  <a:ext uri="{FF2B5EF4-FFF2-40B4-BE49-F238E27FC236}">
                    <a16:creationId xmlns:a16="http://schemas.microsoft.com/office/drawing/2014/main" id="{5E225750-385D-4B81-BA1E-5409AF75A155}"/>
                  </a:ext>
                </a:extLst>
              </p:cNvPr>
              <p:cNvSpPr txBox="1"/>
              <p:nvPr/>
            </p:nvSpPr>
            <p:spPr>
              <a:xfrm>
                <a:off x="4843769" y="5754470"/>
                <a:ext cx="4230126" cy="923330"/>
              </a:xfrm>
              <a:prstGeom prst="rect">
                <a:avLst/>
              </a:prstGeom>
              <a:noFill/>
            </p:spPr>
            <p:txBody>
              <a:bodyPr wrap="square">
                <a:spAutoFit/>
              </a:bodyPr>
              <a:lstStyle/>
              <a:p>
                <a:r>
                  <a:rPr lang="en-US" b="1" dirty="0"/>
                  <a:t>lower()</a:t>
                </a:r>
                <a:r>
                  <a:rPr lang="en-US" dirty="0"/>
                  <a:t> converts a </a:t>
                </a:r>
                <a:r>
                  <a:rPr lang="en-US" i="1" dirty="0"/>
                  <a:t>string</a:t>
                </a:r>
                <a:r>
                  <a:rPr lang="en-US" dirty="0"/>
                  <a:t> to lower case</a:t>
                </a:r>
              </a:p>
              <a:p>
                <a:r>
                  <a:rPr lang="en-US" b="1" dirty="0"/>
                  <a:t>upper()</a:t>
                </a:r>
                <a:r>
                  <a:rPr lang="en-US" dirty="0"/>
                  <a:t> converts a </a:t>
                </a:r>
                <a:r>
                  <a:rPr lang="en-US" i="1" dirty="0"/>
                  <a:t>string</a:t>
                </a:r>
                <a:r>
                  <a:rPr lang="en-US" dirty="0"/>
                  <a:t> to upper case</a:t>
                </a:r>
              </a:p>
              <a:p>
                <a:r>
                  <a:rPr lang="en-US" b="1" dirty="0"/>
                  <a:t>title() </a:t>
                </a:r>
                <a:r>
                  <a:rPr lang="en-US" dirty="0"/>
                  <a:t>converts a string to title/proper case</a:t>
                </a:r>
                <a:endParaRPr lang="en-US" b="1" dirty="0"/>
              </a:p>
            </p:txBody>
          </p:sp>
        </p:grpSp>
        <p:grpSp>
          <p:nvGrpSpPr>
            <p:cNvPr id="5" name="Group 4">
              <a:extLst>
                <a:ext uri="{FF2B5EF4-FFF2-40B4-BE49-F238E27FC236}">
                  <a16:creationId xmlns:a16="http://schemas.microsoft.com/office/drawing/2014/main" id="{9E034F22-1281-4F79-9B4B-79189119BD03}"/>
                </a:ext>
              </a:extLst>
            </p:cNvPr>
            <p:cNvGrpSpPr/>
            <p:nvPr/>
          </p:nvGrpSpPr>
          <p:grpSpPr>
            <a:xfrm>
              <a:off x="390634" y="4943376"/>
              <a:ext cx="5498565" cy="830997"/>
              <a:chOff x="390634" y="4943376"/>
              <a:chExt cx="5498565" cy="830997"/>
            </a:xfrm>
          </p:grpSpPr>
          <p:sp>
            <p:nvSpPr>
              <p:cNvPr id="14" name="TextBox 13">
                <a:extLst>
                  <a:ext uri="{FF2B5EF4-FFF2-40B4-BE49-F238E27FC236}">
                    <a16:creationId xmlns:a16="http://schemas.microsoft.com/office/drawing/2014/main" id="{A5AAABC5-2A55-4C7F-B9DB-E40771BF95E8}"/>
                  </a:ext>
                </a:extLst>
              </p:cNvPr>
              <p:cNvSpPr txBox="1"/>
              <p:nvPr/>
            </p:nvSpPr>
            <p:spPr>
              <a:xfrm>
                <a:off x="390634" y="4943376"/>
                <a:ext cx="4481971" cy="830997"/>
              </a:xfrm>
              <a:prstGeom prst="rect">
                <a:avLst/>
              </a:prstGeom>
              <a:noFill/>
              <a:ln>
                <a:solidFill>
                  <a:schemeClr val="bg1">
                    <a:lumMod val="75000"/>
                  </a:schemeClr>
                </a:solidFill>
              </a:ln>
            </p:spPr>
            <p:txBody>
              <a:bodyPr wrap="square" rtlCol="0">
                <a:spAutoFit/>
              </a:bodyPr>
              <a:lstStyle/>
              <a:p>
                <a:r>
                  <a:rPr lang="en-US" sz="2400" dirty="0"/>
                  <a:t>if </a:t>
                </a:r>
                <a:r>
                  <a:rPr lang="en-US" sz="2400" dirty="0" err="1"/>
                  <a:t>gender.</a:t>
                </a:r>
                <a:r>
                  <a:rPr lang="en-US" sz="2400" b="1" dirty="0" err="1">
                    <a:solidFill>
                      <a:schemeClr val="accent4">
                        <a:lumMod val="75000"/>
                      </a:schemeClr>
                    </a:solidFill>
                  </a:rPr>
                  <a:t>upper</a:t>
                </a:r>
                <a:r>
                  <a:rPr lang="en-US" sz="2400" b="1" dirty="0">
                    <a:solidFill>
                      <a:schemeClr val="accent4">
                        <a:lumMod val="75000"/>
                      </a:schemeClr>
                    </a:solidFill>
                  </a:rPr>
                  <a:t>()</a:t>
                </a:r>
                <a:r>
                  <a:rPr lang="en-US" sz="2400" dirty="0"/>
                  <a:t> == 'M':</a:t>
                </a:r>
              </a:p>
              <a:p>
                <a:r>
                  <a:rPr lang="en-US" sz="2400" dirty="0"/>
                  <a:t>   print('Male')</a:t>
                </a:r>
              </a:p>
            </p:txBody>
          </p:sp>
          <p:sp>
            <p:nvSpPr>
              <p:cNvPr id="32" name="TextBox 31">
                <a:extLst>
                  <a:ext uri="{FF2B5EF4-FFF2-40B4-BE49-F238E27FC236}">
                    <a16:creationId xmlns:a16="http://schemas.microsoft.com/office/drawing/2014/main" id="{DF700059-44EA-4BA8-8C58-E760828D229C}"/>
                  </a:ext>
                </a:extLst>
              </p:cNvPr>
              <p:cNvSpPr txBox="1"/>
              <p:nvPr/>
            </p:nvSpPr>
            <p:spPr>
              <a:xfrm>
                <a:off x="4989978" y="5076753"/>
                <a:ext cx="899221" cy="369332"/>
              </a:xfrm>
              <a:prstGeom prst="rect">
                <a:avLst/>
              </a:prstGeom>
              <a:noFill/>
            </p:spPr>
            <p:txBody>
              <a:bodyPr wrap="none" rtlCol="0">
                <a:spAutoFit/>
              </a:bodyPr>
              <a:lstStyle/>
              <a:p>
                <a:r>
                  <a:rPr lang="en-US" b="1" dirty="0">
                    <a:solidFill>
                      <a:srgbClr val="0070C0"/>
                    </a:solidFill>
                  </a:rPr>
                  <a:t>BETTER</a:t>
                </a:r>
              </a:p>
            </p:txBody>
          </p:sp>
        </p:grpSp>
      </p:grpSp>
      <p:grpSp>
        <p:nvGrpSpPr>
          <p:cNvPr id="2" name="Group 1">
            <a:extLst>
              <a:ext uri="{FF2B5EF4-FFF2-40B4-BE49-F238E27FC236}">
                <a16:creationId xmlns:a16="http://schemas.microsoft.com/office/drawing/2014/main" id="{C929C70A-08C8-42AA-BF3E-611271466F64}"/>
              </a:ext>
            </a:extLst>
          </p:cNvPr>
          <p:cNvGrpSpPr/>
          <p:nvPr/>
        </p:nvGrpSpPr>
        <p:grpSpPr>
          <a:xfrm>
            <a:off x="390634" y="1661520"/>
            <a:ext cx="5403267" cy="1200329"/>
            <a:chOff x="390634" y="1892747"/>
            <a:chExt cx="5403267" cy="1200329"/>
          </a:xfrm>
        </p:grpSpPr>
        <p:sp>
          <p:nvSpPr>
            <p:cNvPr id="12" name="TextBox 11">
              <a:extLst>
                <a:ext uri="{FF2B5EF4-FFF2-40B4-BE49-F238E27FC236}">
                  <a16:creationId xmlns:a16="http://schemas.microsoft.com/office/drawing/2014/main" id="{7F07BD44-292B-4DE3-B1CB-8B1373491D6E}"/>
                </a:ext>
              </a:extLst>
            </p:cNvPr>
            <p:cNvSpPr txBox="1"/>
            <p:nvPr/>
          </p:nvSpPr>
          <p:spPr>
            <a:xfrm>
              <a:off x="390634" y="1892747"/>
              <a:ext cx="4454635" cy="1200329"/>
            </a:xfrm>
            <a:prstGeom prst="rect">
              <a:avLst/>
            </a:prstGeom>
            <a:noFill/>
            <a:ln>
              <a:solidFill>
                <a:schemeClr val="bg1">
                  <a:lumMod val="75000"/>
                </a:schemeClr>
              </a:solidFill>
            </a:ln>
          </p:spPr>
          <p:txBody>
            <a:bodyPr wrap="square" rtlCol="0">
              <a:spAutoFit/>
            </a:bodyPr>
            <a:lstStyle/>
            <a:p>
              <a:r>
                <a:rPr lang="en-US" sz="2400" dirty="0"/>
                <a:t>gender = input('Enter gender:  ')</a:t>
              </a:r>
            </a:p>
            <a:p>
              <a:r>
                <a:rPr lang="en-US" sz="2400" dirty="0"/>
                <a:t>if gender == 'M'</a:t>
              </a:r>
            </a:p>
            <a:p>
              <a:r>
                <a:rPr lang="en-US" sz="2400" dirty="0"/>
                <a:t>    print('Male')</a:t>
              </a:r>
            </a:p>
          </p:txBody>
        </p:sp>
        <p:sp>
          <p:nvSpPr>
            <p:cNvPr id="34" name="TextBox 33">
              <a:extLst>
                <a:ext uri="{FF2B5EF4-FFF2-40B4-BE49-F238E27FC236}">
                  <a16:creationId xmlns:a16="http://schemas.microsoft.com/office/drawing/2014/main" id="{578E9881-E504-4D2F-9FD8-C988FCE754C4}"/>
                </a:ext>
              </a:extLst>
            </p:cNvPr>
            <p:cNvSpPr txBox="1"/>
            <p:nvPr/>
          </p:nvSpPr>
          <p:spPr>
            <a:xfrm>
              <a:off x="5019330" y="2282026"/>
              <a:ext cx="774571" cy="369332"/>
            </a:xfrm>
            <a:prstGeom prst="rect">
              <a:avLst/>
            </a:prstGeom>
            <a:noFill/>
          </p:spPr>
          <p:txBody>
            <a:bodyPr wrap="none" rtlCol="0">
              <a:spAutoFit/>
            </a:bodyPr>
            <a:lstStyle/>
            <a:p>
              <a:r>
                <a:rPr lang="en-US" b="1" dirty="0">
                  <a:solidFill>
                    <a:srgbClr val="FF0000"/>
                  </a:solidFill>
                </a:rPr>
                <a:t>Issue?</a:t>
              </a:r>
            </a:p>
          </p:txBody>
        </p:sp>
      </p:grpSp>
      <p:grpSp>
        <p:nvGrpSpPr>
          <p:cNvPr id="6" name="Group 5">
            <a:extLst>
              <a:ext uri="{FF2B5EF4-FFF2-40B4-BE49-F238E27FC236}">
                <a16:creationId xmlns:a16="http://schemas.microsoft.com/office/drawing/2014/main" id="{C65AA9B4-27B0-444F-9251-4F8100B2FF05}"/>
              </a:ext>
            </a:extLst>
          </p:cNvPr>
          <p:cNvGrpSpPr/>
          <p:nvPr/>
        </p:nvGrpSpPr>
        <p:grpSpPr>
          <a:xfrm>
            <a:off x="395890" y="5775691"/>
            <a:ext cx="10513270" cy="646331"/>
            <a:chOff x="395890" y="6006918"/>
            <a:chExt cx="10513270" cy="646331"/>
          </a:xfrm>
        </p:grpSpPr>
        <p:sp>
          <p:nvSpPr>
            <p:cNvPr id="33" name="TextBox 32">
              <a:extLst>
                <a:ext uri="{FF2B5EF4-FFF2-40B4-BE49-F238E27FC236}">
                  <a16:creationId xmlns:a16="http://schemas.microsoft.com/office/drawing/2014/main" id="{3CB053EC-5D78-4043-BB1E-848640E8171A}"/>
                </a:ext>
              </a:extLst>
            </p:cNvPr>
            <p:cNvSpPr txBox="1"/>
            <p:nvPr/>
          </p:nvSpPr>
          <p:spPr>
            <a:xfrm>
              <a:off x="395890" y="6070609"/>
              <a:ext cx="5174594" cy="461665"/>
            </a:xfrm>
            <a:prstGeom prst="rect">
              <a:avLst/>
            </a:prstGeom>
            <a:noFill/>
            <a:ln>
              <a:solidFill>
                <a:schemeClr val="bg1">
                  <a:lumMod val="75000"/>
                </a:schemeClr>
              </a:solidFill>
            </a:ln>
          </p:spPr>
          <p:txBody>
            <a:bodyPr wrap="square" rtlCol="0">
              <a:spAutoFit/>
            </a:bodyPr>
            <a:lstStyle/>
            <a:p>
              <a:r>
                <a:rPr lang="en-US" sz="2400" dirty="0"/>
                <a:t>gender = input('Enter gender:  ').</a:t>
              </a:r>
              <a:r>
                <a:rPr lang="en-US" sz="2400" b="1" dirty="0">
                  <a:solidFill>
                    <a:schemeClr val="accent4">
                      <a:lumMod val="75000"/>
                    </a:schemeClr>
                  </a:solidFill>
                </a:rPr>
                <a:t>upper()</a:t>
              </a:r>
            </a:p>
          </p:txBody>
        </p:sp>
        <p:sp>
          <p:nvSpPr>
            <p:cNvPr id="35" name="TextBox 34">
              <a:extLst>
                <a:ext uri="{FF2B5EF4-FFF2-40B4-BE49-F238E27FC236}">
                  <a16:creationId xmlns:a16="http://schemas.microsoft.com/office/drawing/2014/main" id="{0BFA5886-503C-4905-B483-8A16AAE3C2EA}"/>
                </a:ext>
              </a:extLst>
            </p:cNvPr>
            <p:cNvSpPr txBox="1"/>
            <p:nvPr/>
          </p:nvSpPr>
          <p:spPr>
            <a:xfrm>
              <a:off x="5751979" y="6006918"/>
              <a:ext cx="5157181" cy="646331"/>
            </a:xfrm>
            <a:prstGeom prst="rect">
              <a:avLst/>
            </a:prstGeom>
            <a:noFill/>
          </p:spPr>
          <p:txBody>
            <a:bodyPr wrap="none" rtlCol="0">
              <a:spAutoFit/>
            </a:bodyPr>
            <a:lstStyle/>
            <a:p>
              <a:r>
                <a:rPr lang="en-US" b="1" dirty="0">
                  <a:solidFill>
                    <a:srgbClr val="0070C0"/>
                  </a:solidFill>
                </a:rPr>
                <a:t>BEST, handle it early!</a:t>
              </a:r>
            </a:p>
            <a:p>
              <a:r>
                <a:rPr lang="en-US" dirty="0"/>
                <a:t>* But, be aware of concern with changing user input</a:t>
              </a:r>
            </a:p>
          </p:txBody>
        </p:sp>
      </p:grpSp>
    </p:spTree>
    <p:extLst>
      <p:ext uri="{BB962C8B-B14F-4D97-AF65-F5344CB8AC3E}">
        <p14:creationId xmlns:p14="http://schemas.microsoft.com/office/powerpoint/2010/main" val="147605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BAD32-FAD7-4013-9BF1-35CB1C3A3ADE}"/>
              </a:ext>
            </a:extLst>
          </p:cNvPr>
          <p:cNvSpPr>
            <a:spLocks noGrp="1"/>
          </p:cNvSpPr>
          <p:nvPr>
            <p:ph type="title"/>
          </p:nvPr>
        </p:nvSpPr>
        <p:spPr/>
        <p:txBody>
          <a:bodyPr>
            <a:normAutofit fontScale="90000"/>
          </a:bodyPr>
          <a:lstStyle/>
          <a:p>
            <a:r>
              <a:rPr lang="en-US" dirty="0"/>
              <a:t>OR, AND</a:t>
            </a:r>
          </a:p>
        </p:txBody>
      </p:sp>
      <p:sp>
        <p:nvSpPr>
          <p:cNvPr id="4" name="Slide Number Placeholder 3">
            <a:extLst>
              <a:ext uri="{FF2B5EF4-FFF2-40B4-BE49-F238E27FC236}">
                <a16:creationId xmlns:a16="http://schemas.microsoft.com/office/drawing/2014/main" id="{1A3D8D36-6A5A-4F5F-A3C9-E3F7E9A3685B}"/>
              </a:ext>
            </a:extLst>
          </p:cNvPr>
          <p:cNvSpPr>
            <a:spLocks noGrp="1"/>
          </p:cNvSpPr>
          <p:nvPr>
            <p:ph type="sldNum" sz="quarter" idx="12"/>
          </p:nvPr>
        </p:nvSpPr>
        <p:spPr/>
        <p:txBody>
          <a:bodyPr/>
          <a:lstStyle/>
          <a:p>
            <a:fld id="{0A634600-F34B-4093-B870-F713BA967734}" type="slidenum">
              <a:rPr lang="en-US" smtClean="0"/>
              <a:pPr/>
              <a:t>35</a:t>
            </a:fld>
            <a:endParaRPr lang="en-US" dirty="0"/>
          </a:p>
        </p:txBody>
      </p:sp>
      <p:sp>
        <p:nvSpPr>
          <p:cNvPr id="63" name="TextBox 62">
            <a:extLst>
              <a:ext uri="{FF2B5EF4-FFF2-40B4-BE49-F238E27FC236}">
                <a16:creationId xmlns:a16="http://schemas.microsoft.com/office/drawing/2014/main" id="{F1D2E009-F51F-4528-A1EE-0241789F5C27}"/>
              </a:ext>
            </a:extLst>
          </p:cNvPr>
          <p:cNvSpPr txBox="1"/>
          <p:nvPr/>
        </p:nvSpPr>
        <p:spPr>
          <a:xfrm>
            <a:off x="738242" y="3595286"/>
            <a:ext cx="4732082" cy="830997"/>
          </a:xfrm>
          <a:prstGeom prst="rect">
            <a:avLst/>
          </a:prstGeom>
          <a:noFill/>
          <a:ln>
            <a:solidFill>
              <a:schemeClr val="bg1">
                <a:lumMod val="85000"/>
              </a:schemeClr>
            </a:solidFill>
          </a:ln>
        </p:spPr>
        <p:txBody>
          <a:bodyPr wrap="square" rtlCol="0">
            <a:spAutoFit/>
          </a:bodyPr>
          <a:lstStyle/>
          <a:p>
            <a:r>
              <a:rPr lang="en-US" sz="2400" b="1" dirty="0"/>
              <a:t>if</a:t>
            </a:r>
            <a:r>
              <a:rPr lang="en-US" sz="2400" dirty="0"/>
              <a:t> </a:t>
            </a:r>
            <a:r>
              <a:rPr lang="en-US" sz="2400" b="1" dirty="0">
                <a:solidFill>
                  <a:srgbClr val="C00000"/>
                </a:solidFill>
                <a:highlight>
                  <a:srgbClr val="EFE5F7"/>
                </a:highlight>
              </a:rPr>
              <a:t>sales &lt; 5000 </a:t>
            </a:r>
            <a:r>
              <a:rPr lang="en-US" sz="2400" b="1" dirty="0">
                <a:solidFill>
                  <a:srgbClr val="C00000"/>
                </a:solidFill>
              </a:rPr>
              <a:t> </a:t>
            </a:r>
            <a:r>
              <a:rPr lang="en-US" sz="2400" b="1" dirty="0">
                <a:solidFill>
                  <a:schemeClr val="accent4">
                    <a:lumMod val="75000"/>
                  </a:schemeClr>
                </a:solidFill>
              </a:rPr>
              <a:t>or</a:t>
            </a:r>
            <a:r>
              <a:rPr lang="en-US" sz="2400" b="1" dirty="0">
                <a:solidFill>
                  <a:srgbClr val="C00000"/>
                </a:solidFill>
              </a:rPr>
              <a:t> </a:t>
            </a:r>
            <a:r>
              <a:rPr lang="en-US" sz="2400" dirty="0">
                <a:highlight>
                  <a:srgbClr val="EFE5F7"/>
                </a:highlight>
              </a:rPr>
              <a:t>sales &gt;= </a:t>
            </a:r>
            <a:r>
              <a:rPr lang="en-US" sz="2400" b="1" dirty="0">
                <a:solidFill>
                  <a:srgbClr val="C00000"/>
                </a:solidFill>
                <a:highlight>
                  <a:srgbClr val="EFE5F7"/>
                </a:highlight>
              </a:rPr>
              <a:t>20000</a:t>
            </a:r>
            <a:r>
              <a:rPr lang="en-US" sz="2400" dirty="0">
                <a:highlight>
                  <a:srgbClr val="EFE5F7"/>
                </a:highlight>
              </a:rPr>
              <a:t>:</a:t>
            </a:r>
          </a:p>
          <a:p>
            <a:r>
              <a:rPr lang="en-US" sz="2400" dirty="0"/>
              <a:t>   print('Notify manager!'</a:t>
            </a:r>
            <a:r>
              <a:rPr lang="en-US" sz="2400" b="1" dirty="0"/>
              <a:t>) </a:t>
            </a:r>
            <a:endParaRPr lang="en-US" sz="2400" dirty="0"/>
          </a:p>
        </p:txBody>
      </p:sp>
      <p:sp>
        <p:nvSpPr>
          <p:cNvPr id="84" name="TextBox 83">
            <a:extLst>
              <a:ext uri="{FF2B5EF4-FFF2-40B4-BE49-F238E27FC236}">
                <a16:creationId xmlns:a16="http://schemas.microsoft.com/office/drawing/2014/main" id="{DE20FD37-F016-493C-A5F7-AA66D33DC626}"/>
              </a:ext>
            </a:extLst>
          </p:cNvPr>
          <p:cNvSpPr txBox="1"/>
          <p:nvPr/>
        </p:nvSpPr>
        <p:spPr>
          <a:xfrm>
            <a:off x="7177142" y="3633386"/>
            <a:ext cx="4732082" cy="830997"/>
          </a:xfrm>
          <a:prstGeom prst="rect">
            <a:avLst/>
          </a:prstGeom>
          <a:noFill/>
          <a:ln>
            <a:solidFill>
              <a:schemeClr val="bg1">
                <a:lumMod val="85000"/>
              </a:schemeClr>
            </a:solidFill>
          </a:ln>
        </p:spPr>
        <p:txBody>
          <a:bodyPr wrap="square" rtlCol="0">
            <a:spAutoFit/>
          </a:bodyPr>
          <a:lstStyle/>
          <a:p>
            <a:r>
              <a:rPr lang="en-US" sz="2400" b="1" dirty="0"/>
              <a:t>if</a:t>
            </a:r>
            <a:r>
              <a:rPr lang="en-US" sz="2400" dirty="0"/>
              <a:t> </a:t>
            </a:r>
            <a:r>
              <a:rPr lang="en-US" sz="2400" dirty="0">
                <a:highlight>
                  <a:srgbClr val="EFE5F7"/>
                </a:highlight>
              </a:rPr>
              <a:t>sales &gt;= </a:t>
            </a:r>
            <a:r>
              <a:rPr lang="en-US" sz="2400" b="1" dirty="0">
                <a:solidFill>
                  <a:srgbClr val="C00000"/>
                </a:solidFill>
                <a:highlight>
                  <a:srgbClr val="EFE5F7"/>
                </a:highlight>
              </a:rPr>
              <a:t>5000</a:t>
            </a:r>
            <a:r>
              <a:rPr lang="en-US" sz="2400" b="1" dirty="0">
                <a:solidFill>
                  <a:srgbClr val="C00000"/>
                </a:solidFill>
              </a:rPr>
              <a:t> </a:t>
            </a:r>
            <a:r>
              <a:rPr lang="en-US" sz="2400" b="1" dirty="0">
                <a:solidFill>
                  <a:schemeClr val="accent4">
                    <a:lumMod val="75000"/>
                  </a:schemeClr>
                </a:solidFill>
              </a:rPr>
              <a:t>and</a:t>
            </a:r>
            <a:r>
              <a:rPr lang="en-US" sz="2400" b="1" dirty="0">
                <a:solidFill>
                  <a:srgbClr val="C00000"/>
                </a:solidFill>
              </a:rPr>
              <a:t> </a:t>
            </a:r>
            <a:r>
              <a:rPr lang="en-US" sz="2400" b="1" dirty="0">
                <a:solidFill>
                  <a:srgbClr val="C00000"/>
                </a:solidFill>
                <a:highlight>
                  <a:srgbClr val="EFE5F7"/>
                </a:highlight>
              </a:rPr>
              <a:t>sales &lt; 20000</a:t>
            </a:r>
            <a:r>
              <a:rPr lang="en-US" sz="2400" dirty="0">
                <a:highlight>
                  <a:srgbClr val="EFE5F7"/>
                </a:highlight>
              </a:rPr>
              <a:t>:</a:t>
            </a:r>
          </a:p>
          <a:p>
            <a:r>
              <a:rPr lang="en-US" sz="2400" dirty="0"/>
              <a:t>   print('Normal sales valid'</a:t>
            </a:r>
            <a:r>
              <a:rPr lang="en-US" sz="2400" b="1" dirty="0"/>
              <a:t>) </a:t>
            </a:r>
            <a:endParaRPr lang="en-US" sz="2400" dirty="0"/>
          </a:p>
        </p:txBody>
      </p:sp>
      <p:grpSp>
        <p:nvGrpSpPr>
          <p:cNvPr id="14" name="Group 13">
            <a:extLst>
              <a:ext uri="{FF2B5EF4-FFF2-40B4-BE49-F238E27FC236}">
                <a16:creationId xmlns:a16="http://schemas.microsoft.com/office/drawing/2014/main" id="{5EADF6F8-7E60-4EBB-B746-37B04A36BB4B}"/>
              </a:ext>
            </a:extLst>
          </p:cNvPr>
          <p:cNvGrpSpPr/>
          <p:nvPr/>
        </p:nvGrpSpPr>
        <p:grpSpPr>
          <a:xfrm>
            <a:off x="0" y="1371600"/>
            <a:ext cx="12014200" cy="1704167"/>
            <a:chOff x="0" y="1371600"/>
            <a:chExt cx="12014200" cy="1704167"/>
          </a:xfrm>
        </p:grpSpPr>
        <p:grpSp>
          <p:nvGrpSpPr>
            <p:cNvPr id="9" name="Group 8">
              <a:extLst>
                <a:ext uri="{FF2B5EF4-FFF2-40B4-BE49-F238E27FC236}">
                  <a16:creationId xmlns:a16="http://schemas.microsoft.com/office/drawing/2014/main" id="{60CF132C-0C43-43AD-A7C8-68C3882268B4}"/>
                </a:ext>
              </a:extLst>
            </p:cNvPr>
            <p:cNvGrpSpPr/>
            <p:nvPr/>
          </p:nvGrpSpPr>
          <p:grpSpPr>
            <a:xfrm>
              <a:off x="0" y="2299050"/>
              <a:ext cx="5721547" cy="751317"/>
              <a:chOff x="354133" y="1422750"/>
              <a:chExt cx="5721547" cy="751317"/>
            </a:xfrm>
          </p:grpSpPr>
          <p:cxnSp>
            <p:nvCxnSpPr>
              <p:cNvPr id="37" name="Straight Connector 36">
                <a:extLst>
                  <a:ext uri="{FF2B5EF4-FFF2-40B4-BE49-F238E27FC236}">
                    <a16:creationId xmlns:a16="http://schemas.microsoft.com/office/drawing/2014/main" id="{3453145B-52C2-43B7-AD6F-ED203C5FD3C3}"/>
                  </a:ext>
                </a:extLst>
              </p:cNvPr>
              <p:cNvCxnSpPr>
                <a:cxnSpLocks/>
              </p:cNvCxnSpPr>
              <p:nvPr/>
            </p:nvCxnSpPr>
            <p:spPr>
              <a:xfrm>
                <a:off x="1210111" y="1729338"/>
                <a:ext cx="48655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AC63C2DB-4BF4-4EB5-9816-146B5F41D89F}"/>
                  </a:ext>
                </a:extLst>
              </p:cNvPr>
              <p:cNvGrpSpPr/>
              <p:nvPr/>
            </p:nvGrpSpPr>
            <p:grpSpPr>
              <a:xfrm>
                <a:off x="1982039" y="1533090"/>
                <a:ext cx="405880" cy="640977"/>
                <a:chOff x="2296463" y="1648593"/>
                <a:chExt cx="405880" cy="640977"/>
              </a:xfrm>
            </p:grpSpPr>
            <p:sp>
              <p:nvSpPr>
                <p:cNvPr id="60" name="TextBox 59">
                  <a:extLst>
                    <a:ext uri="{FF2B5EF4-FFF2-40B4-BE49-F238E27FC236}">
                      <a16:creationId xmlns:a16="http://schemas.microsoft.com/office/drawing/2014/main" id="{CD5C4F67-C3ED-4F95-9D66-20EA32FBBBD0}"/>
                    </a:ext>
                  </a:extLst>
                </p:cNvPr>
                <p:cNvSpPr txBox="1"/>
                <p:nvPr/>
              </p:nvSpPr>
              <p:spPr>
                <a:xfrm>
                  <a:off x="2296463" y="1920238"/>
                  <a:ext cx="405880" cy="369332"/>
                </a:xfrm>
                <a:prstGeom prst="rect">
                  <a:avLst/>
                </a:prstGeom>
                <a:noFill/>
              </p:spPr>
              <p:txBody>
                <a:bodyPr wrap="none" rtlCol="0">
                  <a:spAutoFit/>
                </a:bodyPr>
                <a:lstStyle/>
                <a:p>
                  <a:pPr algn="ctr"/>
                  <a:r>
                    <a:rPr lang="en-US" dirty="0"/>
                    <a:t>5k</a:t>
                  </a:r>
                </a:p>
              </p:txBody>
            </p:sp>
            <p:cxnSp>
              <p:nvCxnSpPr>
                <p:cNvPr id="61" name="Straight Connector 60">
                  <a:extLst>
                    <a:ext uri="{FF2B5EF4-FFF2-40B4-BE49-F238E27FC236}">
                      <a16:creationId xmlns:a16="http://schemas.microsoft.com/office/drawing/2014/main" id="{7F970A53-BC60-42B6-B8E4-F54F46B2B6B4}"/>
                    </a:ext>
                  </a:extLst>
                </p:cNvPr>
                <p:cNvCxnSpPr/>
                <p:nvPr/>
              </p:nvCxnSpPr>
              <p:spPr>
                <a:xfrm>
                  <a:off x="2499404"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B6F6C4EF-CFFF-45F3-8D7A-38D9AC8B7F2E}"/>
                  </a:ext>
                </a:extLst>
              </p:cNvPr>
              <p:cNvGrpSpPr/>
              <p:nvPr/>
            </p:nvGrpSpPr>
            <p:grpSpPr>
              <a:xfrm>
                <a:off x="2891939" y="1533090"/>
                <a:ext cx="522900" cy="640977"/>
                <a:chOff x="3121875" y="1648593"/>
                <a:chExt cx="522900" cy="640977"/>
              </a:xfrm>
            </p:grpSpPr>
            <p:sp>
              <p:nvSpPr>
                <p:cNvPr id="57" name="TextBox 56">
                  <a:extLst>
                    <a:ext uri="{FF2B5EF4-FFF2-40B4-BE49-F238E27FC236}">
                      <a16:creationId xmlns:a16="http://schemas.microsoft.com/office/drawing/2014/main" id="{50F061C4-8148-4A13-B512-284D655A54B7}"/>
                    </a:ext>
                  </a:extLst>
                </p:cNvPr>
                <p:cNvSpPr txBox="1"/>
                <p:nvPr/>
              </p:nvSpPr>
              <p:spPr>
                <a:xfrm>
                  <a:off x="3121875" y="1920238"/>
                  <a:ext cx="522900" cy="369332"/>
                </a:xfrm>
                <a:prstGeom prst="rect">
                  <a:avLst/>
                </a:prstGeom>
                <a:noFill/>
              </p:spPr>
              <p:txBody>
                <a:bodyPr wrap="none" rtlCol="0">
                  <a:spAutoFit/>
                </a:bodyPr>
                <a:lstStyle/>
                <a:p>
                  <a:pPr algn="ctr"/>
                  <a:r>
                    <a:rPr lang="en-US" dirty="0"/>
                    <a:t>10k</a:t>
                  </a:r>
                </a:p>
              </p:txBody>
            </p:sp>
            <p:cxnSp>
              <p:nvCxnSpPr>
                <p:cNvPr id="59" name="Straight Connector 58">
                  <a:extLst>
                    <a:ext uri="{FF2B5EF4-FFF2-40B4-BE49-F238E27FC236}">
                      <a16:creationId xmlns:a16="http://schemas.microsoft.com/office/drawing/2014/main" id="{651A54CE-E599-4DC6-95BD-5A73213F94ED}"/>
                    </a:ext>
                  </a:extLst>
                </p:cNvPr>
                <p:cNvCxnSpPr/>
                <p:nvPr/>
              </p:nvCxnSpPr>
              <p:spPr>
                <a:xfrm>
                  <a:off x="3383325"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4C5F9D8A-476A-489D-881D-8FA4C934F0B5}"/>
                  </a:ext>
                </a:extLst>
              </p:cNvPr>
              <p:cNvGrpSpPr/>
              <p:nvPr/>
            </p:nvGrpSpPr>
            <p:grpSpPr>
              <a:xfrm>
                <a:off x="3881737" y="1533090"/>
                <a:ext cx="522900" cy="640977"/>
                <a:chOff x="3121875" y="1648593"/>
                <a:chExt cx="522900" cy="640977"/>
              </a:xfrm>
            </p:grpSpPr>
            <p:sp>
              <p:nvSpPr>
                <p:cNvPr id="54" name="TextBox 53">
                  <a:extLst>
                    <a:ext uri="{FF2B5EF4-FFF2-40B4-BE49-F238E27FC236}">
                      <a16:creationId xmlns:a16="http://schemas.microsoft.com/office/drawing/2014/main" id="{3F9AEA7E-6F9C-4051-83E4-4A31E7A295B2}"/>
                    </a:ext>
                  </a:extLst>
                </p:cNvPr>
                <p:cNvSpPr txBox="1"/>
                <p:nvPr/>
              </p:nvSpPr>
              <p:spPr>
                <a:xfrm>
                  <a:off x="3121875" y="1920238"/>
                  <a:ext cx="522900" cy="369332"/>
                </a:xfrm>
                <a:prstGeom prst="rect">
                  <a:avLst/>
                </a:prstGeom>
                <a:noFill/>
              </p:spPr>
              <p:txBody>
                <a:bodyPr wrap="none" rtlCol="0">
                  <a:spAutoFit/>
                </a:bodyPr>
                <a:lstStyle/>
                <a:p>
                  <a:pPr algn="ctr"/>
                  <a:r>
                    <a:rPr lang="en-US" dirty="0"/>
                    <a:t>15k</a:t>
                  </a:r>
                </a:p>
              </p:txBody>
            </p:sp>
            <p:cxnSp>
              <p:nvCxnSpPr>
                <p:cNvPr id="55" name="Straight Connector 54">
                  <a:extLst>
                    <a:ext uri="{FF2B5EF4-FFF2-40B4-BE49-F238E27FC236}">
                      <a16:creationId xmlns:a16="http://schemas.microsoft.com/office/drawing/2014/main" id="{1CB7BA11-3D81-48F9-A93D-CCBA2479D663}"/>
                    </a:ext>
                  </a:extLst>
                </p:cNvPr>
                <p:cNvCxnSpPr/>
                <p:nvPr/>
              </p:nvCxnSpPr>
              <p:spPr>
                <a:xfrm>
                  <a:off x="3383325"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8479944C-430D-4115-8D64-E4077FCF9856}"/>
                  </a:ext>
                </a:extLst>
              </p:cNvPr>
              <p:cNvGrpSpPr/>
              <p:nvPr/>
            </p:nvGrpSpPr>
            <p:grpSpPr>
              <a:xfrm>
                <a:off x="4836777" y="1533090"/>
                <a:ext cx="522900" cy="640977"/>
                <a:chOff x="2237954" y="1648593"/>
                <a:chExt cx="522900" cy="640977"/>
              </a:xfrm>
            </p:grpSpPr>
            <p:sp>
              <p:nvSpPr>
                <p:cNvPr id="48" name="TextBox 47">
                  <a:extLst>
                    <a:ext uri="{FF2B5EF4-FFF2-40B4-BE49-F238E27FC236}">
                      <a16:creationId xmlns:a16="http://schemas.microsoft.com/office/drawing/2014/main" id="{2A4D1548-6E19-4D8D-9774-7D70C7B17164}"/>
                    </a:ext>
                  </a:extLst>
                </p:cNvPr>
                <p:cNvSpPr txBox="1"/>
                <p:nvPr/>
              </p:nvSpPr>
              <p:spPr>
                <a:xfrm>
                  <a:off x="2237954" y="1920238"/>
                  <a:ext cx="522900" cy="369332"/>
                </a:xfrm>
                <a:prstGeom prst="rect">
                  <a:avLst/>
                </a:prstGeom>
                <a:noFill/>
              </p:spPr>
              <p:txBody>
                <a:bodyPr wrap="none" rtlCol="0">
                  <a:spAutoFit/>
                </a:bodyPr>
                <a:lstStyle/>
                <a:p>
                  <a:pPr algn="ctr"/>
                  <a:r>
                    <a:rPr lang="en-US" dirty="0"/>
                    <a:t>20k</a:t>
                  </a:r>
                </a:p>
              </p:txBody>
            </p:sp>
            <p:cxnSp>
              <p:nvCxnSpPr>
                <p:cNvPr id="53" name="Straight Connector 52">
                  <a:extLst>
                    <a:ext uri="{FF2B5EF4-FFF2-40B4-BE49-F238E27FC236}">
                      <a16:creationId xmlns:a16="http://schemas.microsoft.com/office/drawing/2014/main" id="{C2CEDE71-CD54-4001-B05C-47000E2DF566}"/>
                    </a:ext>
                  </a:extLst>
                </p:cNvPr>
                <p:cNvCxnSpPr/>
                <p:nvPr/>
              </p:nvCxnSpPr>
              <p:spPr>
                <a:xfrm>
                  <a:off x="2499404"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13EAB29E-59E9-4FE3-829F-1439F1BC8507}"/>
                  </a:ext>
                </a:extLst>
              </p:cNvPr>
              <p:cNvSpPr txBox="1"/>
              <p:nvPr/>
            </p:nvSpPr>
            <p:spPr>
              <a:xfrm>
                <a:off x="354133" y="1498998"/>
                <a:ext cx="670376" cy="369332"/>
              </a:xfrm>
              <a:prstGeom prst="rect">
                <a:avLst/>
              </a:prstGeom>
              <a:noFill/>
            </p:spPr>
            <p:txBody>
              <a:bodyPr wrap="none" rtlCol="0">
                <a:spAutoFit/>
              </a:bodyPr>
              <a:lstStyle/>
              <a:p>
                <a:pPr algn="ctr"/>
                <a:r>
                  <a:rPr lang="en-US" b="1" dirty="0"/>
                  <a:t>Sales</a:t>
                </a:r>
              </a:p>
            </p:txBody>
          </p:sp>
          <p:sp>
            <p:nvSpPr>
              <p:cNvPr id="3" name="Rectangle 2">
                <a:extLst>
                  <a:ext uri="{FF2B5EF4-FFF2-40B4-BE49-F238E27FC236}">
                    <a16:creationId xmlns:a16="http://schemas.microsoft.com/office/drawing/2014/main" id="{DB9F8AD5-C0A6-4E6F-98B2-ACF8CE4A213B}"/>
                  </a:ext>
                </a:extLst>
              </p:cNvPr>
              <p:cNvSpPr/>
              <p:nvPr/>
            </p:nvSpPr>
            <p:spPr>
              <a:xfrm>
                <a:off x="1259840" y="1422750"/>
                <a:ext cx="914400" cy="284480"/>
              </a:xfrm>
              <a:prstGeom prst="rect">
                <a:avLst/>
              </a:prstGeom>
              <a:pattFill prst="pct90">
                <a:fgClr>
                  <a:schemeClr val="accent6">
                    <a:lumMod val="20000"/>
                    <a:lumOff val="80000"/>
                  </a:schemeClr>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9FFA68BE-6D96-48EE-99DE-B10C11B9D869}"/>
                  </a:ext>
                </a:extLst>
              </p:cNvPr>
              <p:cNvSpPr/>
              <p:nvPr/>
            </p:nvSpPr>
            <p:spPr>
              <a:xfrm>
                <a:off x="5110480" y="1422750"/>
                <a:ext cx="914400" cy="284480"/>
              </a:xfrm>
              <a:prstGeom prst="rect">
                <a:avLst/>
              </a:prstGeom>
              <a:pattFill prst="pct90">
                <a:fgClr>
                  <a:schemeClr val="accent6">
                    <a:lumMod val="20000"/>
                    <a:lumOff val="80000"/>
                  </a:schemeClr>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41E7A756-9731-479D-A2EF-7DD7ED7632CC}"/>
                </a:ext>
              </a:extLst>
            </p:cNvPr>
            <p:cNvGrpSpPr/>
            <p:nvPr/>
          </p:nvGrpSpPr>
          <p:grpSpPr>
            <a:xfrm>
              <a:off x="6292653" y="2324450"/>
              <a:ext cx="5721547" cy="751317"/>
              <a:chOff x="354133" y="1422750"/>
              <a:chExt cx="5721547" cy="751317"/>
            </a:xfrm>
          </p:grpSpPr>
          <p:cxnSp>
            <p:nvCxnSpPr>
              <p:cNvPr id="67" name="Straight Connector 66">
                <a:extLst>
                  <a:ext uri="{FF2B5EF4-FFF2-40B4-BE49-F238E27FC236}">
                    <a16:creationId xmlns:a16="http://schemas.microsoft.com/office/drawing/2014/main" id="{9E49E962-7BD1-4726-B333-49DC4BD04411}"/>
                  </a:ext>
                </a:extLst>
              </p:cNvPr>
              <p:cNvCxnSpPr>
                <a:cxnSpLocks/>
              </p:cNvCxnSpPr>
              <p:nvPr/>
            </p:nvCxnSpPr>
            <p:spPr>
              <a:xfrm>
                <a:off x="1210111" y="1729338"/>
                <a:ext cx="48655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a16="http://schemas.microsoft.com/office/drawing/2014/main" id="{418E393A-BA39-4CFC-93A8-5B79A2527A65}"/>
                  </a:ext>
                </a:extLst>
              </p:cNvPr>
              <p:cNvGrpSpPr/>
              <p:nvPr/>
            </p:nvGrpSpPr>
            <p:grpSpPr>
              <a:xfrm>
                <a:off x="1982039" y="1533090"/>
                <a:ext cx="405880" cy="640977"/>
                <a:chOff x="2296463" y="1648593"/>
                <a:chExt cx="405880" cy="640977"/>
              </a:xfrm>
            </p:grpSpPr>
            <p:sp>
              <p:nvSpPr>
                <p:cNvPr id="82" name="TextBox 81">
                  <a:extLst>
                    <a:ext uri="{FF2B5EF4-FFF2-40B4-BE49-F238E27FC236}">
                      <a16:creationId xmlns:a16="http://schemas.microsoft.com/office/drawing/2014/main" id="{7CCF7B51-6659-4C91-92F4-BE0AC680C057}"/>
                    </a:ext>
                  </a:extLst>
                </p:cNvPr>
                <p:cNvSpPr txBox="1"/>
                <p:nvPr/>
              </p:nvSpPr>
              <p:spPr>
                <a:xfrm>
                  <a:off x="2296463" y="1920238"/>
                  <a:ext cx="405880" cy="369332"/>
                </a:xfrm>
                <a:prstGeom prst="rect">
                  <a:avLst/>
                </a:prstGeom>
                <a:noFill/>
              </p:spPr>
              <p:txBody>
                <a:bodyPr wrap="none" rtlCol="0">
                  <a:spAutoFit/>
                </a:bodyPr>
                <a:lstStyle/>
                <a:p>
                  <a:pPr algn="ctr"/>
                  <a:r>
                    <a:rPr lang="en-US" dirty="0"/>
                    <a:t>5k</a:t>
                  </a:r>
                </a:p>
              </p:txBody>
            </p:sp>
            <p:cxnSp>
              <p:nvCxnSpPr>
                <p:cNvPr id="83" name="Straight Connector 82">
                  <a:extLst>
                    <a:ext uri="{FF2B5EF4-FFF2-40B4-BE49-F238E27FC236}">
                      <a16:creationId xmlns:a16="http://schemas.microsoft.com/office/drawing/2014/main" id="{C581EB04-1AF0-4E2D-A5E0-7AA3E94A85B7}"/>
                    </a:ext>
                  </a:extLst>
                </p:cNvPr>
                <p:cNvCxnSpPr/>
                <p:nvPr/>
              </p:nvCxnSpPr>
              <p:spPr>
                <a:xfrm>
                  <a:off x="2499404"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4AAE4A19-2328-4AFC-B1FB-D2869A6456A3}"/>
                  </a:ext>
                </a:extLst>
              </p:cNvPr>
              <p:cNvGrpSpPr/>
              <p:nvPr/>
            </p:nvGrpSpPr>
            <p:grpSpPr>
              <a:xfrm>
                <a:off x="2891939" y="1533090"/>
                <a:ext cx="522900" cy="640977"/>
                <a:chOff x="3121875" y="1648593"/>
                <a:chExt cx="522900" cy="640977"/>
              </a:xfrm>
            </p:grpSpPr>
            <p:sp>
              <p:nvSpPr>
                <p:cNvPr id="80" name="TextBox 79">
                  <a:extLst>
                    <a:ext uri="{FF2B5EF4-FFF2-40B4-BE49-F238E27FC236}">
                      <a16:creationId xmlns:a16="http://schemas.microsoft.com/office/drawing/2014/main" id="{A9BAB0C1-1728-4B11-8E40-E2ACC20080E4}"/>
                    </a:ext>
                  </a:extLst>
                </p:cNvPr>
                <p:cNvSpPr txBox="1"/>
                <p:nvPr/>
              </p:nvSpPr>
              <p:spPr>
                <a:xfrm>
                  <a:off x="3121875" y="1920238"/>
                  <a:ext cx="522900" cy="369332"/>
                </a:xfrm>
                <a:prstGeom prst="rect">
                  <a:avLst/>
                </a:prstGeom>
                <a:noFill/>
              </p:spPr>
              <p:txBody>
                <a:bodyPr wrap="none" rtlCol="0">
                  <a:spAutoFit/>
                </a:bodyPr>
                <a:lstStyle/>
                <a:p>
                  <a:pPr algn="ctr"/>
                  <a:r>
                    <a:rPr lang="en-US" dirty="0"/>
                    <a:t>10k</a:t>
                  </a:r>
                </a:p>
              </p:txBody>
            </p:sp>
            <p:cxnSp>
              <p:nvCxnSpPr>
                <p:cNvPr id="81" name="Straight Connector 80">
                  <a:extLst>
                    <a:ext uri="{FF2B5EF4-FFF2-40B4-BE49-F238E27FC236}">
                      <a16:creationId xmlns:a16="http://schemas.microsoft.com/office/drawing/2014/main" id="{84CAA7AD-FBFA-48FF-8395-A2F9B93DAF84}"/>
                    </a:ext>
                  </a:extLst>
                </p:cNvPr>
                <p:cNvCxnSpPr/>
                <p:nvPr/>
              </p:nvCxnSpPr>
              <p:spPr>
                <a:xfrm>
                  <a:off x="3383325"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07FF4D98-D1CD-46A7-965C-64EFE73A3ADB}"/>
                  </a:ext>
                </a:extLst>
              </p:cNvPr>
              <p:cNvGrpSpPr/>
              <p:nvPr/>
            </p:nvGrpSpPr>
            <p:grpSpPr>
              <a:xfrm>
                <a:off x="3881737" y="1533090"/>
                <a:ext cx="522900" cy="640977"/>
                <a:chOff x="3121875" y="1648593"/>
                <a:chExt cx="522900" cy="640977"/>
              </a:xfrm>
            </p:grpSpPr>
            <p:sp>
              <p:nvSpPr>
                <p:cNvPr id="78" name="TextBox 77">
                  <a:extLst>
                    <a:ext uri="{FF2B5EF4-FFF2-40B4-BE49-F238E27FC236}">
                      <a16:creationId xmlns:a16="http://schemas.microsoft.com/office/drawing/2014/main" id="{16637F2F-E084-4A08-A0C2-CCED73482A92}"/>
                    </a:ext>
                  </a:extLst>
                </p:cNvPr>
                <p:cNvSpPr txBox="1"/>
                <p:nvPr/>
              </p:nvSpPr>
              <p:spPr>
                <a:xfrm>
                  <a:off x="3121875" y="1920238"/>
                  <a:ext cx="522900" cy="369332"/>
                </a:xfrm>
                <a:prstGeom prst="rect">
                  <a:avLst/>
                </a:prstGeom>
                <a:noFill/>
              </p:spPr>
              <p:txBody>
                <a:bodyPr wrap="none" rtlCol="0">
                  <a:spAutoFit/>
                </a:bodyPr>
                <a:lstStyle/>
                <a:p>
                  <a:pPr algn="ctr"/>
                  <a:r>
                    <a:rPr lang="en-US" dirty="0"/>
                    <a:t>15k</a:t>
                  </a:r>
                </a:p>
              </p:txBody>
            </p:sp>
            <p:cxnSp>
              <p:nvCxnSpPr>
                <p:cNvPr id="79" name="Straight Connector 78">
                  <a:extLst>
                    <a:ext uri="{FF2B5EF4-FFF2-40B4-BE49-F238E27FC236}">
                      <a16:creationId xmlns:a16="http://schemas.microsoft.com/office/drawing/2014/main" id="{75F1271F-7EB4-4046-AB20-31D4138CEB09}"/>
                    </a:ext>
                  </a:extLst>
                </p:cNvPr>
                <p:cNvCxnSpPr/>
                <p:nvPr/>
              </p:nvCxnSpPr>
              <p:spPr>
                <a:xfrm>
                  <a:off x="3383325"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E9F42316-F120-482A-AFE9-91BA017F5ADB}"/>
                  </a:ext>
                </a:extLst>
              </p:cNvPr>
              <p:cNvGrpSpPr/>
              <p:nvPr/>
            </p:nvGrpSpPr>
            <p:grpSpPr>
              <a:xfrm>
                <a:off x="4836777" y="1533090"/>
                <a:ext cx="522900" cy="640977"/>
                <a:chOff x="2237954" y="1648593"/>
                <a:chExt cx="522900" cy="640977"/>
              </a:xfrm>
            </p:grpSpPr>
            <p:sp>
              <p:nvSpPr>
                <p:cNvPr id="76" name="TextBox 75">
                  <a:extLst>
                    <a:ext uri="{FF2B5EF4-FFF2-40B4-BE49-F238E27FC236}">
                      <a16:creationId xmlns:a16="http://schemas.microsoft.com/office/drawing/2014/main" id="{A7EAF08B-0DCA-4AD5-9365-80D68395A95A}"/>
                    </a:ext>
                  </a:extLst>
                </p:cNvPr>
                <p:cNvSpPr txBox="1"/>
                <p:nvPr/>
              </p:nvSpPr>
              <p:spPr>
                <a:xfrm>
                  <a:off x="2237954" y="1920238"/>
                  <a:ext cx="522900" cy="369332"/>
                </a:xfrm>
                <a:prstGeom prst="rect">
                  <a:avLst/>
                </a:prstGeom>
                <a:noFill/>
              </p:spPr>
              <p:txBody>
                <a:bodyPr wrap="none" rtlCol="0">
                  <a:spAutoFit/>
                </a:bodyPr>
                <a:lstStyle/>
                <a:p>
                  <a:pPr algn="ctr"/>
                  <a:r>
                    <a:rPr lang="en-US" dirty="0"/>
                    <a:t>20k</a:t>
                  </a:r>
                </a:p>
              </p:txBody>
            </p:sp>
            <p:cxnSp>
              <p:nvCxnSpPr>
                <p:cNvPr id="77" name="Straight Connector 76">
                  <a:extLst>
                    <a:ext uri="{FF2B5EF4-FFF2-40B4-BE49-F238E27FC236}">
                      <a16:creationId xmlns:a16="http://schemas.microsoft.com/office/drawing/2014/main" id="{233E4C4C-B035-4EF4-8054-E8219A5AE32D}"/>
                    </a:ext>
                  </a:extLst>
                </p:cNvPr>
                <p:cNvCxnSpPr/>
                <p:nvPr/>
              </p:nvCxnSpPr>
              <p:spPr>
                <a:xfrm>
                  <a:off x="2499404" y="164859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2EE3E49B-135C-4982-9AFE-3BF2EC90D32E}"/>
                  </a:ext>
                </a:extLst>
              </p:cNvPr>
              <p:cNvSpPr txBox="1"/>
              <p:nvPr/>
            </p:nvSpPr>
            <p:spPr>
              <a:xfrm>
                <a:off x="354133" y="1498998"/>
                <a:ext cx="670376" cy="369332"/>
              </a:xfrm>
              <a:prstGeom prst="rect">
                <a:avLst/>
              </a:prstGeom>
              <a:noFill/>
            </p:spPr>
            <p:txBody>
              <a:bodyPr wrap="none" rtlCol="0">
                <a:spAutoFit/>
              </a:bodyPr>
              <a:lstStyle/>
              <a:p>
                <a:pPr algn="ctr"/>
                <a:r>
                  <a:rPr lang="en-US" b="1" dirty="0"/>
                  <a:t>Sales</a:t>
                </a:r>
              </a:p>
            </p:txBody>
          </p:sp>
          <p:sp>
            <p:nvSpPr>
              <p:cNvPr id="75" name="Rectangle 74">
                <a:extLst>
                  <a:ext uri="{FF2B5EF4-FFF2-40B4-BE49-F238E27FC236}">
                    <a16:creationId xmlns:a16="http://schemas.microsoft.com/office/drawing/2014/main" id="{4C63FDE1-5F9F-4A4D-A16A-ABB1392B407B}"/>
                  </a:ext>
                </a:extLst>
              </p:cNvPr>
              <p:cNvSpPr/>
              <p:nvPr/>
            </p:nvSpPr>
            <p:spPr>
              <a:xfrm>
                <a:off x="2202180" y="1422750"/>
                <a:ext cx="2926080" cy="284480"/>
              </a:xfrm>
              <a:prstGeom prst="rect">
                <a:avLst/>
              </a:prstGeom>
              <a:pattFill prst="pct90">
                <a:fgClr>
                  <a:schemeClr val="accent6">
                    <a:lumMod val="20000"/>
                    <a:lumOff val="80000"/>
                  </a:schemeClr>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53A67F7-9314-4324-A793-87C29EA5B126}"/>
                </a:ext>
              </a:extLst>
            </p:cNvPr>
            <p:cNvSpPr txBox="1"/>
            <p:nvPr/>
          </p:nvSpPr>
          <p:spPr>
            <a:xfrm>
              <a:off x="7514897" y="1371600"/>
              <a:ext cx="4158126" cy="461665"/>
            </a:xfrm>
            <a:prstGeom prst="rect">
              <a:avLst/>
            </a:prstGeom>
            <a:noFill/>
          </p:spPr>
          <p:txBody>
            <a:bodyPr wrap="none" rtlCol="0">
              <a:spAutoFit/>
            </a:bodyPr>
            <a:lstStyle/>
            <a:p>
              <a:r>
                <a:rPr lang="en-US" sz="2400" b="1" dirty="0"/>
                <a:t>Between two values – use AND</a:t>
              </a:r>
            </a:p>
          </p:txBody>
        </p:sp>
        <p:sp>
          <p:nvSpPr>
            <p:cNvPr id="85" name="TextBox 84">
              <a:extLst>
                <a:ext uri="{FF2B5EF4-FFF2-40B4-BE49-F238E27FC236}">
                  <a16:creationId xmlns:a16="http://schemas.microsoft.com/office/drawing/2014/main" id="{8C7C1390-F7FA-4A7A-A132-06E049E1A851}"/>
                </a:ext>
              </a:extLst>
            </p:cNvPr>
            <p:cNvSpPr txBox="1"/>
            <p:nvPr/>
          </p:nvSpPr>
          <p:spPr>
            <a:xfrm>
              <a:off x="1709245" y="1371600"/>
              <a:ext cx="3164008" cy="461665"/>
            </a:xfrm>
            <a:prstGeom prst="rect">
              <a:avLst/>
            </a:prstGeom>
            <a:noFill/>
          </p:spPr>
          <p:txBody>
            <a:bodyPr wrap="none" rtlCol="0">
              <a:spAutoFit/>
            </a:bodyPr>
            <a:lstStyle/>
            <a:p>
              <a:r>
                <a:rPr lang="en-US" sz="2400" b="1" dirty="0"/>
                <a:t>Two extremes – use OR</a:t>
              </a:r>
            </a:p>
          </p:txBody>
        </p:sp>
      </p:grpSp>
      <p:grpSp>
        <p:nvGrpSpPr>
          <p:cNvPr id="8" name="Group 7">
            <a:extLst>
              <a:ext uri="{FF2B5EF4-FFF2-40B4-BE49-F238E27FC236}">
                <a16:creationId xmlns:a16="http://schemas.microsoft.com/office/drawing/2014/main" id="{611DA855-725E-4EFB-A0EC-254066DF3E46}"/>
              </a:ext>
            </a:extLst>
          </p:cNvPr>
          <p:cNvGrpSpPr/>
          <p:nvPr/>
        </p:nvGrpSpPr>
        <p:grpSpPr>
          <a:xfrm>
            <a:off x="7210097" y="5192110"/>
            <a:ext cx="4687614" cy="1303905"/>
            <a:chOff x="7210097" y="5192110"/>
            <a:chExt cx="4687614" cy="1303905"/>
          </a:xfrm>
        </p:grpSpPr>
        <p:pic>
          <p:nvPicPr>
            <p:cNvPr id="6" name="Picture 5">
              <a:extLst>
                <a:ext uri="{FF2B5EF4-FFF2-40B4-BE49-F238E27FC236}">
                  <a16:creationId xmlns:a16="http://schemas.microsoft.com/office/drawing/2014/main" id="{7942A930-D2FB-468F-82BB-9BC51893172D}"/>
                </a:ext>
              </a:extLst>
            </p:cNvPr>
            <p:cNvPicPr>
              <a:picLocks noChangeAspect="1"/>
            </p:cNvPicPr>
            <p:nvPr/>
          </p:nvPicPr>
          <p:blipFill>
            <a:blip r:embed="rId2"/>
            <a:stretch>
              <a:fillRect/>
            </a:stretch>
          </p:blipFill>
          <p:spPr>
            <a:xfrm>
              <a:off x="7810419" y="5708430"/>
              <a:ext cx="3486971" cy="787585"/>
            </a:xfrm>
            <a:prstGeom prst="rect">
              <a:avLst/>
            </a:prstGeom>
          </p:spPr>
        </p:pic>
        <p:sp>
          <p:nvSpPr>
            <p:cNvPr id="7" name="TextBox 6">
              <a:extLst>
                <a:ext uri="{FF2B5EF4-FFF2-40B4-BE49-F238E27FC236}">
                  <a16:creationId xmlns:a16="http://schemas.microsoft.com/office/drawing/2014/main" id="{5F51F367-CF65-4B4A-9DF2-058BF8374F6F}"/>
                </a:ext>
              </a:extLst>
            </p:cNvPr>
            <p:cNvSpPr txBox="1"/>
            <p:nvPr/>
          </p:nvSpPr>
          <p:spPr>
            <a:xfrm>
              <a:off x="7210097" y="5192110"/>
              <a:ext cx="4687614" cy="523220"/>
            </a:xfrm>
            <a:prstGeom prst="rect">
              <a:avLst/>
            </a:prstGeom>
            <a:noFill/>
          </p:spPr>
          <p:txBody>
            <a:bodyPr wrap="square" rtlCol="0">
              <a:spAutoFit/>
            </a:bodyPr>
            <a:lstStyle/>
            <a:p>
              <a:pPr algn="ctr"/>
              <a:r>
                <a:rPr lang="en-US" sz="1400" dirty="0">
                  <a:solidFill>
                    <a:srgbClr val="C00000"/>
                  </a:solidFill>
                </a:rPr>
                <a:t>However, do not use AND, OR with a “Range of Values” – see the code for this on an earlier slide</a:t>
              </a:r>
            </a:p>
          </p:txBody>
        </p:sp>
      </p:grpSp>
    </p:spTree>
    <p:extLst>
      <p:ext uri="{BB962C8B-B14F-4D97-AF65-F5344CB8AC3E}">
        <p14:creationId xmlns:p14="http://schemas.microsoft.com/office/powerpoint/2010/main" val="144598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C855-8B4C-4087-8614-4CFD5C27237E}"/>
              </a:ext>
            </a:extLst>
          </p:cNvPr>
          <p:cNvSpPr>
            <a:spLocks noGrp="1"/>
          </p:cNvSpPr>
          <p:nvPr>
            <p:ph type="title"/>
          </p:nvPr>
        </p:nvSpPr>
        <p:spPr/>
        <p:txBody>
          <a:bodyPr>
            <a:normAutofit fontScale="90000"/>
          </a:bodyPr>
          <a:lstStyle/>
          <a:p>
            <a:r>
              <a:rPr lang="en-US" dirty="0"/>
              <a:t>Short Circuit Evaluation</a:t>
            </a:r>
          </a:p>
        </p:txBody>
      </p:sp>
      <p:sp>
        <p:nvSpPr>
          <p:cNvPr id="3" name="Slide Number Placeholder 2">
            <a:extLst>
              <a:ext uri="{FF2B5EF4-FFF2-40B4-BE49-F238E27FC236}">
                <a16:creationId xmlns:a16="http://schemas.microsoft.com/office/drawing/2014/main" id="{BE215799-FB74-4A03-B03B-BEBD1627ED46}"/>
              </a:ext>
            </a:extLst>
          </p:cNvPr>
          <p:cNvSpPr>
            <a:spLocks noGrp="1"/>
          </p:cNvSpPr>
          <p:nvPr>
            <p:ph type="sldNum" sz="quarter" idx="12"/>
          </p:nvPr>
        </p:nvSpPr>
        <p:spPr/>
        <p:txBody>
          <a:bodyPr/>
          <a:lstStyle/>
          <a:p>
            <a:fld id="{0A634600-F34B-4093-B870-F713BA967734}" type="slidenum">
              <a:rPr lang="en-US" smtClean="0"/>
              <a:t>36</a:t>
            </a:fld>
            <a:endParaRPr lang="en-US" dirty="0"/>
          </a:p>
        </p:txBody>
      </p:sp>
      <p:grpSp>
        <p:nvGrpSpPr>
          <p:cNvPr id="13" name="Group 12">
            <a:extLst>
              <a:ext uri="{FF2B5EF4-FFF2-40B4-BE49-F238E27FC236}">
                <a16:creationId xmlns:a16="http://schemas.microsoft.com/office/drawing/2014/main" id="{63F9E94E-FAF8-414A-9B9D-6E2E8A59974F}"/>
              </a:ext>
            </a:extLst>
          </p:cNvPr>
          <p:cNvGrpSpPr/>
          <p:nvPr/>
        </p:nvGrpSpPr>
        <p:grpSpPr>
          <a:xfrm>
            <a:off x="573913" y="1474316"/>
            <a:ext cx="10693527" cy="1042571"/>
            <a:chOff x="573913" y="1474316"/>
            <a:chExt cx="10693527" cy="1042571"/>
          </a:xfrm>
        </p:grpSpPr>
        <p:sp>
          <p:nvSpPr>
            <p:cNvPr id="4" name="TextBox 3">
              <a:extLst>
                <a:ext uri="{FF2B5EF4-FFF2-40B4-BE49-F238E27FC236}">
                  <a16:creationId xmlns:a16="http://schemas.microsoft.com/office/drawing/2014/main" id="{9FEF269A-8177-46A5-A01A-64C9B03E6D13}"/>
                </a:ext>
              </a:extLst>
            </p:cNvPr>
            <p:cNvSpPr txBox="1"/>
            <p:nvPr/>
          </p:nvSpPr>
          <p:spPr>
            <a:xfrm>
              <a:off x="4358640" y="1580103"/>
              <a:ext cx="6908800" cy="830997"/>
            </a:xfrm>
            <a:prstGeom prst="rect">
              <a:avLst/>
            </a:prstGeom>
            <a:noFill/>
            <a:ln>
              <a:solidFill>
                <a:schemeClr val="bg1">
                  <a:lumMod val="75000"/>
                </a:schemeClr>
              </a:solidFill>
            </a:ln>
          </p:spPr>
          <p:txBody>
            <a:bodyPr wrap="square" rtlCol="0">
              <a:spAutoFit/>
            </a:bodyPr>
            <a:lstStyle/>
            <a:p>
              <a:r>
                <a:rPr lang="en-US" sz="2400" dirty="0"/>
                <a:t>if major == 'MIS' </a:t>
              </a:r>
              <a:r>
                <a:rPr lang="en-US" sz="2400" b="1" dirty="0">
                  <a:solidFill>
                    <a:schemeClr val="accent4">
                      <a:lumMod val="75000"/>
                    </a:schemeClr>
                  </a:solidFill>
                </a:rPr>
                <a:t>and</a:t>
              </a:r>
              <a:r>
                <a:rPr lang="en-US" sz="2400" dirty="0"/>
                <a:t> classification == 'Senior':</a:t>
              </a:r>
            </a:p>
            <a:p>
              <a:r>
                <a:rPr lang="en-US" sz="2400" dirty="0"/>
                <a:t>   print('Attend job fair!')</a:t>
              </a:r>
            </a:p>
          </p:txBody>
        </p:sp>
        <p:grpSp>
          <p:nvGrpSpPr>
            <p:cNvPr id="11" name="Group 10">
              <a:extLst>
                <a:ext uri="{FF2B5EF4-FFF2-40B4-BE49-F238E27FC236}">
                  <a16:creationId xmlns:a16="http://schemas.microsoft.com/office/drawing/2014/main" id="{334C904E-B328-49F0-8967-3C6FE4ABB2EA}"/>
                </a:ext>
              </a:extLst>
            </p:cNvPr>
            <p:cNvGrpSpPr/>
            <p:nvPr/>
          </p:nvGrpSpPr>
          <p:grpSpPr>
            <a:xfrm>
              <a:off x="573913" y="1474316"/>
              <a:ext cx="2613344" cy="1042571"/>
              <a:chOff x="573913" y="1412240"/>
              <a:chExt cx="2613344" cy="1042571"/>
            </a:xfrm>
          </p:grpSpPr>
          <p:sp>
            <p:nvSpPr>
              <p:cNvPr id="5" name="TextBox 4">
                <a:extLst>
                  <a:ext uri="{FF2B5EF4-FFF2-40B4-BE49-F238E27FC236}">
                    <a16:creationId xmlns:a16="http://schemas.microsoft.com/office/drawing/2014/main" id="{6BB9843E-9A30-4650-B18D-F6DC9306DEF3}"/>
                  </a:ext>
                </a:extLst>
              </p:cNvPr>
              <p:cNvSpPr txBox="1"/>
              <p:nvPr/>
            </p:nvSpPr>
            <p:spPr>
              <a:xfrm>
                <a:off x="573913" y="1412240"/>
                <a:ext cx="1994649" cy="461665"/>
              </a:xfrm>
              <a:prstGeom prst="rect">
                <a:avLst/>
              </a:prstGeom>
              <a:noFill/>
            </p:spPr>
            <p:txBody>
              <a:bodyPr wrap="none" rtlCol="0">
                <a:spAutoFit/>
              </a:bodyPr>
              <a:lstStyle/>
              <a:p>
                <a:r>
                  <a:rPr lang="en-US" sz="2400" b="1" dirty="0"/>
                  <a:t>AND Operator</a:t>
                </a:r>
              </a:p>
            </p:txBody>
          </p:sp>
          <p:sp>
            <p:nvSpPr>
              <p:cNvPr id="7" name="TextBox 6">
                <a:extLst>
                  <a:ext uri="{FF2B5EF4-FFF2-40B4-BE49-F238E27FC236}">
                    <a16:creationId xmlns:a16="http://schemas.microsoft.com/office/drawing/2014/main" id="{F7FD2E0A-AED1-4269-BC31-BB5D9A524EFE}"/>
                  </a:ext>
                </a:extLst>
              </p:cNvPr>
              <p:cNvSpPr txBox="1"/>
              <p:nvPr/>
            </p:nvSpPr>
            <p:spPr>
              <a:xfrm>
                <a:off x="573913" y="1808480"/>
                <a:ext cx="2613344" cy="646331"/>
              </a:xfrm>
              <a:prstGeom prst="rect">
                <a:avLst/>
              </a:prstGeom>
              <a:noFill/>
            </p:spPr>
            <p:txBody>
              <a:bodyPr wrap="none" rtlCol="0">
                <a:spAutoFit/>
              </a:bodyPr>
              <a:lstStyle/>
              <a:p>
                <a:r>
                  <a:rPr lang="en-US" dirty="0"/>
                  <a:t>  - if 1</a:t>
                </a:r>
                <a:r>
                  <a:rPr lang="en-US" baseline="30000" dirty="0"/>
                  <a:t>st</a:t>
                </a:r>
                <a:r>
                  <a:rPr lang="en-US" dirty="0"/>
                  <a:t> expression is </a:t>
                </a:r>
                <a:r>
                  <a:rPr lang="en-US" b="1" dirty="0"/>
                  <a:t>false</a:t>
                </a:r>
                <a:r>
                  <a:rPr lang="en-US" dirty="0"/>
                  <a:t>,</a:t>
                </a:r>
              </a:p>
              <a:p>
                <a:r>
                  <a:rPr lang="en-US" dirty="0"/>
                  <a:t>    it </a:t>
                </a:r>
                <a:r>
                  <a:rPr lang="en-US" b="1" dirty="0"/>
                  <a:t>exits</a:t>
                </a:r>
                <a:r>
                  <a:rPr lang="en-US" dirty="0"/>
                  <a:t> the IF structure.</a:t>
                </a:r>
              </a:p>
            </p:txBody>
          </p:sp>
        </p:grpSp>
      </p:grpSp>
      <p:grpSp>
        <p:nvGrpSpPr>
          <p:cNvPr id="9" name="Group 8">
            <a:extLst>
              <a:ext uri="{FF2B5EF4-FFF2-40B4-BE49-F238E27FC236}">
                <a16:creationId xmlns:a16="http://schemas.microsoft.com/office/drawing/2014/main" id="{2ADAFDDE-8D75-46EC-B70E-42395326ABCE}"/>
              </a:ext>
            </a:extLst>
          </p:cNvPr>
          <p:cNvGrpSpPr/>
          <p:nvPr/>
        </p:nvGrpSpPr>
        <p:grpSpPr>
          <a:xfrm>
            <a:off x="573913" y="3988916"/>
            <a:ext cx="10670266" cy="961291"/>
            <a:chOff x="573913" y="3988916"/>
            <a:chExt cx="10670266" cy="961291"/>
          </a:xfrm>
        </p:grpSpPr>
        <p:grpSp>
          <p:nvGrpSpPr>
            <p:cNvPr id="12" name="Group 11">
              <a:extLst>
                <a:ext uri="{FF2B5EF4-FFF2-40B4-BE49-F238E27FC236}">
                  <a16:creationId xmlns:a16="http://schemas.microsoft.com/office/drawing/2014/main" id="{DB62F5CA-5E58-411F-9064-13B636AE376D}"/>
                </a:ext>
              </a:extLst>
            </p:cNvPr>
            <p:cNvGrpSpPr/>
            <p:nvPr/>
          </p:nvGrpSpPr>
          <p:grpSpPr>
            <a:xfrm>
              <a:off x="573913" y="3988916"/>
              <a:ext cx="2572948" cy="961291"/>
              <a:chOff x="573913" y="4094480"/>
              <a:chExt cx="2572948" cy="961291"/>
            </a:xfrm>
          </p:grpSpPr>
          <p:sp>
            <p:nvSpPr>
              <p:cNvPr id="6" name="TextBox 5">
                <a:extLst>
                  <a:ext uri="{FF2B5EF4-FFF2-40B4-BE49-F238E27FC236}">
                    <a16:creationId xmlns:a16="http://schemas.microsoft.com/office/drawing/2014/main" id="{4BFFD99D-9C1B-4393-A0E6-AE79C1219111}"/>
                  </a:ext>
                </a:extLst>
              </p:cNvPr>
              <p:cNvSpPr txBox="1"/>
              <p:nvPr/>
            </p:nvSpPr>
            <p:spPr>
              <a:xfrm>
                <a:off x="573913" y="4094480"/>
                <a:ext cx="1794274" cy="461665"/>
              </a:xfrm>
              <a:prstGeom prst="rect">
                <a:avLst/>
              </a:prstGeom>
              <a:noFill/>
            </p:spPr>
            <p:txBody>
              <a:bodyPr wrap="none" rtlCol="0">
                <a:spAutoFit/>
              </a:bodyPr>
              <a:lstStyle/>
              <a:p>
                <a:r>
                  <a:rPr lang="en-US" sz="2400" b="1" dirty="0"/>
                  <a:t>OR Operator</a:t>
                </a:r>
              </a:p>
            </p:txBody>
          </p:sp>
          <p:sp>
            <p:nvSpPr>
              <p:cNvPr id="8" name="TextBox 7">
                <a:extLst>
                  <a:ext uri="{FF2B5EF4-FFF2-40B4-BE49-F238E27FC236}">
                    <a16:creationId xmlns:a16="http://schemas.microsoft.com/office/drawing/2014/main" id="{F4A5B823-5A4F-45D2-AE5E-AEFF3FD71451}"/>
                  </a:ext>
                </a:extLst>
              </p:cNvPr>
              <p:cNvSpPr txBox="1"/>
              <p:nvPr/>
            </p:nvSpPr>
            <p:spPr>
              <a:xfrm>
                <a:off x="573913" y="4409440"/>
                <a:ext cx="2572948" cy="646331"/>
              </a:xfrm>
              <a:prstGeom prst="rect">
                <a:avLst/>
              </a:prstGeom>
              <a:noFill/>
            </p:spPr>
            <p:txBody>
              <a:bodyPr wrap="none" rtlCol="0">
                <a:spAutoFit/>
              </a:bodyPr>
              <a:lstStyle/>
              <a:p>
                <a:r>
                  <a:rPr lang="en-US" dirty="0"/>
                  <a:t>  - if 1</a:t>
                </a:r>
                <a:r>
                  <a:rPr lang="en-US" baseline="30000" dirty="0"/>
                  <a:t>st</a:t>
                </a:r>
                <a:r>
                  <a:rPr lang="en-US" dirty="0"/>
                  <a:t> expression is </a:t>
                </a:r>
                <a:r>
                  <a:rPr lang="en-US" b="1" dirty="0"/>
                  <a:t>true</a:t>
                </a:r>
                <a:r>
                  <a:rPr lang="en-US" dirty="0"/>
                  <a:t>,</a:t>
                </a:r>
                <a:br>
                  <a:rPr lang="en-US" dirty="0"/>
                </a:br>
                <a:r>
                  <a:rPr lang="en-US" dirty="0"/>
                  <a:t>     it </a:t>
                </a:r>
                <a:r>
                  <a:rPr lang="en-US" b="1" dirty="0"/>
                  <a:t>enters</a:t>
                </a:r>
                <a:r>
                  <a:rPr lang="en-US" dirty="0"/>
                  <a:t> the IF block.</a:t>
                </a:r>
              </a:p>
            </p:txBody>
          </p:sp>
        </p:grpSp>
        <p:sp>
          <p:nvSpPr>
            <p:cNvPr id="10" name="TextBox 9">
              <a:extLst>
                <a:ext uri="{FF2B5EF4-FFF2-40B4-BE49-F238E27FC236}">
                  <a16:creationId xmlns:a16="http://schemas.microsoft.com/office/drawing/2014/main" id="{68DB9EC8-DD79-41DC-8BC6-5F8E2964F1A4}"/>
                </a:ext>
              </a:extLst>
            </p:cNvPr>
            <p:cNvSpPr txBox="1"/>
            <p:nvPr/>
          </p:nvSpPr>
          <p:spPr>
            <a:xfrm>
              <a:off x="4358640" y="4054063"/>
              <a:ext cx="6885539" cy="830997"/>
            </a:xfrm>
            <a:prstGeom prst="rect">
              <a:avLst/>
            </a:prstGeom>
            <a:noFill/>
            <a:ln>
              <a:solidFill>
                <a:schemeClr val="bg1">
                  <a:lumMod val="75000"/>
                </a:schemeClr>
              </a:solidFill>
            </a:ln>
          </p:spPr>
          <p:txBody>
            <a:bodyPr wrap="none" rtlCol="0">
              <a:spAutoFit/>
            </a:bodyPr>
            <a:lstStyle/>
            <a:p>
              <a:r>
                <a:rPr lang="en-US" sz="2400" dirty="0"/>
                <a:t>if classification == 'Junior' </a:t>
              </a:r>
              <a:r>
                <a:rPr lang="en-US" sz="2400" b="1" dirty="0">
                  <a:solidFill>
                    <a:schemeClr val="accent4">
                      <a:lumMod val="75000"/>
                    </a:schemeClr>
                  </a:solidFill>
                </a:rPr>
                <a:t>or</a:t>
              </a:r>
              <a:r>
                <a:rPr lang="en-US" sz="2400" dirty="0"/>
                <a:t> classification == 'Senior':</a:t>
              </a:r>
            </a:p>
            <a:p>
              <a:r>
                <a:rPr lang="en-US" sz="2400" dirty="0"/>
                <a:t>   print('Attend job fair!')</a:t>
              </a:r>
            </a:p>
          </p:txBody>
        </p:sp>
      </p:grpSp>
    </p:spTree>
    <p:extLst>
      <p:ext uri="{BB962C8B-B14F-4D97-AF65-F5344CB8AC3E}">
        <p14:creationId xmlns:p14="http://schemas.microsoft.com/office/powerpoint/2010/main" val="241848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1EB51-F859-42A2-B5D5-5799117C776F}"/>
              </a:ext>
            </a:extLst>
          </p:cNvPr>
          <p:cNvSpPr>
            <a:spLocks noGrp="1"/>
          </p:cNvSpPr>
          <p:nvPr>
            <p:ph type="title"/>
          </p:nvPr>
        </p:nvSpPr>
        <p:spPr/>
        <p:txBody>
          <a:bodyPr>
            <a:normAutofit fontScale="90000"/>
          </a:bodyPr>
          <a:lstStyle/>
          <a:p>
            <a:r>
              <a:rPr lang="en-US" dirty="0"/>
              <a:t>Logical Operators – NOT</a:t>
            </a:r>
          </a:p>
        </p:txBody>
      </p:sp>
      <p:sp>
        <p:nvSpPr>
          <p:cNvPr id="3" name="Slide Number Placeholder 2">
            <a:extLst>
              <a:ext uri="{FF2B5EF4-FFF2-40B4-BE49-F238E27FC236}">
                <a16:creationId xmlns:a16="http://schemas.microsoft.com/office/drawing/2014/main" id="{EDCC3B3B-DB0C-4FB9-BE94-32BE8D202E63}"/>
              </a:ext>
            </a:extLst>
          </p:cNvPr>
          <p:cNvSpPr>
            <a:spLocks noGrp="1"/>
          </p:cNvSpPr>
          <p:nvPr>
            <p:ph type="sldNum" sz="quarter" idx="12"/>
          </p:nvPr>
        </p:nvSpPr>
        <p:spPr/>
        <p:txBody>
          <a:bodyPr/>
          <a:lstStyle/>
          <a:p>
            <a:fld id="{0A634600-F34B-4093-B870-F713BA967734}" type="slidenum">
              <a:rPr lang="en-US" smtClean="0"/>
              <a:t>37</a:t>
            </a:fld>
            <a:endParaRPr lang="en-US" dirty="0"/>
          </a:p>
        </p:txBody>
      </p:sp>
      <p:sp>
        <p:nvSpPr>
          <p:cNvPr id="4" name="TextBox 3">
            <a:extLst>
              <a:ext uri="{FF2B5EF4-FFF2-40B4-BE49-F238E27FC236}">
                <a16:creationId xmlns:a16="http://schemas.microsoft.com/office/drawing/2014/main" id="{AED72FDB-7426-4FA2-BFC2-A74041A893A0}"/>
              </a:ext>
            </a:extLst>
          </p:cNvPr>
          <p:cNvSpPr txBox="1"/>
          <p:nvPr/>
        </p:nvSpPr>
        <p:spPr>
          <a:xfrm>
            <a:off x="819808" y="2774732"/>
            <a:ext cx="8760412" cy="1569660"/>
          </a:xfrm>
          <a:prstGeom prst="rect">
            <a:avLst/>
          </a:prstGeom>
          <a:noFill/>
          <a:ln>
            <a:solidFill>
              <a:schemeClr val="tx1"/>
            </a:solidFill>
          </a:ln>
        </p:spPr>
        <p:txBody>
          <a:bodyPr wrap="none" rtlCol="0">
            <a:spAutoFit/>
          </a:bodyPr>
          <a:lstStyle/>
          <a:p>
            <a:r>
              <a:rPr lang="en-US" sz="2400" dirty="0"/>
              <a:t>classification = input('Enter class (FR, SO, JR, SR):  ').upper()</a:t>
            </a:r>
          </a:p>
          <a:p>
            <a:endParaRPr lang="en-US" sz="2400" dirty="0"/>
          </a:p>
          <a:p>
            <a:r>
              <a:rPr lang="en-US" sz="2400" dirty="0"/>
              <a:t>if classification == 'SO' </a:t>
            </a:r>
            <a:r>
              <a:rPr lang="en-US" sz="2400" b="1" dirty="0">
                <a:solidFill>
                  <a:schemeClr val="accent2">
                    <a:lumMod val="75000"/>
                  </a:schemeClr>
                </a:solidFill>
              </a:rPr>
              <a:t>or</a:t>
            </a:r>
            <a:r>
              <a:rPr lang="en-US" sz="2400" dirty="0"/>
              <a:t> classification == 'JR' </a:t>
            </a:r>
            <a:r>
              <a:rPr lang="en-US" sz="2400" b="1" dirty="0">
                <a:solidFill>
                  <a:schemeClr val="accent2">
                    <a:lumMod val="75000"/>
                  </a:schemeClr>
                </a:solidFill>
              </a:rPr>
              <a:t>or</a:t>
            </a:r>
            <a:r>
              <a:rPr lang="en-US" sz="2400" dirty="0"/>
              <a:t> classification == 'SR':</a:t>
            </a:r>
          </a:p>
          <a:p>
            <a:r>
              <a:rPr lang="en-US" sz="2400" dirty="0"/>
              <a:t>    print('Approved to register now!')</a:t>
            </a:r>
          </a:p>
        </p:txBody>
      </p:sp>
      <p:graphicFrame>
        <p:nvGraphicFramePr>
          <p:cNvPr id="6" name="Table 2">
            <a:extLst>
              <a:ext uri="{FF2B5EF4-FFF2-40B4-BE49-F238E27FC236}">
                <a16:creationId xmlns:a16="http://schemas.microsoft.com/office/drawing/2014/main" id="{47AAE089-2539-4615-94EA-0F3D08187CB0}"/>
              </a:ext>
            </a:extLst>
          </p:cNvPr>
          <p:cNvGraphicFramePr>
            <a:graphicFrameLocks noGrp="1"/>
          </p:cNvGraphicFramePr>
          <p:nvPr>
            <p:extLst>
              <p:ext uri="{D42A27DB-BD31-4B8C-83A1-F6EECF244321}">
                <p14:modId xmlns:p14="http://schemas.microsoft.com/office/powerpoint/2010/main" val="2267961006"/>
              </p:ext>
            </p:extLst>
          </p:nvPr>
        </p:nvGraphicFramePr>
        <p:xfrm>
          <a:off x="3332130" y="969112"/>
          <a:ext cx="3594608" cy="1381760"/>
        </p:xfrm>
        <a:graphic>
          <a:graphicData uri="http://schemas.openxmlformats.org/drawingml/2006/table">
            <a:tbl>
              <a:tblPr firstRow="1" bandRow="1">
                <a:tableStyleId>{912C8C85-51F0-491E-9774-3900AFEF0FD7}</a:tableStyleId>
              </a:tblPr>
              <a:tblGrid>
                <a:gridCol w="922528">
                  <a:extLst>
                    <a:ext uri="{9D8B030D-6E8A-4147-A177-3AD203B41FA5}">
                      <a16:colId xmlns:a16="http://schemas.microsoft.com/office/drawing/2014/main" val="1123222823"/>
                    </a:ext>
                  </a:extLst>
                </a:gridCol>
                <a:gridCol w="1371600">
                  <a:extLst>
                    <a:ext uri="{9D8B030D-6E8A-4147-A177-3AD203B41FA5}">
                      <a16:colId xmlns:a16="http://schemas.microsoft.com/office/drawing/2014/main" val="4220536850"/>
                    </a:ext>
                  </a:extLst>
                </a:gridCol>
                <a:gridCol w="558800">
                  <a:extLst>
                    <a:ext uri="{9D8B030D-6E8A-4147-A177-3AD203B41FA5}">
                      <a16:colId xmlns:a16="http://schemas.microsoft.com/office/drawing/2014/main" val="3721032897"/>
                    </a:ext>
                  </a:extLst>
                </a:gridCol>
                <a:gridCol w="741680">
                  <a:extLst>
                    <a:ext uri="{9D8B030D-6E8A-4147-A177-3AD203B41FA5}">
                      <a16:colId xmlns:a16="http://schemas.microsoft.com/office/drawing/2014/main" val="3509201892"/>
                    </a:ext>
                  </a:extLst>
                </a:gridCol>
              </a:tblGrid>
              <a:tr h="370840">
                <a:tc>
                  <a:txBody>
                    <a:bodyPr/>
                    <a:lstStyle/>
                    <a:p>
                      <a:pPr algn="ctr"/>
                      <a:endParaRPr lang="en-US" b="1" dirty="0"/>
                    </a:p>
                  </a:txBody>
                  <a:tcPr anchor="b"/>
                </a:tc>
                <a:tc>
                  <a:txBody>
                    <a:bodyPr/>
                    <a:lstStyle/>
                    <a:p>
                      <a:pPr algn="ctr"/>
                      <a:r>
                        <a:rPr lang="en-US" dirty="0"/>
                        <a:t>Any Condition</a:t>
                      </a:r>
                    </a:p>
                  </a:txBody>
                  <a:tcPr anchor="b"/>
                </a:tc>
                <a:tc gridSpan="2">
                  <a:txBody>
                    <a:bodyPr/>
                    <a:lstStyle/>
                    <a:p>
                      <a:pPr algn="ctr"/>
                      <a:r>
                        <a:rPr lang="en-US" dirty="0"/>
                        <a:t>Yields</a:t>
                      </a:r>
                    </a:p>
                  </a:txBody>
                  <a:tcPr anchor="b"/>
                </a:tc>
                <a:tc hMerge="1">
                  <a:txBody>
                    <a:bodyPr/>
                    <a:lstStyle/>
                    <a:p>
                      <a:pPr algn="ctr"/>
                      <a:endParaRPr lang="en-US" dirty="0"/>
                    </a:p>
                  </a:txBody>
                  <a:tcPr anchor="b"/>
                </a:tc>
                <a:extLst>
                  <a:ext uri="{0D108BD9-81ED-4DB2-BD59-A6C34878D82A}">
                    <a16:rowId xmlns:a16="http://schemas.microsoft.com/office/drawing/2014/main" val="2636862466"/>
                  </a:ext>
                </a:extLst>
              </a:tr>
              <a:tr h="370840">
                <a:tc>
                  <a:txBody>
                    <a:bodyPr/>
                    <a:lstStyle/>
                    <a:p>
                      <a:pPr algn="ctr"/>
                      <a:r>
                        <a:rPr lang="en-US" b="1" dirty="0"/>
                        <a:t>not</a:t>
                      </a:r>
                    </a:p>
                  </a:txBody>
                  <a:tcPr/>
                </a:tc>
                <a:tc>
                  <a:txBody>
                    <a:bodyPr/>
                    <a:lstStyle/>
                    <a:p>
                      <a:pPr algn="ctr"/>
                      <a:r>
                        <a:rPr lang="en-US" sz="1800" b="0" kern="1200" dirty="0">
                          <a:solidFill>
                            <a:schemeClr val="tx1"/>
                          </a:solidFill>
                          <a:latin typeface="+mn-lt"/>
                          <a:ea typeface="+mn-ea"/>
                          <a:cs typeface="+mn-cs"/>
                        </a:rPr>
                        <a:t>True</a:t>
                      </a:r>
                    </a:p>
                  </a:txBody>
                  <a:tcPr/>
                </a:tc>
                <a:tc>
                  <a:txBody>
                    <a:bodyPr/>
                    <a:lstStyle/>
                    <a:p>
                      <a:pPr algn="ctr"/>
                      <a:r>
                        <a:rPr lang="en-US" b="0" dirty="0">
                          <a:solidFill>
                            <a:schemeClr val="tx1"/>
                          </a:solidFill>
                          <a:sym typeface="Wingdings" panose="05000000000000000000" pitchFamily="2" charset="2"/>
                        </a:rPr>
                        <a:t></a:t>
                      </a:r>
                      <a:endParaRPr lang="en-US" b="0" dirty="0">
                        <a:solidFill>
                          <a:schemeClr val="tx1"/>
                        </a:solidFill>
                      </a:endParaRPr>
                    </a:p>
                  </a:txBody>
                  <a:tcPr/>
                </a:tc>
                <a:tc>
                  <a:txBody>
                    <a:bodyPr/>
                    <a:lstStyle/>
                    <a:p>
                      <a:pPr algn="l"/>
                      <a:r>
                        <a:rPr lang="en-US" sz="1800" b="0" kern="1200" dirty="0">
                          <a:solidFill>
                            <a:schemeClr val="tx1"/>
                          </a:solidFill>
                          <a:latin typeface="+mn-lt"/>
                          <a:ea typeface="+mn-ea"/>
                          <a:cs typeface="+mn-cs"/>
                        </a:rPr>
                        <a:t>False</a:t>
                      </a:r>
                    </a:p>
                  </a:txBody>
                  <a:tcPr/>
                </a:tc>
                <a:extLst>
                  <a:ext uri="{0D108BD9-81ED-4DB2-BD59-A6C34878D82A}">
                    <a16:rowId xmlns:a16="http://schemas.microsoft.com/office/drawing/2014/main" val="1384254194"/>
                  </a:ext>
                </a:extLst>
              </a:tr>
              <a:tr h="370840">
                <a:tc>
                  <a:txBody>
                    <a:bodyPr/>
                    <a:lstStyle/>
                    <a:p>
                      <a:pPr algn="ctr"/>
                      <a:r>
                        <a:rPr lang="en-US" b="1" dirty="0"/>
                        <a:t>not</a:t>
                      </a:r>
                    </a:p>
                  </a:txBody>
                  <a:tcPr/>
                </a:tc>
                <a:tc>
                  <a:txBody>
                    <a:bodyPr/>
                    <a:lstStyle/>
                    <a:p>
                      <a:pPr algn="ctr"/>
                      <a:r>
                        <a:rPr lang="en-US" b="0" dirty="0">
                          <a:solidFill>
                            <a:schemeClr val="tx1"/>
                          </a:solidFill>
                        </a:rPr>
                        <a:t>False</a:t>
                      </a:r>
                    </a:p>
                  </a:txBody>
                  <a:tcPr/>
                </a:tc>
                <a:tc>
                  <a:txBody>
                    <a:bodyPr/>
                    <a:lstStyle/>
                    <a:p>
                      <a:pPr algn="ctr"/>
                      <a:r>
                        <a:rPr lang="en-US" b="0" dirty="0">
                          <a:solidFill>
                            <a:schemeClr val="tx1"/>
                          </a:solidFill>
                          <a:sym typeface="Wingdings" panose="05000000000000000000" pitchFamily="2" charset="2"/>
                        </a:rPr>
                        <a:t></a:t>
                      </a:r>
                      <a:endParaRPr lang="en-US" b="0" dirty="0">
                        <a:solidFill>
                          <a:schemeClr val="tx1"/>
                        </a:solidFill>
                      </a:endParaRPr>
                    </a:p>
                  </a:txBody>
                  <a:tcPr/>
                </a:tc>
                <a:tc>
                  <a:txBody>
                    <a:bodyPr/>
                    <a:lstStyle/>
                    <a:p>
                      <a:pPr algn="l"/>
                      <a:r>
                        <a:rPr lang="en-US" b="0" dirty="0">
                          <a:solidFill>
                            <a:schemeClr val="tx1"/>
                          </a:solidFill>
                        </a:rPr>
                        <a:t>True</a:t>
                      </a:r>
                    </a:p>
                  </a:txBody>
                  <a:tcPr/>
                </a:tc>
                <a:extLst>
                  <a:ext uri="{0D108BD9-81ED-4DB2-BD59-A6C34878D82A}">
                    <a16:rowId xmlns:a16="http://schemas.microsoft.com/office/drawing/2014/main" val="3139653360"/>
                  </a:ext>
                </a:extLst>
              </a:tr>
            </a:tbl>
          </a:graphicData>
        </a:graphic>
      </p:graphicFrame>
      <p:grpSp>
        <p:nvGrpSpPr>
          <p:cNvPr id="7" name="Group 6">
            <a:extLst>
              <a:ext uri="{FF2B5EF4-FFF2-40B4-BE49-F238E27FC236}">
                <a16:creationId xmlns:a16="http://schemas.microsoft.com/office/drawing/2014/main" id="{F0D19867-135E-4243-A3BE-F47DD6372A12}"/>
              </a:ext>
            </a:extLst>
          </p:cNvPr>
          <p:cNvGrpSpPr/>
          <p:nvPr/>
        </p:nvGrpSpPr>
        <p:grpSpPr>
          <a:xfrm>
            <a:off x="345090" y="970806"/>
            <a:ext cx="2440925" cy="684292"/>
            <a:chOff x="355600" y="4094480"/>
            <a:chExt cx="2440925" cy="684292"/>
          </a:xfrm>
        </p:grpSpPr>
        <p:sp>
          <p:nvSpPr>
            <p:cNvPr id="8" name="TextBox 7">
              <a:extLst>
                <a:ext uri="{FF2B5EF4-FFF2-40B4-BE49-F238E27FC236}">
                  <a16:creationId xmlns:a16="http://schemas.microsoft.com/office/drawing/2014/main" id="{1159D046-FD1A-40D2-9105-E7DECCDE6BDC}"/>
                </a:ext>
              </a:extLst>
            </p:cNvPr>
            <p:cNvSpPr txBox="1"/>
            <p:nvPr/>
          </p:nvSpPr>
          <p:spPr>
            <a:xfrm>
              <a:off x="355600" y="4094480"/>
              <a:ext cx="1968680" cy="461665"/>
            </a:xfrm>
            <a:prstGeom prst="rect">
              <a:avLst/>
            </a:prstGeom>
            <a:noFill/>
          </p:spPr>
          <p:txBody>
            <a:bodyPr wrap="none" rtlCol="0">
              <a:spAutoFit/>
            </a:bodyPr>
            <a:lstStyle/>
            <a:p>
              <a:r>
                <a:rPr lang="en-US" sz="2400" b="1" dirty="0"/>
                <a:t>NOT Operator</a:t>
              </a:r>
            </a:p>
          </p:txBody>
        </p:sp>
        <p:sp>
          <p:nvSpPr>
            <p:cNvPr id="9" name="TextBox 8">
              <a:extLst>
                <a:ext uri="{FF2B5EF4-FFF2-40B4-BE49-F238E27FC236}">
                  <a16:creationId xmlns:a16="http://schemas.microsoft.com/office/drawing/2014/main" id="{0897B93F-B570-4A36-9B8D-6287727A3371}"/>
                </a:ext>
              </a:extLst>
            </p:cNvPr>
            <p:cNvSpPr txBox="1"/>
            <p:nvPr/>
          </p:nvSpPr>
          <p:spPr>
            <a:xfrm>
              <a:off x="355600" y="4409440"/>
              <a:ext cx="2440925" cy="369332"/>
            </a:xfrm>
            <a:prstGeom prst="rect">
              <a:avLst/>
            </a:prstGeom>
            <a:noFill/>
          </p:spPr>
          <p:txBody>
            <a:bodyPr wrap="none" rtlCol="0">
              <a:spAutoFit/>
            </a:bodyPr>
            <a:lstStyle/>
            <a:p>
              <a:r>
                <a:rPr lang="en-US" dirty="0"/>
                <a:t>  - reverses the Boolean</a:t>
              </a:r>
            </a:p>
          </p:txBody>
        </p:sp>
      </p:grpSp>
      <p:grpSp>
        <p:nvGrpSpPr>
          <p:cNvPr id="13" name="Group 12">
            <a:extLst>
              <a:ext uri="{FF2B5EF4-FFF2-40B4-BE49-F238E27FC236}">
                <a16:creationId xmlns:a16="http://schemas.microsoft.com/office/drawing/2014/main" id="{1E05B7E7-0448-4F65-86F5-6A487D78923E}"/>
              </a:ext>
            </a:extLst>
          </p:cNvPr>
          <p:cNvGrpSpPr/>
          <p:nvPr/>
        </p:nvGrpSpPr>
        <p:grpSpPr>
          <a:xfrm>
            <a:off x="819808" y="4661340"/>
            <a:ext cx="9503642" cy="830997"/>
            <a:chOff x="819808" y="4661340"/>
            <a:chExt cx="9503642" cy="830997"/>
          </a:xfrm>
        </p:grpSpPr>
        <p:sp>
          <p:nvSpPr>
            <p:cNvPr id="5" name="TextBox 4">
              <a:extLst>
                <a:ext uri="{FF2B5EF4-FFF2-40B4-BE49-F238E27FC236}">
                  <a16:creationId xmlns:a16="http://schemas.microsoft.com/office/drawing/2014/main" id="{B8DBDFCD-45E1-4F45-BF58-44A978521CFD}"/>
                </a:ext>
              </a:extLst>
            </p:cNvPr>
            <p:cNvSpPr txBox="1"/>
            <p:nvPr/>
          </p:nvSpPr>
          <p:spPr>
            <a:xfrm>
              <a:off x="819808" y="4661340"/>
              <a:ext cx="4729180" cy="830997"/>
            </a:xfrm>
            <a:prstGeom prst="rect">
              <a:avLst/>
            </a:prstGeom>
            <a:noFill/>
            <a:ln>
              <a:solidFill>
                <a:schemeClr val="tx1"/>
              </a:solidFill>
            </a:ln>
          </p:spPr>
          <p:txBody>
            <a:bodyPr wrap="none" rtlCol="0">
              <a:spAutoFit/>
            </a:bodyPr>
            <a:lstStyle/>
            <a:p>
              <a:r>
                <a:rPr lang="en-US" sz="2400" dirty="0"/>
                <a:t>if </a:t>
              </a:r>
              <a:r>
                <a:rPr lang="en-US" sz="2400" b="1" dirty="0">
                  <a:solidFill>
                    <a:srgbClr val="C00000"/>
                  </a:solidFill>
                  <a:highlight>
                    <a:srgbClr val="EFE5F7"/>
                  </a:highlight>
                </a:rPr>
                <a:t>not</a:t>
              </a:r>
              <a:r>
                <a:rPr lang="en-US" sz="2400" dirty="0"/>
                <a:t> (classification == 'FR'):</a:t>
              </a:r>
            </a:p>
            <a:p>
              <a:r>
                <a:rPr lang="en-US" sz="2400" dirty="0"/>
                <a:t>    print('Approved to register now!') </a:t>
              </a:r>
            </a:p>
          </p:txBody>
        </p:sp>
        <p:sp>
          <p:nvSpPr>
            <p:cNvPr id="10" name="TextBox 9">
              <a:extLst>
                <a:ext uri="{FF2B5EF4-FFF2-40B4-BE49-F238E27FC236}">
                  <a16:creationId xmlns:a16="http://schemas.microsoft.com/office/drawing/2014/main" id="{116DA1DB-CD66-4071-8429-071AF49217D2}"/>
                </a:ext>
              </a:extLst>
            </p:cNvPr>
            <p:cNvSpPr txBox="1"/>
            <p:nvPr/>
          </p:nvSpPr>
          <p:spPr>
            <a:xfrm>
              <a:off x="5822731" y="4892172"/>
              <a:ext cx="4500719" cy="369332"/>
            </a:xfrm>
            <a:prstGeom prst="rect">
              <a:avLst/>
            </a:prstGeom>
            <a:noFill/>
          </p:spPr>
          <p:txBody>
            <a:bodyPr wrap="none" rtlCol="0">
              <a:spAutoFit/>
            </a:bodyPr>
            <a:lstStyle/>
            <a:p>
              <a:r>
                <a:rPr lang="en-US" dirty="0">
                  <a:solidFill>
                    <a:srgbClr val="C00000"/>
                  </a:solidFill>
                </a:rPr>
                <a:t>Sometimes, it is simpler to code it with a NOT.</a:t>
              </a:r>
            </a:p>
          </p:txBody>
        </p:sp>
      </p:grpSp>
      <p:grpSp>
        <p:nvGrpSpPr>
          <p:cNvPr id="14" name="Group 13">
            <a:extLst>
              <a:ext uri="{FF2B5EF4-FFF2-40B4-BE49-F238E27FC236}">
                <a16:creationId xmlns:a16="http://schemas.microsoft.com/office/drawing/2014/main" id="{E2958C00-9BC7-4E33-99ED-020DA5C1F651}"/>
              </a:ext>
            </a:extLst>
          </p:cNvPr>
          <p:cNvGrpSpPr/>
          <p:nvPr/>
        </p:nvGrpSpPr>
        <p:grpSpPr>
          <a:xfrm>
            <a:off x="804043" y="5749160"/>
            <a:ext cx="9853447" cy="904176"/>
            <a:chOff x="804043" y="5749160"/>
            <a:chExt cx="9853447" cy="904176"/>
          </a:xfrm>
        </p:grpSpPr>
        <p:sp>
          <p:nvSpPr>
            <p:cNvPr id="11" name="TextBox 10">
              <a:extLst>
                <a:ext uri="{FF2B5EF4-FFF2-40B4-BE49-F238E27FC236}">
                  <a16:creationId xmlns:a16="http://schemas.microsoft.com/office/drawing/2014/main" id="{16D214BB-1808-4B50-A787-1C8F48016F9A}"/>
                </a:ext>
              </a:extLst>
            </p:cNvPr>
            <p:cNvSpPr txBox="1"/>
            <p:nvPr/>
          </p:nvSpPr>
          <p:spPr>
            <a:xfrm>
              <a:off x="804043" y="5749160"/>
              <a:ext cx="6468759" cy="830997"/>
            </a:xfrm>
            <a:prstGeom prst="rect">
              <a:avLst/>
            </a:prstGeom>
            <a:noFill/>
            <a:ln>
              <a:solidFill>
                <a:schemeClr val="tx1"/>
              </a:solidFill>
            </a:ln>
          </p:spPr>
          <p:txBody>
            <a:bodyPr wrap="none" rtlCol="0">
              <a:spAutoFit/>
            </a:bodyPr>
            <a:lstStyle/>
            <a:p>
              <a:r>
                <a:rPr lang="en-US" sz="2400" dirty="0"/>
                <a:t>if </a:t>
              </a:r>
              <a:r>
                <a:rPr lang="en-US" sz="2400" b="1" dirty="0">
                  <a:solidFill>
                    <a:srgbClr val="C00000"/>
                  </a:solidFill>
                  <a:highlight>
                    <a:srgbClr val="EFE5F7"/>
                  </a:highlight>
                </a:rPr>
                <a:t>not</a:t>
              </a:r>
              <a:r>
                <a:rPr lang="en-US" sz="2400" dirty="0"/>
                <a:t> (</a:t>
              </a:r>
              <a:r>
                <a:rPr lang="fr-FR" sz="2400" dirty="0"/>
                <a:t>classification == </a:t>
              </a:r>
              <a:r>
                <a:rPr lang="en-US" sz="2400" dirty="0"/>
                <a:t>'</a:t>
              </a:r>
              <a:r>
                <a:rPr lang="fr-FR" sz="2400" dirty="0"/>
                <a:t>FR' </a:t>
              </a:r>
              <a:r>
                <a:rPr lang="fr-FR" sz="2400" b="1" dirty="0">
                  <a:solidFill>
                    <a:srgbClr val="C00000"/>
                  </a:solidFill>
                  <a:highlight>
                    <a:srgbClr val="EFE5F7"/>
                  </a:highlight>
                </a:rPr>
                <a:t>or</a:t>
              </a:r>
              <a:r>
                <a:rPr lang="fr-FR" sz="2400" dirty="0"/>
                <a:t> classification == 'S'):</a:t>
              </a:r>
            </a:p>
            <a:p>
              <a:r>
                <a:rPr lang="en-US" sz="2400" dirty="0"/>
                <a:t>    print('Approved to register now!') </a:t>
              </a:r>
            </a:p>
          </p:txBody>
        </p:sp>
        <p:sp>
          <p:nvSpPr>
            <p:cNvPr id="12" name="TextBox 11">
              <a:extLst>
                <a:ext uri="{FF2B5EF4-FFF2-40B4-BE49-F238E27FC236}">
                  <a16:creationId xmlns:a16="http://schemas.microsoft.com/office/drawing/2014/main" id="{F6F84383-5CF3-4D86-995D-62858664DC57}"/>
                </a:ext>
              </a:extLst>
            </p:cNvPr>
            <p:cNvSpPr txBox="1"/>
            <p:nvPr/>
          </p:nvSpPr>
          <p:spPr>
            <a:xfrm>
              <a:off x="7257394" y="5822339"/>
              <a:ext cx="3400096" cy="830997"/>
            </a:xfrm>
            <a:prstGeom prst="rect">
              <a:avLst/>
            </a:prstGeom>
            <a:noFill/>
          </p:spPr>
          <p:txBody>
            <a:bodyPr wrap="square" rtlCol="0">
              <a:spAutoFit/>
            </a:bodyPr>
            <a:lstStyle/>
            <a:p>
              <a:pPr algn="ctr"/>
              <a:r>
                <a:rPr lang="en-US" sz="1600" dirty="0">
                  <a:solidFill>
                    <a:srgbClr val="C00000"/>
                  </a:solidFill>
                </a:rPr>
                <a:t>This one only allow Juniors &amp; Seniors to register now.</a:t>
              </a:r>
            </a:p>
            <a:p>
              <a:pPr algn="ctr"/>
              <a:r>
                <a:rPr lang="en-US" sz="1600" dirty="0">
                  <a:solidFill>
                    <a:srgbClr val="C00000"/>
                  </a:solidFill>
                </a:rPr>
                <a:t>Notice it is an OR not an AND!</a:t>
              </a:r>
            </a:p>
          </p:txBody>
        </p:sp>
      </p:grpSp>
    </p:spTree>
    <p:extLst>
      <p:ext uri="{BB962C8B-B14F-4D97-AF65-F5344CB8AC3E}">
        <p14:creationId xmlns:p14="http://schemas.microsoft.com/office/powerpoint/2010/main" val="363573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76C009C-BD7E-45D3-9A10-F9EB3773DFC6}"/>
              </a:ext>
            </a:extLst>
          </p:cNvPr>
          <p:cNvSpPr>
            <a:spLocks noGrp="1"/>
          </p:cNvSpPr>
          <p:nvPr>
            <p:ph type="sldNum" sz="quarter" idx="12"/>
          </p:nvPr>
        </p:nvSpPr>
        <p:spPr/>
        <p:txBody>
          <a:bodyPr/>
          <a:lstStyle/>
          <a:p>
            <a:fld id="{0A634600-F34B-4093-B870-F713BA967734}" type="slidenum">
              <a:rPr lang="en-US" smtClean="0"/>
              <a:t>38</a:t>
            </a:fld>
            <a:endParaRPr lang="en-US" dirty="0"/>
          </a:p>
        </p:txBody>
      </p:sp>
      <p:sp>
        <p:nvSpPr>
          <p:cNvPr id="5" name="Title 4">
            <a:extLst>
              <a:ext uri="{FF2B5EF4-FFF2-40B4-BE49-F238E27FC236}">
                <a16:creationId xmlns:a16="http://schemas.microsoft.com/office/drawing/2014/main" id="{F86793B2-8CAA-4A2F-8448-543C5DF11D64}"/>
              </a:ext>
            </a:extLst>
          </p:cNvPr>
          <p:cNvSpPr>
            <a:spLocks noGrp="1"/>
          </p:cNvSpPr>
          <p:nvPr>
            <p:ph type="title"/>
          </p:nvPr>
        </p:nvSpPr>
        <p:spPr/>
        <p:txBody>
          <a:bodyPr/>
          <a:lstStyle/>
          <a:p>
            <a:r>
              <a:rPr lang="en-US" dirty="0"/>
              <a:t>String Comparison</a:t>
            </a:r>
          </a:p>
        </p:txBody>
      </p:sp>
      <p:sp>
        <p:nvSpPr>
          <p:cNvPr id="6" name="Text Placeholder 5">
            <a:extLst>
              <a:ext uri="{FF2B5EF4-FFF2-40B4-BE49-F238E27FC236}">
                <a16:creationId xmlns:a16="http://schemas.microsoft.com/office/drawing/2014/main" id="{4AD6D5D9-6016-4F20-9123-D3BAB8DAAF5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583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2B955-7024-4603-96A8-7C339486C1B2}"/>
              </a:ext>
            </a:extLst>
          </p:cNvPr>
          <p:cNvSpPr>
            <a:spLocks noGrp="1"/>
          </p:cNvSpPr>
          <p:nvPr>
            <p:ph type="title"/>
          </p:nvPr>
        </p:nvSpPr>
        <p:spPr/>
        <p:txBody>
          <a:bodyPr>
            <a:normAutofit fontScale="90000"/>
          </a:bodyPr>
          <a:lstStyle/>
          <a:p>
            <a:r>
              <a:rPr lang="en-US" dirty="0"/>
              <a:t>String Comparison –with Numbers</a:t>
            </a:r>
          </a:p>
        </p:txBody>
      </p:sp>
      <p:sp>
        <p:nvSpPr>
          <p:cNvPr id="6" name="Content Placeholder 5">
            <a:extLst>
              <a:ext uri="{FF2B5EF4-FFF2-40B4-BE49-F238E27FC236}">
                <a16:creationId xmlns:a16="http://schemas.microsoft.com/office/drawing/2014/main" id="{CD7A5D56-7720-45FA-91E4-2B72B2403A15}"/>
              </a:ext>
            </a:extLst>
          </p:cNvPr>
          <p:cNvSpPr>
            <a:spLocks noGrp="1"/>
          </p:cNvSpPr>
          <p:nvPr>
            <p:ph idx="1"/>
          </p:nvPr>
        </p:nvSpPr>
        <p:spPr>
          <a:xfrm>
            <a:off x="838200" y="922858"/>
            <a:ext cx="10515600" cy="692582"/>
          </a:xfrm>
        </p:spPr>
        <p:txBody>
          <a:bodyPr>
            <a:normAutofit fontScale="70000" lnSpcReduction="20000"/>
          </a:bodyPr>
          <a:lstStyle/>
          <a:p>
            <a:r>
              <a:rPr lang="en-US" dirty="0"/>
              <a:t>String Comparison is used anytime data is </a:t>
            </a:r>
            <a:r>
              <a:rPr lang="en-US" b="1" dirty="0"/>
              <a:t>sorted</a:t>
            </a:r>
            <a:r>
              <a:rPr lang="en-US" dirty="0"/>
              <a:t>.</a:t>
            </a:r>
          </a:p>
          <a:p>
            <a:r>
              <a:rPr lang="en-US" dirty="0"/>
              <a:t>Notice the issue when sorting strings that contain numbers!</a:t>
            </a:r>
          </a:p>
        </p:txBody>
      </p:sp>
      <p:sp>
        <p:nvSpPr>
          <p:cNvPr id="3" name="Slide Number Placeholder 2">
            <a:extLst>
              <a:ext uri="{FF2B5EF4-FFF2-40B4-BE49-F238E27FC236}">
                <a16:creationId xmlns:a16="http://schemas.microsoft.com/office/drawing/2014/main" id="{491C5237-EDE1-47F4-8953-A129F2668138}"/>
              </a:ext>
            </a:extLst>
          </p:cNvPr>
          <p:cNvSpPr>
            <a:spLocks noGrp="1"/>
          </p:cNvSpPr>
          <p:nvPr>
            <p:ph type="sldNum" sz="quarter" idx="12"/>
          </p:nvPr>
        </p:nvSpPr>
        <p:spPr/>
        <p:txBody>
          <a:bodyPr/>
          <a:lstStyle/>
          <a:p>
            <a:fld id="{0A634600-F34B-4093-B870-F713BA967734}" type="slidenum">
              <a:rPr lang="en-US" smtClean="0"/>
              <a:t>39</a:t>
            </a:fld>
            <a:endParaRPr lang="en-US" dirty="0"/>
          </a:p>
        </p:txBody>
      </p:sp>
      <p:pic>
        <p:nvPicPr>
          <p:cNvPr id="5" name="Picture 4">
            <a:extLst>
              <a:ext uri="{FF2B5EF4-FFF2-40B4-BE49-F238E27FC236}">
                <a16:creationId xmlns:a16="http://schemas.microsoft.com/office/drawing/2014/main" id="{8619012F-BA15-4B7F-BFD4-3BD8EAE04C2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43403"/>
          <a:stretch/>
        </p:blipFill>
        <p:spPr>
          <a:xfrm>
            <a:off x="7626245" y="2675465"/>
            <a:ext cx="1480503" cy="1811337"/>
          </a:xfrm>
          <a:prstGeom prst="rect">
            <a:avLst/>
          </a:prstGeom>
          <a:ln>
            <a:solidFill>
              <a:schemeClr val="bg1">
                <a:lumMod val="75000"/>
              </a:schemeClr>
            </a:solidFill>
          </a:ln>
        </p:spPr>
      </p:pic>
      <p:sp>
        <p:nvSpPr>
          <p:cNvPr id="21" name="TextBox 20">
            <a:extLst>
              <a:ext uri="{FF2B5EF4-FFF2-40B4-BE49-F238E27FC236}">
                <a16:creationId xmlns:a16="http://schemas.microsoft.com/office/drawing/2014/main" id="{2F5B3D8C-8237-4346-818B-017EDE2BBFC9}"/>
              </a:ext>
            </a:extLst>
          </p:cNvPr>
          <p:cNvSpPr txBox="1"/>
          <p:nvPr/>
        </p:nvSpPr>
        <p:spPr>
          <a:xfrm>
            <a:off x="670560" y="2897293"/>
            <a:ext cx="816570" cy="369332"/>
          </a:xfrm>
          <a:prstGeom prst="rect">
            <a:avLst/>
          </a:prstGeom>
          <a:noFill/>
        </p:spPr>
        <p:txBody>
          <a:bodyPr wrap="none" rtlCol="0">
            <a:spAutoFit/>
          </a:bodyPr>
          <a:lstStyle/>
          <a:p>
            <a:r>
              <a:rPr lang="en-US" b="1" dirty="0"/>
              <a:t>Before</a:t>
            </a:r>
          </a:p>
        </p:txBody>
      </p:sp>
      <p:sp>
        <p:nvSpPr>
          <p:cNvPr id="8" name="TextBox 7">
            <a:extLst>
              <a:ext uri="{FF2B5EF4-FFF2-40B4-BE49-F238E27FC236}">
                <a16:creationId xmlns:a16="http://schemas.microsoft.com/office/drawing/2014/main" id="{6F98F5EA-6E7C-4580-AA33-25B1B6299DB2}"/>
              </a:ext>
            </a:extLst>
          </p:cNvPr>
          <p:cNvSpPr txBox="1"/>
          <p:nvPr/>
        </p:nvSpPr>
        <p:spPr>
          <a:xfrm>
            <a:off x="2186940" y="1671320"/>
            <a:ext cx="1847942" cy="461665"/>
          </a:xfrm>
          <a:prstGeom prst="rect">
            <a:avLst/>
          </a:prstGeom>
          <a:noFill/>
        </p:spPr>
        <p:txBody>
          <a:bodyPr wrap="none" rtlCol="0">
            <a:spAutoFit/>
          </a:bodyPr>
          <a:lstStyle/>
          <a:p>
            <a:pPr algn="ctr"/>
            <a:r>
              <a:rPr lang="en-US" sz="2400" b="1" dirty="0"/>
              <a:t>In MS Excel…</a:t>
            </a:r>
          </a:p>
        </p:txBody>
      </p:sp>
      <p:sp>
        <p:nvSpPr>
          <p:cNvPr id="29" name="TextBox 28">
            <a:extLst>
              <a:ext uri="{FF2B5EF4-FFF2-40B4-BE49-F238E27FC236}">
                <a16:creationId xmlns:a16="http://schemas.microsoft.com/office/drawing/2014/main" id="{EE3140E2-F688-4805-B30A-C6FFFA0466EC}"/>
              </a:ext>
            </a:extLst>
          </p:cNvPr>
          <p:cNvSpPr txBox="1"/>
          <p:nvPr/>
        </p:nvSpPr>
        <p:spPr>
          <a:xfrm>
            <a:off x="7820660" y="1671320"/>
            <a:ext cx="2048959" cy="461665"/>
          </a:xfrm>
          <a:prstGeom prst="rect">
            <a:avLst/>
          </a:prstGeom>
          <a:noFill/>
        </p:spPr>
        <p:txBody>
          <a:bodyPr wrap="none" rtlCol="0">
            <a:spAutoFit/>
          </a:bodyPr>
          <a:lstStyle/>
          <a:p>
            <a:pPr algn="ctr"/>
            <a:r>
              <a:rPr lang="en-US" sz="2400" b="1" dirty="0"/>
              <a:t>In MS Access…</a:t>
            </a:r>
          </a:p>
        </p:txBody>
      </p:sp>
      <p:grpSp>
        <p:nvGrpSpPr>
          <p:cNvPr id="38" name="Group 37">
            <a:extLst>
              <a:ext uri="{FF2B5EF4-FFF2-40B4-BE49-F238E27FC236}">
                <a16:creationId xmlns:a16="http://schemas.microsoft.com/office/drawing/2014/main" id="{FDC3E9DC-09F3-4046-BAD2-AC22A76EAFE2}"/>
              </a:ext>
            </a:extLst>
          </p:cNvPr>
          <p:cNvGrpSpPr/>
          <p:nvPr/>
        </p:nvGrpSpPr>
        <p:grpSpPr>
          <a:xfrm>
            <a:off x="4608715" y="2499360"/>
            <a:ext cx="1575519" cy="3864491"/>
            <a:chOff x="4075315" y="2296160"/>
            <a:chExt cx="1575519" cy="3864491"/>
          </a:xfrm>
        </p:grpSpPr>
        <p:sp>
          <p:nvSpPr>
            <p:cNvPr id="30" name="TextBox 29">
              <a:extLst>
                <a:ext uri="{FF2B5EF4-FFF2-40B4-BE49-F238E27FC236}">
                  <a16:creationId xmlns:a16="http://schemas.microsoft.com/office/drawing/2014/main" id="{4E486C04-2F9C-4A95-ABB2-5F79DB41AF43}"/>
                </a:ext>
              </a:extLst>
            </p:cNvPr>
            <p:cNvSpPr txBox="1"/>
            <p:nvPr/>
          </p:nvSpPr>
          <p:spPr>
            <a:xfrm>
              <a:off x="4287712" y="2296160"/>
              <a:ext cx="1055097" cy="369332"/>
            </a:xfrm>
            <a:prstGeom prst="rect">
              <a:avLst/>
            </a:prstGeom>
            <a:noFill/>
          </p:spPr>
          <p:txBody>
            <a:bodyPr wrap="none" rtlCol="0">
              <a:spAutoFit/>
            </a:bodyPr>
            <a:lstStyle/>
            <a:p>
              <a:r>
                <a:rPr lang="en-US" b="1" dirty="0">
                  <a:solidFill>
                    <a:srgbClr val="C00000"/>
                  </a:solidFill>
                </a:rPr>
                <a:t>Solution!</a:t>
              </a:r>
            </a:p>
          </p:txBody>
        </p:sp>
        <p:sp>
          <p:nvSpPr>
            <p:cNvPr id="19" name="TextBox 18">
              <a:extLst>
                <a:ext uri="{FF2B5EF4-FFF2-40B4-BE49-F238E27FC236}">
                  <a16:creationId xmlns:a16="http://schemas.microsoft.com/office/drawing/2014/main" id="{B9BFC805-76DA-4AAD-93EB-BE8E0CE2360D}"/>
                </a:ext>
              </a:extLst>
            </p:cNvPr>
            <p:cNvSpPr txBox="1"/>
            <p:nvPr/>
          </p:nvSpPr>
          <p:spPr>
            <a:xfrm>
              <a:off x="4087586" y="3021330"/>
              <a:ext cx="1563248" cy="3139321"/>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Chapter </a:t>
              </a:r>
              <a:r>
                <a:rPr lang="en-US" b="1" dirty="0">
                  <a:solidFill>
                    <a:srgbClr val="C00000"/>
                  </a:solidFill>
                  <a:latin typeface="Courier New" panose="02070309020205020404" pitchFamily="49" charset="0"/>
                  <a:cs typeface="Courier New" panose="02070309020205020404" pitchFamily="49" charset="0"/>
                </a:rPr>
                <a:t>0</a:t>
              </a:r>
              <a:r>
                <a:rPr lang="en-US" b="1" dirty="0">
                  <a:latin typeface="Courier New" panose="02070309020205020404" pitchFamily="49" charset="0"/>
                  <a:cs typeface="Courier New" panose="02070309020205020404" pitchFamily="49" charset="0"/>
                </a:rPr>
                <a:t>1</a:t>
              </a:r>
            </a:p>
            <a:p>
              <a:r>
                <a:rPr lang="en-US" b="1" dirty="0">
                  <a:latin typeface="Courier New" panose="02070309020205020404" pitchFamily="49" charset="0"/>
                  <a:cs typeface="Courier New" panose="02070309020205020404" pitchFamily="49" charset="0"/>
                </a:rPr>
                <a:t>Chapter </a:t>
              </a:r>
              <a:r>
                <a:rPr lang="en-US" b="1" dirty="0">
                  <a:solidFill>
                    <a:srgbClr val="C00000"/>
                  </a:solidFill>
                  <a:latin typeface="Courier New" panose="02070309020205020404" pitchFamily="49" charset="0"/>
                  <a:cs typeface="Courier New" panose="02070309020205020404" pitchFamily="49" charset="0"/>
                </a:rPr>
                <a:t>0</a:t>
              </a:r>
              <a:r>
                <a:rPr lang="en-US" b="1" dirty="0">
                  <a:latin typeface="Courier New" panose="02070309020205020404" pitchFamily="49" charset="0"/>
                  <a:cs typeface="Courier New" panose="02070309020205020404" pitchFamily="49" charset="0"/>
                </a:rPr>
                <a:t>2</a:t>
              </a:r>
            </a:p>
            <a:p>
              <a:r>
                <a:rPr lang="en-US" b="1" dirty="0">
                  <a:latin typeface="Courier New" panose="02070309020205020404" pitchFamily="49" charset="0"/>
                  <a:cs typeface="Courier New" panose="02070309020205020404" pitchFamily="49" charset="0"/>
                </a:rPr>
                <a:t>Chapter </a:t>
              </a:r>
              <a:r>
                <a:rPr lang="en-US" b="1" dirty="0">
                  <a:solidFill>
                    <a:srgbClr val="C00000"/>
                  </a:solidFill>
                  <a:latin typeface="Courier New" panose="02070309020205020404" pitchFamily="49" charset="0"/>
                  <a:cs typeface="Courier New" panose="02070309020205020404" pitchFamily="49" charset="0"/>
                </a:rPr>
                <a:t>0</a:t>
              </a:r>
              <a:r>
                <a:rPr lang="en-US" b="1" dirty="0">
                  <a:latin typeface="Courier New" panose="02070309020205020404" pitchFamily="49" charset="0"/>
                  <a:cs typeface="Courier New" panose="02070309020205020404" pitchFamily="49" charset="0"/>
                </a:rPr>
                <a:t>3</a:t>
              </a:r>
            </a:p>
            <a:p>
              <a:r>
                <a:rPr lang="en-US" b="1" dirty="0">
                  <a:latin typeface="Courier New" panose="02070309020205020404" pitchFamily="49" charset="0"/>
                  <a:cs typeface="Courier New" panose="02070309020205020404" pitchFamily="49" charset="0"/>
                </a:rPr>
                <a:t>Chapter </a:t>
              </a:r>
              <a:r>
                <a:rPr lang="en-US" b="1" dirty="0">
                  <a:solidFill>
                    <a:srgbClr val="C00000"/>
                  </a:solidFill>
                  <a:latin typeface="Courier New" panose="02070309020205020404" pitchFamily="49" charset="0"/>
                  <a:cs typeface="Courier New" panose="02070309020205020404" pitchFamily="49" charset="0"/>
                </a:rPr>
                <a:t>0</a:t>
              </a:r>
              <a:r>
                <a:rPr lang="en-US" b="1" dirty="0">
                  <a:latin typeface="Courier New" panose="02070309020205020404" pitchFamily="49" charset="0"/>
                  <a:cs typeface="Courier New" panose="02070309020205020404" pitchFamily="49" charset="0"/>
                </a:rPr>
                <a:t>4</a:t>
              </a:r>
            </a:p>
            <a:p>
              <a:r>
                <a:rPr lang="en-US" b="1" dirty="0">
                  <a:latin typeface="Courier New" panose="02070309020205020404" pitchFamily="49" charset="0"/>
                  <a:cs typeface="Courier New" panose="02070309020205020404" pitchFamily="49" charset="0"/>
                </a:rPr>
                <a:t>Chapter </a:t>
              </a:r>
              <a:r>
                <a:rPr lang="en-US" b="1" dirty="0">
                  <a:solidFill>
                    <a:srgbClr val="C00000"/>
                  </a:solidFill>
                  <a:latin typeface="Courier New" panose="02070309020205020404" pitchFamily="49" charset="0"/>
                  <a:cs typeface="Courier New" panose="02070309020205020404" pitchFamily="49" charset="0"/>
                </a:rPr>
                <a:t>0</a:t>
              </a:r>
              <a:r>
                <a:rPr lang="en-US" b="1" dirty="0">
                  <a:latin typeface="Courier New" panose="02070309020205020404" pitchFamily="49" charset="0"/>
                  <a:cs typeface="Courier New" panose="02070309020205020404" pitchFamily="49" charset="0"/>
                </a:rPr>
                <a:t>5</a:t>
              </a:r>
            </a:p>
            <a:p>
              <a:r>
                <a:rPr lang="en-US" b="1" dirty="0">
                  <a:latin typeface="Courier New" panose="02070309020205020404" pitchFamily="49" charset="0"/>
                  <a:cs typeface="Courier New" panose="02070309020205020404" pitchFamily="49" charset="0"/>
                </a:rPr>
                <a:t>Chapter </a:t>
              </a:r>
              <a:r>
                <a:rPr lang="en-US" b="1" dirty="0">
                  <a:solidFill>
                    <a:srgbClr val="C00000"/>
                  </a:solidFill>
                  <a:latin typeface="Courier New" panose="02070309020205020404" pitchFamily="49" charset="0"/>
                  <a:cs typeface="Courier New" panose="02070309020205020404" pitchFamily="49" charset="0"/>
                </a:rPr>
                <a:t>0</a:t>
              </a:r>
              <a:r>
                <a:rPr lang="en-US" b="1" dirty="0">
                  <a:latin typeface="Courier New" panose="02070309020205020404" pitchFamily="49" charset="0"/>
                  <a:cs typeface="Courier New" panose="02070309020205020404" pitchFamily="49" charset="0"/>
                </a:rPr>
                <a:t>6</a:t>
              </a:r>
            </a:p>
            <a:p>
              <a:r>
                <a:rPr lang="en-US" b="1" dirty="0">
                  <a:latin typeface="Courier New" panose="02070309020205020404" pitchFamily="49" charset="0"/>
                  <a:cs typeface="Courier New" panose="02070309020205020404" pitchFamily="49" charset="0"/>
                </a:rPr>
                <a:t>Chapter </a:t>
              </a:r>
              <a:r>
                <a:rPr lang="en-US" b="1" dirty="0">
                  <a:solidFill>
                    <a:srgbClr val="C00000"/>
                  </a:solidFill>
                  <a:latin typeface="Courier New" panose="02070309020205020404" pitchFamily="49" charset="0"/>
                  <a:cs typeface="Courier New" panose="02070309020205020404" pitchFamily="49" charset="0"/>
                </a:rPr>
                <a:t>0</a:t>
              </a:r>
              <a:r>
                <a:rPr lang="en-US" b="1" dirty="0">
                  <a:latin typeface="Courier New" panose="02070309020205020404" pitchFamily="49" charset="0"/>
                  <a:cs typeface="Courier New" panose="02070309020205020404" pitchFamily="49" charset="0"/>
                </a:rPr>
                <a:t>7</a:t>
              </a:r>
            </a:p>
            <a:p>
              <a:r>
                <a:rPr lang="en-US" b="1" dirty="0">
                  <a:latin typeface="Courier New" panose="02070309020205020404" pitchFamily="49" charset="0"/>
                  <a:cs typeface="Courier New" panose="02070309020205020404" pitchFamily="49" charset="0"/>
                </a:rPr>
                <a:t>Chapter </a:t>
              </a:r>
              <a:r>
                <a:rPr lang="en-US" b="1" dirty="0">
                  <a:solidFill>
                    <a:srgbClr val="C00000"/>
                  </a:solidFill>
                  <a:latin typeface="Courier New" panose="02070309020205020404" pitchFamily="49" charset="0"/>
                  <a:cs typeface="Courier New" panose="02070309020205020404" pitchFamily="49" charset="0"/>
                </a:rPr>
                <a:t>0</a:t>
              </a:r>
              <a:r>
                <a:rPr lang="en-US" b="1" dirty="0">
                  <a:latin typeface="Courier New" panose="02070309020205020404" pitchFamily="49" charset="0"/>
                  <a:cs typeface="Courier New" panose="02070309020205020404" pitchFamily="49" charset="0"/>
                </a:rPr>
                <a:t>8</a:t>
              </a:r>
            </a:p>
            <a:p>
              <a:r>
                <a:rPr lang="en-US" b="1" dirty="0">
                  <a:latin typeface="Courier New" panose="02070309020205020404" pitchFamily="49" charset="0"/>
                  <a:cs typeface="Courier New" panose="02070309020205020404" pitchFamily="49" charset="0"/>
                </a:rPr>
                <a:t>Chapter </a:t>
              </a:r>
              <a:r>
                <a:rPr lang="en-US" b="1" dirty="0">
                  <a:solidFill>
                    <a:srgbClr val="C00000"/>
                  </a:solidFill>
                  <a:latin typeface="Courier New" panose="02070309020205020404" pitchFamily="49" charset="0"/>
                  <a:cs typeface="Courier New" panose="02070309020205020404" pitchFamily="49" charset="0"/>
                </a:rPr>
                <a:t>0</a:t>
              </a:r>
              <a:r>
                <a:rPr lang="en-US" b="1" dirty="0">
                  <a:latin typeface="Courier New" panose="02070309020205020404" pitchFamily="49" charset="0"/>
                  <a:cs typeface="Courier New" panose="02070309020205020404" pitchFamily="49" charset="0"/>
                </a:rPr>
                <a:t>9</a:t>
              </a:r>
            </a:p>
            <a:p>
              <a:r>
                <a:rPr lang="en-US" b="1" dirty="0">
                  <a:latin typeface="Courier New" panose="02070309020205020404" pitchFamily="49" charset="0"/>
                  <a:cs typeface="Courier New" panose="02070309020205020404" pitchFamily="49" charset="0"/>
                </a:rPr>
                <a:t>Chapter 10</a:t>
              </a:r>
            </a:p>
            <a:p>
              <a:r>
                <a:rPr lang="en-US" b="1" dirty="0">
                  <a:latin typeface="Courier New" panose="02070309020205020404" pitchFamily="49" charset="0"/>
                  <a:cs typeface="Courier New" panose="02070309020205020404" pitchFamily="49" charset="0"/>
                </a:rPr>
                <a:t>Chapter 11</a:t>
              </a:r>
            </a:p>
          </p:txBody>
        </p:sp>
        <p:sp>
          <p:nvSpPr>
            <p:cNvPr id="33" name="TextBox 32">
              <a:extLst>
                <a:ext uri="{FF2B5EF4-FFF2-40B4-BE49-F238E27FC236}">
                  <a16:creationId xmlns:a16="http://schemas.microsoft.com/office/drawing/2014/main" id="{F830197A-32CB-4DC8-8A4F-79154BF95E83}"/>
                </a:ext>
              </a:extLst>
            </p:cNvPr>
            <p:cNvSpPr txBox="1"/>
            <p:nvPr/>
          </p:nvSpPr>
          <p:spPr>
            <a:xfrm>
              <a:off x="4075315" y="2565400"/>
              <a:ext cx="1479893" cy="523220"/>
            </a:xfrm>
            <a:prstGeom prst="rect">
              <a:avLst/>
            </a:prstGeom>
            <a:noFill/>
          </p:spPr>
          <p:txBody>
            <a:bodyPr wrap="none" rtlCol="0">
              <a:spAutoFit/>
            </a:bodyPr>
            <a:lstStyle/>
            <a:p>
              <a:pPr algn="ctr"/>
              <a:r>
                <a:rPr lang="en-US" sz="1400" i="1" dirty="0"/>
                <a:t>Enter chapter</a:t>
              </a:r>
            </a:p>
            <a:p>
              <a:pPr algn="ctr"/>
              <a:r>
                <a:rPr lang="en-US" sz="1400" i="1" dirty="0"/>
                <a:t> names this way…</a:t>
              </a:r>
            </a:p>
          </p:txBody>
        </p:sp>
      </p:grpSp>
      <p:grpSp>
        <p:nvGrpSpPr>
          <p:cNvPr id="39" name="Group 38">
            <a:extLst>
              <a:ext uri="{FF2B5EF4-FFF2-40B4-BE49-F238E27FC236}">
                <a16:creationId xmlns:a16="http://schemas.microsoft.com/office/drawing/2014/main" id="{BEDE95D1-15A3-40A2-B48F-83CB6EB73BDE}"/>
              </a:ext>
            </a:extLst>
          </p:cNvPr>
          <p:cNvGrpSpPr/>
          <p:nvPr/>
        </p:nvGrpSpPr>
        <p:grpSpPr>
          <a:xfrm>
            <a:off x="9812747" y="2499360"/>
            <a:ext cx="1479892" cy="3940691"/>
            <a:chOff x="9475862" y="2296160"/>
            <a:chExt cx="1479892" cy="3940691"/>
          </a:xfrm>
        </p:grpSpPr>
        <p:sp>
          <p:nvSpPr>
            <p:cNvPr id="34" name="TextBox 33">
              <a:extLst>
                <a:ext uri="{FF2B5EF4-FFF2-40B4-BE49-F238E27FC236}">
                  <a16:creationId xmlns:a16="http://schemas.microsoft.com/office/drawing/2014/main" id="{C7304597-076E-49C7-AAC5-A451B3C6E68A}"/>
                </a:ext>
              </a:extLst>
            </p:cNvPr>
            <p:cNvSpPr txBox="1"/>
            <p:nvPr/>
          </p:nvSpPr>
          <p:spPr>
            <a:xfrm>
              <a:off x="9688260" y="2296160"/>
              <a:ext cx="1055097" cy="369332"/>
            </a:xfrm>
            <a:prstGeom prst="rect">
              <a:avLst/>
            </a:prstGeom>
            <a:noFill/>
          </p:spPr>
          <p:txBody>
            <a:bodyPr wrap="none" rtlCol="0">
              <a:spAutoFit/>
            </a:bodyPr>
            <a:lstStyle/>
            <a:p>
              <a:r>
                <a:rPr lang="en-US" b="1" dirty="0">
                  <a:solidFill>
                    <a:srgbClr val="C00000"/>
                  </a:solidFill>
                </a:rPr>
                <a:t>Solution!</a:t>
              </a:r>
            </a:p>
          </p:txBody>
        </p:sp>
        <p:sp>
          <p:nvSpPr>
            <p:cNvPr id="35" name="TextBox 34">
              <a:extLst>
                <a:ext uri="{FF2B5EF4-FFF2-40B4-BE49-F238E27FC236}">
                  <a16:creationId xmlns:a16="http://schemas.microsoft.com/office/drawing/2014/main" id="{44FAAEC6-AC11-4C4A-9BDA-F5F9752051AE}"/>
                </a:ext>
              </a:extLst>
            </p:cNvPr>
            <p:cNvSpPr txBox="1"/>
            <p:nvPr/>
          </p:nvSpPr>
          <p:spPr>
            <a:xfrm>
              <a:off x="9717338" y="3097530"/>
              <a:ext cx="1149674" cy="3139321"/>
            </a:xfrm>
            <a:prstGeom prst="rect">
              <a:avLst/>
            </a:prstGeom>
            <a:noFill/>
          </p:spPr>
          <p:txBody>
            <a:bodyPr wrap="none" rtlCol="0">
              <a:spAutoFit/>
            </a:bodyPr>
            <a:lstStyle/>
            <a:p>
              <a:r>
                <a:rPr lang="es-ES" b="1" dirty="0">
                  <a:latin typeface="Courier New" panose="02070309020205020404" pitchFamily="49" charset="0"/>
                  <a:cs typeface="Courier New" panose="02070309020205020404" pitchFamily="49" charset="0"/>
                </a:rPr>
                <a:t>Query</a:t>
              </a:r>
              <a:r>
                <a:rPr lang="es-ES" b="1" dirty="0">
                  <a:solidFill>
                    <a:srgbClr val="C00000"/>
                  </a:solidFill>
                  <a:latin typeface="Courier New" panose="02070309020205020404" pitchFamily="49" charset="0"/>
                  <a:cs typeface="Courier New" panose="02070309020205020404" pitchFamily="49" charset="0"/>
                </a:rPr>
                <a:t>0</a:t>
              </a:r>
              <a:r>
                <a:rPr lang="es-ES" b="1" dirty="0">
                  <a:latin typeface="Courier New" panose="02070309020205020404" pitchFamily="49" charset="0"/>
                  <a:cs typeface="Courier New" panose="02070309020205020404" pitchFamily="49" charset="0"/>
                </a:rPr>
                <a:t>1</a:t>
              </a:r>
            </a:p>
            <a:p>
              <a:r>
                <a:rPr lang="es-ES" b="1" dirty="0">
                  <a:latin typeface="Courier New" panose="02070309020205020404" pitchFamily="49" charset="0"/>
                  <a:cs typeface="Courier New" panose="02070309020205020404" pitchFamily="49" charset="0"/>
                </a:rPr>
                <a:t>Query</a:t>
              </a:r>
              <a:r>
                <a:rPr lang="es-ES" b="1" dirty="0">
                  <a:solidFill>
                    <a:srgbClr val="C00000"/>
                  </a:solidFill>
                  <a:latin typeface="Courier New" panose="02070309020205020404" pitchFamily="49" charset="0"/>
                  <a:cs typeface="Courier New" panose="02070309020205020404" pitchFamily="49" charset="0"/>
                </a:rPr>
                <a:t>0</a:t>
              </a:r>
              <a:r>
                <a:rPr lang="es-ES" b="1" dirty="0">
                  <a:latin typeface="Courier New" panose="02070309020205020404" pitchFamily="49" charset="0"/>
                  <a:cs typeface="Courier New" panose="02070309020205020404" pitchFamily="49" charset="0"/>
                </a:rPr>
                <a:t>2</a:t>
              </a:r>
            </a:p>
            <a:p>
              <a:r>
                <a:rPr lang="es-ES" b="1" dirty="0">
                  <a:latin typeface="Courier New" panose="02070309020205020404" pitchFamily="49" charset="0"/>
                  <a:cs typeface="Courier New" panose="02070309020205020404" pitchFamily="49" charset="0"/>
                </a:rPr>
                <a:t>Query</a:t>
              </a:r>
              <a:r>
                <a:rPr lang="es-ES" b="1" dirty="0">
                  <a:solidFill>
                    <a:srgbClr val="C00000"/>
                  </a:solidFill>
                  <a:latin typeface="Courier New" panose="02070309020205020404" pitchFamily="49" charset="0"/>
                  <a:cs typeface="Courier New" panose="02070309020205020404" pitchFamily="49" charset="0"/>
                </a:rPr>
                <a:t>0</a:t>
              </a:r>
              <a:r>
                <a:rPr lang="es-ES" b="1" dirty="0">
                  <a:latin typeface="Courier New" panose="02070309020205020404" pitchFamily="49" charset="0"/>
                  <a:cs typeface="Courier New" panose="02070309020205020404" pitchFamily="49" charset="0"/>
                </a:rPr>
                <a:t>3</a:t>
              </a:r>
            </a:p>
            <a:p>
              <a:r>
                <a:rPr lang="es-ES" b="1" dirty="0">
                  <a:latin typeface="Courier New" panose="02070309020205020404" pitchFamily="49" charset="0"/>
                  <a:cs typeface="Courier New" panose="02070309020205020404" pitchFamily="49" charset="0"/>
                </a:rPr>
                <a:t>Query</a:t>
              </a:r>
              <a:r>
                <a:rPr lang="es-ES" b="1" dirty="0">
                  <a:solidFill>
                    <a:srgbClr val="C00000"/>
                  </a:solidFill>
                  <a:latin typeface="Courier New" panose="02070309020205020404" pitchFamily="49" charset="0"/>
                  <a:cs typeface="Courier New" panose="02070309020205020404" pitchFamily="49" charset="0"/>
                </a:rPr>
                <a:t>0</a:t>
              </a:r>
              <a:r>
                <a:rPr lang="es-ES" b="1" dirty="0">
                  <a:latin typeface="Courier New" panose="02070309020205020404" pitchFamily="49" charset="0"/>
                  <a:cs typeface="Courier New" panose="02070309020205020404" pitchFamily="49" charset="0"/>
                </a:rPr>
                <a:t>4</a:t>
              </a:r>
            </a:p>
            <a:p>
              <a:r>
                <a:rPr lang="es-ES" b="1" dirty="0">
                  <a:latin typeface="Courier New" panose="02070309020205020404" pitchFamily="49" charset="0"/>
                  <a:cs typeface="Courier New" panose="02070309020205020404" pitchFamily="49" charset="0"/>
                </a:rPr>
                <a:t>Query</a:t>
              </a:r>
              <a:r>
                <a:rPr lang="es-ES" b="1" dirty="0">
                  <a:solidFill>
                    <a:srgbClr val="C00000"/>
                  </a:solidFill>
                  <a:latin typeface="Courier New" panose="02070309020205020404" pitchFamily="49" charset="0"/>
                  <a:cs typeface="Courier New" panose="02070309020205020404" pitchFamily="49" charset="0"/>
                </a:rPr>
                <a:t>0</a:t>
              </a:r>
              <a:r>
                <a:rPr lang="es-ES" b="1" dirty="0">
                  <a:latin typeface="Courier New" panose="02070309020205020404" pitchFamily="49" charset="0"/>
                  <a:cs typeface="Courier New" panose="02070309020205020404" pitchFamily="49" charset="0"/>
                </a:rPr>
                <a:t>5</a:t>
              </a:r>
            </a:p>
            <a:p>
              <a:r>
                <a:rPr lang="es-ES" b="1" dirty="0">
                  <a:latin typeface="Courier New" panose="02070309020205020404" pitchFamily="49" charset="0"/>
                  <a:cs typeface="Courier New" panose="02070309020205020404" pitchFamily="49" charset="0"/>
                </a:rPr>
                <a:t>Query</a:t>
              </a:r>
              <a:r>
                <a:rPr lang="es-ES" b="1" dirty="0">
                  <a:solidFill>
                    <a:srgbClr val="C00000"/>
                  </a:solidFill>
                  <a:latin typeface="Courier New" panose="02070309020205020404" pitchFamily="49" charset="0"/>
                  <a:cs typeface="Courier New" panose="02070309020205020404" pitchFamily="49" charset="0"/>
                </a:rPr>
                <a:t>0</a:t>
              </a:r>
              <a:r>
                <a:rPr lang="es-ES" b="1" dirty="0">
                  <a:latin typeface="Courier New" panose="02070309020205020404" pitchFamily="49" charset="0"/>
                  <a:cs typeface="Courier New" panose="02070309020205020404" pitchFamily="49" charset="0"/>
                </a:rPr>
                <a:t>6</a:t>
              </a:r>
            </a:p>
            <a:p>
              <a:r>
                <a:rPr lang="es-ES" b="1" dirty="0">
                  <a:latin typeface="Courier New" panose="02070309020205020404" pitchFamily="49" charset="0"/>
                  <a:cs typeface="Courier New" panose="02070309020205020404" pitchFamily="49" charset="0"/>
                </a:rPr>
                <a:t>Query</a:t>
              </a:r>
              <a:r>
                <a:rPr lang="es-ES" b="1" dirty="0">
                  <a:solidFill>
                    <a:srgbClr val="C00000"/>
                  </a:solidFill>
                  <a:latin typeface="Courier New" panose="02070309020205020404" pitchFamily="49" charset="0"/>
                  <a:cs typeface="Courier New" panose="02070309020205020404" pitchFamily="49" charset="0"/>
                </a:rPr>
                <a:t>0</a:t>
              </a:r>
              <a:r>
                <a:rPr lang="es-ES" b="1" dirty="0">
                  <a:latin typeface="Courier New" panose="02070309020205020404" pitchFamily="49" charset="0"/>
                  <a:cs typeface="Courier New" panose="02070309020205020404" pitchFamily="49" charset="0"/>
                </a:rPr>
                <a:t>7</a:t>
              </a:r>
            </a:p>
            <a:p>
              <a:r>
                <a:rPr lang="es-ES" b="1" dirty="0">
                  <a:latin typeface="Courier New" panose="02070309020205020404" pitchFamily="49" charset="0"/>
                  <a:cs typeface="Courier New" panose="02070309020205020404" pitchFamily="49" charset="0"/>
                </a:rPr>
                <a:t>Query</a:t>
              </a:r>
              <a:r>
                <a:rPr lang="es-ES" b="1" dirty="0">
                  <a:solidFill>
                    <a:srgbClr val="C00000"/>
                  </a:solidFill>
                  <a:latin typeface="Courier New" panose="02070309020205020404" pitchFamily="49" charset="0"/>
                  <a:cs typeface="Courier New" panose="02070309020205020404" pitchFamily="49" charset="0"/>
                </a:rPr>
                <a:t>0</a:t>
              </a:r>
              <a:r>
                <a:rPr lang="es-ES" b="1" dirty="0">
                  <a:latin typeface="Courier New" panose="02070309020205020404" pitchFamily="49" charset="0"/>
                  <a:cs typeface="Courier New" panose="02070309020205020404" pitchFamily="49" charset="0"/>
                </a:rPr>
                <a:t>8</a:t>
              </a:r>
            </a:p>
            <a:p>
              <a:r>
                <a:rPr lang="es-ES" b="1" dirty="0">
                  <a:latin typeface="Courier New" panose="02070309020205020404" pitchFamily="49" charset="0"/>
                  <a:cs typeface="Courier New" panose="02070309020205020404" pitchFamily="49" charset="0"/>
                </a:rPr>
                <a:t>Query</a:t>
              </a:r>
              <a:r>
                <a:rPr lang="es-ES" b="1" dirty="0">
                  <a:solidFill>
                    <a:srgbClr val="C00000"/>
                  </a:solidFill>
                  <a:latin typeface="Courier New" panose="02070309020205020404" pitchFamily="49" charset="0"/>
                  <a:cs typeface="Courier New" panose="02070309020205020404" pitchFamily="49" charset="0"/>
                </a:rPr>
                <a:t>0</a:t>
              </a:r>
              <a:r>
                <a:rPr lang="es-ES" b="1" dirty="0">
                  <a:latin typeface="Courier New" panose="02070309020205020404" pitchFamily="49" charset="0"/>
                  <a:cs typeface="Courier New" panose="02070309020205020404" pitchFamily="49" charset="0"/>
                </a:rPr>
                <a:t>9</a:t>
              </a:r>
            </a:p>
            <a:p>
              <a:r>
                <a:rPr lang="es-ES" b="1" dirty="0">
                  <a:latin typeface="Courier New" panose="02070309020205020404" pitchFamily="49" charset="0"/>
                  <a:cs typeface="Courier New" panose="02070309020205020404" pitchFamily="49" charset="0"/>
                </a:rPr>
                <a:t>Query10</a:t>
              </a:r>
            </a:p>
            <a:p>
              <a:r>
                <a:rPr lang="es-ES" b="1" dirty="0">
                  <a:latin typeface="Courier New" panose="02070309020205020404" pitchFamily="49" charset="0"/>
                  <a:cs typeface="Courier New" panose="02070309020205020404" pitchFamily="49" charset="0"/>
                </a:rPr>
                <a:t>Query11</a:t>
              </a:r>
              <a:endParaRPr lang="en-US" b="1" dirty="0">
                <a:latin typeface="Courier New" panose="02070309020205020404" pitchFamily="49" charset="0"/>
                <a:cs typeface="Courier New" panose="02070309020205020404" pitchFamily="49" charset="0"/>
              </a:endParaRPr>
            </a:p>
          </p:txBody>
        </p:sp>
        <p:sp>
          <p:nvSpPr>
            <p:cNvPr id="36" name="TextBox 35">
              <a:extLst>
                <a:ext uri="{FF2B5EF4-FFF2-40B4-BE49-F238E27FC236}">
                  <a16:creationId xmlns:a16="http://schemas.microsoft.com/office/drawing/2014/main" id="{0E1ED8FC-51BF-41B7-8FEB-16A00B33D528}"/>
                </a:ext>
              </a:extLst>
            </p:cNvPr>
            <p:cNvSpPr txBox="1"/>
            <p:nvPr/>
          </p:nvSpPr>
          <p:spPr>
            <a:xfrm>
              <a:off x="9475862" y="2565400"/>
              <a:ext cx="1479892" cy="523220"/>
            </a:xfrm>
            <a:prstGeom prst="rect">
              <a:avLst/>
            </a:prstGeom>
            <a:noFill/>
          </p:spPr>
          <p:txBody>
            <a:bodyPr wrap="none" rtlCol="0">
              <a:spAutoFit/>
            </a:bodyPr>
            <a:lstStyle/>
            <a:p>
              <a:pPr algn="ctr"/>
              <a:r>
                <a:rPr lang="en-US" sz="1400" i="1" dirty="0"/>
                <a:t>Enter query</a:t>
              </a:r>
              <a:br>
                <a:rPr lang="en-US" sz="1400" i="1" dirty="0"/>
              </a:br>
              <a:r>
                <a:rPr lang="en-US" sz="1400" i="1" dirty="0"/>
                <a:t>names this way…</a:t>
              </a:r>
            </a:p>
          </p:txBody>
        </p:sp>
      </p:grpSp>
      <p:cxnSp>
        <p:nvCxnSpPr>
          <p:cNvPr id="23" name="Straight Connector 22">
            <a:extLst>
              <a:ext uri="{FF2B5EF4-FFF2-40B4-BE49-F238E27FC236}">
                <a16:creationId xmlns:a16="http://schemas.microsoft.com/office/drawing/2014/main" id="{9E99F015-E8F7-4A18-98DD-83E4DB5F6D6B}"/>
              </a:ext>
            </a:extLst>
          </p:cNvPr>
          <p:cNvCxnSpPr>
            <a:cxnSpLocks/>
          </p:cNvCxnSpPr>
          <p:nvPr/>
        </p:nvCxnSpPr>
        <p:spPr>
          <a:xfrm>
            <a:off x="6709833" y="2108200"/>
            <a:ext cx="0" cy="421640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356359A-766E-450F-B3B6-781E8F395F1E}"/>
              </a:ext>
            </a:extLst>
          </p:cNvPr>
          <p:cNvSpPr txBox="1"/>
          <p:nvPr/>
        </p:nvSpPr>
        <p:spPr>
          <a:xfrm>
            <a:off x="441159" y="3234357"/>
            <a:ext cx="1563248" cy="3139321"/>
          </a:xfrm>
          <a:prstGeom prst="rect">
            <a:avLst/>
          </a:prstGeom>
          <a:noFill/>
        </p:spPr>
        <p:txBody>
          <a:bodyPr wrap="none" rtlCol="0">
            <a:spAutoFit/>
          </a:bodyPr>
          <a:lstStyle/>
          <a:p>
            <a:r>
              <a:rPr lang="fr-FR" b="1" dirty="0" err="1">
                <a:latin typeface="Courier New" panose="02070309020205020404" pitchFamily="49" charset="0"/>
                <a:cs typeface="Courier New" panose="02070309020205020404" pitchFamily="49" charset="0"/>
              </a:rPr>
              <a:t>Chapter</a:t>
            </a:r>
            <a:r>
              <a:rPr lang="fr-FR" b="1" dirty="0">
                <a:latin typeface="Courier New" panose="02070309020205020404" pitchFamily="49" charset="0"/>
                <a:cs typeface="Courier New" panose="02070309020205020404" pitchFamily="49" charset="0"/>
              </a:rPr>
              <a:t> 3</a:t>
            </a:r>
          </a:p>
          <a:p>
            <a:r>
              <a:rPr lang="fr-FR" b="1" dirty="0" err="1">
                <a:latin typeface="Courier New" panose="02070309020205020404" pitchFamily="49" charset="0"/>
                <a:cs typeface="Courier New" panose="02070309020205020404" pitchFamily="49" charset="0"/>
              </a:rPr>
              <a:t>Chapter</a:t>
            </a:r>
            <a:r>
              <a:rPr lang="fr-FR" b="1" dirty="0">
                <a:latin typeface="Courier New" panose="02070309020205020404" pitchFamily="49" charset="0"/>
                <a:cs typeface="Courier New" panose="02070309020205020404" pitchFamily="49" charset="0"/>
              </a:rPr>
              <a:t> 9</a:t>
            </a:r>
          </a:p>
          <a:p>
            <a:r>
              <a:rPr lang="fr-FR" b="1" dirty="0" err="1">
                <a:latin typeface="Courier New" panose="02070309020205020404" pitchFamily="49" charset="0"/>
                <a:cs typeface="Courier New" panose="02070309020205020404" pitchFamily="49" charset="0"/>
              </a:rPr>
              <a:t>Chapter</a:t>
            </a:r>
            <a:r>
              <a:rPr lang="fr-FR" b="1" dirty="0">
                <a:latin typeface="Courier New" panose="02070309020205020404" pitchFamily="49" charset="0"/>
                <a:cs typeface="Courier New" panose="02070309020205020404" pitchFamily="49" charset="0"/>
              </a:rPr>
              <a:t> 5</a:t>
            </a:r>
          </a:p>
          <a:p>
            <a:r>
              <a:rPr lang="fr-FR" b="1" dirty="0" err="1">
                <a:latin typeface="Courier New" panose="02070309020205020404" pitchFamily="49" charset="0"/>
                <a:cs typeface="Courier New" panose="02070309020205020404" pitchFamily="49" charset="0"/>
              </a:rPr>
              <a:t>Chapter</a:t>
            </a:r>
            <a:r>
              <a:rPr lang="fr-FR" b="1" dirty="0">
                <a:latin typeface="Courier New" panose="02070309020205020404" pitchFamily="49" charset="0"/>
                <a:cs typeface="Courier New" panose="02070309020205020404" pitchFamily="49" charset="0"/>
              </a:rPr>
              <a:t> 4</a:t>
            </a:r>
          </a:p>
          <a:p>
            <a:r>
              <a:rPr lang="fr-FR" b="1" dirty="0" err="1">
                <a:latin typeface="Courier New" panose="02070309020205020404" pitchFamily="49" charset="0"/>
                <a:cs typeface="Courier New" panose="02070309020205020404" pitchFamily="49" charset="0"/>
              </a:rPr>
              <a:t>Chapter</a:t>
            </a:r>
            <a:r>
              <a:rPr lang="fr-FR" b="1" dirty="0">
                <a:latin typeface="Courier New" panose="02070309020205020404" pitchFamily="49" charset="0"/>
                <a:cs typeface="Courier New" panose="02070309020205020404" pitchFamily="49" charset="0"/>
              </a:rPr>
              <a:t> 1</a:t>
            </a:r>
          </a:p>
          <a:p>
            <a:r>
              <a:rPr lang="fr-FR" b="1" dirty="0" err="1">
                <a:latin typeface="Courier New" panose="02070309020205020404" pitchFamily="49" charset="0"/>
                <a:cs typeface="Courier New" panose="02070309020205020404" pitchFamily="49" charset="0"/>
              </a:rPr>
              <a:t>Chapter</a:t>
            </a:r>
            <a:r>
              <a:rPr lang="fr-FR" b="1" dirty="0">
                <a:latin typeface="Courier New" panose="02070309020205020404" pitchFamily="49" charset="0"/>
                <a:cs typeface="Courier New" panose="02070309020205020404" pitchFamily="49" charset="0"/>
              </a:rPr>
              <a:t> 10</a:t>
            </a:r>
          </a:p>
          <a:p>
            <a:r>
              <a:rPr lang="fr-FR" b="1" dirty="0" err="1">
                <a:latin typeface="Courier New" panose="02070309020205020404" pitchFamily="49" charset="0"/>
                <a:cs typeface="Courier New" panose="02070309020205020404" pitchFamily="49" charset="0"/>
              </a:rPr>
              <a:t>Chapter</a:t>
            </a:r>
            <a:r>
              <a:rPr lang="fr-FR" b="1" dirty="0">
                <a:latin typeface="Courier New" panose="02070309020205020404" pitchFamily="49" charset="0"/>
                <a:cs typeface="Courier New" panose="02070309020205020404" pitchFamily="49" charset="0"/>
              </a:rPr>
              <a:t> 7</a:t>
            </a:r>
          </a:p>
          <a:p>
            <a:r>
              <a:rPr lang="fr-FR" b="1" dirty="0" err="1">
                <a:latin typeface="Courier New" panose="02070309020205020404" pitchFamily="49" charset="0"/>
                <a:cs typeface="Courier New" panose="02070309020205020404" pitchFamily="49" charset="0"/>
              </a:rPr>
              <a:t>Chapter</a:t>
            </a:r>
            <a:r>
              <a:rPr lang="fr-FR" b="1" dirty="0">
                <a:latin typeface="Courier New" panose="02070309020205020404" pitchFamily="49" charset="0"/>
                <a:cs typeface="Courier New" panose="02070309020205020404" pitchFamily="49" charset="0"/>
              </a:rPr>
              <a:t> 6</a:t>
            </a:r>
          </a:p>
          <a:p>
            <a:r>
              <a:rPr lang="fr-FR" b="1" dirty="0" err="1">
                <a:latin typeface="Courier New" panose="02070309020205020404" pitchFamily="49" charset="0"/>
                <a:cs typeface="Courier New" panose="02070309020205020404" pitchFamily="49" charset="0"/>
              </a:rPr>
              <a:t>Chapter</a:t>
            </a:r>
            <a:r>
              <a:rPr lang="fr-FR" b="1" dirty="0">
                <a:latin typeface="Courier New" panose="02070309020205020404" pitchFamily="49" charset="0"/>
                <a:cs typeface="Courier New" panose="02070309020205020404" pitchFamily="49" charset="0"/>
              </a:rPr>
              <a:t> 11</a:t>
            </a:r>
          </a:p>
          <a:p>
            <a:r>
              <a:rPr lang="fr-FR" b="1" dirty="0" err="1">
                <a:latin typeface="Courier New" panose="02070309020205020404" pitchFamily="49" charset="0"/>
                <a:cs typeface="Courier New" panose="02070309020205020404" pitchFamily="49" charset="0"/>
              </a:rPr>
              <a:t>Chapter</a:t>
            </a:r>
            <a:r>
              <a:rPr lang="fr-FR" b="1" dirty="0">
                <a:latin typeface="Courier New" panose="02070309020205020404" pitchFamily="49" charset="0"/>
                <a:cs typeface="Courier New" panose="02070309020205020404" pitchFamily="49" charset="0"/>
              </a:rPr>
              <a:t> 8</a:t>
            </a:r>
          </a:p>
          <a:p>
            <a:r>
              <a:rPr lang="fr-FR" b="1" dirty="0" err="1">
                <a:latin typeface="Courier New" panose="02070309020205020404" pitchFamily="49" charset="0"/>
                <a:cs typeface="Courier New" panose="02070309020205020404" pitchFamily="49" charset="0"/>
              </a:rPr>
              <a:t>Chapter</a:t>
            </a:r>
            <a:r>
              <a:rPr lang="fr-FR" b="1" dirty="0">
                <a:latin typeface="Courier New" panose="02070309020205020404" pitchFamily="49" charset="0"/>
                <a:cs typeface="Courier New" panose="02070309020205020404" pitchFamily="49" charset="0"/>
              </a:rPr>
              <a:t> 2</a:t>
            </a:r>
            <a:endParaRPr lang="en-US" b="1" dirty="0">
              <a:latin typeface="Courier New" panose="02070309020205020404" pitchFamily="49" charset="0"/>
              <a:cs typeface="Courier New" panose="02070309020205020404" pitchFamily="49" charset="0"/>
            </a:endParaRPr>
          </a:p>
        </p:txBody>
      </p:sp>
      <p:grpSp>
        <p:nvGrpSpPr>
          <p:cNvPr id="45" name="Group 44">
            <a:extLst>
              <a:ext uri="{FF2B5EF4-FFF2-40B4-BE49-F238E27FC236}">
                <a16:creationId xmlns:a16="http://schemas.microsoft.com/office/drawing/2014/main" id="{4F451018-EBA9-40EF-A940-42E89B0A1A37}"/>
              </a:ext>
            </a:extLst>
          </p:cNvPr>
          <p:cNvGrpSpPr/>
          <p:nvPr/>
        </p:nvGrpSpPr>
        <p:grpSpPr>
          <a:xfrm>
            <a:off x="537633" y="3302000"/>
            <a:ext cx="1365674" cy="2954867"/>
            <a:chOff x="6786033" y="2108200"/>
            <a:chExt cx="1365674" cy="2954867"/>
          </a:xfrm>
        </p:grpSpPr>
        <p:sp>
          <p:nvSpPr>
            <p:cNvPr id="46" name="Rectangle 45">
              <a:extLst>
                <a:ext uri="{FF2B5EF4-FFF2-40B4-BE49-F238E27FC236}">
                  <a16:creationId xmlns:a16="http://schemas.microsoft.com/office/drawing/2014/main" id="{DD37965E-1874-4678-845B-32337AC46606}"/>
                </a:ext>
              </a:extLst>
            </p:cNvPr>
            <p:cNvSpPr/>
            <p:nvPr/>
          </p:nvSpPr>
          <p:spPr>
            <a:xfrm>
              <a:off x="6786033" y="2108200"/>
              <a:ext cx="131234" cy="2954867"/>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7" name="Rectangle 46">
              <a:extLst>
                <a:ext uri="{FF2B5EF4-FFF2-40B4-BE49-F238E27FC236}">
                  <a16:creationId xmlns:a16="http://schemas.microsoft.com/office/drawing/2014/main" id="{9B390407-C375-45D1-887F-06DBBF39B05C}"/>
                </a:ext>
              </a:extLst>
            </p:cNvPr>
            <p:cNvSpPr/>
            <p:nvPr/>
          </p:nvSpPr>
          <p:spPr>
            <a:xfrm>
              <a:off x="6923193" y="2108200"/>
              <a:ext cx="131234" cy="2954867"/>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8" name="Rectangle 47">
              <a:extLst>
                <a:ext uri="{FF2B5EF4-FFF2-40B4-BE49-F238E27FC236}">
                  <a16:creationId xmlns:a16="http://schemas.microsoft.com/office/drawing/2014/main" id="{8410CB68-C284-487F-B2F8-18D7F584A9BE}"/>
                </a:ext>
              </a:extLst>
            </p:cNvPr>
            <p:cNvSpPr/>
            <p:nvPr/>
          </p:nvSpPr>
          <p:spPr>
            <a:xfrm>
              <a:off x="7060353" y="2108200"/>
              <a:ext cx="131234" cy="2954867"/>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9" name="Rectangle 48">
              <a:extLst>
                <a:ext uri="{FF2B5EF4-FFF2-40B4-BE49-F238E27FC236}">
                  <a16:creationId xmlns:a16="http://schemas.microsoft.com/office/drawing/2014/main" id="{150CF6D0-48B0-4B33-BA8F-73FFEC0A3233}"/>
                </a:ext>
              </a:extLst>
            </p:cNvPr>
            <p:cNvSpPr/>
            <p:nvPr/>
          </p:nvSpPr>
          <p:spPr>
            <a:xfrm>
              <a:off x="7197513" y="2108200"/>
              <a:ext cx="131234" cy="2954867"/>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49">
              <a:extLst>
                <a:ext uri="{FF2B5EF4-FFF2-40B4-BE49-F238E27FC236}">
                  <a16:creationId xmlns:a16="http://schemas.microsoft.com/office/drawing/2014/main" id="{E5DAAD34-394A-436F-9011-CD911913F6DC}"/>
                </a:ext>
              </a:extLst>
            </p:cNvPr>
            <p:cNvSpPr/>
            <p:nvPr/>
          </p:nvSpPr>
          <p:spPr>
            <a:xfrm>
              <a:off x="7334673" y="2108200"/>
              <a:ext cx="131234" cy="2954867"/>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50">
              <a:extLst>
                <a:ext uri="{FF2B5EF4-FFF2-40B4-BE49-F238E27FC236}">
                  <a16:creationId xmlns:a16="http://schemas.microsoft.com/office/drawing/2014/main" id="{D52C0A42-5855-42AA-85D9-46CFAAAF4966}"/>
                </a:ext>
              </a:extLst>
            </p:cNvPr>
            <p:cNvSpPr/>
            <p:nvPr/>
          </p:nvSpPr>
          <p:spPr>
            <a:xfrm>
              <a:off x="7471833" y="2108200"/>
              <a:ext cx="131234" cy="2954867"/>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51">
              <a:extLst>
                <a:ext uri="{FF2B5EF4-FFF2-40B4-BE49-F238E27FC236}">
                  <a16:creationId xmlns:a16="http://schemas.microsoft.com/office/drawing/2014/main" id="{6C78B5B0-89F6-48E2-A28E-134D8100B322}"/>
                </a:ext>
              </a:extLst>
            </p:cNvPr>
            <p:cNvSpPr/>
            <p:nvPr/>
          </p:nvSpPr>
          <p:spPr>
            <a:xfrm>
              <a:off x="7608993" y="2108200"/>
              <a:ext cx="131234" cy="2954867"/>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3" name="Rectangle 52">
              <a:extLst>
                <a:ext uri="{FF2B5EF4-FFF2-40B4-BE49-F238E27FC236}">
                  <a16:creationId xmlns:a16="http://schemas.microsoft.com/office/drawing/2014/main" id="{C6037B39-B76E-47BA-BCE8-F2B43AF9F6C3}"/>
                </a:ext>
              </a:extLst>
            </p:cNvPr>
            <p:cNvSpPr/>
            <p:nvPr/>
          </p:nvSpPr>
          <p:spPr>
            <a:xfrm>
              <a:off x="7746153" y="2108200"/>
              <a:ext cx="131234" cy="2954867"/>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4" name="Rectangle 53">
              <a:extLst>
                <a:ext uri="{FF2B5EF4-FFF2-40B4-BE49-F238E27FC236}">
                  <a16:creationId xmlns:a16="http://schemas.microsoft.com/office/drawing/2014/main" id="{89536E9A-37B3-4BFF-A62C-CEB1680D5A0A}"/>
                </a:ext>
              </a:extLst>
            </p:cNvPr>
            <p:cNvSpPr/>
            <p:nvPr/>
          </p:nvSpPr>
          <p:spPr>
            <a:xfrm>
              <a:off x="7883313" y="2108200"/>
              <a:ext cx="131234" cy="2954867"/>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5" name="Rectangle 54">
              <a:extLst>
                <a:ext uri="{FF2B5EF4-FFF2-40B4-BE49-F238E27FC236}">
                  <a16:creationId xmlns:a16="http://schemas.microsoft.com/office/drawing/2014/main" id="{BD511316-9556-4091-8CF0-DF854715CACC}"/>
                </a:ext>
              </a:extLst>
            </p:cNvPr>
            <p:cNvSpPr/>
            <p:nvPr/>
          </p:nvSpPr>
          <p:spPr>
            <a:xfrm>
              <a:off x="8020473" y="2108200"/>
              <a:ext cx="131234" cy="2954867"/>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32" name="Group 31">
            <a:extLst>
              <a:ext uri="{FF2B5EF4-FFF2-40B4-BE49-F238E27FC236}">
                <a16:creationId xmlns:a16="http://schemas.microsoft.com/office/drawing/2014/main" id="{494C8BFB-20D5-40A0-9A22-FC6ECA02AF8F}"/>
              </a:ext>
            </a:extLst>
          </p:cNvPr>
          <p:cNvGrpSpPr/>
          <p:nvPr/>
        </p:nvGrpSpPr>
        <p:grpSpPr>
          <a:xfrm>
            <a:off x="2413891" y="2897293"/>
            <a:ext cx="1563248" cy="3476385"/>
            <a:chOff x="2413891" y="2694093"/>
            <a:chExt cx="1563248" cy="3476385"/>
          </a:xfrm>
        </p:grpSpPr>
        <p:sp>
          <p:nvSpPr>
            <p:cNvPr id="22" name="TextBox 21">
              <a:extLst>
                <a:ext uri="{FF2B5EF4-FFF2-40B4-BE49-F238E27FC236}">
                  <a16:creationId xmlns:a16="http://schemas.microsoft.com/office/drawing/2014/main" id="{ADDBB974-2713-4038-A3F9-FBEC5517D452}"/>
                </a:ext>
              </a:extLst>
            </p:cNvPr>
            <p:cNvSpPr txBox="1"/>
            <p:nvPr/>
          </p:nvSpPr>
          <p:spPr>
            <a:xfrm>
              <a:off x="2689013" y="2694093"/>
              <a:ext cx="815031" cy="369332"/>
            </a:xfrm>
            <a:prstGeom prst="rect">
              <a:avLst/>
            </a:prstGeom>
            <a:noFill/>
          </p:spPr>
          <p:txBody>
            <a:bodyPr wrap="none" rtlCol="0">
              <a:spAutoFit/>
            </a:bodyPr>
            <a:lstStyle/>
            <a:p>
              <a:r>
                <a:rPr lang="en-US" b="1" dirty="0"/>
                <a:t>Sorted</a:t>
              </a:r>
            </a:p>
          </p:txBody>
        </p:sp>
        <p:sp>
          <p:nvSpPr>
            <p:cNvPr id="57" name="TextBox 56">
              <a:extLst>
                <a:ext uri="{FF2B5EF4-FFF2-40B4-BE49-F238E27FC236}">
                  <a16:creationId xmlns:a16="http://schemas.microsoft.com/office/drawing/2014/main" id="{BF3B04EC-E50D-4138-9098-F238DE2CEC71}"/>
                </a:ext>
              </a:extLst>
            </p:cNvPr>
            <p:cNvSpPr txBox="1"/>
            <p:nvPr/>
          </p:nvSpPr>
          <p:spPr>
            <a:xfrm>
              <a:off x="2413891" y="3031157"/>
              <a:ext cx="1563248" cy="3139321"/>
            </a:xfrm>
            <a:prstGeom prst="rect">
              <a:avLst/>
            </a:prstGeom>
            <a:noFill/>
          </p:spPr>
          <p:txBody>
            <a:bodyPr wrap="none" rtlCol="0">
              <a:spAutoFit/>
            </a:bodyPr>
            <a:lstStyle/>
            <a:p>
              <a:r>
                <a:rPr lang="fr-FR" b="1" dirty="0" err="1">
                  <a:latin typeface="Courier New" panose="02070309020205020404" pitchFamily="49" charset="0"/>
                  <a:cs typeface="Courier New" panose="02070309020205020404" pitchFamily="49" charset="0"/>
                </a:rPr>
                <a:t>Chapter</a:t>
              </a:r>
              <a:r>
                <a:rPr lang="fr-FR" b="1" dirty="0">
                  <a:latin typeface="Courier New" panose="02070309020205020404" pitchFamily="49" charset="0"/>
                  <a:cs typeface="Courier New" panose="02070309020205020404" pitchFamily="49" charset="0"/>
                </a:rPr>
                <a:t> 1</a:t>
              </a:r>
            </a:p>
            <a:p>
              <a:r>
                <a:rPr lang="fr-FR" b="1" dirty="0" err="1">
                  <a:latin typeface="Courier New" panose="02070309020205020404" pitchFamily="49" charset="0"/>
                  <a:cs typeface="Courier New" panose="02070309020205020404" pitchFamily="49" charset="0"/>
                </a:rPr>
                <a:t>Chapter</a:t>
              </a:r>
              <a:r>
                <a:rPr lang="fr-FR" b="1" dirty="0">
                  <a:latin typeface="Courier New" panose="02070309020205020404" pitchFamily="49" charset="0"/>
                  <a:cs typeface="Courier New" panose="02070309020205020404" pitchFamily="49" charset="0"/>
                </a:rPr>
                <a:t> 10</a:t>
              </a:r>
            </a:p>
            <a:p>
              <a:r>
                <a:rPr lang="fr-FR" b="1" dirty="0" err="1">
                  <a:latin typeface="Courier New" panose="02070309020205020404" pitchFamily="49" charset="0"/>
                  <a:cs typeface="Courier New" panose="02070309020205020404" pitchFamily="49" charset="0"/>
                </a:rPr>
                <a:t>Chapter</a:t>
              </a:r>
              <a:r>
                <a:rPr lang="fr-FR" b="1" dirty="0">
                  <a:latin typeface="Courier New" panose="02070309020205020404" pitchFamily="49" charset="0"/>
                  <a:cs typeface="Courier New" panose="02070309020205020404" pitchFamily="49" charset="0"/>
                </a:rPr>
                <a:t> 11</a:t>
              </a:r>
            </a:p>
            <a:p>
              <a:r>
                <a:rPr lang="fr-FR" b="1" dirty="0" err="1">
                  <a:latin typeface="Courier New" panose="02070309020205020404" pitchFamily="49" charset="0"/>
                  <a:cs typeface="Courier New" panose="02070309020205020404" pitchFamily="49" charset="0"/>
                </a:rPr>
                <a:t>Chapter</a:t>
              </a:r>
              <a:r>
                <a:rPr lang="fr-FR" b="1" dirty="0">
                  <a:latin typeface="Courier New" panose="02070309020205020404" pitchFamily="49" charset="0"/>
                  <a:cs typeface="Courier New" panose="02070309020205020404" pitchFamily="49" charset="0"/>
                </a:rPr>
                <a:t> 2</a:t>
              </a:r>
            </a:p>
            <a:p>
              <a:r>
                <a:rPr lang="fr-FR" b="1" dirty="0" err="1">
                  <a:latin typeface="Courier New" panose="02070309020205020404" pitchFamily="49" charset="0"/>
                  <a:cs typeface="Courier New" panose="02070309020205020404" pitchFamily="49" charset="0"/>
                </a:rPr>
                <a:t>Chapter</a:t>
              </a:r>
              <a:r>
                <a:rPr lang="fr-FR" b="1" dirty="0">
                  <a:latin typeface="Courier New" panose="02070309020205020404" pitchFamily="49" charset="0"/>
                  <a:cs typeface="Courier New" panose="02070309020205020404" pitchFamily="49" charset="0"/>
                </a:rPr>
                <a:t> 3</a:t>
              </a:r>
            </a:p>
            <a:p>
              <a:r>
                <a:rPr lang="fr-FR" b="1" dirty="0" err="1">
                  <a:latin typeface="Courier New" panose="02070309020205020404" pitchFamily="49" charset="0"/>
                  <a:cs typeface="Courier New" panose="02070309020205020404" pitchFamily="49" charset="0"/>
                </a:rPr>
                <a:t>Chapter</a:t>
              </a:r>
              <a:r>
                <a:rPr lang="fr-FR" b="1" dirty="0">
                  <a:latin typeface="Courier New" panose="02070309020205020404" pitchFamily="49" charset="0"/>
                  <a:cs typeface="Courier New" panose="02070309020205020404" pitchFamily="49" charset="0"/>
                </a:rPr>
                <a:t> 4</a:t>
              </a:r>
            </a:p>
            <a:p>
              <a:r>
                <a:rPr lang="fr-FR" b="1" dirty="0" err="1">
                  <a:latin typeface="Courier New" panose="02070309020205020404" pitchFamily="49" charset="0"/>
                  <a:cs typeface="Courier New" panose="02070309020205020404" pitchFamily="49" charset="0"/>
                </a:rPr>
                <a:t>Chapter</a:t>
              </a:r>
              <a:r>
                <a:rPr lang="fr-FR" b="1" dirty="0">
                  <a:latin typeface="Courier New" panose="02070309020205020404" pitchFamily="49" charset="0"/>
                  <a:cs typeface="Courier New" panose="02070309020205020404" pitchFamily="49" charset="0"/>
                </a:rPr>
                <a:t> 5</a:t>
              </a:r>
            </a:p>
            <a:p>
              <a:r>
                <a:rPr lang="fr-FR" b="1" dirty="0" err="1">
                  <a:latin typeface="Courier New" panose="02070309020205020404" pitchFamily="49" charset="0"/>
                  <a:cs typeface="Courier New" panose="02070309020205020404" pitchFamily="49" charset="0"/>
                </a:rPr>
                <a:t>Chapter</a:t>
              </a:r>
              <a:r>
                <a:rPr lang="fr-FR" b="1" dirty="0">
                  <a:latin typeface="Courier New" panose="02070309020205020404" pitchFamily="49" charset="0"/>
                  <a:cs typeface="Courier New" panose="02070309020205020404" pitchFamily="49" charset="0"/>
                </a:rPr>
                <a:t> 6</a:t>
              </a:r>
            </a:p>
            <a:p>
              <a:r>
                <a:rPr lang="fr-FR" b="1" dirty="0" err="1">
                  <a:latin typeface="Courier New" panose="02070309020205020404" pitchFamily="49" charset="0"/>
                  <a:cs typeface="Courier New" panose="02070309020205020404" pitchFamily="49" charset="0"/>
                </a:rPr>
                <a:t>Chapter</a:t>
              </a:r>
              <a:r>
                <a:rPr lang="fr-FR" b="1" dirty="0">
                  <a:latin typeface="Courier New" panose="02070309020205020404" pitchFamily="49" charset="0"/>
                  <a:cs typeface="Courier New" panose="02070309020205020404" pitchFamily="49" charset="0"/>
                </a:rPr>
                <a:t> 7</a:t>
              </a:r>
            </a:p>
            <a:p>
              <a:r>
                <a:rPr lang="fr-FR" b="1" dirty="0" err="1">
                  <a:latin typeface="Courier New" panose="02070309020205020404" pitchFamily="49" charset="0"/>
                  <a:cs typeface="Courier New" panose="02070309020205020404" pitchFamily="49" charset="0"/>
                </a:rPr>
                <a:t>Chapter</a:t>
              </a:r>
              <a:r>
                <a:rPr lang="fr-FR" b="1" dirty="0">
                  <a:latin typeface="Courier New" panose="02070309020205020404" pitchFamily="49" charset="0"/>
                  <a:cs typeface="Courier New" panose="02070309020205020404" pitchFamily="49" charset="0"/>
                </a:rPr>
                <a:t> 8</a:t>
              </a:r>
            </a:p>
            <a:p>
              <a:r>
                <a:rPr lang="fr-FR" b="1" dirty="0" err="1">
                  <a:latin typeface="Courier New" panose="02070309020205020404" pitchFamily="49" charset="0"/>
                  <a:cs typeface="Courier New" panose="02070309020205020404" pitchFamily="49" charset="0"/>
                </a:rPr>
                <a:t>Chapter</a:t>
              </a:r>
              <a:r>
                <a:rPr lang="fr-FR" b="1" dirty="0">
                  <a:latin typeface="Courier New" panose="02070309020205020404" pitchFamily="49" charset="0"/>
                  <a:cs typeface="Courier New" panose="02070309020205020404" pitchFamily="49" charset="0"/>
                </a:rPr>
                <a:t> 9</a:t>
              </a:r>
              <a:endParaRPr lang="en-US" b="1" dirty="0">
                <a:latin typeface="Courier New" panose="02070309020205020404" pitchFamily="49" charset="0"/>
                <a:cs typeface="Courier New" panose="02070309020205020404" pitchFamily="49" charset="0"/>
              </a:endParaRPr>
            </a:p>
          </p:txBody>
        </p:sp>
      </p:grpSp>
      <p:pic>
        <p:nvPicPr>
          <p:cNvPr id="71" name="Picture 70">
            <a:extLst>
              <a:ext uri="{FF2B5EF4-FFF2-40B4-BE49-F238E27FC236}">
                <a16:creationId xmlns:a16="http://schemas.microsoft.com/office/drawing/2014/main" id="{E6F1B5D5-11D2-40D0-9AA2-CBB856ADB7C9}"/>
              </a:ext>
            </a:extLst>
          </p:cNvPr>
          <p:cNvPicPr>
            <a:picLocks noChangeAspect="1"/>
          </p:cNvPicPr>
          <p:nvPr/>
        </p:nvPicPr>
        <p:blipFill>
          <a:blip r:embed="rId3"/>
          <a:stretch>
            <a:fillRect/>
          </a:stretch>
        </p:blipFill>
        <p:spPr>
          <a:xfrm>
            <a:off x="2465916" y="2291820"/>
            <a:ext cx="1333500" cy="428625"/>
          </a:xfrm>
          <a:prstGeom prst="rect">
            <a:avLst/>
          </a:prstGeom>
          <a:ln w="38100">
            <a:solidFill>
              <a:schemeClr val="bg1">
                <a:lumMod val="65000"/>
              </a:schemeClr>
            </a:solidFill>
          </a:ln>
        </p:spPr>
      </p:pic>
    </p:spTree>
    <p:extLst>
      <p:ext uri="{BB962C8B-B14F-4D97-AF65-F5344CB8AC3E}">
        <p14:creationId xmlns:p14="http://schemas.microsoft.com/office/powerpoint/2010/main" val="397515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3A2C075-FEE3-4859-AEAD-204A39542B1D}"/>
              </a:ext>
            </a:extLst>
          </p:cNvPr>
          <p:cNvPicPr>
            <a:picLocks noChangeAspect="1"/>
          </p:cNvPicPr>
          <p:nvPr/>
        </p:nvPicPr>
        <p:blipFill>
          <a:blip r:embed="rId2"/>
          <a:stretch>
            <a:fillRect/>
          </a:stretch>
        </p:blipFill>
        <p:spPr>
          <a:xfrm>
            <a:off x="8772524" y="1385691"/>
            <a:ext cx="3114676" cy="5258949"/>
          </a:xfrm>
          <a:prstGeom prst="rect">
            <a:avLst/>
          </a:prstGeom>
        </p:spPr>
      </p:pic>
      <p:sp>
        <p:nvSpPr>
          <p:cNvPr id="4" name="Title 3">
            <a:extLst>
              <a:ext uri="{FF2B5EF4-FFF2-40B4-BE49-F238E27FC236}">
                <a16:creationId xmlns:a16="http://schemas.microsoft.com/office/drawing/2014/main" id="{5B669D41-F0C7-4834-AC15-C219390AD42B}"/>
              </a:ext>
            </a:extLst>
          </p:cNvPr>
          <p:cNvSpPr>
            <a:spLocks noGrp="1"/>
          </p:cNvSpPr>
          <p:nvPr>
            <p:ph type="title"/>
          </p:nvPr>
        </p:nvSpPr>
        <p:spPr/>
        <p:txBody>
          <a:bodyPr>
            <a:normAutofit fontScale="90000"/>
          </a:bodyPr>
          <a:lstStyle/>
          <a:p>
            <a:r>
              <a:rPr lang="en-US" dirty="0"/>
              <a:t>Control Structures</a:t>
            </a:r>
          </a:p>
        </p:txBody>
      </p:sp>
      <p:sp>
        <p:nvSpPr>
          <p:cNvPr id="5" name="Content Placeholder 4">
            <a:extLst>
              <a:ext uri="{FF2B5EF4-FFF2-40B4-BE49-F238E27FC236}">
                <a16:creationId xmlns:a16="http://schemas.microsoft.com/office/drawing/2014/main" id="{A03F55EA-8B76-4385-B161-5E54875A56FD}"/>
              </a:ext>
            </a:extLst>
          </p:cNvPr>
          <p:cNvSpPr>
            <a:spLocks noGrp="1"/>
          </p:cNvSpPr>
          <p:nvPr>
            <p:ph sz="half" idx="1"/>
          </p:nvPr>
        </p:nvSpPr>
        <p:spPr/>
        <p:txBody>
          <a:bodyPr/>
          <a:lstStyle/>
          <a:p>
            <a:r>
              <a:rPr lang="en-US" dirty="0"/>
              <a:t>Control Structures – </a:t>
            </a:r>
            <a:r>
              <a:rPr lang="en-US" sz="2000" dirty="0"/>
              <a:t>logical design that controls the order in which statements execute</a:t>
            </a:r>
          </a:p>
          <a:p>
            <a:pPr lvl="1"/>
            <a:r>
              <a:rPr lang="en-US" dirty="0"/>
              <a:t>Sequence Structure </a:t>
            </a:r>
            <a:r>
              <a:rPr lang="en-US" sz="1800" dirty="0"/>
              <a:t>– Ch 2</a:t>
            </a:r>
          </a:p>
          <a:p>
            <a:pPr lvl="1"/>
            <a:r>
              <a:rPr lang="en-US" dirty="0"/>
              <a:t>Decision Structure </a:t>
            </a:r>
            <a:r>
              <a:rPr lang="en-US" sz="1800" dirty="0"/>
              <a:t>– Ch 3: IF statements</a:t>
            </a:r>
            <a:endParaRPr lang="en-US" dirty="0"/>
          </a:p>
          <a:p>
            <a:pPr lvl="1"/>
            <a:r>
              <a:rPr lang="en-US" dirty="0"/>
              <a:t>Repetition Structure </a:t>
            </a:r>
            <a:r>
              <a:rPr lang="en-US" sz="1800" dirty="0"/>
              <a:t>– Ch 4: Loops</a:t>
            </a:r>
            <a:endParaRPr lang="en-US" dirty="0"/>
          </a:p>
          <a:p>
            <a:endParaRPr lang="en-US" dirty="0"/>
          </a:p>
          <a:p>
            <a:endParaRPr lang="en-US" dirty="0"/>
          </a:p>
        </p:txBody>
      </p:sp>
      <p:sp>
        <p:nvSpPr>
          <p:cNvPr id="7" name="Slide Number Placeholder 6">
            <a:extLst>
              <a:ext uri="{FF2B5EF4-FFF2-40B4-BE49-F238E27FC236}">
                <a16:creationId xmlns:a16="http://schemas.microsoft.com/office/drawing/2014/main" id="{F732CDBD-CD00-4CCB-8052-68DFA360420A}"/>
              </a:ext>
            </a:extLst>
          </p:cNvPr>
          <p:cNvSpPr>
            <a:spLocks noGrp="1"/>
          </p:cNvSpPr>
          <p:nvPr>
            <p:ph type="sldNum" sz="quarter" idx="12"/>
          </p:nvPr>
        </p:nvSpPr>
        <p:spPr/>
        <p:txBody>
          <a:bodyPr/>
          <a:lstStyle/>
          <a:p>
            <a:fld id="{0A634600-F34B-4093-B870-F713BA967734}" type="slidenum">
              <a:rPr lang="en-US" smtClean="0"/>
              <a:t>4</a:t>
            </a:fld>
            <a:endParaRPr lang="en-US" dirty="0"/>
          </a:p>
        </p:txBody>
      </p:sp>
      <p:pic>
        <p:nvPicPr>
          <p:cNvPr id="2" name="Picture 1">
            <a:extLst>
              <a:ext uri="{FF2B5EF4-FFF2-40B4-BE49-F238E27FC236}">
                <a16:creationId xmlns:a16="http://schemas.microsoft.com/office/drawing/2014/main" id="{8DFEE771-A260-4C18-94DD-91CC1C20F9F6}"/>
              </a:ext>
            </a:extLst>
          </p:cNvPr>
          <p:cNvPicPr>
            <a:picLocks noChangeAspect="1"/>
          </p:cNvPicPr>
          <p:nvPr/>
        </p:nvPicPr>
        <p:blipFill>
          <a:blip r:embed="rId3"/>
          <a:stretch>
            <a:fillRect/>
          </a:stretch>
        </p:blipFill>
        <p:spPr>
          <a:xfrm>
            <a:off x="6123939" y="1165267"/>
            <a:ext cx="1816728" cy="5486041"/>
          </a:xfrm>
          <a:prstGeom prst="rect">
            <a:avLst/>
          </a:prstGeom>
        </p:spPr>
      </p:pic>
      <p:sp>
        <p:nvSpPr>
          <p:cNvPr id="8" name="TextBox 7">
            <a:extLst>
              <a:ext uri="{FF2B5EF4-FFF2-40B4-BE49-F238E27FC236}">
                <a16:creationId xmlns:a16="http://schemas.microsoft.com/office/drawing/2014/main" id="{833840C5-CEA8-4C58-827F-AF0E79B04927}"/>
              </a:ext>
            </a:extLst>
          </p:cNvPr>
          <p:cNvSpPr txBox="1"/>
          <p:nvPr/>
        </p:nvSpPr>
        <p:spPr>
          <a:xfrm>
            <a:off x="6470570" y="743082"/>
            <a:ext cx="1106393" cy="646331"/>
          </a:xfrm>
          <a:prstGeom prst="rect">
            <a:avLst/>
          </a:prstGeom>
          <a:noFill/>
        </p:spPr>
        <p:txBody>
          <a:bodyPr wrap="none" rtlCol="0">
            <a:spAutoFit/>
          </a:bodyPr>
          <a:lstStyle/>
          <a:p>
            <a:pPr algn="ctr"/>
            <a:r>
              <a:rPr lang="en-US" b="1" dirty="0">
                <a:solidFill>
                  <a:srgbClr val="C00000"/>
                </a:solidFill>
              </a:rPr>
              <a:t>Ch2</a:t>
            </a:r>
            <a:br>
              <a:rPr lang="en-US" b="1" dirty="0">
                <a:solidFill>
                  <a:srgbClr val="C00000"/>
                </a:solidFill>
              </a:rPr>
            </a:br>
            <a:r>
              <a:rPr lang="en-US" b="1" dirty="0">
                <a:solidFill>
                  <a:srgbClr val="C00000"/>
                </a:solidFill>
              </a:rPr>
              <a:t>Sequence</a:t>
            </a:r>
          </a:p>
        </p:txBody>
      </p:sp>
      <p:sp>
        <p:nvSpPr>
          <p:cNvPr id="9" name="TextBox 8">
            <a:extLst>
              <a:ext uri="{FF2B5EF4-FFF2-40B4-BE49-F238E27FC236}">
                <a16:creationId xmlns:a16="http://schemas.microsoft.com/office/drawing/2014/main" id="{BFE6E027-8F33-472D-99D6-18611DD1267A}"/>
              </a:ext>
            </a:extLst>
          </p:cNvPr>
          <p:cNvSpPr txBox="1"/>
          <p:nvPr/>
        </p:nvSpPr>
        <p:spPr>
          <a:xfrm>
            <a:off x="10343581" y="2386549"/>
            <a:ext cx="992579" cy="646331"/>
          </a:xfrm>
          <a:prstGeom prst="rect">
            <a:avLst/>
          </a:prstGeom>
          <a:noFill/>
        </p:spPr>
        <p:txBody>
          <a:bodyPr wrap="none" rtlCol="0">
            <a:spAutoFit/>
          </a:bodyPr>
          <a:lstStyle/>
          <a:p>
            <a:pPr algn="ctr"/>
            <a:r>
              <a:rPr lang="en-US" b="1" dirty="0">
                <a:solidFill>
                  <a:srgbClr val="C00000"/>
                </a:solidFill>
              </a:rPr>
              <a:t>Ch 3</a:t>
            </a:r>
          </a:p>
          <a:p>
            <a:pPr algn="ctr"/>
            <a:r>
              <a:rPr lang="en-US" b="1" dirty="0">
                <a:solidFill>
                  <a:srgbClr val="C00000"/>
                </a:solidFill>
              </a:rPr>
              <a:t>Decision</a:t>
            </a:r>
          </a:p>
        </p:txBody>
      </p:sp>
    </p:spTree>
    <p:extLst>
      <p:ext uri="{BB962C8B-B14F-4D97-AF65-F5344CB8AC3E}">
        <p14:creationId xmlns:p14="http://schemas.microsoft.com/office/powerpoint/2010/main" val="3067755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A6628-DA34-4EC2-98FD-8ECD0358619B}"/>
              </a:ext>
            </a:extLst>
          </p:cNvPr>
          <p:cNvSpPr>
            <a:spLocks noGrp="1"/>
          </p:cNvSpPr>
          <p:nvPr>
            <p:ph type="title"/>
          </p:nvPr>
        </p:nvSpPr>
        <p:spPr/>
        <p:txBody>
          <a:bodyPr>
            <a:normAutofit fontScale="90000"/>
          </a:bodyPr>
          <a:lstStyle/>
          <a:p>
            <a:r>
              <a:rPr lang="en-US" dirty="0"/>
              <a:t>String Comparison – Rules </a:t>
            </a:r>
          </a:p>
        </p:txBody>
      </p:sp>
      <p:sp>
        <p:nvSpPr>
          <p:cNvPr id="7" name="Content Placeholder 6">
            <a:extLst>
              <a:ext uri="{FF2B5EF4-FFF2-40B4-BE49-F238E27FC236}">
                <a16:creationId xmlns:a16="http://schemas.microsoft.com/office/drawing/2014/main" id="{B130C9CC-1850-48AB-9BEB-C2D15E8BA3B0}"/>
              </a:ext>
            </a:extLst>
          </p:cNvPr>
          <p:cNvSpPr>
            <a:spLocks noGrp="1"/>
          </p:cNvSpPr>
          <p:nvPr>
            <p:ph sz="half" idx="2"/>
          </p:nvPr>
        </p:nvSpPr>
        <p:spPr>
          <a:xfrm>
            <a:off x="4743916" y="1369322"/>
            <a:ext cx="6257759" cy="3520312"/>
          </a:xfrm>
        </p:spPr>
        <p:txBody>
          <a:bodyPr>
            <a:noAutofit/>
          </a:bodyPr>
          <a:lstStyle/>
          <a:p>
            <a:r>
              <a:rPr lang="en-US" sz="2400" b="1" dirty="0"/>
              <a:t>String comparison starts on the left …</a:t>
            </a:r>
          </a:p>
          <a:p>
            <a:pPr marL="457200" lvl="1" indent="0">
              <a:buNone/>
            </a:pPr>
            <a:r>
              <a:rPr lang="en-US" sz="2000" dirty="0"/>
              <a:t>and continues until it finds a character that is different</a:t>
            </a:r>
          </a:p>
          <a:p>
            <a:pPr lvl="1"/>
            <a:endParaRPr lang="en-US" sz="1800" dirty="0"/>
          </a:p>
          <a:p>
            <a:r>
              <a:rPr lang="en-US" sz="2400" b="1" dirty="0"/>
              <a:t>ASCII Values </a:t>
            </a:r>
            <a:r>
              <a:rPr lang="en-US" sz="2400" dirty="0"/>
              <a:t>- </a:t>
            </a:r>
            <a:r>
              <a:rPr lang="en-US" sz="2400" b="1" i="1" dirty="0"/>
              <a:t>lowest to highest</a:t>
            </a:r>
          </a:p>
          <a:p>
            <a:pPr marL="800100" lvl="1" indent="-342900">
              <a:buFont typeface="+mj-lt"/>
              <a:buAutoNum type="arabicPeriod"/>
            </a:pPr>
            <a:r>
              <a:rPr lang="en-US" sz="2000" i="1" dirty="0"/>
              <a:t>Space</a:t>
            </a:r>
          </a:p>
          <a:p>
            <a:pPr marL="800100" lvl="1" indent="-342900">
              <a:buFont typeface="+mj-lt"/>
              <a:buAutoNum type="arabicPeriod"/>
            </a:pPr>
            <a:r>
              <a:rPr lang="en-US" sz="2000" i="1" dirty="0"/>
              <a:t>Numbers</a:t>
            </a:r>
            <a:r>
              <a:rPr lang="en-US" sz="2000" dirty="0"/>
              <a:t> - ‘0’ evaluates less than ‘9’</a:t>
            </a:r>
          </a:p>
          <a:p>
            <a:pPr marL="800100" lvl="1" indent="-342900">
              <a:buFont typeface="+mj-lt"/>
              <a:buAutoNum type="arabicPeriod"/>
            </a:pPr>
            <a:r>
              <a:rPr lang="en-US" sz="2000" i="1" dirty="0"/>
              <a:t>Uppercase</a:t>
            </a:r>
            <a:r>
              <a:rPr lang="en-US" sz="2000" dirty="0"/>
              <a:t> letters - ‘A’ evaluates less than ‘Z’</a:t>
            </a:r>
          </a:p>
          <a:p>
            <a:pPr marL="800100" lvl="1" indent="-342900">
              <a:buFont typeface="+mj-lt"/>
              <a:buAutoNum type="arabicPeriod"/>
            </a:pPr>
            <a:r>
              <a:rPr lang="en-US" sz="2000" i="1" dirty="0"/>
              <a:t>Lowercase</a:t>
            </a:r>
            <a:r>
              <a:rPr lang="en-US" sz="2000" dirty="0"/>
              <a:t> letters - ‘a’ evaluates less than ‘z’</a:t>
            </a:r>
          </a:p>
        </p:txBody>
      </p:sp>
      <p:sp>
        <p:nvSpPr>
          <p:cNvPr id="3" name="Slide Number Placeholder 2">
            <a:extLst>
              <a:ext uri="{FF2B5EF4-FFF2-40B4-BE49-F238E27FC236}">
                <a16:creationId xmlns:a16="http://schemas.microsoft.com/office/drawing/2014/main" id="{F7153D47-A485-43FD-8A76-6B18289D68CA}"/>
              </a:ext>
            </a:extLst>
          </p:cNvPr>
          <p:cNvSpPr>
            <a:spLocks noGrp="1"/>
          </p:cNvSpPr>
          <p:nvPr>
            <p:ph type="sldNum" sz="quarter" idx="12"/>
          </p:nvPr>
        </p:nvSpPr>
        <p:spPr/>
        <p:txBody>
          <a:bodyPr/>
          <a:lstStyle/>
          <a:p>
            <a:fld id="{0A634600-F34B-4093-B870-F713BA967734}" type="slidenum">
              <a:rPr lang="en-US" smtClean="0"/>
              <a:pPr/>
              <a:t>40</a:t>
            </a:fld>
            <a:endParaRPr lang="en-US" dirty="0"/>
          </a:p>
        </p:txBody>
      </p:sp>
      <p:sp>
        <p:nvSpPr>
          <p:cNvPr id="4" name="TextBox 3">
            <a:extLst>
              <a:ext uri="{FF2B5EF4-FFF2-40B4-BE49-F238E27FC236}">
                <a16:creationId xmlns:a16="http://schemas.microsoft.com/office/drawing/2014/main" id="{7B8ECA7C-F8B3-4EAE-A8A1-24F76FC0EB5F}"/>
              </a:ext>
            </a:extLst>
          </p:cNvPr>
          <p:cNvSpPr txBox="1"/>
          <p:nvPr/>
        </p:nvSpPr>
        <p:spPr>
          <a:xfrm>
            <a:off x="193040" y="792480"/>
            <a:ext cx="3602974" cy="369332"/>
          </a:xfrm>
          <a:prstGeom prst="rect">
            <a:avLst/>
          </a:prstGeom>
          <a:noFill/>
        </p:spPr>
        <p:txBody>
          <a:bodyPr wrap="none" rtlCol="0">
            <a:spAutoFit/>
          </a:bodyPr>
          <a:lstStyle/>
          <a:p>
            <a:r>
              <a:rPr lang="en-US" b="1" dirty="0"/>
              <a:t>ASCII - numeric codes for characters</a:t>
            </a:r>
          </a:p>
        </p:txBody>
      </p:sp>
      <p:pic>
        <p:nvPicPr>
          <p:cNvPr id="5" name="Picture 4">
            <a:extLst>
              <a:ext uri="{FF2B5EF4-FFF2-40B4-BE49-F238E27FC236}">
                <a16:creationId xmlns:a16="http://schemas.microsoft.com/office/drawing/2014/main" id="{C5C1F9E1-ABD6-4B63-9CD6-9E241169142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54012" y="1300480"/>
            <a:ext cx="2676491" cy="5425757"/>
          </a:xfrm>
          <a:prstGeom prst="rect">
            <a:avLst/>
          </a:prstGeom>
        </p:spPr>
      </p:pic>
    </p:spTree>
    <p:extLst>
      <p:ext uri="{BB962C8B-B14F-4D97-AF65-F5344CB8AC3E}">
        <p14:creationId xmlns:p14="http://schemas.microsoft.com/office/powerpoint/2010/main" val="1606335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BAD32-FAD7-4013-9BF1-35CB1C3A3ADE}"/>
              </a:ext>
            </a:extLst>
          </p:cNvPr>
          <p:cNvSpPr>
            <a:spLocks noGrp="1"/>
          </p:cNvSpPr>
          <p:nvPr>
            <p:ph type="title"/>
          </p:nvPr>
        </p:nvSpPr>
        <p:spPr/>
        <p:txBody>
          <a:bodyPr>
            <a:normAutofit fontScale="90000"/>
          </a:bodyPr>
          <a:lstStyle/>
          <a:p>
            <a:r>
              <a:rPr lang="en-US" dirty="0"/>
              <a:t>String Comparison – Examples</a:t>
            </a:r>
          </a:p>
        </p:txBody>
      </p:sp>
      <p:sp>
        <p:nvSpPr>
          <p:cNvPr id="4" name="Slide Number Placeholder 3">
            <a:extLst>
              <a:ext uri="{FF2B5EF4-FFF2-40B4-BE49-F238E27FC236}">
                <a16:creationId xmlns:a16="http://schemas.microsoft.com/office/drawing/2014/main" id="{1A3D8D36-6A5A-4F5F-A3C9-E3F7E9A3685B}"/>
              </a:ext>
            </a:extLst>
          </p:cNvPr>
          <p:cNvSpPr>
            <a:spLocks noGrp="1"/>
          </p:cNvSpPr>
          <p:nvPr>
            <p:ph type="sldNum" sz="quarter" idx="12"/>
          </p:nvPr>
        </p:nvSpPr>
        <p:spPr/>
        <p:txBody>
          <a:bodyPr/>
          <a:lstStyle/>
          <a:p>
            <a:fld id="{0A634600-F34B-4093-B870-F713BA967734}" type="slidenum">
              <a:rPr lang="en-US" smtClean="0"/>
              <a:t>41</a:t>
            </a:fld>
            <a:endParaRPr lang="en-US" dirty="0"/>
          </a:p>
        </p:txBody>
      </p:sp>
      <p:sp>
        <p:nvSpPr>
          <p:cNvPr id="133" name="TextBox 132">
            <a:extLst>
              <a:ext uri="{FF2B5EF4-FFF2-40B4-BE49-F238E27FC236}">
                <a16:creationId xmlns:a16="http://schemas.microsoft.com/office/drawing/2014/main" id="{731EF224-2268-4209-9DB1-1A97C168EDB6}"/>
              </a:ext>
            </a:extLst>
          </p:cNvPr>
          <p:cNvSpPr txBox="1"/>
          <p:nvPr/>
        </p:nvSpPr>
        <p:spPr>
          <a:xfrm>
            <a:off x="193040" y="792480"/>
            <a:ext cx="3602974" cy="369332"/>
          </a:xfrm>
          <a:prstGeom prst="rect">
            <a:avLst/>
          </a:prstGeom>
          <a:noFill/>
        </p:spPr>
        <p:txBody>
          <a:bodyPr wrap="none" rtlCol="0">
            <a:spAutoFit/>
          </a:bodyPr>
          <a:lstStyle/>
          <a:p>
            <a:r>
              <a:rPr lang="en-US" b="1" dirty="0"/>
              <a:t>ASCII - numeric codes for characters</a:t>
            </a:r>
          </a:p>
        </p:txBody>
      </p:sp>
      <p:grpSp>
        <p:nvGrpSpPr>
          <p:cNvPr id="42" name="Group 41">
            <a:extLst>
              <a:ext uri="{FF2B5EF4-FFF2-40B4-BE49-F238E27FC236}">
                <a16:creationId xmlns:a16="http://schemas.microsoft.com/office/drawing/2014/main" id="{81EA7F95-D2F1-453D-9DFB-E9BCBF8CE7B0}"/>
              </a:ext>
            </a:extLst>
          </p:cNvPr>
          <p:cNvGrpSpPr/>
          <p:nvPr/>
        </p:nvGrpSpPr>
        <p:grpSpPr>
          <a:xfrm>
            <a:off x="354013" y="1300480"/>
            <a:ext cx="2295490" cy="5425757"/>
            <a:chOff x="354013" y="1262380"/>
            <a:chExt cx="2295490" cy="5425757"/>
          </a:xfrm>
        </p:grpSpPr>
        <p:pic>
          <p:nvPicPr>
            <p:cNvPr id="43" name="Picture 42">
              <a:extLst>
                <a:ext uri="{FF2B5EF4-FFF2-40B4-BE49-F238E27FC236}">
                  <a16:creationId xmlns:a16="http://schemas.microsoft.com/office/drawing/2014/main" id="{237809B3-5D2A-4B03-9196-2FC629B31E1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r="71945"/>
            <a:stretch/>
          </p:blipFill>
          <p:spPr>
            <a:xfrm>
              <a:off x="354013" y="1262380"/>
              <a:ext cx="750888" cy="5425757"/>
            </a:xfrm>
            <a:prstGeom prst="rect">
              <a:avLst/>
            </a:prstGeom>
          </p:spPr>
        </p:pic>
        <p:pic>
          <p:nvPicPr>
            <p:cNvPr id="44" name="Picture 43">
              <a:extLst>
                <a:ext uri="{FF2B5EF4-FFF2-40B4-BE49-F238E27FC236}">
                  <a16:creationId xmlns:a16="http://schemas.microsoft.com/office/drawing/2014/main" id="{9B69EBB9-8C7F-451C-B695-BE3CB44ECC1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35173" r="37306"/>
            <a:stretch/>
          </p:blipFill>
          <p:spPr>
            <a:xfrm>
              <a:off x="1123950" y="1262380"/>
              <a:ext cx="736601" cy="5425757"/>
            </a:xfrm>
            <a:prstGeom prst="rect">
              <a:avLst/>
            </a:prstGeom>
          </p:spPr>
        </p:pic>
        <p:pic>
          <p:nvPicPr>
            <p:cNvPr id="45" name="Picture 44">
              <a:extLst>
                <a:ext uri="{FF2B5EF4-FFF2-40B4-BE49-F238E27FC236}">
                  <a16:creationId xmlns:a16="http://schemas.microsoft.com/office/drawing/2014/main" id="{BE50D4EF-9B87-4AAB-9401-2A7CB2688D4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71235"/>
            <a:stretch/>
          </p:blipFill>
          <p:spPr>
            <a:xfrm>
              <a:off x="1879600" y="1262380"/>
              <a:ext cx="769903" cy="5425757"/>
            </a:xfrm>
            <a:prstGeom prst="rect">
              <a:avLst/>
            </a:prstGeom>
          </p:spPr>
        </p:pic>
      </p:grpSp>
      <p:sp>
        <p:nvSpPr>
          <p:cNvPr id="7" name="Rectangle 6">
            <a:extLst>
              <a:ext uri="{FF2B5EF4-FFF2-40B4-BE49-F238E27FC236}">
                <a16:creationId xmlns:a16="http://schemas.microsoft.com/office/drawing/2014/main" id="{1FAC9433-69AB-4D02-8605-6BF1E45C979E}"/>
              </a:ext>
            </a:extLst>
          </p:cNvPr>
          <p:cNvSpPr/>
          <p:nvPr/>
        </p:nvSpPr>
        <p:spPr>
          <a:xfrm>
            <a:off x="6832600" y="1409700"/>
            <a:ext cx="1092200" cy="57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name1:</a:t>
            </a:r>
          </a:p>
          <a:p>
            <a:pPr algn="ctr"/>
            <a:r>
              <a:rPr lang="en-US" i="1" dirty="0">
                <a:solidFill>
                  <a:schemeClr val="tx1"/>
                </a:solidFill>
              </a:rPr>
              <a:t>name2:</a:t>
            </a:r>
          </a:p>
        </p:txBody>
      </p:sp>
      <p:grpSp>
        <p:nvGrpSpPr>
          <p:cNvPr id="14" name="Group 13">
            <a:extLst>
              <a:ext uri="{FF2B5EF4-FFF2-40B4-BE49-F238E27FC236}">
                <a16:creationId xmlns:a16="http://schemas.microsoft.com/office/drawing/2014/main" id="{BC21CB94-4ED4-4081-8B39-0EF64BFD86BD}"/>
              </a:ext>
            </a:extLst>
          </p:cNvPr>
          <p:cNvGrpSpPr/>
          <p:nvPr/>
        </p:nvGrpSpPr>
        <p:grpSpPr>
          <a:xfrm>
            <a:off x="7994650" y="4551157"/>
            <a:ext cx="708399" cy="1401939"/>
            <a:chOff x="7994650" y="4551157"/>
            <a:chExt cx="708399" cy="1401939"/>
          </a:xfrm>
        </p:grpSpPr>
        <p:sp>
          <p:nvSpPr>
            <p:cNvPr id="69" name="TextBox 68">
              <a:extLst>
                <a:ext uri="{FF2B5EF4-FFF2-40B4-BE49-F238E27FC236}">
                  <a16:creationId xmlns:a16="http://schemas.microsoft.com/office/drawing/2014/main" id="{E87D475F-3604-4FE7-9CCD-0F495138BA31}"/>
                </a:ext>
              </a:extLst>
            </p:cNvPr>
            <p:cNvSpPr txBox="1"/>
            <p:nvPr/>
          </p:nvSpPr>
          <p:spPr>
            <a:xfrm>
              <a:off x="7994650" y="5552986"/>
              <a:ext cx="708399" cy="400110"/>
            </a:xfrm>
            <a:prstGeom prst="rect">
              <a:avLst/>
            </a:prstGeom>
            <a:noFill/>
          </p:spPr>
          <p:txBody>
            <a:bodyPr wrap="none" rtlCol="0">
              <a:spAutoFit/>
            </a:bodyPr>
            <a:lstStyle/>
            <a:p>
              <a:r>
                <a:rPr lang="en-US" sz="2000" dirty="0"/>
                <a:t>False</a:t>
              </a:r>
            </a:p>
          </p:txBody>
        </p:sp>
        <p:sp>
          <p:nvSpPr>
            <p:cNvPr id="70" name="TextBox 69">
              <a:extLst>
                <a:ext uri="{FF2B5EF4-FFF2-40B4-BE49-F238E27FC236}">
                  <a16:creationId xmlns:a16="http://schemas.microsoft.com/office/drawing/2014/main" id="{EFC18D45-940C-4310-BB46-CED7BBAC5A7C}"/>
                </a:ext>
              </a:extLst>
            </p:cNvPr>
            <p:cNvSpPr txBox="1"/>
            <p:nvPr/>
          </p:nvSpPr>
          <p:spPr>
            <a:xfrm>
              <a:off x="7994650" y="4551157"/>
              <a:ext cx="708399" cy="400110"/>
            </a:xfrm>
            <a:prstGeom prst="rect">
              <a:avLst/>
            </a:prstGeom>
            <a:noFill/>
          </p:spPr>
          <p:txBody>
            <a:bodyPr wrap="none" rtlCol="0">
              <a:spAutoFit/>
            </a:bodyPr>
            <a:lstStyle/>
            <a:p>
              <a:r>
                <a:rPr lang="en-US" sz="2000" dirty="0"/>
                <a:t>False</a:t>
              </a:r>
            </a:p>
          </p:txBody>
        </p:sp>
      </p:grpSp>
      <p:grpSp>
        <p:nvGrpSpPr>
          <p:cNvPr id="12" name="Group 11">
            <a:extLst>
              <a:ext uri="{FF2B5EF4-FFF2-40B4-BE49-F238E27FC236}">
                <a16:creationId xmlns:a16="http://schemas.microsoft.com/office/drawing/2014/main" id="{64651813-B249-45DB-A2BC-195649FC18AA}"/>
              </a:ext>
            </a:extLst>
          </p:cNvPr>
          <p:cNvGrpSpPr/>
          <p:nvPr/>
        </p:nvGrpSpPr>
        <p:grpSpPr>
          <a:xfrm>
            <a:off x="7994650" y="2306865"/>
            <a:ext cx="708399" cy="1401940"/>
            <a:chOff x="7994650" y="2306865"/>
            <a:chExt cx="708399" cy="1401940"/>
          </a:xfrm>
        </p:grpSpPr>
        <p:sp>
          <p:nvSpPr>
            <p:cNvPr id="65" name="TextBox 64">
              <a:extLst>
                <a:ext uri="{FF2B5EF4-FFF2-40B4-BE49-F238E27FC236}">
                  <a16:creationId xmlns:a16="http://schemas.microsoft.com/office/drawing/2014/main" id="{EB959F59-F432-4D4B-A5C8-15A2007CC9ED}"/>
                </a:ext>
              </a:extLst>
            </p:cNvPr>
            <p:cNvSpPr txBox="1"/>
            <p:nvPr/>
          </p:nvSpPr>
          <p:spPr>
            <a:xfrm>
              <a:off x="7994650" y="2306865"/>
              <a:ext cx="657231" cy="400110"/>
            </a:xfrm>
            <a:prstGeom prst="rect">
              <a:avLst/>
            </a:prstGeom>
            <a:noFill/>
          </p:spPr>
          <p:txBody>
            <a:bodyPr wrap="none" rtlCol="0">
              <a:spAutoFit/>
            </a:bodyPr>
            <a:lstStyle/>
            <a:p>
              <a:r>
                <a:rPr lang="en-US" sz="2000" b="1" dirty="0">
                  <a:solidFill>
                    <a:srgbClr val="C00000"/>
                  </a:solidFill>
                </a:rPr>
                <a:t>True</a:t>
              </a:r>
            </a:p>
          </p:txBody>
        </p:sp>
        <p:sp>
          <p:nvSpPr>
            <p:cNvPr id="68" name="TextBox 67">
              <a:extLst>
                <a:ext uri="{FF2B5EF4-FFF2-40B4-BE49-F238E27FC236}">
                  <a16:creationId xmlns:a16="http://schemas.microsoft.com/office/drawing/2014/main" id="{377AF09C-71E1-4E86-886E-7F5BC65CD727}"/>
                </a:ext>
              </a:extLst>
            </p:cNvPr>
            <p:cNvSpPr txBox="1"/>
            <p:nvPr/>
          </p:nvSpPr>
          <p:spPr>
            <a:xfrm>
              <a:off x="7994650" y="3308695"/>
              <a:ext cx="708399" cy="400110"/>
            </a:xfrm>
            <a:prstGeom prst="rect">
              <a:avLst/>
            </a:prstGeom>
            <a:noFill/>
          </p:spPr>
          <p:txBody>
            <a:bodyPr wrap="none" rtlCol="0">
              <a:spAutoFit/>
            </a:bodyPr>
            <a:lstStyle/>
            <a:p>
              <a:r>
                <a:rPr lang="en-US" sz="2000" dirty="0"/>
                <a:t>False</a:t>
              </a:r>
            </a:p>
          </p:txBody>
        </p:sp>
      </p:grpSp>
      <p:sp>
        <p:nvSpPr>
          <p:cNvPr id="41" name="Rectangle 40">
            <a:extLst>
              <a:ext uri="{FF2B5EF4-FFF2-40B4-BE49-F238E27FC236}">
                <a16:creationId xmlns:a16="http://schemas.microsoft.com/office/drawing/2014/main" id="{09340994-6959-49A7-A3A7-7837D166ABCF}"/>
              </a:ext>
            </a:extLst>
          </p:cNvPr>
          <p:cNvSpPr/>
          <p:nvPr/>
        </p:nvSpPr>
        <p:spPr>
          <a:xfrm>
            <a:off x="7918450" y="1409700"/>
            <a:ext cx="889000" cy="5715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New" panose="02070309020205020404" pitchFamily="49" charset="0"/>
                <a:cs typeface="Courier New" panose="02070309020205020404" pitchFamily="49" charset="0"/>
              </a:rPr>
              <a:t>John</a:t>
            </a:r>
          </a:p>
          <a:p>
            <a:r>
              <a:rPr lang="en-US" b="1" dirty="0">
                <a:solidFill>
                  <a:schemeClr val="tx1"/>
                </a:solidFill>
                <a:latin typeface="Courier New" panose="02070309020205020404" pitchFamily="49" charset="0"/>
                <a:cs typeface="Courier New" panose="02070309020205020404" pitchFamily="49" charset="0"/>
              </a:rPr>
              <a:t>John</a:t>
            </a:r>
          </a:p>
        </p:txBody>
      </p:sp>
      <p:grpSp>
        <p:nvGrpSpPr>
          <p:cNvPr id="28" name="Group 27">
            <a:extLst>
              <a:ext uri="{FF2B5EF4-FFF2-40B4-BE49-F238E27FC236}">
                <a16:creationId xmlns:a16="http://schemas.microsoft.com/office/drawing/2014/main" id="{7EAD3287-D279-46A9-ACC4-3B89014CD6C1}"/>
              </a:ext>
            </a:extLst>
          </p:cNvPr>
          <p:cNvGrpSpPr/>
          <p:nvPr/>
        </p:nvGrpSpPr>
        <p:grpSpPr>
          <a:xfrm>
            <a:off x="9263117" y="4551157"/>
            <a:ext cx="708399" cy="1401939"/>
            <a:chOff x="9263117" y="4551157"/>
            <a:chExt cx="708399" cy="1401939"/>
          </a:xfrm>
        </p:grpSpPr>
        <p:sp>
          <p:nvSpPr>
            <p:cNvPr id="149" name="TextBox 148">
              <a:extLst>
                <a:ext uri="{FF2B5EF4-FFF2-40B4-BE49-F238E27FC236}">
                  <a16:creationId xmlns:a16="http://schemas.microsoft.com/office/drawing/2014/main" id="{EDCCEC7A-A462-4A62-95A3-277903D5764C}"/>
                </a:ext>
              </a:extLst>
            </p:cNvPr>
            <p:cNvSpPr txBox="1"/>
            <p:nvPr/>
          </p:nvSpPr>
          <p:spPr>
            <a:xfrm>
              <a:off x="9263117" y="5552986"/>
              <a:ext cx="708399" cy="400110"/>
            </a:xfrm>
            <a:prstGeom prst="rect">
              <a:avLst/>
            </a:prstGeom>
            <a:noFill/>
          </p:spPr>
          <p:txBody>
            <a:bodyPr wrap="none" rtlCol="0">
              <a:spAutoFit/>
            </a:bodyPr>
            <a:lstStyle/>
            <a:p>
              <a:r>
                <a:rPr lang="en-US" sz="2000" dirty="0"/>
                <a:t>False</a:t>
              </a:r>
            </a:p>
          </p:txBody>
        </p:sp>
        <p:sp>
          <p:nvSpPr>
            <p:cNvPr id="150" name="TextBox 149">
              <a:extLst>
                <a:ext uri="{FF2B5EF4-FFF2-40B4-BE49-F238E27FC236}">
                  <a16:creationId xmlns:a16="http://schemas.microsoft.com/office/drawing/2014/main" id="{F3D17596-6629-43FD-8902-5F465D54543D}"/>
                </a:ext>
              </a:extLst>
            </p:cNvPr>
            <p:cNvSpPr txBox="1"/>
            <p:nvPr/>
          </p:nvSpPr>
          <p:spPr>
            <a:xfrm>
              <a:off x="9263117" y="4551157"/>
              <a:ext cx="657231" cy="400110"/>
            </a:xfrm>
            <a:prstGeom prst="rect">
              <a:avLst/>
            </a:prstGeom>
            <a:noFill/>
          </p:spPr>
          <p:txBody>
            <a:bodyPr wrap="none" rtlCol="0">
              <a:spAutoFit/>
            </a:bodyPr>
            <a:lstStyle/>
            <a:p>
              <a:r>
                <a:rPr lang="en-US" sz="2000" b="1" dirty="0">
                  <a:solidFill>
                    <a:srgbClr val="C00000"/>
                  </a:solidFill>
                </a:rPr>
                <a:t>True</a:t>
              </a:r>
            </a:p>
          </p:txBody>
        </p:sp>
      </p:grpSp>
      <p:grpSp>
        <p:nvGrpSpPr>
          <p:cNvPr id="27" name="Group 26">
            <a:extLst>
              <a:ext uri="{FF2B5EF4-FFF2-40B4-BE49-F238E27FC236}">
                <a16:creationId xmlns:a16="http://schemas.microsoft.com/office/drawing/2014/main" id="{356AD9C4-E20F-43D4-B9B5-9B256D3FD8F1}"/>
              </a:ext>
            </a:extLst>
          </p:cNvPr>
          <p:cNvGrpSpPr/>
          <p:nvPr/>
        </p:nvGrpSpPr>
        <p:grpSpPr>
          <a:xfrm>
            <a:off x="9263117" y="2306865"/>
            <a:ext cx="708399" cy="1401940"/>
            <a:chOff x="9263117" y="2306865"/>
            <a:chExt cx="708399" cy="1401940"/>
          </a:xfrm>
        </p:grpSpPr>
        <p:sp>
          <p:nvSpPr>
            <p:cNvPr id="147" name="TextBox 146">
              <a:extLst>
                <a:ext uri="{FF2B5EF4-FFF2-40B4-BE49-F238E27FC236}">
                  <a16:creationId xmlns:a16="http://schemas.microsoft.com/office/drawing/2014/main" id="{60F32AE3-DE28-4FB3-8A16-BBBDFCEA8A9B}"/>
                </a:ext>
              </a:extLst>
            </p:cNvPr>
            <p:cNvSpPr txBox="1"/>
            <p:nvPr/>
          </p:nvSpPr>
          <p:spPr>
            <a:xfrm>
              <a:off x="9263117" y="2306865"/>
              <a:ext cx="708399" cy="400110"/>
            </a:xfrm>
            <a:prstGeom prst="rect">
              <a:avLst/>
            </a:prstGeom>
            <a:noFill/>
          </p:spPr>
          <p:txBody>
            <a:bodyPr wrap="none" rtlCol="0">
              <a:spAutoFit/>
            </a:bodyPr>
            <a:lstStyle/>
            <a:p>
              <a:r>
                <a:rPr lang="en-US" sz="2000" dirty="0"/>
                <a:t>False</a:t>
              </a:r>
            </a:p>
          </p:txBody>
        </p:sp>
        <p:sp>
          <p:nvSpPr>
            <p:cNvPr id="148" name="TextBox 147">
              <a:extLst>
                <a:ext uri="{FF2B5EF4-FFF2-40B4-BE49-F238E27FC236}">
                  <a16:creationId xmlns:a16="http://schemas.microsoft.com/office/drawing/2014/main" id="{AF5EC49F-E846-401E-8DC0-0AB3188587DB}"/>
                </a:ext>
              </a:extLst>
            </p:cNvPr>
            <p:cNvSpPr txBox="1"/>
            <p:nvPr/>
          </p:nvSpPr>
          <p:spPr>
            <a:xfrm>
              <a:off x="9263117" y="3308695"/>
              <a:ext cx="657231" cy="400110"/>
            </a:xfrm>
            <a:prstGeom prst="rect">
              <a:avLst/>
            </a:prstGeom>
            <a:noFill/>
          </p:spPr>
          <p:txBody>
            <a:bodyPr wrap="none" rtlCol="0">
              <a:spAutoFit/>
            </a:bodyPr>
            <a:lstStyle/>
            <a:p>
              <a:r>
                <a:rPr lang="en-US" sz="2000" b="1" dirty="0">
                  <a:solidFill>
                    <a:srgbClr val="C00000"/>
                  </a:solidFill>
                </a:rPr>
                <a:t>True</a:t>
              </a:r>
            </a:p>
          </p:txBody>
        </p:sp>
      </p:grpSp>
      <p:sp>
        <p:nvSpPr>
          <p:cNvPr id="46" name="Rectangle 45">
            <a:extLst>
              <a:ext uri="{FF2B5EF4-FFF2-40B4-BE49-F238E27FC236}">
                <a16:creationId xmlns:a16="http://schemas.microsoft.com/office/drawing/2014/main" id="{F545FFC7-1CB2-4E98-84B9-EC6DB3EDD12E}"/>
              </a:ext>
            </a:extLst>
          </p:cNvPr>
          <p:cNvSpPr/>
          <p:nvPr/>
        </p:nvSpPr>
        <p:spPr>
          <a:xfrm>
            <a:off x="9186917" y="1409700"/>
            <a:ext cx="889000" cy="5715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New" panose="02070309020205020404" pitchFamily="49" charset="0"/>
                <a:cs typeface="Courier New" panose="02070309020205020404" pitchFamily="49" charset="0"/>
              </a:rPr>
              <a:t>john</a:t>
            </a:r>
          </a:p>
          <a:p>
            <a:r>
              <a:rPr lang="en-US" b="1" dirty="0">
                <a:solidFill>
                  <a:schemeClr val="tx1"/>
                </a:solidFill>
                <a:latin typeface="Courier New" panose="02070309020205020404" pitchFamily="49" charset="0"/>
                <a:cs typeface="Courier New" panose="02070309020205020404" pitchFamily="49" charset="0"/>
              </a:rPr>
              <a:t>JOHN</a:t>
            </a:r>
          </a:p>
        </p:txBody>
      </p:sp>
      <p:sp>
        <p:nvSpPr>
          <p:cNvPr id="47" name="Rectangle 46">
            <a:extLst>
              <a:ext uri="{FF2B5EF4-FFF2-40B4-BE49-F238E27FC236}">
                <a16:creationId xmlns:a16="http://schemas.microsoft.com/office/drawing/2014/main" id="{CF436F41-A06E-4A75-BBA3-3D6EB6C4B64F}"/>
              </a:ext>
            </a:extLst>
          </p:cNvPr>
          <p:cNvSpPr/>
          <p:nvPr/>
        </p:nvSpPr>
        <p:spPr>
          <a:xfrm>
            <a:off x="10423852" y="1409700"/>
            <a:ext cx="1473857" cy="5715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New" panose="02070309020205020404" pitchFamily="49" charset="0"/>
                <a:cs typeface="Courier New" panose="02070309020205020404" pitchFamily="49" charset="0"/>
              </a:rPr>
              <a:t>John Doe</a:t>
            </a:r>
          </a:p>
          <a:p>
            <a:r>
              <a:rPr lang="en-US" b="1" dirty="0" err="1">
                <a:solidFill>
                  <a:schemeClr val="tx1"/>
                </a:solidFill>
                <a:latin typeface="Courier New" panose="02070309020205020404" pitchFamily="49" charset="0"/>
                <a:cs typeface="Courier New" panose="02070309020205020404" pitchFamily="49" charset="0"/>
              </a:rPr>
              <a:t>JohnDoe</a:t>
            </a:r>
            <a:r>
              <a:rPr lang="en-US" b="1" dirty="0">
                <a:solidFill>
                  <a:schemeClr val="tx1"/>
                </a:solidFill>
                <a:latin typeface="Courier New" panose="02070309020205020404" pitchFamily="49" charset="0"/>
                <a:cs typeface="Courier New" panose="02070309020205020404" pitchFamily="49" charset="0"/>
              </a:rPr>
              <a:t> </a:t>
            </a:r>
          </a:p>
        </p:txBody>
      </p:sp>
      <p:grpSp>
        <p:nvGrpSpPr>
          <p:cNvPr id="29" name="Group 28">
            <a:extLst>
              <a:ext uri="{FF2B5EF4-FFF2-40B4-BE49-F238E27FC236}">
                <a16:creationId xmlns:a16="http://schemas.microsoft.com/office/drawing/2014/main" id="{1422D242-B0FE-4BE7-A01D-A48A44818791}"/>
              </a:ext>
            </a:extLst>
          </p:cNvPr>
          <p:cNvGrpSpPr/>
          <p:nvPr/>
        </p:nvGrpSpPr>
        <p:grpSpPr>
          <a:xfrm>
            <a:off x="10806581" y="2306865"/>
            <a:ext cx="708399" cy="1401940"/>
            <a:chOff x="10500053" y="2306865"/>
            <a:chExt cx="708399" cy="1401940"/>
          </a:xfrm>
        </p:grpSpPr>
        <p:sp>
          <p:nvSpPr>
            <p:cNvPr id="49" name="TextBox 48">
              <a:extLst>
                <a:ext uri="{FF2B5EF4-FFF2-40B4-BE49-F238E27FC236}">
                  <a16:creationId xmlns:a16="http://schemas.microsoft.com/office/drawing/2014/main" id="{76588B26-7B64-49EF-B68D-133F7BF53C1F}"/>
                </a:ext>
              </a:extLst>
            </p:cNvPr>
            <p:cNvSpPr txBox="1"/>
            <p:nvPr/>
          </p:nvSpPr>
          <p:spPr>
            <a:xfrm>
              <a:off x="10500053" y="2306865"/>
              <a:ext cx="708399" cy="400110"/>
            </a:xfrm>
            <a:prstGeom prst="rect">
              <a:avLst/>
            </a:prstGeom>
            <a:noFill/>
          </p:spPr>
          <p:txBody>
            <a:bodyPr wrap="none" rtlCol="0">
              <a:spAutoFit/>
            </a:bodyPr>
            <a:lstStyle/>
            <a:p>
              <a:r>
                <a:rPr lang="en-US" sz="2000" dirty="0"/>
                <a:t>False</a:t>
              </a:r>
              <a:endParaRPr lang="en-US" sz="2000" b="1" dirty="0">
                <a:solidFill>
                  <a:srgbClr val="C00000"/>
                </a:solidFill>
              </a:endParaRPr>
            </a:p>
          </p:txBody>
        </p:sp>
        <p:sp>
          <p:nvSpPr>
            <p:cNvPr id="50" name="TextBox 49">
              <a:extLst>
                <a:ext uri="{FF2B5EF4-FFF2-40B4-BE49-F238E27FC236}">
                  <a16:creationId xmlns:a16="http://schemas.microsoft.com/office/drawing/2014/main" id="{776DE650-8B78-4D45-9EBB-2BD45333327D}"/>
                </a:ext>
              </a:extLst>
            </p:cNvPr>
            <p:cNvSpPr txBox="1"/>
            <p:nvPr/>
          </p:nvSpPr>
          <p:spPr>
            <a:xfrm>
              <a:off x="10500053" y="3308695"/>
              <a:ext cx="657231" cy="400110"/>
            </a:xfrm>
            <a:prstGeom prst="rect">
              <a:avLst/>
            </a:prstGeom>
            <a:noFill/>
          </p:spPr>
          <p:txBody>
            <a:bodyPr wrap="none" rtlCol="0">
              <a:spAutoFit/>
            </a:bodyPr>
            <a:lstStyle/>
            <a:p>
              <a:r>
                <a:rPr lang="en-US" sz="2000" b="1" dirty="0">
                  <a:solidFill>
                    <a:srgbClr val="C00000"/>
                  </a:solidFill>
                </a:rPr>
                <a:t>True</a:t>
              </a:r>
              <a:endParaRPr lang="en-US" sz="2000" dirty="0"/>
            </a:p>
          </p:txBody>
        </p:sp>
      </p:grpSp>
      <p:grpSp>
        <p:nvGrpSpPr>
          <p:cNvPr id="30" name="Group 29">
            <a:extLst>
              <a:ext uri="{FF2B5EF4-FFF2-40B4-BE49-F238E27FC236}">
                <a16:creationId xmlns:a16="http://schemas.microsoft.com/office/drawing/2014/main" id="{331A9E19-CC21-4037-B598-1E741BB01868}"/>
              </a:ext>
            </a:extLst>
          </p:cNvPr>
          <p:cNvGrpSpPr/>
          <p:nvPr/>
        </p:nvGrpSpPr>
        <p:grpSpPr>
          <a:xfrm>
            <a:off x="10806581" y="4551157"/>
            <a:ext cx="708399" cy="1401939"/>
            <a:chOff x="10500053" y="4551157"/>
            <a:chExt cx="708399" cy="1401939"/>
          </a:xfrm>
        </p:grpSpPr>
        <p:sp>
          <p:nvSpPr>
            <p:cNvPr id="51" name="TextBox 50">
              <a:extLst>
                <a:ext uri="{FF2B5EF4-FFF2-40B4-BE49-F238E27FC236}">
                  <a16:creationId xmlns:a16="http://schemas.microsoft.com/office/drawing/2014/main" id="{FABF2140-09D7-4612-A762-4497C33758F9}"/>
                </a:ext>
              </a:extLst>
            </p:cNvPr>
            <p:cNvSpPr txBox="1"/>
            <p:nvPr/>
          </p:nvSpPr>
          <p:spPr>
            <a:xfrm>
              <a:off x="10500053" y="5552986"/>
              <a:ext cx="657231" cy="400110"/>
            </a:xfrm>
            <a:prstGeom prst="rect">
              <a:avLst/>
            </a:prstGeom>
            <a:noFill/>
          </p:spPr>
          <p:txBody>
            <a:bodyPr wrap="none" rtlCol="0">
              <a:spAutoFit/>
            </a:bodyPr>
            <a:lstStyle/>
            <a:p>
              <a:r>
                <a:rPr lang="en-US" sz="2000" b="1" dirty="0">
                  <a:solidFill>
                    <a:srgbClr val="C00000"/>
                  </a:solidFill>
                </a:rPr>
                <a:t>True</a:t>
              </a:r>
              <a:endParaRPr lang="en-US" sz="2000" dirty="0"/>
            </a:p>
          </p:txBody>
        </p:sp>
        <p:sp>
          <p:nvSpPr>
            <p:cNvPr id="52" name="TextBox 51">
              <a:extLst>
                <a:ext uri="{FF2B5EF4-FFF2-40B4-BE49-F238E27FC236}">
                  <a16:creationId xmlns:a16="http://schemas.microsoft.com/office/drawing/2014/main" id="{D216BBB5-E0BA-4B19-A054-3C8460AE2F07}"/>
                </a:ext>
              </a:extLst>
            </p:cNvPr>
            <p:cNvSpPr txBox="1"/>
            <p:nvPr/>
          </p:nvSpPr>
          <p:spPr>
            <a:xfrm>
              <a:off x="10500053" y="4551157"/>
              <a:ext cx="708399" cy="400110"/>
            </a:xfrm>
            <a:prstGeom prst="rect">
              <a:avLst/>
            </a:prstGeom>
            <a:noFill/>
          </p:spPr>
          <p:txBody>
            <a:bodyPr wrap="none" rtlCol="0">
              <a:spAutoFit/>
            </a:bodyPr>
            <a:lstStyle/>
            <a:p>
              <a:r>
                <a:rPr lang="en-US" sz="2000" dirty="0"/>
                <a:t>False</a:t>
              </a:r>
            </a:p>
          </p:txBody>
        </p:sp>
      </p:grpSp>
      <p:grpSp>
        <p:nvGrpSpPr>
          <p:cNvPr id="6" name="Group 5">
            <a:extLst>
              <a:ext uri="{FF2B5EF4-FFF2-40B4-BE49-F238E27FC236}">
                <a16:creationId xmlns:a16="http://schemas.microsoft.com/office/drawing/2014/main" id="{5DC9AA2D-EA19-4E40-AC24-6491B7D311D4}"/>
              </a:ext>
            </a:extLst>
          </p:cNvPr>
          <p:cNvGrpSpPr/>
          <p:nvPr/>
        </p:nvGrpSpPr>
        <p:grpSpPr>
          <a:xfrm>
            <a:off x="3174731" y="1886551"/>
            <a:ext cx="4610369" cy="1977114"/>
            <a:chOff x="3174731" y="1886551"/>
            <a:chExt cx="4610369" cy="1977114"/>
          </a:xfrm>
        </p:grpSpPr>
        <p:sp>
          <p:nvSpPr>
            <p:cNvPr id="19" name="TextBox 18">
              <a:extLst>
                <a:ext uri="{FF2B5EF4-FFF2-40B4-BE49-F238E27FC236}">
                  <a16:creationId xmlns:a16="http://schemas.microsoft.com/office/drawing/2014/main" id="{5829A75E-6977-4DB4-AD49-918C6310C4B1}"/>
                </a:ext>
              </a:extLst>
            </p:cNvPr>
            <p:cNvSpPr txBox="1"/>
            <p:nvPr/>
          </p:nvSpPr>
          <p:spPr>
            <a:xfrm>
              <a:off x="3460234" y="2215504"/>
              <a:ext cx="4324866" cy="646331"/>
            </a:xfrm>
            <a:prstGeom prst="rect">
              <a:avLst/>
            </a:prstGeom>
            <a:solidFill>
              <a:schemeClr val="bg1"/>
            </a:solidFill>
            <a:ln>
              <a:solidFill>
                <a:schemeClr val="bg1">
                  <a:lumMod val="75000"/>
                </a:schemeClr>
              </a:solidFill>
            </a:ln>
          </p:spPr>
          <p:txBody>
            <a:bodyPr wrap="square" rtlCol="0">
              <a:spAutoFit/>
            </a:bodyPr>
            <a:lstStyle/>
            <a:p>
              <a:r>
                <a:rPr lang="en-US" b="1" dirty="0">
                  <a:solidFill>
                    <a:schemeClr val="accent4">
                      <a:lumMod val="75000"/>
                    </a:schemeClr>
                  </a:solidFill>
                </a:rPr>
                <a:t>if</a:t>
              </a:r>
              <a:r>
                <a:rPr lang="en-US" dirty="0"/>
                <a:t> name1 </a:t>
              </a:r>
              <a:r>
                <a:rPr lang="en-US" b="1" dirty="0">
                  <a:solidFill>
                    <a:srgbClr val="C00000"/>
                  </a:solidFill>
                </a:rPr>
                <a:t>==</a:t>
              </a:r>
              <a:r>
                <a:rPr lang="en-US" dirty="0"/>
                <a:t> name2:</a:t>
              </a:r>
            </a:p>
            <a:p>
              <a:r>
                <a:rPr lang="en-US" dirty="0"/>
                <a:t>    print('The names are the same')</a:t>
              </a:r>
            </a:p>
          </p:txBody>
        </p:sp>
        <p:sp>
          <p:nvSpPr>
            <p:cNvPr id="20" name="TextBox 19">
              <a:extLst>
                <a:ext uri="{FF2B5EF4-FFF2-40B4-BE49-F238E27FC236}">
                  <a16:creationId xmlns:a16="http://schemas.microsoft.com/office/drawing/2014/main" id="{E11205D3-938E-4606-8DA8-22964259500A}"/>
                </a:ext>
              </a:extLst>
            </p:cNvPr>
            <p:cNvSpPr txBox="1"/>
            <p:nvPr/>
          </p:nvSpPr>
          <p:spPr>
            <a:xfrm>
              <a:off x="3460234" y="3217334"/>
              <a:ext cx="4324866" cy="646331"/>
            </a:xfrm>
            <a:prstGeom prst="rect">
              <a:avLst/>
            </a:prstGeom>
            <a:noFill/>
            <a:ln>
              <a:solidFill>
                <a:schemeClr val="bg1">
                  <a:lumMod val="75000"/>
                </a:schemeClr>
              </a:solidFill>
            </a:ln>
          </p:spPr>
          <p:txBody>
            <a:bodyPr wrap="square" rtlCol="0">
              <a:spAutoFit/>
            </a:bodyPr>
            <a:lstStyle/>
            <a:p>
              <a:r>
                <a:rPr lang="en-US" b="1" dirty="0">
                  <a:solidFill>
                    <a:schemeClr val="accent4">
                      <a:lumMod val="75000"/>
                    </a:schemeClr>
                  </a:solidFill>
                </a:rPr>
                <a:t>if</a:t>
              </a:r>
              <a:r>
                <a:rPr lang="en-US" dirty="0"/>
                <a:t> name1 </a:t>
              </a:r>
              <a:r>
                <a:rPr lang="en-US" b="1" dirty="0">
                  <a:solidFill>
                    <a:srgbClr val="C00000"/>
                  </a:solidFill>
                </a:rPr>
                <a:t>!=</a:t>
              </a:r>
              <a:r>
                <a:rPr lang="en-US" dirty="0"/>
                <a:t> name2:</a:t>
              </a:r>
            </a:p>
            <a:p>
              <a:r>
                <a:rPr lang="en-US" dirty="0"/>
                <a:t>    print('The names are different')</a:t>
              </a:r>
            </a:p>
          </p:txBody>
        </p:sp>
        <p:sp>
          <p:nvSpPr>
            <p:cNvPr id="2" name="TextBox 1">
              <a:extLst>
                <a:ext uri="{FF2B5EF4-FFF2-40B4-BE49-F238E27FC236}">
                  <a16:creationId xmlns:a16="http://schemas.microsoft.com/office/drawing/2014/main" id="{DBB8EE18-DE6B-4327-8571-038CAB03242A}"/>
                </a:ext>
              </a:extLst>
            </p:cNvPr>
            <p:cNvSpPr txBox="1"/>
            <p:nvPr/>
          </p:nvSpPr>
          <p:spPr>
            <a:xfrm>
              <a:off x="3174731" y="1886551"/>
              <a:ext cx="955518" cy="369332"/>
            </a:xfrm>
            <a:prstGeom prst="rect">
              <a:avLst/>
            </a:prstGeom>
            <a:noFill/>
          </p:spPr>
          <p:txBody>
            <a:bodyPr wrap="none" rtlCol="0">
              <a:spAutoFit/>
            </a:bodyPr>
            <a:lstStyle/>
            <a:p>
              <a:r>
                <a:rPr lang="en-US" b="1" i="1" dirty="0"/>
                <a:t>Equality</a:t>
              </a:r>
            </a:p>
          </p:txBody>
        </p:sp>
        <p:sp>
          <p:nvSpPr>
            <p:cNvPr id="53" name="TextBox 52">
              <a:extLst>
                <a:ext uri="{FF2B5EF4-FFF2-40B4-BE49-F238E27FC236}">
                  <a16:creationId xmlns:a16="http://schemas.microsoft.com/office/drawing/2014/main" id="{FAEAFEB9-AF63-44ED-8AEE-17BB8C689F66}"/>
                </a:ext>
              </a:extLst>
            </p:cNvPr>
            <p:cNvSpPr txBox="1"/>
            <p:nvPr/>
          </p:nvSpPr>
          <p:spPr>
            <a:xfrm>
              <a:off x="3174731" y="2895600"/>
              <a:ext cx="1148071" cy="369332"/>
            </a:xfrm>
            <a:prstGeom prst="rect">
              <a:avLst/>
            </a:prstGeom>
            <a:noFill/>
          </p:spPr>
          <p:txBody>
            <a:bodyPr wrap="none" rtlCol="0">
              <a:spAutoFit/>
            </a:bodyPr>
            <a:lstStyle/>
            <a:p>
              <a:r>
                <a:rPr lang="en-US" b="1" i="1" dirty="0"/>
                <a:t>Inequality</a:t>
              </a:r>
            </a:p>
          </p:txBody>
        </p:sp>
      </p:grpSp>
      <p:grpSp>
        <p:nvGrpSpPr>
          <p:cNvPr id="3" name="Group 2">
            <a:extLst>
              <a:ext uri="{FF2B5EF4-FFF2-40B4-BE49-F238E27FC236}">
                <a16:creationId xmlns:a16="http://schemas.microsoft.com/office/drawing/2014/main" id="{C04D3114-311F-499B-89A9-01A5198C7197}"/>
              </a:ext>
            </a:extLst>
          </p:cNvPr>
          <p:cNvGrpSpPr/>
          <p:nvPr/>
        </p:nvGrpSpPr>
        <p:grpSpPr>
          <a:xfrm>
            <a:off x="3174731" y="4127634"/>
            <a:ext cx="4613862" cy="1980322"/>
            <a:chOff x="3174731" y="4127634"/>
            <a:chExt cx="4613862" cy="1980322"/>
          </a:xfrm>
        </p:grpSpPr>
        <p:sp>
          <p:nvSpPr>
            <p:cNvPr id="21" name="TextBox 20">
              <a:extLst>
                <a:ext uri="{FF2B5EF4-FFF2-40B4-BE49-F238E27FC236}">
                  <a16:creationId xmlns:a16="http://schemas.microsoft.com/office/drawing/2014/main" id="{678F4849-EF76-4D18-BF45-DBB0CFE5D9FC}"/>
                </a:ext>
              </a:extLst>
            </p:cNvPr>
            <p:cNvSpPr txBox="1"/>
            <p:nvPr/>
          </p:nvSpPr>
          <p:spPr>
            <a:xfrm>
              <a:off x="3460235" y="4459796"/>
              <a:ext cx="4328358" cy="646331"/>
            </a:xfrm>
            <a:prstGeom prst="rect">
              <a:avLst/>
            </a:prstGeom>
            <a:noFill/>
            <a:ln>
              <a:solidFill>
                <a:schemeClr val="bg1">
                  <a:lumMod val="75000"/>
                </a:schemeClr>
              </a:solidFill>
            </a:ln>
          </p:spPr>
          <p:txBody>
            <a:bodyPr wrap="square" rtlCol="0">
              <a:spAutoFit/>
            </a:bodyPr>
            <a:lstStyle/>
            <a:p>
              <a:r>
                <a:rPr lang="en-US" b="1" dirty="0">
                  <a:solidFill>
                    <a:schemeClr val="accent4">
                      <a:lumMod val="75000"/>
                    </a:schemeClr>
                  </a:solidFill>
                </a:rPr>
                <a:t>if</a:t>
              </a:r>
              <a:r>
                <a:rPr lang="en-US" dirty="0"/>
                <a:t> name1 </a:t>
              </a:r>
              <a:r>
                <a:rPr lang="en-US" b="1" dirty="0">
                  <a:solidFill>
                    <a:srgbClr val="C00000"/>
                  </a:solidFill>
                </a:rPr>
                <a:t>&gt;</a:t>
              </a:r>
              <a:r>
                <a:rPr lang="en-US" dirty="0"/>
                <a:t> name2:</a:t>
              </a:r>
            </a:p>
            <a:p>
              <a:r>
                <a:rPr lang="en-US" dirty="0"/>
                <a:t>    print('The name1 is greater than name2')</a:t>
              </a:r>
            </a:p>
          </p:txBody>
        </p:sp>
        <p:sp>
          <p:nvSpPr>
            <p:cNvPr id="22" name="TextBox 21">
              <a:extLst>
                <a:ext uri="{FF2B5EF4-FFF2-40B4-BE49-F238E27FC236}">
                  <a16:creationId xmlns:a16="http://schemas.microsoft.com/office/drawing/2014/main" id="{880F81F7-9270-4EBF-A564-A296C993E4E8}"/>
                </a:ext>
              </a:extLst>
            </p:cNvPr>
            <p:cNvSpPr txBox="1"/>
            <p:nvPr/>
          </p:nvSpPr>
          <p:spPr>
            <a:xfrm>
              <a:off x="3460234" y="5461625"/>
              <a:ext cx="4324866" cy="646331"/>
            </a:xfrm>
            <a:prstGeom prst="rect">
              <a:avLst/>
            </a:prstGeom>
            <a:noFill/>
            <a:ln>
              <a:solidFill>
                <a:schemeClr val="bg1">
                  <a:lumMod val="75000"/>
                </a:schemeClr>
              </a:solidFill>
            </a:ln>
          </p:spPr>
          <p:txBody>
            <a:bodyPr wrap="square" rtlCol="0">
              <a:spAutoFit/>
            </a:bodyPr>
            <a:lstStyle/>
            <a:p>
              <a:r>
                <a:rPr lang="en-US" b="1" dirty="0">
                  <a:solidFill>
                    <a:schemeClr val="accent4">
                      <a:lumMod val="75000"/>
                    </a:schemeClr>
                  </a:solidFill>
                </a:rPr>
                <a:t>if</a:t>
              </a:r>
              <a:r>
                <a:rPr lang="en-US" dirty="0"/>
                <a:t> name1 </a:t>
              </a:r>
              <a:r>
                <a:rPr lang="en-US" b="1" dirty="0">
                  <a:solidFill>
                    <a:srgbClr val="C00000"/>
                  </a:solidFill>
                </a:rPr>
                <a:t>&lt;</a:t>
              </a:r>
              <a:r>
                <a:rPr lang="en-US" dirty="0"/>
                <a:t> name2:</a:t>
              </a:r>
            </a:p>
            <a:p>
              <a:r>
                <a:rPr lang="en-US" dirty="0"/>
                <a:t>    print('The name1 is less than name2')</a:t>
              </a:r>
            </a:p>
          </p:txBody>
        </p:sp>
        <p:sp>
          <p:nvSpPr>
            <p:cNvPr id="58" name="TextBox 57">
              <a:extLst>
                <a:ext uri="{FF2B5EF4-FFF2-40B4-BE49-F238E27FC236}">
                  <a16:creationId xmlns:a16="http://schemas.microsoft.com/office/drawing/2014/main" id="{1A0D1EAF-AB54-47E5-969F-6C33CD35229A}"/>
                </a:ext>
              </a:extLst>
            </p:cNvPr>
            <p:cNvSpPr txBox="1"/>
            <p:nvPr/>
          </p:nvSpPr>
          <p:spPr>
            <a:xfrm>
              <a:off x="3174731" y="4127634"/>
              <a:ext cx="1077539" cy="369332"/>
            </a:xfrm>
            <a:prstGeom prst="rect">
              <a:avLst/>
            </a:prstGeom>
            <a:noFill/>
          </p:spPr>
          <p:txBody>
            <a:bodyPr wrap="none" rtlCol="0">
              <a:spAutoFit/>
            </a:bodyPr>
            <a:lstStyle/>
            <a:p>
              <a:r>
                <a:rPr lang="en-US" b="1" i="1" dirty="0"/>
                <a:t>Less than</a:t>
              </a:r>
            </a:p>
          </p:txBody>
        </p:sp>
        <p:sp>
          <p:nvSpPr>
            <p:cNvPr id="59" name="TextBox 58">
              <a:extLst>
                <a:ext uri="{FF2B5EF4-FFF2-40B4-BE49-F238E27FC236}">
                  <a16:creationId xmlns:a16="http://schemas.microsoft.com/office/drawing/2014/main" id="{981C0117-18DB-4850-9A34-6EA312A3B585}"/>
                </a:ext>
              </a:extLst>
            </p:cNvPr>
            <p:cNvSpPr txBox="1"/>
            <p:nvPr/>
          </p:nvSpPr>
          <p:spPr>
            <a:xfrm>
              <a:off x="3174731" y="5147912"/>
              <a:ext cx="1421736" cy="369332"/>
            </a:xfrm>
            <a:prstGeom prst="rect">
              <a:avLst/>
            </a:prstGeom>
            <a:noFill/>
          </p:spPr>
          <p:txBody>
            <a:bodyPr wrap="none" rtlCol="0">
              <a:spAutoFit/>
            </a:bodyPr>
            <a:lstStyle/>
            <a:p>
              <a:r>
                <a:rPr lang="en-US" b="1" i="1" dirty="0"/>
                <a:t>Greater than</a:t>
              </a:r>
            </a:p>
          </p:txBody>
        </p:sp>
      </p:grpSp>
      <p:cxnSp>
        <p:nvCxnSpPr>
          <p:cNvPr id="9" name="Straight Connector 8">
            <a:extLst>
              <a:ext uri="{FF2B5EF4-FFF2-40B4-BE49-F238E27FC236}">
                <a16:creationId xmlns:a16="http://schemas.microsoft.com/office/drawing/2014/main" id="{DDD7BD83-E14A-41AF-9CBA-D9531F7A3DDC}"/>
              </a:ext>
            </a:extLst>
          </p:cNvPr>
          <p:cNvCxnSpPr>
            <a:cxnSpLocks/>
          </p:cNvCxnSpPr>
          <p:nvPr/>
        </p:nvCxnSpPr>
        <p:spPr>
          <a:xfrm>
            <a:off x="8996854" y="1234966"/>
            <a:ext cx="0" cy="5065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5C093F9-F92D-4989-8FD4-7EFBF38B87A5}"/>
              </a:ext>
            </a:extLst>
          </p:cNvPr>
          <p:cNvCxnSpPr>
            <a:cxnSpLocks/>
          </p:cNvCxnSpPr>
          <p:nvPr/>
        </p:nvCxnSpPr>
        <p:spPr>
          <a:xfrm>
            <a:off x="10284372" y="1234966"/>
            <a:ext cx="0" cy="5065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04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BAD32-FAD7-4013-9BF1-35CB1C3A3ADE}"/>
              </a:ext>
            </a:extLst>
          </p:cNvPr>
          <p:cNvSpPr>
            <a:spLocks noGrp="1"/>
          </p:cNvSpPr>
          <p:nvPr>
            <p:ph type="title"/>
          </p:nvPr>
        </p:nvSpPr>
        <p:spPr/>
        <p:txBody>
          <a:bodyPr>
            <a:normAutofit fontScale="90000"/>
          </a:bodyPr>
          <a:lstStyle/>
          <a:p>
            <a:r>
              <a:rPr lang="en-US" dirty="0"/>
              <a:t>Basic IF</a:t>
            </a:r>
          </a:p>
        </p:txBody>
      </p:sp>
      <p:sp>
        <p:nvSpPr>
          <p:cNvPr id="4" name="Slide Number Placeholder 3">
            <a:extLst>
              <a:ext uri="{FF2B5EF4-FFF2-40B4-BE49-F238E27FC236}">
                <a16:creationId xmlns:a16="http://schemas.microsoft.com/office/drawing/2014/main" id="{1A3D8D36-6A5A-4F5F-A3C9-E3F7E9A3685B}"/>
              </a:ext>
            </a:extLst>
          </p:cNvPr>
          <p:cNvSpPr>
            <a:spLocks noGrp="1"/>
          </p:cNvSpPr>
          <p:nvPr>
            <p:ph type="sldNum" sz="quarter" idx="12"/>
          </p:nvPr>
        </p:nvSpPr>
        <p:spPr/>
        <p:txBody>
          <a:bodyPr/>
          <a:lstStyle/>
          <a:p>
            <a:fld id="{0A634600-F34B-4093-B870-F713BA967734}" type="slidenum">
              <a:rPr lang="en-US" smtClean="0"/>
              <a:t>5</a:t>
            </a:fld>
            <a:endParaRPr lang="en-US" dirty="0"/>
          </a:p>
        </p:txBody>
      </p:sp>
      <p:pic>
        <p:nvPicPr>
          <p:cNvPr id="18" name="Picture 17">
            <a:extLst>
              <a:ext uri="{FF2B5EF4-FFF2-40B4-BE49-F238E27FC236}">
                <a16:creationId xmlns:a16="http://schemas.microsoft.com/office/drawing/2014/main" id="{76D2E3ED-0573-41A6-9498-A7A7C754BFBF}"/>
              </a:ext>
            </a:extLst>
          </p:cNvPr>
          <p:cNvPicPr>
            <a:picLocks noChangeAspect="1"/>
          </p:cNvPicPr>
          <p:nvPr/>
        </p:nvPicPr>
        <p:blipFill>
          <a:blip r:embed="rId2"/>
          <a:stretch>
            <a:fillRect/>
          </a:stretch>
        </p:blipFill>
        <p:spPr>
          <a:xfrm>
            <a:off x="461645" y="1041400"/>
            <a:ext cx="3234342" cy="5461000"/>
          </a:xfrm>
          <a:prstGeom prst="rect">
            <a:avLst/>
          </a:prstGeom>
        </p:spPr>
      </p:pic>
      <p:grpSp>
        <p:nvGrpSpPr>
          <p:cNvPr id="3" name="Group 2">
            <a:extLst>
              <a:ext uri="{FF2B5EF4-FFF2-40B4-BE49-F238E27FC236}">
                <a16:creationId xmlns:a16="http://schemas.microsoft.com/office/drawing/2014/main" id="{3459459E-7532-4BFC-8FBF-7AB15E9F255A}"/>
              </a:ext>
            </a:extLst>
          </p:cNvPr>
          <p:cNvGrpSpPr/>
          <p:nvPr/>
        </p:nvGrpSpPr>
        <p:grpSpPr>
          <a:xfrm>
            <a:off x="4378960" y="2032000"/>
            <a:ext cx="7315200" cy="3753505"/>
            <a:chOff x="4378960" y="2032000"/>
            <a:chExt cx="7315200" cy="3753505"/>
          </a:xfrm>
        </p:grpSpPr>
        <p:sp>
          <p:nvSpPr>
            <p:cNvPr id="7" name="TextBox 6">
              <a:extLst>
                <a:ext uri="{FF2B5EF4-FFF2-40B4-BE49-F238E27FC236}">
                  <a16:creationId xmlns:a16="http://schemas.microsoft.com/office/drawing/2014/main" id="{C0C293C3-A63E-4E00-900C-0ED198E57CC4}"/>
                </a:ext>
              </a:extLst>
            </p:cNvPr>
            <p:cNvSpPr txBox="1"/>
            <p:nvPr/>
          </p:nvSpPr>
          <p:spPr>
            <a:xfrm>
              <a:off x="4378960" y="2641600"/>
              <a:ext cx="4052713" cy="1938992"/>
            </a:xfrm>
            <a:prstGeom prst="rect">
              <a:avLst/>
            </a:prstGeom>
            <a:noFill/>
            <a:ln>
              <a:solidFill>
                <a:schemeClr val="bg1">
                  <a:lumMod val="75000"/>
                </a:schemeClr>
              </a:solidFill>
            </a:ln>
          </p:spPr>
          <p:txBody>
            <a:bodyPr wrap="none" rtlCol="0">
              <a:spAutoFit/>
            </a:bodyPr>
            <a:lstStyle/>
            <a:p>
              <a:r>
                <a:rPr lang="en-US" sz="2000" dirty="0"/>
                <a:t>classification </a:t>
              </a:r>
              <a:r>
                <a:rPr lang="en-US" sz="2000" dirty="0">
                  <a:solidFill>
                    <a:srgbClr val="00B0F0"/>
                  </a:solidFill>
                </a:rPr>
                <a:t>=</a:t>
              </a:r>
              <a:r>
                <a:rPr lang="en-US" sz="2000" dirty="0"/>
                <a:t> input('\nEnter class: ')</a:t>
              </a:r>
            </a:p>
            <a:p>
              <a:endParaRPr lang="en-US" sz="2000" dirty="0"/>
            </a:p>
            <a:p>
              <a:r>
                <a:rPr lang="en-US" sz="2000" b="1" dirty="0">
                  <a:solidFill>
                    <a:schemeClr val="accent4">
                      <a:lumMod val="75000"/>
                    </a:schemeClr>
                  </a:solidFill>
                </a:rPr>
                <a:t>if</a:t>
              </a:r>
              <a:r>
                <a:rPr lang="en-US" sz="2000" dirty="0"/>
                <a:t> classification </a:t>
              </a:r>
              <a:r>
                <a:rPr lang="en-US" sz="2000" b="1" dirty="0">
                  <a:solidFill>
                    <a:srgbClr val="C00000"/>
                  </a:solidFill>
                </a:rPr>
                <a:t>==</a:t>
              </a:r>
              <a:r>
                <a:rPr lang="en-US" sz="2000" dirty="0"/>
                <a:t> 'Freshman':</a:t>
              </a:r>
            </a:p>
            <a:p>
              <a:r>
                <a:rPr lang="en-US" sz="2000" dirty="0"/>
                <a:t>    print('Pick a mentor')</a:t>
              </a:r>
            </a:p>
            <a:p>
              <a:endParaRPr lang="en-US" sz="2000" dirty="0"/>
            </a:p>
            <a:p>
              <a:r>
                <a:rPr lang="en-US" sz="2000" dirty="0"/>
                <a:t>print('Register')</a:t>
              </a:r>
            </a:p>
          </p:txBody>
        </p:sp>
        <p:grpSp>
          <p:nvGrpSpPr>
            <p:cNvPr id="12" name="Group 11">
              <a:extLst>
                <a:ext uri="{FF2B5EF4-FFF2-40B4-BE49-F238E27FC236}">
                  <a16:creationId xmlns:a16="http://schemas.microsoft.com/office/drawing/2014/main" id="{487C9625-5761-43F6-B309-1F9F75E58646}"/>
                </a:ext>
              </a:extLst>
            </p:cNvPr>
            <p:cNvGrpSpPr/>
            <p:nvPr/>
          </p:nvGrpSpPr>
          <p:grpSpPr>
            <a:xfrm>
              <a:off x="9052560" y="2032000"/>
              <a:ext cx="2641600" cy="1503680"/>
              <a:chOff x="4986020" y="4513580"/>
              <a:chExt cx="2641600" cy="1290320"/>
            </a:xfrm>
          </p:grpSpPr>
          <p:sp>
            <p:nvSpPr>
              <p:cNvPr id="13" name="Rectangle: Rounded Corners 12">
                <a:extLst>
                  <a:ext uri="{FF2B5EF4-FFF2-40B4-BE49-F238E27FC236}">
                    <a16:creationId xmlns:a16="http://schemas.microsoft.com/office/drawing/2014/main" id="{464D9FFD-CEEA-4ED4-ADFA-2480319CDCCE}"/>
                  </a:ext>
                </a:extLst>
              </p:cNvPr>
              <p:cNvSpPr/>
              <p:nvPr/>
            </p:nvSpPr>
            <p:spPr>
              <a:xfrm>
                <a:off x="4986020" y="4879340"/>
                <a:ext cx="2641600" cy="924560"/>
              </a:xfrm>
              <a:prstGeom prst="roundRect">
                <a:avLst>
                  <a:gd name="adj" fmla="val 17381"/>
                </a:avLst>
              </a:prstGeom>
              <a:no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Enter class: </a:t>
                </a:r>
                <a:r>
                  <a:rPr lang="en-US" dirty="0">
                    <a:solidFill>
                      <a:srgbClr val="C00000"/>
                    </a:solidFill>
                  </a:rPr>
                  <a:t>Freshman</a:t>
                </a:r>
              </a:p>
              <a:p>
                <a:r>
                  <a:rPr lang="en-US" dirty="0">
                    <a:solidFill>
                      <a:schemeClr val="tx1"/>
                    </a:solidFill>
                  </a:rPr>
                  <a:t>Pick a mentor</a:t>
                </a:r>
              </a:p>
              <a:p>
                <a:r>
                  <a:rPr lang="en-US" dirty="0">
                    <a:solidFill>
                      <a:schemeClr val="tx1"/>
                    </a:solidFill>
                  </a:rPr>
                  <a:t>Register</a:t>
                </a:r>
              </a:p>
            </p:txBody>
          </p:sp>
          <p:sp>
            <p:nvSpPr>
              <p:cNvPr id="14" name="TextBox 13">
                <a:extLst>
                  <a:ext uri="{FF2B5EF4-FFF2-40B4-BE49-F238E27FC236}">
                    <a16:creationId xmlns:a16="http://schemas.microsoft.com/office/drawing/2014/main" id="{AD6E673C-B14D-4CC3-B90A-C8B65F225B58}"/>
                  </a:ext>
                </a:extLst>
              </p:cNvPr>
              <p:cNvSpPr txBox="1"/>
              <p:nvPr/>
            </p:nvSpPr>
            <p:spPr>
              <a:xfrm>
                <a:off x="4986020" y="4513580"/>
                <a:ext cx="1697003" cy="369332"/>
              </a:xfrm>
              <a:prstGeom prst="rect">
                <a:avLst/>
              </a:prstGeom>
              <a:noFill/>
            </p:spPr>
            <p:txBody>
              <a:bodyPr wrap="none" rtlCol="0">
                <a:spAutoFit/>
              </a:bodyPr>
              <a:lstStyle/>
              <a:p>
                <a:r>
                  <a:rPr lang="en-US" i="1" dirty="0"/>
                  <a:t>Output Window</a:t>
                </a:r>
              </a:p>
            </p:txBody>
          </p:sp>
        </p:grpSp>
        <p:grpSp>
          <p:nvGrpSpPr>
            <p:cNvPr id="15" name="Group 14">
              <a:extLst>
                <a:ext uri="{FF2B5EF4-FFF2-40B4-BE49-F238E27FC236}">
                  <a16:creationId xmlns:a16="http://schemas.microsoft.com/office/drawing/2014/main" id="{28D9C166-EB6C-436C-A9AA-07DD0E3B7A09}"/>
                </a:ext>
              </a:extLst>
            </p:cNvPr>
            <p:cNvGrpSpPr/>
            <p:nvPr/>
          </p:nvGrpSpPr>
          <p:grpSpPr>
            <a:xfrm>
              <a:off x="9052560" y="4236720"/>
              <a:ext cx="2641600" cy="1503680"/>
              <a:chOff x="4986020" y="4513580"/>
              <a:chExt cx="2641600" cy="1290320"/>
            </a:xfrm>
          </p:grpSpPr>
          <p:sp>
            <p:nvSpPr>
              <p:cNvPr id="16" name="Rectangle: Rounded Corners 15">
                <a:extLst>
                  <a:ext uri="{FF2B5EF4-FFF2-40B4-BE49-F238E27FC236}">
                    <a16:creationId xmlns:a16="http://schemas.microsoft.com/office/drawing/2014/main" id="{C09402F4-02EC-4681-B8CB-4D3013E26FC5}"/>
                  </a:ext>
                </a:extLst>
              </p:cNvPr>
              <p:cNvSpPr/>
              <p:nvPr/>
            </p:nvSpPr>
            <p:spPr>
              <a:xfrm>
                <a:off x="4986020" y="4879340"/>
                <a:ext cx="2641600" cy="924560"/>
              </a:xfrm>
              <a:prstGeom prst="roundRect">
                <a:avLst>
                  <a:gd name="adj" fmla="val 17381"/>
                </a:avLst>
              </a:prstGeom>
              <a:no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Enter class: </a:t>
                </a:r>
                <a:r>
                  <a:rPr lang="en-US" dirty="0">
                    <a:solidFill>
                      <a:srgbClr val="C00000"/>
                    </a:solidFill>
                  </a:rPr>
                  <a:t>Senior</a:t>
                </a:r>
              </a:p>
              <a:p>
                <a:r>
                  <a:rPr lang="en-US" dirty="0">
                    <a:solidFill>
                      <a:schemeClr val="tx1"/>
                    </a:solidFill>
                  </a:rPr>
                  <a:t>Register</a:t>
                </a:r>
              </a:p>
            </p:txBody>
          </p:sp>
          <p:sp>
            <p:nvSpPr>
              <p:cNvPr id="17" name="TextBox 16">
                <a:extLst>
                  <a:ext uri="{FF2B5EF4-FFF2-40B4-BE49-F238E27FC236}">
                    <a16:creationId xmlns:a16="http://schemas.microsoft.com/office/drawing/2014/main" id="{0C1C00C6-E90C-4574-B1A5-5D0817BA81BF}"/>
                  </a:ext>
                </a:extLst>
              </p:cNvPr>
              <p:cNvSpPr txBox="1"/>
              <p:nvPr/>
            </p:nvSpPr>
            <p:spPr>
              <a:xfrm>
                <a:off x="4986020" y="4513580"/>
                <a:ext cx="1697003" cy="369332"/>
              </a:xfrm>
              <a:prstGeom prst="rect">
                <a:avLst/>
              </a:prstGeom>
              <a:noFill/>
            </p:spPr>
            <p:txBody>
              <a:bodyPr wrap="none" rtlCol="0">
                <a:spAutoFit/>
              </a:bodyPr>
              <a:lstStyle/>
              <a:p>
                <a:r>
                  <a:rPr lang="en-US" i="1" dirty="0"/>
                  <a:t>Output Window</a:t>
                </a:r>
              </a:p>
            </p:txBody>
          </p:sp>
        </p:grpSp>
        <p:sp>
          <p:nvSpPr>
            <p:cNvPr id="19" name="TextBox 18">
              <a:extLst>
                <a:ext uri="{FF2B5EF4-FFF2-40B4-BE49-F238E27FC236}">
                  <a16:creationId xmlns:a16="http://schemas.microsoft.com/office/drawing/2014/main" id="{30A42C44-085D-4564-AC86-5E2C9CBAE884}"/>
                </a:ext>
              </a:extLst>
            </p:cNvPr>
            <p:cNvSpPr txBox="1"/>
            <p:nvPr/>
          </p:nvSpPr>
          <p:spPr>
            <a:xfrm>
              <a:off x="5039360" y="5139174"/>
              <a:ext cx="2854960" cy="646331"/>
            </a:xfrm>
            <a:prstGeom prst="rect">
              <a:avLst/>
            </a:prstGeom>
            <a:noFill/>
          </p:spPr>
          <p:txBody>
            <a:bodyPr wrap="square">
              <a:spAutoFit/>
            </a:bodyPr>
            <a:lstStyle/>
            <a:p>
              <a:pPr>
                <a:tabLst>
                  <a:tab pos="630238" algn="l"/>
                </a:tabLst>
              </a:pPr>
              <a:r>
                <a:rPr lang="en-US" sz="1800" b="1" dirty="0">
                  <a:solidFill>
                    <a:srgbClr val="00B0F0"/>
                  </a:solidFill>
                </a:rPr>
                <a:t>=	</a:t>
              </a:r>
              <a:r>
                <a:rPr lang="en-US" sz="1800" b="1" dirty="0">
                  <a:sym typeface="Wingdings" panose="05000000000000000000" pitchFamily="2" charset="2"/>
                </a:rPr>
                <a:t> assignment</a:t>
              </a:r>
              <a:endParaRPr lang="en-US" sz="1800" b="1" dirty="0"/>
            </a:p>
            <a:p>
              <a:pPr>
                <a:tabLst>
                  <a:tab pos="630238" algn="l"/>
                </a:tabLst>
              </a:pPr>
              <a:r>
                <a:rPr lang="en-US" sz="1800" b="1" dirty="0">
                  <a:solidFill>
                    <a:srgbClr val="C00000"/>
                  </a:solidFill>
                </a:rPr>
                <a:t>==	</a:t>
              </a:r>
              <a:r>
                <a:rPr lang="en-US" sz="1800" b="1" dirty="0">
                  <a:sym typeface="Wingdings" panose="05000000000000000000" pitchFamily="2" charset="2"/>
                </a:rPr>
                <a:t> comparison</a:t>
              </a:r>
              <a:endParaRPr lang="en-US" b="1" dirty="0"/>
            </a:p>
          </p:txBody>
        </p:sp>
      </p:grpSp>
    </p:spTree>
    <p:extLst>
      <p:ext uri="{BB962C8B-B14F-4D97-AF65-F5344CB8AC3E}">
        <p14:creationId xmlns:p14="http://schemas.microsoft.com/office/powerpoint/2010/main" val="88146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BAD32-FAD7-4013-9BF1-35CB1C3A3ADE}"/>
              </a:ext>
            </a:extLst>
          </p:cNvPr>
          <p:cNvSpPr>
            <a:spLocks noGrp="1"/>
          </p:cNvSpPr>
          <p:nvPr>
            <p:ph type="title"/>
          </p:nvPr>
        </p:nvSpPr>
        <p:spPr/>
        <p:txBody>
          <a:bodyPr>
            <a:normAutofit fontScale="90000"/>
          </a:bodyPr>
          <a:lstStyle/>
          <a:p>
            <a:r>
              <a:rPr lang="en-US" dirty="0"/>
              <a:t>Basic IF</a:t>
            </a:r>
          </a:p>
        </p:txBody>
      </p:sp>
      <p:sp>
        <p:nvSpPr>
          <p:cNvPr id="4" name="Slide Number Placeholder 3">
            <a:extLst>
              <a:ext uri="{FF2B5EF4-FFF2-40B4-BE49-F238E27FC236}">
                <a16:creationId xmlns:a16="http://schemas.microsoft.com/office/drawing/2014/main" id="{1A3D8D36-6A5A-4F5F-A3C9-E3F7E9A3685B}"/>
              </a:ext>
            </a:extLst>
          </p:cNvPr>
          <p:cNvSpPr>
            <a:spLocks noGrp="1"/>
          </p:cNvSpPr>
          <p:nvPr>
            <p:ph type="sldNum" sz="quarter" idx="12"/>
          </p:nvPr>
        </p:nvSpPr>
        <p:spPr/>
        <p:txBody>
          <a:bodyPr/>
          <a:lstStyle/>
          <a:p>
            <a:fld id="{0A634600-F34B-4093-B870-F713BA967734}" type="slidenum">
              <a:rPr lang="en-US" smtClean="0"/>
              <a:t>6</a:t>
            </a:fld>
            <a:endParaRPr lang="en-US" dirty="0"/>
          </a:p>
        </p:txBody>
      </p:sp>
      <p:sp>
        <p:nvSpPr>
          <p:cNvPr id="7" name="TextBox 6">
            <a:extLst>
              <a:ext uri="{FF2B5EF4-FFF2-40B4-BE49-F238E27FC236}">
                <a16:creationId xmlns:a16="http://schemas.microsoft.com/office/drawing/2014/main" id="{C0C293C3-A63E-4E00-900C-0ED198E57CC4}"/>
              </a:ext>
            </a:extLst>
          </p:cNvPr>
          <p:cNvSpPr txBox="1"/>
          <p:nvPr/>
        </p:nvSpPr>
        <p:spPr>
          <a:xfrm>
            <a:off x="3627120" y="1940560"/>
            <a:ext cx="5175071" cy="1569660"/>
          </a:xfrm>
          <a:prstGeom prst="rect">
            <a:avLst/>
          </a:prstGeom>
          <a:noFill/>
          <a:ln>
            <a:solidFill>
              <a:schemeClr val="bg1">
                <a:lumMod val="75000"/>
              </a:schemeClr>
            </a:solidFill>
          </a:ln>
        </p:spPr>
        <p:txBody>
          <a:bodyPr wrap="none" rtlCol="0">
            <a:spAutoFit/>
          </a:bodyPr>
          <a:lstStyle/>
          <a:p>
            <a:r>
              <a:rPr lang="en-US" sz="3200" b="1" dirty="0">
                <a:solidFill>
                  <a:schemeClr val="accent4">
                    <a:lumMod val="75000"/>
                  </a:schemeClr>
                </a:solidFill>
              </a:rPr>
              <a:t>if</a:t>
            </a:r>
            <a:r>
              <a:rPr lang="en-US" sz="3200" dirty="0"/>
              <a:t> classification == 'Freshman':</a:t>
            </a:r>
          </a:p>
          <a:p>
            <a:r>
              <a:rPr lang="en-US" sz="3200" dirty="0"/>
              <a:t>    print('Get an advisor')</a:t>
            </a:r>
          </a:p>
          <a:p>
            <a:r>
              <a:rPr lang="en-US" sz="3200" dirty="0"/>
              <a:t>    print('Pick a mentor')</a:t>
            </a:r>
          </a:p>
        </p:txBody>
      </p:sp>
      <p:sp>
        <p:nvSpPr>
          <p:cNvPr id="19" name="TextBox 18">
            <a:extLst>
              <a:ext uri="{FF2B5EF4-FFF2-40B4-BE49-F238E27FC236}">
                <a16:creationId xmlns:a16="http://schemas.microsoft.com/office/drawing/2014/main" id="{0D27C310-3EF8-4417-8C13-8B94BFF222A4}"/>
              </a:ext>
            </a:extLst>
          </p:cNvPr>
          <p:cNvSpPr txBox="1"/>
          <p:nvPr/>
        </p:nvSpPr>
        <p:spPr>
          <a:xfrm>
            <a:off x="1320800" y="2035274"/>
            <a:ext cx="1276311" cy="461665"/>
          </a:xfrm>
          <a:prstGeom prst="rect">
            <a:avLst/>
          </a:prstGeom>
          <a:noFill/>
          <a:ln>
            <a:noFill/>
          </a:ln>
        </p:spPr>
        <p:txBody>
          <a:bodyPr wrap="none" rtlCol="0">
            <a:spAutoFit/>
          </a:bodyPr>
          <a:lstStyle/>
          <a:p>
            <a:r>
              <a:rPr lang="en-US" sz="2400" b="1" dirty="0">
                <a:solidFill>
                  <a:schemeClr val="accent4">
                    <a:lumMod val="75000"/>
                  </a:schemeClr>
                </a:solidFill>
              </a:rPr>
              <a:t>IF clause</a:t>
            </a:r>
            <a:endParaRPr lang="en-US" sz="2400" dirty="0">
              <a:solidFill>
                <a:schemeClr val="accent4">
                  <a:lumMod val="75000"/>
                </a:schemeClr>
              </a:solidFill>
            </a:endParaRPr>
          </a:p>
        </p:txBody>
      </p:sp>
      <p:sp>
        <p:nvSpPr>
          <p:cNvPr id="20" name="TextBox 19">
            <a:extLst>
              <a:ext uri="{FF2B5EF4-FFF2-40B4-BE49-F238E27FC236}">
                <a16:creationId xmlns:a16="http://schemas.microsoft.com/office/drawing/2014/main" id="{17492A62-FABE-4428-B13B-893E5A868931}"/>
              </a:ext>
            </a:extLst>
          </p:cNvPr>
          <p:cNvSpPr txBox="1"/>
          <p:nvPr/>
        </p:nvSpPr>
        <p:spPr>
          <a:xfrm>
            <a:off x="5007128" y="1005839"/>
            <a:ext cx="6028060" cy="461665"/>
          </a:xfrm>
          <a:prstGeom prst="rect">
            <a:avLst/>
          </a:prstGeom>
          <a:noFill/>
          <a:ln>
            <a:noFill/>
          </a:ln>
        </p:spPr>
        <p:txBody>
          <a:bodyPr wrap="none" rtlCol="0">
            <a:spAutoFit/>
          </a:bodyPr>
          <a:lstStyle>
            <a:defPPr>
              <a:defRPr lang="en-US"/>
            </a:defPPr>
            <a:lvl1pPr>
              <a:defRPr sz="2000" b="1"/>
            </a:lvl1pPr>
          </a:lstStyle>
          <a:p>
            <a:r>
              <a:rPr lang="en-US" sz="2400" dirty="0">
                <a:solidFill>
                  <a:srgbClr val="C00000"/>
                </a:solidFill>
              </a:rPr>
              <a:t>Boolean expression (conditional/logical test)</a:t>
            </a:r>
          </a:p>
        </p:txBody>
      </p:sp>
      <p:cxnSp>
        <p:nvCxnSpPr>
          <p:cNvPr id="3" name="Straight Arrow Connector 2">
            <a:extLst>
              <a:ext uri="{FF2B5EF4-FFF2-40B4-BE49-F238E27FC236}">
                <a16:creationId xmlns:a16="http://schemas.microsoft.com/office/drawing/2014/main" id="{EAB9CB89-DAC4-4107-BD21-ED66DD169F71}"/>
              </a:ext>
            </a:extLst>
          </p:cNvPr>
          <p:cNvCxnSpPr>
            <a:cxnSpLocks/>
            <a:stCxn id="19" idx="3"/>
          </p:cNvCxnSpPr>
          <p:nvPr/>
        </p:nvCxnSpPr>
        <p:spPr>
          <a:xfrm>
            <a:off x="2597111" y="2266107"/>
            <a:ext cx="1040169" cy="0"/>
          </a:xfrm>
          <a:prstGeom prst="straightConnector1">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Left Brace 9">
            <a:extLst>
              <a:ext uri="{FF2B5EF4-FFF2-40B4-BE49-F238E27FC236}">
                <a16:creationId xmlns:a16="http://schemas.microsoft.com/office/drawing/2014/main" id="{C875BB71-BE28-482F-B6C3-AB1B74555E28}"/>
              </a:ext>
            </a:extLst>
          </p:cNvPr>
          <p:cNvSpPr/>
          <p:nvPr/>
        </p:nvSpPr>
        <p:spPr>
          <a:xfrm rot="5400000">
            <a:off x="5962695" y="-444763"/>
            <a:ext cx="708047" cy="4477410"/>
          </a:xfrm>
          <a:prstGeom prst="leftBrace">
            <a:avLst>
              <a:gd name="adj1" fmla="val 8333"/>
              <a:gd name="adj2" fmla="val 47101"/>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4E2457F3-FC27-4D21-82A5-906EBEFE8D05}"/>
              </a:ext>
            </a:extLst>
          </p:cNvPr>
          <p:cNvGrpSpPr/>
          <p:nvPr/>
        </p:nvGrpSpPr>
        <p:grpSpPr>
          <a:xfrm>
            <a:off x="8686800" y="2052320"/>
            <a:ext cx="2030181" cy="461665"/>
            <a:chOff x="8890000" y="2418080"/>
            <a:chExt cx="2030181" cy="461665"/>
          </a:xfrm>
        </p:grpSpPr>
        <p:sp>
          <p:nvSpPr>
            <p:cNvPr id="22" name="TextBox 21">
              <a:extLst>
                <a:ext uri="{FF2B5EF4-FFF2-40B4-BE49-F238E27FC236}">
                  <a16:creationId xmlns:a16="http://schemas.microsoft.com/office/drawing/2014/main" id="{E1746DAD-D9E8-409C-A925-94F0EDF20E5A}"/>
                </a:ext>
              </a:extLst>
            </p:cNvPr>
            <p:cNvSpPr txBox="1"/>
            <p:nvPr/>
          </p:nvSpPr>
          <p:spPr>
            <a:xfrm>
              <a:off x="10038080" y="2418080"/>
              <a:ext cx="882101" cy="461665"/>
            </a:xfrm>
            <a:prstGeom prst="rect">
              <a:avLst/>
            </a:prstGeom>
            <a:noFill/>
            <a:ln>
              <a:noFill/>
            </a:ln>
          </p:spPr>
          <p:txBody>
            <a:bodyPr wrap="none" rtlCol="0">
              <a:spAutoFit/>
            </a:bodyPr>
            <a:lstStyle>
              <a:defPPr>
                <a:defRPr lang="en-US"/>
              </a:defPPr>
              <a:lvl1pPr>
                <a:defRPr sz="2000" b="1"/>
              </a:lvl1pPr>
            </a:lstStyle>
            <a:p>
              <a:r>
                <a:rPr lang="en-US" sz="2400" b="0" dirty="0">
                  <a:solidFill>
                    <a:srgbClr val="C00000"/>
                  </a:solidFill>
                </a:rPr>
                <a:t>colon</a:t>
              </a:r>
            </a:p>
          </p:txBody>
        </p:sp>
        <p:cxnSp>
          <p:nvCxnSpPr>
            <p:cNvPr id="23" name="Straight Arrow Connector 22">
              <a:extLst>
                <a:ext uri="{FF2B5EF4-FFF2-40B4-BE49-F238E27FC236}">
                  <a16:creationId xmlns:a16="http://schemas.microsoft.com/office/drawing/2014/main" id="{0806ECC5-FED1-4DAD-8B80-79785BAF5A7D}"/>
                </a:ext>
              </a:extLst>
            </p:cNvPr>
            <p:cNvCxnSpPr>
              <a:cxnSpLocks/>
            </p:cNvCxnSpPr>
            <p:nvPr/>
          </p:nvCxnSpPr>
          <p:spPr>
            <a:xfrm flipH="1">
              <a:off x="8890000" y="2648912"/>
              <a:ext cx="11480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F83ABAFA-306A-4B0E-BA93-550DF2474295}"/>
              </a:ext>
            </a:extLst>
          </p:cNvPr>
          <p:cNvGrpSpPr/>
          <p:nvPr/>
        </p:nvGrpSpPr>
        <p:grpSpPr>
          <a:xfrm>
            <a:off x="1503680" y="2519680"/>
            <a:ext cx="2529840" cy="461665"/>
            <a:chOff x="10038080" y="2418080"/>
            <a:chExt cx="2529840" cy="461665"/>
          </a:xfrm>
        </p:grpSpPr>
        <p:sp>
          <p:nvSpPr>
            <p:cNvPr id="31" name="TextBox 30">
              <a:extLst>
                <a:ext uri="{FF2B5EF4-FFF2-40B4-BE49-F238E27FC236}">
                  <a16:creationId xmlns:a16="http://schemas.microsoft.com/office/drawing/2014/main" id="{D5E3C264-4081-42B3-A744-C46A0D59A1B3}"/>
                </a:ext>
              </a:extLst>
            </p:cNvPr>
            <p:cNvSpPr txBox="1"/>
            <p:nvPr/>
          </p:nvSpPr>
          <p:spPr>
            <a:xfrm>
              <a:off x="10038080" y="2418080"/>
              <a:ext cx="1401666" cy="461665"/>
            </a:xfrm>
            <a:prstGeom prst="rect">
              <a:avLst/>
            </a:prstGeom>
            <a:noFill/>
            <a:ln>
              <a:noFill/>
            </a:ln>
          </p:spPr>
          <p:txBody>
            <a:bodyPr wrap="none" rtlCol="0">
              <a:spAutoFit/>
            </a:bodyPr>
            <a:lstStyle>
              <a:defPPr>
                <a:defRPr lang="en-US"/>
              </a:defPPr>
              <a:lvl1pPr>
                <a:defRPr sz="2000" b="1"/>
              </a:lvl1pPr>
            </a:lstStyle>
            <a:p>
              <a:r>
                <a:rPr lang="en-US" sz="2400" b="0" dirty="0">
                  <a:solidFill>
                    <a:srgbClr val="C00000"/>
                  </a:solidFill>
                </a:rPr>
                <a:t>indenting</a:t>
              </a:r>
            </a:p>
          </p:txBody>
        </p:sp>
        <p:cxnSp>
          <p:nvCxnSpPr>
            <p:cNvPr id="32" name="Straight Arrow Connector 31">
              <a:extLst>
                <a:ext uri="{FF2B5EF4-FFF2-40B4-BE49-F238E27FC236}">
                  <a16:creationId xmlns:a16="http://schemas.microsoft.com/office/drawing/2014/main" id="{4C56190B-09BD-47EC-B1D5-349DEB7522D3}"/>
                </a:ext>
              </a:extLst>
            </p:cNvPr>
            <p:cNvCxnSpPr>
              <a:cxnSpLocks/>
            </p:cNvCxnSpPr>
            <p:nvPr/>
          </p:nvCxnSpPr>
          <p:spPr>
            <a:xfrm>
              <a:off x="11419840" y="2669232"/>
              <a:ext cx="11480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Left Brace 32">
            <a:extLst>
              <a:ext uri="{FF2B5EF4-FFF2-40B4-BE49-F238E27FC236}">
                <a16:creationId xmlns:a16="http://schemas.microsoft.com/office/drawing/2014/main" id="{EBE0A76B-7AAD-48AA-B95D-CDAF1E82FE12}"/>
              </a:ext>
            </a:extLst>
          </p:cNvPr>
          <p:cNvSpPr/>
          <p:nvPr/>
        </p:nvSpPr>
        <p:spPr>
          <a:xfrm rot="10800000">
            <a:off x="7741920" y="2540000"/>
            <a:ext cx="568960" cy="853440"/>
          </a:xfrm>
          <a:prstGeom prst="leftBrace">
            <a:avLst>
              <a:gd name="adj1" fmla="val 8333"/>
              <a:gd name="adj2" fmla="val 47101"/>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05C5BDC0-A64A-4E8F-B598-D81C165545A7}"/>
              </a:ext>
            </a:extLst>
          </p:cNvPr>
          <p:cNvGrpSpPr/>
          <p:nvPr/>
        </p:nvGrpSpPr>
        <p:grpSpPr>
          <a:xfrm>
            <a:off x="8361680" y="2753360"/>
            <a:ext cx="2349303" cy="461665"/>
            <a:chOff x="8554720" y="2418080"/>
            <a:chExt cx="2349303" cy="461665"/>
          </a:xfrm>
        </p:grpSpPr>
        <p:sp>
          <p:nvSpPr>
            <p:cNvPr id="35" name="TextBox 34">
              <a:extLst>
                <a:ext uri="{FF2B5EF4-FFF2-40B4-BE49-F238E27FC236}">
                  <a16:creationId xmlns:a16="http://schemas.microsoft.com/office/drawing/2014/main" id="{833D0A83-B2BD-4B78-99B6-2D7452EFB2AA}"/>
                </a:ext>
              </a:extLst>
            </p:cNvPr>
            <p:cNvSpPr txBox="1"/>
            <p:nvPr/>
          </p:nvSpPr>
          <p:spPr>
            <a:xfrm>
              <a:off x="10038080" y="2418080"/>
              <a:ext cx="865943" cy="461665"/>
            </a:xfrm>
            <a:prstGeom prst="rect">
              <a:avLst/>
            </a:prstGeom>
            <a:noFill/>
            <a:ln>
              <a:noFill/>
            </a:ln>
          </p:spPr>
          <p:txBody>
            <a:bodyPr wrap="none" rtlCol="0">
              <a:spAutoFit/>
            </a:bodyPr>
            <a:lstStyle>
              <a:defPPr>
                <a:defRPr lang="en-US"/>
              </a:defPPr>
              <a:lvl1pPr>
                <a:defRPr sz="2000" b="1"/>
              </a:lvl1pPr>
            </a:lstStyle>
            <a:p>
              <a:r>
                <a:rPr lang="en-US" sz="2400" b="0" dirty="0">
                  <a:solidFill>
                    <a:srgbClr val="C00000"/>
                  </a:solidFill>
                </a:rPr>
                <a:t>block</a:t>
              </a:r>
            </a:p>
          </p:txBody>
        </p:sp>
        <p:cxnSp>
          <p:nvCxnSpPr>
            <p:cNvPr id="36" name="Straight Arrow Connector 35">
              <a:extLst>
                <a:ext uri="{FF2B5EF4-FFF2-40B4-BE49-F238E27FC236}">
                  <a16:creationId xmlns:a16="http://schemas.microsoft.com/office/drawing/2014/main" id="{07B6869F-6722-4E4E-B75B-3D3C13FC7B1D}"/>
                </a:ext>
              </a:extLst>
            </p:cNvPr>
            <p:cNvCxnSpPr>
              <a:cxnSpLocks/>
            </p:cNvCxnSpPr>
            <p:nvPr/>
          </p:nvCxnSpPr>
          <p:spPr>
            <a:xfrm flipH="1">
              <a:off x="8554720" y="2648912"/>
              <a:ext cx="148336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C8D7EEF9-CAE9-404A-987B-7AA42C352B82}"/>
              </a:ext>
            </a:extLst>
          </p:cNvPr>
          <p:cNvSpPr txBox="1"/>
          <p:nvPr/>
        </p:nvSpPr>
        <p:spPr>
          <a:xfrm>
            <a:off x="11017383" y="894079"/>
            <a:ext cx="885179" cy="830997"/>
          </a:xfrm>
          <a:prstGeom prst="rect">
            <a:avLst/>
          </a:prstGeom>
          <a:noFill/>
          <a:ln>
            <a:solidFill>
              <a:schemeClr val="bg1">
                <a:lumMod val="75000"/>
              </a:schemeClr>
            </a:solidFill>
          </a:ln>
        </p:spPr>
        <p:txBody>
          <a:bodyPr wrap="none" rtlCol="0">
            <a:spAutoFit/>
          </a:bodyPr>
          <a:lstStyle/>
          <a:p>
            <a:pPr algn="ctr"/>
            <a:r>
              <a:rPr lang="en-US" sz="1600" b="1" u="sng" dirty="0"/>
              <a:t>Boolean</a:t>
            </a:r>
          </a:p>
          <a:p>
            <a:pPr algn="ctr"/>
            <a:r>
              <a:rPr lang="en-US" sz="1600" dirty="0"/>
              <a:t>True</a:t>
            </a:r>
          </a:p>
          <a:p>
            <a:pPr algn="ctr"/>
            <a:r>
              <a:rPr lang="en-US" sz="1600" dirty="0"/>
              <a:t>False</a:t>
            </a:r>
          </a:p>
        </p:txBody>
      </p:sp>
      <p:grpSp>
        <p:nvGrpSpPr>
          <p:cNvPr id="8" name="Group 7">
            <a:extLst>
              <a:ext uri="{FF2B5EF4-FFF2-40B4-BE49-F238E27FC236}">
                <a16:creationId xmlns:a16="http://schemas.microsoft.com/office/drawing/2014/main" id="{2A17BFE1-EB5A-4809-AB7F-10F4376A0B14}"/>
              </a:ext>
            </a:extLst>
          </p:cNvPr>
          <p:cNvGrpSpPr/>
          <p:nvPr/>
        </p:nvGrpSpPr>
        <p:grpSpPr>
          <a:xfrm>
            <a:off x="3171647" y="4003040"/>
            <a:ext cx="5597196" cy="2539921"/>
            <a:chOff x="3171647" y="4003040"/>
            <a:chExt cx="5597196" cy="2539921"/>
          </a:xfrm>
        </p:grpSpPr>
        <p:grpSp>
          <p:nvGrpSpPr>
            <p:cNvPr id="6" name="Group 5">
              <a:extLst>
                <a:ext uri="{FF2B5EF4-FFF2-40B4-BE49-F238E27FC236}">
                  <a16:creationId xmlns:a16="http://schemas.microsoft.com/office/drawing/2014/main" id="{6FD8AC80-B767-4917-B6E7-99E5A2F1E5C2}"/>
                </a:ext>
              </a:extLst>
            </p:cNvPr>
            <p:cNvGrpSpPr/>
            <p:nvPr/>
          </p:nvGrpSpPr>
          <p:grpSpPr>
            <a:xfrm>
              <a:off x="3171647" y="4450080"/>
              <a:ext cx="5597196" cy="2092881"/>
              <a:chOff x="3171647" y="4450080"/>
              <a:chExt cx="5597196" cy="2092881"/>
            </a:xfrm>
          </p:grpSpPr>
          <p:sp>
            <p:nvSpPr>
              <p:cNvPr id="38" name="TextBox 37">
                <a:extLst>
                  <a:ext uri="{FF2B5EF4-FFF2-40B4-BE49-F238E27FC236}">
                    <a16:creationId xmlns:a16="http://schemas.microsoft.com/office/drawing/2014/main" id="{93FCF3A3-C5CE-4BB6-A4CA-1B680A1898C7}"/>
                  </a:ext>
                </a:extLst>
              </p:cNvPr>
              <p:cNvSpPr txBox="1"/>
              <p:nvPr/>
            </p:nvSpPr>
            <p:spPr>
              <a:xfrm>
                <a:off x="5449974" y="4450080"/>
                <a:ext cx="1040541" cy="2062103"/>
              </a:xfrm>
              <a:prstGeom prst="rect">
                <a:avLst/>
              </a:prstGeom>
              <a:noFill/>
              <a:ln>
                <a:solidFill>
                  <a:schemeClr val="bg1">
                    <a:lumMod val="75000"/>
                  </a:schemeClr>
                </a:solidFill>
              </a:ln>
            </p:spPr>
            <p:txBody>
              <a:bodyPr wrap="none" rtlCol="0">
                <a:spAutoFit/>
              </a:bodyPr>
              <a:lstStyle/>
              <a:p>
                <a:pPr algn="ctr"/>
                <a:r>
                  <a:rPr lang="en-US" sz="1600" b="1" u="sng" dirty="0"/>
                  <a:t>Relational</a:t>
                </a:r>
              </a:p>
              <a:p>
                <a:pPr algn="ctr"/>
                <a:r>
                  <a:rPr lang="en-US" sz="1600" b="1" u="sng" dirty="0"/>
                  <a:t>operators</a:t>
                </a:r>
              </a:p>
              <a:p>
                <a:pPr algn="ctr"/>
                <a:r>
                  <a:rPr lang="en-US" sz="1600" dirty="0"/>
                  <a:t>&gt;</a:t>
                </a:r>
              </a:p>
              <a:p>
                <a:pPr algn="ctr"/>
                <a:r>
                  <a:rPr lang="en-US" sz="1600" dirty="0"/>
                  <a:t>&lt;</a:t>
                </a:r>
              </a:p>
              <a:p>
                <a:pPr algn="ctr"/>
                <a:r>
                  <a:rPr lang="en-US" sz="1600" dirty="0"/>
                  <a:t>&gt;=</a:t>
                </a:r>
              </a:p>
              <a:p>
                <a:pPr algn="ctr"/>
                <a:r>
                  <a:rPr lang="en-US" sz="1600" dirty="0"/>
                  <a:t>&lt;=</a:t>
                </a:r>
              </a:p>
              <a:p>
                <a:pPr algn="ctr"/>
                <a:r>
                  <a:rPr lang="en-US" sz="1600" dirty="0">
                    <a:solidFill>
                      <a:srgbClr val="C00000"/>
                    </a:solidFill>
                  </a:rPr>
                  <a:t>==</a:t>
                </a:r>
              </a:p>
              <a:p>
                <a:pPr algn="ctr"/>
                <a:r>
                  <a:rPr lang="en-US" sz="1600" dirty="0">
                    <a:solidFill>
                      <a:srgbClr val="C00000"/>
                    </a:solidFill>
                  </a:rPr>
                  <a:t>!=</a:t>
                </a:r>
              </a:p>
            </p:txBody>
          </p:sp>
          <p:sp>
            <p:nvSpPr>
              <p:cNvPr id="21" name="TextBox 20">
                <a:extLst>
                  <a:ext uri="{FF2B5EF4-FFF2-40B4-BE49-F238E27FC236}">
                    <a16:creationId xmlns:a16="http://schemas.microsoft.com/office/drawing/2014/main" id="{8875A2CB-774A-4FF1-82A2-1BC73B4D7CA1}"/>
                  </a:ext>
                </a:extLst>
              </p:cNvPr>
              <p:cNvSpPr txBox="1"/>
              <p:nvPr/>
            </p:nvSpPr>
            <p:spPr>
              <a:xfrm>
                <a:off x="3171647" y="4450080"/>
                <a:ext cx="1705916" cy="2092881"/>
              </a:xfrm>
              <a:prstGeom prst="rect">
                <a:avLst/>
              </a:prstGeom>
              <a:noFill/>
              <a:ln>
                <a:solidFill>
                  <a:schemeClr val="bg1">
                    <a:lumMod val="75000"/>
                  </a:schemeClr>
                </a:solidFill>
              </a:ln>
            </p:spPr>
            <p:txBody>
              <a:bodyPr wrap="none" rtlCol="0">
                <a:spAutoFit/>
              </a:bodyPr>
              <a:lstStyle/>
              <a:p>
                <a:pPr algn="ctr"/>
                <a:r>
                  <a:rPr lang="en-US" sz="1600" b="1" u="sng" dirty="0"/>
                  <a:t>Value</a:t>
                </a:r>
              </a:p>
              <a:p>
                <a:pPr marL="285750" indent="-285750">
                  <a:buFont typeface="Arial" panose="020B0604020202020204" pitchFamily="34" charset="0"/>
                  <a:buChar char="•"/>
                </a:pPr>
                <a:r>
                  <a:rPr lang="en-US" sz="1600" dirty="0"/>
                  <a:t>Variable</a:t>
                </a:r>
              </a:p>
              <a:p>
                <a:pPr marL="285750" indent="-285750">
                  <a:buFont typeface="Arial" panose="020B0604020202020204" pitchFamily="34" charset="0"/>
                  <a:buChar char="•"/>
                </a:pPr>
                <a:r>
                  <a:rPr lang="en-US" sz="1600" dirty="0"/>
                  <a:t>String literal</a:t>
                </a:r>
              </a:p>
              <a:p>
                <a:pPr marL="285750" indent="-285750">
                  <a:buFont typeface="Arial" panose="020B0604020202020204" pitchFamily="34" charset="0"/>
                  <a:buChar char="•"/>
                </a:pPr>
                <a:r>
                  <a:rPr lang="en-US" sz="1600" dirty="0"/>
                  <a:t>Numeric literal</a:t>
                </a:r>
              </a:p>
              <a:p>
                <a:pPr marL="285750" indent="-285750">
                  <a:buFont typeface="Arial" panose="020B0604020202020204" pitchFamily="34" charset="0"/>
                  <a:buChar char="•"/>
                </a:pPr>
                <a:r>
                  <a:rPr lang="en-US" sz="1600" dirty="0"/>
                  <a:t>Calculation</a:t>
                </a:r>
              </a:p>
              <a:p>
                <a:pPr marL="285750" indent="-285750">
                  <a:buFont typeface="Arial" panose="020B0604020202020204" pitchFamily="34" charset="0"/>
                  <a:buChar char="•"/>
                </a:pPr>
                <a:r>
                  <a:rPr lang="en-US" sz="1600" dirty="0"/>
                  <a:t>Boolean</a:t>
                </a:r>
              </a:p>
              <a:p>
                <a:pPr marL="285750" indent="-285750">
                  <a:buFont typeface="Arial" panose="020B0604020202020204" pitchFamily="34" charset="0"/>
                  <a:buChar char="•"/>
                </a:pPr>
                <a:r>
                  <a:rPr lang="en-US" sz="1600" dirty="0"/>
                  <a:t>Constant</a:t>
                </a:r>
              </a:p>
              <a:p>
                <a:pPr marL="285750" indent="-285750" algn="ctr">
                  <a:buFont typeface="Arial" panose="020B0604020202020204" pitchFamily="34" charset="0"/>
                  <a:buChar char="•"/>
                </a:pPr>
                <a:endParaRPr lang="en-US" sz="1600" dirty="0"/>
              </a:p>
            </p:txBody>
          </p:sp>
          <p:sp>
            <p:nvSpPr>
              <p:cNvPr id="24" name="TextBox 23">
                <a:extLst>
                  <a:ext uri="{FF2B5EF4-FFF2-40B4-BE49-F238E27FC236}">
                    <a16:creationId xmlns:a16="http://schemas.microsoft.com/office/drawing/2014/main" id="{E5C9793D-D648-4C00-BAEA-ECA71CFD7852}"/>
                  </a:ext>
                </a:extLst>
              </p:cNvPr>
              <p:cNvSpPr txBox="1"/>
              <p:nvPr/>
            </p:nvSpPr>
            <p:spPr>
              <a:xfrm>
                <a:off x="7062927" y="4450080"/>
                <a:ext cx="1705916" cy="2092881"/>
              </a:xfrm>
              <a:prstGeom prst="rect">
                <a:avLst/>
              </a:prstGeom>
              <a:noFill/>
              <a:ln>
                <a:solidFill>
                  <a:schemeClr val="bg1">
                    <a:lumMod val="75000"/>
                  </a:schemeClr>
                </a:solidFill>
              </a:ln>
            </p:spPr>
            <p:txBody>
              <a:bodyPr wrap="none" rtlCol="0">
                <a:spAutoFit/>
              </a:bodyPr>
              <a:lstStyle/>
              <a:p>
                <a:pPr algn="ctr"/>
                <a:r>
                  <a:rPr lang="en-US" sz="1600" b="1" u="sng" dirty="0"/>
                  <a:t>Value</a:t>
                </a:r>
              </a:p>
              <a:p>
                <a:pPr marL="285750" indent="-285750">
                  <a:buFont typeface="Arial" panose="020B0604020202020204" pitchFamily="34" charset="0"/>
                  <a:buChar char="•"/>
                </a:pPr>
                <a:r>
                  <a:rPr lang="en-US" sz="1600" dirty="0"/>
                  <a:t>Variable</a:t>
                </a:r>
              </a:p>
              <a:p>
                <a:pPr marL="285750" indent="-285750">
                  <a:buFont typeface="Arial" panose="020B0604020202020204" pitchFamily="34" charset="0"/>
                  <a:buChar char="•"/>
                </a:pPr>
                <a:r>
                  <a:rPr lang="en-US" sz="1600" dirty="0"/>
                  <a:t>String literal</a:t>
                </a:r>
              </a:p>
              <a:p>
                <a:pPr marL="285750" indent="-285750">
                  <a:buFont typeface="Arial" panose="020B0604020202020204" pitchFamily="34" charset="0"/>
                  <a:buChar char="•"/>
                </a:pPr>
                <a:r>
                  <a:rPr lang="en-US" sz="1600" dirty="0"/>
                  <a:t>Numeric literal</a:t>
                </a:r>
              </a:p>
              <a:p>
                <a:pPr marL="285750" indent="-285750">
                  <a:buFont typeface="Arial" panose="020B0604020202020204" pitchFamily="34" charset="0"/>
                  <a:buChar char="•"/>
                </a:pPr>
                <a:r>
                  <a:rPr lang="en-US" sz="1600" dirty="0"/>
                  <a:t>Calculation</a:t>
                </a:r>
              </a:p>
              <a:p>
                <a:pPr marL="285750" indent="-285750">
                  <a:buFont typeface="Arial" panose="020B0604020202020204" pitchFamily="34" charset="0"/>
                  <a:buChar char="•"/>
                </a:pPr>
                <a:r>
                  <a:rPr lang="en-US" sz="1600" dirty="0"/>
                  <a:t>Boolean</a:t>
                </a:r>
              </a:p>
              <a:p>
                <a:pPr marL="285750" indent="-285750">
                  <a:buFont typeface="Arial" panose="020B0604020202020204" pitchFamily="34" charset="0"/>
                  <a:buChar char="•"/>
                </a:pPr>
                <a:r>
                  <a:rPr lang="en-US" sz="1600" dirty="0"/>
                  <a:t>Constant</a:t>
                </a:r>
              </a:p>
              <a:p>
                <a:pPr marL="285750" indent="-285750" algn="ctr">
                  <a:buFont typeface="Arial" panose="020B0604020202020204" pitchFamily="34" charset="0"/>
                  <a:buChar char="•"/>
                </a:pPr>
                <a:endParaRPr lang="en-US" sz="1600" dirty="0"/>
              </a:p>
            </p:txBody>
          </p:sp>
        </p:grpSp>
        <p:sp>
          <p:nvSpPr>
            <p:cNvPr id="2" name="TextBox 1">
              <a:extLst>
                <a:ext uri="{FF2B5EF4-FFF2-40B4-BE49-F238E27FC236}">
                  <a16:creationId xmlns:a16="http://schemas.microsoft.com/office/drawing/2014/main" id="{C7DF950E-E5F0-4E58-8735-E79FF36DDA92}"/>
                </a:ext>
              </a:extLst>
            </p:cNvPr>
            <p:cNvSpPr txBox="1"/>
            <p:nvPr/>
          </p:nvSpPr>
          <p:spPr>
            <a:xfrm>
              <a:off x="4148913" y="4003040"/>
              <a:ext cx="3642664" cy="400110"/>
            </a:xfrm>
            <a:prstGeom prst="rect">
              <a:avLst/>
            </a:prstGeom>
            <a:noFill/>
          </p:spPr>
          <p:txBody>
            <a:bodyPr wrap="none" rtlCol="0">
              <a:spAutoFit/>
            </a:bodyPr>
            <a:lstStyle/>
            <a:p>
              <a:pPr algn="ctr"/>
              <a:r>
                <a:rPr lang="en-US" sz="2000" b="1" dirty="0"/>
                <a:t>3 parts of a Boolean Expression</a:t>
              </a:r>
            </a:p>
          </p:txBody>
        </p:sp>
      </p:grpSp>
    </p:spTree>
    <p:extLst>
      <p:ext uri="{BB962C8B-B14F-4D97-AF65-F5344CB8AC3E}">
        <p14:creationId xmlns:p14="http://schemas.microsoft.com/office/powerpoint/2010/main" val="3772576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BAD32-FAD7-4013-9BF1-35CB1C3A3ADE}"/>
              </a:ext>
            </a:extLst>
          </p:cNvPr>
          <p:cNvSpPr>
            <a:spLocks noGrp="1"/>
          </p:cNvSpPr>
          <p:nvPr>
            <p:ph type="title"/>
          </p:nvPr>
        </p:nvSpPr>
        <p:spPr/>
        <p:txBody>
          <a:bodyPr>
            <a:normAutofit fontScale="90000"/>
          </a:bodyPr>
          <a:lstStyle/>
          <a:p>
            <a:r>
              <a:rPr lang="en-US" altLang="en-US" dirty="0"/>
              <a:t>Exercise 1 – Basic IF</a:t>
            </a:r>
            <a:endParaRPr lang="en-US" dirty="0"/>
          </a:p>
        </p:txBody>
      </p:sp>
      <p:sp>
        <p:nvSpPr>
          <p:cNvPr id="3" name="Content Placeholder 2">
            <a:extLst>
              <a:ext uri="{FF2B5EF4-FFF2-40B4-BE49-F238E27FC236}">
                <a16:creationId xmlns:a16="http://schemas.microsoft.com/office/drawing/2014/main" id="{DE07B8C4-AB5E-415D-8118-9E64F29C1A82}"/>
              </a:ext>
            </a:extLst>
          </p:cNvPr>
          <p:cNvSpPr>
            <a:spLocks noGrp="1"/>
          </p:cNvSpPr>
          <p:nvPr>
            <p:ph idx="1"/>
          </p:nvPr>
        </p:nvSpPr>
        <p:spPr/>
        <p:txBody>
          <a:bodyPr/>
          <a:lstStyle/>
          <a:p>
            <a:r>
              <a:rPr lang="en-US" sz="2400" dirty="0"/>
              <a:t>Write a program that allows a user to input hours worked. If the user worked more than 40 hours, display the phrase “Your pay will include Overtime!”.</a:t>
            </a:r>
          </a:p>
          <a:p>
            <a:endParaRPr lang="en-US" dirty="0"/>
          </a:p>
          <a:p>
            <a:pPr marL="914400" lvl="1" indent="-457200">
              <a:buFont typeface="+mj-lt"/>
              <a:buAutoNum type="arabicPeriod"/>
            </a:pPr>
            <a:r>
              <a:rPr lang="en-US" sz="2000" dirty="0"/>
              <a:t>Write the code.</a:t>
            </a:r>
          </a:p>
          <a:p>
            <a:pPr marL="914400" lvl="1" indent="-457200">
              <a:buFont typeface="+mj-lt"/>
              <a:buAutoNum type="arabicPeriod"/>
            </a:pPr>
            <a:r>
              <a:rPr lang="en-US" sz="2000" dirty="0"/>
              <a:t>Save your program as: </a:t>
            </a:r>
            <a:r>
              <a:rPr lang="en-US" sz="2000" b="1" dirty="0"/>
              <a:t>Ch3-Ex01-IF.py</a:t>
            </a:r>
            <a:endParaRPr lang="en-US" sz="2000" dirty="0"/>
          </a:p>
          <a:p>
            <a:pPr marL="914400" lvl="1" indent="-457200">
              <a:buFont typeface="+mj-lt"/>
              <a:buAutoNum type="arabicPeriod"/>
            </a:pPr>
            <a:r>
              <a:rPr lang="en-US" sz="2000" dirty="0"/>
              <a:t>Run it!</a:t>
            </a:r>
          </a:p>
        </p:txBody>
      </p:sp>
      <p:sp>
        <p:nvSpPr>
          <p:cNvPr id="4" name="Slide Number Placeholder 3">
            <a:extLst>
              <a:ext uri="{FF2B5EF4-FFF2-40B4-BE49-F238E27FC236}">
                <a16:creationId xmlns:a16="http://schemas.microsoft.com/office/drawing/2014/main" id="{1A3D8D36-6A5A-4F5F-A3C9-E3F7E9A3685B}"/>
              </a:ext>
            </a:extLst>
          </p:cNvPr>
          <p:cNvSpPr>
            <a:spLocks noGrp="1"/>
          </p:cNvSpPr>
          <p:nvPr>
            <p:ph type="sldNum" sz="quarter" idx="12"/>
          </p:nvPr>
        </p:nvSpPr>
        <p:spPr/>
        <p:txBody>
          <a:bodyPr/>
          <a:lstStyle/>
          <a:p>
            <a:fld id="{0A634600-F34B-4093-B870-F713BA967734}" type="slidenum">
              <a:rPr lang="en-US" smtClean="0"/>
              <a:t>7</a:t>
            </a:fld>
            <a:endParaRPr lang="en-US" dirty="0"/>
          </a:p>
        </p:txBody>
      </p:sp>
      <p:sp>
        <p:nvSpPr>
          <p:cNvPr id="6" name="TextBox 5">
            <a:extLst>
              <a:ext uri="{FF2B5EF4-FFF2-40B4-BE49-F238E27FC236}">
                <a16:creationId xmlns:a16="http://schemas.microsoft.com/office/drawing/2014/main" id="{D13F9ED3-3E2F-4E0D-A47B-677E44F5EE68}"/>
              </a:ext>
            </a:extLst>
          </p:cNvPr>
          <p:cNvSpPr txBox="1"/>
          <p:nvPr/>
        </p:nvSpPr>
        <p:spPr>
          <a:xfrm>
            <a:off x="7112000" y="2235200"/>
            <a:ext cx="3747373" cy="1015663"/>
          </a:xfrm>
          <a:prstGeom prst="rect">
            <a:avLst/>
          </a:prstGeom>
          <a:noFill/>
          <a:ln>
            <a:solidFill>
              <a:schemeClr val="bg1">
                <a:lumMod val="75000"/>
              </a:schemeClr>
            </a:solidFill>
          </a:ln>
        </p:spPr>
        <p:txBody>
          <a:bodyPr wrap="none" rtlCol="0">
            <a:spAutoFit/>
          </a:bodyPr>
          <a:lstStyle/>
          <a:p>
            <a:r>
              <a:rPr lang="en-US" sz="2000" dirty="0"/>
              <a:t>Enter hours worked: </a:t>
            </a:r>
            <a:r>
              <a:rPr lang="en-US" sz="2000" b="1" dirty="0">
                <a:solidFill>
                  <a:schemeClr val="accent2">
                    <a:lumMod val="75000"/>
                  </a:schemeClr>
                </a:solidFill>
              </a:rPr>
              <a:t>45</a:t>
            </a:r>
          </a:p>
          <a:p>
            <a:endParaRPr lang="en-US" sz="2000" dirty="0"/>
          </a:p>
          <a:p>
            <a:r>
              <a:rPr lang="en-US" sz="2000" dirty="0"/>
              <a:t>&gt;&gt; Your pay will include Overtime!</a:t>
            </a:r>
          </a:p>
        </p:txBody>
      </p:sp>
    </p:spTree>
    <p:extLst>
      <p:ext uri="{BB962C8B-B14F-4D97-AF65-F5344CB8AC3E}">
        <p14:creationId xmlns:p14="http://schemas.microsoft.com/office/powerpoint/2010/main" val="2983296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76C009C-BD7E-45D3-9A10-F9EB3773DFC6}"/>
              </a:ext>
            </a:extLst>
          </p:cNvPr>
          <p:cNvSpPr>
            <a:spLocks noGrp="1"/>
          </p:cNvSpPr>
          <p:nvPr>
            <p:ph type="sldNum" sz="quarter" idx="12"/>
          </p:nvPr>
        </p:nvSpPr>
        <p:spPr/>
        <p:txBody>
          <a:bodyPr/>
          <a:lstStyle/>
          <a:p>
            <a:fld id="{0A634600-F34B-4093-B870-F713BA967734}" type="slidenum">
              <a:rPr lang="en-US" smtClean="0"/>
              <a:t>8</a:t>
            </a:fld>
            <a:endParaRPr lang="en-US" dirty="0"/>
          </a:p>
        </p:txBody>
      </p:sp>
      <p:sp>
        <p:nvSpPr>
          <p:cNvPr id="5" name="Title 4">
            <a:extLst>
              <a:ext uri="{FF2B5EF4-FFF2-40B4-BE49-F238E27FC236}">
                <a16:creationId xmlns:a16="http://schemas.microsoft.com/office/drawing/2014/main" id="{F86793B2-8CAA-4A2F-8448-543C5DF11D64}"/>
              </a:ext>
            </a:extLst>
          </p:cNvPr>
          <p:cNvSpPr>
            <a:spLocks noGrp="1"/>
          </p:cNvSpPr>
          <p:nvPr>
            <p:ph type="title"/>
          </p:nvPr>
        </p:nvSpPr>
        <p:spPr/>
        <p:txBody>
          <a:bodyPr/>
          <a:lstStyle/>
          <a:p>
            <a:r>
              <a:rPr lang="en-US" dirty="0"/>
              <a:t>IF-ELSE</a:t>
            </a:r>
          </a:p>
        </p:txBody>
      </p:sp>
      <p:sp>
        <p:nvSpPr>
          <p:cNvPr id="6" name="Text Placeholder 5">
            <a:extLst>
              <a:ext uri="{FF2B5EF4-FFF2-40B4-BE49-F238E27FC236}">
                <a16:creationId xmlns:a16="http://schemas.microsoft.com/office/drawing/2014/main" id="{4AD6D5D9-6016-4F20-9123-D3BAB8DAAF5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1955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BAD32-FAD7-4013-9BF1-35CB1C3A3ADE}"/>
              </a:ext>
            </a:extLst>
          </p:cNvPr>
          <p:cNvSpPr>
            <a:spLocks noGrp="1"/>
          </p:cNvSpPr>
          <p:nvPr>
            <p:ph type="title"/>
          </p:nvPr>
        </p:nvSpPr>
        <p:spPr/>
        <p:txBody>
          <a:bodyPr>
            <a:normAutofit fontScale="90000"/>
          </a:bodyPr>
          <a:lstStyle/>
          <a:p>
            <a:r>
              <a:rPr lang="en-US" dirty="0"/>
              <a:t>IF-ELSE</a:t>
            </a:r>
          </a:p>
        </p:txBody>
      </p:sp>
      <p:sp>
        <p:nvSpPr>
          <p:cNvPr id="4" name="Slide Number Placeholder 3">
            <a:extLst>
              <a:ext uri="{FF2B5EF4-FFF2-40B4-BE49-F238E27FC236}">
                <a16:creationId xmlns:a16="http://schemas.microsoft.com/office/drawing/2014/main" id="{1A3D8D36-6A5A-4F5F-A3C9-E3F7E9A3685B}"/>
              </a:ext>
            </a:extLst>
          </p:cNvPr>
          <p:cNvSpPr>
            <a:spLocks noGrp="1"/>
          </p:cNvSpPr>
          <p:nvPr>
            <p:ph type="sldNum" sz="quarter" idx="12"/>
          </p:nvPr>
        </p:nvSpPr>
        <p:spPr/>
        <p:txBody>
          <a:bodyPr/>
          <a:lstStyle/>
          <a:p>
            <a:fld id="{0A634600-F34B-4093-B870-F713BA967734}" type="slidenum">
              <a:rPr lang="en-US" smtClean="0"/>
              <a:t>9</a:t>
            </a:fld>
            <a:endParaRPr lang="en-US" dirty="0"/>
          </a:p>
        </p:txBody>
      </p:sp>
      <p:sp>
        <p:nvSpPr>
          <p:cNvPr id="7" name="TextBox 6">
            <a:extLst>
              <a:ext uri="{FF2B5EF4-FFF2-40B4-BE49-F238E27FC236}">
                <a16:creationId xmlns:a16="http://schemas.microsoft.com/office/drawing/2014/main" id="{C0C293C3-A63E-4E00-900C-0ED198E57CC4}"/>
              </a:ext>
            </a:extLst>
          </p:cNvPr>
          <p:cNvSpPr txBox="1"/>
          <p:nvPr/>
        </p:nvSpPr>
        <p:spPr>
          <a:xfrm>
            <a:off x="5428242" y="2167584"/>
            <a:ext cx="3412794" cy="2554545"/>
          </a:xfrm>
          <a:prstGeom prst="rect">
            <a:avLst/>
          </a:prstGeom>
          <a:noFill/>
          <a:ln>
            <a:solidFill>
              <a:schemeClr val="bg1">
                <a:lumMod val="75000"/>
              </a:schemeClr>
            </a:solidFill>
          </a:ln>
        </p:spPr>
        <p:txBody>
          <a:bodyPr wrap="none" rtlCol="0">
            <a:spAutoFit/>
          </a:bodyPr>
          <a:lstStyle/>
          <a:p>
            <a:r>
              <a:rPr lang="en-US" sz="2000" b="1" dirty="0">
                <a:solidFill>
                  <a:schemeClr val="accent4">
                    <a:lumMod val="75000"/>
                  </a:schemeClr>
                </a:solidFill>
              </a:rPr>
              <a:t>if</a:t>
            </a:r>
            <a:r>
              <a:rPr lang="en-US" sz="2000" dirty="0"/>
              <a:t> classification == 'Freshman':</a:t>
            </a:r>
          </a:p>
          <a:p>
            <a:r>
              <a:rPr lang="en-US" sz="2000" dirty="0"/>
              <a:t>    print('Get an advisor')</a:t>
            </a:r>
          </a:p>
          <a:p>
            <a:r>
              <a:rPr lang="en-US" sz="2000" dirty="0"/>
              <a:t>    print('Pick a mentor’)</a:t>
            </a:r>
          </a:p>
          <a:p>
            <a:r>
              <a:rPr lang="en-US" sz="2000" b="1" dirty="0">
                <a:solidFill>
                  <a:schemeClr val="accent4">
                    <a:lumMod val="75000"/>
                  </a:schemeClr>
                </a:solidFill>
              </a:rPr>
              <a:t>else</a:t>
            </a:r>
            <a:r>
              <a:rPr lang="en-US" sz="2000" dirty="0"/>
              <a:t>:</a:t>
            </a:r>
          </a:p>
          <a:p>
            <a:r>
              <a:rPr lang="en-US" sz="2000" dirty="0"/>
              <a:t>    print('Request degree audit')</a:t>
            </a:r>
          </a:p>
          <a:p>
            <a:endParaRPr lang="en-US" sz="2000" dirty="0"/>
          </a:p>
          <a:p>
            <a:r>
              <a:rPr lang="en-US" sz="2000" dirty="0"/>
              <a:t>print('Register')</a:t>
            </a:r>
          </a:p>
          <a:p>
            <a:endParaRPr lang="en-US" sz="2000" dirty="0"/>
          </a:p>
        </p:txBody>
      </p:sp>
      <p:grpSp>
        <p:nvGrpSpPr>
          <p:cNvPr id="26" name="Group 25">
            <a:extLst>
              <a:ext uri="{FF2B5EF4-FFF2-40B4-BE49-F238E27FC236}">
                <a16:creationId xmlns:a16="http://schemas.microsoft.com/office/drawing/2014/main" id="{84861963-C0B3-4BBC-846F-6D494E54AC5B}"/>
              </a:ext>
            </a:extLst>
          </p:cNvPr>
          <p:cNvGrpSpPr/>
          <p:nvPr/>
        </p:nvGrpSpPr>
        <p:grpSpPr>
          <a:xfrm>
            <a:off x="9184640" y="1838961"/>
            <a:ext cx="2641600" cy="1778000"/>
            <a:chOff x="4986020" y="4513580"/>
            <a:chExt cx="2641600" cy="1525716"/>
          </a:xfrm>
        </p:grpSpPr>
        <p:sp>
          <p:nvSpPr>
            <p:cNvPr id="33" name="Rectangle: Rounded Corners 32">
              <a:extLst>
                <a:ext uri="{FF2B5EF4-FFF2-40B4-BE49-F238E27FC236}">
                  <a16:creationId xmlns:a16="http://schemas.microsoft.com/office/drawing/2014/main" id="{B9259DB2-F52C-4AB9-B126-453A29809F70}"/>
                </a:ext>
              </a:extLst>
            </p:cNvPr>
            <p:cNvSpPr/>
            <p:nvPr/>
          </p:nvSpPr>
          <p:spPr>
            <a:xfrm>
              <a:off x="4986020" y="4879340"/>
              <a:ext cx="2641600" cy="1159956"/>
            </a:xfrm>
            <a:prstGeom prst="roundRect">
              <a:avLst>
                <a:gd name="adj" fmla="val 17381"/>
              </a:avLst>
            </a:prstGeom>
            <a:no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Enter class: </a:t>
              </a:r>
              <a:r>
                <a:rPr lang="en-US" dirty="0">
                  <a:solidFill>
                    <a:srgbClr val="C00000"/>
                  </a:solidFill>
                </a:rPr>
                <a:t>Freshman</a:t>
              </a:r>
            </a:p>
            <a:p>
              <a:r>
                <a:rPr lang="en-US" dirty="0">
                  <a:solidFill>
                    <a:schemeClr val="tx1"/>
                  </a:solidFill>
                </a:rPr>
                <a:t>Get an advisor</a:t>
              </a:r>
            </a:p>
            <a:p>
              <a:r>
                <a:rPr lang="en-US" dirty="0">
                  <a:solidFill>
                    <a:schemeClr val="tx1"/>
                  </a:solidFill>
                </a:rPr>
                <a:t>Pick a mentor</a:t>
              </a:r>
            </a:p>
            <a:p>
              <a:r>
                <a:rPr lang="en-US" dirty="0">
                  <a:solidFill>
                    <a:schemeClr val="tx1"/>
                  </a:solidFill>
                </a:rPr>
                <a:t>Register</a:t>
              </a:r>
            </a:p>
          </p:txBody>
        </p:sp>
        <p:sp>
          <p:nvSpPr>
            <p:cNvPr id="34" name="TextBox 33">
              <a:extLst>
                <a:ext uri="{FF2B5EF4-FFF2-40B4-BE49-F238E27FC236}">
                  <a16:creationId xmlns:a16="http://schemas.microsoft.com/office/drawing/2014/main" id="{E7FF8A8D-E676-4A49-9D0A-DC580D0D9004}"/>
                </a:ext>
              </a:extLst>
            </p:cNvPr>
            <p:cNvSpPr txBox="1"/>
            <p:nvPr/>
          </p:nvSpPr>
          <p:spPr>
            <a:xfrm>
              <a:off x="4986020" y="4513580"/>
              <a:ext cx="1697003" cy="369332"/>
            </a:xfrm>
            <a:prstGeom prst="rect">
              <a:avLst/>
            </a:prstGeom>
            <a:noFill/>
          </p:spPr>
          <p:txBody>
            <a:bodyPr wrap="none" rtlCol="0">
              <a:spAutoFit/>
            </a:bodyPr>
            <a:lstStyle/>
            <a:p>
              <a:r>
                <a:rPr lang="en-US" i="1" dirty="0"/>
                <a:t>Output Window</a:t>
              </a:r>
            </a:p>
          </p:txBody>
        </p:sp>
      </p:grpSp>
      <p:grpSp>
        <p:nvGrpSpPr>
          <p:cNvPr id="35" name="Group 34">
            <a:extLst>
              <a:ext uri="{FF2B5EF4-FFF2-40B4-BE49-F238E27FC236}">
                <a16:creationId xmlns:a16="http://schemas.microsoft.com/office/drawing/2014/main" id="{37A96851-87EA-4449-82BF-5D1B3EA229AC}"/>
              </a:ext>
            </a:extLst>
          </p:cNvPr>
          <p:cNvGrpSpPr/>
          <p:nvPr/>
        </p:nvGrpSpPr>
        <p:grpSpPr>
          <a:xfrm>
            <a:off x="9123680" y="4043680"/>
            <a:ext cx="2641600" cy="1503680"/>
            <a:chOff x="4986020" y="4513580"/>
            <a:chExt cx="2641600" cy="1290320"/>
          </a:xfrm>
        </p:grpSpPr>
        <p:sp>
          <p:nvSpPr>
            <p:cNvPr id="36" name="Rectangle: Rounded Corners 35">
              <a:extLst>
                <a:ext uri="{FF2B5EF4-FFF2-40B4-BE49-F238E27FC236}">
                  <a16:creationId xmlns:a16="http://schemas.microsoft.com/office/drawing/2014/main" id="{5D056B7A-8B59-49D2-8D52-313D569CB285}"/>
                </a:ext>
              </a:extLst>
            </p:cNvPr>
            <p:cNvSpPr/>
            <p:nvPr/>
          </p:nvSpPr>
          <p:spPr>
            <a:xfrm>
              <a:off x="4986020" y="4879340"/>
              <a:ext cx="2641600" cy="924560"/>
            </a:xfrm>
            <a:prstGeom prst="roundRect">
              <a:avLst>
                <a:gd name="adj" fmla="val 17381"/>
              </a:avLst>
            </a:prstGeom>
            <a:no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Enter class: </a:t>
              </a:r>
              <a:r>
                <a:rPr lang="en-US" dirty="0">
                  <a:solidFill>
                    <a:srgbClr val="C00000"/>
                  </a:solidFill>
                </a:rPr>
                <a:t>Senior</a:t>
              </a:r>
            </a:p>
            <a:p>
              <a:r>
                <a:rPr lang="en-US" dirty="0">
                  <a:solidFill>
                    <a:schemeClr val="tx1"/>
                  </a:solidFill>
                </a:rPr>
                <a:t>Request degree audit</a:t>
              </a:r>
            </a:p>
            <a:p>
              <a:r>
                <a:rPr lang="en-US" dirty="0">
                  <a:solidFill>
                    <a:schemeClr val="tx1"/>
                  </a:solidFill>
                </a:rPr>
                <a:t>Register</a:t>
              </a:r>
            </a:p>
          </p:txBody>
        </p:sp>
        <p:sp>
          <p:nvSpPr>
            <p:cNvPr id="37" name="TextBox 36">
              <a:extLst>
                <a:ext uri="{FF2B5EF4-FFF2-40B4-BE49-F238E27FC236}">
                  <a16:creationId xmlns:a16="http://schemas.microsoft.com/office/drawing/2014/main" id="{2ABCF363-DF4B-475D-88FE-D2F0ED34D3EC}"/>
                </a:ext>
              </a:extLst>
            </p:cNvPr>
            <p:cNvSpPr txBox="1"/>
            <p:nvPr/>
          </p:nvSpPr>
          <p:spPr>
            <a:xfrm>
              <a:off x="4986020" y="4513580"/>
              <a:ext cx="1697003" cy="369332"/>
            </a:xfrm>
            <a:prstGeom prst="rect">
              <a:avLst/>
            </a:prstGeom>
            <a:noFill/>
          </p:spPr>
          <p:txBody>
            <a:bodyPr wrap="none" rtlCol="0">
              <a:spAutoFit/>
            </a:bodyPr>
            <a:lstStyle/>
            <a:p>
              <a:r>
                <a:rPr lang="en-US" i="1" dirty="0"/>
                <a:t>Output Window</a:t>
              </a:r>
            </a:p>
          </p:txBody>
        </p:sp>
      </p:grpSp>
      <p:pic>
        <p:nvPicPr>
          <p:cNvPr id="2" name="Picture 1">
            <a:extLst>
              <a:ext uri="{FF2B5EF4-FFF2-40B4-BE49-F238E27FC236}">
                <a16:creationId xmlns:a16="http://schemas.microsoft.com/office/drawing/2014/main" id="{D918CCA6-3FBB-46AE-B2D2-50E7C55942CE}"/>
              </a:ext>
            </a:extLst>
          </p:cNvPr>
          <p:cNvPicPr>
            <a:picLocks noChangeAspect="1"/>
          </p:cNvPicPr>
          <p:nvPr/>
        </p:nvPicPr>
        <p:blipFill>
          <a:blip r:embed="rId2"/>
          <a:stretch>
            <a:fillRect/>
          </a:stretch>
        </p:blipFill>
        <p:spPr>
          <a:xfrm>
            <a:off x="136635" y="873498"/>
            <a:ext cx="3902839" cy="5270500"/>
          </a:xfrm>
          <a:prstGeom prst="rect">
            <a:avLst/>
          </a:prstGeom>
        </p:spPr>
      </p:pic>
      <p:grpSp>
        <p:nvGrpSpPr>
          <p:cNvPr id="12" name="Group 11">
            <a:extLst>
              <a:ext uri="{FF2B5EF4-FFF2-40B4-BE49-F238E27FC236}">
                <a16:creationId xmlns:a16="http://schemas.microsoft.com/office/drawing/2014/main" id="{8AA25E15-51E7-48BE-9CE8-086652F50DDF}"/>
              </a:ext>
            </a:extLst>
          </p:cNvPr>
          <p:cNvGrpSpPr/>
          <p:nvPr/>
        </p:nvGrpSpPr>
        <p:grpSpPr>
          <a:xfrm>
            <a:off x="4191659" y="3531477"/>
            <a:ext cx="1282210" cy="841120"/>
            <a:chOff x="10221796" y="888477"/>
            <a:chExt cx="1282210" cy="841120"/>
          </a:xfrm>
        </p:grpSpPr>
        <p:sp>
          <p:nvSpPr>
            <p:cNvPr id="13" name="TextBox 12">
              <a:extLst>
                <a:ext uri="{FF2B5EF4-FFF2-40B4-BE49-F238E27FC236}">
                  <a16:creationId xmlns:a16="http://schemas.microsoft.com/office/drawing/2014/main" id="{886AB1CC-0848-43F6-A365-590648E25550}"/>
                </a:ext>
              </a:extLst>
            </p:cNvPr>
            <p:cNvSpPr txBox="1"/>
            <p:nvPr/>
          </p:nvSpPr>
          <p:spPr>
            <a:xfrm>
              <a:off x="10221796" y="1083266"/>
              <a:ext cx="1282210" cy="646331"/>
            </a:xfrm>
            <a:prstGeom prst="rect">
              <a:avLst/>
            </a:prstGeom>
            <a:noFill/>
            <a:ln>
              <a:noFill/>
            </a:ln>
          </p:spPr>
          <p:txBody>
            <a:bodyPr wrap="none" rtlCol="0">
              <a:spAutoFit/>
            </a:bodyPr>
            <a:lstStyle>
              <a:defPPr>
                <a:defRPr lang="en-US"/>
              </a:defPPr>
              <a:lvl1pPr>
                <a:defRPr sz="2000" b="1"/>
              </a:lvl1pPr>
            </a:lstStyle>
            <a:p>
              <a:pPr algn="ctr"/>
              <a:r>
                <a:rPr lang="en-US" sz="1800" b="0" dirty="0">
                  <a:solidFill>
                    <a:srgbClr val="C00000"/>
                  </a:solidFill>
                </a:rPr>
                <a:t>colon</a:t>
              </a:r>
            </a:p>
            <a:p>
              <a:pPr algn="ctr"/>
              <a:r>
                <a:rPr lang="en-US" sz="1800" b="0" dirty="0">
                  <a:solidFill>
                    <a:srgbClr val="C00000"/>
                  </a:solidFill>
                </a:rPr>
                <a:t>then indent</a:t>
              </a:r>
            </a:p>
          </p:txBody>
        </p:sp>
        <p:cxnSp>
          <p:nvCxnSpPr>
            <p:cNvPr id="14" name="Straight Arrow Connector 13">
              <a:extLst>
                <a:ext uri="{FF2B5EF4-FFF2-40B4-BE49-F238E27FC236}">
                  <a16:creationId xmlns:a16="http://schemas.microsoft.com/office/drawing/2014/main" id="{5709C4C1-20DA-4108-A080-E446120204D9}"/>
                </a:ext>
              </a:extLst>
            </p:cNvPr>
            <p:cNvCxnSpPr>
              <a:cxnSpLocks/>
            </p:cNvCxnSpPr>
            <p:nvPr/>
          </p:nvCxnSpPr>
          <p:spPr>
            <a:xfrm flipV="1">
              <a:off x="11201226" y="888477"/>
              <a:ext cx="283779" cy="43092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5248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F3E77B1B7C90C4DA7B63886DF12DE4F" ma:contentTypeVersion="9" ma:contentTypeDescription="Create a new document." ma:contentTypeScope="" ma:versionID="90ee8b46c1523219ed1d169930741b24">
  <xsd:schema xmlns:xsd="http://www.w3.org/2001/XMLSchema" xmlns:xs="http://www.w3.org/2001/XMLSchema" xmlns:p="http://schemas.microsoft.com/office/2006/metadata/properties" xmlns:ns3="c004e9e5-0b20-4921-9fc4-853e8d46d969" targetNamespace="http://schemas.microsoft.com/office/2006/metadata/properties" ma:root="true" ma:fieldsID="1338cee04ca0bfedef9b72c5afae7c56" ns3:_="">
    <xsd:import namespace="c004e9e5-0b20-4921-9fc4-853e8d46d96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04e9e5-0b20-4921-9fc4-853e8d46d9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BD4203-B962-4A1E-9018-4E030EE3848C}">
  <ds:schemaRefs>
    <ds:schemaRef ds:uri="http://schemas.microsoft.com/sharepoint/v3/contenttype/forms"/>
  </ds:schemaRefs>
</ds:datastoreItem>
</file>

<file path=customXml/itemProps2.xml><?xml version="1.0" encoding="utf-8"?>
<ds:datastoreItem xmlns:ds="http://schemas.openxmlformats.org/officeDocument/2006/customXml" ds:itemID="{6A7DDDB3-83BC-46BE-ADC8-0D623A0D581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A1C4A82-9029-49E2-A6EE-9561B5CA26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04e9e5-0b20-4921-9fc4-853e8d46d9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2391</TotalTime>
  <Words>3365</Words>
  <Application>Microsoft Office PowerPoint</Application>
  <PresentationFormat>Widescreen</PresentationFormat>
  <Paragraphs>818</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Courier New</vt:lpstr>
      <vt:lpstr>Garamond</vt:lpstr>
      <vt:lpstr>Wingdings</vt:lpstr>
      <vt:lpstr>Office Theme</vt:lpstr>
      <vt:lpstr>MIS 3301 Intro. to Business Programming Logic</vt:lpstr>
      <vt:lpstr>Outline</vt:lpstr>
      <vt:lpstr>Basic IF</vt:lpstr>
      <vt:lpstr>Control Structures</vt:lpstr>
      <vt:lpstr>Basic IF</vt:lpstr>
      <vt:lpstr>Basic IF</vt:lpstr>
      <vt:lpstr>Exercise 1 – Basic IF</vt:lpstr>
      <vt:lpstr>IF-ELSE</vt:lpstr>
      <vt:lpstr>IF-ELSE</vt:lpstr>
      <vt:lpstr>Exercise 2 – IF-ELSE</vt:lpstr>
      <vt:lpstr>Beware of NameErrors!</vt:lpstr>
      <vt:lpstr>IF-ELSE-IF</vt:lpstr>
      <vt:lpstr>Review of IF-ELSE</vt:lpstr>
      <vt:lpstr>IF-ELSE-IF</vt:lpstr>
      <vt:lpstr>IF-ELSE-IF</vt:lpstr>
      <vt:lpstr>Range of Values (Series)</vt:lpstr>
      <vt:lpstr>Range of Values (Series)</vt:lpstr>
      <vt:lpstr>Range of Values (Series)</vt:lpstr>
      <vt:lpstr>Why is this so complex?</vt:lpstr>
      <vt:lpstr>Exercise 3 – IF-ELSE-IF</vt:lpstr>
      <vt:lpstr>IF-ELIF-ELSE</vt:lpstr>
      <vt:lpstr>Range of Values (Series) – using ELIF</vt:lpstr>
      <vt:lpstr>Don’t forget about Constants!</vt:lpstr>
      <vt:lpstr>Exercise 4 – IF-ELIF-ELSE</vt:lpstr>
      <vt:lpstr>@HOME  Exercise 5 – IF-ELIF-ELSE</vt:lpstr>
      <vt:lpstr>Working with Booleans</vt:lpstr>
      <vt:lpstr>Boolean Expressions</vt:lpstr>
      <vt:lpstr>Creating a Boolean Variable - bool</vt:lpstr>
      <vt:lpstr>Testing a Boolean Variable</vt:lpstr>
      <vt:lpstr>Testing a Boolean Variable</vt:lpstr>
      <vt:lpstr>Logical Operators – And, Or, Not</vt:lpstr>
      <vt:lpstr>Logical Operators – AND </vt:lpstr>
      <vt:lpstr>Logical Operators – OR</vt:lpstr>
      <vt:lpstr>String Modification functions</vt:lpstr>
      <vt:lpstr>OR, AND</vt:lpstr>
      <vt:lpstr>Short Circuit Evaluation</vt:lpstr>
      <vt:lpstr>Logical Operators – NOT</vt:lpstr>
      <vt:lpstr>String Comparison</vt:lpstr>
      <vt:lpstr>String Comparison –with Numbers</vt:lpstr>
      <vt:lpstr>String Comparison – Rules </vt:lpstr>
      <vt:lpstr>String Comparison –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Nancy</dc:creator>
  <cp:lastModifiedBy>Nancy</cp:lastModifiedBy>
  <cp:revision>155</cp:revision>
  <dcterms:created xsi:type="dcterms:W3CDTF">2020-08-24T22:38:23Z</dcterms:created>
  <dcterms:modified xsi:type="dcterms:W3CDTF">2022-02-07T04:06:38Z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0x010100AF3E77B1B7C90C4DA7B63886DF12DE4F</vt:lpwstr>
  </property>
</Properties>
</file>