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5"/>
  </p:notesMasterIdLst>
  <p:sldIdLst>
    <p:sldId id="256" r:id="rId2"/>
    <p:sldId id="330" r:id="rId3"/>
    <p:sldId id="286" r:id="rId4"/>
    <p:sldId id="272" r:id="rId5"/>
    <p:sldId id="284" r:id="rId6"/>
    <p:sldId id="348" r:id="rId7"/>
    <p:sldId id="288" r:id="rId8"/>
    <p:sldId id="271" r:id="rId9"/>
    <p:sldId id="280" r:id="rId10"/>
    <p:sldId id="277" r:id="rId11"/>
    <p:sldId id="296" r:id="rId12"/>
    <p:sldId id="275" r:id="rId13"/>
    <p:sldId id="338" r:id="rId14"/>
    <p:sldId id="331" r:id="rId15"/>
    <p:sldId id="257" r:id="rId16"/>
    <p:sldId id="350" r:id="rId17"/>
    <p:sldId id="295" r:id="rId18"/>
    <p:sldId id="291" r:id="rId19"/>
    <p:sldId id="339" r:id="rId20"/>
    <p:sldId id="341" r:id="rId21"/>
    <p:sldId id="282" r:id="rId22"/>
    <p:sldId id="293" r:id="rId23"/>
    <p:sldId id="310" r:id="rId24"/>
    <p:sldId id="297" r:id="rId25"/>
    <p:sldId id="314" r:id="rId26"/>
    <p:sldId id="298" r:id="rId27"/>
    <p:sldId id="315" r:id="rId28"/>
    <p:sldId id="316" r:id="rId29"/>
    <p:sldId id="307" r:id="rId30"/>
    <p:sldId id="305" r:id="rId31"/>
    <p:sldId id="312" r:id="rId32"/>
    <p:sldId id="311" r:id="rId33"/>
    <p:sldId id="290" r:id="rId34"/>
    <p:sldId id="306" r:id="rId35"/>
    <p:sldId id="344" r:id="rId36"/>
    <p:sldId id="351" r:id="rId37"/>
    <p:sldId id="313" r:id="rId38"/>
    <p:sldId id="302" r:id="rId39"/>
    <p:sldId id="337" r:id="rId40"/>
    <p:sldId id="336" r:id="rId41"/>
    <p:sldId id="345" r:id="rId42"/>
    <p:sldId id="304" r:id="rId43"/>
    <p:sldId id="332" r:id="rId44"/>
    <p:sldId id="319" r:id="rId45"/>
    <p:sldId id="333" r:id="rId46"/>
    <p:sldId id="334" r:id="rId47"/>
    <p:sldId id="320" r:id="rId48"/>
    <p:sldId id="321" r:id="rId49"/>
    <p:sldId id="276" r:id="rId50"/>
    <p:sldId id="322" r:id="rId51"/>
    <p:sldId id="323" r:id="rId52"/>
    <p:sldId id="346" r:id="rId53"/>
    <p:sldId id="34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F7"/>
    <a:srgbClr val="FFFFE7"/>
    <a:srgbClr val="FFD966"/>
    <a:srgbClr val="FFD525"/>
    <a:srgbClr val="FFE16A"/>
    <a:srgbClr val="FFDB67"/>
    <a:srgbClr val="FCC70A"/>
    <a:srgbClr val="FBE9A8"/>
    <a:srgbClr val="FAC305"/>
    <a:srgbClr val="6A4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374" autoAdjust="0"/>
  </p:normalViewPr>
  <p:slideViewPr>
    <p:cSldViewPr snapToGrid="0">
      <p:cViewPr varScale="1">
        <p:scale>
          <a:sx n="104" d="100"/>
          <a:sy n="104" d="100"/>
        </p:scale>
        <p:origin x="936" y="2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D5F5F-D3C8-4F27-93F8-E10A6B3A8376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ABB28-8490-4619-A565-84376FA88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ABB28-8490-4619-A565-84376FA8838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9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ABB28-8490-4619-A565-84376FA8838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6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ABB28-8490-4619-A565-84376FA8838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7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0D3-4AEC-440C-BC81-5B27C5099121}" type="datetime1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5B2EA0B-C0D9-4215-9ADE-FECEE397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4845"/>
            <a:ext cx="10442712" cy="1311965"/>
          </a:xfrm>
        </p:spPr>
        <p:txBody>
          <a:bodyPr anchor="ctr">
            <a:normAutofit/>
          </a:bodyPr>
          <a:lstStyle>
            <a:lvl1pPr algn="l">
              <a:defRPr sz="4800" b="0">
                <a:solidFill>
                  <a:srgbClr val="FFE16A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9E6D30-4FA1-4ABA-A9D3-C29C09511732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rgbClr val="FFD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AF5E395-9354-4DC2-8F60-2B2D7425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5F9016A5-EF2C-4CE7-ADA8-C29C31B77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D469-B61F-4F1B-AFC8-06CF70956944}" type="datetime1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B8A5-3F05-4C98-8973-1ACF0DB79AE5}" type="datetime1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376A-E41E-4B40-9CA4-DAC3910A1BE8}" type="datetime1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94525"/>
            <a:ext cx="5181600" cy="5287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94525"/>
            <a:ext cx="5181600" cy="5287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2666-88C7-499F-B805-4F8B17954312}" type="datetime1">
              <a:rPr lang="en-US" smtClean="0"/>
              <a:t>5/6/22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BD1E716-01F3-42CA-8151-EE40A7C7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433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8250"/>
            <a:ext cx="5157787" cy="4423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433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8250"/>
            <a:ext cx="5183188" cy="4423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153F-8908-46D8-9669-19618C9C157B}" type="datetime1">
              <a:rPr lang="en-US" smtClean="0"/>
              <a:t>5/6/22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C26F7-0E13-495C-96DF-D0EAAF6E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C6C4-97AE-47D5-B2DC-AD13D00CBC47}" type="datetime1">
              <a:rPr lang="en-US" smtClean="0"/>
              <a:t>5/6/22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35D-298A-46C5-AD4C-8F99719F4846}" type="datetime1">
              <a:rPr lang="en-US" smtClean="0"/>
              <a:t>5/6/22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7957-F99E-49D7-90A6-4CD90F1E3F01}" type="datetime1">
              <a:rPr lang="en-US" smtClean="0"/>
              <a:t>5/6/22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ame Side Corner Rectangle 6">
            <a:extLst>
              <a:ext uri="{FF2B5EF4-FFF2-40B4-BE49-F238E27FC236}">
                <a16:creationId xmlns:a16="http://schemas.microsoft.com/office/drawing/2014/main" id="{7CC8114C-4448-48F6-8A28-7AA371C4C849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04461"/>
            <a:ext cx="10515600" cy="527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39E4-6030-4F51-BB07-F6181B059402}" type="datetime1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73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Ch 4 – Repetition Structures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231094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79E0-B41F-4F5C-A35B-56CFBC6E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Infinite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66C041-0B48-4FBD-A62A-7FA7E1C8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Occurs when one does not update the iteration variable</a:t>
            </a:r>
          </a:p>
          <a:p>
            <a:pPr lvl="1"/>
            <a:r>
              <a:rPr lang="en-US" sz="1800" dirty="0"/>
              <a:t>Can exit the Shell window or press </a:t>
            </a:r>
            <a:r>
              <a:rPr lang="en-US" sz="1800" b="1" dirty="0"/>
              <a:t>Ctrl+C</a:t>
            </a:r>
            <a:r>
              <a:rPr lang="en-US" sz="1800" dirty="0"/>
              <a:t> to break out of the loop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0BB76-5372-4987-A08C-DECAFAB6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59A63-29A2-46DD-B15E-FFB40CF7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9948" y="2260207"/>
            <a:ext cx="4180939" cy="3074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BE178-F63F-4901-9ED3-00B5B8DECAAC}"/>
              </a:ext>
            </a:extLst>
          </p:cNvPr>
          <p:cNvGrpSpPr/>
          <p:nvPr/>
        </p:nvGrpSpPr>
        <p:grpSpPr>
          <a:xfrm>
            <a:off x="2766312" y="4366094"/>
            <a:ext cx="3121114" cy="923330"/>
            <a:chOff x="1943274" y="2249359"/>
            <a:chExt cx="3121114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514CC5-A9E6-49FB-BD7A-3D0CBC91636F}"/>
                </a:ext>
              </a:extLst>
            </p:cNvPr>
            <p:cNvSpPr txBox="1"/>
            <p:nvPr/>
          </p:nvSpPr>
          <p:spPr>
            <a:xfrm>
              <a:off x="2686814" y="2249359"/>
              <a:ext cx="23775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What is missing?</a:t>
              </a:r>
            </a:p>
            <a:p>
              <a:endParaRPr lang="en-US" b="1" i="1" dirty="0">
                <a:solidFill>
                  <a:srgbClr val="FF0000"/>
                </a:solidFill>
              </a:endParaRPr>
            </a:p>
            <a:p>
              <a:r>
                <a:rPr lang="en-US" b="1" i="1" dirty="0">
                  <a:solidFill>
                    <a:srgbClr val="FF0000"/>
                  </a:solidFill>
                </a:rPr>
                <a:t>___________________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2A6482-B7F4-462B-9746-0D4F5F69F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3274" y="2434025"/>
              <a:ext cx="74912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A4680C2-F315-4832-8C05-50B822CF0500}"/>
              </a:ext>
            </a:extLst>
          </p:cNvPr>
          <p:cNvSpPr txBox="1"/>
          <p:nvPr/>
        </p:nvSpPr>
        <p:spPr>
          <a:xfrm>
            <a:off x="1107785" y="2712064"/>
            <a:ext cx="2160319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cont</a:t>
            </a:r>
            <a:r>
              <a:rPr lang="en-US" sz="2000" dirty="0"/>
              <a:t> = 'y'</a:t>
            </a:r>
          </a:p>
          <a:p>
            <a:r>
              <a:rPr lang="en-US" sz="2000" dirty="0"/>
              <a:t>a = 1</a:t>
            </a:r>
          </a:p>
          <a:p>
            <a:endParaRPr lang="en-US" sz="2000" dirty="0"/>
          </a:p>
          <a:p>
            <a:r>
              <a:rPr lang="en-US" sz="2000" dirty="0"/>
              <a:t>while </a:t>
            </a:r>
            <a:r>
              <a:rPr lang="en-US" sz="2000" b="1" dirty="0">
                <a:solidFill>
                  <a:srgbClr val="C00000"/>
                </a:solidFill>
              </a:rPr>
              <a:t>cont</a:t>
            </a:r>
            <a:r>
              <a:rPr lang="en-US" sz="2000" dirty="0"/>
              <a:t> == 'y':</a:t>
            </a:r>
          </a:p>
          <a:p>
            <a:r>
              <a:rPr lang="en-US" sz="2000" dirty="0"/>
              <a:t>    print(a)</a:t>
            </a:r>
          </a:p>
          <a:p>
            <a:r>
              <a:rPr lang="en-US" sz="2000" dirty="0"/>
              <a:t>    a = a + 1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18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79E0-B41F-4F5C-A35B-56CFBC6E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Watch out for uppercase and lowercase!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0BB76-5372-4987-A08C-DECAFAB6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B0CEC-4743-49A0-9B76-1154ACABE8A8}"/>
              </a:ext>
            </a:extLst>
          </p:cNvPr>
          <p:cNvGrpSpPr/>
          <p:nvPr/>
        </p:nvGrpSpPr>
        <p:grpSpPr>
          <a:xfrm>
            <a:off x="698665" y="1529358"/>
            <a:ext cx="9334335" cy="2574601"/>
            <a:chOff x="698665" y="960646"/>
            <a:chExt cx="9334335" cy="257460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CA82B7-B8E2-453E-8621-A19547815C68}"/>
                </a:ext>
              </a:extLst>
            </p:cNvPr>
            <p:cNvSpPr txBox="1"/>
            <p:nvPr/>
          </p:nvSpPr>
          <p:spPr>
            <a:xfrm>
              <a:off x="698665" y="980702"/>
              <a:ext cx="5241628" cy="255454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cont = 'y'</a:t>
              </a:r>
            </a:p>
            <a:p>
              <a:r>
                <a:rPr lang="en-US" sz="2000" dirty="0"/>
                <a:t>a = 1</a:t>
              </a:r>
            </a:p>
            <a:p>
              <a:endParaRPr lang="en-US" sz="2000" dirty="0"/>
            </a:p>
            <a:p>
              <a:r>
                <a:rPr lang="en-US" sz="2000" dirty="0"/>
                <a:t>while </a:t>
              </a:r>
              <a:r>
                <a:rPr lang="en-US" sz="2000" dirty="0">
                  <a:highlight>
                    <a:srgbClr val="EFE5F7"/>
                  </a:highlight>
                </a:rPr>
                <a:t>cont == 'y'</a:t>
              </a:r>
              <a:r>
                <a:rPr lang="en-US" sz="2000" dirty="0"/>
                <a:t>:</a:t>
              </a:r>
            </a:p>
            <a:p>
              <a:r>
                <a:rPr lang="en-US" sz="2000" dirty="0"/>
                <a:t>    print(a)</a:t>
              </a:r>
            </a:p>
            <a:p>
              <a:r>
                <a:rPr lang="en-US" sz="2000" dirty="0"/>
                <a:t>    a = a + 1</a:t>
              </a:r>
            </a:p>
            <a:p>
              <a:r>
                <a:rPr lang="en-US" sz="2000" dirty="0"/>
                <a:t>    cont = input('Do you want to continue (y/n)? ')</a:t>
              </a:r>
            </a:p>
            <a:p>
              <a:r>
                <a:rPr lang="en-US" sz="2000" dirty="0"/>
                <a:t>print('\n&gt;&gt; End of processing')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37D4B6-4AFB-4BF9-9FE7-2D4876A67C45}"/>
                </a:ext>
              </a:extLst>
            </p:cNvPr>
            <p:cNvGrpSpPr/>
            <p:nvPr/>
          </p:nvGrpSpPr>
          <p:grpSpPr>
            <a:xfrm>
              <a:off x="6609773" y="960646"/>
              <a:ext cx="3423227" cy="2481054"/>
              <a:chOff x="3040446" y="4535546"/>
              <a:chExt cx="3423227" cy="212901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D2D0857-2AFD-4E24-81EF-CB33B271812A}"/>
                  </a:ext>
                </a:extLst>
              </p:cNvPr>
              <p:cNvSpPr/>
              <p:nvPr/>
            </p:nvSpPr>
            <p:spPr>
              <a:xfrm>
                <a:off x="3075940" y="4879340"/>
                <a:ext cx="3387733" cy="1785219"/>
              </a:xfrm>
              <a:prstGeom prst="roundRect">
                <a:avLst>
                  <a:gd name="adj" fmla="val 13108"/>
                </a:avLst>
              </a:prstGeom>
              <a:noFill/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Do you want to continue (y/n)? 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Y</a:t>
                </a:r>
              </a:p>
              <a:p>
                <a:endParaRPr lang="en-US" b="1" dirty="0">
                  <a:solidFill>
                    <a:srgbClr val="00B0F0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&gt;&gt; End of processing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6AEACA-AE60-43D6-A143-3D1EF6C4931A}"/>
                  </a:ext>
                </a:extLst>
              </p:cNvPr>
              <p:cNvSpPr txBox="1"/>
              <p:nvPr/>
            </p:nvSpPr>
            <p:spPr>
              <a:xfrm>
                <a:off x="3040446" y="4535546"/>
                <a:ext cx="1697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Output Window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F578A35-8622-4C8C-8DA9-E2FDD67EA67D}"/>
              </a:ext>
            </a:extLst>
          </p:cNvPr>
          <p:cNvSpPr txBox="1"/>
          <p:nvPr/>
        </p:nvSpPr>
        <p:spPr>
          <a:xfrm>
            <a:off x="1745962" y="447668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Solutions: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CEF424-B26E-433A-B45B-19100568D4DD}"/>
              </a:ext>
            </a:extLst>
          </p:cNvPr>
          <p:cNvGrpSpPr/>
          <p:nvPr/>
        </p:nvGrpSpPr>
        <p:grpSpPr>
          <a:xfrm>
            <a:off x="2002827" y="5054614"/>
            <a:ext cx="3481448" cy="1249195"/>
            <a:chOff x="731323" y="4485902"/>
            <a:chExt cx="3481448" cy="12491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FC6B03-45C3-4626-A0BB-7F79D28FBBE8}"/>
                </a:ext>
              </a:extLst>
            </p:cNvPr>
            <p:cNvSpPr txBox="1"/>
            <p:nvPr/>
          </p:nvSpPr>
          <p:spPr>
            <a:xfrm>
              <a:off x="731323" y="4485902"/>
              <a:ext cx="3450688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while </a:t>
              </a:r>
              <a:r>
                <a:rPr lang="en-US" sz="2000" dirty="0">
                  <a:highlight>
                    <a:srgbClr val="EFE5F7"/>
                  </a:highlight>
                </a:rPr>
                <a:t>cont</a:t>
              </a:r>
              <a:r>
                <a:rPr lang="en-US" sz="2000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 </a:t>
              </a:r>
              <a:r>
                <a:rPr lang="en-US" sz="2000" dirty="0">
                  <a:highlight>
                    <a:srgbClr val="EFE5F7"/>
                  </a:highlight>
                </a:rPr>
                <a:t>==</a:t>
              </a:r>
              <a:r>
                <a:rPr lang="en-US" sz="2000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 'y'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  <a:r>
                <a:rPr lang="en-US" sz="2000" b="1" dirty="0"/>
                <a:t>or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  <a:r>
                <a:rPr lang="en-US" sz="2000" dirty="0">
                  <a:highlight>
                    <a:srgbClr val="EFE5F7"/>
                  </a:highlight>
                </a:rPr>
                <a:t>cont</a:t>
              </a:r>
              <a:r>
                <a:rPr lang="en-US" sz="2000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 </a:t>
              </a:r>
              <a:r>
                <a:rPr lang="en-US" sz="2000" dirty="0">
                  <a:highlight>
                    <a:srgbClr val="EFE5F7"/>
                  </a:highlight>
                </a:rPr>
                <a:t>==</a:t>
              </a:r>
              <a:r>
                <a:rPr lang="en-US" sz="2000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 'Y'</a:t>
              </a:r>
              <a:r>
                <a:rPr lang="en-US" sz="2000" b="1" dirty="0">
                  <a:solidFill>
                    <a:srgbClr val="C00000"/>
                  </a:solidFill>
                </a:rPr>
                <a:t>:</a:t>
              </a:r>
              <a:r>
                <a:rPr lang="en-US" sz="2000" dirty="0"/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2303C7-D8CA-43E7-98AF-0359260D9938}"/>
                </a:ext>
              </a:extLst>
            </p:cNvPr>
            <p:cNvSpPr txBox="1"/>
            <p:nvPr/>
          </p:nvSpPr>
          <p:spPr>
            <a:xfrm>
              <a:off x="731323" y="5334987"/>
              <a:ext cx="3481448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while </a:t>
              </a:r>
              <a:r>
                <a:rPr lang="en-US" sz="2000" dirty="0">
                  <a:highlight>
                    <a:srgbClr val="EFE5F7"/>
                  </a:highlight>
                </a:rPr>
                <a:t>cont.</a:t>
              </a:r>
              <a:r>
                <a:rPr lang="en-US" sz="2000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lower() </a:t>
              </a:r>
              <a:r>
                <a:rPr lang="en-US" sz="2000" dirty="0">
                  <a:highlight>
                    <a:srgbClr val="EFE5F7"/>
                  </a:highlight>
                </a:rPr>
                <a:t>== 'y'</a:t>
              </a:r>
              <a:r>
                <a:rPr lang="en-US" sz="2000" dirty="0"/>
                <a:t>: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210E71E-8062-49D1-89E2-C2E7362A979A}"/>
              </a:ext>
            </a:extLst>
          </p:cNvPr>
          <p:cNvSpPr txBox="1"/>
          <p:nvPr/>
        </p:nvSpPr>
        <p:spPr>
          <a:xfrm>
            <a:off x="1070518" y="903249"/>
            <a:ext cx="101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we learned in the Chapter 2 – IFs, </a:t>
            </a:r>
            <a:r>
              <a:rPr lang="en-US" b="1" dirty="0" err="1"/>
              <a:t>someimtes</a:t>
            </a:r>
            <a:r>
              <a:rPr lang="en-US" b="1" dirty="0"/>
              <a:t> we need to convert the user input to upper or lowercase.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4436A-8ADF-4C44-8852-A421E65D1FCB}"/>
              </a:ext>
            </a:extLst>
          </p:cNvPr>
          <p:cNvSpPr txBox="1"/>
          <p:nvPr/>
        </p:nvSpPr>
        <p:spPr>
          <a:xfrm>
            <a:off x="5497551" y="50515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631059-1FAB-4E47-A7F5-FDEDB8D10B8E}"/>
              </a:ext>
            </a:extLst>
          </p:cNvPr>
          <p:cNvSpPr txBox="1"/>
          <p:nvPr/>
        </p:nvSpPr>
        <p:spPr>
          <a:xfrm>
            <a:off x="5504985" y="591758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PREFERRED</a:t>
            </a:r>
          </a:p>
        </p:txBody>
      </p:sp>
    </p:spTree>
    <p:extLst>
      <p:ext uri="{BB962C8B-B14F-4D97-AF65-F5344CB8AC3E}">
        <p14:creationId xmlns:p14="http://schemas.microsoft.com/office/powerpoint/2010/main" val="171897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4D7A8B1-6E59-4D8D-A2EC-506BB46BF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53" y="1472725"/>
            <a:ext cx="4573361" cy="29161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07BCD-FC29-4F1C-BF16-F4085135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Debugging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92035-976B-4699-8297-57691DC4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83F10-9BE1-4F65-AB65-35CADAE469E6}"/>
              </a:ext>
            </a:extLst>
          </p:cNvPr>
          <p:cNvSpPr txBox="1"/>
          <p:nvPr/>
        </p:nvSpPr>
        <p:spPr>
          <a:xfrm>
            <a:off x="162560" y="885371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Watch out for this…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A1D56-52C3-43BB-82F5-F5D68D672B37}"/>
              </a:ext>
            </a:extLst>
          </p:cNvPr>
          <p:cNvSpPr txBox="1"/>
          <p:nvPr/>
        </p:nvSpPr>
        <p:spPr>
          <a:xfrm>
            <a:off x="1579154" y="4841401"/>
            <a:ext cx="2430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 </a:t>
            </a:r>
          </a:p>
          <a:p>
            <a:endParaRPr lang="en-US" b="1" dirty="0"/>
          </a:p>
          <a:p>
            <a:r>
              <a:rPr lang="en-US" b="1" dirty="0"/>
              <a:t>___________________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7C316A-4D94-48E0-AA0E-98D89A8EDAB0}"/>
              </a:ext>
            </a:extLst>
          </p:cNvPr>
          <p:cNvGrpSpPr/>
          <p:nvPr/>
        </p:nvGrpSpPr>
        <p:grpSpPr>
          <a:xfrm>
            <a:off x="6027783" y="888999"/>
            <a:ext cx="6044474" cy="4875732"/>
            <a:chOff x="6027783" y="888999"/>
            <a:chExt cx="6044474" cy="48757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791F89-5EB6-4952-8A89-21E4D92CB818}"/>
                </a:ext>
              </a:extLst>
            </p:cNvPr>
            <p:cNvSpPr txBox="1"/>
            <p:nvPr/>
          </p:nvSpPr>
          <p:spPr>
            <a:xfrm>
              <a:off x="6027783" y="888999"/>
              <a:ext cx="343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Don’t use Python reserved words!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0A372BD-E827-48B4-AC17-648162B4A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7592" y="1529875"/>
              <a:ext cx="4676682" cy="28506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F05DF5-4E4A-4795-9BD2-BC827635C2D8}"/>
                </a:ext>
              </a:extLst>
            </p:cNvPr>
            <p:cNvSpPr txBox="1"/>
            <p:nvPr/>
          </p:nvSpPr>
          <p:spPr>
            <a:xfrm>
              <a:off x="7664268" y="4841401"/>
              <a:ext cx="24304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Solution: </a:t>
              </a:r>
            </a:p>
            <a:p>
              <a:endParaRPr lang="en-US" b="1" dirty="0"/>
            </a:p>
            <a:p>
              <a:r>
                <a:rPr lang="en-US" b="1" dirty="0"/>
                <a:t>___________________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63DC7A-8F0C-4786-BD9C-68B34F93B1A3}"/>
                </a:ext>
              </a:extLst>
            </p:cNvPr>
            <p:cNvSpPr txBox="1"/>
            <p:nvPr/>
          </p:nvSpPr>
          <p:spPr>
            <a:xfrm>
              <a:off x="10553122" y="1702685"/>
              <a:ext cx="1519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Pay attention</a:t>
              </a:r>
            </a:p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to color coding!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C8C282-4CDE-447C-8984-E415A434BBBC}"/>
              </a:ext>
            </a:extLst>
          </p:cNvPr>
          <p:cNvCxnSpPr/>
          <p:nvPr/>
        </p:nvCxnSpPr>
        <p:spPr>
          <a:xfrm>
            <a:off x="5742878" y="1204332"/>
            <a:ext cx="0" cy="5497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8BAD32-FAD7-4013-9BF1-35CB1C3A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 1 – 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B8C4-AB5E-415D-8118-9E64F29C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10515600" cy="212176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Write a program that allows a user to enter as many grades as they would like - this type  of WHILE loop is this a(n): ___________ loop? Then calculate &amp; display the average. Assume all scores have an equal weight.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Copy the following comment lines.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Write the code </a:t>
            </a:r>
            <a:r>
              <a:rPr lang="en-US" sz="2000" b="1" dirty="0"/>
              <a:t>using a WHILE loop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Save your program as: </a:t>
            </a:r>
            <a:r>
              <a:rPr lang="en-US" sz="2000" b="1" dirty="0"/>
              <a:t>Ch4-Ex01-WHILE-Loop.py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Run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8D36-6A5A-4F5F-A3C9-E3F7E9A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F9ED3-3E2F-4E0D-A47B-677E44F5EE68}"/>
              </a:ext>
            </a:extLst>
          </p:cNvPr>
          <p:cNvSpPr txBox="1"/>
          <p:nvPr/>
        </p:nvSpPr>
        <p:spPr>
          <a:xfrm>
            <a:off x="2159001" y="3269343"/>
            <a:ext cx="3333220" cy="3170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#-- Ch4-Ex01-WHILE-Loop.py</a:t>
            </a:r>
          </a:p>
          <a:p>
            <a:endParaRPr lang="en-US" sz="2000" dirty="0"/>
          </a:p>
          <a:p>
            <a:r>
              <a:rPr lang="en-US" sz="2000" dirty="0"/>
              <a:t>#Initialize variables</a:t>
            </a:r>
          </a:p>
          <a:p>
            <a:endParaRPr lang="en-US" sz="2000" dirty="0"/>
          </a:p>
          <a:p>
            <a:r>
              <a:rPr lang="en-US" sz="2000" dirty="0"/>
              <a:t>#Loop to collect &amp; total scores</a:t>
            </a:r>
          </a:p>
          <a:p>
            <a:endParaRPr lang="en-US" sz="2000" dirty="0"/>
          </a:p>
          <a:p>
            <a:r>
              <a:rPr lang="en-US" sz="2000" dirty="0"/>
              <a:t>#Calc average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#Display Output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33E11-CAD9-4AF6-BBF6-04D277FF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159" y="3505880"/>
            <a:ext cx="5107442" cy="26108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329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72180-4F3A-4787-AB21-F032B44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B12599-9232-4045-B377-E4ACED55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4C8308-CEA5-44F3-B190-193AE2EBE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7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3F55EA-8B76-4385-B161-5E54875A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FOR loop is a </a:t>
            </a:r>
            <a:r>
              <a:rPr lang="en-US" b="1" i="1" dirty="0"/>
              <a:t>count-controlled loop.</a:t>
            </a:r>
          </a:p>
          <a:p>
            <a:pPr lvl="1"/>
            <a:r>
              <a:rPr lang="en-US" dirty="0"/>
              <a:t>It iterates through a specific number of items</a:t>
            </a:r>
          </a:p>
          <a:p>
            <a:pPr lvl="1"/>
            <a:r>
              <a:rPr lang="en-US" dirty="0"/>
              <a:t>Use a FOR loop, when you have a definitive number of items to loop through</a:t>
            </a:r>
          </a:p>
          <a:p>
            <a:pPr lvl="1"/>
            <a:endParaRPr lang="en-US" dirty="0"/>
          </a:p>
          <a:p>
            <a:r>
              <a:rPr lang="en-US" dirty="0"/>
              <a:t>We will use a FOR loop to iterate through the following 2 types of </a:t>
            </a:r>
            <a:r>
              <a:rPr lang="en-US" b="1" i="1" dirty="0"/>
              <a:t>iterables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Lists </a:t>
            </a:r>
            <a:r>
              <a:rPr lang="en-US" dirty="0"/>
              <a:t>– lists are </a:t>
            </a:r>
            <a:r>
              <a:rPr lang="en-US" i="1" dirty="0"/>
              <a:t>iterables </a:t>
            </a:r>
            <a:r>
              <a:rPr lang="en-US" i="1" dirty="0">
                <a:sym typeface="Wingdings" panose="05000000000000000000" pitchFamily="2" charset="2"/>
              </a:rPr>
              <a:t>  e.g. </a:t>
            </a:r>
            <a:r>
              <a:rPr lang="en-US" dirty="0"/>
              <a:t>[10, 99, 3, 21]  or   ['John', 'Jen', 'Bob’]</a:t>
            </a:r>
            <a:endParaRPr lang="en-US" i="1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range()</a:t>
            </a:r>
            <a:r>
              <a:rPr lang="en-US" dirty="0"/>
              <a:t> – produces an </a:t>
            </a:r>
            <a:r>
              <a:rPr lang="en-US" i="1" dirty="0"/>
              <a:t>iterable  </a:t>
            </a:r>
            <a:r>
              <a:rPr lang="en-US" i="1" dirty="0">
                <a:sym typeface="Wingdings" panose="05000000000000000000" pitchFamily="2" charset="2"/>
              </a:rPr>
              <a:t> e.g. </a:t>
            </a:r>
            <a:r>
              <a:rPr lang="en-US" b="1" dirty="0"/>
              <a:t>range</a:t>
            </a:r>
            <a:r>
              <a:rPr lang="en-US" dirty="0"/>
              <a:t>(1, 10, 2)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9FAAB-9DF2-49B7-9178-B0849B21493D}"/>
              </a:ext>
            </a:extLst>
          </p:cNvPr>
          <p:cNvSpPr txBox="1"/>
          <p:nvPr/>
        </p:nvSpPr>
        <p:spPr>
          <a:xfrm>
            <a:off x="3298372" y="4550229"/>
            <a:ext cx="5660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i="1" dirty="0"/>
              <a:t>iterable</a:t>
            </a:r>
            <a:r>
              <a:rPr lang="en-US" sz="2000" dirty="0"/>
              <a:t> is an object that can contain multiple elements and can return its members one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Note: strings are </a:t>
            </a:r>
            <a:r>
              <a:rPr lang="en-US" sz="2000" i="1" dirty="0"/>
              <a:t>iterables</a:t>
            </a:r>
            <a:r>
              <a:rPr lang="en-US" sz="2000" dirty="0"/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360282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 – using a </a:t>
            </a:r>
            <a:r>
              <a:rPr lang="en-US" b="1" dirty="0"/>
              <a:t>List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52F2C-DC18-4038-BC2A-49008CA9F586}"/>
              </a:ext>
            </a:extLst>
          </p:cNvPr>
          <p:cNvSpPr txBox="1"/>
          <p:nvPr/>
        </p:nvSpPr>
        <p:spPr>
          <a:xfrm>
            <a:off x="524514" y="2047138"/>
            <a:ext cx="4417599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in</a:t>
            </a:r>
            <a:r>
              <a:rPr lang="en-US" sz="2400" dirty="0"/>
              <a:t> [1234, 56, 989, 1]:</a:t>
            </a:r>
          </a:p>
          <a:p>
            <a:r>
              <a:rPr lang="en-US" sz="2400" dirty="0"/>
              <a:t>   print(</a:t>
            </a:r>
            <a:r>
              <a:rPr lang="en-US" sz="2400" b="1" dirty="0">
                <a:solidFill>
                  <a:srgbClr val="7030A0"/>
                </a:solidFill>
              </a:rPr>
              <a:t>num</a:t>
            </a:r>
            <a:r>
              <a:rPr lang="en-US" sz="24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12366A-577D-464A-B317-0BDED5994AB1}"/>
              </a:ext>
            </a:extLst>
          </p:cNvPr>
          <p:cNvSpPr txBox="1"/>
          <p:nvPr/>
        </p:nvSpPr>
        <p:spPr>
          <a:xfrm>
            <a:off x="5833362" y="838198"/>
            <a:ext cx="2751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Syntax for a LIST: 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[item1, item2, item3, …]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DAAD7B-E0CD-4BA6-853B-67FF1975AAD6}"/>
              </a:ext>
            </a:extLst>
          </p:cNvPr>
          <p:cNvGrpSpPr/>
          <p:nvPr/>
        </p:nvGrpSpPr>
        <p:grpSpPr>
          <a:xfrm>
            <a:off x="842460" y="1066797"/>
            <a:ext cx="1021433" cy="1066803"/>
            <a:chOff x="907776" y="1045026"/>
            <a:chExt cx="1021433" cy="10668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0E049F-ADB2-444D-996B-162D733609A0}"/>
                </a:ext>
              </a:extLst>
            </p:cNvPr>
            <p:cNvSpPr txBox="1"/>
            <p:nvPr/>
          </p:nvSpPr>
          <p:spPr>
            <a:xfrm>
              <a:off x="907776" y="1045026"/>
              <a:ext cx="10214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C00000"/>
                  </a:solidFill>
                </a:rPr>
                <a:t>Target</a:t>
              </a:r>
            </a:p>
            <a:p>
              <a:pPr algn="ctr"/>
              <a:r>
                <a:rPr lang="en-US" sz="2000" i="1" dirty="0">
                  <a:solidFill>
                    <a:srgbClr val="C00000"/>
                  </a:solidFill>
                </a:rPr>
                <a:t>variable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6DB3C15-C18A-4920-AD41-ABD51D9D1E3E}"/>
                </a:ext>
              </a:extLst>
            </p:cNvPr>
            <p:cNvCxnSpPr>
              <a:cxnSpLocks/>
            </p:cNvCxnSpPr>
            <p:nvPr/>
          </p:nvCxnSpPr>
          <p:spPr>
            <a:xfrm>
              <a:off x="1418492" y="1719943"/>
              <a:ext cx="0" cy="39188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112563E3-6BFC-4DCD-B36B-6853BA9F2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64814"/>
              </p:ext>
            </p:extLst>
          </p:nvPr>
        </p:nvGraphicFramePr>
        <p:xfrm>
          <a:off x="5744502" y="2101566"/>
          <a:ext cx="297252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132">
                  <a:extLst>
                    <a:ext uri="{9D8B030D-6E8A-4147-A177-3AD203B41FA5}">
                      <a16:colId xmlns:a16="http://schemas.microsoft.com/office/drawing/2014/main" val="2240610200"/>
                    </a:ext>
                  </a:extLst>
                </a:gridCol>
                <a:gridCol w="743132">
                  <a:extLst>
                    <a:ext uri="{9D8B030D-6E8A-4147-A177-3AD203B41FA5}">
                      <a16:colId xmlns:a16="http://schemas.microsoft.com/office/drawing/2014/main" val="934659919"/>
                    </a:ext>
                  </a:extLst>
                </a:gridCol>
                <a:gridCol w="743132">
                  <a:extLst>
                    <a:ext uri="{9D8B030D-6E8A-4147-A177-3AD203B41FA5}">
                      <a16:colId xmlns:a16="http://schemas.microsoft.com/office/drawing/2014/main" val="4216597222"/>
                    </a:ext>
                  </a:extLst>
                </a:gridCol>
                <a:gridCol w="743132">
                  <a:extLst>
                    <a:ext uri="{9D8B030D-6E8A-4147-A177-3AD203B41FA5}">
                      <a16:colId xmlns:a16="http://schemas.microsoft.com/office/drawing/2014/main" val="633056219"/>
                    </a:ext>
                  </a:extLst>
                </a:gridCol>
              </a:tblGrid>
              <a:tr h="24916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2880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D5B9740-7CE7-4B69-A368-855E873A5EF2}"/>
              </a:ext>
            </a:extLst>
          </p:cNvPr>
          <p:cNvSpPr txBox="1"/>
          <p:nvPr/>
        </p:nvSpPr>
        <p:spPr>
          <a:xfrm>
            <a:off x="5432630" y="2558140"/>
            <a:ext cx="3596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C00000"/>
                </a:solidFill>
              </a:rPr>
              <a:t>It’s better to view this LIST object horizontally now, </a:t>
            </a:r>
          </a:p>
          <a:p>
            <a:pPr algn="ctr"/>
            <a:r>
              <a:rPr lang="en-US" sz="1600" i="1" dirty="0">
                <a:solidFill>
                  <a:srgbClr val="C00000"/>
                </a:solidFill>
              </a:rPr>
              <a:t>as later we will be working with </a:t>
            </a:r>
          </a:p>
          <a:p>
            <a:pPr algn="ctr"/>
            <a:r>
              <a:rPr lang="en-US" sz="1600" i="1" dirty="0">
                <a:solidFill>
                  <a:srgbClr val="C00000"/>
                </a:solidFill>
              </a:rPr>
              <a:t>2-Dimensional Lists that look tabular (i.e. with rows &amp; columns)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B09CEE-D265-4A98-926F-BF8FF136C7C0}"/>
              </a:ext>
            </a:extLst>
          </p:cNvPr>
          <p:cNvGrpSpPr/>
          <p:nvPr/>
        </p:nvGrpSpPr>
        <p:grpSpPr>
          <a:xfrm>
            <a:off x="2370469" y="1349826"/>
            <a:ext cx="534442" cy="783774"/>
            <a:chOff x="1151271" y="1328055"/>
            <a:chExt cx="534442" cy="78377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882718-5BE7-453C-85F5-3F2709158241}"/>
                </a:ext>
              </a:extLst>
            </p:cNvPr>
            <p:cNvSpPr txBox="1"/>
            <p:nvPr/>
          </p:nvSpPr>
          <p:spPr>
            <a:xfrm>
              <a:off x="1151271" y="1328055"/>
              <a:ext cx="5344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C00000"/>
                  </a:solidFill>
                </a:rPr>
                <a:t>List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A7AA15-176E-42B2-B23D-F346FDB83DE5}"/>
                </a:ext>
              </a:extLst>
            </p:cNvPr>
            <p:cNvCxnSpPr>
              <a:cxnSpLocks/>
            </p:cNvCxnSpPr>
            <p:nvPr/>
          </p:nvCxnSpPr>
          <p:spPr>
            <a:xfrm>
              <a:off x="1418492" y="1719943"/>
              <a:ext cx="0" cy="39188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24E30BD-E3EA-4E8D-B200-BAC862B41C09}"/>
              </a:ext>
            </a:extLst>
          </p:cNvPr>
          <p:cNvSpPr/>
          <p:nvPr/>
        </p:nvSpPr>
        <p:spPr>
          <a:xfrm>
            <a:off x="9923664" y="2297510"/>
            <a:ext cx="620113" cy="946432"/>
          </a:xfrm>
          <a:custGeom>
            <a:avLst/>
            <a:gdLst>
              <a:gd name="connsiteX0" fmla="*/ 0 w 620113"/>
              <a:gd name="connsiteY0" fmla="*/ 107782 h 946432"/>
              <a:gd name="connsiteX1" fmla="*/ 107782 w 620113"/>
              <a:gd name="connsiteY1" fmla="*/ 0 h 946432"/>
              <a:gd name="connsiteX2" fmla="*/ 512331 w 620113"/>
              <a:gd name="connsiteY2" fmla="*/ 0 h 946432"/>
              <a:gd name="connsiteX3" fmla="*/ 620113 w 620113"/>
              <a:gd name="connsiteY3" fmla="*/ 107782 h 946432"/>
              <a:gd name="connsiteX4" fmla="*/ 620113 w 620113"/>
              <a:gd name="connsiteY4" fmla="*/ 473216 h 946432"/>
              <a:gd name="connsiteX5" fmla="*/ 620113 w 620113"/>
              <a:gd name="connsiteY5" fmla="*/ 838650 h 946432"/>
              <a:gd name="connsiteX6" fmla="*/ 512331 w 620113"/>
              <a:gd name="connsiteY6" fmla="*/ 946432 h 946432"/>
              <a:gd name="connsiteX7" fmla="*/ 107782 w 620113"/>
              <a:gd name="connsiteY7" fmla="*/ 946432 h 946432"/>
              <a:gd name="connsiteX8" fmla="*/ 0 w 620113"/>
              <a:gd name="connsiteY8" fmla="*/ 838650 h 946432"/>
              <a:gd name="connsiteX9" fmla="*/ 0 w 620113"/>
              <a:gd name="connsiteY9" fmla="*/ 465907 h 946432"/>
              <a:gd name="connsiteX10" fmla="*/ 0 w 620113"/>
              <a:gd name="connsiteY10" fmla="*/ 107782 h 9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113" h="946432" extrusionOk="0">
                <a:moveTo>
                  <a:pt x="0" y="107782"/>
                </a:moveTo>
                <a:cubicBezTo>
                  <a:pt x="2759" y="46391"/>
                  <a:pt x="60397" y="-221"/>
                  <a:pt x="107782" y="0"/>
                </a:cubicBezTo>
                <a:cubicBezTo>
                  <a:pt x="303212" y="-34831"/>
                  <a:pt x="415921" y="22643"/>
                  <a:pt x="512331" y="0"/>
                </a:cubicBezTo>
                <a:cubicBezTo>
                  <a:pt x="581892" y="3684"/>
                  <a:pt x="613732" y="35860"/>
                  <a:pt x="620113" y="107782"/>
                </a:cubicBezTo>
                <a:cubicBezTo>
                  <a:pt x="660976" y="207660"/>
                  <a:pt x="576418" y="328261"/>
                  <a:pt x="620113" y="473216"/>
                </a:cubicBezTo>
                <a:cubicBezTo>
                  <a:pt x="663808" y="618171"/>
                  <a:pt x="589780" y="749395"/>
                  <a:pt x="620113" y="838650"/>
                </a:cubicBezTo>
                <a:cubicBezTo>
                  <a:pt x="614491" y="903810"/>
                  <a:pt x="575182" y="935420"/>
                  <a:pt x="512331" y="946432"/>
                </a:cubicBezTo>
                <a:cubicBezTo>
                  <a:pt x="364376" y="947064"/>
                  <a:pt x="254889" y="909132"/>
                  <a:pt x="107782" y="946432"/>
                </a:cubicBezTo>
                <a:cubicBezTo>
                  <a:pt x="44267" y="955132"/>
                  <a:pt x="2694" y="893559"/>
                  <a:pt x="0" y="838650"/>
                </a:cubicBezTo>
                <a:cubicBezTo>
                  <a:pt x="-23911" y="653984"/>
                  <a:pt x="6890" y="545802"/>
                  <a:pt x="0" y="465907"/>
                </a:cubicBezTo>
                <a:cubicBezTo>
                  <a:pt x="-6890" y="386012"/>
                  <a:pt x="35932" y="179783"/>
                  <a:pt x="0" y="107782"/>
                </a:cubicBezTo>
                <a:close/>
              </a:path>
            </a:pathLst>
          </a:custGeom>
          <a:noFill/>
          <a:ln w="12700">
            <a:solidFill>
              <a:schemeClr val="accent3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60764390">
                  <a:prstGeom prst="roundRect">
                    <a:avLst>
                      <a:gd name="adj" fmla="val 1738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1234</a:t>
            </a:r>
          </a:p>
          <a:p>
            <a:r>
              <a:rPr lang="en-US" sz="1200" dirty="0">
                <a:solidFill>
                  <a:schemeClr val="tx1"/>
                </a:solidFill>
              </a:rPr>
              <a:t>56</a:t>
            </a:r>
          </a:p>
          <a:p>
            <a:r>
              <a:rPr lang="en-US" sz="1200" dirty="0">
                <a:solidFill>
                  <a:schemeClr val="tx1"/>
                </a:solidFill>
              </a:rPr>
              <a:t>989</a:t>
            </a:r>
          </a:p>
          <a:p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FA643-2FC2-40BA-A668-BAA961B6427F}"/>
              </a:ext>
            </a:extLst>
          </p:cNvPr>
          <p:cNvSpPr txBox="1"/>
          <p:nvPr/>
        </p:nvSpPr>
        <p:spPr>
          <a:xfrm>
            <a:off x="9405256" y="192677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 window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7C2C1-307A-48F5-A206-F5A348BDD3E6}"/>
              </a:ext>
            </a:extLst>
          </p:cNvPr>
          <p:cNvSpPr txBox="1"/>
          <p:nvPr/>
        </p:nvSpPr>
        <p:spPr>
          <a:xfrm>
            <a:off x="542976" y="4388360"/>
            <a:ext cx="4453567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products</a:t>
            </a:r>
            <a:r>
              <a:rPr lang="en-US" sz="2400" b="1" dirty="0"/>
              <a:t> </a:t>
            </a:r>
            <a:r>
              <a:rPr lang="en-US" sz="2400" dirty="0"/>
              <a:t>= ['Bike', 'Chair', 'Desk']: </a:t>
            </a:r>
          </a:p>
          <a:p>
            <a:endParaRPr lang="en-US" sz="2400" dirty="0"/>
          </a:p>
          <a:p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product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00B0F0"/>
                </a:solidFill>
              </a:rPr>
              <a:t>products</a:t>
            </a:r>
            <a:r>
              <a:rPr lang="en-US" sz="2400" b="1" dirty="0"/>
              <a:t>:</a:t>
            </a:r>
          </a:p>
          <a:p>
            <a:r>
              <a:rPr lang="en-US" sz="2400" dirty="0"/>
              <a:t>   print(</a:t>
            </a:r>
            <a:r>
              <a:rPr lang="en-US" sz="2400" b="1" dirty="0">
                <a:solidFill>
                  <a:srgbClr val="7030A0"/>
                </a:solidFill>
              </a:rPr>
              <a:t>product</a:t>
            </a:r>
            <a:r>
              <a:rPr lang="en-US" sz="2400" dirty="0"/>
              <a:t>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FCACF0D-9C16-4D49-8028-604380485EC3}"/>
              </a:ext>
            </a:extLst>
          </p:cNvPr>
          <p:cNvSpPr/>
          <p:nvPr/>
        </p:nvSpPr>
        <p:spPr>
          <a:xfrm>
            <a:off x="9923664" y="5182226"/>
            <a:ext cx="620113" cy="799969"/>
          </a:xfrm>
          <a:custGeom>
            <a:avLst/>
            <a:gdLst>
              <a:gd name="connsiteX0" fmla="*/ 0 w 620113"/>
              <a:gd name="connsiteY0" fmla="*/ 107782 h 799969"/>
              <a:gd name="connsiteX1" fmla="*/ 107782 w 620113"/>
              <a:gd name="connsiteY1" fmla="*/ 0 h 799969"/>
              <a:gd name="connsiteX2" fmla="*/ 512331 w 620113"/>
              <a:gd name="connsiteY2" fmla="*/ 0 h 799969"/>
              <a:gd name="connsiteX3" fmla="*/ 620113 w 620113"/>
              <a:gd name="connsiteY3" fmla="*/ 107782 h 799969"/>
              <a:gd name="connsiteX4" fmla="*/ 620113 w 620113"/>
              <a:gd name="connsiteY4" fmla="*/ 692187 h 799969"/>
              <a:gd name="connsiteX5" fmla="*/ 512331 w 620113"/>
              <a:gd name="connsiteY5" fmla="*/ 799969 h 799969"/>
              <a:gd name="connsiteX6" fmla="*/ 107782 w 620113"/>
              <a:gd name="connsiteY6" fmla="*/ 799969 h 799969"/>
              <a:gd name="connsiteX7" fmla="*/ 0 w 620113"/>
              <a:gd name="connsiteY7" fmla="*/ 692187 h 799969"/>
              <a:gd name="connsiteX8" fmla="*/ 0 w 620113"/>
              <a:gd name="connsiteY8" fmla="*/ 107782 h 79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0113" h="799969" extrusionOk="0">
                <a:moveTo>
                  <a:pt x="0" y="107782"/>
                </a:moveTo>
                <a:cubicBezTo>
                  <a:pt x="8923" y="33541"/>
                  <a:pt x="48742" y="9221"/>
                  <a:pt x="107782" y="0"/>
                </a:cubicBezTo>
                <a:cubicBezTo>
                  <a:pt x="285564" y="-27795"/>
                  <a:pt x="320013" y="45164"/>
                  <a:pt x="512331" y="0"/>
                </a:cubicBezTo>
                <a:cubicBezTo>
                  <a:pt x="568691" y="12695"/>
                  <a:pt x="622196" y="42825"/>
                  <a:pt x="620113" y="107782"/>
                </a:cubicBezTo>
                <a:cubicBezTo>
                  <a:pt x="629298" y="242845"/>
                  <a:pt x="554648" y="520420"/>
                  <a:pt x="620113" y="692187"/>
                </a:cubicBezTo>
                <a:cubicBezTo>
                  <a:pt x="626190" y="760760"/>
                  <a:pt x="584041" y="794284"/>
                  <a:pt x="512331" y="799969"/>
                </a:cubicBezTo>
                <a:cubicBezTo>
                  <a:pt x="328570" y="803462"/>
                  <a:pt x="257566" y="791727"/>
                  <a:pt x="107782" y="799969"/>
                </a:cubicBezTo>
                <a:cubicBezTo>
                  <a:pt x="49344" y="808851"/>
                  <a:pt x="-12514" y="757390"/>
                  <a:pt x="0" y="692187"/>
                </a:cubicBezTo>
                <a:cubicBezTo>
                  <a:pt x="-37595" y="534692"/>
                  <a:pt x="41511" y="315382"/>
                  <a:pt x="0" y="107782"/>
                </a:cubicBezTo>
                <a:close/>
              </a:path>
            </a:pathLst>
          </a:custGeom>
          <a:noFill/>
          <a:ln w="12700">
            <a:solidFill>
              <a:schemeClr val="accent3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987660331">
                  <a:prstGeom prst="roundRect">
                    <a:avLst>
                      <a:gd name="adj" fmla="val 1738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Bike</a:t>
            </a:r>
          </a:p>
          <a:p>
            <a:r>
              <a:rPr lang="en-US" sz="1200" dirty="0">
                <a:solidFill>
                  <a:schemeClr val="tx1"/>
                </a:solidFill>
              </a:rPr>
              <a:t>Chair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12DEC-1E9A-4CD6-97BD-301B1D0C7D45}"/>
              </a:ext>
            </a:extLst>
          </p:cNvPr>
          <p:cNvSpPr txBox="1"/>
          <p:nvPr/>
        </p:nvSpPr>
        <p:spPr>
          <a:xfrm>
            <a:off x="544285" y="3614057"/>
            <a:ext cx="4616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A list can also be defined before the loop; </a:t>
            </a:r>
          </a:p>
          <a:p>
            <a:r>
              <a:rPr lang="en-US" sz="2000" i="1" dirty="0"/>
              <a:t>use a plural variable name for clarity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5FB6DA8-3283-4A26-917B-560BC4F6D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50672"/>
              </p:ext>
            </p:extLst>
          </p:nvPr>
        </p:nvGraphicFramePr>
        <p:xfrm>
          <a:off x="5744502" y="4497009"/>
          <a:ext cx="222939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132">
                  <a:extLst>
                    <a:ext uri="{9D8B030D-6E8A-4147-A177-3AD203B41FA5}">
                      <a16:colId xmlns:a16="http://schemas.microsoft.com/office/drawing/2014/main" val="2240610200"/>
                    </a:ext>
                  </a:extLst>
                </a:gridCol>
                <a:gridCol w="743132">
                  <a:extLst>
                    <a:ext uri="{9D8B030D-6E8A-4147-A177-3AD203B41FA5}">
                      <a16:colId xmlns:a16="http://schemas.microsoft.com/office/drawing/2014/main" val="934659919"/>
                    </a:ext>
                  </a:extLst>
                </a:gridCol>
                <a:gridCol w="743132">
                  <a:extLst>
                    <a:ext uri="{9D8B030D-6E8A-4147-A177-3AD203B41FA5}">
                      <a16:colId xmlns:a16="http://schemas.microsoft.com/office/drawing/2014/main" val="4216597222"/>
                    </a:ext>
                  </a:extLst>
                </a:gridCol>
              </a:tblGrid>
              <a:tr h="24916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‘Bike’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‘Chair’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‘Desk’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2880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89939CB-1330-4831-BAC1-89172471D73F}"/>
              </a:ext>
            </a:extLst>
          </p:cNvPr>
          <p:cNvSpPr txBox="1"/>
          <p:nvPr/>
        </p:nvSpPr>
        <p:spPr>
          <a:xfrm>
            <a:off x="9405256" y="4844144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24769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FOR loop – using a </a:t>
            </a:r>
            <a:r>
              <a:rPr lang="en-US" sz="3600" b="1" dirty="0">
                <a:latin typeface="Consolas" panose="020B0609020204030204" pitchFamily="49" charset="0"/>
              </a:rPr>
              <a:t>Range()</a:t>
            </a:r>
            <a:r>
              <a:rPr lang="en-US" sz="3600" dirty="0"/>
              <a:t> function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E3008-0D53-4FB6-A647-607CC7BCA1CE}"/>
              </a:ext>
            </a:extLst>
          </p:cNvPr>
          <p:cNvSpPr txBox="1"/>
          <p:nvPr/>
        </p:nvSpPr>
        <p:spPr>
          <a:xfrm>
            <a:off x="8990609" y="280950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Exclusive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E1BB45-D398-42A2-B8A6-8D8A6EB89877}"/>
              </a:ext>
            </a:extLst>
          </p:cNvPr>
          <p:cNvSpPr/>
          <p:nvPr/>
        </p:nvSpPr>
        <p:spPr>
          <a:xfrm>
            <a:off x="5717601" y="1794707"/>
            <a:ext cx="620113" cy="1200043"/>
          </a:xfr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0</a:t>
            </a:r>
          </a:p>
          <a:p>
            <a:r>
              <a:rPr lang="en-US" sz="1200" dirty="0">
                <a:solidFill>
                  <a:schemeClr val="tx1"/>
                </a:solidFill>
              </a:rPr>
              <a:t>1</a:t>
            </a:r>
          </a:p>
          <a:p>
            <a:r>
              <a:rPr lang="en-US" sz="1200" dirty="0">
                <a:solidFill>
                  <a:schemeClr val="tx1"/>
                </a:solidFill>
              </a:rPr>
              <a:t>2</a:t>
            </a:r>
          </a:p>
          <a:p>
            <a:r>
              <a:rPr lang="en-US" sz="1200" dirty="0">
                <a:solidFill>
                  <a:schemeClr val="tx1"/>
                </a:solidFill>
              </a:rPr>
              <a:t>3</a:t>
            </a:r>
          </a:p>
          <a:p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DC7A69-FB61-4FAF-90BD-510163264A63}"/>
              </a:ext>
            </a:extLst>
          </p:cNvPr>
          <p:cNvSpPr/>
          <p:nvPr/>
        </p:nvSpPr>
        <p:spPr>
          <a:xfrm>
            <a:off x="5717601" y="3128399"/>
            <a:ext cx="620113" cy="1200043"/>
          </a:xfr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5</a:t>
            </a:r>
          </a:p>
          <a:p>
            <a:r>
              <a:rPr lang="en-US" sz="1200" dirty="0">
                <a:solidFill>
                  <a:schemeClr val="tx1"/>
                </a:solidFill>
              </a:rPr>
              <a:t>6</a:t>
            </a:r>
          </a:p>
          <a:p>
            <a:r>
              <a:rPr lang="en-US" sz="1200" dirty="0">
                <a:solidFill>
                  <a:schemeClr val="tx1"/>
                </a:solidFill>
              </a:rPr>
              <a:t>7</a:t>
            </a:r>
          </a:p>
          <a:p>
            <a:r>
              <a:rPr lang="en-US" sz="1200" dirty="0">
                <a:solidFill>
                  <a:schemeClr val="tx1"/>
                </a:solidFill>
              </a:rPr>
              <a:t>8</a:t>
            </a:r>
          </a:p>
          <a:p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C8B412-42DA-4725-BD29-5A77DE236024}"/>
              </a:ext>
            </a:extLst>
          </p:cNvPr>
          <p:cNvSpPr/>
          <p:nvPr/>
        </p:nvSpPr>
        <p:spPr>
          <a:xfrm>
            <a:off x="5717601" y="4484853"/>
            <a:ext cx="620113" cy="943161"/>
          </a:xfr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20</a:t>
            </a:r>
          </a:p>
          <a:p>
            <a:r>
              <a:rPr lang="en-US" sz="1200" dirty="0">
                <a:solidFill>
                  <a:schemeClr val="tx1"/>
                </a:solidFill>
              </a:rPr>
              <a:t>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F28E0-4A7E-44DF-AE45-4664B008D611}"/>
              </a:ext>
            </a:extLst>
          </p:cNvPr>
          <p:cNvSpPr txBox="1"/>
          <p:nvPr/>
        </p:nvSpPr>
        <p:spPr>
          <a:xfrm>
            <a:off x="7409151" y="1883227"/>
            <a:ext cx="3556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range(start, stop, step)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DCEEBA-E052-432E-87C7-749A1FF50BB8}"/>
              </a:ext>
            </a:extLst>
          </p:cNvPr>
          <p:cNvSpPr txBox="1"/>
          <p:nvPr/>
        </p:nvSpPr>
        <p:spPr>
          <a:xfrm>
            <a:off x="573087" y="1979230"/>
            <a:ext cx="4727448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num </a:t>
            </a:r>
            <a:r>
              <a:rPr lang="en-US" sz="2400" b="1" dirty="0">
                <a:solidFill>
                  <a:srgbClr val="C000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range(5):</a:t>
            </a:r>
          </a:p>
          <a:p>
            <a:r>
              <a:rPr lang="en-US" sz="2400" b="1" dirty="0"/>
              <a:t>   </a:t>
            </a:r>
            <a:r>
              <a:rPr lang="en-US" sz="2400" dirty="0"/>
              <a:t>print(num)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FE02D7-EFCC-41A7-9759-55088068D6E0}"/>
              </a:ext>
            </a:extLst>
          </p:cNvPr>
          <p:cNvSpPr txBox="1"/>
          <p:nvPr/>
        </p:nvSpPr>
        <p:spPr>
          <a:xfrm>
            <a:off x="573087" y="3312922"/>
            <a:ext cx="4727448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num </a:t>
            </a:r>
            <a:r>
              <a:rPr lang="en-US" sz="2400" b="1" dirty="0">
                <a:solidFill>
                  <a:srgbClr val="C000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range(5, 10):</a:t>
            </a:r>
          </a:p>
          <a:p>
            <a:r>
              <a:rPr lang="en-US" sz="2400" b="1" dirty="0"/>
              <a:t>   </a:t>
            </a:r>
            <a:r>
              <a:rPr lang="en-US" sz="2400" dirty="0"/>
              <a:t>print(num)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0D316-6234-4914-885F-7702BE748B33}"/>
              </a:ext>
            </a:extLst>
          </p:cNvPr>
          <p:cNvSpPr txBox="1"/>
          <p:nvPr/>
        </p:nvSpPr>
        <p:spPr>
          <a:xfrm>
            <a:off x="573087" y="4540935"/>
            <a:ext cx="4727448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num </a:t>
            </a:r>
            <a:r>
              <a:rPr lang="en-US" sz="2400" b="1" dirty="0">
                <a:solidFill>
                  <a:srgbClr val="C000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range(10, 50, 10):</a:t>
            </a:r>
          </a:p>
          <a:p>
            <a:r>
              <a:rPr lang="en-US" sz="2400" b="1" dirty="0"/>
              <a:t>   </a:t>
            </a:r>
            <a:r>
              <a:rPr lang="en-US" sz="2400" dirty="0"/>
              <a:t>print(num)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0408-C51B-48DE-830F-C3C174904FBA}"/>
              </a:ext>
            </a:extLst>
          </p:cNvPr>
          <p:cNvSpPr txBox="1"/>
          <p:nvPr/>
        </p:nvSpPr>
        <p:spPr>
          <a:xfrm>
            <a:off x="7772400" y="3755571"/>
            <a:ext cx="3548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range() function returns </a:t>
            </a:r>
            <a:br>
              <a:rPr lang="en-US" sz="2000" dirty="0"/>
            </a:br>
            <a:r>
              <a:rPr lang="en-US" sz="2000" dirty="0"/>
              <a:t>an </a:t>
            </a:r>
            <a:r>
              <a:rPr lang="en-US" sz="2000" b="1" i="1" dirty="0"/>
              <a:t>iterable</a:t>
            </a:r>
          </a:p>
          <a:p>
            <a:r>
              <a:rPr lang="en-US" sz="2000" dirty="0"/>
              <a:t>   - i.e. an object similar to a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8E417D-1ECD-4B39-AB2A-E199AB3DFFCB}"/>
              </a:ext>
            </a:extLst>
          </p:cNvPr>
          <p:cNvCxnSpPr>
            <a:cxnSpLocks/>
          </p:cNvCxnSpPr>
          <p:nvPr/>
        </p:nvCxnSpPr>
        <p:spPr>
          <a:xfrm flipV="1">
            <a:off x="9652810" y="2329543"/>
            <a:ext cx="0" cy="47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E9A481-B5FF-4583-8FD2-9FD05D4322F2}"/>
              </a:ext>
            </a:extLst>
          </p:cNvPr>
          <p:cNvSpPr txBox="1"/>
          <p:nvPr/>
        </p:nvSpPr>
        <p:spPr>
          <a:xfrm>
            <a:off x="7827270" y="1338940"/>
            <a:ext cx="2596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Syntax for a RANGE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0E89D5-D5D7-41E6-8579-50EE4643C766}"/>
              </a:ext>
            </a:extLst>
          </p:cNvPr>
          <p:cNvSpPr/>
          <p:nvPr/>
        </p:nvSpPr>
        <p:spPr>
          <a:xfrm>
            <a:off x="5704114" y="5661195"/>
            <a:ext cx="664028" cy="1098834"/>
          </a:xfr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8</a:t>
            </a:r>
          </a:p>
          <a:p>
            <a:r>
              <a:rPr lang="en-US" sz="1200" dirty="0">
                <a:solidFill>
                  <a:schemeClr val="tx1"/>
                </a:solidFill>
              </a:rPr>
              <a:t>6</a:t>
            </a:r>
          </a:p>
          <a:p>
            <a:r>
              <a:rPr lang="en-US" sz="1200" dirty="0">
                <a:solidFill>
                  <a:schemeClr val="tx1"/>
                </a:solidFill>
              </a:rPr>
              <a:t>4</a:t>
            </a:r>
          </a:p>
          <a:p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E59E4-F8DB-4829-8E36-E32EB711261B}"/>
              </a:ext>
            </a:extLst>
          </p:cNvPr>
          <p:cNvSpPr txBox="1"/>
          <p:nvPr/>
        </p:nvSpPr>
        <p:spPr>
          <a:xfrm>
            <a:off x="594860" y="5795114"/>
            <a:ext cx="4706483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 </a:t>
            </a:r>
            <a:r>
              <a:rPr lang="en-US" sz="2400" dirty="0"/>
              <a:t>num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in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range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b="1" dirty="0">
                <a:solidFill>
                  <a:srgbClr val="00B0F0"/>
                </a:solidFill>
              </a:rPr>
              <a:t>10, </a:t>
            </a:r>
            <a:r>
              <a:rPr lang="en-US" sz="2400" b="1" dirty="0">
                <a:solidFill>
                  <a:srgbClr val="7030A0"/>
                </a:solidFill>
              </a:rPr>
              <a:t>0</a:t>
            </a:r>
            <a:r>
              <a:rPr lang="en-US" sz="2400" b="1" dirty="0">
                <a:solidFill>
                  <a:srgbClr val="00B0F0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-2</a:t>
            </a:r>
            <a:r>
              <a:rPr lang="en-US" sz="2400" dirty="0">
                <a:solidFill>
                  <a:srgbClr val="00B0F0"/>
                </a:solidFill>
              </a:rPr>
              <a:t>):</a:t>
            </a:r>
          </a:p>
          <a:p>
            <a:r>
              <a:rPr lang="en-US" sz="2400" dirty="0"/>
              <a:t>   print(num)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7A0CDE-B03F-4779-A2FA-6BF8544FC93A}"/>
              </a:ext>
            </a:extLst>
          </p:cNvPr>
          <p:cNvGrpSpPr/>
          <p:nvPr/>
        </p:nvGrpSpPr>
        <p:grpSpPr>
          <a:xfrm>
            <a:off x="842460" y="1066797"/>
            <a:ext cx="1021433" cy="1066803"/>
            <a:chOff x="907776" y="1045026"/>
            <a:chExt cx="1021433" cy="10668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3208ED-D17D-4DFE-806E-6170CAEDBC1D}"/>
                </a:ext>
              </a:extLst>
            </p:cNvPr>
            <p:cNvSpPr txBox="1"/>
            <p:nvPr/>
          </p:nvSpPr>
          <p:spPr>
            <a:xfrm>
              <a:off x="907776" y="1045026"/>
              <a:ext cx="10214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C00000"/>
                  </a:solidFill>
                </a:rPr>
                <a:t>Target</a:t>
              </a:r>
            </a:p>
            <a:p>
              <a:pPr algn="ctr"/>
              <a:r>
                <a:rPr lang="en-US" sz="2000" i="1" dirty="0">
                  <a:solidFill>
                    <a:srgbClr val="C00000"/>
                  </a:solidFill>
                </a:rPr>
                <a:t>variable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41017A9-413C-460A-8409-921F256E572B}"/>
                </a:ext>
              </a:extLst>
            </p:cNvPr>
            <p:cNvCxnSpPr>
              <a:cxnSpLocks/>
            </p:cNvCxnSpPr>
            <p:nvPr/>
          </p:nvCxnSpPr>
          <p:spPr>
            <a:xfrm>
              <a:off x="1418492" y="1719943"/>
              <a:ext cx="0" cy="39188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5B1690-503D-4FC6-B363-FAA8BEBA6FAD}"/>
              </a:ext>
            </a:extLst>
          </p:cNvPr>
          <p:cNvGrpSpPr/>
          <p:nvPr/>
        </p:nvGrpSpPr>
        <p:grpSpPr>
          <a:xfrm>
            <a:off x="2217543" y="1349826"/>
            <a:ext cx="840295" cy="783774"/>
            <a:chOff x="998345" y="1328055"/>
            <a:chExt cx="840295" cy="7837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FA4CF4-6A3D-4205-8958-6A2E764A53D4}"/>
                </a:ext>
              </a:extLst>
            </p:cNvPr>
            <p:cNvSpPr txBox="1"/>
            <p:nvPr/>
          </p:nvSpPr>
          <p:spPr>
            <a:xfrm>
              <a:off x="998345" y="1328055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C00000"/>
                  </a:solidFill>
                </a:rPr>
                <a:t>Range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ACCB30-5BD7-4FE1-BA9A-609336BDFF42}"/>
                </a:ext>
              </a:extLst>
            </p:cNvPr>
            <p:cNvCxnSpPr>
              <a:cxnSpLocks/>
            </p:cNvCxnSpPr>
            <p:nvPr/>
          </p:nvCxnSpPr>
          <p:spPr>
            <a:xfrm>
              <a:off x="1418492" y="1719943"/>
              <a:ext cx="0" cy="39188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58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8246-D8E2-45FD-9CC0-22A0E73E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user can also control a FOR loop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1FCFB-13A2-46D1-BE6C-9D820FE0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291F3A-54C2-4B56-B756-400B49976C37}"/>
              </a:ext>
            </a:extLst>
          </p:cNvPr>
          <p:cNvSpPr/>
          <p:nvPr/>
        </p:nvSpPr>
        <p:spPr>
          <a:xfrm>
            <a:off x="8479973" y="1372224"/>
            <a:ext cx="2884714" cy="3090917"/>
          </a:xfr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Enter an ending value: </a:t>
            </a:r>
            <a:r>
              <a:rPr lang="en-US" sz="1600" b="1" dirty="0">
                <a:solidFill>
                  <a:srgbClr val="C00000"/>
                </a:solidFill>
              </a:rPr>
              <a:t>100</a:t>
            </a:r>
          </a:p>
          <a:p>
            <a:r>
              <a:rPr lang="en-US" sz="1600" dirty="0">
                <a:solidFill>
                  <a:schemeClr val="tx1"/>
                </a:solidFill>
              </a:rPr>
              <a:t>10</a:t>
            </a:r>
          </a:p>
          <a:p>
            <a:r>
              <a:rPr lang="en-US" sz="1600" dirty="0">
                <a:solidFill>
                  <a:schemeClr val="tx1"/>
                </a:solidFill>
              </a:rPr>
              <a:t>20</a:t>
            </a:r>
          </a:p>
          <a:p>
            <a:r>
              <a:rPr lang="en-US" sz="1600" dirty="0">
                <a:solidFill>
                  <a:schemeClr val="tx1"/>
                </a:solidFill>
              </a:rPr>
              <a:t>30</a:t>
            </a:r>
          </a:p>
          <a:p>
            <a:r>
              <a:rPr lang="en-US" sz="1600" dirty="0">
                <a:solidFill>
                  <a:schemeClr val="tx1"/>
                </a:solidFill>
              </a:rPr>
              <a:t>40</a:t>
            </a:r>
          </a:p>
          <a:p>
            <a:r>
              <a:rPr lang="en-US" sz="1600" dirty="0">
                <a:solidFill>
                  <a:schemeClr val="tx1"/>
                </a:solidFill>
              </a:rPr>
              <a:t>50</a:t>
            </a:r>
          </a:p>
          <a:p>
            <a:r>
              <a:rPr lang="en-US" sz="1600" dirty="0">
                <a:solidFill>
                  <a:schemeClr val="tx1"/>
                </a:solidFill>
              </a:rPr>
              <a:t>60</a:t>
            </a:r>
          </a:p>
          <a:p>
            <a:r>
              <a:rPr lang="en-US" sz="1600" dirty="0">
                <a:solidFill>
                  <a:schemeClr val="tx1"/>
                </a:solidFill>
              </a:rPr>
              <a:t>70</a:t>
            </a:r>
          </a:p>
          <a:p>
            <a:r>
              <a:rPr lang="en-US" sz="1600" dirty="0">
                <a:solidFill>
                  <a:schemeClr val="tx1"/>
                </a:solidFill>
              </a:rPr>
              <a:t>80</a:t>
            </a:r>
          </a:p>
          <a:p>
            <a:r>
              <a:rPr lang="en-US" sz="1600" dirty="0">
                <a:solidFill>
                  <a:schemeClr val="tx1"/>
                </a:solidFill>
              </a:rPr>
              <a:t>90</a:t>
            </a:r>
          </a:p>
          <a:p>
            <a:r>
              <a:rPr lang="en-US" sz="1600" dirty="0">
                <a:solidFill>
                  <a:schemeClr val="tx1"/>
                </a:solidFill>
              </a:rPr>
              <a:t>100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362BC2-4D42-422F-90B2-2B857CA3E01B}"/>
              </a:ext>
            </a:extLst>
          </p:cNvPr>
          <p:cNvGrpSpPr/>
          <p:nvPr/>
        </p:nvGrpSpPr>
        <p:grpSpPr>
          <a:xfrm>
            <a:off x="642255" y="1074207"/>
            <a:ext cx="6705603" cy="1323439"/>
            <a:chOff x="642255" y="1074207"/>
            <a:chExt cx="6705603" cy="13234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711571-169A-4B1B-9FFF-9C8AC216B310}"/>
                </a:ext>
              </a:extLst>
            </p:cNvPr>
            <p:cNvSpPr txBox="1"/>
            <p:nvPr/>
          </p:nvSpPr>
          <p:spPr>
            <a:xfrm>
              <a:off x="1752600" y="1074207"/>
              <a:ext cx="5595258" cy="132343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end_value </a:t>
              </a:r>
              <a:r>
                <a:rPr lang="en-US" sz="2000" dirty="0"/>
                <a:t>= int(input('Enter an ending value: '))</a:t>
              </a:r>
            </a:p>
            <a:p>
              <a:endParaRPr lang="en-US" sz="2000" dirty="0"/>
            </a:p>
            <a:p>
              <a:r>
                <a:rPr lang="en-US" sz="2000" b="1" dirty="0"/>
                <a:t>for num in range</a:t>
              </a:r>
              <a:r>
                <a:rPr lang="en-US" sz="2000" dirty="0"/>
                <a:t>(10, </a:t>
              </a:r>
              <a:r>
                <a:rPr lang="en-US" sz="2000" b="1" dirty="0">
                  <a:solidFill>
                    <a:srgbClr val="00B0F0"/>
                  </a:solidFill>
                </a:rPr>
                <a:t>end_value </a:t>
              </a:r>
              <a:r>
                <a:rPr lang="en-US" sz="2000" b="1" dirty="0">
                  <a:solidFill>
                    <a:srgbClr val="C00000"/>
                  </a:solidFill>
                </a:rPr>
                <a:t>+ 1</a:t>
              </a:r>
              <a:r>
                <a:rPr lang="en-US" sz="2000" dirty="0"/>
                <a:t>, 10):</a:t>
              </a:r>
            </a:p>
            <a:p>
              <a:r>
                <a:rPr lang="en-US" sz="2000" dirty="0"/>
                <a:t>   print(num)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508D5-3F99-4907-AF93-DA467937AF51}"/>
                </a:ext>
              </a:extLst>
            </p:cNvPr>
            <p:cNvSpPr txBox="1"/>
            <p:nvPr/>
          </p:nvSpPr>
          <p:spPr>
            <a:xfrm>
              <a:off x="642255" y="1074207"/>
              <a:ext cx="10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Option 1: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927EAD-7902-4729-ADC9-CF07CAE9FF43}"/>
              </a:ext>
            </a:extLst>
          </p:cNvPr>
          <p:cNvGrpSpPr/>
          <p:nvPr/>
        </p:nvGrpSpPr>
        <p:grpSpPr>
          <a:xfrm>
            <a:off x="642255" y="2707064"/>
            <a:ext cx="6683832" cy="1631216"/>
            <a:chOff x="642255" y="2707064"/>
            <a:chExt cx="6683832" cy="163121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E05883-DBCF-4ECB-9862-FB8C2AE6F775}"/>
                </a:ext>
              </a:extLst>
            </p:cNvPr>
            <p:cNvSpPr txBox="1"/>
            <p:nvPr/>
          </p:nvSpPr>
          <p:spPr>
            <a:xfrm>
              <a:off x="1730829" y="2707064"/>
              <a:ext cx="5595258" cy="163121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end_value </a:t>
              </a:r>
              <a:r>
                <a:rPr lang="en-US" sz="2000" dirty="0"/>
                <a:t>= int(input('Enter an ending value: '))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stop_value </a:t>
              </a:r>
              <a:r>
                <a:rPr lang="en-US" sz="2000" dirty="0"/>
                <a:t>= </a:t>
              </a:r>
              <a:r>
                <a:rPr lang="en-US" sz="2000" b="1" dirty="0"/>
                <a:t>end_value </a:t>
              </a:r>
              <a:r>
                <a:rPr lang="en-US" sz="2000" b="1" dirty="0">
                  <a:solidFill>
                    <a:srgbClr val="C00000"/>
                  </a:solidFill>
                </a:rPr>
                <a:t>+ 1</a:t>
              </a:r>
              <a:endParaRPr lang="en-US" sz="2000" b="1" dirty="0"/>
            </a:p>
            <a:p>
              <a:endParaRPr lang="en-US" sz="2000" dirty="0"/>
            </a:p>
            <a:p>
              <a:r>
                <a:rPr lang="en-US" sz="2000" b="1" dirty="0"/>
                <a:t>for num in range</a:t>
              </a:r>
              <a:r>
                <a:rPr lang="en-US" sz="2000" dirty="0"/>
                <a:t>(10, </a:t>
              </a:r>
              <a:r>
                <a:rPr lang="en-US" sz="2000" b="1" dirty="0">
                  <a:solidFill>
                    <a:srgbClr val="00B0F0"/>
                  </a:solidFill>
                </a:rPr>
                <a:t>stop_value</a:t>
              </a:r>
              <a:r>
                <a:rPr lang="en-US" sz="2000" dirty="0"/>
                <a:t>, 10):</a:t>
              </a:r>
            </a:p>
            <a:p>
              <a:r>
                <a:rPr lang="en-US" sz="2000" dirty="0"/>
                <a:t>   print(num)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305DF5-DC4D-4970-88C8-BE6AF253AB7F}"/>
                </a:ext>
              </a:extLst>
            </p:cNvPr>
            <p:cNvSpPr txBox="1"/>
            <p:nvPr/>
          </p:nvSpPr>
          <p:spPr>
            <a:xfrm>
              <a:off x="642255" y="2707064"/>
              <a:ext cx="10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Option 2: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DF80AF-8664-4605-9D82-EDE7ADFE0D65}"/>
              </a:ext>
            </a:extLst>
          </p:cNvPr>
          <p:cNvGrpSpPr/>
          <p:nvPr/>
        </p:nvGrpSpPr>
        <p:grpSpPr>
          <a:xfrm>
            <a:off x="642255" y="4688264"/>
            <a:ext cx="6672946" cy="2001594"/>
            <a:chOff x="642255" y="4688264"/>
            <a:chExt cx="6672946" cy="20015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599885B-2F3C-4FAE-AC21-C86352A4B1EE}"/>
                </a:ext>
              </a:extLst>
            </p:cNvPr>
            <p:cNvGrpSpPr/>
            <p:nvPr/>
          </p:nvGrpSpPr>
          <p:grpSpPr>
            <a:xfrm>
              <a:off x="642255" y="4688264"/>
              <a:ext cx="6672946" cy="2001594"/>
              <a:chOff x="642255" y="4688264"/>
              <a:chExt cx="6672946" cy="200159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D80D68-4D9B-4729-9CCD-C42F73F0AC1D}"/>
                  </a:ext>
                </a:extLst>
              </p:cNvPr>
              <p:cNvSpPr txBox="1"/>
              <p:nvPr/>
            </p:nvSpPr>
            <p:spPr>
              <a:xfrm>
                <a:off x="1694985" y="6043527"/>
                <a:ext cx="54975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….but be careful to NOT alter user input as we may need to know what the user entered later.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54739CC-C5A5-442A-A889-FCEBB04F322F}"/>
                  </a:ext>
                </a:extLst>
              </p:cNvPr>
              <p:cNvGrpSpPr/>
              <p:nvPr/>
            </p:nvGrpSpPr>
            <p:grpSpPr>
              <a:xfrm>
                <a:off x="642255" y="4688264"/>
                <a:ext cx="6672946" cy="1323439"/>
                <a:chOff x="642255" y="4688264"/>
                <a:chExt cx="6672946" cy="1323439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E2C990-7025-4839-BF7D-B39B4E5E9BB7}"/>
                    </a:ext>
                  </a:extLst>
                </p:cNvPr>
                <p:cNvSpPr txBox="1"/>
                <p:nvPr/>
              </p:nvSpPr>
              <p:spPr>
                <a:xfrm>
                  <a:off x="1719943" y="4688264"/>
                  <a:ext cx="5595258" cy="132343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end_value </a:t>
                  </a:r>
                  <a:r>
                    <a:rPr lang="en-US" sz="2000" dirty="0"/>
                    <a:t>= int(input('Enter an ending value: ')) </a:t>
                  </a:r>
                  <a:r>
                    <a:rPr lang="en-US" sz="2000" b="1" dirty="0">
                      <a:solidFill>
                        <a:srgbClr val="C00000"/>
                      </a:solidFill>
                    </a:rPr>
                    <a:t>+ 1</a:t>
                  </a:r>
                </a:p>
                <a:p>
                  <a:endParaRPr lang="en-US" sz="2000" dirty="0"/>
                </a:p>
                <a:p>
                  <a:r>
                    <a:rPr lang="en-US" sz="2000" b="1" dirty="0"/>
                    <a:t>for num in range</a:t>
                  </a:r>
                  <a:r>
                    <a:rPr lang="en-US" sz="2000" dirty="0"/>
                    <a:t>(10, </a:t>
                  </a:r>
                  <a:r>
                    <a:rPr lang="en-US" sz="2000" b="1" dirty="0" err="1">
                      <a:solidFill>
                        <a:srgbClr val="00B0F0"/>
                      </a:solidFill>
                    </a:rPr>
                    <a:t>end_value</a:t>
                  </a:r>
                  <a:r>
                    <a:rPr lang="en-US" sz="2000" dirty="0"/>
                    <a:t>, 10):</a:t>
                  </a:r>
                </a:p>
                <a:p>
                  <a:r>
                    <a:rPr lang="en-US" sz="2000" dirty="0"/>
                    <a:t>   print(num)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18D8777-D55B-4B34-9FD4-2460FBB65DDA}"/>
                    </a:ext>
                  </a:extLst>
                </p:cNvPr>
                <p:cNvSpPr txBox="1"/>
                <p:nvPr/>
              </p:nvSpPr>
              <p:spPr>
                <a:xfrm>
                  <a:off x="642255" y="4688264"/>
                  <a:ext cx="1052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Option 3:</a:t>
                  </a:r>
                </a:p>
              </p:txBody>
            </p:sp>
          </p:grpSp>
        </p:grpSp>
        <p:sp>
          <p:nvSpPr>
            <p:cNvPr id="18" name="&quot;Not Allowed&quot; Symbol 17">
              <a:extLst>
                <a:ext uri="{FF2B5EF4-FFF2-40B4-BE49-F238E27FC236}">
                  <a16:creationId xmlns:a16="http://schemas.microsoft.com/office/drawing/2014/main" id="{C024EB2E-27C2-4A1F-8D04-1520DDECA7C9}"/>
                </a:ext>
              </a:extLst>
            </p:cNvPr>
            <p:cNvSpPr/>
            <p:nvPr/>
          </p:nvSpPr>
          <p:spPr>
            <a:xfrm>
              <a:off x="968829" y="4996542"/>
              <a:ext cx="381000" cy="381000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05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B8C4-AB5E-415D-8118-9E64F29C1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93763"/>
            <a:ext cx="6248400" cy="5287962"/>
          </a:xfrm>
        </p:spPr>
        <p:txBody>
          <a:bodyPr>
            <a:normAutofit/>
          </a:bodyPr>
          <a:lstStyle/>
          <a:p>
            <a:r>
              <a:rPr lang="en-US" sz="2400" dirty="0"/>
              <a:t>Save your program as:  </a:t>
            </a:r>
            <a:r>
              <a:rPr lang="en-US" sz="2400" b="1" dirty="0"/>
              <a:t>Ch4-Ex02-FOR-Loop.py</a:t>
            </a:r>
          </a:p>
          <a:p>
            <a:endParaRPr lang="en-US" sz="2400" b="1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C1C2740-E991-4823-853B-05844083C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942" y="1492477"/>
            <a:ext cx="5181600" cy="1370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Version 2:</a:t>
            </a:r>
          </a:p>
          <a:p>
            <a:r>
              <a:rPr lang="en-US" sz="2000" dirty="0"/>
              <a:t>Add the following comment lines to your code </a:t>
            </a:r>
          </a:p>
          <a:p>
            <a:r>
              <a:rPr lang="en-US" sz="2000" dirty="0"/>
              <a:t>Edit your code to generate the following: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8D36-6A5A-4F5F-A3C9-E3F7E9A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8BAD32-FAD7-4013-9BF1-35CB1C3A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Exercise 2 – FOR loop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F9ED3-3E2F-4E0D-A47B-677E44F5EE68}"/>
              </a:ext>
            </a:extLst>
          </p:cNvPr>
          <p:cNvSpPr txBox="1"/>
          <p:nvPr/>
        </p:nvSpPr>
        <p:spPr>
          <a:xfrm>
            <a:off x="6230258" y="3018064"/>
            <a:ext cx="3709670" cy="18158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#Initialize variables</a:t>
            </a:r>
          </a:p>
          <a:p>
            <a:r>
              <a:rPr lang="en-US" sz="1600" dirty="0"/>
              <a:t>practice_num = 1 </a:t>
            </a:r>
          </a:p>
          <a:p>
            <a:endParaRPr lang="en-US" sz="1600" dirty="0"/>
          </a:p>
          <a:p>
            <a:r>
              <a:rPr lang="en-US" sz="1600" dirty="0"/>
              <a:t>#Version 2 – Loop to calc &amp; display answer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6A63A1-C846-4184-9BED-705F2456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3018064"/>
            <a:ext cx="1524000" cy="308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FB5E88-416E-47D9-BED0-F4F6CB686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695" y="3018064"/>
            <a:ext cx="771525" cy="308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AEF0FF-8FCB-416C-9D4D-13B4149870FC}"/>
              </a:ext>
            </a:extLst>
          </p:cNvPr>
          <p:cNvSpPr txBox="1"/>
          <p:nvPr/>
        </p:nvSpPr>
        <p:spPr>
          <a:xfrm>
            <a:off x="417288" y="3018064"/>
            <a:ext cx="3572581" cy="13234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#-- Ch4-Ex02-FOR-Loop.py</a:t>
            </a:r>
          </a:p>
          <a:p>
            <a:endParaRPr lang="en-US" sz="1600" dirty="0"/>
          </a:p>
          <a:p>
            <a:r>
              <a:rPr lang="en-US" sz="1600" dirty="0"/>
              <a:t>#Version 1 – FOR Loop to display 1 to 12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EA660-4975-462F-8794-CE718982DF37}"/>
              </a:ext>
            </a:extLst>
          </p:cNvPr>
          <p:cNvSpPr txBox="1"/>
          <p:nvPr/>
        </p:nvSpPr>
        <p:spPr>
          <a:xfrm>
            <a:off x="500743" y="1492477"/>
            <a:ext cx="4299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 dirty="0"/>
              <a:t>Version 1: </a:t>
            </a:r>
          </a:p>
          <a:p>
            <a:r>
              <a:rPr lang="en-US" sz="2000" dirty="0"/>
              <a:t>Write a FOR Loop to generate the following </a:t>
            </a:r>
            <a:r>
              <a:rPr lang="en-US" sz="2000" b="1" i="1" dirty="0"/>
              <a:t>range</a:t>
            </a:r>
            <a:r>
              <a:rPr lang="en-US" sz="2000" dirty="0"/>
              <a:t> of numbers:</a:t>
            </a:r>
          </a:p>
        </p:txBody>
      </p:sp>
    </p:spTree>
    <p:extLst>
      <p:ext uri="{BB962C8B-B14F-4D97-AF65-F5344CB8AC3E}">
        <p14:creationId xmlns:p14="http://schemas.microsoft.com/office/powerpoint/2010/main" val="28440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2350F-3815-45FD-9A04-78FDE34B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FFF1A-18C8-49DC-A1EB-BEB41383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Loops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FOR Loop</a:t>
            </a:r>
          </a:p>
          <a:p>
            <a:r>
              <a:rPr lang="en-US" dirty="0"/>
              <a:t>Augmented Assignment Operators</a:t>
            </a:r>
          </a:p>
          <a:p>
            <a:r>
              <a:rPr lang="en-US" dirty="0"/>
              <a:t>Counter Variables</a:t>
            </a:r>
          </a:p>
          <a:p>
            <a:r>
              <a:rPr lang="en-US" dirty="0"/>
              <a:t>Running Total</a:t>
            </a:r>
          </a:p>
          <a:p>
            <a:r>
              <a:rPr lang="en-US" dirty="0"/>
              <a:t>Input Validation Loops</a:t>
            </a:r>
          </a:p>
          <a:p>
            <a:r>
              <a:rPr lang="en-US" dirty="0"/>
              <a:t>Loop Control Statements </a:t>
            </a:r>
          </a:p>
          <a:p>
            <a:r>
              <a:rPr lang="en-US" dirty="0"/>
              <a:t>Nested Loops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3939B-7B48-41B7-8816-D3FAB223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5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8BAD32-FAD7-4013-9BF1-35CB1C3A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 3 – FOR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B8C4-AB5E-415D-8118-9E64F29C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10515600" cy="1904053"/>
          </a:xfrm>
        </p:spPr>
        <p:txBody>
          <a:bodyPr>
            <a:normAutofit/>
          </a:bodyPr>
          <a:lstStyle/>
          <a:p>
            <a:r>
              <a:rPr lang="en-US" sz="2400" dirty="0"/>
              <a:t>Save the previous file from Exercise 2 as </a:t>
            </a:r>
            <a:r>
              <a:rPr lang="en-US" sz="2400" b="1" dirty="0"/>
              <a:t>Ch4-Ex03-FOR-Loop-DYNAMIC.py </a:t>
            </a:r>
          </a:p>
          <a:p>
            <a:r>
              <a:rPr lang="en-US" sz="2400" dirty="0"/>
              <a:t>Alter the code to make it more dynamic:</a:t>
            </a:r>
          </a:p>
          <a:p>
            <a:pPr lvl="1"/>
            <a:r>
              <a:rPr lang="en-US" sz="2000" dirty="0"/>
              <a:t>Allow the user to pick a </a:t>
            </a:r>
            <a:r>
              <a:rPr lang="en-US" sz="2000" b="1" dirty="0"/>
              <a:t>practice number </a:t>
            </a:r>
            <a:r>
              <a:rPr lang="en-US" sz="2000" dirty="0"/>
              <a:t>instead of it always being 1. </a:t>
            </a:r>
          </a:p>
          <a:p>
            <a:pPr lvl="1"/>
            <a:r>
              <a:rPr lang="en-US" sz="2000" dirty="0"/>
              <a:t>Allow the user to pick the </a:t>
            </a:r>
            <a:r>
              <a:rPr lang="en-US" sz="2000" b="1" dirty="0"/>
              <a:t>maximum number </a:t>
            </a:r>
            <a:r>
              <a:rPr lang="en-US" sz="2000" dirty="0"/>
              <a:t>instead of it always being 12.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8D36-6A5A-4F5F-A3C9-E3F7E9A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B0E067-79B0-45D0-A650-6649F833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18" y="2949348"/>
            <a:ext cx="4286250" cy="35718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349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F3FD-8EDD-46FF-9958-A1AD7E72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 loop - How many iterations?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377385-00FF-4E8A-AD83-60D6ED62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Iteration</a:t>
            </a:r>
            <a:r>
              <a:rPr lang="en-US" dirty="0"/>
              <a:t> – one execution of the loop block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65322-9F21-4258-9334-270540A4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C3C47-A8E4-46E7-9F7A-E4BF9AA18BF9}"/>
              </a:ext>
            </a:extLst>
          </p:cNvPr>
          <p:cNvSpPr txBox="1"/>
          <p:nvPr/>
        </p:nvSpPr>
        <p:spPr>
          <a:xfrm>
            <a:off x="3848001" y="2061028"/>
            <a:ext cx="2010807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 = 1</a:t>
            </a:r>
          </a:p>
          <a:p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b="1" dirty="0"/>
              <a:t>i &lt;= 3:</a:t>
            </a:r>
          </a:p>
          <a:p>
            <a:r>
              <a:rPr lang="en-US" sz="2400" dirty="0"/>
              <a:t>    print('i is:', i)</a:t>
            </a:r>
          </a:p>
          <a:p>
            <a:r>
              <a:rPr lang="en-US" sz="2400" dirty="0"/>
              <a:t>    i = i + 1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A8D99-1E72-4749-A7D3-62E98297CB97}"/>
              </a:ext>
            </a:extLst>
          </p:cNvPr>
          <p:cNvSpPr txBox="1"/>
          <p:nvPr/>
        </p:nvSpPr>
        <p:spPr>
          <a:xfrm>
            <a:off x="1287681" y="2061028"/>
            <a:ext cx="2010807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 = 0</a:t>
            </a:r>
          </a:p>
          <a:p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b="1" dirty="0"/>
              <a:t>i &lt; 4:</a:t>
            </a:r>
          </a:p>
          <a:p>
            <a:r>
              <a:rPr lang="en-US" sz="2400" dirty="0"/>
              <a:t>    print('i is:', i)</a:t>
            </a:r>
          </a:p>
          <a:p>
            <a:r>
              <a:rPr lang="en-US" sz="2400" dirty="0"/>
              <a:t>    i = i + 1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4F15E-2434-44B5-B4D3-BCAA7E8E2991}"/>
              </a:ext>
            </a:extLst>
          </p:cNvPr>
          <p:cNvSpPr txBox="1"/>
          <p:nvPr/>
        </p:nvSpPr>
        <p:spPr>
          <a:xfrm>
            <a:off x="6408321" y="2061028"/>
            <a:ext cx="2010807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 = 3</a:t>
            </a:r>
          </a:p>
          <a:p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b="1" dirty="0"/>
              <a:t>i &lt;= 20:</a:t>
            </a:r>
          </a:p>
          <a:p>
            <a:r>
              <a:rPr lang="en-US" sz="2400" dirty="0"/>
              <a:t>    print('i is:', i)</a:t>
            </a:r>
          </a:p>
          <a:p>
            <a:r>
              <a:rPr lang="en-US" sz="2400" dirty="0"/>
              <a:t>    i = i </a:t>
            </a:r>
            <a:r>
              <a:rPr lang="en-US" sz="2400" b="1" dirty="0">
                <a:solidFill>
                  <a:srgbClr val="00B0F0"/>
                </a:solidFill>
              </a:rPr>
              <a:t>+ 2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56192-A7E2-486D-A2DC-4A2DC018789D}"/>
              </a:ext>
            </a:extLst>
          </p:cNvPr>
          <p:cNvSpPr txBox="1"/>
          <p:nvPr/>
        </p:nvSpPr>
        <p:spPr>
          <a:xfrm>
            <a:off x="8968641" y="2061028"/>
            <a:ext cx="2010807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 = 10</a:t>
            </a:r>
          </a:p>
          <a:p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b="1" dirty="0"/>
              <a:t>i &gt;= 2:</a:t>
            </a:r>
          </a:p>
          <a:p>
            <a:r>
              <a:rPr lang="en-US" sz="2400" dirty="0"/>
              <a:t>    print('i is:', i)</a:t>
            </a:r>
          </a:p>
          <a:p>
            <a:r>
              <a:rPr lang="en-US" sz="2400" dirty="0"/>
              <a:t>    i = i </a:t>
            </a:r>
            <a:r>
              <a:rPr lang="en-US" sz="2400" b="1" dirty="0">
                <a:solidFill>
                  <a:srgbClr val="00B0F0"/>
                </a:solidFill>
              </a:rPr>
              <a:t>- 1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3FF5E5-AE93-4542-94A3-4318C77A5AD8}"/>
              </a:ext>
            </a:extLst>
          </p:cNvPr>
          <p:cNvGrpSpPr/>
          <p:nvPr/>
        </p:nvGrpSpPr>
        <p:grpSpPr>
          <a:xfrm>
            <a:off x="6735767" y="4380412"/>
            <a:ext cx="1457515" cy="980419"/>
            <a:chOff x="813213" y="3368040"/>
            <a:chExt cx="1457515" cy="9804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6ACA09-B355-4A37-A7B2-CADA5EDF9157}"/>
                </a:ext>
              </a:extLst>
            </p:cNvPr>
            <p:cNvSpPr txBox="1"/>
            <p:nvPr/>
          </p:nvSpPr>
          <p:spPr>
            <a:xfrm>
              <a:off x="813213" y="3368040"/>
              <a:ext cx="1457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#iterations: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8E39F1-D614-4C92-81FD-55C50E6015D2}"/>
                </a:ext>
              </a:extLst>
            </p:cNvPr>
            <p:cNvSpPr txBox="1"/>
            <p:nvPr/>
          </p:nvSpPr>
          <p:spPr>
            <a:xfrm>
              <a:off x="1282925" y="3825239"/>
              <a:ext cx="518091" cy="5232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??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B7B72C-2DF9-424B-9EF3-A410138FA920}"/>
              </a:ext>
            </a:extLst>
          </p:cNvPr>
          <p:cNvGrpSpPr/>
          <p:nvPr/>
        </p:nvGrpSpPr>
        <p:grpSpPr>
          <a:xfrm>
            <a:off x="1716727" y="4380412"/>
            <a:ext cx="1457515" cy="980419"/>
            <a:chOff x="813213" y="3368040"/>
            <a:chExt cx="1457515" cy="9804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BCB691-6B80-4982-B817-6D1134608D41}"/>
                </a:ext>
              </a:extLst>
            </p:cNvPr>
            <p:cNvSpPr txBox="1"/>
            <p:nvPr/>
          </p:nvSpPr>
          <p:spPr>
            <a:xfrm>
              <a:off x="813213" y="3368040"/>
              <a:ext cx="1457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#iterations: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60CC7D-22B7-4387-8626-FEE15F8EA2B3}"/>
                </a:ext>
              </a:extLst>
            </p:cNvPr>
            <p:cNvSpPr txBox="1"/>
            <p:nvPr/>
          </p:nvSpPr>
          <p:spPr>
            <a:xfrm>
              <a:off x="1358266" y="3825239"/>
              <a:ext cx="367408" cy="5232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B0BDF4-D287-40B4-BAB3-1EE7676AE706}"/>
              </a:ext>
            </a:extLst>
          </p:cNvPr>
          <p:cNvGrpSpPr/>
          <p:nvPr/>
        </p:nvGrpSpPr>
        <p:grpSpPr>
          <a:xfrm>
            <a:off x="4226247" y="4380412"/>
            <a:ext cx="1457515" cy="980419"/>
            <a:chOff x="813213" y="3368040"/>
            <a:chExt cx="1457515" cy="98041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364250-CCB0-46F7-9AB8-59C83E5F024E}"/>
                </a:ext>
              </a:extLst>
            </p:cNvPr>
            <p:cNvSpPr txBox="1"/>
            <p:nvPr/>
          </p:nvSpPr>
          <p:spPr>
            <a:xfrm>
              <a:off x="813213" y="3368040"/>
              <a:ext cx="1457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#iterations: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C50D13-0B7A-487D-B5A2-05895E617E91}"/>
                </a:ext>
              </a:extLst>
            </p:cNvPr>
            <p:cNvSpPr txBox="1"/>
            <p:nvPr/>
          </p:nvSpPr>
          <p:spPr>
            <a:xfrm>
              <a:off x="1358266" y="3825239"/>
              <a:ext cx="367408" cy="5232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7E42D1-B541-46FF-8B94-65070D62620D}"/>
              </a:ext>
            </a:extLst>
          </p:cNvPr>
          <p:cNvGrpSpPr/>
          <p:nvPr/>
        </p:nvGrpSpPr>
        <p:grpSpPr>
          <a:xfrm>
            <a:off x="9245287" y="4380412"/>
            <a:ext cx="1457515" cy="980419"/>
            <a:chOff x="813213" y="3368040"/>
            <a:chExt cx="1457515" cy="9804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305818-4FC8-49AE-A002-505331FE844F}"/>
                </a:ext>
              </a:extLst>
            </p:cNvPr>
            <p:cNvSpPr txBox="1"/>
            <p:nvPr/>
          </p:nvSpPr>
          <p:spPr>
            <a:xfrm>
              <a:off x="813213" y="3368040"/>
              <a:ext cx="1457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#iterations: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178EE8-C246-4BF6-9763-84FEBD7C5853}"/>
                </a:ext>
              </a:extLst>
            </p:cNvPr>
            <p:cNvSpPr txBox="1"/>
            <p:nvPr/>
          </p:nvSpPr>
          <p:spPr>
            <a:xfrm>
              <a:off x="1358266" y="3825239"/>
              <a:ext cx="367408" cy="5232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92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F3FD-8EDD-46FF-9958-A1AD7E72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 - How many iterations?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377385-00FF-4E8A-AD83-60D6ED62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Iteration</a:t>
            </a:r>
            <a:r>
              <a:rPr lang="en-US" dirty="0"/>
              <a:t> – one execution of the loop block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65322-9F21-4258-9334-270540A4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D6D0B-2109-4C7D-B044-FA8E1EDB2B42}"/>
              </a:ext>
            </a:extLst>
          </p:cNvPr>
          <p:cNvSpPr txBox="1"/>
          <p:nvPr/>
        </p:nvSpPr>
        <p:spPr>
          <a:xfrm>
            <a:off x="8944203" y="2099805"/>
            <a:ext cx="3028633" cy="1015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for num in range</a:t>
            </a:r>
            <a:r>
              <a:rPr lang="en-US" sz="2000" dirty="0"/>
              <a:t>(10, 3, </a:t>
            </a:r>
            <a:r>
              <a:rPr lang="en-US" sz="2000" b="1" dirty="0">
                <a:solidFill>
                  <a:srgbClr val="00B0F0"/>
                </a:solidFill>
              </a:rPr>
              <a:t>-1</a:t>
            </a:r>
            <a:r>
              <a:rPr lang="en-US" sz="2000" dirty="0"/>
              <a:t>):</a:t>
            </a:r>
          </a:p>
          <a:p>
            <a:r>
              <a:rPr lang="en-US" sz="2000" dirty="0"/>
              <a:t>   print(num)</a:t>
            </a:r>
          </a:p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C99E2-C0C0-4131-BA94-9CD368EF31CA}"/>
              </a:ext>
            </a:extLst>
          </p:cNvPr>
          <p:cNvSpPr txBox="1"/>
          <p:nvPr/>
        </p:nvSpPr>
        <p:spPr>
          <a:xfrm>
            <a:off x="257406" y="2099805"/>
            <a:ext cx="2703510" cy="1015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for num in range</a:t>
            </a:r>
            <a:r>
              <a:rPr lang="en-US" sz="2000" dirty="0"/>
              <a:t>(0, 3):</a:t>
            </a:r>
          </a:p>
          <a:p>
            <a:r>
              <a:rPr lang="en-US" sz="2000" dirty="0"/>
              <a:t>   print(num)</a:t>
            </a:r>
          </a:p>
          <a:p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C0CC6-04D6-4B78-9D9B-EC352E48869D}"/>
              </a:ext>
            </a:extLst>
          </p:cNvPr>
          <p:cNvSpPr txBox="1"/>
          <p:nvPr/>
        </p:nvSpPr>
        <p:spPr>
          <a:xfrm>
            <a:off x="3153005" y="2099805"/>
            <a:ext cx="2703510" cy="1015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for num in range</a:t>
            </a:r>
            <a:r>
              <a:rPr lang="en-US" sz="2000" dirty="0"/>
              <a:t>(2, 8):</a:t>
            </a:r>
          </a:p>
          <a:p>
            <a:r>
              <a:rPr lang="en-US" sz="2000" dirty="0"/>
              <a:t>   print(num)</a:t>
            </a:r>
          </a:p>
          <a:p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4A1E-2513-4EB1-A429-EF9091004F45}"/>
              </a:ext>
            </a:extLst>
          </p:cNvPr>
          <p:cNvSpPr txBox="1"/>
          <p:nvPr/>
        </p:nvSpPr>
        <p:spPr>
          <a:xfrm>
            <a:off x="6048604" y="2099805"/>
            <a:ext cx="2703510" cy="1015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for num in range</a:t>
            </a:r>
            <a:r>
              <a:rPr lang="en-US" sz="2000" dirty="0"/>
              <a:t>(3, 8):</a:t>
            </a:r>
          </a:p>
          <a:p>
            <a:r>
              <a:rPr lang="en-US" sz="2000" dirty="0"/>
              <a:t>   print(num)</a:t>
            </a:r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9D1D50-49E6-4A70-BEB6-99E3F200A2CD}"/>
              </a:ext>
            </a:extLst>
          </p:cNvPr>
          <p:cNvGrpSpPr/>
          <p:nvPr/>
        </p:nvGrpSpPr>
        <p:grpSpPr>
          <a:xfrm>
            <a:off x="880404" y="3313611"/>
            <a:ext cx="1457515" cy="980419"/>
            <a:chOff x="813213" y="3368040"/>
            <a:chExt cx="1457515" cy="9804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DB1B44-0EFF-4E8A-BD84-7B7C35409928}"/>
                </a:ext>
              </a:extLst>
            </p:cNvPr>
            <p:cNvSpPr txBox="1"/>
            <p:nvPr/>
          </p:nvSpPr>
          <p:spPr>
            <a:xfrm>
              <a:off x="813213" y="3368040"/>
              <a:ext cx="1457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#iterations: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34783-427D-4FEC-BB29-47CB0EC874A0}"/>
                </a:ext>
              </a:extLst>
            </p:cNvPr>
            <p:cNvSpPr txBox="1"/>
            <p:nvPr/>
          </p:nvSpPr>
          <p:spPr>
            <a:xfrm>
              <a:off x="1282925" y="3825239"/>
              <a:ext cx="518091" cy="5232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??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324C5D-E3D4-42E1-9813-303E744669C0}"/>
              </a:ext>
            </a:extLst>
          </p:cNvPr>
          <p:cNvGrpSpPr/>
          <p:nvPr/>
        </p:nvGrpSpPr>
        <p:grpSpPr>
          <a:xfrm>
            <a:off x="3830190" y="3313611"/>
            <a:ext cx="1457515" cy="980419"/>
            <a:chOff x="813213" y="3368040"/>
            <a:chExt cx="1457515" cy="9804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206A57-4836-4D0C-85B3-A9111BEFBEFA}"/>
                </a:ext>
              </a:extLst>
            </p:cNvPr>
            <p:cNvSpPr txBox="1"/>
            <p:nvPr/>
          </p:nvSpPr>
          <p:spPr>
            <a:xfrm>
              <a:off x="813213" y="3368040"/>
              <a:ext cx="1457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#iterations: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8ACF7A-ED5B-41F5-8D9D-8314111CF79B}"/>
                </a:ext>
              </a:extLst>
            </p:cNvPr>
            <p:cNvSpPr txBox="1"/>
            <p:nvPr/>
          </p:nvSpPr>
          <p:spPr>
            <a:xfrm>
              <a:off x="1282925" y="3825239"/>
              <a:ext cx="518091" cy="5232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??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D57F85-E47A-4F70-9450-D990E6C42166}"/>
              </a:ext>
            </a:extLst>
          </p:cNvPr>
          <p:cNvGrpSpPr/>
          <p:nvPr/>
        </p:nvGrpSpPr>
        <p:grpSpPr>
          <a:xfrm>
            <a:off x="6779976" y="3313611"/>
            <a:ext cx="1457515" cy="980419"/>
            <a:chOff x="813213" y="3368040"/>
            <a:chExt cx="1457515" cy="98041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9E9F3A-8FD1-4525-9D05-77373B96B3B1}"/>
                </a:ext>
              </a:extLst>
            </p:cNvPr>
            <p:cNvSpPr txBox="1"/>
            <p:nvPr/>
          </p:nvSpPr>
          <p:spPr>
            <a:xfrm>
              <a:off x="813213" y="3368040"/>
              <a:ext cx="1457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#iterations: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6EC975-1EDC-4C65-AB16-33E7458B31E4}"/>
                </a:ext>
              </a:extLst>
            </p:cNvPr>
            <p:cNvSpPr txBox="1"/>
            <p:nvPr/>
          </p:nvSpPr>
          <p:spPr>
            <a:xfrm>
              <a:off x="1282925" y="3825239"/>
              <a:ext cx="518091" cy="5232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??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F7388-6FFF-45C3-B5E3-CBFF5950C297}"/>
              </a:ext>
            </a:extLst>
          </p:cNvPr>
          <p:cNvGrpSpPr/>
          <p:nvPr/>
        </p:nvGrpSpPr>
        <p:grpSpPr>
          <a:xfrm>
            <a:off x="9729762" y="3313611"/>
            <a:ext cx="1457515" cy="980419"/>
            <a:chOff x="813213" y="3368040"/>
            <a:chExt cx="1457515" cy="98041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C78365-5F8B-4848-927C-954661AC41A3}"/>
                </a:ext>
              </a:extLst>
            </p:cNvPr>
            <p:cNvSpPr txBox="1"/>
            <p:nvPr/>
          </p:nvSpPr>
          <p:spPr>
            <a:xfrm>
              <a:off x="813213" y="3368040"/>
              <a:ext cx="1457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#iterations: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602766-735E-41F9-88E0-D7F4CE252DE1}"/>
                </a:ext>
              </a:extLst>
            </p:cNvPr>
            <p:cNvSpPr txBox="1"/>
            <p:nvPr/>
          </p:nvSpPr>
          <p:spPr>
            <a:xfrm>
              <a:off x="1282925" y="3825239"/>
              <a:ext cx="518091" cy="5232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26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4C2EC-2710-4638-A9EC-F15AB5C9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D8615-0476-4F8B-9616-8F7E6E8B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Assignment Operators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9287AE-54C8-48B5-9C52-DB80A9925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&amp; assign operators</a:t>
            </a:r>
          </a:p>
        </p:txBody>
      </p:sp>
    </p:spTree>
    <p:extLst>
      <p:ext uri="{BB962C8B-B14F-4D97-AF65-F5344CB8AC3E}">
        <p14:creationId xmlns:p14="http://schemas.microsoft.com/office/powerpoint/2010/main" val="310470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Augmented Assignment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3F55EA-8B76-4385-B161-5E54875A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10515600" cy="5277678"/>
          </a:xfrm>
        </p:spPr>
        <p:txBody>
          <a:bodyPr>
            <a:normAutofit/>
          </a:bodyPr>
          <a:lstStyle/>
          <a:p>
            <a:r>
              <a:rPr lang="en-US" b="1" dirty="0"/>
              <a:t>Augmented Assignment Operators </a:t>
            </a:r>
            <a:r>
              <a:rPr lang="en-US" dirty="0"/>
              <a:t>are shortcut operators.</a:t>
            </a:r>
          </a:p>
          <a:p>
            <a:pPr lvl="1"/>
            <a:r>
              <a:rPr lang="en-US" dirty="0"/>
              <a:t>Also known as: Calculate &amp; Assign Operators, Compound Operators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869DF-5A98-4A99-8091-F64A3E723F63}"/>
              </a:ext>
            </a:extLst>
          </p:cNvPr>
          <p:cNvGrpSpPr/>
          <p:nvPr/>
        </p:nvGrpSpPr>
        <p:grpSpPr>
          <a:xfrm>
            <a:off x="1850573" y="2002972"/>
            <a:ext cx="2311401" cy="1031113"/>
            <a:chOff x="2122716" y="2873830"/>
            <a:chExt cx="2311401" cy="10311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D7366A-C062-44FD-89B4-F89335A0738D}"/>
                </a:ext>
              </a:extLst>
            </p:cNvPr>
            <p:cNvSpPr txBox="1"/>
            <p:nvPr/>
          </p:nvSpPr>
          <p:spPr>
            <a:xfrm>
              <a:off x="2347687" y="3258612"/>
              <a:ext cx="1861458" cy="64633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 = i + 1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8E1445-9803-44BF-BAAE-EF2158891073}"/>
                </a:ext>
              </a:extLst>
            </p:cNvPr>
            <p:cNvSpPr txBox="1"/>
            <p:nvPr/>
          </p:nvSpPr>
          <p:spPr>
            <a:xfrm>
              <a:off x="2122716" y="2873830"/>
              <a:ext cx="2311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Long way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0A69EF-40B6-44C6-A375-5421139BED71}"/>
              </a:ext>
            </a:extLst>
          </p:cNvPr>
          <p:cNvGrpSpPr/>
          <p:nvPr/>
        </p:nvGrpSpPr>
        <p:grpSpPr>
          <a:xfrm>
            <a:off x="6585857" y="2002972"/>
            <a:ext cx="3083009" cy="2061473"/>
            <a:chOff x="5116286" y="2873830"/>
            <a:chExt cx="3083009" cy="20614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DD05EB-378A-46CC-9F0F-2D619F194895}"/>
                </a:ext>
              </a:extLst>
            </p:cNvPr>
            <p:cNvSpPr txBox="1"/>
            <p:nvPr/>
          </p:nvSpPr>
          <p:spPr>
            <a:xfrm>
              <a:off x="6130602" y="3258612"/>
              <a:ext cx="1393113" cy="64633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</a:t>
              </a:r>
              <a:r>
                <a:rPr lang="en-US" sz="3600" dirty="0">
                  <a:solidFill>
                    <a:srgbClr val="C00000"/>
                  </a:solidFill>
                </a:rPr>
                <a:t> </a:t>
              </a:r>
              <a:r>
                <a:rPr lang="en-US" sz="3600" b="1" dirty="0">
                  <a:solidFill>
                    <a:srgbClr val="C00000"/>
                  </a:solidFill>
                </a:rPr>
                <a:t>+=</a:t>
              </a:r>
              <a:r>
                <a:rPr lang="en-US" sz="36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US" sz="3600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8112DF-4CF9-4B72-BC22-9B30FC38986C}"/>
                </a:ext>
              </a:extLst>
            </p:cNvPr>
            <p:cNvSpPr txBox="1"/>
            <p:nvPr/>
          </p:nvSpPr>
          <p:spPr>
            <a:xfrm>
              <a:off x="5671458" y="2873830"/>
              <a:ext cx="2311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Preferred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56A523-EDFC-448F-85B4-5E6A70E55D9E}"/>
                </a:ext>
              </a:extLst>
            </p:cNvPr>
            <p:cNvSpPr txBox="1"/>
            <p:nvPr/>
          </p:nvSpPr>
          <p:spPr>
            <a:xfrm>
              <a:off x="5116286" y="4288972"/>
              <a:ext cx="950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/>
                <a:t>variable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9AE241-48C4-424C-847E-EDD781AC7EC6}"/>
                </a:ext>
              </a:extLst>
            </p:cNvPr>
            <p:cNvSpPr txBox="1"/>
            <p:nvPr/>
          </p:nvSpPr>
          <p:spPr>
            <a:xfrm>
              <a:off x="6322052" y="4288972"/>
              <a:ext cx="1010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Add</a:t>
              </a:r>
            </a:p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&amp; Assign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76D625-A528-43FC-B8AC-04DE8473BAD8}"/>
                </a:ext>
              </a:extLst>
            </p:cNvPr>
            <p:cNvSpPr txBox="1"/>
            <p:nvPr/>
          </p:nvSpPr>
          <p:spPr>
            <a:xfrm>
              <a:off x="7500257" y="4288972"/>
              <a:ext cx="699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/>
                <a:t>value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9875256-A7A8-48A9-A687-6C8A317DD3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96743" y="4091723"/>
              <a:ext cx="3918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CCC352-47BC-4D00-B71D-A2A96B85BA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4571" y="3895779"/>
              <a:ext cx="337458" cy="3823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1B63A5A-E06F-43F4-B6D6-B51669217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8028" y="3895779"/>
              <a:ext cx="337458" cy="3823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1498441-744C-4959-8F0F-8CF63E83DD27}"/>
              </a:ext>
            </a:extLst>
          </p:cNvPr>
          <p:cNvSpPr txBox="1"/>
          <p:nvPr/>
        </p:nvSpPr>
        <p:spPr>
          <a:xfrm>
            <a:off x="2188029" y="2993571"/>
            <a:ext cx="181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increments </a:t>
            </a:r>
            <a:r>
              <a:rPr lang="en-US" sz="2400" i="1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by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9D67FB-DB68-4147-99D4-DF193D80F5E8}"/>
              </a:ext>
            </a:extLst>
          </p:cNvPr>
          <p:cNvGrpSpPr/>
          <p:nvPr/>
        </p:nvGrpSpPr>
        <p:grpSpPr>
          <a:xfrm>
            <a:off x="2581859" y="4844143"/>
            <a:ext cx="8003985" cy="1843758"/>
            <a:chOff x="2581859" y="4844143"/>
            <a:chExt cx="8003985" cy="184375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3770E3A-D194-4A23-9BA0-B59ED07751B2}"/>
                </a:ext>
              </a:extLst>
            </p:cNvPr>
            <p:cNvGrpSpPr/>
            <p:nvPr/>
          </p:nvGrpSpPr>
          <p:grpSpPr>
            <a:xfrm>
              <a:off x="2581859" y="4956783"/>
              <a:ext cx="4319683" cy="1731118"/>
              <a:chOff x="1221145" y="4847926"/>
              <a:chExt cx="4319683" cy="173111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5EC8D6-BDDB-43A1-B79C-6838356A5424}"/>
                  </a:ext>
                </a:extLst>
              </p:cNvPr>
              <p:cNvSpPr txBox="1"/>
              <p:nvPr/>
            </p:nvSpPr>
            <p:spPr>
              <a:xfrm>
                <a:off x="1221145" y="4847926"/>
                <a:ext cx="4319683" cy="64633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i</a:t>
                </a:r>
                <a:r>
                  <a:rPr lang="en-US" sz="3600" dirty="0">
                    <a:solidFill>
                      <a:srgbClr val="C00000"/>
                    </a:solidFill>
                  </a:rPr>
                  <a:t>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+=</a:t>
                </a:r>
                <a:r>
                  <a:rPr lang="en-US" sz="36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3600" dirty="0"/>
                  <a:t>4 / num * 3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741B9AD-4D86-4499-AB5A-161C29BE9443}"/>
                  </a:ext>
                </a:extLst>
              </p:cNvPr>
              <p:cNvGrpSpPr/>
              <p:nvPr/>
            </p:nvGrpSpPr>
            <p:grpSpPr>
              <a:xfrm>
                <a:off x="2558146" y="5404756"/>
                <a:ext cx="2479599" cy="1174288"/>
                <a:chOff x="5605524" y="5524499"/>
                <a:chExt cx="3028807" cy="1174288"/>
              </a:xfrm>
            </p:grpSpPr>
            <p:sp>
              <p:nvSpPr>
                <p:cNvPr id="10" name="Right Brace 9">
                  <a:extLst>
                    <a:ext uri="{FF2B5EF4-FFF2-40B4-BE49-F238E27FC236}">
                      <a16:creationId xmlns:a16="http://schemas.microsoft.com/office/drawing/2014/main" id="{AAEC0101-059F-4FEF-AB46-6B800271430E}"/>
                    </a:ext>
                  </a:extLst>
                </p:cNvPr>
                <p:cNvSpPr/>
                <p:nvPr/>
              </p:nvSpPr>
              <p:spPr>
                <a:xfrm rot="5400000">
                  <a:off x="6781212" y="4614743"/>
                  <a:ext cx="560616" cy="2380127"/>
                </a:xfrm>
                <a:prstGeom prst="rightBrac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251AAA1-4054-4D06-987B-3C1F9EDB9816}"/>
                    </a:ext>
                  </a:extLst>
                </p:cNvPr>
                <p:cNvSpPr txBox="1"/>
                <p:nvPr/>
              </p:nvSpPr>
              <p:spPr>
                <a:xfrm>
                  <a:off x="5605524" y="6052456"/>
                  <a:ext cx="302880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Entire right-hand side is evaluated first.</a:t>
                  </a: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3DCDC4-9CC4-4158-AF8C-32EBFE2474F6}"/>
                </a:ext>
              </a:extLst>
            </p:cNvPr>
            <p:cNvSpPr txBox="1"/>
            <p:nvPr/>
          </p:nvSpPr>
          <p:spPr>
            <a:xfrm>
              <a:off x="9374547" y="5599041"/>
              <a:ext cx="901570" cy="64633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9.0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A18FCB-A4C0-490B-AB53-AB571861EBFF}"/>
                </a:ext>
              </a:extLst>
            </p:cNvPr>
            <p:cNvSpPr txBox="1"/>
            <p:nvPr/>
          </p:nvSpPr>
          <p:spPr>
            <a:xfrm>
              <a:off x="7881257" y="4844143"/>
              <a:ext cx="270458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Assume: i = 2 and  num = 2</a:t>
              </a:r>
            </a:p>
            <a:p>
              <a:r>
                <a:rPr lang="en-US" dirty="0"/>
                <a:t>What is the value of </a:t>
              </a:r>
              <a:r>
                <a:rPr lang="en-US" sz="2400" i="1" dirty="0"/>
                <a:t>i </a:t>
              </a:r>
              <a:r>
                <a:rPr lang="en-US" dirty="0"/>
                <a:t>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BB9D97-A006-4D0C-A03A-A3ECCCDA3055}"/>
                </a:ext>
              </a:extLst>
            </p:cNvPr>
            <p:cNvSpPr txBox="1"/>
            <p:nvPr/>
          </p:nvSpPr>
          <p:spPr>
            <a:xfrm>
              <a:off x="8133576" y="5599041"/>
              <a:ext cx="901570" cy="64633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8.0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230718-AED8-4B16-9C51-EC031D167D97}"/>
              </a:ext>
            </a:extLst>
          </p:cNvPr>
          <p:cNvCxnSpPr/>
          <p:nvPr/>
        </p:nvCxnSpPr>
        <p:spPr>
          <a:xfrm>
            <a:off x="566057" y="4474029"/>
            <a:ext cx="1104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Augmented Assignment Operators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19C2F4-07AB-4474-AA38-21BA289DBE2E}"/>
              </a:ext>
            </a:extLst>
          </p:cNvPr>
          <p:cNvGrpSpPr/>
          <p:nvPr/>
        </p:nvGrpSpPr>
        <p:grpSpPr>
          <a:xfrm>
            <a:off x="2211614" y="1246414"/>
            <a:ext cx="7615604" cy="4912130"/>
            <a:chOff x="2211614" y="1246414"/>
            <a:chExt cx="7615604" cy="491213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4B70252-174C-4ECC-AD39-6AC981FF18D0}"/>
                </a:ext>
              </a:extLst>
            </p:cNvPr>
            <p:cNvGrpSpPr/>
            <p:nvPr/>
          </p:nvGrpSpPr>
          <p:grpSpPr>
            <a:xfrm>
              <a:off x="2247900" y="1685624"/>
              <a:ext cx="4635500" cy="523220"/>
              <a:chOff x="2247900" y="2197253"/>
              <a:chExt cx="4635500" cy="52322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D7366A-C062-44FD-89B4-F89335A0738D}"/>
                  </a:ext>
                </a:extLst>
              </p:cNvPr>
              <p:cNvSpPr txBox="1"/>
              <p:nvPr/>
            </p:nvSpPr>
            <p:spPr>
              <a:xfrm>
                <a:off x="2247900" y="2197253"/>
                <a:ext cx="16129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= a + 2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DD05EB-378A-46CC-9F0F-2D619F194895}"/>
                  </a:ext>
                </a:extLst>
              </p:cNvPr>
              <p:cNvSpPr txBox="1"/>
              <p:nvPr/>
            </p:nvSpPr>
            <p:spPr>
              <a:xfrm>
                <a:off x="5562600" y="2197253"/>
                <a:ext cx="13208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+=</a:t>
                </a:r>
                <a:r>
                  <a:rPr lang="en-US" sz="2800" dirty="0"/>
                  <a:t> 2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8D1C064-B299-4F62-B47B-E314D13A16AC}"/>
                </a:ext>
              </a:extLst>
            </p:cNvPr>
            <p:cNvGrpSpPr/>
            <p:nvPr/>
          </p:nvGrpSpPr>
          <p:grpSpPr>
            <a:xfrm>
              <a:off x="2247900" y="2343907"/>
              <a:ext cx="4635500" cy="523220"/>
              <a:chOff x="2247900" y="2855536"/>
              <a:chExt cx="4635500" cy="52322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7A3377-3B47-4140-8CC1-6B2BE44B4613}"/>
                  </a:ext>
                </a:extLst>
              </p:cNvPr>
              <p:cNvSpPr txBox="1"/>
              <p:nvPr/>
            </p:nvSpPr>
            <p:spPr>
              <a:xfrm>
                <a:off x="2247900" y="2855536"/>
                <a:ext cx="16129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= a - 2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ABD896-A827-4A7A-9BF3-F076A9882655}"/>
                  </a:ext>
                </a:extLst>
              </p:cNvPr>
              <p:cNvSpPr txBox="1"/>
              <p:nvPr/>
            </p:nvSpPr>
            <p:spPr>
              <a:xfrm>
                <a:off x="5562600" y="2855536"/>
                <a:ext cx="13208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-=</a:t>
                </a:r>
                <a:r>
                  <a:rPr lang="en-US" sz="2800" dirty="0"/>
                  <a:t> 2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48352A-85C2-45EC-B0BF-B417467930D5}"/>
                </a:ext>
              </a:extLst>
            </p:cNvPr>
            <p:cNvGrpSpPr/>
            <p:nvPr/>
          </p:nvGrpSpPr>
          <p:grpSpPr>
            <a:xfrm>
              <a:off x="2247900" y="3002190"/>
              <a:ext cx="4635500" cy="523220"/>
              <a:chOff x="2247900" y="3513819"/>
              <a:chExt cx="4635500" cy="5232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33B38B-D73A-4CC8-BC95-2D47E7139A7D}"/>
                  </a:ext>
                </a:extLst>
              </p:cNvPr>
              <p:cNvSpPr txBox="1"/>
              <p:nvPr/>
            </p:nvSpPr>
            <p:spPr>
              <a:xfrm>
                <a:off x="2247900" y="3513819"/>
                <a:ext cx="16129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= a * 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247DB3-2BE3-4906-BC89-FFFDE3157BA8}"/>
                  </a:ext>
                </a:extLst>
              </p:cNvPr>
              <p:cNvSpPr txBox="1"/>
              <p:nvPr/>
            </p:nvSpPr>
            <p:spPr>
              <a:xfrm>
                <a:off x="5562600" y="3513819"/>
                <a:ext cx="13208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*=</a:t>
                </a:r>
                <a:r>
                  <a:rPr lang="en-US" sz="2800" dirty="0"/>
                  <a:t> 2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34F165D-39ED-42BF-9CB2-F1289B00EA25}"/>
                </a:ext>
              </a:extLst>
            </p:cNvPr>
            <p:cNvGrpSpPr/>
            <p:nvPr/>
          </p:nvGrpSpPr>
          <p:grpSpPr>
            <a:xfrm>
              <a:off x="2247900" y="3660473"/>
              <a:ext cx="4635500" cy="523220"/>
              <a:chOff x="2247900" y="4172102"/>
              <a:chExt cx="4635500" cy="52322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FB7ADA-65EF-4423-8793-31AE4D8E27B7}"/>
                  </a:ext>
                </a:extLst>
              </p:cNvPr>
              <p:cNvSpPr txBox="1"/>
              <p:nvPr/>
            </p:nvSpPr>
            <p:spPr>
              <a:xfrm>
                <a:off x="2247900" y="4172102"/>
                <a:ext cx="16129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= a / 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59693A-AB5A-4688-B63F-2FE85AFAAC31}"/>
                  </a:ext>
                </a:extLst>
              </p:cNvPr>
              <p:cNvSpPr txBox="1"/>
              <p:nvPr/>
            </p:nvSpPr>
            <p:spPr>
              <a:xfrm>
                <a:off x="5562600" y="4172102"/>
                <a:ext cx="13208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/=</a:t>
                </a:r>
                <a:r>
                  <a:rPr lang="en-US" sz="2800" dirty="0"/>
                  <a:t> 2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E24D32-3E11-44E7-A4C6-D144662F3042}"/>
                </a:ext>
              </a:extLst>
            </p:cNvPr>
            <p:cNvGrpSpPr/>
            <p:nvPr/>
          </p:nvGrpSpPr>
          <p:grpSpPr>
            <a:xfrm>
              <a:off x="2247900" y="4318756"/>
              <a:ext cx="4635500" cy="523220"/>
              <a:chOff x="2247900" y="4830385"/>
              <a:chExt cx="4635500" cy="52322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94563E-951D-481A-AFA6-BE4C0446C0D2}"/>
                  </a:ext>
                </a:extLst>
              </p:cNvPr>
              <p:cNvSpPr txBox="1"/>
              <p:nvPr/>
            </p:nvSpPr>
            <p:spPr>
              <a:xfrm>
                <a:off x="2247900" y="4830385"/>
                <a:ext cx="16129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= a // 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9895C5-5690-420C-BF1C-515EEE035AB1}"/>
                  </a:ext>
                </a:extLst>
              </p:cNvPr>
              <p:cNvSpPr txBox="1"/>
              <p:nvPr/>
            </p:nvSpPr>
            <p:spPr>
              <a:xfrm>
                <a:off x="5562600" y="4830385"/>
                <a:ext cx="13208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//=</a:t>
                </a:r>
                <a:r>
                  <a:rPr lang="en-US" sz="2800" dirty="0"/>
                  <a:t> 2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E4907B-85A9-47C3-9471-937616AD2852}"/>
                </a:ext>
              </a:extLst>
            </p:cNvPr>
            <p:cNvGrpSpPr/>
            <p:nvPr/>
          </p:nvGrpSpPr>
          <p:grpSpPr>
            <a:xfrm>
              <a:off x="2247900" y="4977039"/>
              <a:ext cx="4635500" cy="523220"/>
              <a:chOff x="2247900" y="5488668"/>
              <a:chExt cx="4635500" cy="52322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6E4312-6712-451E-B3E4-BB357AEE5427}"/>
                  </a:ext>
                </a:extLst>
              </p:cNvPr>
              <p:cNvSpPr txBox="1"/>
              <p:nvPr/>
            </p:nvSpPr>
            <p:spPr>
              <a:xfrm>
                <a:off x="2247900" y="5488668"/>
                <a:ext cx="16129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= a % 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904403-4C0C-475A-AAF0-1CB0C3F6C700}"/>
                  </a:ext>
                </a:extLst>
              </p:cNvPr>
              <p:cNvSpPr txBox="1"/>
              <p:nvPr/>
            </p:nvSpPr>
            <p:spPr>
              <a:xfrm>
                <a:off x="5562600" y="5488668"/>
                <a:ext cx="13208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%=</a:t>
                </a:r>
                <a:r>
                  <a:rPr lang="en-US" sz="2800" dirty="0"/>
                  <a:t> 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EDACFF7-75B2-4F34-992B-7E732B5E92F1}"/>
                </a:ext>
              </a:extLst>
            </p:cNvPr>
            <p:cNvGrpSpPr/>
            <p:nvPr/>
          </p:nvGrpSpPr>
          <p:grpSpPr>
            <a:xfrm>
              <a:off x="2247900" y="5635324"/>
              <a:ext cx="4635500" cy="523220"/>
              <a:chOff x="2247900" y="6146953"/>
              <a:chExt cx="4635500" cy="52322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1D8EEB4-7B76-422C-A95F-51E350F9BAE9}"/>
                  </a:ext>
                </a:extLst>
              </p:cNvPr>
              <p:cNvSpPr txBox="1"/>
              <p:nvPr/>
            </p:nvSpPr>
            <p:spPr>
              <a:xfrm>
                <a:off x="2247900" y="6146953"/>
                <a:ext cx="16129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= a ** 2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D897CB-3B0A-4449-831C-ADD191735E5E}"/>
                  </a:ext>
                </a:extLst>
              </p:cNvPr>
              <p:cNvSpPr txBox="1"/>
              <p:nvPr/>
            </p:nvSpPr>
            <p:spPr>
              <a:xfrm>
                <a:off x="5562600" y="6146953"/>
                <a:ext cx="132080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**=</a:t>
                </a:r>
                <a:r>
                  <a:rPr lang="en-US" sz="2800" dirty="0"/>
                  <a:t> 2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8112DF-4CF9-4B72-BC22-9B30FC38986C}"/>
                </a:ext>
              </a:extLst>
            </p:cNvPr>
            <p:cNvSpPr txBox="1"/>
            <p:nvPr/>
          </p:nvSpPr>
          <p:spPr>
            <a:xfrm>
              <a:off x="5422899" y="1246414"/>
              <a:ext cx="14605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/>
                <a:t>Preferred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7557ACC-7796-424E-99B9-B8ED1E320D4D}"/>
                </a:ext>
              </a:extLst>
            </p:cNvPr>
            <p:cNvCxnSpPr/>
            <p:nvPr/>
          </p:nvCxnSpPr>
          <p:spPr>
            <a:xfrm>
              <a:off x="4267200" y="1947234"/>
              <a:ext cx="889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2C559C-1860-41F5-A2E4-E18FFB8DC924}"/>
                </a:ext>
              </a:extLst>
            </p:cNvPr>
            <p:cNvSpPr txBox="1"/>
            <p:nvPr/>
          </p:nvSpPr>
          <p:spPr>
            <a:xfrm>
              <a:off x="7184571" y="1762568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and assign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92A5CB-53F1-4AD5-836F-2DA28F33AA6F}"/>
                </a:ext>
              </a:extLst>
            </p:cNvPr>
            <p:cNvSpPr txBox="1"/>
            <p:nvPr/>
          </p:nvSpPr>
          <p:spPr>
            <a:xfrm>
              <a:off x="7184571" y="2420851"/>
              <a:ext cx="2004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Subtract and assign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9774D1-00A0-459D-83F3-A067B58ECB22}"/>
                </a:ext>
              </a:extLst>
            </p:cNvPr>
            <p:cNvSpPr txBox="1"/>
            <p:nvPr/>
          </p:nvSpPr>
          <p:spPr>
            <a:xfrm>
              <a:off x="7184571" y="3079134"/>
              <a:ext cx="1999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Multiply and assign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ABAFEE-7B48-406B-84A5-D17DA486E0FE}"/>
                </a:ext>
              </a:extLst>
            </p:cNvPr>
            <p:cNvSpPr txBox="1"/>
            <p:nvPr/>
          </p:nvSpPr>
          <p:spPr>
            <a:xfrm>
              <a:off x="7184571" y="3737417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Divide and assign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0A255B-E542-464C-B259-8AB14F8229F2}"/>
                </a:ext>
              </a:extLst>
            </p:cNvPr>
            <p:cNvSpPr txBox="1"/>
            <p:nvPr/>
          </p:nvSpPr>
          <p:spPr>
            <a:xfrm>
              <a:off x="7184571" y="4395700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Divide and assign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DF235CD-D40F-4711-A26A-820FB1730E7C}"/>
                </a:ext>
              </a:extLst>
            </p:cNvPr>
            <p:cNvSpPr txBox="1"/>
            <p:nvPr/>
          </p:nvSpPr>
          <p:spPr>
            <a:xfrm>
              <a:off x="7184571" y="5053983"/>
              <a:ext cx="224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Remainder and assign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19183A-88F4-4524-AFA3-F249F0175ABA}"/>
                </a:ext>
              </a:extLst>
            </p:cNvPr>
            <p:cNvSpPr txBox="1"/>
            <p:nvPr/>
          </p:nvSpPr>
          <p:spPr>
            <a:xfrm>
              <a:off x="7184571" y="5712268"/>
              <a:ext cx="264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Exponentiation and assign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BD424B-939C-4761-901E-72EC9A72F95E}"/>
                </a:ext>
              </a:extLst>
            </p:cNvPr>
            <p:cNvSpPr txBox="1"/>
            <p:nvPr/>
          </p:nvSpPr>
          <p:spPr>
            <a:xfrm>
              <a:off x="7130144" y="1317171"/>
              <a:ext cx="2133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Calculate and Assign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8E1445-9803-44BF-BAAE-EF2158891073}"/>
                </a:ext>
              </a:extLst>
            </p:cNvPr>
            <p:cNvSpPr txBox="1"/>
            <p:nvPr/>
          </p:nvSpPr>
          <p:spPr>
            <a:xfrm>
              <a:off x="2211614" y="1246414"/>
              <a:ext cx="14605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/>
                <a:t>Long 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97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Augmented Assignment Operators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6F6A4D-16F9-4977-BEED-A3362D96FB73}"/>
              </a:ext>
            </a:extLst>
          </p:cNvPr>
          <p:cNvGrpSpPr/>
          <p:nvPr/>
        </p:nvGrpSpPr>
        <p:grpSpPr>
          <a:xfrm>
            <a:off x="1164774" y="1883227"/>
            <a:ext cx="7021283" cy="923330"/>
            <a:chOff x="1164774" y="2775856"/>
            <a:chExt cx="7021283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F8F8E1-6AD9-4BB5-AC85-F33D62A65588}"/>
                </a:ext>
              </a:extLst>
            </p:cNvPr>
            <p:cNvSpPr txBox="1"/>
            <p:nvPr/>
          </p:nvSpPr>
          <p:spPr>
            <a:xfrm>
              <a:off x="3724502" y="3037466"/>
              <a:ext cx="4461555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total_sales </a:t>
              </a:r>
              <a:r>
                <a:rPr lang="en-US" sz="2000" b="1" dirty="0">
                  <a:solidFill>
                    <a:srgbClr val="C00000"/>
                  </a:solidFill>
                  <a:highlight>
                    <a:srgbClr val="FFFF00"/>
                  </a:highlight>
                </a:rPr>
                <a:t>+=</a:t>
              </a:r>
              <a:r>
                <a:rPr lang="en-US" sz="2000" b="1" dirty="0"/>
                <a:t> </a:t>
              </a:r>
              <a:r>
                <a:rPr lang="en-US" sz="2000" b="1" dirty="0">
                  <a:solidFill>
                    <a:srgbClr val="00B0F0"/>
                  </a:solidFill>
                </a:rPr>
                <a:t>current_sales</a:t>
              </a:r>
              <a:endParaRPr lang="en-US" sz="20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02A5707-84FB-4650-8DF9-2456CAB0E7E9}"/>
                </a:ext>
              </a:extLst>
            </p:cNvPr>
            <p:cNvGrpSpPr/>
            <p:nvPr/>
          </p:nvGrpSpPr>
          <p:grpSpPr>
            <a:xfrm>
              <a:off x="1164774" y="2775856"/>
              <a:ext cx="2394856" cy="923330"/>
              <a:chOff x="664031" y="4659085"/>
              <a:chExt cx="2394856" cy="92333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FA818B-CDDF-4BC3-A10D-1860755E86BF}"/>
                  </a:ext>
                </a:extLst>
              </p:cNvPr>
              <p:cNvSpPr txBox="1"/>
              <p:nvPr/>
            </p:nvSpPr>
            <p:spPr>
              <a:xfrm>
                <a:off x="664031" y="4659085"/>
                <a:ext cx="15675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Augmented 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Assignment Operator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FF98D52-67F7-4F08-9BC7-E2C07F97D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0687" y="5120750"/>
                <a:ext cx="8382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CD1A45-4F8F-44B3-B36E-998409E69717}"/>
              </a:ext>
            </a:extLst>
          </p:cNvPr>
          <p:cNvGrpSpPr/>
          <p:nvPr/>
        </p:nvGrpSpPr>
        <p:grpSpPr>
          <a:xfrm>
            <a:off x="1230086" y="1472402"/>
            <a:ext cx="6955971" cy="400110"/>
            <a:chOff x="1230086" y="1472402"/>
            <a:chExt cx="6955971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95E89-BF59-4928-8BBC-F94B59372186}"/>
                </a:ext>
              </a:extLst>
            </p:cNvPr>
            <p:cNvSpPr txBox="1"/>
            <p:nvPr/>
          </p:nvSpPr>
          <p:spPr>
            <a:xfrm>
              <a:off x="3724502" y="1472402"/>
              <a:ext cx="4461555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total_sales </a:t>
              </a:r>
              <a:r>
                <a:rPr lang="en-US" sz="2000" dirty="0">
                  <a:highlight>
                    <a:srgbClr val="FFFF00"/>
                  </a:highlight>
                </a:rPr>
                <a:t>=</a:t>
              </a:r>
              <a:r>
                <a:rPr lang="en-US" sz="2000" b="1" dirty="0"/>
                <a:t> total_sales </a:t>
              </a:r>
              <a:r>
                <a:rPr lang="en-US" sz="2000" dirty="0">
                  <a:highlight>
                    <a:srgbClr val="FFFF00"/>
                  </a:highlight>
                </a:rPr>
                <a:t>+</a:t>
              </a:r>
              <a:r>
                <a:rPr lang="en-US" sz="2000" b="1" dirty="0"/>
                <a:t> </a:t>
              </a:r>
              <a:r>
                <a:rPr lang="en-US" sz="2000" b="1" dirty="0">
                  <a:solidFill>
                    <a:srgbClr val="00B0F0"/>
                  </a:solidFill>
                </a:rPr>
                <a:t>current_sales</a:t>
              </a:r>
              <a:endParaRPr lang="en-US" sz="20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A3FFE3-E9B8-4776-B0B3-E36AED730D64}"/>
                </a:ext>
              </a:extLst>
            </p:cNvPr>
            <p:cNvGrpSpPr/>
            <p:nvPr/>
          </p:nvGrpSpPr>
          <p:grpSpPr>
            <a:xfrm>
              <a:off x="1230086" y="1487791"/>
              <a:ext cx="2329544" cy="369332"/>
              <a:chOff x="729343" y="2536372"/>
              <a:chExt cx="2329544" cy="36933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0CED9-3B61-402E-A665-25FBC37F4EF4}"/>
                  </a:ext>
                </a:extLst>
              </p:cNvPr>
              <p:cNvSpPr txBox="1"/>
              <p:nvPr/>
            </p:nvSpPr>
            <p:spPr>
              <a:xfrm>
                <a:off x="729343" y="2536372"/>
                <a:ext cx="1567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Long way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3B6FEF9-00BD-4045-8826-788CE3F7F6C1}"/>
                  </a:ext>
                </a:extLst>
              </p:cNvPr>
              <p:cNvCxnSpPr/>
              <p:nvPr/>
            </p:nvCxnSpPr>
            <p:spPr>
              <a:xfrm>
                <a:off x="2220687" y="2710543"/>
                <a:ext cx="8382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7EDDEB5-DD86-45C6-8C0A-B927F143261D}"/>
              </a:ext>
            </a:extLst>
          </p:cNvPr>
          <p:cNvSpPr txBox="1"/>
          <p:nvPr/>
        </p:nvSpPr>
        <p:spPr>
          <a:xfrm>
            <a:off x="707572" y="1055914"/>
            <a:ext cx="2035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Add to total sales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F1BC6A-EE64-4E6F-A1CE-8C95B8BA2A4C}"/>
              </a:ext>
            </a:extLst>
          </p:cNvPr>
          <p:cNvGrpSpPr/>
          <p:nvPr/>
        </p:nvGrpSpPr>
        <p:grpSpPr>
          <a:xfrm>
            <a:off x="707572" y="3581400"/>
            <a:ext cx="7489370" cy="1924815"/>
            <a:chOff x="707572" y="3581400"/>
            <a:chExt cx="7489370" cy="19248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DC3A17-D38B-44A7-9BC6-B7CAC8431F41}"/>
                </a:ext>
              </a:extLst>
            </p:cNvPr>
            <p:cNvGrpSpPr/>
            <p:nvPr/>
          </p:nvGrpSpPr>
          <p:grpSpPr>
            <a:xfrm>
              <a:off x="1175659" y="4582885"/>
              <a:ext cx="7021283" cy="923330"/>
              <a:chOff x="1164774" y="2775856"/>
              <a:chExt cx="7021283" cy="92333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FF52F-0B66-4E08-B145-D1183088840D}"/>
                  </a:ext>
                </a:extLst>
              </p:cNvPr>
              <p:cNvSpPr txBox="1"/>
              <p:nvPr/>
            </p:nvSpPr>
            <p:spPr>
              <a:xfrm>
                <a:off x="3724502" y="3037466"/>
                <a:ext cx="4461555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order_total </a:t>
                </a:r>
                <a:r>
                  <a:rPr lang="en-US" sz="2000" b="1" dirty="0">
                    <a:solidFill>
                      <a:srgbClr val="C00000"/>
                    </a:solidFill>
                    <a:highlight>
                      <a:srgbClr val="FFFF00"/>
                    </a:highlight>
                  </a:rPr>
                  <a:t>*=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.90</a:t>
                </a:r>
                <a:endParaRPr lang="en-US" sz="2000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7486E79-A6B2-49B5-987F-945E0E042EA8}"/>
                  </a:ext>
                </a:extLst>
              </p:cNvPr>
              <p:cNvGrpSpPr/>
              <p:nvPr/>
            </p:nvGrpSpPr>
            <p:grpSpPr>
              <a:xfrm>
                <a:off x="1164774" y="2775856"/>
                <a:ext cx="2394856" cy="923330"/>
                <a:chOff x="664031" y="4659085"/>
                <a:chExt cx="2394856" cy="92333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65E53C4-6187-408F-B1DE-FCC94471C598}"/>
                    </a:ext>
                  </a:extLst>
                </p:cNvPr>
                <p:cNvSpPr txBox="1"/>
                <p:nvPr/>
              </p:nvSpPr>
              <p:spPr>
                <a:xfrm>
                  <a:off x="664031" y="4659085"/>
                  <a:ext cx="156754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Augmented </a:t>
                  </a:r>
                </a:p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Assignment Operator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0D7EA46A-8B65-47EA-8EAD-2895B33157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0687" y="5120750"/>
                  <a:ext cx="8382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1117E55-6FFC-47DE-9D5A-109B6D6F7CCA}"/>
                </a:ext>
              </a:extLst>
            </p:cNvPr>
            <p:cNvGrpSpPr/>
            <p:nvPr/>
          </p:nvGrpSpPr>
          <p:grpSpPr>
            <a:xfrm>
              <a:off x="1240971" y="4172060"/>
              <a:ext cx="6934200" cy="400110"/>
              <a:chOff x="1230086" y="1472402"/>
              <a:chExt cx="6934200" cy="40011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EC0041-5398-4B2B-9778-4FCDB2F31672}"/>
                  </a:ext>
                </a:extLst>
              </p:cNvPr>
              <p:cNvSpPr txBox="1"/>
              <p:nvPr/>
            </p:nvSpPr>
            <p:spPr>
              <a:xfrm>
                <a:off x="3724502" y="1472402"/>
                <a:ext cx="4439784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order_total </a:t>
                </a:r>
                <a:r>
                  <a:rPr lang="en-US" sz="2000" dirty="0">
                    <a:highlight>
                      <a:srgbClr val="FFFF00"/>
                    </a:highlight>
                  </a:rPr>
                  <a:t>=</a:t>
                </a:r>
                <a:r>
                  <a:rPr lang="en-US" sz="2000" b="1" dirty="0"/>
                  <a:t> order_total </a:t>
                </a:r>
                <a:r>
                  <a:rPr lang="en-US" sz="2000" dirty="0">
                    <a:highlight>
                      <a:srgbClr val="FFFF00"/>
                    </a:highlight>
                  </a:rPr>
                  <a:t>*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.90</a:t>
                </a:r>
                <a:endParaRPr lang="en-US" sz="2000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F9302EF-2420-4988-9814-3B01AD992405}"/>
                  </a:ext>
                </a:extLst>
              </p:cNvPr>
              <p:cNvGrpSpPr/>
              <p:nvPr/>
            </p:nvGrpSpPr>
            <p:grpSpPr>
              <a:xfrm>
                <a:off x="1230086" y="1487791"/>
                <a:ext cx="2329544" cy="369332"/>
                <a:chOff x="729343" y="2536372"/>
                <a:chExt cx="2329544" cy="369332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D59A2BA-6006-440D-A7AA-55286586C977}"/>
                    </a:ext>
                  </a:extLst>
                </p:cNvPr>
                <p:cNvSpPr txBox="1"/>
                <p:nvPr/>
              </p:nvSpPr>
              <p:spPr>
                <a:xfrm>
                  <a:off x="729343" y="2536372"/>
                  <a:ext cx="15675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/>
                    <a:t>Long way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68DAAB3-AA6D-4FF6-8FD0-2B5BC0F6F1A4}"/>
                    </a:ext>
                  </a:extLst>
                </p:cNvPr>
                <p:cNvCxnSpPr/>
                <p:nvPr/>
              </p:nvCxnSpPr>
              <p:spPr>
                <a:xfrm>
                  <a:off x="2220687" y="2710543"/>
                  <a:ext cx="8382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05D7FB-770C-44CB-8F08-E17FACFF65A6}"/>
                </a:ext>
              </a:extLst>
            </p:cNvPr>
            <p:cNvSpPr txBox="1"/>
            <p:nvPr/>
          </p:nvSpPr>
          <p:spPr>
            <a:xfrm>
              <a:off x="707572" y="3581400"/>
              <a:ext cx="3754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Apply a 10% discount on an order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0ADC26-4533-4F9E-9B17-5D0AA9D0C0A0}"/>
              </a:ext>
            </a:extLst>
          </p:cNvPr>
          <p:cNvCxnSpPr/>
          <p:nvPr/>
        </p:nvCxnSpPr>
        <p:spPr>
          <a:xfrm>
            <a:off x="511629" y="3211286"/>
            <a:ext cx="11234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1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4C2EC-2710-4638-A9EC-F15AB5C9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D8615-0476-4F8B-9616-8F7E6E8B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9287AE-54C8-48B5-9C52-DB80A9925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track of loop iterations</a:t>
            </a:r>
          </a:p>
        </p:txBody>
      </p:sp>
    </p:spTree>
    <p:extLst>
      <p:ext uri="{BB962C8B-B14F-4D97-AF65-F5344CB8AC3E}">
        <p14:creationId xmlns:p14="http://schemas.microsoft.com/office/powerpoint/2010/main" val="1371331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54A50-FE14-4713-B1CF-26C94AD0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5AB9E-498F-451A-9788-6E642CFD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track of how many times a loop has executed.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F1303-4426-4710-BB1F-ED453C50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BBC2A-3A36-49AB-9729-88949BE02C27}"/>
              </a:ext>
            </a:extLst>
          </p:cNvPr>
          <p:cNvSpPr txBox="1"/>
          <p:nvPr/>
        </p:nvSpPr>
        <p:spPr>
          <a:xfrm>
            <a:off x="1309915" y="1960517"/>
            <a:ext cx="2010807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i = 1</a:t>
            </a:r>
          </a:p>
          <a:p>
            <a:endParaRPr lang="en-US" sz="2400" b="1" dirty="0"/>
          </a:p>
          <a:p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b="1" dirty="0"/>
              <a:t>i &lt;= 5:</a:t>
            </a:r>
          </a:p>
          <a:p>
            <a:r>
              <a:rPr lang="en-US" sz="2400" dirty="0"/>
              <a:t>    print('i is:', i)</a:t>
            </a:r>
          </a:p>
          <a:p>
            <a:r>
              <a:rPr lang="en-US" sz="2400" dirty="0"/>
              <a:t>  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i +=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9CDF1-40E1-48AB-86F2-32A0A2098D58}"/>
              </a:ext>
            </a:extLst>
          </p:cNvPr>
          <p:cNvSpPr txBox="1"/>
          <p:nvPr/>
        </p:nvSpPr>
        <p:spPr>
          <a:xfrm>
            <a:off x="1001195" y="4267199"/>
            <a:ext cx="2547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Recall that: i += 1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is the same as: i = i + 1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7B2C2-7B21-404E-BBF7-D3D69C2C4ACC}"/>
              </a:ext>
            </a:extLst>
          </p:cNvPr>
          <p:cNvSpPr txBox="1"/>
          <p:nvPr/>
        </p:nvSpPr>
        <p:spPr>
          <a:xfrm>
            <a:off x="4759597" y="1878875"/>
            <a:ext cx="6855466" cy="3785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play_again = 'y'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count = 0</a:t>
            </a:r>
          </a:p>
          <a:p>
            <a:endParaRPr lang="en-US" sz="2400" dirty="0"/>
          </a:p>
          <a:p>
            <a:r>
              <a:rPr lang="en-US" sz="2400" dirty="0"/>
              <a:t>while play_again == 'y':</a:t>
            </a:r>
          </a:p>
          <a:p>
            <a:r>
              <a:rPr lang="en-US" sz="2400" dirty="0"/>
              <a:t>    print('\nGame in progress…')</a:t>
            </a:r>
          </a:p>
          <a:p>
            <a:r>
              <a:rPr lang="en-US" sz="2400" dirty="0"/>
              <a:t>    #Game logic goes here</a:t>
            </a:r>
          </a:p>
          <a:p>
            <a:r>
              <a:rPr lang="en-US" sz="2400" dirty="0"/>
              <a:t>  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count += 1</a:t>
            </a:r>
          </a:p>
          <a:p>
            <a:r>
              <a:rPr lang="en-US" sz="2400" dirty="0"/>
              <a:t>    play_again = input('   &gt;&gt; Want to play again (y/n)? ')</a:t>
            </a:r>
          </a:p>
          <a:p>
            <a:endParaRPr lang="en-US" sz="2400" dirty="0"/>
          </a:p>
          <a:p>
            <a:r>
              <a:rPr lang="en-US" sz="2400" dirty="0"/>
              <a:t>print('\nGame was played',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count</a:t>
            </a:r>
            <a:r>
              <a:rPr lang="en-US" sz="2400" dirty="0"/>
              <a:t>, 'times')</a:t>
            </a:r>
          </a:p>
        </p:txBody>
      </p:sp>
    </p:spTree>
    <p:extLst>
      <p:ext uri="{BB962C8B-B14F-4D97-AF65-F5344CB8AC3E}">
        <p14:creationId xmlns:p14="http://schemas.microsoft.com/office/powerpoint/2010/main" val="1629590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4C2EC-2710-4638-A9EC-F15AB5C9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D8615-0476-4F8B-9616-8F7E6E8B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Total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9287AE-54C8-48B5-9C52-DB80A9925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Accumulating a Value</a:t>
            </a:r>
          </a:p>
        </p:txBody>
      </p:sp>
    </p:spTree>
    <p:extLst>
      <p:ext uri="{BB962C8B-B14F-4D97-AF65-F5344CB8AC3E}">
        <p14:creationId xmlns:p14="http://schemas.microsoft.com/office/powerpoint/2010/main" val="361304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45144A7-0984-4C8D-958F-E05689E7360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7435" y="2133600"/>
            <a:ext cx="2619908" cy="4635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A2C075-FEE3-4859-AEAD-204A39542B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5235" y="2161008"/>
            <a:ext cx="2689770" cy="45415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3F55EA-8B76-4385-B161-5E54875A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Structures – </a:t>
            </a:r>
            <a:r>
              <a:rPr lang="en-US" sz="2000" dirty="0"/>
              <a:t>logical design that controls the order in which statements execute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FEE771-A260-4C18-94DD-91CC1C20F9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1996" y="2161008"/>
            <a:ext cx="1568889" cy="45923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70D6EF-5F99-43FC-894E-EBB1A982F1FB}"/>
              </a:ext>
            </a:extLst>
          </p:cNvPr>
          <p:cNvSpPr/>
          <p:nvPr/>
        </p:nvSpPr>
        <p:spPr>
          <a:xfrm>
            <a:off x="497840" y="1737360"/>
            <a:ext cx="2997200" cy="35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Sequence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9B0B68-D874-4C85-B3F6-D5F8E8B7011C}"/>
              </a:ext>
            </a:extLst>
          </p:cNvPr>
          <p:cNvSpPr/>
          <p:nvPr/>
        </p:nvSpPr>
        <p:spPr>
          <a:xfrm>
            <a:off x="4541520" y="1737360"/>
            <a:ext cx="2997200" cy="35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Decision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D167F0-E777-42D2-BC0D-7DBEA951B667}"/>
              </a:ext>
            </a:extLst>
          </p:cNvPr>
          <p:cNvSpPr/>
          <p:nvPr/>
        </p:nvSpPr>
        <p:spPr>
          <a:xfrm>
            <a:off x="8609647" y="1737360"/>
            <a:ext cx="2997200" cy="355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Repetition</a:t>
            </a:r>
          </a:p>
        </p:txBody>
      </p:sp>
    </p:spTree>
    <p:extLst>
      <p:ext uri="{BB962C8B-B14F-4D97-AF65-F5344CB8AC3E}">
        <p14:creationId xmlns:p14="http://schemas.microsoft.com/office/powerpoint/2010/main" val="1970748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07071F-ECB1-4EF6-AF56-661C641A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Total – the concept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5E8E2-E5A9-4373-AD51-07928398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49E98A-96C8-4F4A-A5BC-AB3796158DCF}"/>
              </a:ext>
            </a:extLst>
          </p:cNvPr>
          <p:cNvGrpSpPr/>
          <p:nvPr/>
        </p:nvGrpSpPr>
        <p:grpSpPr>
          <a:xfrm>
            <a:off x="3282950" y="2198914"/>
            <a:ext cx="5732264" cy="3122386"/>
            <a:chOff x="3067050" y="1944914"/>
            <a:chExt cx="5732264" cy="312238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2BF7F6C-6AF3-4DE1-9004-001A04B9C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7050" y="2628900"/>
              <a:ext cx="5600700" cy="24384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066A50-3EB3-4CDA-BE63-97BC98A513DF}"/>
                </a:ext>
              </a:extLst>
            </p:cNvPr>
            <p:cNvGrpSpPr/>
            <p:nvPr/>
          </p:nvGrpSpPr>
          <p:grpSpPr>
            <a:xfrm>
              <a:off x="4187373" y="1944914"/>
              <a:ext cx="1491370" cy="1045028"/>
              <a:chOff x="2286002" y="1513115"/>
              <a:chExt cx="1491370" cy="104502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55B3B6-D504-434F-A88A-61612E083F26}"/>
                  </a:ext>
                </a:extLst>
              </p:cNvPr>
              <p:cNvSpPr txBox="1"/>
              <p:nvPr/>
            </p:nvSpPr>
            <p:spPr>
              <a:xfrm>
                <a:off x="2286002" y="1513115"/>
                <a:ext cx="1491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Running Total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066C3B8-2AAB-4D35-AC31-CACEDF7F30A0}"/>
                  </a:ext>
                </a:extLst>
              </p:cNvPr>
              <p:cNvCxnSpPr/>
              <p:nvPr/>
            </p:nvCxnSpPr>
            <p:spPr>
              <a:xfrm>
                <a:off x="3031687" y="1894114"/>
                <a:ext cx="0" cy="6640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ACDF73-6B22-46CD-B8E9-B1FF60591C69}"/>
                </a:ext>
              </a:extLst>
            </p:cNvPr>
            <p:cNvGrpSpPr/>
            <p:nvPr/>
          </p:nvGrpSpPr>
          <p:grpSpPr>
            <a:xfrm>
              <a:off x="7307944" y="1944914"/>
              <a:ext cx="1491370" cy="1045028"/>
              <a:chOff x="2286002" y="1513115"/>
              <a:chExt cx="1491370" cy="104502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2435C1-6773-4291-9910-750D4819A18C}"/>
                  </a:ext>
                </a:extLst>
              </p:cNvPr>
              <p:cNvSpPr txBox="1"/>
              <p:nvPr/>
            </p:nvSpPr>
            <p:spPr>
              <a:xfrm>
                <a:off x="2286002" y="1513115"/>
                <a:ext cx="1491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Running Total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4167214-7964-44BE-B3F3-DCFF8EE11396}"/>
                  </a:ext>
                </a:extLst>
              </p:cNvPr>
              <p:cNvCxnSpPr/>
              <p:nvPr/>
            </p:nvCxnSpPr>
            <p:spPr>
              <a:xfrm>
                <a:off x="3031687" y="1894114"/>
                <a:ext cx="0" cy="6640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504B834-FCB7-4AEC-9845-C2C2E7AA2CDA}"/>
              </a:ext>
            </a:extLst>
          </p:cNvPr>
          <p:cNvSpPr txBox="1"/>
          <p:nvPr/>
        </p:nvSpPr>
        <p:spPr>
          <a:xfrm>
            <a:off x="718458" y="1175656"/>
            <a:ext cx="1000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</a:t>
            </a:r>
            <a:r>
              <a:rPr lang="en-US" sz="2400" i="1" baseline="30000" dirty="0"/>
              <a:t>st</a:t>
            </a:r>
            <a:r>
              <a:rPr lang="en-US" sz="2400" i="1" dirty="0"/>
              <a:t>: learn the concept called Running Total (i.e. accumulating a value).</a:t>
            </a:r>
          </a:p>
        </p:txBody>
      </p:sp>
    </p:spTree>
    <p:extLst>
      <p:ext uri="{BB962C8B-B14F-4D97-AF65-F5344CB8AC3E}">
        <p14:creationId xmlns:p14="http://schemas.microsoft.com/office/powerpoint/2010/main" val="270621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F3A889-AD97-47CB-8B93-5C893726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Total – programming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F9470-5DA2-42AB-A48D-9916FA81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4A6D4-93B6-4820-B33B-ACB776AF8604}"/>
              </a:ext>
            </a:extLst>
          </p:cNvPr>
          <p:cNvSpPr txBox="1"/>
          <p:nvPr/>
        </p:nvSpPr>
        <p:spPr>
          <a:xfrm>
            <a:off x="5635171" y="2305050"/>
            <a:ext cx="3530197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initialize the accumulator</a:t>
            </a:r>
          </a:p>
          <a:p>
            <a:endParaRPr lang="en-US" sz="2000" dirty="0"/>
          </a:p>
          <a:p>
            <a:r>
              <a:rPr lang="en-US" sz="2000" b="1" dirty="0"/>
              <a:t>Loop</a:t>
            </a:r>
          </a:p>
          <a:p>
            <a:r>
              <a:rPr lang="en-US" sz="2000" dirty="0"/>
              <a:t>    get the current value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   add value to the accumulator</a:t>
            </a:r>
          </a:p>
          <a:p>
            <a:r>
              <a:rPr lang="en-US" sz="2000" dirty="0"/>
              <a:t>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FB03D-8446-49BA-BA93-ABACD62FFFEB}"/>
              </a:ext>
            </a:extLst>
          </p:cNvPr>
          <p:cNvSpPr txBox="1"/>
          <p:nvPr/>
        </p:nvSpPr>
        <p:spPr>
          <a:xfrm>
            <a:off x="718458" y="1175656"/>
            <a:ext cx="1000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2</a:t>
            </a:r>
            <a:r>
              <a:rPr lang="en-US" sz="2400" i="1" baseline="30000" dirty="0"/>
              <a:t>nd</a:t>
            </a:r>
            <a:r>
              <a:rPr lang="en-US" sz="2400" i="1" dirty="0"/>
              <a:t>: Learn the programming logic!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DECD0-2942-464B-B4FD-71182CFA06B9}"/>
              </a:ext>
            </a:extLst>
          </p:cNvPr>
          <p:cNvSpPr txBox="1"/>
          <p:nvPr/>
        </p:nvSpPr>
        <p:spPr>
          <a:xfrm>
            <a:off x="9448192" y="299175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curr_loss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13399-8864-4B9C-9EB1-53D118D41E07}"/>
              </a:ext>
            </a:extLst>
          </p:cNvPr>
          <p:cNvSpPr txBox="1"/>
          <p:nvPr/>
        </p:nvSpPr>
        <p:spPr>
          <a:xfrm>
            <a:off x="9384874" y="146412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total_loss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7337FE-7E32-4E83-AF85-B74175E72D5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509000" y="3403600"/>
            <a:ext cx="1057107" cy="2739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E8E9D3-8156-4745-BE9C-B2B54848ED0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572500" y="2160815"/>
            <a:ext cx="993607" cy="3664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36F3878-6EEC-472F-B269-30F080E961A4}"/>
              </a:ext>
            </a:extLst>
          </p:cNvPr>
          <p:cNvSpPr/>
          <p:nvPr/>
        </p:nvSpPr>
        <p:spPr>
          <a:xfrm>
            <a:off x="9566107" y="1866900"/>
            <a:ext cx="1088572" cy="5878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FC709D-7AF2-4748-9B66-CF3F629FFBC4}"/>
              </a:ext>
            </a:extLst>
          </p:cNvPr>
          <p:cNvSpPr/>
          <p:nvPr/>
        </p:nvSpPr>
        <p:spPr>
          <a:xfrm>
            <a:off x="9566107" y="3383643"/>
            <a:ext cx="1088572" cy="5878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E284A-634F-4E54-A16F-1461F6DD059D}"/>
              </a:ext>
            </a:extLst>
          </p:cNvPr>
          <p:cNvSpPr txBox="1"/>
          <p:nvPr/>
        </p:nvSpPr>
        <p:spPr>
          <a:xfrm>
            <a:off x="2692400" y="5435600"/>
            <a:ext cx="727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pseudocode intentionally does not show how to loop, nor what variables to display (nor when) as all of this varies by application.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BB0D4-2C71-40F2-AF48-0DE0CBC8A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62" y="1857374"/>
            <a:ext cx="2763838" cy="279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3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01737C-E926-4167-99CB-AC12E5679A8F}"/>
              </a:ext>
            </a:extLst>
          </p:cNvPr>
          <p:cNvGrpSpPr/>
          <p:nvPr/>
        </p:nvGrpSpPr>
        <p:grpSpPr>
          <a:xfrm>
            <a:off x="5930391" y="3764903"/>
            <a:ext cx="1706419" cy="646331"/>
            <a:chOff x="1436039" y="1435834"/>
            <a:chExt cx="1706419" cy="646331"/>
          </a:xfrm>
          <a:solidFill>
            <a:schemeClr val="bg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304763-7C28-480B-94B4-00CCD658EB7B}"/>
                </a:ext>
              </a:extLst>
            </p:cNvPr>
            <p:cNvSpPr txBox="1"/>
            <p:nvPr/>
          </p:nvSpPr>
          <p:spPr>
            <a:xfrm>
              <a:off x="1745985" y="1435834"/>
              <a:ext cx="139647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Add the </a:t>
              </a:r>
              <a:br>
                <a:rPr lang="en-US" b="1" dirty="0">
                  <a:solidFill>
                    <a:srgbClr val="C00000"/>
                  </a:solidFill>
                </a:rPr>
              </a:br>
              <a:r>
                <a:rPr lang="en-US" b="1" dirty="0">
                  <a:solidFill>
                    <a:srgbClr val="C00000"/>
                  </a:solidFill>
                </a:rPr>
                <a:t>new amount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72F9A0-E69C-4072-A5E3-1EC54D0263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6039" y="1770621"/>
              <a:ext cx="567481" cy="2212"/>
            </a:xfrm>
            <a:prstGeom prst="straightConnector1">
              <a:avLst/>
            </a:prstGeom>
            <a:grpFill/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Total – Weight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3F55EA-8B76-4385-B161-5E54875A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accumulate a value in a </a:t>
            </a:r>
            <a:r>
              <a:rPr lang="en-US" b="1" dirty="0"/>
              <a:t>WHILE</a:t>
            </a:r>
            <a:r>
              <a:rPr lang="en-US" dirty="0"/>
              <a:t> loop.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2420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8D3AB-5166-4B0F-8E87-D6AEF1532B0C}"/>
              </a:ext>
            </a:extLst>
          </p:cNvPr>
          <p:cNvSpPr txBox="1"/>
          <p:nvPr/>
        </p:nvSpPr>
        <p:spPr>
          <a:xfrm>
            <a:off x="230916" y="2405742"/>
            <a:ext cx="7400809" cy="3170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total_loss </a:t>
            </a:r>
            <a:r>
              <a:rPr lang="en-US" sz="2000" dirty="0"/>
              <a:t>= 0 </a:t>
            </a:r>
          </a:p>
          <a:p>
            <a:r>
              <a:rPr lang="en-US" sz="2000" dirty="0"/>
              <a:t>another_weight = 'y'</a:t>
            </a:r>
          </a:p>
          <a:p>
            <a:endParaRPr lang="en-US" sz="2000" dirty="0"/>
          </a:p>
          <a:p>
            <a:r>
              <a:rPr lang="en-US" sz="2000" b="1" dirty="0"/>
              <a:t>while</a:t>
            </a:r>
            <a:r>
              <a:rPr lang="en-US" sz="2000" dirty="0"/>
              <a:t> another_weight.tolower() == 'y':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00B0F0"/>
                </a:solidFill>
              </a:rPr>
              <a:t>curr_loss </a:t>
            </a:r>
            <a:r>
              <a:rPr lang="en-US" sz="2000" dirty="0"/>
              <a:t>= float(input('\nEnter weekly weight loss: '))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highlight>
                  <a:srgbClr val="EFE5F7"/>
                </a:highlight>
              </a:rPr>
              <a:t>total_loss </a:t>
            </a:r>
            <a:r>
              <a:rPr lang="en-US" sz="2000" dirty="0">
                <a:highlight>
                  <a:srgbClr val="EFE5F7"/>
                </a:highlight>
              </a:rPr>
              <a:t>+= </a:t>
            </a:r>
            <a:r>
              <a:rPr lang="en-US" sz="2000" b="1" dirty="0">
                <a:solidFill>
                  <a:srgbClr val="00B0F0"/>
                </a:solidFill>
                <a:highlight>
                  <a:srgbClr val="EFE5F7"/>
                </a:highlight>
              </a:rPr>
              <a:t>curr_loss</a:t>
            </a:r>
          </a:p>
          <a:p>
            <a:r>
              <a:rPr lang="en-US" sz="2000" dirty="0"/>
              <a:t>    print('   This week:', curr_loss, '\tTotal to date:', total_loss)</a:t>
            </a:r>
          </a:p>
          <a:p>
            <a:r>
              <a:rPr lang="en-US" sz="2000" dirty="0"/>
              <a:t>    another_weight = input</a:t>
            </a:r>
            <a:r>
              <a:rPr lang="en-US" dirty="0"/>
              <a:t>('   Do you want to enter another weight (y/n): </a:t>
            </a:r>
            <a:r>
              <a:rPr lang="en-US" sz="2000" dirty="0"/>
              <a:t>')</a:t>
            </a:r>
          </a:p>
          <a:p>
            <a:endParaRPr lang="en-US" sz="2000" dirty="0"/>
          </a:p>
          <a:p>
            <a:r>
              <a:rPr lang="en-US" sz="2000" dirty="0"/>
              <a:t>print('\nTotal weight:', format(total_loss, '4.1f'))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73400-160F-4425-B9D5-A6FBA5B55837}"/>
              </a:ext>
            </a:extLst>
          </p:cNvPr>
          <p:cNvSpPr txBox="1"/>
          <p:nvPr/>
        </p:nvSpPr>
        <p:spPr>
          <a:xfrm>
            <a:off x="0" y="1631042"/>
            <a:ext cx="906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Here we are calculating total weight loss from user-inputted values.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647E9B-3827-4789-8AD2-2C684594A5AB}"/>
              </a:ext>
            </a:extLst>
          </p:cNvPr>
          <p:cNvSpPr/>
          <p:nvPr/>
        </p:nvSpPr>
        <p:spPr>
          <a:xfrm>
            <a:off x="7805057" y="2343996"/>
            <a:ext cx="4386943" cy="4399704"/>
          </a:xfrm>
          <a:prstGeom prst="roundRect">
            <a:avLst>
              <a:gd name="adj" fmla="val 4180"/>
            </a:avLst>
          </a:prstGeom>
          <a:solidFill>
            <a:schemeClr val="bg1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Enter weekly weight loss: </a:t>
            </a:r>
            <a:r>
              <a:rPr lang="en-US" sz="1600" b="1" dirty="0">
                <a:solidFill>
                  <a:schemeClr val="tx1"/>
                </a:solidFill>
              </a:rPr>
              <a:t>-5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This week: -5.0 	Total to date: -5.0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Do you want to enter another weight (y/n): 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Enter weekly weight loss: -</a:t>
            </a:r>
            <a:r>
              <a:rPr lang="en-US" sz="1600" b="1" dirty="0">
                <a:solidFill>
                  <a:schemeClr val="tx1"/>
                </a:solidFill>
              </a:rPr>
              <a:t>3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This week : -3.0 	Total to date: -8.0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Do you want to enter another weight (y/n): 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Enter weekly weight loss: </a:t>
            </a:r>
            <a:r>
              <a:rPr lang="en-US" sz="1600" b="1" dirty="0">
                <a:solidFill>
                  <a:schemeClr val="tx1"/>
                </a:solidFill>
              </a:rPr>
              <a:t>1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This week : 1.0 	Total to date: -7.0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Do you want to enter another weight (y/n): 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Enter weekly weight loss: </a:t>
            </a:r>
            <a:r>
              <a:rPr lang="en-US" sz="1600" b="1" dirty="0">
                <a:solidFill>
                  <a:schemeClr val="tx1"/>
                </a:solidFill>
              </a:rPr>
              <a:t>-2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This week : -2.0 	Total to date: -9.0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Do you want to enter another weight (y/n): </a:t>
            </a:r>
            <a:r>
              <a:rPr lang="en-US" sz="1600" b="1" dirty="0">
                <a:solidFill>
                  <a:schemeClr val="tx1"/>
                </a:solidFill>
              </a:rPr>
              <a:t>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Total weight: -9.0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97208-F545-4B0B-B15F-CB974723D0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1314" y="117747"/>
            <a:ext cx="2016758" cy="204125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530420F-D6EA-4667-ABBB-B20895AC6114}"/>
              </a:ext>
            </a:extLst>
          </p:cNvPr>
          <p:cNvGrpSpPr/>
          <p:nvPr/>
        </p:nvGrpSpPr>
        <p:grpSpPr>
          <a:xfrm>
            <a:off x="2136776" y="2230128"/>
            <a:ext cx="2565409" cy="646331"/>
            <a:chOff x="1467422" y="1294320"/>
            <a:chExt cx="2565409" cy="646331"/>
          </a:xfrm>
          <a:solidFill>
            <a:schemeClr val="bg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75CFD6-85FD-4A86-8D10-3B3DC442A6E8}"/>
                </a:ext>
              </a:extLst>
            </p:cNvPr>
            <p:cNvSpPr txBox="1"/>
            <p:nvPr/>
          </p:nvSpPr>
          <p:spPr>
            <a:xfrm>
              <a:off x="1772917" y="1294320"/>
              <a:ext cx="2259914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Initialize Accumulator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 variable to 0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47DCD17-9E4B-40D5-BAA8-DDC5A230B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7422" y="1673152"/>
              <a:ext cx="567481" cy="2212"/>
            </a:xfrm>
            <a:prstGeom prst="straightConnector1">
              <a:avLst/>
            </a:prstGeom>
            <a:grpFill/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F03984-56F8-4F59-B717-11083D122CAE}"/>
              </a:ext>
            </a:extLst>
          </p:cNvPr>
          <p:cNvGrpSpPr/>
          <p:nvPr/>
        </p:nvGrpSpPr>
        <p:grpSpPr>
          <a:xfrm>
            <a:off x="5620657" y="3004828"/>
            <a:ext cx="1834787" cy="669100"/>
            <a:chOff x="1224760" y="1281620"/>
            <a:chExt cx="1834787" cy="669100"/>
          </a:xfrm>
          <a:solidFill>
            <a:schemeClr val="bg1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756E29-DA5A-4FF2-86B1-F3F48790CB0F}"/>
                </a:ext>
              </a:extLst>
            </p:cNvPr>
            <p:cNvSpPr txBox="1"/>
            <p:nvPr/>
          </p:nvSpPr>
          <p:spPr>
            <a:xfrm>
              <a:off x="1730209" y="1281620"/>
              <a:ext cx="132933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Get current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value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6B1A17-28DC-4C4F-BA8E-34D1BDB3B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760" y="1653592"/>
              <a:ext cx="570658" cy="297128"/>
            </a:xfrm>
            <a:prstGeom prst="straightConnector1">
              <a:avLst/>
            </a:prstGeom>
            <a:grpFill/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730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Total – Sales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3F55EA-8B76-4385-B161-5E54875A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You can also accumulate a value when using a </a:t>
            </a:r>
            <a:r>
              <a:rPr lang="en-US" sz="2700" b="1" dirty="0"/>
              <a:t>FOR</a:t>
            </a:r>
            <a:r>
              <a:rPr lang="en-US" sz="2700" dirty="0"/>
              <a:t> loop.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95E89-BF59-4928-8BBC-F94B59372186}"/>
              </a:ext>
            </a:extLst>
          </p:cNvPr>
          <p:cNvSpPr txBox="1"/>
          <p:nvPr/>
        </p:nvSpPr>
        <p:spPr>
          <a:xfrm>
            <a:off x="2144258" y="3142496"/>
            <a:ext cx="8743271" cy="26776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total_sales </a:t>
            </a:r>
            <a:r>
              <a:rPr lang="en-US" sz="2400" b="1" dirty="0"/>
              <a:t>= 0</a:t>
            </a:r>
          </a:p>
          <a:p>
            <a:endParaRPr lang="en-US" sz="2400" dirty="0"/>
          </a:p>
          <a:p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current_sales </a:t>
            </a:r>
            <a:r>
              <a:rPr lang="en-US" sz="2400" b="1" dirty="0">
                <a:solidFill>
                  <a:srgbClr val="C000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000" dirty="0"/>
              <a:t>[3000, 6000, 5000, 2000]: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highlight>
                  <a:srgbClr val="EFE5F7"/>
                </a:highlight>
              </a:rPr>
              <a:t>total_sales </a:t>
            </a:r>
            <a:r>
              <a:rPr lang="en-US" sz="2400" b="1" dirty="0">
                <a:highlight>
                  <a:srgbClr val="EFE5F7"/>
                </a:highlight>
              </a:rPr>
              <a:t>+= </a:t>
            </a:r>
            <a:r>
              <a:rPr lang="en-US" sz="2400" b="1" dirty="0">
                <a:solidFill>
                  <a:srgbClr val="00B0F0"/>
                </a:solidFill>
                <a:highlight>
                  <a:srgbClr val="EFE5F7"/>
                </a:highlight>
              </a:rPr>
              <a:t>current_sales</a:t>
            </a:r>
          </a:p>
          <a:p>
            <a:r>
              <a:rPr lang="en-US" sz="2400" dirty="0"/>
              <a:t>    print('Curr Sales:', current_sales, '\tTotal to Date:', total_sales)</a:t>
            </a:r>
          </a:p>
          <a:p>
            <a:endParaRPr lang="en-US" sz="2400" dirty="0"/>
          </a:p>
          <a:p>
            <a:r>
              <a:rPr lang="en-US" sz="2400" dirty="0"/>
              <a:t>print('\nTotal Sales:', format(total_sales, '4,d'))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37241-911A-4234-9C52-EE209D123795}"/>
              </a:ext>
            </a:extLst>
          </p:cNvPr>
          <p:cNvSpPr/>
          <p:nvPr/>
        </p:nvSpPr>
        <p:spPr>
          <a:xfrm>
            <a:off x="7832271" y="2536310"/>
            <a:ext cx="4267200" cy="1527690"/>
          </a:xfrm>
          <a:prstGeom prst="roundRect">
            <a:avLst>
              <a:gd name="adj" fmla="val 6331"/>
            </a:avLst>
          </a:prstGeom>
          <a:solidFill>
            <a:schemeClr val="bg1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Curr Sales: 3000 	Total to Date: 3000</a:t>
            </a:r>
          </a:p>
          <a:p>
            <a:r>
              <a:rPr lang="en-US" dirty="0">
                <a:solidFill>
                  <a:schemeClr val="tx1"/>
                </a:solidFill>
              </a:rPr>
              <a:t>Curr Sales: 6000 	Total to Date: 9000</a:t>
            </a:r>
          </a:p>
          <a:p>
            <a:r>
              <a:rPr lang="en-US" dirty="0">
                <a:solidFill>
                  <a:schemeClr val="tx1"/>
                </a:solidFill>
              </a:rPr>
              <a:t>Curr Sales: 5000 	Total to Date: 14000</a:t>
            </a:r>
          </a:p>
          <a:p>
            <a:r>
              <a:rPr lang="en-US" dirty="0">
                <a:solidFill>
                  <a:schemeClr val="tx1"/>
                </a:solidFill>
              </a:rPr>
              <a:t>Curr Sales: 2000 	Total to Date: 16000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Total Sales: 16,000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30420F-D6EA-4667-ABBB-B20895AC6114}"/>
              </a:ext>
            </a:extLst>
          </p:cNvPr>
          <p:cNvGrpSpPr/>
          <p:nvPr/>
        </p:nvGrpSpPr>
        <p:grpSpPr>
          <a:xfrm>
            <a:off x="299701" y="3115499"/>
            <a:ext cx="1805340" cy="923330"/>
            <a:chOff x="1862420" y="1435834"/>
            <a:chExt cx="1805340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75CFD6-85FD-4A86-8D10-3B3DC442A6E8}"/>
                </a:ext>
              </a:extLst>
            </p:cNvPr>
            <p:cNvSpPr txBox="1"/>
            <p:nvPr/>
          </p:nvSpPr>
          <p:spPr>
            <a:xfrm>
              <a:off x="1862420" y="1435834"/>
              <a:ext cx="14277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Initialize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Accumulator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 variable to 0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47DCD17-9E4B-40D5-BAA8-DDC5A230B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0279" y="1738466"/>
              <a:ext cx="567481" cy="221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01737C-E926-4167-99CB-AC12E5679A8F}"/>
              </a:ext>
            </a:extLst>
          </p:cNvPr>
          <p:cNvGrpSpPr/>
          <p:nvPr/>
        </p:nvGrpSpPr>
        <p:grpSpPr>
          <a:xfrm>
            <a:off x="381153" y="4199717"/>
            <a:ext cx="1952488" cy="646331"/>
            <a:chOff x="1715272" y="1435834"/>
            <a:chExt cx="1952488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304763-7C28-480B-94B4-00CCD658EB7B}"/>
                </a:ext>
              </a:extLst>
            </p:cNvPr>
            <p:cNvSpPr txBox="1"/>
            <p:nvPr/>
          </p:nvSpPr>
          <p:spPr>
            <a:xfrm>
              <a:off x="1715272" y="1435834"/>
              <a:ext cx="14578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Add the new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amount 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72F9A0-E69C-4072-A5E3-1EC54D026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0279" y="1738466"/>
              <a:ext cx="567481" cy="221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B9AC11F-F937-45E6-822B-8441D151A8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8704" y="122465"/>
            <a:ext cx="2849491" cy="17317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5396E9C-B2F9-4F80-804A-8E0CD6511B5D}"/>
              </a:ext>
            </a:extLst>
          </p:cNvPr>
          <p:cNvGrpSpPr/>
          <p:nvPr/>
        </p:nvGrpSpPr>
        <p:grpSpPr>
          <a:xfrm>
            <a:off x="5080000" y="3271528"/>
            <a:ext cx="1595301" cy="690872"/>
            <a:chOff x="1464246" y="1281620"/>
            <a:chExt cx="1595301" cy="690872"/>
          </a:xfrm>
          <a:solidFill>
            <a:schemeClr val="bg1"/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8D4CF2-D6CE-4E8D-BEE6-61C9948867FB}"/>
                </a:ext>
              </a:extLst>
            </p:cNvPr>
            <p:cNvSpPr txBox="1"/>
            <p:nvPr/>
          </p:nvSpPr>
          <p:spPr>
            <a:xfrm>
              <a:off x="1730209" y="1281620"/>
              <a:ext cx="132933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Get current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value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F5EE40-CF16-4869-8439-FCBD045E5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4246" y="1675364"/>
              <a:ext cx="570658" cy="297128"/>
            </a:xfrm>
            <a:prstGeom prst="straightConnector1">
              <a:avLst/>
            </a:prstGeom>
            <a:grpFill/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117F8A9-AD4A-41E2-B324-CCBD26A37131}"/>
              </a:ext>
            </a:extLst>
          </p:cNvPr>
          <p:cNvSpPr txBox="1"/>
          <p:nvPr/>
        </p:nvSpPr>
        <p:spPr>
          <a:xfrm>
            <a:off x="-114299" y="1767113"/>
            <a:ext cx="1000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Here we are calculating total sales from this range of hardcoded values.</a:t>
            </a:r>
          </a:p>
        </p:txBody>
      </p:sp>
    </p:spTree>
    <p:extLst>
      <p:ext uri="{BB962C8B-B14F-4D97-AF65-F5344CB8AC3E}">
        <p14:creationId xmlns:p14="http://schemas.microsoft.com/office/powerpoint/2010/main" val="3030889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Total – Sales Example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95E89-BF59-4928-8BBC-F94B59372186}"/>
              </a:ext>
            </a:extLst>
          </p:cNvPr>
          <p:cNvSpPr txBox="1"/>
          <p:nvPr/>
        </p:nvSpPr>
        <p:spPr>
          <a:xfrm>
            <a:off x="999444" y="1984982"/>
            <a:ext cx="8743271" cy="34778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print('Total Sales Report\n')</a:t>
            </a:r>
          </a:p>
          <a:p>
            <a:r>
              <a:rPr lang="en-US" sz="2000" dirty="0"/>
              <a:t>print('Current    Total')</a:t>
            </a:r>
          </a:p>
          <a:p>
            <a:r>
              <a:rPr lang="en-US" sz="2000" dirty="0"/>
              <a:t>print('-'*16)</a:t>
            </a:r>
          </a:p>
          <a:p>
            <a:endParaRPr lang="en-US" sz="2000" dirty="0"/>
          </a:p>
          <a:p>
            <a:r>
              <a:rPr lang="en-US" sz="2000" dirty="0"/>
              <a:t>total_sales = 0</a:t>
            </a:r>
          </a:p>
          <a:p>
            <a:endParaRPr lang="en-US" sz="2000" dirty="0"/>
          </a:p>
          <a:p>
            <a:r>
              <a:rPr lang="en-US" sz="2000" dirty="0"/>
              <a:t>for current_sales in [3000, 6000, 5000, 2000]:</a:t>
            </a:r>
          </a:p>
          <a:p>
            <a:r>
              <a:rPr lang="en-US" sz="2000" dirty="0"/>
              <a:t>    total_sales += current_sales</a:t>
            </a:r>
          </a:p>
          <a:p>
            <a:r>
              <a:rPr lang="en-US" sz="2000" dirty="0"/>
              <a:t>    print(format(current_sales, '6,d'), '  ', format(total_sales, '6,d'))</a:t>
            </a:r>
          </a:p>
          <a:p>
            <a:endParaRPr lang="en-US" sz="2000" dirty="0"/>
          </a:p>
          <a:p>
            <a:r>
              <a:rPr lang="en-US" sz="2000" dirty="0"/>
              <a:t>print('\nTotal Sales:', format(total_sales, '6,d'))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37241-911A-4234-9C52-EE209D123795}"/>
              </a:ext>
            </a:extLst>
          </p:cNvPr>
          <p:cNvSpPr/>
          <p:nvPr/>
        </p:nvSpPr>
        <p:spPr>
          <a:xfrm>
            <a:off x="8518071" y="3503324"/>
            <a:ext cx="2906486" cy="3138776"/>
          </a:xfrm>
          <a:prstGeom prst="roundRect">
            <a:avLst>
              <a:gd name="adj" fmla="val 6331"/>
            </a:avLst>
          </a:prstGeom>
          <a:solidFill>
            <a:schemeClr val="bg1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Total Sales Report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Current    Total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----------------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3,000     3,000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6,000     9,000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5,000    14,000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2,000    16,000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Total Sales: 16,000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EE697-217D-4207-95F2-0486048EA1C9}"/>
              </a:ext>
            </a:extLst>
          </p:cNvPr>
          <p:cNvSpPr txBox="1"/>
          <p:nvPr/>
        </p:nvSpPr>
        <p:spPr>
          <a:xfrm>
            <a:off x="718458" y="1175656"/>
            <a:ext cx="1000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FYI: Always make the output easier to read!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5A169B-DCB8-43B3-B7DD-58FF5B59EE80}"/>
              </a:ext>
            </a:extLst>
          </p:cNvPr>
          <p:cNvSpPr/>
          <p:nvPr/>
        </p:nvSpPr>
        <p:spPr>
          <a:xfrm>
            <a:off x="6667500" y="1418710"/>
            <a:ext cx="5330371" cy="1527690"/>
          </a:xfrm>
          <a:prstGeom prst="roundRect">
            <a:avLst>
              <a:gd name="adj" fmla="val 6331"/>
            </a:avLst>
          </a:prstGeom>
          <a:solidFill>
            <a:schemeClr val="bg1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Curr Sales: 3000 	Total to Date: 3000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Curr Sales: 6000 	Total to Date: 9000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Curr Sales: 5000 	Total to Date: 14000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Curr Sales: 2000 	Total to Date: 16000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Total Sales: 16,000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807A6-0B74-41F7-A42A-20E1291B9F33}"/>
              </a:ext>
            </a:extLst>
          </p:cNvPr>
          <p:cNvSpPr txBox="1"/>
          <p:nvPr/>
        </p:nvSpPr>
        <p:spPr>
          <a:xfrm>
            <a:off x="6642100" y="1028700"/>
            <a:ext cx="88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Before: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5FDE3-910B-44B4-82FF-5FC094B52E1F}"/>
              </a:ext>
            </a:extLst>
          </p:cNvPr>
          <p:cNvSpPr txBox="1"/>
          <p:nvPr/>
        </p:nvSpPr>
        <p:spPr>
          <a:xfrm>
            <a:off x="8559800" y="3136900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334802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8BAD32-FAD7-4013-9BF1-35CB1C3A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Exercise 4 – Running Total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B8C4-AB5E-415D-8118-9E64F29C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10515600" cy="5277678"/>
          </a:xfrm>
        </p:spPr>
        <p:txBody>
          <a:bodyPr>
            <a:normAutofit/>
          </a:bodyPr>
          <a:lstStyle/>
          <a:p>
            <a:r>
              <a:rPr lang="en-US" sz="2400" dirty="0"/>
              <a:t>Write a program that allows a user to enter calories for each meal they have eaten.  </a:t>
            </a:r>
          </a:p>
          <a:p>
            <a:pPr lvl="1"/>
            <a:r>
              <a:rPr lang="en-US" sz="2000" dirty="0"/>
              <a:t>Copy the following comment lines.</a:t>
            </a:r>
          </a:p>
          <a:p>
            <a:pPr lvl="1"/>
            <a:r>
              <a:rPr lang="en-US" sz="2000" dirty="0"/>
              <a:t>Write the code using a WHILE loop.</a:t>
            </a:r>
          </a:p>
          <a:p>
            <a:pPr lvl="2"/>
            <a:r>
              <a:rPr lang="en-US" sz="1800" dirty="0"/>
              <a:t>Use a </a:t>
            </a:r>
            <a:r>
              <a:rPr lang="en-US" sz="1800" b="1" i="1" dirty="0"/>
              <a:t>counter</a:t>
            </a:r>
            <a:r>
              <a:rPr lang="en-US" sz="1800" dirty="0"/>
              <a:t> named </a:t>
            </a:r>
            <a:r>
              <a:rPr lang="en-US" sz="1800" b="1" dirty="0"/>
              <a:t>i</a:t>
            </a:r>
            <a:r>
              <a:rPr lang="en-US" sz="1800" dirty="0"/>
              <a:t> to keep track of the number of meals eaten</a:t>
            </a:r>
          </a:p>
          <a:p>
            <a:pPr lvl="2"/>
            <a:r>
              <a:rPr lang="en-US" sz="1800" dirty="0"/>
              <a:t>Use a </a:t>
            </a:r>
            <a:r>
              <a:rPr lang="en-US" sz="1800" b="1" i="1" dirty="0"/>
              <a:t>running total </a:t>
            </a:r>
            <a:r>
              <a:rPr lang="en-US" sz="1800" dirty="0"/>
              <a:t>named </a:t>
            </a:r>
            <a:r>
              <a:rPr lang="en-US" sz="1800" b="1" i="1" dirty="0"/>
              <a:t>total_calories </a:t>
            </a:r>
            <a:r>
              <a:rPr lang="en-US" sz="1800" dirty="0"/>
              <a:t>to keep track of the total calories</a:t>
            </a:r>
          </a:p>
          <a:p>
            <a:pPr lvl="1"/>
            <a:r>
              <a:rPr lang="en-US" sz="2000" dirty="0"/>
              <a:t>Save your program as: </a:t>
            </a:r>
            <a:r>
              <a:rPr lang="en-US" sz="2000" b="1" dirty="0"/>
              <a:t>Ch4-Ex04-Running-Total.py</a:t>
            </a:r>
          </a:p>
          <a:p>
            <a:pPr lvl="1"/>
            <a:r>
              <a:rPr lang="en-US" sz="2000" dirty="0"/>
              <a:t>Run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8D36-6A5A-4F5F-A3C9-E3F7E9A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F9ED3-3E2F-4E0D-A47B-677E44F5EE68}"/>
              </a:ext>
            </a:extLst>
          </p:cNvPr>
          <p:cNvSpPr txBox="1"/>
          <p:nvPr/>
        </p:nvSpPr>
        <p:spPr>
          <a:xfrm>
            <a:off x="1701801" y="4020458"/>
            <a:ext cx="4705840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#-- Ch4-Ex04-Running-Total.py</a:t>
            </a:r>
          </a:p>
          <a:p>
            <a:endParaRPr lang="en-US" sz="2000" dirty="0"/>
          </a:p>
          <a:p>
            <a:r>
              <a:rPr lang="en-US" sz="2000" dirty="0"/>
              <a:t>#Initialize variables </a:t>
            </a:r>
          </a:p>
          <a:p>
            <a:endParaRPr lang="en-US" sz="2000" dirty="0"/>
          </a:p>
          <a:p>
            <a:r>
              <a:rPr lang="en-US" sz="2000" dirty="0"/>
              <a:t>#Loop to get user input &amp; calc running total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#Display output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B0BA93-FBEA-4E7C-BF21-E0D630783BD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7461" y="4010025"/>
            <a:ext cx="4010025" cy="23299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3665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5BCB-B702-477D-A347-14641EDE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add other statements inside a loop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C0E6F2-1742-45A0-8093-5A067185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DDD53-FFB5-40F1-9A8E-E6E9C44425AF}"/>
              </a:ext>
            </a:extLst>
          </p:cNvPr>
          <p:cNvSpPr txBox="1"/>
          <p:nvPr/>
        </p:nvSpPr>
        <p:spPr>
          <a:xfrm>
            <a:off x="7002465" y="827851"/>
            <a:ext cx="4616777" cy="60016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cont</a:t>
            </a:r>
            <a:r>
              <a:rPr lang="en-US" sz="1600" dirty="0"/>
              <a:t> = 'Y'</a:t>
            </a:r>
          </a:p>
          <a:p>
            <a:r>
              <a:rPr lang="en-US" sz="1600" b="1" dirty="0">
                <a:highlight>
                  <a:srgbClr val="EFE5F7"/>
                </a:highlight>
              </a:rPr>
              <a:t>while </a:t>
            </a:r>
            <a:r>
              <a:rPr lang="en-US" sz="1600" b="1" dirty="0" err="1">
                <a:highlight>
                  <a:srgbClr val="EFE5F7"/>
                </a:highlight>
              </a:rPr>
              <a:t>cont.upper</a:t>
            </a:r>
            <a:r>
              <a:rPr lang="en-US" sz="1600" b="1" dirty="0">
                <a:highlight>
                  <a:srgbClr val="EFE5F7"/>
                </a:highlight>
              </a:rPr>
              <a:t>() == 'Y': </a:t>
            </a:r>
          </a:p>
          <a:p>
            <a:r>
              <a:rPr lang="en-US" sz="1600" dirty="0"/>
              <a:t>    print('\n','*'*40, </a:t>
            </a:r>
            <a:r>
              <a:rPr lang="en-US" sz="1600" dirty="0" err="1"/>
              <a:t>sep</a:t>
            </a:r>
            <a:r>
              <a:rPr lang="en-US" sz="1600" dirty="0"/>
              <a:t>='')</a:t>
            </a:r>
          </a:p>
          <a:p>
            <a:r>
              <a:rPr lang="en-US" sz="1600" dirty="0"/>
              <a:t>    name = input('Enter applicant name: ')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years_exp</a:t>
            </a:r>
            <a:r>
              <a:rPr lang="en-US" sz="1600" dirty="0"/>
              <a:t> = int(input('Enter years of experience: '))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b="1" dirty="0">
                <a:highlight>
                  <a:srgbClr val="EFE5F7"/>
                </a:highlight>
              </a:rPr>
              <a:t>if </a:t>
            </a:r>
            <a:r>
              <a:rPr lang="en-US" sz="1600" b="1" dirty="0" err="1">
                <a:highlight>
                  <a:srgbClr val="EFE5F7"/>
                </a:highlight>
              </a:rPr>
              <a:t>years_exp</a:t>
            </a:r>
            <a:r>
              <a:rPr lang="en-US" sz="1600" b="1" dirty="0">
                <a:highlight>
                  <a:srgbClr val="EFE5F7"/>
                </a:highlight>
              </a:rPr>
              <a:t> == 0: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all_refs</a:t>
            </a:r>
            <a:r>
              <a:rPr lang="en-US" sz="1600" dirty="0"/>
              <a:t> = ''</a:t>
            </a:r>
          </a:p>
          <a:p>
            <a:r>
              <a:rPr lang="en-US" sz="1600" dirty="0"/>
              <a:t>        print('Enter 3 job references')</a:t>
            </a:r>
          </a:p>
          <a:p>
            <a:r>
              <a:rPr lang="en-US" sz="1600" dirty="0"/>
              <a:t>        </a:t>
            </a:r>
            <a:r>
              <a:rPr lang="en-US" sz="1600" b="1" dirty="0">
                <a:highlight>
                  <a:srgbClr val="EFE5F7"/>
                </a:highlight>
              </a:rPr>
              <a:t>for </a:t>
            </a:r>
            <a:r>
              <a:rPr lang="en-US" sz="1600" b="1" dirty="0" err="1">
                <a:highlight>
                  <a:srgbClr val="EFE5F7"/>
                </a:highlight>
              </a:rPr>
              <a:t>i</a:t>
            </a:r>
            <a:r>
              <a:rPr lang="en-US" sz="1600" b="1" dirty="0">
                <a:highlight>
                  <a:srgbClr val="EFE5F7"/>
                </a:highlight>
              </a:rPr>
              <a:t> in range(0,3):</a:t>
            </a:r>
          </a:p>
          <a:p>
            <a:r>
              <a:rPr lang="en-US" sz="1600" dirty="0"/>
              <a:t>            ref = input('   Enter reference #' + str(i+1) + ': ')</a:t>
            </a:r>
          </a:p>
          <a:p>
            <a:r>
              <a:rPr lang="en-US" sz="1600" b="1" dirty="0"/>
              <a:t>            </a:t>
            </a:r>
            <a:r>
              <a:rPr lang="en-US" sz="1600" b="1" dirty="0">
                <a:highlight>
                  <a:srgbClr val="EFE5F7"/>
                </a:highlight>
              </a:rPr>
              <a:t>if </a:t>
            </a:r>
            <a:r>
              <a:rPr lang="en-US" sz="1600" b="1" dirty="0" err="1">
                <a:highlight>
                  <a:srgbClr val="EFE5F7"/>
                </a:highlight>
              </a:rPr>
              <a:t>i</a:t>
            </a:r>
            <a:r>
              <a:rPr lang="en-US" sz="1600" b="1" dirty="0">
                <a:highlight>
                  <a:srgbClr val="EFE5F7"/>
                </a:highlight>
              </a:rPr>
              <a:t> == 0: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all_refs</a:t>
            </a:r>
            <a:r>
              <a:rPr lang="en-US" sz="1600" dirty="0"/>
              <a:t> = ref</a:t>
            </a:r>
          </a:p>
          <a:p>
            <a:r>
              <a:rPr lang="en-US" sz="1600" dirty="0"/>
              <a:t>            else: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all_refs</a:t>
            </a:r>
            <a:r>
              <a:rPr lang="en-US" sz="1600" dirty="0"/>
              <a:t> += ', ' + ref</a:t>
            </a:r>
          </a:p>
          <a:p>
            <a:r>
              <a:rPr lang="en-US" sz="1600" dirty="0"/>
              <a:t>    else: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all_refs</a:t>
            </a:r>
            <a:r>
              <a:rPr lang="en-US" sz="1600" dirty="0"/>
              <a:t> = 'None required'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  print('\n','-'*20)</a:t>
            </a:r>
          </a:p>
          <a:p>
            <a:r>
              <a:rPr lang="en-US" sz="1600" dirty="0"/>
              <a:t>    print('Applicant:  ', name)</a:t>
            </a:r>
          </a:p>
          <a:p>
            <a:r>
              <a:rPr lang="en-US" sz="1600" dirty="0"/>
              <a:t>    print('Years:      ', </a:t>
            </a:r>
            <a:r>
              <a:rPr lang="en-US" sz="1600" dirty="0" err="1"/>
              <a:t>years_exp</a:t>
            </a:r>
            <a:r>
              <a:rPr lang="en-US" sz="1600" dirty="0"/>
              <a:t>)</a:t>
            </a:r>
          </a:p>
          <a:p>
            <a:r>
              <a:rPr lang="en-US" sz="1600" dirty="0"/>
              <a:t>    print('References: ', </a:t>
            </a:r>
            <a:r>
              <a:rPr lang="en-US" sz="1600" dirty="0" err="1"/>
              <a:t>all_refs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</a:t>
            </a:r>
            <a:r>
              <a:rPr lang="en-US" sz="1600" dirty="0"/>
              <a:t> = input('\</a:t>
            </a:r>
            <a:r>
              <a:rPr lang="en-US" sz="1600" dirty="0" err="1"/>
              <a:t>nEnter</a:t>
            </a:r>
            <a:r>
              <a:rPr lang="en-US" sz="1600" dirty="0"/>
              <a:t> another applicant (y/n)? ')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4326D5-6422-42A5-9C8F-E1D65275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25" y="2505464"/>
            <a:ext cx="4287112" cy="41666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DAAF2C-9628-4CF4-8BE8-5E93214A9A40}"/>
              </a:ext>
            </a:extLst>
          </p:cNvPr>
          <p:cNvSpPr txBox="1"/>
          <p:nvPr/>
        </p:nvSpPr>
        <p:spPr>
          <a:xfrm>
            <a:off x="221962" y="876433"/>
            <a:ext cx="5975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 this without looking at the solution. An employer is entering an applicant’s name and years of experience. If they have no years of experience, then 3 references are required. Use a WHILE loop to prompt for the name &amp; years, and a FOR loop to prompt for the 3 required references.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52BB12-8D5C-479B-A1F0-D05B5526F649}"/>
              </a:ext>
            </a:extLst>
          </p:cNvPr>
          <p:cNvSpPr txBox="1"/>
          <p:nvPr/>
        </p:nvSpPr>
        <p:spPr>
          <a:xfrm>
            <a:off x="10541000" y="889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49093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4C2EC-2710-4638-A9EC-F15AB5C9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D8615-0476-4F8B-9616-8F7E6E8B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9287AE-54C8-48B5-9C52-DB80A9925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Validating user input</a:t>
            </a:r>
          </a:p>
        </p:txBody>
      </p:sp>
    </p:spTree>
    <p:extLst>
      <p:ext uri="{BB962C8B-B14F-4D97-AF65-F5344CB8AC3E}">
        <p14:creationId xmlns:p14="http://schemas.microsoft.com/office/powerpoint/2010/main" val="2603200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F6394-DADA-48A9-AF48-59A30CB43ED6}"/>
              </a:ext>
            </a:extLst>
          </p:cNvPr>
          <p:cNvSpPr txBox="1"/>
          <p:nvPr/>
        </p:nvSpPr>
        <p:spPr>
          <a:xfrm>
            <a:off x="437015" y="1908782"/>
            <a:ext cx="7400699" cy="25545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age = </a:t>
            </a:r>
            <a:r>
              <a:rPr lang="en-US" sz="2000" b="1" dirty="0"/>
              <a:t>int</a:t>
            </a:r>
            <a:r>
              <a:rPr lang="en-US" sz="2000" dirty="0"/>
              <a:t>(input('Enter age: '))</a:t>
            </a:r>
          </a:p>
          <a:p>
            <a:endParaRPr lang="en-US" sz="2000" dirty="0"/>
          </a:p>
          <a:p>
            <a:r>
              <a:rPr lang="en-US" sz="2000" b="1" dirty="0"/>
              <a:t>#Input validation  </a:t>
            </a:r>
          </a:p>
          <a:p>
            <a:r>
              <a:rPr lang="en-US" sz="2000" dirty="0"/>
              <a:t>while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age &lt; 13 </a:t>
            </a:r>
            <a:r>
              <a:rPr lang="en-US" sz="2000" b="1" dirty="0">
                <a:solidFill>
                  <a:srgbClr val="C00000"/>
                </a:solidFill>
              </a:rPr>
              <a:t>or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age &gt; 16</a:t>
            </a:r>
            <a:r>
              <a:rPr lang="en-US" sz="2000" dirty="0"/>
              <a:t>:</a:t>
            </a:r>
          </a:p>
          <a:p>
            <a:r>
              <a:rPr lang="en-US" sz="2000" dirty="0"/>
              <a:t>    print('   Age must be 13 to 16 years old. Please enter a valid age.\n')</a:t>
            </a:r>
          </a:p>
          <a:p>
            <a:r>
              <a:rPr lang="en-US" sz="2000" dirty="0"/>
              <a:t>    age = </a:t>
            </a:r>
            <a:r>
              <a:rPr lang="en-US" sz="2000" b="1" dirty="0"/>
              <a:t>int</a:t>
            </a:r>
            <a:r>
              <a:rPr lang="en-US" sz="2000" dirty="0"/>
              <a:t>(input('Enter age: '))</a:t>
            </a:r>
          </a:p>
          <a:p>
            <a:endParaRPr lang="en-US" sz="2000" dirty="0"/>
          </a:p>
          <a:p>
            <a:r>
              <a:rPr lang="en-US" sz="2000" dirty="0"/>
              <a:t>print('\nAge is valid!')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24621-CF86-46DC-B3C0-C48CD672C09D}"/>
              </a:ext>
            </a:extLst>
          </p:cNvPr>
          <p:cNvSpPr txBox="1"/>
          <p:nvPr/>
        </p:nvSpPr>
        <p:spPr>
          <a:xfrm>
            <a:off x="79966" y="1001486"/>
            <a:ext cx="119832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i="1" dirty="0"/>
              <a:t>Assume that to register for a technology camp, the person must be between the ages of 13 and 16.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1824C3-4A85-4D7E-AF55-E77DEB251E7C}"/>
              </a:ext>
            </a:extLst>
          </p:cNvPr>
          <p:cNvGrpSpPr/>
          <p:nvPr/>
        </p:nvGrpSpPr>
        <p:grpSpPr>
          <a:xfrm>
            <a:off x="3483429" y="2819401"/>
            <a:ext cx="2993545" cy="369332"/>
            <a:chOff x="2710543" y="3058886"/>
            <a:chExt cx="2993545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545321-B620-4DEA-BF1B-09C362EE2CF7}"/>
                </a:ext>
              </a:extLst>
            </p:cNvPr>
            <p:cNvSpPr txBox="1"/>
            <p:nvPr/>
          </p:nvSpPr>
          <p:spPr>
            <a:xfrm>
              <a:off x="3113314" y="3058886"/>
              <a:ext cx="2590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Test the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case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BC28FF-FFC6-49FC-B9B7-AD918C523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543" y="3258941"/>
              <a:ext cx="4354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BDDEB4-D35B-444D-B779-66144E1B72AB}"/>
              </a:ext>
            </a:extLst>
          </p:cNvPr>
          <p:cNvGrpSpPr/>
          <p:nvPr/>
        </p:nvGrpSpPr>
        <p:grpSpPr>
          <a:xfrm>
            <a:off x="3810000" y="3461658"/>
            <a:ext cx="3901776" cy="369332"/>
            <a:chOff x="2710543" y="3058886"/>
            <a:chExt cx="390177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BEF639-87B5-4964-93FF-47C11E2464C2}"/>
                </a:ext>
              </a:extLst>
            </p:cNvPr>
            <p:cNvSpPr txBox="1"/>
            <p:nvPr/>
          </p:nvSpPr>
          <p:spPr>
            <a:xfrm>
              <a:off x="3135085" y="3058886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Prompt for the value again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30E7F2-7DDC-45BA-8580-37F1E39DD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543" y="3258941"/>
              <a:ext cx="4572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54D6CE-22E8-495A-931C-F4EAAE741E40}"/>
              </a:ext>
            </a:extLst>
          </p:cNvPr>
          <p:cNvGrpSpPr/>
          <p:nvPr/>
        </p:nvGrpSpPr>
        <p:grpSpPr>
          <a:xfrm>
            <a:off x="3679371" y="1915886"/>
            <a:ext cx="3141953" cy="369332"/>
            <a:chOff x="2710543" y="3058886"/>
            <a:chExt cx="314195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2E761B-B6FF-49B9-BC21-3584E3AD0FD2}"/>
                </a:ext>
              </a:extLst>
            </p:cNvPr>
            <p:cNvSpPr txBox="1"/>
            <p:nvPr/>
          </p:nvSpPr>
          <p:spPr>
            <a:xfrm>
              <a:off x="3135085" y="3058886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Prompt for the value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E15057-F557-4C1F-B72E-CB1A92F52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543" y="3258941"/>
              <a:ext cx="4572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B51159-6671-4C88-AF46-65928CC45DAC}"/>
              </a:ext>
            </a:extLst>
          </p:cNvPr>
          <p:cNvGrpSpPr/>
          <p:nvPr/>
        </p:nvGrpSpPr>
        <p:grpSpPr>
          <a:xfrm>
            <a:off x="3352799" y="3924663"/>
            <a:ext cx="5377543" cy="2824481"/>
            <a:chOff x="4986020" y="4763009"/>
            <a:chExt cx="2641600" cy="951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6B1989-F3D9-424D-8A76-E9C02F95189D}"/>
                </a:ext>
              </a:extLst>
            </p:cNvPr>
            <p:cNvSpPr txBox="1"/>
            <p:nvPr/>
          </p:nvSpPr>
          <p:spPr>
            <a:xfrm>
              <a:off x="4991366" y="4763009"/>
              <a:ext cx="1053432" cy="1244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Output Window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7F0383C-B1A0-4B75-AA95-E86390C133A8}"/>
                </a:ext>
              </a:extLst>
            </p:cNvPr>
            <p:cNvSpPr/>
            <p:nvPr/>
          </p:nvSpPr>
          <p:spPr>
            <a:xfrm>
              <a:off x="4986020" y="4879340"/>
              <a:ext cx="2641600" cy="835412"/>
            </a:xfrm>
            <a:prstGeom prst="roundRect">
              <a:avLst>
                <a:gd name="adj" fmla="val 8679"/>
              </a:avLst>
            </a:prstGeom>
            <a:solidFill>
              <a:schemeClr val="bg1"/>
            </a:solidFill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Enter age: </a:t>
              </a:r>
              <a:r>
                <a:rPr lang="en-US" sz="1600" b="1" dirty="0">
                  <a:solidFill>
                    <a:schemeClr val="tx1"/>
                  </a:solidFill>
                </a:rPr>
                <a:t>11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Age must be 13 to 16 years old. Please enter a valid age.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Enter age: </a:t>
              </a:r>
              <a:r>
                <a:rPr lang="en-US" sz="1600" b="1" dirty="0">
                  <a:solidFill>
                    <a:schemeClr val="tx1"/>
                  </a:solidFill>
                </a:rPr>
                <a:t>25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Age must be 13 to 16 years old. Please enter a valid age.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Enter age: </a:t>
              </a:r>
              <a:r>
                <a:rPr lang="en-US" sz="1600" b="1" dirty="0">
                  <a:solidFill>
                    <a:schemeClr val="tx1"/>
                  </a:solidFill>
                </a:rPr>
                <a:t>13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Age is valid!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408A7A-14F5-49B9-A558-9CEE3D82C378}"/>
              </a:ext>
            </a:extLst>
          </p:cNvPr>
          <p:cNvGrpSpPr/>
          <p:nvPr/>
        </p:nvGrpSpPr>
        <p:grpSpPr>
          <a:xfrm>
            <a:off x="7739744" y="2770414"/>
            <a:ext cx="2697844" cy="646331"/>
            <a:chOff x="1805215" y="2951842"/>
            <a:chExt cx="2697844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C857CB-7ABE-41F4-B8DE-02C3EC3613B9}"/>
                </a:ext>
              </a:extLst>
            </p:cNvPr>
            <p:cNvSpPr txBox="1"/>
            <p:nvPr/>
          </p:nvSpPr>
          <p:spPr>
            <a:xfrm>
              <a:off x="2038923" y="2951842"/>
              <a:ext cx="246413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Display a specific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error message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2FE9E7-6532-4469-AF81-62DDFCCD4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5215" y="3349171"/>
              <a:ext cx="413656" cy="13062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522AB10-C7D4-4859-B1C4-ABB5732F091E}"/>
              </a:ext>
            </a:extLst>
          </p:cNvPr>
          <p:cNvSpPr/>
          <p:nvPr/>
        </p:nvSpPr>
        <p:spPr>
          <a:xfrm>
            <a:off x="8920495" y="4509386"/>
            <a:ext cx="2934048" cy="1782558"/>
          </a:xfrm>
          <a:prstGeom prst="roundRect">
            <a:avLst>
              <a:gd name="adj" fmla="val 8679"/>
            </a:avLst>
          </a:prstGeom>
          <a:solidFill>
            <a:schemeClr val="bg1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Enter age: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  <a:p>
            <a:r>
              <a:rPr lang="en-US" sz="1600" dirty="0">
                <a:solidFill>
                  <a:srgbClr val="FF0000"/>
                </a:solidFill>
              </a:rPr>
              <a:t>…</a:t>
            </a:r>
            <a:r>
              <a:rPr lang="en-US" sz="1600" b="1" dirty="0">
                <a:solidFill>
                  <a:srgbClr val="FF0000"/>
                </a:solidFill>
              </a:rPr>
              <a:t>line 5</a:t>
            </a:r>
            <a:r>
              <a:rPr lang="en-US" sz="1600" dirty="0">
                <a:solidFill>
                  <a:srgbClr val="FF0000"/>
                </a:solidFill>
              </a:rPr>
              <a:t>, in &lt;module&gt;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age = int(input('Enter age: '))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ValueError: invalid literal for int() with base 10: </a:t>
            </a:r>
            <a:r>
              <a:rPr lang="en-US" sz="1600" b="1" dirty="0">
                <a:solidFill>
                  <a:srgbClr val="FF0000"/>
                </a:solidFill>
              </a:rPr>
              <a:t>'A'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B1524D-704E-43DE-8DB8-6C484627E0AF}"/>
              </a:ext>
            </a:extLst>
          </p:cNvPr>
          <p:cNvSpPr txBox="1"/>
          <p:nvPr/>
        </p:nvSpPr>
        <p:spPr>
          <a:xfrm>
            <a:off x="97974" y="1908782"/>
            <a:ext cx="3786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1.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2.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3.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4.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5.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6.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AA98A9-9E73-4370-863C-93DD32BC37B2}"/>
              </a:ext>
            </a:extLst>
          </p:cNvPr>
          <p:cNvSpPr txBox="1"/>
          <p:nvPr/>
        </p:nvSpPr>
        <p:spPr>
          <a:xfrm>
            <a:off x="9100458" y="412568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….but notice this issue</a:t>
            </a:r>
          </a:p>
        </p:txBody>
      </p:sp>
    </p:spTree>
    <p:extLst>
      <p:ext uri="{BB962C8B-B14F-4D97-AF65-F5344CB8AC3E}">
        <p14:creationId xmlns:p14="http://schemas.microsoft.com/office/powerpoint/2010/main" val="3876982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5F9C-0335-4373-966D-642906A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will need a Numeric Value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0B9017-42E1-4CD7-9402-DE060D37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isdigit()</a:t>
            </a:r>
            <a:r>
              <a:rPr lang="en-US" dirty="0"/>
              <a:t> tests any </a:t>
            </a:r>
            <a:r>
              <a:rPr lang="en-US" i="1" dirty="0"/>
              <a:t>string</a:t>
            </a:r>
            <a:r>
              <a:rPr lang="en-US" dirty="0"/>
              <a:t> to see if it contains only numeric digits: 0-9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2D258-B719-418F-8465-BA7B634F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B89251-0780-45AE-925D-0C017C27B0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2018" y="4572001"/>
            <a:ext cx="2447925" cy="7497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E79BDA-E586-4E46-95BA-F1D70C2724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46" y="4572001"/>
            <a:ext cx="2447925" cy="782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A1593F1-06E3-4540-8A49-14ED5943C184}"/>
              </a:ext>
            </a:extLst>
          </p:cNvPr>
          <p:cNvGrpSpPr/>
          <p:nvPr/>
        </p:nvGrpSpPr>
        <p:grpSpPr>
          <a:xfrm>
            <a:off x="4137874" y="1967564"/>
            <a:ext cx="3739469" cy="1637587"/>
            <a:chOff x="3716118" y="2587324"/>
            <a:chExt cx="3739469" cy="163758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F8BF54-3937-49F2-A9D0-BAC9A30CC09D}"/>
                </a:ext>
              </a:extLst>
            </p:cNvPr>
            <p:cNvSpPr txBox="1"/>
            <p:nvPr/>
          </p:nvSpPr>
          <p:spPr>
            <a:xfrm>
              <a:off x="3815180" y="3455470"/>
              <a:ext cx="3473323" cy="76944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i="1" dirty="0"/>
                <a:t>any_str</a:t>
              </a:r>
              <a:r>
                <a:rPr lang="en-US" sz="4400" dirty="0"/>
                <a:t>.</a:t>
              </a:r>
              <a:r>
                <a:rPr lang="en-US" sz="4400" b="1" dirty="0">
                  <a:solidFill>
                    <a:srgbClr val="C00000"/>
                  </a:solidFill>
                </a:rPr>
                <a:t>isdigit()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AF94B2-9BE6-44F7-87A1-B434DF9DDAC8}"/>
                </a:ext>
              </a:extLst>
            </p:cNvPr>
            <p:cNvSpPr txBox="1"/>
            <p:nvPr/>
          </p:nvSpPr>
          <p:spPr>
            <a:xfrm>
              <a:off x="3716118" y="2587324"/>
              <a:ext cx="1128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a string</a:t>
              </a:r>
              <a:endParaRPr lang="en-US" sz="2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6C1365-FE56-4B14-BCC5-23D7BFD7D916}"/>
                </a:ext>
              </a:extLst>
            </p:cNvPr>
            <p:cNvSpPr txBox="1"/>
            <p:nvPr/>
          </p:nvSpPr>
          <p:spPr>
            <a:xfrm>
              <a:off x="6264747" y="2587324"/>
              <a:ext cx="119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method</a:t>
              </a:r>
              <a:endParaRPr lang="en-US" sz="2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83816A-6D47-4D5E-BBE5-ADC9BD6DD6BB}"/>
                </a:ext>
              </a:extLst>
            </p:cNvPr>
            <p:cNvGrpSpPr/>
            <p:nvPr/>
          </p:nvGrpSpPr>
          <p:grpSpPr>
            <a:xfrm>
              <a:off x="4293974" y="3035300"/>
              <a:ext cx="2497068" cy="531396"/>
              <a:chOff x="4573374" y="2637322"/>
              <a:chExt cx="2497068" cy="82777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DFEB257-97D7-44E7-80B5-5C3B188D7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3374" y="2637322"/>
                <a:ext cx="144379" cy="827774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A97616A-9BDA-47DB-8F02-81E0812C29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5912" y="2637322"/>
                <a:ext cx="354530" cy="806919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59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6C009C-BD7E-45D3-9A10-F9EB3773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6793B2-8CAA-4A2F-8448-543C5DF1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6D5D9-6016-4F20-9123-D3BAB8DAA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7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5F9C-0335-4373-966D-642906A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a String for a Numeric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2D258-B719-418F-8465-BA7B634F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9FD8C-6024-493A-A38C-D21CB14FC90D}"/>
              </a:ext>
            </a:extLst>
          </p:cNvPr>
          <p:cNvSpPr txBox="1"/>
          <p:nvPr/>
        </p:nvSpPr>
        <p:spPr>
          <a:xfrm>
            <a:off x="446314" y="1905000"/>
            <a:ext cx="7432291" cy="34778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str_age </a:t>
            </a:r>
            <a:r>
              <a:rPr lang="en-US" sz="2000" dirty="0"/>
              <a:t>= input('Enter age: ')</a:t>
            </a:r>
          </a:p>
          <a:p>
            <a:endParaRPr lang="en-US" sz="2000" dirty="0"/>
          </a:p>
          <a:p>
            <a:r>
              <a:rPr lang="en-US" sz="2000" b="1" dirty="0"/>
              <a:t>#Input validation  </a:t>
            </a:r>
          </a:p>
          <a:p>
            <a:r>
              <a:rPr lang="en-US" sz="2000" dirty="0"/>
              <a:t>while </a:t>
            </a:r>
            <a:r>
              <a:rPr lang="en-US" sz="2000" b="1" dirty="0">
                <a:highlight>
                  <a:srgbClr val="EFE5F7"/>
                </a:highlight>
              </a:rPr>
              <a:t>not</a:t>
            </a:r>
            <a:r>
              <a:rPr lang="en-US" sz="2000" dirty="0">
                <a:highlight>
                  <a:srgbClr val="EFE5F7"/>
                </a:highlight>
              </a:rPr>
              <a:t> </a:t>
            </a:r>
            <a:r>
              <a:rPr lang="en-US" sz="2000" b="1" dirty="0">
                <a:solidFill>
                  <a:srgbClr val="00B0F0"/>
                </a:solidFill>
                <a:highlight>
                  <a:srgbClr val="EFE5F7"/>
                </a:highlight>
              </a:rPr>
              <a:t>str_age</a:t>
            </a:r>
            <a:r>
              <a:rPr lang="en-US" sz="2000" dirty="0">
                <a:highlight>
                  <a:srgbClr val="EFE5F7"/>
                </a:highlight>
              </a:rPr>
              <a:t>.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isdigit()</a:t>
            </a:r>
            <a:r>
              <a:rPr lang="en-US" sz="2000" dirty="0"/>
              <a:t> or (</a:t>
            </a:r>
            <a:r>
              <a:rPr lang="en-US" sz="2000" b="1" dirty="0"/>
              <a:t>int</a:t>
            </a:r>
            <a:r>
              <a:rPr lang="en-US" sz="2000" dirty="0"/>
              <a:t>(str_age) &lt; 13 or </a:t>
            </a:r>
            <a:r>
              <a:rPr lang="en-US" sz="2000" b="1" dirty="0"/>
              <a:t>int</a:t>
            </a:r>
            <a:r>
              <a:rPr lang="en-US" sz="2000" dirty="0"/>
              <a:t>(str_age) &gt; 16):</a:t>
            </a:r>
          </a:p>
          <a:p>
            <a:r>
              <a:rPr lang="en-US" sz="2000" dirty="0"/>
              <a:t>    print('   Age must be 13 to 16 years old. Please enter a valid age.\n')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00B0F0"/>
                </a:solidFill>
              </a:rPr>
              <a:t>str_age </a:t>
            </a:r>
            <a:r>
              <a:rPr lang="en-US" sz="2000" dirty="0"/>
              <a:t>= input('Enter age: ')</a:t>
            </a:r>
          </a:p>
          <a:p>
            <a:endParaRPr lang="en-US" sz="2000" dirty="0"/>
          </a:p>
          <a:p>
            <a:r>
              <a:rPr lang="en-US" sz="2000" dirty="0"/>
              <a:t>#Convert input to numeric</a:t>
            </a:r>
          </a:p>
          <a:p>
            <a:r>
              <a:rPr lang="en-US" sz="2000" dirty="0"/>
              <a:t>age = int(</a:t>
            </a:r>
            <a:r>
              <a:rPr lang="en-US" sz="2000" b="1" dirty="0">
                <a:solidFill>
                  <a:srgbClr val="00B0F0"/>
                </a:solidFill>
              </a:rPr>
              <a:t>str_age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print('\nAge is valid!', 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32997-D12D-42C6-B908-1D4B0514D67B}"/>
              </a:ext>
            </a:extLst>
          </p:cNvPr>
          <p:cNvSpPr txBox="1"/>
          <p:nvPr/>
        </p:nvSpPr>
        <p:spPr>
          <a:xfrm>
            <a:off x="79966" y="1001486"/>
            <a:ext cx="72936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i="1" dirty="0"/>
              <a:t>This validation handles all invalid data: letters and numbers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87732B-882F-4385-AD08-443ECA97B28B}"/>
              </a:ext>
            </a:extLst>
          </p:cNvPr>
          <p:cNvGrpSpPr/>
          <p:nvPr/>
        </p:nvGrpSpPr>
        <p:grpSpPr>
          <a:xfrm>
            <a:off x="7707086" y="2819401"/>
            <a:ext cx="3880005" cy="369332"/>
            <a:chOff x="2710543" y="3058886"/>
            <a:chExt cx="3880005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3873E6-E2AE-4E73-A9D6-F4104CB03AF2}"/>
                </a:ext>
              </a:extLst>
            </p:cNvPr>
            <p:cNvSpPr txBox="1"/>
            <p:nvPr/>
          </p:nvSpPr>
          <p:spPr>
            <a:xfrm>
              <a:off x="3113314" y="3058886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Add the test for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isdigit()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ADA415-74D9-4B12-BAA4-185A009D3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543" y="3258941"/>
              <a:ext cx="4354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21B898-2D05-4A51-8E5D-D0C98C9DDEC2}"/>
              </a:ext>
            </a:extLst>
          </p:cNvPr>
          <p:cNvGrpSpPr/>
          <p:nvPr/>
        </p:nvGrpSpPr>
        <p:grpSpPr>
          <a:xfrm>
            <a:off x="3810000" y="3461658"/>
            <a:ext cx="4408325" cy="369332"/>
            <a:chOff x="2710543" y="3058886"/>
            <a:chExt cx="4408325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3EFAAB-CDAC-441C-8AC2-69DBBD730667}"/>
                </a:ext>
              </a:extLst>
            </p:cNvPr>
            <p:cNvSpPr txBox="1"/>
            <p:nvPr/>
          </p:nvSpPr>
          <p:spPr>
            <a:xfrm>
              <a:off x="3135085" y="3058886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Do not convert the string yet!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4EFA86-D69D-44F7-9464-626F89D6F7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543" y="3258941"/>
              <a:ext cx="4572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56C08B-85FD-4F1A-8634-3FDFCED15F4B}"/>
              </a:ext>
            </a:extLst>
          </p:cNvPr>
          <p:cNvGrpSpPr/>
          <p:nvPr/>
        </p:nvGrpSpPr>
        <p:grpSpPr>
          <a:xfrm>
            <a:off x="3679371" y="1915886"/>
            <a:ext cx="4408325" cy="369332"/>
            <a:chOff x="2710543" y="3058886"/>
            <a:chExt cx="4408325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E750E8-0267-4E97-AD05-8DFE2B07766B}"/>
                </a:ext>
              </a:extLst>
            </p:cNvPr>
            <p:cNvSpPr txBox="1"/>
            <p:nvPr/>
          </p:nvSpPr>
          <p:spPr>
            <a:xfrm>
              <a:off x="3135085" y="3058886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Do not convert the string yet!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7B16D15-BB72-4E16-8081-D7EB61454A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543" y="3258941"/>
              <a:ext cx="4572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FE9A0E-96F0-418C-ADAC-CBA71A8F8509}"/>
              </a:ext>
            </a:extLst>
          </p:cNvPr>
          <p:cNvGrpSpPr/>
          <p:nvPr/>
        </p:nvGrpSpPr>
        <p:grpSpPr>
          <a:xfrm>
            <a:off x="2416628" y="4354286"/>
            <a:ext cx="6054609" cy="369332"/>
            <a:chOff x="2710543" y="3058886"/>
            <a:chExt cx="6054609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16581C-B989-4908-A70B-C59110AF6A43}"/>
                </a:ext>
              </a:extLst>
            </p:cNvPr>
            <p:cNvSpPr txBox="1"/>
            <p:nvPr/>
          </p:nvSpPr>
          <p:spPr>
            <a:xfrm>
              <a:off x="3135085" y="3058886"/>
              <a:ext cx="5630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After the validation is passed, convert it!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42D699-5E41-4756-9107-FDEB8034F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543" y="3258941"/>
              <a:ext cx="4572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044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8BAD32-FAD7-4013-9BF1-35CB1C3A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Exercise 5 – Input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B8C4-AB5E-415D-8118-9E64F29C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10515600" cy="5277678"/>
          </a:xfrm>
        </p:spPr>
        <p:txBody>
          <a:bodyPr>
            <a:normAutofit/>
          </a:bodyPr>
          <a:lstStyle/>
          <a:p>
            <a:r>
              <a:rPr lang="en-US" sz="2400" dirty="0"/>
              <a:t>Write a program that allows validates a user’s menu selection.</a:t>
            </a:r>
          </a:p>
          <a:p>
            <a:pPr lvl="1"/>
            <a:r>
              <a:rPr lang="en-US" sz="2000" dirty="0"/>
              <a:t>Copy the following code.</a:t>
            </a:r>
          </a:p>
          <a:p>
            <a:pPr lvl="1"/>
            <a:r>
              <a:rPr lang="en-US" sz="2000" dirty="0"/>
              <a:t>Prompt the user for a menu selection.</a:t>
            </a:r>
          </a:p>
          <a:p>
            <a:pPr lvl="1"/>
            <a:r>
              <a:rPr lang="en-US" sz="2000" dirty="0"/>
              <a:t>Write a WHILE loop to validate the selection.</a:t>
            </a:r>
          </a:p>
          <a:p>
            <a:pPr lvl="1"/>
            <a:r>
              <a:rPr lang="en-US" sz="2000" dirty="0"/>
              <a:t>Write an IF statement to display the appropriate processing message</a:t>
            </a:r>
            <a:r>
              <a:rPr lang="en-US" sz="1800" dirty="0"/>
              <a:t>  .</a:t>
            </a:r>
          </a:p>
          <a:p>
            <a:pPr lvl="1"/>
            <a:r>
              <a:rPr lang="en-US" sz="2000" dirty="0"/>
              <a:t>Save your program as: </a:t>
            </a:r>
            <a:r>
              <a:rPr lang="en-US" sz="2000" b="1" dirty="0"/>
              <a:t>Ch4-Ex05-Input-Validation.py</a:t>
            </a:r>
          </a:p>
          <a:p>
            <a:pPr lvl="1"/>
            <a:r>
              <a:rPr lang="en-US" sz="2000" dirty="0"/>
              <a:t>Run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8D36-6A5A-4F5F-A3C9-E3F7E9A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F9ED3-3E2F-4E0D-A47B-677E44F5EE68}"/>
              </a:ext>
            </a:extLst>
          </p:cNvPr>
          <p:cNvSpPr txBox="1"/>
          <p:nvPr/>
        </p:nvSpPr>
        <p:spPr>
          <a:xfrm>
            <a:off x="2627087" y="3318570"/>
            <a:ext cx="2888996" cy="3539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#-- Ch4-Ex05-Input-Validation.py</a:t>
            </a:r>
          </a:p>
          <a:p>
            <a:endParaRPr lang="en-US" sz="1600" dirty="0"/>
          </a:p>
          <a:p>
            <a:r>
              <a:rPr lang="en-US" sz="1600" dirty="0"/>
              <a:t>#Display Menu</a:t>
            </a:r>
          </a:p>
          <a:p>
            <a:r>
              <a:rPr lang="en-US" sz="1600" dirty="0"/>
              <a:t>print('\nMy Recipe cards')</a:t>
            </a:r>
          </a:p>
          <a:p>
            <a:r>
              <a:rPr lang="en-US" sz="1600" dirty="0"/>
              <a:t>print('-'*20)</a:t>
            </a:r>
          </a:p>
          <a:p>
            <a:r>
              <a:rPr lang="en-US" sz="1600" dirty="0"/>
              <a:t>print('  A - Add recipe')</a:t>
            </a:r>
          </a:p>
          <a:p>
            <a:r>
              <a:rPr lang="en-US" sz="1600" dirty="0"/>
              <a:t>print('  U - Update recipe')</a:t>
            </a:r>
          </a:p>
          <a:p>
            <a:r>
              <a:rPr lang="en-US" sz="1600" dirty="0"/>
              <a:t>print('  D - Delete recipe')</a:t>
            </a:r>
          </a:p>
          <a:p>
            <a:endParaRPr lang="en-US" sz="1600" dirty="0"/>
          </a:p>
          <a:p>
            <a:r>
              <a:rPr lang="en-US" sz="1600" dirty="0"/>
              <a:t>#Get user input </a:t>
            </a:r>
          </a:p>
          <a:p>
            <a:endParaRPr lang="en-US" sz="1600" dirty="0"/>
          </a:p>
          <a:p>
            <a:r>
              <a:rPr lang="en-US" sz="1600" dirty="0"/>
              <a:t>#Input validation   </a:t>
            </a:r>
          </a:p>
          <a:p>
            <a:endParaRPr lang="en-US" sz="1600" dirty="0"/>
          </a:p>
          <a:p>
            <a:r>
              <a:rPr lang="en-US" sz="1600" dirty="0"/>
              <a:t>#Process selection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890DF3-6CFE-45DC-A37E-F471E0EB1B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0351" y="3318570"/>
            <a:ext cx="3814763" cy="32040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5689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48AA1-93C0-427E-9EB5-AB28E447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24F06-072B-400C-807D-A4AED750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Statements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2CCF3-188B-4EEA-868F-E8A0728A0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20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472C1-ABA2-4DC7-91B3-6A9E86E8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Loop Control Statements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A23880-C2F8-4E41-A106-F6710B4E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10515600" cy="5277678"/>
          </a:xfrm>
        </p:spPr>
        <p:txBody>
          <a:bodyPr/>
          <a:lstStyle/>
          <a:p>
            <a:r>
              <a:rPr lang="en-US" dirty="0"/>
              <a:t>Loop control statements allow you to change the execution of a loop from its normal sequence. </a:t>
            </a:r>
          </a:p>
          <a:p>
            <a:pPr lvl="1"/>
            <a:r>
              <a:rPr lang="en-US" b="1" dirty="0"/>
              <a:t>break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continue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pass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3836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B17A-54B4-4AE7-B6AC-E4843E47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A35F-FA9C-4D61-AE74-FA3BD35B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break </a:t>
            </a:r>
            <a:r>
              <a:rPr lang="en-US" sz="2400" dirty="0"/>
              <a:t>- exits (</a:t>
            </a:r>
            <a:r>
              <a:rPr lang="en-US" sz="2400" i="1" dirty="0"/>
              <a:t>breaks</a:t>
            </a:r>
            <a:r>
              <a:rPr lang="en-US" sz="2400" dirty="0"/>
              <a:t>) out of the loop immediately!</a:t>
            </a:r>
          </a:p>
          <a:p>
            <a:pPr lvl="1"/>
            <a:r>
              <a:rPr lang="en-US" sz="2100" dirty="0"/>
              <a:t>Add this to a loop when you need the loop to </a:t>
            </a:r>
            <a:r>
              <a:rPr lang="en-US" sz="2100" i="1" dirty="0"/>
              <a:t>stop processing</a:t>
            </a:r>
            <a:r>
              <a:rPr lang="en-US" sz="2100" dirty="0"/>
              <a:t>. </a:t>
            </a:r>
          </a:p>
          <a:p>
            <a:pPr lvl="1"/>
            <a:r>
              <a:rPr lang="en-US" sz="2100" dirty="0"/>
              <a:t>It will then continue with </a:t>
            </a:r>
            <a:r>
              <a:rPr lang="en-US" sz="2100" b="1" dirty="0"/>
              <a:t>the next line of code </a:t>
            </a:r>
            <a:r>
              <a:rPr lang="en-US" sz="2100" b="1" i="1" dirty="0"/>
              <a:t>after</a:t>
            </a:r>
            <a:r>
              <a:rPr lang="en-US" sz="2100" b="1" dirty="0"/>
              <a:t> the loop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7758E-3A6D-454E-87FE-952D72F2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B765E-1C3F-4C58-A3F1-997CAC312D7F}"/>
              </a:ext>
            </a:extLst>
          </p:cNvPr>
          <p:cNvSpPr txBox="1"/>
          <p:nvPr/>
        </p:nvSpPr>
        <p:spPr>
          <a:xfrm>
            <a:off x="4005942" y="5416035"/>
            <a:ext cx="2699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</a:rPr>
              <a:t>Use breaks this sparingly!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1398B8-1826-461A-84B2-A44B4E9842F5}"/>
              </a:ext>
            </a:extLst>
          </p:cNvPr>
          <p:cNvSpPr txBox="1"/>
          <p:nvPr/>
        </p:nvSpPr>
        <p:spPr>
          <a:xfrm>
            <a:off x="1852748" y="3050205"/>
            <a:ext cx="4814010" cy="22775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user_num </a:t>
            </a:r>
            <a:r>
              <a:rPr lang="pt-BR" sz="1600" dirty="0"/>
              <a:t>= int(input('Enter a number from 1 to 10: '))</a:t>
            </a:r>
          </a:p>
          <a:p>
            <a:endParaRPr lang="pt-BR" sz="1600" dirty="0"/>
          </a:p>
          <a:p>
            <a:r>
              <a:rPr lang="pt-BR" dirty="0"/>
              <a:t>for num in range(1,11):</a:t>
            </a:r>
          </a:p>
          <a:p>
            <a:r>
              <a:rPr lang="pt-BR" dirty="0"/>
              <a:t>    if num == user_num:</a:t>
            </a:r>
          </a:p>
          <a:p>
            <a:r>
              <a:rPr lang="pt-BR" dirty="0"/>
              <a:t>        </a:t>
            </a:r>
            <a:r>
              <a:rPr lang="pt-BR" b="1" dirty="0">
                <a:solidFill>
                  <a:srgbClr val="C00000"/>
                </a:solidFill>
              </a:rPr>
              <a:t>break</a:t>
            </a:r>
          </a:p>
          <a:p>
            <a:r>
              <a:rPr lang="pt-BR" dirty="0"/>
              <a:t>    print('num:', num)</a:t>
            </a:r>
          </a:p>
          <a:p>
            <a:endParaRPr lang="pt-BR" dirty="0"/>
          </a:p>
          <a:p>
            <a:r>
              <a:rPr lang="pt-BR" dirty="0"/>
              <a:t>print('\n*** Exited at num: ', num)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7B5797-FA55-4F17-BA54-36C3D75C2A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718" y="3461755"/>
            <a:ext cx="3313339" cy="14544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368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B17A-54B4-4AE7-B6AC-E4843E47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A35F-FA9C-4D61-AE74-FA3BD35B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continue </a:t>
            </a:r>
            <a:r>
              <a:rPr lang="en-US" sz="2400" dirty="0"/>
              <a:t>- skips (</a:t>
            </a:r>
            <a:r>
              <a:rPr lang="en-US" sz="2400" i="1" dirty="0"/>
              <a:t>continues</a:t>
            </a:r>
            <a:r>
              <a:rPr lang="en-US" sz="2400" dirty="0"/>
              <a:t>) to the next iteration</a:t>
            </a:r>
          </a:p>
          <a:p>
            <a:pPr lvl="1"/>
            <a:r>
              <a:rPr lang="en-US" sz="2100" dirty="0"/>
              <a:t>Add this to a loop when you want it to stop processing the current iteration and </a:t>
            </a:r>
            <a:r>
              <a:rPr lang="en-US" sz="2100" b="1" i="1" dirty="0"/>
              <a:t>move on to the next iteration</a:t>
            </a:r>
            <a:r>
              <a:rPr lang="en-US" sz="2100" b="1" dirty="0"/>
              <a:t>.</a:t>
            </a:r>
          </a:p>
          <a:p>
            <a:pPr lvl="1"/>
            <a:r>
              <a:rPr lang="en-US" sz="2100" dirty="0"/>
              <a:t>For example, if the iteration variable is currently set to 4, it will go back to the </a:t>
            </a:r>
            <a:r>
              <a:rPr lang="en-US" sz="2100" b="1" dirty="0"/>
              <a:t>top</a:t>
            </a:r>
            <a:r>
              <a:rPr lang="en-US" sz="2100" dirty="0"/>
              <a:t> of the loop and start processing value 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7758E-3A6D-454E-87FE-952D72F2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45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05AEB1-0381-42FE-A9A1-8CA57E7A45DA}"/>
              </a:ext>
            </a:extLst>
          </p:cNvPr>
          <p:cNvSpPr txBox="1"/>
          <p:nvPr/>
        </p:nvSpPr>
        <p:spPr>
          <a:xfrm>
            <a:off x="1852748" y="3050205"/>
            <a:ext cx="5277535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user_num </a:t>
            </a:r>
            <a:r>
              <a:rPr lang="pt-BR" sz="1800" dirty="0"/>
              <a:t>= int(input('Enter a number from 1 to 10: '))</a:t>
            </a:r>
          </a:p>
          <a:p>
            <a:endParaRPr lang="pt-BR" dirty="0"/>
          </a:p>
          <a:p>
            <a:r>
              <a:rPr lang="pt-BR" dirty="0"/>
              <a:t>for num in range(1,11):</a:t>
            </a:r>
          </a:p>
          <a:p>
            <a:r>
              <a:rPr lang="pt-BR" dirty="0"/>
              <a:t>    if num == user_num:</a:t>
            </a:r>
          </a:p>
          <a:p>
            <a:r>
              <a:rPr lang="pt-BR" dirty="0"/>
              <a:t>        </a:t>
            </a:r>
            <a:r>
              <a:rPr lang="pt-BR" b="1" dirty="0">
                <a:solidFill>
                  <a:srgbClr val="C00000"/>
                </a:solidFill>
              </a:rPr>
              <a:t>continue</a:t>
            </a:r>
          </a:p>
          <a:p>
            <a:r>
              <a:rPr lang="pt-BR" dirty="0"/>
              <a:t>    print('num:', num)</a:t>
            </a:r>
          </a:p>
          <a:p>
            <a:endParaRPr lang="pt-BR" dirty="0"/>
          </a:p>
          <a:p>
            <a:r>
              <a:rPr lang="pt-BR" dirty="0"/>
              <a:t>print('\n*** Exited at num: ', num)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CB3007E-544F-4BD3-8714-3100C00E99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8674" y="2956152"/>
            <a:ext cx="3368079" cy="25084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180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B17A-54B4-4AE7-B6AC-E4843E47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A35F-FA9C-4D61-AE74-FA3BD35B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pass </a:t>
            </a:r>
            <a:r>
              <a:rPr lang="en-US" sz="2400" dirty="0"/>
              <a:t>– does nothing</a:t>
            </a:r>
          </a:p>
          <a:p>
            <a:pPr lvl="1"/>
            <a:r>
              <a:rPr lang="en-US" dirty="0"/>
              <a:t>Used as a placeholder for future code; stub testing</a:t>
            </a:r>
          </a:p>
          <a:p>
            <a:pPr lvl="1"/>
            <a:r>
              <a:rPr lang="en-US" dirty="0"/>
              <a:t>May include this in Loops and IF statements!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7758E-3A6D-454E-87FE-952D72F2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638113-B4BE-48BB-9F46-79AF5A9E66C8}"/>
              </a:ext>
            </a:extLst>
          </p:cNvPr>
          <p:cNvSpPr txBox="1"/>
          <p:nvPr/>
        </p:nvSpPr>
        <p:spPr>
          <a:xfrm>
            <a:off x="1166949" y="2737160"/>
            <a:ext cx="4196342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user_num = </a:t>
            </a:r>
            <a:r>
              <a:rPr lang="pt-BR" sz="1600" dirty="0"/>
              <a:t>int(input('Enter an integer &lt; 10: '))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for</a:t>
            </a:r>
            <a:r>
              <a:rPr lang="pt-BR" dirty="0"/>
              <a:t> num in range(1,11): </a:t>
            </a:r>
          </a:p>
          <a:p>
            <a:r>
              <a:rPr lang="pt-BR" dirty="0"/>
              <a:t>        </a:t>
            </a:r>
            <a:r>
              <a:rPr lang="pt-BR" b="1" dirty="0">
                <a:solidFill>
                  <a:srgbClr val="C00000"/>
                </a:solidFill>
              </a:rPr>
              <a:t>pass </a:t>
            </a:r>
            <a:endParaRPr lang="pt-BR" dirty="0"/>
          </a:p>
          <a:p>
            <a:endParaRPr lang="pt-BR" dirty="0"/>
          </a:p>
          <a:p>
            <a:r>
              <a:rPr lang="pt-BR" dirty="0"/>
              <a:t>print('\n*** Exited at num: ', num)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62B39-479F-48A9-A222-A9C6B2ADFF5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1549" y="4968813"/>
            <a:ext cx="2707142" cy="643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EF7491-6199-45C6-B93D-6F3B9530E715}"/>
              </a:ext>
            </a:extLst>
          </p:cNvPr>
          <p:cNvSpPr txBox="1"/>
          <p:nvPr/>
        </p:nvSpPr>
        <p:spPr>
          <a:xfrm>
            <a:off x="6773093" y="2737160"/>
            <a:ext cx="4562018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user_num = int(input('Enter an integer &lt; 10: '))</a:t>
            </a:r>
          </a:p>
          <a:p>
            <a:endParaRPr lang="pt-BR" dirty="0"/>
          </a:p>
          <a:p>
            <a:r>
              <a:rPr lang="pt-BR" b="1" dirty="0"/>
              <a:t>if</a:t>
            </a:r>
            <a:r>
              <a:rPr lang="pt-BR" dirty="0"/>
              <a:t> user_num &lt;= 5:</a:t>
            </a:r>
          </a:p>
          <a:p>
            <a:r>
              <a:rPr lang="pt-BR" dirty="0"/>
              <a:t>    print('Low value')</a:t>
            </a:r>
          </a:p>
          <a:p>
            <a:r>
              <a:rPr lang="pt-BR" dirty="0"/>
              <a:t>else:</a:t>
            </a:r>
          </a:p>
          <a:p>
            <a:r>
              <a:rPr lang="pt-BR" dirty="0"/>
              <a:t>    </a:t>
            </a:r>
            <a:r>
              <a:rPr lang="pt-BR" b="1" dirty="0">
                <a:solidFill>
                  <a:srgbClr val="C00000"/>
                </a:solidFill>
              </a:rPr>
              <a:t>pass</a:t>
            </a:r>
            <a:r>
              <a:rPr lang="pt-BR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177069-91D7-4758-8BDB-184FE99141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0531" y="4968813"/>
            <a:ext cx="2707142" cy="643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025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B17A-54B4-4AE7-B6AC-E4843E47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Altering the Loop’s Logic: 2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7758E-3A6D-454E-87FE-952D72F2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6CC91-A4AF-4FE8-9EBB-5AAF4C55E43B}"/>
              </a:ext>
            </a:extLst>
          </p:cNvPr>
          <p:cNvSpPr txBox="1"/>
          <p:nvPr/>
        </p:nvSpPr>
        <p:spPr>
          <a:xfrm>
            <a:off x="394062" y="1667692"/>
            <a:ext cx="5388142" cy="25237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/>
              <a:t>user_num </a:t>
            </a:r>
            <a:r>
              <a:rPr lang="pt-BR" sz="1800" dirty="0"/>
              <a:t>= int(input('Enter a number from 1 to 10: '))</a:t>
            </a:r>
          </a:p>
          <a:p>
            <a:endParaRPr lang="pt-BR" sz="1800" dirty="0"/>
          </a:p>
          <a:p>
            <a:r>
              <a:rPr lang="pt-BR" sz="2000" dirty="0"/>
              <a:t>for num in range(1,11):</a:t>
            </a:r>
          </a:p>
          <a:p>
            <a:r>
              <a:rPr lang="pt-BR" sz="2000" dirty="0"/>
              <a:t>    if num == user_num:</a:t>
            </a:r>
          </a:p>
          <a:p>
            <a:r>
              <a:rPr lang="pt-BR" sz="2000" dirty="0"/>
              <a:t>        </a:t>
            </a:r>
            <a:r>
              <a:rPr lang="pt-BR" sz="2000" b="1" dirty="0">
                <a:solidFill>
                  <a:srgbClr val="C00000"/>
                </a:solidFill>
              </a:rPr>
              <a:t>break</a:t>
            </a:r>
          </a:p>
          <a:p>
            <a:r>
              <a:rPr lang="pt-BR" sz="2000" dirty="0"/>
              <a:t>    print('num:', num)</a:t>
            </a:r>
          </a:p>
          <a:p>
            <a:endParaRPr lang="pt-BR" sz="2000" dirty="0"/>
          </a:p>
          <a:p>
            <a:r>
              <a:rPr lang="pt-BR" sz="2000" dirty="0"/>
              <a:t>print('\n*** Exited at num: ', num)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CAE39-2CFF-4A86-95ED-31C260B9A945}"/>
              </a:ext>
            </a:extLst>
          </p:cNvPr>
          <p:cNvSpPr txBox="1"/>
          <p:nvPr/>
        </p:nvSpPr>
        <p:spPr>
          <a:xfrm>
            <a:off x="6620692" y="1667692"/>
            <a:ext cx="5277535" cy="36933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user_num = int(input('Enter a number from 1 to 10: '))</a:t>
            </a:r>
          </a:p>
          <a:p>
            <a:endParaRPr lang="pt-BR" dirty="0"/>
          </a:p>
          <a:p>
            <a:r>
              <a:rPr lang="pt-BR" b="1" dirty="0">
                <a:solidFill>
                  <a:srgbClr val="C00000"/>
                </a:solidFill>
              </a:rPr>
              <a:t>num_found = False</a:t>
            </a:r>
          </a:p>
          <a:p>
            <a:r>
              <a:rPr lang="pt-BR" dirty="0"/>
              <a:t>num = 1</a:t>
            </a:r>
          </a:p>
          <a:p>
            <a:endParaRPr lang="pt-BR" dirty="0"/>
          </a:p>
          <a:p>
            <a:r>
              <a:rPr lang="pt-BR" b="1" dirty="0"/>
              <a:t>while</a:t>
            </a:r>
            <a:r>
              <a:rPr lang="pt-BR" dirty="0"/>
              <a:t> num &lt;= 10 </a:t>
            </a:r>
            <a:r>
              <a:rPr lang="pt-BR" b="1" dirty="0"/>
              <a:t>and</a:t>
            </a:r>
            <a:r>
              <a:rPr lang="pt-BR" dirty="0"/>
              <a:t> </a:t>
            </a:r>
            <a:r>
              <a:rPr lang="pt-BR" b="1" dirty="0">
                <a:solidFill>
                  <a:srgbClr val="00B0F0"/>
                </a:solidFill>
              </a:rPr>
              <a:t>not</a:t>
            </a:r>
            <a:r>
              <a:rPr lang="pt-BR" b="1" dirty="0">
                <a:solidFill>
                  <a:srgbClr val="C00000"/>
                </a:solidFill>
              </a:rPr>
              <a:t> num_found</a:t>
            </a:r>
            <a:r>
              <a:rPr lang="pt-BR" dirty="0"/>
              <a:t>:</a:t>
            </a:r>
          </a:p>
          <a:p>
            <a:r>
              <a:rPr lang="pt-BR" dirty="0"/>
              <a:t>    if num == user_num:</a:t>
            </a:r>
          </a:p>
          <a:p>
            <a:r>
              <a:rPr lang="pt-BR" dirty="0"/>
              <a:t>        </a:t>
            </a:r>
            <a:r>
              <a:rPr lang="pt-BR" b="1" dirty="0">
                <a:solidFill>
                  <a:srgbClr val="C00000"/>
                </a:solidFill>
              </a:rPr>
              <a:t>num_found = True</a:t>
            </a:r>
          </a:p>
          <a:p>
            <a:r>
              <a:rPr lang="pt-BR" dirty="0"/>
              <a:t>    else:</a:t>
            </a:r>
          </a:p>
          <a:p>
            <a:r>
              <a:rPr lang="pt-BR" dirty="0"/>
              <a:t>        print('num:', num)</a:t>
            </a:r>
          </a:p>
          <a:p>
            <a:r>
              <a:rPr lang="pt-BR" dirty="0"/>
              <a:t>        num += 1</a:t>
            </a:r>
          </a:p>
          <a:p>
            <a:endParaRPr lang="pt-BR" dirty="0"/>
          </a:p>
          <a:p>
            <a:r>
              <a:rPr lang="pt-BR" dirty="0"/>
              <a:t>print('\n*** Exited at num: ', num)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F95B9-63E0-479C-B215-BE37BC49C5AB}"/>
              </a:ext>
            </a:extLst>
          </p:cNvPr>
          <p:cNvSpPr txBox="1"/>
          <p:nvPr/>
        </p:nvSpPr>
        <p:spPr>
          <a:xfrm>
            <a:off x="326571" y="1230085"/>
            <a:ext cx="229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Break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056546-A1BA-4EF5-8375-107CC22417B8}"/>
              </a:ext>
            </a:extLst>
          </p:cNvPr>
          <p:cNvSpPr txBox="1"/>
          <p:nvPr/>
        </p:nvSpPr>
        <p:spPr>
          <a:xfrm>
            <a:off x="6520542" y="1230085"/>
            <a:ext cx="446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While loop with Boolean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429A5-6192-4D61-A517-D6C2123584C5}"/>
              </a:ext>
            </a:extLst>
          </p:cNvPr>
          <p:cNvSpPr txBox="1"/>
          <p:nvPr/>
        </p:nvSpPr>
        <p:spPr>
          <a:xfrm>
            <a:off x="2623457" y="4142407"/>
            <a:ext cx="2699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</a:rPr>
              <a:t>Use breaks this sparingly!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6ECF8-AD9C-4AFC-92F1-0D87B309B5E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6089" y="5159926"/>
            <a:ext cx="3313339" cy="14544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112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48AA1-93C0-427E-9EB5-AB28E447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24F06-072B-400C-807D-A4AED750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2CCF3-188B-4EEA-868F-E8A0728A0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Note: we will code Nested Loops again in Ch 7 when we work with 2-dimensional lists</a:t>
            </a:r>
          </a:p>
        </p:txBody>
      </p:sp>
    </p:spTree>
    <p:extLst>
      <p:ext uri="{BB962C8B-B14F-4D97-AF65-F5344CB8AC3E}">
        <p14:creationId xmlns:p14="http://schemas.microsoft.com/office/powerpoint/2010/main" val="3389604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FOR Loop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C48816-1054-4609-B403-BED228BABF17}"/>
              </a:ext>
            </a:extLst>
          </p:cNvPr>
          <p:cNvSpPr/>
          <p:nvPr/>
        </p:nvSpPr>
        <p:spPr>
          <a:xfrm>
            <a:off x="3521166" y="1858397"/>
            <a:ext cx="6258560" cy="8309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course</a:t>
            </a:r>
            <a:r>
              <a:rPr lang="en-US" sz="2400" dirty="0"/>
              <a:t> in </a:t>
            </a:r>
            <a:r>
              <a:rPr lang="en-US" sz="2400" b="1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'MIS3301</a:t>
            </a:r>
            <a:r>
              <a:rPr lang="en-US" sz="2400" b="1" dirty="0"/>
              <a:t>', </a:t>
            </a:r>
            <a:r>
              <a:rPr lang="en-US" sz="2400" b="1" dirty="0">
                <a:solidFill>
                  <a:srgbClr val="0070C0"/>
                </a:solidFill>
              </a:rPr>
              <a:t>'MIS3320</a:t>
            </a:r>
            <a:r>
              <a:rPr lang="en-US" sz="2400" b="1" dirty="0"/>
              <a:t>', </a:t>
            </a:r>
            <a:r>
              <a:rPr lang="en-US" sz="2400" b="1" dirty="0">
                <a:solidFill>
                  <a:srgbClr val="0070C0"/>
                </a:solidFill>
              </a:rPr>
              <a:t>'MIS4321</a:t>
            </a:r>
            <a:r>
              <a:rPr lang="en-US" sz="2400" b="1" dirty="0"/>
              <a:t>']</a:t>
            </a:r>
            <a:r>
              <a:rPr lang="en-US" sz="2400" dirty="0"/>
              <a:t>:</a:t>
            </a:r>
          </a:p>
          <a:p>
            <a:r>
              <a:rPr lang="en-US" sz="2400" b="1" dirty="0"/>
              <a:t>    for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section</a:t>
            </a:r>
            <a:r>
              <a:rPr lang="en-US" sz="2400" dirty="0"/>
              <a:t> in </a:t>
            </a:r>
            <a:r>
              <a:rPr lang="en-US" sz="2400" b="1" dirty="0"/>
              <a:t>['01', '02']</a:t>
            </a:r>
            <a:r>
              <a:rPr lang="en-US" sz="24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423AD-EFEC-4EA5-9DAF-6D3D16D69913}"/>
              </a:ext>
            </a:extLst>
          </p:cNvPr>
          <p:cNvSpPr txBox="1"/>
          <p:nvPr/>
        </p:nvSpPr>
        <p:spPr>
          <a:xfrm>
            <a:off x="5066559" y="3522736"/>
            <a:ext cx="2711768" cy="3139321"/>
          </a:xfrm>
          <a:custGeom>
            <a:avLst/>
            <a:gdLst>
              <a:gd name="connsiteX0" fmla="*/ 0 w 2711768"/>
              <a:gd name="connsiteY0" fmla="*/ 0 h 3139321"/>
              <a:gd name="connsiteX1" fmla="*/ 488118 w 2711768"/>
              <a:gd name="connsiteY1" fmla="*/ 0 h 3139321"/>
              <a:gd name="connsiteX2" fmla="*/ 1084707 w 2711768"/>
              <a:gd name="connsiteY2" fmla="*/ 0 h 3139321"/>
              <a:gd name="connsiteX3" fmla="*/ 1627061 w 2711768"/>
              <a:gd name="connsiteY3" fmla="*/ 0 h 3139321"/>
              <a:gd name="connsiteX4" fmla="*/ 2115179 w 2711768"/>
              <a:gd name="connsiteY4" fmla="*/ 0 h 3139321"/>
              <a:gd name="connsiteX5" fmla="*/ 2711768 w 2711768"/>
              <a:gd name="connsiteY5" fmla="*/ 0 h 3139321"/>
              <a:gd name="connsiteX6" fmla="*/ 2711768 w 2711768"/>
              <a:gd name="connsiteY6" fmla="*/ 460434 h 3139321"/>
              <a:gd name="connsiteX7" fmla="*/ 2711768 w 2711768"/>
              <a:gd name="connsiteY7" fmla="*/ 889474 h 3139321"/>
              <a:gd name="connsiteX8" fmla="*/ 2711768 w 2711768"/>
              <a:gd name="connsiteY8" fmla="*/ 1444088 h 3139321"/>
              <a:gd name="connsiteX9" fmla="*/ 2711768 w 2711768"/>
              <a:gd name="connsiteY9" fmla="*/ 1873128 h 3139321"/>
              <a:gd name="connsiteX10" fmla="*/ 2711768 w 2711768"/>
              <a:gd name="connsiteY10" fmla="*/ 2302169 h 3139321"/>
              <a:gd name="connsiteX11" fmla="*/ 2711768 w 2711768"/>
              <a:gd name="connsiteY11" fmla="*/ 3139321 h 3139321"/>
              <a:gd name="connsiteX12" fmla="*/ 2196532 w 2711768"/>
              <a:gd name="connsiteY12" fmla="*/ 3139321 h 3139321"/>
              <a:gd name="connsiteX13" fmla="*/ 1735532 w 2711768"/>
              <a:gd name="connsiteY13" fmla="*/ 3139321 h 3139321"/>
              <a:gd name="connsiteX14" fmla="*/ 1166060 w 2711768"/>
              <a:gd name="connsiteY14" fmla="*/ 3139321 h 3139321"/>
              <a:gd name="connsiteX15" fmla="*/ 623707 w 2711768"/>
              <a:gd name="connsiteY15" fmla="*/ 3139321 h 3139321"/>
              <a:gd name="connsiteX16" fmla="*/ 0 w 2711768"/>
              <a:gd name="connsiteY16" fmla="*/ 3139321 h 3139321"/>
              <a:gd name="connsiteX17" fmla="*/ 0 w 2711768"/>
              <a:gd name="connsiteY17" fmla="*/ 2710280 h 3139321"/>
              <a:gd name="connsiteX18" fmla="*/ 0 w 2711768"/>
              <a:gd name="connsiteY18" fmla="*/ 2155667 h 3139321"/>
              <a:gd name="connsiteX19" fmla="*/ 0 w 2711768"/>
              <a:gd name="connsiteY19" fmla="*/ 1601054 h 3139321"/>
              <a:gd name="connsiteX20" fmla="*/ 0 w 2711768"/>
              <a:gd name="connsiteY20" fmla="*/ 1077834 h 3139321"/>
              <a:gd name="connsiteX21" fmla="*/ 0 w 2711768"/>
              <a:gd name="connsiteY21" fmla="*/ 554613 h 3139321"/>
              <a:gd name="connsiteX22" fmla="*/ 0 w 2711768"/>
              <a:gd name="connsiteY22" fmla="*/ 0 h 313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11768" h="3139321" extrusionOk="0">
                <a:moveTo>
                  <a:pt x="0" y="0"/>
                </a:moveTo>
                <a:cubicBezTo>
                  <a:pt x="194393" y="-34170"/>
                  <a:pt x="309968" y="1891"/>
                  <a:pt x="488118" y="0"/>
                </a:cubicBezTo>
                <a:cubicBezTo>
                  <a:pt x="666268" y="-1891"/>
                  <a:pt x="807573" y="62315"/>
                  <a:pt x="1084707" y="0"/>
                </a:cubicBezTo>
                <a:cubicBezTo>
                  <a:pt x="1361841" y="-62315"/>
                  <a:pt x="1397241" y="9579"/>
                  <a:pt x="1627061" y="0"/>
                </a:cubicBezTo>
                <a:cubicBezTo>
                  <a:pt x="1856881" y="-9579"/>
                  <a:pt x="1995662" y="52920"/>
                  <a:pt x="2115179" y="0"/>
                </a:cubicBezTo>
                <a:cubicBezTo>
                  <a:pt x="2234696" y="-52920"/>
                  <a:pt x="2442819" y="35894"/>
                  <a:pt x="2711768" y="0"/>
                </a:cubicBezTo>
                <a:cubicBezTo>
                  <a:pt x="2757030" y="166140"/>
                  <a:pt x="2686463" y="365197"/>
                  <a:pt x="2711768" y="460434"/>
                </a:cubicBezTo>
                <a:cubicBezTo>
                  <a:pt x="2737073" y="555671"/>
                  <a:pt x="2697335" y="678379"/>
                  <a:pt x="2711768" y="889474"/>
                </a:cubicBezTo>
                <a:cubicBezTo>
                  <a:pt x="2726201" y="1100569"/>
                  <a:pt x="2666002" y="1210020"/>
                  <a:pt x="2711768" y="1444088"/>
                </a:cubicBezTo>
                <a:cubicBezTo>
                  <a:pt x="2757534" y="1678156"/>
                  <a:pt x="2694507" y="1679652"/>
                  <a:pt x="2711768" y="1873128"/>
                </a:cubicBezTo>
                <a:cubicBezTo>
                  <a:pt x="2729029" y="2066604"/>
                  <a:pt x="2705273" y="2150874"/>
                  <a:pt x="2711768" y="2302169"/>
                </a:cubicBezTo>
                <a:cubicBezTo>
                  <a:pt x="2718263" y="2453464"/>
                  <a:pt x="2658522" y="2909537"/>
                  <a:pt x="2711768" y="3139321"/>
                </a:cubicBezTo>
                <a:cubicBezTo>
                  <a:pt x="2455913" y="3169573"/>
                  <a:pt x="2391376" y="3090077"/>
                  <a:pt x="2196532" y="3139321"/>
                </a:cubicBezTo>
                <a:cubicBezTo>
                  <a:pt x="2001688" y="3188565"/>
                  <a:pt x="1924171" y="3087360"/>
                  <a:pt x="1735532" y="3139321"/>
                </a:cubicBezTo>
                <a:cubicBezTo>
                  <a:pt x="1546893" y="3191282"/>
                  <a:pt x="1289290" y="3115394"/>
                  <a:pt x="1166060" y="3139321"/>
                </a:cubicBezTo>
                <a:cubicBezTo>
                  <a:pt x="1042830" y="3163248"/>
                  <a:pt x="739034" y="3136816"/>
                  <a:pt x="623707" y="3139321"/>
                </a:cubicBezTo>
                <a:cubicBezTo>
                  <a:pt x="508380" y="3141826"/>
                  <a:pt x="183956" y="3137822"/>
                  <a:pt x="0" y="3139321"/>
                </a:cubicBezTo>
                <a:cubicBezTo>
                  <a:pt x="-50377" y="3046624"/>
                  <a:pt x="14257" y="2922721"/>
                  <a:pt x="0" y="2710280"/>
                </a:cubicBezTo>
                <a:cubicBezTo>
                  <a:pt x="-14257" y="2497839"/>
                  <a:pt x="12176" y="2380689"/>
                  <a:pt x="0" y="2155667"/>
                </a:cubicBezTo>
                <a:cubicBezTo>
                  <a:pt x="-12176" y="1930645"/>
                  <a:pt x="47315" y="1817309"/>
                  <a:pt x="0" y="1601054"/>
                </a:cubicBezTo>
                <a:cubicBezTo>
                  <a:pt x="-47315" y="1384799"/>
                  <a:pt x="53171" y="1311751"/>
                  <a:pt x="0" y="1077834"/>
                </a:cubicBezTo>
                <a:cubicBezTo>
                  <a:pt x="-53171" y="843917"/>
                  <a:pt x="48600" y="745999"/>
                  <a:pt x="0" y="554613"/>
                </a:cubicBezTo>
                <a:cubicBezTo>
                  <a:pt x="-48600" y="363227"/>
                  <a:pt x="44956" y="15365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83694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Processes Course </a:t>
            </a:r>
            <a:r>
              <a:rPr lang="en-US" b="1" dirty="0">
                <a:solidFill>
                  <a:srgbClr val="0070C0"/>
                </a:solidFill>
              </a:rPr>
              <a:t>MIS3301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Section 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Section 02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Processes Course </a:t>
            </a:r>
            <a:r>
              <a:rPr lang="en-US" b="1" dirty="0">
                <a:solidFill>
                  <a:srgbClr val="0070C0"/>
                </a:solidFill>
              </a:rPr>
              <a:t>MIS3320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Section 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Section 02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Processes Course </a:t>
            </a:r>
            <a:r>
              <a:rPr lang="en-US" b="1" dirty="0">
                <a:solidFill>
                  <a:srgbClr val="0070C0"/>
                </a:solidFill>
              </a:rPr>
              <a:t>MIS4321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Section 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Section 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CCEED-C5A0-4432-B2AC-57AABFCD45D7}"/>
              </a:ext>
            </a:extLst>
          </p:cNvPr>
          <p:cNvSpPr txBox="1"/>
          <p:nvPr/>
        </p:nvSpPr>
        <p:spPr>
          <a:xfrm>
            <a:off x="5259881" y="2961396"/>
            <a:ext cx="238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Processing order: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78B2CB-9DB5-49E5-B8D9-3C5F96737CEF}"/>
              </a:ext>
            </a:extLst>
          </p:cNvPr>
          <p:cNvGrpSpPr/>
          <p:nvPr/>
        </p:nvGrpSpPr>
        <p:grpSpPr>
          <a:xfrm>
            <a:off x="1393371" y="1930519"/>
            <a:ext cx="2188029" cy="400110"/>
            <a:chOff x="849085" y="1371600"/>
            <a:chExt cx="218802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B6E4A2-231E-4B2B-854D-16878C18640F}"/>
                </a:ext>
              </a:extLst>
            </p:cNvPr>
            <p:cNvSpPr txBox="1"/>
            <p:nvPr/>
          </p:nvSpPr>
          <p:spPr>
            <a:xfrm>
              <a:off x="849085" y="1371600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Outer loop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6F29F8C-FA21-4D16-B5F6-AFBC07F39CFC}"/>
                </a:ext>
              </a:extLst>
            </p:cNvPr>
            <p:cNvCxnSpPr>
              <a:cxnSpLocks/>
            </p:cNvCxnSpPr>
            <p:nvPr/>
          </p:nvCxnSpPr>
          <p:spPr>
            <a:xfrm>
              <a:off x="2427514" y="1571655"/>
              <a:ext cx="6096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F300FE-DB71-406F-B582-809D4A2F8A43}"/>
              </a:ext>
            </a:extLst>
          </p:cNvPr>
          <p:cNvGrpSpPr/>
          <p:nvPr/>
        </p:nvGrpSpPr>
        <p:grpSpPr>
          <a:xfrm>
            <a:off x="1741716" y="2278862"/>
            <a:ext cx="2122712" cy="400110"/>
            <a:chOff x="1197430" y="1719943"/>
            <a:chExt cx="2122712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24780A-8ACC-435D-A45C-FF4DB95D1497}"/>
                </a:ext>
              </a:extLst>
            </p:cNvPr>
            <p:cNvSpPr txBox="1"/>
            <p:nvPr/>
          </p:nvSpPr>
          <p:spPr>
            <a:xfrm>
              <a:off x="1197430" y="1719943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Inner loop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6E73858-EB0B-4816-BD3A-06A545F0C842}"/>
                </a:ext>
              </a:extLst>
            </p:cNvPr>
            <p:cNvCxnSpPr>
              <a:cxnSpLocks/>
            </p:cNvCxnSpPr>
            <p:nvPr/>
          </p:nvCxnSpPr>
          <p:spPr>
            <a:xfrm>
              <a:off x="2710542" y="1919998"/>
              <a:ext cx="6096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E6ECB0-38BA-40F9-897E-A84A23C83BBA}"/>
              </a:ext>
            </a:extLst>
          </p:cNvPr>
          <p:cNvSpPr txBox="1"/>
          <p:nvPr/>
        </p:nvSpPr>
        <p:spPr>
          <a:xfrm>
            <a:off x="598714" y="979714"/>
            <a:ext cx="473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: understand the Processing Logic</a:t>
            </a:r>
          </a:p>
        </p:txBody>
      </p:sp>
    </p:spTree>
    <p:extLst>
      <p:ext uri="{BB962C8B-B14F-4D97-AF65-F5344CB8AC3E}">
        <p14:creationId xmlns:p14="http://schemas.microsoft.com/office/powerpoint/2010/main" val="229094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 loop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3F55EA-8B76-4385-B161-5E54875A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7097486" cy="5277678"/>
          </a:xfrm>
        </p:spPr>
        <p:txBody>
          <a:bodyPr>
            <a:normAutofit/>
          </a:bodyPr>
          <a:lstStyle/>
          <a:p>
            <a:r>
              <a:rPr lang="en-US" dirty="0"/>
              <a:t>The WHILE loop is a </a:t>
            </a:r>
            <a:r>
              <a:rPr lang="en-US" b="1" i="1" dirty="0"/>
              <a:t>condition-controlled loop</a:t>
            </a:r>
          </a:p>
          <a:p>
            <a:pPr lvl="1"/>
            <a:r>
              <a:rPr lang="en-US" dirty="0"/>
              <a:t>It uses a true/false condition to control the number of iterations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also known as a </a:t>
            </a:r>
            <a:r>
              <a:rPr lang="en-US" b="1" dirty="0"/>
              <a:t>pre-test loop</a:t>
            </a:r>
            <a:r>
              <a:rPr lang="en-US" dirty="0"/>
              <a:t> because it must pass the condition before entering the loop.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B70D07-9AFB-4932-A072-16958BEFCAB7}"/>
              </a:ext>
            </a:extLst>
          </p:cNvPr>
          <p:cNvGrpSpPr/>
          <p:nvPr/>
        </p:nvGrpSpPr>
        <p:grpSpPr>
          <a:xfrm>
            <a:off x="8407320" y="966787"/>
            <a:ext cx="3022679" cy="5348463"/>
            <a:chOff x="8657692" y="1119187"/>
            <a:chExt cx="3013608" cy="53324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AFCAB1-6FEB-47C4-94BB-BB95795D3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57692" y="1119187"/>
              <a:ext cx="3013608" cy="5332413"/>
            </a:xfrm>
            <a:prstGeom prst="rect">
              <a:avLst/>
            </a:prstGeom>
          </p:spPr>
        </p:pic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5F49F383-7FEA-418B-B167-9E1B6AA28291}"/>
                </a:ext>
              </a:extLst>
            </p:cNvPr>
            <p:cNvSpPr/>
            <p:nvPr/>
          </p:nvSpPr>
          <p:spPr>
            <a:xfrm>
              <a:off x="8877269" y="2828290"/>
              <a:ext cx="1177956" cy="850900"/>
            </a:xfrm>
            <a:prstGeom prst="diamond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61438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FOR Loop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50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14F058-52D7-467C-801C-36F72D679DC3}"/>
              </a:ext>
            </a:extLst>
          </p:cNvPr>
          <p:cNvGrpSpPr/>
          <p:nvPr/>
        </p:nvGrpSpPr>
        <p:grpSpPr>
          <a:xfrm>
            <a:off x="1676400" y="1959429"/>
            <a:ext cx="9437914" cy="3526971"/>
            <a:chOff x="1676400" y="1654629"/>
            <a:chExt cx="9437914" cy="35269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FFE6E2-9D57-4995-91D3-7347B6EBAF71}"/>
                </a:ext>
              </a:extLst>
            </p:cNvPr>
            <p:cNvSpPr/>
            <p:nvPr/>
          </p:nvSpPr>
          <p:spPr>
            <a:xfrm>
              <a:off x="1676400" y="1654629"/>
              <a:ext cx="9437914" cy="352697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C48816-1054-4609-B403-BED228BABF17}"/>
                </a:ext>
              </a:extLst>
            </p:cNvPr>
            <p:cNvSpPr/>
            <p:nvPr/>
          </p:nvSpPr>
          <p:spPr>
            <a:xfrm>
              <a:off x="1735909" y="1713136"/>
              <a:ext cx="9128034" cy="58477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cs typeface="Courier New" panose="02070309020205020404" pitchFamily="49" charset="0"/>
                </a:rPr>
                <a:t>for</a:t>
              </a:r>
              <a:r>
                <a:rPr lang="en-US" sz="3200" dirty="0">
                  <a:cs typeface="Courier New" panose="02070309020205020404" pitchFamily="49" charset="0"/>
                </a:rPr>
                <a:t> </a:t>
              </a:r>
              <a:r>
                <a:rPr lang="en-US" sz="3200" b="1" dirty="0">
                  <a:solidFill>
                    <a:schemeClr val="accent2">
                      <a:lumMod val="75000"/>
                    </a:schemeClr>
                  </a:solidFill>
                  <a:cs typeface="Courier New" panose="02070309020205020404" pitchFamily="49" charset="0"/>
                </a:rPr>
                <a:t>course</a:t>
              </a:r>
              <a:r>
                <a:rPr lang="en-US" sz="3200" dirty="0">
                  <a:cs typeface="Courier New" panose="02070309020205020404" pitchFamily="49" charset="0"/>
                </a:rPr>
                <a:t> in </a:t>
              </a:r>
              <a:r>
                <a:rPr lang="en-US" sz="3200" b="1" dirty="0">
                  <a:cs typeface="Courier New" panose="02070309020205020404" pitchFamily="49" charset="0"/>
                </a:rPr>
                <a:t>['MIS3301', 'MIS3320', 'MIS4321']</a:t>
              </a:r>
              <a:r>
                <a:rPr lang="en-US" sz="3200" dirty="0">
                  <a:cs typeface="Courier New" panose="02070309020205020404" pitchFamily="49" charset="0"/>
                </a:rPr>
                <a:t>: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B7E68F-CFF3-4A32-B5A3-F612BE443306}"/>
                </a:ext>
              </a:extLst>
            </p:cNvPr>
            <p:cNvGrpSpPr/>
            <p:nvPr/>
          </p:nvGrpSpPr>
          <p:grpSpPr>
            <a:xfrm>
              <a:off x="2068286" y="2307772"/>
              <a:ext cx="4234542" cy="511628"/>
              <a:chOff x="2068286" y="2242457"/>
              <a:chExt cx="4234542" cy="51162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991A16-D6E4-4AD1-9C44-E5ABB8B278CD}"/>
                  </a:ext>
                </a:extLst>
              </p:cNvPr>
              <p:cNvSpPr/>
              <p:nvPr/>
            </p:nvSpPr>
            <p:spPr>
              <a:xfrm>
                <a:off x="2068286" y="2242457"/>
                <a:ext cx="4234542" cy="5116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633C875-550A-4EAD-87FD-D24800F1EF1E}"/>
                  </a:ext>
                </a:extLst>
              </p:cNvPr>
              <p:cNvSpPr/>
              <p:nvPr/>
            </p:nvSpPr>
            <p:spPr>
              <a:xfrm>
                <a:off x="2160814" y="2286000"/>
                <a:ext cx="424543" cy="42454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C0DAD6-02D8-4B5C-9555-C10F80FCA11E}"/>
              </a:ext>
            </a:extLst>
          </p:cNvPr>
          <p:cNvGrpSpPr/>
          <p:nvPr/>
        </p:nvGrpSpPr>
        <p:grpSpPr>
          <a:xfrm>
            <a:off x="2068286" y="4800600"/>
            <a:ext cx="4234542" cy="511628"/>
            <a:chOff x="2068286" y="4005943"/>
            <a:chExt cx="4234542" cy="5116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9C6FD7-34EF-4FDA-8727-3FA2593CA6BA}"/>
                </a:ext>
              </a:extLst>
            </p:cNvPr>
            <p:cNvSpPr/>
            <p:nvPr/>
          </p:nvSpPr>
          <p:spPr>
            <a:xfrm>
              <a:off x="2068286" y="4005943"/>
              <a:ext cx="4234542" cy="511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791168-1508-4DE7-B2DA-660153579A64}"/>
                </a:ext>
              </a:extLst>
            </p:cNvPr>
            <p:cNvSpPr/>
            <p:nvPr/>
          </p:nvSpPr>
          <p:spPr>
            <a:xfrm>
              <a:off x="2160814" y="4049486"/>
              <a:ext cx="424543" cy="42454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868EDA-C060-4BDD-B2C9-98F8F7B6803E}"/>
              </a:ext>
            </a:extLst>
          </p:cNvPr>
          <p:cNvGrpSpPr/>
          <p:nvPr/>
        </p:nvGrpSpPr>
        <p:grpSpPr>
          <a:xfrm>
            <a:off x="1735909" y="3237135"/>
            <a:ext cx="9128034" cy="1084493"/>
            <a:chOff x="1735909" y="2932335"/>
            <a:chExt cx="9128034" cy="108449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DADF19-B15A-4FAB-B389-67D3F76C6B18}"/>
                </a:ext>
              </a:extLst>
            </p:cNvPr>
            <p:cNvGrpSpPr/>
            <p:nvPr/>
          </p:nvGrpSpPr>
          <p:grpSpPr>
            <a:xfrm>
              <a:off x="2667000" y="3505200"/>
              <a:ext cx="4234542" cy="511628"/>
              <a:chOff x="2667000" y="3309257"/>
              <a:chExt cx="4234542" cy="51162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25EA67-833D-4A3A-A815-CE4A015F9FFD}"/>
                  </a:ext>
                </a:extLst>
              </p:cNvPr>
              <p:cNvSpPr/>
              <p:nvPr/>
            </p:nvSpPr>
            <p:spPr>
              <a:xfrm>
                <a:off x="2667000" y="3309257"/>
                <a:ext cx="4234542" cy="5116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56250EF-C317-4C87-8C62-AC5707E201C2}"/>
                  </a:ext>
                </a:extLst>
              </p:cNvPr>
              <p:cNvSpPr/>
              <p:nvPr/>
            </p:nvSpPr>
            <p:spPr>
              <a:xfrm>
                <a:off x="2764972" y="3352800"/>
                <a:ext cx="424543" cy="42454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541955-B779-4083-AF1B-C5799714DAEF}"/>
                </a:ext>
              </a:extLst>
            </p:cNvPr>
            <p:cNvSpPr/>
            <p:nvPr/>
          </p:nvSpPr>
          <p:spPr>
            <a:xfrm>
              <a:off x="1735909" y="2932335"/>
              <a:ext cx="9128034" cy="58477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cs typeface="Courier New" panose="02070309020205020404" pitchFamily="49" charset="0"/>
                </a:rPr>
                <a:t>    for</a:t>
              </a:r>
              <a:r>
                <a:rPr lang="en-US" sz="3200" dirty="0">
                  <a:cs typeface="Courier New" panose="02070309020205020404" pitchFamily="49" charset="0"/>
                </a:rPr>
                <a:t> </a:t>
              </a:r>
              <a:r>
                <a:rPr lang="en-US" sz="3200" b="1" dirty="0">
                  <a:solidFill>
                    <a:schemeClr val="accent2">
                      <a:lumMod val="75000"/>
                    </a:schemeClr>
                  </a:solidFill>
                  <a:cs typeface="Courier New" panose="02070309020205020404" pitchFamily="49" charset="0"/>
                </a:rPr>
                <a:t>section</a:t>
              </a:r>
              <a:r>
                <a:rPr lang="en-US" sz="3200" dirty="0">
                  <a:cs typeface="Courier New" panose="02070309020205020404" pitchFamily="49" charset="0"/>
                </a:rPr>
                <a:t> in </a:t>
              </a:r>
              <a:r>
                <a:rPr lang="en-US" sz="3200" b="1" dirty="0">
                  <a:cs typeface="Courier New" panose="02070309020205020404" pitchFamily="49" charset="0"/>
                </a:rPr>
                <a:t>['01', '02']</a:t>
              </a:r>
              <a:r>
                <a:rPr lang="en-US" sz="3200" dirty="0">
                  <a:cs typeface="Courier New" panose="02070309020205020404" pitchFamily="49" charset="0"/>
                </a:rPr>
                <a:t>: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2C50AEA-76A8-4A22-914F-19FF2D5B2C6E}"/>
              </a:ext>
            </a:extLst>
          </p:cNvPr>
          <p:cNvSpPr txBox="1"/>
          <p:nvPr/>
        </p:nvSpPr>
        <p:spPr>
          <a:xfrm>
            <a:off x="598714" y="979714"/>
            <a:ext cx="389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: know where to add code</a:t>
            </a:r>
          </a:p>
        </p:txBody>
      </p:sp>
    </p:spTree>
    <p:extLst>
      <p:ext uri="{BB962C8B-B14F-4D97-AF65-F5344CB8AC3E}">
        <p14:creationId xmlns:p14="http://schemas.microsoft.com/office/powerpoint/2010/main" val="116399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FOR Loops - Course &amp; Section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CDBD-CD00-4CCB-8052-68DFA36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C48816-1054-4609-B403-BED228BABF17}"/>
              </a:ext>
            </a:extLst>
          </p:cNvPr>
          <p:cNvSpPr/>
          <p:nvPr/>
        </p:nvSpPr>
        <p:spPr>
          <a:xfrm>
            <a:off x="599440" y="1248678"/>
            <a:ext cx="6258560" cy="15696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course</a:t>
            </a:r>
            <a:r>
              <a:rPr lang="en-US" sz="2400" dirty="0"/>
              <a:t> in </a:t>
            </a:r>
            <a:r>
              <a:rPr lang="en-US" sz="2400" b="1" dirty="0"/>
              <a:t>['MIS3301', 'MIS3320', 'MIS4321']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print(course)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section</a:t>
            </a:r>
            <a:r>
              <a:rPr lang="en-US" sz="2400" dirty="0"/>
              <a:t> in </a:t>
            </a:r>
            <a:r>
              <a:rPr lang="en-US" sz="2400" b="1" dirty="0"/>
              <a:t>['01', '02']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print('  ', section)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E8037-4C69-4AB6-B235-795BDD1828A9}"/>
              </a:ext>
            </a:extLst>
          </p:cNvPr>
          <p:cNvSpPr/>
          <p:nvPr/>
        </p:nvSpPr>
        <p:spPr>
          <a:xfrm>
            <a:off x="599440" y="4377958"/>
            <a:ext cx="6258560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course</a:t>
            </a:r>
            <a:r>
              <a:rPr lang="en-US" sz="2400" dirty="0"/>
              <a:t> in </a:t>
            </a:r>
            <a:r>
              <a:rPr lang="en-US" sz="2400" b="1" dirty="0"/>
              <a:t>['MIS3301', 'MIS3320', 'MIS4321']</a:t>
            </a:r>
            <a:r>
              <a:rPr lang="en-US" sz="2400" dirty="0"/>
              <a:t>:</a:t>
            </a:r>
          </a:p>
          <a:p>
            <a:r>
              <a:rPr lang="en-US" sz="2400" b="1" dirty="0"/>
              <a:t>    for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section</a:t>
            </a:r>
            <a:r>
              <a:rPr lang="en-US" sz="2400" dirty="0"/>
              <a:t> in </a:t>
            </a:r>
            <a:r>
              <a:rPr lang="en-US" sz="2400" b="1" dirty="0"/>
              <a:t>['01', '02']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print(course, '-', section)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825DA5-485F-4F30-9EFA-DAF10F5B6EE5}"/>
              </a:ext>
            </a:extLst>
          </p:cNvPr>
          <p:cNvGrpSpPr/>
          <p:nvPr/>
        </p:nvGrpSpPr>
        <p:grpSpPr>
          <a:xfrm>
            <a:off x="8315960" y="843280"/>
            <a:ext cx="1697003" cy="2940923"/>
            <a:chOff x="8315960" y="843280"/>
            <a:chExt cx="1697003" cy="29409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8423AD-EFEC-4EA5-9DAF-6D3D16D69913}"/>
                </a:ext>
              </a:extLst>
            </p:cNvPr>
            <p:cNvSpPr txBox="1"/>
            <p:nvPr/>
          </p:nvSpPr>
          <p:spPr>
            <a:xfrm>
              <a:off x="8444392" y="1198880"/>
              <a:ext cx="1532728" cy="25853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53836942">
                    <a:custGeom>
                      <a:avLst/>
                      <a:gdLst>
                        <a:gd name="connsiteX0" fmla="*/ 0 w 1013419"/>
                        <a:gd name="connsiteY0" fmla="*/ 0 h 2585323"/>
                        <a:gd name="connsiteX1" fmla="*/ 486441 w 1013419"/>
                        <a:gd name="connsiteY1" fmla="*/ 0 h 2585323"/>
                        <a:gd name="connsiteX2" fmla="*/ 1013419 w 1013419"/>
                        <a:gd name="connsiteY2" fmla="*/ 0 h 2585323"/>
                        <a:gd name="connsiteX3" fmla="*/ 1013419 w 1013419"/>
                        <a:gd name="connsiteY3" fmla="*/ 517065 h 2585323"/>
                        <a:gd name="connsiteX4" fmla="*/ 1013419 w 1013419"/>
                        <a:gd name="connsiteY4" fmla="*/ 1085836 h 2585323"/>
                        <a:gd name="connsiteX5" fmla="*/ 1013419 w 1013419"/>
                        <a:gd name="connsiteY5" fmla="*/ 1525341 h 2585323"/>
                        <a:gd name="connsiteX6" fmla="*/ 1013419 w 1013419"/>
                        <a:gd name="connsiteY6" fmla="*/ 1964845 h 2585323"/>
                        <a:gd name="connsiteX7" fmla="*/ 1013419 w 1013419"/>
                        <a:gd name="connsiteY7" fmla="*/ 2585323 h 2585323"/>
                        <a:gd name="connsiteX8" fmla="*/ 496575 w 1013419"/>
                        <a:gd name="connsiteY8" fmla="*/ 2585323 h 2585323"/>
                        <a:gd name="connsiteX9" fmla="*/ 0 w 1013419"/>
                        <a:gd name="connsiteY9" fmla="*/ 2585323 h 2585323"/>
                        <a:gd name="connsiteX10" fmla="*/ 0 w 1013419"/>
                        <a:gd name="connsiteY10" fmla="*/ 2068258 h 2585323"/>
                        <a:gd name="connsiteX11" fmla="*/ 0 w 1013419"/>
                        <a:gd name="connsiteY11" fmla="*/ 1525341 h 2585323"/>
                        <a:gd name="connsiteX12" fmla="*/ 0 w 1013419"/>
                        <a:gd name="connsiteY12" fmla="*/ 982423 h 2585323"/>
                        <a:gd name="connsiteX13" fmla="*/ 0 w 1013419"/>
                        <a:gd name="connsiteY13" fmla="*/ 517065 h 2585323"/>
                        <a:gd name="connsiteX14" fmla="*/ 0 w 1013419"/>
                        <a:gd name="connsiteY14" fmla="*/ 0 h 25853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013419" h="2585323" extrusionOk="0">
                          <a:moveTo>
                            <a:pt x="0" y="0"/>
                          </a:moveTo>
                          <a:cubicBezTo>
                            <a:pt x="146617" y="-5127"/>
                            <a:pt x="290092" y="31941"/>
                            <a:pt x="486441" y="0"/>
                          </a:cubicBezTo>
                          <a:cubicBezTo>
                            <a:pt x="682790" y="-31941"/>
                            <a:pt x="905962" y="62028"/>
                            <a:pt x="1013419" y="0"/>
                          </a:cubicBezTo>
                          <a:cubicBezTo>
                            <a:pt x="1044591" y="129437"/>
                            <a:pt x="1008911" y="398774"/>
                            <a:pt x="1013419" y="517065"/>
                          </a:cubicBezTo>
                          <a:cubicBezTo>
                            <a:pt x="1017927" y="635356"/>
                            <a:pt x="982680" y="874360"/>
                            <a:pt x="1013419" y="1085836"/>
                          </a:cubicBezTo>
                          <a:cubicBezTo>
                            <a:pt x="1044158" y="1297312"/>
                            <a:pt x="977128" y="1430478"/>
                            <a:pt x="1013419" y="1525341"/>
                          </a:cubicBezTo>
                          <a:cubicBezTo>
                            <a:pt x="1049710" y="1620205"/>
                            <a:pt x="997649" y="1780759"/>
                            <a:pt x="1013419" y="1964845"/>
                          </a:cubicBezTo>
                          <a:cubicBezTo>
                            <a:pt x="1029189" y="2148931"/>
                            <a:pt x="960557" y="2392566"/>
                            <a:pt x="1013419" y="2585323"/>
                          </a:cubicBezTo>
                          <a:cubicBezTo>
                            <a:pt x="817647" y="2589333"/>
                            <a:pt x="609721" y="2579511"/>
                            <a:pt x="496575" y="2585323"/>
                          </a:cubicBezTo>
                          <a:cubicBezTo>
                            <a:pt x="383429" y="2591135"/>
                            <a:pt x="136694" y="2560176"/>
                            <a:pt x="0" y="2585323"/>
                          </a:cubicBezTo>
                          <a:cubicBezTo>
                            <a:pt x="-52519" y="2389978"/>
                            <a:pt x="50371" y="2244715"/>
                            <a:pt x="0" y="2068258"/>
                          </a:cubicBezTo>
                          <a:cubicBezTo>
                            <a:pt x="-50371" y="1891801"/>
                            <a:pt x="42951" y="1705247"/>
                            <a:pt x="0" y="1525341"/>
                          </a:cubicBezTo>
                          <a:cubicBezTo>
                            <a:pt x="-42951" y="1345435"/>
                            <a:pt x="3690" y="1148715"/>
                            <a:pt x="0" y="982423"/>
                          </a:cubicBezTo>
                          <a:cubicBezTo>
                            <a:pt x="-3690" y="816131"/>
                            <a:pt x="287" y="701100"/>
                            <a:pt x="0" y="517065"/>
                          </a:cubicBezTo>
                          <a:cubicBezTo>
                            <a:pt x="-287" y="333030"/>
                            <a:pt x="21624" y="24584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MIS3301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01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02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MIS3320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01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02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MIS4321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01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02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7BF63C-9B01-45FD-99C4-34BB1CE1A43B}"/>
                </a:ext>
              </a:extLst>
            </p:cNvPr>
            <p:cNvSpPr txBox="1"/>
            <p:nvPr/>
          </p:nvSpPr>
          <p:spPr>
            <a:xfrm>
              <a:off x="8315960" y="843280"/>
              <a:ext cx="1697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 Window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677C41-F0D3-4E35-9226-6A95A551737B}"/>
              </a:ext>
            </a:extLst>
          </p:cNvPr>
          <p:cNvGrpSpPr/>
          <p:nvPr/>
        </p:nvGrpSpPr>
        <p:grpSpPr>
          <a:xfrm>
            <a:off x="8315960" y="3992880"/>
            <a:ext cx="1840920" cy="2120086"/>
            <a:chOff x="8315960" y="3992880"/>
            <a:chExt cx="1840920" cy="21200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68C10B-879D-4A47-B7E5-AC34F4CAEB2C}"/>
                </a:ext>
              </a:extLst>
            </p:cNvPr>
            <p:cNvSpPr txBox="1"/>
            <p:nvPr/>
          </p:nvSpPr>
          <p:spPr>
            <a:xfrm>
              <a:off x="8452567" y="4358640"/>
              <a:ext cx="1704313" cy="175432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>
                  <a:latin typeface="Consolas" panose="020B0609020204030204" pitchFamily="49" charset="0"/>
                </a:rPr>
                <a:t>MIS3301 - 01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MIS3301 - 02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MIS3320 - 01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MIS3320 - 02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MIS4321 - 01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MIS4321 - 02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49739F-6A56-43D1-B629-43145B6460A6}"/>
                </a:ext>
              </a:extLst>
            </p:cNvPr>
            <p:cNvSpPr txBox="1"/>
            <p:nvPr/>
          </p:nvSpPr>
          <p:spPr>
            <a:xfrm>
              <a:off x="8315960" y="3992880"/>
              <a:ext cx="1697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176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8BAD32-FAD7-4013-9BF1-35CB1C3A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Exercise 6 – Nested FOR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B8C4-AB5E-415D-8118-9E64F29C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5"/>
            <a:ext cx="10515600" cy="2077811"/>
          </a:xfrm>
        </p:spPr>
        <p:txBody>
          <a:bodyPr>
            <a:normAutofit/>
          </a:bodyPr>
          <a:lstStyle/>
          <a:p>
            <a:r>
              <a:rPr lang="en-US" sz="2400" dirty="0"/>
              <a:t>Write a program that generates the output shown.</a:t>
            </a:r>
          </a:p>
          <a:p>
            <a:pPr lvl="1"/>
            <a:r>
              <a:rPr lang="en-US" sz="2000" dirty="0"/>
              <a:t>Copy the following code.</a:t>
            </a:r>
          </a:p>
          <a:p>
            <a:pPr lvl="1"/>
            <a:r>
              <a:rPr lang="en-US" sz="2000" dirty="0"/>
              <a:t>Add code to the 2 nested FOR loops to generate the output shown. </a:t>
            </a:r>
          </a:p>
          <a:p>
            <a:pPr lvl="1"/>
            <a:r>
              <a:rPr lang="en-US" sz="2000" dirty="0"/>
              <a:t>Save your program as: </a:t>
            </a:r>
            <a:r>
              <a:rPr lang="en-US" sz="2000" b="1" dirty="0"/>
              <a:t>Ch4-Ex06-Nested-FOR-Loop.py</a:t>
            </a:r>
          </a:p>
          <a:p>
            <a:pPr lvl="1"/>
            <a:r>
              <a:rPr lang="en-US" sz="2000" dirty="0"/>
              <a:t>Run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8D36-6A5A-4F5F-A3C9-E3F7E9A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6E42A-4C6C-4412-A8D6-194037F5CE1F}"/>
              </a:ext>
            </a:extLst>
          </p:cNvPr>
          <p:cNvSpPr/>
          <p:nvPr/>
        </p:nvSpPr>
        <p:spPr>
          <a:xfrm>
            <a:off x="1297575" y="2780575"/>
            <a:ext cx="5244738" cy="34778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#-- Ch4-Ex06-Nested-FOR-Loop.py</a:t>
            </a:r>
          </a:p>
          <a:p>
            <a:endParaRPr lang="en-US" sz="2000" dirty="0"/>
          </a:p>
          <a:p>
            <a:r>
              <a:rPr lang="en-US" sz="2000" b="1" dirty="0"/>
              <a:t>#Version 1 ----------------------------------------</a:t>
            </a:r>
          </a:p>
          <a:p>
            <a:r>
              <a:rPr lang="en-US" sz="2000" dirty="0"/>
              <a:t>for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course</a:t>
            </a:r>
            <a:r>
              <a:rPr lang="en-US" sz="2000" dirty="0"/>
              <a:t> in ['MIS3301', 'MIS3320', 'MIS4321']:</a:t>
            </a:r>
          </a:p>
          <a:p>
            <a:r>
              <a:rPr lang="en-US" sz="2000" dirty="0"/>
              <a:t>    for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section</a:t>
            </a:r>
            <a:r>
              <a:rPr lang="en-US" sz="2000" dirty="0"/>
              <a:t> in ['01', '02']: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#Version 2 ----------------------------------------</a:t>
            </a:r>
          </a:p>
          <a:p>
            <a:r>
              <a:rPr lang="en-US" sz="2000" dirty="0"/>
              <a:t>#for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course</a:t>
            </a:r>
            <a:r>
              <a:rPr lang="en-US" sz="2000" dirty="0"/>
              <a:t> in ['MIS3301', 'MIS3320', 'MIS4321']:</a:t>
            </a:r>
          </a:p>
          <a:p>
            <a:r>
              <a:rPr lang="en-US" sz="2000" dirty="0"/>
              <a:t>    #for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section</a:t>
            </a:r>
            <a:r>
              <a:rPr lang="en-US" sz="2000" dirty="0"/>
              <a:t> in ['01', '02']: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42863D-F9C7-4727-9EFA-766BF8C2B540}"/>
              </a:ext>
            </a:extLst>
          </p:cNvPr>
          <p:cNvGrpSpPr/>
          <p:nvPr/>
        </p:nvGrpSpPr>
        <p:grpSpPr>
          <a:xfrm>
            <a:off x="9809546" y="2388688"/>
            <a:ext cx="2190467" cy="1278930"/>
            <a:chOff x="8380614" y="843280"/>
            <a:chExt cx="2190467" cy="12789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84A47E-DFAD-45BB-B483-BA538371F1DD}"/>
                </a:ext>
              </a:extLst>
            </p:cNvPr>
            <p:cNvSpPr txBox="1"/>
            <p:nvPr/>
          </p:nvSpPr>
          <p:spPr>
            <a:xfrm>
              <a:off x="8486856" y="1198880"/>
              <a:ext cx="2084225" cy="92333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53836942">
                    <a:custGeom>
                      <a:avLst/>
                      <a:gdLst>
                        <a:gd name="connsiteX0" fmla="*/ 0 w 1013419"/>
                        <a:gd name="connsiteY0" fmla="*/ 0 h 2585323"/>
                        <a:gd name="connsiteX1" fmla="*/ 486441 w 1013419"/>
                        <a:gd name="connsiteY1" fmla="*/ 0 h 2585323"/>
                        <a:gd name="connsiteX2" fmla="*/ 1013419 w 1013419"/>
                        <a:gd name="connsiteY2" fmla="*/ 0 h 2585323"/>
                        <a:gd name="connsiteX3" fmla="*/ 1013419 w 1013419"/>
                        <a:gd name="connsiteY3" fmla="*/ 517065 h 2585323"/>
                        <a:gd name="connsiteX4" fmla="*/ 1013419 w 1013419"/>
                        <a:gd name="connsiteY4" fmla="*/ 1085836 h 2585323"/>
                        <a:gd name="connsiteX5" fmla="*/ 1013419 w 1013419"/>
                        <a:gd name="connsiteY5" fmla="*/ 1525341 h 2585323"/>
                        <a:gd name="connsiteX6" fmla="*/ 1013419 w 1013419"/>
                        <a:gd name="connsiteY6" fmla="*/ 1964845 h 2585323"/>
                        <a:gd name="connsiteX7" fmla="*/ 1013419 w 1013419"/>
                        <a:gd name="connsiteY7" fmla="*/ 2585323 h 2585323"/>
                        <a:gd name="connsiteX8" fmla="*/ 496575 w 1013419"/>
                        <a:gd name="connsiteY8" fmla="*/ 2585323 h 2585323"/>
                        <a:gd name="connsiteX9" fmla="*/ 0 w 1013419"/>
                        <a:gd name="connsiteY9" fmla="*/ 2585323 h 2585323"/>
                        <a:gd name="connsiteX10" fmla="*/ 0 w 1013419"/>
                        <a:gd name="connsiteY10" fmla="*/ 2068258 h 2585323"/>
                        <a:gd name="connsiteX11" fmla="*/ 0 w 1013419"/>
                        <a:gd name="connsiteY11" fmla="*/ 1525341 h 2585323"/>
                        <a:gd name="connsiteX12" fmla="*/ 0 w 1013419"/>
                        <a:gd name="connsiteY12" fmla="*/ 982423 h 2585323"/>
                        <a:gd name="connsiteX13" fmla="*/ 0 w 1013419"/>
                        <a:gd name="connsiteY13" fmla="*/ 517065 h 2585323"/>
                        <a:gd name="connsiteX14" fmla="*/ 0 w 1013419"/>
                        <a:gd name="connsiteY14" fmla="*/ 0 h 25853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013419" h="2585323" extrusionOk="0">
                          <a:moveTo>
                            <a:pt x="0" y="0"/>
                          </a:moveTo>
                          <a:cubicBezTo>
                            <a:pt x="146617" y="-5127"/>
                            <a:pt x="290092" y="31941"/>
                            <a:pt x="486441" y="0"/>
                          </a:cubicBezTo>
                          <a:cubicBezTo>
                            <a:pt x="682790" y="-31941"/>
                            <a:pt x="905962" y="62028"/>
                            <a:pt x="1013419" y="0"/>
                          </a:cubicBezTo>
                          <a:cubicBezTo>
                            <a:pt x="1044591" y="129437"/>
                            <a:pt x="1008911" y="398774"/>
                            <a:pt x="1013419" y="517065"/>
                          </a:cubicBezTo>
                          <a:cubicBezTo>
                            <a:pt x="1017927" y="635356"/>
                            <a:pt x="982680" y="874360"/>
                            <a:pt x="1013419" y="1085836"/>
                          </a:cubicBezTo>
                          <a:cubicBezTo>
                            <a:pt x="1044158" y="1297312"/>
                            <a:pt x="977128" y="1430478"/>
                            <a:pt x="1013419" y="1525341"/>
                          </a:cubicBezTo>
                          <a:cubicBezTo>
                            <a:pt x="1049710" y="1620205"/>
                            <a:pt x="997649" y="1780759"/>
                            <a:pt x="1013419" y="1964845"/>
                          </a:cubicBezTo>
                          <a:cubicBezTo>
                            <a:pt x="1029189" y="2148931"/>
                            <a:pt x="960557" y="2392566"/>
                            <a:pt x="1013419" y="2585323"/>
                          </a:cubicBezTo>
                          <a:cubicBezTo>
                            <a:pt x="817647" y="2589333"/>
                            <a:pt x="609721" y="2579511"/>
                            <a:pt x="496575" y="2585323"/>
                          </a:cubicBezTo>
                          <a:cubicBezTo>
                            <a:pt x="383429" y="2591135"/>
                            <a:pt x="136694" y="2560176"/>
                            <a:pt x="0" y="2585323"/>
                          </a:cubicBezTo>
                          <a:cubicBezTo>
                            <a:pt x="-52519" y="2389978"/>
                            <a:pt x="50371" y="2244715"/>
                            <a:pt x="0" y="2068258"/>
                          </a:cubicBezTo>
                          <a:cubicBezTo>
                            <a:pt x="-50371" y="1891801"/>
                            <a:pt x="42951" y="1705247"/>
                            <a:pt x="0" y="1525341"/>
                          </a:cubicBezTo>
                          <a:cubicBezTo>
                            <a:pt x="-42951" y="1345435"/>
                            <a:pt x="3690" y="1148715"/>
                            <a:pt x="0" y="982423"/>
                          </a:cubicBezTo>
                          <a:cubicBezTo>
                            <a:pt x="-3690" y="816131"/>
                            <a:pt x="287" y="701100"/>
                            <a:pt x="0" y="517065"/>
                          </a:cubicBezTo>
                          <a:cubicBezTo>
                            <a:pt x="-287" y="333030"/>
                            <a:pt x="21624" y="24584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MIS3301 -01 -02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MIS3320 -01 -02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MIS4321 -01 -02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5745B9-F137-4456-A67B-E3EA132C8E30}"/>
                </a:ext>
              </a:extLst>
            </p:cNvPr>
            <p:cNvSpPr txBox="1"/>
            <p:nvPr/>
          </p:nvSpPr>
          <p:spPr>
            <a:xfrm>
              <a:off x="8380614" y="843280"/>
              <a:ext cx="1756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Version 2 Output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FE6E95-890A-4864-8B00-1A03C7274125}"/>
              </a:ext>
            </a:extLst>
          </p:cNvPr>
          <p:cNvGrpSpPr/>
          <p:nvPr/>
        </p:nvGrpSpPr>
        <p:grpSpPr>
          <a:xfrm>
            <a:off x="6814456" y="2410460"/>
            <a:ext cx="2824240" cy="4324831"/>
            <a:chOff x="6923313" y="2932974"/>
            <a:chExt cx="2824240" cy="43248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B00E48-185B-43D9-85A4-AB49E22ABA35}"/>
                </a:ext>
              </a:extLst>
            </p:cNvPr>
            <p:cNvSpPr txBox="1"/>
            <p:nvPr/>
          </p:nvSpPr>
          <p:spPr>
            <a:xfrm>
              <a:off x="6938045" y="2932974"/>
              <a:ext cx="2809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Version 1 Output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E7F732-ADDB-4C07-B1BE-1C0383C23FD1}"/>
                </a:ext>
              </a:extLst>
            </p:cNvPr>
            <p:cNvSpPr txBox="1"/>
            <p:nvPr/>
          </p:nvSpPr>
          <p:spPr>
            <a:xfrm>
              <a:off x="6923313" y="3287487"/>
              <a:ext cx="2717411" cy="397031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</a:rPr>
                <a:t> MIS3301</a:t>
              </a:r>
            </a:p>
            <a:p>
              <a:r>
                <a:rPr lang="fr-FR" dirty="0">
                  <a:latin typeface="Consolas" panose="020B0609020204030204" pitchFamily="49" charset="0"/>
                </a:rPr>
                <a:t>  Sec: 01</a:t>
              </a:r>
            </a:p>
            <a:p>
              <a:r>
                <a:rPr lang="fr-FR" dirty="0">
                  <a:latin typeface="Consolas" panose="020B0609020204030204" pitchFamily="49" charset="0"/>
                </a:rPr>
                <a:t>  Sec: 02</a:t>
              </a:r>
            </a:p>
            <a:p>
              <a:r>
                <a:rPr lang="fr-FR" dirty="0">
                  <a:latin typeface="Consolas" panose="020B0609020204030204" pitchFamily="49" charset="0"/>
                </a:rPr>
                <a:t>  --- end of MIS3301</a:t>
              </a:r>
            </a:p>
            <a:p>
              <a:endParaRPr lang="fr-FR" dirty="0">
                <a:latin typeface="Consolas" panose="020B0609020204030204" pitchFamily="49" charset="0"/>
              </a:endParaRPr>
            </a:p>
            <a:p>
              <a:r>
                <a:rPr lang="fr-FR" dirty="0">
                  <a:latin typeface="Consolas" panose="020B0609020204030204" pitchFamily="49" charset="0"/>
                </a:rPr>
                <a:t> MIS3320</a:t>
              </a:r>
            </a:p>
            <a:p>
              <a:r>
                <a:rPr lang="fr-FR" dirty="0">
                  <a:latin typeface="Consolas" panose="020B0609020204030204" pitchFamily="49" charset="0"/>
                </a:rPr>
                <a:t>  Sec: 01</a:t>
              </a:r>
            </a:p>
            <a:p>
              <a:r>
                <a:rPr lang="fr-FR" dirty="0">
                  <a:latin typeface="Consolas" panose="020B0609020204030204" pitchFamily="49" charset="0"/>
                </a:rPr>
                <a:t>  Sec: 02</a:t>
              </a:r>
            </a:p>
            <a:p>
              <a:r>
                <a:rPr lang="fr-FR" dirty="0">
                  <a:latin typeface="Consolas" panose="020B0609020204030204" pitchFamily="49" charset="0"/>
                </a:rPr>
                <a:t>  --- end of MIS3320</a:t>
              </a:r>
            </a:p>
            <a:p>
              <a:endParaRPr lang="fr-FR" dirty="0">
                <a:latin typeface="Consolas" panose="020B0609020204030204" pitchFamily="49" charset="0"/>
              </a:endParaRPr>
            </a:p>
            <a:p>
              <a:r>
                <a:rPr lang="fr-FR" dirty="0">
                  <a:latin typeface="Consolas" panose="020B0609020204030204" pitchFamily="49" charset="0"/>
                </a:rPr>
                <a:t> MIS4321</a:t>
              </a:r>
            </a:p>
            <a:p>
              <a:r>
                <a:rPr lang="fr-FR" dirty="0">
                  <a:latin typeface="Consolas" panose="020B0609020204030204" pitchFamily="49" charset="0"/>
                </a:rPr>
                <a:t>  Sec: 01</a:t>
              </a:r>
            </a:p>
            <a:p>
              <a:r>
                <a:rPr lang="fr-FR" dirty="0">
                  <a:latin typeface="Consolas" panose="020B0609020204030204" pitchFamily="49" charset="0"/>
                </a:rPr>
                <a:t>  Sec: 02</a:t>
              </a:r>
            </a:p>
            <a:p>
              <a:r>
                <a:rPr lang="fr-FR" dirty="0">
                  <a:latin typeface="Consolas" panose="020B0609020204030204" pitchFamily="49" charset="0"/>
                </a:rPr>
                <a:t>  --- end of MIS4321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510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8BAD32-FAD7-4013-9BF1-35CB1C3A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Exercise 7 – Nested FOR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B8C4-AB5E-415D-8118-9E64F29C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5"/>
            <a:ext cx="10515600" cy="2077811"/>
          </a:xfrm>
        </p:spPr>
        <p:txBody>
          <a:bodyPr>
            <a:normAutofit/>
          </a:bodyPr>
          <a:lstStyle/>
          <a:p>
            <a:r>
              <a:rPr lang="en-US" sz="2400" dirty="0"/>
              <a:t>Write a program that generates the output shown.</a:t>
            </a:r>
          </a:p>
          <a:p>
            <a:pPr lvl="1"/>
            <a:r>
              <a:rPr lang="en-US" sz="2000" dirty="0"/>
              <a:t>Copy the following code.</a:t>
            </a:r>
          </a:p>
          <a:p>
            <a:pPr lvl="1"/>
            <a:r>
              <a:rPr lang="en-US" sz="2000" dirty="0"/>
              <a:t>Add code to the 2 nested FOR loops to generate the output shown. </a:t>
            </a:r>
          </a:p>
          <a:p>
            <a:pPr lvl="1"/>
            <a:r>
              <a:rPr lang="en-US" sz="2000" dirty="0"/>
              <a:t>Save your program as: </a:t>
            </a:r>
            <a:r>
              <a:rPr lang="en-US" sz="2000" b="1" dirty="0"/>
              <a:t>Ch4-Ex07-Nested-FOR-Loop(2D-Tabular).</a:t>
            </a:r>
            <a:r>
              <a:rPr lang="en-US" sz="2000" b="1" dirty="0" err="1"/>
              <a:t>py</a:t>
            </a:r>
            <a:endParaRPr lang="en-US" sz="2000" b="1" dirty="0"/>
          </a:p>
          <a:p>
            <a:pPr lvl="1"/>
            <a:r>
              <a:rPr lang="en-US" sz="2000" dirty="0"/>
              <a:t>Run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8D36-6A5A-4F5F-A3C9-E3F7E9A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6E42A-4C6C-4412-A8D6-194037F5CE1F}"/>
              </a:ext>
            </a:extLst>
          </p:cNvPr>
          <p:cNvSpPr/>
          <p:nvPr/>
        </p:nvSpPr>
        <p:spPr>
          <a:xfrm>
            <a:off x="1297575" y="3139803"/>
            <a:ext cx="5244738" cy="1938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#-- Ch4-Ex07-Nested-FOR-Loop(2D-Tabular).</a:t>
            </a:r>
            <a:r>
              <a:rPr lang="en-US" sz="2000" dirty="0" err="1"/>
              <a:t>py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for row in [10, 20, 30, 40]: </a:t>
            </a:r>
          </a:p>
          <a:p>
            <a:r>
              <a:rPr lang="en-US" sz="2000" dirty="0"/>
              <a:t>    for col in [1, 2, 3, 4, 5]: 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FCD32-BF51-48E6-B560-69971E42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39" y="3139803"/>
            <a:ext cx="3790950" cy="1628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15AB96-582D-4BC0-B310-BB4D72897B93}"/>
              </a:ext>
            </a:extLst>
          </p:cNvPr>
          <p:cNvSpPr txBox="1"/>
          <p:nvPr/>
        </p:nvSpPr>
        <p:spPr>
          <a:xfrm>
            <a:off x="7756852" y="2754086"/>
            <a:ext cx="320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Tabular Output (2-Dimensional)</a:t>
            </a:r>
          </a:p>
        </p:txBody>
      </p:sp>
    </p:spTree>
    <p:extLst>
      <p:ext uri="{BB962C8B-B14F-4D97-AF65-F5344CB8AC3E}">
        <p14:creationId xmlns:p14="http://schemas.microsoft.com/office/powerpoint/2010/main" val="316103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8BAD32-FAD7-4013-9BF1-35CB1C3A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 loop  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AC1BE9B-73BC-4FEF-80A5-B593B372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/>
              <a:t>iteration variable </a:t>
            </a:r>
            <a:r>
              <a:rPr lang="en-US" dirty="0"/>
              <a:t>is the variable used to control the loop – you must initialize it, test it, and update it!</a:t>
            </a:r>
          </a:p>
          <a:p>
            <a:pPr lvl="1"/>
            <a:r>
              <a:rPr lang="en-US" dirty="0"/>
              <a:t>Give it an </a:t>
            </a:r>
            <a:r>
              <a:rPr lang="en-US" dirty="0" err="1"/>
              <a:t>appropirtae</a:t>
            </a:r>
            <a:r>
              <a:rPr lang="en-US" dirty="0"/>
              <a:t> name: </a:t>
            </a:r>
          </a:p>
          <a:p>
            <a:pPr lvl="2"/>
            <a:r>
              <a:rPr lang="en-US" dirty="0" err="1"/>
              <a:t>another_order</a:t>
            </a:r>
            <a:r>
              <a:rPr lang="en-US" dirty="0"/>
              <a:t>, </a:t>
            </a:r>
            <a:r>
              <a:rPr lang="en-US" dirty="0" err="1"/>
              <a:t>another_customer</a:t>
            </a:r>
            <a:r>
              <a:rPr lang="en-US" dirty="0"/>
              <a:t>, </a:t>
            </a:r>
            <a:r>
              <a:rPr lang="en-US" dirty="0" err="1"/>
              <a:t>another_entry</a:t>
            </a:r>
            <a:r>
              <a:rPr lang="en-US" dirty="0"/>
              <a:t>, play_again,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8D36-6A5A-4F5F-A3C9-E3F7E9A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293C3-A63E-4E00-900C-0ED198E57CC4}"/>
              </a:ext>
            </a:extLst>
          </p:cNvPr>
          <p:cNvSpPr txBox="1"/>
          <p:nvPr/>
        </p:nvSpPr>
        <p:spPr>
          <a:xfrm>
            <a:off x="3023326" y="2640872"/>
            <a:ext cx="7258397" cy="30469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loop_again</a:t>
            </a:r>
            <a:r>
              <a:rPr lang="en-US" sz="2400" dirty="0"/>
              <a:t> = 'y'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r>
              <a:rPr lang="en-US" sz="2400" b="1" dirty="0">
                <a:highlight>
                  <a:srgbClr val="EFE5F7"/>
                </a:highlight>
              </a:rPr>
              <a:t>while</a:t>
            </a:r>
            <a:r>
              <a:rPr lang="en-US" sz="2400" dirty="0">
                <a:highlight>
                  <a:srgbClr val="EFE5F7"/>
                </a:highlight>
              </a:rPr>
              <a:t> </a:t>
            </a:r>
            <a:r>
              <a:rPr lang="en-US" sz="2400" b="1" dirty="0" err="1">
                <a:highlight>
                  <a:srgbClr val="EFE5F7"/>
                </a:highlight>
              </a:rPr>
              <a:t>loop_again</a:t>
            </a:r>
            <a:r>
              <a:rPr lang="en-US" sz="2400" b="1" dirty="0">
                <a:highlight>
                  <a:srgbClr val="EFE5F7"/>
                </a:highlight>
              </a:rPr>
              <a:t> == 'y':</a:t>
            </a:r>
          </a:p>
          <a:p>
            <a:r>
              <a:rPr lang="en-US" sz="2400" dirty="0"/>
              <a:t>    …</a:t>
            </a:r>
          </a:p>
          <a:p>
            <a:r>
              <a:rPr lang="en-US" sz="2400" dirty="0"/>
              <a:t>    …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loop_again</a:t>
            </a:r>
            <a:r>
              <a:rPr lang="en-US" sz="2400" dirty="0"/>
              <a:t> = input('Do you want to loop again (y/n)? ')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27C310-3EF8-4417-8C13-8B94BFF222A4}"/>
              </a:ext>
            </a:extLst>
          </p:cNvPr>
          <p:cNvSpPr txBox="1"/>
          <p:nvPr/>
        </p:nvSpPr>
        <p:spPr>
          <a:xfrm>
            <a:off x="1145901" y="4172504"/>
            <a:ext cx="13564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while clause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B9CB89-DAC4-4107-BD21-ED66DD169F71}"/>
              </a:ext>
            </a:extLst>
          </p:cNvPr>
          <p:cNvCxnSpPr>
            <a:cxnSpLocks/>
          </p:cNvCxnSpPr>
          <p:nvPr/>
        </p:nvCxnSpPr>
        <p:spPr>
          <a:xfrm>
            <a:off x="2527663" y="4357170"/>
            <a:ext cx="49784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05F6AA-51B4-4F25-BD80-821C461CEC4B}"/>
              </a:ext>
            </a:extLst>
          </p:cNvPr>
          <p:cNvGrpSpPr/>
          <p:nvPr/>
        </p:nvGrpSpPr>
        <p:grpSpPr>
          <a:xfrm>
            <a:off x="6152606" y="4138750"/>
            <a:ext cx="1437611" cy="369332"/>
            <a:chOff x="6947263" y="2919549"/>
            <a:chExt cx="1437611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746DAD-D9E8-409C-A925-94F0EDF20E5A}"/>
                </a:ext>
              </a:extLst>
            </p:cNvPr>
            <p:cNvSpPr txBox="1"/>
            <p:nvPr/>
          </p:nvSpPr>
          <p:spPr>
            <a:xfrm>
              <a:off x="7678783" y="2919549"/>
              <a:ext cx="7060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/>
              </a:lvl1pPr>
            </a:lstStyle>
            <a:p>
              <a:r>
                <a:rPr lang="en-US" sz="1800" dirty="0">
                  <a:solidFill>
                    <a:srgbClr val="C00000"/>
                  </a:solidFill>
                </a:rPr>
                <a:t>colon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06ECC5-FED1-4DAD-8B80-79785BAF5A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7263" y="3104215"/>
              <a:ext cx="73152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56CA29-C4D7-4A9B-9EB5-6980CE2A9566}"/>
              </a:ext>
            </a:extLst>
          </p:cNvPr>
          <p:cNvGrpSpPr/>
          <p:nvPr/>
        </p:nvGrpSpPr>
        <p:grpSpPr>
          <a:xfrm>
            <a:off x="10369424" y="4506685"/>
            <a:ext cx="1080183" cy="1139932"/>
            <a:chOff x="9724252" y="3417389"/>
            <a:chExt cx="1080183" cy="1046480"/>
          </a:xfrm>
        </p:grpSpPr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EBE0A76B-7AAD-48AA-B95D-CDAF1E82FE12}"/>
                </a:ext>
              </a:extLst>
            </p:cNvPr>
            <p:cNvSpPr/>
            <p:nvPr/>
          </p:nvSpPr>
          <p:spPr>
            <a:xfrm rot="10800000">
              <a:off x="9724252" y="3417389"/>
              <a:ext cx="355600" cy="1046480"/>
            </a:xfrm>
            <a:prstGeom prst="leftBrace">
              <a:avLst>
                <a:gd name="adj1" fmla="val 8333"/>
                <a:gd name="adj2" fmla="val 47101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3D0A83-B2BD-4B78-99B6-2D7452EFB2AA}"/>
                </a:ext>
              </a:extLst>
            </p:cNvPr>
            <p:cNvSpPr txBox="1"/>
            <p:nvPr/>
          </p:nvSpPr>
          <p:spPr>
            <a:xfrm>
              <a:off x="10110014" y="3783205"/>
              <a:ext cx="694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/>
              </a:lvl1pPr>
            </a:lstStyle>
            <a:p>
              <a:r>
                <a:rPr lang="en-US" sz="1800" dirty="0">
                  <a:solidFill>
                    <a:srgbClr val="C00000"/>
                  </a:solidFill>
                </a:rPr>
                <a:t>block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C279CC-E1E4-4332-8A19-E6F3BCDBBFC9}"/>
              </a:ext>
            </a:extLst>
          </p:cNvPr>
          <p:cNvGrpSpPr/>
          <p:nvPr/>
        </p:nvGrpSpPr>
        <p:grpSpPr>
          <a:xfrm>
            <a:off x="3837707" y="3507378"/>
            <a:ext cx="2609048" cy="680720"/>
            <a:chOff x="4665022" y="2309949"/>
            <a:chExt cx="2609048" cy="680720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C875BB71-BE28-482F-B6C3-AB1B74555E28}"/>
                </a:ext>
              </a:extLst>
            </p:cNvPr>
            <p:cNvSpPr/>
            <p:nvPr/>
          </p:nvSpPr>
          <p:spPr>
            <a:xfrm rot="5400000">
              <a:off x="5596009" y="1822669"/>
              <a:ext cx="294640" cy="2041360"/>
            </a:xfrm>
            <a:prstGeom prst="leftBrace">
              <a:avLst>
                <a:gd name="adj1" fmla="val 8333"/>
                <a:gd name="adj2" fmla="val 47101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B5C146-1CF3-4696-8C51-5892F3217AA1}"/>
                </a:ext>
              </a:extLst>
            </p:cNvPr>
            <p:cNvSpPr txBox="1"/>
            <p:nvPr/>
          </p:nvSpPr>
          <p:spPr>
            <a:xfrm>
              <a:off x="4665022" y="2309949"/>
              <a:ext cx="2609048" cy="4370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/>
              </a:lvl1pPr>
            </a:lstStyle>
            <a:p>
              <a:r>
                <a:rPr lang="en-US" sz="2800" i="1" cap="small" dirty="0">
                  <a:solidFill>
                    <a:schemeClr val="accent4">
                      <a:lumMod val="75000"/>
                    </a:schemeClr>
                  </a:solidFill>
                </a:rPr>
                <a:t>test</a:t>
              </a:r>
              <a:r>
                <a:rPr lang="en-US" sz="1600" i="1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the Iteration Variable</a:t>
              </a:r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029CF32-13A6-4035-AB49-5CB7EAA80636}"/>
              </a:ext>
            </a:extLst>
          </p:cNvPr>
          <p:cNvSpPr txBox="1"/>
          <p:nvPr/>
        </p:nvSpPr>
        <p:spPr>
          <a:xfrm>
            <a:off x="837548" y="2538195"/>
            <a:ext cx="166481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cap="small" dirty="0">
                <a:solidFill>
                  <a:schemeClr val="accent4">
                    <a:lumMod val="75000"/>
                  </a:schemeClr>
                </a:solidFill>
              </a:rPr>
              <a:t>Initialize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the</a:t>
            </a:r>
          </a:p>
          <a:p>
            <a:pPr algn="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Iteration Variable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958F81-C8B1-407A-84E8-41FDAC2C4873}"/>
              </a:ext>
            </a:extLst>
          </p:cNvPr>
          <p:cNvCxnSpPr>
            <a:cxnSpLocks/>
          </p:cNvCxnSpPr>
          <p:nvPr/>
        </p:nvCxnSpPr>
        <p:spPr>
          <a:xfrm flipV="1">
            <a:off x="2458022" y="2891032"/>
            <a:ext cx="567481" cy="22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FC065D-5EC3-49EE-A84C-2C0054DD92AE}"/>
              </a:ext>
            </a:extLst>
          </p:cNvPr>
          <p:cNvSpPr txBox="1"/>
          <p:nvPr/>
        </p:nvSpPr>
        <p:spPr>
          <a:xfrm>
            <a:off x="837548" y="5134074"/>
            <a:ext cx="166481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cap="small" dirty="0">
                <a:solidFill>
                  <a:schemeClr val="accent4">
                    <a:lumMod val="75000"/>
                  </a:schemeClr>
                </a:solidFill>
              </a:rPr>
              <a:t>Update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the</a:t>
            </a:r>
          </a:p>
          <a:p>
            <a:pPr algn="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Iteration Variable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A844E5-968A-4187-B060-7D7CE884202F}"/>
              </a:ext>
            </a:extLst>
          </p:cNvPr>
          <p:cNvCxnSpPr>
            <a:cxnSpLocks/>
          </p:cNvCxnSpPr>
          <p:nvPr/>
        </p:nvCxnSpPr>
        <p:spPr>
          <a:xfrm flipV="1">
            <a:off x="2458022" y="5486911"/>
            <a:ext cx="567481" cy="22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9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8BAD32-FAD7-4013-9BF1-35CB1C3A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 loop – Example: Indefinite Loop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8D36-6A5A-4F5F-A3C9-E3F7E9A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5166E0-B2DA-4BD6-8076-A461402C8162}"/>
              </a:ext>
            </a:extLst>
          </p:cNvPr>
          <p:cNvGrpSpPr/>
          <p:nvPr/>
        </p:nvGrpSpPr>
        <p:grpSpPr>
          <a:xfrm>
            <a:off x="6493014" y="4418873"/>
            <a:ext cx="2946400" cy="1899920"/>
            <a:chOff x="4986020" y="4513580"/>
            <a:chExt cx="2946400" cy="1630337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D512265-C09E-49D1-A802-5BBF0DE04D44}"/>
                </a:ext>
              </a:extLst>
            </p:cNvPr>
            <p:cNvSpPr/>
            <p:nvPr/>
          </p:nvSpPr>
          <p:spPr>
            <a:xfrm>
              <a:off x="4986020" y="4879340"/>
              <a:ext cx="2946400" cy="1264577"/>
            </a:xfrm>
            <a:prstGeom prst="roundRect">
              <a:avLst>
                <a:gd name="adj" fmla="val 1738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Game in progress…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Want to play again (y/n)? </a:t>
              </a:r>
              <a:r>
                <a:rPr lang="en-US" sz="1600" b="1" dirty="0">
                  <a:solidFill>
                    <a:srgbClr val="C00000"/>
                  </a:solidFill>
                </a:rPr>
                <a:t>y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Game in progress…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Want to play again (y/n)? </a:t>
              </a:r>
              <a:r>
                <a:rPr lang="en-US" sz="1600" b="1" dirty="0">
                  <a:solidFill>
                    <a:srgbClr val="C00000"/>
                  </a:solidFill>
                </a:rPr>
                <a:t>n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D1BF55-0E53-4A59-AC7D-D427246AB0E3}"/>
                </a:ext>
              </a:extLst>
            </p:cNvPr>
            <p:cNvSpPr txBox="1"/>
            <p:nvPr/>
          </p:nvSpPr>
          <p:spPr>
            <a:xfrm>
              <a:off x="4986020" y="4513580"/>
              <a:ext cx="1697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 Window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1714D3D-ABD4-4606-BD33-FA7B5686E5A3}"/>
              </a:ext>
            </a:extLst>
          </p:cNvPr>
          <p:cNvSpPr txBox="1"/>
          <p:nvPr/>
        </p:nvSpPr>
        <p:spPr>
          <a:xfrm>
            <a:off x="3328420" y="816428"/>
            <a:ext cx="553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The number of iterations is not known (before execution).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293C3-A63E-4E00-900C-0ED198E57CC4}"/>
              </a:ext>
            </a:extLst>
          </p:cNvPr>
          <p:cNvSpPr txBox="1"/>
          <p:nvPr/>
        </p:nvSpPr>
        <p:spPr>
          <a:xfrm>
            <a:off x="3785324" y="1791788"/>
            <a:ext cx="7311104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play_again = 'y'</a:t>
            </a:r>
          </a:p>
          <a:p>
            <a:endParaRPr lang="en-US" sz="2400" dirty="0"/>
          </a:p>
          <a:p>
            <a:r>
              <a:rPr lang="en-US" sz="2400" b="1" dirty="0">
                <a:highlight>
                  <a:srgbClr val="EFE5F7"/>
                </a:highlight>
              </a:rPr>
              <a:t>while</a:t>
            </a:r>
            <a:r>
              <a:rPr lang="en-US" sz="2400" dirty="0">
                <a:highlight>
                  <a:srgbClr val="EFE5F7"/>
                </a:highlight>
              </a:rPr>
              <a:t> </a:t>
            </a:r>
            <a:r>
              <a:rPr lang="en-US" sz="2400" b="1" dirty="0">
                <a:highlight>
                  <a:srgbClr val="EFE5F7"/>
                </a:highlight>
              </a:rPr>
              <a:t>play_again == 'y</a:t>
            </a:r>
            <a:r>
              <a:rPr lang="en-US" sz="2400" dirty="0">
                <a:highlight>
                  <a:srgbClr val="EFE5F7"/>
                </a:highlight>
              </a:rPr>
              <a:t>'</a:t>
            </a:r>
            <a:r>
              <a:rPr lang="en-US" sz="2400" b="1" dirty="0">
                <a:highlight>
                  <a:srgbClr val="EFE5F7"/>
                </a:highlight>
              </a:rPr>
              <a:t>:</a:t>
            </a:r>
          </a:p>
          <a:p>
            <a:r>
              <a:rPr lang="en-US" sz="2400" dirty="0"/>
              <a:t>    print('\nGame in progress…')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#Game logic goes here</a:t>
            </a:r>
          </a:p>
          <a:p>
            <a:r>
              <a:rPr lang="en-US" sz="2400" dirty="0"/>
              <a:t>    play_again = input('  Do you want to play again (y/n)? ')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88954F-45E2-43CA-9392-C42B77F43A9E}"/>
              </a:ext>
            </a:extLst>
          </p:cNvPr>
          <p:cNvSpPr txBox="1"/>
          <p:nvPr/>
        </p:nvSpPr>
        <p:spPr>
          <a:xfrm>
            <a:off x="7277045" y="2482261"/>
            <a:ext cx="6606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sz="2400" cap="small" dirty="0">
                <a:solidFill>
                  <a:schemeClr val="accent4">
                    <a:lumMod val="75000"/>
                  </a:schemeClr>
                </a:solidFill>
              </a:rPr>
              <a:t>test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331153-C1B9-4D5F-AD8D-88C69E48D952}"/>
              </a:ext>
            </a:extLst>
          </p:cNvPr>
          <p:cNvSpPr txBox="1"/>
          <p:nvPr/>
        </p:nvSpPr>
        <p:spPr>
          <a:xfrm>
            <a:off x="6206529" y="1808584"/>
            <a:ext cx="12378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cap="small" dirty="0">
                <a:solidFill>
                  <a:schemeClr val="accent4">
                    <a:lumMod val="75000"/>
                  </a:schemeClr>
                </a:solidFill>
              </a:rPr>
              <a:t>Initialize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7F13EC-83D2-4D6D-B5B9-694505EF4C2C}"/>
              </a:ext>
            </a:extLst>
          </p:cNvPr>
          <p:cNvSpPr txBox="1"/>
          <p:nvPr/>
        </p:nvSpPr>
        <p:spPr>
          <a:xfrm>
            <a:off x="11174176" y="3641668"/>
            <a:ext cx="11479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chemeClr val="accent4">
                    <a:lumMod val="75000"/>
                  </a:schemeClr>
                </a:solidFill>
              </a:rPr>
              <a:t>Update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553331-BC66-4B9D-AFBB-82684B6B2B87}"/>
              </a:ext>
            </a:extLst>
          </p:cNvPr>
          <p:cNvGrpSpPr/>
          <p:nvPr/>
        </p:nvGrpSpPr>
        <p:grpSpPr>
          <a:xfrm>
            <a:off x="304800" y="1106487"/>
            <a:ext cx="3171511" cy="5611813"/>
            <a:chOff x="304800" y="1106487"/>
            <a:chExt cx="3171511" cy="561181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1DF7AA-3D49-4364-B075-3FA00F06E96D}"/>
                </a:ext>
              </a:extLst>
            </p:cNvPr>
            <p:cNvGrpSpPr/>
            <p:nvPr/>
          </p:nvGrpSpPr>
          <p:grpSpPr>
            <a:xfrm>
              <a:off x="304800" y="1106487"/>
              <a:ext cx="3171511" cy="5611813"/>
              <a:chOff x="304800" y="1106487"/>
              <a:chExt cx="3171511" cy="561181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1DD50AA-DBEA-46A4-B231-DB0B72435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4800" y="1106487"/>
                <a:ext cx="3171511" cy="5611813"/>
              </a:xfrm>
              <a:prstGeom prst="rect">
                <a:avLst/>
              </a:prstGeom>
            </p:spPr>
          </p:pic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8FF90ACC-F2F7-48A2-BA58-617A66D22E1E}"/>
                  </a:ext>
                </a:extLst>
              </p:cNvPr>
              <p:cNvSpPr/>
              <p:nvPr/>
            </p:nvSpPr>
            <p:spPr>
              <a:xfrm>
                <a:off x="618913" y="1793240"/>
                <a:ext cx="1042248" cy="670560"/>
              </a:xfrm>
              <a:prstGeom prst="roundRect">
                <a:avLst>
                  <a:gd name="adj" fmla="val 9243"/>
                </a:avLst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60FFB55C-0771-40D0-8CD9-DAFBBB118076}"/>
                  </a:ext>
                </a:extLst>
              </p:cNvPr>
              <p:cNvSpPr/>
              <p:nvPr/>
            </p:nvSpPr>
            <p:spPr>
              <a:xfrm>
                <a:off x="1905000" y="5016500"/>
                <a:ext cx="1117600" cy="635000"/>
              </a:xfrm>
              <a:prstGeom prst="parallelogram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A275CE1F-B7E6-4A57-A269-92052AC99F74}"/>
                </a:ext>
              </a:extLst>
            </p:cNvPr>
            <p:cNvSpPr/>
            <p:nvPr/>
          </p:nvSpPr>
          <p:spPr>
            <a:xfrm>
              <a:off x="561243" y="2942291"/>
              <a:ext cx="1181502" cy="853461"/>
            </a:xfrm>
            <a:prstGeom prst="diamond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86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8BAD32-FAD7-4013-9BF1-35CB1C3A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 loop – Example: Definite Loop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8D36-6A5A-4F5F-A3C9-E3F7E9A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293C3-A63E-4E00-900C-0ED198E57CC4}"/>
              </a:ext>
            </a:extLst>
          </p:cNvPr>
          <p:cNvSpPr txBox="1"/>
          <p:nvPr/>
        </p:nvSpPr>
        <p:spPr>
          <a:xfrm>
            <a:off x="6012543" y="1505131"/>
            <a:ext cx="2636684" cy="24314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 = 1</a:t>
            </a:r>
            <a:endParaRPr lang="en-US" dirty="0"/>
          </a:p>
          <a:p>
            <a:endParaRPr lang="en-US" b="1" dirty="0"/>
          </a:p>
          <a:p>
            <a:r>
              <a:rPr lang="en-US" sz="3200" b="1" dirty="0">
                <a:highlight>
                  <a:srgbClr val="EFE5F7"/>
                </a:highlight>
              </a:rPr>
              <a:t>while</a:t>
            </a:r>
            <a:r>
              <a:rPr lang="en-US" sz="3200" dirty="0">
                <a:highlight>
                  <a:srgbClr val="EFE5F7"/>
                </a:highlight>
              </a:rPr>
              <a:t> </a:t>
            </a:r>
            <a:r>
              <a:rPr lang="en-US" sz="3200" b="1" dirty="0">
                <a:highlight>
                  <a:srgbClr val="EFE5F7"/>
                </a:highlight>
              </a:rPr>
              <a:t>i &lt;= 5:</a:t>
            </a:r>
          </a:p>
          <a:p>
            <a:r>
              <a:rPr lang="en-US" sz="3200" dirty="0"/>
              <a:t>    print('i is:', i)</a:t>
            </a:r>
          </a:p>
          <a:p>
            <a:r>
              <a:rPr lang="en-US" sz="3200" dirty="0"/>
              <a:t>    i = i + 1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5166E0-B2DA-4BD6-8076-A461402C8162}"/>
              </a:ext>
            </a:extLst>
          </p:cNvPr>
          <p:cNvGrpSpPr/>
          <p:nvPr/>
        </p:nvGrpSpPr>
        <p:grpSpPr>
          <a:xfrm>
            <a:off x="6810828" y="4131490"/>
            <a:ext cx="2641600" cy="1899920"/>
            <a:chOff x="4986020" y="4513580"/>
            <a:chExt cx="2641600" cy="1630337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D512265-C09E-49D1-A802-5BBF0DE04D44}"/>
                </a:ext>
              </a:extLst>
            </p:cNvPr>
            <p:cNvSpPr/>
            <p:nvPr/>
          </p:nvSpPr>
          <p:spPr>
            <a:xfrm>
              <a:off x="4986020" y="4879340"/>
              <a:ext cx="2641600" cy="1264577"/>
            </a:xfrm>
            <a:prstGeom prst="roundRect">
              <a:avLst>
                <a:gd name="adj" fmla="val 1738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i is: 1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i is: 2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i is: 3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i is: 4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i is: 5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D1BF55-0E53-4A59-AC7D-D427246AB0E3}"/>
                </a:ext>
              </a:extLst>
            </p:cNvPr>
            <p:cNvSpPr txBox="1"/>
            <p:nvPr/>
          </p:nvSpPr>
          <p:spPr>
            <a:xfrm>
              <a:off x="4986020" y="4513580"/>
              <a:ext cx="1697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 Window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DF3D214-5A10-4DD4-A911-C4CCA5B57C3B}"/>
              </a:ext>
            </a:extLst>
          </p:cNvPr>
          <p:cNvSpPr txBox="1"/>
          <p:nvPr/>
        </p:nvSpPr>
        <p:spPr>
          <a:xfrm>
            <a:off x="7110548" y="6175254"/>
            <a:ext cx="4569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Even though WHILE loops can handle </a:t>
            </a:r>
            <a:r>
              <a:rPr lang="en-US" sz="1600" i="1" dirty="0">
                <a:solidFill>
                  <a:srgbClr val="C00000"/>
                </a:solidFill>
              </a:rPr>
              <a:t>definite</a:t>
            </a:r>
            <a:r>
              <a:rPr lang="en-US" sz="1600" dirty="0">
                <a:solidFill>
                  <a:srgbClr val="C00000"/>
                </a:solidFill>
              </a:rPr>
              <a:t> loops, 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a</a:t>
            </a:r>
            <a:r>
              <a:rPr lang="en-US" sz="1600" dirty="0">
                <a:solidFill>
                  <a:srgbClr val="C00000"/>
                </a:solidFill>
              </a:rPr>
              <a:t> FOR loop is more appropriate for this.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BBD1BF-DE52-4555-8E84-043497310316}"/>
              </a:ext>
            </a:extLst>
          </p:cNvPr>
          <p:cNvSpPr txBox="1"/>
          <p:nvPr/>
        </p:nvSpPr>
        <p:spPr>
          <a:xfrm>
            <a:off x="3511964" y="816428"/>
            <a:ext cx="516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The number of iterations is known (before execution).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FBE927-9282-4F9C-A3D3-5BE3478415A6}"/>
              </a:ext>
            </a:extLst>
          </p:cNvPr>
          <p:cNvSpPr txBox="1"/>
          <p:nvPr/>
        </p:nvSpPr>
        <p:spPr>
          <a:xfrm>
            <a:off x="8710978" y="2342604"/>
            <a:ext cx="740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sz="2800" cap="small" dirty="0">
                <a:solidFill>
                  <a:schemeClr val="accent4">
                    <a:lumMod val="75000"/>
                  </a:schemeClr>
                </a:solidFill>
              </a:rPr>
              <a:t>test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785967-9095-4B7E-9BDF-1C905CA42970}"/>
              </a:ext>
            </a:extLst>
          </p:cNvPr>
          <p:cNvSpPr txBox="1"/>
          <p:nvPr/>
        </p:nvSpPr>
        <p:spPr>
          <a:xfrm>
            <a:off x="8710978" y="1536707"/>
            <a:ext cx="13067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cap="small" dirty="0">
                <a:solidFill>
                  <a:schemeClr val="accent4">
                    <a:lumMod val="75000"/>
                  </a:schemeClr>
                </a:solidFill>
              </a:rPr>
              <a:t>Initialize 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87C7DD-4192-4245-A45F-DBE179EBCC47}"/>
              </a:ext>
            </a:extLst>
          </p:cNvPr>
          <p:cNvSpPr txBox="1"/>
          <p:nvPr/>
        </p:nvSpPr>
        <p:spPr>
          <a:xfrm>
            <a:off x="8710978" y="3305272"/>
            <a:ext cx="10845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cap="small" dirty="0">
                <a:solidFill>
                  <a:schemeClr val="accent4">
                    <a:lumMod val="75000"/>
                  </a:schemeClr>
                </a:solidFill>
              </a:rPr>
              <a:t>Update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F1F5E1-5BB2-4D6F-82AA-E66D225AABD0}"/>
              </a:ext>
            </a:extLst>
          </p:cNvPr>
          <p:cNvGrpSpPr/>
          <p:nvPr/>
        </p:nvGrpSpPr>
        <p:grpSpPr>
          <a:xfrm>
            <a:off x="783318" y="1151618"/>
            <a:ext cx="3669416" cy="5172982"/>
            <a:chOff x="783318" y="1151618"/>
            <a:chExt cx="3669416" cy="517298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53DBC31-65AF-4B66-AD73-CFF94665C12B}"/>
                </a:ext>
              </a:extLst>
            </p:cNvPr>
            <p:cNvGrpSpPr/>
            <p:nvPr/>
          </p:nvGrpSpPr>
          <p:grpSpPr>
            <a:xfrm>
              <a:off x="783318" y="1151618"/>
              <a:ext cx="3669416" cy="5172982"/>
              <a:chOff x="892175" y="879475"/>
              <a:chExt cx="3145370" cy="4434205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9BB7EED8-3BDB-4245-BEE4-AB428ED61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2175" y="879475"/>
                <a:ext cx="3145370" cy="4434205"/>
              </a:xfrm>
              <a:prstGeom prst="rect">
                <a:avLst/>
              </a:prstGeom>
            </p:spPr>
          </p:pic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8FF90ACC-F2F7-48A2-BA58-617A66D22E1E}"/>
                  </a:ext>
                </a:extLst>
              </p:cNvPr>
              <p:cNvSpPr/>
              <p:nvPr/>
            </p:nvSpPr>
            <p:spPr>
              <a:xfrm>
                <a:off x="1126307" y="1714136"/>
                <a:ext cx="1024890" cy="538480"/>
              </a:xfrm>
              <a:prstGeom prst="roundRect">
                <a:avLst>
                  <a:gd name="adj" fmla="val 12893"/>
                </a:avLst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59FCF6E1-27C9-4E03-B24E-984CDD82E670}"/>
                  </a:ext>
                </a:extLst>
              </p:cNvPr>
              <p:cNvSpPr/>
              <p:nvPr/>
            </p:nvSpPr>
            <p:spPr>
              <a:xfrm>
                <a:off x="2499426" y="4091824"/>
                <a:ext cx="1149774" cy="375920"/>
              </a:xfrm>
              <a:prstGeom prst="roundRect">
                <a:avLst>
                  <a:gd name="adj" fmla="val 12893"/>
                </a:avLst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F8CBCFF-6E80-41C8-9996-94F3DA1CAD60}"/>
                </a:ext>
              </a:extLst>
            </p:cNvPr>
            <p:cNvSpPr/>
            <p:nvPr/>
          </p:nvSpPr>
          <p:spPr>
            <a:xfrm>
              <a:off x="1061986" y="3399492"/>
              <a:ext cx="1181502" cy="853461"/>
            </a:xfrm>
            <a:prstGeom prst="diamond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5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5BCB-B702-477D-A347-14641EDE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Sentinel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FC66B-FE48-4487-923B-5F8BC237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sentinel value </a:t>
            </a:r>
            <a:r>
              <a:rPr lang="en-US" sz="2400" dirty="0"/>
              <a:t>is a value that marks the end of a loop; it must be different than a valid value.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C0E6F2-1742-45A0-8093-5A067185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DDD53-FFB5-40F1-9A8E-E6E9C44425AF}"/>
              </a:ext>
            </a:extLst>
          </p:cNvPr>
          <p:cNvSpPr txBox="1"/>
          <p:nvPr/>
        </p:nvSpPr>
        <p:spPr>
          <a:xfrm>
            <a:off x="1845821" y="1696324"/>
            <a:ext cx="7221657" cy="21390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 err="1"/>
              <a:t>prod_num</a:t>
            </a:r>
            <a:r>
              <a:rPr lang="en-US" sz="1900" dirty="0"/>
              <a:t> = int(input('\</a:t>
            </a:r>
            <a:r>
              <a:rPr lang="en-US" sz="1900" b="1" dirty="0" err="1">
                <a:solidFill>
                  <a:srgbClr val="00B0F0"/>
                </a:solidFill>
              </a:rPr>
              <a:t>nEnter</a:t>
            </a:r>
            <a:r>
              <a:rPr lang="en-US" sz="1900" b="1" dirty="0">
                <a:solidFill>
                  <a:srgbClr val="00B0F0"/>
                </a:solidFill>
              </a:rPr>
              <a:t> a product number (or 9999 to exit)</a:t>
            </a:r>
            <a:r>
              <a:rPr lang="en-US" sz="1900" dirty="0"/>
              <a:t>: '))</a:t>
            </a:r>
          </a:p>
          <a:p>
            <a:endParaRPr lang="en-US" sz="1900" dirty="0"/>
          </a:p>
          <a:p>
            <a:r>
              <a:rPr lang="en-US" sz="1900" dirty="0"/>
              <a:t>while </a:t>
            </a:r>
            <a:r>
              <a:rPr lang="en-US" sz="1900" dirty="0" err="1"/>
              <a:t>prod_num</a:t>
            </a:r>
            <a:r>
              <a:rPr lang="en-US" sz="1900" dirty="0"/>
              <a:t> != 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9999</a:t>
            </a:r>
            <a:r>
              <a:rPr lang="en-US" sz="1900" dirty="0"/>
              <a:t>:</a:t>
            </a:r>
          </a:p>
          <a:p>
            <a:r>
              <a:rPr lang="en-US" sz="1900" dirty="0"/>
              <a:t>    #add code to lookup &amp; display product data here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prod_num</a:t>
            </a:r>
            <a:r>
              <a:rPr lang="en-US" sz="1900" dirty="0"/>
              <a:t> = int(input('\</a:t>
            </a:r>
            <a:r>
              <a:rPr lang="en-US" sz="1900" dirty="0" err="1"/>
              <a:t>nEnter</a:t>
            </a:r>
            <a:r>
              <a:rPr lang="en-US" sz="1900" dirty="0"/>
              <a:t> a product number (or 9999 to exit): '))</a:t>
            </a:r>
          </a:p>
          <a:p>
            <a:endParaRPr lang="en-US" sz="1900" dirty="0"/>
          </a:p>
          <a:p>
            <a:r>
              <a:rPr lang="en-US" sz="1900" dirty="0"/>
              <a:t>print('\</a:t>
            </a:r>
            <a:r>
              <a:rPr lang="en-US" sz="1900" dirty="0" err="1"/>
              <a:t>nProgram</a:t>
            </a:r>
            <a:r>
              <a:rPr lang="en-US" sz="1900" dirty="0"/>
              <a:t> ended')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7F56B0-17D0-4B42-9563-42FD23CE3796}"/>
              </a:ext>
            </a:extLst>
          </p:cNvPr>
          <p:cNvGrpSpPr/>
          <p:nvPr/>
        </p:nvGrpSpPr>
        <p:grpSpPr>
          <a:xfrm>
            <a:off x="5526645" y="4048561"/>
            <a:ext cx="4587174" cy="2341354"/>
            <a:chOff x="3040446" y="4535546"/>
            <a:chExt cx="4587174" cy="200913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5193C5-B262-4805-812D-CC76C4430B23}"/>
                </a:ext>
              </a:extLst>
            </p:cNvPr>
            <p:cNvSpPr/>
            <p:nvPr/>
          </p:nvSpPr>
          <p:spPr>
            <a:xfrm>
              <a:off x="3075940" y="4879340"/>
              <a:ext cx="4551680" cy="1665341"/>
            </a:xfrm>
            <a:prstGeom prst="roundRect">
              <a:avLst>
                <a:gd name="adj" fmla="val 1121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Enter a product number (or 9999 to exit):  </a:t>
              </a:r>
              <a:r>
                <a:rPr lang="en-US" sz="1600" b="1" dirty="0">
                  <a:solidFill>
                    <a:srgbClr val="C00000"/>
                  </a:solidFill>
                </a:rPr>
                <a:t>783</a:t>
              </a:r>
            </a:p>
            <a:p>
              <a:endParaRPr lang="en-US" sz="1600" b="1" dirty="0">
                <a:solidFill>
                  <a:srgbClr val="C00000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Enter a product number (or 9999 to exit):  </a:t>
              </a:r>
              <a:r>
                <a:rPr lang="en-US" sz="1600" b="1" dirty="0">
                  <a:solidFill>
                    <a:srgbClr val="C00000"/>
                  </a:solidFill>
                </a:rPr>
                <a:t>417</a:t>
              </a:r>
            </a:p>
            <a:p>
              <a:endParaRPr lang="en-US" sz="1600" b="1" dirty="0">
                <a:solidFill>
                  <a:srgbClr val="C00000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Enter a product number (or 9999 to exit):  </a:t>
              </a:r>
              <a:r>
                <a:rPr lang="en-US" sz="1600" b="1" dirty="0">
                  <a:solidFill>
                    <a:srgbClr val="C00000"/>
                  </a:solidFill>
                </a:rPr>
                <a:t>9999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Program ended</a:t>
              </a:r>
            </a:p>
            <a:p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0A5E2E-F897-46A0-8547-2649F86B2CA1}"/>
                </a:ext>
              </a:extLst>
            </p:cNvPr>
            <p:cNvSpPr txBox="1"/>
            <p:nvPr/>
          </p:nvSpPr>
          <p:spPr>
            <a:xfrm>
              <a:off x="3040446" y="4535546"/>
              <a:ext cx="1697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96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4538</Words>
  <Application>Microsoft Macintosh PowerPoint</Application>
  <PresentationFormat>Widescreen</PresentationFormat>
  <Paragraphs>867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Consolas</vt:lpstr>
      <vt:lpstr>Garamond</vt:lpstr>
      <vt:lpstr>Office Theme</vt:lpstr>
      <vt:lpstr>MIS 3301 Intro. to Business Programming Logic</vt:lpstr>
      <vt:lpstr>Outline</vt:lpstr>
      <vt:lpstr>Control Structures</vt:lpstr>
      <vt:lpstr>WHILE loop</vt:lpstr>
      <vt:lpstr>WHILE loop</vt:lpstr>
      <vt:lpstr>WHILE loop  </vt:lpstr>
      <vt:lpstr>WHILE loop – Example: Indefinite Loop  </vt:lpstr>
      <vt:lpstr>WHILE loop – Example: Definite Loop </vt:lpstr>
      <vt:lpstr>Sentinel Value</vt:lpstr>
      <vt:lpstr>Infinite Loop</vt:lpstr>
      <vt:lpstr>Watch out for uppercase and lowercase!</vt:lpstr>
      <vt:lpstr>Debugging</vt:lpstr>
      <vt:lpstr>Exercise 1 – WHILE loop</vt:lpstr>
      <vt:lpstr>FOR Loop</vt:lpstr>
      <vt:lpstr>FOR loop</vt:lpstr>
      <vt:lpstr>FOR loop – using a List</vt:lpstr>
      <vt:lpstr>FOR loop – using a Range() function</vt:lpstr>
      <vt:lpstr>The user can also control a FOR loop</vt:lpstr>
      <vt:lpstr>Exercise 2 – FOR loop</vt:lpstr>
      <vt:lpstr>Exercise 3 – FOR loop</vt:lpstr>
      <vt:lpstr>WHILE loop - How many iterations?</vt:lpstr>
      <vt:lpstr>FOR loop - How many iterations?</vt:lpstr>
      <vt:lpstr>Augmented Assignment Operators</vt:lpstr>
      <vt:lpstr>Augmented Assignment Operators</vt:lpstr>
      <vt:lpstr>Augmented Assignment Operators</vt:lpstr>
      <vt:lpstr>Augmented Assignment Operators</vt:lpstr>
      <vt:lpstr>Counter Variables</vt:lpstr>
      <vt:lpstr>Counter Variables</vt:lpstr>
      <vt:lpstr>Running Total</vt:lpstr>
      <vt:lpstr>Running Total – the concept</vt:lpstr>
      <vt:lpstr>Running Total – programming logic</vt:lpstr>
      <vt:lpstr>Running Total – Weight Example</vt:lpstr>
      <vt:lpstr>Running Total – Sales Example</vt:lpstr>
      <vt:lpstr>Running Total – Sales Example</vt:lpstr>
      <vt:lpstr>Exercise 4 – Running Total</vt:lpstr>
      <vt:lpstr>Can add other statements inside a loop</vt:lpstr>
      <vt:lpstr>Input Validation</vt:lpstr>
      <vt:lpstr>Input Validation</vt:lpstr>
      <vt:lpstr>We will need a Numeric Value Test</vt:lpstr>
      <vt:lpstr>Testing a String for a Numeric Value</vt:lpstr>
      <vt:lpstr>Exercise 5 – Input Validation</vt:lpstr>
      <vt:lpstr>Loop Control Statements </vt:lpstr>
      <vt:lpstr>Loop Control Statements  </vt:lpstr>
      <vt:lpstr>break</vt:lpstr>
      <vt:lpstr>continue</vt:lpstr>
      <vt:lpstr>pass</vt:lpstr>
      <vt:lpstr>Altering the Loop’s Logic: 2 Approaches</vt:lpstr>
      <vt:lpstr>Nested Loops  </vt:lpstr>
      <vt:lpstr>Nested FOR Loop</vt:lpstr>
      <vt:lpstr>Nested FOR Loop</vt:lpstr>
      <vt:lpstr>Nested FOR Loops - Course &amp; Section</vt:lpstr>
      <vt:lpstr>Exercise 6 – Nested FOR Loop</vt:lpstr>
      <vt:lpstr>Exercise 7 – Nested 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2020-09-15T15:32:16Z</dcterms:created>
  <dcterms:modified xsi:type="dcterms:W3CDTF">2022-05-06T22:40:41Z</dcterms:modified>
</cp:coreProperties>
</file>