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9"/>
  </p:notesMasterIdLst>
  <p:sldIdLst>
    <p:sldId id="258" r:id="rId2"/>
    <p:sldId id="376" r:id="rId3"/>
    <p:sldId id="375" r:id="rId4"/>
    <p:sldId id="351" r:id="rId5"/>
    <p:sldId id="420" r:id="rId6"/>
    <p:sldId id="370" r:id="rId7"/>
    <p:sldId id="423" r:id="rId8"/>
    <p:sldId id="421" r:id="rId9"/>
    <p:sldId id="424" r:id="rId10"/>
    <p:sldId id="372" r:id="rId11"/>
    <p:sldId id="334" r:id="rId12"/>
    <p:sldId id="335" r:id="rId13"/>
    <p:sldId id="337" r:id="rId14"/>
    <p:sldId id="336" r:id="rId15"/>
    <p:sldId id="381" r:id="rId16"/>
    <p:sldId id="427" r:id="rId17"/>
    <p:sldId id="382" r:id="rId18"/>
    <p:sldId id="425" r:id="rId19"/>
    <p:sldId id="338" r:id="rId20"/>
    <p:sldId id="374" r:id="rId21"/>
    <p:sldId id="339" r:id="rId22"/>
    <p:sldId id="350" r:id="rId23"/>
    <p:sldId id="428" r:id="rId24"/>
    <p:sldId id="340" r:id="rId25"/>
    <p:sldId id="342" r:id="rId26"/>
    <p:sldId id="430" r:id="rId27"/>
    <p:sldId id="4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F7"/>
    <a:srgbClr val="6577FF"/>
    <a:srgbClr val="FFD966"/>
    <a:srgbClr val="0C65FF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5505E-46A8-4962-8FBE-B9443D3E77A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6C0E1-EEE2-418A-8ACC-B4A9C854F4B3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C00000"/>
              </a:solidFill>
            </a:rPr>
            <a:t>main()</a:t>
          </a:r>
        </a:p>
      </dgm:t>
    </dgm:pt>
    <dgm:pt modelId="{8ECDB45B-FAD0-4AA1-B5ED-ED4986BC2794}" type="parTrans" cxnId="{8B595ACB-DEA2-4AB6-B7B3-4BA3EA9C0A10}">
      <dgm:prSet/>
      <dgm:spPr/>
      <dgm:t>
        <a:bodyPr/>
        <a:lstStyle/>
        <a:p>
          <a:endParaRPr lang="en-US" b="1"/>
        </a:p>
      </dgm:t>
    </dgm:pt>
    <dgm:pt modelId="{665A21CB-1C77-43E0-8F5C-9AC9B6DB03AE}" type="sibTrans" cxnId="{8B595ACB-DEA2-4AB6-B7B3-4BA3EA9C0A10}">
      <dgm:prSet/>
      <dgm:spPr/>
      <dgm:t>
        <a:bodyPr/>
        <a:lstStyle/>
        <a:p>
          <a:endParaRPr lang="en-US" b="1"/>
        </a:p>
      </dgm:t>
    </dgm:pt>
    <dgm:pt modelId="{D80A6874-8D7F-4AA2-932C-7513743806B9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get_height</a:t>
          </a:r>
          <a:r>
            <a:rPr lang="en-US" b="1" dirty="0">
              <a:solidFill>
                <a:schemeClr val="tx1"/>
              </a:solidFill>
            </a:rPr>
            <a:t>()</a:t>
          </a:r>
        </a:p>
      </dgm:t>
    </dgm:pt>
    <dgm:pt modelId="{A6CCAEEB-1426-4C57-8ADC-657B8189CF84}" type="parTrans" cxnId="{4C9BD003-D57A-4395-89D5-331F68A808DA}">
      <dgm:prSet/>
      <dgm:spPr/>
      <dgm:t>
        <a:bodyPr/>
        <a:lstStyle/>
        <a:p>
          <a:endParaRPr lang="en-US" b="1"/>
        </a:p>
      </dgm:t>
    </dgm:pt>
    <dgm:pt modelId="{12B45D8A-D718-407B-B54D-A2D53287E2D0}" type="sibTrans" cxnId="{4C9BD003-D57A-4395-89D5-331F68A808DA}">
      <dgm:prSet/>
      <dgm:spPr/>
      <dgm:t>
        <a:bodyPr/>
        <a:lstStyle/>
        <a:p>
          <a:endParaRPr lang="en-US" b="1"/>
        </a:p>
      </dgm:t>
    </dgm:pt>
    <dgm:pt modelId="{6AC940A0-203F-4AAE-B9D3-D51E09DBAB58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get_weight</a:t>
          </a:r>
          <a:r>
            <a:rPr lang="en-US" b="1" dirty="0">
              <a:solidFill>
                <a:schemeClr val="tx1"/>
              </a:solidFill>
            </a:rPr>
            <a:t>()</a:t>
          </a:r>
        </a:p>
      </dgm:t>
    </dgm:pt>
    <dgm:pt modelId="{E16A48CC-2770-4EFE-995C-0D550059CC2E}" type="parTrans" cxnId="{85ACEB85-88B9-45EB-856B-C9E335BF8B0A}">
      <dgm:prSet/>
      <dgm:spPr/>
      <dgm:t>
        <a:bodyPr/>
        <a:lstStyle/>
        <a:p>
          <a:endParaRPr lang="en-US" b="1"/>
        </a:p>
      </dgm:t>
    </dgm:pt>
    <dgm:pt modelId="{113D5D9B-ACBF-484D-973B-4E33DF949EE3}" type="sibTrans" cxnId="{85ACEB85-88B9-45EB-856B-C9E335BF8B0A}">
      <dgm:prSet/>
      <dgm:spPr/>
      <dgm:t>
        <a:bodyPr/>
        <a:lstStyle/>
        <a:p>
          <a:endParaRPr lang="en-US" b="1"/>
        </a:p>
      </dgm:t>
    </dgm:pt>
    <dgm:pt modelId="{6D311E89-7D32-400D-8430-9F9DB0A5751F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calc_BMI</a:t>
          </a:r>
          <a:r>
            <a:rPr lang="en-US" b="1" dirty="0">
              <a:solidFill>
                <a:schemeClr val="tx1"/>
              </a:solidFill>
            </a:rPr>
            <a:t>()</a:t>
          </a:r>
        </a:p>
      </dgm:t>
    </dgm:pt>
    <dgm:pt modelId="{220752AB-B4EE-4B36-818A-B669079E922F}" type="parTrans" cxnId="{8F61ED75-CD5B-4252-B67E-44B16798DC61}">
      <dgm:prSet/>
      <dgm:spPr/>
      <dgm:t>
        <a:bodyPr/>
        <a:lstStyle/>
        <a:p>
          <a:endParaRPr lang="en-US"/>
        </a:p>
      </dgm:t>
    </dgm:pt>
    <dgm:pt modelId="{69B22A10-4A83-45FC-9674-6BD3FEE93088}" type="sibTrans" cxnId="{8F61ED75-CD5B-4252-B67E-44B16798DC61}">
      <dgm:prSet/>
      <dgm:spPr/>
      <dgm:t>
        <a:bodyPr/>
        <a:lstStyle/>
        <a:p>
          <a:endParaRPr lang="en-US"/>
        </a:p>
      </dgm:t>
    </dgm:pt>
    <dgm:pt modelId="{2716B490-903A-414A-A7F9-A4CFBE4F8038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display_BMI_rpt</a:t>
          </a:r>
          <a:r>
            <a:rPr lang="en-US" b="1" dirty="0">
              <a:solidFill>
                <a:schemeClr val="tx1"/>
              </a:solidFill>
            </a:rPr>
            <a:t>()</a:t>
          </a:r>
        </a:p>
      </dgm:t>
    </dgm:pt>
    <dgm:pt modelId="{34FF0D10-16F9-4BB1-A6C2-21DA9552498D}" type="parTrans" cxnId="{D71EE273-444E-4E98-8318-3D7300E8DA16}">
      <dgm:prSet/>
      <dgm:spPr/>
      <dgm:t>
        <a:bodyPr/>
        <a:lstStyle/>
        <a:p>
          <a:endParaRPr lang="en-US"/>
        </a:p>
      </dgm:t>
    </dgm:pt>
    <dgm:pt modelId="{41F81081-2E1E-41AF-AF8D-BF0B8E12AA0E}" type="sibTrans" cxnId="{D71EE273-444E-4E98-8318-3D7300E8DA16}">
      <dgm:prSet/>
      <dgm:spPr/>
      <dgm:t>
        <a:bodyPr/>
        <a:lstStyle/>
        <a:p>
          <a:endParaRPr lang="en-US"/>
        </a:p>
      </dgm:t>
    </dgm:pt>
    <dgm:pt modelId="{79E28AC8-6043-4E87-A747-3BAA03E31D53}" type="pres">
      <dgm:prSet presAssocID="{19E5505E-46A8-4962-8FBE-B9443D3E77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8AAD4C-3E8E-4C20-80BE-34F45037CC57}" type="pres">
      <dgm:prSet presAssocID="{E8A6C0E1-EEE2-418A-8ACC-B4A9C854F4B3}" presName="hierRoot1" presStyleCnt="0">
        <dgm:presLayoutVars>
          <dgm:hierBranch val="init"/>
        </dgm:presLayoutVars>
      </dgm:prSet>
      <dgm:spPr/>
    </dgm:pt>
    <dgm:pt modelId="{BA6867F7-2CE9-4219-9B62-A321EBA75A49}" type="pres">
      <dgm:prSet presAssocID="{E8A6C0E1-EEE2-418A-8ACC-B4A9C854F4B3}" presName="rootComposite1" presStyleCnt="0"/>
      <dgm:spPr/>
    </dgm:pt>
    <dgm:pt modelId="{073126E8-86A3-49C6-8430-EEA803C9C58E}" type="pres">
      <dgm:prSet presAssocID="{E8A6C0E1-EEE2-418A-8ACC-B4A9C854F4B3}" presName="rootText1" presStyleLbl="node0" presStyleIdx="0" presStyleCnt="1" custScaleY="110765">
        <dgm:presLayoutVars>
          <dgm:chPref val="3"/>
        </dgm:presLayoutVars>
      </dgm:prSet>
      <dgm:spPr/>
    </dgm:pt>
    <dgm:pt modelId="{0481171D-5218-456D-AA8D-17F75353C834}" type="pres">
      <dgm:prSet presAssocID="{E8A6C0E1-EEE2-418A-8ACC-B4A9C854F4B3}" presName="rootConnector1" presStyleLbl="node1" presStyleIdx="0" presStyleCnt="0"/>
      <dgm:spPr/>
    </dgm:pt>
    <dgm:pt modelId="{497D3A87-6661-45D4-8F3E-FB0E5FEA35E0}" type="pres">
      <dgm:prSet presAssocID="{E8A6C0E1-EEE2-418A-8ACC-B4A9C854F4B3}" presName="hierChild2" presStyleCnt="0"/>
      <dgm:spPr/>
    </dgm:pt>
    <dgm:pt modelId="{A08DB094-6899-412D-AF60-927C013AFED6}" type="pres">
      <dgm:prSet presAssocID="{A6CCAEEB-1426-4C57-8ADC-657B8189CF84}" presName="Name37" presStyleLbl="parChTrans1D2" presStyleIdx="0" presStyleCnt="4"/>
      <dgm:spPr/>
    </dgm:pt>
    <dgm:pt modelId="{82411621-F742-4E97-AC31-84664CE8FA04}" type="pres">
      <dgm:prSet presAssocID="{D80A6874-8D7F-4AA2-932C-7513743806B9}" presName="hierRoot2" presStyleCnt="0">
        <dgm:presLayoutVars>
          <dgm:hierBranch val="init"/>
        </dgm:presLayoutVars>
      </dgm:prSet>
      <dgm:spPr/>
    </dgm:pt>
    <dgm:pt modelId="{AC00A87D-0815-4615-99A9-C4E8EF27CFEB}" type="pres">
      <dgm:prSet presAssocID="{D80A6874-8D7F-4AA2-932C-7513743806B9}" presName="rootComposite" presStyleCnt="0"/>
      <dgm:spPr/>
    </dgm:pt>
    <dgm:pt modelId="{E0E0492A-FDD1-488B-A33D-CAEAF3142A8C}" type="pres">
      <dgm:prSet presAssocID="{D80A6874-8D7F-4AA2-932C-7513743806B9}" presName="rootText" presStyleLbl="node2" presStyleIdx="0" presStyleCnt="4" custScaleX="66260">
        <dgm:presLayoutVars>
          <dgm:chPref val="3"/>
        </dgm:presLayoutVars>
      </dgm:prSet>
      <dgm:spPr/>
    </dgm:pt>
    <dgm:pt modelId="{C1EC78C0-FC7B-490E-B716-1A93C6938B77}" type="pres">
      <dgm:prSet presAssocID="{D80A6874-8D7F-4AA2-932C-7513743806B9}" presName="rootConnector" presStyleLbl="node2" presStyleIdx="0" presStyleCnt="4"/>
      <dgm:spPr/>
    </dgm:pt>
    <dgm:pt modelId="{D5347994-D74D-4C30-A295-03EE57FD5A40}" type="pres">
      <dgm:prSet presAssocID="{D80A6874-8D7F-4AA2-932C-7513743806B9}" presName="hierChild4" presStyleCnt="0"/>
      <dgm:spPr/>
    </dgm:pt>
    <dgm:pt modelId="{690614B5-3050-4527-B03E-2762108B8A36}" type="pres">
      <dgm:prSet presAssocID="{D80A6874-8D7F-4AA2-932C-7513743806B9}" presName="hierChild5" presStyleCnt="0"/>
      <dgm:spPr/>
    </dgm:pt>
    <dgm:pt modelId="{EBC7A81C-DE67-4209-96EE-30BF733C86B8}" type="pres">
      <dgm:prSet presAssocID="{E16A48CC-2770-4EFE-995C-0D550059CC2E}" presName="Name37" presStyleLbl="parChTrans1D2" presStyleIdx="1" presStyleCnt="4"/>
      <dgm:spPr/>
    </dgm:pt>
    <dgm:pt modelId="{0F7DFE9D-4551-4BEC-91D8-CA6B58E7EFAB}" type="pres">
      <dgm:prSet presAssocID="{6AC940A0-203F-4AAE-B9D3-D51E09DBAB58}" presName="hierRoot2" presStyleCnt="0">
        <dgm:presLayoutVars>
          <dgm:hierBranch val="init"/>
        </dgm:presLayoutVars>
      </dgm:prSet>
      <dgm:spPr/>
    </dgm:pt>
    <dgm:pt modelId="{F99428EF-8929-49BE-886D-CA69AA911CEC}" type="pres">
      <dgm:prSet presAssocID="{6AC940A0-203F-4AAE-B9D3-D51E09DBAB58}" presName="rootComposite" presStyleCnt="0"/>
      <dgm:spPr/>
    </dgm:pt>
    <dgm:pt modelId="{639F15CA-977A-4C06-A9D1-EDE66B973BEB}" type="pres">
      <dgm:prSet presAssocID="{6AC940A0-203F-4AAE-B9D3-D51E09DBAB58}" presName="rootText" presStyleLbl="node2" presStyleIdx="1" presStyleCnt="4" custScaleX="66260">
        <dgm:presLayoutVars>
          <dgm:chPref val="3"/>
        </dgm:presLayoutVars>
      </dgm:prSet>
      <dgm:spPr/>
    </dgm:pt>
    <dgm:pt modelId="{0B155BDD-2AB2-4252-A048-57C9485104C4}" type="pres">
      <dgm:prSet presAssocID="{6AC940A0-203F-4AAE-B9D3-D51E09DBAB58}" presName="rootConnector" presStyleLbl="node2" presStyleIdx="1" presStyleCnt="4"/>
      <dgm:spPr/>
    </dgm:pt>
    <dgm:pt modelId="{BE804EE5-F385-4551-84AB-AE34916703FE}" type="pres">
      <dgm:prSet presAssocID="{6AC940A0-203F-4AAE-B9D3-D51E09DBAB58}" presName="hierChild4" presStyleCnt="0"/>
      <dgm:spPr/>
    </dgm:pt>
    <dgm:pt modelId="{A197735C-5E68-4CDB-84C6-A9D4AE9D0E50}" type="pres">
      <dgm:prSet presAssocID="{6AC940A0-203F-4AAE-B9D3-D51E09DBAB58}" presName="hierChild5" presStyleCnt="0"/>
      <dgm:spPr/>
    </dgm:pt>
    <dgm:pt modelId="{651CF2B1-C75F-4FFE-B74B-2F8E37AA8DC5}" type="pres">
      <dgm:prSet presAssocID="{220752AB-B4EE-4B36-818A-B669079E922F}" presName="Name37" presStyleLbl="parChTrans1D2" presStyleIdx="2" presStyleCnt="4"/>
      <dgm:spPr/>
    </dgm:pt>
    <dgm:pt modelId="{2FEA097A-4072-4D9E-850A-22703F857A88}" type="pres">
      <dgm:prSet presAssocID="{6D311E89-7D32-400D-8430-9F9DB0A5751F}" presName="hierRoot2" presStyleCnt="0">
        <dgm:presLayoutVars>
          <dgm:hierBranch val="init"/>
        </dgm:presLayoutVars>
      </dgm:prSet>
      <dgm:spPr/>
    </dgm:pt>
    <dgm:pt modelId="{C24BDE9A-7144-4E3D-A062-6CB324F1524D}" type="pres">
      <dgm:prSet presAssocID="{6D311E89-7D32-400D-8430-9F9DB0A5751F}" presName="rootComposite" presStyleCnt="0"/>
      <dgm:spPr/>
    </dgm:pt>
    <dgm:pt modelId="{F2B33B91-869E-448C-8DF2-8E6CB1201AA8}" type="pres">
      <dgm:prSet presAssocID="{6D311E89-7D32-400D-8430-9F9DB0A5751F}" presName="rootText" presStyleLbl="node2" presStyleIdx="2" presStyleCnt="4" custScaleX="66260">
        <dgm:presLayoutVars>
          <dgm:chPref val="3"/>
        </dgm:presLayoutVars>
      </dgm:prSet>
      <dgm:spPr/>
    </dgm:pt>
    <dgm:pt modelId="{6F89E33A-54A0-4D7D-B9D3-E79F0ECE1F6A}" type="pres">
      <dgm:prSet presAssocID="{6D311E89-7D32-400D-8430-9F9DB0A5751F}" presName="rootConnector" presStyleLbl="node2" presStyleIdx="2" presStyleCnt="4"/>
      <dgm:spPr/>
    </dgm:pt>
    <dgm:pt modelId="{53A93545-EAB7-4328-B05F-7688B0CD1030}" type="pres">
      <dgm:prSet presAssocID="{6D311E89-7D32-400D-8430-9F9DB0A5751F}" presName="hierChild4" presStyleCnt="0"/>
      <dgm:spPr/>
    </dgm:pt>
    <dgm:pt modelId="{DA33CE85-E4FC-4A14-923E-067D410FD3FB}" type="pres">
      <dgm:prSet presAssocID="{6D311E89-7D32-400D-8430-9F9DB0A5751F}" presName="hierChild5" presStyleCnt="0"/>
      <dgm:spPr/>
    </dgm:pt>
    <dgm:pt modelId="{D0321553-2F5D-4BCE-A46A-4F62D59DC33F}" type="pres">
      <dgm:prSet presAssocID="{34FF0D10-16F9-4BB1-A6C2-21DA9552498D}" presName="Name37" presStyleLbl="parChTrans1D2" presStyleIdx="3" presStyleCnt="4"/>
      <dgm:spPr/>
    </dgm:pt>
    <dgm:pt modelId="{7717601F-5897-42BF-ABD1-680DBB590673}" type="pres">
      <dgm:prSet presAssocID="{2716B490-903A-414A-A7F9-A4CFBE4F8038}" presName="hierRoot2" presStyleCnt="0">
        <dgm:presLayoutVars>
          <dgm:hierBranch val="init"/>
        </dgm:presLayoutVars>
      </dgm:prSet>
      <dgm:spPr/>
    </dgm:pt>
    <dgm:pt modelId="{E5C53A64-FB83-4879-95A9-84B472C83B9F}" type="pres">
      <dgm:prSet presAssocID="{2716B490-903A-414A-A7F9-A4CFBE4F8038}" presName="rootComposite" presStyleCnt="0"/>
      <dgm:spPr/>
    </dgm:pt>
    <dgm:pt modelId="{573EB58C-D916-4BF5-BE78-D44B0469C47E}" type="pres">
      <dgm:prSet presAssocID="{2716B490-903A-414A-A7F9-A4CFBE4F8038}" presName="rootText" presStyleLbl="node2" presStyleIdx="3" presStyleCnt="4">
        <dgm:presLayoutVars>
          <dgm:chPref val="3"/>
        </dgm:presLayoutVars>
      </dgm:prSet>
      <dgm:spPr/>
    </dgm:pt>
    <dgm:pt modelId="{23D7284A-90A6-47BF-B1D4-0B6BEA75D39C}" type="pres">
      <dgm:prSet presAssocID="{2716B490-903A-414A-A7F9-A4CFBE4F8038}" presName="rootConnector" presStyleLbl="node2" presStyleIdx="3" presStyleCnt="4"/>
      <dgm:spPr/>
    </dgm:pt>
    <dgm:pt modelId="{D8C6134C-C0D5-47CC-B19B-BF3FEB75A61E}" type="pres">
      <dgm:prSet presAssocID="{2716B490-903A-414A-A7F9-A4CFBE4F8038}" presName="hierChild4" presStyleCnt="0"/>
      <dgm:spPr/>
    </dgm:pt>
    <dgm:pt modelId="{E8C7BAB7-F15D-4C9C-A13A-7D9E53A3FC5B}" type="pres">
      <dgm:prSet presAssocID="{2716B490-903A-414A-A7F9-A4CFBE4F8038}" presName="hierChild5" presStyleCnt="0"/>
      <dgm:spPr/>
    </dgm:pt>
    <dgm:pt modelId="{EB353D02-3EB8-4284-B60F-845588EE36C3}" type="pres">
      <dgm:prSet presAssocID="{E8A6C0E1-EEE2-418A-8ACC-B4A9C854F4B3}" presName="hierChild3" presStyleCnt="0"/>
      <dgm:spPr/>
    </dgm:pt>
  </dgm:ptLst>
  <dgm:cxnLst>
    <dgm:cxn modelId="{5C716C00-E858-42E6-8DCB-3107F2F2A674}" type="presOf" srcId="{6AC940A0-203F-4AAE-B9D3-D51E09DBAB58}" destId="{0B155BDD-2AB2-4252-A048-57C9485104C4}" srcOrd="1" destOrd="0" presId="urn:microsoft.com/office/officeart/2005/8/layout/orgChart1"/>
    <dgm:cxn modelId="{4C9BD003-D57A-4395-89D5-331F68A808DA}" srcId="{E8A6C0E1-EEE2-418A-8ACC-B4A9C854F4B3}" destId="{D80A6874-8D7F-4AA2-932C-7513743806B9}" srcOrd="0" destOrd="0" parTransId="{A6CCAEEB-1426-4C57-8ADC-657B8189CF84}" sibTransId="{12B45D8A-D718-407B-B54D-A2D53287E2D0}"/>
    <dgm:cxn modelId="{34CFFF11-0254-45B5-A625-AE9F9D76FEB9}" type="presOf" srcId="{D80A6874-8D7F-4AA2-932C-7513743806B9}" destId="{C1EC78C0-FC7B-490E-B716-1A93C6938B77}" srcOrd="1" destOrd="0" presId="urn:microsoft.com/office/officeart/2005/8/layout/orgChart1"/>
    <dgm:cxn modelId="{8DD5681C-5995-4B3A-ADAC-E74197849E6B}" type="presOf" srcId="{220752AB-B4EE-4B36-818A-B669079E922F}" destId="{651CF2B1-C75F-4FFE-B74B-2F8E37AA8DC5}" srcOrd="0" destOrd="0" presId="urn:microsoft.com/office/officeart/2005/8/layout/orgChart1"/>
    <dgm:cxn modelId="{057C4930-E463-4BAB-8AEB-23AFD523420A}" type="presOf" srcId="{E16A48CC-2770-4EFE-995C-0D550059CC2E}" destId="{EBC7A81C-DE67-4209-96EE-30BF733C86B8}" srcOrd="0" destOrd="0" presId="urn:microsoft.com/office/officeart/2005/8/layout/orgChart1"/>
    <dgm:cxn modelId="{8D2A7362-09D2-4063-9FE8-E0FB5D767A76}" type="presOf" srcId="{2716B490-903A-414A-A7F9-A4CFBE4F8038}" destId="{573EB58C-D916-4BF5-BE78-D44B0469C47E}" srcOrd="0" destOrd="0" presId="urn:microsoft.com/office/officeart/2005/8/layout/orgChart1"/>
    <dgm:cxn modelId="{AC5F954A-AB58-4125-9F07-132BDB1049DB}" type="presOf" srcId="{E8A6C0E1-EEE2-418A-8ACC-B4A9C854F4B3}" destId="{0481171D-5218-456D-AA8D-17F75353C834}" srcOrd="1" destOrd="0" presId="urn:microsoft.com/office/officeart/2005/8/layout/orgChart1"/>
    <dgm:cxn modelId="{F702576D-097E-4D1B-B283-89D351DAD4DB}" type="presOf" srcId="{A6CCAEEB-1426-4C57-8ADC-657B8189CF84}" destId="{A08DB094-6899-412D-AF60-927C013AFED6}" srcOrd="0" destOrd="0" presId="urn:microsoft.com/office/officeart/2005/8/layout/orgChart1"/>
    <dgm:cxn modelId="{CA95C06F-E72B-4558-A83C-D57AF542E4EB}" type="presOf" srcId="{D80A6874-8D7F-4AA2-932C-7513743806B9}" destId="{E0E0492A-FDD1-488B-A33D-CAEAF3142A8C}" srcOrd="0" destOrd="0" presId="urn:microsoft.com/office/officeart/2005/8/layout/orgChart1"/>
    <dgm:cxn modelId="{1EF0E16F-5D5F-4C7B-8A3B-62951D2A4260}" type="presOf" srcId="{34FF0D10-16F9-4BB1-A6C2-21DA9552498D}" destId="{D0321553-2F5D-4BCE-A46A-4F62D59DC33F}" srcOrd="0" destOrd="0" presId="urn:microsoft.com/office/officeart/2005/8/layout/orgChart1"/>
    <dgm:cxn modelId="{D71EE273-444E-4E98-8318-3D7300E8DA16}" srcId="{E8A6C0E1-EEE2-418A-8ACC-B4A9C854F4B3}" destId="{2716B490-903A-414A-A7F9-A4CFBE4F8038}" srcOrd="3" destOrd="0" parTransId="{34FF0D10-16F9-4BB1-A6C2-21DA9552498D}" sibTransId="{41F81081-2E1E-41AF-AF8D-BF0B8E12AA0E}"/>
    <dgm:cxn modelId="{8F61ED75-CD5B-4252-B67E-44B16798DC61}" srcId="{E8A6C0E1-EEE2-418A-8ACC-B4A9C854F4B3}" destId="{6D311E89-7D32-400D-8430-9F9DB0A5751F}" srcOrd="2" destOrd="0" parTransId="{220752AB-B4EE-4B36-818A-B669079E922F}" sibTransId="{69B22A10-4A83-45FC-9674-6BD3FEE93088}"/>
    <dgm:cxn modelId="{48ACC17A-84E5-4813-9209-C7F130EAA498}" type="presOf" srcId="{2716B490-903A-414A-A7F9-A4CFBE4F8038}" destId="{23D7284A-90A6-47BF-B1D4-0B6BEA75D39C}" srcOrd="1" destOrd="0" presId="urn:microsoft.com/office/officeart/2005/8/layout/orgChart1"/>
    <dgm:cxn modelId="{85ACEB85-88B9-45EB-856B-C9E335BF8B0A}" srcId="{E8A6C0E1-EEE2-418A-8ACC-B4A9C854F4B3}" destId="{6AC940A0-203F-4AAE-B9D3-D51E09DBAB58}" srcOrd="1" destOrd="0" parTransId="{E16A48CC-2770-4EFE-995C-0D550059CC2E}" sibTransId="{113D5D9B-ACBF-484D-973B-4E33DF949EE3}"/>
    <dgm:cxn modelId="{EC363987-527F-430C-ABD9-608DC6162C87}" type="presOf" srcId="{6AC940A0-203F-4AAE-B9D3-D51E09DBAB58}" destId="{639F15CA-977A-4C06-A9D1-EDE66B973BEB}" srcOrd="0" destOrd="0" presId="urn:microsoft.com/office/officeart/2005/8/layout/orgChart1"/>
    <dgm:cxn modelId="{34D85FCB-9E22-48E1-A6F6-63B76D72F81F}" type="presOf" srcId="{6D311E89-7D32-400D-8430-9F9DB0A5751F}" destId="{6F89E33A-54A0-4D7D-B9D3-E79F0ECE1F6A}" srcOrd="1" destOrd="0" presId="urn:microsoft.com/office/officeart/2005/8/layout/orgChart1"/>
    <dgm:cxn modelId="{8B595ACB-DEA2-4AB6-B7B3-4BA3EA9C0A10}" srcId="{19E5505E-46A8-4962-8FBE-B9443D3E77A3}" destId="{E8A6C0E1-EEE2-418A-8ACC-B4A9C854F4B3}" srcOrd="0" destOrd="0" parTransId="{8ECDB45B-FAD0-4AA1-B5ED-ED4986BC2794}" sibTransId="{665A21CB-1C77-43E0-8F5C-9AC9B6DB03AE}"/>
    <dgm:cxn modelId="{24A00FDF-2E9B-4426-A817-A1C236075448}" type="presOf" srcId="{6D311E89-7D32-400D-8430-9F9DB0A5751F}" destId="{F2B33B91-869E-448C-8DF2-8E6CB1201AA8}" srcOrd="0" destOrd="0" presId="urn:microsoft.com/office/officeart/2005/8/layout/orgChart1"/>
    <dgm:cxn modelId="{757658E4-5FAE-4B83-9FDC-01FEF9175AB6}" type="presOf" srcId="{E8A6C0E1-EEE2-418A-8ACC-B4A9C854F4B3}" destId="{073126E8-86A3-49C6-8430-EEA803C9C58E}" srcOrd="0" destOrd="0" presId="urn:microsoft.com/office/officeart/2005/8/layout/orgChart1"/>
    <dgm:cxn modelId="{1B1AA0EE-2FA2-4E14-9493-382AD7C7BE5E}" type="presOf" srcId="{19E5505E-46A8-4962-8FBE-B9443D3E77A3}" destId="{79E28AC8-6043-4E87-A747-3BAA03E31D53}" srcOrd="0" destOrd="0" presId="urn:microsoft.com/office/officeart/2005/8/layout/orgChart1"/>
    <dgm:cxn modelId="{F865F428-4423-4622-BF74-F422DC7C20BE}" type="presParOf" srcId="{79E28AC8-6043-4E87-A747-3BAA03E31D53}" destId="{B08AAD4C-3E8E-4C20-80BE-34F45037CC57}" srcOrd="0" destOrd="0" presId="urn:microsoft.com/office/officeart/2005/8/layout/orgChart1"/>
    <dgm:cxn modelId="{0155DB55-D989-4C8E-891D-BBE18606C36A}" type="presParOf" srcId="{B08AAD4C-3E8E-4C20-80BE-34F45037CC57}" destId="{BA6867F7-2CE9-4219-9B62-A321EBA75A49}" srcOrd="0" destOrd="0" presId="urn:microsoft.com/office/officeart/2005/8/layout/orgChart1"/>
    <dgm:cxn modelId="{B1D51744-F935-4B8B-B2A9-63A70F4179A3}" type="presParOf" srcId="{BA6867F7-2CE9-4219-9B62-A321EBA75A49}" destId="{073126E8-86A3-49C6-8430-EEA803C9C58E}" srcOrd="0" destOrd="0" presId="urn:microsoft.com/office/officeart/2005/8/layout/orgChart1"/>
    <dgm:cxn modelId="{7F3C2861-654C-4085-9C92-AA9EE51FEA14}" type="presParOf" srcId="{BA6867F7-2CE9-4219-9B62-A321EBA75A49}" destId="{0481171D-5218-456D-AA8D-17F75353C834}" srcOrd="1" destOrd="0" presId="urn:microsoft.com/office/officeart/2005/8/layout/orgChart1"/>
    <dgm:cxn modelId="{A7FBB6AB-BDDC-4413-811E-ECB2CE00E223}" type="presParOf" srcId="{B08AAD4C-3E8E-4C20-80BE-34F45037CC57}" destId="{497D3A87-6661-45D4-8F3E-FB0E5FEA35E0}" srcOrd="1" destOrd="0" presId="urn:microsoft.com/office/officeart/2005/8/layout/orgChart1"/>
    <dgm:cxn modelId="{99533F9D-0E40-4273-B784-9602C1EBB061}" type="presParOf" srcId="{497D3A87-6661-45D4-8F3E-FB0E5FEA35E0}" destId="{A08DB094-6899-412D-AF60-927C013AFED6}" srcOrd="0" destOrd="0" presId="urn:microsoft.com/office/officeart/2005/8/layout/orgChart1"/>
    <dgm:cxn modelId="{052A4B07-43E1-4E11-8238-B5694CF41D9B}" type="presParOf" srcId="{497D3A87-6661-45D4-8F3E-FB0E5FEA35E0}" destId="{82411621-F742-4E97-AC31-84664CE8FA04}" srcOrd="1" destOrd="0" presId="urn:microsoft.com/office/officeart/2005/8/layout/orgChart1"/>
    <dgm:cxn modelId="{8C277BBF-5C06-454B-94EA-8D8D16D5FDA4}" type="presParOf" srcId="{82411621-F742-4E97-AC31-84664CE8FA04}" destId="{AC00A87D-0815-4615-99A9-C4E8EF27CFEB}" srcOrd="0" destOrd="0" presId="urn:microsoft.com/office/officeart/2005/8/layout/orgChart1"/>
    <dgm:cxn modelId="{6667A812-70B1-4928-9B8E-D6644FE27FC5}" type="presParOf" srcId="{AC00A87D-0815-4615-99A9-C4E8EF27CFEB}" destId="{E0E0492A-FDD1-488B-A33D-CAEAF3142A8C}" srcOrd="0" destOrd="0" presId="urn:microsoft.com/office/officeart/2005/8/layout/orgChart1"/>
    <dgm:cxn modelId="{F9102845-6EB6-49A3-845C-93E6AFEED7C1}" type="presParOf" srcId="{AC00A87D-0815-4615-99A9-C4E8EF27CFEB}" destId="{C1EC78C0-FC7B-490E-B716-1A93C6938B77}" srcOrd="1" destOrd="0" presId="urn:microsoft.com/office/officeart/2005/8/layout/orgChart1"/>
    <dgm:cxn modelId="{106C5671-8815-4F35-9F40-75BB54AC1C0C}" type="presParOf" srcId="{82411621-F742-4E97-AC31-84664CE8FA04}" destId="{D5347994-D74D-4C30-A295-03EE57FD5A40}" srcOrd="1" destOrd="0" presId="urn:microsoft.com/office/officeart/2005/8/layout/orgChart1"/>
    <dgm:cxn modelId="{FBCD7A5F-3BD9-45DF-B056-7667642F9227}" type="presParOf" srcId="{82411621-F742-4E97-AC31-84664CE8FA04}" destId="{690614B5-3050-4527-B03E-2762108B8A36}" srcOrd="2" destOrd="0" presId="urn:microsoft.com/office/officeart/2005/8/layout/orgChart1"/>
    <dgm:cxn modelId="{EC810139-A1C4-44E0-9A3C-63D37D99E52A}" type="presParOf" srcId="{497D3A87-6661-45D4-8F3E-FB0E5FEA35E0}" destId="{EBC7A81C-DE67-4209-96EE-30BF733C86B8}" srcOrd="2" destOrd="0" presId="urn:microsoft.com/office/officeart/2005/8/layout/orgChart1"/>
    <dgm:cxn modelId="{C9E670CF-FA32-401E-85B6-10B67DDFA9C0}" type="presParOf" srcId="{497D3A87-6661-45D4-8F3E-FB0E5FEA35E0}" destId="{0F7DFE9D-4551-4BEC-91D8-CA6B58E7EFAB}" srcOrd="3" destOrd="0" presId="urn:microsoft.com/office/officeart/2005/8/layout/orgChart1"/>
    <dgm:cxn modelId="{C05991A4-ED43-4163-8274-64C2F7634D4B}" type="presParOf" srcId="{0F7DFE9D-4551-4BEC-91D8-CA6B58E7EFAB}" destId="{F99428EF-8929-49BE-886D-CA69AA911CEC}" srcOrd="0" destOrd="0" presId="urn:microsoft.com/office/officeart/2005/8/layout/orgChart1"/>
    <dgm:cxn modelId="{40807412-98D8-4140-981F-F97EFDC66C22}" type="presParOf" srcId="{F99428EF-8929-49BE-886D-CA69AA911CEC}" destId="{639F15CA-977A-4C06-A9D1-EDE66B973BEB}" srcOrd="0" destOrd="0" presId="urn:microsoft.com/office/officeart/2005/8/layout/orgChart1"/>
    <dgm:cxn modelId="{91D2599C-EEBE-4FB4-8A67-D5474D147862}" type="presParOf" srcId="{F99428EF-8929-49BE-886D-CA69AA911CEC}" destId="{0B155BDD-2AB2-4252-A048-57C9485104C4}" srcOrd="1" destOrd="0" presId="urn:microsoft.com/office/officeart/2005/8/layout/orgChart1"/>
    <dgm:cxn modelId="{3533B6CD-3AD3-4F0A-B146-B27A11BC3292}" type="presParOf" srcId="{0F7DFE9D-4551-4BEC-91D8-CA6B58E7EFAB}" destId="{BE804EE5-F385-4551-84AB-AE34916703FE}" srcOrd="1" destOrd="0" presId="urn:microsoft.com/office/officeart/2005/8/layout/orgChart1"/>
    <dgm:cxn modelId="{59CAAD60-2716-423D-B939-9796F94FD1D6}" type="presParOf" srcId="{0F7DFE9D-4551-4BEC-91D8-CA6B58E7EFAB}" destId="{A197735C-5E68-4CDB-84C6-A9D4AE9D0E50}" srcOrd="2" destOrd="0" presId="urn:microsoft.com/office/officeart/2005/8/layout/orgChart1"/>
    <dgm:cxn modelId="{C5C5F28D-C542-4D1C-8ED8-E18CF17E7B14}" type="presParOf" srcId="{497D3A87-6661-45D4-8F3E-FB0E5FEA35E0}" destId="{651CF2B1-C75F-4FFE-B74B-2F8E37AA8DC5}" srcOrd="4" destOrd="0" presId="urn:microsoft.com/office/officeart/2005/8/layout/orgChart1"/>
    <dgm:cxn modelId="{E429642E-1F1A-445D-9854-8C05C81D0773}" type="presParOf" srcId="{497D3A87-6661-45D4-8F3E-FB0E5FEA35E0}" destId="{2FEA097A-4072-4D9E-850A-22703F857A88}" srcOrd="5" destOrd="0" presId="urn:microsoft.com/office/officeart/2005/8/layout/orgChart1"/>
    <dgm:cxn modelId="{E08EB96E-021A-48C6-9125-BC7B8EA55828}" type="presParOf" srcId="{2FEA097A-4072-4D9E-850A-22703F857A88}" destId="{C24BDE9A-7144-4E3D-A062-6CB324F1524D}" srcOrd="0" destOrd="0" presId="urn:microsoft.com/office/officeart/2005/8/layout/orgChart1"/>
    <dgm:cxn modelId="{56DBCBFB-788A-4E48-A800-53B20DC9EFA3}" type="presParOf" srcId="{C24BDE9A-7144-4E3D-A062-6CB324F1524D}" destId="{F2B33B91-869E-448C-8DF2-8E6CB1201AA8}" srcOrd="0" destOrd="0" presId="urn:microsoft.com/office/officeart/2005/8/layout/orgChart1"/>
    <dgm:cxn modelId="{A9EE3A85-AC8E-4821-96C7-823962D8BE82}" type="presParOf" srcId="{C24BDE9A-7144-4E3D-A062-6CB324F1524D}" destId="{6F89E33A-54A0-4D7D-B9D3-E79F0ECE1F6A}" srcOrd="1" destOrd="0" presId="urn:microsoft.com/office/officeart/2005/8/layout/orgChart1"/>
    <dgm:cxn modelId="{E004C50E-C61F-4D34-B1FF-C259C44058E4}" type="presParOf" srcId="{2FEA097A-4072-4D9E-850A-22703F857A88}" destId="{53A93545-EAB7-4328-B05F-7688B0CD1030}" srcOrd="1" destOrd="0" presId="urn:microsoft.com/office/officeart/2005/8/layout/orgChart1"/>
    <dgm:cxn modelId="{EF7BCEB3-2E62-4C8F-AB7C-5F1E35DF4CCE}" type="presParOf" srcId="{2FEA097A-4072-4D9E-850A-22703F857A88}" destId="{DA33CE85-E4FC-4A14-923E-067D410FD3FB}" srcOrd="2" destOrd="0" presId="urn:microsoft.com/office/officeart/2005/8/layout/orgChart1"/>
    <dgm:cxn modelId="{B0ACDC54-CDA0-4600-9DE2-7A1B837D3F59}" type="presParOf" srcId="{497D3A87-6661-45D4-8F3E-FB0E5FEA35E0}" destId="{D0321553-2F5D-4BCE-A46A-4F62D59DC33F}" srcOrd="6" destOrd="0" presId="urn:microsoft.com/office/officeart/2005/8/layout/orgChart1"/>
    <dgm:cxn modelId="{D065F2D8-17EE-4837-A162-37AA2EBBCDE0}" type="presParOf" srcId="{497D3A87-6661-45D4-8F3E-FB0E5FEA35E0}" destId="{7717601F-5897-42BF-ABD1-680DBB590673}" srcOrd="7" destOrd="0" presId="urn:microsoft.com/office/officeart/2005/8/layout/orgChart1"/>
    <dgm:cxn modelId="{7EFDC1E4-7DC4-48BE-B3FE-AA1FB49FD8D3}" type="presParOf" srcId="{7717601F-5897-42BF-ABD1-680DBB590673}" destId="{E5C53A64-FB83-4879-95A9-84B472C83B9F}" srcOrd="0" destOrd="0" presId="urn:microsoft.com/office/officeart/2005/8/layout/orgChart1"/>
    <dgm:cxn modelId="{980FEA6F-5212-4FAF-A6E7-7E382EC17301}" type="presParOf" srcId="{E5C53A64-FB83-4879-95A9-84B472C83B9F}" destId="{573EB58C-D916-4BF5-BE78-D44B0469C47E}" srcOrd="0" destOrd="0" presId="urn:microsoft.com/office/officeart/2005/8/layout/orgChart1"/>
    <dgm:cxn modelId="{4A8FAFAC-B27C-4F02-973D-B21389585A09}" type="presParOf" srcId="{E5C53A64-FB83-4879-95A9-84B472C83B9F}" destId="{23D7284A-90A6-47BF-B1D4-0B6BEA75D39C}" srcOrd="1" destOrd="0" presId="urn:microsoft.com/office/officeart/2005/8/layout/orgChart1"/>
    <dgm:cxn modelId="{3DE67FB3-3C88-4162-93CE-A28FC5F83BF6}" type="presParOf" srcId="{7717601F-5897-42BF-ABD1-680DBB590673}" destId="{D8C6134C-C0D5-47CC-B19B-BF3FEB75A61E}" srcOrd="1" destOrd="0" presId="urn:microsoft.com/office/officeart/2005/8/layout/orgChart1"/>
    <dgm:cxn modelId="{16B5671F-D5BD-4E9B-B178-D2469094AF76}" type="presParOf" srcId="{7717601F-5897-42BF-ABD1-680DBB590673}" destId="{E8C7BAB7-F15D-4C9C-A13A-7D9E53A3FC5B}" srcOrd="2" destOrd="0" presId="urn:microsoft.com/office/officeart/2005/8/layout/orgChart1"/>
    <dgm:cxn modelId="{5D1A3FAE-6426-4FD6-BC95-ADE5A8D9B22A}" type="presParOf" srcId="{B08AAD4C-3E8E-4C20-80BE-34F45037CC57}" destId="{EB353D02-3EB8-4284-B60F-845588EE36C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E5505E-46A8-4962-8FBE-B9443D3E77A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6C0E1-EEE2-418A-8ACC-B4A9C854F4B3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main()</a:t>
          </a:r>
        </a:p>
      </dgm:t>
    </dgm:pt>
    <dgm:pt modelId="{8ECDB45B-FAD0-4AA1-B5ED-ED4986BC2794}" type="parTrans" cxnId="{8B595ACB-DEA2-4AB6-B7B3-4BA3EA9C0A10}">
      <dgm:prSet/>
      <dgm:spPr/>
      <dgm:t>
        <a:bodyPr/>
        <a:lstStyle/>
        <a:p>
          <a:endParaRPr lang="en-US" b="1"/>
        </a:p>
      </dgm:t>
    </dgm:pt>
    <dgm:pt modelId="{665A21CB-1C77-43E0-8F5C-9AC9B6DB03AE}" type="sibTrans" cxnId="{8B595ACB-DEA2-4AB6-B7B3-4BA3EA9C0A10}">
      <dgm:prSet/>
      <dgm:spPr/>
      <dgm:t>
        <a:bodyPr/>
        <a:lstStyle/>
        <a:p>
          <a:endParaRPr lang="en-US" b="1"/>
        </a:p>
      </dgm:t>
    </dgm:pt>
    <dgm:pt modelId="{D80A6874-8D7F-4AA2-932C-7513743806B9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display_company_header()</a:t>
          </a:r>
        </a:p>
      </dgm:t>
    </dgm:pt>
    <dgm:pt modelId="{A6CCAEEB-1426-4C57-8ADC-657B8189CF84}" type="parTrans" cxnId="{4C9BD003-D57A-4395-89D5-331F68A808DA}">
      <dgm:prSet/>
      <dgm:spPr/>
      <dgm:t>
        <a:bodyPr/>
        <a:lstStyle/>
        <a:p>
          <a:endParaRPr lang="en-US" b="1"/>
        </a:p>
      </dgm:t>
    </dgm:pt>
    <dgm:pt modelId="{12B45D8A-D718-407B-B54D-A2D53287E2D0}" type="sibTrans" cxnId="{4C9BD003-D57A-4395-89D5-331F68A808DA}">
      <dgm:prSet/>
      <dgm:spPr/>
      <dgm:t>
        <a:bodyPr/>
        <a:lstStyle/>
        <a:p>
          <a:endParaRPr lang="en-US" b="1"/>
        </a:p>
      </dgm:t>
    </dgm:pt>
    <dgm:pt modelId="{6AC940A0-203F-4AAE-B9D3-D51E09DBAB58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display_greeting()</a:t>
          </a:r>
        </a:p>
      </dgm:t>
    </dgm:pt>
    <dgm:pt modelId="{E16A48CC-2770-4EFE-995C-0D550059CC2E}" type="parTrans" cxnId="{85ACEB85-88B9-45EB-856B-C9E335BF8B0A}">
      <dgm:prSet/>
      <dgm:spPr/>
      <dgm:t>
        <a:bodyPr/>
        <a:lstStyle/>
        <a:p>
          <a:endParaRPr lang="en-US" b="1"/>
        </a:p>
      </dgm:t>
    </dgm:pt>
    <dgm:pt modelId="{113D5D9B-ACBF-484D-973B-4E33DF949EE3}" type="sibTrans" cxnId="{85ACEB85-88B9-45EB-856B-C9E335BF8B0A}">
      <dgm:prSet/>
      <dgm:spPr/>
      <dgm:t>
        <a:bodyPr/>
        <a:lstStyle/>
        <a:p>
          <a:endParaRPr lang="en-US" b="1"/>
        </a:p>
      </dgm:t>
    </dgm:pt>
    <dgm:pt modelId="{79E28AC8-6043-4E87-A747-3BAA03E31D53}" type="pres">
      <dgm:prSet presAssocID="{19E5505E-46A8-4962-8FBE-B9443D3E77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8AAD4C-3E8E-4C20-80BE-34F45037CC57}" type="pres">
      <dgm:prSet presAssocID="{E8A6C0E1-EEE2-418A-8ACC-B4A9C854F4B3}" presName="hierRoot1" presStyleCnt="0">
        <dgm:presLayoutVars>
          <dgm:hierBranch val="init"/>
        </dgm:presLayoutVars>
      </dgm:prSet>
      <dgm:spPr/>
    </dgm:pt>
    <dgm:pt modelId="{BA6867F7-2CE9-4219-9B62-A321EBA75A49}" type="pres">
      <dgm:prSet presAssocID="{E8A6C0E1-EEE2-418A-8ACC-B4A9C854F4B3}" presName="rootComposite1" presStyleCnt="0"/>
      <dgm:spPr/>
    </dgm:pt>
    <dgm:pt modelId="{073126E8-86A3-49C6-8430-EEA803C9C58E}" type="pres">
      <dgm:prSet presAssocID="{E8A6C0E1-EEE2-418A-8ACC-B4A9C854F4B3}" presName="rootText1" presStyleLbl="node0" presStyleIdx="0" presStyleCnt="1">
        <dgm:presLayoutVars>
          <dgm:chPref val="3"/>
        </dgm:presLayoutVars>
      </dgm:prSet>
      <dgm:spPr/>
    </dgm:pt>
    <dgm:pt modelId="{0481171D-5218-456D-AA8D-17F75353C834}" type="pres">
      <dgm:prSet presAssocID="{E8A6C0E1-EEE2-418A-8ACC-B4A9C854F4B3}" presName="rootConnector1" presStyleLbl="node1" presStyleIdx="0" presStyleCnt="0"/>
      <dgm:spPr/>
    </dgm:pt>
    <dgm:pt modelId="{497D3A87-6661-45D4-8F3E-FB0E5FEA35E0}" type="pres">
      <dgm:prSet presAssocID="{E8A6C0E1-EEE2-418A-8ACC-B4A9C854F4B3}" presName="hierChild2" presStyleCnt="0"/>
      <dgm:spPr/>
    </dgm:pt>
    <dgm:pt modelId="{A08DB094-6899-412D-AF60-927C013AFED6}" type="pres">
      <dgm:prSet presAssocID="{A6CCAEEB-1426-4C57-8ADC-657B8189CF84}" presName="Name37" presStyleLbl="parChTrans1D2" presStyleIdx="0" presStyleCnt="2"/>
      <dgm:spPr/>
    </dgm:pt>
    <dgm:pt modelId="{82411621-F742-4E97-AC31-84664CE8FA04}" type="pres">
      <dgm:prSet presAssocID="{D80A6874-8D7F-4AA2-932C-7513743806B9}" presName="hierRoot2" presStyleCnt="0">
        <dgm:presLayoutVars>
          <dgm:hierBranch val="init"/>
        </dgm:presLayoutVars>
      </dgm:prSet>
      <dgm:spPr/>
    </dgm:pt>
    <dgm:pt modelId="{AC00A87D-0815-4615-99A9-C4E8EF27CFEB}" type="pres">
      <dgm:prSet presAssocID="{D80A6874-8D7F-4AA2-932C-7513743806B9}" presName="rootComposite" presStyleCnt="0"/>
      <dgm:spPr/>
    </dgm:pt>
    <dgm:pt modelId="{E0E0492A-FDD1-488B-A33D-CAEAF3142A8C}" type="pres">
      <dgm:prSet presAssocID="{D80A6874-8D7F-4AA2-932C-7513743806B9}" presName="rootText" presStyleLbl="node2" presStyleIdx="0" presStyleCnt="2">
        <dgm:presLayoutVars>
          <dgm:chPref val="3"/>
        </dgm:presLayoutVars>
      </dgm:prSet>
      <dgm:spPr/>
    </dgm:pt>
    <dgm:pt modelId="{C1EC78C0-FC7B-490E-B716-1A93C6938B77}" type="pres">
      <dgm:prSet presAssocID="{D80A6874-8D7F-4AA2-932C-7513743806B9}" presName="rootConnector" presStyleLbl="node2" presStyleIdx="0" presStyleCnt="2"/>
      <dgm:spPr/>
    </dgm:pt>
    <dgm:pt modelId="{D5347994-D74D-4C30-A295-03EE57FD5A40}" type="pres">
      <dgm:prSet presAssocID="{D80A6874-8D7F-4AA2-932C-7513743806B9}" presName="hierChild4" presStyleCnt="0"/>
      <dgm:spPr/>
    </dgm:pt>
    <dgm:pt modelId="{690614B5-3050-4527-B03E-2762108B8A36}" type="pres">
      <dgm:prSet presAssocID="{D80A6874-8D7F-4AA2-932C-7513743806B9}" presName="hierChild5" presStyleCnt="0"/>
      <dgm:spPr/>
    </dgm:pt>
    <dgm:pt modelId="{EBC7A81C-DE67-4209-96EE-30BF733C86B8}" type="pres">
      <dgm:prSet presAssocID="{E16A48CC-2770-4EFE-995C-0D550059CC2E}" presName="Name37" presStyleLbl="parChTrans1D2" presStyleIdx="1" presStyleCnt="2"/>
      <dgm:spPr/>
    </dgm:pt>
    <dgm:pt modelId="{0F7DFE9D-4551-4BEC-91D8-CA6B58E7EFAB}" type="pres">
      <dgm:prSet presAssocID="{6AC940A0-203F-4AAE-B9D3-D51E09DBAB58}" presName="hierRoot2" presStyleCnt="0">
        <dgm:presLayoutVars>
          <dgm:hierBranch val="init"/>
        </dgm:presLayoutVars>
      </dgm:prSet>
      <dgm:spPr/>
    </dgm:pt>
    <dgm:pt modelId="{F99428EF-8929-49BE-886D-CA69AA911CEC}" type="pres">
      <dgm:prSet presAssocID="{6AC940A0-203F-4AAE-B9D3-D51E09DBAB58}" presName="rootComposite" presStyleCnt="0"/>
      <dgm:spPr/>
    </dgm:pt>
    <dgm:pt modelId="{639F15CA-977A-4C06-A9D1-EDE66B973BEB}" type="pres">
      <dgm:prSet presAssocID="{6AC940A0-203F-4AAE-B9D3-D51E09DBAB58}" presName="rootText" presStyleLbl="node2" presStyleIdx="1" presStyleCnt="2">
        <dgm:presLayoutVars>
          <dgm:chPref val="3"/>
        </dgm:presLayoutVars>
      </dgm:prSet>
      <dgm:spPr/>
    </dgm:pt>
    <dgm:pt modelId="{0B155BDD-2AB2-4252-A048-57C9485104C4}" type="pres">
      <dgm:prSet presAssocID="{6AC940A0-203F-4AAE-B9D3-D51E09DBAB58}" presName="rootConnector" presStyleLbl="node2" presStyleIdx="1" presStyleCnt="2"/>
      <dgm:spPr/>
    </dgm:pt>
    <dgm:pt modelId="{BE804EE5-F385-4551-84AB-AE34916703FE}" type="pres">
      <dgm:prSet presAssocID="{6AC940A0-203F-4AAE-B9D3-D51E09DBAB58}" presName="hierChild4" presStyleCnt="0"/>
      <dgm:spPr/>
    </dgm:pt>
    <dgm:pt modelId="{A197735C-5E68-4CDB-84C6-A9D4AE9D0E50}" type="pres">
      <dgm:prSet presAssocID="{6AC940A0-203F-4AAE-B9D3-D51E09DBAB58}" presName="hierChild5" presStyleCnt="0"/>
      <dgm:spPr/>
    </dgm:pt>
    <dgm:pt modelId="{EB353D02-3EB8-4284-B60F-845588EE36C3}" type="pres">
      <dgm:prSet presAssocID="{E8A6C0E1-EEE2-418A-8ACC-B4A9C854F4B3}" presName="hierChild3" presStyleCnt="0"/>
      <dgm:spPr/>
    </dgm:pt>
  </dgm:ptLst>
  <dgm:cxnLst>
    <dgm:cxn modelId="{5C716C00-E858-42E6-8DCB-3107F2F2A674}" type="presOf" srcId="{6AC940A0-203F-4AAE-B9D3-D51E09DBAB58}" destId="{0B155BDD-2AB2-4252-A048-57C9485104C4}" srcOrd="1" destOrd="0" presId="urn:microsoft.com/office/officeart/2005/8/layout/orgChart1"/>
    <dgm:cxn modelId="{4C9BD003-D57A-4395-89D5-331F68A808DA}" srcId="{E8A6C0E1-EEE2-418A-8ACC-B4A9C854F4B3}" destId="{D80A6874-8D7F-4AA2-932C-7513743806B9}" srcOrd="0" destOrd="0" parTransId="{A6CCAEEB-1426-4C57-8ADC-657B8189CF84}" sibTransId="{12B45D8A-D718-407B-B54D-A2D53287E2D0}"/>
    <dgm:cxn modelId="{34CFFF11-0254-45B5-A625-AE9F9D76FEB9}" type="presOf" srcId="{D80A6874-8D7F-4AA2-932C-7513743806B9}" destId="{C1EC78C0-FC7B-490E-B716-1A93C6938B77}" srcOrd="1" destOrd="0" presId="urn:microsoft.com/office/officeart/2005/8/layout/orgChart1"/>
    <dgm:cxn modelId="{057C4930-E463-4BAB-8AEB-23AFD523420A}" type="presOf" srcId="{E16A48CC-2770-4EFE-995C-0D550059CC2E}" destId="{EBC7A81C-DE67-4209-96EE-30BF733C86B8}" srcOrd="0" destOrd="0" presId="urn:microsoft.com/office/officeart/2005/8/layout/orgChart1"/>
    <dgm:cxn modelId="{AC5F954A-AB58-4125-9F07-132BDB1049DB}" type="presOf" srcId="{E8A6C0E1-EEE2-418A-8ACC-B4A9C854F4B3}" destId="{0481171D-5218-456D-AA8D-17F75353C834}" srcOrd="1" destOrd="0" presId="urn:microsoft.com/office/officeart/2005/8/layout/orgChart1"/>
    <dgm:cxn modelId="{F702576D-097E-4D1B-B283-89D351DAD4DB}" type="presOf" srcId="{A6CCAEEB-1426-4C57-8ADC-657B8189CF84}" destId="{A08DB094-6899-412D-AF60-927C013AFED6}" srcOrd="0" destOrd="0" presId="urn:microsoft.com/office/officeart/2005/8/layout/orgChart1"/>
    <dgm:cxn modelId="{CA95C06F-E72B-4558-A83C-D57AF542E4EB}" type="presOf" srcId="{D80A6874-8D7F-4AA2-932C-7513743806B9}" destId="{E0E0492A-FDD1-488B-A33D-CAEAF3142A8C}" srcOrd="0" destOrd="0" presId="urn:microsoft.com/office/officeart/2005/8/layout/orgChart1"/>
    <dgm:cxn modelId="{85ACEB85-88B9-45EB-856B-C9E335BF8B0A}" srcId="{E8A6C0E1-EEE2-418A-8ACC-B4A9C854F4B3}" destId="{6AC940A0-203F-4AAE-B9D3-D51E09DBAB58}" srcOrd="1" destOrd="0" parTransId="{E16A48CC-2770-4EFE-995C-0D550059CC2E}" sibTransId="{113D5D9B-ACBF-484D-973B-4E33DF949EE3}"/>
    <dgm:cxn modelId="{EC363987-527F-430C-ABD9-608DC6162C87}" type="presOf" srcId="{6AC940A0-203F-4AAE-B9D3-D51E09DBAB58}" destId="{639F15CA-977A-4C06-A9D1-EDE66B973BEB}" srcOrd="0" destOrd="0" presId="urn:microsoft.com/office/officeart/2005/8/layout/orgChart1"/>
    <dgm:cxn modelId="{8B595ACB-DEA2-4AB6-B7B3-4BA3EA9C0A10}" srcId="{19E5505E-46A8-4962-8FBE-B9443D3E77A3}" destId="{E8A6C0E1-EEE2-418A-8ACC-B4A9C854F4B3}" srcOrd="0" destOrd="0" parTransId="{8ECDB45B-FAD0-4AA1-B5ED-ED4986BC2794}" sibTransId="{665A21CB-1C77-43E0-8F5C-9AC9B6DB03AE}"/>
    <dgm:cxn modelId="{757658E4-5FAE-4B83-9FDC-01FEF9175AB6}" type="presOf" srcId="{E8A6C0E1-EEE2-418A-8ACC-B4A9C854F4B3}" destId="{073126E8-86A3-49C6-8430-EEA803C9C58E}" srcOrd="0" destOrd="0" presId="urn:microsoft.com/office/officeart/2005/8/layout/orgChart1"/>
    <dgm:cxn modelId="{1B1AA0EE-2FA2-4E14-9493-382AD7C7BE5E}" type="presOf" srcId="{19E5505E-46A8-4962-8FBE-B9443D3E77A3}" destId="{79E28AC8-6043-4E87-A747-3BAA03E31D53}" srcOrd="0" destOrd="0" presId="urn:microsoft.com/office/officeart/2005/8/layout/orgChart1"/>
    <dgm:cxn modelId="{F865F428-4423-4622-BF74-F422DC7C20BE}" type="presParOf" srcId="{79E28AC8-6043-4E87-A747-3BAA03E31D53}" destId="{B08AAD4C-3E8E-4C20-80BE-34F45037CC57}" srcOrd="0" destOrd="0" presId="urn:microsoft.com/office/officeart/2005/8/layout/orgChart1"/>
    <dgm:cxn modelId="{0155DB55-D989-4C8E-891D-BBE18606C36A}" type="presParOf" srcId="{B08AAD4C-3E8E-4C20-80BE-34F45037CC57}" destId="{BA6867F7-2CE9-4219-9B62-A321EBA75A49}" srcOrd="0" destOrd="0" presId="urn:microsoft.com/office/officeart/2005/8/layout/orgChart1"/>
    <dgm:cxn modelId="{B1D51744-F935-4B8B-B2A9-63A70F4179A3}" type="presParOf" srcId="{BA6867F7-2CE9-4219-9B62-A321EBA75A49}" destId="{073126E8-86A3-49C6-8430-EEA803C9C58E}" srcOrd="0" destOrd="0" presId="urn:microsoft.com/office/officeart/2005/8/layout/orgChart1"/>
    <dgm:cxn modelId="{7F3C2861-654C-4085-9C92-AA9EE51FEA14}" type="presParOf" srcId="{BA6867F7-2CE9-4219-9B62-A321EBA75A49}" destId="{0481171D-5218-456D-AA8D-17F75353C834}" srcOrd="1" destOrd="0" presId="urn:microsoft.com/office/officeart/2005/8/layout/orgChart1"/>
    <dgm:cxn modelId="{A7FBB6AB-BDDC-4413-811E-ECB2CE00E223}" type="presParOf" srcId="{B08AAD4C-3E8E-4C20-80BE-34F45037CC57}" destId="{497D3A87-6661-45D4-8F3E-FB0E5FEA35E0}" srcOrd="1" destOrd="0" presId="urn:microsoft.com/office/officeart/2005/8/layout/orgChart1"/>
    <dgm:cxn modelId="{99533F9D-0E40-4273-B784-9602C1EBB061}" type="presParOf" srcId="{497D3A87-6661-45D4-8F3E-FB0E5FEA35E0}" destId="{A08DB094-6899-412D-AF60-927C013AFED6}" srcOrd="0" destOrd="0" presId="urn:microsoft.com/office/officeart/2005/8/layout/orgChart1"/>
    <dgm:cxn modelId="{052A4B07-43E1-4E11-8238-B5694CF41D9B}" type="presParOf" srcId="{497D3A87-6661-45D4-8F3E-FB0E5FEA35E0}" destId="{82411621-F742-4E97-AC31-84664CE8FA04}" srcOrd="1" destOrd="0" presId="urn:microsoft.com/office/officeart/2005/8/layout/orgChart1"/>
    <dgm:cxn modelId="{8C277BBF-5C06-454B-94EA-8D8D16D5FDA4}" type="presParOf" srcId="{82411621-F742-4E97-AC31-84664CE8FA04}" destId="{AC00A87D-0815-4615-99A9-C4E8EF27CFEB}" srcOrd="0" destOrd="0" presId="urn:microsoft.com/office/officeart/2005/8/layout/orgChart1"/>
    <dgm:cxn modelId="{6667A812-70B1-4928-9B8E-D6644FE27FC5}" type="presParOf" srcId="{AC00A87D-0815-4615-99A9-C4E8EF27CFEB}" destId="{E0E0492A-FDD1-488B-A33D-CAEAF3142A8C}" srcOrd="0" destOrd="0" presId="urn:microsoft.com/office/officeart/2005/8/layout/orgChart1"/>
    <dgm:cxn modelId="{F9102845-6EB6-49A3-845C-93E6AFEED7C1}" type="presParOf" srcId="{AC00A87D-0815-4615-99A9-C4E8EF27CFEB}" destId="{C1EC78C0-FC7B-490E-B716-1A93C6938B77}" srcOrd="1" destOrd="0" presId="urn:microsoft.com/office/officeart/2005/8/layout/orgChart1"/>
    <dgm:cxn modelId="{106C5671-8815-4F35-9F40-75BB54AC1C0C}" type="presParOf" srcId="{82411621-F742-4E97-AC31-84664CE8FA04}" destId="{D5347994-D74D-4C30-A295-03EE57FD5A40}" srcOrd="1" destOrd="0" presId="urn:microsoft.com/office/officeart/2005/8/layout/orgChart1"/>
    <dgm:cxn modelId="{FBCD7A5F-3BD9-45DF-B056-7667642F9227}" type="presParOf" srcId="{82411621-F742-4E97-AC31-84664CE8FA04}" destId="{690614B5-3050-4527-B03E-2762108B8A36}" srcOrd="2" destOrd="0" presId="urn:microsoft.com/office/officeart/2005/8/layout/orgChart1"/>
    <dgm:cxn modelId="{EC810139-A1C4-44E0-9A3C-63D37D99E52A}" type="presParOf" srcId="{497D3A87-6661-45D4-8F3E-FB0E5FEA35E0}" destId="{EBC7A81C-DE67-4209-96EE-30BF733C86B8}" srcOrd="2" destOrd="0" presId="urn:microsoft.com/office/officeart/2005/8/layout/orgChart1"/>
    <dgm:cxn modelId="{C9E670CF-FA32-401E-85B6-10B67DDFA9C0}" type="presParOf" srcId="{497D3A87-6661-45D4-8F3E-FB0E5FEA35E0}" destId="{0F7DFE9D-4551-4BEC-91D8-CA6B58E7EFAB}" srcOrd="3" destOrd="0" presId="urn:microsoft.com/office/officeart/2005/8/layout/orgChart1"/>
    <dgm:cxn modelId="{C05991A4-ED43-4163-8274-64C2F7634D4B}" type="presParOf" srcId="{0F7DFE9D-4551-4BEC-91D8-CA6B58E7EFAB}" destId="{F99428EF-8929-49BE-886D-CA69AA911CEC}" srcOrd="0" destOrd="0" presId="urn:microsoft.com/office/officeart/2005/8/layout/orgChart1"/>
    <dgm:cxn modelId="{40807412-98D8-4140-981F-F97EFDC66C22}" type="presParOf" srcId="{F99428EF-8929-49BE-886D-CA69AA911CEC}" destId="{639F15CA-977A-4C06-A9D1-EDE66B973BEB}" srcOrd="0" destOrd="0" presId="urn:microsoft.com/office/officeart/2005/8/layout/orgChart1"/>
    <dgm:cxn modelId="{91D2599C-EEBE-4FB4-8A67-D5474D147862}" type="presParOf" srcId="{F99428EF-8929-49BE-886D-CA69AA911CEC}" destId="{0B155BDD-2AB2-4252-A048-57C9485104C4}" srcOrd="1" destOrd="0" presId="urn:microsoft.com/office/officeart/2005/8/layout/orgChart1"/>
    <dgm:cxn modelId="{3533B6CD-3AD3-4F0A-B146-B27A11BC3292}" type="presParOf" srcId="{0F7DFE9D-4551-4BEC-91D8-CA6B58E7EFAB}" destId="{BE804EE5-F385-4551-84AB-AE34916703FE}" srcOrd="1" destOrd="0" presId="urn:microsoft.com/office/officeart/2005/8/layout/orgChart1"/>
    <dgm:cxn modelId="{59CAAD60-2716-423D-B939-9796F94FD1D6}" type="presParOf" srcId="{0F7DFE9D-4551-4BEC-91D8-CA6B58E7EFAB}" destId="{A197735C-5E68-4CDB-84C6-A9D4AE9D0E50}" srcOrd="2" destOrd="0" presId="urn:microsoft.com/office/officeart/2005/8/layout/orgChart1"/>
    <dgm:cxn modelId="{5D1A3FAE-6426-4FD6-BC95-ADE5A8D9B22A}" type="presParOf" srcId="{B08AAD4C-3E8E-4C20-80BE-34F45037CC57}" destId="{EB353D02-3EB8-4284-B60F-845588EE36C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21553-2F5D-4BCE-A46A-4F62D59DC33F}">
      <dsp:nvSpPr>
        <dsp:cNvPr id="0" name=""/>
        <dsp:cNvSpPr/>
      </dsp:nvSpPr>
      <dsp:spPr>
        <a:xfrm>
          <a:off x="3278048" y="1688254"/>
          <a:ext cx="2370011" cy="380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122"/>
              </a:lnTo>
              <a:lnTo>
                <a:pt x="2370011" y="190122"/>
              </a:lnTo>
              <a:lnTo>
                <a:pt x="2370011" y="380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CF2B1-C75F-4FFE-B74B-2F8E37AA8DC5}">
      <dsp:nvSpPr>
        <dsp:cNvPr id="0" name=""/>
        <dsp:cNvSpPr/>
      </dsp:nvSpPr>
      <dsp:spPr>
        <a:xfrm>
          <a:off x="3278048" y="1688254"/>
          <a:ext cx="484540" cy="380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122"/>
              </a:lnTo>
              <a:lnTo>
                <a:pt x="484540" y="190122"/>
              </a:lnTo>
              <a:lnTo>
                <a:pt x="484540" y="380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7A81C-DE67-4209-96EE-30BF733C86B8}">
      <dsp:nvSpPr>
        <dsp:cNvPr id="0" name=""/>
        <dsp:cNvSpPr/>
      </dsp:nvSpPr>
      <dsp:spPr>
        <a:xfrm>
          <a:off x="2182581" y="1688254"/>
          <a:ext cx="1095467" cy="380244"/>
        </a:xfrm>
        <a:custGeom>
          <a:avLst/>
          <a:gdLst/>
          <a:ahLst/>
          <a:cxnLst/>
          <a:rect l="0" t="0" r="0" b="0"/>
          <a:pathLst>
            <a:path>
              <a:moveTo>
                <a:pt x="1095467" y="0"/>
              </a:moveTo>
              <a:lnTo>
                <a:pt x="1095467" y="190122"/>
              </a:lnTo>
              <a:lnTo>
                <a:pt x="0" y="190122"/>
              </a:lnTo>
              <a:lnTo>
                <a:pt x="0" y="380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B094-6899-412D-AF60-927C013AFED6}">
      <dsp:nvSpPr>
        <dsp:cNvPr id="0" name=""/>
        <dsp:cNvSpPr/>
      </dsp:nvSpPr>
      <dsp:spPr>
        <a:xfrm>
          <a:off x="602573" y="1688254"/>
          <a:ext cx="2675474" cy="380244"/>
        </a:xfrm>
        <a:custGeom>
          <a:avLst/>
          <a:gdLst/>
          <a:ahLst/>
          <a:cxnLst/>
          <a:rect l="0" t="0" r="0" b="0"/>
          <a:pathLst>
            <a:path>
              <a:moveTo>
                <a:pt x="2675474" y="0"/>
              </a:moveTo>
              <a:lnTo>
                <a:pt x="2675474" y="190122"/>
              </a:lnTo>
              <a:lnTo>
                <a:pt x="0" y="190122"/>
              </a:lnTo>
              <a:lnTo>
                <a:pt x="0" y="380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126E8-86A3-49C6-8430-EEA803C9C58E}">
      <dsp:nvSpPr>
        <dsp:cNvPr id="0" name=""/>
        <dsp:cNvSpPr/>
      </dsp:nvSpPr>
      <dsp:spPr>
        <a:xfrm>
          <a:off x="2372703" y="685449"/>
          <a:ext cx="1810689" cy="100280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C00000"/>
              </a:solidFill>
            </a:rPr>
            <a:t>main()</a:t>
          </a:r>
        </a:p>
      </dsp:txBody>
      <dsp:txXfrm>
        <a:off x="2372703" y="685449"/>
        <a:ext cx="1810689" cy="1002805"/>
      </dsp:txXfrm>
    </dsp:sp>
    <dsp:sp modelId="{E0E0492A-FDD1-488B-A33D-CAEAF3142A8C}">
      <dsp:nvSpPr>
        <dsp:cNvPr id="0" name=""/>
        <dsp:cNvSpPr/>
      </dsp:nvSpPr>
      <dsp:spPr>
        <a:xfrm>
          <a:off x="2692" y="2068499"/>
          <a:ext cx="1199762" cy="90534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1"/>
              </a:solidFill>
            </a:rPr>
            <a:t>get_height</a:t>
          </a:r>
          <a:r>
            <a:rPr lang="en-US" sz="1700" b="1" kern="1200" dirty="0">
              <a:solidFill>
                <a:schemeClr val="tx1"/>
              </a:solidFill>
            </a:rPr>
            <a:t>()</a:t>
          </a:r>
        </a:p>
      </dsp:txBody>
      <dsp:txXfrm>
        <a:off x="2692" y="2068499"/>
        <a:ext cx="1199762" cy="905344"/>
      </dsp:txXfrm>
    </dsp:sp>
    <dsp:sp modelId="{639F15CA-977A-4C06-A9D1-EDE66B973BEB}">
      <dsp:nvSpPr>
        <dsp:cNvPr id="0" name=""/>
        <dsp:cNvSpPr/>
      </dsp:nvSpPr>
      <dsp:spPr>
        <a:xfrm>
          <a:off x="1582699" y="2068499"/>
          <a:ext cx="1199762" cy="90534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1"/>
              </a:solidFill>
            </a:rPr>
            <a:t>get_weight</a:t>
          </a:r>
          <a:r>
            <a:rPr lang="en-US" sz="1700" b="1" kern="1200" dirty="0">
              <a:solidFill>
                <a:schemeClr val="tx1"/>
              </a:solidFill>
            </a:rPr>
            <a:t>()</a:t>
          </a:r>
        </a:p>
      </dsp:txBody>
      <dsp:txXfrm>
        <a:off x="1582699" y="2068499"/>
        <a:ext cx="1199762" cy="905344"/>
      </dsp:txXfrm>
    </dsp:sp>
    <dsp:sp modelId="{F2B33B91-869E-448C-8DF2-8E6CB1201AA8}">
      <dsp:nvSpPr>
        <dsp:cNvPr id="0" name=""/>
        <dsp:cNvSpPr/>
      </dsp:nvSpPr>
      <dsp:spPr>
        <a:xfrm>
          <a:off x="3162707" y="2068499"/>
          <a:ext cx="1199762" cy="90534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1"/>
              </a:solidFill>
            </a:rPr>
            <a:t>calc_BMI</a:t>
          </a:r>
          <a:r>
            <a:rPr lang="en-US" sz="1700" b="1" kern="1200" dirty="0">
              <a:solidFill>
                <a:schemeClr val="tx1"/>
              </a:solidFill>
            </a:rPr>
            <a:t>()</a:t>
          </a:r>
        </a:p>
      </dsp:txBody>
      <dsp:txXfrm>
        <a:off x="3162707" y="2068499"/>
        <a:ext cx="1199762" cy="905344"/>
      </dsp:txXfrm>
    </dsp:sp>
    <dsp:sp modelId="{573EB58C-D916-4BF5-BE78-D44B0469C47E}">
      <dsp:nvSpPr>
        <dsp:cNvPr id="0" name=""/>
        <dsp:cNvSpPr/>
      </dsp:nvSpPr>
      <dsp:spPr>
        <a:xfrm>
          <a:off x="4742715" y="2068499"/>
          <a:ext cx="1810689" cy="90534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1"/>
              </a:solidFill>
            </a:rPr>
            <a:t>display_BMI_rpt</a:t>
          </a:r>
          <a:r>
            <a:rPr lang="en-US" sz="1700" b="1" kern="1200" dirty="0">
              <a:solidFill>
                <a:schemeClr val="tx1"/>
              </a:solidFill>
            </a:rPr>
            <a:t>()</a:t>
          </a:r>
        </a:p>
      </dsp:txBody>
      <dsp:txXfrm>
        <a:off x="4742715" y="2068499"/>
        <a:ext cx="1810689" cy="905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7A81C-DE67-4209-96EE-30BF733C86B8}">
      <dsp:nvSpPr>
        <dsp:cNvPr id="0" name=""/>
        <dsp:cNvSpPr/>
      </dsp:nvSpPr>
      <dsp:spPr>
        <a:xfrm>
          <a:off x="2082799" y="1017148"/>
          <a:ext cx="1139806" cy="39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17"/>
              </a:lnTo>
              <a:lnTo>
                <a:pt x="1139806" y="197817"/>
              </a:lnTo>
              <a:lnTo>
                <a:pt x="1139806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B094-6899-412D-AF60-927C013AFED6}">
      <dsp:nvSpPr>
        <dsp:cNvPr id="0" name=""/>
        <dsp:cNvSpPr/>
      </dsp:nvSpPr>
      <dsp:spPr>
        <a:xfrm>
          <a:off x="942993" y="1017148"/>
          <a:ext cx="1139806" cy="395635"/>
        </a:xfrm>
        <a:custGeom>
          <a:avLst/>
          <a:gdLst/>
          <a:ahLst/>
          <a:cxnLst/>
          <a:rect l="0" t="0" r="0" b="0"/>
          <a:pathLst>
            <a:path>
              <a:moveTo>
                <a:pt x="1139806" y="0"/>
              </a:moveTo>
              <a:lnTo>
                <a:pt x="1139806" y="197817"/>
              </a:lnTo>
              <a:lnTo>
                <a:pt x="0" y="197817"/>
              </a:lnTo>
              <a:lnTo>
                <a:pt x="0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126E8-86A3-49C6-8430-EEA803C9C58E}">
      <dsp:nvSpPr>
        <dsp:cNvPr id="0" name=""/>
        <dsp:cNvSpPr/>
      </dsp:nvSpPr>
      <dsp:spPr>
        <a:xfrm>
          <a:off x="1140810" y="75160"/>
          <a:ext cx="1883977" cy="94198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main()</a:t>
          </a:r>
        </a:p>
      </dsp:txBody>
      <dsp:txXfrm>
        <a:off x="1140810" y="75160"/>
        <a:ext cx="1883977" cy="941988"/>
      </dsp:txXfrm>
    </dsp:sp>
    <dsp:sp modelId="{E0E0492A-FDD1-488B-A33D-CAEAF3142A8C}">
      <dsp:nvSpPr>
        <dsp:cNvPr id="0" name=""/>
        <dsp:cNvSpPr/>
      </dsp:nvSpPr>
      <dsp:spPr>
        <a:xfrm>
          <a:off x="1004" y="1412784"/>
          <a:ext cx="1883977" cy="94198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display_company_header()</a:t>
          </a:r>
        </a:p>
      </dsp:txBody>
      <dsp:txXfrm>
        <a:off x="1004" y="1412784"/>
        <a:ext cx="1883977" cy="941988"/>
      </dsp:txXfrm>
    </dsp:sp>
    <dsp:sp modelId="{639F15CA-977A-4C06-A9D1-EDE66B973BEB}">
      <dsp:nvSpPr>
        <dsp:cNvPr id="0" name=""/>
        <dsp:cNvSpPr/>
      </dsp:nvSpPr>
      <dsp:spPr>
        <a:xfrm>
          <a:off x="2280617" y="1412784"/>
          <a:ext cx="1883977" cy="94198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display_greeting()</a:t>
          </a:r>
        </a:p>
      </dsp:txBody>
      <dsp:txXfrm>
        <a:off x="2280617" y="1412784"/>
        <a:ext cx="1883977" cy="94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C811931-8E97-4B42-8F57-01AF5D38D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C6AEF-7F4C-43C7-A82F-0F38F384B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9912E99-C41F-4CFC-A09D-EBE2F1CDA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793C59-E2F6-4148-9453-E536539ED571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95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8097-26B3-453D-83A8-E2A335850B4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1C7E-E15D-4739-9932-6198B526F3C0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79B0-6294-48F8-869B-A813FACB26DF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99C1-4408-479D-94D8-725704982BC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92DF-1865-4143-85BC-8053983B4EF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73EA-9E5C-4013-A10E-40C36EDD2EF0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B8F-AB9D-448B-9D49-AD7037A760A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E160-A4F9-4722-90CB-E8576F2F446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7DD-F07A-4D55-9336-8031E069177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928-64DD-473C-B42D-9AB9318A9FC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– PART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</p:spPr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D966"/>
                </a:solidFill>
                <a:latin typeface="Garamond" panose="02020404030301010803" pitchFamily="18" charset="0"/>
              </a:rPr>
              <a:t>Functions, </a:t>
            </a:r>
            <a:r>
              <a:rPr lang="en-US" dirty="0"/>
              <a:t>Top-down design, </a:t>
            </a:r>
            <a:r>
              <a:rPr lang="en-US" dirty="0">
                <a:solidFill>
                  <a:srgbClr val="FFD966"/>
                </a:solidFill>
                <a:latin typeface="Garamond" panose="02020404030301010803" pitchFamily="18" charset="0"/>
              </a:rPr>
              <a:t>Void Functions, Local Variables, Passing Arguments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385867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2AEEC-7932-4EA5-9AF3-478486CBB5C6}"/>
              </a:ext>
            </a:extLst>
          </p:cNvPr>
          <p:cNvGrpSpPr/>
          <p:nvPr/>
        </p:nvGrpSpPr>
        <p:grpSpPr>
          <a:xfrm>
            <a:off x="3841962" y="4548205"/>
            <a:ext cx="3361478" cy="1718323"/>
            <a:chOff x="936202" y="3583005"/>
            <a:chExt cx="3361478" cy="17183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23E7EA-AC45-411F-89CE-3DBDC9183FF1}"/>
                </a:ext>
              </a:extLst>
            </p:cNvPr>
            <p:cNvGrpSpPr/>
            <p:nvPr/>
          </p:nvGrpSpPr>
          <p:grpSpPr>
            <a:xfrm>
              <a:off x="936202" y="4319605"/>
              <a:ext cx="3361478" cy="981723"/>
              <a:chOff x="936202" y="4312920"/>
              <a:chExt cx="3361478" cy="98172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4EB9A19-428A-4944-9EE3-526DC23FA8D4}"/>
                  </a:ext>
                </a:extLst>
              </p:cNvPr>
              <p:cNvSpPr/>
              <p:nvPr/>
            </p:nvSpPr>
            <p:spPr>
              <a:xfrm>
                <a:off x="2468880" y="4465320"/>
                <a:ext cx="1828800" cy="6045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Function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5A02FB8-5B6B-4435-865B-D73DE9B8BF4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09024" y="4466809"/>
                <a:ext cx="356893" cy="172924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38E8317-DA3A-487A-8F91-2F0FAAA207C5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2109024" y="4936067"/>
                <a:ext cx="359009" cy="20468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4BAB70-62BB-4C76-8060-9FACBAE5DB04}"/>
                  </a:ext>
                </a:extLst>
              </p:cNvPr>
              <p:cNvSpPr txBox="1"/>
              <p:nvPr/>
            </p:nvSpPr>
            <p:spPr>
              <a:xfrm>
                <a:off x="1062840" y="4312920"/>
                <a:ext cx="10461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Argument 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75323B-0671-4882-8005-24CDBD021414}"/>
                  </a:ext>
                </a:extLst>
              </p:cNvPr>
              <p:cNvSpPr txBox="1"/>
              <p:nvPr/>
            </p:nvSpPr>
            <p:spPr>
              <a:xfrm>
                <a:off x="936202" y="4986866"/>
                <a:ext cx="1172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…Argument n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BF0691-517E-40DB-BBD8-F17278A8D317}"/>
                </a:ext>
              </a:extLst>
            </p:cNvPr>
            <p:cNvSpPr txBox="1"/>
            <p:nvPr/>
          </p:nvSpPr>
          <p:spPr>
            <a:xfrm>
              <a:off x="2783038" y="3583005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Void</a:t>
              </a:r>
            </a:p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Functions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AAB254-C03B-4366-8ABF-0538AFD9BDA6}"/>
              </a:ext>
            </a:extLst>
          </p:cNvPr>
          <p:cNvSpPr txBox="1"/>
          <p:nvPr/>
        </p:nvSpPr>
        <p:spPr>
          <a:xfrm>
            <a:off x="1082451" y="3738880"/>
            <a:ext cx="1002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void function </a:t>
            </a:r>
            <a:r>
              <a:rPr lang="en-US" dirty="0"/>
              <a:t>is a function that executes the statements that it contains and then simply terminates.</a:t>
            </a:r>
            <a:br>
              <a:rPr lang="en-US" dirty="0"/>
            </a:br>
            <a:r>
              <a:rPr lang="en-US" dirty="0"/>
              <a:t>It does not return a value to the calling program.</a:t>
            </a:r>
          </a:p>
        </p:txBody>
      </p:sp>
    </p:spTree>
    <p:extLst>
      <p:ext uri="{BB962C8B-B14F-4D97-AF65-F5344CB8AC3E}">
        <p14:creationId xmlns:p14="http://schemas.microsoft.com/office/powerpoint/2010/main" val="56955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788EED-8E41-4632-A8B1-23870D1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without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D742C-BD68-4631-9041-AF46D543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75BD1-E297-4CF6-83D0-BCFC84B86B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4235" y="2594292"/>
            <a:ext cx="4408805" cy="1060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0FF10-1B29-40E6-A097-0D949F74F792}"/>
              </a:ext>
            </a:extLst>
          </p:cNvPr>
          <p:cNvSpPr txBox="1"/>
          <p:nvPr/>
        </p:nvSpPr>
        <p:spPr>
          <a:xfrm>
            <a:off x="1209040" y="2164080"/>
            <a:ext cx="5344989" cy="26776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#Display company header</a:t>
            </a:r>
          </a:p>
          <a:p>
            <a:r>
              <a:rPr lang="en-US" sz="2400" dirty="0"/>
              <a:t>print('*'*40)</a:t>
            </a:r>
          </a:p>
          <a:p>
            <a:r>
              <a:rPr lang="en-US" sz="2400" dirty="0"/>
              <a:t>print('  Victorino Nutritional Consultants')</a:t>
            </a:r>
          </a:p>
          <a:p>
            <a:r>
              <a:rPr lang="en-US" sz="2400" dirty="0"/>
              <a:t>print('*'*40)</a:t>
            </a:r>
          </a:p>
          <a:p>
            <a:endParaRPr lang="en-US" sz="2400" dirty="0"/>
          </a:p>
          <a:p>
            <a:r>
              <a:rPr lang="en-US" sz="2400" b="1" dirty="0"/>
              <a:t>#Display greeting</a:t>
            </a:r>
          </a:p>
          <a:p>
            <a:r>
              <a:rPr lang="en-US" sz="2400" dirty="0"/>
              <a:t>print('\n Welcome, User!')</a:t>
            </a:r>
          </a:p>
        </p:txBody>
      </p:sp>
    </p:spTree>
    <p:extLst>
      <p:ext uri="{BB962C8B-B14F-4D97-AF65-F5344CB8AC3E}">
        <p14:creationId xmlns:p14="http://schemas.microsoft.com/office/powerpoint/2010/main" val="226314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788EED-8E41-4632-A8B1-23870D1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D742C-BD68-4631-9041-AF46D543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B3975-E952-426F-8CF7-635FB7493C1C}"/>
              </a:ext>
            </a:extLst>
          </p:cNvPr>
          <p:cNvSpPr txBox="1"/>
          <p:nvPr/>
        </p:nvSpPr>
        <p:spPr>
          <a:xfrm>
            <a:off x="2654300" y="2421408"/>
            <a:ext cx="5620706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sz="2400" b="1" dirty="0"/>
              <a:t> display_company_header():</a:t>
            </a:r>
          </a:p>
          <a:p>
            <a:r>
              <a:rPr lang="en-US" sz="2400" dirty="0"/>
              <a:t>    print('*'*40)</a:t>
            </a:r>
          </a:p>
          <a:p>
            <a:r>
              <a:rPr lang="en-US" sz="2400" dirty="0"/>
              <a:t>    print('  Victorino Nutritional Consultants')</a:t>
            </a:r>
          </a:p>
          <a:p>
            <a:r>
              <a:rPr lang="en-US" sz="2400" dirty="0"/>
              <a:t>    print('*'*40)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8216BC-68F7-4F1E-A80A-5767ECFA907C}"/>
              </a:ext>
            </a:extLst>
          </p:cNvPr>
          <p:cNvGrpSpPr/>
          <p:nvPr/>
        </p:nvGrpSpPr>
        <p:grpSpPr>
          <a:xfrm>
            <a:off x="7079381" y="2448278"/>
            <a:ext cx="4486041" cy="461665"/>
            <a:chOff x="3086100" y="1206500"/>
            <a:chExt cx="4486041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C50988-B358-4ECB-A711-27771E48FDBD}"/>
                </a:ext>
              </a:extLst>
            </p:cNvPr>
            <p:cNvSpPr txBox="1"/>
            <p:nvPr/>
          </p:nvSpPr>
          <p:spPr>
            <a:xfrm>
              <a:off x="4838700" y="1206500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Function header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56F01EB-3E89-438B-B787-3C5A5AEAE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100" y="1437332"/>
              <a:ext cx="17018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10650-F153-44DE-A656-996A96FFF3CA}"/>
              </a:ext>
            </a:extLst>
          </p:cNvPr>
          <p:cNvGrpSpPr/>
          <p:nvPr/>
        </p:nvGrpSpPr>
        <p:grpSpPr>
          <a:xfrm>
            <a:off x="8196981" y="2857218"/>
            <a:ext cx="1732757" cy="1003300"/>
            <a:chOff x="8483600" y="2463800"/>
            <a:chExt cx="1732757" cy="10033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7DB6AC-2747-4E6C-A088-81ECF9E3A14E}"/>
                </a:ext>
              </a:extLst>
            </p:cNvPr>
            <p:cNvSpPr txBox="1"/>
            <p:nvPr/>
          </p:nvSpPr>
          <p:spPr>
            <a:xfrm>
              <a:off x="9182100" y="2734618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Block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FB25AA5C-9172-40D5-852F-0B07CD291495}"/>
                </a:ext>
              </a:extLst>
            </p:cNvPr>
            <p:cNvSpPr/>
            <p:nvPr/>
          </p:nvSpPr>
          <p:spPr>
            <a:xfrm>
              <a:off x="8483600" y="2463800"/>
              <a:ext cx="546100" cy="10033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D3F75B-61AC-49F4-844A-5719B2CC65B9}"/>
              </a:ext>
            </a:extLst>
          </p:cNvPr>
          <p:cNvSpPr txBox="1"/>
          <p:nvPr/>
        </p:nvSpPr>
        <p:spPr>
          <a:xfrm>
            <a:off x="751840" y="1341120"/>
            <a:ext cx="571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Let’s turn the company header code into a </a:t>
            </a:r>
            <a:r>
              <a:rPr lang="en-US" sz="2000" b="1" i="1" dirty="0"/>
              <a:t>function</a:t>
            </a:r>
            <a:r>
              <a:rPr lang="en-US" sz="2000" i="1" dirty="0"/>
              <a:t>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8F4338-BE9A-41AB-91B2-FDDF03E691C3}"/>
              </a:ext>
            </a:extLst>
          </p:cNvPr>
          <p:cNvGrpSpPr/>
          <p:nvPr/>
        </p:nvGrpSpPr>
        <p:grpSpPr>
          <a:xfrm>
            <a:off x="171982" y="2499360"/>
            <a:ext cx="2408658" cy="1473200"/>
            <a:chOff x="171982" y="2438400"/>
            <a:chExt cx="2408658" cy="14732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808FFA-F55C-485E-9D0B-33B3F4CAB8A6}"/>
                </a:ext>
              </a:extLst>
            </p:cNvPr>
            <p:cNvSpPr txBox="1"/>
            <p:nvPr/>
          </p:nvSpPr>
          <p:spPr>
            <a:xfrm>
              <a:off x="171982" y="2759502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Function</a:t>
              </a:r>
            </a:p>
            <a:p>
              <a:pPr algn="ctr"/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Definition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43775545-C3B8-404F-A618-13ACB73A522F}"/>
                </a:ext>
              </a:extLst>
            </p:cNvPr>
            <p:cNvSpPr/>
            <p:nvPr/>
          </p:nvSpPr>
          <p:spPr>
            <a:xfrm>
              <a:off x="2082800" y="2438400"/>
              <a:ext cx="497840" cy="1473200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02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788EED-8E41-4632-A8B1-23870D1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a Function – i.e. invoking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D742C-BD68-4631-9041-AF46D543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8767F-8999-4CD7-9FE3-C02CA785FCE8}"/>
              </a:ext>
            </a:extLst>
          </p:cNvPr>
          <p:cNvSpPr txBox="1"/>
          <p:nvPr/>
        </p:nvSpPr>
        <p:spPr>
          <a:xfrm>
            <a:off x="701391" y="949084"/>
            <a:ext cx="76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Functions do not execute unless they are “called” (i.e. “invoked”)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3617E-4B73-464B-9F88-E3DDE788C152}"/>
              </a:ext>
            </a:extLst>
          </p:cNvPr>
          <p:cNvSpPr txBox="1"/>
          <p:nvPr/>
        </p:nvSpPr>
        <p:spPr>
          <a:xfrm>
            <a:off x="699288" y="1760133"/>
            <a:ext cx="377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So, let’s now “call” the </a:t>
            </a:r>
            <a:r>
              <a:rPr lang="en-US" sz="2000" b="1" i="1" dirty="0"/>
              <a:t>function</a:t>
            </a:r>
            <a:r>
              <a:rPr lang="en-US" sz="2000" i="1" dirty="0"/>
              <a:t> ….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2762F-C950-4413-9EBF-0ADCF6D68A94}"/>
              </a:ext>
            </a:extLst>
          </p:cNvPr>
          <p:cNvSpPr txBox="1"/>
          <p:nvPr/>
        </p:nvSpPr>
        <p:spPr>
          <a:xfrm>
            <a:off x="1833792" y="2417204"/>
            <a:ext cx="6082371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 </a:t>
            </a:r>
            <a:r>
              <a:rPr lang="en-US" sz="2400" b="1" dirty="0"/>
              <a:t>display_company_header</a:t>
            </a:r>
            <a:r>
              <a:rPr lang="en-US" sz="2400" dirty="0"/>
              <a:t>():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print('*'*40)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print('  Victorino Nutritional Consultants')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print('*'*40)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display_company_header()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064810-54CF-4B69-845F-D1BC50982302}"/>
              </a:ext>
            </a:extLst>
          </p:cNvPr>
          <p:cNvGrpSpPr/>
          <p:nvPr/>
        </p:nvGrpSpPr>
        <p:grpSpPr>
          <a:xfrm>
            <a:off x="6188823" y="4233304"/>
            <a:ext cx="4320929" cy="461665"/>
            <a:chOff x="2911375" y="1206500"/>
            <a:chExt cx="4320929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23196B-2376-4E4B-B428-A850DE5DF17F}"/>
                </a:ext>
              </a:extLst>
            </p:cNvPr>
            <p:cNvSpPr txBox="1"/>
            <p:nvPr/>
          </p:nvSpPr>
          <p:spPr>
            <a:xfrm>
              <a:off x="4838700" y="1206500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3C6082-5518-4F39-98C0-3684E3DDF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1375" y="1437332"/>
              <a:ext cx="18765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5D3AAF7-B857-4BB2-ABA6-11F5380ACF0F}"/>
              </a:ext>
            </a:extLst>
          </p:cNvPr>
          <p:cNvSpPr txBox="1"/>
          <p:nvPr/>
        </p:nvSpPr>
        <p:spPr>
          <a:xfrm>
            <a:off x="8125105" y="4566044"/>
            <a:ext cx="288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“Calling/Invoking” a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BC896-54ED-4476-9F77-9C22F124BF8A}"/>
              </a:ext>
            </a:extLst>
          </p:cNvPr>
          <p:cNvSpPr txBox="1"/>
          <p:nvPr/>
        </p:nvSpPr>
        <p:spPr>
          <a:xfrm>
            <a:off x="8513379" y="5864772"/>
            <a:ext cx="285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See next slide for a better approach – using main()</a:t>
            </a:r>
          </a:p>
        </p:txBody>
      </p:sp>
    </p:spTree>
    <p:extLst>
      <p:ext uri="{BB962C8B-B14F-4D97-AF65-F5344CB8AC3E}">
        <p14:creationId xmlns:p14="http://schemas.microsoft.com/office/powerpoint/2010/main" val="159305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390BD1C-01EE-4955-8074-28C89156BFA8}"/>
              </a:ext>
            </a:extLst>
          </p:cNvPr>
          <p:cNvSpPr/>
          <p:nvPr/>
        </p:nvSpPr>
        <p:spPr>
          <a:xfrm>
            <a:off x="450193" y="5936244"/>
            <a:ext cx="1336566" cy="348943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096D1-DF32-44F6-82E9-11AB617604EC}"/>
              </a:ext>
            </a:extLst>
          </p:cNvPr>
          <p:cNvSpPr/>
          <p:nvPr/>
        </p:nvSpPr>
        <p:spPr>
          <a:xfrm>
            <a:off x="450193" y="1587764"/>
            <a:ext cx="3749040" cy="148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88EED-8E41-4632-A8B1-23870D1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main() </a:t>
            </a:r>
            <a:r>
              <a:rPr lang="en-US" dirty="0"/>
              <a:t>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D742C-BD68-4631-9041-AF46D543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6DA9A-EE6A-4AB6-841D-72AD73C0E09C}"/>
              </a:ext>
            </a:extLst>
          </p:cNvPr>
          <p:cNvSpPr txBox="1"/>
          <p:nvPr/>
        </p:nvSpPr>
        <p:spPr>
          <a:xfrm>
            <a:off x="386693" y="1516644"/>
            <a:ext cx="5169749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/>
              <a:t>def main():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   display_company_header()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   display_greeting()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   #continue with other code</a:t>
            </a:r>
          </a:p>
          <a:p>
            <a:endParaRPr lang="en-US" sz="2200" dirty="0"/>
          </a:p>
          <a:p>
            <a:r>
              <a:rPr lang="en-US" sz="2200" b="1" dirty="0"/>
              <a:t>def display_company_header():</a:t>
            </a:r>
          </a:p>
          <a:p>
            <a:r>
              <a:rPr lang="en-US" sz="2200" dirty="0"/>
              <a:t>    print('*'*40)</a:t>
            </a:r>
          </a:p>
          <a:p>
            <a:r>
              <a:rPr lang="en-US" sz="2200" dirty="0"/>
              <a:t>    print('  Victorino Nutritional Consultants')</a:t>
            </a:r>
          </a:p>
          <a:p>
            <a:r>
              <a:rPr lang="en-US" sz="2200" dirty="0"/>
              <a:t>    print('*'*40)</a:t>
            </a:r>
          </a:p>
          <a:p>
            <a:endParaRPr lang="en-US" sz="2200" dirty="0"/>
          </a:p>
          <a:p>
            <a:r>
              <a:rPr lang="en-US" sz="2200" b="1" dirty="0"/>
              <a:t>def display_greeting():</a:t>
            </a:r>
          </a:p>
          <a:p>
            <a:r>
              <a:rPr lang="en-US" sz="2200" dirty="0"/>
              <a:t>    print('\n Welcome, User!')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0070C0"/>
                </a:solidFill>
              </a:rPr>
              <a:t>main()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09381F-82CD-4A9D-A9DE-7F0F249300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2095" y="3051493"/>
            <a:ext cx="4319905" cy="10388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C9039D7-864A-43F2-82F8-8D37BCDE9B1A}"/>
              </a:ext>
            </a:extLst>
          </p:cNvPr>
          <p:cNvGrpSpPr/>
          <p:nvPr/>
        </p:nvGrpSpPr>
        <p:grpSpPr>
          <a:xfrm>
            <a:off x="2037693" y="5921004"/>
            <a:ext cx="5811871" cy="400110"/>
            <a:chOff x="1943100" y="5613400"/>
            <a:chExt cx="5811871" cy="40011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FB3F4C-F557-47A7-BF09-5F2AD9B56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3100" y="5844232"/>
              <a:ext cx="172466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B3E74E-6520-438B-9B8B-C42F4593F60A}"/>
                </a:ext>
              </a:extLst>
            </p:cNvPr>
            <p:cNvSpPr txBox="1"/>
            <p:nvPr/>
          </p:nvSpPr>
          <p:spPr>
            <a:xfrm>
              <a:off x="3713480" y="5613400"/>
              <a:ext cx="4041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This executes 1</a:t>
              </a:r>
              <a:r>
                <a:rPr lang="en-US" sz="2000" baseline="30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0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…but why?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D567CD-911C-4B65-BED2-C8544BFF8DE9}"/>
              </a:ext>
            </a:extLst>
          </p:cNvPr>
          <p:cNvGrpSpPr/>
          <p:nvPr/>
        </p:nvGrpSpPr>
        <p:grpSpPr>
          <a:xfrm>
            <a:off x="4056993" y="1836684"/>
            <a:ext cx="2680266" cy="1143000"/>
            <a:chOff x="4257040" y="1346200"/>
            <a:chExt cx="2680266" cy="11430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AE89AA-E94E-41E4-B04D-F16929634171}"/>
                </a:ext>
              </a:extLst>
            </p:cNvPr>
            <p:cNvSpPr txBox="1"/>
            <p:nvPr/>
          </p:nvSpPr>
          <p:spPr>
            <a:xfrm>
              <a:off x="4777740" y="1686868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Mainline logic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CDBDE5C0-EDDB-42A4-91C7-64C486AC7D1C}"/>
                </a:ext>
              </a:extLst>
            </p:cNvPr>
            <p:cNvSpPr/>
            <p:nvPr/>
          </p:nvSpPr>
          <p:spPr>
            <a:xfrm>
              <a:off x="4257040" y="1346200"/>
              <a:ext cx="546100" cy="1143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19F3A82-1076-46CF-BDFD-01A17FF42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631946"/>
              </p:ext>
            </p:extLst>
          </p:nvPr>
        </p:nvGraphicFramePr>
        <p:xfrm>
          <a:off x="7800340" y="97367"/>
          <a:ext cx="4165599" cy="242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6B58D9-E3DA-43A9-9A78-027FD19BAF7E}"/>
              </a:ext>
            </a:extLst>
          </p:cNvPr>
          <p:cNvSpPr txBox="1"/>
          <p:nvPr/>
        </p:nvSpPr>
        <p:spPr>
          <a:xfrm>
            <a:off x="430924" y="945931"/>
            <a:ext cx="489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will include a main() function in our programs!</a:t>
            </a:r>
          </a:p>
        </p:txBody>
      </p:sp>
    </p:spTree>
    <p:extLst>
      <p:ext uri="{BB962C8B-B14F-4D97-AF65-F5344CB8AC3E}">
        <p14:creationId xmlns:p14="http://schemas.microsoft.com/office/powerpoint/2010/main" val="37643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2BA35-EF8F-42C0-8134-A5FFFD8B3EC0}"/>
              </a:ext>
            </a:extLst>
          </p:cNvPr>
          <p:cNvSpPr/>
          <p:nvPr/>
        </p:nvSpPr>
        <p:spPr>
          <a:xfrm>
            <a:off x="2448560" y="1412240"/>
            <a:ext cx="3749040" cy="148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3ED6CB-3ADD-4277-B93F-A9AC09DCC191}"/>
              </a:ext>
            </a:extLst>
          </p:cNvPr>
          <p:cNvSpPr/>
          <p:nvPr/>
        </p:nvSpPr>
        <p:spPr>
          <a:xfrm>
            <a:off x="2489200" y="5374640"/>
            <a:ext cx="1336566" cy="348943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6370D-6F3A-45E4-9923-264D852EA04C}"/>
              </a:ext>
            </a:extLst>
          </p:cNvPr>
          <p:cNvSpPr/>
          <p:nvPr/>
        </p:nvSpPr>
        <p:spPr>
          <a:xfrm>
            <a:off x="2702560" y="1727200"/>
            <a:ext cx="2834640" cy="294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9025A-829D-4285-BA13-852D2E316E91}"/>
              </a:ext>
            </a:extLst>
          </p:cNvPr>
          <p:cNvSpPr/>
          <p:nvPr/>
        </p:nvSpPr>
        <p:spPr>
          <a:xfrm>
            <a:off x="4612641" y="2012276"/>
            <a:ext cx="924560" cy="873164"/>
          </a:xfrm>
          <a:custGeom>
            <a:avLst/>
            <a:gdLst>
              <a:gd name="connsiteX0" fmla="*/ 0 w 991086"/>
              <a:gd name="connsiteY0" fmla="*/ 0 h 2346960"/>
              <a:gd name="connsiteX1" fmla="*/ 965200 w 991086"/>
              <a:gd name="connsiteY1" fmla="*/ 1270000 h 2346960"/>
              <a:gd name="connsiteX2" fmla="*/ 619760 w 991086"/>
              <a:gd name="connsiteY2" fmla="*/ 2346960 h 234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086" h="2346960">
                <a:moveTo>
                  <a:pt x="0" y="0"/>
                </a:moveTo>
                <a:cubicBezTo>
                  <a:pt x="430953" y="439420"/>
                  <a:pt x="861907" y="878840"/>
                  <a:pt x="965200" y="1270000"/>
                </a:cubicBezTo>
                <a:cubicBezTo>
                  <a:pt x="1068493" y="1661160"/>
                  <a:pt x="844126" y="2004060"/>
                  <a:pt x="619760" y="234696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50C032-1D12-48DC-BF82-03DACD0C9FC1}"/>
              </a:ext>
            </a:extLst>
          </p:cNvPr>
          <p:cNvGrpSpPr/>
          <p:nvPr/>
        </p:nvGrpSpPr>
        <p:grpSpPr>
          <a:xfrm>
            <a:off x="5628640" y="1730494"/>
            <a:ext cx="4936841" cy="369332"/>
            <a:chOff x="1778000" y="1100574"/>
            <a:chExt cx="4936841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2DDDA0-7FB8-47EA-AEF4-434B7020E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1285240"/>
              <a:ext cx="126492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0549B2-7006-4999-B41B-7A0D24737C7C}"/>
                </a:ext>
              </a:extLst>
            </p:cNvPr>
            <p:cNvSpPr/>
            <p:nvPr/>
          </p:nvSpPr>
          <p:spPr>
            <a:xfrm>
              <a:off x="3110969" y="1100574"/>
              <a:ext cx="36038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Calling/Invoking a Function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Terminology: Calling vs Called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DCD69-00F9-4DA1-9702-3C39DFCBFEB0}"/>
              </a:ext>
            </a:extLst>
          </p:cNvPr>
          <p:cNvSpPr/>
          <p:nvPr/>
        </p:nvSpPr>
        <p:spPr>
          <a:xfrm>
            <a:off x="2405380" y="1371600"/>
            <a:ext cx="5232400" cy="4401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display_company_header()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display_greeting()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#continue with other code</a:t>
            </a:r>
          </a:p>
          <a:p>
            <a:endParaRPr lang="en-US" sz="2000" dirty="0"/>
          </a:p>
          <a:p>
            <a:r>
              <a:rPr lang="en-US" sz="2000" b="1" dirty="0"/>
              <a:t>def display_company_header():</a:t>
            </a:r>
          </a:p>
          <a:p>
            <a:r>
              <a:rPr lang="en-US" sz="2000" dirty="0"/>
              <a:t>    print('*'*40)</a:t>
            </a:r>
          </a:p>
          <a:p>
            <a:r>
              <a:rPr lang="en-US" sz="2000" dirty="0"/>
              <a:t>    print('  Victorino Nutritional Consultants')</a:t>
            </a:r>
          </a:p>
          <a:p>
            <a:r>
              <a:rPr lang="en-US" sz="2000" dirty="0"/>
              <a:t>    print('*'*40)</a:t>
            </a:r>
          </a:p>
          <a:p>
            <a:endParaRPr lang="en-US" sz="2000" dirty="0"/>
          </a:p>
          <a:p>
            <a:r>
              <a:rPr lang="en-US" sz="2000" b="1" dirty="0"/>
              <a:t>def display_greeting():</a:t>
            </a:r>
          </a:p>
          <a:p>
            <a:r>
              <a:rPr lang="en-US" sz="2000" dirty="0"/>
              <a:t>    print('\n Welcome, User!')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main()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BE5A5C-7D05-4919-8C99-9CD6B2AC8FA3}"/>
              </a:ext>
            </a:extLst>
          </p:cNvPr>
          <p:cNvCxnSpPr>
            <a:cxnSpLocks/>
          </p:cNvCxnSpPr>
          <p:nvPr/>
        </p:nvCxnSpPr>
        <p:spPr>
          <a:xfrm flipH="1">
            <a:off x="3830320" y="1551382"/>
            <a:ext cx="12649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0081E60-CD21-4394-BE86-B01827A7E6D9}"/>
              </a:ext>
            </a:extLst>
          </p:cNvPr>
          <p:cNvSpPr/>
          <p:nvPr/>
        </p:nvSpPr>
        <p:spPr>
          <a:xfrm>
            <a:off x="5224249" y="1366716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 is the “Calling Function”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A8F1BB-F4E1-4CDC-B631-6F9955FBBF64}"/>
              </a:ext>
            </a:extLst>
          </p:cNvPr>
          <p:cNvCxnSpPr>
            <a:cxnSpLocks/>
          </p:cNvCxnSpPr>
          <p:nvPr/>
        </p:nvCxnSpPr>
        <p:spPr>
          <a:xfrm flipH="1">
            <a:off x="5994400" y="3083560"/>
            <a:ext cx="12649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92226-58D0-4BF2-B05E-BBCFB5390825}"/>
              </a:ext>
            </a:extLst>
          </p:cNvPr>
          <p:cNvSpPr/>
          <p:nvPr/>
        </p:nvSpPr>
        <p:spPr>
          <a:xfrm>
            <a:off x="7278927" y="289889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 is the “Called Function”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2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47-2F10-4E94-BFD7-AF954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 – Basic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1F40-75E5-4DD6-8110-59FF969C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Copy the code below and save it as </a:t>
            </a:r>
            <a:r>
              <a:rPr lang="en-US" sz="2400" b="1" dirty="0"/>
              <a:t>Ch5-Ex01-Basic-Function.py </a:t>
            </a:r>
          </a:p>
          <a:p>
            <a:pPr lvl="1"/>
            <a:r>
              <a:rPr lang="en-US" dirty="0"/>
              <a:t>Move the 2 parts of the code into separate functions. Name each function using an appropriate verb phrase such as:</a:t>
            </a:r>
          </a:p>
          <a:p>
            <a:pPr lvl="2"/>
            <a:r>
              <a:rPr lang="en-US" dirty="0" err="1"/>
              <a:t>display_title</a:t>
            </a:r>
            <a:r>
              <a:rPr lang="en-US" dirty="0"/>
              <a:t>() </a:t>
            </a:r>
          </a:p>
          <a:p>
            <a:pPr lvl="2"/>
            <a:r>
              <a:rPr lang="en-US" dirty="0" err="1"/>
              <a:t>display_message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Create a main() function to call both of the functions you created.</a:t>
            </a:r>
          </a:p>
          <a:p>
            <a:pPr lvl="1"/>
            <a:r>
              <a:rPr lang="en-US" dirty="0"/>
              <a:t>Test 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B268C-E624-46C3-AC43-0C31F58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754B-0339-4782-8F24-F47414EFE741}"/>
              </a:ext>
            </a:extLst>
          </p:cNvPr>
          <p:cNvSpPr txBox="1"/>
          <p:nvPr/>
        </p:nvSpPr>
        <p:spPr>
          <a:xfrm>
            <a:off x="3585955" y="3603472"/>
            <a:ext cx="5137689" cy="3046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#Ch5-Ex01-Basic-Function.py </a:t>
            </a:r>
          </a:p>
          <a:p>
            <a:endParaRPr lang="en-US" sz="1600" b="1" dirty="0"/>
          </a:p>
          <a:p>
            <a:r>
              <a:rPr lang="en-US" sz="1600" dirty="0"/>
              <a:t>#title</a:t>
            </a:r>
          </a:p>
          <a:p>
            <a:r>
              <a:rPr lang="en-US" sz="1600" dirty="0"/>
              <a:t>print()</a:t>
            </a:r>
          </a:p>
          <a:p>
            <a:r>
              <a:rPr lang="en-US" sz="1600" dirty="0"/>
              <a:t>print('*'*40)</a:t>
            </a:r>
          </a:p>
          <a:p>
            <a:r>
              <a:rPr lang="en-US" sz="1600" dirty="0"/>
              <a:t>print('Practicing Functions')</a:t>
            </a:r>
          </a:p>
          <a:p>
            <a:r>
              <a:rPr lang="en-US" sz="1600" dirty="0"/>
              <a:t>print('*'*40)</a:t>
            </a:r>
          </a:p>
          <a:p>
            <a:endParaRPr lang="en-US" sz="1600" dirty="0"/>
          </a:p>
          <a:p>
            <a:r>
              <a:rPr lang="en-US" sz="1600" dirty="0"/>
              <a:t>#message</a:t>
            </a:r>
          </a:p>
          <a:p>
            <a:r>
              <a:rPr lang="en-US" sz="1600" dirty="0"/>
              <a:t>print('\</a:t>
            </a:r>
            <a:r>
              <a:rPr lang="en-US" sz="1600" dirty="0" err="1"/>
              <a:t>nWe</a:t>
            </a:r>
            <a:r>
              <a:rPr lang="en-US" sz="1600" dirty="0"/>
              <a:t> have already learned to use functions such as:')</a:t>
            </a:r>
          </a:p>
          <a:p>
            <a:r>
              <a:rPr lang="en-US" sz="1600" dirty="0"/>
              <a:t>print('  - print(), input(), int(), float(), format(), </a:t>
            </a:r>
            <a:r>
              <a:rPr lang="en-US" sz="1600" dirty="0" err="1"/>
              <a:t>etc</a:t>
            </a:r>
            <a:r>
              <a:rPr lang="en-US" sz="1600" dirty="0"/>
              <a:t>')</a:t>
            </a:r>
          </a:p>
          <a:p>
            <a:r>
              <a:rPr lang="en-US" sz="1600" dirty="0"/>
              <a:t>print('\</a:t>
            </a:r>
            <a:r>
              <a:rPr lang="en-US" sz="1600" dirty="0" err="1"/>
              <a:t>nNow</a:t>
            </a:r>
            <a:r>
              <a:rPr lang="en-US" sz="1600" dirty="0"/>
              <a:t>, we are learning to write our own.\n')</a:t>
            </a:r>
          </a:p>
        </p:txBody>
      </p:sp>
    </p:spTree>
    <p:extLst>
      <p:ext uri="{BB962C8B-B14F-4D97-AF65-F5344CB8AC3E}">
        <p14:creationId xmlns:p14="http://schemas.microsoft.com/office/powerpoint/2010/main" val="138467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4840C-B624-46E6-BCEF-75139AA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D9D34-211D-4FBE-B520-AF22A275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A9D-2696-47D2-AA06-DB8B1E92D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0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DCD69-00F9-4DA1-9702-3C39DFCBFEB0}"/>
              </a:ext>
            </a:extLst>
          </p:cNvPr>
          <p:cNvSpPr/>
          <p:nvPr/>
        </p:nvSpPr>
        <p:spPr>
          <a:xfrm>
            <a:off x="2862580" y="2143760"/>
            <a:ext cx="4269740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70C0"/>
                </a:solidFill>
              </a:rPr>
              <a:t>first_nm </a:t>
            </a:r>
            <a:r>
              <a:rPr lang="en-US" sz="2000" b="1" dirty="0"/>
              <a:t>= </a:t>
            </a:r>
            <a:r>
              <a:rPr lang="en-US" sz="2000" dirty="0"/>
              <a:t>input('Enter first name: ')</a:t>
            </a:r>
          </a:p>
          <a:p>
            <a:r>
              <a:rPr lang="en-US" sz="2000" dirty="0"/>
              <a:t>    display_company_header()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display_greeting</a:t>
            </a:r>
            <a:r>
              <a:rPr lang="en-US" sz="2000" dirty="0"/>
              <a:t>()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03BC29-2559-47E0-8070-81E77C73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local variable </a:t>
            </a:r>
            <a:r>
              <a:rPr lang="en-US" dirty="0"/>
              <a:t>is a variable defined within a function.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A71CB-BD17-4121-B64E-1752F387FD4E}"/>
              </a:ext>
            </a:extLst>
          </p:cNvPr>
          <p:cNvSpPr txBox="1"/>
          <p:nvPr/>
        </p:nvSpPr>
        <p:spPr>
          <a:xfrm>
            <a:off x="7792720" y="2204720"/>
            <a:ext cx="234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What is the </a:t>
            </a:r>
            <a:r>
              <a:rPr lang="en-US" sz="2400" b="1" cap="small" dirty="0">
                <a:solidFill>
                  <a:srgbClr val="0070C0"/>
                </a:solidFill>
              </a:rPr>
              <a:t>Scope</a:t>
            </a:r>
            <a:r>
              <a:rPr lang="en-US" b="1" dirty="0">
                <a:solidFill>
                  <a:srgbClr val="0070C0"/>
                </a:solidFill>
              </a:rPr>
              <a:t> of a Local Variable?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 ____________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B75637-742A-4A59-87A4-2651A7C38D16}"/>
              </a:ext>
            </a:extLst>
          </p:cNvPr>
          <p:cNvCxnSpPr>
            <a:cxnSpLocks/>
          </p:cNvCxnSpPr>
          <p:nvPr/>
        </p:nvCxnSpPr>
        <p:spPr>
          <a:xfrm flipH="1">
            <a:off x="7010400" y="2666385"/>
            <a:ext cx="8636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6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FC3880-0FCF-416D-94A6-00701A45E385}"/>
              </a:ext>
            </a:extLst>
          </p:cNvPr>
          <p:cNvSpPr/>
          <p:nvPr/>
        </p:nvSpPr>
        <p:spPr>
          <a:xfrm>
            <a:off x="670560" y="1198880"/>
            <a:ext cx="4419600" cy="1239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DCD69-00F9-4DA1-9702-3C39DFCBFEB0}"/>
              </a:ext>
            </a:extLst>
          </p:cNvPr>
          <p:cNvSpPr/>
          <p:nvPr/>
        </p:nvSpPr>
        <p:spPr>
          <a:xfrm>
            <a:off x="292100" y="1127760"/>
            <a:ext cx="5232400" cy="4401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def main():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70C0"/>
                </a:solidFill>
              </a:rPr>
              <a:t>first_nm </a:t>
            </a:r>
            <a:r>
              <a:rPr lang="en-US" sz="2000" b="1" dirty="0"/>
              <a:t>= </a:t>
            </a:r>
            <a:r>
              <a:rPr lang="en-US" sz="2000" dirty="0"/>
              <a:t>input('Enter first name: ')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display_company_header()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display_greeting()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def display_company_header():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print('*'*40)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print('  Victorino Nutritional Consultants')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print('*'*40)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def display_greeting():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print('\n Welcome,', </a:t>
            </a:r>
            <a:r>
              <a:rPr lang="en-US" sz="2000" b="1" dirty="0" err="1">
                <a:solidFill>
                  <a:srgbClr val="FF0000"/>
                </a:solidFill>
              </a:rPr>
              <a:t>first_nm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main()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Variables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19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C1B6C2-9B06-457A-9B18-C801055663B8}"/>
              </a:ext>
            </a:extLst>
          </p:cNvPr>
          <p:cNvSpPr txBox="1"/>
          <p:nvPr/>
        </p:nvSpPr>
        <p:spPr>
          <a:xfrm>
            <a:off x="7294880" y="1940560"/>
            <a:ext cx="369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Debugging a Program with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1A1884-5581-4609-849C-F9885297EA72}"/>
              </a:ext>
            </a:extLst>
          </p:cNvPr>
          <p:cNvGrpSpPr/>
          <p:nvPr/>
        </p:nvGrpSpPr>
        <p:grpSpPr>
          <a:xfrm>
            <a:off x="4500880" y="2378284"/>
            <a:ext cx="7172960" cy="4134324"/>
            <a:chOff x="4500880" y="2378284"/>
            <a:chExt cx="7172960" cy="41343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F91AAF2-AAC1-4280-AF25-DA734985B2AE}"/>
                </a:ext>
              </a:extLst>
            </p:cNvPr>
            <p:cNvGrpSpPr/>
            <p:nvPr/>
          </p:nvGrpSpPr>
          <p:grpSpPr>
            <a:xfrm>
              <a:off x="4500880" y="2378284"/>
              <a:ext cx="7172960" cy="3108543"/>
              <a:chOff x="4500880" y="2378284"/>
              <a:chExt cx="7172960" cy="310854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02BD93E-089C-40CF-A7CC-E4819D4D9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0880" y="4734560"/>
                <a:ext cx="2204720" cy="2540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258CF6-4EDE-41BD-89CC-3577669B65D6}"/>
                  </a:ext>
                </a:extLst>
              </p:cNvPr>
              <p:cNvSpPr txBox="1"/>
              <p:nvPr/>
            </p:nvSpPr>
            <p:spPr>
              <a:xfrm>
                <a:off x="7101840" y="2378284"/>
                <a:ext cx="4572000" cy="31085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Enter first name: Bob</a:t>
                </a:r>
              </a:p>
              <a:p>
                <a:r>
                  <a:rPr lang="en-US" sz="1600" dirty="0"/>
                  <a:t>****************************************</a:t>
                </a:r>
              </a:p>
              <a:p>
                <a:r>
                  <a:rPr lang="en-US" sz="1600" dirty="0"/>
                  <a:t>  Victorino Nutritional Consultants</a:t>
                </a:r>
              </a:p>
              <a:p>
                <a:r>
                  <a:rPr lang="en-US" sz="1600" dirty="0"/>
                  <a:t>****************************************</a:t>
                </a:r>
              </a:p>
              <a:p>
                <a:r>
                  <a:rPr lang="en-US" sz="1600" dirty="0"/>
                  <a:t>Traceback (most recent call last):</a:t>
                </a:r>
              </a:p>
              <a:p>
                <a:r>
                  <a:rPr lang="en-US" sz="1600" dirty="0"/>
                  <a:t>  File "C:\...\example.py", line 14, in &lt;module&gt;</a:t>
                </a:r>
              </a:p>
              <a:p>
                <a:r>
                  <a:rPr lang="en-US" sz="1600" b="1" dirty="0"/>
                  <a:t>    </a:t>
                </a:r>
                <a:r>
                  <a:rPr lang="en-US" sz="1600" b="1" dirty="0">
                    <a:highlight>
                      <a:srgbClr val="EFE5F7"/>
                    </a:highlight>
                  </a:rPr>
                  <a:t>main()</a:t>
                </a:r>
              </a:p>
              <a:p>
                <a:r>
                  <a:rPr lang="en-US" sz="1600" dirty="0"/>
                  <a:t> File "C:\...\example.py", line 4, in main</a:t>
                </a:r>
              </a:p>
              <a:p>
                <a:r>
                  <a:rPr lang="en-US" sz="1600" dirty="0"/>
                  <a:t>    </a:t>
                </a:r>
                <a:r>
                  <a:rPr lang="en-US" sz="1600" b="1" dirty="0" err="1">
                    <a:highlight>
                      <a:srgbClr val="EFE5F7"/>
                    </a:highlight>
                  </a:rPr>
                  <a:t>display_greeting</a:t>
                </a:r>
                <a:r>
                  <a:rPr lang="en-US" sz="1600" b="1" dirty="0">
                    <a:highlight>
                      <a:srgbClr val="EFE5F7"/>
                    </a:highlight>
                  </a:rPr>
                  <a:t>()</a:t>
                </a:r>
              </a:p>
              <a:p>
                <a:r>
                  <a:rPr lang="en-US" sz="1600" dirty="0"/>
                  <a:t> File "C:\...\example.py", line 12,</a:t>
                </a:r>
                <a:r>
                  <a:rPr lang="en-US" sz="1600" dirty="0">
                    <a:highlight>
                      <a:srgbClr val="EFE5F7"/>
                    </a:highlight>
                  </a:rPr>
                  <a:t> in </a:t>
                </a:r>
                <a:r>
                  <a:rPr lang="en-US" sz="1600" b="1" dirty="0" err="1">
                    <a:highlight>
                      <a:srgbClr val="EFE5F7"/>
                    </a:highlight>
                  </a:rPr>
                  <a:t>display_greeting</a:t>
                </a:r>
                <a:endParaRPr lang="en-US" sz="1600" b="1" dirty="0">
                  <a:highlight>
                    <a:srgbClr val="EFE5F7"/>
                  </a:highlight>
                </a:endParaRPr>
              </a:p>
              <a:p>
                <a:r>
                  <a:rPr lang="en-US" sz="1600" dirty="0"/>
                  <a:t>    </a:t>
                </a:r>
                <a:r>
                  <a:rPr lang="en-US" sz="1600" b="1" dirty="0">
                    <a:highlight>
                      <a:srgbClr val="EFE5F7"/>
                    </a:highlight>
                  </a:rPr>
                  <a:t>print('\n Welcome,', </a:t>
                </a:r>
                <a:r>
                  <a:rPr lang="en-US" sz="1600" b="1" dirty="0" err="1">
                    <a:highlight>
                      <a:srgbClr val="EFE5F7"/>
                    </a:highlight>
                  </a:rPr>
                  <a:t>first_name</a:t>
                </a:r>
                <a:r>
                  <a:rPr lang="en-US" sz="1600" b="1" dirty="0">
                    <a:highlight>
                      <a:srgbClr val="EFE5F7"/>
                    </a:highlight>
                  </a:rPr>
                  <a:t>)</a:t>
                </a:r>
              </a:p>
              <a:p>
                <a:r>
                  <a:rPr lang="en-US" sz="1600" dirty="0" err="1"/>
                  <a:t>NameError</a:t>
                </a:r>
                <a:r>
                  <a:rPr lang="en-US" sz="1600" dirty="0"/>
                  <a:t>: name '</a:t>
                </a:r>
                <a:r>
                  <a:rPr lang="en-US" sz="1600" dirty="0" err="1"/>
                  <a:t>first_nm</a:t>
                </a:r>
                <a:r>
                  <a:rPr lang="en-US" sz="1600" dirty="0"/>
                  <a:t>' is not defined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EB98A7F-7C23-426E-B379-C19360CE03DC}"/>
                  </a:ext>
                </a:extLst>
              </p:cNvPr>
              <p:cNvCxnSpPr/>
              <p:nvPr/>
            </p:nvCxnSpPr>
            <p:spPr>
              <a:xfrm>
                <a:off x="8593884" y="3776717"/>
                <a:ext cx="63500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17E0BD-B3D6-4600-89CD-AF148BE21F35}"/>
                  </a:ext>
                </a:extLst>
              </p:cNvPr>
              <p:cNvCxnSpPr/>
              <p:nvPr/>
            </p:nvCxnSpPr>
            <p:spPr>
              <a:xfrm>
                <a:off x="8593884" y="4264397"/>
                <a:ext cx="63500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8314D9-4DB6-40A8-9576-8057DAA92BF8}"/>
                  </a:ext>
                </a:extLst>
              </p:cNvPr>
              <p:cNvGrpSpPr/>
              <p:nvPr/>
            </p:nvGrpSpPr>
            <p:grpSpPr>
              <a:xfrm>
                <a:off x="9217241" y="3655848"/>
                <a:ext cx="688759" cy="1200632"/>
                <a:chOff x="9217241" y="3655848"/>
                <a:chExt cx="827799" cy="1200632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F40B98F9-4659-4F7C-A883-0430A2E1423D}"/>
                    </a:ext>
                  </a:extLst>
                </p:cNvPr>
                <p:cNvSpPr/>
                <p:nvPr/>
              </p:nvSpPr>
              <p:spPr>
                <a:xfrm>
                  <a:off x="9217241" y="3655848"/>
                  <a:ext cx="827799" cy="241738"/>
                </a:xfrm>
                <a:prstGeom prst="roundRect">
                  <a:avLst/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AED16DF1-65DD-48BE-943E-09B12FCB4E3C}"/>
                    </a:ext>
                  </a:extLst>
                </p:cNvPr>
                <p:cNvSpPr/>
                <p:nvPr/>
              </p:nvSpPr>
              <p:spPr>
                <a:xfrm>
                  <a:off x="9217241" y="4143528"/>
                  <a:ext cx="669056" cy="235432"/>
                </a:xfrm>
                <a:prstGeom prst="roundRect">
                  <a:avLst/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1C6287C5-3918-4229-A4FC-D12C18BE84E5}"/>
                    </a:ext>
                  </a:extLst>
                </p:cNvPr>
                <p:cNvSpPr/>
                <p:nvPr/>
              </p:nvSpPr>
              <p:spPr>
                <a:xfrm>
                  <a:off x="9217241" y="4610888"/>
                  <a:ext cx="717900" cy="245592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CC891F3-4A15-4638-A250-F652B4B7896B}"/>
                  </a:ext>
                </a:extLst>
              </p:cNvPr>
              <p:cNvCxnSpPr/>
              <p:nvPr/>
            </p:nvCxnSpPr>
            <p:spPr>
              <a:xfrm>
                <a:off x="8593884" y="4731757"/>
                <a:ext cx="635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913B79F-2DAF-4166-B936-CDEBAEB57FF6}"/>
                  </a:ext>
                </a:extLst>
              </p:cNvPr>
              <p:cNvSpPr/>
              <p:nvPr/>
            </p:nvSpPr>
            <p:spPr>
              <a:xfrm>
                <a:off x="6888480" y="4673600"/>
                <a:ext cx="254000" cy="670560"/>
              </a:xfrm>
              <a:prstGeom prst="leftBrac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785D4-59F4-442C-AC13-3F0D64D7081B}"/>
                </a:ext>
              </a:extLst>
            </p:cNvPr>
            <p:cNvSpPr txBox="1"/>
            <p:nvPr/>
          </p:nvSpPr>
          <p:spPr>
            <a:xfrm>
              <a:off x="8208580" y="5927833"/>
              <a:ext cx="298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We can overcome this issue by </a:t>
              </a:r>
              <a:r>
                <a:rPr lang="en-US" sz="1600" b="1" dirty="0">
                  <a:solidFill>
                    <a:srgbClr val="C00000"/>
                  </a:solidFill>
                </a:rPr>
                <a:t>passing arguments.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64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DCB4F8-B1ED-4DAF-82C2-4CEDF3B1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18CC-8B30-44F6-A393-06B423B3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</p:spPr>
        <p:txBody>
          <a:bodyPr>
            <a:normAutofit/>
          </a:bodyPr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Top-down design</a:t>
            </a:r>
          </a:p>
          <a:p>
            <a:pPr lvl="1"/>
            <a:r>
              <a:rPr lang="en-US" dirty="0"/>
              <a:t>Void Functions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Passing Arguments </a:t>
            </a:r>
          </a:p>
          <a:p>
            <a:pPr lvl="2"/>
            <a:r>
              <a:rPr lang="en-US" dirty="0"/>
              <a:t>Positional Arguments vs Keyword Arguments</a:t>
            </a:r>
          </a:p>
          <a:p>
            <a:pPr lvl="2"/>
            <a:r>
              <a:rPr lang="en-US" dirty="0"/>
              <a:t>Passing Immutable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1A9B4-085E-42CB-A7AD-2693FDBC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8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4840C-B624-46E6-BCEF-75139AA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D9D34-211D-4FBE-B520-AF22A275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A9D-2696-47D2-AA06-DB8B1E92D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9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DB3003-503A-4FE2-BA96-3C40FAB898AA}"/>
              </a:ext>
            </a:extLst>
          </p:cNvPr>
          <p:cNvSpPr/>
          <p:nvPr/>
        </p:nvSpPr>
        <p:spPr>
          <a:xfrm>
            <a:off x="4573050" y="1717390"/>
            <a:ext cx="4097984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DCD69-00F9-4DA1-9702-3C39DFCBFEB0}"/>
              </a:ext>
            </a:extLst>
          </p:cNvPr>
          <p:cNvSpPr/>
          <p:nvPr/>
        </p:nvSpPr>
        <p:spPr>
          <a:xfrm>
            <a:off x="4489230" y="1689232"/>
            <a:ext cx="5232400" cy="47089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first_nm </a:t>
            </a:r>
            <a:r>
              <a:rPr lang="en-US" sz="2000" b="1" dirty="0"/>
              <a:t>= input('Enter first name: ')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display_company_header()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70C0"/>
                </a:solidFill>
              </a:rPr>
              <a:t>display_greeting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first_nm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b="1" dirty="0"/>
              <a:t>def display_company_header():</a:t>
            </a:r>
          </a:p>
          <a:p>
            <a:r>
              <a:rPr lang="en-US" sz="2000" dirty="0"/>
              <a:t>    print()</a:t>
            </a:r>
          </a:p>
          <a:p>
            <a:r>
              <a:rPr lang="en-US" sz="2000" dirty="0"/>
              <a:t>    print('*'*40)</a:t>
            </a:r>
          </a:p>
          <a:p>
            <a:r>
              <a:rPr lang="en-US" sz="2000" dirty="0"/>
              <a:t>    print('  Victorino Nutritional Consultants')</a:t>
            </a:r>
          </a:p>
          <a:p>
            <a:r>
              <a:rPr lang="en-US" sz="2000" dirty="0"/>
              <a:t>    print('*'*40)</a:t>
            </a:r>
          </a:p>
          <a:p>
            <a:endParaRPr lang="en-US" sz="2000" dirty="0"/>
          </a:p>
          <a:p>
            <a:r>
              <a:rPr lang="en-US" sz="2000" b="1" dirty="0"/>
              <a:t>def display_greeting(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first_name</a:t>
            </a:r>
            <a:r>
              <a:rPr lang="en-US" sz="2000" b="1" dirty="0"/>
              <a:t>):</a:t>
            </a:r>
          </a:p>
          <a:p>
            <a:r>
              <a:rPr lang="en-US" sz="2000" dirty="0"/>
              <a:t>    print('\n Welcome,',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first_name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main()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DB3C4-3549-47A4-90DD-79BB03EA128C}"/>
              </a:ext>
            </a:extLst>
          </p:cNvPr>
          <p:cNvGrpSpPr/>
          <p:nvPr/>
        </p:nvGrpSpPr>
        <p:grpSpPr>
          <a:xfrm>
            <a:off x="8200170" y="5032090"/>
            <a:ext cx="2940320" cy="707886"/>
            <a:chOff x="4318000" y="4445000"/>
            <a:chExt cx="2940320" cy="7078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2BD93E-089C-40CF-A7CC-E4819D4D9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8000" y="4675832"/>
              <a:ext cx="70209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4ABB5F-4D1F-4602-A5E9-92848CBF15D1}"/>
                </a:ext>
              </a:extLst>
            </p:cNvPr>
            <p:cNvSpPr txBox="1"/>
            <p:nvPr/>
          </p:nvSpPr>
          <p:spPr>
            <a:xfrm>
              <a:off x="5090740" y="4445000"/>
              <a:ext cx="21675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</a:t>
              </a:r>
            </a:p>
            <a:p>
              <a:pPr algn="ctr"/>
              <a:r>
                <a:rPr lang="en-US" sz="1600" dirty="0"/>
                <a:t>(in the function header)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068F3C3-57EA-468D-AF13-B06D7F7CE6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2075" y="145415"/>
            <a:ext cx="4286885" cy="13795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483EFC-9C0E-41E7-B2FB-06C283CBA75F}"/>
              </a:ext>
            </a:extLst>
          </p:cNvPr>
          <p:cNvGrpSpPr/>
          <p:nvPr/>
        </p:nvGrpSpPr>
        <p:grpSpPr>
          <a:xfrm>
            <a:off x="258090" y="5191963"/>
            <a:ext cx="4101200" cy="604520"/>
            <a:chOff x="1220608" y="4465320"/>
            <a:chExt cx="4101200" cy="6045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21BCB90-C0AF-48C3-97BC-DF1229C3E66A}"/>
                </a:ext>
              </a:extLst>
            </p:cNvPr>
            <p:cNvSpPr/>
            <p:nvPr/>
          </p:nvSpPr>
          <p:spPr>
            <a:xfrm>
              <a:off x="2468880" y="4465320"/>
              <a:ext cx="2852928" cy="604520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display_greeting()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B20A28-7097-4ED2-B84E-6BA48A10F6B8}"/>
                </a:ext>
              </a:extLst>
            </p:cNvPr>
            <p:cNvCxnSpPr>
              <a:cxnSpLocks/>
            </p:cNvCxnSpPr>
            <p:nvPr/>
          </p:nvCxnSpPr>
          <p:spPr>
            <a:xfrm>
              <a:off x="2164080" y="4802293"/>
              <a:ext cx="311997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42B7A5-526D-4B2C-A654-FDE9CB530639}"/>
                </a:ext>
              </a:extLst>
            </p:cNvPr>
            <p:cNvSpPr txBox="1"/>
            <p:nvPr/>
          </p:nvSpPr>
          <p:spPr>
            <a:xfrm>
              <a:off x="1220608" y="4627880"/>
              <a:ext cx="990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</a:rPr>
                <a:t>first_name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F2521D-FC54-4970-9F78-A087F5154FAC}"/>
              </a:ext>
            </a:extLst>
          </p:cNvPr>
          <p:cNvSpPr/>
          <p:nvPr/>
        </p:nvSpPr>
        <p:spPr>
          <a:xfrm>
            <a:off x="1472799" y="3436035"/>
            <a:ext cx="2854960" cy="6045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display_company_header()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EF592B-9A38-4FA0-BF6A-AAAF1475862C}"/>
              </a:ext>
            </a:extLst>
          </p:cNvPr>
          <p:cNvSpPr/>
          <p:nvPr/>
        </p:nvSpPr>
        <p:spPr>
          <a:xfrm>
            <a:off x="1474319" y="1830755"/>
            <a:ext cx="2853440" cy="6045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main()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983A16-8355-4966-BA6F-3130D39D079A}"/>
              </a:ext>
            </a:extLst>
          </p:cNvPr>
          <p:cNvGrpSpPr/>
          <p:nvPr/>
        </p:nvGrpSpPr>
        <p:grpSpPr>
          <a:xfrm>
            <a:off x="6960650" y="2603850"/>
            <a:ext cx="4157012" cy="2486660"/>
            <a:chOff x="2763520" y="2054860"/>
            <a:chExt cx="4157012" cy="24866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571596-F31A-4A8E-9C42-E05A9405D187}"/>
                </a:ext>
              </a:extLst>
            </p:cNvPr>
            <p:cNvGrpSpPr/>
            <p:nvPr/>
          </p:nvGrpSpPr>
          <p:grpSpPr>
            <a:xfrm>
              <a:off x="3484880" y="2054860"/>
              <a:ext cx="3435652" cy="707886"/>
              <a:chOff x="3484880" y="4353560"/>
              <a:chExt cx="3435652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AEE62-6639-4319-B43A-DC54DC1DAFF5}"/>
                  </a:ext>
                </a:extLst>
              </p:cNvPr>
              <p:cNvSpPr txBox="1"/>
              <p:nvPr/>
            </p:nvSpPr>
            <p:spPr>
              <a:xfrm>
                <a:off x="4687356" y="4353560"/>
                <a:ext cx="2233176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Argument</a:t>
                </a:r>
              </a:p>
              <a:p>
                <a:pPr algn="ctr"/>
                <a:r>
                  <a:rPr lang="en-US" sz="1600" dirty="0"/>
                  <a:t>(when calling a function)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F06959C-074B-4C56-B0A2-1DC730A2F6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4880" y="4584392"/>
                <a:ext cx="130433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1B1943-45BD-4405-BCC5-E10127D05F3E}"/>
                </a:ext>
              </a:extLst>
            </p:cNvPr>
            <p:cNvSpPr/>
            <p:nvPr/>
          </p:nvSpPr>
          <p:spPr>
            <a:xfrm>
              <a:off x="2763520" y="2418080"/>
              <a:ext cx="991086" cy="2123440"/>
            </a:xfrm>
            <a:custGeom>
              <a:avLst/>
              <a:gdLst>
                <a:gd name="connsiteX0" fmla="*/ 0 w 991086"/>
                <a:gd name="connsiteY0" fmla="*/ 0 h 2346960"/>
                <a:gd name="connsiteX1" fmla="*/ 965200 w 991086"/>
                <a:gd name="connsiteY1" fmla="*/ 1270000 h 2346960"/>
                <a:gd name="connsiteX2" fmla="*/ 619760 w 991086"/>
                <a:gd name="connsiteY2" fmla="*/ 2346960 h 234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86" h="2346960">
                  <a:moveTo>
                    <a:pt x="0" y="0"/>
                  </a:moveTo>
                  <a:cubicBezTo>
                    <a:pt x="430953" y="439420"/>
                    <a:pt x="861907" y="878840"/>
                    <a:pt x="965200" y="1270000"/>
                  </a:cubicBezTo>
                  <a:cubicBezTo>
                    <a:pt x="1068493" y="1661160"/>
                    <a:pt x="844126" y="2004060"/>
                    <a:pt x="619760" y="234696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C5C45C-EC1D-4D4B-97B1-A41B92186A58}"/>
              </a:ext>
            </a:extLst>
          </p:cNvPr>
          <p:cNvSpPr/>
          <p:nvPr/>
        </p:nvSpPr>
        <p:spPr>
          <a:xfrm>
            <a:off x="1483360" y="1524000"/>
            <a:ext cx="4328160" cy="113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042AF-B60A-4E06-9A9C-4C4EAE9F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160BE-FDA7-4D1E-A228-77317AD7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AF44B-092C-4E4C-BC96-2F4D202EF24C}"/>
              </a:ext>
            </a:extLst>
          </p:cNvPr>
          <p:cNvSpPr txBox="1"/>
          <p:nvPr/>
        </p:nvSpPr>
        <p:spPr>
          <a:xfrm>
            <a:off x="1422400" y="1463040"/>
            <a:ext cx="4453848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def main():</a:t>
            </a:r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rgbClr val="C00000"/>
                </a:solidFill>
              </a:rPr>
              <a:t>sal</a:t>
            </a:r>
            <a:r>
              <a:rPr lang="en-US" sz="2400" dirty="0"/>
              <a:t> = float(input('Enter salary: '))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increase_salary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sal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def increase_salary(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salary</a:t>
            </a:r>
            <a:r>
              <a:rPr lang="en-US" sz="2400" b="1" dirty="0"/>
              <a:t>):</a:t>
            </a:r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salary</a:t>
            </a:r>
            <a:r>
              <a:rPr lang="en-US" sz="2400" dirty="0"/>
              <a:t> *= 1.1</a:t>
            </a:r>
          </a:p>
          <a:p>
            <a:r>
              <a:rPr lang="en-US" sz="2400" dirty="0"/>
              <a:t>    print('New salary:',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salary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main()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206395-41DA-4625-A0DF-49D47A7A188D}"/>
              </a:ext>
            </a:extLst>
          </p:cNvPr>
          <p:cNvGrpSpPr/>
          <p:nvPr/>
        </p:nvGrpSpPr>
        <p:grpSpPr>
          <a:xfrm>
            <a:off x="4358640" y="2176780"/>
            <a:ext cx="3126432" cy="461665"/>
            <a:chOff x="4094480" y="4445000"/>
            <a:chExt cx="3126432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DB44D7-0921-4086-8302-1F80AC01F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480" y="4675832"/>
              <a:ext cx="15824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46075F-53FE-4B53-A6C7-10352F7561CC}"/>
                </a:ext>
              </a:extLst>
            </p:cNvPr>
            <p:cNvSpPr txBox="1"/>
            <p:nvPr/>
          </p:nvSpPr>
          <p:spPr>
            <a:xfrm>
              <a:off x="5676900" y="4445000"/>
              <a:ext cx="1544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argument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B00B4E-C6A2-4614-9576-9A359CD8AECB}"/>
              </a:ext>
            </a:extLst>
          </p:cNvPr>
          <p:cNvGrpSpPr/>
          <p:nvPr/>
        </p:nvGrpSpPr>
        <p:grpSpPr>
          <a:xfrm>
            <a:off x="5130800" y="3294380"/>
            <a:ext cx="3072831" cy="461665"/>
            <a:chOff x="4318000" y="4445000"/>
            <a:chExt cx="3072831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3C8C0E-D409-40A6-A659-99A79A013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8000" y="4675832"/>
              <a:ext cx="13589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EB9617-7F3F-4AB1-BC0A-9FA7EBDB052A}"/>
                </a:ext>
              </a:extLst>
            </p:cNvPr>
            <p:cNvSpPr txBox="1"/>
            <p:nvPr/>
          </p:nvSpPr>
          <p:spPr>
            <a:xfrm>
              <a:off x="5676900" y="4445000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8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47-2F10-4E94-BFD7-AF954E3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/>
              <a:t>Exercise 2 – Passing Arguments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1F40-75E5-4DD6-8110-59FF969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</p:spPr>
        <p:txBody>
          <a:bodyPr>
            <a:normAutofit/>
          </a:bodyPr>
          <a:lstStyle/>
          <a:p>
            <a:r>
              <a:rPr lang="en-US" sz="2000" dirty="0"/>
              <a:t>Copy the code below and save it as </a:t>
            </a:r>
            <a:r>
              <a:rPr lang="en-US" sz="2000" b="1" dirty="0"/>
              <a:t>Ch5-Ex02-Passing-Arguments.py </a:t>
            </a:r>
          </a:p>
          <a:p>
            <a:endParaRPr lang="en-US" sz="20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83B1A3-CFCD-4971-A784-C9A439CD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7706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Modify </a:t>
            </a:r>
            <a:r>
              <a:rPr lang="en-US" sz="2000" b="1" dirty="0" err="1"/>
              <a:t>display_title</a:t>
            </a:r>
            <a:r>
              <a:rPr lang="en-US" sz="2000" b="1" dirty="0"/>
              <a:t>() </a:t>
            </a:r>
          </a:p>
          <a:p>
            <a:pPr lvl="1"/>
            <a:r>
              <a:rPr lang="en-US" sz="1800" dirty="0"/>
              <a:t>Add a </a:t>
            </a:r>
            <a:r>
              <a:rPr lang="en-US" sz="1800" b="1" i="1" dirty="0"/>
              <a:t>parameter</a:t>
            </a:r>
            <a:r>
              <a:rPr lang="en-US" sz="1800" dirty="0"/>
              <a:t> called </a:t>
            </a:r>
            <a:r>
              <a:rPr lang="en-US" sz="1800" dirty="0" err="1"/>
              <a:t>title_name</a:t>
            </a:r>
            <a:r>
              <a:rPr lang="en-US" sz="1800" dirty="0"/>
              <a:t> &amp; display that name instead of the hardcoded word ‘Functions’.</a:t>
            </a:r>
          </a:p>
          <a:p>
            <a:pPr lvl="1"/>
            <a:r>
              <a:rPr lang="en-US" sz="1800" dirty="0"/>
              <a:t>Run it. What happened? 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Modify main():</a:t>
            </a:r>
          </a:p>
          <a:p>
            <a:pPr lvl="1"/>
            <a:r>
              <a:rPr lang="en-US" sz="1800" dirty="0"/>
              <a:t>Pass the hardcoded word ‘Functions’ as an argument in the </a:t>
            </a:r>
            <a:r>
              <a:rPr lang="en-US" sz="1800" dirty="0" err="1"/>
              <a:t>display_title</a:t>
            </a:r>
            <a:r>
              <a:rPr lang="en-US" sz="1800" dirty="0"/>
              <a:t>() function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Let’s make it more dynamic:</a:t>
            </a:r>
          </a:p>
          <a:p>
            <a:pPr lvl="1"/>
            <a:r>
              <a:rPr lang="en-US" sz="1800" b="1" dirty="0"/>
              <a:t>In main(), </a:t>
            </a:r>
            <a:r>
              <a:rPr lang="en-US" sz="1800" dirty="0"/>
              <a:t>add a prompt at the beginning of main() asking the user to enter a topic – use the variable name </a:t>
            </a:r>
            <a:r>
              <a:rPr lang="en-US" sz="1800" i="1" dirty="0"/>
              <a:t>topic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Fix the call to the </a:t>
            </a:r>
            <a:r>
              <a:rPr lang="en-US" sz="1800" dirty="0" err="1"/>
              <a:t>display_title</a:t>
            </a:r>
            <a:r>
              <a:rPr lang="en-US" sz="1800" dirty="0"/>
              <a:t>() function so we pass it the user-inputted value.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B268C-E624-46C3-AC43-0C31F58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754B-0339-4782-8F24-F47414EFE741}"/>
              </a:ext>
            </a:extLst>
          </p:cNvPr>
          <p:cNvSpPr txBox="1"/>
          <p:nvPr/>
        </p:nvSpPr>
        <p:spPr>
          <a:xfrm>
            <a:off x="416560" y="1595021"/>
            <a:ext cx="5323637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#Ch5-Ex02-Passing-Arguments.py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def main():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display_title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display_message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display_title</a:t>
            </a:r>
            <a:r>
              <a:rPr lang="en-US" sz="1600" dirty="0"/>
              <a:t>():</a:t>
            </a:r>
          </a:p>
          <a:p>
            <a:r>
              <a:rPr lang="en-US" sz="1600" dirty="0"/>
              <a:t>    print()</a:t>
            </a:r>
          </a:p>
          <a:p>
            <a:r>
              <a:rPr lang="en-US" sz="1600" dirty="0"/>
              <a:t>    print('*'*40)</a:t>
            </a:r>
          </a:p>
          <a:p>
            <a:r>
              <a:rPr lang="en-US" sz="1600" dirty="0"/>
              <a:t>    print('Practicing Functions')</a:t>
            </a:r>
          </a:p>
          <a:p>
            <a:r>
              <a:rPr lang="en-US" sz="1600" dirty="0"/>
              <a:t>    print('*'*40)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display_message</a:t>
            </a:r>
            <a:r>
              <a:rPr lang="en-US" sz="1600" dirty="0"/>
              <a:t>():</a:t>
            </a:r>
          </a:p>
          <a:p>
            <a:r>
              <a:rPr lang="en-US" sz="1600" dirty="0"/>
              <a:t>    print('\</a:t>
            </a:r>
            <a:r>
              <a:rPr lang="en-US" sz="1600" dirty="0" err="1"/>
              <a:t>nWe</a:t>
            </a:r>
            <a:r>
              <a:rPr lang="en-US" sz="1600" dirty="0"/>
              <a:t> have already learned to use functions such as:')</a:t>
            </a:r>
          </a:p>
          <a:p>
            <a:r>
              <a:rPr lang="en-US" sz="1600" dirty="0"/>
              <a:t>    print('  - print(), input(), int(), float(), format(), </a:t>
            </a:r>
            <a:r>
              <a:rPr lang="en-US" sz="1600" dirty="0" err="1"/>
              <a:t>etc</a:t>
            </a:r>
            <a:r>
              <a:rPr lang="en-US" sz="1600" dirty="0"/>
              <a:t>')</a:t>
            </a:r>
          </a:p>
          <a:p>
            <a:r>
              <a:rPr lang="en-US" sz="1600" dirty="0"/>
              <a:t>    print('\</a:t>
            </a:r>
            <a:r>
              <a:rPr lang="en-US" sz="1600" dirty="0" err="1"/>
              <a:t>nNow</a:t>
            </a:r>
            <a:r>
              <a:rPr lang="en-US" sz="1600" dirty="0"/>
              <a:t>, we are learning to write our own.\n')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main() </a:t>
            </a:r>
          </a:p>
        </p:txBody>
      </p:sp>
    </p:spTree>
    <p:extLst>
      <p:ext uri="{BB962C8B-B14F-4D97-AF65-F5344CB8AC3E}">
        <p14:creationId xmlns:p14="http://schemas.microsoft.com/office/powerpoint/2010/main" val="284191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B800D8-FAE2-4D0B-849C-502802F5DC46}"/>
              </a:ext>
            </a:extLst>
          </p:cNvPr>
          <p:cNvSpPr/>
          <p:nvPr/>
        </p:nvSpPr>
        <p:spPr>
          <a:xfrm>
            <a:off x="355600" y="1198880"/>
            <a:ext cx="4937760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Multiple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DCD69-00F9-4DA1-9702-3C39DFCBFEB0}"/>
              </a:ext>
            </a:extLst>
          </p:cNvPr>
          <p:cNvSpPr/>
          <p:nvPr/>
        </p:nvSpPr>
        <p:spPr>
          <a:xfrm>
            <a:off x="292100" y="1140242"/>
            <a:ext cx="5641340" cy="550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def main():</a:t>
            </a:r>
          </a:p>
          <a:p>
            <a:r>
              <a:rPr lang="en-US" sz="2200" dirty="0"/>
              <a:t>    </a:t>
            </a:r>
            <a:r>
              <a:rPr lang="en-US" sz="2200" b="1" dirty="0" err="1">
                <a:solidFill>
                  <a:srgbClr val="C00000"/>
                </a:solidFill>
              </a:rPr>
              <a:t>fn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= input('Enter first name: ')</a:t>
            </a:r>
          </a:p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2200" b="1" dirty="0">
                <a:solidFill>
                  <a:srgbClr val="C00000"/>
                </a:solidFill>
              </a:rPr>
              <a:t>ln </a:t>
            </a:r>
            <a:r>
              <a:rPr lang="en-US" sz="2200" dirty="0"/>
              <a:t>= </a:t>
            </a:r>
            <a:r>
              <a:rPr lang="en-US" sz="2200" b="1" dirty="0"/>
              <a:t>input('Enter last name: ')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   display_company_header()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rgbClr val="0070C0"/>
                </a:solidFill>
              </a:rPr>
              <a:t>display_greeting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C00000"/>
                </a:solidFill>
              </a:rPr>
              <a:t>fn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b="1" dirty="0">
                <a:solidFill>
                  <a:srgbClr val="C00000"/>
                </a:solidFill>
              </a:rPr>
              <a:t>ln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b="1" dirty="0"/>
              <a:t>def display_company_header():</a:t>
            </a:r>
          </a:p>
          <a:p>
            <a:r>
              <a:rPr lang="en-US" sz="2200" dirty="0"/>
              <a:t>    print()</a:t>
            </a:r>
          </a:p>
          <a:p>
            <a:r>
              <a:rPr lang="en-US" sz="2200" dirty="0"/>
              <a:t>    print('*'*40)</a:t>
            </a:r>
          </a:p>
          <a:p>
            <a:r>
              <a:rPr lang="en-US" sz="2200" dirty="0"/>
              <a:t>    print('  Victorino Nutritional Consultants')</a:t>
            </a:r>
          </a:p>
          <a:p>
            <a:r>
              <a:rPr lang="en-US" sz="2200" dirty="0"/>
              <a:t>    print('*'*40)</a:t>
            </a:r>
          </a:p>
          <a:p>
            <a:endParaRPr lang="en-US" sz="2200" dirty="0"/>
          </a:p>
          <a:p>
            <a:r>
              <a:rPr lang="en-US" sz="2200" b="1" dirty="0"/>
              <a:t>def display_greeting(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first_name</a:t>
            </a:r>
            <a:r>
              <a:rPr lang="en-US" sz="2200" b="1" dirty="0"/>
              <a:t>,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last_name</a:t>
            </a:r>
            <a:r>
              <a:rPr lang="en-US" sz="2200" b="1" dirty="0"/>
              <a:t>):</a:t>
            </a:r>
            <a:r>
              <a:rPr lang="en-US" sz="2200" dirty="0"/>
              <a:t>     </a:t>
            </a:r>
          </a:p>
          <a:p>
            <a:r>
              <a:rPr lang="en-US" sz="2200" dirty="0"/>
              <a:t>   print('\n Welcome,',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first_name</a:t>
            </a:r>
            <a:r>
              <a:rPr lang="en-US" sz="2200" b="1" dirty="0"/>
              <a:t>,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last_name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0070C0"/>
                </a:solidFill>
              </a:rPr>
              <a:t>main()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DB3C4-3549-47A4-90DD-79BB03EA128C}"/>
              </a:ext>
            </a:extLst>
          </p:cNvPr>
          <p:cNvGrpSpPr/>
          <p:nvPr/>
        </p:nvGrpSpPr>
        <p:grpSpPr>
          <a:xfrm>
            <a:off x="5648960" y="5082540"/>
            <a:ext cx="2651542" cy="707886"/>
            <a:chOff x="4318000" y="4384040"/>
            <a:chExt cx="2651542" cy="7078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2BD93E-089C-40CF-A7CC-E4819D4D9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8000" y="4675833"/>
              <a:ext cx="53848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4ABB5F-4D1F-4602-A5E9-92848CBF15D1}"/>
                </a:ext>
              </a:extLst>
            </p:cNvPr>
            <p:cNvSpPr txBox="1"/>
            <p:nvPr/>
          </p:nvSpPr>
          <p:spPr>
            <a:xfrm>
              <a:off x="4801962" y="4384040"/>
              <a:ext cx="2167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Parameters</a:t>
              </a:r>
            </a:p>
            <a:p>
              <a:pPr algn="ctr"/>
              <a:r>
                <a:rPr lang="en-US" sz="1600" dirty="0"/>
                <a:t>(in the function header)</a:t>
              </a:r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571596-F31A-4A8E-9C42-E05A9405D187}"/>
              </a:ext>
            </a:extLst>
          </p:cNvPr>
          <p:cNvGrpSpPr/>
          <p:nvPr/>
        </p:nvGrpSpPr>
        <p:grpSpPr>
          <a:xfrm>
            <a:off x="4744720" y="2491740"/>
            <a:ext cx="3464480" cy="707886"/>
            <a:chOff x="3454400" y="4445000"/>
            <a:chExt cx="4735984" cy="70788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06959C-074B-4C56-B0A2-1DC730A2F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400" y="4675832"/>
              <a:ext cx="186110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AEE62-6639-4319-B43A-DC54DC1DAFF5}"/>
                </a:ext>
              </a:extLst>
            </p:cNvPr>
            <p:cNvSpPr txBox="1"/>
            <p:nvPr/>
          </p:nvSpPr>
          <p:spPr>
            <a:xfrm>
              <a:off x="5137608" y="4445000"/>
              <a:ext cx="3052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2 Arguments</a:t>
              </a:r>
            </a:p>
            <a:p>
              <a:pPr algn="ctr"/>
              <a:r>
                <a:rPr lang="en-US" sz="1600" dirty="0"/>
                <a:t>(when calling a function)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CD0051-A77A-4ABD-A31B-C017369789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4452" y="379095"/>
            <a:ext cx="4249563" cy="1622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151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1561177-0FED-4245-B83D-BFAC9038D08D}"/>
              </a:ext>
            </a:extLst>
          </p:cNvPr>
          <p:cNvSpPr/>
          <p:nvPr/>
        </p:nvSpPr>
        <p:spPr>
          <a:xfrm>
            <a:off x="6156960" y="1584960"/>
            <a:ext cx="5252720" cy="1330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DCDCA-2118-4FC7-A153-E82AB28C17FA}"/>
              </a:ext>
            </a:extLst>
          </p:cNvPr>
          <p:cNvSpPr/>
          <p:nvPr/>
        </p:nvSpPr>
        <p:spPr>
          <a:xfrm>
            <a:off x="345440" y="1584960"/>
            <a:ext cx="3454400" cy="1330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Positional Arguments vs Keyword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DCD69-00F9-4DA1-9702-3C39DFCBFEB0}"/>
              </a:ext>
            </a:extLst>
          </p:cNvPr>
          <p:cNvSpPr/>
          <p:nvPr/>
        </p:nvSpPr>
        <p:spPr>
          <a:xfrm>
            <a:off x="292100" y="1536482"/>
            <a:ext cx="5041900" cy="3170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fn</a:t>
            </a:r>
            <a:r>
              <a:rPr lang="en-US" sz="2000" dirty="0"/>
              <a:t> = input('Enter first name: ')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ln</a:t>
            </a:r>
            <a:r>
              <a:rPr lang="en-US" sz="2000" dirty="0"/>
              <a:t> = input('Enter last name: ')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70C0"/>
                </a:solidFill>
              </a:rPr>
              <a:t>display_greeting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fn, ln</a:t>
            </a:r>
            <a:r>
              <a:rPr lang="en-US" sz="2000" b="1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def display_greeting(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first_name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last_name</a:t>
            </a:r>
            <a:r>
              <a:rPr lang="en-US" sz="2000" b="1" dirty="0"/>
              <a:t>):</a:t>
            </a:r>
            <a:r>
              <a:rPr lang="en-US" sz="2000" dirty="0"/>
              <a:t>     </a:t>
            </a:r>
          </a:p>
          <a:p>
            <a:r>
              <a:rPr lang="en-US" sz="2000" dirty="0"/>
              <a:t>   print('\n Welcome,', first_name, last_name)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ABB5F-4D1F-4602-A5E9-92848CBF15D1}"/>
              </a:ext>
            </a:extLst>
          </p:cNvPr>
          <p:cNvSpPr txBox="1"/>
          <p:nvPr/>
        </p:nvSpPr>
        <p:spPr>
          <a:xfrm>
            <a:off x="6012180" y="1038860"/>
            <a:ext cx="2779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Keyword Arguments</a:t>
            </a:r>
            <a:endParaRPr lang="en-US" sz="2400" b="1" i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AEE62-6639-4319-B43A-DC54DC1DAFF5}"/>
              </a:ext>
            </a:extLst>
          </p:cNvPr>
          <p:cNvSpPr txBox="1"/>
          <p:nvPr/>
        </p:nvSpPr>
        <p:spPr>
          <a:xfrm>
            <a:off x="365970" y="1038860"/>
            <a:ext cx="291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Positional Arguments</a:t>
            </a:r>
            <a:endParaRPr lang="en-US" sz="2400" b="1" i="1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C026B5-31DB-4933-932B-B0A2D57CBEC2}"/>
              </a:ext>
            </a:extLst>
          </p:cNvPr>
          <p:cNvSpPr/>
          <p:nvPr/>
        </p:nvSpPr>
        <p:spPr>
          <a:xfrm>
            <a:off x="6103620" y="1536482"/>
            <a:ext cx="5499100" cy="3170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fn</a:t>
            </a:r>
            <a:r>
              <a:rPr lang="en-US" sz="2000" dirty="0"/>
              <a:t> = input('Enter first name: ')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ln</a:t>
            </a:r>
            <a:r>
              <a:rPr lang="en-US" sz="2000" dirty="0"/>
              <a:t> = input('Enter last name: ')     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70C0"/>
                </a:solidFill>
              </a:rPr>
              <a:t>display_greeting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last_name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rgbClr val="C00000"/>
                </a:solidFill>
              </a:rPr>
              <a:t>ln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first_name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rgbClr val="C00000"/>
                </a:solidFill>
              </a:rPr>
              <a:t>fn</a:t>
            </a:r>
            <a:r>
              <a:rPr lang="en-US" sz="2000" b="1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def display_greeting(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first_name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last_name</a:t>
            </a:r>
            <a:r>
              <a:rPr lang="en-US" sz="2000" b="1" dirty="0"/>
              <a:t>):</a:t>
            </a:r>
            <a:r>
              <a:rPr lang="en-US" sz="2000" dirty="0"/>
              <a:t>     </a:t>
            </a:r>
          </a:p>
          <a:p>
            <a:r>
              <a:rPr lang="en-US" sz="2000" dirty="0"/>
              <a:t>   print('\n Welcome,', first_name, last_name)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2B5D1-95B0-4BBF-A849-97AF37348651}"/>
              </a:ext>
            </a:extLst>
          </p:cNvPr>
          <p:cNvSpPr txBox="1"/>
          <p:nvPr/>
        </p:nvSpPr>
        <p:spPr>
          <a:xfrm>
            <a:off x="6654800" y="4714240"/>
            <a:ext cx="423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you to place arguments </a:t>
            </a:r>
            <a:r>
              <a:rPr lang="en-US" b="1" dirty="0"/>
              <a:t>in any 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075DE-135E-49F3-8131-1478E9340174}"/>
              </a:ext>
            </a:extLst>
          </p:cNvPr>
          <p:cNvSpPr txBox="1"/>
          <p:nvPr/>
        </p:nvSpPr>
        <p:spPr>
          <a:xfrm>
            <a:off x="142240" y="4714240"/>
            <a:ext cx="562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 must be </a:t>
            </a:r>
            <a:r>
              <a:rPr lang="en-US" b="1" dirty="0"/>
              <a:t>in the same order </a:t>
            </a:r>
            <a:r>
              <a:rPr lang="en-US" dirty="0"/>
              <a:t>as the parameters.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2638B3-3C8C-4CAA-AC7E-4F8B485F204B}"/>
              </a:ext>
            </a:extLst>
          </p:cNvPr>
          <p:cNvCxnSpPr/>
          <p:nvPr/>
        </p:nvCxnSpPr>
        <p:spPr>
          <a:xfrm>
            <a:off x="2529840" y="2814320"/>
            <a:ext cx="335280" cy="5689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F32802-309C-4115-882C-A85E03E23808}"/>
              </a:ext>
            </a:extLst>
          </p:cNvPr>
          <p:cNvCxnSpPr>
            <a:cxnSpLocks/>
          </p:cNvCxnSpPr>
          <p:nvPr/>
        </p:nvCxnSpPr>
        <p:spPr>
          <a:xfrm>
            <a:off x="2946400" y="2865120"/>
            <a:ext cx="1239520" cy="5994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9F8322-8784-4ECB-87F6-2307F22BB651}"/>
              </a:ext>
            </a:extLst>
          </p:cNvPr>
          <p:cNvCxnSpPr>
            <a:cxnSpLocks/>
          </p:cNvCxnSpPr>
          <p:nvPr/>
        </p:nvCxnSpPr>
        <p:spPr>
          <a:xfrm>
            <a:off x="9123680" y="2824480"/>
            <a:ext cx="934720" cy="6197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82903-17B5-4EF6-8CEE-BB6159D596A9}"/>
              </a:ext>
            </a:extLst>
          </p:cNvPr>
          <p:cNvCxnSpPr>
            <a:cxnSpLocks/>
          </p:cNvCxnSpPr>
          <p:nvPr/>
        </p:nvCxnSpPr>
        <p:spPr>
          <a:xfrm flipH="1">
            <a:off x="9255760" y="2814320"/>
            <a:ext cx="833120" cy="6299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8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</a:t>
            </a:r>
            <a:r>
              <a:rPr lang="en-US" b="1" i="1" dirty="0"/>
              <a:t>Immutable</a:t>
            </a:r>
            <a:r>
              <a:rPr lang="en-US" dirty="0"/>
              <a:t>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4BF38-2199-4151-9609-CF5D9480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1180262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Recall that </a:t>
            </a:r>
            <a:r>
              <a:rPr lang="en-US" sz="2200" b="1" i="1" dirty="0"/>
              <a:t>immutable</a:t>
            </a:r>
            <a:r>
              <a:rPr lang="en-US" sz="2200" b="1" dirty="0"/>
              <a:t> types </a:t>
            </a:r>
            <a:r>
              <a:rPr lang="en-US" sz="2200" dirty="0"/>
              <a:t>(e.g. strings, </a:t>
            </a:r>
            <a:r>
              <a:rPr lang="en-US" sz="2200" dirty="0" err="1"/>
              <a:t>ints</a:t>
            </a:r>
            <a:r>
              <a:rPr lang="en-US" sz="2200" dirty="0"/>
              <a:t>, floats, bools) cannot be updated.</a:t>
            </a:r>
          </a:p>
          <a:p>
            <a:r>
              <a:rPr lang="en-US" sz="2200" b="1" dirty="0"/>
              <a:t>When we pass an </a:t>
            </a:r>
            <a:r>
              <a:rPr lang="en-US" sz="2200" b="1" i="1" dirty="0"/>
              <a:t>immutable</a:t>
            </a:r>
            <a:r>
              <a:rPr lang="en-US" sz="2200" b="1" dirty="0"/>
              <a:t> object </a:t>
            </a:r>
            <a:r>
              <a:rPr lang="en-US" sz="2200" dirty="0"/>
              <a:t>(e.g. strings, </a:t>
            </a:r>
            <a:r>
              <a:rPr lang="en-US" sz="2200" dirty="0" err="1"/>
              <a:t>ints</a:t>
            </a:r>
            <a:r>
              <a:rPr lang="en-US" sz="2200" dirty="0"/>
              <a:t>, floats, bools), the </a:t>
            </a:r>
            <a:r>
              <a:rPr lang="en-US" sz="2200" i="1" dirty="0"/>
              <a:t>calling function </a:t>
            </a:r>
            <a:r>
              <a:rPr lang="en-US" sz="2200" dirty="0"/>
              <a:t>(e.g. main) </a:t>
            </a:r>
            <a:r>
              <a:rPr lang="en-US" sz="2200" b="1" dirty="0"/>
              <a:t>will NOT be aware </a:t>
            </a:r>
            <a:r>
              <a:rPr lang="en-US" sz="2200" dirty="0"/>
              <a:t>when the </a:t>
            </a:r>
            <a:r>
              <a:rPr lang="en-US" sz="2200" i="1" dirty="0"/>
              <a:t>called function</a:t>
            </a:r>
            <a:r>
              <a:rPr lang="en-US" sz="2200" dirty="0"/>
              <a:t> (e.g. </a:t>
            </a:r>
            <a:r>
              <a:rPr lang="en-US" sz="2200" dirty="0" err="1"/>
              <a:t>my_function</a:t>
            </a:r>
            <a:r>
              <a:rPr lang="en-US" sz="2200" dirty="0"/>
              <a:t>)</a:t>
            </a:r>
            <a:r>
              <a:rPr lang="en-US" sz="2200" i="1" dirty="0"/>
              <a:t> </a:t>
            </a:r>
            <a:r>
              <a:rPr lang="en-US" sz="2200" dirty="0"/>
              <a:t>has changed the </a:t>
            </a:r>
            <a:r>
              <a:rPr lang="en-US" sz="2200" dirty="0" err="1"/>
              <a:t>passed</a:t>
            </a:r>
            <a:r>
              <a:rPr lang="en-US" sz="2200" dirty="0"/>
              <a:t> value because a new object is created.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A38887-5CA2-40C2-BD69-9F62C508E6C8}"/>
              </a:ext>
            </a:extLst>
          </p:cNvPr>
          <p:cNvSpPr/>
          <p:nvPr/>
        </p:nvSpPr>
        <p:spPr>
          <a:xfrm>
            <a:off x="606317" y="2262550"/>
            <a:ext cx="2390883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a = 10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rgbClr val="0070C0"/>
                </a:solidFill>
              </a:rPr>
              <a:t>my_function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    print('a:', a)</a:t>
            </a:r>
          </a:p>
          <a:p>
            <a:r>
              <a:rPr lang="en-US" sz="2000" dirty="0"/>
              <a:t>     </a:t>
            </a:r>
          </a:p>
          <a:p>
            <a:r>
              <a:rPr lang="en-US" sz="2000" b="1" dirty="0"/>
              <a:t>def </a:t>
            </a:r>
            <a:r>
              <a:rPr lang="en-US" sz="2000" b="1" dirty="0" err="1"/>
              <a:t>my_function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): 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x = 99 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/>
              <a:t>main()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6ED921-9D39-489A-B77C-4D824B9CE776}"/>
              </a:ext>
            </a:extLst>
          </p:cNvPr>
          <p:cNvGrpSpPr/>
          <p:nvPr/>
        </p:nvGrpSpPr>
        <p:grpSpPr>
          <a:xfrm>
            <a:off x="4033520" y="1930400"/>
            <a:ext cx="7934960" cy="3945082"/>
            <a:chOff x="4033520" y="1930400"/>
            <a:chExt cx="7934960" cy="39450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D70804-FE50-47C6-BECC-FA043DEC479C}"/>
                </a:ext>
              </a:extLst>
            </p:cNvPr>
            <p:cNvGrpSpPr/>
            <p:nvPr/>
          </p:nvGrpSpPr>
          <p:grpSpPr>
            <a:xfrm>
              <a:off x="4033520" y="1930400"/>
              <a:ext cx="7934960" cy="3945082"/>
              <a:chOff x="4033520" y="1930400"/>
              <a:chExt cx="7934960" cy="394508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A1ABE5F-0C81-4A5D-8F14-06B260C8E622}"/>
                  </a:ext>
                </a:extLst>
              </p:cNvPr>
              <p:cNvGrpSpPr/>
              <p:nvPr/>
            </p:nvGrpSpPr>
            <p:grpSpPr>
              <a:xfrm>
                <a:off x="4033520" y="2089830"/>
                <a:ext cx="5435600" cy="3785652"/>
                <a:chOff x="3637280" y="2221910"/>
                <a:chExt cx="7223354" cy="378565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DE33C4D-019B-4065-A730-7812BE03007B}"/>
                    </a:ext>
                  </a:extLst>
                </p:cNvPr>
                <p:cNvSpPr/>
                <p:nvPr/>
              </p:nvSpPr>
              <p:spPr>
                <a:xfrm>
                  <a:off x="4161911" y="2221910"/>
                  <a:ext cx="6698723" cy="3785652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/>
                    <a:t>def main():</a:t>
                  </a:r>
                </a:p>
                <a:p>
                  <a:r>
                    <a:rPr lang="en-US" sz="1600" b="1" dirty="0">
                      <a:solidFill>
                        <a:srgbClr val="C00000"/>
                      </a:solidFill>
                    </a:rPr>
                    <a:t>    a = 10</a:t>
                  </a:r>
                </a:p>
                <a:p>
                  <a:r>
                    <a:rPr lang="en-US" sz="1600" dirty="0"/>
                    <a:t>    print('a:', a,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(a)) </a:t>
                  </a:r>
                </a:p>
                <a:p>
                  <a:r>
                    <a:rPr lang="en-US" sz="1600" dirty="0"/>
                    <a:t>    </a:t>
                  </a:r>
                  <a:r>
                    <a:rPr lang="en-US" sz="1600" b="1" dirty="0" err="1">
                      <a:solidFill>
                        <a:srgbClr val="0070C0"/>
                      </a:solidFill>
                    </a:rPr>
                    <a:t>my_function</a:t>
                  </a:r>
                  <a:r>
                    <a:rPr lang="en-US" sz="1600" dirty="0"/>
                    <a:t>(</a:t>
                  </a:r>
                  <a:r>
                    <a:rPr lang="en-US" sz="1600" b="1" dirty="0">
                      <a:solidFill>
                        <a:srgbClr val="C00000"/>
                      </a:solidFill>
                    </a:rPr>
                    <a:t>a</a:t>
                  </a:r>
                  <a:r>
                    <a:rPr lang="en-US" sz="1600" dirty="0"/>
                    <a:t>)</a:t>
                  </a:r>
                </a:p>
                <a:p>
                  <a:r>
                    <a:rPr lang="en-US" sz="1600" dirty="0"/>
                    <a:t>    print('a:', a,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(a)) </a:t>
                  </a:r>
                </a:p>
                <a:p>
                  <a:r>
                    <a:rPr lang="en-US" sz="1600" dirty="0"/>
                    <a:t> </a:t>
                  </a:r>
                </a:p>
                <a:p>
                  <a:endParaRPr lang="en-US" sz="1600" dirty="0"/>
                </a:p>
                <a:p>
                  <a:r>
                    <a:rPr lang="en-US" sz="1600" b="1" dirty="0"/>
                    <a:t>def </a:t>
                  </a:r>
                  <a:r>
                    <a:rPr lang="en-US" sz="1600" b="1" dirty="0" err="1"/>
                    <a:t>my_function</a:t>
                  </a:r>
                  <a:r>
                    <a:rPr lang="en-US" sz="1600" b="1" dirty="0"/>
                    <a:t>(</a:t>
                  </a:r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  <a:highlight>
                        <a:srgbClr val="EFE5F7"/>
                      </a:highlight>
                    </a:rPr>
                    <a:t>x</a:t>
                  </a:r>
                  <a:r>
                    <a:rPr lang="en-US" sz="1600" b="1" dirty="0"/>
                    <a:t>):</a:t>
                  </a:r>
                </a:p>
                <a:p>
                  <a:r>
                    <a:rPr lang="en-US" sz="1600" dirty="0"/>
                    <a:t>    print()</a:t>
                  </a:r>
                </a:p>
                <a:p>
                  <a:r>
                    <a:rPr lang="en-US" sz="1600" dirty="0"/>
                    <a:t>    print('x:', x,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(x)) </a:t>
                  </a:r>
                </a:p>
                <a:p>
                  <a:r>
                    <a:rPr lang="en-US" sz="1600" dirty="0"/>
                    <a:t>    </a:t>
                  </a:r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  <a:highlight>
                        <a:srgbClr val="EFE5F7"/>
                      </a:highlight>
                    </a:rPr>
                    <a:t>x = 99 </a:t>
                  </a:r>
                </a:p>
                <a:p>
                  <a:r>
                    <a:rPr lang="en-US" sz="1600" dirty="0"/>
                    <a:t>    print('x:', x,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(x))</a:t>
                  </a:r>
                </a:p>
                <a:p>
                  <a:r>
                    <a:rPr lang="en-US" sz="1600" dirty="0"/>
                    <a:t>    print()</a:t>
                  </a:r>
                </a:p>
                <a:p>
                  <a:r>
                    <a:rPr lang="en-US" sz="1600" dirty="0"/>
                    <a:t>    </a:t>
                  </a:r>
                </a:p>
                <a:p>
                  <a:r>
                    <a:rPr lang="en-US" sz="1600" b="1" dirty="0"/>
                    <a:t>main()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8A0C652-752A-46ED-A582-65388C761AB6}"/>
                    </a:ext>
                  </a:extLst>
                </p:cNvPr>
                <p:cNvSpPr txBox="1"/>
                <p:nvPr/>
              </p:nvSpPr>
              <p:spPr>
                <a:xfrm>
                  <a:off x="3637280" y="2221910"/>
                  <a:ext cx="920684" cy="3785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8F8D68-7A2E-437E-80BC-75C081A1C20A}"/>
                  </a:ext>
                </a:extLst>
              </p:cNvPr>
              <p:cNvSpPr txBox="1"/>
              <p:nvPr/>
            </p:nvSpPr>
            <p:spPr>
              <a:xfrm>
                <a:off x="9916160" y="1930400"/>
                <a:ext cx="20523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Recall,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id() </a:t>
                </a:r>
                <a:r>
                  <a:rPr lang="en-US" sz="1600" dirty="0">
                    <a:solidFill>
                      <a:srgbClr val="C00000"/>
                    </a:solidFill>
                  </a:rPr>
                  <a:t>function returns the address of an object in memory.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5C4F64-C103-498E-B4A7-61CA1480C30A}"/>
                </a:ext>
              </a:extLst>
            </p:cNvPr>
            <p:cNvGrpSpPr/>
            <p:nvPr/>
          </p:nvGrpSpPr>
          <p:grpSpPr>
            <a:xfrm>
              <a:off x="7061200" y="2575560"/>
              <a:ext cx="2717599" cy="307777"/>
              <a:chOff x="7061200" y="2550160"/>
              <a:chExt cx="2717599" cy="30777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F6C1FB-877D-4D37-9B1F-4694577D430C}"/>
                  </a:ext>
                </a:extLst>
              </p:cNvPr>
              <p:cNvSpPr txBox="1"/>
              <p:nvPr/>
            </p:nvSpPr>
            <p:spPr>
              <a:xfrm>
                <a:off x="7396480" y="2550160"/>
                <a:ext cx="2382319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6577FF"/>
                    </a:solidFill>
                  </a:rPr>
                  <a:t>a: 10 at </a:t>
                </a:r>
                <a:r>
                  <a:rPr lang="en-US" sz="1400" dirty="0" err="1">
                    <a:solidFill>
                      <a:srgbClr val="6577FF"/>
                    </a:solidFill>
                  </a:rPr>
                  <a:t>addr</a:t>
                </a:r>
                <a:r>
                  <a:rPr lang="en-US" sz="1400" dirty="0">
                    <a:solidFill>
                      <a:srgbClr val="6577FF"/>
                    </a:solidFill>
                  </a:rPr>
                  <a:t>: </a:t>
                </a:r>
                <a:r>
                  <a:rPr lang="en-US" sz="1400" b="1" dirty="0">
                    <a:solidFill>
                      <a:srgbClr val="6577FF"/>
                    </a:solidFill>
                  </a:rPr>
                  <a:t>1975202048592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0C97AFD-5F51-4EF2-8ECD-903ED799F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1200" y="2704048"/>
                <a:ext cx="2641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4F4B4B-525B-4965-882B-8F31DC41A02D}"/>
              </a:ext>
            </a:extLst>
          </p:cNvPr>
          <p:cNvGrpSpPr/>
          <p:nvPr/>
        </p:nvGrpSpPr>
        <p:grpSpPr>
          <a:xfrm>
            <a:off x="7061200" y="4305300"/>
            <a:ext cx="2709584" cy="307777"/>
            <a:chOff x="7061200" y="3962400"/>
            <a:chExt cx="2709584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BB3874-8E2B-4A56-B8B7-421682CC3AC4}"/>
                </a:ext>
              </a:extLst>
            </p:cNvPr>
            <p:cNvSpPr txBox="1"/>
            <p:nvPr/>
          </p:nvSpPr>
          <p:spPr>
            <a:xfrm>
              <a:off x="7396480" y="3962400"/>
              <a:ext cx="2374304" cy="3077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6577FF"/>
                  </a:solidFill>
                </a:rPr>
                <a:t>x: 10 at </a:t>
              </a:r>
              <a:r>
                <a:rPr lang="en-US" sz="1400" dirty="0" err="1">
                  <a:solidFill>
                    <a:srgbClr val="6577FF"/>
                  </a:solidFill>
                </a:rPr>
                <a:t>addr</a:t>
              </a:r>
              <a:r>
                <a:rPr lang="en-US" sz="1400" dirty="0">
                  <a:solidFill>
                    <a:srgbClr val="6577FF"/>
                  </a:solidFill>
                </a:rPr>
                <a:t>: </a:t>
              </a:r>
              <a:r>
                <a:rPr lang="en-US" sz="1400" b="1" dirty="0">
                  <a:solidFill>
                    <a:srgbClr val="6577FF"/>
                  </a:solidFill>
                </a:rPr>
                <a:t>1975202048592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725F09-B056-49DD-BBE9-E6DC7D4FD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1200" y="4116288"/>
              <a:ext cx="2641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4E60F0-F941-4573-822A-462B9AD0B74B}"/>
              </a:ext>
            </a:extLst>
          </p:cNvPr>
          <p:cNvGrpSpPr/>
          <p:nvPr/>
        </p:nvGrpSpPr>
        <p:grpSpPr>
          <a:xfrm>
            <a:off x="7061200" y="4765040"/>
            <a:ext cx="3543737" cy="1013674"/>
            <a:chOff x="7061200" y="4561840"/>
            <a:chExt cx="3543737" cy="101367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48C1C1-0AAD-4B21-84DC-A67047FE5DD5}"/>
                </a:ext>
              </a:extLst>
            </p:cNvPr>
            <p:cNvGrpSpPr/>
            <p:nvPr/>
          </p:nvGrpSpPr>
          <p:grpSpPr>
            <a:xfrm>
              <a:off x="7061200" y="4561840"/>
              <a:ext cx="2709584" cy="307777"/>
              <a:chOff x="7061200" y="4561840"/>
              <a:chExt cx="2709584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4B433C-2956-4D66-99CD-780312BC20FB}"/>
                  </a:ext>
                </a:extLst>
              </p:cNvPr>
              <p:cNvSpPr txBox="1"/>
              <p:nvPr/>
            </p:nvSpPr>
            <p:spPr>
              <a:xfrm>
                <a:off x="7396480" y="4561840"/>
                <a:ext cx="2374304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6577FF"/>
                    </a:solidFill>
                  </a:rPr>
                  <a:t>x: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99</a:t>
                </a:r>
                <a:r>
                  <a:rPr lang="en-US" sz="1400" dirty="0">
                    <a:solidFill>
                      <a:srgbClr val="6577FF"/>
                    </a:solidFill>
                  </a:rPr>
                  <a:t> at </a:t>
                </a:r>
                <a:r>
                  <a:rPr lang="en-US" sz="1400" dirty="0" err="1">
                    <a:solidFill>
                      <a:srgbClr val="6577FF"/>
                    </a:solidFill>
                  </a:rPr>
                  <a:t>addr</a:t>
                </a:r>
                <a:r>
                  <a:rPr lang="en-US" sz="1400" dirty="0">
                    <a:solidFill>
                      <a:srgbClr val="6577FF"/>
                    </a:solidFill>
                  </a:rPr>
                  <a:t>: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1975202239920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DFD7CEF-FDF3-4075-9958-B5EC88E1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1200" y="4715728"/>
                <a:ext cx="2641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19D29E-B3BD-41E4-9E53-D0516E451BD9}"/>
                </a:ext>
              </a:extLst>
            </p:cNvPr>
            <p:cNvSpPr txBox="1"/>
            <p:nvPr/>
          </p:nvSpPr>
          <p:spPr>
            <a:xfrm>
              <a:off x="7091680" y="4836850"/>
              <a:ext cx="35132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Notice that a new object is created because </a:t>
              </a:r>
              <a:r>
                <a:rPr lang="en-US" sz="1400" b="1" i="1" dirty="0">
                  <a:solidFill>
                    <a:srgbClr val="C00000"/>
                  </a:solidFill>
                </a:rPr>
                <a:t>integers are immutable</a:t>
              </a:r>
              <a:r>
                <a:rPr lang="en-US" sz="1400" dirty="0">
                  <a:solidFill>
                    <a:srgbClr val="C00000"/>
                  </a:solidFill>
                </a:rPr>
                <a:t>! 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(this is true for strings, bools &amp; floats too)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90DC7EB-D7EB-4523-96CC-8504797B0FD9}"/>
              </a:ext>
            </a:extLst>
          </p:cNvPr>
          <p:cNvSpPr txBox="1"/>
          <p:nvPr/>
        </p:nvSpPr>
        <p:spPr>
          <a:xfrm>
            <a:off x="1290320" y="5440680"/>
            <a:ext cx="694421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577FF"/>
                </a:solidFill>
              </a:rPr>
              <a:t>a: 10</a:t>
            </a:r>
            <a:endParaRPr lang="en-US" sz="2000" b="1" dirty="0">
              <a:solidFill>
                <a:srgbClr val="6577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FFA20E-985E-4058-A047-B38CAE78AD78}"/>
              </a:ext>
            </a:extLst>
          </p:cNvPr>
          <p:cNvSpPr txBox="1"/>
          <p:nvPr/>
        </p:nvSpPr>
        <p:spPr>
          <a:xfrm>
            <a:off x="802641" y="5832530"/>
            <a:ext cx="178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Notice that the value of “a” in main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is NOT updated to 99.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B68FC1-EEE3-444E-BA71-AFE03D920E8D}"/>
              </a:ext>
            </a:extLst>
          </p:cNvPr>
          <p:cNvGrpSpPr/>
          <p:nvPr/>
        </p:nvGrpSpPr>
        <p:grpSpPr>
          <a:xfrm>
            <a:off x="6985001" y="3093720"/>
            <a:ext cx="4394200" cy="3662680"/>
            <a:chOff x="6985001" y="3093720"/>
            <a:chExt cx="4394200" cy="36626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1F420C8-A323-44B8-B11C-0E90C1DB80EC}"/>
                </a:ext>
              </a:extLst>
            </p:cNvPr>
            <p:cNvGrpSpPr/>
            <p:nvPr/>
          </p:nvGrpSpPr>
          <p:grpSpPr>
            <a:xfrm>
              <a:off x="7061200" y="3093720"/>
              <a:ext cx="3088641" cy="803310"/>
              <a:chOff x="7061200" y="3093720"/>
              <a:chExt cx="3088641" cy="80331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29BF7E9-FE8E-46DD-BB95-5AC864289CAB}"/>
                  </a:ext>
                </a:extLst>
              </p:cNvPr>
              <p:cNvGrpSpPr/>
              <p:nvPr/>
            </p:nvGrpSpPr>
            <p:grpSpPr>
              <a:xfrm>
                <a:off x="7061200" y="3093720"/>
                <a:ext cx="2717599" cy="307777"/>
                <a:chOff x="7061200" y="3119120"/>
                <a:chExt cx="2717599" cy="307777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360CEBD-231E-4FB5-B503-EAA8E30A5C44}"/>
                    </a:ext>
                  </a:extLst>
                </p:cNvPr>
                <p:cNvSpPr txBox="1"/>
                <p:nvPr/>
              </p:nvSpPr>
              <p:spPr>
                <a:xfrm>
                  <a:off x="7396480" y="3119120"/>
                  <a:ext cx="2382319" cy="30777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6577FF"/>
                      </a:solidFill>
                    </a:rPr>
                    <a:t>a: 10 at </a:t>
                  </a:r>
                  <a:r>
                    <a:rPr lang="en-US" sz="1400" dirty="0" err="1">
                      <a:solidFill>
                        <a:srgbClr val="6577FF"/>
                      </a:solidFill>
                    </a:rPr>
                    <a:t>addr</a:t>
                  </a:r>
                  <a:r>
                    <a:rPr lang="en-US" sz="1400" dirty="0">
                      <a:solidFill>
                        <a:srgbClr val="6577FF"/>
                      </a:solidFill>
                    </a:rPr>
                    <a:t>: </a:t>
                  </a:r>
                  <a:r>
                    <a:rPr lang="en-US" sz="1400" b="1" dirty="0">
                      <a:solidFill>
                        <a:srgbClr val="6577FF"/>
                      </a:solidFill>
                    </a:rPr>
                    <a:t>1975202048592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66B6D78-436A-49CD-85A0-E2C5296B0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61200" y="3273008"/>
                  <a:ext cx="26416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BD2F306-C4B3-437F-9BE8-D7F3CA8C8CF4}"/>
                  </a:ext>
                </a:extLst>
              </p:cNvPr>
              <p:cNvSpPr txBox="1"/>
              <p:nvPr/>
            </p:nvSpPr>
            <p:spPr>
              <a:xfrm>
                <a:off x="7122161" y="3373810"/>
                <a:ext cx="3027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Thus, main() - i.e. the calling function -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is not aware of the change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F0EAAD-3D31-4FAE-AA30-DF0E77AB0363}"/>
                </a:ext>
              </a:extLst>
            </p:cNvPr>
            <p:cNvSpPr txBox="1"/>
            <p:nvPr/>
          </p:nvSpPr>
          <p:spPr>
            <a:xfrm>
              <a:off x="6985001" y="6110069"/>
              <a:ext cx="439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But we can return the new value if we use a value-returning function – see next slides.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8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FCB9-FBEB-4F60-B139-CDE196D7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Keyword: None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4BB78-FF38-4EE9-9529-77236B81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B5024-C092-450E-8C74-259A025E921F}"/>
              </a:ext>
            </a:extLst>
          </p:cNvPr>
          <p:cNvSpPr txBox="1"/>
          <p:nvPr/>
        </p:nvSpPr>
        <p:spPr>
          <a:xfrm>
            <a:off x="562305" y="1731754"/>
            <a:ext cx="4819268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main():</a:t>
            </a:r>
          </a:p>
          <a:p>
            <a:r>
              <a:rPr lang="en-US" dirty="0"/>
              <a:t>    ln = 'Doe'</a:t>
            </a:r>
          </a:p>
          <a:p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 = 'John'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C00000"/>
                </a:solidFill>
              </a:rPr>
              <a:t>generate_full_name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fn</a:t>
            </a:r>
            <a:r>
              <a:rPr lang="en-US" b="1" dirty="0">
                <a:solidFill>
                  <a:srgbClr val="C00000"/>
                </a:solidFill>
              </a:rPr>
              <a:t>, ln)</a:t>
            </a:r>
          </a:p>
          <a:p>
            <a:endParaRPr lang="en-US" b="1" dirty="0"/>
          </a:p>
          <a:p>
            <a:r>
              <a:rPr lang="en-US" b="1" dirty="0"/>
              <a:t>def </a:t>
            </a:r>
            <a:r>
              <a:rPr lang="en-US" b="1" dirty="0" err="1"/>
              <a:t>generate_full_name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first_name</a:t>
            </a:r>
            <a:r>
              <a:rPr lang="en-US" dirty="0"/>
              <a:t> + ' ' +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69D9A-94FB-4B86-97C9-BB7C6CAA2EEE}"/>
              </a:ext>
            </a:extLst>
          </p:cNvPr>
          <p:cNvSpPr txBox="1"/>
          <p:nvPr/>
        </p:nvSpPr>
        <p:spPr>
          <a:xfrm>
            <a:off x="6726621" y="1731754"/>
            <a:ext cx="4819268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main():</a:t>
            </a:r>
          </a:p>
          <a:p>
            <a:r>
              <a:rPr lang="en-US" dirty="0"/>
              <a:t>    ln = 'Doe'</a:t>
            </a:r>
          </a:p>
          <a:p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 = 'John'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EFE5F7"/>
                </a:highlight>
              </a:rPr>
              <a:t>print</a:t>
            </a:r>
            <a:r>
              <a:rPr lang="en-US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generate_full_name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fn</a:t>
            </a:r>
            <a:r>
              <a:rPr lang="en-US" b="1" dirty="0">
                <a:solidFill>
                  <a:srgbClr val="C00000"/>
                </a:solidFill>
              </a:rPr>
              <a:t>, ln)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def </a:t>
            </a:r>
            <a:r>
              <a:rPr lang="en-US" b="1" dirty="0" err="1"/>
              <a:t>generate_full_name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first_name</a:t>
            </a:r>
            <a:r>
              <a:rPr lang="en-US" dirty="0"/>
              <a:t> + ' ' +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6216A-BCC4-4FE9-BC0A-E36AC59A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17" y="4571508"/>
            <a:ext cx="2209800" cy="1057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B1E59-D64B-48AD-87CE-0905B8F4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58" y="4571508"/>
            <a:ext cx="2152650" cy="752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BFF424-9A39-4BAC-9A55-F14E6CCF4F97}"/>
              </a:ext>
            </a:extLst>
          </p:cNvPr>
          <p:cNvCxnSpPr>
            <a:cxnSpLocks/>
          </p:cNvCxnSpPr>
          <p:nvPr/>
        </p:nvCxnSpPr>
        <p:spPr>
          <a:xfrm flipH="1" flipV="1">
            <a:off x="8271641" y="5276193"/>
            <a:ext cx="641132" cy="399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279CC8-299E-4401-B41B-248716B07E73}"/>
              </a:ext>
            </a:extLst>
          </p:cNvPr>
          <p:cNvSpPr txBox="1"/>
          <p:nvPr/>
        </p:nvSpPr>
        <p:spPr>
          <a:xfrm>
            <a:off x="8418786" y="5638874"/>
            <a:ext cx="364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None</a:t>
            </a:r>
            <a:r>
              <a:rPr lang="en-US" sz="1600" dirty="0">
                <a:solidFill>
                  <a:srgbClr val="C00000"/>
                </a:solidFill>
              </a:rPr>
              <a:t> is an object of the class </a:t>
            </a:r>
            <a:r>
              <a:rPr lang="en-US" sz="1600" i="1" dirty="0" err="1">
                <a:solidFill>
                  <a:srgbClr val="C00000"/>
                </a:solidFill>
              </a:rPr>
              <a:t>NoneType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It is basically like a null value/object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Void functions, return 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58196-C38E-4C2B-A046-73258D41126D}"/>
              </a:ext>
            </a:extLst>
          </p:cNvPr>
          <p:cNvSpPr txBox="1"/>
          <p:nvPr/>
        </p:nvSpPr>
        <p:spPr>
          <a:xfrm>
            <a:off x="6821213" y="987973"/>
            <a:ext cx="429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Don’t make this mistake with void functions (i.e. function that do not have a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351098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35A8D-14C8-414B-B1A7-6C6A1B86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B53AC3-95F2-4034-982C-2AEAAB78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2A9C2D-8CF3-4C44-A395-F02142109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D533-ABB0-480A-9FAB-8DC9E86F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Write Functions?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B17D01-96E4-42AD-9E34-6CE4BD8FD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361441"/>
            <a:ext cx="4216400" cy="2438400"/>
          </a:xfrm>
        </p:spPr>
        <p:txBody>
          <a:bodyPr>
            <a:normAutofit/>
          </a:bodyPr>
          <a:lstStyle/>
          <a:p>
            <a:r>
              <a:rPr lang="en-US" sz="2400" dirty="0"/>
              <a:t>Benefits of Functions</a:t>
            </a:r>
          </a:p>
          <a:p>
            <a:pPr lvl="1"/>
            <a:r>
              <a:rPr lang="en-US" sz="2000" dirty="0"/>
              <a:t>Reduction of complexity</a:t>
            </a:r>
          </a:p>
          <a:p>
            <a:pPr lvl="1"/>
            <a:r>
              <a:rPr lang="en-US" sz="2000" b="1" dirty="0"/>
              <a:t>Increase in code reusability</a:t>
            </a:r>
          </a:p>
          <a:p>
            <a:pPr lvl="1"/>
            <a:r>
              <a:rPr lang="en-US" sz="2000" dirty="0"/>
              <a:t>Speeds up development</a:t>
            </a:r>
          </a:p>
          <a:p>
            <a:pPr lvl="1"/>
            <a:r>
              <a:rPr lang="en-US" sz="2000" dirty="0"/>
              <a:t>Easier to test and maintain</a:t>
            </a:r>
          </a:p>
          <a:p>
            <a:pPr lvl="1"/>
            <a:r>
              <a:rPr lang="en-US" sz="2000" dirty="0"/>
              <a:t>Easier facilitation of teamwork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5257-3F6E-430D-AA74-C285E5DA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958D3-81CC-4A45-A8E4-C9F93CE490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23" y="1311275"/>
            <a:ext cx="5933758" cy="490215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09A5443-D988-4893-ACBB-4FA5388FC688}"/>
              </a:ext>
            </a:extLst>
          </p:cNvPr>
          <p:cNvGrpSpPr/>
          <p:nvPr/>
        </p:nvGrpSpPr>
        <p:grpSpPr>
          <a:xfrm>
            <a:off x="7848600" y="4253597"/>
            <a:ext cx="2839706" cy="650240"/>
            <a:chOff x="9276080" y="4345037"/>
            <a:chExt cx="2839706" cy="6502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EDCC6C-E859-41FB-B58E-734072FDC9A8}"/>
                </a:ext>
              </a:extLst>
            </p:cNvPr>
            <p:cNvSpPr txBox="1"/>
            <p:nvPr/>
          </p:nvSpPr>
          <p:spPr>
            <a:xfrm>
              <a:off x="10607040" y="4408547"/>
              <a:ext cx="1508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sortAsc()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1943FD-C7F4-4ED4-A4CF-2291C112E3B4}"/>
                </a:ext>
              </a:extLst>
            </p:cNvPr>
            <p:cNvGrpSpPr/>
            <p:nvPr/>
          </p:nvGrpSpPr>
          <p:grpSpPr>
            <a:xfrm>
              <a:off x="9276080" y="4345037"/>
              <a:ext cx="1330960" cy="650240"/>
              <a:chOff x="9276080" y="4338320"/>
              <a:chExt cx="1330960" cy="65024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5369DCD-8348-4275-BCEA-84A4B1D75A58}"/>
                  </a:ext>
                </a:extLst>
              </p:cNvPr>
              <p:cNvCxnSpPr/>
              <p:nvPr/>
            </p:nvCxnSpPr>
            <p:spPr>
              <a:xfrm>
                <a:off x="9946640" y="4663440"/>
                <a:ext cx="6604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3395082-8663-4738-BDB2-D2B2C9A282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276080" y="4338320"/>
                <a:ext cx="650240" cy="65024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256753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What is a Function?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4752A2B-D04C-419E-8863-AA52910A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Function</a:t>
            </a:r>
            <a:r>
              <a:rPr lang="en-US" altLang="en-US" sz="2400" dirty="0"/>
              <a:t> - a piece of prewritten code that performs an operation</a:t>
            </a:r>
          </a:p>
          <a:p>
            <a:pPr lvl="1"/>
            <a:r>
              <a:rPr lang="en-US" altLang="en-US" sz="2000" dirty="0"/>
              <a:t>While functions typically contain many lines of code, a well-written function should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only one have one purpose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We have been using the </a:t>
            </a:r>
            <a:r>
              <a:rPr lang="en-US" altLang="en-US" sz="2000" b="1" i="1" dirty="0"/>
              <a:t>built-in</a:t>
            </a:r>
            <a:r>
              <a:rPr lang="en-US" altLang="en-US" sz="2000" dirty="0"/>
              <a:t> </a:t>
            </a:r>
            <a:r>
              <a:rPr lang="en-US" altLang="en-US" sz="2000" b="1" dirty="0"/>
              <a:t>functions</a:t>
            </a:r>
            <a:r>
              <a:rPr lang="en-US" altLang="en-US" sz="2000" dirty="0"/>
              <a:t> that come with Python: print(), input(), int(), format(), etc. Now, we will learn to write our own functions. </a:t>
            </a:r>
          </a:p>
          <a:p>
            <a:pPr lvl="1"/>
            <a:r>
              <a:rPr lang="en-US" altLang="en-US" sz="2000" dirty="0"/>
              <a:t>There are 2 types of functions: void &amp; value-returning.</a:t>
            </a:r>
            <a:endParaRPr lang="en-US" altLang="en-US" sz="1600" dirty="0"/>
          </a:p>
          <a:p>
            <a:pPr marL="457200" lvl="1" indent="0">
              <a:buNone/>
            </a:pPr>
            <a:endParaRPr lang="en-US" altLang="en-US" sz="2000" dirty="0"/>
          </a:p>
          <a:p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AACC138-91DB-4608-858A-198D5352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B53233-EEB0-47BB-B8D6-7529537416B8}"/>
              </a:ext>
            </a:extLst>
          </p:cNvPr>
          <p:cNvGrpSpPr/>
          <p:nvPr/>
        </p:nvGrpSpPr>
        <p:grpSpPr>
          <a:xfrm>
            <a:off x="6965090" y="3288365"/>
            <a:ext cx="3752108" cy="2205455"/>
            <a:chOff x="7006802" y="3583005"/>
            <a:chExt cx="3752108" cy="220545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6EA57BC-0C17-4F59-A16D-184D38BCB983}"/>
                </a:ext>
              </a:extLst>
            </p:cNvPr>
            <p:cNvGrpSpPr/>
            <p:nvPr/>
          </p:nvGrpSpPr>
          <p:grpSpPr>
            <a:xfrm>
              <a:off x="10227733" y="4732034"/>
              <a:ext cx="531177" cy="822960"/>
              <a:chOff x="9321800" y="4750750"/>
              <a:chExt cx="531177" cy="82296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9DC7903-408D-4DB6-B39C-7F4BE322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4765040"/>
                <a:ext cx="386080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0CE2C65-7618-4C2F-80CE-87290EC09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1800" y="5561013"/>
                <a:ext cx="531177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17E030-8D93-443B-9124-BC91210D4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230" y="4750750"/>
                <a:ext cx="0" cy="82296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1DDA12-3ED9-4359-B6BA-34C8994D9490}"/>
                </a:ext>
              </a:extLst>
            </p:cNvPr>
            <p:cNvSpPr txBox="1"/>
            <p:nvPr/>
          </p:nvSpPr>
          <p:spPr>
            <a:xfrm>
              <a:off x="9610195" y="5265240"/>
              <a:ext cx="680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Return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value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DE616B-F7E7-411D-80B2-47228C2B49D1}"/>
                </a:ext>
              </a:extLst>
            </p:cNvPr>
            <p:cNvSpPr txBox="1"/>
            <p:nvPr/>
          </p:nvSpPr>
          <p:spPr>
            <a:xfrm>
              <a:off x="8393853" y="3583005"/>
              <a:ext cx="190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Value-Returning</a:t>
              </a:r>
            </a:p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Functions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C5C83C6-8B5E-4AC5-831D-D467F3ED814A}"/>
                </a:ext>
              </a:extLst>
            </p:cNvPr>
            <p:cNvGrpSpPr/>
            <p:nvPr/>
          </p:nvGrpSpPr>
          <p:grpSpPr>
            <a:xfrm>
              <a:off x="7006802" y="4319605"/>
              <a:ext cx="3361478" cy="981723"/>
              <a:chOff x="936202" y="4312920"/>
              <a:chExt cx="3361478" cy="981723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30ABD62-DB5A-4EA2-8401-AD6C041EA981}"/>
                  </a:ext>
                </a:extLst>
              </p:cNvPr>
              <p:cNvSpPr/>
              <p:nvPr/>
            </p:nvSpPr>
            <p:spPr>
              <a:xfrm>
                <a:off x="2468880" y="4465320"/>
                <a:ext cx="1828800" cy="6045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Function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D26D38-C6E8-4AA6-B1AE-77FE01FCC4C3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09024" y="4466809"/>
                <a:ext cx="356893" cy="172924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4367999-831B-41DC-BA34-F1815B245349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V="1">
                <a:off x="2109024" y="4936067"/>
                <a:ext cx="359009" cy="20468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9DA73A8-F7AB-4E67-8792-110221FE36CA}"/>
                  </a:ext>
                </a:extLst>
              </p:cNvPr>
              <p:cNvSpPr txBox="1"/>
              <p:nvPr/>
            </p:nvSpPr>
            <p:spPr>
              <a:xfrm>
                <a:off x="1062840" y="4312920"/>
                <a:ext cx="10461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Argument 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111D0D-1E28-4AF7-AC82-DA2E5372B9A4}"/>
                  </a:ext>
                </a:extLst>
              </p:cNvPr>
              <p:cNvSpPr txBox="1"/>
              <p:nvPr/>
            </p:nvSpPr>
            <p:spPr>
              <a:xfrm>
                <a:off x="936202" y="4986866"/>
                <a:ext cx="1172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…Argument n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0E8ED6-D4DE-4C73-B41B-B168346DC72D}"/>
              </a:ext>
            </a:extLst>
          </p:cNvPr>
          <p:cNvGrpSpPr/>
          <p:nvPr/>
        </p:nvGrpSpPr>
        <p:grpSpPr>
          <a:xfrm>
            <a:off x="1588390" y="3288365"/>
            <a:ext cx="3361478" cy="1718323"/>
            <a:chOff x="936202" y="3583005"/>
            <a:chExt cx="3361478" cy="171832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BF4B5DA-53A2-472B-9B41-FD4723474501}"/>
                </a:ext>
              </a:extLst>
            </p:cNvPr>
            <p:cNvGrpSpPr/>
            <p:nvPr/>
          </p:nvGrpSpPr>
          <p:grpSpPr>
            <a:xfrm>
              <a:off x="936202" y="4319605"/>
              <a:ext cx="3361478" cy="981723"/>
              <a:chOff x="936202" y="4312920"/>
              <a:chExt cx="3361478" cy="98172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565DC91-905F-4434-8389-8D930BE9120A}"/>
                  </a:ext>
                </a:extLst>
              </p:cNvPr>
              <p:cNvSpPr/>
              <p:nvPr/>
            </p:nvSpPr>
            <p:spPr>
              <a:xfrm>
                <a:off x="2468880" y="4465320"/>
                <a:ext cx="1828800" cy="6045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Function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DF8107A-B308-413F-8871-B291F5414570}"/>
                  </a:ext>
                </a:extLst>
              </p:cNvPr>
              <p:cNvCxnSpPr>
                <a:cxnSpLocks/>
                <a:stCxn id="65" idx="3"/>
              </p:cNvCxnSpPr>
              <p:nvPr/>
            </p:nvCxnSpPr>
            <p:spPr>
              <a:xfrm>
                <a:off x="2109024" y="4466809"/>
                <a:ext cx="356893" cy="172924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8E1AA5C-346A-4A7D-A127-00CF412D42C4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 flipV="1">
                <a:off x="2109024" y="4936067"/>
                <a:ext cx="359009" cy="20468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A194AA-B32E-4B83-860F-3A63AAD808EF}"/>
                  </a:ext>
                </a:extLst>
              </p:cNvPr>
              <p:cNvSpPr txBox="1"/>
              <p:nvPr/>
            </p:nvSpPr>
            <p:spPr>
              <a:xfrm>
                <a:off x="1062840" y="4312920"/>
                <a:ext cx="10461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Argument 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EC3483-1BEC-4501-9AE3-B1F740D8ACF3}"/>
                  </a:ext>
                </a:extLst>
              </p:cNvPr>
              <p:cNvSpPr txBox="1"/>
              <p:nvPr/>
            </p:nvSpPr>
            <p:spPr>
              <a:xfrm>
                <a:off x="936202" y="4986866"/>
                <a:ext cx="1172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…Argument n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BA8941-B6C8-419E-887A-BDF6FF59D9F9}"/>
                </a:ext>
              </a:extLst>
            </p:cNvPr>
            <p:cNvSpPr txBox="1"/>
            <p:nvPr/>
          </p:nvSpPr>
          <p:spPr>
            <a:xfrm>
              <a:off x="2783038" y="3583005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Void</a:t>
              </a:r>
            </a:p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Functions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0D1A92A-B730-4264-A499-0CFFA6015E6A}"/>
              </a:ext>
            </a:extLst>
          </p:cNvPr>
          <p:cNvSpPr txBox="1"/>
          <p:nvPr/>
        </p:nvSpPr>
        <p:spPr>
          <a:xfrm>
            <a:off x="7450158" y="5710990"/>
            <a:ext cx="31883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dirty="0">
                <a:solidFill>
                  <a:srgbClr val="C00000"/>
                </a:solidFill>
              </a:rPr>
              <a:t>name</a:t>
            </a:r>
            <a:r>
              <a:rPr lang="en-US" altLang="en-US" sz="2000" dirty="0"/>
              <a:t> = </a:t>
            </a:r>
            <a:r>
              <a:rPr lang="en-US" altLang="en-US" sz="2000" b="1" dirty="0"/>
              <a:t>input</a:t>
            </a:r>
            <a:r>
              <a:rPr lang="en-US" altLang="en-US" sz="2000" dirty="0"/>
              <a:t>('Enter name: ')</a:t>
            </a:r>
            <a:endParaRPr lang="en-US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80BC44-C6BB-4B9F-88A5-8F851E4F4603}"/>
              </a:ext>
            </a:extLst>
          </p:cNvPr>
          <p:cNvSpPr txBox="1"/>
          <p:nvPr/>
        </p:nvSpPr>
        <p:spPr>
          <a:xfrm>
            <a:off x="1944868" y="5710990"/>
            <a:ext cx="2993961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/>
              <a:t>print</a:t>
            </a:r>
            <a:r>
              <a:rPr lang="en-US" altLang="en-US" sz="2000" dirty="0"/>
              <a:t>('The name is:', name)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41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0106157-CBA9-4E52-AD59-54F50FA12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Functions: Naming Convention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AA89B03-3009-4D3E-8D67-509185AFE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naming Functions</a:t>
            </a:r>
          </a:p>
          <a:p>
            <a:pPr lvl="1"/>
            <a:r>
              <a:rPr lang="en-US" b="1" dirty="0"/>
              <a:t>Same as rules for variables!</a:t>
            </a:r>
          </a:p>
          <a:p>
            <a:pPr lvl="2"/>
            <a:r>
              <a:rPr lang="en-US" dirty="0"/>
              <a:t>must start with a letter or an underscore</a:t>
            </a:r>
          </a:p>
          <a:p>
            <a:pPr lvl="2"/>
            <a:r>
              <a:rPr lang="en-US" dirty="0"/>
              <a:t>after the 1st character, may contain letters, digits, or underscores</a:t>
            </a:r>
          </a:p>
          <a:p>
            <a:pPr lvl="2"/>
            <a:r>
              <a:rPr lang="en-US" dirty="0"/>
              <a:t>cannot contain spaces</a:t>
            </a:r>
          </a:p>
          <a:p>
            <a:pPr lvl="2"/>
            <a:r>
              <a:rPr lang="en-US" dirty="0"/>
              <a:t>cannot be a Python keyword </a:t>
            </a:r>
          </a:p>
          <a:p>
            <a:pPr lvl="2"/>
            <a:r>
              <a:rPr lang="en-US" dirty="0"/>
              <a:t>are case sensitive</a:t>
            </a:r>
          </a:p>
          <a:p>
            <a:pPr lvl="2"/>
            <a:endParaRPr lang="en-US" dirty="0"/>
          </a:p>
          <a:p>
            <a:r>
              <a:rPr lang="en-US" dirty="0"/>
              <a:t>+ </a:t>
            </a:r>
            <a:r>
              <a:rPr lang="en-US" b="1" dirty="0"/>
              <a:t>Use descriptive VERB phrases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376F-D8F0-439C-946C-3F73AA49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5440" y="922282"/>
            <a:ext cx="4658360" cy="52367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Issue? _______________</a:t>
            </a:r>
          </a:p>
          <a:p>
            <a:pPr lvl="1">
              <a:lnSpc>
                <a:spcPct val="100000"/>
              </a:lnSpc>
              <a:buFont typeface="Wingdings 2" panose="05020102010507070707" pitchFamily="18" charset="2"/>
              <a:buChar char="O"/>
            </a:pPr>
            <a:r>
              <a:rPr lang="en-US" sz="2000" dirty="0"/>
              <a:t>  calc_value()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 calc_age()</a:t>
            </a:r>
          </a:p>
          <a:p>
            <a:pPr lvl="1">
              <a:buFont typeface="Wingdings 2" panose="05020102010507070707" pitchFamily="18" charset="2"/>
              <a:buChar char="O"/>
            </a:pPr>
            <a:endParaRPr lang="en-US" sz="2000" dirty="0"/>
          </a:p>
          <a:p>
            <a:pPr lvl="1">
              <a:buFont typeface="Wingdings 2" panose="05020102010507070707" pitchFamily="18" charset="2"/>
              <a:buChar char="O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Issue? _______________</a:t>
            </a:r>
          </a:p>
          <a:p>
            <a:pPr lvl="1">
              <a:lnSpc>
                <a:spcPct val="120000"/>
              </a:lnSpc>
              <a:buFont typeface="Wingdings 2" panose="05020102010507070707" pitchFamily="18" charset="2"/>
              <a:buChar char="O"/>
            </a:pPr>
            <a:r>
              <a:rPr lang="en-US" sz="2000" dirty="0"/>
              <a:t>  get_birthdate_and_calc_age()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 get_birthdate()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 calc_age()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Issue? _______________</a:t>
            </a:r>
          </a:p>
          <a:p>
            <a:pPr lvl="1">
              <a:lnSpc>
                <a:spcPct val="110000"/>
              </a:lnSpc>
              <a:buFont typeface="Wingdings 2" panose="05020102010507070707" pitchFamily="18" charset="2"/>
              <a:buChar char="O"/>
            </a:pPr>
            <a:r>
              <a:rPr lang="en-US" sz="2000" dirty="0"/>
              <a:t>   </a:t>
            </a:r>
            <a:r>
              <a:rPr lang="en-US" sz="2000" dirty="0" err="1"/>
              <a:t>read_data</a:t>
            </a:r>
            <a:r>
              <a:rPr lang="en-US" sz="2000" dirty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read_cust_file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buFont typeface="Wingdings 2" panose="05020102010507070707" pitchFamily="18" charset="2"/>
              <a:buChar char="O"/>
            </a:pP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0B4F78-ABE7-4994-BB76-34FF21CB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9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61747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CCA0-E4D6-4F18-BEA5-BFA8FFF3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Top-down Design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18D07E-D718-4D4E-80A5-D7536239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Top-down design </a:t>
            </a:r>
            <a:r>
              <a:rPr lang="en-US" dirty="0"/>
              <a:t>is a technique to breakdown an algorithm into functions.</a:t>
            </a:r>
          </a:p>
          <a:p>
            <a:pPr lvl="1"/>
            <a:r>
              <a:rPr lang="en-US" b="1" dirty="0"/>
              <a:t>Hierarchy Charts </a:t>
            </a:r>
            <a:r>
              <a:rPr lang="en-US" dirty="0"/>
              <a:t>show a list of functions and what each function calls.</a:t>
            </a:r>
          </a:p>
          <a:p>
            <a:pPr lvl="2"/>
            <a:r>
              <a:rPr lang="en-US" dirty="0"/>
              <a:t>It does not show the steps in each function; thus, still use flowcharts.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F68D1-A952-413E-B6A7-E6680F02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DFB6313-9A36-4C4D-947E-B3FC070D3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049880"/>
              </p:ext>
            </p:extLst>
          </p:nvPr>
        </p:nvGraphicFramePr>
        <p:xfrm>
          <a:off x="2865119" y="3198706"/>
          <a:ext cx="6556097" cy="3659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684287A-9F0F-4BAD-A3A6-FA469AF3CD9E}"/>
              </a:ext>
            </a:extLst>
          </p:cNvPr>
          <p:cNvSpPr txBox="1"/>
          <p:nvPr/>
        </p:nvSpPr>
        <p:spPr>
          <a:xfrm>
            <a:off x="4180515" y="3048000"/>
            <a:ext cx="392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Project:  Calc &amp; display BMI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AC603-D082-45CF-A8D9-D1609FC9FBB0}"/>
              </a:ext>
            </a:extLst>
          </p:cNvPr>
          <p:cNvSpPr txBox="1"/>
          <p:nvPr/>
        </p:nvSpPr>
        <p:spPr>
          <a:xfrm>
            <a:off x="7186156" y="4054148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Mainline</a:t>
            </a:r>
          </a:p>
          <a:p>
            <a:pPr algn="ctr"/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60668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5981BF-588B-4CF1-AE46-D24DD8D0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Flowchart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F436-6681-486A-A693-7667F55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2EFC7A-5563-44E4-8AB9-A1F5506A60A0}"/>
              </a:ext>
            </a:extLst>
          </p:cNvPr>
          <p:cNvGrpSpPr/>
          <p:nvPr/>
        </p:nvGrpSpPr>
        <p:grpSpPr>
          <a:xfrm>
            <a:off x="700525" y="1422400"/>
            <a:ext cx="1562101" cy="4318000"/>
            <a:chOff x="924559" y="1422400"/>
            <a:chExt cx="1290320" cy="484632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50A9500-3E52-4FA8-B3F8-B5403D5C7570}"/>
                </a:ext>
              </a:extLst>
            </p:cNvPr>
            <p:cNvSpPr/>
            <p:nvPr/>
          </p:nvSpPr>
          <p:spPr>
            <a:xfrm>
              <a:off x="924559" y="4129248"/>
              <a:ext cx="1290320" cy="37592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Calc BMI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A825F56-1C7F-4D0C-8E88-752ED9FCDCAE}"/>
                </a:ext>
              </a:extLst>
            </p:cNvPr>
            <p:cNvSpPr/>
            <p:nvPr/>
          </p:nvSpPr>
          <p:spPr>
            <a:xfrm>
              <a:off x="924559" y="1422400"/>
              <a:ext cx="1290320" cy="37592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8D59B98C-0324-4940-9221-4DA14B19471B}"/>
                </a:ext>
              </a:extLst>
            </p:cNvPr>
            <p:cNvSpPr/>
            <p:nvPr/>
          </p:nvSpPr>
          <p:spPr>
            <a:xfrm>
              <a:off x="1053591" y="2242664"/>
              <a:ext cx="1032256" cy="4989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height</a:t>
              </a: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370ACE3E-B623-4E7E-AD76-F1195EA38DEA}"/>
                </a:ext>
              </a:extLst>
            </p:cNvPr>
            <p:cNvSpPr/>
            <p:nvPr/>
          </p:nvSpPr>
          <p:spPr>
            <a:xfrm>
              <a:off x="1053591" y="3185956"/>
              <a:ext cx="1032256" cy="4989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weight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CF197E2-457B-46F3-BC0F-5702B6C8E9EB}"/>
                </a:ext>
              </a:extLst>
            </p:cNvPr>
            <p:cNvSpPr/>
            <p:nvPr/>
          </p:nvSpPr>
          <p:spPr>
            <a:xfrm>
              <a:off x="924559" y="5892800"/>
              <a:ext cx="1290320" cy="37592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ECCBE5C-673E-4F29-A46B-AC916F79F654}"/>
                </a:ext>
              </a:extLst>
            </p:cNvPr>
            <p:cNvCxnSpPr>
              <a:cxnSpLocks/>
            </p:cNvCxnSpPr>
            <p:nvPr/>
          </p:nvCxnSpPr>
          <p:spPr>
            <a:xfrm>
              <a:off x="1569719" y="1789640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3FFC1C6-CE41-41B4-8110-173E0758D51D}"/>
                </a:ext>
              </a:extLst>
            </p:cNvPr>
            <p:cNvCxnSpPr>
              <a:cxnSpLocks/>
            </p:cNvCxnSpPr>
            <p:nvPr/>
          </p:nvCxnSpPr>
          <p:spPr>
            <a:xfrm>
              <a:off x="1569719" y="2732932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61E1C1-B4E5-4044-8601-498C1669559D}"/>
                </a:ext>
              </a:extLst>
            </p:cNvPr>
            <p:cNvCxnSpPr>
              <a:cxnSpLocks/>
            </p:cNvCxnSpPr>
            <p:nvPr/>
          </p:nvCxnSpPr>
          <p:spPr>
            <a:xfrm>
              <a:off x="1569719" y="3676224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16A1376-7E50-4D53-B766-F757DA2C55B0}"/>
                </a:ext>
              </a:extLst>
            </p:cNvPr>
            <p:cNvCxnSpPr>
              <a:cxnSpLocks/>
            </p:cNvCxnSpPr>
            <p:nvPr/>
          </p:nvCxnSpPr>
          <p:spPr>
            <a:xfrm>
              <a:off x="1569719" y="4496488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5F0431A-1F22-4617-B4AB-86379FE3C301}"/>
                </a:ext>
              </a:extLst>
            </p:cNvPr>
            <p:cNvCxnSpPr>
              <a:cxnSpLocks/>
            </p:cNvCxnSpPr>
            <p:nvPr/>
          </p:nvCxnSpPr>
          <p:spPr>
            <a:xfrm>
              <a:off x="1569719" y="5439780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3B67CA3C-A75C-4DB2-A0A4-7672D1FD8249}"/>
                </a:ext>
              </a:extLst>
            </p:cNvPr>
            <p:cNvSpPr/>
            <p:nvPr/>
          </p:nvSpPr>
          <p:spPr>
            <a:xfrm>
              <a:off x="1053591" y="4949512"/>
              <a:ext cx="1032256" cy="4989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Display BMI </a:t>
              </a:r>
              <a:r>
                <a:rPr lang="en-US" sz="1200" dirty="0" err="1">
                  <a:solidFill>
                    <a:schemeClr val="tx1"/>
                  </a:solidFill>
                </a:rPr>
                <a:t>rpt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1755BF-F17B-455D-8ADE-D8726BC3898A}"/>
              </a:ext>
            </a:extLst>
          </p:cNvPr>
          <p:cNvGrpSpPr/>
          <p:nvPr/>
        </p:nvGrpSpPr>
        <p:grpSpPr>
          <a:xfrm>
            <a:off x="6382028" y="1435100"/>
            <a:ext cx="1562101" cy="3485178"/>
            <a:chOff x="9839959" y="1422400"/>
            <a:chExt cx="1290320" cy="39116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853F365-D675-4749-AB49-D2DCBC2E14A2}"/>
                </a:ext>
              </a:extLst>
            </p:cNvPr>
            <p:cNvSpPr/>
            <p:nvPr/>
          </p:nvSpPr>
          <p:spPr>
            <a:xfrm>
              <a:off x="9839959" y="1422400"/>
              <a:ext cx="1290320" cy="37592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C00000"/>
                  </a:solidFill>
                </a:rPr>
                <a:t>get_height</a:t>
              </a:r>
              <a:r>
                <a:rPr lang="en-US" sz="1200" b="1" dirty="0">
                  <a:solidFill>
                    <a:srgbClr val="C00000"/>
                  </a:solidFill>
                </a:rPr>
                <a:t>()</a:t>
              </a:r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46310A7B-6425-4257-9375-2C1C2E626ECD}"/>
                </a:ext>
              </a:extLst>
            </p:cNvPr>
            <p:cNvSpPr/>
            <p:nvPr/>
          </p:nvSpPr>
          <p:spPr>
            <a:xfrm>
              <a:off x="9968991" y="2235418"/>
              <a:ext cx="1032256" cy="4989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height in feet</a:t>
              </a:r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130052D9-1EFA-4CAE-9033-3774C57163FC}"/>
                </a:ext>
              </a:extLst>
            </p:cNvPr>
            <p:cNvSpPr/>
            <p:nvPr/>
          </p:nvSpPr>
          <p:spPr>
            <a:xfrm>
              <a:off x="9968991" y="3171464"/>
              <a:ext cx="1032256" cy="4989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height in inches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6D576CC-7C5A-471A-A865-D3F1844A8BA5}"/>
                </a:ext>
              </a:extLst>
            </p:cNvPr>
            <p:cNvSpPr/>
            <p:nvPr/>
          </p:nvSpPr>
          <p:spPr>
            <a:xfrm>
              <a:off x="9839959" y="4958080"/>
              <a:ext cx="1290320" cy="37592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return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EBED9FD-8089-4EE5-9E47-2F147EF89E4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119" y="1786017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A9F5AA-7A80-4A65-9533-52F4DE1C6B8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119" y="2722063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58E3DC-9298-4B9C-9E31-F074A382D0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119" y="3658109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C201433-5748-438F-AFF2-F2DEF4F66E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119" y="4507352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1851F-0BDB-4C6D-A012-CD4D6011EE2A}"/>
                </a:ext>
              </a:extLst>
            </p:cNvPr>
            <p:cNvSpPr/>
            <p:nvPr/>
          </p:nvSpPr>
          <p:spPr>
            <a:xfrm>
              <a:off x="9839959" y="4119088"/>
              <a:ext cx="1290320" cy="37592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Calc total height in inches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419087-9518-4D64-987A-3E555EF23B2D}"/>
              </a:ext>
            </a:extLst>
          </p:cNvPr>
          <p:cNvGrpSpPr/>
          <p:nvPr/>
        </p:nvGrpSpPr>
        <p:grpSpPr>
          <a:xfrm>
            <a:off x="4142494" y="1409700"/>
            <a:ext cx="1776890" cy="4318000"/>
            <a:chOff x="3563175" y="1422400"/>
            <a:chExt cx="1467739" cy="48463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0508264-AB0F-4BC1-96A5-47A94FA8F2D2}"/>
                </a:ext>
              </a:extLst>
            </p:cNvPr>
            <p:cNvSpPr/>
            <p:nvPr/>
          </p:nvSpPr>
          <p:spPr>
            <a:xfrm>
              <a:off x="3651884" y="1422400"/>
              <a:ext cx="1290320" cy="37592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main()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675F512-1B24-4085-9A45-44043377247D}"/>
                </a:ext>
              </a:extLst>
            </p:cNvPr>
            <p:cNvSpPr/>
            <p:nvPr/>
          </p:nvSpPr>
          <p:spPr>
            <a:xfrm>
              <a:off x="3780916" y="3133873"/>
              <a:ext cx="1032256" cy="4989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weight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10A4A1-1B26-4EC1-9427-E9AECD31B12E}"/>
                </a:ext>
              </a:extLst>
            </p:cNvPr>
            <p:cNvSpPr/>
            <p:nvPr/>
          </p:nvSpPr>
          <p:spPr>
            <a:xfrm>
              <a:off x="3651884" y="5892800"/>
              <a:ext cx="1290320" cy="37592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return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07C520-1321-4EF2-8F3A-250B470C154E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44" y="1798320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3E9D7E-F11A-4845-ADAB-5B06E8AF0BEA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44" y="2672169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743CEB-CE78-4729-88F3-94B6901F0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44" y="3632821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3A44C8-4F95-40DC-B276-177B39EFDAB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44" y="4470445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EF2DCC-BF70-4023-B1D9-502499894D4E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44" y="5431097"/>
              <a:ext cx="0" cy="46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D1377EB2-A064-4003-964D-6AC498AFB977}"/>
                </a:ext>
              </a:extLst>
            </p:cNvPr>
            <p:cNvSpPr/>
            <p:nvPr/>
          </p:nvSpPr>
          <p:spPr>
            <a:xfrm>
              <a:off x="3780916" y="4932149"/>
              <a:ext cx="1032256" cy="4989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Display BMI </a:t>
              </a:r>
              <a:r>
                <a:rPr lang="en-US" sz="1200" dirty="0" err="1">
                  <a:solidFill>
                    <a:schemeClr val="tx1"/>
                  </a:solidFill>
                </a:rPr>
                <a:t>rpt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Predefined Process 52">
              <a:extLst>
                <a:ext uri="{FF2B5EF4-FFF2-40B4-BE49-F238E27FC236}">
                  <a16:creationId xmlns:a16="http://schemas.microsoft.com/office/drawing/2014/main" id="{94F86B3D-6F37-4D26-86EB-20EA511A7640}"/>
                </a:ext>
              </a:extLst>
            </p:cNvPr>
            <p:cNvSpPr/>
            <p:nvPr/>
          </p:nvSpPr>
          <p:spPr>
            <a:xfrm>
              <a:off x="3563175" y="2260024"/>
              <a:ext cx="1467739" cy="412145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get_height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1C4774F-F675-4E29-890F-DB38FE9B854C}"/>
                </a:ext>
              </a:extLst>
            </p:cNvPr>
            <p:cNvSpPr/>
            <p:nvPr/>
          </p:nvSpPr>
          <p:spPr>
            <a:xfrm>
              <a:off x="3651884" y="4094525"/>
              <a:ext cx="1290320" cy="37592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Calc BMI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BC387-FAAF-4286-A923-CF8DAEF8B0D8}"/>
              </a:ext>
            </a:extLst>
          </p:cNvPr>
          <p:cNvCxnSpPr>
            <a:cxnSpLocks/>
          </p:cNvCxnSpPr>
          <p:nvPr/>
        </p:nvCxnSpPr>
        <p:spPr>
          <a:xfrm>
            <a:off x="3075940" y="1358900"/>
            <a:ext cx="0" cy="448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B5219F-50DB-4A85-9699-01D3C91CA768}"/>
              </a:ext>
            </a:extLst>
          </p:cNvPr>
          <p:cNvCxnSpPr>
            <a:cxnSpLocks/>
          </p:cNvCxnSpPr>
          <p:nvPr/>
        </p:nvCxnSpPr>
        <p:spPr>
          <a:xfrm>
            <a:off x="8675650" y="1358900"/>
            <a:ext cx="0" cy="448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0684E1-A04E-4B4C-8E51-15A1A1490610}"/>
              </a:ext>
            </a:extLst>
          </p:cNvPr>
          <p:cNvSpPr txBox="1"/>
          <p:nvPr/>
        </p:nvSpPr>
        <p:spPr>
          <a:xfrm>
            <a:off x="763269" y="8534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Functions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63875E-9C33-4222-B61E-953B3A2C950E}"/>
              </a:ext>
            </a:extLst>
          </p:cNvPr>
          <p:cNvSpPr txBox="1"/>
          <p:nvPr/>
        </p:nvSpPr>
        <p:spPr>
          <a:xfrm>
            <a:off x="4299008" y="8534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 Function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F207F-11A2-4545-82F4-E498DA040168}"/>
              </a:ext>
            </a:extLst>
          </p:cNvPr>
          <p:cNvSpPr txBox="1"/>
          <p:nvPr/>
        </p:nvSpPr>
        <p:spPr>
          <a:xfrm>
            <a:off x="9371886" y="85344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Multiple Functions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4848D-29C9-468A-83EA-6EF41AE64015}"/>
              </a:ext>
            </a:extLst>
          </p:cNvPr>
          <p:cNvGrpSpPr/>
          <p:nvPr/>
        </p:nvGrpSpPr>
        <p:grpSpPr>
          <a:xfrm>
            <a:off x="8774710" y="1422400"/>
            <a:ext cx="2698752" cy="5302627"/>
            <a:chOff x="8774710" y="1422400"/>
            <a:chExt cx="2698752" cy="530262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F95BFB-BD9E-4D80-9D95-020C942028B7}"/>
                </a:ext>
              </a:extLst>
            </p:cNvPr>
            <p:cNvGrpSpPr/>
            <p:nvPr/>
          </p:nvGrpSpPr>
          <p:grpSpPr>
            <a:xfrm>
              <a:off x="9470249" y="1422400"/>
              <a:ext cx="1776890" cy="4318000"/>
              <a:chOff x="6726470" y="1422400"/>
              <a:chExt cx="1467739" cy="484632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90E5247-8E52-424A-8D0C-548CE3C00AA8}"/>
                  </a:ext>
                </a:extLst>
              </p:cNvPr>
              <p:cNvSpPr/>
              <p:nvPr/>
            </p:nvSpPr>
            <p:spPr>
              <a:xfrm>
                <a:off x="6815179" y="1422400"/>
                <a:ext cx="1290320" cy="37592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main()</a:t>
                </a:r>
              </a:p>
            </p:txBody>
          </p:sp>
          <p:sp>
            <p:nvSpPr>
              <p:cNvPr id="28" name="Flowchart: Predefined Process 27">
                <a:extLst>
                  <a:ext uri="{FF2B5EF4-FFF2-40B4-BE49-F238E27FC236}">
                    <a16:creationId xmlns:a16="http://schemas.microsoft.com/office/drawing/2014/main" id="{D2987B70-869D-4195-9AF9-B6B5BB4A1156}"/>
                  </a:ext>
                </a:extLst>
              </p:cNvPr>
              <p:cNvSpPr/>
              <p:nvPr/>
            </p:nvSpPr>
            <p:spPr>
              <a:xfrm>
                <a:off x="6726470" y="4090150"/>
                <a:ext cx="1467739" cy="412145"/>
              </a:xfrm>
              <a:prstGeom prst="flowChartPredefined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calc_BMI</a:t>
                </a:r>
                <a:r>
                  <a:rPr lang="en-US" sz="12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D8DCBD4-5DAF-4F19-B00F-5C2FD6160E2E}"/>
                  </a:ext>
                </a:extLst>
              </p:cNvPr>
              <p:cNvSpPr/>
              <p:nvPr/>
            </p:nvSpPr>
            <p:spPr>
              <a:xfrm>
                <a:off x="6815179" y="5892800"/>
                <a:ext cx="1290320" cy="37592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return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EB9FB14-74B6-4D6F-A79B-A5945DAFF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339" y="1812058"/>
                <a:ext cx="0" cy="461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1C46170-FD7A-47D0-9AE0-9422B9D8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339" y="2713383"/>
                <a:ext cx="0" cy="461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7DA2091-A30D-4E4C-8FD6-2B0C14412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339" y="3614708"/>
                <a:ext cx="0" cy="461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E0DFED3-48AC-476F-8E89-9042A39E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339" y="4516033"/>
                <a:ext cx="0" cy="461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484AF8-BE34-4490-9B5B-31587218E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339" y="5417358"/>
                <a:ext cx="0" cy="461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Predefined Process 34">
                <a:extLst>
                  <a:ext uri="{FF2B5EF4-FFF2-40B4-BE49-F238E27FC236}">
                    <a16:creationId xmlns:a16="http://schemas.microsoft.com/office/drawing/2014/main" id="{3C6F4261-74F4-41D5-89D4-19487BA4E563}"/>
                  </a:ext>
                </a:extLst>
              </p:cNvPr>
              <p:cNvSpPr/>
              <p:nvPr/>
            </p:nvSpPr>
            <p:spPr>
              <a:xfrm>
                <a:off x="6726470" y="2287500"/>
                <a:ext cx="1467739" cy="412145"/>
              </a:xfrm>
              <a:prstGeom prst="flowChartPredefined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get_height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37" name="Flowchart: Predefined Process 36">
                <a:extLst>
                  <a:ext uri="{FF2B5EF4-FFF2-40B4-BE49-F238E27FC236}">
                    <a16:creationId xmlns:a16="http://schemas.microsoft.com/office/drawing/2014/main" id="{C32144CF-76D7-461C-9438-66FC24C55348}"/>
                  </a:ext>
                </a:extLst>
              </p:cNvPr>
              <p:cNvSpPr/>
              <p:nvPr/>
            </p:nvSpPr>
            <p:spPr>
              <a:xfrm>
                <a:off x="6726470" y="3188825"/>
                <a:ext cx="1467739" cy="412145"/>
              </a:xfrm>
              <a:prstGeom prst="flowChartPredefined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get_weight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81" name="Flowchart: Predefined Process 80">
                <a:extLst>
                  <a:ext uri="{FF2B5EF4-FFF2-40B4-BE49-F238E27FC236}">
                    <a16:creationId xmlns:a16="http://schemas.microsoft.com/office/drawing/2014/main" id="{3F3566CF-CAA8-466C-BAD7-A959280C6B87}"/>
                  </a:ext>
                </a:extLst>
              </p:cNvPr>
              <p:cNvSpPr/>
              <p:nvPr/>
            </p:nvSpPr>
            <p:spPr>
              <a:xfrm>
                <a:off x="6726470" y="4991475"/>
                <a:ext cx="1467739" cy="412145"/>
              </a:xfrm>
              <a:prstGeom prst="flowChartPredefined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display_bmi_rpt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C6AA0-1609-44E4-925B-35EB0FEF188B}"/>
                </a:ext>
              </a:extLst>
            </p:cNvPr>
            <p:cNvSpPr txBox="1"/>
            <p:nvPr/>
          </p:nvSpPr>
          <p:spPr>
            <a:xfrm>
              <a:off x="8774710" y="5986363"/>
              <a:ext cx="26987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Which functions will 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C00000"/>
                  </a:solidFill>
                </a:rPr>
                <a:t>void functions? __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rgbClr val="C00000"/>
                  </a:solidFill>
                </a:rPr>
                <a:t>value_returning</a:t>
              </a:r>
              <a:r>
                <a:rPr lang="en-US" sz="1400" dirty="0">
                  <a:solidFill>
                    <a:srgbClr val="C00000"/>
                  </a:solidFill>
                </a:rPr>
                <a:t> functions? 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8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Microsoft Office PowerPoint</Application>
  <PresentationFormat>Widescreen</PresentationFormat>
  <Paragraphs>469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Garamond</vt:lpstr>
      <vt:lpstr>Wingdings</vt:lpstr>
      <vt:lpstr>Wingdings 2</vt:lpstr>
      <vt:lpstr>Office Theme</vt:lpstr>
      <vt:lpstr>MIS 3301 Intro. to Business Programming Logic</vt:lpstr>
      <vt:lpstr>Outline</vt:lpstr>
      <vt:lpstr>Functions</vt:lpstr>
      <vt:lpstr>Why Write Functions?</vt:lpstr>
      <vt:lpstr>What is a Function?</vt:lpstr>
      <vt:lpstr>Functions: Naming Convention</vt:lpstr>
      <vt:lpstr>Top-down Design</vt:lpstr>
      <vt:lpstr>Top-down Design</vt:lpstr>
      <vt:lpstr>Flowchart Examples</vt:lpstr>
      <vt:lpstr>Void Functions</vt:lpstr>
      <vt:lpstr>Example without Functions</vt:lpstr>
      <vt:lpstr>Creating Functions</vt:lpstr>
      <vt:lpstr>Calling a Function – i.e. invoking</vt:lpstr>
      <vt:lpstr>main() function</vt:lpstr>
      <vt:lpstr>Terminology: Calling vs Called Functions</vt:lpstr>
      <vt:lpstr>Exercise 1 – Basic Functions</vt:lpstr>
      <vt:lpstr>Local Variables</vt:lpstr>
      <vt:lpstr>Local Variables</vt:lpstr>
      <vt:lpstr>Local Variables cont.</vt:lpstr>
      <vt:lpstr>Passing Arguments</vt:lpstr>
      <vt:lpstr>Passing Arguments</vt:lpstr>
      <vt:lpstr>Passing Arguments</vt:lpstr>
      <vt:lpstr>Exercise 2 – Passing Arguments</vt:lpstr>
      <vt:lpstr>Passing Multiple Arguments</vt:lpstr>
      <vt:lpstr>Positional Arguments vs Keyword Arguments</vt:lpstr>
      <vt:lpstr>Passing Immutable Objects</vt:lpstr>
      <vt:lpstr>Keyword: None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2020-10-03T13:04:33Z</dcterms:created>
  <dcterms:modified xsi:type="dcterms:W3CDTF">2022-03-02T10:45:44Z</dcterms:modified>
</cp:coreProperties>
</file>