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sldIdLst>
    <p:sldId id="430" r:id="rId2"/>
    <p:sldId id="373" r:id="rId3"/>
    <p:sldId id="384" r:id="rId4"/>
    <p:sldId id="385" r:id="rId5"/>
    <p:sldId id="386" r:id="rId6"/>
    <p:sldId id="432" r:id="rId7"/>
    <p:sldId id="388" r:id="rId8"/>
    <p:sldId id="391" r:id="rId9"/>
    <p:sldId id="433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6767FF"/>
    <a:srgbClr val="E4E4FF"/>
    <a:srgbClr val="FFD966"/>
    <a:srgbClr val="0C65FF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– PART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</p:spPr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>
            <a:normAutofit/>
          </a:bodyPr>
          <a:lstStyle/>
          <a:p>
            <a:r>
              <a:rPr lang="en-US" dirty="0"/>
              <a:t>Value-Returning Functions </a:t>
            </a:r>
            <a:endParaRPr lang="en-US" dirty="0">
              <a:solidFill>
                <a:srgbClr val="FFD966"/>
              </a:solidFill>
              <a:latin typeface="Garamond" panose="02020404030301010803" pitchFamily="18" charset="0"/>
            </a:endParaRP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10593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Value Returning Functions (w/multiple return values)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47D572-193E-43F6-9C7F-8A3C02B29C90}"/>
              </a:ext>
            </a:extLst>
          </p:cNvPr>
          <p:cNvGrpSpPr/>
          <p:nvPr/>
        </p:nvGrpSpPr>
        <p:grpSpPr>
          <a:xfrm>
            <a:off x="1122656" y="1670019"/>
            <a:ext cx="2756476" cy="1305394"/>
            <a:chOff x="1122656" y="1670019"/>
            <a:chExt cx="2756476" cy="13053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3C6595-F00C-433C-ABF8-386262A8C857}"/>
                </a:ext>
              </a:extLst>
            </p:cNvPr>
            <p:cNvGrpSpPr/>
            <p:nvPr/>
          </p:nvGrpSpPr>
          <p:grpSpPr>
            <a:xfrm>
              <a:off x="3233854" y="2143342"/>
              <a:ext cx="645278" cy="693575"/>
              <a:chOff x="3965374" y="1990942"/>
              <a:chExt cx="645278" cy="6935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2AE5B3-66D7-4C79-A54C-1B6C71B9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55" y="2002986"/>
                <a:ext cx="469013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103117B-3C0F-406F-9BF8-74F112448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5374" y="2673815"/>
                <a:ext cx="645278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DA706E-809E-4694-B967-4B0BFDBF3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6382" y="1990942"/>
                <a:ext cx="0" cy="69357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4D6563-EAC0-4BD5-BA05-81B208EECA17}"/>
                </a:ext>
              </a:extLst>
            </p:cNvPr>
            <p:cNvGrpSpPr/>
            <p:nvPr/>
          </p:nvGrpSpPr>
          <p:grpSpPr>
            <a:xfrm>
              <a:off x="3111934" y="1889342"/>
              <a:ext cx="645278" cy="693575"/>
              <a:chOff x="3965374" y="1990942"/>
              <a:chExt cx="645278" cy="69357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5C66542-C6CD-449E-85F2-819723C8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55" y="2002986"/>
                <a:ext cx="469013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224B65-FC65-4EDD-BA50-22631D8AD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5374" y="2673815"/>
                <a:ext cx="645278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8BDC0C-F50E-4786-B56F-47AE8A579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6382" y="1990942"/>
                <a:ext cx="0" cy="69357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F93761-BF6D-4EB2-B211-286227845438}"/>
                </a:ext>
              </a:extLst>
            </p:cNvPr>
            <p:cNvSpPr/>
            <p:nvPr/>
          </p:nvSpPr>
          <p:spPr>
            <a:xfrm>
              <a:off x="1122656" y="1670019"/>
              <a:ext cx="2455103" cy="5768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pay input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AE1D2F-0ADE-4318-A94D-175A4E35FA14}"/>
                </a:ext>
              </a:extLst>
            </p:cNvPr>
            <p:cNvSpPr txBox="1"/>
            <p:nvPr/>
          </p:nvSpPr>
          <p:spPr>
            <a:xfrm>
              <a:off x="1852541" y="2407670"/>
              <a:ext cx="1182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hours worked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238502-EAA6-4512-BE4F-F6088A1D6C2E}"/>
                </a:ext>
              </a:extLst>
            </p:cNvPr>
            <p:cNvSpPr txBox="1"/>
            <p:nvPr/>
          </p:nvSpPr>
          <p:spPr>
            <a:xfrm>
              <a:off x="2497169" y="2667636"/>
              <a:ext cx="776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pay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695F1-59D8-4903-9EB3-AEAD9CBA8BF1}"/>
              </a:ext>
            </a:extLst>
          </p:cNvPr>
          <p:cNvGrpSpPr/>
          <p:nvPr/>
        </p:nvGrpSpPr>
        <p:grpSpPr>
          <a:xfrm>
            <a:off x="5067300" y="1587282"/>
            <a:ext cx="6819900" cy="4078089"/>
            <a:chOff x="5067300" y="1587282"/>
            <a:chExt cx="6819900" cy="40780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F9930-E33A-4581-BA00-39C205C6BD86}"/>
                </a:ext>
              </a:extLst>
            </p:cNvPr>
            <p:cNvSpPr/>
            <p:nvPr/>
          </p:nvSpPr>
          <p:spPr>
            <a:xfrm>
              <a:off x="5067300" y="1587282"/>
              <a:ext cx="6555740" cy="14465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def get_pay_input():</a:t>
              </a:r>
            </a:p>
            <a:p>
              <a:r>
                <a:rPr lang="en-US" sz="2200" dirty="0"/>
                <a:t>    hours_worked = float(input('\nEnter hours worked: '))</a:t>
              </a:r>
            </a:p>
            <a:p>
              <a:r>
                <a:rPr lang="en-US" sz="2200" dirty="0"/>
                <a:t>    pay_rate = float(input('Enter pay rate: '))</a:t>
              </a:r>
            </a:p>
            <a:p>
              <a:r>
                <a:rPr lang="en-US" sz="2200" dirty="0"/>
                <a:t>    </a:t>
              </a:r>
              <a:r>
                <a:rPr lang="en-US" sz="2200" b="1" dirty="0">
                  <a:solidFill>
                    <a:srgbClr val="00B0F0"/>
                  </a:solidFill>
                </a:rPr>
                <a:t>return</a:t>
              </a:r>
              <a:r>
                <a:rPr lang="en-US" sz="2200" b="1" dirty="0">
                  <a:solidFill>
                    <a:srgbClr val="7030A0"/>
                  </a:solidFill>
                </a:rPr>
                <a:t> </a:t>
              </a:r>
              <a:r>
                <a:rPr lang="en-US" sz="2200" b="1" dirty="0" err="1">
                  <a:solidFill>
                    <a:srgbClr val="7030A0"/>
                  </a:solidFill>
                  <a:highlight>
                    <a:srgbClr val="EFE5F7"/>
                  </a:highlight>
                </a:rPr>
                <a:t>hours_worked</a:t>
              </a:r>
              <a:r>
                <a:rPr lang="en-US" sz="2200" b="1" dirty="0">
                  <a:solidFill>
                    <a:srgbClr val="7030A0"/>
                  </a:solidFill>
                </a:rPr>
                <a:t>, </a:t>
              </a:r>
              <a:r>
                <a:rPr lang="en-US" sz="2200" b="1" dirty="0" err="1">
                  <a:solidFill>
                    <a:srgbClr val="7030A0"/>
                  </a:solidFill>
                  <a:highlight>
                    <a:srgbClr val="EFE5F7"/>
                  </a:highlight>
                </a:rPr>
                <a:t>pay_rate</a:t>
              </a:r>
              <a:endParaRPr lang="en-US" sz="2200" dirty="0">
                <a:solidFill>
                  <a:srgbClr val="7030A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C84192-DCD6-4A1F-963A-8EB41C6732D7}"/>
                </a:ext>
              </a:extLst>
            </p:cNvPr>
            <p:cNvSpPr txBox="1"/>
            <p:nvPr/>
          </p:nvSpPr>
          <p:spPr>
            <a:xfrm>
              <a:off x="7670800" y="5019040"/>
              <a:ext cx="421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How reusable do you think these types of functions are?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51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5829B0-2DAD-41A4-9535-842716A703D5}"/>
              </a:ext>
            </a:extLst>
          </p:cNvPr>
          <p:cNvSpPr/>
          <p:nvPr/>
        </p:nvSpPr>
        <p:spPr>
          <a:xfrm>
            <a:off x="2692401" y="1341120"/>
            <a:ext cx="7366000" cy="5151120"/>
          </a:xfrm>
          <a:custGeom>
            <a:avLst/>
            <a:gdLst>
              <a:gd name="connsiteX0" fmla="*/ 0 w 7366000"/>
              <a:gd name="connsiteY0" fmla="*/ 0 h 5151120"/>
              <a:gd name="connsiteX1" fmla="*/ 713935 w 7366000"/>
              <a:gd name="connsiteY1" fmla="*/ 0 h 5151120"/>
              <a:gd name="connsiteX2" fmla="*/ 1280551 w 7366000"/>
              <a:gd name="connsiteY2" fmla="*/ 0 h 5151120"/>
              <a:gd name="connsiteX3" fmla="*/ 1920826 w 7366000"/>
              <a:gd name="connsiteY3" fmla="*/ 0 h 5151120"/>
              <a:gd name="connsiteX4" fmla="*/ 2487442 w 7366000"/>
              <a:gd name="connsiteY4" fmla="*/ 0 h 5151120"/>
              <a:gd name="connsiteX5" fmla="*/ 2906737 w 7366000"/>
              <a:gd name="connsiteY5" fmla="*/ 0 h 5151120"/>
              <a:gd name="connsiteX6" fmla="*/ 3473352 w 7366000"/>
              <a:gd name="connsiteY6" fmla="*/ 0 h 5151120"/>
              <a:gd name="connsiteX7" fmla="*/ 4039968 w 7366000"/>
              <a:gd name="connsiteY7" fmla="*/ 0 h 5151120"/>
              <a:gd name="connsiteX8" fmla="*/ 4680243 w 7366000"/>
              <a:gd name="connsiteY8" fmla="*/ 0 h 5151120"/>
              <a:gd name="connsiteX9" fmla="*/ 5099538 w 7366000"/>
              <a:gd name="connsiteY9" fmla="*/ 0 h 5151120"/>
              <a:gd name="connsiteX10" fmla="*/ 5592494 w 7366000"/>
              <a:gd name="connsiteY10" fmla="*/ 0 h 5151120"/>
              <a:gd name="connsiteX11" fmla="*/ 6232769 w 7366000"/>
              <a:gd name="connsiteY11" fmla="*/ 0 h 5151120"/>
              <a:gd name="connsiteX12" fmla="*/ 6578405 w 7366000"/>
              <a:gd name="connsiteY12" fmla="*/ 0 h 5151120"/>
              <a:gd name="connsiteX13" fmla="*/ 7366000 w 7366000"/>
              <a:gd name="connsiteY13" fmla="*/ 0 h 5151120"/>
              <a:gd name="connsiteX14" fmla="*/ 7366000 w 7366000"/>
              <a:gd name="connsiteY14" fmla="*/ 623858 h 5151120"/>
              <a:gd name="connsiteX15" fmla="*/ 7366000 w 7366000"/>
              <a:gd name="connsiteY15" fmla="*/ 1247716 h 5151120"/>
              <a:gd name="connsiteX16" fmla="*/ 7366000 w 7366000"/>
              <a:gd name="connsiteY16" fmla="*/ 1923085 h 5151120"/>
              <a:gd name="connsiteX17" fmla="*/ 7366000 w 7366000"/>
              <a:gd name="connsiteY17" fmla="*/ 2443920 h 5151120"/>
              <a:gd name="connsiteX18" fmla="*/ 7366000 w 7366000"/>
              <a:gd name="connsiteY18" fmla="*/ 2964756 h 5151120"/>
              <a:gd name="connsiteX19" fmla="*/ 7366000 w 7366000"/>
              <a:gd name="connsiteY19" fmla="*/ 3588614 h 5151120"/>
              <a:gd name="connsiteX20" fmla="*/ 7366000 w 7366000"/>
              <a:gd name="connsiteY20" fmla="*/ 4160960 h 5151120"/>
              <a:gd name="connsiteX21" fmla="*/ 7366000 w 7366000"/>
              <a:gd name="connsiteY21" fmla="*/ 4630285 h 5151120"/>
              <a:gd name="connsiteX22" fmla="*/ 7366000 w 7366000"/>
              <a:gd name="connsiteY22" fmla="*/ 5151120 h 5151120"/>
              <a:gd name="connsiteX23" fmla="*/ 7020365 w 7366000"/>
              <a:gd name="connsiteY23" fmla="*/ 5151120 h 5151120"/>
              <a:gd name="connsiteX24" fmla="*/ 6601069 w 7366000"/>
              <a:gd name="connsiteY24" fmla="*/ 5151120 h 5151120"/>
              <a:gd name="connsiteX25" fmla="*/ 5887134 w 7366000"/>
              <a:gd name="connsiteY25" fmla="*/ 5151120 h 5151120"/>
              <a:gd name="connsiteX26" fmla="*/ 5394178 w 7366000"/>
              <a:gd name="connsiteY26" fmla="*/ 5151120 h 5151120"/>
              <a:gd name="connsiteX27" fmla="*/ 4901223 w 7366000"/>
              <a:gd name="connsiteY27" fmla="*/ 5151120 h 5151120"/>
              <a:gd name="connsiteX28" fmla="*/ 4555588 w 7366000"/>
              <a:gd name="connsiteY28" fmla="*/ 5151120 h 5151120"/>
              <a:gd name="connsiteX29" fmla="*/ 4062632 w 7366000"/>
              <a:gd name="connsiteY29" fmla="*/ 5151120 h 5151120"/>
              <a:gd name="connsiteX30" fmla="*/ 3569677 w 7366000"/>
              <a:gd name="connsiteY30" fmla="*/ 5151120 h 5151120"/>
              <a:gd name="connsiteX31" fmla="*/ 3224042 w 7366000"/>
              <a:gd name="connsiteY31" fmla="*/ 5151120 h 5151120"/>
              <a:gd name="connsiteX32" fmla="*/ 2510106 w 7366000"/>
              <a:gd name="connsiteY32" fmla="*/ 5151120 h 5151120"/>
              <a:gd name="connsiteX33" fmla="*/ 1869831 w 7366000"/>
              <a:gd name="connsiteY33" fmla="*/ 5151120 h 5151120"/>
              <a:gd name="connsiteX34" fmla="*/ 1303215 w 7366000"/>
              <a:gd name="connsiteY34" fmla="*/ 5151120 h 5151120"/>
              <a:gd name="connsiteX35" fmla="*/ 883920 w 7366000"/>
              <a:gd name="connsiteY35" fmla="*/ 5151120 h 5151120"/>
              <a:gd name="connsiteX36" fmla="*/ 0 w 7366000"/>
              <a:gd name="connsiteY36" fmla="*/ 5151120 h 5151120"/>
              <a:gd name="connsiteX37" fmla="*/ 0 w 7366000"/>
              <a:gd name="connsiteY37" fmla="*/ 4630285 h 5151120"/>
              <a:gd name="connsiteX38" fmla="*/ 0 w 7366000"/>
              <a:gd name="connsiteY38" fmla="*/ 4160960 h 5151120"/>
              <a:gd name="connsiteX39" fmla="*/ 0 w 7366000"/>
              <a:gd name="connsiteY39" fmla="*/ 3537102 h 5151120"/>
              <a:gd name="connsiteX40" fmla="*/ 0 w 7366000"/>
              <a:gd name="connsiteY40" fmla="*/ 2964756 h 5151120"/>
              <a:gd name="connsiteX41" fmla="*/ 0 w 7366000"/>
              <a:gd name="connsiteY41" fmla="*/ 2289387 h 5151120"/>
              <a:gd name="connsiteX42" fmla="*/ 0 w 7366000"/>
              <a:gd name="connsiteY42" fmla="*/ 1614018 h 5151120"/>
              <a:gd name="connsiteX43" fmla="*/ 0 w 7366000"/>
              <a:gd name="connsiteY43" fmla="*/ 1196205 h 5151120"/>
              <a:gd name="connsiteX44" fmla="*/ 0 w 7366000"/>
              <a:gd name="connsiteY44" fmla="*/ 623858 h 5151120"/>
              <a:gd name="connsiteX45" fmla="*/ 0 w 7366000"/>
              <a:gd name="connsiteY45" fmla="*/ 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366000" h="5151120" fill="none" extrusionOk="0">
                <a:moveTo>
                  <a:pt x="0" y="0"/>
                </a:moveTo>
                <a:cubicBezTo>
                  <a:pt x="206542" y="-24436"/>
                  <a:pt x="370386" y="27566"/>
                  <a:pt x="713935" y="0"/>
                </a:cubicBezTo>
                <a:cubicBezTo>
                  <a:pt x="1057485" y="-27566"/>
                  <a:pt x="1128764" y="35571"/>
                  <a:pt x="1280551" y="0"/>
                </a:cubicBezTo>
                <a:cubicBezTo>
                  <a:pt x="1432338" y="-35571"/>
                  <a:pt x="1750270" y="24522"/>
                  <a:pt x="1920826" y="0"/>
                </a:cubicBezTo>
                <a:cubicBezTo>
                  <a:pt x="2091383" y="-24522"/>
                  <a:pt x="2296697" y="46678"/>
                  <a:pt x="2487442" y="0"/>
                </a:cubicBezTo>
                <a:cubicBezTo>
                  <a:pt x="2678187" y="-46678"/>
                  <a:pt x="2747526" y="20057"/>
                  <a:pt x="2906737" y="0"/>
                </a:cubicBezTo>
                <a:cubicBezTo>
                  <a:pt x="3065948" y="-20057"/>
                  <a:pt x="3286370" y="34087"/>
                  <a:pt x="3473352" y="0"/>
                </a:cubicBezTo>
                <a:cubicBezTo>
                  <a:pt x="3660334" y="-34087"/>
                  <a:pt x="3910099" y="6920"/>
                  <a:pt x="4039968" y="0"/>
                </a:cubicBezTo>
                <a:cubicBezTo>
                  <a:pt x="4169837" y="-6920"/>
                  <a:pt x="4542373" y="52098"/>
                  <a:pt x="4680243" y="0"/>
                </a:cubicBezTo>
                <a:cubicBezTo>
                  <a:pt x="4818114" y="-52098"/>
                  <a:pt x="4932787" y="33568"/>
                  <a:pt x="5099538" y="0"/>
                </a:cubicBezTo>
                <a:cubicBezTo>
                  <a:pt x="5266290" y="-33568"/>
                  <a:pt x="5481385" y="21015"/>
                  <a:pt x="5592494" y="0"/>
                </a:cubicBezTo>
                <a:cubicBezTo>
                  <a:pt x="5703603" y="-21015"/>
                  <a:pt x="5979783" y="68466"/>
                  <a:pt x="6232769" y="0"/>
                </a:cubicBezTo>
                <a:cubicBezTo>
                  <a:pt x="6485756" y="-68466"/>
                  <a:pt x="6449890" y="26563"/>
                  <a:pt x="6578405" y="0"/>
                </a:cubicBezTo>
                <a:cubicBezTo>
                  <a:pt x="6706920" y="-26563"/>
                  <a:pt x="7153480" y="65372"/>
                  <a:pt x="7366000" y="0"/>
                </a:cubicBezTo>
                <a:cubicBezTo>
                  <a:pt x="7432325" y="250375"/>
                  <a:pt x="7331033" y="359392"/>
                  <a:pt x="7366000" y="623858"/>
                </a:cubicBezTo>
                <a:cubicBezTo>
                  <a:pt x="7400967" y="888324"/>
                  <a:pt x="7308743" y="1053137"/>
                  <a:pt x="7366000" y="1247716"/>
                </a:cubicBezTo>
                <a:cubicBezTo>
                  <a:pt x="7423257" y="1442295"/>
                  <a:pt x="7305830" y="1698895"/>
                  <a:pt x="7366000" y="1923085"/>
                </a:cubicBezTo>
                <a:cubicBezTo>
                  <a:pt x="7426170" y="2147275"/>
                  <a:pt x="7325110" y="2195242"/>
                  <a:pt x="7366000" y="2443920"/>
                </a:cubicBezTo>
                <a:cubicBezTo>
                  <a:pt x="7406890" y="2692598"/>
                  <a:pt x="7361394" y="2712385"/>
                  <a:pt x="7366000" y="2964756"/>
                </a:cubicBezTo>
                <a:cubicBezTo>
                  <a:pt x="7370606" y="3217127"/>
                  <a:pt x="7354338" y="3412365"/>
                  <a:pt x="7366000" y="3588614"/>
                </a:cubicBezTo>
                <a:cubicBezTo>
                  <a:pt x="7377662" y="3764863"/>
                  <a:pt x="7352919" y="4033051"/>
                  <a:pt x="7366000" y="4160960"/>
                </a:cubicBezTo>
                <a:cubicBezTo>
                  <a:pt x="7379081" y="4288869"/>
                  <a:pt x="7340805" y="4470398"/>
                  <a:pt x="7366000" y="4630285"/>
                </a:cubicBezTo>
                <a:cubicBezTo>
                  <a:pt x="7391195" y="4790173"/>
                  <a:pt x="7326794" y="5009709"/>
                  <a:pt x="7366000" y="5151120"/>
                </a:cubicBezTo>
                <a:cubicBezTo>
                  <a:pt x="7255323" y="5181414"/>
                  <a:pt x="7182807" y="5147500"/>
                  <a:pt x="7020365" y="5151120"/>
                </a:cubicBezTo>
                <a:cubicBezTo>
                  <a:pt x="6857923" y="5154740"/>
                  <a:pt x="6760036" y="5131528"/>
                  <a:pt x="6601069" y="5151120"/>
                </a:cubicBezTo>
                <a:cubicBezTo>
                  <a:pt x="6442102" y="5170712"/>
                  <a:pt x="6120789" y="5075322"/>
                  <a:pt x="5887134" y="5151120"/>
                </a:cubicBezTo>
                <a:cubicBezTo>
                  <a:pt x="5653480" y="5226918"/>
                  <a:pt x="5615619" y="5106694"/>
                  <a:pt x="5394178" y="5151120"/>
                </a:cubicBezTo>
                <a:cubicBezTo>
                  <a:pt x="5172737" y="5195546"/>
                  <a:pt x="5067554" y="5102969"/>
                  <a:pt x="4901223" y="5151120"/>
                </a:cubicBezTo>
                <a:cubicBezTo>
                  <a:pt x="4734893" y="5199271"/>
                  <a:pt x="4633271" y="5121799"/>
                  <a:pt x="4555588" y="5151120"/>
                </a:cubicBezTo>
                <a:cubicBezTo>
                  <a:pt x="4477905" y="5180441"/>
                  <a:pt x="4269985" y="5098960"/>
                  <a:pt x="4062632" y="5151120"/>
                </a:cubicBezTo>
                <a:cubicBezTo>
                  <a:pt x="3855279" y="5203280"/>
                  <a:pt x="3691194" y="5149433"/>
                  <a:pt x="3569677" y="5151120"/>
                </a:cubicBezTo>
                <a:cubicBezTo>
                  <a:pt x="3448160" y="5152807"/>
                  <a:pt x="3387936" y="5142195"/>
                  <a:pt x="3224042" y="5151120"/>
                </a:cubicBezTo>
                <a:cubicBezTo>
                  <a:pt x="3060148" y="5160045"/>
                  <a:pt x="2681340" y="5135023"/>
                  <a:pt x="2510106" y="5151120"/>
                </a:cubicBezTo>
                <a:cubicBezTo>
                  <a:pt x="2338872" y="5167217"/>
                  <a:pt x="2121247" y="5078546"/>
                  <a:pt x="1869831" y="5151120"/>
                </a:cubicBezTo>
                <a:cubicBezTo>
                  <a:pt x="1618415" y="5223694"/>
                  <a:pt x="1533787" y="5138287"/>
                  <a:pt x="1303215" y="5151120"/>
                </a:cubicBezTo>
                <a:cubicBezTo>
                  <a:pt x="1072643" y="5163953"/>
                  <a:pt x="984154" y="5115631"/>
                  <a:pt x="883920" y="5151120"/>
                </a:cubicBezTo>
                <a:cubicBezTo>
                  <a:pt x="783687" y="5186609"/>
                  <a:pt x="382873" y="5061926"/>
                  <a:pt x="0" y="5151120"/>
                </a:cubicBezTo>
                <a:cubicBezTo>
                  <a:pt x="-40092" y="4952195"/>
                  <a:pt x="49797" y="4843619"/>
                  <a:pt x="0" y="4630285"/>
                </a:cubicBezTo>
                <a:cubicBezTo>
                  <a:pt x="-49797" y="4416951"/>
                  <a:pt x="5075" y="4324577"/>
                  <a:pt x="0" y="4160960"/>
                </a:cubicBezTo>
                <a:cubicBezTo>
                  <a:pt x="-5075" y="3997343"/>
                  <a:pt x="70298" y="3742866"/>
                  <a:pt x="0" y="3537102"/>
                </a:cubicBezTo>
                <a:cubicBezTo>
                  <a:pt x="-70298" y="3331338"/>
                  <a:pt x="2832" y="3227285"/>
                  <a:pt x="0" y="2964756"/>
                </a:cubicBezTo>
                <a:cubicBezTo>
                  <a:pt x="-2832" y="2702227"/>
                  <a:pt x="56800" y="2464319"/>
                  <a:pt x="0" y="2289387"/>
                </a:cubicBezTo>
                <a:cubicBezTo>
                  <a:pt x="-56800" y="2114455"/>
                  <a:pt x="66385" y="1903318"/>
                  <a:pt x="0" y="1614018"/>
                </a:cubicBezTo>
                <a:cubicBezTo>
                  <a:pt x="-66385" y="1324718"/>
                  <a:pt x="9928" y="1281673"/>
                  <a:pt x="0" y="1196205"/>
                </a:cubicBezTo>
                <a:cubicBezTo>
                  <a:pt x="-9928" y="1110737"/>
                  <a:pt x="36234" y="804053"/>
                  <a:pt x="0" y="623858"/>
                </a:cubicBezTo>
                <a:cubicBezTo>
                  <a:pt x="-36234" y="443663"/>
                  <a:pt x="31421" y="275409"/>
                  <a:pt x="0" y="0"/>
                </a:cubicBezTo>
                <a:close/>
              </a:path>
              <a:path w="7366000" h="5151120" stroke="0" extrusionOk="0">
                <a:moveTo>
                  <a:pt x="0" y="0"/>
                </a:moveTo>
                <a:cubicBezTo>
                  <a:pt x="301497" y="-3410"/>
                  <a:pt x="434228" y="76438"/>
                  <a:pt x="713935" y="0"/>
                </a:cubicBezTo>
                <a:cubicBezTo>
                  <a:pt x="993643" y="-76438"/>
                  <a:pt x="1176312" y="65759"/>
                  <a:pt x="1427871" y="0"/>
                </a:cubicBezTo>
                <a:cubicBezTo>
                  <a:pt x="1679430" y="-65759"/>
                  <a:pt x="1864183" y="57942"/>
                  <a:pt x="1994486" y="0"/>
                </a:cubicBezTo>
                <a:cubicBezTo>
                  <a:pt x="2124790" y="-57942"/>
                  <a:pt x="2179940" y="17867"/>
                  <a:pt x="2340122" y="0"/>
                </a:cubicBezTo>
                <a:cubicBezTo>
                  <a:pt x="2500304" y="-17867"/>
                  <a:pt x="2835553" y="671"/>
                  <a:pt x="3054057" y="0"/>
                </a:cubicBezTo>
                <a:cubicBezTo>
                  <a:pt x="3272562" y="-671"/>
                  <a:pt x="3413321" y="36132"/>
                  <a:pt x="3547012" y="0"/>
                </a:cubicBezTo>
                <a:cubicBezTo>
                  <a:pt x="3680703" y="-36132"/>
                  <a:pt x="3850241" y="47144"/>
                  <a:pt x="4039968" y="0"/>
                </a:cubicBezTo>
                <a:cubicBezTo>
                  <a:pt x="4229695" y="-47144"/>
                  <a:pt x="4351586" y="25104"/>
                  <a:pt x="4459263" y="0"/>
                </a:cubicBezTo>
                <a:cubicBezTo>
                  <a:pt x="4566940" y="-25104"/>
                  <a:pt x="5020735" y="48974"/>
                  <a:pt x="5173198" y="0"/>
                </a:cubicBezTo>
                <a:cubicBezTo>
                  <a:pt x="5325662" y="-48974"/>
                  <a:pt x="5541185" y="68049"/>
                  <a:pt x="5887134" y="0"/>
                </a:cubicBezTo>
                <a:cubicBezTo>
                  <a:pt x="6233083" y="-68049"/>
                  <a:pt x="6181357" y="37180"/>
                  <a:pt x="6380089" y="0"/>
                </a:cubicBezTo>
                <a:cubicBezTo>
                  <a:pt x="6578822" y="-37180"/>
                  <a:pt x="6644785" y="15798"/>
                  <a:pt x="6725725" y="0"/>
                </a:cubicBezTo>
                <a:cubicBezTo>
                  <a:pt x="6806665" y="-15798"/>
                  <a:pt x="7091384" y="70909"/>
                  <a:pt x="7366000" y="0"/>
                </a:cubicBezTo>
                <a:cubicBezTo>
                  <a:pt x="7412959" y="153606"/>
                  <a:pt x="7312130" y="310785"/>
                  <a:pt x="7366000" y="520835"/>
                </a:cubicBezTo>
                <a:cubicBezTo>
                  <a:pt x="7419870" y="730885"/>
                  <a:pt x="7363564" y="830428"/>
                  <a:pt x="7366000" y="1041671"/>
                </a:cubicBezTo>
                <a:cubicBezTo>
                  <a:pt x="7368436" y="1252914"/>
                  <a:pt x="7309857" y="1302558"/>
                  <a:pt x="7366000" y="1562506"/>
                </a:cubicBezTo>
                <a:cubicBezTo>
                  <a:pt x="7422143" y="1822454"/>
                  <a:pt x="7322233" y="2009836"/>
                  <a:pt x="7366000" y="2186364"/>
                </a:cubicBezTo>
                <a:cubicBezTo>
                  <a:pt x="7409767" y="2362892"/>
                  <a:pt x="7359862" y="2474972"/>
                  <a:pt x="7366000" y="2707200"/>
                </a:cubicBezTo>
                <a:cubicBezTo>
                  <a:pt x="7372138" y="2939428"/>
                  <a:pt x="7310934" y="2998563"/>
                  <a:pt x="7366000" y="3279546"/>
                </a:cubicBezTo>
                <a:cubicBezTo>
                  <a:pt x="7421066" y="3560529"/>
                  <a:pt x="7320984" y="3595672"/>
                  <a:pt x="7366000" y="3697359"/>
                </a:cubicBezTo>
                <a:cubicBezTo>
                  <a:pt x="7411016" y="3799046"/>
                  <a:pt x="7360777" y="4128055"/>
                  <a:pt x="7366000" y="4372729"/>
                </a:cubicBezTo>
                <a:cubicBezTo>
                  <a:pt x="7371223" y="4617403"/>
                  <a:pt x="7302471" y="4913945"/>
                  <a:pt x="7366000" y="5151120"/>
                </a:cubicBezTo>
                <a:cubicBezTo>
                  <a:pt x="7197195" y="5177510"/>
                  <a:pt x="7100836" y="5139478"/>
                  <a:pt x="7020365" y="5151120"/>
                </a:cubicBezTo>
                <a:cubicBezTo>
                  <a:pt x="6939894" y="5162762"/>
                  <a:pt x="6748083" y="5128010"/>
                  <a:pt x="6527409" y="5151120"/>
                </a:cubicBezTo>
                <a:cubicBezTo>
                  <a:pt x="6306735" y="5174230"/>
                  <a:pt x="6035785" y="5080939"/>
                  <a:pt x="5813474" y="5151120"/>
                </a:cubicBezTo>
                <a:cubicBezTo>
                  <a:pt x="5591164" y="5221301"/>
                  <a:pt x="5399129" y="5136483"/>
                  <a:pt x="5246858" y="5151120"/>
                </a:cubicBezTo>
                <a:cubicBezTo>
                  <a:pt x="5094587" y="5165757"/>
                  <a:pt x="4884896" y="5077853"/>
                  <a:pt x="4606583" y="5151120"/>
                </a:cubicBezTo>
                <a:cubicBezTo>
                  <a:pt x="4328270" y="5224387"/>
                  <a:pt x="4155776" y="5110396"/>
                  <a:pt x="3966308" y="5151120"/>
                </a:cubicBezTo>
                <a:cubicBezTo>
                  <a:pt x="3776840" y="5191844"/>
                  <a:pt x="3497422" y="5100133"/>
                  <a:pt x="3252372" y="5151120"/>
                </a:cubicBezTo>
                <a:cubicBezTo>
                  <a:pt x="3007322" y="5202107"/>
                  <a:pt x="2903022" y="5100787"/>
                  <a:pt x="2685757" y="5151120"/>
                </a:cubicBezTo>
                <a:cubicBezTo>
                  <a:pt x="2468492" y="5201453"/>
                  <a:pt x="2350523" y="5146526"/>
                  <a:pt x="2192802" y="5151120"/>
                </a:cubicBezTo>
                <a:cubicBezTo>
                  <a:pt x="2035081" y="5155714"/>
                  <a:pt x="1909192" y="5147898"/>
                  <a:pt x="1626186" y="5151120"/>
                </a:cubicBezTo>
                <a:cubicBezTo>
                  <a:pt x="1343180" y="5154342"/>
                  <a:pt x="1233229" y="5143927"/>
                  <a:pt x="1133231" y="5151120"/>
                </a:cubicBezTo>
                <a:cubicBezTo>
                  <a:pt x="1033234" y="5158313"/>
                  <a:pt x="782738" y="5123125"/>
                  <a:pt x="640275" y="5151120"/>
                </a:cubicBezTo>
                <a:cubicBezTo>
                  <a:pt x="497812" y="5179115"/>
                  <a:pt x="221683" y="5132671"/>
                  <a:pt x="0" y="5151120"/>
                </a:cubicBezTo>
                <a:cubicBezTo>
                  <a:pt x="-42480" y="4968198"/>
                  <a:pt x="14313" y="4894344"/>
                  <a:pt x="0" y="4733307"/>
                </a:cubicBezTo>
                <a:cubicBezTo>
                  <a:pt x="-14313" y="4572270"/>
                  <a:pt x="43274" y="4476097"/>
                  <a:pt x="0" y="4263983"/>
                </a:cubicBezTo>
                <a:cubicBezTo>
                  <a:pt x="-43274" y="4051869"/>
                  <a:pt x="20422" y="4019227"/>
                  <a:pt x="0" y="3794658"/>
                </a:cubicBezTo>
                <a:cubicBezTo>
                  <a:pt x="-20422" y="3570090"/>
                  <a:pt x="8827" y="3505633"/>
                  <a:pt x="0" y="3325334"/>
                </a:cubicBezTo>
                <a:cubicBezTo>
                  <a:pt x="-8827" y="3145035"/>
                  <a:pt x="13487" y="2888116"/>
                  <a:pt x="0" y="2649965"/>
                </a:cubicBezTo>
                <a:cubicBezTo>
                  <a:pt x="-13487" y="2411814"/>
                  <a:pt x="63620" y="2212166"/>
                  <a:pt x="0" y="1974596"/>
                </a:cubicBezTo>
                <a:cubicBezTo>
                  <a:pt x="-63620" y="1737026"/>
                  <a:pt x="49785" y="1525936"/>
                  <a:pt x="0" y="1350738"/>
                </a:cubicBezTo>
                <a:cubicBezTo>
                  <a:pt x="-49785" y="1175540"/>
                  <a:pt x="55807" y="983899"/>
                  <a:pt x="0" y="881414"/>
                </a:cubicBezTo>
                <a:cubicBezTo>
                  <a:pt x="-55807" y="778929"/>
                  <a:pt x="45093" y="3751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77126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6D968-3F42-4145-B2DB-BD3491D4D199}"/>
              </a:ext>
            </a:extLst>
          </p:cNvPr>
          <p:cNvSpPr/>
          <p:nvPr/>
        </p:nvSpPr>
        <p:spPr>
          <a:xfrm>
            <a:off x="2969260" y="1432560"/>
            <a:ext cx="4376420" cy="135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Example: Defining &amp; Calling a Value-Returning Function (w/multiple values)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086BD-4A55-4E8D-A831-4B1895B904FF}"/>
              </a:ext>
            </a:extLst>
          </p:cNvPr>
          <p:cNvSpPr/>
          <p:nvPr/>
        </p:nvSpPr>
        <p:spPr>
          <a:xfrm>
            <a:off x="2984500" y="1333282"/>
            <a:ext cx="6901180" cy="5170646"/>
          </a:xfrm>
          <a:custGeom>
            <a:avLst/>
            <a:gdLst>
              <a:gd name="connsiteX0" fmla="*/ 0 w 6901180"/>
              <a:gd name="connsiteY0" fmla="*/ 0 h 5170646"/>
              <a:gd name="connsiteX1" fmla="*/ 506087 w 6901180"/>
              <a:gd name="connsiteY1" fmla="*/ 0 h 5170646"/>
              <a:gd name="connsiteX2" fmla="*/ 1150197 w 6901180"/>
              <a:gd name="connsiteY2" fmla="*/ 0 h 5170646"/>
              <a:gd name="connsiteX3" fmla="*/ 1794307 w 6901180"/>
              <a:gd name="connsiteY3" fmla="*/ 0 h 5170646"/>
              <a:gd name="connsiteX4" fmla="*/ 2438417 w 6901180"/>
              <a:gd name="connsiteY4" fmla="*/ 0 h 5170646"/>
              <a:gd name="connsiteX5" fmla="*/ 2875492 w 6901180"/>
              <a:gd name="connsiteY5" fmla="*/ 0 h 5170646"/>
              <a:gd name="connsiteX6" fmla="*/ 3519602 w 6901180"/>
              <a:gd name="connsiteY6" fmla="*/ 0 h 5170646"/>
              <a:gd name="connsiteX7" fmla="*/ 4025688 w 6901180"/>
              <a:gd name="connsiteY7" fmla="*/ 0 h 5170646"/>
              <a:gd name="connsiteX8" fmla="*/ 4600787 w 6901180"/>
              <a:gd name="connsiteY8" fmla="*/ 0 h 5170646"/>
              <a:gd name="connsiteX9" fmla="*/ 5037861 w 6901180"/>
              <a:gd name="connsiteY9" fmla="*/ 0 h 5170646"/>
              <a:gd name="connsiteX10" fmla="*/ 5681972 w 6901180"/>
              <a:gd name="connsiteY10" fmla="*/ 0 h 5170646"/>
              <a:gd name="connsiteX11" fmla="*/ 6326082 w 6901180"/>
              <a:gd name="connsiteY11" fmla="*/ 0 h 5170646"/>
              <a:gd name="connsiteX12" fmla="*/ 6901180 w 6901180"/>
              <a:gd name="connsiteY12" fmla="*/ 0 h 5170646"/>
              <a:gd name="connsiteX13" fmla="*/ 6901180 w 6901180"/>
              <a:gd name="connsiteY13" fmla="*/ 471103 h 5170646"/>
              <a:gd name="connsiteX14" fmla="*/ 6901180 w 6901180"/>
              <a:gd name="connsiteY14" fmla="*/ 993913 h 5170646"/>
              <a:gd name="connsiteX15" fmla="*/ 6901180 w 6901180"/>
              <a:gd name="connsiteY15" fmla="*/ 1413310 h 5170646"/>
              <a:gd name="connsiteX16" fmla="*/ 6901180 w 6901180"/>
              <a:gd name="connsiteY16" fmla="*/ 1884413 h 5170646"/>
              <a:gd name="connsiteX17" fmla="*/ 6901180 w 6901180"/>
              <a:gd name="connsiteY17" fmla="*/ 2303810 h 5170646"/>
              <a:gd name="connsiteX18" fmla="*/ 6901180 w 6901180"/>
              <a:gd name="connsiteY18" fmla="*/ 2878326 h 5170646"/>
              <a:gd name="connsiteX19" fmla="*/ 6901180 w 6901180"/>
              <a:gd name="connsiteY19" fmla="*/ 3297723 h 5170646"/>
              <a:gd name="connsiteX20" fmla="*/ 6901180 w 6901180"/>
              <a:gd name="connsiteY20" fmla="*/ 3975652 h 5170646"/>
              <a:gd name="connsiteX21" fmla="*/ 6901180 w 6901180"/>
              <a:gd name="connsiteY21" fmla="*/ 4653581 h 5170646"/>
              <a:gd name="connsiteX22" fmla="*/ 6901180 w 6901180"/>
              <a:gd name="connsiteY22" fmla="*/ 5170646 h 5170646"/>
              <a:gd name="connsiteX23" fmla="*/ 6464105 w 6901180"/>
              <a:gd name="connsiteY23" fmla="*/ 5170646 h 5170646"/>
              <a:gd name="connsiteX24" fmla="*/ 6096042 w 6901180"/>
              <a:gd name="connsiteY24" fmla="*/ 5170646 h 5170646"/>
              <a:gd name="connsiteX25" fmla="*/ 5589956 w 6901180"/>
              <a:gd name="connsiteY25" fmla="*/ 5170646 h 5170646"/>
              <a:gd name="connsiteX26" fmla="*/ 5221893 w 6901180"/>
              <a:gd name="connsiteY26" fmla="*/ 5170646 h 5170646"/>
              <a:gd name="connsiteX27" fmla="*/ 4646795 w 6901180"/>
              <a:gd name="connsiteY27" fmla="*/ 5170646 h 5170646"/>
              <a:gd name="connsiteX28" fmla="*/ 4002684 w 6901180"/>
              <a:gd name="connsiteY28" fmla="*/ 5170646 h 5170646"/>
              <a:gd name="connsiteX29" fmla="*/ 3358574 w 6901180"/>
              <a:gd name="connsiteY29" fmla="*/ 5170646 h 5170646"/>
              <a:gd name="connsiteX30" fmla="*/ 2990511 w 6901180"/>
              <a:gd name="connsiteY30" fmla="*/ 5170646 h 5170646"/>
              <a:gd name="connsiteX31" fmla="*/ 2346401 w 6901180"/>
              <a:gd name="connsiteY31" fmla="*/ 5170646 h 5170646"/>
              <a:gd name="connsiteX32" fmla="*/ 1702291 w 6901180"/>
              <a:gd name="connsiteY32" fmla="*/ 5170646 h 5170646"/>
              <a:gd name="connsiteX33" fmla="*/ 1127193 w 6901180"/>
              <a:gd name="connsiteY33" fmla="*/ 5170646 h 5170646"/>
              <a:gd name="connsiteX34" fmla="*/ 621106 w 6901180"/>
              <a:gd name="connsiteY34" fmla="*/ 5170646 h 5170646"/>
              <a:gd name="connsiteX35" fmla="*/ 0 w 6901180"/>
              <a:gd name="connsiteY35" fmla="*/ 5170646 h 5170646"/>
              <a:gd name="connsiteX36" fmla="*/ 0 w 6901180"/>
              <a:gd name="connsiteY36" fmla="*/ 4492717 h 5170646"/>
              <a:gd name="connsiteX37" fmla="*/ 0 w 6901180"/>
              <a:gd name="connsiteY37" fmla="*/ 3814788 h 5170646"/>
              <a:gd name="connsiteX38" fmla="*/ 0 w 6901180"/>
              <a:gd name="connsiteY38" fmla="*/ 3136859 h 5170646"/>
              <a:gd name="connsiteX39" fmla="*/ 0 w 6901180"/>
              <a:gd name="connsiteY39" fmla="*/ 2562342 h 5170646"/>
              <a:gd name="connsiteX40" fmla="*/ 0 w 6901180"/>
              <a:gd name="connsiteY40" fmla="*/ 2039533 h 5170646"/>
              <a:gd name="connsiteX41" fmla="*/ 0 w 6901180"/>
              <a:gd name="connsiteY41" fmla="*/ 1361603 h 5170646"/>
              <a:gd name="connsiteX42" fmla="*/ 0 w 6901180"/>
              <a:gd name="connsiteY42" fmla="*/ 838794 h 5170646"/>
              <a:gd name="connsiteX43" fmla="*/ 0 w 6901180"/>
              <a:gd name="connsiteY43" fmla="*/ 0 h 517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901180" h="5170646" fill="none" extrusionOk="0">
                <a:moveTo>
                  <a:pt x="0" y="0"/>
                </a:moveTo>
                <a:cubicBezTo>
                  <a:pt x="208822" y="-41699"/>
                  <a:pt x="274837" y="36472"/>
                  <a:pt x="506087" y="0"/>
                </a:cubicBezTo>
                <a:cubicBezTo>
                  <a:pt x="737337" y="-36472"/>
                  <a:pt x="974555" y="71257"/>
                  <a:pt x="1150197" y="0"/>
                </a:cubicBezTo>
                <a:cubicBezTo>
                  <a:pt x="1325839" y="-71257"/>
                  <a:pt x="1620052" y="10532"/>
                  <a:pt x="1794307" y="0"/>
                </a:cubicBezTo>
                <a:cubicBezTo>
                  <a:pt x="1968562" y="-10532"/>
                  <a:pt x="2265800" y="51307"/>
                  <a:pt x="2438417" y="0"/>
                </a:cubicBezTo>
                <a:cubicBezTo>
                  <a:pt x="2611034" y="-51307"/>
                  <a:pt x="2729573" y="40606"/>
                  <a:pt x="2875492" y="0"/>
                </a:cubicBezTo>
                <a:cubicBezTo>
                  <a:pt x="3021411" y="-40606"/>
                  <a:pt x="3288452" y="13944"/>
                  <a:pt x="3519602" y="0"/>
                </a:cubicBezTo>
                <a:cubicBezTo>
                  <a:pt x="3750752" y="-13944"/>
                  <a:pt x="3887569" y="6457"/>
                  <a:pt x="4025688" y="0"/>
                </a:cubicBezTo>
                <a:cubicBezTo>
                  <a:pt x="4163807" y="-6457"/>
                  <a:pt x="4441919" y="33076"/>
                  <a:pt x="4600787" y="0"/>
                </a:cubicBezTo>
                <a:cubicBezTo>
                  <a:pt x="4759655" y="-33076"/>
                  <a:pt x="4874317" y="32821"/>
                  <a:pt x="5037861" y="0"/>
                </a:cubicBezTo>
                <a:cubicBezTo>
                  <a:pt x="5201405" y="-32821"/>
                  <a:pt x="5395703" y="10178"/>
                  <a:pt x="5681972" y="0"/>
                </a:cubicBezTo>
                <a:cubicBezTo>
                  <a:pt x="5968241" y="-10178"/>
                  <a:pt x="6104108" y="46043"/>
                  <a:pt x="6326082" y="0"/>
                </a:cubicBezTo>
                <a:cubicBezTo>
                  <a:pt x="6548056" y="-46043"/>
                  <a:pt x="6769582" y="22850"/>
                  <a:pt x="6901180" y="0"/>
                </a:cubicBezTo>
                <a:cubicBezTo>
                  <a:pt x="6905091" y="216387"/>
                  <a:pt x="6884170" y="348101"/>
                  <a:pt x="6901180" y="471103"/>
                </a:cubicBezTo>
                <a:cubicBezTo>
                  <a:pt x="6918190" y="594105"/>
                  <a:pt x="6901064" y="760529"/>
                  <a:pt x="6901180" y="993913"/>
                </a:cubicBezTo>
                <a:cubicBezTo>
                  <a:pt x="6901296" y="1227297"/>
                  <a:pt x="6857188" y="1244074"/>
                  <a:pt x="6901180" y="1413310"/>
                </a:cubicBezTo>
                <a:cubicBezTo>
                  <a:pt x="6945172" y="1582546"/>
                  <a:pt x="6892739" y="1685941"/>
                  <a:pt x="6901180" y="1884413"/>
                </a:cubicBezTo>
                <a:cubicBezTo>
                  <a:pt x="6909621" y="2082885"/>
                  <a:pt x="6858539" y="2112203"/>
                  <a:pt x="6901180" y="2303810"/>
                </a:cubicBezTo>
                <a:cubicBezTo>
                  <a:pt x="6943821" y="2495417"/>
                  <a:pt x="6869072" y="2760853"/>
                  <a:pt x="6901180" y="2878326"/>
                </a:cubicBezTo>
                <a:cubicBezTo>
                  <a:pt x="6933288" y="2995799"/>
                  <a:pt x="6882850" y="3212166"/>
                  <a:pt x="6901180" y="3297723"/>
                </a:cubicBezTo>
                <a:cubicBezTo>
                  <a:pt x="6919510" y="3383280"/>
                  <a:pt x="6821026" y="3677550"/>
                  <a:pt x="6901180" y="3975652"/>
                </a:cubicBezTo>
                <a:cubicBezTo>
                  <a:pt x="6981334" y="4273754"/>
                  <a:pt x="6823948" y="4390418"/>
                  <a:pt x="6901180" y="4653581"/>
                </a:cubicBezTo>
                <a:cubicBezTo>
                  <a:pt x="6978412" y="4916744"/>
                  <a:pt x="6898426" y="4932261"/>
                  <a:pt x="6901180" y="5170646"/>
                </a:cubicBezTo>
                <a:cubicBezTo>
                  <a:pt x="6757896" y="5200365"/>
                  <a:pt x="6573435" y="5160606"/>
                  <a:pt x="6464105" y="5170646"/>
                </a:cubicBezTo>
                <a:cubicBezTo>
                  <a:pt x="6354776" y="5180686"/>
                  <a:pt x="6176428" y="5167239"/>
                  <a:pt x="6096042" y="5170646"/>
                </a:cubicBezTo>
                <a:cubicBezTo>
                  <a:pt x="6015656" y="5174053"/>
                  <a:pt x="5696702" y="5138544"/>
                  <a:pt x="5589956" y="5170646"/>
                </a:cubicBezTo>
                <a:cubicBezTo>
                  <a:pt x="5483210" y="5202748"/>
                  <a:pt x="5398373" y="5142684"/>
                  <a:pt x="5221893" y="5170646"/>
                </a:cubicBezTo>
                <a:cubicBezTo>
                  <a:pt x="5045413" y="5198608"/>
                  <a:pt x="4928358" y="5168985"/>
                  <a:pt x="4646795" y="5170646"/>
                </a:cubicBezTo>
                <a:cubicBezTo>
                  <a:pt x="4365232" y="5172307"/>
                  <a:pt x="4324132" y="5137647"/>
                  <a:pt x="4002684" y="5170646"/>
                </a:cubicBezTo>
                <a:cubicBezTo>
                  <a:pt x="3681236" y="5203645"/>
                  <a:pt x="3599753" y="5119502"/>
                  <a:pt x="3358574" y="5170646"/>
                </a:cubicBezTo>
                <a:cubicBezTo>
                  <a:pt x="3117395" y="5221790"/>
                  <a:pt x="3149926" y="5149185"/>
                  <a:pt x="2990511" y="5170646"/>
                </a:cubicBezTo>
                <a:cubicBezTo>
                  <a:pt x="2831096" y="5192107"/>
                  <a:pt x="2638540" y="5139536"/>
                  <a:pt x="2346401" y="5170646"/>
                </a:cubicBezTo>
                <a:cubicBezTo>
                  <a:pt x="2054262" y="5201756"/>
                  <a:pt x="1946348" y="5142346"/>
                  <a:pt x="1702291" y="5170646"/>
                </a:cubicBezTo>
                <a:cubicBezTo>
                  <a:pt x="1458234" y="5198946"/>
                  <a:pt x="1310914" y="5142482"/>
                  <a:pt x="1127193" y="5170646"/>
                </a:cubicBezTo>
                <a:cubicBezTo>
                  <a:pt x="943472" y="5198810"/>
                  <a:pt x="837764" y="5155758"/>
                  <a:pt x="621106" y="5170646"/>
                </a:cubicBezTo>
                <a:cubicBezTo>
                  <a:pt x="404448" y="5185534"/>
                  <a:pt x="239880" y="5147307"/>
                  <a:pt x="0" y="5170646"/>
                </a:cubicBezTo>
                <a:cubicBezTo>
                  <a:pt x="-22523" y="5019714"/>
                  <a:pt x="8338" y="4731974"/>
                  <a:pt x="0" y="4492717"/>
                </a:cubicBezTo>
                <a:cubicBezTo>
                  <a:pt x="-8338" y="4253460"/>
                  <a:pt x="31003" y="4057281"/>
                  <a:pt x="0" y="3814788"/>
                </a:cubicBezTo>
                <a:cubicBezTo>
                  <a:pt x="-31003" y="3572295"/>
                  <a:pt x="15380" y="3427702"/>
                  <a:pt x="0" y="3136859"/>
                </a:cubicBezTo>
                <a:cubicBezTo>
                  <a:pt x="-15380" y="2846016"/>
                  <a:pt x="26619" y="2680753"/>
                  <a:pt x="0" y="2562342"/>
                </a:cubicBezTo>
                <a:cubicBezTo>
                  <a:pt x="-26619" y="2443931"/>
                  <a:pt x="55096" y="2151046"/>
                  <a:pt x="0" y="2039533"/>
                </a:cubicBezTo>
                <a:cubicBezTo>
                  <a:pt x="-55096" y="1928020"/>
                  <a:pt x="56794" y="1660889"/>
                  <a:pt x="0" y="1361603"/>
                </a:cubicBezTo>
                <a:cubicBezTo>
                  <a:pt x="-56794" y="1062317"/>
                  <a:pt x="3438" y="982746"/>
                  <a:pt x="0" y="838794"/>
                </a:cubicBezTo>
                <a:cubicBezTo>
                  <a:pt x="-3438" y="694842"/>
                  <a:pt x="45064" y="188372"/>
                  <a:pt x="0" y="0"/>
                </a:cubicBezTo>
                <a:close/>
              </a:path>
              <a:path w="6901180" h="5170646" stroke="0" extrusionOk="0">
                <a:moveTo>
                  <a:pt x="0" y="0"/>
                </a:moveTo>
                <a:cubicBezTo>
                  <a:pt x="182047" y="-52170"/>
                  <a:pt x="325490" y="60731"/>
                  <a:pt x="644110" y="0"/>
                </a:cubicBezTo>
                <a:cubicBezTo>
                  <a:pt x="962730" y="-60731"/>
                  <a:pt x="1015706" y="65637"/>
                  <a:pt x="1219208" y="0"/>
                </a:cubicBezTo>
                <a:cubicBezTo>
                  <a:pt x="1422710" y="-65637"/>
                  <a:pt x="1623405" y="60789"/>
                  <a:pt x="1932330" y="0"/>
                </a:cubicBezTo>
                <a:cubicBezTo>
                  <a:pt x="2241255" y="-60789"/>
                  <a:pt x="2291029" y="44711"/>
                  <a:pt x="2507429" y="0"/>
                </a:cubicBezTo>
                <a:cubicBezTo>
                  <a:pt x="2723829" y="-44711"/>
                  <a:pt x="2897762" y="36973"/>
                  <a:pt x="3013515" y="0"/>
                </a:cubicBezTo>
                <a:cubicBezTo>
                  <a:pt x="3129268" y="-36973"/>
                  <a:pt x="3328334" y="15851"/>
                  <a:pt x="3450590" y="0"/>
                </a:cubicBezTo>
                <a:cubicBezTo>
                  <a:pt x="3572846" y="-15851"/>
                  <a:pt x="3639174" y="558"/>
                  <a:pt x="3818653" y="0"/>
                </a:cubicBezTo>
                <a:cubicBezTo>
                  <a:pt x="3998132" y="-558"/>
                  <a:pt x="4332904" y="72814"/>
                  <a:pt x="4531775" y="0"/>
                </a:cubicBezTo>
                <a:cubicBezTo>
                  <a:pt x="4730646" y="-72814"/>
                  <a:pt x="5018358" y="30298"/>
                  <a:pt x="5175885" y="0"/>
                </a:cubicBezTo>
                <a:cubicBezTo>
                  <a:pt x="5333412" y="-30298"/>
                  <a:pt x="5546429" y="11367"/>
                  <a:pt x="5681972" y="0"/>
                </a:cubicBezTo>
                <a:cubicBezTo>
                  <a:pt x="5817515" y="-11367"/>
                  <a:pt x="6020795" y="31252"/>
                  <a:pt x="6119046" y="0"/>
                </a:cubicBezTo>
                <a:cubicBezTo>
                  <a:pt x="6217297" y="-31252"/>
                  <a:pt x="6720392" y="18855"/>
                  <a:pt x="6901180" y="0"/>
                </a:cubicBezTo>
                <a:cubicBezTo>
                  <a:pt x="6954721" y="202781"/>
                  <a:pt x="6857995" y="414086"/>
                  <a:pt x="6901180" y="522810"/>
                </a:cubicBezTo>
                <a:cubicBezTo>
                  <a:pt x="6944365" y="631534"/>
                  <a:pt x="6888407" y="1037667"/>
                  <a:pt x="6901180" y="1200739"/>
                </a:cubicBezTo>
                <a:cubicBezTo>
                  <a:pt x="6913953" y="1363811"/>
                  <a:pt x="6854389" y="1588461"/>
                  <a:pt x="6901180" y="1826962"/>
                </a:cubicBezTo>
                <a:cubicBezTo>
                  <a:pt x="6947971" y="2065463"/>
                  <a:pt x="6889481" y="2166562"/>
                  <a:pt x="6901180" y="2401478"/>
                </a:cubicBezTo>
                <a:cubicBezTo>
                  <a:pt x="6912879" y="2636394"/>
                  <a:pt x="6867050" y="2640762"/>
                  <a:pt x="6901180" y="2820875"/>
                </a:cubicBezTo>
                <a:cubicBezTo>
                  <a:pt x="6935310" y="3000988"/>
                  <a:pt x="6864557" y="3245376"/>
                  <a:pt x="6901180" y="3447097"/>
                </a:cubicBezTo>
                <a:cubicBezTo>
                  <a:pt x="6937803" y="3648818"/>
                  <a:pt x="6848404" y="3829129"/>
                  <a:pt x="6901180" y="3969907"/>
                </a:cubicBezTo>
                <a:cubicBezTo>
                  <a:pt x="6953956" y="4110685"/>
                  <a:pt x="6871390" y="4302111"/>
                  <a:pt x="6901180" y="4441010"/>
                </a:cubicBezTo>
                <a:cubicBezTo>
                  <a:pt x="6930970" y="4579909"/>
                  <a:pt x="6857580" y="4899241"/>
                  <a:pt x="6901180" y="5170646"/>
                </a:cubicBezTo>
                <a:cubicBezTo>
                  <a:pt x="6779295" y="5223774"/>
                  <a:pt x="6640979" y="5161049"/>
                  <a:pt x="6395093" y="5170646"/>
                </a:cubicBezTo>
                <a:cubicBezTo>
                  <a:pt x="6149207" y="5180243"/>
                  <a:pt x="6071924" y="5118438"/>
                  <a:pt x="5958019" y="5170646"/>
                </a:cubicBezTo>
                <a:cubicBezTo>
                  <a:pt x="5844114" y="5222854"/>
                  <a:pt x="5697617" y="5136528"/>
                  <a:pt x="5589956" y="5170646"/>
                </a:cubicBezTo>
                <a:cubicBezTo>
                  <a:pt x="5482295" y="5204764"/>
                  <a:pt x="5405600" y="5164012"/>
                  <a:pt x="5221893" y="5170646"/>
                </a:cubicBezTo>
                <a:cubicBezTo>
                  <a:pt x="5038186" y="5177280"/>
                  <a:pt x="4928660" y="5145555"/>
                  <a:pt x="4715806" y="5170646"/>
                </a:cubicBezTo>
                <a:cubicBezTo>
                  <a:pt x="4502952" y="5195737"/>
                  <a:pt x="4386308" y="5116700"/>
                  <a:pt x="4209720" y="5170646"/>
                </a:cubicBezTo>
                <a:cubicBezTo>
                  <a:pt x="4033132" y="5224592"/>
                  <a:pt x="3772589" y="5109380"/>
                  <a:pt x="3496598" y="5170646"/>
                </a:cubicBezTo>
                <a:cubicBezTo>
                  <a:pt x="3220607" y="5231912"/>
                  <a:pt x="3095508" y="5159833"/>
                  <a:pt x="2990511" y="5170646"/>
                </a:cubicBezTo>
                <a:cubicBezTo>
                  <a:pt x="2885514" y="5181459"/>
                  <a:pt x="2643580" y="5111274"/>
                  <a:pt x="2346401" y="5170646"/>
                </a:cubicBezTo>
                <a:cubicBezTo>
                  <a:pt x="2049222" y="5230018"/>
                  <a:pt x="1829528" y="5156155"/>
                  <a:pt x="1633279" y="5170646"/>
                </a:cubicBezTo>
                <a:cubicBezTo>
                  <a:pt x="1437030" y="5185137"/>
                  <a:pt x="1398455" y="5168158"/>
                  <a:pt x="1265216" y="5170646"/>
                </a:cubicBezTo>
                <a:cubicBezTo>
                  <a:pt x="1131977" y="5173134"/>
                  <a:pt x="913170" y="5150832"/>
                  <a:pt x="690118" y="5170646"/>
                </a:cubicBezTo>
                <a:cubicBezTo>
                  <a:pt x="467066" y="5190460"/>
                  <a:pt x="269052" y="5159128"/>
                  <a:pt x="0" y="5170646"/>
                </a:cubicBezTo>
                <a:cubicBezTo>
                  <a:pt x="-20403" y="4915932"/>
                  <a:pt x="44714" y="4729683"/>
                  <a:pt x="0" y="4596130"/>
                </a:cubicBezTo>
                <a:cubicBezTo>
                  <a:pt x="-44714" y="4462577"/>
                  <a:pt x="59571" y="4164910"/>
                  <a:pt x="0" y="4021614"/>
                </a:cubicBezTo>
                <a:cubicBezTo>
                  <a:pt x="-59571" y="3878318"/>
                  <a:pt x="1899" y="3791315"/>
                  <a:pt x="0" y="3602217"/>
                </a:cubicBezTo>
                <a:cubicBezTo>
                  <a:pt x="-1899" y="3413119"/>
                  <a:pt x="18577" y="3268969"/>
                  <a:pt x="0" y="2975994"/>
                </a:cubicBezTo>
                <a:cubicBezTo>
                  <a:pt x="-18577" y="2683019"/>
                  <a:pt x="46065" y="2656325"/>
                  <a:pt x="0" y="2556597"/>
                </a:cubicBezTo>
                <a:cubicBezTo>
                  <a:pt x="-46065" y="2456869"/>
                  <a:pt x="9009" y="2257903"/>
                  <a:pt x="0" y="1982081"/>
                </a:cubicBezTo>
                <a:cubicBezTo>
                  <a:pt x="-9009" y="1706259"/>
                  <a:pt x="19171" y="1741276"/>
                  <a:pt x="0" y="1562684"/>
                </a:cubicBezTo>
                <a:cubicBezTo>
                  <a:pt x="-19171" y="1384092"/>
                  <a:pt x="15690" y="1201682"/>
                  <a:pt x="0" y="1091581"/>
                </a:cubicBezTo>
                <a:cubicBezTo>
                  <a:pt x="-15690" y="981480"/>
                  <a:pt x="39913" y="739636"/>
                  <a:pt x="0" y="568771"/>
                </a:cubicBezTo>
                <a:cubicBezTo>
                  <a:pt x="-39913" y="397906"/>
                  <a:pt x="11512" y="22194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473750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200" dirty="0"/>
              <a:t>def main():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pay = calc_total_pay(hours, rate)</a:t>
            </a:r>
          </a:p>
          <a:p>
            <a:r>
              <a:rPr lang="en-US" sz="2200" dirty="0"/>
              <a:t>    print('Total pay is:', pay)</a:t>
            </a:r>
          </a:p>
          <a:p>
            <a:r>
              <a:rPr lang="en-US" sz="2200" dirty="0"/>
              <a:t>    </a:t>
            </a:r>
          </a:p>
          <a:p>
            <a:r>
              <a:rPr lang="en-US" sz="2200" b="1" dirty="0"/>
              <a:t> 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calc_total_pay(hours_worked, pay_rate):</a:t>
            </a:r>
          </a:p>
          <a:p>
            <a:r>
              <a:rPr lang="en-US" sz="2200" dirty="0"/>
              <a:t>    total_pay = hours_worked * pay_rate</a:t>
            </a:r>
          </a:p>
          <a:p>
            <a:r>
              <a:rPr lang="en-US" sz="2200" dirty="0"/>
              <a:t>    return total_pay  </a:t>
            </a:r>
          </a:p>
          <a:p>
            <a:endParaRPr lang="en-US" sz="2200" dirty="0"/>
          </a:p>
          <a:p>
            <a:r>
              <a:rPr lang="en-US" sz="2200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092F3-BB83-4903-93F8-0D554B31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78" y="1108567"/>
            <a:ext cx="3076575" cy="790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6E4EFB-1C09-4593-BF30-6FF8AAA7A52A}"/>
              </a:ext>
            </a:extLst>
          </p:cNvPr>
          <p:cNvSpPr/>
          <p:nvPr/>
        </p:nvSpPr>
        <p:spPr>
          <a:xfrm>
            <a:off x="2956560" y="3042196"/>
            <a:ext cx="6786880" cy="1446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def get_pay_input():</a:t>
            </a:r>
          </a:p>
          <a:p>
            <a:r>
              <a:rPr lang="en-US" sz="2200" dirty="0"/>
              <a:t>    hours_worked = float(input('\nEnter hours worked: '))</a:t>
            </a:r>
          </a:p>
          <a:p>
            <a:r>
              <a:rPr lang="en-US" sz="2200" dirty="0"/>
              <a:t>    pay_rate = float(input('Enter pay rate: '))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</a:t>
            </a:r>
            <a:r>
              <a:rPr lang="en-US" sz="2200" b="1" dirty="0">
                <a:solidFill>
                  <a:srgbClr val="00B0F0"/>
                </a:solidFill>
              </a:rPr>
              <a:t>return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  <a:highlight>
                  <a:srgbClr val="EFE5F7"/>
                </a:highlight>
              </a:rPr>
              <a:t>hours_worked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dirty="0">
                <a:solidFill>
                  <a:srgbClr val="7030A0"/>
                </a:solidFill>
                <a:highlight>
                  <a:srgbClr val="EFE5F7"/>
                </a:highlight>
              </a:rPr>
              <a:t>pay_rate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81A5C-444D-498E-81D1-2AEA82F362F1}"/>
              </a:ext>
            </a:extLst>
          </p:cNvPr>
          <p:cNvSpPr/>
          <p:nvPr/>
        </p:nvSpPr>
        <p:spPr>
          <a:xfrm>
            <a:off x="4787661" y="1705094"/>
            <a:ext cx="204857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get_pay_input()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17F924-DD14-4210-AFE7-3A879C9B8FCE}"/>
              </a:ext>
            </a:extLst>
          </p:cNvPr>
          <p:cNvGrpSpPr/>
          <p:nvPr/>
        </p:nvGrpSpPr>
        <p:grpSpPr>
          <a:xfrm>
            <a:off x="233680" y="3143219"/>
            <a:ext cx="2207836" cy="1305394"/>
            <a:chOff x="1671296" y="1670019"/>
            <a:chExt cx="2207836" cy="130539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E9D69C-E941-46E4-B7D6-50E362A5EE7B}"/>
                </a:ext>
              </a:extLst>
            </p:cNvPr>
            <p:cNvGrpSpPr/>
            <p:nvPr/>
          </p:nvGrpSpPr>
          <p:grpSpPr>
            <a:xfrm>
              <a:off x="3233854" y="2143342"/>
              <a:ext cx="645278" cy="693575"/>
              <a:chOff x="3965374" y="1990942"/>
              <a:chExt cx="645278" cy="69357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A2089B-672C-4867-8040-2F5CA8675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55" y="2002986"/>
                <a:ext cx="469013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56555A-5B7A-4D2A-B683-37262EE3D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5374" y="2673815"/>
                <a:ext cx="645278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EDAA251-0287-4EB4-B7BD-C1BC605D9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6382" y="1990942"/>
                <a:ext cx="0" cy="69357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CE72FA-9C36-40C6-A8CF-EB744BB6EFFA}"/>
                </a:ext>
              </a:extLst>
            </p:cNvPr>
            <p:cNvGrpSpPr/>
            <p:nvPr/>
          </p:nvGrpSpPr>
          <p:grpSpPr>
            <a:xfrm>
              <a:off x="3111934" y="1889342"/>
              <a:ext cx="645278" cy="693575"/>
              <a:chOff x="3965374" y="1990942"/>
              <a:chExt cx="645278" cy="69357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84791CD-8756-42D9-92EB-718DDB88A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55" y="2002986"/>
                <a:ext cx="469013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610680-6E0F-4D84-9AD9-91461C3E6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5374" y="2673815"/>
                <a:ext cx="645278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694841-A621-49BE-B367-812FA0FF1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6382" y="1990942"/>
                <a:ext cx="0" cy="69357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A391DD-24B9-472F-9C08-E2251700F3C7}"/>
                </a:ext>
              </a:extLst>
            </p:cNvPr>
            <p:cNvSpPr/>
            <p:nvPr/>
          </p:nvSpPr>
          <p:spPr>
            <a:xfrm>
              <a:off x="1671296" y="1670019"/>
              <a:ext cx="1906463" cy="5768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pay 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584E2E-6E77-45AB-A368-0B639D622C5C}"/>
                </a:ext>
              </a:extLst>
            </p:cNvPr>
            <p:cNvSpPr txBox="1"/>
            <p:nvPr/>
          </p:nvSpPr>
          <p:spPr>
            <a:xfrm>
              <a:off x="1852541" y="2407670"/>
              <a:ext cx="1182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hours worked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70248-49FE-4214-9334-C49FE3EFE848}"/>
                </a:ext>
              </a:extLst>
            </p:cNvPr>
            <p:cNvSpPr txBox="1"/>
            <p:nvPr/>
          </p:nvSpPr>
          <p:spPr>
            <a:xfrm>
              <a:off x="2497169" y="2667636"/>
              <a:ext cx="776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pay rate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1D9D95B-3E08-47C7-9825-9430145F3804}"/>
              </a:ext>
            </a:extLst>
          </p:cNvPr>
          <p:cNvSpPr/>
          <p:nvPr/>
        </p:nvSpPr>
        <p:spPr>
          <a:xfrm>
            <a:off x="2946400" y="4704080"/>
            <a:ext cx="6847840" cy="11582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9A87E9-AFE2-4234-82B8-501C5E1A5FFC}"/>
              </a:ext>
            </a:extLst>
          </p:cNvPr>
          <p:cNvGrpSpPr/>
          <p:nvPr/>
        </p:nvGrpSpPr>
        <p:grpSpPr>
          <a:xfrm>
            <a:off x="3151901" y="1705094"/>
            <a:ext cx="3054457" cy="2446492"/>
            <a:chOff x="3151901" y="1705094"/>
            <a:chExt cx="3054457" cy="24464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4CF0D5-1B59-44AB-B8F9-F906E7FE571F}"/>
                </a:ext>
              </a:extLst>
            </p:cNvPr>
            <p:cNvSpPr/>
            <p:nvPr/>
          </p:nvSpPr>
          <p:spPr>
            <a:xfrm>
              <a:off x="3151901" y="1705094"/>
              <a:ext cx="172220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 </a:t>
              </a:r>
              <a:r>
                <a:rPr lang="en-US" sz="2200" b="1" dirty="0">
                  <a:solidFill>
                    <a:srgbClr val="7030A0"/>
                  </a:solidFill>
                  <a:highlight>
                    <a:srgbClr val="EFE5F7"/>
                  </a:highlight>
                </a:rPr>
                <a:t>hours, rate </a:t>
              </a:r>
              <a:r>
                <a:rPr lang="en-US" sz="2200" dirty="0">
                  <a:solidFill>
                    <a:srgbClr val="7030A0"/>
                  </a:solidFill>
                  <a:highlight>
                    <a:srgbClr val="EFE5F7"/>
                  </a:highlight>
                </a:rPr>
                <a:t>=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7390A5-0E1F-4B1A-84D4-C4AC3B90B5BA}"/>
                </a:ext>
              </a:extLst>
            </p:cNvPr>
            <p:cNvGrpSpPr/>
            <p:nvPr/>
          </p:nvGrpSpPr>
          <p:grpSpPr>
            <a:xfrm>
              <a:off x="3710152" y="2102069"/>
              <a:ext cx="630620" cy="2049517"/>
              <a:chOff x="4031019" y="3237186"/>
              <a:chExt cx="630620" cy="2049517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27112B5-F0EF-43D5-9893-3DA4ACDCE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1019" y="3237186"/>
                <a:ext cx="630620" cy="204951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54883D-0890-4D4D-84FB-D4F8D0288696}"/>
                  </a:ext>
                </a:extLst>
              </p:cNvPr>
              <p:cNvSpPr txBox="1"/>
              <p:nvPr/>
            </p:nvSpPr>
            <p:spPr>
              <a:xfrm>
                <a:off x="4217250" y="389145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40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302B32-F22B-4F2B-8C61-85BCBFF3C421}"/>
                </a:ext>
              </a:extLst>
            </p:cNvPr>
            <p:cNvGrpSpPr/>
            <p:nvPr/>
          </p:nvGrpSpPr>
          <p:grpSpPr>
            <a:xfrm>
              <a:off x="4372303" y="2081048"/>
              <a:ext cx="1834055" cy="2065283"/>
              <a:chOff x="2827584" y="3221420"/>
              <a:chExt cx="1834055" cy="206528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98B9388-9341-4D5F-BE6E-B97F7501F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584" y="3221420"/>
                <a:ext cx="1834055" cy="206528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BECE80-360F-418A-B8EF-193DEF2F4F59}"/>
                  </a:ext>
                </a:extLst>
              </p:cNvPr>
              <p:cNvSpPr txBox="1"/>
              <p:nvPr/>
            </p:nvSpPr>
            <p:spPr>
              <a:xfrm>
                <a:off x="3334049" y="3891457"/>
                <a:ext cx="71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20.25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1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Returning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E1AA7-358C-4347-865D-431B9F1F53D5}"/>
              </a:ext>
            </a:extLst>
          </p:cNvPr>
          <p:cNvGrpSpPr/>
          <p:nvPr/>
        </p:nvGrpSpPr>
        <p:grpSpPr>
          <a:xfrm>
            <a:off x="1543875" y="4429025"/>
            <a:ext cx="3752108" cy="2205455"/>
            <a:chOff x="7006802" y="3583005"/>
            <a:chExt cx="3752108" cy="2205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EC291F-D0CD-433F-B9CA-008626288B4D}"/>
                </a:ext>
              </a:extLst>
            </p:cNvPr>
            <p:cNvGrpSpPr/>
            <p:nvPr/>
          </p:nvGrpSpPr>
          <p:grpSpPr>
            <a:xfrm>
              <a:off x="10227733" y="4732034"/>
              <a:ext cx="531177" cy="822960"/>
              <a:chOff x="9321800" y="4750750"/>
              <a:chExt cx="531177" cy="8229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813F21-0AB4-4BF8-9D12-006B77421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5A46D0-0233-48A4-901D-E6D190D81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75ABAE-B7C9-4E63-B14D-660251F8A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D32441-3992-453A-9AE0-CAD3AA0F6DA2}"/>
                </a:ext>
              </a:extLst>
            </p:cNvPr>
            <p:cNvSpPr txBox="1"/>
            <p:nvPr/>
          </p:nvSpPr>
          <p:spPr>
            <a:xfrm>
              <a:off x="9610195" y="5265240"/>
              <a:ext cx="680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Return</a:t>
              </a:r>
            </a:p>
            <a:p>
              <a:pPr algn="ctr"/>
              <a:r>
                <a:rPr lang="en-US" sz="1400" dirty="0"/>
                <a:t>value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42395E-6498-4490-A53E-BBCFF6669351}"/>
                </a:ext>
              </a:extLst>
            </p:cNvPr>
            <p:cNvSpPr txBox="1"/>
            <p:nvPr/>
          </p:nvSpPr>
          <p:spPr>
            <a:xfrm>
              <a:off x="8009905" y="3583005"/>
              <a:ext cx="267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…with one return value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5D9EAE-3B90-402E-B045-E0D5CC035EE7}"/>
                </a:ext>
              </a:extLst>
            </p:cNvPr>
            <p:cNvGrpSpPr/>
            <p:nvPr/>
          </p:nvGrpSpPr>
          <p:grpSpPr>
            <a:xfrm>
              <a:off x="7006802" y="4319605"/>
              <a:ext cx="3361478" cy="981723"/>
              <a:chOff x="936202" y="4312920"/>
              <a:chExt cx="3361478" cy="98172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CF7EBC3-6D8F-4BA3-B311-8D3D1E7A56B1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F76442C-0D2D-4476-B87C-7F93F3F48F77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9024" y="4466809"/>
                <a:ext cx="356893" cy="17292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4021C5-54EE-4FAC-A547-8E50C81F7982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V="1">
                <a:off x="2109024" y="4936067"/>
                <a:ext cx="359009" cy="2046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17657-4506-4DBD-B21A-63A29762C259}"/>
                  </a:ext>
                </a:extLst>
              </p:cNvPr>
              <p:cNvSpPr txBox="1"/>
              <p:nvPr/>
            </p:nvSpPr>
            <p:spPr>
              <a:xfrm>
                <a:off x="1062840" y="4312920"/>
                <a:ext cx="1046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Argument 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7F7949-8974-4D65-91D8-22EC14FE9B01}"/>
                  </a:ext>
                </a:extLst>
              </p:cNvPr>
              <p:cNvSpPr txBox="1"/>
              <p:nvPr/>
            </p:nvSpPr>
            <p:spPr>
              <a:xfrm>
                <a:off x="936202" y="4986866"/>
                <a:ext cx="1172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…Argument n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5566D0B-FB37-4EC6-8F13-AA69B315B7B8}"/>
              </a:ext>
            </a:extLst>
          </p:cNvPr>
          <p:cNvSpPr txBox="1"/>
          <p:nvPr/>
        </p:nvSpPr>
        <p:spPr>
          <a:xfrm>
            <a:off x="457200" y="3738880"/>
            <a:ext cx="111658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/>
              <a:t>A </a:t>
            </a:r>
            <a:r>
              <a:rPr lang="en-US" sz="1750" b="1" i="1" dirty="0"/>
              <a:t>value returning function </a:t>
            </a:r>
            <a:r>
              <a:rPr lang="en-US" sz="1750" dirty="0"/>
              <a:t>is a function that executes the statements that it contains and, prior to terminating, it returns one or more values to the calling program.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CDDDF1-C58B-4CB7-8141-6861E4E27E0F}"/>
              </a:ext>
            </a:extLst>
          </p:cNvPr>
          <p:cNvGrpSpPr/>
          <p:nvPr/>
        </p:nvGrpSpPr>
        <p:grpSpPr>
          <a:xfrm>
            <a:off x="6308915" y="4429025"/>
            <a:ext cx="4016798" cy="2325292"/>
            <a:chOff x="6308915" y="4429025"/>
            <a:chExt cx="4016798" cy="23252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EEA3DE-CCCA-4E27-BE23-04927226E24B}"/>
                </a:ext>
              </a:extLst>
            </p:cNvPr>
            <p:cNvGrpSpPr/>
            <p:nvPr/>
          </p:nvGrpSpPr>
          <p:grpSpPr>
            <a:xfrm>
              <a:off x="9407926" y="5771094"/>
              <a:ext cx="917787" cy="822960"/>
              <a:chOff x="9321800" y="4750750"/>
              <a:chExt cx="531177" cy="8229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F92D8F-A0C5-49B8-9D77-BEAACDFEF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5A1FDD-06AB-4DFA-B4F7-958EE8B1C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8278AD2-C41B-481D-9E2F-99436E63B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076023-9F4E-488A-9F05-E403C60116DA}"/>
                </a:ext>
              </a:extLst>
            </p:cNvPr>
            <p:cNvGrpSpPr/>
            <p:nvPr/>
          </p:nvGrpSpPr>
          <p:grpSpPr>
            <a:xfrm>
              <a:off x="9529846" y="5578054"/>
              <a:ext cx="531177" cy="822960"/>
              <a:chOff x="9321800" y="4750750"/>
              <a:chExt cx="531177" cy="8229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6ACD76-9E3F-4B45-958E-FB52BC981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21F34EC-5932-4D30-88BC-5CB1B07EF4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F5ECBEC-1CE9-4401-8877-1D50AA5C5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DD2803-1ABE-4DCB-9AA1-748180139BF5}"/>
                </a:ext>
              </a:extLst>
            </p:cNvPr>
            <p:cNvSpPr txBox="1"/>
            <p:nvPr/>
          </p:nvSpPr>
          <p:spPr>
            <a:xfrm>
              <a:off x="8356373" y="6223020"/>
              <a:ext cx="124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Return value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AB8C48-54FD-44D3-89A4-DE367039AF30}"/>
                </a:ext>
              </a:extLst>
            </p:cNvPr>
            <p:cNvSpPr txBox="1"/>
            <p:nvPr/>
          </p:nvSpPr>
          <p:spPr>
            <a:xfrm>
              <a:off x="7052836" y="4429025"/>
              <a:ext cx="2959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…with many return values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C78172-36FC-4DC2-A8C8-C7FD8DDF40B4}"/>
                </a:ext>
              </a:extLst>
            </p:cNvPr>
            <p:cNvGrpSpPr/>
            <p:nvPr/>
          </p:nvGrpSpPr>
          <p:grpSpPr>
            <a:xfrm>
              <a:off x="6308915" y="5165625"/>
              <a:ext cx="3361478" cy="981723"/>
              <a:chOff x="936202" y="4312920"/>
              <a:chExt cx="3361478" cy="981723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4CC9C20-33FB-43B3-BDE8-9A2B1EC1EBB2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CC516EF-08DF-4E94-A606-50E2EA37F0B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2109024" y="4466809"/>
                <a:ext cx="356893" cy="17292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970177C-F466-4DF8-A367-DFE56AD1AAF5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 flipV="1">
                <a:off x="2109024" y="4936067"/>
                <a:ext cx="359009" cy="2046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C0D5AB-A0A8-4121-A0E8-97142769E688}"/>
                  </a:ext>
                </a:extLst>
              </p:cNvPr>
              <p:cNvSpPr txBox="1"/>
              <p:nvPr/>
            </p:nvSpPr>
            <p:spPr>
              <a:xfrm>
                <a:off x="1062840" y="4312920"/>
                <a:ext cx="1046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Argument 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F03936-0870-4BAD-B620-9598B65CCB8D}"/>
                  </a:ext>
                </a:extLst>
              </p:cNvPr>
              <p:cNvSpPr txBox="1"/>
              <p:nvPr/>
            </p:nvSpPr>
            <p:spPr>
              <a:xfrm>
                <a:off x="936202" y="4986866"/>
                <a:ext cx="1172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…Argument n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126324-7F08-40D8-B21A-15CF2AA2C40C}"/>
                </a:ext>
              </a:extLst>
            </p:cNvPr>
            <p:cNvSpPr txBox="1"/>
            <p:nvPr/>
          </p:nvSpPr>
          <p:spPr>
            <a:xfrm>
              <a:off x="8183653" y="6446540"/>
              <a:ext cx="124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Return value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3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86C66A-896F-46C0-BC07-B5FF86F1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Value-Returning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B05FA-82EF-413D-942F-2B58B3CB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C65E80-A660-4DDE-A7E5-82A325C8D87B}"/>
              </a:ext>
            </a:extLst>
          </p:cNvPr>
          <p:cNvGrpSpPr/>
          <p:nvPr/>
        </p:nvGrpSpPr>
        <p:grpSpPr>
          <a:xfrm>
            <a:off x="6372923" y="2029135"/>
            <a:ext cx="4804478" cy="1403490"/>
            <a:chOff x="4502082" y="3416499"/>
            <a:chExt cx="4804478" cy="14034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144EED-C51E-4958-BBF9-3CBAD8F257E4}"/>
                </a:ext>
              </a:extLst>
            </p:cNvPr>
            <p:cNvSpPr/>
            <p:nvPr/>
          </p:nvSpPr>
          <p:spPr>
            <a:xfrm>
              <a:off x="5008880" y="3416499"/>
              <a:ext cx="4297680" cy="40011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highlight>
                    <a:srgbClr val="EFE5F7"/>
                  </a:highlight>
                </a:rPr>
                <a:t>last_name</a:t>
              </a:r>
              <a:r>
                <a:rPr lang="en-US" sz="2000" dirty="0"/>
                <a:t> = </a:t>
              </a:r>
              <a:r>
                <a:rPr lang="en-US" sz="2000" b="1" dirty="0"/>
                <a:t>input</a:t>
              </a:r>
              <a:r>
                <a:rPr lang="en-US" sz="2000" dirty="0"/>
                <a:t>('Enter last name: ')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51E7BA-E2B4-4246-88CF-B539CA2AC69F}"/>
                </a:ext>
              </a:extLst>
            </p:cNvPr>
            <p:cNvGrpSpPr/>
            <p:nvPr/>
          </p:nvGrpSpPr>
          <p:grpSpPr>
            <a:xfrm>
              <a:off x="4502082" y="3866203"/>
              <a:ext cx="2371682" cy="953786"/>
              <a:chOff x="2602162" y="2230443"/>
              <a:chExt cx="2371682" cy="95378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53A1F4-5987-460D-8585-1D1CBF7A8AD7}"/>
                  </a:ext>
                </a:extLst>
              </p:cNvPr>
              <p:cNvSpPr txBox="1"/>
              <p:nvPr/>
            </p:nvSpPr>
            <p:spPr>
              <a:xfrm>
                <a:off x="2602162" y="2537898"/>
                <a:ext cx="2371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Always, store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returned value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AE1C575-F4EE-4168-9A83-50C56DF56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447" y="2230443"/>
                <a:ext cx="0" cy="316913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10867CA-F5C2-46A6-8477-5F0B959F7551}"/>
              </a:ext>
            </a:extLst>
          </p:cNvPr>
          <p:cNvSpPr txBox="1"/>
          <p:nvPr/>
        </p:nvSpPr>
        <p:spPr>
          <a:xfrm>
            <a:off x="420764" y="957492"/>
            <a:ext cx="5488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You have CALLED a value-returning function before!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0525B-87F8-40D1-A179-9AE8542A2859}"/>
              </a:ext>
            </a:extLst>
          </p:cNvPr>
          <p:cNvSpPr txBox="1"/>
          <p:nvPr/>
        </p:nvSpPr>
        <p:spPr>
          <a:xfrm>
            <a:off x="9333186" y="1439918"/>
            <a:ext cx="995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argument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C9AC9-A66E-447C-BFA8-1EAD2A7AF515}"/>
              </a:ext>
            </a:extLst>
          </p:cNvPr>
          <p:cNvSpPr txBox="1"/>
          <p:nvPr/>
        </p:nvSpPr>
        <p:spPr>
          <a:xfrm>
            <a:off x="6826468" y="1439918"/>
            <a:ext cx="120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return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B15E9-30B1-4022-965E-F74B3A00AE17}"/>
              </a:ext>
            </a:extLst>
          </p:cNvPr>
          <p:cNvCxnSpPr>
            <a:cxnSpLocks/>
          </p:cNvCxnSpPr>
          <p:nvPr/>
        </p:nvCxnSpPr>
        <p:spPr>
          <a:xfrm>
            <a:off x="7388773" y="1749974"/>
            <a:ext cx="0" cy="220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E8D60E-3A05-46E3-A743-2EC5912652D9}"/>
              </a:ext>
            </a:extLst>
          </p:cNvPr>
          <p:cNvCxnSpPr>
            <a:cxnSpLocks/>
          </p:cNvCxnSpPr>
          <p:nvPr/>
        </p:nvCxnSpPr>
        <p:spPr>
          <a:xfrm>
            <a:off x="9863959" y="1749974"/>
            <a:ext cx="0" cy="220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3103CF-C312-41CD-8C1C-C8BD35AFD2B1}"/>
              </a:ext>
            </a:extLst>
          </p:cNvPr>
          <p:cNvGrpSpPr/>
          <p:nvPr/>
        </p:nvGrpSpPr>
        <p:grpSpPr>
          <a:xfrm>
            <a:off x="1302713" y="1977137"/>
            <a:ext cx="3529413" cy="1150060"/>
            <a:chOff x="756175" y="1977136"/>
            <a:chExt cx="3529413" cy="11500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AB45E9-B4EA-4FD2-A754-A379173CC0E0}"/>
                </a:ext>
              </a:extLst>
            </p:cNvPr>
            <p:cNvGrpSpPr/>
            <p:nvPr/>
          </p:nvGrpSpPr>
          <p:grpSpPr>
            <a:xfrm>
              <a:off x="3754411" y="2163593"/>
              <a:ext cx="531177" cy="822960"/>
              <a:chOff x="9321800" y="4750750"/>
              <a:chExt cx="531177" cy="8229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4EDE7CB-B325-4BFE-837E-6AD0835C3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340E3DD-DE3E-4F7D-B599-C9A0683C3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6577D2E-C394-4C19-BE64-ECEB339B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236770-5602-4E40-B8E3-472744E1343B}"/>
                </a:ext>
              </a:extLst>
            </p:cNvPr>
            <p:cNvSpPr txBox="1"/>
            <p:nvPr/>
          </p:nvSpPr>
          <p:spPr>
            <a:xfrm>
              <a:off x="2185339" y="2819419"/>
              <a:ext cx="16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user-inputted value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F126F1-283F-47FA-B149-853F0E73821D}"/>
                </a:ext>
              </a:extLst>
            </p:cNvPr>
            <p:cNvGrpSpPr/>
            <p:nvPr/>
          </p:nvGrpSpPr>
          <p:grpSpPr>
            <a:xfrm>
              <a:off x="756175" y="2045804"/>
              <a:ext cx="1656825" cy="307777"/>
              <a:chOff x="812055" y="4607560"/>
              <a:chExt cx="1656825" cy="30777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97289E1-71A5-4662-BD41-9DAA138D9F6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2037904" y="4761449"/>
                <a:ext cx="430976" cy="6131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6FEE15-FB3D-4F6D-BC8E-9F4ACB805AE7}"/>
                  </a:ext>
                </a:extLst>
              </p:cNvPr>
              <p:cNvSpPr txBox="1"/>
              <p:nvPr/>
            </p:nvSpPr>
            <p:spPr>
              <a:xfrm>
                <a:off x="812055" y="4607560"/>
                <a:ext cx="12258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Text to display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5D363C9-DEBD-440A-9099-6DF20DAB35BD}"/>
                </a:ext>
              </a:extLst>
            </p:cNvPr>
            <p:cNvSpPr/>
            <p:nvPr/>
          </p:nvSpPr>
          <p:spPr>
            <a:xfrm>
              <a:off x="2434020" y="1977136"/>
              <a:ext cx="1454807" cy="4808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input()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D5FD0C-A10D-4CCB-8E2B-3B5AF0B71B7D}"/>
              </a:ext>
            </a:extLst>
          </p:cNvPr>
          <p:cNvGrpSpPr/>
          <p:nvPr/>
        </p:nvGrpSpPr>
        <p:grpSpPr>
          <a:xfrm>
            <a:off x="2088829" y="4937312"/>
            <a:ext cx="9866478" cy="1428223"/>
            <a:chOff x="2088829" y="4937312"/>
            <a:chExt cx="9866478" cy="1428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6A9F88-5A88-4162-A394-82D5C3BBD4F6}"/>
                </a:ext>
              </a:extLst>
            </p:cNvPr>
            <p:cNvGrpSpPr/>
            <p:nvPr/>
          </p:nvGrpSpPr>
          <p:grpSpPr>
            <a:xfrm>
              <a:off x="2088829" y="4937312"/>
              <a:ext cx="3302980" cy="1428223"/>
              <a:chOff x="2814043" y="4170056"/>
              <a:chExt cx="3302980" cy="14282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190BEA-9E7F-4E7F-BF38-77A1C6AD9A01}"/>
                  </a:ext>
                </a:extLst>
              </p:cNvPr>
              <p:cNvSpPr txBox="1"/>
              <p:nvPr/>
            </p:nvSpPr>
            <p:spPr>
              <a:xfrm>
                <a:off x="2814043" y="4644172"/>
                <a:ext cx="33029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Warning: if you do not code the</a:t>
                </a:r>
              </a:p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</a:rPr>
                  <a:t>returned value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it still runs </a:t>
                </a:r>
                <a:br>
                  <a:rPr lang="en-US" sz="1400" dirty="0">
                    <a:solidFill>
                      <a:srgbClr val="C00000"/>
                    </a:solidFill>
                  </a:rPr>
                </a:br>
                <a:r>
                  <a:rPr lang="en-US" sz="1400" dirty="0">
                    <a:solidFill>
                      <a:srgbClr val="C00000"/>
                    </a:solidFill>
                  </a:rPr>
                  <a:t>BUT… you won’t have the value in a variable to work with!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44B146-825F-4006-BC5A-615E47495E36}"/>
                  </a:ext>
                </a:extLst>
              </p:cNvPr>
              <p:cNvSpPr/>
              <p:nvPr/>
            </p:nvSpPr>
            <p:spPr>
              <a:xfrm>
                <a:off x="3044359" y="4170056"/>
                <a:ext cx="2842348" cy="401943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input</a:t>
                </a:r>
                <a:r>
                  <a:rPr lang="en-US" sz="2000" dirty="0"/>
                  <a:t>('Enter last name: ')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548DF5-BEAF-4E52-8D8C-172B2B5AE2BD}"/>
                </a:ext>
              </a:extLst>
            </p:cNvPr>
            <p:cNvGrpSpPr/>
            <p:nvPr/>
          </p:nvGrpSpPr>
          <p:grpSpPr>
            <a:xfrm>
              <a:off x="7872248" y="5631055"/>
              <a:ext cx="4083059" cy="646331"/>
              <a:chOff x="7903779" y="5389317"/>
              <a:chExt cx="4083059" cy="6463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A05117-FC6B-4518-A934-BD454E1D5641}"/>
                  </a:ext>
                </a:extLst>
              </p:cNvPr>
              <p:cNvSpPr txBox="1"/>
              <p:nvPr/>
            </p:nvSpPr>
            <p:spPr>
              <a:xfrm>
                <a:off x="7903779" y="5389317"/>
                <a:ext cx="375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Now, it’s time to CODE/DEFINE our own value-returning functions…</a:t>
                </a: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5C83CD9-FA9D-4C1A-B64F-9E9BFFD67BA4}"/>
                  </a:ext>
                </a:extLst>
              </p:cNvPr>
              <p:cNvSpPr/>
              <p:nvPr/>
            </p:nvSpPr>
            <p:spPr>
              <a:xfrm rot="5400000">
                <a:off x="11634952" y="5549572"/>
                <a:ext cx="377952" cy="325821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D257FC-814C-4A03-A637-DBE5C7F7AA1A}"/>
              </a:ext>
            </a:extLst>
          </p:cNvPr>
          <p:cNvCxnSpPr/>
          <p:nvPr/>
        </p:nvCxnSpPr>
        <p:spPr>
          <a:xfrm>
            <a:off x="346841" y="4204138"/>
            <a:ext cx="11309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Value-Returning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591F9-F9DB-4E1D-B0F8-0864D8037F3C}"/>
              </a:ext>
            </a:extLst>
          </p:cNvPr>
          <p:cNvGrpSpPr/>
          <p:nvPr/>
        </p:nvGrpSpPr>
        <p:grpSpPr>
          <a:xfrm>
            <a:off x="669145" y="1436177"/>
            <a:ext cx="4063427" cy="1045590"/>
            <a:chOff x="6649913" y="3945698"/>
            <a:chExt cx="3163044" cy="81390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C66542-C6CD-449E-85F2-819723C850FC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224B65-FC65-4EDD-BA50-22631D8AD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8BDC0C-F50E-4786-B56F-47AE8A579888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F93761-BF6D-4EB2-B211-286227845438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calc total pay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A859A7-01C4-4D2D-84B8-2DB3AC767A6A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084197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243449-343F-420C-BF6B-2A79EEBBB8CC}"/>
                </a:ext>
              </a:extLst>
            </p:cNvPr>
            <p:cNvSpPr txBox="1"/>
            <p:nvPr/>
          </p:nvSpPr>
          <p:spPr>
            <a:xfrm>
              <a:off x="6649913" y="3945698"/>
              <a:ext cx="920432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hours worked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AE1D2F-0ADE-4318-A94D-175A4E35FA14}"/>
                </a:ext>
              </a:extLst>
            </p:cNvPr>
            <p:cNvSpPr txBox="1"/>
            <p:nvPr/>
          </p:nvSpPr>
          <p:spPr>
            <a:xfrm>
              <a:off x="8608538" y="4520025"/>
              <a:ext cx="642221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total pay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AE649D-C3BF-4D36-8A11-455555992DD6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307275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238502-EAA6-4512-BE4F-F6088A1D6C2E}"/>
                </a:ext>
              </a:extLst>
            </p:cNvPr>
            <p:cNvSpPr txBox="1"/>
            <p:nvPr/>
          </p:nvSpPr>
          <p:spPr>
            <a:xfrm>
              <a:off x="6965658" y="4168776"/>
              <a:ext cx="604687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pay rate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5B536-6265-4E77-A152-A8BD4253B6B3}"/>
              </a:ext>
            </a:extLst>
          </p:cNvPr>
          <p:cNvGrpSpPr/>
          <p:nvPr/>
        </p:nvGrpSpPr>
        <p:grpSpPr>
          <a:xfrm>
            <a:off x="2984500" y="3015890"/>
            <a:ext cx="6057900" cy="2332000"/>
            <a:chOff x="2984500" y="3015890"/>
            <a:chExt cx="6057900" cy="2332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F9930-E33A-4581-BA00-39C205C6BD86}"/>
                </a:ext>
              </a:extLst>
            </p:cNvPr>
            <p:cNvSpPr/>
            <p:nvPr/>
          </p:nvSpPr>
          <p:spPr>
            <a:xfrm>
              <a:off x="2984500" y="3436402"/>
              <a:ext cx="6057900" cy="11079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def calc_total_pay</a:t>
              </a:r>
              <a:r>
                <a:rPr lang="en-US" sz="2200" dirty="0"/>
                <a:t>(</a:t>
              </a:r>
              <a:r>
                <a:rPr lang="en-US" sz="2200" b="1" dirty="0">
                  <a:solidFill>
                    <a:schemeClr val="accent4">
                      <a:lumMod val="75000"/>
                    </a:schemeClr>
                  </a:solidFill>
                </a:rPr>
                <a:t>hours_worked, pay_rate</a:t>
              </a:r>
              <a:r>
                <a:rPr lang="en-US" sz="2200" dirty="0"/>
                <a:t>):</a:t>
              </a:r>
            </a:p>
            <a:p>
              <a:r>
                <a:rPr lang="en-US" sz="2200" dirty="0"/>
                <a:t>    total_pay = </a:t>
              </a:r>
              <a:r>
                <a:rPr lang="en-US" sz="2200" dirty="0">
                  <a:solidFill>
                    <a:schemeClr val="accent4">
                      <a:lumMod val="75000"/>
                    </a:schemeClr>
                  </a:solidFill>
                </a:rPr>
                <a:t>hours_worked </a:t>
              </a:r>
              <a:r>
                <a:rPr lang="en-US" sz="2200" dirty="0"/>
                <a:t>* </a:t>
              </a:r>
              <a:r>
                <a:rPr lang="en-US" sz="2200" dirty="0">
                  <a:solidFill>
                    <a:schemeClr val="accent4">
                      <a:lumMod val="75000"/>
                    </a:schemeClr>
                  </a:solidFill>
                </a:rPr>
                <a:t>pay_rate</a:t>
              </a:r>
            </a:p>
            <a:p>
              <a:r>
                <a:rPr lang="en-US" sz="2200" dirty="0"/>
                <a:t>    </a:t>
              </a:r>
              <a:r>
                <a:rPr lang="en-US" sz="2200" b="1" dirty="0">
                  <a:solidFill>
                    <a:srgbClr val="00B0F0"/>
                  </a:solidFill>
                </a:rPr>
                <a:t>return</a:t>
              </a:r>
              <a:r>
                <a:rPr lang="en-US" sz="2200" b="1" dirty="0">
                  <a:solidFill>
                    <a:srgbClr val="7030A0"/>
                  </a:solidFill>
                </a:rPr>
                <a:t> </a:t>
              </a:r>
              <a:r>
                <a:rPr lang="en-US" sz="2200" b="1" dirty="0">
                  <a:solidFill>
                    <a:srgbClr val="7030A0"/>
                  </a:solidFill>
                  <a:highlight>
                    <a:srgbClr val="EFE5F7"/>
                  </a:highlight>
                </a:rPr>
                <a:t>total_pay</a:t>
              </a:r>
              <a:endParaRPr lang="en-US" sz="2200" dirty="0">
                <a:highlight>
                  <a:srgbClr val="EFE5F7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5E8ED7-350A-418F-8975-8ECAEC3BFBCF}"/>
                </a:ext>
              </a:extLst>
            </p:cNvPr>
            <p:cNvSpPr txBox="1"/>
            <p:nvPr/>
          </p:nvSpPr>
          <p:spPr>
            <a:xfrm>
              <a:off x="5568928" y="3015890"/>
              <a:ext cx="1062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parameter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E2EA6D-67F9-4485-B67D-02699E8E46DF}"/>
                </a:ext>
              </a:extLst>
            </p:cNvPr>
            <p:cNvSpPr txBox="1"/>
            <p:nvPr/>
          </p:nvSpPr>
          <p:spPr>
            <a:xfrm>
              <a:off x="4214997" y="4763115"/>
              <a:ext cx="711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return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value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C82C55-6F9D-41A6-BBFB-6A3075EF5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980" y="4583388"/>
              <a:ext cx="0" cy="2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CF0108-9CB6-4EEA-B9F0-816D935399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938" y="3325946"/>
              <a:ext cx="0" cy="2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321B06-AF7F-42B6-82F1-4AE284649CD8}"/>
                </a:ext>
              </a:extLst>
            </p:cNvPr>
            <p:cNvSpPr txBox="1"/>
            <p:nvPr/>
          </p:nvSpPr>
          <p:spPr>
            <a:xfrm>
              <a:off x="3219844" y="4763115"/>
              <a:ext cx="897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return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keyword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E95D3D2-AF93-4E95-8702-CC3DB6387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300" y="4583388"/>
              <a:ext cx="0" cy="2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7281E4-6B06-4E3E-9FA6-2F919F1F28B6}"/>
                </a:ext>
              </a:extLst>
            </p:cNvPr>
            <p:cNvSpPr txBox="1"/>
            <p:nvPr/>
          </p:nvSpPr>
          <p:spPr>
            <a:xfrm>
              <a:off x="6991327" y="3015890"/>
              <a:ext cx="1062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parameter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463B4B-8934-4AF8-A658-0719A1E619DE}"/>
                </a:ext>
              </a:extLst>
            </p:cNvPr>
            <p:cNvCxnSpPr>
              <a:cxnSpLocks/>
            </p:cNvCxnSpPr>
            <p:nvPr/>
          </p:nvCxnSpPr>
          <p:spPr>
            <a:xfrm>
              <a:off x="7522338" y="3325946"/>
              <a:ext cx="0" cy="2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EAC03D-0622-436A-9FC2-BB8E9763675A}"/>
              </a:ext>
            </a:extLst>
          </p:cNvPr>
          <p:cNvSpPr txBox="1"/>
          <p:nvPr/>
        </p:nvSpPr>
        <p:spPr>
          <a:xfrm>
            <a:off x="5459774" y="1589164"/>
            <a:ext cx="3410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Feed me the hours worked &amp; the pay rate, and I will determine &amp; return the total pay!</a:t>
            </a:r>
          </a:p>
        </p:txBody>
      </p:sp>
    </p:spTree>
    <p:extLst>
      <p:ext uri="{BB962C8B-B14F-4D97-AF65-F5344CB8AC3E}">
        <p14:creationId xmlns:p14="http://schemas.microsoft.com/office/powerpoint/2010/main" val="42198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886B6F2-4E00-4534-A730-22075C32F567}"/>
              </a:ext>
            </a:extLst>
          </p:cNvPr>
          <p:cNvSpPr/>
          <p:nvPr/>
        </p:nvSpPr>
        <p:spPr>
          <a:xfrm>
            <a:off x="3273413" y="1527503"/>
            <a:ext cx="5839056" cy="5019040"/>
          </a:xfrm>
          <a:custGeom>
            <a:avLst/>
            <a:gdLst>
              <a:gd name="connsiteX0" fmla="*/ 0 w 5839056"/>
              <a:gd name="connsiteY0" fmla="*/ 0 h 5019040"/>
              <a:gd name="connsiteX1" fmla="*/ 467124 w 5839056"/>
              <a:gd name="connsiteY1" fmla="*/ 0 h 5019040"/>
              <a:gd name="connsiteX2" fmla="*/ 1109421 w 5839056"/>
              <a:gd name="connsiteY2" fmla="*/ 0 h 5019040"/>
              <a:gd name="connsiteX3" fmla="*/ 1693326 w 5839056"/>
              <a:gd name="connsiteY3" fmla="*/ 0 h 5019040"/>
              <a:gd name="connsiteX4" fmla="*/ 2218841 w 5839056"/>
              <a:gd name="connsiteY4" fmla="*/ 0 h 5019040"/>
              <a:gd name="connsiteX5" fmla="*/ 2627575 w 5839056"/>
              <a:gd name="connsiteY5" fmla="*/ 0 h 5019040"/>
              <a:gd name="connsiteX6" fmla="*/ 3211481 w 5839056"/>
              <a:gd name="connsiteY6" fmla="*/ 0 h 5019040"/>
              <a:gd name="connsiteX7" fmla="*/ 3678605 w 5839056"/>
              <a:gd name="connsiteY7" fmla="*/ 0 h 5019040"/>
              <a:gd name="connsiteX8" fmla="*/ 4145730 w 5839056"/>
              <a:gd name="connsiteY8" fmla="*/ 0 h 5019040"/>
              <a:gd name="connsiteX9" fmla="*/ 4671245 w 5839056"/>
              <a:gd name="connsiteY9" fmla="*/ 0 h 5019040"/>
              <a:gd name="connsiteX10" fmla="*/ 5255150 w 5839056"/>
              <a:gd name="connsiteY10" fmla="*/ 0 h 5019040"/>
              <a:gd name="connsiteX11" fmla="*/ 5839056 w 5839056"/>
              <a:gd name="connsiteY11" fmla="*/ 0 h 5019040"/>
              <a:gd name="connsiteX12" fmla="*/ 5839056 w 5839056"/>
              <a:gd name="connsiteY12" fmla="*/ 557671 h 5019040"/>
              <a:gd name="connsiteX13" fmla="*/ 5839056 w 5839056"/>
              <a:gd name="connsiteY13" fmla="*/ 1014961 h 5019040"/>
              <a:gd name="connsiteX14" fmla="*/ 5839056 w 5839056"/>
              <a:gd name="connsiteY14" fmla="*/ 1422061 h 5019040"/>
              <a:gd name="connsiteX15" fmla="*/ 5839056 w 5839056"/>
              <a:gd name="connsiteY15" fmla="*/ 1879352 h 5019040"/>
              <a:gd name="connsiteX16" fmla="*/ 5839056 w 5839056"/>
              <a:gd name="connsiteY16" fmla="*/ 2437023 h 5019040"/>
              <a:gd name="connsiteX17" fmla="*/ 5839056 w 5839056"/>
              <a:gd name="connsiteY17" fmla="*/ 2894313 h 5019040"/>
              <a:gd name="connsiteX18" fmla="*/ 5839056 w 5839056"/>
              <a:gd name="connsiteY18" fmla="*/ 3451984 h 5019040"/>
              <a:gd name="connsiteX19" fmla="*/ 5839056 w 5839056"/>
              <a:gd name="connsiteY19" fmla="*/ 3859084 h 5019040"/>
              <a:gd name="connsiteX20" fmla="*/ 5839056 w 5839056"/>
              <a:gd name="connsiteY20" fmla="*/ 4366565 h 5019040"/>
              <a:gd name="connsiteX21" fmla="*/ 5839056 w 5839056"/>
              <a:gd name="connsiteY21" fmla="*/ 5019040 h 5019040"/>
              <a:gd name="connsiteX22" fmla="*/ 5255150 w 5839056"/>
              <a:gd name="connsiteY22" fmla="*/ 5019040 h 5019040"/>
              <a:gd name="connsiteX23" fmla="*/ 4671245 w 5839056"/>
              <a:gd name="connsiteY23" fmla="*/ 5019040 h 5019040"/>
              <a:gd name="connsiteX24" fmla="*/ 4262511 w 5839056"/>
              <a:gd name="connsiteY24" fmla="*/ 5019040 h 5019040"/>
              <a:gd name="connsiteX25" fmla="*/ 3678605 w 5839056"/>
              <a:gd name="connsiteY25" fmla="*/ 5019040 h 5019040"/>
              <a:gd name="connsiteX26" fmla="*/ 3153090 w 5839056"/>
              <a:gd name="connsiteY26" fmla="*/ 5019040 h 5019040"/>
              <a:gd name="connsiteX27" fmla="*/ 2744356 w 5839056"/>
              <a:gd name="connsiteY27" fmla="*/ 5019040 h 5019040"/>
              <a:gd name="connsiteX28" fmla="*/ 2218841 w 5839056"/>
              <a:gd name="connsiteY28" fmla="*/ 5019040 h 5019040"/>
              <a:gd name="connsiteX29" fmla="*/ 1751717 w 5839056"/>
              <a:gd name="connsiteY29" fmla="*/ 5019040 h 5019040"/>
              <a:gd name="connsiteX30" fmla="*/ 1051030 w 5839056"/>
              <a:gd name="connsiteY30" fmla="*/ 5019040 h 5019040"/>
              <a:gd name="connsiteX31" fmla="*/ 0 w 5839056"/>
              <a:gd name="connsiteY31" fmla="*/ 5019040 h 5019040"/>
              <a:gd name="connsiteX32" fmla="*/ 0 w 5839056"/>
              <a:gd name="connsiteY32" fmla="*/ 4561750 h 5019040"/>
              <a:gd name="connsiteX33" fmla="*/ 0 w 5839056"/>
              <a:gd name="connsiteY33" fmla="*/ 3903698 h 5019040"/>
              <a:gd name="connsiteX34" fmla="*/ 0 w 5839056"/>
              <a:gd name="connsiteY34" fmla="*/ 3245646 h 5019040"/>
              <a:gd name="connsiteX35" fmla="*/ 0 w 5839056"/>
              <a:gd name="connsiteY35" fmla="*/ 2738165 h 5019040"/>
              <a:gd name="connsiteX36" fmla="*/ 0 w 5839056"/>
              <a:gd name="connsiteY36" fmla="*/ 2180494 h 5019040"/>
              <a:gd name="connsiteX37" fmla="*/ 0 w 5839056"/>
              <a:gd name="connsiteY37" fmla="*/ 1622823 h 5019040"/>
              <a:gd name="connsiteX38" fmla="*/ 0 w 5839056"/>
              <a:gd name="connsiteY38" fmla="*/ 1215723 h 5019040"/>
              <a:gd name="connsiteX39" fmla="*/ 0 w 5839056"/>
              <a:gd name="connsiteY39" fmla="*/ 758433 h 5019040"/>
              <a:gd name="connsiteX40" fmla="*/ 0 w 5839056"/>
              <a:gd name="connsiteY40" fmla="*/ 0 h 501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39056" h="5019040" fill="none" extrusionOk="0">
                <a:moveTo>
                  <a:pt x="0" y="0"/>
                </a:moveTo>
                <a:cubicBezTo>
                  <a:pt x="219095" y="-2152"/>
                  <a:pt x="295720" y="27561"/>
                  <a:pt x="467124" y="0"/>
                </a:cubicBezTo>
                <a:cubicBezTo>
                  <a:pt x="638528" y="-27561"/>
                  <a:pt x="872490" y="27902"/>
                  <a:pt x="1109421" y="0"/>
                </a:cubicBezTo>
                <a:cubicBezTo>
                  <a:pt x="1346352" y="-27902"/>
                  <a:pt x="1529078" y="67147"/>
                  <a:pt x="1693326" y="0"/>
                </a:cubicBezTo>
                <a:cubicBezTo>
                  <a:pt x="1857574" y="-67147"/>
                  <a:pt x="1968969" y="7898"/>
                  <a:pt x="2218841" y="0"/>
                </a:cubicBezTo>
                <a:cubicBezTo>
                  <a:pt x="2468714" y="-7898"/>
                  <a:pt x="2519043" y="19189"/>
                  <a:pt x="2627575" y="0"/>
                </a:cubicBezTo>
                <a:cubicBezTo>
                  <a:pt x="2736107" y="-19189"/>
                  <a:pt x="2995729" y="29149"/>
                  <a:pt x="3211481" y="0"/>
                </a:cubicBezTo>
                <a:cubicBezTo>
                  <a:pt x="3427233" y="-29149"/>
                  <a:pt x="3498346" y="7965"/>
                  <a:pt x="3678605" y="0"/>
                </a:cubicBezTo>
                <a:cubicBezTo>
                  <a:pt x="3858864" y="-7965"/>
                  <a:pt x="3937919" y="29717"/>
                  <a:pt x="4145730" y="0"/>
                </a:cubicBezTo>
                <a:cubicBezTo>
                  <a:pt x="4353542" y="-29717"/>
                  <a:pt x="4479143" y="12976"/>
                  <a:pt x="4671245" y="0"/>
                </a:cubicBezTo>
                <a:cubicBezTo>
                  <a:pt x="4863348" y="-12976"/>
                  <a:pt x="5082151" y="35798"/>
                  <a:pt x="5255150" y="0"/>
                </a:cubicBezTo>
                <a:cubicBezTo>
                  <a:pt x="5428149" y="-35798"/>
                  <a:pt x="5685460" y="52713"/>
                  <a:pt x="5839056" y="0"/>
                </a:cubicBezTo>
                <a:cubicBezTo>
                  <a:pt x="5841439" y="181068"/>
                  <a:pt x="5824749" y="345407"/>
                  <a:pt x="5839056" y="557671"/>
                </a:cubicBezTo>
                <a:cubicBezTo>
                  <a:pt x="5853363" y="769935"/>
                  <a:pt x="5784408" y="881807"/>
                  <a:pt x="5839056" y="1014961"/>
                </a:cubicBezTo>
                <a:cubicBezTo>
                  <a:pt x="5893704" y="1148115"/>
                  <a:pt x="5811574" y="1231112"/>
                  <a:pt x="5839056" y="1422061"/>
                </a:cubicBezTo>
                <a:cubicBezTo>
                  <a:pt x="5866538" y="1613010"/>
                  <a:pt x="5787013" y="1787823"/>
                  <a:pt x="5839056" y="1879352"/>
                </a:cubicBezTo>
                <a:cubicBezTo>
                  <a:pt x="5891099" y="1970881"/>
                  <a:pt x="5815994" y="2319582"/>
                  <a:pt x="5839056" y="2437023"/>
                </a:cubicBezTo>
                <a:cubicBezTo>
                  <a:pt x="5862118" y="2554464"/>
                  <a:pt x="5822223" y="2784662"/>
                  <a:pt x="5839056" y="2894313"/>
                </a:cubicBezTo>
                <a:cubicBezTo>
                  <a:pt x="5855889" y="3003964"/>
                  <a:pt x="5823424" y="3327463"/>
                  <a:pt x="5839056" y="3451984"/>
                </a:cubicBezTo>
                <a:cubicBezTo>
                  <a:pt x="5854688" y="3576505"/>
                  <a:pt x="5793902" y="3709120"/>
                  <a:pt x="5839056" y="3859084"/>
                </a:cubicBezTo>
                <a:cubicBezTo>
                  <a:pt x="5884210" y="4009048"/>
                  <a:pt x="5830998" y="4170470"/>
                  <a:pt x="5839056" y="4366565"/>
                </a:cubicBezTo>
                <a:cubicBezTo>
                  <a:pt x="5847114" y="4562660"/>
                  <a:pt x="5827618" y="4791828"/>
                  <a:pt x="5839056" y="5019040"/>
                </a:cubicBezTo>
                <a:cubicBezTo>
                  <a:pt x="5679406" y="5079392"/>
                  <a:pt x="5485359" y="4965524"/>
                  <a:pt x="5255150" y="5019040"/>
                </a:cubicBezTo>
                <a:cubicBezTo>
                  <a:pt x="5024941" y="5072556"/>
                  <a:pt x="4799109" y="4960392"/>
                  <a:pt x="4671245" y="5019040"/>
                </a:cubicBezTo>
                <a:cubicBezTo>
                  <a:pt x="4543382" y="5077688"/>
                  <a:pt x="4465613" y="5015836"/>
                  <a:pt x="4262511" y="5019040"/>
                </a:cubicBezTo>
                <a:cubicBezTo>
                  <a:pt x="4059409" y="5022244"/>
                  <a:pt x="3912754" y="4977478"/>
                  <a:pt x="3678605" y="5019040"/>
                </a:cubicBezTo>
                <a:cubicBezTo>
                  <a:pt x="3444456" y="5060602"/>
                  <a:pt x="3265956" y="4958465"/>
                  <a:pt x="3153090" y="5019040"/>
                </a:cubicBezTo>
                <a:cubicBezTo>
                  <a:pt x="3040224" y="5079615"/>
                  <a:pt x="2899338" y="5002792"/>
                  <a:pt x="2744356" y="5019040"/>
                </a:cubicBezTo>
                <a:cubicBezTo>
                  <a:pt x="2589374" y="5035288"/>
                  <a:pt x="2401606" y="4963230"/>
                  <a:pt x="2218841" y="5019040"/>
                </a:cubicBezTo>
                <a:cubicBezTo>
                  <a:pt x="2036077" y="5074850"/>
                  <a:pt x="1875644" y="5006366"/>
                  <a:pt x="1751717" y="5019040"/>
                </a:cubicBezTo>
                <a:cubicBezTo>
                  <a:pt x="1627790" y="5031714"/>
                  <a:pt x="1398667" y="4945382"/>
                  <a:pt x="1051030" y="5019040"/>
                </a:cubicBezTo>
                <a:cubicBezTo>
                  <a:pt x="703393" y="5092698"/>
                  <a:pt x="454036" y="5015152"/>
                  <a:pt x="0" y="5019040"/>
                </a:cubicBezTo>
                <a:cubicBezTo>
                  <a:pt x="-46068" y="4912891"/>
                  <a:pt x="28354" y="4707648"/>
                  <a:pt x="0" y="4561750"/>
                </a:cubicBezTo>
                <a:cubicBezTo>
                  <a:pt x="-28354" y="4415852"/>
                  <a:pt x="77273" y="4150388"/>
                  <a:pt x="0" y="3903698"/>
                </a:cubicBezTo>
                <a:cubicBezTo>
                  <a:pt x="-77273" y="3657008"/>
                  <a:pt x="64366" y="3511517"/>
                  <a:pt x="0" y="3245646"/>
                </a:cubicBezTo>
                <a:cubicBezTo>
                  <a:pt x="-64366" y="2979775"/>
                  <a:pt x="55793" y="2940254"/>
                  <a:pt x="0" y="2738165"/>
                </a:cubicBezTo>
                <a:cubicBezTo>
                  <a:pt x="-55793" y="2536076"/>
                  <a:pt x="371" y="2442413"/>
                  <a:pt x="0" y="2180494"/>
                </a:cubicBezTo>
                <a:cubicBezTo>
                  <a:pt x="-371" y="1918575"/>
                  <a:pt x="44248" y="1786163"/>
                  <a:pt x="0" y="1622823"/>
                </a:cubicBezTo>
                <a:cubicBezTo>
                  <a:pt x="-44248" y="1459483"/>
                  <a:pt x="22476" y="1308014"/>
                  <a:pt x="0" y="1215723"/>
                </a:cubicBezTo>
                <a:cubicBezTo>
                  <a:pt x="-22476" y="1123432"/>
                  <a:pt x="40532" y="879851"/>
                  <a:pt x="0" y="758433"/>
                </a:cubicBezTo>
                <a:cubicBezTo>
                  <a:pt x="-40532" y="637015"/>
                  <a:pt x="61937" y="162948"/>
                  <a:pt x="0" y="0"/>
                </a:cubicBezTo>
                <a:close/>
              </a:path>
              <a:path w="5839056" h="5019040" stroke="0" extrusionOk="0">
                <a:moveTo>
                  <a:pt x="0" y="0"/>
                </a:moveTo>
                <a:cubicBezTo>
                  <a:pt x="194245" y="-59926"/>
                  <a:pt x="501641" y="78063"/>
                  <a:pt x="700687" y="0"/>
                </a:cubicBezTo>
                <a:cubicBezTo>
                  <a:pt x="899733" y="-78063"/>
                  <a:pt x="1104666" y="61502"/>
                  <a:pt x="1401373" y="0"/>
                </a:cubicBezTo>
                <a:cubicBezTo>
                  <a:pt x="1698080" y="-61502"/>
                  <a:pt x="1697630" y="49359"/>
                  <a:pt x="1985279" y="0"/>
                </a:cubicBezTo>
                <a:cubicBezTo>
                  <a:pt x="2272928" y="-49359"/>
                  <a:pt x="2295359" y="46166"/>
                  <a:pt x="2394013" y="0"/>
                </a:cubicBezTo>
                <a:cubicBezTo>
                  <a:pt x="2492667" y="-46166"/>
                  <a:pt x="2871710" y="33823"/>
                  <a:pt x="3094700" y="0"/>
                </a:cubicBezTo>
                <a:cubicBezTo>
                  <a:pt x="3317690" y="-33823"/>
                  <a:pt x="3364729" y="10801"/>
                  <a:pt x="3620215" y="0"/>
                </a:cubicBezTo>
                <a:cubicBezTo>
                  <a:pt x="3875701" y="-10801"/>
                  <a:pt x="3961191" y="24660"/>
                  <a:pt x="4145730" y="0"/>
                </a:cubicBezTo>
                <a:cubicBezTo>
                  <a:pt x="4330270" y="-24660"/>
                  <a:pt x="4406784" y="38268"/>
                  <a:pt x="4612854" y="0"/>
                </a:cubicBezTo>
                <a:cubicBezTo>
                  <a:pt x="4818924" y="-38268"/>
                  <a:pt x="5126324" y="77350"/>
                  <a:pt x="5313541" y="0"/>
                </a:cubicBezTo>
                <a:cubicBezTo>
                  <a:pt x="5500758" y="-77350"/>
                  <a:pt x="5594579" y="51911"/>
                  <a:pt x="5839056" y="0"/>
                </a:cubicBezTo>
                <a:cubicBezTo>
                  <a:pt x="5881150" y="179149"/>
                  <a:pt x="5784094" y="361729"/>
                  <a:pt x="5839056" y="507481"/>
                </a:cubicBezTo>
                <a:cubicBezTo>
                  <a:pt x="5894018" y="653233"/>
                  <a:pt x="5816190" y="788241"/>
                  <a:pt x="5839056" y="914581"/>
                </a:cubicBezTo>
                <a:cubicBezTo>
                  <a:pt x="5861922" y="1040921"/>
                  <a:pt x="5808646" y="1259945"/>
                  <a:pt x="5839056" y="1522442"/>
                </a:cubicBezTo>
                <a:cubicBezTo>
                  <a:pt x="5869466" y="1784939"/>
                  <a:pt x="5798690" y="1933381"/>
                  <a:pt x="5839056" y="2130304"/>
                </a:cubicBezTo>
                <a:cubicBezTo>
                  <a:pt x="5879422" y="2327227"/>
                  <a:pt x="5808047" y="2510058"/>
                  <a:pt x="5839056" y="2637784"/>
                </a:cubicBezTo>
                <a:cubicBezTo>
                  <a:pt x="5870065" y="2765510"/>
                  <a:pt x="5779092" y="2918350"/>
                  <a:pt x="5839056" y="3145265"/>
                </a:cubicBezTo>
                <a:cubicBezTo>
                  <a:pt x="5899020" y="3372180"/>
                  <a:pt x="5791756" y="3490919"/>
                  <a:pt x="5839056" y="3753127"/>
                </a:cubicBezTo>
                <a:cubicBezTo>
                  <a:pt x="5886356" y="4015335"/>
                  <a:pt x="5822572" y="4040202"/>
                  <a:pt x="5839056" y="4260607"/>
                </a:cubicBezTo>
                <a:cubicBezTo>
                  <a:pt x="5855540" y="4481012"/>
                  <a:pt x="5781907" y="4653960"/>
                  <a:pt x="5839056" y="5019040"/>
                </a:cubicBezTo>
                <a:cubicBezTo>
                  <a:pt x="5661741" y="5026300"/>
                  <a:pt x="5553251" y="4993985"/>
                  <a:pt x="5430322" y="5019040"/>
                </a:cubicBezTo>
                <a:cubicBezTo>
                  <a:pt x="5307393" y="5044095"/>
                  <a:pt x="5100046" y="4984324"/>
                  <a:pt x="4963198" y="5019040"/>
                </a:cubicBezTo>
                <a:cubicBezTo>
                  <a:pt x="4826350" y="5053756"/>
                  <a:pt x="4565722" y="4954416"/>
                  <a:pt x="4262511" y="5019040"/>
                </a:cubicBezTo>
                <a:cubicBezTo>
                  <a:pt x="3959300" y="5083664"/>
                  <a:pt x="3781369" y="5006622"/>
                  <a:pt x="3561824" y="5019040"/>
                </a:cubicBezTo>
                <a:cubicBezTo>
                  <a:pt x="3342279" y="5031458"/>
                  <a:pt x="3157380" y="5018410"/>
                  <a:pt x="3036309" y="5019040"/>
                </a:cubicBezTo>
                <a:cubicBezTo>
                  <a:pt x="2915239" y="5019670"/>
                  <a:pt x="2536945" y="4971284"/>
                  <a:pt x="2335622" y="5019040"/>
                </a:cubicBezTo>
                <a:cubicBezTo>
                  <a:pt x="2134299" y="5066796"/>
                  <a:pt x="1954528" y="4985267"/>
                  <a:pt x="1751717" y="5019040"/>
                </a:cubicBezTo>
                <a:cubicBezTo>
                  <a:pt x="1548906" y="5052813"/>
                  <a:pt x="1312952" y="4989108"/>
                  <a:pt x="1109421" y="5019040"/>
                </a:cubicBezTo>
                <a:cubicBezTo>
                  <a:pt x="905890" y="5048972"/>
                  <a:pt x="230420" y="4998929"/>
                  <a:pt x="0" y="5019040"/>
                </a:cubicBezTo>
                <a:cubicBezTo>
                  <a:pt x="-66696" y="4857855"/>
                  <a:pt x="29613" y="4663114"/>
                  <a:pt x="0" y="4360988"/>
                </a:cubicBezTo>
                <a:cubicBezTo>
                  <a:pt x="-29613" y="4058862"/>
                  <a:pt x="35104" y="4082058"/>
                  <a:pt x="0" y="3853507"/>
                </a:cubicBezTo>
                <a:cubicBezTo>
                  <a:pt x="-35104" y="3624956"/>
                  <a:pt x="47742" y="3390402"/>
                  <a:pt x="0" y="3245646"/>
                </a:cubicBezTo>
                <a:cubicBezTo>
                  <a:pt x="-47742" y="3100890"/>
                  <a:pt x="19540" y="2933900"/>
                  <a:pt x="0" y="2637784"/>
                </a:cubicBezTo>
                <a:cubicBezTo>
                  <a:pt x="-19540" y="2341668"/>
                  <a:pt x="61205" y="2277559"/>
                  <a:pt x="0" y="2080113"/>
                </a:cubicBezTo>
                <a:cubicBezTo>
                  <a:pt x="-61205" y="1882667"/>
                  <a:pt x="30630" y="1828534"/>
                  <a:pt x="0" y="1622823"/>
                </a:cubicBezTo>
                <a:cubicBezTo>
                  <a:pt x="-30630" y="1417112"/>
                  <a:pt x="56381" y="1153247"/>
                  <a:pt x="0" y="964771"/>
                </a:cubicBezTo>
                <a:cubicBezTo>
                  <a:pt x="-56381" y="776295"/>
                  <a:pt x="1203" y="39846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77126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Example: Defining &amp; Calling a Value-Returning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99449-B394-4FBA-B316-780D9AC248D5}"/>
              </a:ext>
            </a:extLst>
          </p:cNvPr>
          <p:cNvSpPr/>
          <p:nvPr/>
        </p:nvSpPr>
        <p:spPr>
          <a:xfrm>
            <a:off x="3434068" y="2035718"/>
            <a:ext cx="6057900" cy="212365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    hours</a:t>
            </a:r>
            <a:r>
              <a:rPr lang="en-US" sz="2200" dirty="0"/>
              <a:t> = float(input('\nEnter hours worked: '))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rate</a:t>
            </a:r>
            <a:r>
              <a:rPr lang="en-US" sz="2200" dirty="0"/>
              <a:t> = float(input('Enter pay rate: ‘))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4CEA2D-5379-4D53-8DDD-60E228314E94}"/>
              </a:ext>
            </a:extLst>
          </p:cNvPr>
          <p:cNvSpPr/>
          <p:nvPr/>
        </p:nvSpPr>
        <p:spPr>
          <a:xfrm>
            <a:off x="3433433" y="3450065"/>
            <a:ext cx="6057900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    print('Total pay is:', pay)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A93D6-7AFB-45F4-A639-F94D14E48316}"/>
              </a:ext>
            </a:extLst>
          </p:cNvPr>
          <p:cNvSpPr/>
          <p:nvPr/>
        </p:nvSpPr>
        <p:spPr>
          <a:xfrm>
            <a:off x="3443593" y="5827505"/>
            <a:ext cx="6057900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main()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05CDE1F-FE63-4CE8-B0F0-6E5CD9C7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195" y="1116975"/>
            <a:ext cx="3076575" cy="790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591F9-F9DB-4E1D-B0F8-0864D8037F3C}"/>
              </a:ext>
            </a:extLst>
          </p:cNvPr>
          <p:cNvGrpSpPr/>
          <p:nvPr/>
        </p:nvGrpSpPr>
        <p:grpSpPr>
          <a:xfrm>
            <a:off x="322193" y="1715753"/>
            <a:ext cx="2590800" cy="671968"/>
            <a:chOff x="6530637" y="3945698"/>
            <a:chExt cx="3282320" cy="851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C66542-C6CD-449E-85F2-819723C850FC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224B65-FC65-4EDD-BA50-22631D8AD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8BDC0C-F50E-4786-B56F-47AE8A579888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F93761-BF6D-4EB2-B211-286227845438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calc total pay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A859A7-01C4-4D2D-84B8-2DB3AC767A6A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084197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243449-343F-420C-BF6B-2A79EEBBB8CC}"/>
                </a:ext>
              </a:extLst>
            </p:cNvPr>
            <p:cNvSpPr txBox="1"/>
            <p:nvPr/>
          </p:nvSpPr>
          <p:spPr>
            <a:xfrm>
              <a:off x="6530637" y="3945698"/>
              <a:ext cx="1039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hours worked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AE1D2F-0ADE-4318-A94D-175A4E35FA14}"/>
                </a:ext>
              </a:extLst>
            </p:cNvPr>
            <p:cNvSpPr txBox="1"/>
            <p:nvPr/>
          </p:nvSpPr>
          <p:spPr>
            <a:xfrm>
              <a:off x="8520878" y="4520025"/>
              <a:ext cx="729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total pay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AE649D-C3BF-4D36-8A11-455555992DD6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307275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238502-EAA6-4512-BE4F-F6088A1D6C2E}"/>
                </a:ext>
              </a:extLst>
            </p:cNvPr>
            <p:cNvSpPr txBox="1"/>
            <p:nvPr/>
          </p:nvSpPr>
          <p:spPr>
            <a:xfrm>
              <a:off x="6881823" y="4168776"/>
              <a:ext cx="6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pay rate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B24263-A08D-4CBB-A1E7-15DC876E3F4A}"/>
              </a:ext>
            </a:extLst>
          </p:cNvPr>
          <p:cNvGrpSpPr/>
          <p:nvPr/>
        </p:nvGrpSpPr>
        <p:grpSpPr>
          <a:xfrm>
            <a:off x="84083" y="4031768"/>
            <a:ext cx="8734096" cy="1562613"/>
            <a:chOff x="84083" y="4031768"/>
            <a:chExt cx="8734096" cy="15626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F9930-E33A-4581-BA00-39C205C6BD86}"/>
                </a:ext>
              </a:extLst>
            </p:cNvPr>
            <p:cNvSpPr/>
            <p:nvPr/>
          </p:nvSpPr>
          <p:spPr>
            <a:xfrm>
              <a:off x="3434068" y="4486385"/>
              <a:ext cx="5384111" cy="11079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def calc_total_pay</a:t>
              </a:r>
              <a:r>
                <a:rPr lang="en-US" sz="2200" dirty="0"/>
                <a:t>(</a:t>
              </a:r>
              <a:r>
                <a:rPr lang="en-US" sz="2200" b="1" dirty="0">
                  <a:solidFill>
                    <a:schemeClr val="accent4">
                      <a:lumMod val="75000"/>
                    </a:schemeClr>
                  </a:solidFill>
                </a:rPr>
                <a:t>hours_worked, pay_rate</a:t>
              </a:r>
              <a:r>
                <a:rPr lang="en-US" sz="2200" dirty="0"/>
                <a:t>):</a:t>
              </a:r>
            </a:p>
            <a:p>
              <a:r>
                <a:rPr lang="en-US" sz="2200" dirty="0"/>
                <a:t>    total_pay = </a:t>
              </a:r>
              <a:r>
                <a:rPr lang="en-US" sz="2200" dirty="0">
                  <a:solidFill>
                    <a:schemeClr val="accent4">
                      <a:lumMod val="75000"/>
                    </a:schemeClr>
                  </a:solidFill>
                </a:rPr>
                <a:t>hours_worked </a:t>
              </a:r>
              <a:r>
                <a:rPr lang="en-US" sz="2200" dirty="0"/>
                <a:t>* </a:t>
              </a:r>
              <a:r>
                <a:rPr lang="en-US" sz="2200" dirty="0">
                  <a:solidFill>
                    <a:schemeClr val="accent4">
                      <a:lumMod val="75000"/>
                    </a:schemeClr>
                  </a:solidFill>
                </a:rPr>
                <a:t>pay_rate</a:t>
              </a:r>
            </a:p>
            <a:p>
              <a:r>
                <a:rPr lang="en-US" sz="2200" dirty="0"/>
                <a:t>    </a:t>
              </a:r>
              <a:r>
                <a:rPr lang="en-US" sz="2200" b="1" dirty="0">
                  <a:solidFill>
                    <a:srgbClr val="00B0F0"/>
                  </a:solidFill>
                </a:rPr>
                <a:t>return</a:t>
              </a:r>
              <a:r>
                <a:rPr lang="en-US" sz="2200" b="1" dirty="0">
                  <a:solidFill>
                    <a:srgbClr val="7030A0"/>
                  </a:solidFill>
                </a:rPr>
                <a:t> </a:t>
              </a:r>
              <a:r>
                <a:rPr lang="en-US" sz="2200" b="1" dirty="0">
                  <a:solidFill>
                    <a:srgbClr val="7030A0"/>
                  </a:solidFill>
                  <a:highlight>
                    <a:srgbClr val="EFE5F7"/>
                  </a:highlight>
                </a:rPr>
                <a:t>total_pay</a:t>
              </a:r>
              <a:endParaRPr lang="en-US" sz="2200" dirty="0">
                <a:highlight>
                  <a:srgbClr val="EFE5F7"/>
                </a:highlight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625397-5CE2-42DF-A49B-CC1DA225B4A8}"/>
                </a:ext>
              </a:extLst>
            </p:cNvPr>
            <p:cNvGrpSpPr/>
            <p:nvPr/>
          </p:nvGrpSpPr>
          <p:grpSpPr>
            <a:xfrm>
              <a:off x="84083" y="4031768"/>
              <a:ext cx="3268717" cy="646331"/>
              <a:chOff x="84083" y="4031768"/>
              <a:chExt cx="3268717" cy="64633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341B6-4D2B-4035-811C-8985D8BF1BC0}"/>
                  </a:ext>
                </a:extLst>
              </p:cNvPr>
              <p:cNvSpPr txBox="1"/>
              <p:nvPr/>
            </p:nvSpPr>
            <p:spPr>
              <a:xfrm>
                <a:off x="84083" y="4031768"/>
                <a:ext cx="2953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Step 1: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Define the function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2478901-E211-43D2-BC51-AB7F7A086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669" y="4540469"/>
                <a:ext cx="641131" cy="11561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F23D96C-F824-47BB-A34C-7BD5C4259037}"/>
              </a:ext>
            </a:extLst>
          </p:cNvPr>
          <p:cNvSpPr/>
          <p:nvPr/>
        </p:nvSpPr>
        <p:spPr>
          <a:xfrm>
            <a:off x="3428812" y="1704646"/>
            <a:ext cx="6057900" cy="430887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def main(): </a:t>
            </a:r>
            <a:endParaRPr lang="en-US" sz="2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1FA4BE-BCB1-4556-AEC4-56F484F99325}"/>
              </a:ext>
            </a:extLst>
          </p:cNvPr>
          <p:cNvGrpSpPr/>
          <p:nvPr/>
        </p:nvGrpSpPr>
        <p:grpSpPr>
          <a:xfrm>
            <a:off x="4350373" y="2776723"/>
            <a:ext cx="7841627" cy="1595583"/>
            <a:chOff x="4350373" y="2776723"/>
            <a:chExt cx="7841627" cy="15955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2279CE-E2A6-4162-8799-07CB81C90FE6}"/>
                </a:ext>
              </a:extLst>
            </p:cNvPr>
            <p:cNvGrpSpPr/>
            <p:nvPr/>
          </p:nvGrpSpPr>
          <p:grpSpPr>
            <a:xfrm>
              <a:off x="4350373" y="2776723"/>
              <a:ext cx="7841627" cy="1107996"/>
              <a:chOff x="5323840" y="2559860"/>
              <a:chExt cx="7841627" cy="11079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029D44-2F6C-492B-ADCD-672797BE2982}"/>
                  </a:ext>
                </a:extLst>
              </p:cNvPr>
              <p:cNvSpPr/>
              <p:nvPr/>
            </p:nvSpPr>
            <p:spPr>
              <a:xfrm>
                <a:off x="5323840" y="2750602"/>
                <a:ext cx="1950720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rgbClr val="0070C0"/>
                    </a:solidFill>
                  </a:rPr>
                  <a:t>calc_total_pay</a:t>
                </a:r>
                <a:r>
                  <a:rPr lang="en-US" sz="2200" dirty="0"/>
                  <a:t>(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C85E751-27F1-410A-8262-EC7F38B3A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1054" y="2799606"/>
                <a:ext cx="1083654" cy="1761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82EEF6-8E0B-4E94-946A-C4BB975E37DA}"/>
                  </a:ext>
                </a:extLst>
              </p:cNvPr>
              <p:cNvSpPr txBox="1"/>
              <p:nvPr/>
            </p:nvSpPr>
            <p:spPr>
              <a:xfrm>
                <a:off x="9841620" y="2559860"/>
                <a:ext cx="332384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Step 2: Call the function</a:t>
                </a:r>
              </a:p>
              <a:p>
                <a:pPr marL="461963" lvl="1" indent="-17462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Write the function name</a:t>
                </a:r>
              </a:p>
              <a:p>
                <a:pPr marL="461963" lvl="1" indent="-17462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Pass the arguments</a:t>
                </a:r>
              </a:p>
              <a:p>
                <a:pPr marL="461963" lvl="1" indent="-17462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Receive the return value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0CFA8-D48C-4722-B48E-9D27ADA26FE4}"/>
                </a:ext>
              </a:extLst>
            </p:cNvPr>
            <p:cNvGrpSpPr/>
            <p:nvPr/>
          </p:nvGrpSpPr>
          <p:grpSpPr>
            <a:xfrm>
              <a:off x="6130825" y="2967465"/>
              <a:ext cx="1987038" cy="1404841"/>
              <a:chOff x="6130825" y="2967465"/>
              <a:chExt cx="1987038" cy="140484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7DBBF6E-2223-4F38-A416-881BE8A75B55}"/>
                  </a:ext>
                </a:extLst>
              </p:cNvPr>
              <p:cNvSpPr/>
              <p:nvPr/>
            </p:nvSpPr>
            <p:spPr>
              <a:xfrm>
                <a:off x="6130825" y="2967465"/>
                <a:ext cx="1706880" cy="4308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rgbClr val="C00000"/>
                    </a:solidFill>
                  </a:rPr>
                  <a:t>hours</a:t>
                </a:r>
                <a:r>
                  <a:rPr lang="en-US" sz="2200" dirty="0"/>
                  <a:t>,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rate</a:t>
                </a:r>
                <a:r>
                  <a:rPr lang="en-US" sz="2200" dirty="0"/>
                  <a:t>)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F5EEF0-BB9B-4421-97D5-2E62C4BA859E}"/>
                  </a:ext>
                </a:extLst>
              </p:cNvPr>
              <p:cNvGrpSpPr/>
              <p:nvPr/>
            </p:nvGrpSpPr>
            <p:grpSpPr>
              <a:xfrm>
                <a:off x="6379779" y="3468414"/>
                <a:ext cx="418704" cy="903889"/>
                <a:chOff x="6379779" y="3468414"/>
                <a:chExt cx="418704" cy="9038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F3B81F-3524-413E-A291-06FC20074133}"/>
                    </a:ext>
                  </a:extLst>
                </p:cNvPr>
                <p:cNvSpPr txBox="1"/>
                <p:nvPr/>
              </p:nvSpPr>
              <p:spPr>
                <a:xfrm>
                  <a:off x="6379779" y="392035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40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0D93FBE-0A4B-4ED4-897C-FE1BFE1A1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9131" y="3468414"/>
                  <a:ext cx="0" cy="903889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0D49F1C-17F9-456C-8CEF-58CBED41268D}"/>
                  </a:ext>
                </a:extLst>
              </p:cNvPr>
              <p:cNvGrpSpPr/>
              <p:nvPr/>
            </p:nvGrpSpPr>
            <p:grpSpPr>
              <a:xfrm>
                <a:off x="7361642" y="3473671"/>
                <a:ext cx="756221" cy="898635"/>
                <a:chOff x="6589131" y="3468414"/>
                <a:chExt cx="756221" cy="817804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643C5B3-43A1-4E95-82F6-900F4E6F954E}"/>
                    </a:ext>
                  </a:extLst>
                </p:cNvPr>
                <p:cNvSpPr txBox="1"/>
                <p:nvPr/>
              </p:nvSpPr>
              <p:spPr>
                <a:xfrm>
                  <a:off x="6631694" y="3834274"/>
                  <a:ext cx="713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20.25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B52242-2442-4103-BB02-3684C8D8A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9131" y="3468414"/>
                  <a:ext cx="437034" cy="81780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4E2222-70D0-459E-9713-BF9D8E03E59A}"/>
              </a:ext>
            </a:extLst>
          </p:cNvPr>
          <p:cNvGrpSpPr/>
          <p:nvPr/>
        </p:nvGrpSpPr>
        <p:grpSpPr>
          <a:xfrm>
            <a:off x="3435973" y="2967465"/>
            <a:ext cx="1316215" cy="2313983"/>
            <a:chOff x="3435973" y="2967465"/>
            <a:chExt cx="1316215" cy="23139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92C048-B423-4B6E-98D1-9E89FA4EB4D0}"/>
                </a:ext>
              </a:extLst>
            </p:cNvPr>
            <p:cNvSpPr/>
            <p:nvPr/>
          </p:nvSpPr>
          <p:spPr>
            <a:xfrm>
              <a:off x="3435973" y="2967465"/>
              <a:ext cx="1188720" cy="4308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200" dirty="0"/>
                <a:t>    </a:t>
              </a:r>
              <a:r>
                <a:rPr lang="en-US" sz="2200" b="1" dirty="0">
                  <a:solidFill>
                    <a:srgbClr val="7030A0"/>
                  </a:solidFill>
                  <a:highlight>
                    <a:srgbClr val="EFE5F7"/>
                  </a:highlight>
                </a:rPr>
                <a:t>pay =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918E44E-943F-43CA-835B-CD1A254961FF}"/>
                </a:ext>
              </a:extLst>
            </p:cNvPr>
            <p:cNvGrpSpPr/>
            <p:nvPr/>
          </p:nvGrpSpPr>
          <p:grpSpPr>
            <a:xfrm>
              <a:off x="4037955" y="3398352"/>
              <a:ext cx="714233" cy="1883096"/>
              <a:chOff x="4037955" y="3398352"/>
              <a:chExt cx="714233" cy="1883096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436B03-C20D-4FD3-BDED-3C35D972D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955" y="3398352"/>
                <a:ext cx="714233" cy="1883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FAA3C3-BD7C-4C19-93B7-C3564C844B50}"/>
                  </a:ext>
                </a:extLst>
              </p:cNvPr>
              <p:cNvSpPr txBox="1"/>
              <p:nvPr/>
            </p:nvSpPr>
            <p:spPr>
              <a:xfrm>
                <a:off x="4038242" y="3996561"/>
                <a:ext cx="71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810.0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 – Returning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465258" y="1515887"/>
            <a:ext cx="3150478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#Ch5-Ex03-Returning-Values.py </a:t>
            </a:r>
          </a:p>
          <a:p>
            <a:endParaRPr lang="en-US" sz="1600" dirty="0"/>
          </a:p>
          <a:p>
            <a:r>
              <a:rPr lang="en-US" sz="1600" dirty="0"/>
              <a:t>wt = float(input('\nEnter weight: ')) </a:t>
            </a:r>
          </a:p>
          <a:p>
            <a:r>
              <a:rPr lang="en-US" sz="1600" dirty="0"/>
              <a:t>ht = float(input('Enter height: '))</a:t>
            </a:r>
          </a:p>
          <a:p>
            <a:r>
              <a:rPr lang="en-US" sz="1600" dirty="0">
                <a:highlight>
                  <a:srgbClr val="EFE5F7"/>
                </a:highlight>
              </a:rPr>
              <a:t>bmi = wt * 703 / ht**2 </a:t>
            </a:r>
          </a:p>
          <a:p>
            <a:r>
              <a:rPr lang="en-US" sz="1600" dirty="0"/>
              <a:t>print('BMI:', format(bmi,'.1f'))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A1715-51CC-46D4-88C0-9C3C16990BD9}"/>
              </a:ext>
            </a:extLst>
          </p:cNvPr>
          <p:cNvGrpSpPr/>
          <p:nvPr/>
        </p:nvGrpSpPr>
        <p:grpSpPr>
          <a:xfrm>
            <a:off x="1411751" y="4714994"/>
            <a:ext cx="2794225" cy="1547687"/>
            <a:chOff x="7461847" y="3877645"/>
            <a:chExt cx="3297063" cy="18262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7FBB55-05A9-4853-BC58-C9CDB708839E}"/>
                </a:ext>
              </a:extLst>
            </p:cNvPr>
            <p:cNvGrpSpPr/>
            <p:nvPr/>
          </p:nvGrpSpPr>
          <p:grpSpPr>
            <a:xfrm>
              <a:off x="10227733" y="4732034"/>
              <a:ext cx="531177" cy="822960"/>
              <a:chOff x="9321800" y="4750750"/>
              <a:chExt cx="531177" cy="8229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2B99-60E4-427E-9B0C-670F20D9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D0C7FD-4D62-4650-9404-AC4653F2B3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F013BD-312F-49A3-B184-0BCB3E5FB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D7DF0D-E185-4368-A468-D45703A88B4E}"/>
                </a:ext>
              </a:extLst>
            </p:cNvPr>
            <p:cNvSpPr txBox="1"/>
            <p:nvPr/>
          </p:nvSpPr>
          <p:spPr>
            <a:xfrm>
              <a:off x="9771801" y="5377000"/>
              <a:ext cx="499728" cy="326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bmi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D62517-365C-49C0-96BC-BFC1DF6C5D27}"/>
                </a:ext>
              </a:extLst>
            </p:cNvPr>
            <p:cNvSpPr txBox="1"/>
            <p:nvPr/>
          </p:nvSpPr>
          <p:spPr>
            <a:xfrm>
              <a:off x="8728927" y="3877645"/>
              <a:ext cx="1437293" cy="544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Value-Returning</a:t>
              </a:r>
            </a:p>
            <a:p>
              <a:pPr algn="ct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Function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461685-9EB1-4F6B-8BD9-2B1133A4751C}"/>
                </a:ext>
              </a:extLst>
            </p:cNvPr>
            <p:cNvGrpSpPr/>
            <p:nvPr/>
          </p:nvGrpSpPr>
          <p:grpSpPr>
            <a:xfrm>
              <a:off x="7461847" y="4319605"/>
              <a:ext cx="2906433" cy="1000793"/>
              <a:chOff x="1391247" y="4312920"/>
              <a:chExt cx="2906433" cy="100079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04D5271-4DCE-4626-8C9C-4BF3615A67D9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Calc BMI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0A397B-2747-4753-8DD7-73DCED3F85D1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9024" y="4476344"/>
                <a:ext cx="356893" cy="1633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D77F993-5192-44EF-8847-22535EB061FB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V="1">
                <a:off x="2109024" y="4936068"/>
                <a:ext cx="359009" cy="214221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8D239-07D5-4C7A-917A-A85B068591F6}"/>
                  </a:ext>
                </a:extLst>
              </p:cNvPr>
              <p:cNvSpPr txBox="1"/>
              <p:nvPr/>
            </p:nvSpPr>
            <p:spPr>
              <a:xfrm>
                <a:off x="1391247" y="4312920"/>
                <a:ext cx="717777" cy="3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weight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27D113-401D-444D-8B99-9E4BAA77A833}"/>
                  </a:ext>
                </a:extLst>
              </p:cNvPr>
              <p:cNvSpPr txBox="1"/>
              <p:nvPr/>
            </p:nvSpPr>
            <p:spPr>
              <a:xfrm>
                <a:off x="1425596" y="4986866"/>
                <a:ext cx="683428" cy="3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height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582FB8-E7A7-444E-8F56-BB87537E3B5F}"/>
              </a:ext>
            </a:extLst>
          </p:cNvPr>
          <p:cNvGrpSpPr/>
          <p:nvPr/>
        </p:nvGrpSpPr>
        <p:grpSpPr>
          <a:xfrm>
            <a:off x="5156784" y="1615265"/>
            <a:ext cx="1286238" cy="4318000"/>
            <a:chOff x="884767" y="1422400"/>
            <a:chExt cx="1286238" cy="4318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2386101-D8C4-4692-8C07-0E1AF4D64403}"/>
                </a:ext>
              </a:extLst>
            </p:cNvPr>
            <p:cNvSpPr/>
            <p:nvPr/>
          </p:nvSpPr>
          <p:spPr>
            <a:xfrm>
              <a:off x="884767" y="1422400"/>
              <a:ext cx="1286238" cy="33493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59E9397C-09BB-43D9-9D97-6F5CB395A14F}"/>
                </a:ext>
              </a:extLst>
            </p:cNvPr>
            <p:cNvSpPr/>
            <p:nvPr/>
          </p:nvSpPr>
          <p:spPr>
            <a:xfrm>
              <a:off x="904814" y="2153243"/>
              <a:ext cx="1249681" cy="44455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height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CD40445-F456-4BC9-8564-29FE56A034B0}"/>
                </a:ext>
              </a:extLst>
            </p:cNvPr>
            <p:cNvSpPr/>
            <p:nvPr/>
          </p:nvSpPr>
          <p:spPr>
            <a:xfrm>
              <a:off x="904814" y="2993703"/>
              <a:ext cx="1249681" cy="44455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weight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8263F9A-916C-4F78-9521-AB4EB8E043EE}"/>
                </a:ext>
              </a:extLst>
            </p:cNvPr>
            <p:cNvSpPr/>
            <p:nvPr/>
          </p:nvSpPr>
          <p:spPr>
            <a:xfrm>
              <a:off x="884767" y="5405461"/>
              <a:ext cx="1286238" cy="33493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92E00B0-0B7B-4561-AE3F-8E2BEB9A9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54" y="1749605"/>
              <a:ext cx="0" cy="41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D7709FE-F091-4BBD-9678-AEA82816B064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54" y="2590065"/>
              <a:ext cx="0" cy="41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2FA08-B3B0-42CC-814D-89E2C18431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54" y="3430524"/>
              <a:ext cx="0" cy="41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B5EDAB-EFFF-4CDB-BE6C-8F5C06F8D489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54" y="4161367"/>
              <a:ext cx="0" cy="41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1A209A-E10F-4198-992A-E551838E3F01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54" y="5001827"/>
              <a:ext cx="0" cy="41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2C479D75-C7C4-4259-88A8-F57A8F355F37}"/>
                </a:ext>
              </a:extLst>
            </p:cNvPr>
            <p:cNvSpPr/>
            <p:nvPr/>
          </p:nvSpPr>
          <p:spPr>
            <a:xfrm>
              <a:off x="904814" y="4565005"/>
              <a:ext cx="1249681" cy="44455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Display BMI rpt</a:t>
              </a:r>
            </a:p>
          </p:txBody>
        </p:sp>
        <p:sp>
          <p:nvSpPr>
            <p:cNvPr id="59" name="Flowchart: Predefined Process 58">
              <a:extLst>
                <a:ext uri="{FF2B5EF4-FFF2-40B4-BE49-F238E27FC236}">
                  <a16:creationId xmlns:a16="http://schemas.microsoft.com/office/drawing/2014/main" id="{C2F6B80A-CA04-4192-B2A8-7F4A6A29E961}"/>
                </a:ext>
              </a:extLst>
            </p:cNvPr>
            <p:cNvSpPr/>
            <p:nvPr/>
          </p:nvSpPr>
          <p:spPr>
            <a:xfrm>
              <a:off x="914974" y="3829807"/>
              <a:ext cx="1229361" cy="33579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calc_BMI()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44B19CC-4A28-4DED-9B80-A14263C11877}"/>
              </a:ext>
            </a:extLst>
          </p:cNvPr>
          <p:cNvSpPr txBox="1"/>
          <p:nvPr/>
        </p:nvSpPr>
        <p:spPr>
          <a:xfrm>
            <a:off x="223520" y="865555"/>
            <a:ext cx="7879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Copy the code below and save it as </a:t>
            </a:r>
            <a:r>
              <a:rPr lang="en-US" sz="2000" b="1" dirty="0"/>
              <a:t>Ch5-Ex03-Returning-Values.py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B0203-67D3-4623-8DE2-0EA4354CFC9B}"/>
              </a:ext>
            </a:extLst>
          </p:cNvPr>
          <p:cNvSpPr txBox="1"/>
          <p:nvPr/>
        </p:nvSpPr>
        <p:spPr>
          <a:xfrm>
            <a:off x="7325709" y="1305648"/>
            <a:ext cx="4680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Move the </a:t>
            </a:r>
            <a:r>
              <a:rPr lang="en-US" b="1" dirty="0"/>
              <a:t>BMI calculation</a:t>
            </a:r>
            <a:r>
              <a:rPr lang="en-US" dirty="0"/>
              <a:t> into its own function. 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Pick a good function name.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Decide what parameters (input) are required. Use very descriptive parameter names.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Perform the calculation.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Return the result (output) to the calling function.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Create a </a:t>
            </a:r>
            <a:r>
              <a:rPr lang="en-US" b="1" dirty="0"/>
              <a:t>main() </a:t>
            </a:r>
            <a:r>
              <a:rPr lang="en-US" dirty="0"/>
              <a:t>function at the top of this code.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Get the 2 input values.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Call the new function to perform the calculation. Make sure to receive the returned value.</a:t>
            </a:r>
          </a:p>
          <a:p>
            <a:pPr marL="571500" lvl="1" indent="-279400">
              <a:buFont typeface="+mj-lt"/>
              <a:buAutoNum type="alphaLcPeriod"/>
            </a:pPr>
            <a:r>
              <a:rPr lang="en-US" dirty="0"/>
              <a:t>Print the BMI.</a:t>
            </a:r>
          </a:p>
          <a:p>
            <a:pPr marL="571500" lvl="1" indent="-279400">
              <a:buFont typeface="+mj-lt"/>
              <a:buAutoNum type="alphaLcPeriod"/>
            </a:pPr>
            <a:endParaRPr lang="en-US" dirty="0"/>
          </a:p>
          <a:p>
            <a:pPr marL="114300" indent="-279400">
              <a:buFont typeface="+mj-lt"/>
              <a:buAutoNum type="arabicPeriod" startAt="2"/>
            </a:pPr>
            <a:r>
              <a:rPr lang="en-US" dirty="0">
                <a:solidFill>
                  <a:srgbClr val="C00000"/>
                </a:solidFill>
                <a:highlight>
                  <a:srgbClr val="EFE5F7"/>
                </a:highlight>
              </a:rPr>
              <a:t>Finally, make sure to call the main()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8EA3-7403-4108-AB2D-F63D862CC7FD}"/>
              </a:ext>
            </a:extLst>
          </p:cNvPr>
          <p:cNvSpPr txBox="1"/>
          <p:nvPr/>
        </p:nvSpPr>
        <p:spPr>
          <a:xfrm>
            <a:off x="1702675" y="4035972"/>
            <a:ext cx="280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Let’s define &amp; call this function!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18D2C5-DA66-482D-BB76-D5F31876E273}"/>
              </a:ext>
            </a:extLst>
          </p:cNvPr>
          <p:cNvCxnSpPr>
            <a:cxnSpLocks/>
          </p:cNvCxnSpPr>
          <p:nvPr/>
        </p:nvCxnSpPr>
        <p:spPr>
          <a:xfrm>
            <a:off x="3020149" y="4404712"/>
            <a:ext cx="0" cy="220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D0DD56-87E0-47C3-9481-E6F1AA0FC83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01803" y="4110422"/>
            <a:ext cx="0" cy="220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5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161FD6-4A22-4775-B181-92B400902833}"/>
              </a:ext>
            </a:extLst>
          </p:cNvPr>
          <p:cNvSpPr/>
          <p:nvPr/>
        </p:nvSpPr>
        <p:spPr>
          <a:xfrm>
            <a:off x="5367020" y="2888505"/>
            <a:ext cx="4975860" cy="28778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Example: Defining &amp; Calling a Value-Returning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591F9-F9DB-4E1D-B0F8-0864D8037F3C}"/>
              </a:ext>
            </a:extLst>
          </p:cNvPr>
          <p:cNvGrpSpPr/>
          <p:nvPr/>
        </p:nvGrpSpPr>
        <p:grpSpPr>
          <a:xfrm>
            <a:off x="248397" y="1476978"/>
            <a:ext cx="3823774" cy="1045428"/>
            <a:chOff x="6836463" y="3945824"/>
            <a:chExt cx="2976494" cy="8137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C66542-C6CD-449E-85F2-819723C850FC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224B65-FC65-4EDD-BA50-22631D8AD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8BDC0C-F50E-4786-B56F-47AE8A579888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F93761-BF6D-4EB2-B211-286227845438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determine dept name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A859A7-01C4-4D2D-84B8-2DB3AC767A6A}"/>
                </a:ext>
              </a:extLst>
            </p:cNvPr>
            <p:cNvCxnSpPr>
              <a:cxnSpLocks/>
            </p:cNvCxnSpPr>
            <p:nvPr/>
          </p:nvCxnSpPr>
          <p:spPr>
            <a:xfrm>
              <a:off x="7527865" y="4187011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243449-343F-420C-BF6B-2A79EEBBB8CC}"/>
                </a:ext>
              </a:extLst>
            </p:cNvPr>
            <p:cNvSpPr txBox="1"/>
            <p:nvPr/>
          </p:nvSpPr>
          <p:spPr>
            <a:xfrm>
              <a:off x="6836463" y="4048511"/>
              <a:ext cx="725974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dept code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AE1D2F-0ADE-4318-A94D-175A4E35FA14}"/>
                </a:ext>
              </a:extLst>
            </p:cNvPr>
            <p:cNvSpPr txBox="1"/>
            <p:nvPr/>
          </p:nvSpPr>
          <p:spPr>
            <a:xfrm>
              <a:off x="8489946" y="4520025"/>
              <a:ext cx="760812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dept name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2F9930-E33A-4581-BA00-39C205C6BD86}"/>
              </a:ext>
            </a:extLst>
          </p:cNvPr>
          <p:cNvSpPr/>
          <p:nvPr/>
        </p:nvSpPr>
        <p:spPr>
          <a:xfrm>
            <a:off x="5321300" y="1237287"/>
            <a:ext cx="6397734" cy="517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def main():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code</a:t>
            </a:r>
            <a:r>
              <a:rPr lang="en-US" sz="2400" dirty="0"/>
              <a:t> = input('Enter department code: ').upper()</a:t>
            </a:r>
          </a:p>
          <a:p>
            <a:r>
              <a:rPr lang="en-US" sz="2200" dirty="0"/>
              <a:t>    </a:t>
            </a:r>
            <a:r>
              <a:rPr lang="en-US" sz="2200" b="1" dirty="0">
                <a:solidFill>
                  <a:srgbClr val="7030A0"/>
                </a:solidFill>
                <a:highlight>
                  <a:srgbClr val="EFE5F7"/>
                </a:highlight>
              </a:rPr>
              <a:t>name</a:t>
            </a:r>
            <a:r>
              <a:rPr lang="en-US" sz="2200" dirty="0">
                <a:solidFill>
                  <a:srgbClr val="7030A0"/>
                </a:solidFill>
                <a:highlight>
                  <a:srgbClr val="EFE5F7"/>
                </a:highlight>
              </a:rPr>
              <a:t> </a:t>
            </a:r>
            <a:r>
              <a:rPr lang="en-US" sz="2200" b="1" dirty="0">
                <a:solidFill>
                  <a:srgbClr val="7030A0"/>
                </a:solidFill>
                <a:highlight>
                  <a:srgbClr val="EFE5F7"/>
                </a:highlight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determine_dept_name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C00000"/>
                </a:solidFill>
              </a:rPr>
              <a:t>code</a:t>
            </a:r>
            <a:r>
              <a:rPr lang="en-US" sz="2200" dirty="0"/>
              <a:t>)</a:t>
            </a:r>
          </a:p>
          <a:p>
            <a:r>
              <a:rPr lang="en-US" sz="2200" dirty="0"/>
              <a:t>    print('Department:', name)    </a:t>
            </a:r>
          </a:p>
          <a:p>
            <a:endParaRPr lang="en-US" sz="2200" dirty="0"/>
          </a:p>
          <a:p>
            <a:r>
              <a:rPr lang="en-US" sz="2200" b="1" dirty="0"/>
              <a:t>def determine_dept_name(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sz="2200" b="1" dirty="0"/>
              <a:t>):</a:t>
            </a:r>
          </a:p>
          <a:p>
            <a:r>
              <a:rPr lang="en-US" dirty="0"/>
              <a:t>    if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dept_code </a:t>
            </a:r>
            <a:r>
              <a:rPr lang="en-US" dirty="0"/>
              <a:t>== 'IT':</a:t>
            </a:r>
          </a:p>
          <a:p>
            <a:r>
              <a:rPr lang="en-US" dirty="0"/>
              <a:t>        dept_name = 'Information Technology'</a:t>
            </a:r>
          </a:p>
          <a:p>
            <a:r>
              <a:rPr lang="en-US" dirty="0"/>
              <a:t>    elif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dept_code </a:t>
            </a:r>
            <a:r>
              <a:rPr lang="en-US" dirty="0"/>
              <a:t>== 'AC':</a:t>
            </a:r>
          </a:p>
          <a:p>
            <a:r>
              <a:rPr lang="en-US" dirty="0"/>
              <a:t>        dept_name = 'Accounting'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dept_name = 'n/a'</a:t>
            </a:r>
          </a:p>
          <a:p>
            <a:r>
              <a:rPr lang="en-US" sz="2200" dirty="0"/>
              <a:t>        </a:t>
            </a:r>
          </a:p>
          <a:p>
            <a:r>
              <a:rPr lang="en-US" sz="2200" b="1" dirty="0">
                <a:solidFill>
                  <a:srgbClr val="00B0F0"/>
                </a:solidFill>
              </a:rPr>
              <a:t>    return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  <a:highlight>
                  <a:srgbClr val="EFE5F7"/>
                </a:highlight>
              </a:rPr>
              <a:t>dept_name</a:t>
            </a:r>
          </a:p>
          <a:p>
            <a:endParaRPr lang="en-US" sz="2200" dirty="0"/>
          </a:p>
          <a:p>
            <a:r>
              <a:rPr lang="en-US" sz="2200" dirty="0"/>
              <a:t>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EB3DC-4CDE-4DD3-AFBB-146C91C8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47" y="946304"/>
            <a:ext cx="3969549" cy="4410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FAB6BC-C048-4E6A-9391-3ED401D1EEEE}"/>
              </a:ext>
            </a:extLst>
          </p:cNvPr>
          <p:cNvSpPr txBox="1"/>
          <p:nvPr/>
        </p:nvSpPr>
        <p:spPr>
          <a:xfrm>
            <a:off x="1224105" y="2850405"/>
            <a:ext cx="292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Feed me a </a:t>
            </a:r>
            <a:r>
              <a:rPr lang="en-US" sz="1600" b="1" dirty="0">
                <a:solidFill>
                  <a:srgbClr val="C00000"/>
                </a:solidFill>
              </a:rPr>
              <a:t>________________</a:t>
            </a:r>
            <a:r>
              <a:rPr lang="en-US" sz="1600" dirty="0">
                <a:solidFill>
                  <a:srgbClr val="C00000"/>
                </a:solidFill>
              </a:rPr>
              <a:t> ,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and I will </a:t>
            </a:r>
            <a:r>
              <a:rPr lang="en-US" sz="1600" b="1" dirty="0">
                <a:solidFill>
                  <a:srgbClr val="C00000"/>
                </a:solidFill>
              </a:rPr>
              <a:t>____________!</a:t>
            </a:r>
          </a:p>
        </p:txBody>
      </p:sp>
    </p:spTree>
    <p:extLst>
      <p:ext uri="{BB962C8B-B14F-4D97-AF65-F5344CB8AC3E}">
        <p14:creationId xmlns:p14="http://schemas.microsoft.com/office/powerpoint/2010/main" val="395707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7D77DFA-14F3-459E-AD06-C92C38CB06C7}"/>
              </a:ext>
            </a:extLst>
          </p:cNvPr>
          <p:cNvSpPr/>
          <p:nvPr/>
        </p:nvSpPr>
        <p:spPr>
          <a:xfrm>
            <a:off x="5407660" y="3736340"/>
            <a:ext cx="6215380" cy="223774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Example: Defining &amp; Calling a Value-Returning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78470-8D08-4F2E-8C45-B8E1DBF9F672}"/>
              </a:ext>
            </a:extLst>
          </p:cNvPr>
          <p:cNvGrpSpPr/>
          <p:nvPr/>
        </p:nvGrpSpPr>
        <p:grpSpPr>
          <a:xfrm>
            <a:off x="629662" y="1346648"/>
            <a:ext cx="3823774" cy="1065747"/>
            <a:chOff x="6836463" y="3945824"/>
            <a:chExt cx="2976494" cy="8295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E82B66-F8DB-46C0-B42C-24536D3940B9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125441-4770-4FA7-AFF0-60D891E5A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11B42F-5F79-4D55-877D-F2854BD603A4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0E4EF4-1A99-4E98-8117-5BCCAD3945B3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 valid dept code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E1EB13-DF11-4856-8420-05870DC40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7865" y="4187011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2B9522-D4F8-4F79-82B6-99F15C230700}"/>
                </a:ext>
              </a:extLst>
            </p:cNvPr>
            <p:cNvSpPr txBox="1"/>
            <p:nvPr/>
          </p:nvSpPr>
          <p:spPr>
            <a:xfrm>
              <a:off x="6836463" y="4048511"/>
              <a:ext cx="725974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Dept code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FFB852-3699-4923-A5AD-CFE19A0A1962}"/>
                </a:ext>
              </a:extLst>
            </p:cNvPr>
            <p:cNvSpPr txBox="1"/>
            <p:nvPr/>
          </p:nvSpPr>
          <p:spPr>
            <a:xfrm>
              <a:off x="8766826" y="4535842"/>
              <a:ext cx="594654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is valid?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B31C01-F1FB-4A0A-B982-F96B1F35644F}"/>
              </a:ext>
            </a:extLst>
          </p:cNvPr>
          <p:cNvSpPr txBox="1"/>
          <p:nvPr/>
        </p:nvSpPr>
        <p:spPr>
          <a:xfrm>
            <a:off x="5321300" y="956181"/>
            <a:ext cx="6393180" cy="56323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 = input('Enter department code: ').upper()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rgbClr val="7030A0"/>
                </a:solidFill>
                <a:highlight>
                  <a:srgbClr val="EFE5F7"/>
                </a:highlight>
              </a:rPr>
              <a:t>is_valid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70C0"/>
                </a:solidFill>
              </a:rPr>
              <a:t>is_valid_dept_code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is_valid</a:t>
            </a:r>
            <a:r>
              <a:rPr lang="en-US" dirty="0"/>
              <a:t>:</a:t>
            </a:r>
          </a:p>
          <a:p>
            <a:r>
              <a:rPr lang="en-US" dirty="0"/>
              <a:t>        print('  &gt;&gt; Code is valid')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print('  &gt;&gt; Code is invalid</a:t>
            </a:r>
            <a:r>
              <a:rPr lang="en-US" sz="1800" dirty="0"/>
              <a:t>'</a:t>
            </a:r>
            <a:r>
              <a:rPr lang="en-US" dirty="0"/>
              <a:t>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b="1" dirty="0" err="1"/>
              <a:t>is_valid_dept_code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/>
              <a:t>==</a:t>
            </a:r>
            <a:r>
              <a:rPr lang="en-US" dirty="0"/>
              <a:t> 'IT' or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== 'ACC' or \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== 'MKT' or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== 'FIN':</a:t>
            </a:r>
          </a:p>
          <a:p>
            <a:r>
              <a:rPr lang="en-US" dirty="0"/>
              <a:t>        </a:t>
            </a:r>
            <a:r>
              <a:rPr lang="en-US" dirty="0" err="1"/>
              <a:t>is_valid</a:t>
            </a:r>
            <a:r>
              <a:rPr lang="en-US" dirty="0"/>
              <a:t> = True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is_valid</a:t>
            </a:r>
            <a:r>
              <a:rPr lang="en-US" dirty="0"/>
              <a:t> = False</a:t>
            </a:r>
          </a:p>
          <a:p>
            <a:endParaRPr lang="en-US" dirty="0"/>
          </a:p>
          <a:p>
            <a:r>
              <a:rPr lang="en-US" sz="1800" b="1" dirty="0">
                <a:solidFill>
                  <a:srgbClr val="00B0F0"/>
                </a:solidFill>
              </a:rPr>
              <a:t>    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EFE5F7"/>
                </a:highlight>
              </a:rPr>
              <a:t>is_valid</a:t>
            </a:r>
            <a:r>
              <a:rPr lang="en-US" b="1" dirty="0">
                <a:solidFill>
                  <a:srgbClr val="7030A0"/>
                </a:solidFill>
                <a:highlight>
                  <a:srgbClr val="EFE5F7"/>
                </a:highlight>
              </a:rPr>
              <a:t>  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751FB-B471-45C5-89ED-E993231D5440}"/>
              </a:ext>
            </a:extLst>
          </p:cNvPr>
          <p:cNvSpPr txBox="1"/>
          <p:nvPr/>
        </p:nvSpPr>
        <p:spPr>
          <a:xfrm>
            <a:off x="1392271" y="2713771"/>
            <a:ext cx="292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Feed me a department code,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and I will tell you if it is valid or not!</a:t>
            </a:r>
          </a:p>
        </p:txBody>
      </p:sp>
    </p:spTree>
    <p:extLst>
      <p:ext uri="{BB962C8B-B14F-4D97-AF65-F5344CB8AC3E}">
        <p14:creationId xmlns:p14="http://schemas.microsoft.com/office/powerpoint/2010/main" val="92843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4 – Returning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1249680" y="1644114"/>
            <a:ext cx="3673442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sz="1800" dirty="0"/>
              <a:t> Ch5-Ex04-Returning-Values.py</a:t>
            </a:r>
          </a:p>
          <a:p>
            <a:endParaRPr lang="en-US" dirty="0"/>
          </a:p>
          <a:p>
            <a:r>
              <a:rPr lang="en-US" dirty="0"/>
              <a:t>num = int(input('Enter a number: '))</a:t>
            </a:r>
          </a:p>
          <a:p>
            <a:endParaRPr lang="en-US" dirty="0"/>
          </a:p>
          <a:p>
            <a:r>
              <a:rPr lang="en-US" dirty="0">
                <a:highlight>
                  <a:srgbClr val="EFE5F7"/>
                </a:highlight>
              </a:rPr>
              <a:t>rem = num%2</a:t>
            </a:r>
          </a:p>
          <a:p>
            <a:endParaRPr lang="en-US" dirty="0">
              <a:highlight>
                <a:srgbClr val="EFE5F7"/>
              </a:highlight>
            </a:endParaRPr>
          </a:p>
          <a:p>
            <a:r>
              <a:rPr lang="en-US" dirty="0">
                <a:highlight>
                  <a:srgbClr val="EFE5F7"/>
                </a:highlight>
              </a:rPr>
              <a:t>if rem == 0:</a:t>
            </a:r>
          </a:p>
          <a:p>
            <a:r>
              <a:rPr lang="en-US" dirty="0">
                <a:highlight>
                  <a:srgbClr val="EFE5F7"/>
                </a:highlight>
              </a:rPr>
              <a:t>    result = 'Even'</a:t>
            </a:r>
          </a:p>
          <a:p>
            <a:r>
              <a:rPr lang="en-US" dirty="0">
                <a:highlight>
                  <a:srgbClr val="EFE5F7"/>
                </a:highlight>
              </a:rPr>
              <a:t>else:</a:t>
            </a:r>
          </a:p>
          <a:p>
            <a:r>
              <a:rPr lang="en-US" dirty="0">
                <a:highlight>
                  <a:srgbClr val="EFE5F7"/>
                </a:highlight>
              </a:rPr>
              <a:t>    result = 'Odd'</a:t>
            </a:r>
          </a:p>
          <a:p>
            <a:endParaRPr lang="en-US" dirty="0"/>
          </a:p>
          <a:p>
            <a:r>
              <a:rPr lang="en-US" dirty="0"/>
              <a:t>print('The number is:', result)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B19CC-4A28-4DED-9B80-A14263C11877}"/>
              </a:ext>
            </a:extLst>
          </p:cNvPr>
          <p:cNvSpPr txBox="1"/>
          <p:nvPr/>
        </p:nvSpPr>
        <p:spPr>
          <a:xfrm>
            <a:off x="223520" y="865555"/>
            <a:ext cx="7879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Copy the code below and save it as </a:t>
            </a:r>
            <a:r>
              <a:rPr lang="en-US" sz="2000" b="1" dirty="0"/>
              <a:t>Ch5-Ex04-Returning-Values.py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B0203-67D3-4623-8DE2-0EA4354CFC9B}"/>
              </a:ext>
            </a:extLst>
          </p:cNvPr>
          <p:cNvSpPr txBox="1"/>
          <p:nvPr/>
        </p:nvSpPr>
        <p:spPr>
          <a:xfrm>
            <a:off x="5935980" y="1927860"/>
            <a:ext cx="5349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Copy the code.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Study what this code achieves.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main() </a:t>
            </a:r>
            <a:r>
              <a:rPr lang="en-US" sz="2000" dirty="0"/>
              <a:t>function.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Move the shaded lines to </a:t>
            </a:r>
            <a:r>
              <a:rPr lang="en-US" sz="2000" b="1" dirty="0"/>
              <a:t>a new function</a:t>
            </a:r>
            <a:r>
              <a:rPr lang="en-US" sz="2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Finalize the function – name it, add parameter(s), add a return the </a:t>
            </a:r>
            <a:r>
              <a:rPr lang="en-US" sz="2000" i="1" dirty="0"/>
              <a:t>string</a:t>
            </a:r>
            <a:r>
              <a:rPr lang="en-US" sz="2000" dirty="0"/>
              <a:t> value.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Call the new function from main.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Run it &amp; test it!</a:t>
            </a:r>
            <a:endParaRPr lang="en-US" sz="2000" dirty="0">
              <a:solidFill>
                <a:srgbClr val="C00000"/>
              </a:solidFill>
              <a:highlight>
                <a:srgbClr val="EFE5F7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8B0B4-D840-4413-B578-DF6F9D64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85" y="4652010"/>
            <a:ext cx="2495550" cy="72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048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219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Value Returning Functions</vt:lpstr>
      <vt:lpstr>CALLING Value-Returning Functions</vt:lpstr>
      <vt:lpstr>DEFINING Value-Returning Functions</vt:lpstr>
      <vt:lpstr>Example: Defining &amp; Calling a Value-Returning Function</vt:lpstr>
      <vt:lpstr>Exercise 3 – Returning Values</vt:lpstr>
      <vt:lpstr>Example: Defining &amp; Calling a Value-Returning Function</vt:lpstr>
      <vt:lpstr>Example: Defining &amp; Calling a Value-Returning Function</vt:lpstr>
      <vt:lpstr>Exercise 4 – Returning Values</vt:lpstr>
      <vt:lpstr>Value Returning Functions (w/multiple return values)</vt:lpstr>
      <vt:lpstr>Example: Defining &amp; Calling a Value-Returning Function (w/multiple values)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2022-03-14T02:25:25Z</dcterms:modified>
</cp:coreProperties>
</file>