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1"/>
  </p:notesMasterIdLst>
  <p:sldIdLst>
    <p:sldId id="397" r:id="rId2"/>
    <p:sldId id="445" r:id="rId3"/>
    <p:sldId id="433" r:id="rId4"/>
    <p:sldId id="447" r:id="rId5"/>
    <p:sldId id="407" r:id="rId6"/>
    <p:sldId id="408" r:id="rId7"/>
    <p:sldId id="435" r:id="rId8"/>
    <p:sldId id="432" r:id="rId9"/>
    <p:sldId id="443" r:id="rId10"/>
    <p:sldId id="396" r:id="rId11"/>
    <p:sldId id="434" r:id="rId12"/>
    <p:sldId id="343" r:id="rId13"/>
    <p:sldId id="419" r:id="rId14"/>
    <p:sldId id="415" r:id="rId15"/>
    <p:sldId id="416" r:id="rId16"/>
    <p:sldId id="417" r:id="rId17"/>
    <p:sldId id="418" r:id="rId18"/>
    <p:sldId id="441" r:id="rId19"/>
    <p:sldId id="446" r:id="rId20"/>
    <p:sldId id="437" r:id="rId21"/>
    <p:sldId id="439" r:id="rId22"/>
    <p:sldId id="398" r:id="rId23"/>
    <p:sldId id="349" r:id="rId24"/>
    <p:sldId id="436" r:id="rId25"/>
    <p:sldId id="438" r:id="rId26"/>
    <p:sldId id="403" r:id="rId27"/>
    <p:sldId id="442" r:id="rId28"/>
    <p:sldId id="430" r:id="rId29"/>
    <p:sldId id="444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8F9"/>
    <a:srgbClr val="EFE5F7"/>
    <a:srgbClr val="0C65FF"/>
    <a:srgbClr val="FFD966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4/23/22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8097-26B3-453D-83A8-E2A335850B44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1C7E-E15D-4739-9932-6198B526F3C0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79B0-6294-48F8-869B-A813FACB26DF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99C1-4408-479D-94D8-725704982BC3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92DF-1865-4143-85BC-8053983B4EF4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4259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73EA-9E5C-4013-A10E-40C36EDD2EF0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9B8F-AB9D-448B-9D49-AD7037A760A9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E160-A4F9-4722-90CB-E8576F2F446E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B7DD-F07A-4D55-9336-8031E0691771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F928-64DD-473C-B42D-9AB9318A9FCE}" type="datetime1">
              <a:rPr lang="en-US" smtClean="0"/>
              <a:t>4/23/22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– PART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Standard Library, Modules (Random &amp; Math), </a:t>
            </a:r>
            <a:r>
              <a:rPr lang="en-US" dirty="0" err="1"/>
              <a:t>Globals</a:t>
            </a:r>
            <a:r>
              <a:rPr lang="en-US" dirty="0"/>
              <a:t> - Constants &amp; Variables, Nesting &amp; Embedding Functions, Creating your own Modules, other topics</a:t>
            </a:r>
          </a:p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390581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458D9-572D-4F67-9A51-973DBB64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Constants</a:t>
            </a:r>
          </a:p>
          <a:p>
            <a:pPr lvl="1"/>
            <a:r>
              <a:rPr lang="en-US" b="1" dirty="0"/>
              <a:t>math.pi</a:t>
            </a:r>
          </a:p>
          <a:p>
            <a:pPr lvl="1"/>
            <a:endParaRPr lang="en-US" b="1" dirty="0"/>
          </a:p>
          <a:p>
            <a:r>
              <a:rPr lang="en-US" i="1" dirty="0"/>
              <a:t>Functions</a:t>
            </a:r>
          </a:p>
          <a:p>
            <a:pPr lvl="1"/>
            <a:r>
              <a:rPr lang="en-US" b="1" dirty="0"/>
              <a:t>math.sqrt()</a:t>
            </a:r>
          </a:p>
          <a:p>
            <a:pPr lvl="1"/>
            <a:r>
              <a:rPr lang="en-US" b="1" dirty="0" err="1"/>
              <a:t>math.hypot</a:t>
            </a:r>
            <a:r>
              <a:rPr lang="en-US" b="1" dirty="0"/>
              <a:t>()</a:t>
            </a:r>
          </a:p>
          <a:p>
            <a:pPr lvl="1"/>
            <a:r>
              <a:rPr lang="en-US" b="1" dirty="0" err="1"/>
              <a:t>math.factorial</a:t>
            </a:r>
            <a:r>
              <a:rPr lang="en-US" b="1" dirty="0"/>
              <a:t>() </a:t>
            </a:r>
          </a:p>
          <a:p>
            <a:pPr lvl="1"/>
            <a:r>
              <a:rPr lang="en-US" dirty="0"/>
              <a:t>…and many more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6AC89-307D-49D9-BFDF-9724288E2370}"/>
              </a:ext>
            </a:extLst>
          </p:cNvPr>
          <p:cNvSpPr txBox="1"/>
          <p:nvPr/>
        </p:nvSpPr>
        <p:spPr>
          <a:xfrm>
            <a:off x="6197600" y="2194560"/>
            <a:ext cx="5090160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import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math</a:t>
            </a:r>
          </a:p>
          <a:p>
            <a:endParaRPr lang="en-US" sz="2000" dirty="0"/>
          </a:p>
          <a:p>
            <a:r>
              <a:rPr lang="en-US" sz="2000" dirty="0"/>
              <a:t>def main():</a:t>
            </a:r>
          </a:p>
          <a:p>
            <a:r>
              <a:rPr lang="en-US" sz="2000" dirty="0"/>
              <a:t>    radius = float(input('\nEnter a radius: '))</a:t>
            </a:r>
          </a:p>
          <a:p>
            <a:r>
              <a:rPr lang="en-US" sz="2000" dirty="0"/>
              <a:t>    area =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math.</a:t>
            </a:r>
            <a:r>
              <a:rPr lang="en-US" sz="2000" b="1" dirty="0">
                <a:solidFill>
                  <a:srgbClr val="0070C0"/>
                </a:solidFill>
              </a:rPr>
              <a:t>pi</a:t>
            </a:r>
            <a:r>
              <a:rPr lang="en-US" sz="2000" dirty="0"/>
              <a:t> * radius**2</a:t>
            </a:r>
          </a:p>
          <a:p>
            <a:r>
              <a:rPr lang="en-US" sz="2000" dirty="0"/>
              <a:t>    print('The area is:', format(area, '6.2f'))</a:t>
            </a:r>
          </a:p>
          <a:p>
            <a:endParaRPr lang="en-US" sz="2000" dirty="0"/>
          </a:p>
          <a:p>
            <a:r>
              <a:rPr lang="en-US" sz="2000" dirty="0"/>
              <a:t>main()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FE7D16-7672-4C8F-A54E-B59DBB701347}"/>
              </a:ext>
            </a:extLst>
          </p:cNvPr>
          <p:cNvGrpSpPr/>
          <p:nvPr/>
        </p:nvGrpSpPr>
        <p:grpSpPr>
          <a:xfrm>
            <a:off x="6380480" y="1310640"/>
            <a:ext cx="2337499" cy="865386"/>
            <a:chOff x="3860800" y="1595120"/>
            <a:chExt cx="2337499" cy="8653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233580-EEE1-4651-BEB4-6F5D62D7E652}"/>
                </a:ext>
              </a:extLst>
            </p:cNvPr>
            <p:cNvSpPr txBox="1"/>
            <p:nvPr/>
          </p:nvSpPr>
          <p:spPr>
            <a:xfrm>
              <a:off x="3860800" y="1595120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</a:rPr>
                <a:t>the module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21EDB7-3EEA-423B-B96D-B676F1E259D2}"/>
                </a:ext>
              </a:extLst>
            </p:cNvPr>
            <p:cNvCxnSpPr>
              <a:cxnSpLocks/>
            </p:cNvCxnSpPr>
            <p:nvPr/>
          </p:nvCxnSpPr>
          <p:spPr>
            <a:xfrm>
              <a:off x="4551680" y="1991360"/>
              <a:ext cx="0" cy="46914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43B2AB-0DDC-406C-8D34-FE747E9667CE}"/>
              </a:ext>
            </a:extLst>
          </p:cNvPr>
          <p:cNvGrpSpPr/>
          <p:nvPr/>
        </p:nvGrpSpPr>
        <p:grpSpPr>
          <a:xfrm>
            <a:off x="6431283" y="3718560"/>
            <a:ext cx="2717411" cy="2040930"/>
            <a:chOff x="-50797" y="1513840"/>
            <a:chExt cx="2717411" cy="20409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DB71F5-EE71-4805-8350-DAB0396DD57F}"/>
                </a:ext>
              </a:extLst>
            </p:cNvPr>
            <p:cNvSpPr txBox="1"/>
            <p:nvPr/>
          </p:nvSpPr>
          <p:spPr>
            <a:xfrm>
              <a:off x="-50797" y="2631440"/>
              <a:ext cx="27174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Preface the </a:t>
              </a:r>
            </a:p>
            <a:p>
              <a:pPr algn="ctr"/>
              <a:r>
                <a:rPr lang="en-US" dirty="0">
                  <a:latin typeface="Consolas" panose="020B0609020204030204" pitchFamily="49" charset="0"/>
                </a:rPr>
                <a:t>constant/function</a:t>
              </a:r>
            </a:p>
            <a:p>
              <a:pPr algn="ctr"/>
              <a:r>
                <a:rPr lang="en-US" dirty="0">
                  <a:latin typeface="Consolas" panose="020B0609020204030204" pitchFamily="49" charset="0"/>
                </a:rPr>
                <a:t>with the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module name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3FAC36-4554-4CB2-8691-E5DE9E558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" y="1513840"/>
              <a:ext cx="0" cy="10464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1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7DC03A-ADDC-4A7B-9C16-0B06BEDF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03503-31F4-4480-B501-4824E497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6BD25-6E57-44AC-A865-95587C4E98C4}"/>
              </a:ext>
            </a:extLst>
          </p:cNvPr>
          <p:cNvSpPr txBox="1"/>
          <p:nvPr/>
        </p:nvSpPr>
        <p:spPr>
          <a:xfrm>
            <a:off x="3195263" y="3754061"/>
            <a:ext cx="2910605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sqrt_num</a:t>
            </a:r>
            <a:r>
              <a:rPr lang="en-US" sz="2000" dirty="0"/>
              <a:t> = </a:t>
            </a:r>
            <a:r>
              <a:rPr lang="en-US" sz="2000" b="1" dirty="0" err="1"/>
              <a:t>math.</a:t>
            </a:r>
            <a:r>
              <a:rPr lang="en-US" sz="2000" b="1" dirty="0" err="1">
                <a:solidFill>
                  <a:srgbClr val="0070C0"/>
                </a:solidFill>
              </a:rPr>
              <a:t>sqrt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(16)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E65318-ED44-419C-A423-85828D844E4C}"/>
              </a:ext>
            </a:extLst>
          </p:cNvPr>
          <p:cNvSpPr txBox="1"/>
          <p:nvPr/>
        </p:nvSpPr>
        <p:spPr>
          <a:xfrm>
            <a:off x="1161681" y="3306082"/>
            <a:ext cx="49441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math.</a:t>
            </a:r>
            <a:r>
              <a:rPr lang="en-US" sz="1800" b="1" dirty="0" err="1">
                <a:solidFill>
                  <a:srgbClr val="0070C0"/>
                </a:solidFill>
              </a:rPr>
              <a:t>sqrt</a:t>
            </a:r>
            <a:r>
              <a:rPr lang="en-US" sz="1400" dirty="0"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759725-07D6-45A7-8511-C33288E343D0}"/>
              </a:ext>
            </a:extLst>
          </p:cNvPr>
          <p:cNvSpPr txBox="1"/>
          <p:nvPr/>
        </p:nvSpPr>
        <p:spPr>
          <a:xfrm>
            <a:off x="7070187" y="3783595"/>
            <a:ext cx="476413" cy="369332"/>
          </a:xfrm>
          <a:custGeom>
            <a:avLst/>
            <a:gdLst>
              <a:gd name="connsiteX0" fmla="*/ 0 w 476413"/>
              <a:gd name="connsiteY0" fmla="*/ 0 h 369332"/>
              <a:gd name="connsiteX1" fmla="*/ 476413 w 476413"/>
              <a:gd name="connsiteY1" fmla="*/ 0 h 369332"/>
              <a:gd name="connsiteX2" fmla="*/ 476413 w 476413"/>
              <a:gd name="connsiteY2" fmla="*/ 369332 h 369332"/>
              <a:gd name="connsiteX3" fmla="*/ 0 w 476413"/>
              <a:gd name="connsiteY3" fmla="*/ 369332 h 369332"/>
              <a:gd name="connsiteX4" fmla="*/ 0 w 47641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413" h="369332" extrusionOk="0">
                <a:moveTo>
                  <a:pt x="0" y="0"/>
                </a:moveTo>
                <a:cubicBezTo>
                  <a:pt x="190752" y="-50139"/>
                  <a:pt x="341849" y="53092"/>
                  <a:pt x="476413" y="0"/>
                </a:cubicBezTo>
                <a:cubicBezTo>
                  <a:pt x="506257" y="167231"/>
                  <a:pt x="449746" y="213150"/>
                  <a:pt x="476413" y="369332"/>
                </a:cubicBezTo>
                <a:cubicBezTo>
                  <a:pt x="312245" y="401358"/>
                  <a:pt x="168796" y="343972"/>
                  <a:pt x="0" y="369332"/>
                </a:cubicBezTo>
                <a:cubicBezTo>
                  <a:pt x="-4298" y="289721"/>
                  <a:pt x="8923" y="144121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338943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836AA-F6D8-49F3-BB0C-C7B668B39029}"/>
              </a:ext>
            </a:extLst>
          </p:cNvPr>
          <p:cNvSpPr txBox="1"/>
          <p:nvPr/>
        </p:nvSpPr>
        <p:spPr>
          <a:xfrm>
            <a:off x="3120564" y="1980553"/>
            <a:ext cx="2985304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radius  = 4</a:t>
            </a:r>
          </a:p>
          <a:p>
            <a:r>
              <a:rPr lang="en-US" sz="2000" dirty="0"/>
              <a:t>area = </a:t>
            </a:r>
            <a:r>
              <a:rPr lang="en-US" sz="2000" b="1" dirty="0" err="1"/>
              <a:t>math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pi</a:t>
            </a:r>
            <a:r>
              <a:rPr lang="en-US" sz="2000" dirty="0"/>
              <a:t> * radius**2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88B2F8-9310-42B2-971B-315CCDC8033F}"/>
              </a:ext>
            </a:extLst>
          </p:cNvPr>
          <p:cNvSpPr txBox="1"/>
          <p:nvPr/>
        </p:nvSpPr>
        <p:spPr>
          <a:xfrm>
            <a:off x="1107148" y="1544320"/>
            <a:ext cx="49987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nsolas" panose="020B0609020204030204" pitchFamily="49" charset="0"/>
              </a:rPr>
              <a:t>math.pi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57330-9F58-4DEB-883C-864197224733}"/>
              </a:ext>
            </a:extLst>
          </p:cNvPr>
          <p:cNvSpPr txBox="1"/>
          <p:nvPr/>
        </p:nvSpPr>
        <p:spPr>
          <a:xfrm>
            <a:off x="7045381" y="2239782"/>
            <a:ext cx="2114682" cy="369332"/>
          </a:xfrm>
          <a:custGeom>
            <a:avLst/>
            <a:gdLst>
              <a:gd name="connsiteX0" fmla="*/ 0 w 2114682"/>
              <a:gd name="connsiteY0" fmla="*/ 0 h 369332"/>
              <a:gd name="connsiteX1" fmla="*/ 465230 w 2114682"/>
              <a:gd name="connsiteY1" fmla="*/ 0 h 369332"/>
              <a:gd name="connsiteX2" fmla="*/ 993901 w 2114682"/>
              <a:gd name="connsiteY2" fmla="*/ 0 h 369332"/>
              <a:gd name="connsiteX3" fmla="*/ 1543718 w 2114682"/>
              <a:gd name="connsiteY3" fmla="*/ 0 h 369332"/>
              <a:gd name="connsiteX4" fmla="*/ 2114682 w 2114682"/>
              <a:gd name="connsiteY4" fmla="*/ 0 h 369332"/>
              <a:gd name="connsiteX5" fmla="*/ 2114682 w 2114682"/>
              <a:gd name="connsiteY5" fmla="*/ 369332 h 369332"/>
              <a:gd name="connsiteX6" fmla="*/ 1649452 w 2114682"/>
              <a:gd name="connsiteY6" fmla="*/ 369332 h 369332"/>
              <a:gd name="connsiteX7" fmla="*/ 1141928 w 2114682"/>
              <a:gd name="connsiteY7" fmla="*/ 369332 h 369332"/>
              <a:gd name="connsiteX8" fmla="*/ 613258 w 2114682"/>
              <a:gd name="connsiteY8" fmla="*/ 369332 h 369332"/>
              <a:gd name="connsiteX9" fmla="*/ 0 w 2114682"/>
              <a:gd name="connsiteY9" fmla="*/ 369332 h 369332"/>
              <a:gd name="connsiteX10" fmla="*/ 0 w 2114682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4682" h="369332" extrusionOk="0">
                <a:moveTo>
                  <a:pt x="0" y="0"/>
                </a:moveTo>
                <a:cubicBezTo>
                  <a:pt x="112915" y="-34791"/>
                  <a:pt x="275592" y="47714"/>
                  <a:pt x="465230" y="0"/>
                </a:cubicBezTo>
                <a:cubicBezTo>
                  <a:pt x="654868" y="-47714"/>
                  <a:pt x="887854" y="16171"/>
                  <a:pt x="993901" y="0"/>
                </a:cubicBezTo>
                <a:cubicBezTo>
                  <a:pt x="1099948" y="-16171"/>
                  <a:pt x="1291043" y="8494"/>
                  <a:pt x="1543718" y="0"/>
                </a:cubicBezTo>
                <a:cubicBezTo>
                  <a:pt x="1796393" y="-8494"/>
                  <a:pt x="1851262" y="33324"/>
                  <a:pt x="2114682" y="0"/>
                </a:cubicBezTo>
                <a:cubicBezTo>
                  <a:pt x="2120900" y="116412"/>
                  <a:pt x="2092149" y="224776"/>
                  <a:pt x="2114682" y="369332"/>
                </a:cubicBezTo>
                <a:cubicBezTo>
                  <a:pt x="1952047" y="421457"/>
                  <a:pt x="1750093" y="345098"/>
                  <a:pt x="1649452" y="369332"/>
                </a:cubicBezTo>
                <a:cubicBezTo>
                  <a:pt x="1548811" y="393566"/>
                  <a:pt x="1308085" y="335239"/>
                  <a:pt x="1141928" y="369332"/>
                </a:cubicBezTo>
                <a:cubicBezTo>
                  <a:pt x="975771" y="403425"/>
                  <a:pt x="807537" y="333049"/>
                  <a:pt x="613258" y="369332"/>
                </a:cubicBezTo>
                <a:cubicBezTo>
                  <a:pt x="418979" y="405615"/>
                  <a:pt x="263717" y="339059"/>
                  <a:pt x="0" y="369332"/>
                </a:cubicBezTo>
                <a:cubicBezTo>
                  <a:pt x="-21363" y="281168"/>
                  <a:pt x="29293" y="18442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338943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50.26548245743669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7644E-004A-4F35-AB71-E7EA0AA60758}"/>
              </a:ext>
            </a:extLst>
          </p:cNvPr>
          <p:cNvSpPr txBox="1"/>
          <p:nvPr/>
        </p:nvSpPr>
        <p:spPr>
          <a:xfrm>
            <a:off x="2871841" y="5219792"/>
            <a:ext cx="3234027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sqrt_num</a:t>
            </a:r>
            <a:r>
              <a:rPr lang="en-US" sz="2000" dirty="0"/>
              <a:t> = </a:t>
            </a:r>
            <a:r>
              <a:rPr lang="en-US" sz="2000" b="1" dirty="0" err="1"/>
              <a:t>math.</a:t>
            </a:r>
            <a:r>
              <a:rPr lang="en-US" sz="2000" b="1" dirty="0" err="1">
                <a:solidFill>
                  <a:srgbClr val="0070C0"/>
                </a:solidFill>
              </a:rPr>
              <a:t>factorial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(4)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F77D6F-36F6-407C-BA2E-68210D432249}"/>
              </a:ext>
            </a:extLst>
          </p:cNvPr>
          <p:cNvSpPr txBox="1"/>
          <p:nvPr/>
        </p:nvSpPr>
        <p:spPr>
          <a:xfrm>
            <a:off x="1161681" y="4771813"/>
            <a:ext cx="49441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math.</a:t>
            </a:r>
            <a:r>
              <a:rPr lang="en-US" sz="1800" b="1" dirty="0" err="1">
                <a:solidFill>
                  <a:srgbClr val="0070C0"/>
                </a:solidFill>
              </a:rPr>
              <a:t>factorial</a:t>
            </a:r>
            <a:r>
              <a:rPr lang="en-US" sz="1400" dirty="0"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2F9A1B-A80D-4F54-BEA7-984C55A10632}"/>
              </a:ext>
            </a:extLst>
          </p:cNvPr>
          <p:cNvSpPr txBox="1"/>
          <p:nvPr/>
        </p:nvSpPr>
        <p:spPr>
          <a:xfrm>
            <a:off x="7080347" y="5249326"/>
            <a:ext cx="476413" cy="369332"/>
          </a:xfrm>
          <a:custGeom>
            <a:avLst/>
            <a:gdLst>
              <a:gd name="connsiteX0" fmla="*/ 0 w 476413"/>
              <a:gd name="connsiteY0" fmla="*/ 0 h 369332"/>
              <a:gd name="connsiteX1" fmla="*/ 476413 w 476413"/>
              <a:gd name="connsiteY1" fmla="*/ 0 h 369332"/>
              <a:gd name="connsiteX2" fmla="*/ 476413 w 476413"/>
              <a:gd name="connsiteY2" fmla="*/ 369332 h 369332"/>
              <a:gd name="connsiteX3" fmla="*/ 0 w 476413"/>
              <a:gd name="connsiteY3" fmla="*/ 369332 h 369332"/>
              <a:gd name="connsiteX4" fmla="*/ 0 w 47641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413" h="369332" extrusionOk="0">
                <a:moveTo>
                  <a:pt x="0" y="0"/>
                </a:moveTo>
                <a:cubicBezTo>
                  <a:pt x="190752" y="-50139"/>
                  <a:pt x="341849" y="53092"/>
                  <a:pt x="476413" y="0"/>
                </a:cubicBezTo>
                <a:cubicBezTo>
                  <a:pt x="506257" y="167231"/>
                  <a:pt x="449746" y="213150"/>
                  <a:pt x="476413" y="369332"/>
                </a:cubicBezTo>
                <a:cubicBezTo>
                  <a:pt x="312245" y="401358"/>
                  <a:pt x="168796" y="343972"/>
                  <a:pt x="0" y="369332"/>
                </a:cubicBezTo>
                <a:cubicBezTo>
                  <a:pt x="-4298" y="289721"/>
                  <a:pt x="8923" y="144121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7338943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0555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Constants &amp;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070A3-02C6-4978-BFAB-A581FD28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Constants are recommended, but Global Variables are not!</a:t>
            </a:r>
          </a:p>
        </p:txBody>
      </p:sp>
    </p:spTree>
    <p:extLst>
      <p:ext uri="{BB962C8B-B14F-4D97-AF65-F5344CB8AC3E}">
        <p14:creationId xmlns:p14="http://schemas.microsoft.com/office/powerpoint/2010/main" val="238169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constants are ok. </a:t>
            </a:r>
          </a:p>
          <a:p>
            <a:pPr lvl="1"/>
            <a:r>
              <a:rPr lang="en-US" dirty="0"/>
              <a:t>Python doesn’t have real constants as these can be updated; So, make sure to </a:t>
            </a:r>
            <a:r>
              <a:rPr lang="en-US" b="1" dirty="0"/>
              <a:t>uppercase the name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987040" y="2418080"/>
            <a:ext cx="4187813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Constant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TAX_RATE </a:t>
            </a:r>
            <a:r>
              <a:rPr lang="en-US" dirty="0"/>
              <a:t>= .0825</a:t>
            </a:r>
          </a:p>
          <a:p>
            <a:endParaRPr lang="en-US" dirty="0"/>
          </a:p>
          <a:p>
            <a:r>
              <a:rPr lang="en-US" b="1" dirty="0"/>
              <a:t>def main():</a:t>
            </a:r>
          </a:p>
          <a:p>
            <a:r>
              <a:rPr lang="en-US" dirty="0"/>
              <a:t>    price = float(input('Enter price: '))</a:t>
            </a:r>
          </a:p>
          <a:p>
            <a:r>
              <a:rPr lang="en-US" dirty="0"/>
              <a:t>    qty = float(input('Enter quantity: '))</a:t>
            </a:r>
          </a:p>
          <a:p>
            <a:r>
              <a:rPr lang="en-US" dirty="0"/>
              <a:t>    total = price * qty</a:t>
            </a:r>
          </a:p>
          <a:p>
            <a:r>
              <a:rPr lang="en-US" dirty="0"/>
              <a:t>    final_bill = total + calc_tax(total)</a:t>
            </a:r>
          </a:p>
          <a:p>
            <a:r>
              <a:rPr lang="en-US" dirty="0"/>
              <a:t>    print('\nAmount due (w/tax):', final_bill)</a:t>
            </a:r>
          </a:p>
          <a:p>
            <a:endParaRPr lang="en-US" dirty="0"/>
          </a:p>
          <a:p>
            <a:r>
              <a:rPr lang="en-US" b="1" dirty="0"/>
              <a:t>def calc_tax(total_meal): </a:t>
            </a:r>
          </a:p>
          <a:p>
            <a:r>
              <a:rPr lang="en-US" dirty="0"/>
              <a:t>    tax_due = total_meal *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TAX_RATE</a:t>
            </a:r>
          </a:p>
          <a:p>
            <a:r>
              <a:rPr lang="en-US" dirty="0"/>
              <a:t>    return tax_due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7542081" y="3403600"/>
            <a:ext cx="3223959" cy="1200329"/>
          </a:xfrm>
          <a:custGeom>
            <a:avLst/>
            <a:gdLst>
              <a:gd name="connsiteX0" fmla="*/ 0 w 3223959"/>
              <a:gd name="connsiteY0" fmla="*/ 0 h 1200329"/>
              <a:gd name="connsiteX1" fmla="*/ 440608 w 3223959"/>
              <a:gd name="connsiteY1" fmla="*/ 0 h 1200329"/>
              <a:gd name="connsiteX2" fmla="*/ 1010174 w 3223959"/>
              <a:gd name="connsiteY2" fmla="*/ 0 h 1200329"/>
              <a:gd name="connsiteX3" fmla="*/ 1611980 w 3223959"/>
              <a:gd name="connsiteY3" fmla="*/ 0 h 1200329"/>
              <a:gd name="connsiteX4" fmla="*/ 2181546 w 3223959"/>
              <a:gd name="connsiteY4" fmla="*/ 0 h 1200329"/>
              <a:gd name="connsiteX5" fmla="*/ 2686632 w 3223959"/>
              <a:gd name="connsiteY5" fmla="*/ 0 h 1200329"/>
              <a:gd name="connsiteX6" fmla="*/ 3223959 w 3223959"/>
              <a:gd name="connsiteY6" fmla="*/ 0 h 1200329"/>
              <a:gd name="connsiteX7" fmla="*/ 3223959 w 3223959"/>
              <a:gd name="connsiteY7" fmla="*/ 364100 h 1200329"/>
              <a:gd name="connsiteX8" fmla="*/ 3223959 w 3223959"/>
              <a:gd name="connsiteY8" fmla="*/ 752206 h 1200329"/>
              <a:gd name="connsiteX9" fmla="*/ 3223959 w 3223959"/>
              <a:gd name="connsiteY9" fmla="*/ 1200329 h 1200329"/>
              <a:gd name="connsiteX10" fmla="*/ 2654393 w 3223959"/>
              <a:gd name="connsiteY10" fmla="*/ 1200329 h 1200329"/>
              <a:gd name="connsiteX11" fmla="*/ 2149306 w 3223959"/>
              <a:gd name="connsiteY11" fmla="*/ 1200329 h 1200329"/>
              <a:gd name="connsiteX12" fmla="*/ 1676459 w 3223959"/>
              <a:gd name="connsiteY12" fmla="*/ 1200329 h 1200329"/>
              <a:gd name="connsiteX13" fmla="*/ 1235851 w 3223959"/>
              <a:gd name="connsiteY13" fmla="*/ 1200329 h 1200329"/>
              <a:gd name="connsiteX14" fmla="*/ 763004 w 3223959"/>
              <a:gd name="connsiteY14" fmla="*/ 1200329 h 1200329"/>
              <a:gd name="connsiteX15" fmla="*/ 0 w 3223959"/>
              <a:gd name="connsiteY15" fmla="*/ 1200329 h 1200329"/>
              <a:gd name="connsiteX16" fmla="*/ 0 w 3223959"/>
              <a:gd name="connsiteY16" fmla="*/ 824226 h 1200329"/>
              <a:gd name="connsiteX17" fmla="*/ 0 w 3223959"/>
              <a:gd name="connsiteY17" fmla="*/ 460126 h 1200329"/>
              <a:gd name="connsiteX18" fmla="*/ 0 w 3223959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23959" h="1200329" extrusionOk="0">
                <a:moveTo>
                  <a:pt x="0" y="0"/>
                </a:moveTo>
                <a:cubicBezTo>
                  <a:pt x="153212" y="-41755"/>
                  <a:pt x="328361" y="40883"/>
                  <a:pt x="440608" y="0"/>
                </a:cubicBezTo>
                <a:cubicBezTo>
                  <a:pt x="552855" y="-40883"/>
                  <a:pt x="751311" y="22959"/>
                  <a:pt x="1010174" y="0"/>
                </a:cubicBezTo>
                <a:cubicBezTo>
                  <a:pt x="1269037" y="-22959"/>
                  <a:pt x="1354842" y="29770"/>
                  <a:pt x="1611980" y="0"/>
                </a:cubicBezTo>
                <a:cubicBezTo>
                  <a:pt x="1869118" y="-29770"/>
                  <a:pt x="2050188" y="27784"/>
                  <a:pt x="2181546" y="0"/>
                </a:cubicBezTo>
                <a:cubicBezTo>
                  <a:pt x="2312904" y="-27784"/>
                  <a:pt x="2512436" y="41499"/>
                  <a:pt x="2686632" y="0"/>
                </a:cubicBezTo>
                <a:cubicBezTo>
                  <a:pt x="2860828" y="-41499"/>
                  <a:pt x="3060845" y="42322"/>
                  <a:pt x="3223959" y="0"/>
                </a:cubicBezTo>
                <a:cubicBezTo>
                  <a:pt x="3233619" y="121141"/>
                  <a:pt x="3208218" y="233017"/>
                  <a:pt x="3223959" y="364100"/>
                </a:cubicBezTo>
                <a:cubicBezTo>
                  <a:pt x="3239700" y="495183"/>
                  <a:pt x="3195361" y="562871"/>
                  <a:pt x="3223959" y="752206"/>
                </a:cubicBezTo>
                <a:cubicBezTo>
                  <a:pt x="3252557" y="941541"/>
                  <a:pt x="3180589" y="1089149"/>
                  <a:pt x="3223959" y="1200329"/>
                </a:cubicBezTo>
                <a:cubicBezTo>
                  <a:pt x="3085991" y="1265997"/>
                  <a:pt x="2855749" y="1155065"/>
                  <a:pt x="2654393" y="1200329"/>
                </a:cubicBezTo>
                <a:cubicBezTo>
                  <a:pt x="2453037" y="1245593"/>
                  <a:pt x="2381309" y="1179047"/>
                  <a:pt x="2149306" y="1200329"/>
                </a:cubicBezTo>
                <a:cubicBezTo>
                  <a:pt x="1917303" y="1221611"/>
                  <a:pt x="1854922" y="1186287"/>
                  <a:pt x="1676459" y="1200329"/>
                </a:cubicBezTo>
                <a:cubicBezTo>
                  <a:pt x="1497996" y="1214371"/>
                  <a:pt x="1385658" y="1185384"/>
                  <a:pt x="1235851" y="1200329"/>
                </a:cubicBezTo>
                <a:cubicBezTo>
                  <a:pt x="1086044" y="1215274"/>
                  <a:pt x="970646" y="1178810"/>
                  <a:pt x="763004" y="1200329"/>
                </a:cubicBezTo>
                <a:cubicBezTo>
                  <a:pt x="555362" y="1221848"/>
                  <a:pt x="266855" y="1171165"/>
                  <a:pt x="0" y="1200329"/>
                </a:cubicBezTo>
                <a:cubicBezTo>
                  <a:pt x="-18900" y="1064111"/>
                  <a:pt x="30576" y="925753"/>
                  <a:pt x="0" y="824226"/>
                </a:cubicBezTo>
                <a:cubicBezTo>
                  <a:pt x="-30576" y="722699"/>
                  <a:pt x="21233" y="585600"/>
                  <a:pt x="0" y="460126"/>
                </a:cubicBezTo>
                <a:cubicBezTo>
                  <a:pt x="-21233" y="334652"/>
                  <a:pt x="3670" y="13410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price: 20</a:t>
            </a:r>
          </a:p>
          <a:p>
            <a:r>
              <a:rPr lang="en-US" dirty="0">
                <a:latin typeface="Consolas" panose="020B0609020204030204" pitchFamily="49" charset="0"/>
              </a:rPr>
              <a:t>Enter quantity: 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Amount due (w/tax): 43.3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796ECE-F377-49F8-90F0-C6CFD6BFB6E8}"/>
              </a:ext>
            </a:extLst>
          </p:cNvPr>
          <p:cNvGrpSpPr/>
          <p:nvPr/>
        </p:nvGrpSpPr>
        <p:grpSpPr>
          <a:xfrm>
            <a:off x="528320" y="2692400"/>
            <a:ext cx="2519680" cy="369332"/>
            <a:chOff x="528320" y="1930400"/>
            <a:chExt cx="251968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96CBA4-D3CE-40F6-8FA0-29CE5EAD955F}"/>
                </a:ext>
              </a:extLst>
            </p:cNvPr>
            <p:cNvSpPr txBox="1"/>
            <p:nvPr/>
          </p:nvSpPr>
          <p:spPr>
            <a:xfrm>
              <a:off x="528320" y="1930400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Global constant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F9E222-B4BD-4261-8891-C85D957A8C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88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 – </a:t>
            </a:r>
            <a:r>
              <a:rPr lang="en-US" i="1" dirty="0"/>
              <a:t>any</a:t>
            </a:r>
            <a:r>
              <a:rPr lang="en-US" dirty="0"/>
              <a:t> variable created outside of a function</a:t>
            </a:r>
          </a:p>
          <a:p>
            <a:pPr lvl="1"/>
            <a:r>
              <a:rPr lang="en-US" dirty="0"/>
              <a:t>These are not recommended but we still need to learn about them &amp; how can we achieve the same goal (without using global variables).</a:t>
            </a:r>
          </a:p>
          <a:p>
            <a:r>
              <a:rPr lang="en-US" dirty="0"/>
              <a:t>All functions </a:t>
            </a:r>
            <a:r>
              <a:rPr lang="en-US" b="1" dirty="0"/>
              <a:t>automatically have </a:t>
            </a:r>
            <a:r>
              <a:rPr lang="en-US" b="1" i="1" dirty="0">
                <a:solidFill>
                  <a:srgbClr val="C00000"/>
                </a:solidFill>
              </a:rPr>
              <a:t>read</a:t>
            </a:r>
            <a:r>
              <a:rPr lang="en-US" b="1" dirty="0"/>
              <a:t> access </a:t>
            </a:r>
            <a:r>
              <a:rPr lang="en-US" dirty="0"/>
              <a:t>to global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987040" y="3108960"/>
            <a:ext cx="2689647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Variable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 = 10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print('Main:',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function1()</a:t>
            </a:r>
          </a:p>
          <a:p>
            <a:endParaRPr lang="en-US" dirty="0"/>
          </a:p>
          <a:p>
            <a:r>
              <a:rPr lang="en-US" dirty="0"/>
              <a:t>def function1():</a:t>
            </a:r>
          </a:p>
          <a:p>
            <a:r>
              <a:rPr lang="en-US" dirty="0"/>
              <a:t>     print('Function1:',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6962961" y="4094480"/>
            <a:ext cx="1830950" cy="646331"/>
          </a:xfrm>
          <a:custGeom>
            <a:avLst/>
            <a:gdLst>
              <a:gd name="connsiteX0" fmla="*/ 0 w 1830950"/>
              <a:gd name="connsiteY0" fmla="*/ 0 h 646331"/>
              <a:gd name="connsiteX1" fmla="*/ 402809 w 1830950"/>
              <a:gd name="connsiteY1" fmla="*/ 0 h 646331"/>
              <a:gd name="connsiteX2" fmla="*/ 878856 w 1830950"/>
              <a:gd name="connsiteY2" fmla="*/ 0 h 646331"/>
              <a:gd name="connsiteX3" fmla="*/ 1373213 w 1830950"/>
              <a:gd name="connsiteY3" fmla="*/ 0 h 646331"/>
              <a:gd name="connsiteX4" fmla="*/ 1830950 w 1830950"/>
              <a:gd name="connsiteY4" fmla="*/ 0 h 646331"/>
              <a:gd name="connsiteX5" fmla="*/ 1830950 w 1830950"/>
              <a:gd name="connsiteY5" fmla="*/ 316702 h 646331"/>
              <a:gd name="connsiteX6" fmla="*/ 1830950 w 1830950"/>
              <a:gd name="connsiteY6" fmla="*/ 646331 h 646331"/>
              <a:gd name="connsiteX7" fmla="*/ 1428141 w 1830950"/>
              <a:gd name="connsiteY7" fmla="*/ 646331 h 646331"/>
              <a:gd name="connsiteX8" fmla="*/ 970404 w 1830950"/>
              <a:gd name="connsiteY8" fmla="*/ 646331 h 646331"/>
              <a:gd name="connsiteX9" fmla="*/ 494357 w 1830950"/>
              <a:gd name="connsiteY9" fmla="*/ 646331 h 646331"/>
              <a:gd name="connsiteX10" fmla="*/ 0 w 1830950"/>
              <a:gd name="connsiteY10" fmla="*/ 646331 h 646331"/>
              <a:gd name="connsiteX11" fmla="*/ 0 w 1830950"/>
              <a:gd name="connsiteY11" fmla="*/ 329629 h 646331"/>
              <a:gd name="connsiteX12" fmla="*/ 0 w 1830950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0950" h="646331" extrusionOk="0">
                <a:moveTo>
                  <a:pt x="0" y="0"/>
                </a:moveTo>
                <a:cubicBezTo>
                  <a:pt x="88776" y="-3462"/>
                  <a:pt x="275801" y="3190"/>
                  <a:pt x="402809" y="0"/>
                </a:cubicBezTo>
                <a:cubicBezTo>
                  <a:pt x="529817" y="-3190"/>
                  <a:pt x="772593" y="14864"/>
                  <a:pt x="878856" y="0"/>
                </a:cubicBezTo>
                <a:cubicBezTo>
                  <a:pt x="985119" y="-14864"/>
                  <a:pt x="1207977" y="5371"/>
                  <a:pt x="1373213" y="0"/>
                </a:cubicBezTo>
                <a:cubicBezTo>
                  <a:pt x="1538449" y="-5371"/>
                  <a:pt x="1684895" y="28554"/>
                  <a:pt x="1830950" y="0"/>
                </a:cubicBezTo>
                <a:cubicBezTo>
                  <a:pt x="1846621" y="134456"/>
                  <a:pt x="1807853" y="172222"/>
                  <a:pt x="1830950" y="316702"/>
                </a:cubicBezTo>
                <a:cubicBezTo>
                  <a:pt x="1854047" y="461182"/>
                  <a:pt x="1791967" y="548669"/>
                  <a:pt x="1830950" y="646331"/>
                </a:cubicBezTo>
                <a:cubicBezTo>
                  <a:pt x="1703340" y="688063"/>
                  <a:pt x="1614305" y="638295"/>
                  <a:pt x="1428141" y="646331"/>
                </a:cubicBezTo>
                <a:cubicBezTo>
                  <a:pt x="1241977" y="654367"/>
                  <a:pt x="1080967" y="610510"/>
                  <a:pt x="970404" y="646331"/>
                </a:cubicBezTo>
                <a:cubicBezTo>
                  <a:pt x="859841" y="682152"/>
                  <a:pt x="592658" y="606067"/>
                  <a:pt x="494357" y="646331"/>
                </a:cubicBezTo>
                <a:cubicBezTo>
                  <a:pt x="396056" y="686595"/>
                  <a:pt x="123244" y="596598"/>
                  <a:pt x="0" y="646331"/>
                </a:cubicBezTo>
                <a:cubicBezTo>
                  <a:pt x="-37090" y="575680"/>
                  <a:pt x="21498" y="486292"/>
                  <a:pt x="0" y="329629"/>
                </a:cubicBezTo>
                <a:cubicBezTo>
                  <a:pt x="-21498" y="172966"/>
                  <a:pt x="6626" y="141141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Main: 10</a:t>
            </a:r>
          </a:p>
          <a:p>
            <a:r>
              <a:rPr lang="en-US" dirty="0">
                <a:latin typeface="Consolas" panose="020B0609020204030204" pitchFamily="49" charset="0"/>
              </a:rPr>
              <a:t>Function1: 10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A5F8E1-6A55-42A9-81EA-8774FAD01B91}"/>
              </a:ext>
            </a:extLst>
          </p:cNvPr>
          <p:cNvGrpSpPr/>
          <p:nvPr/>
        </p:nvGrpSpPr>
        <p:grpSpPr>
          <a:xfrm>
            <a:off x="538480" y="3413760"/>
            <a:ext cx="2519680" cy="369332"/>
            <a:chOff x="528320" y="1930400"/>
            <a:chExt cx="251968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DADAEC-A60D-41DF-88CA-8F1991C4BB3A}"/>
                </a:ext>
              </a:extLst>
            </p:cNvPr>
            <p:cNvSpPr txBox="1"/>
            <p:nvPr/>
          </p:nvSpPr>
          <p:spPr>
            <a:xfrm>
              <a:off x="528320" y="1930400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Global variable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C91D07-0421-40B8-85CE-876E0EC51DED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ED625B-BBF1-443F-8D93-89A2A5AFB9E8}"/>
              </a:ext>
            </a:extLst>
          </p:cNvPr>
          <p:cNvSpPr txBox="1"/>
          <p:nvPr/>
        </p:nvSpPr>
        <p:spPr>
          <a:xfrm>
            <a:off x="8849360" y="5334000"/>
            <a:ext cx="302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 variable that will never be updated should be defined as a constant!</a:t>
            </a:r>
          </a:p>
        </p:txBody>
      </p:sp>
    </p:spTree>
    <p:extLst>
      <p:ext uri="{BB962C8B-B14F-4D97-AF65-F5344CB8AC3E}">
        <p14:creationId xmlns:p14="http://schemas.microsoft.com/office/powerpoint/2010/main" val="262201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…BUT functions </a:t>
            </a:r>
            <a:r>
              <a:rPr lang="en-US" b="1" dirty="0"/>
              <a:t>CANNOT</a:t>
            </a:r>
            <a:r>
              <a:rPr lang="en-US" dirty="0"/>
              <a:t> </a:t>
            </a:r>
            <a:r>
              <a:rPr lang="en-US" b="1" i="1" dirty="0"/>
              <a:t>automatically</a:t>
            </a:r>
            <a:r>
              <a:rPr lang="en-US" dirty="0"/>
              <a:t> </a:t>
            </a:r>
            <a:r>
              <a:rPr lang="en-US" b="1" dirty="0"/>
              <a:t>update</a:t>
            </a:r>
            <a:r>
              <a:rPr lang="en-US" dirty="0"/>
              <a:t> global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987040" y="1960880"/>
            <a:ext cx="2636747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Variable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 = 10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print('Main1:',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function1()</a:t>
            </a:r>
          </a:p>
          <a:p>
            <a:r>
              <a:rPr lang="en-US" dirty="0"/>
              <a:t>    print('Main2:',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function1():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num </a:t>
            </a:r>
            <a:r>
              <a:rPr lang="en-US" dirty="0"/>
              <a:t>= 20 </a:t>
            </a:r>
          </a:p>
          <a:p>
            <a:r>
              <a:rPr lang="en-US" dirty="0"/>
              <a:t>    print('Function1:', </a:t>
            </a:r>
            <a:r>
              <a:rPr lang="en-US" b="1" dirty="0">
                <a:solidFill>
                  <a:srgbClr val="C00000"/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6962961" y="2946400"/>
            <a:ext cx="1830950" cy="923330"/>
          </a:xfrm>
          <a:custGeom>
            <a:avLst/>
            <a:gdLst>
              <a:gd name="connsiteX0" fmla="*/ 0 w 1830950"/>
              <a:gd name="connsiteY0" fmla="*/ 0 h 923330"/>
              <a:gd name="connsiteX1" fmla="*/ 402809 w 1830950"/>
              <a:gd name="connsiteY1" fmla="*/ 0 h 923330"/>
              <a:gd name="connsiteX2" fmla="*/ 878856 w 1830950"/>
              <a:gd name="connsiteY2" fmla="*/ 0 h 923330"/>
              <a:gd name="connsiteX3" fmla="*/ 1373213 w 1830950"/>
              <a:gd name="connsiteY3" fmla="*/ 0 h 923330"/>
              <a:gd name="connsiteX4" fmla="*/ 1830950 w 1830950"/>
              <a:gd name="connsiteY4" fmla="*/ 0 h 923330"/>
              <a:gd name="connsiteX5" fmla="*/ 1830950 w 1830950"/>
              <a:gd name="connsiteY5" fmla="*/ 452432 h 923330"/>
              <a:gd name="connsiteX6" fmla="*/ 1830950 w 1830950"/>
              <a:gd name="connsiteY6" fmla="*/ 923330 h 923330"/>
              <a:gd name="connsiteX7" fmla="*/ 1428141 w 1830950"/>
              <a:gd name="connsiteY7" fmla="*/ 923330 h 923330"/>
              <a:gd name="connsiteX8" fmla="*/ 970404 w 1830950"/>
              <a:gd name="connsiteY8" fmla="*/ 923330 h 923330"/>
              <a:gd name="connsiteX9" fmla="*/ 494357 w 1830950"/>
              <a:gd name="connsiteY9" fmla="*/ 923330 h 923330"/>
              <a:gd name="connsiteX10" fmla="*/ 0 w 1830950"/>
              <a:gd name="connsiteY10" fmla="*/ 923330 h 923330"/>
              <a:gd name="connsiteX11" fmla="*/ 0 w 1830950"/>
              <a:gd name="connsiteY11" fmla="*/ 470898 h 923330"/>
              <a:gd name="connsiteX12" fmla="*/ 0 w 1830950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0950" h="923330" extrusionOk="0">
                <a:moveTo>
                  <a:pt x="0" y="0"/>
                </a:moveTo>
                <a:cubicBezTo>
                  <a:pt x="88776" y="-3462"/>
                  <a:pt x="275801" y="3190"/>
                  <a:pt x="402809" y="0"/>
                </a:cubicBezTo>
                <a:cubicBezTo>
                  <a:pt x="529817" y="-3190"/>
                  <a:pt x="772593" y="14864"/>
                  <a:pt x="878856" y="0"/>
                </a:cubicBezTo>
                <a:cubicBezTo>
                  <a:pt x="985119" y="-14864"/>
                  <a:pt x="1207977" y="5371"/>
                  <a:pt x="1373213" y="0"/>
                </a:cubicBezTo>
                <a:cubicBezTo>
                  <a:pt x="1538449" y="-5371"/>
                  <a:pt x="1684895" y="28554"/>
                  <a:pt x="1830950" y="0"/>
                </a:cubicBezTo>
                <a:cubicBezTo>
                  <a:pt x="1883199" y="153036"/>
                  <a:pt x="1783101" y="254930"/>
                  <a:pt x="1830950" y="452432"/>
                </a:cubicBezTo>
                <a:cubicBezTo>
                  <a:pt x="1878799" y="649934"/>
                  <a:pt x="1794102" y="728104"/>
                  <a:pt x="1830950" y="923330"/>
                </a:cubicBezTo>
                <a:cubicBezTo>
                  <a:pt x="1703340" y="965062"/>
                  <a:pt x="1614305" y="915294"/>
                  <a:pt x="1428141" y="923330"/>
                </a:cubicBezTo>
                <a:cubicBezTo>
                  <a:pt x="1241977" y="931366"/>
                  <a:pt x="1080967" y="887509"/>
                  <a:pt x="970404" y="923330"/>
                </a:cubicBezTo>
                <a:cubicBezTo>
                  <a:pt x="859841" y="959151"/>
                  <a:pt x="592658" y="883066"/>
                  <a:pt x="494357" y="923330"/>
                </a:cubicBezTo>
                <a:cubicBezTo>
                  <a:pt x="396056" y="963594"/>
                  <a:pt x="123244" y="873597"/>
                  <a:pt x="0" y="923330"/>
                </a:cubicBezTo>
                <a:cubicBezTo>
                  <a:pt x="-25261" y="728794"/>
                  <a:pt x="18641" y="639985"/>
                  <a:pt x="0" y="470898"/>
                </a:cubicBezTo>
                <a:cubicBezTo>
                  <a:pt x="-18641" y="301811"/>
                  <a:pt x="18713" y="1020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Main1: 10</a:t>
            </a:r>
          </a:p>
          <a:p>
            <a:r>
              <a:rPr lang="en-US" dirty="0">
                <a:latin typeface="Consolas" panose="020B0609020204030204" pitchFamily="49" charset="0"/>
              </a:rPr>
              <a:t>Function1: 20</a:t>
            </a:r>
          </a:p>
          <a:p>
            <a:r>
              <a:rPr lang="en-US" dirty="0">
                <a:latin typeface="Consolas" panose="020B0609020204030204" pitchFamily="49" charset="0"/>
              </a:rPr>
              <a:t>Main2: 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0E45F4-12F4-40CF-9A51-3A7DA3F225BD}"/>
              </a:ext>
            </a:extLst>
          </p:cNvPr>
          <p:cNvGrpSpPr/>
          <p:nvPr/>
        </p:nvGrpSpPr>
        <p:grpSpPr>
          <a:xfrm>
            <a:off x="538480" y="2255520"/>
            <a:ext cx="2519680" cy="369332"/>
            <a:chOff x="528320" y="1930400"/>
            <a:chExt cx="251968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35AD7B-BE74-47F7-B861-9D8C665D8E98}"/>
                </a:ext>
              </a:extLst>
            </p:cNvPr>
            <p:cNvSpPr txBox="1"/>
            <p:nvPr/>
          </p:nvSpPr>
          <p:spPr>
            <a:xfrm>
              <a:off x="528320" y="1930400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Global variable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4B373F-C3C1-4A39-A772-D3D73852DE22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C43D3-DB01-4F3D-BDAB-9B3315B80D89}"/>
              </a:ext>
            </a:extLst>
          </p:cNvPr>
          <p:cNvGrpSpPr/>
          <p:nvPr/>
        </p:nvGrpSpPr>
        <p:grpSpPr>
          <a:xfrm>
            <a:off x="4307840" y="4409440"/>
            <a:ext cx="5770879" cy="830997"/>
            <a:chOff x="4307840" y="4409440"/>
            <a:chExt cx="5770879" cy="83099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178A81-C288-4013-A9BE-893E6EB27C13}"/>
                </a:ext>
              </a:extLst>
            </p:cNvPr>
            <p:cNvGrpSpPr/>
            <p:nvPr/>
          </p:nvGrpSpPr>
          <p:grpSpPr>
            <a:xfrm>
              <a:off x="4307840" y="4429760"/>
              <a:ext cx="2465587" cy="369332"/>
              <a:chOff x="2590800" y="1930400"/>
              <a:chExt cx="246558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1B2448-3832-42E8-B0D4-F1D20C1990D4}"/>
                  </a:ext>
                </a:extLst>
              </p:cNvPr>
              <p:cNvSpPr txBox="1"/>
              <p:nvPr/>
            </p:nvSpPr>
            <p:spPr>
              <a:xfrm>
                <a:off x="3098800" y="1930400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Local variable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0DC6416-8D8D-4923-BAF4-CA5AED3B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0800" y="2115066"/>
                <a:ext cx="45720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895643-7A26-4CD1-906F-0CE4B0AB90B0}"/>
                </a:ext>
              </a:extLst>
            </p:cNvPr>
            <p:cNvSpPr txBox="1"/>
            <p:nvPr/>
          </p:nvSpPr>
          <p:spPr>
            <a:xfrm>
              <a:off x="7051040" y="4409440"/>
              <a:ext cx="30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Once we assign a value, we are creating a local variable.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8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</a:t>
            </a:r>
            <a:r>
              <a:rPr lang="en-US" b="1" i="1" dirty="0">
                <a:solidFill>
                  <a:srgbClr val="C00000"/>
                </a:solidFill>
              </a:rPr>
              <a:t>update</a:t>
            </a:r>
            <a:r>
              <a:rPr lang="en-US" dirty="0"/>
              <a:t> global variables if the variable is defined as </a:t>
            </a:r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</a:t>
            </a:r>
            <a:r>
              <a:rPr lang="en-US" b="1" i="1" dirty="0"/>
              <a:t>in the function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2987040" y="1960880"/>
            <a:ext cx="2636747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Variable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 = 10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print('Main1:',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function1()</a:t>
            </a:r>
          </a:p>
          <a:p>
            <a:r>
              <a:rPr lang="en-US" dirty="0"/>
              <a:t>    print('Main2:',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function1():</a:t>
            </a:r>
          </a:p>
          <a:p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  <a:highlight>
                  <a:srgbClr val="EFE5F7"/>
                </a:highlight>
              </a:rPr>
              <a:t>global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num </a:t>
            </a:r>
            <a:r>
              <a:rPr lang="en-US" dirty="0"/>
              <a:t>= 20</a:t>
            </a:r>
          </a:p>
          <a:p>
            <a:r>
              <a:rPr lang="en-US" dirty="0"/>
              <a:t>    print('Function1:',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6962961" y="2946400"/>
            <a:ext cx="1830950" cy="923330"/>
          </a:xfrm>
          <a:custGeom>
            <a:avLst/>
            <a:gdLst>
              <a:gd name="connsiteX0" fmla="*/ 0 w 1830950"/>
              <a:gd name="connsiteY0" fmla="*/ 0 h 923330"/>
              <a:gd name="connsiteX1" fmla="*/ 402809 w 1830950"/>
              <a:gd name="connsiteY1" fmla="*/ 0 h 923330"/>
              <a:gd name="connsiteX2" fmla="*/ 878856 w 1830950"/>
              <a:gd name="connsiteY2" fmla="*/ 0 h 923330"/>
              <a:gd name="connsiteX3" fmla="*/ 1373213 w 1830950"/>
              <a:gd name="connsiteY3" fmla="*/ 0 h 923330"/>
              <a:gd name="connsiteX4" fmla="*/ 1830950 w 1830950"/>
              <a:gd name="connsiteY4" fmla="*/ 0 h 923330"/>
              <a:gd name="connsiteX5" fmla="*/ 1830950 w 1830950"/>
              <a:gd name="connsiteY5" fmla="*/ 452432 h 923330"/>
              <a:gd name="connsiteX6" fmla="*/ 1830950 w 1830950"/>
              <a:gd name="connsiteY6" fmla="*/ 923330 h 923330"/>
              <a:gd name="connsiteX7" fmla="*/ 1428141 w 1830950"/>
              <a:gd name="connsiteY7" fmla="*/ 923330 h 923330"/>
              <a:gd name="connsiteX8" fmla="*/ 970404 w 1830950"/>
              <a:gd name="connsiteY8" fmla="*/ 923330 h 923330"/>
              <a:gd name="connsiteX9" fmla="*/ 494357 w 1830950"/>
              <a:gd name="connsiteY9" fmla="*/ 923330 h 923330"/>
              <a:gd name="connsiteX10" fmla="*/ 0 w 1830950"/>
              <a:gd name="connsiteY10" fmla="*/ 923330 h 923330"/>
              <a:gd name="connsiteX11" fmla="*/ 0 w 1830950"/>
              <a:gd name="connsiteY11" fmla="*/ 470898 h 923330"/>
              <a:gd name="connsiteX12" fmla="*/ 0 w 1830950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0950" h="923330" extrusionOk="0">
                <a:moveTo>
                  <a:pt x="0" y="0"/>
                </a:moveTo>
                <a:cubicBezTo>
                  <a:pt x="88776" y="-3462"/>
                  <a:pt x="275801" y="3190"/>
                  <a:pt x="402809" y="0"/>
                </a:cubicBezTo>
                <a:cubicBezTo>
                  <a:pt x="529817" y="-3190"/>
                  <a:pt x="772593" y="14864"/>
                  <a:pt x="878856" y="0"/>
                </a:cubicBezTo>
                <a:cubicBezTo>
                  <a:pt x="985119" y="-14864"/>
                  <a:pt x="1207977" y="5371"/>
                  <a:pt x="1373213" y="0"/>
                </a:cubicBezTo>
                <a:cubicBezTo>
                  <a:pt x="1538449" y="-5371"/>
                  <a:pt x="1684895" y="28554"/>
                  <a:pt x="1830950" y="0"/>
                </a:cubicBezTo>
                <a:cubicBezTo>
                  <a:pt x="1883199" y="153036"/>
                  <a:pt x="1783101" y="254930"/>
                  <a:pt x="1830950" y="452432"/>
                </a:cubicBezTo>
                <a:cubicBezTo>
                  <a:pt x="1878799" y="649934"/>
                  <a:pt x="1794102" y="728104"/>
                  <a:pt x="1830950" y="923330"/>
                </a:cubicBezTo>
                <a:cubicBezTo>
                  <a:pt x="1703340" y="965062"/>
                  <a:pt x="1614305" y="915294"/>
                  <a:pt x="1428141" y="923330"/>
                </a:cubicBezTo>
                <a:cubicBezTo>
                  <a:pt x="1241977" y="931366"/>
                  <a:pt x="1080967" y="887509"/>
                  <a:pt x="970404" y="923330"/>
                </a:cubicBezTo>
                <a:cubicBezTo>
                  <a:pt x="859841" y="959151"/>
                  <a:pt x="592658" y="883066"/>
                  <a:pt x="494357" y="923330"/>
                </a:cubicBezTo>
                <a:cubicBezTo>
                  <a:pt x="396056" y="963594"/>
                  <a:pt x="123244" y="873597"/>
                  <a:pt x="0" y="923330"/>
                </a:cubicBezTo>
                <a:cubicBezTo>
                  <a:pt x="-25261" y="728794"/>
                  <a:pt x="18641" y="639985"/>
                  <a:pt x="0" y="470898"/>
                </a:cubicBezTo>
                <a:cubicBezTo>
                  <a:pt x="-18641" y="301811"/>
                  <a:pt x="18713" y="1020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Main1: 10</a:t>
            </a:r>
          </a:p>
          <a:p>
            <a:r>
              <a:rPr lang="en-US" dirty="0">
                <a:latin typeface="Consolas" panose="020B0609020204030204" pitchFamily="49" charset="0"/>
              </a:rPr>
              <a:t>Function1: 20</a:t>
            </a:r>
          </a:p>
          <a:p>
            <a:r>
              <a:rPr lang="en-US" dirty="0">
                <a:latin typeface="Consolas" panose="020B0609020204030204" pitchFamily="49" charset="0"/>
              </a:rPr>
              <a:t>Main2: 20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92A966-B611-4EDE-ABD9-99F60056446F}"/>
              </a:ext>
            </a:extLst>
          </p:cNvPr>
          <p:cNvGrpSpPr/>
          <p:nvPr/>
        </p:nvGrpSpPr>
        <p:grpSpPr>
          <a:xfrm>
            <a:off x="4450080" y="4460240"/>
            <a:ext cx="3985234" cy="369332"/>
            <a:chOff x="2590800" y="1930400"/>
            <a:chExt cx="3985234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7E5D5D-6703-480B-865F-36AA02DCB4F7}"/>
                </a:ext>
              </a:extLst>
            </p:cNvPr>
            <p:cNvSpPr txBox="1"/>
            <p:nvPr/>
          </p:nvSpPr>
          <p:spPr>
            <a:xfrm>
              <a:off x="3098800" y="19304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</a:rPr>
                <a:t>Using the global variable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05F3A7-DC5A-4715-BD0D-3D75CB547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796ECE-F377-49F8-90F0-C6CFD6BFB6E8}"/>
              </a:ext>
            </a:extLst>
          </p:cNvPr>
          <p:cNvGrpSpPr/>
          <p:nvPr/>
        </p:nvGrpSpPr>
        <p:grpSpPr>
          <a:xfrm>
            <a:off x="538480" y="2275840"/>
            <a:ext cx="2519680" cy="369332"/>
            <a:chOff x="528320" y="1930400"/>
            <a:chExt cx="251968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96CBA4-D3CE-40F6-8FA0-29CE5EAD955F}"/>
                </a:ext>
              </a:extLst>
            </p:cNvPr>
            <p:cNvSpPr txBox="1"/>
            <p:nvPr/>
          </p:nvSpPr>
          <p:spPr>
            <a:xfrm>
              <a:off x="528320" y="1930400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Global variable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F9E222-B4BD-4261-8891-C85D957A8C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00" y="2115066"/>
              <a:ext cx="45720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41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B1C0E8-352A-468E-9B43-A50B68B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Variables are not recommended!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CE24-8D16-4193-A762-D2BEBE9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Global variables make large programs </a:t>
            </a:r>
            <a:r>
              <a:rPr lang="en-US" sz="2400" b="1" dirty="0"/>
              <a:t>difficult to debug and maintain</a:t>
            </a:r>
            <a:r>
              <a:rPr lang="en-US" sz="2400" dirty="0"/>
              <a:t> because you will have to hunt for every function where the global variable is updated!</a:t>
            </a:r>
          </a:p>
          <a:p>
            <a:pPr lvl="1"/>
            <a:r>
              <a:rPr lang="en-US" sz="2000" dirty="0"/>
              <a:t>So, how should we share values?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creating functions with parameters </a:t>
            </a:r>
            <a:r>
              <a:rPr lang="en-US" sz="2000" dirty="0">
                <a:sym typeface="Wingdings" panose="05000000000000000000" pitchFamily="2" charset="2"/>
              </a:rPr>
              <a:t>(and passing arguments)!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BE91-FFBE-47B0-8CD0-D54D42F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EF3BC-A552-4E1A-A46C-A52D49CA7350}"/>
              </a:ext>
            </a:extLst>
          </p:cNvPr>
          <p:cNvSpPr txBox="1"/>
          <p:nvPr/>
        </p:nvSpPr>
        <p:spPr>
          <a:xfrm>
            <a:off x="1696720" y="2712720"/>
            <a:ext cx="2636747" cy="38779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#Global Variable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 = 10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print('Main1:',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function1()</a:t>
            </a:r>
          </a:p>
          <a:p>
            <a:r>
              <a:rPr lang="en-US" dirty="0"/>
              <a:t>    print('Main2:',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function1():</a:t>
            </a:r>
          </a:p>
          <a:p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global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num</a:t>
            </a:r>
            <a:r>
              <a:rPr lang="en-US" dirty="0"/>
              <a:t> = 20</a:t>
            </a:r>
          </a:p>
          <a:p>
            <a:r>
              <a:rPr lang="en-US" dirty="0"/>
              <a:t>    print('Function1:',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  <a:endParaRPr lang="en-US" sz="1200" dirty="0"/>
          </a:p>
          <a:p>
            <a:endParaRPr lang="en-US" sz="1200" dirty="0"/>
          </a:p>
          <a:p>
            <a:r>
              <a:rPr lang="en-US" dirty="0"/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AB79-0D50-434B-9A3C-3B862A3F684E}"/>
              </a:ext>
            </a:extLst>
          </p:cNvPr>
          <p:cNvSpPr txBox="1"/>
          <p:nvPr/>
        </p:nvSpPr>
        <p:spPr>
          <a:xfrm>
            <a:off x="4941121" y="3911600"/>
            <a:ext cx="1830950" cy="923330"/>
          </a:xfrm>
          <a:custGeom>
            <a:avLst/>
            <a:gdLst>
              <a:gd name="connsiteX0" fmla="*/ 0 w 1830950"/>
              <a:gd name="connsiteY0" fmla="*/ 0 h 923330"/>
              <a:gd name="connsiteX1" fmla="*/ 402809 w 1830950"/>
              <a:gd name="connsiteY1" fmla="*/ 0 h 923330"/>
              <a:gd name="connsiteX2" fmla="*/ 878856 w 1830950"/>
              <a:gd name="connsiteY2" fmla="*/ 0 h 923330"/>
              <a:gd name="connsiteX3" fmla="*/ 1373213 w 1830950"/>
              <a:gd name="connsiteY3" fmla="*/ 0 h 923330"/>
              <a:gd name="connsiteX4" fmla="*/ 1830950 w 1830950"/>
              <a:gd name="connsiteY4" fmla="*/ 0 h 923330"/>
              <a:gd name="connsiteX5" fmla="*/ 1830950 w 1830950"/>
              <a:gd name="connsiteY5" fmla="*/ 452432 h 923330"/>
              <a:gd name="connsiteX6" fmla="*/ 1830950 w 1830950"/>
              <a:gd name="connsiteY6" fmla="*/ 923330 h 923330"/>
              <a:gd name="connsiteX7" fmla="*/ 1428141 w 1830950"/>
              <a:gd name="connsiteY7" fmla="*/ 923330 h 923330"/>
              <a:gd name="connsiteX8" fmla="*/ 970404 w 1830950"/>
              <a:gd name="connsiteY8" fmla="*/ 923330 h 923330"/>
              <a:gd name="connsiteX9" fmla="*/ 494357 w 1830950"/>
              <a:gd name="connsiteY9" fmla="*/ 923330 h 923330"/>
              <a:gd name="connsiteX10" fmla="*/ 0 w 1830950"/>
              <a:gd name="connsiteY10" fmla="*/ 923330 h 923330"/>
              <a:gd name="connsiteX11" fmla="*/ 0 w 1830950"/>
              <a:gd name="connsiteY11" fmla="*/ 470898 h 923330"/>
              <a:gd name="connsiteX12" fmla="*/ 0 w 1830950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30950" h="923330" extrusionOk="0">
                <a:moveTo>
                  <a:pt x="0" y="0"/>
                </a:moveTo>
                <a:cubicBezTo>
                  <a:pt x="88776" y="-3462"/>
                  <a:pt x="275801" y="3190"/>
                  <a:pt x="402809" y="0"/>
                </a:cubicBezTo>
                <a:cubicBezTo>
                  <a:pt x="529817" y="-3190"/>
                  <a:pt x="772593" y="14864"/>
                  <a:pt x="878856" y="0"/>
                </a:cubicBezTo>
                <a:cubicBezTo>
                  <a:pt x="985119" y="-14864"/>
                  <a:pt x="1207977" y="5371"/>
                  <a:pt x="1373213" y="0"/>
                </a:cubicBezTo>
                <a:cubicBezTo>
                  <a:pt x="1538449" y="-5371"/>
                  <a:pt x="1684895" y="28554"/>
                  <a:pt x="1830950" y="0"/>
                </a:cubicBezTo>
                <a:cubicBezTo>
                  <a:pt x="1883199" y="153036"/>
                  <a:pt x="1783101" y="254930"/>
                  <a:pt x="1830950" y="452432"/>
                </a:cubicBezTo>
                <a:cubicBezTo>
                  <a:pt x="1878799" y="649934"/>
                  <a:pt x="1794102" y="728104"/>
                  <a:pt x="1830950" y="923330"/>
                </a:cubicBezTo>
                <a:cubicBezTo>
                  <a:pt x="1703340" y="965062"/>
                  <a:pt x="1614305" y="915294"/>
                  <a:pt x="1428141" y="923330"/>
                </a:cubicBezTo>
                <a:cubicBezTo>
                  <a:pt x="1241977" y="931366"/>
                  <a:pt x="1080967" y="887509"/>
                  <a:pt x="970404" y="923330"/>
                </a:cubicBezTo>
                <a:cubicBezTo>
                  <a:pt x="859841" y="959151"/>
                  <a:pt x="592658" y="883066"/>
                  <a:pt x="494357" y="923330"/>
                </a:cubicBezTo>
                <a:cubicBezTo>
                  <a:pt x="396056" y="963594"/>
                  <a:pt x="123244" y="873597"/>
                  <a:pt x="0" y="923330"/>
                </a:cubicBezTo>
                <a:cubicBezTo>
                  <a:pt x="-25261" y="728794"/>
                  <a:pt x="18641" y="639985"/>
                  <a:pt x="0" y="470898"/>
                </a:cubicBezTo>
                <a:cubicBezTo>
                  <a:pt x="-18641" y="301811"/>
                  <a:pt x="18713" y="102079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91796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Main1: 10</a:t>
            </a:r>
          </a:p>
          <a:p>
            <a:r>
              <a:rPr lang="en-US" dirty="0">
                <a:latin typeface="Consolas" panose="020B0609020204030204" pitchFamily="49" charset="0"/>
              </a:rPr>
              <a:t>Function1: 20</a:t>
            </a:r>
          </a:p>
          <a:p>
            <a:r>
              <a:rPr lang="en-US" dirty="0">
                <a:latin typeface="Consolas" panose="020B0609020204030204" pitchFamily="49" charset="0"/>
              </a:rPr>
              <a:t>Main2: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F0901-2B04-4FAC-8563-FDF983FDBDF8}"/>
              </a:ext>
            </a:extLst>
          </p:cNvPr>
          <p:cNvSpPr txBox="1"/>
          <p:nvPr/>
        </p:nvSpPr>
        <p:spPr>
          <a:xfrm>
            <a:off x="7894320" y="2722880"/>
            <a:ext cx="3094245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 main():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num = 10</a:t>
            </a:r>
            <a:endParaRPr lang="en-US" dirty="0"/>
          </a:p>
          <a:p>
            <a:r>
              <a:rPr lang="en-US" dirty="0"/>
              <a:t>    print('Main1:',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r>
              <a:rPr lang="en-US" dirty="0"/>
              <a:t>    num = </a:t>
            </a:r>
            <a:r>
              <a:rPr lang="en-US" b="1" dirty="0"/>
              <a:t>function1(</a:t>
            </a:r>
            <a:r>
              <a:rPr lang="en-US" b="1" dirty="0">
                <a:highlight>
                  <a:srgbClr val="EFE5F7"/>
                </a:highlight>
              </a:rPr>
              <a:t>num</a:t>
            </a:r>
            <a:r>
              <a:rPr lang="en-US" b="1" dirty="0"/>
              <a:t>)</a:t>
            </a:r>
          </a:p>
          <a:p>
            <a:r>
              <a:rPr lang="en-US" dirty="0"/>
              <a:t>    print('Main2:',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def function1(</a:t>
            </a:r>
            <a:r>
              <a:rPr lang="en-US" b="1" dirty="0">
                <a:solidFill>
                  <a:srgbClr val="0070C0"/>
                </a:solidFill>
                <a:highlight>
                  <a:srgbClr val="EFE5F7"/>
                </a:highlight>
              </a:rPr>
              <a:t>any_num</a:t>
            </a:r>
            <a:r>
              <a:rPr lang="en-US" dirty="0"/>
              <a:t>):</a:t>
            </a:r>
          </a:p>
          <a:p>
            <a:r>
              <a:rPr lang="en-US" b="1" dirty="0">
                <a:solidFill>
                  <a:srgbClr val="0070C0"/>
                </a:solidFill>
              </a:rPr>
              <a:t>    any_num </a:t>
            </a:r>
            <a:r>
              <a:rPr lang="en-US" dirty="0"/>
              <a:t>= 20</a:t>
            </a:r>
          </a:p>
          <a:p>
            <a:r>
              <a:rPr lang="en-US" dirty="0"/>
              <a:t>    print('Function1:', </a:t>
            </a:r>
            <a:r>
              <a:rPr lang="en-US" b="1" dirty="0">
                <a:solidFill>
                  <a:srgbClr val="0070C0"/>
                </a:solidFill>
              </a:rPr>
              <a:t>any_num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any_num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F69E9-9FF8-475B-8CA8-FBE5BF318D8F}"/>
              </a:ext>
            </a:extLst>
          </p:cNvPr>
          <p:cNvSpPr txBox="1"/>
          <p:nvPr/>
        </p:nvSpPr>
        <p:spPr>
          <a:xfrm>
            <a:off x="1258323" y="2373699"/>
            <a:ext cx="33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Sharing data via Global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D66F6-C5D1-4BDE-8696-F65790721EF1}"/>
              </a:ext>
            </a:extLst>
          </p:cNvPr>
          <p:cNvSpPr txBox="1"/>
          <p:nvPr/>
        </p:nvSpPr>
        <p:spPr>
          <a:xfrm>
            <a:off x="7683842" y="2383859"/>
            <a:ext cx="356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Sharing data by passing arguments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6A1B3-C7A7-47A9-B17F-3F8BE6966A6F}"/>
              </a:ext>
            </a:extLst>
          </p:cNvPr>
          <p:cNvSpPr txBox="1"/>
          <p:nvPr/>
        </p:nvSpPr>
        <p:spPr>
          <a:xfrm>
            <a:off x="924560" y="22352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70A6-196F-438E-BAF4-C878D6F462B1}"/>
              </a:ext>
            </a:extLst>
          </p:cNvPr>
          <p:cNvSpPr txBox="1"/>
          <p:nvPr/>
        </p:nvSpPr>
        <p:spPr>
          <a:xfrm>
            <a:off x="7325360" y="2235200"/>
            <a:ext cx="35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3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Nesting &amp; Embedding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18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2F9930-E33A-4581-BA00-39C205C6BD86}"/>
              </a:ext>
            </a:extLst>
          </p:cNvPr>
          <p:cNvSpPr/>
          <p:nvPr/>
        </p:nvSpPr>
        <p:spPr>
          <a:xfrm>
            <a:off x="1472412" y="2021710"/>
            <a:ext cx="6982460" cy="9233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pay_rate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</a:rPr>
              <a:t>float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input</a:t>
            </a:r>
            <a:r>
              <a:rPr lang="en-US" dirty="0"/>
              <a:t>('Enter pay rate: '))</a:t>
            </a:r>
          </a:p>
          <a:p>
            <a:endParaRPr lang="en-US" dirty="0"/>
          </a:p>
          <a:p>
            <a:r>
              <a:rPr lang="en-US" dirty="0"/>
              <a:t>print('Pay rate:', </a:t>
            </a:r>
            <a:r>
              <a:rPr lang="en-US" b="1" dirty="0">
                <a:solidFill>
                  <a:srgbClr val="0070C0"/>
                </a:solidFill>
              </a:rPr>
              <a:t>format</a:t>
            </a:r>
            <a:r>
              <a:rPr lang="en-US" dirty="0"/>
              <a:t>(</a:t>
            </a:r>
            <a:r>
              <a:rPr lang="en-US" dirty="0" err="1"/>
              <a:t>pay_rate</a:t>
            </a:r>
            <a:r>
              <a:rPr lang="en-US" dirty="0"/>
              <a:t>, '4.2f'), </a:t>
            </a:r>
            <a:r>
              <a:rPr lang="en-US" b="1" dirty="0">
                <a:solidFill>
                  <a:srgbClr val="0070C0"/>
                </a:solidFill>
              </a:rPr>
              <a:t>type</a:t>
            </a:r>
            <a:r>
              <a:rPr lang="en-US" dirty="0"/>
              <a:t>(</a:t>
            </a:r>
            <a:r>
              <a:rPr lang="en-US" dirty="0" err="1"/>
              <a:t>pay_rate</a:t>
            </a:r>
            <a:r>
              <a:rPr lang="en-US" dirty="0"/>
              <a:t>), </a:t>
            </a:r>
            <a:r>
              <a:rPr lang="en-US" b="1" dirty="0">
                <a:solidFill>
                  <a:srgbClr val="0070C0"/>
                </a:solidFill>
              </a:rPr>
              <a:t>id</a:t>
            </a:r>
            <a:r>
              <a:rPr lang="en-US" dirty="0"/>
              <a:t>(</a:t>
            </a:r>
            <a:r>
              <a:rPr lang="en-US" dirty="0" err="1"/>
              <a:t>pay_rate</a:t>
            </a:r>
            <a:r>
              <a:rPr lang="en-US" dirty="0"/>
              <a:t>))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CAE79-52DF-4758-9F26-870EAA00B443}"/>
              </a:ext>
            </a:extLst>
          </p:cNvPr>
          <p:cNvSpPr txBox="1"/>
          <p:nvPr/>
        </p:nvSpPr>
        <p:spPr>
          <a:xfrm>
            <a:off x="1072682" y="1278961"/>
            <a:ext cx="730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already know how to nest and embed functions. We did this in Chapter 2.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302105-17BC-4CCC-AAE2-B116A3E6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98" y="3423241"/>
            <a:ext cx="4846955" cy="44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F4E1E-8B79-46B9-8068-0C330B5D1378}"/>
              </a:ext>
            </a:extLst>
          </p:cNvPr>
          <p:cNvSpPr txBox="1"/>
          <p:nvPr/>
        </p:nvSpPr>
        <p:spPr>
          <a:xfrm>
            <a:off x="8025276" y="5483910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We can also nest our own functions…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5761039-83F7-4819-8CD9-02B1E84BD1BF}"/>
              </a:ext>
            </a:extLst>
          </p:cNvPr>
          <p:cNvSpPr/>
          <p:nvPr/>
        </p:nvSpPr>
        <p:spPr>
          <a:xfrm rot="5400000">
            <a:off x="11634952" y="5505666"/>
            <a:ext cx="377952" cy="325821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71637-2F16-4D09-9503-544A246F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DF62C-00B6-4EE6-A409-9A6D5251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&amp; Embedding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900E-F0EF-4B71-BA78-70FACD2AD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009797-0C54-469D-879C-5F73E56E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5618-F5C6-455F-8C94-680C758DAA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  <a:p>
            <a:endParaRPr lang="en-US" dirty="0"/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Random Module</a:t>
            </a:r>
          </a:p>
          <a:p>
            <a:pPr lvl="1"/>
            <a:r>
              <a:rPr lang="en-US" dirty="0"/>
              <a:t>Math Module</a:t>
            </a:r>
          </a:p>
          <a:p>
            <a:pPr lvl="1"/>
            <a:endParaRPr lang="en-US" dirty="0"/>
          </a:p>
          <a:p>
            <a:r>
              <a:rPr lang="en-US" dirty="0" err="1"/>
              <a:t>Globals</a:t>
            </a:r>
            <a:r>
              <a:rPr lang="en-US" dirty="0"/>
              <a:t>: Constants &amp; Variables</a:t>
            </a:r>
          </a:p>
          <a:p>
            <a:endParaRPr lang="en-US" dirty="0"/>
          </a:p>
          <a:p>
            <a:r>
              <a:rPr lang="en-US" dirty="0"/>
              <a:t>Nesting &amp; Embedding Functions</a:t>
            </a:r>
          </a:p>
          <a:p>
            <a:endParaRPr lang="en-US" dirty="0"/>
          </a:p>
          <a:p>
            <a:r>
              <a:rPr lang="en-US" dirty="0"/>
              <a:t>Creating your own 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53A5-DA85-4337-BE8E-433C0BBA2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  <a:p>
            <a:pPr lvl="1"/>
            <a:r>
              <a:rPr lang="en-US" dirty="0"/>
              <a:t>Debugging Tip</a:t>
            </a:r>
          </a:p>
          <a:p>
            <a:pPr lvl="1"/>
            <a:r>
              <a:rPr lang="en-US" dirty="0"/>
              <a:t>Returning Values in Simple Functions </a:t>
            </a:r>
          </a:p>
          <a:p>
            <a:pPr lvl="1"/>
            <a:r>
              <a:rPr lang="en-US" dirty="0"/>
              <a:t>Passing Immutable Objects</a:t>
            </a:r>
          </a:p>
          <a:p>
            <a:pPr lvl="1"/>
            <a:r>
              <a:rPr lang="en-US" dirty="0"/>
              <a:t>Keyword: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1A05A-9A00-418D-9662-1F17EFE2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6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161FD6-4A22-4775-B181-92B400902833}"/>
              </a:ext>
            </a:extLst>
          </p:cNvPr>
          <p:cNvSpPr/>
          <p:nvPr/>
        </p:nvSpPr>
        <p:spPr>
          <a:xfrm>
            <a:off x="408404" y="3524734"/>
            <a:ext cx="3932589" cy="8458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Nesting &amp; Embedding Functions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20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2F9930-E33A-4581-BA00-39C205C6BD86}"/>
              </a:ext>
            </a:extLst>
          </p:cNvPr>
          <p:cNvSpPr/>
          <p:nvPr/>
        </p:nvSpPr>
        <p:spPr>
          <a:xfrm>
            <a:off x="353059" y="2057094"/>
            <a:ext cx="4187409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def main():</a:t>
            </a:r>
          </a:p>
          <a:p>
            <a:r>
              <a:rPr lang="en-US" sz="1600" dirty="0"/>
              <a:t>    hours = float(input('\</a:t>
            </a:r>
            <a:r>
              <a:rPr lang="en-US" sz="1600" dirty="0" err="1"/>
              <a:t>nEnter</a:t>
            </a:r>
            <a:r>
              <a:rPr lang="en-US" sz="1600" dirty="0"/>
              <a:t> hours worked: '))</a:t>
            </a:r>
          </a:p>
          <a:p>
            <a:r>
              <a:rPr lang="en-US" sz="1600" dirty="0"/>
              <a:t>    rate = float(input('Enter pay rate: '))</a:t>
            </a:r>
          </a:p>
          <a:p>
            <a:r>
              <a:rPr lang="en-US" sz="1600" dirty="0"/>
              <a:t>    </a:t>
            </a:r>
            <a:r>
              <a:rPr lang="en-US" sz="1600" b="1" dirty="0">
                <a:solidFill>
                  <a:srgbClr val="00B0F0"/>
                </a:solidFill>
              </a:rPr>
              <a:t>pay</a:t>
            </a:r>
            <a:r>
              <a:rPr lang="en-US" sz="1600" dirty="0"/>
              <a:t> = </a:t>
            </a:r>
            <a:r>
              <a:rPr lang="en-US" sz="1600" b="1" dirty="0" err="1"/>
              <a:t>calc_total_pay</a:t>
            </a:r>
            <a:r>
              <a:rPr lang="en-US" sz="1600" dirty="0"/>
              <a:t>(hours, rate)</a:t>
            </a:r>
          </a:p>
          <a:p>
            <a:r>
              <a:rPr lang="en-US" sz="1600" dirty="0"/>
              <a:t>    print('Total pay is:', </a:t>
            </a:r>
            <a:r>
              <a:rPr lang="en-US" sz="1600" b="1" dirty="0">
                <a:solidFill>
                  <a:srgbClr val="00B0F0"/>
                </a:solidFill>
              </a:rPr>
              <a:t>pay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b="1" dirty="0"/>
              <a:t>def </a:t>
            </a:r>
            <a:r>
              <a:rPr lang="en-US" sz="1600" b="1" dirty="0" err="1"/>
              <a:t>calc_total_pay</a:t>
            </a:r>
            <a:r>
              <a:rPr lang="en-US" sz="1600" dirty="0"/>
              <a:t>(</a:t>
            </a:r>
            <a:r>
              <a:rPr lang="en-US" sz="1600" dirty="0" err="1"/>
              <a:t>hours_worked</a:t>
            </a:r>
            <a:r>
              <a:rPr lang="en-US" sz="1600" dirty="0"/>
              <a:t>, </a:t>
            </a:r>
            <a:r>
              <a:rPr lang="en-US" sz="1600" dirty="0" err="1"/>
              <a:t>pay_rate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total_pay</a:t>
            </a:r>
            <a:r>
              <a:rPr lang="en-US" sz="1600" dirty="0"/>
              <a:t> = </a:t>
            </a:r>
            <a:r>
              <a:rPr lang="en-US" sz="1600" dirty="0" err="1"/>
              <a:t>hours_worked</a:t>
            </a:r>
            <a:r>
              <a:rPr lang="en-US" sz="1600" dirty="0"/>
              <a:t> * </a:t>
            </a:r>
            <a:r>
              <a:rPr lang="en-US" sz="1600" dirty="0" err="1"/>
              <a:t>pay_rate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b="1" dirty="0">
                <a:highlight>
                  <a:srgbClr val="EFE5F7"/>
                </a:highlight>
              </a:rPr>
              <a:t>return</a:t>
            </a:r>
            <a:r>
              <a:rPr lang="en-US" sz="1600" dirty="0">
                <a:highlight>
                  <a:srgbClr val="EFE5F7"/>
                </a:highlight>
              </a:rPr>
              <a:t> </a:t>
            </a:r>
            <a:r>
              <a:rPr lang="en-US" sz="1600" dirty="0" err="1">
                <a:solidFill>
                  <a:srgbClr val="7030A0"/>
                </a:solidFill>
                <a:highlight>
                  <a:srgbClr val="EFE5F7"/>
                </a:highlight>
              </a:rPr>
              <a:t>total_pay</a:t>
            </a:r>
            <a:endParaRPr lang="en-US" sz="1600" dirty="0">
              <a:solidFill>
                <a:srgbClr val="7030A0"/>
              </a:solidFill>
              <a:highlight>
                <a:srgbClr val="EFE5F7"/>
              </a:highlight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main()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7A7CB-4BA1-454B-9437-613F33AD7CDE}"/>
              </a:ext>
            </a:extLst>
          </p:cNvPr>
          <p:cNvSpPr/>
          <p:nvPr/>
        </p:nvSpPr>
        <p:spPr>
          <a:xfrm>
            <a:off x="5410504" y="1261981"/>
            <a:ext cx="6057900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    print('Total pay is:',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highlight>
                  <a:srgbClr val="EFE5F7"/>
                </a:highlight>
              </a:rPr>
              <a:t>calc_total_pay</a:t>
            </a:r>
            <a:r>
              <a:rPr lang="en-US" sz="1600" dirty="0">
                <a:highlight>
                  <a:srgbClr val="EFE5F7"/>
                </a:highlight>
              </a:rPr>
              <a:t>(hours, rate))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FE4C2E-469A-4BD4-8923-22FC6B6891DF}"/>
              </a:ext>
            </a:extLst>
          </p:cNvPr>
          <p:cNvSpPr txBox="1"/>
          <p:nvPr/>
        </p:nvSpPr>
        <p:spPr>
          <a:xfrm>
            <a:off x="5374207" y="933142"/>
            <a:ext cx="501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Can call a function within another function – i.e. nesting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412948F-689B-4107-9266-C0F2ED08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22" y="5418293"/>
            <a:ext cx="2294173" cy="580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F9AC92-2102-459A-928B-49ABAB540D2A}"/>
              </a:ext>
            </a:extLst>
          </p:cNvPr>
          <p:cNvSpPr txBox="1"/>
          <p:nvPr/>
        </p:nvSpPr>
        <p:spPr>
          <a:xfrm>
            <a:off x="5374207" y="2514064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Can embed a function in a CONCATENATION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B23461-441F-4224-A70C-D39BA70A26B1}"/>
              </a:ext>
            </a:extLst>
          </p:cNvPr>
          <p:cNvGrpSpPr/>
          <p:nvPr/>
        </p:nvGrpSpPr>
        <p:grpSpPr>
          <a:xfrm>
            <a:off x="5410504" y="2822045"/>
            <a:ext cx="6476162" cy="1163646"/>
            <a:chOff x="5463540" y="2822045"/>
            <a:chExt cx="6476162" cy="11636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6DE971-00C6-46FE-B7B3-1261C50963FF}"/>
                </a:ext>
              </a:extLst>
            </p:cNvPr>
            <p:cNvSpPr/>
            <p:nvPr/>
          </p:nvSpPr>
          <p:spPr>
            <a:xfrm>
              <a:off x="5463540" y="2822045"/>
              <a:ext cx="6057900" cy="58477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/>
                <a:t>    </a:t>
              </a:r>
              <a:r>
                <a:rPr lang="en-US" sz="1600" dirty="0"/>
                <a:t>msg</a:t>
              </a:r>
              <a:r>
                <a:rPr lang="en-US" sz="1600" b="1" dirty="0"/>
                <a:t> </a:t>
              </a:r>
              <a:r>
                <a:rPr lang="en-US" sz="1600" dirty="0"/>
                <a:t>= 'Total pay is: ' + </a:t>
              </a:r>
              <a:r>
                <a:rPr lang="en-US" sz="1600" b="1" dirty="0" err="1">
                  <a:solidFill>
                    <a:schemeClr val="accent5">
                      <a:lumMod val="75000"/>
                    </a:schemeClr>
                  </a:solidFill>
                  <a:highlight>
                    <a:srgbClr val="EFE5F7"/>
                  </a:highlight>
                </a:rPr>
                <a:t>calc_total_pay</a:t>
              </a:r>
              <a:r>
                <a:rPr lang="en-US" sz="1600" dirty="0">
                  <a:highlight>
                    <a:srgbClr val="EFE5F7"/>
                  </a:highlight>
                </a:rPr>
                <a:t>(hours, rate)</a:t>
              </a:r>
            </a:p>
            <a:p>
              <a:r>
                <a:rPr lang="en-US" sz="1600" dirty="0"/>
                <a:t>    print(msg)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B34BB9-0037-47E0-8FC1-F76A7F21ACB4}"/>
                </a:ext>
              </a:extLst>
            </p:cNvPr>
            <p:cNvSpPr txBox="1"/>
            <p:nvPr/>
          </p:nvSpPr>
          <p:spPr>
            <a:xfrm>
              <a:off x="9986219" y="3462471"/>
              <a:ext cx="1953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ß"/>
              </a:pPr>
              <a:r>
                <a:rPr lang="en-US" sz="1400" dirty="0">
                  <a:solidFill>
                    <a:srgbClr val="C00000"/>
                  </a:solidFill>
                </a:rPr>
                <a:t>Warning: can only </a:t>
              </a:r>
              <a:br>
                <a:rPr lang="en-US" sz="1400" dirty="0">
                  <a:solidFill>
                    <a:srgbClr val="C00000"/>
                  </a:solidFill>
                </a:rPr>
              </a:br>
              <a:r>
                <a:rPr lang="en-US" sz="1400" dirty="0">
                  <a:solidFill>
                    <a:srgbClr val="C00000"/>
                  </a:solidFill>
                </a:rPr>
                <a:t>concatenate strings!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7B511B-771B-4BC2-A0BA-E45EA474D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9" t="5648"/>
            <a:stretch/>
          </p:blipFill>
          <p:spPr>
            <a:xfrm>
              <a:off x="5490612" y="3564144"/>
              <a:ext cx="4667491" cy="31987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2B800C-5B2D-4F7E-BB60-5B0E2EF8D347}"/>
              </a:ext>
            </a:extLst>
          </p:cNvPr>
          <p:cNvGrpSpPr/>
          <p:nvPr/>
        </p:nvGrpSpPr>
        <p:grpSpPr>
          <a:xfrm>
            <a:off x="5410504" y="4016555"/>
            <a:ext cx="6124156" cy="634244"/>
            <a:chOff x="5410504" y="4016555"/>
            <a:chExt cx="6124156" cy="6342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FEF2E6-1284-498A-BE91-D78F25AEA809}"/>
                </a:ext>
              </a:extLst>
            </p:cNvPr>
            <p:cNvSpPr/>
            <p:nvPr/>
          </p:nvSpPr>
          <p:spPr>
            <a:xfrm>
              <a:off x="5476760" y="4312245"/>
              <a:ext cx="6057900" cy="33855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    msg</a:t>
              </a:r>
              <a:r>
                <a:rPr lang="en-US" sz="1600" b="1" dirty="0"/>
                <a:t> </a:t>
              </a:r>
              <a:r>
                <a:rPr lang="en-US" sz="1600" dirty="0"/>
                <a:t>= 'Total pay is ' + </a:t>
              </a:r>
              <a:r>
                <a:rPr lang="en-US" sz="1600" b="1" dirty="0">
                  <a:solidFill>
                    <a:srgbClr val="C00000"/>
                  </a:solidFill>
                </a:rPr>
                <a:t>str</a:t>
              </a:r>
              <a:r>
                <a:rPr lang="en-US" sz="1600" dirty="0"/>
                <a:t>(</a:t>
              </a:r>
              <a:r>
                <a:rPr lang="en-US" sz="1600" b="1" dirty="0" err="1">
                  <a:solidFill>
                    <a:schemeClr val="accent5">
                      <a:lumMod val="75000"/>
                    </a:schemeClr>
                  </a:solidFill>
                  <a:highlight>
                    <a:srgbClr val="EFE5F7"/>
                  </a:highlight>
                </a:rPr>
                <a:t>calc_total_pay</a:t>
              </a:r>
              <a:r>
                <a:rPr lang="en-US" sz="1600" dirty="0">
                  <a:highlight>
                    <a:srgbClr val="EFE5F7"/>
                  </a:highlight>
                </a:rPr>
                <a:t>(hours, rate))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B34787-9AF4-4CEE-AE41-1CD2D9E26E0D}"/>
                </a:ext>
              </a:extLst>
            </p:cNvPr>
            <p:cNvSpPr txBox="1"/>
            <p:nvPr/>
          </p:nvSpPr>
          <p:spPr>
            <a:xfrm>
              <a:off x="5410504" y="401655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Solution…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855CD19-72C2-4439-8B0B-213D6E8DD5EA}"/>
              </a:ext>
            </a:extLst>
          </p:cNvPr>
          <p:cNvSpPr/>
          <p:nvPr/>
        </p:nvSpPr>
        <p:spPr>
          <a:xfrm>
            <a:off x="3384333" y="2858813"/>
            <a:ext cx="210206" cy="44143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3034CA-92E6-40CB-97A5-7CE0241DE651}"/>
              </a:ext>
            </a:extLst>
          </p:cNvPr>
          <p:cNvCxnSpPr>
            <a:cxnSpLocks/>
          </p:cNvCxnSpPr>
          <p:nvPr/>
        </p:nvCxnSpPr>
        <p:spPr>
          <a:xfrm flipV="1">
            <a:off x="3699641" y="1555531"/>
            <a:ext cx="1597573" cy="1524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368CF2-19C5-4013-8732-053229BEF05E}"/>
              </a:ext>
            </a:extLst>
          </p:cNvPr>
          <p:cNvGrpSpPr/>
          <p:nvPr/>
        </p:nvGrpSpPr>
        <p:grpSpPr>
          <a:xfrm>
            <a:off x="763628" y="1116662"/>
            <a:ext cx="2590800" cy="671968"/>
            <a:chOff x="6530637" y="3945698"/>
            <a:chExt cx="3282320" cy="851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5A6064-C538-4014-8751-09BBE2B020AB}"/>
                </a:ext>
              </a:extLst>
            </p:cNvPr>
            <p:cNvCxnSpPr>
              <a:cxnSpLocks/>
            </p:cNvCxnSpPr>
            <p:nvPr/>
          </p:nvCxnSpPr>
          <p:spPr>
            <a:xfrm>
              <a:off x="9430756" y="4125924"/>
              <a:ext cx="365088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DCD642-EA45-4289-BC04-ADA795711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0661" y="4648110"/>
              <a:ext cx="502296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2AB23D-18AE-4BBA-9B66-84A9C844CB5B}"/>
                </a:ext>
              </a:extLst>
            </p:cNvPr>
            <p:cNvCxnSpPr>
              <a:cxnSpLocks/>
            </p:cNvCxnSpPr>
            <p:nvPr/>
          </p:nvCxnSpPr>
          <p:spPr>
            <a:xfrm>
              <a:off x="9801849" y="4116549"/>
              <a:ext cx="0" cy="53989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D363257-A675-4106-9270-7A8244570B51}"/>
                </a:ext>
              </a:extLst>
            </p:cNvPr>
            <p:cNvSpPr/>
            <p:nvPr/>
          </p:nvSpPr>
          <p:spPr>
            <a:xfrm>
              <a:off x="7762172" y="3945824"/>
              <a:ext cx="1911096" cy="449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calc total pay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7E095E-A889-4348-9769-7B53857622AC}"/>
                </a:ext>
              </a:extLst>
            </p:cNvPr>
            <p:cNvCxnSpPr>
              <a:cxnSpLocks/>
            </p:cNvCxnSpPr>
            <p:nvPr/>
          </p:nvCxnSpPr>
          <p:spPr>
            <a:xfrm>
              <a:off x="7535773" y="4084197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CDFA9D-C4DC-4C94-A52A-780BC2EABB8A}"/>
                </a:ext>
              </a:extLst>
            </p:cNvPr>
            <p:cNvSpPr txBox="1"/>
            <p:nvPr/>
          </p:nvSpPr>
          <p:spPr>
            <a:xfrm>
              <a:off x="6530637" y="3945698"/>
              <a:ext cx="1039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hours worked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659C19-15C5-46F9-BB14-A308732483E4}"/>
                </a:ext>
              </a:extLst>
            </p:cNvPr>
            <p:cNvSpPr txBox="1"/>
            <p:nvPr/>
          </p:nvSpPr>
          <p:spPr>
            <a:xfrm>
              <a:off x="8520878" y="4520025"/>
              <a:ext cx="729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total pay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DD9EE9C-6768-4B4F-95D7-1678ACF7EB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5773" y="4307275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4F74F3-7BDB-4210-96B8-3CE004B6BFA0}"/>
                </a:ext>
              </a:extLst>
            </p:cNvPr>
            <p:cNvSpPr txBox="1"/>
            <p:nvPr/>
          </p:nvSpPr>
          <p:spPr>
            <a:xfrm>
              <a:off x="6881823" y="4168776"/>
              <a:ext cx="6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/>
                <a:t>pay rate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B7552C6-EF3E-48A8-A4D9-53EE4C85305C}"/>
              </a:ext>
            </a:extLst>
          </p:cNvPr>
          <p:cNvSpPr/>
          <p:nvPr/>
        </p:nvSpPr>
        <p:spPr>
          <a:xfrm>
            <a:off x="5410504" y="5691369"/>
            <a:ext cx="6057900" cy="58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/>
              <a:t>    if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highlight>
                  <a:srgbClr val="EFE5F7"/>
                </a:highlight>
              </a:rPr>
              <a:t>calc_total_pay</a:t>
            </a:r>
            <a:r>
              <a:rPr lang="en-US" sz="1600" dirty="0">
                <a:highlight>
                  <a:srgbClr val="EFE5F7"/>
                </a:highlight>
              </a:rPr>
              <a:t>(hours, rate)</a:t>
            </a:r>
            <a:r>
              <a:rPr lang="en-US" sz="1600" dirty="0"/>
              <a:t> &gt; 100000:</a:t>
            </a:r>
          </a:p>
          <a:p>
            <a:r>
              <a:rPr lang="en-US" sz="1600" dirty="0"/>
              <a:t>        print('High pay')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A56643-43CB-46B4-B2C8-9C2229F5D966}"/>
              </a:ext>
            </a:extLst>
          </p:cNvPr>
          <p:cNvSpPr txBox="1"/>
          <p:nvPr/>
        </p:nvSpPr>
        <p:spPr>
          <a:xfrm>
            <a:off x="5374207" y="5383388"/>
            <a:ext cx="3628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Can embed a function in an IF statement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BB106C-AA95-4429-A997-2C2035ECE400}"/>
              </a:ext>
            </a:extLst>
          </p:cNvPr>
          <p:cNvCxnSpPr>
            <a:cxnSpLocks/>
          </p:cNvCxnSpPr>
          <p:nvPr/>
        </p:nvCxnSpPr>
        <p:spPr>
          <a:xfrm>
            <a:off x="5202621" y="2081048"/>
            <a:ext cx="6674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23F2B9-8561-462D-ACAE-C865E99AEEC7}"/>
              </a:ext>
            </a:extLst>
          </p:cNvPr>
          <p:cNvCxnSpPr>
            <a:cxnSpLocks/>
          </p:cNvCxnSpPr>
          <p:nvPr/>
        </p:nvCxnSpPr>
        <p:spPr>
          <a:xfrm>
            <a:off x="5202621" y="5118538"/>
            <a:ext cx="6674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7D77DFA-14F3-459E-AD06-C92C38CB06C7}"/>
              </a:ext>
            </a:extLst>
          </p:cNvPr>
          <p:cNvSpPr/>
          <p:nvPr/>
        </p:nvSpPr>
        <p:spPr>
          <a:xfrm>
            <a:off x="5407660" y="3736340"/>
            <a:ext cx="6215380" cy="223774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Nesting &amp; Embedding Functions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A78470-8D08-4F2E-8C45-B8E1DBF9F672}"/>
              </a:ext>
            </a:extLst>
          </p:cNvPr>
          <p:cNvGrpSpPr/>
          <p:nvPr/>
        </p:nvGrpSpPr>
        <p:grpSpPr>
          <a:xfrm>
            <a:off x="554688" y="4441244"/>
            <a:ext cx="3823774" cy="1065747"/>
            <a:chOff x="6836463" y="3945824"/>
            <a:chExt cx="2976494" cy="8295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E82B66-F8DB-46C0-B42C-24536D3940B9}"/>
                </a:ext>
              </a:extLst>
            </p:cNvPr>
            <p:cNvCxnSpPr>
              <a:cxnSpLocks/>
            </p:cNvCxnSpPr>
            <p:nvPr/>
          </p:nvCxnSpPr>
          <p:spPr>
            <a:xfrm>
              <a:off x="9430756" y="4125924"/>
              <a:ext cx="365088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125441-4770-4FA7-AFF0-60D891E5A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0661" y="4648110"/>
              <a:ext cx="502296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11B42F-5F79-4D55-877D-F2854BD603A4}"/>
                </a:ext>
              </a:extLst>
            </p:cNvPr>
            <p:cNvCxnSpPr>
              <a:cxnSpLocks/>
            </p:cNvCxnSpPr>
            <p:nvPr/>
          </p:nvCxnSpPr>
          <p:spPr>
            <a:xfrm>
              <a:off x="9801849" y="4116549"/>
              <a:ext cx="0" cy="539891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A0E4EF4-1A99-4E98-8117-5BCCAD3945B3}"/>
                </a:ext>
              </a:extLst>
            </p:cNvPr>
            <p:cNvSpPr/>
            <p:nvPr/>
          </p:nvSpPr>
          <p:spPr>
            <a:xfrm>
              <a:off x="7762172" y="3945824"/>
              <a:ext cx="1911096" cy="449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 valid dept code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0E1EB13-DF11-4856-8420-05870DC40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7865" y="4187011"/>
              <a:ext cx="23174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2B9522-D4F8-4F79-82B6-99F15C230700}"/>
                </a:ext>
              </a:extLst>
            </p:cNvPr>
            <p:cNvSpPr txBox="1"/>
            <p:nvPr/>
          </p:nvSpPr>
          <p:spPr>
            <a:xfrm>
              <a:off x="6836463" y="4048511"/>
              <a:ext cx="725974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Dept code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FFB852-3699-4923-A5AD-CFE19A0A1962}"/>
                </a:ext>
              </a:extLst>
            </p:cNvPr>
            <p:cNvSpPr txBox="1"/>
            <p:nvPr/>
          </p:nvSpPr>
          <p:spPr>
            <a:xfrm>
              <a:off x="8766826" y="4535842"/>
              <a:ext cx="594654" cy="23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is valid?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1B31C01-F1FB-4A0A-B982-F96B1F35644F}"/>
              </a:ext>
            </a:extLst>
          </p:cNvPr>
          <p:cNvSpPr txBox="1"/>
          <p:nvPr/>
        </p:nvSpPr>
        <p:spPr>
          <a:xfrm>
            <a:off x="5321300" y="956181"/>
            <a:ext cx="6393180" cy="56323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def main():</a:t>
            </a:r>
          </a:p>
          <a:p>
            <a:r>
              <a:rPr lang="en-US" dirty="0"/>
              <a:t>    code = input('Enter department code: ').upper()</a:t>
            </a:r>
          </a:p>
          <a:p>
            <a:endParaRPr lang="en-US" dirty="0"/>
          </a:p>
          <a:p>
            <a:r>
              <a:rPr lang="en-US" dirty="0"/>
              <a:t>    while </a:t>
            </a:r>
            <a:r>
              <a:rPr lang="en-US" b="1" dirty="0">
                <a:solidFill>
                  <a:srgbClr val="FF0000"/>
                </a:solidFill>
                <a:highlight>
                  <a:srgbClr val="FFD966"/>
                </a:highlight>
              </a:rPr>
              <a:t>not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  <a:highlight>
                  <a:srgbClr val="EFE5F7"/>
                </a:highlight>
              </a:rPr>
              <a:t>is_valid_dept_code</a:t>
            </a:r>
            <a:r>
              <a:rPr lang="en-US" dirty="0">
                <a:highlight>
                  <a:srgbClr val="EFE5F7"/>
                </a:highlight>
              </a:rPr>
              <a:t>(code)</a:t>
            </a:r>
            <a:r>
              <a:rPr lang="en-US" dirty="0"/>
              <a:t>:</a:t>
            </a:r>
          </a:p>
          <a:p>
            <a:r>
              <a:rPr lang="en-US" dirty="0"/>
              <a:t>        print('  &gt;&gt; Department code is invalid')</a:t>
            </a:r>
          </a:p>
          <a:p>
            <a:r>
              <a:rPr lang="en-US" dirty="0"/>
              <a:t>        code = input('\</a:t>
            </a:r>
            <a:r>
              <a:rPr lang="en-US" dirty="0" err="1"/>
              <a:t>nEnter</a:t>
            </a:r>
            <a:r>
              <a:rPr lang="en-US" dirty="0"/>
              <a:t> a valid department code: ').upper()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z="1800" dirty="0"/>
              <a:t>#continue w/other processing</a:t>
            </a:r>
          </a:p>
          <a:p>
            <a:r>
              <a:rPr lang="en-US" sz="1800" dirty="0"/>
              <a:t>    print('Valid code:', code)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b="1" dirty="0" err="1"/>
              <a:t>is_valid_dept_code</a:t>
            </a:r>
            <a:r>
              <a:rPr lang="en-US" dirty="0"/>
              <a:t>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dept_code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dept_code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==</a:t>
            </a:r>
            <a:r>
              <a:rPr lang="en-US" dirty="0"/>
              <a:t> 'IT' or </a:t>
            </a:r>
            <a:r>
              <a:rPr lang="en-US" dirty="0" err="1"/>
              <a:t>dept_code</a:t>
            </a:r>
            <a:r>
              <a:rPr lang="en-US" dirty="0"/>
              <a:t> == 'ACC' or \</a:t>
            </a:r>
          </a:p>
          <a:p>
            <a:r>
              <a:rPr lang="en-US" dirty="0"/>
              <a:t>       </a:t>
            </a:r>
            <a:r>
              <a:rPr lang="en-US" dirty="0" err="1"/>
              <a:t>dept_code</a:t>
            </a:r>
            <a:r>
              <a:rPr lang="en-US" dirty="0"/>
              <a:t> == 'MKT' or </a:t>
            </a:r>
            <a:r>
              <a:rPr lang="en-US" dirty="0" err="1"/>
              <a:t>dept_code</a:t>
            </a:r>
            <a:r>
              <a:rPr lang="en-US" dirty="0"/>
              <a:t> == 'FIN':</a:t>
            </a:r>
          </a:p>
          <a:p>
            <a:r>
              <a:rPr lang="en-US" dirty="0"/>
              <a:t>        </a:t>
            </a:r>
            <a:r>
              <a:rPr lang="en-US" dirty="0" err="1"/>
              <a:t>is_valid</a:t>
            </a:r>
            <a:r>
              <a:rPr lang="en-US" dirty="0"/>
              <a:t> = True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is_valid</a:t>
            </a:r>
            <a:r>
              <a:rPr lang="en-US" dirty="0"/>
              <a:t> = False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7030A0"/>
                </a:solidFill>
                <a:highlight>
                  <a:srgbClr val="EFE5F7"/>
                </a:highlight>
              </a:rPr>
              <a:t>return </a:t>
            </a:r>
            <a:r>
              <a:rPr lang="en-US" b="1" dirty="0" err="1">
                <a:solidFill>
                  <a:srgbClr val="7030A0"/>
                </a:solidFill>
                <a:highlight>
                  <a:srgbClr val="EFE5F7"/>
                </a:highlight>
              </a:rPr>
              <a:t>is_valid</a:t>
            </a:r>
            <a:r>
              <a:rPr lang="en-US" b="1" dirty="0">
                <a:solidFill>
                  <a:srgbClr val="7030A0"/>
                </a:solidFill>
                <a:highlight>
                  <a:srgbClr val="EFE5F7"/>
                </a:highlight>
              </a:rPr>
              <a:t>  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2107A-0A6B-4F6D-85B3-7E9E93D9C5BC}"/>
              </a:ext>
            </a:extLst>
          </p:cNvPr>
          <p:cNvSpPr txBox="1"/>
          <p:nvPr/>
        </p:nvSpPr>
        <p:spPr>
          <a:xfrm>
            <a:off x="1149048" y="1830891"/>
            <a:ext cx="3518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Can embed a function in a WHILE Loop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5560B-E179-42BD-946D-E36499AB2FD4}"/>
              </a:ext>
            </a:extLst>
          </p:cNvPr>
          <p:cNvSpPr txBox="1"/>
          <p:nvPr/>
        </p:nvSpPr>
        <p:spPr>
          <a:xfrm>
            <a:off x="1844216" y="3838377"/>
            <a:ext cx="2139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This function was created to validate a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155CD1-761F-485F-BDAE-BFBB36046446}"/>
              </a:ext>
            </a:extLst>
          </p:cNvPr>
          <p:cNvCxnSpPr>
            <a:cxnSpLocks/>
          </p:cNvCxnSpPr>
          <p:nvPr/>
        </p:nvCxnSpPr>
        <p:spPr>
          <a:xfrm>
            <a:off x="4876801" y="2000168"/>
            <a:ext cx="69368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2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Modules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B41877-66D9-4D35-954F-B41EFF5E15A4}"/>
              </a:ext>
            </a:extLst>
          </p:cNvPr>
          <p:cNvSpPr/>
          <p:nvPr/>
        </p:nvSpPr>
        <p:spPr>
          <a:xfrm>
            <a:off x="2019300" y="3979615"/>
            <a:ext cx="8343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create your own modules.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 this when you have functions or variables/constants pertaining to a certain topic.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must store the module in the same folder as your other code.</a:t>
            </a:r>
          </a:p>
        </p:txBody>
      </p:sp>
    </p:spTree>
    <p:extLst>
      <p:ext uri="{BB962C8B-B14F-4D97-AF65-F5344CB8AC3E}">
        <p14:creationId xmlns:p14="http://schemas.microsoft.com/office/powerpoint/2010/main" val="3916811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572AF21-6919-4BCB-8626-DA21810CE613}"/>
              </a:ext>
            </a:extLst>
          </p:cNvPr>
          <p:cNvGrpSpPr/>
          <p:nvPr/>
        </p:nvGrpSpPr>
        <p:grpSpPr>
          <a:xfrm>
            <a:off x="309880" y="919480"/>
            <a:ext cx="4277360" cy="4757420"/>
            <a:chOff x="309880" y="919480"/>
            <a:chExt cx="4277360" cy="47574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93F816-025A-43C3-A77B-74007C2D4B95}"/>
                </a:ext>
              </a:extLst>
            </p:cNvPr>
            <p:cNvGrpSpPr/>
            <p:nvPr/>
          </p:nvGrpSpPr>
          <p:grpSpPr>
            <a:xfrm>
              <a:off x="309880" y="919480"/>
              <a:ext cx="3937000" cy="4757420"/>
              <a:chOff x="152400" y="2463800"/>
              <a:chExt cx="3937000" cy="416052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F45193-F796-4CC7-819E-F5CC1D9D8555}"/>
                  </a:ext>
                </a:extLst>
              </p:cNvPr>
              <p:cNvSpPr/>
              <p:nvPr/>
            </p:nvSpPr>
            <p:spPr>
              <a:xfrm>
                <a:off x="213360" y="2895600"/>
                <a:ext cx="3876040" cy="37287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E7DBED-EAB1-4197-BA18-4CC583A8D7DE}"/>
                  </a:ext>
                </a:extLst>
              </p:cNvPr>
              <p:cNvSpPr txBox="1"/>
              <p:nvPr/>
            </p:nvSpPr>
            <p:spPr>
              <a:xfrm>
                <a:off x="152400" y="2463800"/>
                <a:ext cx="1165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/>
                  <a:t>Module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3194F2-20F1-4E87-A45A-89CA6E582165}"/>
                </a:ext>
              </a:extLst>
            </p:cNvPr>
            <p:cNvSpPr/>
            <p:nvPr/>
          </p:nvSpPr>
          <p:spPr>
            <a:xfrm>
              <a:off x="1425252" y="919480"/>
              <a:ext cx="31619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1" dirty="0">
                  <a:solidFill>
                    <a:schemeClr val="accent6">
                      <a:lumMod val="75000"/>
                    </a:schemeClr>
                  </a:solidFill>
                </a:rPr>
                <a:t>cooking_converter</a:t>
              </a:r>
              <a:r>
                <a:rPr lang="en-US" sz="2400" i="1" dirty="0">
                  <a:solidFill>
                    <a:schemeClr val="accent6">
                      <a:lumMod val="75000"/>
                    </a:schemeClr>
                  </a:solidFill>
                </a:rPr>
                <a:t>.py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292C1F-6AFB-44B2-BC8B-6E6FE92A244E}"/>
              </a:ext>
            </a:extLst>
          </p:cNvPr>
          <p:cNvGrpSpPr/>
          <p:nvPr/>
        </p:nvGrpSpPr>
        <p:grpSpPr>
          <a:xfrm>
            <a:off x="584200" y="2242820"/>
            <a:ext cx="3474720" cy="3180080"/>
            <a:chOff x="584200" y="2242820"/>
            <a:chExt cx="3474720" cy="31800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E2405C9-D1F0-4BA0-8B63-A60054292489}"/>
                </a:ext>
              </a:extLst>
            </p:cNvPr>
            <p:cNvSpPr/>
            <p:nvPr/>
          </p:nvSpPr>
          <p:spPr>
            <a:xfrm>
              <a:off x="584200" y="3411220"/>
              <a:ext cx="3464560" cy="5080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#add 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cup_to_tbsp </a:t>
              </a:r>
              <a:r>
                <a:rPr lang="en-US" dirty="0">
                  <a:solidFill>
                    <a:schemeClr val="tx1"/>
                  </a:solidFill>
                </a:rPr>
                <a:t>function here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D89B86-8575-4ADE-8DEC-F1A8AB777F1E}"/>
                </a:ext>
              </a:extLst>
            </p:cNvPr>
            <p:cNvSpPr/>
            <p:nvPr/>
          </p:nvSpPr>
          <p:spPr>
            <a:xfrm>
              <a:off x="584200" y="2242820"/>
              <a:ext cx="3464560" cy="9144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def 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tbsp_to_tsp</a:t>
              </a:r>
              <a:r>
                <a:rPr lang="en-US" dirty="0">
                  <a:solidFill>
                    <a:schemeClr val="tx1"/>
                  </a:solidFill>
                </a:rPr>
                <a:t>(tbsp_amount):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tsp_amount = tbsp_amount * 3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return tsp_amount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F2889BE-2181-4720-BF74-2A6415E2DFE9}"/>
                </a:ext>
              </a:extLst>
            </p:cNvPr>
            <p:cNvSpPr/>
            <p:nvPr/>
          </p:nvSpPr>
          <p:spPr>
            <a:xfrm>
              <a:off x="594360" y="4173220"/>
              <a:ext cx="3464560" cy="5080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#add </a:t>
              </a:r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</a:rPr>
                <a:t>lbs_to_oz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function here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D9EC8C8-EE5A-4714-903E-76DA4A405F6C}"/>
                </a:ext>
              </a:extLst>
            </p:cNvPr>
            <p:cNvSpPr/>
            <p:nvPr/>
          </p:nvSpPr>
          <p:spPr>
            <a:xfrm>
              <a:off x="584200" y="4914900"/>
              <a:ext cx="3464560" cy="5080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#add additional functions here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A04C82E-EDD4-45E1-90C5-B0AF2D3E137D}"/>
              </a:ext>
            </a:extLst>
          </p:cNvPr>
          <p:cNvSpPr/>
          <p:nvPr/>
        </p:nvSpPr>
        <p:spPr>
          <a:xfrm>
            <a:off x="584200" y="1511300"/>
            <a:ext cx="3464560" cy="50800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MEAT_WELLDONE_TEMP </a:t>
            </a:r>
            <a:r>
              <a:rPr lang="en-US" dirty="0">
                <a:solidFill>
                  <a:schemeClr val="tx1"/>
                </a:solidFill>
              </a:rPr>
              <a:t>= 160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B72E-9AD0-4A4A-A18A-0408F807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CCEFC-7111-4877-8805-DE32B908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4DD90E-0763-42F1-84C9-224DC90552F2}"/>
              </a:ext>
            </a:extLst>
          </p:cNvPr>
          <p:cNvGrpSpPr/>
          <p:nvPr/>
        </p:nvGrpSpPr>
        <p:grpSpPr>
          <a:xfrm>
            <a:off x="5115560" y="1745179"/>
            <a:ext cx="6347916" cy="1569660"/>
            <a:chOff x="5740400" y="3035499"/>
            <a:chExt cx="6347916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6AE021-90E6-4F5B-B1CE-65FE6B36A162}"/>
                </a:ext>
              </a:extLst>
            </p:cNvPr>
            <p:cNvSpPr txBox="1"/>
            <p:nvPr/>
          </p:nvSpPr>
          <p:spPr>
            <a:xfrm>
              <a:off x="10294620" y="3241040"/>
              <a:ext cx="1793696" cy="584775"/>
            </a:xfrm>
            <a:custGeom>
              <a:avLst/>
              <a:gdLst>
                <a:gd name="connsiteX0" fmla="*/ 0 w 1793696"/>
                <a:gd name="connsiteY0" fmla="*/ 0 h 584775"/>
                <a:gd name="connsiteX1" fmla="*/ 615836 w 1793696"/>
                <a:gd name="connsiteY1" fmla="*/ 0 h 584775"/>
                <a:gd name="connsiteX2" fmla="*/ 1177860 w 1793696"/>
                <a:gd name="connsiteY2" fmla="*/ 0 h 584775"/>
                <a:gd name="connsiteX3" fmla="*/ 1793696 w 1793696"/>
                <a:gd name="connsiteY3" fmla="*/ 0 h 584775"/>
                <a:gd name="connsiteX4" fmla="*/ 1793696 w 1793696"/>
                <a:gd name="connsiteY4" fmla="*/ 584775 h 584775"/>
                <a:gd name="connsiteX5" fmla="*/ 1195797 w 1793696"/>
                <a:gd name="connsiteY5" fmla="*/ 584775 h 584775"/>
                <a:gd name="connsiteX6" fmla="*/ 651710 w 1793696"/>
                <a:gd name="connsiteY6" fmla="*/ 584775 h 584775"/>
                <a:gd name="connsiteX7" fmla="*/ 0 w 1793696"/>
                <a:gd name="connsiteY7" fmla="*/ 584775 h 584775"/>
                <a:gd name="connsiteX8" fmla="*/ 0 w 1793696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696" h="584775" extrusionOk="0">
                  <a:moveTo>
                    <a:pt x="0" y="0"/>
                  </a:moveTo>
                  <a:cubicBezTo>
                    <a:pt x="264521" y="-11023"/>
                    <a:pt x="348472" y="13546"/>
                    <a:pt x="615836" y="0"/>
                  </a:cubicBezTo>
                  <a:cubicBezTo>
                    <a:pt x="883200" y="-13546"/>
                    <a:pt x="1064460" y="67381"/>
                    <a:pt x="1177860" y="0"/>
                  </a:cubicBezTo>
                  <a:cubicBezTo>
                    <a:pt x="1291260" y="-67381"/>
                    <a:pt x="1661554" y="35183"/>
                    <a:pt x="1793696" y="0"/>
                  </a:cubicBezTo>
                  <a:cubicBezTo>
                    <a:pt x="1855217" y="278570"/>
                    <a:pt x="1786037" y="423528"/>
                    <a:pt x="1793696" y="584775"/>
                  </a:cubicBezTo>
                  <a:cubicBezTo>
                    <a:pt x="1567566" y="588329"/>
                    <a:pt x="1413329" y="576413"/>
                    <a:pt x="1195797" y="584775"/>
                  </a:cubicBezTo>
                  <a:cubicBezTo>
                    <a:pt x="978265" y="593137"/>
                    <a:pt x="832259" y="566008"/>
                    <a:pt x="651710" y="584775"/>
                  </a:cubicBezTo>
                  <a:cubicBezTo>
                    <a:pt x="471161" y="603542"/>
                    <a:pt x="294185" y="554810"/>
                    <a:pt x="0" y="584775"/>
                  </a:cubicBezTo>
                  <a:cubicBezTo>
                    <a:pt x="-61291" y="388213"/>
                    <a:pt x="22211" y="15941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526560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Enter tbsp: 2</a:t>
              </a:r>
            </a:p>
            <a:p>
              <a:r>
                <a:rPr lang="en-US" sz="1600" dirty="0"/>
                <a:t>Equiv: 6 teaspoons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54ADE4-4FD6-445D-BC59-3A80C20C50A2}"/>
                </a:ext>
              </a:extLst>
            </p:cNvPr>
            <p:cNvSpPr txBox="1"/>
            <p:nvPr/>
          </p:nvSpPr>
          <p:spPr>
            <a:xfrm>
              <a:off x="5740400" y="3035499"/>
              <a:ext cx="446024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def main():</a:t>
              </a:r>
            </a:p>
            <a:p>
              <a:r>
                <a:rPr lang="en-US" sz="1600" dirty="0"/>
                <a:t>    tbsp = int(input('Enter tbsp: '))</a:t>
              </a:r>
            </a:p>
            <a:p>
              <a:r>
                <a:rPr lang="en-US" sz="1600" dirty="0"/>
                <a:t>    tsp = </a:t>
              </a:r>
              <a:r>
                <a:rPr lang="en-US" sz="1600" b="1" i="1" dirty="0">
                  <a:solidFill>
                    <a:schemeClr val="accent6">
                      <a:lumMod val="75000"/>
                    </a:schemeClr>
                  </a:solidFill>
                  <a:highlight>
                    <a:srgbClr val="EFE5F7"/>
                  </a:highlight>
                </a:rPr>
                <a:t>cooking_converter</a:t>
              </a:r>
              <a:r>
                <a:rPr lang="en-US" sz="1600" b="1" i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.</a:t>
              </a: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highlight>
                    <a:srgbClr val="EFE5F7"/>
                  </a:highlight>
                </a:rPr>
                <a:t>tbsp_to_tsp</a:t>
              </a:r>
              <a:r>
                <a:rPr lang="en-US" sz="1600" dirty="0">
                  <a:highlight>
                    <a:srgbClr val="EFE5F7"/>
                  </a:highlight>
                </a:rPr>
                <a:t>(tbsp)</a:t>
              </a:r>
            </a:p>
            <a:p>
              <a:r>
                <a:rPr lang="en-US" sz="1600" dirty="0"/>
                <a:t>    print('Equiv:', tsp, 'teaspoons')</a:t>
              </a:r>
            </a:p>
            <a:p>
              <a:endParaRPr lang="en-US" sz="1600" dirty="0"/>
            </a:p>
            <a:p>
              <a:r>
                <a:rPr lang="en-US" sz="1600" dirty="0"/>
                <a:t>main()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E95D6F-3DAD-4A86-ABB7-2A3E501A16E5}"/>
              </a:ext>
            </a:extLst>
          </p:cNvPr>
          <p:cNvGrpSpPr/>
          <p:nvPr/>
        </p:nvGrpSpPr>
        <p:grpSpPr>
          <a:xfrm>
            <a:off x="4993640" y="947420"/>
            <a:ext cx="4401820" cy="2425700"/>
            <a:chOff x="5618480" y="2225418"/>
            <a:chExt cx="4401820" cy="32101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FFB40-39B9-465B-B2F4-57F4FAE06EA7}"/>
                </a:ext>
              </a:extLst>
            </p:cNvPr>
            <p:cNvSpPr txBox="1"/>
            <p:nvPr/>
          </p:nvSpPr>
          <p:spPr>
            <a:xfrm>
              <a:off x="5618480" y="2225418"/>
              <a:ext cx="1513556" cy="52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My Program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BB6EF-04DB-4E69-ADD0-D7759F3D1D2E}"/>
                </a:ext>
              </a:extLst>
            </p:cNvPr>
            <p:cNvSpPr/>
            <p:nvPr/>
          </p:nvSpPr>
          <p:spPr>
            <a:xfrm>
              <a:off x="7069132" y="2225418"/>
              <a:ext cx="2328868" cy="529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dirty="0">
                  <a:solidFill>
                    <a:srgbClr val="C00000"/>
                  </a:solidFill>
                </a:rPr>
                <a:t>my_program1</a:t>
              </a:r>
              <a:r>
                <a:rPr lang="en-US" sz="2000" i="1" dirty="0">
                  <a:solidFill>
                    <a:srgbClr val="C00000"/>
                  </a:solidFill>
                </a:rPr>
                <a:t>.py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123FF0-0151-4BBE-AA2D-8CC12C45341D}"/>
                </a:ext>
              </a:extLst>
            </p:cNvPr>
            <p:cNvSpPr/>
            <p:nvPr/>
          </p:nvSpPr>
          <p:spPr>
            <a:xfrm>
              <a:off x="5654040" y="2692400"/>
              <a:ext cx="4366260" cy="2743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1ECDFD0-1AE1-4838-AF73-4F870827BA9E}"/>
              </a:ext>
            </a:extLst>
          </p:cNvPr>
          <p:cNvSpPr txBox="1"/>
          <p:nvPr/>
        </p:nvSpPr>
        <p:spPr>
          <a:xfrm>
            <a:off x="5125720" y="1402080"/>
            <a:ext cx="239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</a:rPr>
              <a:t>cooking_converter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139B4F-E38B-4902-8180-B2B01019B473}"/>
              </a:ext>
            </a:extLst>
          </p:cNvPr>
          <p:cNvGrpSpPr/>
          <p:nvPr/>
        </p:nvGrpSpPr>
        <p:grpSpPr>
          <a:xfrm>
            <a:off x="4983480" y="3629660"/>
            <a:ext cx="6721473" cy="2917884"/>
            <a:chOff x="5278120" y="3629660"/>
            <a:chExt cx="6721473" cy="29178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5BE940-0C4B-4A92-91AA-BA2B8CA8954A}"/>
                </a:ext>
              </a:extLst>
            </p:cNvPr>
            <p:cNvSpPr/>
            <p:nvPr/>
          </p:nvSpPr>
          <p:spPr>
            <a:xfrm>
              <a:off x="5328920" y="3992999"/>
              <a:ext cx="4462780" cy="255454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import</a:t>
              </a:r>
              <a:r>
                <a:rPr lang="en-US" sz="1600" b="1" dirty="0">
                  <a:solidFill>
                    <a:srgbClr val="C00000"/>
                  </a:solidFill>
                </a:rPr>
                <a:t> </a:t>
              </a:r>
              <a:r>
                <a:rPr lang="en-US" sz="1600" b="1" i="1" dirty="0">
                  <a:solidFill>
                    <a:schemeClr val="accent6">
                      <a:lumMod val="75000"/>
                    </a:schemeClr>
                  </a:solidFill>
                </a:rPr>
                <a:t>cooking_converter</a:t>
              </a:r>
            </a:p>
            <a:p>
              <a:endParaRPr lang="en-US" sz="1600" dirty="0"/>
            </a:p>
            <a:p>
              <a:r>
                <a:rPr lang="en-US" sz="1600" dirty="0"/>
                <a:t>def main():</a:t>
              </a:r>
            </a:p>
            <a:p>
              <a:r>
                <a:rPr lang="en-US" sz="1600" dirty="0"/>
                <a:t>    lbs = int(input('Enter pounds: '))</a:t>
              </a:r>
            </a:p>
            <a:p>
              <a:r>
                <a:rPr lang="en-US" sz="1600" dirty="0"/>
                <a:t>    oz = </a:t>
              </a:r>
              <a:r>
                <a:rPr lang="en-US" sz="1600" b="1" i="1" dirty="0">
                  <a:solidFill>
                    <a:schemeClr val="accent6">
                      <a:lumMod val="75000"/>
                    </a:schemeClr>
                  </a:solidFill>
                  <a:highlight>
                    <a:srgbClr val="EFE5F7"/>
                  </a:highlight>
                </a:rPr>
                <a:t>cooking_converter</a:t>
              </a:r>
              <a:r>
                <a:rPr lang="en-US" sz="1600" b="1" i="1" dirty="0">
                  <a:solidFill>
                    <a:srgbClr val="C00000"/>
                  </a:solidFill>
                  <a:highlight>
                    <a:srgbClr val="EFE5F7"/>
                  </a:highlight>
                </a:rPr>
                <a:t>.</a:t>
              </a:r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  <a:highlight>
                    <a:srgbClr val="EFE5F7"/>
                  </a:highlight>
                </a:rPr>
                <a:t>lbs_to_oz</a:t>
              </a:r>
              <a:r>
                <a:rPr lang="en-US" sz="1600" dirty="0">
                  <a:highlight>
                    <a:srgbClr val="EFE5F7"/>
                  </a:highlight>
                </a:rPr>
                <a:t>(lbs)</a:t>
              </a:r>
            </a:p>
            <a:p>
              <a:r>
                <a:rPr lang="en-US" sz="1600" dirty="0"/>
                <a:t>    print('Equiv:', oz, 'ounces')</a:t>
              </a:r>
            </a:p>
            <a:p>
              <a:endParaRPr lang="en-US" sz="1600" dirty="0"/>
            </a:p>
            <a:p>
              <a:r>
                <a:rPr lang="en-US" sz="1600" dirty="0"/>
                <a:t>     print('Cook to a temp of', \     </a:t>
              </a:r>
              <a:br>
                <a:rPr lang="en-US" sz="1600" dirty="0"/>
              </a:br>
              <a:r>
                <a:rPr lang="en-US" sz="1600" dirty="0"/>
                <a:t>          </a:t>
              </a:r>
              <a:r>
                <a:rPr lang="en-US" sz="1600" b="1" i="1" dirty="0">
                  <a:solidFill>
                    <a:schemeClr val="accent6">
                      <a:lumMod val="75000"/>
                    </a:schemeClr>
                  </a:solidFill>
                  <a:highlight>
                    <a:srgbClr val="EFE5F7"/>
                  </a:highlight>
                </a:rPr>
                <a:t>cooking_converter.MEAT_WELLDONE_TEMP)</a:t>
              </a:r>
              <a:endParaRPr lang="en-US" sz="1600" dirty="0">
                <a:highlight>
                  <a:srgbClr val="EFE5F7"/>
                </a:highlight>
              </a:endParaRPr>
            </a:p>
            <a:p>
              <a:r>
                <a:rPr lang="en-US" sz="1600" dirty="0"/>
                <a:t>main() 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EFBA58-A838-484E-8F07-73F9B2DB5DD3}"/>
                </a:ext>
              </a:extLst>
            </p:cNvPr>
            <p:cNvGrpSpPr/>
            <p:nvPr/>
          </p:nvGrpSpPr>
          <p:grpSpPr>
            <a:xfrm>
              <a:off x="5278120" y="3629660"/>
              <a:ext cx="3759200" cy="400110"/>
              <a:chOff x="8920480" y="4826000"/>
              <a:chExt cx="3759200" cy="40011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17EC7A-5264-4F32-AC30-D6F8D00C0FC0}"/>
                  </a:ext>
                </a:extLst>
              </p:cNvPr>
              <p:cNvSpPr txBox="1"/>
              <p:nvPr/>
            </p:nvSpPr>
            <p:spPr>
              <a:xfrm>
                <a:off x="8920480" y="4826000"/>
                <a:ext cx="15135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/>
                  <a:t>My Program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3786E7-08B1-4AFB-B2BA-D464AF4DA0D4}"/>
                  </a:ext>
                </a:extLst>
              </p:cNvPr>
              <p:cNvSpPr/>
              <p:nvPr/>
            </p:nvSpPr>
            <p:spPr>
              <a:xfrm>
                <a:off x="10350812" y="4826000"/>
                <a:ext cx="2328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solidFill>
                      <a:srgbClr val="C00000"/>
                    </a:solidFill>
                  </a:rPr>
                  <a:t>my_program2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.py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4D264D-C4D5-45BD-B7E6-A830DFF2F3CF}"/>
                </a:ext>
              </a:extLst>
            </p:cNvPr>
            <p:cNvSpPr txBox="1"/>
            <p:nvPr/>
          </p:nvSpPr>
          <p:spPr>
            <a:xfrm>
              <a:off x="9964420" y="4262120"/>
              <a:ext cx="2035173" cy="1077218"/>
            </a:xfrm>
            <a:custGeom>
              <a:avLst/>
              <a:gdLst>
                <a:gd name="connsiteX0" fmla="*/ 0 w 2035173"/>
                <a:gd name="connsiteY0" fmla="*/ 0 h 1077218"/>
                <a:gd name="connsiteX1" fmla="*/ 529145 w 2035173"/>
                <a:gd name="connsiteY1" fmla="*/ 0 h 1077218"/>
                <a:gd name="connsiteX2" fmla="*/ 997235 w 2035173"/>
                <a:gd name="connsiteY2" fmla="*/ 0 h 1077218"/>
                <a:gd name="connsiteX3" fmla="*/ 1444973 w 2035173"/>
                <a:gd name="connsiteY3" fmla="*/ 0 h 1077218"/>
                <a:gd name="connsiteX4" fmla="*/ 2035173 w 2035173"/>
                <a:gd name="connsiteY4" fmla="*/ 0 h 1077218"/>
                <a:gd name="connsiteX5" fmla="*/ 2035173 w 2035173"/>
                <a:gd name="connsiteY5" fmla="*/ 527837 h 1077218"/>
                <a:gd name="connsiteX6" fmla="*/ 2035173 w 2035173"/>
                <a:gd name="connsiteY6" fmla="*/ 1077218 h 1077218"/>
                <a:gd name="connsiteX7" fmla="*/ 1546731 w 2035173"/>
                <a:gd name="connsiteY7" fmla="*/ 1077218 h 1077218"/>
                <a:gd name="connsiteX8" fmla="*/ 1037938 w 2035173"/>
                <a:gd name="connsiteY8" fmla="*/ 1077218 h 1077218"/>
                <a:gd name="connsiteX9" fmla="*/ 590200 w 2035173"/>
                <a:gd name="connsiteY9" fmla="*/ 1077218 h 1077218"/>
                <a:gd name="connsiteX10" fmla="*/ 0 w 2035173"/>
                <a:gd name="connsiteY10" fmla="*/ 1077218 h 1077218"/>
                <a:gd name="connsiteX11" fmla="*/ 0 w 2035173"/>
                <a:gd name="connsiteY11" fmla="*/ 538609 h 1077218"/>
                <a:gd name="connsiteX12" fmla="*/ 0 w 2035173"/>
                <a:gd name="connsiteY12" fmla="*/ 0 h 107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5173" h="1077218" extrusionOk="0">
                  <a:moveTo>
                    <a:pt x="0" y="0"/>
                  </a:moveTo>
                  <a:cubicBezTo>
                    <a:pt x="158225" y="-34024"/>
                    <a:pt x="345876" y="30524"/>
                    <a:pt x="529145" y="0"/>
                  </a:cubicBezTo>
                  <a:cubicBezTo>
                    <a:pt x="712414" y="-30524"/>
                    <a:pt x="841397" y="20285"/>
                    <a:pt x="997235" y="0"/>
                  </a:cubicBezTo>
                  <a:cubicBezTo>
                    <a:pt x="1153073" y="-20285"/>
                    <a:pt x="1256544" y="43396"/>
                    <a:pt x="1444973" y="0"/>
                  </a:cubicBezTo>
                  <a:cubicBezTo>
                    <a:pt x="1633402" y="-43396"/>
                    <a:pt x="1879602" y="42198"/>
                    <a:pt x="2035173" y="0"/>
                  </a:cubicBezTo>
                  <a:cubicBezTo>
                    <a:pt x="2049916" y="146619"/>
                    <a:pt x="1985789" y="409990"/>
                    <a:pt x="2035173" y="527837"/>
                  </a:cubicBezTo>
                  <a:cubicBezTo>
                    <a:pt x="2084557" y="645684"/>
                    <a:pt x="2031549" y="897523"/>
                    <a:pt x="2035173" y="1077218"/>
                  </a:cubicBezTo>
                  <a:cubicBezTo>
                    <a:pt x="1902567" y="1133808"/>
                    <a:pt x="1766507" y="1061215"/>
                    <a:pt x="1546731" y="1077218"/>
                  </a:cubicBezTo>
                  <a:cubicBezTo>
                    <a:pt x="1326955" y="1093221"/>
                    <a:pt x="1191560" y="1040622"/>
                    <a:pt x="1037938" y="1077218"/>
                  </a:cubicBezTo>
                  <a:cubicBezTo>
                    <a:pt x="884316" y="1113814"/>
                    <a:pt x="769931" y="1033644"/>
                    <a:pt x="590200" y="1077218"/>
                  </a:cubicBezTo>
                  <a:cubicBezTo>
                    <a:pt x="410469" y="1120792"/>
                    <a:pt x="269229" y="1012559"/>
                    <a:pt x="0" y="1077218"/>
                  </a:cubicBezTo>
                  <a:cubicBezTo>
                    <a:pt x="-35179" y="932678"/>
                    <a:pt x="107" y="749398"/>
                    <a:pt x="0" y="538609"/>
                  </a:cubicBezTo>
                  <a:cubicBezTo>
                    <a:pt x="-107" y="327820"/>
                    <a:pt x="24874" y="11121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526560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Enter pounds: 2</a:t>
              </a:r>
            </a:p>
            <a:p>
              <a:r>
                <a:rPr lang="en-US" sz="1600" dirty="0"/>
                <a:t>Equiv: 32 ounces</a:t>
              </a:r>
            </a:p>
            <a:p>
              <a:endParaRPr lang="en-US" sz="1600" dirty="0"/>
            </a:p>
            <a:p>
              <a:r>
                <a:rPr lang="en-US" sz="1600" dirty="0"/>
                <a:t>Cook to a temp of 160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D43938-9158-4DA2-B5E1-C2B769F5C057}"/>
              </a:ext>
            </a:extLst>
          </p:cNvPr>
          <p:cNvSpPr txBox="1"/>
          <p:nvPr/>
        </p:nvSpPr>
        <p:spPr>
          <a:xfrm>
            <a:off x="9611360" y="955040"/>
            <a:ext cx="1960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This runs only if your module is in the same folder as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97365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B72E-9AD0-4A4A-A18A-0408F807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FYI…Storing your Modules in a Different Folder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CCEFC-7111-4877-8805-DE32B908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ADE4-4FD6-445D-BC59-3A80C20C50A2}"/>
              </a:ext>
            </a:extLst>
          </p:cNvPr>
          <p:cNvSpPr txBox="1"/>
          <p:nvPr/>
        </p:nvSpPr>
        <p:spPr>
          <a:xfrm>
            <a:off x="5694680" y="1460699"/>
            <a:ext cx="6263640" cy="28007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EFE5F7"/>
                </a:highlight>
              </a:rPr>
              <a:t>import sys</a:t>
            </a:r>
          </a:p>
          <a:p>
            <a:r>
              <a:rPr lang="en-US" sz="1600" dirty="0" err="1"/>
              <a:t>sys.path.</a:t>
            </a:r>
            <a:r>
              <a:rPr lang="en-US" sz="1600" b="1" dirty="0" err="1"/>
              <a:t>append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C00000"/>
                </a:solidFill>
                <a:highlight>
                  <a:srgbClr val="EFE5F7"/>
                </a:highlight>
              </a:rPr>
              <a:t>r</a:t>
            </a:r>
            <a:r>
              <a:rPr lang="en-US" sz="1600" dirty="0" err="1">
                <a:highlight>
                  <a:srgbClr val="EFE5F7"/>
                </a:highlight>
              </a:rPr>
              <a:t>"C</a:t>
            </a:r>
            <a:r>
              <a:rPr lang="en-US" sz="1600" dirty="0">
                <a:highlight>
                  <a:srgbClr val="EFE5F7"/>
                </a:highlight>
              </a:rPr>
              <a:t>:\Users\Owner\Documents\MyPythonModules"</a:t>
            </a:r>
            <a:r>
              <a:rPr lang="en-US" sz="1600" dirty="0"/>
              <a:t>)</a:t>
            </a:r>
          </a:p>
          <a:p>
            <a:endParaRPr lang="en-US" sz="1600" b="1" dirty="0"/>
          </a:p>
          <a:p>
            <a:r>
              <a:rPr lang="en-US" sz="1600" b="1" dirty="0"/>
              <a:t>import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i="1" dirty="0" err="1">
                <a:solidFill>
                  <a:schemeClr val="accent6">
                    <a:lumMod val="75000"/>
                  </a:schemeClr>
                </a:solidFill>
              </a:rPr>
              <a:t>cooking_converter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dirty="0"/>
              <a:t>def main():</a:t>
            </a:r>
          </a:p>
          <a:p>
            <a:r>
              <a:rPr lang="en-US" sz="1600" dirty="0"/>
              <a:t>    tbsp = int(input('Enter tbsp: '))</a:t>
            </a:r>
          </a:p>
          <a:p>
            <a:r>
              <a:rPr lang="en-US" sz="1600" dirty="0"/>
              <a:t>    tsp = </a:t>
            </a:r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highlight>
                  <a:srgbClr val="EFE5F7"/>
                </a:highlight>
              </a:rPr>
              <a:t>cooking_converter</a:t>
            </a:r>
            <a:r>
              <a:rPr lang="en-US" sz="1600" b="1" i="1" dirty="0">
                <a:solidFill>
                  <a:srgbClr val="C00000"/>
                </a:solidFill>
                <a:highlight>
                  <a:srgbClr val="EFE5F7"/>
                </a:highlight>
              </a:rPr>
              <a:t>.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highlight>
                  <a:srgbClr val="EFE5F7"/>
                </a:highlight>
              </a:rPr>
              <a:t>tbsp_to_tsp</a:t>
            </a:r>
            <a:r>
              <a:rPr lang="en-US" sz="1600" dirty="0">
                <a:highlight>
                  <a:srgbClr val="EFE5F7"/>
                </a:highlight>
              </a:rPr>
              <a:t>(tbsp)</a:t>
            </a:r>
          </a:p>
          <a:p>
            <a:r>
              <a:rPr lang="en-US" sz="1600" dirty="0"/>
              <a:t>    print('Equiv:', tsp, 'teaspoons')</a:t>
            </a:r>
          </a:p>
          <a:p>
            <a:endParaRPr lang="en-US" sz="1600" dirty="0"/>
          </a:p>
          <a:p>
            <a:r>
              <a:rPr lang="en-US" sz="1600" dirty="0"/>
              <a:t>main()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E95D6F-3DAD-4A86-ABB7-2A3E501A16E5}"/>
              </a:ext>
            </a:extLst>
          </p:cNvPr>
          <p:cNvGrpSpPr/>
          <p:nvPr/>
        </p:nvGrpSpPr>
        <p:grpSpPr>
          <a:xfrm>
            <a:off x="5572760" y="1028701"/>
            <a:ext cx="3779520" cy="400110"/>
            <a:chOff x="5618480" y="2225418"/>
            <a:chExt cx="3779520" cy="5295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FFB40-39B9-465B-B2F4-57F4FAE06EA7}"/>
                </a:ext>
              </a:extLst>
            </p:cNvPr>
            <p:cNvSpPr txBox="1"/>
            <p:nvPr/>
          </p:nvSpPr>
          <p:spPr>
            <a:xfrm>
              <a:off x="5618480" y="2225418"/>
              <a:ext cx="1513556" cy="52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My Program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1BB6EF-04DB-4E69-ADD0-D7759F3D1D2E}"/>
                </a:ext>
              </a:extLst>
            </p:cNvPr>
            <p:cNvSpPr/>
            <p:nvPr/>
          </p:nvSpPr>
          <p:spPr>
            <a:xfrm>
              <a:off x="7069132" y="2225418"/>
              <a:ext cx="2328868" cy="529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dirty="0">
                  <a:solidFill>
                    <a:srgbClr val="C00000"/>
                  </a:solidFill>
                </a:rPr>
                <a:t>my_program1</a:t>
              </a:r>
              <a:r>
                <a:rPr lang="en-US" sz="2000" i="1" dirty="0">
                  <a:solidFill>
                    <a:srgbClr val="C00000"/>
                  </a:solidFill>
                </a:rPr>
                <a:t>.py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159DEEC-9C89-4F01-9FF4-8EE4B17669F1}"/>
              </a:ext>
            </a:extLst>
          </p:cNvPr>
          <p:cNvSpPr txBox="1"/>
          <p:nvPr/>
        </p:nvSpPr>
        <p:spPr>
          <a:xfrm>
            <a:off x="873760" y="1402080"/>
            <a:ext cx="3007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You can place your modules in a different folder than where your program is located.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05A1B5B-1EDB-429B-8AEE-787FA40C3E70}"/>
              </a:ext>
            </a:extLst>
          </p:cNvPr>
          <p:cNvSpPr/>
          <p:nvPr/>
        </p:nvSpPr>
        <p:spPr>
          <a:xfrm>
            <a:off x="5384800" y="1493520"/>
            <a:ext cx="243840" cy="54864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6138E7-58F7-42E3-913D-7B24EFA1A87B}"/>
              </a:ext>
            </a:extLst>
          </p:cNvPr>
          <p:cNvSpPr txBox="1"/>
          <p:nvPr/>
        </p:nvSpPr>
        <p:spPr>
          <a:xfrm>
            <a:off x="4439920" y="1605280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Add this!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DD8A0-5B5F-41DD-8A8E-5E84D24F3E92}"/>
              </a:ext>
            </a:extLst>
          </p:cNvPr>
          <p:cNvSpPr txBox="1"/>
          <p:nvPr/>
        </p:nvSpPr>
        <p:spPr>
          <a:xfrm>
            <a:off x="7335521" y="4460240"/>
            <a:ext cx="236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If you want to see the default paths available to your program, type this: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6F594-44BB-426D-9169-E6DE317E58A0}"/>
              </a:ext>
            </a:extLst>
          </p:cNvPr>
          <p:cNvSpPr txBox="1"/>
          <p:nvPr/>
        </p:nvSpPr>
        <p:spPr>
          <a:xfrm>
            <a:off x="7538720" y="5415280"/>
            <a:ext cx="1563698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print(</a:t>
            </a:r>
            <a:r>
              <a:rPr lang="en-US" b="1" dirty="0" err="1"/>
              <a:t>sys.path</a:t>
            </a:r>
            <a:r>
              <a:rPr lang="en-US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8A73ED-A5A4-4331-BBAC-2457F876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" y="2502217"/>
            <a:ext cx="4181475" cy="2524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7D6C31-25D1-483B-8BFA-E93728167381}"/>
              </a:ext>
            </a:extLst>
          </p:cNvPr>
          <p:cNvSpPr txBox="1"/>
          <p:nvPr/>
        </p:nvSpPr>
        <p:spPr>
          <a:xfrm>
            <a:off x="589280" y="5151120"/>
            <a:ext cx="387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You can ignore the </a:t>
            </a:r>
            <a:r>
              <a:rPr lang="en-US" sz="1600" b="1" i="1" dirty="0" err="1">
                <a:solidFill>
                  <a:srgbClr val="C00000"/>
                </a:solidFill>
              </a:rPr>
              <a:t>pychache</a:t>
            </a:r>
            <a:r>
              <a:rPr lang="en-US" sz="1600" dirty="0">
                <a:solidFill>
                  <a:srgbClr val="C00000"/>
                </a:solidFill>
              </a:rPr>
              <a:t> subfolder. This folder is automatically added each time a module from this folder is imported by a program. If you delete it, it will be recreated.</a:t>
            </a:r>
          </a:p>
        </p:txBody>
      </p:sp>
    </p:spTree>
    <p:extLst>
      <p:ext uri="{BB962C8B-B14F-4D97-AF65-F5344CB8AC3E}">
        <p14:creationId xmlns:p14="http://schemas.microsoft.com/office/powerpoint/2010/main" val="349439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71637-2F16-4D09-9503-544A246F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DF62C-00B6-4EE6-A409-9A6D5251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900E-F0EF-4B71-BA78-70FACD2AD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1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5547EB-8D48-404B-BCCE-EF29A0DC73E9}"/>
              </a:ext>
            </a:extLst>
          </p:cNvPr>
          <p:cNvSpPr/>
          <p:nvPr/>
        </p:nvSpPr>
        <p:spPr>
          <a:xfrm>
            <a:off x="629919" y="4235668"/>
            <a:ext cx="5560673" cy="192339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Tip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C25CA-811D-41A7-AF0B-B44A0BE2E19E}"/>
              </a:ext>
            </a:extLst>
          </p:cNvPr>
          <p:cNvSpPr txBox="1"/>
          <p:nvPr/>
        </p:nvSpPr>
        <p:spPr>
          <a:xfrm>
            <a:off x="1420158" y="1316596"/>
            <a:ext cx="94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 the absence of a good debugging tool, it is sometimes helpful to </a:t>
            </a:r>
          </a:p>
          <a:p>
            <a:pPr algn="ctr"/>
            <a:r>
              <a:rPr lang="en-US" sz="2000" b="1" i="1" dirty="0"/>
              <a:t>temporarily </a:t>
            </a:r>
            <a:r>
              <a:rPr lang="en-US" sz="2000" b="1" dirty="0"/>
              <a:t>add print statements </a:t>
            </a:r>
            <a:r>
              <a:rPr lang="en-US" sz="2000" dirty="0"/>
              <a:t>to see the values in specific variables at specific times.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B36E9-A96C-4CFD-AB08-404F08F9FB3E}"/>
              </a:ext>
            </a:extLst>
          </p:cNvPr>
          <p:cNvSpPr txBox="1"/>
          <p:nvPr/>
        </p:nvSpPr>
        <p:spPr>
          <a:xfrm>
            <a:off x="572814" y="2404914"/>
            <a:ext cx="5912069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def main():</a:t>
            </a:r>
          </a:p>
          <a:p>
            <a:r>
              <a:rPr lang="en-US" dirty="0"/>
              <a:t>    hours = float(input('\nEnter hours worked: '))</a:t>
            </a:r>
          </a:p>
          <a:p>
            <a:r>
              <a:rPr lang="en-US" dirty="0"/>
              <a:t>    rate = float(input('Enter pay rate: '))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EFE5F7"/>
                </a:highlight>
              </a:rPr>
              <a:t>print('\n  ***In main():          ', hours, rate) </a:t>
            </a:r>
            <a:endParaRPr lang="en-US" dirty="0"/>
          </a:p>
          <a:p>
            <a:r>
              <a:rPr lang="en-US" dirty="0"/>
              <a:t>    pay = </a:t>
            </a:r>
            <a:r>
              <a:rPr lang="en-US" b="1" dirty="0" err="1">
                <a:solidFill>
                  <a:srgbClr val="C00000"/>
                </a:solidFill>
              </a:rPr>
              <a:t>calc_total_pay</a:t>
            </a:r>
            <a:r>
              <a:rPr lang="en-US" dirty="0"/>
              <a:t>(hours, rate)</a:t>
            </a:r>
          </a:p>
          <a:p>
            <a:r>
              <a:rPr lang="en-US" dirty="0"/>
              <a:t>    print('Total pay is:', pay)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def </a:t>
            </a:r>
            <a:r>
              <a:rPr lang="en-US" b="1" dirty="0" err="1"/>
              <a:t>calc_total_pay</a:t>
            </a:r>
            <a:r>
              <a:rPr lang="en-US" b="1" dirty="0"/>
              <a:t>(</a:t>
            </a:r>
            <a:r>
              <a:rPr lang="en-US" b="1" dirty="0" err="1"/>
              <a:t>hours_worked</a:t>
            </a:r>
            <a:r>
              <a:rPr lang="en-US" b="1" dirty="0"/>
              <a:t>, </a:t>
            </a:r>
            <a:r>
              <a:rPr lang="en-US" b="1" dirty="0" err="1"/>
              <a:t>pay_rate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total_pay</a:t>
            </a:r>
            <a:r>
              <a:rPr lang="en-US" dirty="0"/>
              <a:t> = </a:t>
            </a:r>
            <a:r>
              <a:rPr lang="en-US" dirty="0" err="1"/>
              <a:t>hours_worked</a:t>
            </a:r>
            <a:r>
              <a:rPr lang="en-US" dirty="0"/>
              <a:t> * </a:t>
            </a:r>
            <a:r>
              <a:rPr lang="en-US" dirty="0" err="1"/>
              <a:t>pay_rate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EFE5F7"/>
                </a:highlight>
              </a:rPr>
              <a:t>print('  ***In </a:t>
            </a:r>
            <a:r>
              <a:rPr lang="en-US" dirty="0" err="1">
                <a:solidFill>
                  <a:srgbClr val="7030A0"/>
                </a:solidFill>
                <a:highlight>
                  <a:srgbClr val="EFE5F7"/>
                </a:highlight>
              </a:rPr>
              <a:t>calc_total_pay</a:t>
            </a:r>
            <a:r>
              <a:rPr lang="en-US" dirty="0">
                <a:solidFill>
                  <a:srgbClr val="7030A0"/>
                </a:solidFill>
                <a:highlight>
                  <a:srgbClr val="EFE5F7"/>
                </a:highlight>
              </a:rPr>
              <a:t>():', </a:t>
            </a:r>
            <a:r>
              <a:rPr lang="en-US" dirty="0" err="1">
                <a:solidFill>
                  <a:srgbClr val="7030A0"/>
                </a:solidFill>
                <a:highlight>
                  <a:srgbClr val="EFE5F7"/>
                </a:highlight>
              </a:rPr>
              <a:t>hours_worked</a:t>
            </a:r>
            <a:r>
              <a:rPr lang="en-US" dirty="0">
                <a:solidFill>
                  <a:srgbClr val="7030A0"/>
                </a:solidFill>
                <a:highlight>
                  <a:srgbClr val="EFE5F7"/>
                </a:highlight>
              </a:rPr>
              <a:t>, </a:t>
            </a:r>
            <a:r>
              <a:rPr lang="en-US" dirty="0" err="1">
                <a:solidFill>
                  <a:srgbClr val="7030A0"/>
                </a:solidFill>
                <a:highlight>
                  <a:srgbClr val="EFE5F7"/>
                </a:highlight>
              </a:rPr>
              <a:t>pay_rate</a:t>
            </a:r>
            <a:r>
              <a:rPr lang="en-US" dirty="0">
                <a:solidFill>
                  <a:srgbClr val="7030A0"/>
                </a:solidFill>
                <a:highlight>
                  <a:srgbClr val="EFE5F7"/>
                </a:highlight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total_pay</a:t>
            </a:r>
            <a:r>
              <a:rPr lang="en-US" dirty="0"/>
              <a:t> = </a:t>
            </a:r>
            <a:r>
              <a:rPr lang="en-US" dirty="0" err="1"/>
              <a:t>hours_worked</a:t>
            </a:r>
            <a:r>
              <a:rPr lang="en-US" dirty="0"/>
              <a:t> * </a:t>
            </a:r>
            <a:r>
              <a:rPr lang="en-US" dirty="0" err="1"/>
              <a:t>pay_rate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EFE5F7"/>
                </a:highlight>
              </a:rPr>
              <a:t>print('  ***In </a:t>
            </a:r>
            <a:r>
              <a:rPr lang="en-US" dirty="0" err="1">
                <a:solidFill>
                  <a:srgbClr val="7030A0"/>
                </a:solidFill>
                <a:highlight>
                  <a:srgbClr val="EFE5F7"/>
                </a:highlight>
              </a:rPr>
              <a:t>calc_total_pay</a:t>
            </a:r>
            <a:r>
              <a:rPr lang="en-US" dirty="0">
                <a:solidFill>
                  <a:srgbClr val="7030A0"/>
                </a:solidFill>
                <a:highlight>
                  <a:srgbClr val="EFE5F7"/>
                </a:highlight>
              </a:rPr>
              <a:t>():', </a:t>
            </a:r>
            <a:r>
              <a:rPr lang="en-US" dirty="0" err="1">
                <a:solidFill>
                  <a:srgbClr val="7030A0"/>
                </a:solidFill>
                <a:highlight>
                  <a:srgbClr val="EFE5F7"/>
                </a:highlight>
              </a:rPr>
              <a:t>total_pay</a:t>
            </a:r>
            <a:r>
              <a:rPr lang="en-US" dirty="0">
                <a:solidFill>
                  <a:srgbClr val="7030A0"/>
                </a:solidFill>
                <a:highlight>
                  <a:srgbClr val="EFE5F7"/>
                </a:highlight>
              </a:rPr>
              <a:t>, '\n')    </a:t>
            </a:r>
          </a:p>
          <a:p>
            <a:r>
              <a:rPr lang="en-US" dirty="0"/>
              <a:t>    return </a:t>
            </a:r>
            <a:r>
              <a:rPr lang="en-US" dirty="0" err="1"/>
              <a:t>total_pay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CAA4B-0072-4EF7-8C7E-7EA2B44F3344}"/>
              </a:ext>
            </a:extLst>
          </p:cNvPr>
          <p:cNvSpPr txBox="1"/>
          <p:nvPr/>
        </p:nvSpPr>
        <p:spPr>
          <a:xfrm>
            <a:off x="7199586" y="2837793"/>
            <a:ext cx="3762568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767FF"/>
                </a:solidFill>
                <a:latin typeface="Consolas" panose="020B0609020204030204" pitchFamily="49" charset="0"/>
              </a:rPr>
              <a:t>Enter hours worked: </a:t>
            </a:r>
            <a:r>
              <a:rPr lang="en-US" sz="1400" b="1" dirty="0">
                <a:latin typeface="Consolas" panose="020B0609020204030204" pitchFamily="49" charset="0"/>
              </a:rPr>
              <a:t>40</a:t>
            </a:r>
          </a:p>
          <a:p>
            <a:r>
              <a:rPr lang="en-US" sz="1400" dirty="0">
                <a:solidFill>
                  <a:srgbClr val="6767FF"/>
                </a:solidFill>
                <a:latin typeface="Consolas" panose="020B0609020204030204" pitchFamily="49" charset="0"/>
              </a:rPr>
              <a:t>Enter pay rate: </a:t>
            </a:r>
            <a:r>
              <a:rPr lang="en-US" sz="1400" b="1" dirty="0">
                <a:latin typeface="Consolas" panose="020B0609020204030204" pitchFamily="49" charset="0"/>
              </a:rPr>
              <a:t>20.25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767FF"/>
                </a:solidFill>
                <a:latin typeface="Consolas" panose="020B0609020204030204" pitchFamily="49" charset="0"/>
              </a:rPr>
              <a:t>  ***In main():           40.0 20.25</a:t>
            </a:r>
          </a:p>
          <a:p>
            <a:r>
              <a:rPr lang="en-US" sz="1400" dirty="0">
                <a:solidFill>
                  <a:srgbClr val="6767FF"/>
                </a:solidFill>
                <a:latin typeface="Consolas" panose="020B0609020204030204" pitchFamily="49" charset="0"/>
              </a:rPr>
              <a:t>  ***In </a:t>
            </a:r>
            <a:r>
              <a:rPr lang="en-US" sz="1400" dirty="0" err="1">
                <a:solidFill>
                  <a:srgbClr val="6767FF"/>
                </a:solidFill>
                <a:latin typeface="Consolas" panose="020B0609020204030204" pitchFamily="49" charset="0"/>
              </a:rPr>
              <a:t>calc_total_pay</a:t>
            </a:r>
            <a:r>
              <a:rPr lang="en-US" sz="1400" dirty="0">
                <a:solidFill>
                  <a:srgbClr val="6767FF"/>
                </a:solidFill>
                <a:latin typeface="Consolas" panose="020B0609020204030204" pitchFamily="49" charset="0"/>
              </a:rPr>
              <a:t>(): 40.0 20.25</a:t>
            </a:r>
          </a:p>
          <a:p>
            <a:r>
              <a:rPr lang="en-US" sz="1400" dirty="0">
                <a:solidFill>
                  <a:srgbClr val="6767FF"/>
                </a:solidFill>
                <a:latin typeface="Consolas" panose="020B0609020204030204" pitchFamily="49" charset="0"/>
              </a:rPr>
              <a:t>  ***In </a:t>
            </a:r>
            <a:r>
              <a:rPr lang="en-US" sz="1400" dirty="0" err="1">
                <a:solidFill>
                  <a:srgbClr val="6767FF"/>
                </a:solidFill>
                <a:latin typeface="Consolas" panose="020B0609020204030204" pitchFamily="49" charset="0"/>
              </a:rPr>
              <a:t>calc_total_pay</a:t>
            </a:r>
            <a:r>
              <a:rPr lang="en-US" sz="1400" dirty="0">
                <a:solidFill>
                  <a:srgbClr val="6767FF"/>
                </a:solidFill>
                <a:latin typeface="Consolas" panose="020B0609020204030204" pitchFamily="49" charset="0"/>
              </a:rPr>
              <a:t>(): 810.0 </a:t>
            </a:r>
          </a:p>
          <a:p>
            <a:endParaRPr lang="en-US" sz="1400" dirty="0">
              <a:solidFill>
                <a:srgbClr val="6767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767FF"/>
                </a:solidFill>
                <a:latin typeface="Consolas" panose="020B0609020204030204" pitchFamily="49" charset="0"/>
              </a:rPr>
              <a:t>Total pay is: 810.0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2A573-CE5D-4190-8F3D-5A1EA00D63B1}"/>
              </a:ext>
            </a:extLst>
          </p:cNvPr>
          <p:cNvSpPr txBox="1"/>
          <p:nvPr/>
        </p:nvSpPr>
        <p:spPr>
          <a:xfrm>
            <a:off x="409904" y="872359"/>
            <a:ext cx="522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Add</a:t>
            </a:r>
            <a:r>
              <a:rPr lang="en-US" sz="1800" b="1" i="1" dirty="0">
                <a:solidFill>
                  <a:srgbClr val="C00000"/>
                </a:solidFill>
              </a:rPr>
              <a:t> temporary </a:t>
            </a:r>
            <a:r>
              <a:rPr lang="en-US" sz="1800" b="1" dirty="0">
                <a:solidFill>
                  <a:srgbClr val="C00000"/>
                </a:solidFill>
              </a:rPr>
              <a:t>print statements to help debugging…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59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Values in Simple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C25CA-811D-41A7-AF0B-B44A0BE2E19E}"/>
              </a:ext>
            </a:extLst>
          </p:cNvPr>
          <p:cNvSpPr txBox="1"/>
          <p:nvPr/>
        </p:nvSpPr>
        <p:spPr>
          <a:xfrm>
            <a:off x="2575033" y="1253535"/>
            <a:ext cx="7031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a function has a simple operation…</a:t>
            </a:r>
          </a:p>
          <a:p>
            <a:pPr algn="ctr"/>
            <a:r>
              <a:rPr lang="en-US" sz="2000" i="1" dirty="0"/>
              <a:t>…you may write the operation directly in the return statement (without needing a temporary variable)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B36E9-A96C-4CFD-AB08-404F08F9FB3E}"/>
              </a:ext>
            </a:extLst>
          </p:cNvPr>
          <p:cNvSpPr txBox="1"/>
          <p:nvPr/>
        </p:nvSpPr>
        <p:spPr>
          <a:xfrm>
            <a:off x="909145" y="2493752"/>
            <a:ext cx="4464684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def </a:t>
            </a:r>
            <a:r>
              <a:rPr lang="en-US" b="1" dirty="0" err="1"/>
              <a:t>calc_total_pay</a:t>
            </a:r>
            <a:r>
              <a:rPr lang="en-US" b="1" dirty="0"/>
              <a:t>(</a:t>
            </a:r>
            <a:r>
              <a:rPr lang="en-US" b="1" dirty="0" err="1"/>
              <a:t>hours_worked</a:t>
            </a:r>
            <a:r>
              <a:rPr lang="en-US" b="1" dirty="0"/>
              <a:t>, </a:t>
            </a:r>
            <a:r>
              <a:rPr lang="en-US" b="1" dirty="0" err="1"/>
              <a:t>pay_rate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total_pay</a:t>
            </a:r>
            <a:r>
              <a:rPr lang="en-US" dirty="0"/>
              <a:t> = </a:t>
            </a:r>
            <a:r>
              <a:rPr lang="en-US" dirty="0" err="1">
                <a:highlight>
                  <a:srgbClr val="E4E4FF"/>
                </a:highlight>
              </a:rPr>
              <a:t>hours_worked</a:t>
            </a:r>
            <a:r>
              <a:rPr lang="en-US" dirty="0">
                <a:highlight>
                  <a:srgbClr val="E4E4FF"/>
                </a:highlight>
              </a:rPr>
              <a:t> * </a:t>
            </a:r>
            <a:r>
              <a:rPr lang="en-US" dirty="0" err="1">
                <a:highlight>
                  <a:srgbClr val="E4E4FF"/>
                </a:highlight>
              </a:rPr>
              <a:t>pay_rate</a:t>
            </a:r>
            <a:r>
              <a:rPr lang="en-US" dirty="0"/>
              <a:t> </a:t>
            </a:r>
            <a:endParaRPr lang="en-US" dirty="0">
              <a:solidFill>
                <a:srgbClr val="7030A0"/>
              </a:solidFill>
              <a:highlight>
                <a:srgbClr val="EFE5F7"/>
              </a:highlight>
            </a:endParaRP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total_pay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7D639-06D6-4012-9EA6-EC412A652F5A}"/>
              </a:ext>
            </a:extLst>
          </p:cNvPr>
          <p:cNvSpPr txBox="1"/>
          <p:nvPr/>
        </p:nvSpPr>
        <p:spPr>
          <a:xfrm>
            <a:off x="6777377" y="2493752"/>
            <a:ext cx="4464684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def </a:t>
            </a:r>
            <a:r>
              <a:rPr lang="en-US" b="1" dirty="0" err="1"/>
              <a:t>calc_total_pay</a:t>
            </a:r>
            <a:r>
              <a:rPr lang="en-US" b="1" dirty="0"/>
              <a:t>(</a:t>
            </a:r>
            <a:r>
              <a:rPr lang="en-US" b="1" dirty="0" err="1"/>
              <a:t>hours_worked</a:t>
            </a:r>
            <a:r>
              <a:rPr lang="en-US" b="1" dirty="0"/>
              <a:t>, </a:t>
            </a:r>
            <a:r>
              <a:rPr lang="en-US" b="1" dirty="0" err="1"/>
              <a:t>pay_rate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highlight>
                  <a:srgbClr val="E4E4FF"/>
                </a:highlight>
              </a:rPr>
              <a:t>hours_worked</a:t>
            </a:r>
            <a:r>
              <a:rPr lang="en-US" dirty="0">
                <a:highlight>
                  <a:srgbClr val="E4E4FF"/>
                </a:highlight>
              </a:rPr>
              <a:t> * </a:t>
            </a:r>
            <a:r>
              <a:rPr lang="en-US" dirty="0" err="1">
                <a:highlight>
                  <a:srgbClr val="E4E4FF"/>
                </a:highlight>
              </a:rPr>
              <a:t>pay_rate</a:t>
            </a:r>
            <a:r>
              <a:rPr lang="en-US" dirty="0">
                <a:highlight>
                  <a:srgbClr val="E4E4FF"/>
                </a:highligh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2156A-8D9E-4612-9BA2-0AB2F155C264}"/>
              </a:ext>
            </a:extLst>
          </p:cNvPr>
          <p:cNvSpPr txBox="1"/>
          <p:nvPr/>
        </p:nvSpPr>
        <p:spPr>
          <a:xfrm>
            <a:off x="909145" y="4601078"/>
            <a:ext cx="4819268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def </a:t>
            </a:r>
            <a:r>
              <a:rPr lang="en-US" b="1" dirty="0" err="1"/>
              <a:t>generate_full_name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full_name</a:t>
            </a:r>
            <a:r>
              <a:rPr lang="en-US" dirty="0"/>
              <a:t> = </a:t>
            </a:r>
            <a:r>
              <a:rPr lang="en-US" dirty="0" err="1">
                <a:highlight>
                  <a:srgbClr val="E4E4FF"/>
                </a:highlight>
              </a:rPr>
              <a:t>first_name</a:t>
            </a:r>
            <a:r>
              <a:rPr lang="en-US" dirty="0">
                <a:highlight>
                  <a:srgbClr val="E4E4FF"/>
                </a:highlight>
              </a:rPr>
              <a:t> + ' ' + </a:t>
            </a:r>
            <a:r>
              <a:rPr lang="en-US" dirty="0" err="1">
                <a:highlight>
                  <a:srgbClr val="E4E4FF"/>
                </a:highlight>
              </a:rPr>
              <a:t>last_name</a:t>
            </a:r>
            <a:r>
              <a:rPr lang="en-US" dirty="0">
                <a:highlight>
                  <a:srgbClr val="E4E4FF"/>
                </a:highlight>
              </a:rPr>
              <a:t> </a:t>
            </a:r>
            <a:endParaRPr lang="en-US" dirty="0">
              <a:solidFill>
                <a:srgbClr val="7030A0"/>
              </a:solidFill>
              <a:highlight>
                <a:srgbClr val="E4E4FF"/>
              </a:highlight>
            </a:endParaRP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full_name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C110E-5A55-4B81-9EE3-500D6FF9E094}"/>
              </a:ext>
            </a:extLst>
          </p:cNvPr>
          <p:cNvSpPr txBox="1"/>
          <p:nvPr/>
        </p:nvSpPr>
        <p:spPr>
          <a:xfrm>
            <a:off x="6777377" y="4601078"/>
            <a:ext cx="4819268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def </a:t>
            </a:r>
            <a:r>
              <a:rPr lang="en-US" b="1" dirty="0" err="1"/>
              <a:t>generate_full_name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r>
              <a:rPr lang="en-US" b="1" dirty="0">
                <a:solidFill>
                  <a:srgbClr val="C00000"/>
                </a:solidFill>
              </a:rPr>
              <a:t>    return</a:t>
            </a:r>
            <a:r>
              <a:rPr lang="en-US" dirty="0"/>
              <a:t> </a:t>
            </a:r>
            <a:r>
              <a:rPr lang="en-US" dirty="0" err="1">
                <a:highlight>
                  <a:srgbClr val="E4E4FF"/>
                </a:highlight>
              </a:rPr>
              <a:t>first_name</a:t>
            </a:r>
            <a:r>
              <a:rPr lang="en-US" dirty="0">
                <a:highlight>
                  <a:srgbClr val="E4E4FF"/>
                </a:highlight>
              </a:rPr>
              <a:t> + ' ' + </a:t>
            </a:r>
            <a:r>
              <a:rPr lang="en-US" dirty="0" err="1">
                <a:highlight>
                  <a:srgbClr val="E4E4FF"/>
                </a:highlight>
              </a:rPr>
              <a:t>last_name</a:t>
            </a:r>
            <a:r>
              <a:rPr lang="en-US" dirty="0">
                <a:highlight>
                  <a:srgbClr val="E4E4FF"/>
                </a:highlight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B7A3B3-6C81-4BD6-BB85-209053134E33}"/>
              </a:ext>
            </a:extLst>
          </p:cNvPr>
          <p:cNvCxnSpPr>
            <a:cxnSpLocks/>
          </p:cNvCxnSpPr>
          <p:nvPr/>
        </p:nvCxnSpPr>
        <p:spPr>
          <a:xfrm>
            <a:off x="6001407" y="2955417"/>
            <a:ext cx="536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732E0-7CC3-4AE2-A033-AADC58C8CEDE}"/>
              </a:ext>
            </a:extLst>
          </p:cNvPr>
          <p:cNvCxnSpPr>
            <a:cxnSpLocks/>
          </p:cNvCxnSpPr>
          <p:nvPr/>
        </p:nvCxnSpPr>
        <p:spPr>
          <a:xfrm>
            <a:off x="6001407" y="5062743"/>
            <a:ext cx="536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0CD43E-949D-46A3-8BFB-DF8DCE7B41BD}"/>
              </a:ext>
            </a:extLst>
          </p:cNvPr>
          <p:cNvCxnSpPr/>
          <p:nvPr/>
        </p:nvCxnSpPr>
        <p:spPr>
          <a:xfrm>
            <a:off x="525517" y="4035972"/>
            <a:ext cx="11330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8745E2-80F9-471D-AC50-CC00BCAB3DA2}"/>
              </a:ext>
            </a:extLst>
          </p:cNvPr>
          <p:cNvSpPr txBox="1"/>
          <p:nvPr/>
        </p:nvSpPr>
        <p:spPr>
          <a:xfrm>
            <a:off x="409904" y="872359"/>
            <a:ext cx="316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Can simplify simple functions…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C953-224B-4615-9B83-2B283BD1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</a:t>
            </a:r>
            <a:r>
              <a:rPr lang="en-US" b="1" i="1" dirty="0"/>
              <a:t>Immutable</a:t>
            </a:r>
            <a:r>
              <a:rPr lang="en-US" dirty="0"/>
              <a:t>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4BF38-2199-4151-9609-CF5D9480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1180262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Recall that </a:t>
            </a:r>
            <a:r>
              <a:rPr lang="en-US" sz="2200" b="1" i="1" dirty="0"/>
              <a:t>immutable</a:t>
            </a:r>
            <a:r>
              <a:rPr lang="en-US" sz="2200" b="1" dirty="0"/>
              <a:t> types </a:t>
            </a:r>
            <a:r>
              <a:rPr lang="en-US" sz="2200" dirty="0"/>
              <a:t>(e.g. strings, </a:t>
            </a:r>
            <a:r>
              <a:rPr lang="en-US" sz="2200" dirty="0" err="1"/>
              <a:t>ints</a:t>
            </a:r>
            <a:r>
              <a:rPr lang="en-US" sz="2200" dirty="0"/>
              <a:t>, floats, bools) cannot be updated.</a:t>
            </a:r>
          </a:p>
          <a:p>
            <a:r>
              <a:rPr lang="en-US" sz="2200" b="1" dirty="0"/>
              <a:t>When we pass an </a:t>
            </a:r>
            <a:r>
              <a:rPr lang="en-US" sz="2200" b="1" i="1" dirty="0"/>
              <a:t>immutable</a:t>
            </a:r>
            <a:r>
              <a:rPr lang="en-US" sz="2200" b="1" dirty="0"/>
              <a:t> object </a:t>
            </a:r>
            <a:r>
              <a:rPr lang="en-US" sz="2200" dirty="0"/>
              <a:t>(e.g. strings, </a:t>
            </a:r>
            <a:r>
              <a:rPr lang="en-US" sz="2200" dirty="0" err="1"/>
              <a:t>ints</a:t>
            </a:r>
            <a:r>
              <a:rPr lang="en-US" sz="2200" dirty="0"/>
              <a:t>, floats, bools), the </a:t>
            </a:r>
            <a:r>
              <a:rPr lang="en-US" sz="2200" i="1" dirty="0"/>
              <a:t>calling function </a:t>
            </a:r>
            <a:r>
              <a:rPr lang="en-US" sz="2200" dirty="0"/>
              <a:t>(e.g. main) </a:t>
            </a:r>
            <a:r>
              <a:rPr lang="en-US" sz="2200" b="1" dirty="0"/>
              <a:t>will NOT be aware </a:t>
            </a:r>
            <a:r>
              <a:rPr lang="en-US" sz="2200" dirty="0"/>
              <a:t>when the </a:t>
            </a:r>
            <a:r>
              <a:rPr lang="en-US" sz="2200" i="1" dirty="0"/>
              <a:t>called function</a:t>
            </a:r>
            <a:r>
              <a:rPr lang="en-US" sz="2200" dirty="0"/>
              <a:t> (e.g. </a:t>
            </a:r>
            <a:r>
              <a:rPr lang="en-US" sz="2200" dirty="0" err="1"/>
              <a:t>my_function</a:t>
            </a:r>
            <a:r>
              <a:rPr lang="en-US" sz="2200" dirty="0"/>
              <a:t>)</a:t>
            </a:r>
            <a:r>
              <a:rPr lang="en-US" sz="2200" i="1" dirty="0"/>
              <a:t> </a:t>
            </a:r>
            <a:r>
              <a:rPr lang="en-US" sz="2200" dirty="0"/>
              <a:t>has changed the </a:t>
            </a:r>
            <a:r>
              <a:rPr lang="en-US" sz="2200" dirty="0" err="1"/>
              <a:t>passed</a:t>
            </a:r>
            <a:r>
              <a:rPr lang="en-US" sz="2200" dirty="0"/>
              <a:t> value because a new object is created.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172AF-F958-4B43-8E71-E7F87A7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A38887-5CA2-40C2-BD69-9F62C508E6C8}"/>
              </a:ext>
            </a:extLst>
          </p:cNvPr>
          <p:cNvSpPr/>
          <p:nvPr/>
        </p:nvSpPr>
        <p:spPr>
          <a:xfrm>
            <a:off x="606317" y="2262550"/>
            <a:ext cx="2390883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def main():</a:t>
            </a:r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a = 10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solidFill>
                  <a:srgbClr val="0070C0"/>
                </a:solidFill>
              </a:rPr>
              <a:t>my_function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)</a:t>
            </a:r>
          </a:p>
          <a:p>
            <a:r>
              <a:rPr lang="en-US" sz="2000" dirty="0"/>
              <a:t>    print('a:', a)</a:t>
            </a:r>
          </a:p>
          <a:p>
            <a:r>
              <a:rPr lang="en-US" sz="2000" dirty="0"/>
              <a:t>     </a:t>
            </a:r>
          </a:p>
          <a:p>
            <a:r>
              <a:rPr lang="en-US" sz="2000" b="1" dirty="0"/>
              <a:t>def </a:t>
            </a:r>
            <a:r>
              <a:rPr lang="en-US" sz="2000" b="1" dirty="0" err="1"/>
              <a:t>my_function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): 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x = 99 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/>
              <a:t>main()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6ED921-9D39-489A-B77C-4D824B9CE776}"/>
              </a:ext>
            </a:extLst>
          </p:cNvPr>
          <p:cNvGrpSpPr/>
          <p:nvPr/>
        </p:nvGrpSpPr>
        <p:grpSpPr>
          <a:xfrm>
            <a:off x="4033520" y="1930400"/>
            <a:ext cx="7934960" cy="3945082"/>
            <a:chOff x="4033520" y="1930400"/>
            <a:chExt cx="7934960" cy="39450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D70804-FE50-47C6-BECC-FA043DEC479C}"/>
                </a:ext>
              </a:extLst>
            </p:cNvPr>
            <p:cNvGrpSpPr/>
            <p:nvPr/>
          </p:nvGrpSpPr>
          <p:grpSpPr>
            <a:xfrm>
              <a:off x="4033520" y="1930400"/>
              <a:ext cx="7934960" cy="3945082"/>
              <a:chOff x="4033520" y="1930400"/>
              <a:chExt cx="7934960" cy="394508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A1ABE5F-0C81-4A5D-8F14-06B260C8E622}"/>
                  </a:ext>
                </a:extLst>
              </p:cNvPr>
              <p:cNvGrpSpPr/>
              <p:nvPr/>
            </p:nvGrpSpPr>
            <p:grpSpPr>
              <a:xfrm>
                <a:off x="4033520" y="2089830"/>
                <a:ext cx="5435600" cy="3785652"/>
                <a:chOff x="3637280" y="2221910"/>
                <a:chExt cx="7223354" cy="378565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DE33C4D-019B-4065-A730-7812BE03007B}"/>
                    </a:ext>
                  </a:extLst>
                </p:cNvPr>
                <p:cNvSpPr/>
                <p:nvPr/>
              </p:nvSpPr>
              <p:spPr>
                <a:xfrm>
                  <a:off x="4161911" y="2221910"/>
                  <a:ext cx="6698723" cy="3785652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/>
                    <a:t>def main():</a:t>
                  </a:r>
                </a:p>
                <a:p>
                  <a:r>
                    <a:rPr lang="en-US" sz="1600" b="1" dirty="0">
                      <a:solidFill>
                        <a:srgbClr val="C00000"/>
                      </a:solidFill>
                    </a:rPr>
                    <a:t>    a = 10</a:t>
                  </a:r>
                </a:p>
                <a:p>
                  <a:r>
                    <a:rPr lang="en-US" sz="1600" dirty="0"/>
                    <a:t>    print('a:', a, 'at </a:t>
                  </a:r>
                  <a:r>
                    <a:rPr lang="en-US" sz="1600" dirty="0" err="1"/>
                    <a:t>addr</a:t>
                  </a:r>
                  <a:r>
                    <a:rPr lang="en-US" sz="1600" dirty="0"/>
                    <a:t>:', </a:t>
                  </a:r>
                  <a:r>
                    <a:rPr lang="en-US" sz="1600" b="1" dirty="0"/>
                    <a:t>id</a:t>
                  </a:r>
                  <a:r>
                    <a:rPr lang="en-US" sz="1600" dirty="0"/>
                    <a:t>(a)) </a:t>
                  </a:r>
                </a:p>
                <a:p>
                  <a:r>
                    <a:rPr lang="en-US" sz="1600" dirty="0"/>
                    <a:t>    </a:t>
                  </a:r>
                  <a:r>
                    <a:rPr lang="en-US" sz="1600" b="1" dirty="0" err="1">
                      <a:solidFill>
                        <a:srgbClr val="0070C0"/>
                      </a:solidFill>
                    </a:rPr>
                    <a:t>my_function</a:t>
                  </a:r>
                  <a:r>
                    <a:rPr lang="en-US" sz="1600" dirty="0"/>
                    <a:t>(</a:t>
                  </a:r>
                  <a:r>
                    <a:rPr lang="en-US" sz="1600" b="1" dirty="0">
                      <a:solidFill>
                        <a:srgbClr val="C00000"/>
                      </a:solidFill>
                    </a:rPr>
                    <a:t>a</a:t>
                  </a:r>
                  <a:r>
                    <a:rPr lang="en-US" sz="1600" dirty="0"/>
                    <a:t>)</a:t>
                  </a:r>
                </a:p>
                <a:p>
                  <a:r>
                    <a:rPr lang="en-US" sz="1600" dirty="0"/>
                    <a:t>    print('a:', a, 'at </a:t>
                  </a:r>
                  <a:r>
                    <a:rPr lang="en-US" sz="1600" dirty="0" err="1"/>
                    <a:t>addr</a:t>
                  </a:r>
                  <a:r>
                    <a:rPr lang="en-US" sz="1600" dirty="0"/>
                    <a:t>:', </a:t>
                  </a:r>
                  <a:r>
                    <a:rPr lang="en-US" sz="1600" b="1" dirty="0"/>
                    <a:t>id</a:t>
                  </a:r>
                  <a:r>
                    <a:rPr lang="en-US" sz="1600" dirty="0"/>
                    <a:t>(a)) </a:t>
                  </a:r>
                </a:p>
                <a:p>
                  <a:r>
                    <a:rPr lang="en-US" sz="1600" dirty="0"/>
                    <a:t> </a:t>
                  </a:r>
                </a:p>
                <a:p>
                  <a:endParaRPr lang="en-US" sz="1600" dirty="0"/>
                </a:p>
                <a:p>
                  <a:r>
                    <a:rPr lang="en-US" sz="1600" b="1" dirty="0"/>
                    <a:t>def </a:t>
                  </a:r>
                  <a:r>
                    <a:rPr lang="en-US" sz="1600" b="1" dirty="0" err="1"/>
                    <a:t>my_function</a:t>
                  </a:r>
                  <a:r>
                    <a:rPr lang="en-US" sz="1600" b="1" dirty="0"/>
                    <a:t>(</a:t>
                  </a:r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  <a:highlight>
                        <a:srgbClr val="EFE5F7"/>
                      </a:highlight>
                    </a:rPr>
                    <a:t>x</a:t>
                  </a:r>
                  <a:r>
                    <a:rPr lang="en-US" sz="1600" b="1" dirty="0"/>
                    <a:t>):</a:t>
                  </a:r>
                </a:p>
                <a:p>
                  <a:r>
                    <a:rPr lang="en-US" sz="1600" dirty="0"/>
                    <a:t>    print()</a:t>
                  </a:r>
                </a:p>
                <a:p>
                  <a:r>
                    <a:rPr lang="en-US" sz="1600" dirty="0"/>
                    <a:t>    print('x:', x, 'at </a:t>
                  </a:r>
                  <a:r>
                    <a:rPr lang="en-US" sz="1600" dirty="0" err="1"/>
                    <a:t>addr</a:t>
                  </a:r>
                  <a:r>
                    <a:rPr lang="en-US" sz="1600" dirty="0"/>
                    <a:t>:', </a:t>
                  </a:r>
                  <a:r>
                    <a:rPr lang="en-US" sz="1600" b="1" dirty="0"/>
                    <a:t>id</a:t>
                  </a:r>
                  <a:r>
                    <a:rPr lang="en-US" sz="1600" dirty="0"/>
                    <a:t>(x)) </a:t>
                  </a:r>
                </a:p>
                <a:p>
                  <a:r>
                    <a:rPr lang="en-US" sz="1600" dirty="0"/>
                    <a:t>    </a:t>
                  </a:r>
                  <a:r>
                    <a:rPr lang="en-US" sz="1600" b="1" dirty="0">
                      <a:solidFill>
                        <a:schemeClr val="accent4">
                          <a:lumMod val="75000"/>
                        </a:schemeClr>
                      </a:solidFill>
                      <a:highlight>
                        <a:srgbClr val="EFE5F7"/>
                      </a:highlight>
                    </a:rPr>
                    <a:t>x = 99 </a:t>
                  </a:r>
                </a:p>
                <a:p>
                  <a:r>
                    <a:rPr lang="en-US" sz="1600" dirty="0"/>
                    <a:t>    print('x:', x, 'at </a:t>
                  </a:r>
                  <a:r>
                    <a:rPr lang="en-US" sz="1600" dirty="0" err="1"/>
                    <a:t>addr</a:t>
                  </a:r>
                  <a:r>
                    <a:rPr lang="en-US" sz="1600" dirty="0"/>
                    <a:t>:', </a:t>
                  </a:r>
                  <a:r>
                    <a:rPr lang="en-US" sz="1600" b="1" dirty="0"/>
                    <a:t>id</a:t>
                  </a:r>
                  <a:r>
                    <a:rPr lang="en-US" sz="1600" dirty="0"/>
                    <a:t>(x))</a:t>
                  </a:r>
                </a:p>
                <a:p>
                  <a:r>
                    <a:rPr lang="en-US" sz="1600" dirty="0"/>
                    <a:t>    print()</a:t>
                  </a:r>
                </a:p>
                <a:p>
                  <a:r>
                    <a:rPr lang="en-US" sz="1600" dirty="0"/>
                    <a:t>    </a:t>
                  </a:r>
                </a:p>
                <a:p>
                  <a:r>
                    <a:rPr lang="en-US" sz="1600" b="1" dirty="0"/>
                    <a:t>main()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8A0C652-752A-46ED-A582-65388C761AB6}"/>
                    </a:ext>
                  </a:extLst>
                </p:cNvPr>
                <p:cNvSpPr txBox="1"/>
                <p:nvPr/>
              </p:nvSpPr>
              <p:spPr>
                <a:xfrm>
                  <a:off x="3637280" y="2221910"/>
                  <a:ext cx="920684" cy="3785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8F8D68-7A2E-437E-80BC-75C081A1C20A}"/>
                  </a:ext>
                </a:extLst>
              </p:cNvPr>
              <p:cNvSpPr txBox="1"/>
              <p:nvPr/>
            </p:nvSpPr>
            <p:spPr>
              <a:xfrm>
                <a:off x="9916160" y="1930400"/>
                <a:ext cx="205232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Recall,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id() </a:t>
                </a:r>
                <a:r>
                  <a:rPr lang="en-US" sz="1600" dirty="0">
                    <a:solidFill>
                      <a:srgbClr val="C00000"/>
                    </a:solidFill>
                  </a:rPr>
                  <a:t>function returns the address of an object in memory.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5C4F64-C103-498E-B4A7-61CA1480C30A}"/>
                </a:ext>
              </a:extLst>
            </p:cNvPr>
            <p:cNvGrpSpPr/>
            <p:nvPr/>
          </p:nvGrpSpPr>
          <p:grpSpPr>
            <a:xfrm>
              <a:off x="7061200" y="2575560"/>
              <a:ext cx="2717599" cy="307777"/>
              <a:chOff x="7061200" y="2550160"/>
              <a:chExt cx="2717599" cy="30777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F6C1FB-877D-4D37-9B1F-4694577D430C}"/>
                  </a:ext>
                </a:extLst>
              </p:cNvPr>
              <p:cNvSpPr txBox="1"/>
              <p:nvPr/>
            </p:nvSpPr>
            <p:spPr>
              <a:xfrm>
                <a:off x="7396480" y="2550160"/>
                <a:ext cx="2382319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6577FF"/>
                    </a:solidFill>
                  </a:rPr>
                  <a:t>a: 10 at </a:t>
                </a:r>
                <a:r>
                  <a:rPr lang="en-US" sz="1400" dirty="0" err="1">
                    <a:solidFill>
                      <a:srgbClr val="6577FF"/>
                    </a:solidFill>
                  </a:rPr>
                  <a:t>addr</a:t>
                </a:r>
                <a:r>
                  <a:rPr lang="en-US" sz="1400" dirty="0">
                    <a:solidFill>
                      <a:srgbClr val="6577FF"/>
                    </a:solidFill>
                  </a:rPr>
                  <a:t>: </a:t>
                </a:r>
                <a:r>
                  <a:rPr lang="en-US" sz="1400" b="1" dirty="0">
                    <a:solidFill>
                      <a:srgbClr val="6577FF"/>
                    </a:solidFill>
                  </a:rPr>
                  <a:t>1975202048592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0C97AFD-5F51-4EF2-8ECD-903ED799F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1200" y="2704048"/>
                <a:ext cx="2641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4F4B4B-525B-4965-882B-8F31DC41A02D}"/>
              </a:ext>
            </a:extLst>
          </p:cNvPr>
          <p:cNvGrpSpPr/>
          <p:nvPr/>
        </p:nvGrpSpPr>
        <p:grpSpPr>
          <a:xfrm>
            <a:off x="7061200" y="4305300"/>
            <a:ext cx="2709584" cy="307777"/>
            <a:chOff x="7061200" y="3962400"/>
            <a:chExt cx="2709584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BB3874-8E2B-4A56-B8B7-421682CC3AC4}"/>
                </a:ext>
              </a:extLst>
            </p:cNvPr>
            <p:cNvSpPr txBox="1"/>
            <p:nvPr/>
          </p:nvSpPr>
          <p:spPr>
            <a:xfrm>
              <a:off x="7396480" y="3962400"/>
              <a:ext cx="2374304" cy="3077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6577FF"/>
                  </a:solidFill>
                </a:rPr>
                <a:t>x: 10 at </a:t>
              </a:r>
              <a:r>
                <a:rPr lang="en-US" sz="1400" dirty="0" err="1">
                  <a:solidFill>
                    <a:srgbClr val="6577FF"/>
                  </a:solidFill>
                </a:rPr>
                <a:t>addr</a:t>
              </a:r>
              <a:r>
                <a:rPr lang="en-US" sz="1400" dirty="0">
                  <a:solidFill>
                    <a:srgbClr val="6577FF"/>
                  </a:solidFill>
                </a:rPr>
                <a:t>: </a:t>
              </a:r>
              <a:r>
                <a:rPr lang="en-US" sz="1400" b="1" dirty="0">
                  <a:solidFill>
                    <a:srgbClr val="6577FF"/>
                  </a:solidFill>
                </a:rPr>
                <a:t>1975202048592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725F09-B056-49DD-BBE9-E6DC7D4FD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1200" y="4116288"/>
              <a:ext cx="2641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4E60F0-F941-4573-822A-462B9AD0B74B}"/>
              </a:ext>
            </a:extLst>
          </p:cNvPr>
          <p:cNvGrpSpPr/>
          <p:nvPr/>
        </p:nvGrpSpPr>
        <p:grpSpPr>
          <a:xfrm>
            <a:off x="7061200" y="4765040"/>
            <a:ext cx="3543737" cy="1013674"/>
            <a:chOff x="7061200" y="4561840"/>
            <a:chExt cx="3543737" cy="101367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48C1C1-0AAD-4B21-84DC-A67047FE5DD5}"/>
                </a:ext>
              </a:extLst>
            </p:cNvPr>
            <p:cNvGrpSpPr/>
            <p:nvPr/>
          </p:nvGrpSpPr>
          <p:grpSpPr>
            <a:xfrm>
              <a:off x="7061200" y="4561840"/>
              <a:ext cx="2709584" cy="307777"/>
              <a:chOff x="7061200" y="4561840"/>
              <a:chExt cx="2709584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4B433C-2956-4D66-99CD-780312BC20FB}"/>
                  </a:ext>
                </a:extLst>
              </p:cNvPr>
              <p:cNvSpPr txBox="1"/>
              <p:nvPr/>
            </p:nvSpPr>
            <p:spPr>
              <a:xfrm>
                <a:off x="7396480" y="4561840"/>
                <a:ext cx="2374304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6577FF"/>
                    </a:solidFill>
                  </a:rPr>
                  <a:t>x: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99</a:t>
                </a:r>
                <a:r>
                  <a:rPr lang="en-US" sz="1400" dirty="0">
                    <a:solidFill>
                      <a:srgbClr val="6577FF"/>
                    </a:solidFill>
                  </a:rPr>
                  <a:t> at </a:t>
                </a:r>
                <a:r>
                  <a:rPr lang="en-US" sz="1400" dirty="0" err="1">
                    <a:solidFill>
                      <a:srgbClr val="6577FF"/>
                    </a:solidFill>
                  </a:rPr>
                  <a:t>addr</a:t>
                </a:r>
                <a:r>
                  <a:rPr lang="en-US" sz="1400" dirty="0">
                    <a:solidFill>
                      <a:srgbClr val="6577FF"/>
                    </a:solidFill>
                  </a:rPr>
                  <a:t>: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1975202239920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DFD7CEF-FDF3-4075-9958-B5EC88E1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1200" y="4715728"/>
                <a:ext cx="2641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19D29E-B3BD-41E4-9E53-D0516E451BD9}"/>
                </a:ext>
              </a:extLst>
            </p:cNvPr>
            <p:cNvSpPr txBox="1"/>
            <p:nvPr/>
          </p:nvSpPr>
          <p:spPr>
            <a:xfrm>
              <a:off x="7091680" y="4836850"/>
              <a:ext cx="35132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Notice that a new object is created because </a:t>
              </a:r>
              <a:r>
                <a:rPr lang="en-US" sz="1400" b="1" i="1" dirty="0">
                  <a:solidFill>
                    <a:srgbClr val="C00000"/>
                  </a:solidFill>
                </a:rPr>
                <a:t>integers are immutable</a:t>
              </a:r>
              <a:r>
                <a:rPr lang="en-US" sz="1400" dirty="0">
                  <a:solidFill>
                    <a:srgbClr val="C00000"/>
                  </a:solidFill>
                </a:rPr>
                <a:t>! 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(this is true for strings, bools &amp; floats too)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90DC7EB-D7EB-4523-96CC-8504797B0FD9}"/>
              </a:ext>
            </a:extLst>
          </p:cNvPr>
          <p:cNvSpPr txBox="1"/>
          <p:nvPr/>
        </p:nvSpPr>
        <p:spPr>
          <a:xfrm>
            <a:off x="1290320" y="5440680"/>
            <a:ext cx="694421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577FF"/>
                </a:solidFill>
              </a:rPr>
              <a:t>a: 10</a:t>
            </a:r>
            <a:endParaRPr lang="en-US" sz="2000" b="1" dirty="0">
              <a:solidFill>
                <a:srgbClr val="6577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FFA20E-985E-4058-A047-B38CAE78AD78}"/>
              </a:ext>
            </a:extLst>
          </p:cNvPr>
          <p:cNvSpPr txBox="1"/>
          <p:nvPr/>
        </p:nvSpPr>
        <p:spPr>
          <a:xfrm>
            <a:off x="802641" y="5832530"/>
            <a:ext cx="178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Notice that the value of “a” in main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is NOT updated to 99.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B68FC1-EEE3-444E-BA71-AFE03D920E8D}"/>
              </a:ext>
            </a:extLst>
          </p:cNvPr>
          <p:cNvGrpSpPr/>
          <p:nvPr/>
        </p:nvGrpSpPr>
        <p:grpSpPr>
          <a:xfrm>
            <a:off x="6985001" y="3093720"/>
            <a:ext cx="4394200" cy="3662680"/>
            <a:chOff x="6985001" y="3093720"/>
            <a:chExt cx="4394200" cy="366268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1F420C8-A323-44B8-B11C-0E90C1DB80EC}"/>
                </a:ext>
              </a:extLst>
            </p:cNvPr>
            <p:cNvGrpSpPr/>
            <p:nvPr/>
          </p:nvGrpSpPr>
          <p:grpSpPr>
            <a:xfrm>
              <a:off x="7061200" y="3093720"/>
              <a:ext cx="3088641" cy="803310"/>
              <a:chOff x="7061200" y="3093720"/>
              <a:chExt cx="3088641" cy="80331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29BF7E9-FE8E-46DD-BB95-5AC864289CAB}"/>
                  </a:ext>
                </a:extLst>
              </p:cNvPr>
              <p:cNvGrpSpPr/>
              <p:nvPr/>
            </p:nvGrpSpPr>
            <p:grpSpPr>
              <a:xfrm>
                <a:off x="7061200" y="3093720"/>
                <a:ext cx="2717599" cy="307777"/>
                <a:chOff x="7061200" y="3119120"/>
                <a:chExt cx="2717599" cy="307777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360CEBD-231E-4FB5-B503-EAA8E30A5C44}"/>
                    </a:ext>
                  </a:extLst>
                </p:cNvPr>
                <p:cNvSpPr txBox="1"/>
                <p:nvPr/>
              </p:nvSpPr>
              <p:spPr>
                <a:xfrm>
                  <a:off x="7396480" y="3119120"/>
                  <a:ext cx="2382319" cy="30777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6577FF"/>
                      </a:solidFill>
                    </a:rPr>
                    <a:t>a: 10 at </a:t>
                  </a:r>
                  <a:r>
                    <a:rPr lang="en-US" sz="1400" dirty="0" err="1">
                      <a:solidFill>
                        <a:srgbClr val="6577FF"/>
                      </a:solidFill>
                    </a:rPr>
                    <a:t>addr</a:t>
                  </a:r>
                  <a:r>
                    <a:rPr lang="en-US" sz="1400" dirty="0">
                      <a:solidFill>
                        <a:srgbClr val="6577FF"/>
                      </a:solidFill>
                    </a:rPr>
                    <a:t>: </a:t>
                  </a:r>
                  <a:r>
                    <a:rPr lang="en-US" sz="1400" b="1" dirty="0">
                      <a:solidFill>
                        <a:srgbClr val="6577FF"/>
                      </a:solidFill>
                    </a:rPr>
                    <a:t>1975202048592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66B6D78-436A-49CD-85A0-E2C5296B0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61200" y="3273008"/>
                  <a:ext cx="264160" cy="0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BD2F306-C4B3-437F-9BE8-D7F3CA8C8CF4}"/>
                  </a:ext>
                </a:extLst>
              </p:cNvPr>
              <p:cNvSpPr txBox="1"/>
              <p:nvPr/>
            </p:nvSpPr>
            <p:spPr>
              <a:xfrm>
                <a:off x="7122161" y="3373810"/>
                <a:ext cx="3027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Thus, main() - i.e. the calling function -</a:t>
                </a:r>
              </a:p>
              <a:p>
                <a:pPr algn="ctr"/>
                <a:r>
                  <a:rPr lang="en-US" sz="1400" dirty="0">
                    <a:solidFill>
                      <a:srgbClr val="C00000"/>
                    </a:solidFill>
                  </a:rPr>
                  <a:t>is not aware of the change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8F0EAAD-3D31-4FAE-AA30-DF0E77AB0363}"/>
                </a:ext>
              </a:extLst>
            </p:cNvPr>
            <p:cNvSpPr txBox="1"/>
            <p:nvPr/>
          </p:nvSpPr>
          <p:spPr>
            <a:xfrm>
              <a:off x="6985001" y="6110069"/>
              <a:ext cx="439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But we can return the new value if we use a value-returning function – see next slides.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8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FCB9-FBEB-4F60-B139-CDE196D7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Keyword: None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4BB78-FF38-4EE9-9529-77236B81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B5024-C092-450E-8C74-259A025E921F}"/>
              </a:ext>
            </a:extLst>
          </p:cNvPr>
          <p:cNvSpPr txBox="1"/>
          <p:nvPr/>
        </p:nvSpPr>
        <p:spPr>
          <a:xfrm>
            <a:off x="562305" y="1731754"/>
            <a:ext cx="4819268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def main():</a:t>
            </a:r>
          </a:p>
          <a:p>
            <a:r>
              <a:rPr lang="en-US" dirty="0"/>
              <a:t>    ln = 'Doe'</a:t>
            </a:r>
          </a:p>
          <a:p>
            <a:r>
              <a:rPr lang="en-US" dirty="0"/>
              <a:t>    </a:t>
            </a:r>
            <a:r>
              <a:rPr lang="en-US" dirty="0" err="1"/>
              <a:t>fn</a:t>
            </a:r>
            <a:r>
              <a:rPr lang="en-US" dirty="0"/>
              <a:t> = 'John'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rgbClr val="C00000"/>
                </a:solidFill>
              </a:rPr>
              <a:t>generate_full_name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fn</a:t>
            </a:r>
            <a:r>
              <a:rPr lang="en-US" b="1" dirty="0">
                <a:solidFill>
                  <a:srgbClr val="C00000"/>
                </a:solidFill>
              </a:rPr>
              <a:t>, ln)</a:t>
            </a:r>
          </a:p>
          <a:p>
            <a:endParaRPr lang="en-US" b="1" dirty="0"/>
          </a:p>
          <a:p>
            <a:r>
              <a:rPr lang="en-US" b="1" dirty="0"/>
              <a:t>def </a:t>
            </a:r>
            <a:r>
              <a:rPr lang="en-US" b="1" dirty="0" err="1"/>
              <a:t>generate_full_name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first_name</a:t>
            </a:r>
            <a:r>
              <a:rPr lang="en-US" dirty="0"/>
              <a:t> + ' ' +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69D9A-94FB-4B86-97C9-BB7C6CAA2EEE}"/>
              </a:ext>
            </a:extLst>
          </p:cNvPr>
          <p:cNvSpPr txBox="1"/>
          <p:nvPr/>
        </p:nvSpPr>
        <p:spPr>
          <a:xfrm>
            <a:off x="6726621" y="1731754"/>
            <a:ext cx="4819268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def main():</a:t>
            </a:r>
          </a:p>
          <a:p>
            <a:r>
              <a:rPr lang="en-US" dirty="0"/>
              <a:t>    ln = 'Doe'</a:t>
            </a:r>
          </a:p>
          <a:p>
            <a:r>
              <a:rPr lang="en-US" dirty="0"/>
              <a:t>    </a:t>
            </a:r>
            <a:r>
              <a:rPr lang="en-US" dirty="0" err="1"/>
              <a:t>fn</a:t>
            </a:r>
            <a:r>
              <a:rPr lang="en-US" dirty="0"/>
              <a:t> = 'John'</a:t>
            </a:r>
          </a:p>
          <a:p>
            <a:r>
              <a:rPr lang="en-US" dirty="0"/>
              <a:t>    </a:t>
            </a:r>
            <a:r>
              <a:rPr lang="en-US" b="1" dirty="0">
                <a:highlight>
                  <a:srgbClr val="EFE5F7"/>
                </a:highlight>
              </a:rPr>
              <a:t>print</a:t>
            </a:r>
            <a:r>
              <a:rPr lang="en-US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generate_full_name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fn</a:t>
            </a:r>
            <a:r>
              <a:rPr lang="en-US" b="1" dirty="0">
                <a:solidFill>
                  <a:srgbClr val="C00000"/>
                </a:solidFill>
              </a:rPr>
              <a:t>, ln)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def </a:t>
            </a:r>
            <a:r>
              <a:rPr lang="en-US" b="1" dirty="0" err="1"/>
              <a:t>generate_full_name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r>
              <a:rPr lang="en-US" dirty="0"/>
              <a:t>    print(</a:t>
            </a:r>
            <a:r>
              <a:rPr lang="en-US" dirty="0" err="1"/>
              <a:t>first_name</a:t>
            </a:r>
            <a:r>
              <a:rPr lang="en-US" dirty="0"/>
              <a:t> + ' ' +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6216A-BCC4-4FE9-BC0A-E36AC59A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217" y="4571508"/>
            <a:ext cx="2209800" cy="1057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B1E59-D64B-48AD-87CE-0905B8F4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58" y="4571508"/>
            <a:ext cx="2152650" cy="752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BFF424-9A39-4BAC-9A55-F14E6CCF4F97}"/>
              </a:ext>
            </a:extLst>
          </p:cNvPr>
          <p:cNvCxnSpPr>
            <a:cxnSpLocks/>
          </p:cNvCxnSpPr>
          <p:nvPr/>
        </p:nvCxnSpPr>
        <p:spPr>
          <a:xfrm flipH="1" flipV="1">
            <a:off x="8271641" y="5276193"/>
            <a:ext cx="641132" cy="399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279CC8-299E-4401-B41B-248716B07E73}"/>
              </a:ext>
            </a:extLst>
          </p:cNvPr>
          <p:cNvSpPr txBox="1"/>
          <p:nvPr/>
        </p:nvSpPr>
        <p:spPr>
          <a:xfrm>
            <a:off x="8418786" y="5638874"/>
            <a:ext cx="3647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None</a:t>
            </a:r>
            <a:r>
              <a:rPr lang="en-US" sz="1600" dirty="0">
                <a:solidFill>
                  <a:srgbClr val="C00000"/>
                </a:solidFill>
              </a:rPr>
              <a:t> is an object of the class </a:t>
            </a:r>
            <a:r>
              <a:rPr lang="en-US" sz="1600" i="1" dirty="0" err="1">
                <a:solidFill>
                  <a:srgbClr val="C00000"/>
                </a:solidFill>
              </a:rPr>
              <a:t>NoneType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It is basically like a null value/object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Void functions, return 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58196-C38E-4C2B-A046-73258D41126D}"/>
              </a:ext>
            </a:extLst>
          </p:cNvPr>
          <p:cNvSpPr txBox="1"/>
          <p:nvPr/>
        </p:nvSpPr>
        <p:spPr>
          <a:xfrm>
            <a:off x="6821213" y="987973"/>
            <a:ext cx="429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Don’t make this mistake with void functions (i.e. function that do not have a return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82AFD-8012-43D7-8ACB-CE5A24B5EB53}"/>
              </a:ext>
            </a:extLst>
          </p:cNvPr>
          <p:cNvSpPr txBox="1"/>
          <p:nvPr/>
        </p:nvSpPr>
        <p:spPr>
          <a:xfrm>
            <a:off x="409904" y="872359"/>
            <a:ext cx="381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If you ever see NONE in the output…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8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25766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5ED150-3001-4993-ABC8-C8FADB0E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Standard Library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35E5-A8A2-4067-B5A9-880026F5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84211-EE41-4436-831B-B69639910234}"/>
              </a:ext>
            </a:extLst>
          </p:cNvPr>
          <p:cNvSpPr/>
          <p:nvPr/>
        </p:nvSpPr>
        <p:spPr>
          <a:xfrm>
            <a:off x="1429408" y="2028497"/>
            <a:ext cx="9427779" cy="38993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93EF75-82D9-47C1-BCAF-AF11B19A6585}"/>
              </a:ext>
            </a:extLst>
          </p:cNvPr>
          <p:cNvSpPr/>
          <p:nvPr/>
        </p:nvSpPr>
        <p:spPr>
          <a:xfrm>
            <a:off x="1970691" y="2475186"/>
            <a:ext cx="4051737" cy="2948152"/>
          </a:xfrm>
          <a:prstGeom prst="roundRect">
            <a:avLst>
              <a:gd name="adj" fmla="val 6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Built-In </a:t>
            </a:r>
          </a:p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65E8A8-73E4-4107-8B7F-86D53619E548}"/>
              </a:ext>
            </a:extLst>
          </p:cNvPr>
          <p:cNvSpPr/>
          <p:nvPr/>
        </p:nvSpPr>
        <p:spPr>
          <a:xfrm>
            <a:off x="7973147" y="3316013"/>
            <a:ext cx="1665888" cy="656896"/>
          </a:xfrm>
          <a:prstGeom prst="roundRect">
            <a:avLst>
              <a:gd name="adj" fmla="val 6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random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A075AF-4A75-4EB1-A41A-47B5348956BE}"/>
              </a:ext>
            </a:extLst>
          </p:cNvPr>
          <p:cNvSpPr/>
          <p:nvPr/>
        </p:nvSpPr>
        <p:spPr>
          <a:xfrm>
            <a:off x="7973147" y="4183117"/>
            <a:ext cx="1665888" cy="656896"/>
          </a:xfrm>
          <a:prstGeom prst="roundRect">
            <a:avLst>
              <a:gd name="adj" fmla="val 6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math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5B828B-C165-477D-9840-6C56978189CA}"/>
              </a:ext>
            </a:extLst>
          </p:cNvPr>
          <p:cNvSpPr/>
          <p:nvPr/>
        </p:nvSpPr>
        <p:spPr>
          <a:xfrm>
            <a:off x="7973147" y="5055475"/>
            <a:ext cx="1665888" cy="656896"/>
          </a:xfrm>
          <a:prstGeom prst="roundRect">
            <a:avLst>
              <a:gd name="adj" fmla="val 6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…many other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Modules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03682-036A-4DD2-94C7-674EDCDCF621}"/>
              </a:ext>
            </a:extLst>
          </p:cNvPr>
          <p:cNvSpPr txBox="1"/>
          <p:nvPr/>
        </p:nvSpPr>
        <p:spPr>
          <a:xfrm>
            <a:off x="1109280" y="1192486"/>
            <a:ext cx="996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Standard Library </a:t>
            </a:r>
            <a:r>
              <a:rPr lang="en-US" sz="2000" b="1" dirty="0"/>
              <a:t>- </a:t>
            </a:r>
            <a:r>
              <a:rPr lang="en-US" sz="2000" dirty="0"/>
              <a:t>consists of all functions that are automatically installed with Python.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D39C8-E108-4795-A0DA-336806C21B03}"/>
              </a:ext>
            </a:extLst>
          </p:cNvPr>
          <p:cNvSpPr txBox="1"/>
          <p:nvPr/>
        </p:nvSpPr>
        <p:spPr>
          <a:xfrm>
            <a:off x="2049518" y="3499944"/>
            <a:ext cx="386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into the </a:t>
            </a:r>
            <a:r>
              <a:rPr lang="en-US" i="1" dirty="0"/>
              <a:t>Python Interpreter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just invoke them when needed - print(), input(), float(), int(), format(),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3565C-4571-4362-A74D-DE668814889E}"/>
              </a:ext>
            </a:extLst>
          </p:cNvPr>
          <p:cNvSpPr txBox="1"/>
          <p:nvPr/>
        </p:nvSpPr>
        <p:spPr>
          <a:xfrm>
            <a:off x="7267028" y="2120899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Functions in Modules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7BB2B-8BBE-4150-AC87-07FE7D0C7E08}"/>
              </a:ext>
            </a:extLst>
          </p:cNvPr>
          <p:cNvSpPr txBox="1"/>
          <p:nvPr/>
        </p:nvSpPr>
        <p:spPr>
          <a:xfrm>
            <a:off x="6995948" y="2622331"/>
            <a:ext cx="362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organized by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</a:t>
            </a:r>
            <a:r>
              <a:rPr lang="en-US" i="1" dirty="0"/>
              <a:t>imported</a:t>
            </a:r>
            <a:r>
              <a:rPr lang="en-US" dirty="0"/>
              <a:t> into your code.</a:t>
            </a:r>
          </a:p>
        </p:txBody>
      </p:sp>
    </p:spTree>
    <p:extLst>
      <p:ext uri="{BB962C8B-B14F-4D97-AF65-F5344CB8AC3E}">
        <p14:creationId xmlns:p14="http://schemas.microsoft.com/office/powerpoint/2010/main" val="23629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</p:spTree>
    <p:extLst>
      <p:ext uri="{BB962C8B-B14F-4D97-AF65-F5344CB8AC3E}">
        <p14:creationId xmlns:p14="http://schemas.microsoft.com/office/powerpoint/2010/main" val="333629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FE517-80C2-4E4D-B9C7-FA6D6A51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4458D9-572D-4F67-9A51-973DBB64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Generating Random Numbers</a:t>
            </a:r>
          </a:p>
          <a:p>
            <a:pPr lvl="1"/>
            <a:r>
              <a:rPr lang="en-US" dirty="0"/>
              <a:t>Integers</a:t>
            </a:r>
          </a:p>
          <a:p>
            <a:pPr lvl="2"/>
            <a:r>
              <a:rPr lang="en-US" b="1" dirty="0"/>
              <a:t>randint()</a:t>
            </a:r>
          </a:p>
          <a:p>
            <a:pPr lvl="2"/>
            <a:r>
              <a:rPr lang="en-US" b="1" dirty="0"/>
              <a:t>randrange()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Floating Points</a:t>
            </a:r>
          </a:p>
          <a:p>
            <a:pPr lvl="2"/>
            <a:r>
              <a:rPr lang="en-US" b="1" dirty="0"/>
              <a:t>random()</a:t>
            </a:r>
          </a:p>
          <a:p>
            <a:pPr lvl="2"/>
            <a:r>
              <a:rPr lang="en-US" b="1" dirty="0"/>
              <a:t>uniform()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Seed Value</a:t>
            </a:r>
          </a:p>
          <a:p>
            <a:pPr lvl="2"/>
            <a:r>
              <a:rPr lang="en-US" b="1" dirty="0"/>
              <a:t>seed()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FB25-60EC-4718-BD30-CA869A6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422EFB0-D1E8-4E97-B573-2ADFCC1B6CF8}"/>
              </a:ext>
            </a:extLst>
          </p:cNvPr>
          <p:cNvSpPr/>
          <p:nvPr/>
        </p:nvSpPr>
        <p:spPr>
          <a:xfrm>
            <a:off x="3376448" y="2123091"/>
            <a:ext cx="261257" cy="25224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4EDCD1E-07E9-4566-9108-4B76CAFD6070}"/>
              </a:ext>
            </a:extLst>
          </p:cNvPr>
          <p:cNvSpPr/>
          <p:nvPr/>
        </p:nvSpPr>
        <p:spPr>
          <a:xfrm>
            <a:off x="3150476" y="3168870"/>
            <a:ext cx="261257" cy="25224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5FC4BC0-E660-48E2-B3EF-D9076996298C}"/>
              </a:ext>
            </a:extLst>
          </p:cNvPr>
          <p:cNvSpPr/>
          <p:nvPr/>
        </p:nvSpPr>
        <p:spPr>
          <a:xfrm>
            <a:off x="2798379" y="4603532"/>
            <a:ext cx="261257" cy="25224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F996-CA9D-46AA-9C7B-9E5E1FDC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Calling functions of a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9B2EB-6A1B-40C5-B893-873A4E2D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361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75FD9-5836-4760-B6AE-D799A646934F}"/>
              </a:ext>
            </a:extLst>
          </p:cNvPr>
          <p:cNvSpPr txBox="1"/>
          <p:nvPr/>
        </p:nvSpPr>
        <p:spPr>
          <a:xfrm>
            <a:off x="3857648" y="1719449"/>
            <a:ext cx="4123180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random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num =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randrange</a:t>
            </a:r>
            <a:r>
              <a:rPr lang="en-US" dirty="0"/>
              <a:t>(100, 1000, 1)</a:t>
            </a:r>
          </a:p>
          <a:p>
            <a:r>
              <a:rPr lang="en-US" dirty="0"/>
              <a:t>    print('The random number is:', num)</a:t>
            </a:r>
          </a:p>
          <a:p>
            <a:endParaRPr lang="en-US" dirty="0"/>
          </a:p>
          <a:p>
            <a:r>
              <a:rPr lang="en-US" dirty="0"/>
              <a:t>main()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89344-365C-41BA-A801-A0FE6CE14CBA}"/>
              </a:ext>
            </a:extLst>
          </p:cNvPr>
          <p:cNvSpPr txBox="1"/>
          <p:nvPr/>
        </p:nvSpPr>
        <p:spPr>
          <a:xfrm>
            <a:off x="897585" y="169321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the module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5EF880-1B41-4BFA-8C25-85BA9B377BB0}"/>
              </a:ext>
            </a:extLst>
          </p:cNvPr>
          <p:cNvCxnSpPr>
            <a:cxnSpLocks/>
          </p:cNvCxnSpPr>
          <p:nvPr/>
        </p:nvCxnSpPr>
        <p:spPr>
          <a:xfrm>
            <a:off x="3237187" y="1906961"/>
            <a:ext cx="65304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5E6EC-E6BE-4587-A8D3-FC0034873B5A}"/>
              </a:ext>
            </a:extLst>
          </p:cNvPr>
          <p:cNvSpPr txBox="1"/>
          <p:nvPr/>
        </p:nvSpPr>
        <p:spPr>
          <a:xfrm>
            <a:off x="4365648" y="4509639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Preface the function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with the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module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647D63-7185-4C88-A6D7-E456318D7E4A}"/>
              </a:ext>
            </a:extLst>
          </p:cNvPr>
          <p:cNvCxnSpPr>
            <a:cxnSpLocks/>
          </p:cNvCxnSpPr>
          <p:nvPr/>
        </p:nvCxnSpPr>
        <p:spPr>
          <a:xfrm flipV="1">
            <a:off x="5123093" y="2832188"/>
            <a:ext cx="0" cy="17170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17F738-9B6B-4A6F-B45E-1D05DA10491D}"/>
              </a:ext>
            </a:extLst>
          </p:cNvPr>
          <p:cNvSpPr txBox="1"/>
          <p:nvPr/>
        </p:nvSpPr>
        <p:spPr>
          <a:xfrm>
            <a:off x="5717822" y="3715407"/>
            <a:ext cx="2970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Use the dot notation,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 the function 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2C3F00-A120-47D8-BC91-B0875DD27876}"/>
              </a:ext>
            </a:extLst>
          </p:cNvPr>
          <p:cNvCxnSpPr>
            <a:cxnSpLocks/>
          </p:cNvCxnSpPr>
          <p:nvPr/>
        </p:nvCxnSpPr>
        <p:spPr>
          <a:xfrm flipV="1">
            <a:off x="6078134" y="2841647"/>
            <a:ext cx="0" cy="91618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B60208-6BA1-4B5C-B173-95A3C401F80D}"/>
              </a:ext>
            </a:extLst>
          </p:cNvPr>
          <p:cNvSpPr txBox="1"/>
          <p:nvPr/>
        </p:nvSpPr>
        <p:spPr>
          <a:xfrm>
            <a:off x="8870732" y="2532993"/>
            <a:ext cx="2783198" cy="369332"/>
          </a:xfrm>
          <a:custGeom>
            <a:avLst/>
            <a:gdLst>
              <a:gd name="connsiteX0" fmla="*/ 0 w 2783198"/>
              <a:gd name="connsiteY0" fmla="*/ 0 h 369332"/>
              <a:gd name="connsiteX1" fmla="*/ 528808 w 2783198"/>
              <a:gd name="connsiteY1" fmla="*/ 0 h 369332"/>
              <a:gd name="connsiteX2" fmla="*/ 1141111 w 2783198"/>
              <a:gd name="connsiteY2" fmla="*/ 0 h 369332"/>
              <a:gd name="connsiteX3" fmla="*/ 1753415 w 2783198"/>
              <a:gd name="connsiteY3" fmla="*/ 0 h 369332"/>
              <a:gd name="connsiteX4" fmla="*/ 2254390 w 2783198"/>
              <a:gd name="connsiteY4" fmla="*/ 0 h 369332"/>
              <a:gd name="connsiteX5" fmla="*/ 2783198 w 2783198"/>
              <a:gd name="connsiteY5" fmla="*/ 0 h 369332"/>
              <a:gd name="connsiteX6" fmla="*/ 2783198 w 2783198"/>
              <a:gd name="connsiteY6" fmla="*/ 369332 h 369332"/>
              <a:gd name="connsiteX7" fmla="*/ 2254390 w 2783198"/>
              <a:gd name="connsiteY7" fmla="*/ 369332 h 369332"/>
              <a:gd name="connsiteX8" fmla="*/ 1642087 w 2783198"/>
              <a:gd name="connsiteY8" fmla="*/ 369332 h 369332"/>
              <a:gd name="connsiteX9" fmla="*/ 1029783 w 2783198"/>
              <a:gd name="connsiteY9" fmla="*/ 369332 h 369332"/>
              <a:gd name="connsiteX10" fmla="*/ 0 w 2783198"/>
              <a:gd name="connsiteY10" fmla="*/ 369332 h 369332"/>
              <a:gd name="connsiteX11" fmla="*/ 0 w 2783198"/>
              <a:gd name="connsiteY11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83198" h="369332" extrusionOk="0">
                <a:moveTo>
                  <a:pt x="0" y="0"/>
                </a:moveTo>
                <a:cubicBezTo>
                  <a:pt x="130141" y="-20704"/>
                  <a:pt x="281982" y="25998"/>
                  <a:pt x="528808" y="0"/>
                </a:cubicBezTo>
                <a:cubicBezTo>
                  <a:pt x="775634" y="-25998"/>
                  <a:pt x="962986" y="19858"/>
                  <a:pt x="1141111" y="0"/>
                </a:cubicBezTo>
                <a:cubicBezTo>
                  <a:pt x="1319236" y="-19858"/>
                  <a:pt x="1557023" y="49774"/>
                  <a:pt x="1753415" y="0"/>
                </a:cubicBezTo>
                <a:cubicBezTo>
                  <a:pt x="1949807" y="-49774"/>
                  <a:pt x="2031579" y="12057"/>
                  <a:pt x="2254390" y="0"/>
                </a:cubicBezTo>
                <a:cubicBezTo>
                  <a:pt x="2477202" y="-12057"/>
                  <a:pt x="2576502" y="55900"/>
                  <a:pt x="2783198" y="0"/>
                </a:cubicBezTo>
                <a:cubicBezTo>
                  <a:pt x="2811788" y="98260"/>
                  <a:pt x="2747151" y="284426"/>
                  <a:pt x="2783198" y="369332"/>
                </a:cubicBezTo>
                <a:cubicBezTo>
                  <a:pt x="2652019" y="383494"/>
                  <a:pt x="2498233" y="311647"/>
                  <a:pt x="2254390" y="369332"/>
                </a:cubicBezTo>
                <a:cubicBezTo>
                  <a:pt x="2010547" y="427017"/>
                  <a:pt x="1845709" y="310756"/>
                  <a:pt x="1642087" y="369332"/>
                </a:cubicBezTo>
                <a:cubicBezTo>
                  <a:pt x="1438465" y="427908"/>
                  <a:pt x="1162965" y="320535"/>
                  <a:pt x="1029783" y="369332"/>
                </a:cubicBezTo>
                <a:cubicBezTo>
                  <a:pt x="896601" y="418129"/>
                  <a:pt x="221698" y="303610"/>
                  <a:pt x="0" y="369332"/>
                </a:cubicBezTo>
                <a:cubicBezTo>
                  <a:pt x="-42091" y="258019"/>
                  <a:pt x="27732" y="1471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68F9"/>
                </a:solidFill>
              </a:rPr>
              <a:t>The random number is: </a:t>
            </a:r>
            <a:r>
              <a:rPr lang="en-US" b="1" dirty="0"/>
              <a:t>955</a:t>
            </a:r>
          </a:p>
        </p:txBody>
      </p:sp>
    </p:spTree>
    <p:extLst>
      <p:ext uri="{BB962C8B-B14F-4D97-AF65-F5344CB8AC3E}">
        <p14:creationId xmlns:p14="http://schemas.microsoft.com/office/powerpoint/2010/main" val="174513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7D5ADF0-19EF-4F54-82FD-C30A25151B71}"/>
              </a:ext>
            </a:extLst>
          </p:cNvPr>
          <p:cNvSpPr txBox="1"/>
          <p:nvPr/>
        </p:nvSpPr>
        <p:spPr>
          <a:xfrm>
            <a:off x="81280" y="772160"/>
            <a:ext cx="192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A764BF-D12B-4F06-8118-55DE1490A400}"/>
              </a:ext>
            </a:extLst>
          </p:cNvPr>
          <p:cNvSpPr txBox="1"/>
          <p:nvPr/>
        </p:nvSpPr>
        <p:spPr>
          <a:xfrm>
            <a:off x="81280" y="3556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Floating Points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7DC03A-ADDC-4A7B-9C16-0B06BEDF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03503-31F4-4480-B501-4824E497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5236AD-4D0A-4FF1-82CB-C17E4ACB04FD}"/>
              </a:ext>
            </a:extLst>
          </p:cNvPr>
          <p:cNvGrpSpPr/>
          <p:nvPr/>
        </p:nvGrpSpPr>
        <p:grpSpPr>
          <a:xfrm>
            <a:off x="276214" y="5374640"/>
            <a:ext cx="11394547" cy="844702"/>
            <a:chOff x="347334" y="4968240"/>
            <a:chExt cx="11394547" cy="8447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EFCAE8-0AD1-467C-88C8-02C07432EAD9}"/>
                </a:ext>
              </a:extLst>
            </p:cNvPr>
            <p:cNvSpPr txBox="1"/>
            <p:nvPr/>
          </p:nvSpPr>
          <p:spPr>
            <a:xfrm>
              <a:off x="1945700" y="5412832"/>
              <a:ext cx="3458063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num = </a:t>
              </a:r>
              <a:r>
                <a:rPr lang="pt-BR" sz="2000" b="1" dirty="0"/>
                <a:t>random</a:t>
              </a:r>
              <a:r>
                <a:rPr lang="pt-BR" sz="2000" dirty="0"/>
                <a:t>.</a:t>
              </a:r>
              <a:r>
                <a:rPr lang="pt-BR" sz="2000" b="1" dirty="0">
                  <a:solidFill>
                    <a:schemeClr val="accent5">
                      <a:lumMod val="75000"/>
                    </a:schemeClr>
                  </a:solidFill>
                </a:rPr>
                <a:t>uniform</a:t>
              </a:r>
              <a:r>
                <a:rPr lang="pt-BR" sz="2000" b="1" dirty="0"/>
                <a:t>(</a:t>
              </a:r>
              <a:r>
                <a:rPr lang="pt-BR" sz="2000" b="1" dirty="0">
                  <a:solidFill>
                    <a:schemeClr val="accent4">
                      <a:lumMod val="75000"/>
                    </a:schemeClr>
                  </a:solidFill>
                </a:rPr>
                <a:t>20, 25</a:t>
              </a:r>
              <a:r>
                <a:rPr lang="pt-BR" sz="2000" b="1" dirty="0"/>
                <a:t>)</a:t>
              </a:r>
              <a:endParaRPr lang="pt-BR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35771F-00A3-4BA5-9F91-3B347E19B9E0}"/>
                </a:ext>
              </a:extLst>
            </p:cNvPr>
            <p:cNvSpPr txBox="1"/>
            <p:nvPr/>
          </p:nvSpPr>
          <p:spPr>
            <a:xfrm>
              <a:off x="5472696" y="5412832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range: </a:t>
              </a:r>
              <a:r>
                <a:rPr lang="en-US" sz="2000" b="1" dirty="0"/>
                <a:t>  [a, b</a:t>
              </a:r>
              <a:r>
                <a:rPr lang="en-US" sz="2000" b="1" dirty="0">
                  <a:solidFill>
                    <a:srgbClr val="C00000"/>
                  </a:solidFill>
                </a:rPr>
                <a:t>]</a:t>
              </a:r>
              <a:endParaRPr lang="en-US" sz="20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4657E6-4BBD-4B32-BAEE-31C52D2ED067}"/>
                </a:ext>
              </a:extLst>
            </p:cNvPr>
            <p:cNvSpPr/>
            <p:nvPr/>
          </p:nvSpPr>
          <p:spPr>
            <a:xfrm>
              <a:off x="7304774" y="5412832"/>
              <a:ext cx="174990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ym typeface="Wingdings" panose="05000000000000000000" pitchFamily="2" charset="2"/>
                </a:rPr>
                <a:t> 20.0 to 25.0</a:t>
              </a:r>
              <a:endParaRPr lang="en-US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EC3812-97EC-4AB9-BD69-577D33AEE040}"/>
                </a:ext>
              </a:extLst>
            </p:cNvPr>
            <p:cNvSpPr txBox="1"/>
            <p:nvPr/>
          </p:nvSpPr>
          <p:spPr>
            <a:xfrm>
              <a:off x="9627200" y="5428221"/>
              <a:ext cx="2114681" cy="369332"/>
            </a:xfrm>
            <a:custGeom>
              <a:avLst/>
              <a:gdLst>
                <a:gd name="connsiteX0" fmla="*/ 0 w 2114681"/>
                <a:gd name="connsiteY0" fmla="*/ 0 h 369332"/>
                <a:gd name="connsiteX1" fmla="*/ 465230 w 2114681"/>
                <a:gd name="connsiteY1" fmla="*/ 0 h 369332"/>
                <a:gd name="connsiteX2" fmla="*/ 993900 w 2114681"/>
                <a:gd name="connsiteY2" fmla="*/ 0 h 369332"/>
                <a:gd name="connsiteX3" fmla="*/ 1543717 w 2114681"/>
                <a:gd name="connsiteY3" fmla="*/ 0 h 369332"/>
                <a:gd name="connsiteX4" fmla="*/ 2114681 w 2114681"/>
                <a:gd name="connsiteY4" fmla="*/ 0 h 369332"/>
                <a:gd name="connsiteX5" fmla="*/ 2114681 w 2114681"/>
                <a:gd name="connsiteY5" fmla="*/ 369332 h 369332"/>
                <a:gd name="connsiteX6" fmla="*/ 1649451 w 2114681"/>
                <a:gd name="connsiteY6" fmla="*/ 369332 h 369332"/>
                <a:gd name="connsiteX7" fmla="*/ 1141928 w 2114681"/>
                <a:gd name="connsiteY7" fmla="*/ 369332 h 369332"/>
                <a:gd name="connsiteX8" fmla="*/ 613257 w 2114681"/>
                <a:gd name="connsiteY8" fmla="*/ 369332 h 369332"/>
                <a:gd name="connsiteX9" fmla="*/ 0 w 2114681"/>
                <a:gd name="connsiteY9" fmla="*/ 369332 h 369332"/>
                <a:gd name="connsiteX10" fmla="*/ 0 w 2114681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4681" h="369332" extrusionOk="0">
                  <a:moveTo>
                    <a:pt x="0" y="0"/>
                  </a:moveTo>
                  <a:cubicBezTo>
                    <a:pt x="112915" y="-34791"/>
                    <a:pt x="275592" y="47714"/>
                    <a:pt x="465230" y="0"/>
                  </a:cubicBezTo>
                  <a:cubicBezTo>
                    <a:pt x="654868" y="-47714"/>
                    <a:pt x="735221" y="20987"/>
                    <a:pt x="993900" y="0"/>
                  </a:cubicBezTo>
                  <a:cubicBezTo>
                    <a:pt x="1252579" y="-20987"/>
                    <a:pt x="1291042" y="8494"/>
                    <a:pt x="1543717" y="0"/>
                  </a:cubicBezTo>
                  <a:cubicBezTo>
                    <a:pt x="1796392" y="-8494"/>
                    <a:pt x="1851261" y="33324"/>
                    <a:pt x="2114681" y="0"/>
                  </a:cubicBezTo>
                  <a:cubicBezTo>
                    <a:pt x="2120899" y="116412"/>
                    <a:pt x="2092148" y="224776"/>
                    <a:pt x="2114681" y="369332"/>
                  </a:cubicBezTo>
                  <a:cubicBezTo>
                    <a:pt x="1952046" y="421457"/>
                    <a:pt x="1750092" y="345098"/>
                    <a:pt x="1649451" y="369332"/>
                  </a:cubicBezTo>
                  <a:cubicBezTo>
                    <a:pt x="1548810" y="393566"/>
                    <a:pt x="1305542" y="333801"/>
                    <a:pt x="1141928" y="369332"/>
                  </a:cubicBezTo>
                  <a:cubicBezTo>
                    <a:pt x="978314" y="404863"/>
                    <a:pt x="811841" y="336430"/>
                    <a:pt x="613257" y="369332"/>
                  </a:cubicBezTo>
                  <a:cubicBezTo>
                    <a:pt x="414673" y="402234"/>
                    <a:pt x="259146" y="332607"/>
                    <a:pt x="0" y="369332"/>
                  </a:cubicBezTo>
                  <a:cubicBezTo>
                    <a:pt x="-21363" y="281168"/>
                    <a:pt x="29293" y="18442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24.85732985621774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EC8E03-AD21-45F7-8C51-9C11DB7F106A}"/>
                </a:ext>
              </a:extLst>
            </p:cNvPr>
            <p:cNvSpPr txBox="1"/>
            <p:nvPr/>
          </p:nvSpPr>
          <p:spPr>
            <a:xfrm>
              <a:off x="347334" y="4968240"/>
              <a:ext cx="499872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Consolas" panose="020B0609020204030204" pitchFamily="49" charset="0"/>
                </a:rPr>
                <a:t>uniform</a:t>
              </a:r>
              <a:r>
                <a:rPr lang="en-US" sz="1400" dirty="0">
                  <a:latin typeface="Consolas" panose="020B0609020204030204" pitchFamily="49" charset="0"/>
                </a:rPr>
                <a:t>(start, </a:t>
              </a:r>
              <a:r>
                <a:rPr lang="en-US" sz="14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stop_inclusive</a:t>
              </a:r>
              <a:r>
                <a:rPr lang="en-US" sz="1400" dirty="0">
                  <a:latin typeface="Consolas" panose="020B0609020204030204" pitchFamily="49" charset="0"/>
                </a:rPr>
                <a:t>, step)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0E76C0-190E-4A84-896B-1BB621B49B19}"/>
              </a:ext>
            </a:extLst>
          </p:cNvPr>
          <p:cNvGrpSpPr/>
          <p:nvPr/>
        </p:nvGrpSpPr>
        <p:grpSpPr>
          <a:xfrm>
            <a:off x="276214" y="4138506"/>
            <a:ext cx="11491247" cy="861750"/>
            <a:chOff x="347334" y="3732106"/>
            <a:chExt cx="11491247" cy="8617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B3119-4E6E-4A61-A9EB-21D6EE3A849C}"/>
                </a:ext>
              </a:extLst>
            </p:cNvPr>
            <p:cNvSpPr txBox="1"/>
            <p:nvPr/>
          </p:nvSpPr>
          <p:spPr>
            <a:xfrm>
              <a:off x="2550160" y="4193746"/>
              <a:ext cx="2795894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num = </a:t>
              </a:r>
              <a:r>
                <a:rPr lang="en-US" sz="2000" b="1" dirty="0"/>
                <a:t>random</a:t>
              </a:r>
              <a:r>
                <a:rPr lang="en-US" sz="2000" dirty="0"/>
                <a:t>.</a:t>
              </a:r>
              <a:r>
                <a:rPr lang="pt-BR" sz="2000" b="1" dirty="0">
                  <a:solidFill>
                    <a:schemeClr val="accent5">
                      <a:lumMod val="75000"/>
                    </a:schemeClr>
                  </a:solidFill>
                </a:rPr>
                <a:t>random</a:t>
              </a:r>
              <a:r>
                <a:rPr lang="en-US" sz="2000" b="1" dirty="0"/>
                <a:t>()</a:t>
              </a:r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8D3051-424E-44B5-9145-86EDE1A1D079}"/>
                </a:ext>
              </a:extLst>
            </p:cNvPr>
            <p:cNvSpPr txBox="1"/>
            <p:nvPr/>
          </p:nvSpPr>
          <p:spPr>
            <a:xfrm>
              <a:off x="5472696" y="4193746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range: </a:t>
              </a:r>
              <a:r>
                <a:rPr lang="en-US" sz="2000" b="1" dirty="0"/>
                <a:t>  [0, 1</a:t>
              </a:r>
              <a:r>
                <a:rPr lang="en-US" sz="2000" b="1" dirty="0">
                  <a:solidFill>
                    <a:srgbClr val="C00000"/>
                  </a:solidFill>
                </a:rPr>
                <a:t>)</a:t>
              </a:r>
              <a:endParaRPr lang="en-US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532565-DEA5-46C6-859D-56813F1E0A70}"/>
                </a:ext>
              </a:extLst>
            </p:cNvPr>
            <p:cNvSpPr/>
            <p:nvPr/>
          </p:nvSpPr>
          <p:spPr>
            <a:xfrm>
              <a:off x="7304774" y="4193746"/>
              <a:ext cx="1604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ym typeface="Wingdings" panose="05000000000000000000" pitchFamily="2" charset="2"/>
                </a:rPr>
                <a:t> 0.0 to &lt;1.0</a:t>
              </a:r>
              <a:endParaRPr lang="en-US" sz="20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439DC0-EC61-44B2-B261-D6C96676D6FA}"/>
                </a:ext>
              </a:extLst>
            </p:cNvPr>
            <p:cNvSpPr txBox="1"/>
            <p:nvPr/>
          </p:nvSpPr>
          <p:spPr>
            <a:xfrm>
              <a:off x="9606880" y="4209135"/>
              <a:ext cx="2231701" cy="369332"/>
            </a:xfrm>
            <a:custGeom>
              <a:avLst/>
              <a:gdLst>
                <a:gd name="connsiteX0" fmla="*/ 0 w 2231701"/>
                <a:gd name="connsiteY0" fmla="*/ 0 h 369332"/>
                <a:gd name="connsiteX1" fmla="*/ 490974 w 2231701"/>
                <a:gd name="connsiteY1" fmla="*/ 0 h 369332"/>
                <a:gd name="connsiteX2" fmla="*/ 1048899 w 2231701"/>
                <a:gd name="connsiteY2" fmla="*/ 0 h 369332"/>
                <a:gd name="connsiteX3" fmla="*/ 1629142 w 2231701"/>
                <a:gd name="connsiteY3" fmla="*/ 0 h 369332"/>
                <a:gd name="connsiteX4" fmla="*/ 2231701 w 2231701"/>
                <a:gd name="connsiteY4" fmla="*/ 0 h 369332"/>
                <a:gd name="connsiteX5" fmla="*/ 2231701 w 2231701"/>
                <a:gd name="connsiteY5" fmla="*/ 369332 h 369332"/>
                <a:gd name="connsiteX6" fmla="*/ 1740727 w 2231701"/>
                <a:gd name="connsiteY6" fmla="*/ 369332 h 369332"/>
                <a:gd name="connsiteX7" fmla="*/ 1205119 w 2231701"/>
                <a:gd name="connsiteY7" fmla="*/ 369332 h 369332"/>
                <a:gd name="connsiteX8" fmla="*/ 647193 w 2231701"/>
                <a:gd name="connsiteY8" fmla="*/ 369332 h 369332"/>
                <a:gd name="connsiteX9" fmla="*/ 0 w 2231701"/>
                <a:gd name="connsiteY9" fmla="*/ 369332 h 369332"/>
                <a:gd name="connsiteX10" fmla="*/ 0 w 2231701"/>
                <a:gd name="connsiteY10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1701" h="369332" extrusionOk="0">
                  <a:moveTo>
                    <a:pt x="0" y="0"/>
                  </a:moveTo>
                  <a:cubicBezTo>
                    <a:pt x="211044" y="-32066"/>
                    <a:pt x="351427" y="54255"/>
                    <a:pt x="490974" y="0"/>
                  </a:cubicBezTo>
                  <a:cubicBezTo>
                    <a:pt x="630521" y="-54255"/>
                    <a:pt x="875173" y="40869"/>
                    <a:pt x="1048899" y="0"/>
                  </a:cubicBezTo>
                  <a:cubicBezTo>
                    <a:pt x="1222625" y="-40869"/>
                    <a:pt x="1382711" y="56646"/>
                    <a:pt x="1629142" y="0"/>
                  </a:cubicBezTo>
                  <a:cubicBezTo>
                    <a:pt x="1875573" y="-56646"/>
                    <a:pt x="2097450" y="49989"/>
                    <a:pt x="2231701" y="0"/>
                  </a:cubicBezTo>
                  <a:cubicBezTo>
                    <a:pt x="2237919" y="116412"/>
                    <a:pt x="2209168" y="224776"/>
                    <a:pt x="2231701" y="369332"/>
                  </a:cubicBezTo>
                  <a:cubicBezTo>
                    <a:pt x="2109444" y="405237"/>
                    <a:pt x="1886312" y="349556"/>
                    <a:pt x="1740727" y="369332"/>
                  </a:cubicBezTo>
                  <a:cubicBezTo>
                    <a:pt x="1595142" y="389108"/>
                    <a:pt x="1462309" y="358859"/>
                    <a:pt x="1205119" y="369332"/>
                  </a:cubicBezTo>
                  <a:cubicBezTo>
                    <a:pt x="947929" y="379805"/>
                    <a:pt x="907992" y="353760"/>
                    <a:pt x="647193" y="369332"/>
                  </a:cubicBezTo>
                  <a:cubicBezTo>
                    <a:pt x="386394" y="384904"/>
                    <a:pt x="257822" y="368805"/>
                    <a:pt x="0" y="369332"/>
                  </a:cubicBezTo>
                  <a:cubicBezTo>
                    <a:pt x="-21363" y="281168"/>
                    <a:pt x="29293" y="18442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0.9509600623295121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C5A795-1F15-41AC-962C-31837F90B7B3}"/>
                </a:ext>
              </a:extLst>
            </p:cNvPr>
            <p:cNvSpPr txBox="1"/>
            <p:nvPr/>
          </p:nvSpPr>
          <p:spPr>
            <a:xfrm>
              <a:off x="347334" y="3732106"/>
              <a:ext cx="499872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latin typeface="Consolas" panose="020B0609020204030204" pitchFamily="49" charset="0"/>
                </a:rPr>
                <a:t>random()</a:t>
              </a:r>
              <a:endParaRPr lang="en-US" b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2D18F5-B876-438F-8491-12BD4C3D1EFA}"/>
              </a:ext>
            </a:extLst>
          </p:cNvPr>
          <p:cNvGrpSpPr/>
          <p:nvPr/>
        </p:nvGrpSpPr>
        <p:grpSpPr>
          <a:xfrm>
            <a:off x="278053" y="2495973"/>
            <a:ext cx="9507822" cy="848089"/>
            <a:chOff x="349173" y="2495973"/>
            <a:chExt cx="9507822" cy="848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6BD25-6E57-44AC-A865-95587C4E98C4}"/>
                </a:ext>
              </a:extLst>
            </p:cNvPr>
            <p:cNvSpPr txBox="1"/>
            <p:nvPr/>
          </p:nvSpPr>
          <p:spPr>
            <a:xfrm>
              <a:off x="1777898" y="2943952"/>
              <a:ext cx="3685176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num = </a:t>
              </a:r>
              <a:r>
                <a:rPr lang="en-US" sz="2000" b="1" dirty="0" err="1"/>
                <a:t>random</a:t>
              </a:r>
              <a:r>
                <a:rPr lang="en-US" sz="2000" dirty="0" err="1"/>
                <a:t>.</a:t>
              </a:r>
              <a:r>
                <a:rPr lang="en-US" sz="2000" b="1" dirty="0" err="1">
                  <a:solidFill>
                    <a:schemeClr val="accent5">
                      <a:lumMod val="75000"/>
                    </a:schemeClr>
                  </a:solidFill>
                </a:rPr>
                <a:t>randrange</a:t>
              </a:r>
              <a:r>
                <a:rPr lang="en-US" sz="2000" b="1" dirty="0"/>
                <a:t>(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1, 7, 2</a:t>
              </a:r>
              <a:r>
                <a:rPr lang="en-US" sz="2000" b="1" dirty="0"/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545B8B-A001-4AF4-817B-257EF47A90D9}"/>
                </a:ext>
              </a:extLst>
            </p:cNvPr>
            <p:cNvSpPr txBox="1"/>
            <p:nvPr/>
          </p:nvSpPr>
          <p:spPr>
            <a:xfrm>
              <a:off x="5472696" y="2943952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range: </a:t>
              </a:r>
              <a:r>
                <a:rPr lang="en-US" sz="2000" b="1" dirty="0"/>
                <a:t>  [a, b</a:t>
              </a:r>
              <a:r>
                <a:rPr lang="en-US" sz="2000" b="1" dirty="0">
                  <a:solidFill>
                    <a:srgbClr val="C00000"/>
                  </a:solidFill>
                </a:rPr>
                <a:t>)</a:t>
              </a:r>
              <a:endParaRPr lang="en-US" sz="20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181EBC-1A4C-4E66-ABCB-F63DE278C959}"/>
                </a:ext>
              </a:extLst>
            </p:cNvPr>
            <p:cNvSpPr/>
            <p:nvPr/>
          </p:nvSpPr>
          <p:spPr>
            <a:xfrm>
              <a:off x="7304774" y="2943952"/>
              <a:ext cx="11817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ym typeface="Wingdings" panose="05000000000000000000" pitchFamily="2" charset="2"/>
                </a:rPr>
                <a:t> [1,3,5]</a:t>
              </a:r>
              <a:endParaRPr lang="en-US" sz="2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E65318-ED44-419C-A423-85828D844E4C}"/>
                </a:ext>
              </a:extLst>
            </p:cNvPr>
            <p:cNvSpPr txBox="1"/>
            <p:nvPr/>
          </p:nvSpPr>
          <p:spPr>
            <a:xfrm>
              <a:off x="349173" y="2495973"/>
              <a:ext cx="420660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latin typeface="Consolas" panose="020B0609020204030204" pitchFamily="49" charset="0"/>
                </a:rPr>
                <a:t>randrange</a:t>
              </a:r>
              <a:r>
                <a:rPr lang="en-US" sz="1400" dirty="0">
                  <a:latin typeface="Consolas" panose="020B0609020204030204" pitchFamily="49" charset="0"/>
                </a:rPr>
                <a:t>(start, </a:t>
              </a:r>
              <a:r>
                <a:rPr lang="en-US" sz="14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stop_exclusive</a:t>
              </a:r>
              <a:r>
                <a:rPr lang="en-US" sz="1400" dirty="0">
                  <a:latin typeface="Consolas" panose="020B0609020204030204" pitchFamily="49" charset="0"/>
                </a:rPr>
                <a:t>, step)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759725-07D6-45A7-8511-C33288E343D0}"/>
                </a:ext>
              </a:extLst>
            </p:cNvPr>
            <p:cNvSpPr txBox="1"/>
            <p:nvPr/>
          </p:nvSpPr>
          <p:spPr>
            <a:xfrm>
              <a:off x="9555310" y="2963326"/>
              <a:ext cx="301685" cy="369332"/>
            </a:xfrm>
            <a:custGeom>
              <a:avLst/>
              <a:gdLst>
                <a:gd name="connsiteX0" fmla="*/ 0 w 301685"/>
                <a:gd name="connsiteY0" fmla="*/ 0 h 369332"/>
                <a:gd name="connsiteX1" fmla="*/ 301685 w 301685"/>
                <a:gd name="connsiteY1" fmla="*/ 0 h 369332"/>
                <a:gd name="connsiteX2" fmla="*/ 301685 w 301685"/>
                <a:gd name="connsiteY2" fmla="*/ 369332 h 369332"/>
                <a:gd name="connsiteX3" fmla="*/ 0 w 301685"/>
                <a:gd name="connsiteY3" fmla="*/ 369332 h 369332"/>
                <a:gd name="connsiteX4" fmla="*/ 0 w 301685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685" h="369332" extrusionOk="0">
                  <a:moveTo>
                    <a:pt x="0" y="0"/>
                  </a:moveTo>
                  <a:cubicBezTo>
                    <a:pt x="77383" y="-21538"/>
                    <a:pt x="234218" y="17624"/>
                    <a:pt x="301685" y="0"/>
                  </a:cubicBezTo>
                  <a:cubicBezTo>
                    <a:pt x="331529" y="167231"/>
                    <a:pt x="275018" y="213150"/>
                    <a:pt x="301685" y="369332"/>
                  </a:cubicBezTo>
                  <a:cubicBezTo>
                    <a:pt x="203732" y="370560"/>
                    <a:pt x="127998" y="336656"/>
                    <a:pt x="0" y="369332"/>
                  </a:cubicBezTo>
                  <a:cubicBezTo>
                    <a:pt x="-4298" y="289721"/>
                    <a:pt x="8923" y="14412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E15F99-CE4D-41CA-B619-9A6E34854864}"/>
              </a:ext>
            </a:extLst>
          </p:cNvPr>
          <p:cNvGrpSpPr/>
          <p:nvPr/>
        </p:nvGrpSpPr>
        <p:grpSpPr>
          <a:xfrm>
            <a:off x="276214" y="1259840"/>
            <a:ext cx="9481030" cy="836343"/>
            <a:chOff x="347334" y="1259840"/>
            <a:chExt cx="9481030" cy="8363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C836AA-F6D8-49F3-BB0C-C7B668B39029}"/>
                </a:ext>
              </a:extLst>
            </p:cNvPr>
            <p:cNvSpPr txBox="1"/>
            <p:nvPr/>
          </p:nvSpPr>
          <p:spPr>
            <a:xfrm>
              <a:off x="2286434" y="1696073"/>
              <a:ext cx="3118931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num = </a:t>
              </a:r>
              <a:r>
                <a:rPr lang="en-US" sz="2000" b="1" dirty="0"/>
                <a:t>random</a:t>
              </a:r>
              <a:r>
                <a:rPr lang="en-US" sz="2000" dirty="0"/>
                <a:t>.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randint</a:t>
              </a:r>
              <a:r>
                <a:rPr lang="en-US" sz="2000" b="1" dirty="0"/>
                <a:t>(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1, 5</a:t>
              </a:r>
              <a:r>
                <a:rPr lang="en-US" sz="2000" b="1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473C04-25F6-429D-A84A-A5EFA538E312}"/>
                </a:ext>
              </a:extLst>
            </p:cNvPr>
            <p:cNvSpPr txBox="1"/>
            <p:nvPr/>
          </p:nvSpPr>
          <p:spPr>
            <a:xfrm>
              <a:off x="5472696" y="1696073"/>
              <a:ext cx="1585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range: </a:t>
              </a:r>
              <a:r>
                <a:rPr lang="en-US" sz="2000" b="1" dirty="0"/>
                <a:t>  [a, b</a:t>
              </a:r>
              <a:r>
                <a:rPr lang="en-US" sz="2000" b="1" dirty="0">
                  <a:solidFill>
                    <a:srgbClr val="C00000"/>
                  </a:solidFill>
                </a:rPr>
                <a:t>]</a:t>
              </a:r>
              <a:endParaRPr lang="en-US" sz="2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88B2F8-9310-42B2-971B-315CCDC8033F}"/>
                </a:ext>
              </a:extLst>
            </p:cNvPr>
            <p:cNvSpPr txBox="1"/>
            <p:nvPr/>
          </p:nvSpPr>
          <p:spPr>
            <a:xfrm>
              <a:off x="347334" y="1259840"/>
              <a:ext cx="499872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latin typeface="Consolas" panose="020B0609020204030204" pitchFamily="49" charset="0"/>
                </a:rPr>
                <a:t>randint</a:t>
              </a:r>
              <a:r>
                <a:rPr lang="en-US" sz="1400" dirty="0">
                  <a:latin typeface="Consolas" panose="020B0609020204030204" pitchFamily="49" charset="0"/>
                </a:rPr>
                <a:t>(start, </a:t>
              </a:r>
              <a:r>
                <a:rPr lang="en-US" sz="14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stop_inclusive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F57330-9F58-4DEB-883C-864197224733}"/>
                </a:ext>
              </a:extLst>
            </p:cNvPr>
            <p:cNvSpPr txBox="1"/>
            <p:nvPr/>
          </p:nvSpPr>
          <p:spPr>
            <a:xfrm>
              <a:off x="9526679" y="1711462"/>
              <a:ext cx="301685" cy="369332"/>
            </a:xfrm>
            <a:custGeom>
              <a:avLst/>
              <a:gdLst>
                <a:gd name="connsiteX0" fmla="*/ 0 w 301685"/>
                <a:gd name="connsiteY0" fmla="*/ 0 h 369332"/>
                <a:gd name="connsiteX1" fmla="*/ 301685 w 301685"/>
                <a:gd name="connsiteY1" fmla="*/ 0 h 369332"/>
                <a:gd name="connsiteX2" fmla="*/ 301685 w 301685"/>
                <a:gd name="connsiteY2" fmla="*/ 369332 h 369332"/>
                <a:gd name="connsiteX3" fmla="*/ 0 w 301685"/>
                <a:gd name="connsiteY3" fmla="*/ 369332 h 369332"/>
                <a:gd name="connsiteX4" fmla="*/ 0 w 301685"/>
                <a:gd name="connsiteY4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685" h="369332" extrusionOk="0">
                  <a:moveTo>
                    <a:pt x="0" y="0"/>
                  </a:moveTo>
                  <a:cubicBezTo>
                    <a:pt x="77383" y="-21538"/>
                    <a:pt x="234218" y="17624"/>
                    <a:pt x="301685" y="0"/>
                  </a:cubicBezTo>
                  <a:cubicBezTo>
                    <a:pt x="331529" y="167231"/>
                    <a:pt x="275018" y="213150"/>
                    <a:pt x="301685" y="369332"/>
                  </a:cubicBezTo>
                  <a:cubicBezTo>
                    <a:pt x="203732" y="370560"/>
                    <a:pt x="127998" y="336656"/>
                    <a:pt x="0" y="369332"/>
                  </a:cubicBezTo>
                  <a:cubicBezTo>
                    <a:pt x="-4298" y="289721"/>
                    <a:pt x="8923" y="14412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73389432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07C56A-7B64-4884-AF04-555422D8EF05}"/>
                </a:ext>
              </a:extLst>
            </p:cNvPr>
            <p:cNvSpPr/>
            <p:nvPr/>
          </p:nvSpPr>
          <p:spPr>
            <a:xfrm>
              <a:off x="7304774" y="1696073"/>
              <a:ext cx="1572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ym typeface="Wingdings" panose="05000000000000000000" pitchFamily="2" charset="2"/>
                </a:rPr>
                <a:t> [1,2,3,4,5]</a:t>
              </a:r>
              <a:endParaRPr lang="en-US" sz="2000" dirty="0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9A3269-4205-4089-98F4-63D986833BFD}"/>
              </a:ext>
            </a:extLst>
          </p:cNvPr>
          <p:cNvCxnSpPr/>
          <p:nvPr/>
        </p:nvCxnSpPr>
        <p:spPr>
          <a:xfrm>
            <a:off x="0" y="3535680"/>
            <a:ext cx="12059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01F2E50-A730-4E05-B5B4-7A0909F56FDF}"/>
              </a:ext>
            </a:extLst>
          </p:cNvPr>
          <p:cNvSpPr/>
          <p:nvPr/>
        </p:nvSpPr>
        <p:spPr>
          <a:xfrm>
            <a:off x="139262" y="2322786"/>
            <a:ext cx="304800" cy="29428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FB06BEB3-F296-4DF7-8BC4-110116955973}"/>
              </a:ext>
            </a:extLst>
          </p:cNvPr>
          <p:cNvSpPr/>
          <p:nvPr/>
        </p:nvSpPr>
        <p:spPr>
          <a:xfrm>
            <a:off x="139262" y="3967655"/>
            <a:ext cx="304800" cy="29428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6CA2861C-2284-4F73-869B-A364B01351BE}"/>
              </a:ext>
            </a:extLst>
          </p:cNvPr>
          <p:cNvSpPr/>
          <p:nvPr/>
        </p:nvSpPr>
        <p:spPr>
          <a:xfrm>
            <a:off x="283780" y="6432331"/>
            <a:ext cx="141515" cy="1366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42274-20CC-4C31-A10F-BF9C3DBB6625}"/>
              </a:ext>
            </a:extLst>
          </p:cNvPr>
          <p:cNvSpPr txBox="1"/>
          <p:nvPr/>
        </p:nvSpPr>
        <p:spPr>
          <a:xfrm>
            <a:off x="451945" y="6337738"/>
            <a:ext cx="1643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Know these two! </a:t>
            </a:r>
          </a:p>
        </p:txBody>
      </p:sp>
    </p:spTree>
    <p:extLst>
      <p:ext uri="{BB962C8B-B14F-4D97-AF65-F5344CB8AC3E}">
        <p14:creationId xmlns:p14="http://schemas.microsoft.com/office/powerpoint/2010/main" val="40002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255D-70F1-4FEF-91C8-5DA96DB2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seed(value)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5633C3-8862-4126-832C-1FA90851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1160760" cy="5183652"/>
          </a:xfrm>
        </p:spPr>
        <p:txBody>
          <a:bodyPr>
            <a:normAutofit/>
          </a:bodyPr>
          <a:lstStyle/>
          <a:p>
            <a:r>
              <a:rPr lang="en-US" sz="2400" b="1" dirty="0"/>
              <a:t>All of the random functions discussed here are </a:t>
            </a:r>
            <a:r>
              <a:rPr lang="en-US" sz="2400" b="1" i="1" dirty="0"/>
              <a:t>Pseudorandom</a:t>
            </a:r>
            <a:r>
              <a:rPr lang="en-US" sz="2400" b="1" dirty="0"/>
              <a:t> Number Generators</a:t>
            </a:r>
          </a:p>
          <a:p>
            <a:pPr marL="800100" lvl="1" indent="-342900"/>
            <a:r>
              <a:rPr lang="en-US" dirty="0"/>
              <a:t>i.e. these functions use a seed value that is not random.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38B15-AB24-422C-9D7B-68E1386D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1F7C-FCE1-47CE-8C6B-2E90544947E3}"/>
              </a:ext>
            </a:extLst>
          </p:cNvPr>
          <p:cNvSpPr txBox="1"/>
          <p:nvPr/>
        </p:nvSpPr>
        <p:spPr>
          <a:xfrm>
            <a:off x="96696" y="2032000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Without specifying a Seed Value: it uses the system clock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8A62BC-4C6A-42E3-A4DA-C4DA5534600E}"/>
              </a:ext>
            </a:extLst>
          </p:cNvPr>
          <p:cNvGrpSpPr/>
          <p:nvPr/>
        </p:nvGrpSpPr>
        <p:grpSpPr>
          <a:xfrm>
            <a:off x="157656" y="2510374"/>
            <a:ext cx="5956316" cy="3543299"/>
            <a:chOff x="157656" y="2510374"/>
            <a:chExt cx="5956316" cy="35432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6C8179-18E7-47E1-ACEA-3CB7EB733F50}"/>
                </a:ext>
              </a:extLst>
            </p:cNvPr>
            <p:cNvSpPr txBox="1"/>
            <p:nvPr/>
          </p:nvSpPr>
          <p:spPr>
            <a:xfrm>
              <a:off x="157656" y="2510374"/>
              <a:ext cx="3499946" cy="24468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</a:rPr>
                <a:t>import random</a:t>
              </a:r>
            </a:p>
            <a:p>
              <a:endParaRPr lang="en-US" sz="1700" dirty="0"/>
            </a:p>
            <a:p>
              <a:r>
                <a:rPr lang="en-US" sz="1700" dirty="0"/>
                <a:t>def main():</a:t>
              </a:r>
            </a:p>
            <a:p>
              <a:endParaRPr lang="en-US" sz="1700" dirty="0"/>
            </a:p>
            <a:p>
              <a:r>
                <a:rPr lang="en-US" sz="1700" dirty="0"/>
                <a:t>    for num in range(0, 5):</a:t>
              </a:r>
            </a:p>
            <a:p>
              <a:r>
                <a:rPr lang="en-US" sz="1700" dirty="0"/>
                <a:t>        num = </a:t>
              </a:r>
              <a:r>
                <a:rPr lang="en-US" sz="1700" b="1" dirty="0" err="1"/>
                <a:t>random.randrange</a:t>
              </a:r>
              <a:r>
                <a:rPr lang="en-US" sz="1700" dirty="0"/>
                <a:t>(1,25)</a:t>
              </a:r>
            </a:p>
            <a:p>
              <a:r>
                <a:rPr lang="en-US" sz="1700" dirty="0"/>
                <a:t>        print('</a:t>
              </a:r>
              <a:r>
                <a:rPr lang="en-US" sz="1700" dirty="0" err="1"/>
                <a:t>randrange</a:t>
              </a:r>
              <a:r>
                <a:rPr lang="en-US" sz="1700" dirty="0"/>
                <a:t>:', num)</a:t>
              </a:r>
            </a:p>
            <a:p>
              <a:r>
                <a:rPr lang="en-US" sz="1700" dirty="0"/>
                <a:t>    </a:t>
              </a:r>
            </a:p>
            <a:p>
              <a:r>
                <a:rPr lang="en-US" sz="1700" dirty="0"/>
                <a:t>main() 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C5645E-EC66-4D2B-B396-0E8B423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589" y="2878236"/>
              <a:ext cx="1663726" cy="317543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E8E144-8C9D-42C1-A62A-48E1E3794DC9}"/>
                </a:ext>
              </a:extLst>
            </p:cNvPr>
            <p:cNvSpPr txBox="1"/>
            <p:nvPr/>
          </p:nvSpPr>
          <p:spPr>
            <a:xfrm>
              <a:off x="3668110" y="2565226"/>
              <a:ext cx="2445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Generates different values!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387F58-8B50-4F4E-91B6-243512898144}"/>
              </a:ext>
            </a:extLst>
          </p:cNvPr>
          <p:cNvSpPr txBox="1"/>
          <p:nvPr/>
        </p:nvSpPr>
        <p:spPr>
          <a:xfrm>
            <a:off x="6434083" y="2032000"/>
            <a:ext cx="23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Specifying a Seed Value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02FD6-C204-4A47-AECF-3FCEC30FA371}"/>
              </a:ext>
            </a:extLst>
          </p:cNvPr>
          <p:cNvGrpSpPr/>
          <p:nvPr/>
        </p:nvGrpSpPr>
        <p:grpSpPr>
          <a:xfrm>
            <a:off x="6515363" y="2510374"/>
            <a:ext cx="5603064" cy="3526408"/>
            <a:chOff x="6515363" y="2510374"/>
            <a:chExt cx="5603064" cy="35264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9B5920-5713-4EF8-9C02-BF020E4DA3C9}"/>
                </a:ext>
              </a:extLst>
            </p:cNvPr>
            <p:cNvSpPr txBox="1"/>
            <p:nvPr/>
          </p:nvSpPr>
          <p:spPr>
            <a:xfrm>
              <a:off x="6515363" y="2510374"/>
              <a:ext cx="3491123" cy="297004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rgbClr val="C00000"/>
                  </a:solidFill>
                </a:rPr>
                <a:t>import random</a:t>
              </a:r>
            </a:p>
            <a:p>
              <a:endParaRPr lang="en-US" sz="1700" dirty="0"/>
            </a:p>
            <a:p>
              <a:r>
                <a:rPr lang="en-US" sz="1700" dirty="0"/>
                <a:t>def main():</a:t>
              </a:r>
            </a:p>
            <a:p>
              <a:endParaRPr lang="en-US" sz="1700" dirty="0"/>
            </a:p>
            <a:p>
              <a:r>
                <a:rPr lang="en-US" sz="1700" dirty="0"/>
                <a:t>    </a:t>
              </a:r>
              <a:r>
                <a:rPr lang="en-US" sz="1700" b="1" dirty="0">
                  <a:highlight>
                    <a:srgbClr val="EFE5F7"/>
                  </a:highlight>
                </a:rPr>
                <a:t>random</a:t>
              </a:r>
              <a:r>
                <a:rPr lang="en-US" sz="1700" dirty="0">
                  <a:highlight>
                    <a:srgbClr val="EFE5F7"/>
                  </a:highlight>
                </a:rPr>
                <a:t>.</a:t>
              </a:r>
              <a:r>
                <a:rPr lang="en-US" sz="1700" b="1" dirty="0">
                  <a:solidFill>
                    <a:schemeClr val="accent5">
                      <a:lumMod val="75000"/>
                    </a:schemeClr>
                  </a:solidFill>
                  <a:highlight>
                    <a:srgbClr val="EFE5F7"/>
                  </a:highlight>
                </a:rPr>
                <a:t>seed</a:t>
              </a:r>
              <a:r>
                <a:rPr lang="en-US" sz="1700" b="1" dirty="0">
                  <a:solidFill>
                    <a:schemeClr val="accent4">
                      <a:lumMod val="75000"/>
                    </a:schemeClr>
                  </a:solidFill>
                  <a:highlight>
                    <a:srgbClr val="EFE5F7"/>
                  </a:highlight>
                </a:rPr>
                <a:t>(20)</a:t>
              </a:r>
            </a:p>
            <a:p>
              <a:endParaRPr lang="en-US" sz="1700" dirty="0"/>
            </a:p>
            <a:p>
              <a:r>
                <a:rPr lang="en-US" sz="1700" dirty="0"/>
                <a:t>    for num in range(0, 5):</a:t>
              </a:r>
            </a:p>
            <a:p>
              <a:r>
                <a:rPr lang="en-US" sz="1700" dirty="0"/>
                <a:t>        num = </a:t>
              </a:r>
              <a:r>
                <a:rPr lang="en-US" sz="1700" b="1" dirty="0" err="1"/>
                <a:t>random.randrange</a:t>
              </a:r>
              <a:r>
                <a:rPr lang="en-US" sz="1700" dirty="0"/>
                <a:t>(1,25)</a:t>
              </a:r>
            </a:p>
            <a:p>
              <a:r>
                <a:rPr lang="en-US" sz="1700" dirty="0"/>
                <a:t>        print('</a:t>
              </a:r>
              <a:r>
                <a:rPr lang="en-US" sz="1700" dirty="0" err="1"/>
                <a:t>randrange</a:t>
              </a:r>
              <a:r>
                <a:rPr lang="en-US" sz="1700" dirty="0"/>
                <a:t>:', num)    </a:t>
              </a:r>
            </a:p>
            <a:p>
              <a:endParaRPr lang="en-US" sz="1700" dirty="0"/>
            </a:p>
            <a:p>
              <a:r>
                <a:rPr lang="en-US" sz="1700" dirty="0"/>
                <a:t>main() </a:t>
              </a:r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0FC97DE8-CA41-48DA-B2F8-F9EF85371439}"/>
                </a:ext>
              </a:extLst>
            </p:cNvPr>
            <p:cNvSpPr/>
            <p:nvPr/>
          </p:nvSpPr>
          <p:spPr>
            <a:xfrm>
              <a:off x="8405648" y="3571918"/>
              <a:ext cx="261257" cy="25224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28F9851-795D-478F-BC1B-F6C4C060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032" y="2878236"/>
              <a:ext cx="1646835" cy="31585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5D8A1B-D3EA-4040-9D5C-C0CF3DA51046}"/>
                </a:ext>
              </a:extLst>
            </p:cNvPr>
            <p:cNvSpPr txBox="1"/>
            <p:nvPr/>
          </p:nvSpPr>
          <p:spPr>
            <a:xfrm>
              <a:off x="9949372" y="2565226"/>
              <a:ext cx="2169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Generates same values!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54564F-2D6A-458A-B3F8-D6D607F72A85}"/>
              </a:ext>
            </a:extLst>
          </p:cNvPr>
          <p:cNvCxnSpPr/>
          <p:nvPr/>
        </p:nvCxnSpPr>
        <p:spPr>
          <a:xfrm>
            <a:off x="6211614" y="2017986"/>
            <a:ext cx="0" cy="4624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5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2995</Words>
  <Application>Microsoft Macintosh PowerPoint</Application>
  <PresentationFormat>Widescreen</PresentationFormat>
  <Paragraphs>539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Garamond</vt:lpstr>
      <vt:lpstr>Wingdings</vt:lpstr>
      <vt:lpstr>Office Theme</vt:lpstr>
      <vt:lpstr>MIS 3301 Intro. to Business Programming Logic</vt:lpstr>
      <vt:lpstr>Outline</vt:lpstr>
      <vt:lpstr>Standard Library</vt:lpstr>
      <vt:lpstr>Standard Library</vt:lpstr>
      <vt:lpstr>Importing Modules</vt:lpstr>
      <vt:lpstr>Random Module</vt:lpstr>
      <vt:lpstr>Calling functions of a Module</vt:lpstr>
      <vt:lpstr>Random Functions</vt:lpstr>
      <vt:lpstr>seed(value)</vt:lpstr>
      <vt:lpstr>Math Module</vt:lpstr>
      <vt:lpstr>Math Module</vt:lpstr>
      <vt:lpstr>Global Constants &amp; Variables</vt:lpstr>
      <vt:lpstr>Global Constants</vt:lpstr>
      <vt:lpstr>Global Variables</vt:lpstr>
      <vt:lpstr>Global Variables</vt:lpstr>
      <vt:lpstr>Global Variables</vt:lpstr>
      <vt:lpstr>Global Variables are not recommended!</vt:lpstr>
      <vt:lpstr>Nesting &amp; Embedding Functions</vt:lpstr>
      <vt:lpstr>Nesting &amp; Embedding Functions</vt:lpstr>
      <vt:lpstr>Nesting &amp; Embedding Functions cont.</vt:lpstr>
      <vt:lpstr>Nesting &amp; Embedding Functions cont.</vt:lpstr>
      <vt:lpstr>Creating your own Modules</vt:lpstr>
      <vt:lpstr>Creating Modules</vt:lpstr>
      <vt:lpstr>FYI…Storing your Modules in a Different Folder</vt:lpstr>
      <vt:lpstr>Other </vt:lpstr>
      <vt:lpstr>Debugging Tip</vt:lpstr>
      <vt:lpstr>Returning Values in Simple Functions</vt:lpstr>
      <vt:lpstr>Passing Immutable Objects</vt:lpstr>
      <vt:lpstr>Keyword: None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2020-10-03T13:04:33Z</dcterms:created>
  <dcterms:modified xsi:type="dcterms:W3CDTF">2022-04-27T21:32:20Z</dcterms:modified>
</cp:coreProperties>
</file>