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sldIdLst>
    <p:sldId id="394" r:id="rId2"/>
    <p:sldId id="345" r:id="rId3"/>
    <p:sldId id="379" r:id="rId4"/>
    <p:sldId id="380" r:id="rId5"/>
    <p:sldId id="402" r:id="rId6"/>
    <p:sldId id="401" r:id="rId7"/>
    <p:sldId id="403" r:id="rId8"/>
    <p:sldId id="404" r:id="rId9"/>
    <p:sldId id="405" r:id="rId10"/>
    <p:sldId id="406" r:id="rId11"/>
    <p:sldId id="3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829B3-A9F2-4A81-BDC1-34175C8C4CF3}" v="86" dt="2020-10-09T12:59:07.128"/>
    <p1510:client id="{709A9F80-CADA-4F86-A224-64DF9BDCCA1F}" v="1" dt="2020-10-09T13:21:08.317"/>
    <p1510:client id="{72D2F668-3486-48E8-89EF-213A5B81782D}" v="278" dt="2020-10-09T16:55:29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8097-26B3-453D-83A8-E2A335850B4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1C7E-E15D-4739-9932-6198B526F3C0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79B0-6294-48F8-869B-A813FACB26DF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99C1-4408-479D-94D8-725704982BC3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92DF-1865-4143-85BC-8053983B4EF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73EA-9E5C-4013-A10E-40C36EDD2EF0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B8F-AB9D-448B-9D49-AD7037A760A9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E160-A4F9-4722-90CB-E8576F2F446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7DD-F07A-4D55-9336-8031E0691771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F928-64DD-473C-B42D-9AB9318A9FC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Standard Library &amp; Modules; Random Functions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2803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8404-947C-4A5F-B1B7-DC5D75CC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uniform(start, </a:t>
            </a:r>
            <a:r>
              <a:rPr lang="en-US" sz="3200" dirty="0" err="1">
                <a:latin typeface="Consolas" panose="020B0609020204030204" pitchFamily="49" charset="0"/>
              </a:rPr>
              <a:t>stop_inclusive</a:t>
            </a:r>
            <a:r>
              <a:rPr lang="en-US" sz="3200" dirty="0">
                <a:latin typeface="Consolas" panose="020B0609020204030204" pitchFamily="49" charset="0"/>
              </a:rPr>
              <a:t>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8AB4D5-977F-4EA0-9991-120F38D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Generates a random floating point between the start &amp; stop values </a:t>
            </a:r>
            <a:r>
              <a:rPr lang="en-US" sz="2400" i="1" dirty="0"/>
              <a:t>inclusive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858C1-7074-4BEE-8BBF-2BA77C2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75CFE-20DE-4EFC-ABE1-A207584CC2A7}"/>
              </a:ext>
            </a:extLst>
          </p:cNvPr>
          <p:cNvSpPr txBox="1"/>
          <p:nvPr/>
        </p:nvSpPr>
        <p:spPr>
          <a:xfrm>
            <a:off x="772160" y="1954530"/>
            <a:ext cx="4104640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 random</a:t>
            </a:r>
          </a:p>
          <a:p>
            <a:endParaRPr lang="en-US" dirty="0"/>
          </a:p>
          <a:p>
            <a:r>
              <a:rPr lang="en-US" dirty="0"/>
              <a:t>def main():</a:t>
            </a:r>
            <a:r>
              <a:rPr lang="pt-BR" dirty="0"/>
              <a:t>    </a:t>
            </a:r>
          </a:p>
          <a:p>
            <a:r>
              <a:rPr lang="pt-BR" dirty="0"/>
              <a:t>    num = </a:t>
            </a:r>
            <a:r>
              <a:rPr lang="pt-BR" b="1" dirty="0"/>
              <a:t>random</a:t>
            </a:r>
            <a:r>
              <a:rPr lang="pt-BR" dirty="0"/>
              <a:t>.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uniform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(1.0, 100.0)</a:t>
            </a:r>
            <a:r>
              <a:rPr lang="pt-BR" dirty="0"/>
              <a:t>  </a:t>
            </a:r>
          </a:p>
          <a:p>
            <a:r>
              <a:rPr lang="pt-BR" dirty="0"/>
              <a:t>    print('uniform:', num)</a:t>
            </a:r>
          </a:p>
          <a:p>
            <a:endParaRPr lang="en-US" dirty="0"/>
          </a:p>
          <a:p>
            <a:r>
              <a:rPr lang="en-US" dirty="0"/>
              <a:t>main()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9A23AB-792B-4993-A2E9-C66BD1812DA7}"/>
              </a:ext>
            </a:extLst>
          </p:cNvPr>
          <p:cNvGrpSpPr/>
          <p:nvPr/>
        </p:nvGrpSpPr>
        <p:grpSpPr>
          <a:xfrm>
            <a:off x="7051040" y="2120046"/>
            <a:ext cx="3123195" cy="1700292"/>
            <a:chOff x="9743440" y="1439326"/>
            <a:chExt cx="3123195" cy="17002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2277EF-BB0E-452D-B9A3-DCF0FF0C170F}"/>
                </a:ext>
              </a:extLst>
            </p:cNvPr>
            <p:cNvSpPr txBox="1"/>
            <p:nvPr/>
          </p:nvSpPr>
          <p:spPr>
            <a:xfrm>
              <a:off x="9783675" y="1794926"/>
              <a:ext cx="3082960" cy="369332"/>
            </a:xfrm>
            <a:custGeom>
              <a:avLst/>
              <a:gdLst>
                <a:gd name="connsiteX0" fmla="*/ 0 w 3082960"/>
                <a:gd name="connsiteY0" fmla="*/ 0 h 369332"/>
                <a:gd name="connsiteX1" fmla="*/ 421338 w 3082960"/>
                <a:gd name="connsiteY1" fmla="*/ 0 h 369332"/>
                <a:gd name="connsiteX2" fmla="*/ 935165 w 3082960"/>
                <a:gd name="connsiteY2" fmla="*/ 0 h 369332"/>
                <a:gd name="connsiteX3" fmla="*/ 1479821 w 3082960"/>
                <a:gd name="connsiteY3" fmla="*/ 0 h 369332"/>
                <a:gd name="connsiteX4" fmla="*/ 1901159 w 3082960"/>
                <a:gd name="connsiteY4" fmla="*/ 0 h 369332"/>
                <a:gd name="connsiteX5" fmla="*/ 2353326 w 3082960"/>
                <a:gd name="connsiteY5" fmla="*/ 0 h 369332"/>
                <a:gd name="connsiteX6" fmla="*/ 3082960 w 3082960"/>
                <a:gd name="connsiteY6" fmla="*/ 0 h 369332"/>
                <a:gd name="connsiteX7" fmla="*/ 3082960 w 3082960"/>
                <a:gd name="connsiteY7" fmla="*/ 369332 h 369332"/>
                <a:gd name="connsiteX8" fmla="*/ 2661622 w 3082960"/>
                <a:gd name="connsiteY8" fmla="*/ 369332 h 369332"/>
                <a:gd name="connsiteX9" fmla="*/ 2240284 w 3082960"/>
                <a:gd name="connsiteY9" fmla="*/ 369332 h 369332"/>
                <a:gd name="connsiteX10" fmla="*/ 1818946 w 3082960"/>
                <a:gd name="connsiteY10" fmla="*/ 369332 h 369332"/>
                <a:gd name="connsiteX11" fmla="*/ 1335949 w 3082960"/>
                <a:gd name="connsiteY11" fmla="*/ 369332 h 369332"/>
                <a:gd name="connsiteX12" fmla="*/ 852952 w 3082960"/>
                <a:gd name="connsiteY12" fmla="*/ 369332 h 369332"/>
                <a:gd name="connsiteX13" fmla="*/ 0 w 3082960"/>
                <a:gd name="connsiteY13" fmla="*/ 369332 h 369332"/>
                <a:gd name="connsiteX14" fmla="*/ 0 w 3082960"/>
                <a:gd name="connsiteY1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82960" h="369332" extrusionOk="0">
                  <a:moveTo>
                    <a:pt x="0" y="0"/>
                  </a:moveTo>
                  <a:cubicBezTo>
                    <a:pt x="148920" y="-17960"/>
                    <a:pt x="231243" y="972"/>
                    <a:pt x="421338" y="0"/>
                  </a:cubicBezTo>
                  <a:cubicBezTo>
                    <a:pt x="611433" y="-972"/>
                    <a:pt x="810581" y="51909"/>
                    <a:pt x="935165" y="0"/>
                  </a:cubicBezTo>
                  <a:cubicBezTo>
                    <a:pt x="1059749" y="-51909"/>
                    <a:pt x="1326362" y="28629"/>
                    <a:pt x="1479821" y="0"/>
                  </a:cubicBezTo>
                  <a:cubicBezTo>
                    <a:pt x="1633280" y="-28629"/>
                    <a:pt x="1743183" y="14012"/>
                    <a:pt x="1901159" y="0"/>
                  </a:cubicBezTo>
                  <a:cubicBezTo>
                    <a:pt x="2059135" y="-14012"/>
                    <a:pt x="2255933" y="36910"/>
                    <a:pt x="2353326" y="0"/>
                  </a:cubicBezTo>
                  <a:cubicBezTo>
                    <a:pt x="2450719" y="-36910"/>
                    <a:pt x="2726763" y="85913"/>
                    <a:pt x="3082960" y="0"/>
                  </a:cubicBezTo>
                  <a:cubicBezTo>
                    <a:pt x="3083774" y="93061"/>
                    <a:pt x="3068807" y="210447"/>
                    <a:pt x="3082960" y="369332"/>
                  </a:cubicBezTo>
                  <a:cubicBezTo>
                    <a:pt x="2951943" y="391819"/>
                    <a:pt x="2835346" y="342456"/>
                    <a:pt x="2661622" y="369332"/>
                  </a:cubicBezTo>
                  <a:cubicBezTo>
                    <a:pt x="2487898" y="396208"/>
                    <a:pt x="2412761" y="323687"/>
                    <a:pt x="2240284" y="369332"/>
                  </a:cubicBezTo>
                  <a:cubicBezTo>
                    <a:pt x="2067807" y="414977"/>
                    <a:pt x="2024705" y="365669"/>
                    <a:pt x="1818946" y="369332"/>
                  </a:cubicBezTo>
                  <a:cubicBezTo>
                    <a:pt x="1613187" y="372995"/>
                    <a:pt x="1467333" y="334286"/>
                    <a:pt x="1335949" y="369332"/>
                  </a:cubicBezTo>
                  <a:cubicBezTo>
                    <a:pt x="1204565" y="404378"/>
                    <a:pt x="1083073" y="354722"/>
                    <a:pt x="852952" y="369332"/>
                  </a:cubicBezTo>
                  <a:cubicBezTo>
                    <a:pt x="622831" y="383942"/>
                    <a:pt x="180277" y="359279"/>
                    <a:pt x="0" y="369332"/>
                  </a:cubicBezTo>
                  <a:cubicBezTo>
                    <a:pt x="-20312" y="190440"/>
                    <a:pt x="5134" y="121389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uniform: 45.02491412454513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DA20D9-B54C-4CAB-8283-0CD32E2A60CD}"/>
                </a:ext>
              </a:extLst>
            </p:cNvPr>
            <p:cNvSpPr txBox="1"/>
            <p:nvPr/>
          </p:nvSpPr>
          <p:spPr>
            <a:xfrm>
              <a:off x="9782810" y="1439326"/>
              <a:ext cx="1378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1</a:t>
              </a:r>
              <a:r>
                <a:rPr lang="en-US" i="1" baseline="30000" dirty="0"/>
                <a:t>st</a:t>
              </a:r>
              <a:r>
                <a:rPr lang="en-US" i="1" dirty="0"/>
                <a:t> execution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AEBB71-9604-452F-94A6-1EC103BE9BDE}"/>
                </a:ext>
              </a:extLst>
            </p:cNvPr>
            <p:cNvSpPr txBox="1"/>
            <p:nvPr/>
          </p:nvSpPr>
          <p:spPr>
            <a:xfrm>
              <a:off x="9783675" y="2770286"/>
              <a:ext cx="2978636" cy="369332"/>
            </a:xfrm>
            <a:custGeom>
              <a:avLst/>
              <a:gdLst>
                <a:gd name="connsiteX0" fmla="*/ 0 w 2978636"/>
                <a:gd name="connsiteY0" fmla="*/ 0 h 369332"/>
                <a:gd name="connsiteX1" fmla="*/ 506368 w 2978636"/>
                <a:gd name="connsiteY1" fmla="*/ 0 h 369332"/>
                <a:gd name="connsiteX2" fmla="*/ 1102095 w 2978636"/>
                <a:gd name="connsiteY2" fmla="*/ 0 h 369332"/>
                <a:gd name="connsiteX3" fmla="*/ 1727609 w 2978636"/>
                <a:gd name="connsiteY3" fmla="*/ 0 h 369332"/>
                <a:gd name="connsiteX4" fmla="*/ 2233977 w 2978636"/>
                <a:gd name="connsiteY4" fmla="*/ 0 h 369332"/>
                <a:gd name="connsiteX5" fmla="*/ 2978636 w 2978636"/>
                <a:gd name="connsiteY5" fmla="*/ 0 h 369332"/>
                <a:gd name="connsiteX6" fmla="*/ 2978636 w 2978636"/>
                <a:gd name="connsiteY6" fmla="*/ 369332 h 369332"/>
                <a:gd name="connsiteX7" fmla="*/ 2412695 w 2978636"/>
                <a:gd name="connsiteY7" fmla="*/ 369332 h 369332"/>
                <a:gd name="connsiteX8" fmla="*/ 1816968 w 2978636"/>
                <a:gd name="connsiteY8" fmla="*/ 369332 h 369332"/>
                <a:gd name="connsiteX9" fmla="*/ 1310600 w 2978636"/>
                <a:gd name="connsiteY9" fmla="*/ 369332 h 369332"/>
                <a:gd name="connsiteX10" fmla="*/ 804232 w 2978636"/>
                <a:gd name="connsiteY10" fmla="*/ 369332 h 369332"/>
                <a:gd name="connsiteX11" fmla="*/ 0 w 2978636"/>
                <a:gd name="connsiteY11" fmla="*/ 369332 h 369332"/>
                <a:gd name="connsiteX12" fmla="*/ 0 w 2978636"/>
                <a:gd name="connsiteY12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636" h="369332" extrusionOk="0">
                  <a:moveTo>
                    <a:pt x="0" y="0"/>
                  </a:moveTo>
                  <a:cubicBezTo>
                    <a:pt x="110138" y="-5513"/>
                    <a:pt x="254198" y="30354"/>
                    <a:pt x="506368" y="0"/>
                  </a:cubicBezTo>
                  <a:cubicBezTo>
                    <a:pt x="758538" y="-30354"/>
                    <a:pt x="830499" y="8227"/>
                    <a:pt x="1102095" y="0"/>
                  </a:cubicBezTo>
                  <a:cubicBezTo>
                    <a:pt x="1373691" y="-8227"/>
                    <a:pt x="1437371" y="55158"/>
                    <a:pt x="1727609" y="0"/>
                  </a:cubicBezTo>
                  <a:cubicBezTo>
                    <a:pt x="2017847" y="-55158"/>
                    <a:pt x="1986168" y="917"/>
                    <a:pt x="2233977" y="0"/>
                  </a:cubicBezTo>
                  <a:cubicBezTo>
                    <a:pt x="2481786" y="-917"/>
                    <a:pt x="2815643" y="72615"/>
                    <a:pt x="2978636" y="0"/>
                  </a:cubicBezTo>
                  <a:cubicBezTo>
                    <a:pt x="3014033" y="114412"/>
                    <a:pt x="2972909" y="216191"/>
                    <a:pt x="2978636" y="369332"/>
                  </a:cubicBezTo>
                  <a:cubicBezTo>
                    <a:pt x="2798025" y="373799"/>
                    <a:pt x="2607946" y="335276"/>
                    <a:pt x="2412695" y="369332"/>
                  </a:cubicBezTo>
                  <a:cubicBezTo>
                    <a:pt x="2217444" y="403388"/>
                    <a:pt x="2033463" y="350634"/>
                    <a:pt x="1816968" y="369332"/>
                  </a:cubicBezTo>
                  <a:cubicBezTo>
                    <a:pt x="1600473" y="388030"/>
                    <a:pt x="1495123" y="315239"/>
                    <a:pt x="1310600" y="369332"/>
                  </a:cubicBezTo>
                  <a:cubicBezTo>
                    <a:pt x="1126077" y="423425"/>
                    <a:pt x="974020" y="332148"/>
                    <a:pt x="804232" y="369332"/>
                  </a:cubicBezTo>
                  <a:cubicBezTo>
                    <a:pt x="634444" y="406516"/>
                    <a:pt x="395971" y="308295"/>
                    <a:pt x="0" y="369332"/>
                  </a:cubicBezTo>
                  <a:cubicBezTo>
                    <a:pt x="-21242" y="280921"/>
                    <a:pt x="43" y="140298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uniform: 90.71365505017872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019417-5EAA-4AC8-ABEA-3B678B6CEBF7}"/>
                </a:ext>
              </a:extLst>
            </p:cNvPr>
            <p:cNvSpPr txBox="1"/>
            <p:nvPr/>
          </p:nvSpPr>
          <p:spPr>
            <a:xfrm>
              <a:off x="9743440" y="2384206"/>
              <a:ext cx="1457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2</a:t>
              </a:r>
              <a:r>
                <a:rPr lang="en-US" i="1" baseline="30000" dirty="0"/>
                <a:t>nd</a:t>
              </a:r>
              <a:r>
                <a:rPr lang="en-US" i="1" dirty="0"/>
                <a:t>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6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255D-70F1-4FEF-91C8-5DA96DB2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seed(value)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5633C3-8862-4126-832C-1FA90851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1160760" cy="5183652"/>
          </a:xfrm>
        </p:spPr>
        <p:txBody>
          <a:bodyPr>
            <a:normAutofit/>
          </a:bodyPr>
          <a:lstStyle/>
          <a:p>
            <a:r>
              <a:rPr lang="en-US" sz="2400" b="1" dirty="0"/>
              <a:t>All of the random functions discussed here are </a:t>
            </a:r>
            <a:r>
              <a:rPr lang="en-US" sz="2400" b="1" i="1" dirty="0"/>
              <a:t>Pseudorandom</a:t>
            </a:r>
            <a:r>
              <a:rPr lang="en-US" sz="2400" b="1" dirty="0"/>
              <a:t> Number Generators</a:t>
            </a:r>
          </a:p>
          <a:p>
            <a:pPr marL="800100" lvl="1" indent="-342900"/>
            <a:r>
              <a:rPr lang="en-US" dirty="0"/>
              <a:t>They use a seed value that is not random.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38B15-AB24-422C-9D7B-68E1386D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8179-18E7-47E1-ACEA-3CB7EB733F50}"/>
              </a:ext>
            </a:extLst>
          </p:cNvPr>
          <p:cNvSpPr txBox="1"/>
          <p:nvPr/>
        </p:nvSpPr>
        <p:spPr>
          <a:xfrm>
            <a:off x="304800" y="2489199"/>
            <a:ext cx="3515360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 random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endParaRPr lang="en-US" dirty="0"/>
          </a:p>
          <a:p>
            <a:r>
              <a:rPr lang="en-US" dirty="0"/>
              <a:t>    for num in range(0, 5):</a:t>
            </a:r>
          </a:p>
          <a:p>
            <a:r>
              <a:rPr lang="en-US" dirty="0"/>
              <a:t>        num = </a:t>
            </a:r>
            <a:r>
              <a:rPr lang="en-US" b="1" dirty="0"/>
              <a:t>random.randint</a:t>
            </a:r>
            <a:r>
              <a:rPr lang="en-US" dirty="0"/>
              <a:t>(1,100)</a:t>
            </a:r>
          </a:p>
          <a:p>
            <a:r>
              <a:rPr lang="en-US" dirty="0"/>
              <a:t>        print('randint:', num)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main()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B5920-5713-4EF8-9C02-BF020E4DA3C9}"/>
              </a:ext>
            </a:extLst>
          </p:cNvPr>
          <p:cNvSpPr txBox="1"/>
          <p:nvPr/>
        </p:nvSpPr>
        <p:spPr>
          <a:xfrm>
            <a:off x="6736080" y="2489199"/>
            <a:ext cx="3515360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 random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random</a:t>
            </a:r>
            <a:r>
              <a:rPr lang="en-US" dirty="0"/>
              <a:t>.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seed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(20)</a:t>
            </a:r>
          </a:p>
          <a:p>
            <a:endParaRPr lang="en-US" dirty="0"/>
          </a:p>
          <a:p>
            <a:r>
              <a:rPr lang="en-US" dirty="0"/>
              <a:t>    for num in range(0, 5):</a:t>
            </a:r>
          </a:p>
          <a:p>
            <a:r>
              <a:rPr lang="en-US" dirty="0"/>
              <a:t>        num = </a:t>
            </a:r>
            <a:r>
              <a:rPr lang="en-US" b="1" dirty="0"/>
              <a:t>random.randint</a:t>
            </a:r>
            <a:r>
              <a:rPr lang="en-US" dirty="0"/>
              <a:t>(1,100)</a:t>
            </a:r>
          </a:p>
          <a:p>
            <a:r>
              <a:rPr lang="en-US" dirty="0"/>
              <a:t>        print('randint:', num)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main()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1F7C-FCE1-47CE-8C6B-2E90544947E3}"/>
              </a:ext>
            </a:extLst>
          </p:cNvPr>
          <p:cNvSpPr txBox="1"/>
          <p:nvPr/>
        </p:nvSpPr>
        <p:spPr>
          <a:xfrm>
            <a:off x="243840" y="203200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Without specifying a Seed Value: uses the system clock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87F58-8B50-4F4E-91B6-243512898144}"/>
              </a:ext>
            </a:extLst>
          </p:cNvPr>
          <p:cNvSpPr txBox="1"/>
          <p:nvPr/>
        </p:nvSpPr>
        <p:spPr>
          <a:xfrm>
            <a:off x="6654800" y="2052320"/>
            <a:ext cx="23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Specifying a Seed Value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2311-4D8A-4C92-8E0A-C492B8C46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" t="3039" b="1653"/>
          <a:stretch/>
        </p:blipFill>
        <p:spPr>
          <a:xfrm>
            <a:off x="3972559" y="2489199"/>
            <a:ext cx="1650365" cy="3495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CD057D-F0D5-4E87-B645-9FC2E151F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7" t="1322" r="-1" b="2170"/>
          <a:stretch/>
        </p:blipFill>
        <p:spPr>
          <a:xfrm>
            <a:off x="10454640" y="2489199"/>
            <a:ext cx="1625282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E6C0-2BF2-4967-A882-AAD1089C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FC5E01-F181-4B4D-980A-34DCE285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Standard Library</a:t>
            </a:r>
          </a:p>
          <a:p>
            <a:pPr lvl="1"/>
            <a:r>
              <a:rPr lang="en-US" dirty="0"/>
              <a:t>Consists of all functions that have been pre-written and are automatically installed when we install Python.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These functions are known as </a:t>
            </a:r>
            <a:r>
              <a:rPr lang="en-US" i="1" dirty="0"/>
              <a:t>Library Functions.</a:t>
            </a:r>
          </a:p>
          <a:p>
            <a:pPr lvl="2"/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Built-in Functions </a:t>
            </a:r>
            <a:r>
              <a:rPr lang="en-US" dirty="0"/>
              <a:t>– built into the Interpreter and you just invoke them when needed.</a:t>
            </a:r>
          </a:p>
          <a:p>
            <a:pPr lvl="3"/>
            <a:r>
              <a:rPr lang="en-US" dirty="0"/>
              <a:t>print(), input(), float(), int(), format(), etc.</a:t>
            </a:r>
            <a:br>
              <a:rPr lang="en-US" dirty="0"/>
            </a:br>
            <a:endParaRPr lang="en-US" dirty="0"/>
          </a:p>
          <a:p>
            <a:pPr lvl="2"/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Modules</a:t>
            </a:r>
          </a:p>
          <a:p>
            <a:pPr lvl="3"/>
            <a:r>
              <a:rPr lang="en-US" dirty="0"/>
              <a:t>Modules are files containing additional functions. They are organized by topics.</a:t>
            </a:r>
          </a:p>
          <a:p>
            <a:pPr lvl="3"/>
            <a:r>
              <a:rPr lang="en-US" dirty="0"/>
              <a:t>In order to use these functions, you must </a:t>
            </a:r>
            <a:r>
              <a:rPr lang="en-US" i="1" dirty="0"/>
              <a:t>import</a:t>
            </a:r>
            <a:r>
              <a:rPr lang="en-US" dirty="0"/>
              <a:t> the module/file into your code.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dirty="0"/>
              <a:t>Here are two that were installed when you installed Python</a:t>
            </a:r>
          </a:p>
          <a:p>
            <a:pPr lvl="4"/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random</a:t>
            </a:r>
          </a:p>
          <a:p>
            <a:pPr lvl="4"/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math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FA209-E452-4338-81EA-3924E250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1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</a:t>
            </a:r>
          </a:p>
        </p:txBody>
      </p:sp>
    </p:spTree>
    <p:extLst>
      <p:ext uri="{BB962C8B-B14F-4D97-AF65-F5344CB8AC3E}">
        <p14:creationId xmlns:p14="http://schemas.microsoft.com/office/powerpoint/2010/main" val="33362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458D9-572D-4F67-9A51-973DBB64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Generating Random Numbers</a:t>
            </a:r>
          </a:p>
          <a:p>
            <a:pPr lvl="1"/>
            <a:r>
              <a:rPr lang="en-US" dirty="0"/>
              <a:t>Integers</a:t>
            </a:r>
          </a:p>
          <a:p>
            <a:pPr lvl="2"/>
            <a:r>
              <a:rPr lang="en-US" b="1" dirty="0"/>
              <a:t>randint()</a:t>
            </a:r>
          </a:p>
          <a:p>
            <a:pPr lvl="2"/>
            <a:r>
              <a:rPr lang="en-US" b="1" dirty="0"/>
              <a:t>randrange()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Floating Points</a:t>
            </a:r>
          </a:p>
          <a:p>
            <a:pPr lvl="2"/>
            <a:r>
              <a:rPr lang="en-US" b="1" dirty="0"/>
              <a:t>random()</a:t>
            </a:r>
          </a:p>
          <a:p>
            <a:pPr lvl="2"/>
            <a:r>
              <a:rPr lang="en-US" b="1" dirty="0"/>
              <a:t>uniform()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Seed Value</a:t>
            </a:r>
          </a:p>
          <a:p>
            <a:pPr lvl="2"/>
            <a:r>
              <a:rPr lang="en-US" b="1" dirty="0"/>
              <a:t>seed()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8404-947C-4A5F-B1B7-DC5D75CC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Functions from a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858C1-7074-4BEE-8BBF-2BA77C2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09E40-7208-43DF-B1F1-4320E0515030}"/>
              </a:ext>
            </a:extLst>
          </p:cNvPr>
          <p:cNvSpPr txBox="1"/>
          <p:nvPr/>
        </p:nvSpPr>
        <p:spPr>
          <a:xfrm>
            <a:off x="4511040" y="1731010"/>
            <a:ext cx="3101105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random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num =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dirty="0"/>
              <a:t>.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randint</a:t>
            </a:r>
            <a:r>
              <a:rPr lang="en-US" dirty="0"/>
              <a:t>(1,10)</a:t>
            </a:r>
          </a:p>
          <a:p>
            <a:endParaRPr lang="en-US" dirty="0"/>
          </a:p>
          <a:p>
            <a:r>
              <a:rPr lang="en-US" dirty="0"/>
              <a:t>main()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95589E-7151-4B2D-ABE8-47A76EFCD390}"/>
              </a:ext>
            </a:extLst>
          </p:cNvPr>
          <p:cNvGrpSpPr/>
          <p:nvPr/>
        </p:nvGrpSpPr>
        <p:grpSpPr>
          <a:xfrm>
            <a:off x="1320800" y="1737360"/>
            <a:ext cx="3230880" cy="369332"/>
            <a:chOff x="477520" y="2479040"/>
            <a:chExt cx="3230880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E878A3-4646-46F0-90A2-A825CE3E35EE}"/>
                </a:ext>
              </a:extLst>
            </p:cNvPr>
            <p:cNvSpPr txBox="1"/>
            <p:nvPr/>
          </p:nvSpPr>
          <p:spPr>
            <a:xfrm>
              <a:off x="477520" y="2479040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Import the module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D01B41-D51A-40A7-91C4-3C8277FAF204}"/>
                </a:ext>
              </a:extLst>
            </p:cNvPr>
            <p:cNvCxnSpPr/>
            <p:nvPr/>
          </p:nvCxnSpPr>
          <p:spPr>
            <a:xfrm>
              <a:off x="2844800" y="2663706"/>
              <a:ext cx="8636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11ED12-5F8F-495B-9A22-1C0969270984}"/>
              </a:ext>
            </a:extLst>
          </p:cNvPr>
          <p:cNvGrpSpPr/>
          <p:nvPr/>
        </p:nvGrpSpPr>
        <p:grpSpPr>
          <a:xfrm>
            <a:off x="5019040" y="2875280"/>
            <a:ext cx="2717411" cy="2292251"/>
            <a:chOff x="477520" y="1513840"/>
            <a:chExt cx="2717411" cy="22922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18F98E-FAE9-4617-82E8-49D826AADD85}"/>
                </a:ext>
              </a:extLst>
            </p:cNvPr>
            <p:cNvSpPr txBox="1"/>
            <p:nvPr/>
          </p:nvSpPr>
          <p:spPr>
            <a:xfrm>
              <a:off x="477520" y="3159760"/>
              <a:ext cx="2717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Preface the function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with the module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04D1C5-A794-4D88-AA57-1B6B8CB8C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" y="1513840"/>
              <a:ext cx="0" cy="1717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DE5D89-5FB2-43FD-A137-A494D7A33467}"/>
              </a:ext>
            </a:extLst>
          </p:cNvPr>
          <p:cNvGrpSpPr/>
          <p:nvPr/>
        </p:nvGrpSpPr>
        <p:grpSpPr>
          <a:xfrm>
            <a:off x="6203048" y="2905760"/>
            <a:ext cx="2970686" cy="1520091"/>
            <a:chOff x="706488" y="1513840"/>
            <a:chExt cx="2970686" cy="15200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0005FC-89AC-4BE4-BBF2-3788015A39A0}"/>
                </a:ext>
              </a:extLst>
            </p:cNvPr>
            <p:cNvSpPr txBox="1"/>
            <p:nvPr/>
          </p:nvSpPr>
          <p:spPr>
            <a:xfrm>
              <a:off x="706488" y="2387600"/>
              <a:ext cx="2970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Use a dot notation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Then the function name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F9F052-3053-497C-8D59-036307A5F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" y="1513840"/>
              <a:ext cx="0" cy="9161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5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C23B-A49E-4BB5-A554-BB09B2B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Syntax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2091-624B-4F5A-8EA4-8EB045C1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Inclusive [a, b</a:t>
            </a:r>
            <a:r>
              <a:rPr lang="en-US" b="1" dirty="0">
                <a:solidFill>
                  <a:srgbClr val="C00000"/>
                </a:solidFill>
              </a:rPr>
              <a:t>]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Exclusive [a, b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3556-AC7B-461F-90EE-751FB7B9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B00ECE-07EF-42B2-8DC6-E47A5C2D3A73}"/>
              </a:ext>
            </a:extLst>
          </p:cNvPr>
          <p:cNvGrpSpPr/>
          <p:nvPr/>
        </p:nvGrpSpPr>
        <p:grpSpPr>
          <a:xfrm>
            <a:off x="1441450" y="1524000"/>
            <a:ext cx="7072630" cy="1066800"/>
            <a:chOff x="2193290" y="2885440"/>
            <a:chExt cx="7072630" cy="1066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CFFED8-1298-4A43-9230-1A0B737E5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290" y="2885440"/>
              <a:ext cx="6972300" cy="10668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CE6CF6-2B32-476D-849F-A70F0989F02C}"/>
                </a:ext>
              </a:extLst>
            </p:cNvPr>
            <p:cNvSpPr/>
            <p:nvPr/>
          </p:nvSpPr>
          <p:spPr>
            <a:xfrm>
              <a:off x="8310880" y="3403600"/>
              <a:ext cx="955040" cy="52832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47AB5E9-44B0-473A-AEAA-D7DF4D776248}"/>
              </a:ext>
            </a:extLst>
          </p:cNvPr>
          <p:cNvGrpSpPr/>
          <p:nvPr/>
        </p:nvGrpSpPr>
        <p:grpSpPr>
          <a:xfrm>
            <a:off x="1543050" y="4254182"/>
            <a:ext cx="7237095" cy="1133475"/>
            <a:chOff x="2323465" y="4609782"/>
            <a:chExt cx="7237095" cy="11334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D0CF33-ABC9-4355-B5D0-FD0D7321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3465" y="4609782"/>
              <a:ext cx="7219950" cy="113347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71E756-1D8D-425F-A3BF-A2A1B384A3A6}"/>
                </a:ext>
              </a:extLst>
            </p:cNvPr>
            <p:cNvSpPr/>
            <p:nvPr/>
          </p:nvSpPr>
          <p:spPr>
            <a:xfrm>
              <a:off x="8605520" y="5090160"/>
              <a:ext cx="955040" cy="52832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627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8404-947C-4A5F-B1B7-DC5D75CC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randint(start, </a:t>
            </a:r>
            <a:r>
              <a:rPr lang="en-US" sz="3200" dirty="0" err="1">
                <a:latin typeface="Consolas" panose="020B0609020204030204" pitchFamily="49" charset="0"/>
              </a:rPr>
              <a:t>stop_inclusive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2E35981-D07D-4ED1-8825-8899D4E3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Generates a random integer between the start &amp; stop values </a:t>
            </a:r>
            <a:r>
              <a:rPr lang="en-US" sz="2400" i="1" dirty="0"/>
              <a:t>inclusive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858C1-7074-4BEE-8BBF-2BA77C2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09E40-7208-43DF-B1F1-4320E0515030}"/>
              </a:ext>
            </a:extLst>
          </p:cNvPr>
          <p:cNvSpPr txBox="1"/>
          <p:nvPr/>
        </p:nvSpPr>
        <p:spPr>
          <a:xfrm>
            <a:off x="772160" y="1948191"/>
            <a:ext cx="4010970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 random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num = </a:t>
            </a:r>
            <a:r>
              <a:rPr lang="en-US" b="1" dirty="0"/>
              <a:t>random</a:t>
            </a:r>
            <a:r>
              <a:rPr lang="en-US" dirty="0"/>
              <a:t>.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randint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1,5</a:t>
            </a:r>
            <a:r>
              <a:rPr lang="en-US" dirty="0"/>
              <a:t>)  #inclusive</a:t>
            </a:r>
          </a:p>
          <a:p>
            <a:r>
              <a:rPr lang="en-US" dirty="0"/>
              <a:t>    print('randint:', num)</a:t>
            </a:r>
          </a:p>
          <a:p>
            <a:endParaRPr lang="en-US" dirty="0"/>
          </a:p>
          <a:p>
            <a:r>
              <a:rPr lang="en-US" dirty="0"/>
              <a:t>main()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7CF6F-734C-4AF9-A2F2-E03AA16C744E}"/>
              </a:ext>
            </a:extLst>
          </p:cNvPr>
          <p:cNvGrpSpPr/>
          <p:nvPr/>
        </p:nvGrpSpPr>
        <p:grpSpPr>
          <a:xfrm>
            <a:off x="9758680" y="2001947"/>
            <a:ext cx="1457579" cy="1923812"/>
            <a:chOff x="10419080" y="1239520"/>
            <a:chExt cx="1457579" cy="19238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24033-6154-4462-9076-9ECEECEAA9AC}"/>
                </a:ext>
              </a:extLst>
            </p:cNvPr>
            <p:cNvSpPr txBox="1"/>
            <p:nvPr/>
          </p:nvSpPr>
          <p:spPr>
            <a:xfrm>
              <a:off x="10599706" y="1595120"/>
              <a:ext cx="1096326" cy="369332"/>
            </a:xfrm>
            <a:custGeom>
              <a:avLst/>
              <a:gdLst>
                <a:gd name="connsiteX0" fmla="*/ 0 w 1096326"/>
                <a:gd name="connsiteY0" fmla="*/ 0 h 369332"/>
                <a:gd name="connsiteX1" fmla="*/ 515273 w 1096326"/>
                <a:gd name="connsiteY1" fmla="*/ 0 h 369332"/>
                <a:gd name="connsiteX2" fmla="*/ 1096326 w 1096326"/>
                <a:gd name="connsiteY2" fmla="*/ 0 h 369332"/>
                <a:gd name="connsiteX3" fmla="*/ 1096326 w 1096326"/>
                <a:gd name="connsiteY3" fmla="*/ 369332 h 369332"/>
                <a:gd name="connsiteX4" fmla="*/ 559126 w 1096326"/>
                <a:gd name="connsiteY4" fmla="*/ 369332 h 369332"/>
                <a:gd name="connsiteX5" fmla="*/ 0 w 1096326"/>
                <a:gd name="connsiteY5" fmla="*/ 369332 h 369332"/>
                <a:gd name="connsiteX6" fmla="*/ 0 w 1096326"/>
                <a:gd name="connsiteY6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6326" h="369332" extrusionOk="0">
                  <a:moveTo>
                    <a:pt x="0" y="0"/>
                  </a:moveTo>
                  <a:cubicBezTo>
                    <a:pt x="149952" y="-43779"/>
                    <a:pt x="388953" y="49936"/>
                    <a:pt x="515273" y="0"/>
                  </a:cubicBezTo>
                  <a:cubicBezTo>
                    <a:pt x="641593" y="-49936"/>
                    <a:pt x="825179" y="48536"/>
                    <a:pt x="1096326" y="0"/>
                  </a:cubicBezTo>
                  <a:cubicBezTo>
                    <a:pt x="1121725" y="76718"/>
                    <a:pt x="1077787" y="201504"/>
                    <a:pt x="1096326" y="369332"/>
                  </a:cubicBezTo>
                  <a:cubicBezTo>
                    <a:pt x="834020" y="373973"/>
                    <a:pt x="726873" y="355483"/>
                    <a:pt x="559126" y="369332"/>
                  </a:cubicBezTo>
                  <a:cubicBezTo>
                    <a:pt x="391379" y="383181"/>
                    <a:pt x="216263" y="352526"/>
                    <a:pt x="0" y="369332"/>
                  </a:cubicBezTo>
                  <a:cubicBezTo>
                    <a:pt x="-14291" y="245205"/>
                    <a:pt x="9346" y="15484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randint: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1E0A0D-5A2C-4FCB-8C49-F698A416FE03}"/>
                </a:ext>
              </a:extLst>
            </p:cNvPr>
            <p:cNvSpPr txBox="1"/>
            <p:nvPr/>
          </p:nvSpPr>
          <p:spPr>
            <a:xfrm>
              <a:off x="10458450" y="1239520"/>
              <a:ext cx="1378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1</a:t>
              </a:r>
              <a:r>
                <a:rPr lang="en-US" i="1" baseline="30000" dirty="0"/>
                <a:t>st</a:t>
              </a:r>
              <a:r>
                <a:rPr lang="en-US" i="1" dirty="0"/>
                <a:t> execution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717E-0E7F-4121-9F60-1BCC8219285A}"/>
                </a:ext>
              </a:extLst>
            </p:cNvPr>
            <p:cNvSpPr txBox="1"/>
            <p:nvPr/>
          </p:nvSpPr>
          <p:spPr>
            <a:xfrm>
              <a:off x="10599706" y="2794000"/>
              <a:ext cx="1096326" cy="369332"/>
            </a:xfrm>
            <a:custGeom>
              <a:avLst/>
              <a:gdLst>
                <a:gd name="connsiteX0" fmla="*/ 0 w 1096326"/>
                <a:gd name="connsiteY0" fmla="*/ 0 h 369332"/>
                <a:gd name="connsiteX1" fmla="*/ 515273 w 1096326"/>
                <a:gd name="connsiteY1" fmla="*/ 0 h 369332"/>
                <a:gd name="connsiteX2" fmla="*/ 1096326 w 1096326"/>
                <a:gd name="connsiteY2" fmla="*/ 0 h 369332"/>
                <a:gd name="connsiteX3" fmla="*/ 1096326 w 1096326"/>
                <a:gd name="connsiteY3" fmla="*/ 369332 h 369332"/>
                <a:gd name="connsiteX4" fmla="*/ 559126 w 1096326"/>
                <a:gd name="connsiteY4" fmla="*/ 369332 h 369332"/>
                <a:gd name="connsiteX5" fmla="*/ 0 w 1096326"/>
                <a:gd name="connsiteY5" fmla="*/ 369332 h 369332"/>
                <a:gd name="connsiteX6" fmla="*/ 0 w 1096326"/>
                <a:gd name="connsiteY6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6326" h="369332" extrusionOk="0">
                  <a:moveTo>
                    <a:pt x="0" y="0"/>
                  </a:moveTo>
                  <a:cubicBezTo>
                    <a:pt x="149952" y="-43779"/>
                    <a:pt x="388953" y="49936"/>
                    <a:pt x="515273" y="0"/>
                  </a:cubicBezTo>
                  <a:cubicBezTo>
                    <a:pt x="641593" y="-49936"/>
                    <a:pt x="825179" y="48536"/>
                    <a:pt x="1096326" y="0"/>
                  </a:cubicBezTo>
                  <a:cubicBezTo>
                    <a:pt x="1121725" y="76718"/>
                    <a:pt x="1077787" y="201504"/>
                    <a:pt x="1096326" y="369332"/>
                  </a:cubicBezTo>
                  <a:cubicBezTo>
                    <a:pt x="834020" y="373973"/>
                    <a:pt x="726873" y="355483"/>
                    <a:pt x="559126" y="369332"/>
                  </a:cubicBezTo>
                  <a:cubicBezTo>
                    <a:pt x="391379" y="383181"/>
                    <a:pt x="216263" y="352526"/>
                    <a:pt x="0" y="369332"/>
                  </a:cubicBezTo>
                  <a:cubicBezTo>
                    <a:pt x="-14291" y="245205"/>
                    <a:pt x="9346" y="15484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randint: 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AB397B-AE12-4485-9FEF-F3BC60EC1B28}"/>
                </a:ext>
              </a:extLst>
            </p:cNvPr>
            <p:cNvSpPr txBox="1"/>
            <p:nvPr/>
          </p:nvSpPr>
          <p:spPr>
            <a:xfrm>
              <a:off x="10419080" y="2438400"/>
              <a:ext cx="1457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2</a:t>
              </a:r>
              <a:r>
                <a:rPr lang="en-US" i="1" baseline="30000" dirty="0"/>
                <a:t>nd</a:t>
              </a:r>
              <a:r>
                <a:rPr lang="en-US" i="1" dirty="0"/>
                <a:t> execution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4970407-F6CF-4BA0-B562-0C4AF1CC3839}"/>
              </a:ext>
            </a:extLst>
          </p:cNvPr>
          <p:cNvSpPr txBox="1"/>
          <p:nvPr/>
        </p:nvSpPr>
        <p:spPr>
          <a:xfrm>
            <a:off x="5050051" y="2733021"/>
            <a:ext cx="2185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Valid list: </a:t>
            </a:r>
            <a:r>
              <a:rPr lang="en-US" sz="2400" b="1" dirty="0"/>
              <a:t>  [a, b</a:t>
            </a:r>
            <a:r>
              <a:rPr lang="en-US" sz="2400" b="1" dirty="0">
                <a:solidFill>
                  <a:srgbClr val="C00000"/>
                </a:solidFill>
              </a:rPr>
              <a:t>]</a:t>
            </a:r>
            <a:endParaRPr lang="en-US" sz="2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363384-72F8-4487-B36F-EA9E9B3043A3}"/>
              </a:ext>
            </a:extLst>
          </p:cNvPr>
          <p:cNvSpPr/>
          <p:nvPr/>
        </p:nvSpPr>
        <p:spPr>
          <a:xfrm>
            <a:off x="7173915" y="2733021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   [1,2,3,4,5]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34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8404-947C-4A5F-B1B7-DC5D75CC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randrange(start, </a:t>
            </a:r>
            <a:r>
              <a:rPr lang="en-US" sz="3200" dirty="0" err="1">
                <a:latin typeface="Consolas" panose="020B0609020204030204" pitchFamily="49" charset="0"/>
              </a:rPr>
              <a:t>stop_exclusive</a:t>
            </a:r>
            <a:r>
              <a:rPr lang="en-US" sz="3200" dirty="0">
                <a:latin typeface="Consolas" panose="020B0609020204030204" pitchFamily="49" charset="0"/>
              </a:rPr>
              <a:t>, step)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D2B7EBB-F2EC-492B-B5D8-AE2F4F70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Generates a random integer between the start &amp; stop values </a:t>
            </a:r>
            <a:r>
              <a:rPr lang="en-US" sz="2400" i="1" dirty="0"/>
              <a:t>exclusive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858C1-7074-4BEE-8BBF-2BA77C2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09E40-7208-43DF-B1F1-4320E0515030}"/>
              </a:ext>
            </a:extLst>
          </p:cNvPr>
          <p:cNvSpPr txBox="1"/>
          <p:nvPr/>
        </p:nvSpPr>
        <p:spPr>
          <a:xfrm>
            <a:off x="772160" y="1385570"/>
            <a:ext cx="3637280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 random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num = </a:t>
            </a:r>
            <a:r>
              <a:rPr lang="en-US" b="1" dirty="0"/>
              <a:t>random</a:t>
            </a:r>
            <a:r>
              <a:rPr lang="en-US" dirty="0"/>
              <a:t>.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randrange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(5)</a:t>
            </a:r>
            <a:r>
              <a:rPr lang="en-US" dirty="0"/>
              <a:t>  </a:t>
            </a:r>
          </a:p>
          <a:p>
            <a:r>
              <a:rPr lang="en-US" dirty="0"/>
              <a:t>    print('randrange:', num)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main()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1BA2-B9F1-4468-B84D-DD1491881339}"/>
              </a:ext>
            </a:extLst>
          </p:cNvPr>
          <p:cNvSpPr txBox="1"/>
          <p:nvPr/>
        </p:nvSpPr>
        <p:spPr>
          <a:xfrm>
            <a:off x="4694451" y="2170400"/>
            <a:ext cx="211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Valid list:</a:t>
            </a:r>
            <a:r>
              <a:rPr lang="en-US" sz="2400" b="1" dirty="0"/>
              <a:t>  [a, b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7CD6D-30E0-425E-9C3B-D4EC3FFAD855}"/>
              </a:ext>
            </a:extLst>
          </p:cNvPr>
          <p:cNvSpPr txBox="1"/>
          <p:nvPr/>
        </p:nvSpPr>
        <p:spPr>
          <a:xfrm>
            <a:off x="772160" y="3844509"/>
            <a:ext cx="3650295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 random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num = </a:t>
            </a:r>
            <a:r>
              <a:rPr lang="en-US" b="1" dirty="0"/>
              <a:t>random</a:t>
            </a:r>
            <a:r>
              <a:rPr lang="en-US" dirty="0"/>
              <a:t>.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randrange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(1, 7, 2)</a:t>
            </a:r>
            <a:r>
              <a:rPr lang="en-US" dirty="0"/>
              <a:t>  </a:t>
            </a:r>
          </a:p>
          <a:p>
            <a:r>
              <a:rPr lang="en-US" dirty="0"/>
              <a:t>    print('randrange:', num)</a:t>
            </a:r>
          </a:p>
          <a:p>
            <a:endParaRPr lang="en-US" dirty="0"/>
          </a:p>
          <a:p>
            <a:r>
              <a:rPr lang="en-US" dirty="0"/>
              <a:t>main()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005E7-03B4-4C6A-BF96-00CAE3124F29}"/>
              </a:ext>
            </a:extLst>
          </p:cNvPr>
          <p:cNvSpPr txBox="1"/>
          <p:nvPr/>
        </p:nvSpPr>
        <p:spPr>
          <a:xfrm>
            <a:off x="4694451" y="4629339"/>
            <a:ext cx="218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Valid list: </a:t>
            </a:r>
            <a:r>
              <a:rPr lang="en-US" sz="2400" b="1" dirty="0"/>
              <a:t>  [a, b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  <a:endParaRPr lang="en-US" sz="24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0F3FCE-92A6-4218-8D8E-A8EAA5FFD242}"/>
              </a:ext>
            </a:extLst>
          </p:cNvPr>
          <p:cNvGrpSpPr/>
          <p:nvPr/>
        </p:nvGrpSpPr>
        <p:grpSpPr>
          <a:xfrm>
            <a:off x="9743440" y="1551086"/>
            <a:ext cx="1457579" cy="1700292"/>
            <a:chOff x="9743440" y="1439326"/>
            <a:chExt cx="1457579" cy="17002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A15802-1F41-461F-9A53-6101F9F47F51}"/>
                </a:ext>
              </a:extLst>
            </p:cNvPr>
            <p:cNvSpPr txBox="1"/>
            <p:nvPr/>
          </p:nvSpPr>
          <p:spPr>
            <a:xfrm>
              <a:off x="9783675" y="1794926"/>
              <a:ext cx="1377108" cy="369332"/>
            </a:xfrm>
            <a:custGeom>
              <a:avLst/>
              <a:gdLst>
                <a:gd name="connsiteX0" fmla="*/ 0 w 1377108"/>
                <a:gd name="connsiteY0" fmla="*/ 0 h 369332"/>
                <a:gd name="connsiteX1" fmla="*/ 417723 w 1377108"/>
                <a:gd name="connsiteY1" fmla="*/ 0 h 369332"/>
                <a:gd name="connsiteX2" fmla="*/ 876759 w 1377108"/>
                <a:gd name="connsiteY2" fmla="*/ 0 h 369332"/>
                <a:gd name="connsiteX3" fmla="*/ 1377108 w 1377108"/>
                <a:gd name="connsiteY3" fmla="*/ 0 h 369332"/>
                <a:gd name="connsiteX4" fmla="*/ 1377108 w 1377108"/>
                <a:gd name="connsiteY4" fmla="*/ 369332 h 369332"/>
                <a:gd name="connsiteX5" fmla="*/ 945614 w 1377108"/>
                <a:gd name="connsiteY5" fmla="*/ 369332 h 369332"/>
                <a:gd name="connsiteX6" fmla="*/ 500349 w 1377108"/>
                <a:gd name="connsiteY6" fmla="*/ 369332 h 369332"/>
                <a:gd name="connsiteX7" fmla="*/ 0 w 1377108"/>
                <a:gd name="connsiteY7" fmla="*/ 369332 h 369332"/>
                <a:gd name="connsiteX8" fmla="*/ 0 w 1377108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7108" h="369332" extrusionOk="0">
                  <a:moveTo>
                    <a:pt x="0" y="0"/>
                  </a:moveTo>
                  <a:cubicBezTo>
                    <a:pt x="131965" y="-20970"/>
                    <a:pt x="247910" y="11607"/>
                    <a:pt x="417723" y="0"/>
                  </a:cubicBezTo>
                  <a:cubicBezTo>
                    <a:pt x="587536" y="-11607"/>
                    <a:pt x="732774" y="17258"/>
                    <a:pt x="876759" y="0"/>
                  </a:cubicBezTo>
                  <a:cubicBezTo>
                    <a:pt x="1020744" y="-17258"/>
                    <a:pt x="1248774" y="51011"/>
                    <a:pt x="1377108" y="0"/>
                  </a:cubicBezTo>
                  <a:cubicBezTo>
                    <a:pt x="1412317" y="100025"/>
                    <a:pt x="1362327" y="267775"/>
                    <a:pt x="1377108" y="369332"/>
                  </a:cubicBezTo>
                  <a:cubicBezTo>
                    <a:pt x="1195493" y="404728"/>
                    <a:pt x="1141884" y="366319"/>
                    <a:pt x="945614" y="369332"/>
                  </a:cubicBezTo>
                  <a:cubicBezTo>
                    <a:pt x="749344" y="372345"/>
                    <a:pt x="681107" y="343328"/>
                    <a:pt x="500349" y="369332"/>
                  </a:cubicBezTo>
                  <a:cubicBezTo>
                    <a:pt x="319592" y="395336"/>
                    <a:pt x="228723" y="344218"/>
                    <a:pt x="0" y="369332"/>
                  </a:cubicBezTo>
                  <a:cubicBezTo>
                    <a:pt x="-32155" y="274438"/>
                    <a:pt x="40894" y="9009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randrange: 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3EE6F-257A-44ED-9C4C-6C37A13F3E38}"/>
                </a:ext>
              </a:extLst>
            </p:cNvPr>
            <p:cNvSpPr txBox="1"/>
            <p:nvPr/>
          </p:nvSpPr>
          <p:spPr>
            <a:xfrm>
              <a:off x="9782810" y="1439326"/>
              <a:ext cx="1378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1</a:t>
              </a:r>
              <a:r>
                <a:rPr lang="en-US" i="1" baseline="30000" dirty="0"/>
                <a:t>st</a:t>
              </a:r>
              <a:r>
                <a:rPr lang="en-US" i="1" dirty="0"/>
                <a:t> execution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5FC0D5-4CB8-4773-883C-6DB51A833A3B}"/>
                </a:ext>
              </a:extLst>
            </p:cNvPr>
            <p:cNvSpPr txBox="1"/>
            <p:nvPr/>
          </p:nvSpPr>
          <p:spPr>
            <a:xfrm>
              <a:off x="9783675" y="2770286"/>
              <a:ext cx="1377108" cy="369332"/>
            </a:xfrm>
            <a:custGeom>
              <a:avLst/>
              <a:gdLst>
                <a:gd name="connsiteX0" fmla="*/ 0 w 1377108"/>
                <a:gd name="connsiteY0" fmla="*/ 0 h 369332"/>
                <a:gd name="connsiteX1" fmla="*/ 417723 w 1377108"/>
                <a:gd name="connsiteY1" fmla="*/ 0 h 369332"/>
                <a:gd name="connsiteX2" fmla="*/ 876759 w 1377108"/>
                <a:gd name="connsiteY2" fmla="*/ 0 h 369332"/>
                <a:gd name="connsiteX3" fmla="*/ 1377108 w 1377108"/>
                <a:gd name="connsiteY3" fmla="*/ 0 h 369332"/>
                <a:gd name="connsiteX4" fmla="*/ 1377108 w 1377108"/>
                <a:gd name="connsiteY4" fmla="*/ 369332 h 369332"/>
                <a:gd name="connsiteX5" fmla="*/ 945614 w 1377108"/>
                <a:gd name="connsiteY5" fmla="*/ 369332 h 369332"/>
                <a:gd name="connsiteX6" fmla="*/ 500349 w 1377108"/>
                <a:gd name="connsiteY6" fmla="*/ 369332 h 369332"/>
                <a:gd name="connsiteX7" fmla="*/ 0 w 1377108"/>
                <a:gd name="connsiteY7" fmla="*/ 369332 h 369332"/>
                <a:gd name="connsiteX8" fmla="*/ 0 w 1377108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7108" h="369332" extrusionOk="0">
                  <a:moveTo>
                    <a:pt x="0" y="0"/>
                  </a:moveTo>
                  <a:cubicBezTo>
                    <a:pt x="131965" y="-20970"/>
                    <a:pt x="247910" y="11607"/>
                    <a:pt x="417723" y="0"/>
                  </a:cubicBezTo>
                  <a:cubicBezTo>
                    <a:pt x="587536" y="-11607"/>
                    <a:pt x="732774" y="17258"/>
                    <a:pt x="876759" y="0"/>
                  </a:cubicBezTo>
                  <a:cubicBezTo>
                    <a:pt x="1020744" y="-17258"/>
                    <a:pt x="1248774" y="51011"/>
                    <a:pt x="1377108" y="0"/>
                  </a:cubicBezTo>
                  <a:cubicBezTo>
                    <a:pt x="1412317" y="100025"/>
                    <a:pt x="1362327" y="267775"/>
                    <a:pt x="1377108" y="369332"/>
                  </a:cubicBezTo>
                  <a:cubicBezTo>
                    <a:pt x="1195493" y="404728"/>
                    <a:pt x="1141884" y="366319"/>
                    <a:pt x="945614" y="369332"/>
                  </a:cubicBezTo>
                  <a:cubicBezTo>
                    <a:pt x="749344" y="372345"/>
                    <a:pt x="681107" y="343328"/>
                    <a:pt x="500349" y="369332"/>
                  </a:cubicBezTo>
                  <a:cubicBezTo>
                    <a:pt x="319592" y="395336"/>
                    <a:pt x="228723" y="344218"/>
                    <a:pt x="0" y="369332"/>
                  </a:cubicBezTo>
                  <a:cubicBezTo>
                    <a:pt x="-32155" y="274438"/>
                    <a:pt x="40894" y="9009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randrange: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BC80B1-CE5A-4B32-B778-9DF49F3E8912}"/>
                </a:ext>
              </a:extLst>
            </p:cNvPr>
            <p:cNvSpPr txBox="1"/>
            <p:nvPr/>
          </p:nvSpPr>
          <p:spPr>
            <a:xfrm>
              <a:off x="9743440" y="2384206"/>
              <a:ext cx="1457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2</a:t>
              </a:r>
              <a:r>
                <a:rPr lang="en-US" i="1" baseline="30000" dirty="0"/>
                <a:t>nd</a:t>
              </a:r>
              <a:r>
                <a:rPr lang="en-US" i="1" dirty="0"/>
                <a:t> execution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9612E5-3CA4-471D-8F62-53E4BAAAB618}"/>
              </a:ext>
            </a:extLst>
          </p:cNvPr>
          <p:cNvGrpSpPr/>
          <p:nvPr/>
        </p:nvGrpSpPr>
        <p:grpSpPr>
          <a:xfrm>
            <a:off x="9743440" y="4010025"/>
            <a:ext cx="1457579" cy="1700292"/>
            <a:chOff x="9743440" y="4060606"/>
            <a:chExt cx="1457579" cy="17002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AFEBF4-F927-446F-B63B-66221826188A}"/>
                </a:ext>
              </a:extLst>
            </p:cNvPr>
            <p:cNvSpPr txBox="1"/>
            <p:nvPr/>
          </p:nvSpPr>
          <p:spPr>
            <a:xfrm>
              <a:off x="9783675" y="4416206"/>
              <a:ext cx="1377108" cy="369332"/>
            </a:xfrm>
            <a:custGeom>
              <a:avLst/>
              <a:gdLst>
                <a:gd name="connsiteX0" fmla="*/ 0 w 1377108"/>
                <a:gd name="connsiteY0" fmla="*/ 0 h 369332"/>
                <a:gd name="connsiteX1" fmla="*/ 417723 w 1377108"/>
                <a:gd name="connsiteY1" fmla="*/ 0 h 369332"/>
                <a:gd name="connsiteX2" fmla="*/ 876759 w 1377108"/>
                <a:gd name="connsiteY2" fmla="*/ 0 h 369332"/>
                <a:gd name="connsiteX3" fmla="*/ 1377108 w 1377108"/>
                <a:gd name="connsiteY3" fmla="*/ 0 h 369332"/>
                <a:gd name="connsiteX4" fmla="*/ 1377108 w 1377108"/>
                <a:gd name="connsiteY4" fmla="*/ 369332 h 369332"/>
                <a:gd name="connsiteX5" fmla="*/ 945614 w 1377108"/>
                <a:gd name="connsiteY5" fmla="*/ 369332 h 369332"/>
                <a:gd name="connsiteX6" fmla="*/ 500349 w 1377108"/>
                <a:gd name="connsiteY6" fmla="*/ 369332 h 369332"/>
                <a:gd name="connsiteX7" fmla="*/ 0 w 1377108"/>
                <a:gd name="connsiteY7" fmla="*/ 369332 h 369332"/>
                <a:gd name="connsiteX8" fmla="*/ 0 w 1377108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7108" h="369332" extrusionOk="0">
                  <a:moveTo>
                    <a:pt x="0" y="0"/>
                  </a:moveTo>
                  <a:cubicBezTo>
                    <a:pt x="131965" y="-20970"/>
                    <a:pt x="247910" y="11607"/>
                    <a:pt x="417723" y="0"/>
                  </a:cubicBezTo>
                  <a:cubicBezTo>
                    <a:pt x="587536" y="-11607"/>
                    <a:pt x="732774" y="17258"/>
                    <a:pt x="876759" y="0"/>
                  </a:cubicBezTo>
                  <a:cubicBezTo>
                    <a:pt x="1020744" y="-17258"/>
                    <a:pt x="1248774" y="51011"/>
                    <a:pt x="1377108" y="0"/>
                  </a:cubicBezTo>
                  <a:cubicBezTo>
                    <a:pt x="1412317" y="100025"/>
                    <a:pt x="1362327" y="267775"/>
                    <a:pt x="1377108" y="369332"/>
                  </a:cubicBezTo>
                  <a:cubicBezTo>
                    <a:pt x="1195493" y="404728"/>
                    <a:pt x="1141884" y="366319"/>
                    <a:pt x="945614" y="369332"/>
                  </a:cubicBezTo>
                  <a:cubicBezTo>
                    <a:pt x="749344" y="372345"/>
                    <a:pt x="681107" y="343328"/>
                    <a:pt x="500349" y="369332"/>
                  </a:cubicBezTo>
                  <a:cubicBezTo>
                    <a:pt x="319592" y="395336"/>
                    <a:pt x="228723" y="344218"/>
                    <a:pt x="0" y="369332"/>
                  </a:cubicBezTo>
                  <a:cubicBezTo>
                    <a:pt x="-32155" y="274438"/>
                    <a:pt x="40894" y="9009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randrange: 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10D100-17B9-40A5-9D00-A52275147B28}"/>
                </a:ext>
              </a:extLst>
            </p:cNvPr>
            <p:cNvSpPr txBox="1"/>
            <p:nvPr/>
          </p:nvSpPr>
          <p:spPr>
            <a:xfrm>
              <a:off x="9782810" y="4060606"/>
              <a:ext cx="1378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1</a:t>
              </a:r>
              <a:r>
                <a:rPr lang="en-US" i="1" baseline="30000" dirty="0"/>
                <a:t>st</a:t>
              </a:r>
              <a:r>
                <a:rPr lang="en-US" i="1" dirty="0"/>
                <a:t> execution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6EDAE7-7017-4AF5-B169-7A1EB6985593}"/>
                </a:ext>
              </a:extLst>
            </p:cNvPr>
            <p:cNvSpPr txBox="1"/>
            <p:nvPr/>
          </p:nvSpPr>
          <p:spPr>
            <a:xfrm>
              <a:off x="9783675" y="5391566"/>
              <a:ext cx="1377108" cy="369332"/>
            </a:xfrm>
            <a:custGeom>
              <a:avLst/>
              <a:gdLst>
                <a:gd name="connsiteX0" fmla="*/ 0 w 1377108"/>
                <a:gd name="connsiteY0" fmla="*/ 0 h 369332"/>
                <a:gd name="connsiteX1" fmla="*/ 417723 w 1377108"/>
                <a:gd name="connsiteY1" fmla="*/ 0 h 369332"/>
                <a:gd name="connsiteX2" fmla="*/ 876759 w 1377108"/>
                <a:gd name="connsiteY2" fmla="*/ 0 h 369332"/>
                <a:gd name="connsiteX3" fmla="*/ 1377108 w 1377108"/>
                <a:gd name="connsiteY3" fmla="*/ 0 h 369332"/>
                <a:gd name="connsiteX4" fmla="*/ 1377108 w 1377108"/>
                <a:gd name="connsiteY4" fmla="*/ 369332 h 369332"/>
                <a:gd name="connsiteX5" fmla="*/ 945614 w 1377108"/>
                <a:gd name="connsiteY5" fmla="*/ 369332 h 369332"/>
                <a:gd name="connsiteX6" fmla="*/ 500349 w 1377108"/>
                <a:gd name="connsiteY6" fmla="*/ 369332 h 369332"/>
                <a:gd name="connsiteX7" fmla="*/ 0 w 1377108"/>
                <a:gd name="connsiteY7" fmla="*/ 369332 h 369332"/>
                <a:gd name="connsiteX8" fmla="*/ 0 w 1377108"/>
                <a:gd name="connsiteY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7108" h="369332" extrusionOk="0">
                  <a:moveTo>
                    <a:pt x="0" y="0"/>
                  </a:moveTo>
                  <a:cubicBezTo>
                    <a:pt x="131965" y="-20970"/>
                    <a:pt x="247910" y="11607"/>
                    <a:pt x="417723" y="0"/>
                  </a:cubicBezTo>
                  <a:cubicBezTo>
                    <a:pt x="587536" y="-11607"/>
                    <a:pt x="732774" y="17258"/>
                    <a:pt x="876759" y="0"/>
                  </a:cubicBezTo>
                  <a:cubicBezTo>
                    <a:pt x="1020744" y="-17258"/>
                    <a:pt x="1248774" y="51011"/>
                    <a:pt x="1377108" y="0"/>
                  </a:cubicBezTo>
                  <a:cubicBezTo>
                    <a:pt x="1412317" y="100025"/>
                    <a:pt x="1362327" y="267775"/>
                    <a:pt x="1377108" y="369332"/>
                  </a:cubicBezTo>
                  <a:cubicBezTo>
                    <a:pt x="1195493" y="404728"/>
                    <a:pt x="1141884" y="366319"/>
                    <a:pt x="945614" y="369332"/>
                  </a:cubicBezTo>
                  <a:cubicBezTo>
                    <a:pt x="749344" y="372345"/>
                    <a:pt x="681107" y="343328"/>
                    <a:pt x="500349" y="369332"/>
                  </a:cubicBezTo>
                  <a:cubicBezTo>
                    <a:pt x="319592" y="395336"/>
                    <a:pt x="228723" y="344218"/>
                    <a:pt x="0" y="369332"/>
                  </a:cubicBezTo>
                  <a:cubicBezTo>
                    <a:pt x="-32155" y="274438"/>
                    <a:pt x="40894" y="9009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randrange: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51721-C752-4F33-9594-C5DA46BF28A0}"/>
                </a:ext>
              </a:extLst>
            </p:cNvPr>
            <p:cNvSpPr txBox="1"/>
            <p:nvPr/>
          </p:nvSpPr>
          <p:spPr>
            <a:xfrm>
              <a:off x="9743440" y="5005486"/>
              <a:ext cx="1457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2</a:t>
              </a:r>
              <a:r>
                <a:rPr lang="en-US" i="1" baseline="30000" dirty="0"/>
                <a:t>nd</a:t>
              </a:r>
              <a:r>
                <a:rPr lang="en-US" i="1" dirty="0"/>
                <a:t> execution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F905EB-4DAC-4221-960D-3DC838DC070B}"/>
              </a:ext>
            </a:extLst>
          </p:cNvPr>
          <p:cNvSpPr/>
          <p:nvPr/>
        </p:nvSpPr>
        <p:spPr>
          <a:xfrm>
            <a:off x="6889435" y="2170400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   [0,1,2,3,4]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D43E6-EB57-4051-ADF8-27DD6F331CE3}"/>
              </a:ext>
            </a:extLst>
          </p:cNvPr>
          <p:cNvSpPr/>
          <p:nvPr/>
        </p:nvSpPr>
        <p:spPr>
          <a:xfrm>
            <a:off x="6889435" y="4629339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   [1,3,5]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6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8404-947C-4A5F-B1B7-DC5D75CC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random() </a:t>
            </a:r>
            <a:r>
              <a:rPr lang="en-US" sz="3200" dirty="0">
                <a:latin typeface="Consolas" panose="020B0609020204030204" pitchFamily="49" charset="0"/>
                <a:sym typeface="Wingdings" panose="05000000000000000000" pitchFamily="2" charset="2"/>
              </a:rPr>
              <a:t> [0,1] i.e. inclusive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0BFC6A-F72C-4690-8308-9B811F5C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Generates a random floating point between 0 and 1 </a:t>
            </a:r>
            <a:r>
              <a:rPr lang="en-US" sz="2400" i="1" dirty="0"/>
              <a:t>inclusive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858C1-7074-4BEE-8BBF-2BA77C2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09E40-7208-43DF-B1F1-4320E0515030}"/>
              </a:ext>
            </a:extLst>
          </p:cNvPr>
          <p:cNvSpPr txBox="1"/>
          <p:nvPr/>
        </p:nvSpPr>
        <p:spPr>
          <a:xfrm>
            <a:off x="772160" y="1944370"/>
            <a:ext cx="4104640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 random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pt-BR" dirty="0"/>
              <a:t>    num = </a:t>
            </a:r>
            <a:r>
              <a:rPr lang="pt-BR" b="1" dirty="0"/>
              <a:t>random</a:t>
            </a:r>
            <a:r>
              <a:rPr lang="pt-BR" dirty="0"/>
              <a:t>.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random()</a:t>
            </a:r>
            <a:r>
              <a:rPr lang="pt-BR" dirty="0"/>
              <a:t>  </a:t>
            </a:r>
          </a:p>
          <a:p>
            <a:r>
              <a:rPr lang="pt-BR" dirty="0"/>
              <a:t>    print('random:', num) </a:t>
            </a:r>
          </a:p>
          <a:p>
            <a:endParaRPr lang="en-US" dirty="0"/>
          </a:p>
          <a:p>
            <a:r>
              <a:rPr lang="en-US" dirty="0"/>
              <a:t>main()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0F3FCE-92A6-4218-8D8E-A8EAA5FFD242}"/>
              </a:ext>
            </a:extLst>
          </p:cNvPr>
          <p:cNvGrpSpPr/>
          <p:nvPr/>
        </p:nvGrpSpPr>
        <p:grpSpPr>
          <a:xfrm>
            <a:off x="7040880" y="2109886"/>
            <a:ext cx="3240214" cy="1700292"/>
            <a:chOff x="9743440" y="1439326"/>
            <a:chExt cx="3240214" cy="17002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A15802-1F41-461F-9A53-6101F9F47F51}"/>
                </a:ext>
              </a:extLst>
            </p:cNvPr>
            <p:cNvSpPr txBox="1"/>
            <p:nvPr/>
          </p:nvSpPr>
          <p:spPr>
            <a:xfrm>
              <a:off x="9783675" y="1794926"/>
              <a:ext cx="3082960" cy="369332"/>
            </a:xfrm>
            <a:custGeom>
              <a:avLst/>
              <a:gdLst>
                <a:gd name="connsiteX0" fmla="*/ 0 w 3082960"/>
                <a:gd name="connsiteY0" fmla="*/ 0 h 369332"/>
                <a:gd name="connsiteX1" fmla="*/ 421338 w 3082960"/>
                <a:gd name="connsiteY1" fmla="*/ 0 h 369332"/>
                <a:gd name="connsiteX2" fmla="*/ 935165 w 3082960"/>
                <a:gd name="connsiteY2" fmla="*/ 0 h 369332"/>
                <a:gd name="connsiteX3" fmla="*/ 1479821 w 3082960"/>
                <a:gd name="connsiteY3" fmla="*/ 0 h 369332"/>
                <a:gd name="connsiteX4" fmla="*/ 1901159 w 3082960"/>
                <a:gd name="connsiteY4" fmla="*/ 0 h 369332"/>
                <a:gd name="connsiteX5" fmla="*/ 2353326 w 3082960"/>
                <a:gd name="connsiteY5" fmla="*/ 0 h 369332"/>
                <a:gd name="connsiteX6" fmla="*/ 3082960 w 3082960"/>
                <a:gd name="connsiteY6" fmla="*/ 0 h 369332"/>
                <a:gd name="connsiteX7" fmla="*/ 3082960 w 3082960"/>
                <a:gd name="connsiteY7" fmla="*/ 369332 h 369332"/>
                <a:gd name="connsiteX8" fmla="*/ 2661622 w 3082960"/>
                <a:gd name="connsiteY8" fmla="*/ 369332 h 369332"/>
                <a:gd name="connsiteX9" fmla="*/ 2240284 w 3082960"/>
                <a:gd name="connsiteY9" fmla="*/ 369332 h 369332"/>
                <a:gd name="connsiteX10" fmla="*/ 1818946 w 3082960"/>
                <a:gd name="connsiteY10" fmla="*/ 369332 h 369332"/>
                <a:gd name="connsiteX11" fmla="*/ 1335949 w 3082960"/>
                <a:gd name="connsiteY11" fmla="*/ 369332 h 369332"/>
                <a:gd name="connsiteX12" fmla="*/ 852952 w 3082960"/>
                <a:gd name="connsiteY12" fmla="*/ 369332 h 369332"/>
                <a:gd name="connsiteX13" fmla="*/ 0 w 3082960"/>
                <a:gd name="connsiteY13" fmla="*/ 369332 h 369332"/>
                <a:gd name="connsiteX14" fmla="*/ 0 w 3082960"/>
                <a:gd name="connsiteY1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82960" h="369332" extrusionOk="0">
                  <a:moveTo>
                    <a:pt x="0" y="0"/>
                  </a:moveTo>
                  <a:cubicBezTo>
                    <a:pt x="148920" y="-17960"/>
                    <a:pt x="231243" y="972"/>
                    <a:pt x="421338" y="0"/>
                  </a:cubicBezTo>
                  <a:cubicBezTo>
                    <a:pt x="611433" y="-972"/>
                    <a:pt x="810581" y="51909"/>
                    <a:pt x="935165" y="0"/>
                  </a:cubicBezTo>
                  <a:cubicBezTo>
                    <a:pt x="1059749" y="-51909"/>
                    <a:pt x="1326362" y="28629"/>
                    <a:pt x="1479821" y="0"/>
                  </a:cubicBezTo>
                  <a:cubicBezTo>
                    <a:pt x="1633280" y="-28629"/>
                    <a:pt x="1743183" y="14012"/>
                    <a:pt x="1901159" y="0"/>
                  </a:cubicBezTo>
                  <a:cubicBezTo>
                    <a:pt x="2059135" y="-14012"/>
                    <a:pt x="2255933" y="36910"/>
                    <a:pt x="2353326" y="0"/>
                  </a:cubicBezTo>
                  <a:cubicBezTo>
                    <a:pt x="2450719" y="-36910"/>
                    <a:pt x="2726763" y="85913"/>
                    <a:pt x="3082960" y="0"/>
                  </a:cubicBezTo>
                  <a:cubicBezTo>
                    <a:pt x="3083774" y="93061"/>
                    <a:pt x="3068807" y="210447"/>
                    <a:pt x="3082960" y="369332"/>
                  </a:cubicBezTo>
                  <a:cubicBezTo>
                    <a:pt x="2951943" y="391819"/>
                    <a:pt x="2835346" y="342456"/>
                    <a:pt x="2661622" y="369332"/>
                  </a:cubicBezTo>
                  <a:cubicBezTo>
                    <a:pt x="2487898" y="396208"/>
                    <a:pt x="2412761" y="323687"/>
                    <a:pt x="2240284" y="369332"/>
                  </a:cubicBezTo>
                  <a:cubicBezTo>
                    <a:pt x="2067807" y="414977"/>
                    <a:pt x="2024705" y="365669"/>
                    <a:pt x="1818946" y="369332"/>
                  </a:cubicBezTo>
                  <a:cubicBezTo>
                    <a:pt x="1613187" y="372995"/>
                    <a:pt x="1467333" y="334286"/>
                    <a:pt x="1335949" y="369332"/>
                  </a:cubicBezTo>
                  <a:cubicBezTo>
                    <a:pt x="1204565" y="404378"/>
                    <a:pt x="1083073" y="354722"/>
                    <a:pt x="852952" y="369332"/>
                  </a:cubicBezTo>
                  <a:cubicBezTo>
                    <a:pt x="622831" y="383942"/>
                    <a:pt x="180277" y="359279"/>
                    <a:pt x="0" y="369332"/>
                  </a:cubicBezTo>
                  <a:cubicBezTo>
                    <a:pt x="-20312" y="190440"/>
                    <a:pt x="5134" y="121389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random: 0.9509600623295121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3EE6F-257A-44ED-9C4C-6C37A13F3E38}"/>
                </a:ext>
              </a:extLst>
            </p:cNvPr>
            <p:cNvSpPr txBox="1"/>
            <p:nvPr/>
          </p:nvSpPr>
          <p:spPr>
            <a:xfrm>
              <a:off x="9782810" y="1439326"/>
              <a:ext cx="1378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1</a:t>
              </a:r>
              <a:r>
                <a:rPr lang="en-US" i="1" baseline="30000" dirty="0"/>
                <a:t>st</a:t>
              </a:r>
              <a:r>
                <a:rPr lang="en-US" i="1" dirty="0"/>
                <a:t> execution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5FC0D5-4CB8-4773-883C-6DB51A833A3B}"/>
                </a:ext>
              </a:extLst>
            </p:cNvPr>
            <p:cNvSpPr txBox="1"/>
            <p:nvPr/>
          </p:nvSpPr>
          <p:spPr>
            <a:xfrm>
              <a:off x="9783675" y="2770286"/>
              <a:ext cx="3199979" cy="369332"/>
            </a:xfrm>
            <a:custGeom>
              <a:avLst/>
              <a:gdLst>
                <a:gd name="connsiteX0" fmla="*/ 0 w 3199979"/>
                <a:gd name="connsiteY0" fmla="*/ 0 h 369332"/>
                <a:gd name="connsiteX1" fmla="*/ 437330 w 3199979"/>
                <a:gd name="connsiteY1" fmla="*/ 0 h 369332"/>
                <a:gd name="connsiteX2" fmla="*/ 970660 w 3199979"/>
                <a:gd name="connsiteY2" fmla="*/ 0 h 369332"/>
                <a:gd name="connsiteX3" fmla="*/ 1535990 w 3199979"/>
                <a:gd name="connsiteY3" fmla="*/ 0 h 369332"/>
                <a:gd name="connsiteX4" fmla="*/ 1973320 w 3199979"/>
                <a:gd name="connsiteY4" fmla="*/ 0 h 369332"/>
                <a:gd name="connsiteX5" fmla="*/ 2442651 w 3199979"/>
                <a:gd name="connsiteY5" fmla="*/ 0 h 369332"/>
                <a:gd name="connsiteX6" fmla="*/ 3199979 w 3199979"/>
                <a:gd name="connsiteY6" fmla="*/ 0 h 369332"/>
                <a:gd name="connsiteX7" fmla="*/ 3199979 w 3199979"/>
                <a:gd name="connsiteY7" fmla="*/ 369332 h 369332"/>
                <a:gd name="connsiteX8" fmla="*/ 2762649 w 3199979"/>
                <a:gd name="connsiteY8" fmla="*/ 369332 h 369332"/>
                <a:gd name="connsiteX9" fmla="*/ 2325318 w 3199979"/>
                <a:gd name="connsiteY9" fmla="*/ 369332 h 369332"/>
                <a:gd name="connsiteX10" fmla="*/ 1887988 w 3199979"/>
                <a:gd name="connsiteY10" fmla="*/ 369332 h 369332"/>
                <a:gd name="connsiteX11" fmla="*/ 1386658 w 3199979"/>
                <a:gd name="connsiteY11" fmla="*/ 369332 h 369332"/>
                <a:gd name="connsiteX12" fmla="*/ 885328 w 3199979"/>
                <a:gd name="connsiteY12" fmla="*/ 369332 h 369332"/>
                <a:gd name="connsiteX13" fmla="*/ 0 w 3199979"/>
                <a:gd name="connsiteY13" fmla="*/ 369332 h 369332"/>
                <a:gd name="connsiteX14" fmla="*/ 0 w 3199979"/>
                <a:gd name="connsiteY1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99979" h="369332" extrusionOk="0">
                  <a:moveTo>
                    <a:pt x="0" y="0"/>
                  </a:moveTo>
                  <a:cubicBezTo>
                    <a:pt x="134205" y="-30430"/>
                    <a:pt x="281072" y="21241"/>
                    <a:pt x="437330" y="0"/>
                  </a:cubicBezTo>
                  <a:cubicBezTo>
                    <a:pt x="593588" y="-21241"/>
                    <a:pt x="730849" y="39118"/>
                    <a:pt x="970660" y="0"/>
                  </a:cubicBezTo>
                  <a:cubicBezTo>
                    <a:pt x="1210471" y="-39118"/>
                    <a:pt x="1276866" y="64689"/>
                    <a:pt x="1535990" y="0"/>
                  </a:cubicBezTo>
                  <a:cubicBezTo>
                    <a:pt x="1795114" y="-64689"/>
                    <a:pt x="1796338" y="8373"/>
                    <a:pt x="1973320" y="0"/>
                  </a:cubicBezTo>
                  <a:cubicBezTo>
                    <a:pt x="2150302" y="-8373"/>
                    <a:pt x="2273821" y="9560"/>
                    <a:pt x="2442651" y="0"/>
                  </a:cubicBezTo>
                  <a:cubicBezTo>
                    <a:pt x="2611481" y="-9560"/>
                    <a:pt x="2835743" y="22063"/>
                    <a:pt x="3199979" y="0"/>
                  </a:cubicBezTo>
                  <a:cubicBezTo>
                    <a:pt x="3200793" y="93061"/>
                    <a:pt x="3185826" y="210447"/>
                    <a:pt x="3199979" y="369332"/>
                  </a:cubicBezTo>
                  <a:cubicBezTo>
                    <a:pt x="3083906" y="419785"/>
                    <a:pt x="2981164" y="324397"/>
                    <a:pt x="2762649" y="369332"/>
                  </a:cubicBezTo>
                  <a:cubicBezTo>
                    <a:pt x="2544134" y="414267"/>
                    <a:pt x="2500579" y="324028"/>
                    <a:pt x="2325318" y="369332"/>
                  </a:cubicBezTo>
                  <a:cubicBezTo>
                    <a:pt x="2150057" y="414636"/>
                    <a:pt x="2040688" y="330796"/>
                    <a:pt x="1887988" y="369332"/>
                  </a:cubicBezTo>
                  <a:cubicBezTo>
                    <a:pt x="1735288" y="407868"/>
                    <a:pt x="1636333" y="361670"/>
                    <a:pt x="1386658" y="369332"/>
                  </a:cubicBezTo>
                  <a:cubicBezTo>
                    <a:pt x="1136983" y="376994"/>
                    <a:pt x="997024" y="316499"/>
                    <a:pt x="885328" y="369332"/>
                  </a:cubicBezTo>
                  <a:cubicBezTo>
                    <a:pt x="773632" y="422165"/>
                    <a:pt x="232540" y="348471"/>
                    <a:pt x="0" y="369332"/>
                  </a:cubicBezTo>
                  <a:cubicBezTo>
                    <a:pt x="-20312" y="190440"/>
                    <a:pt x="5134" y="121389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random: 0.12575896782578933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BC80B1-CE5A-4B32-B778-9DF49F3E8912}"/>
                </a:ext>
              </a:extLst>
            </p:cNvPr>
            <p:cNvSpPr txBox="1"/>
            <p:nvPr/>
          </p:nvSpPr>
          <p:spPr>
            <a:xfrm>
              <a:off x="9743440" y="2384206"/>
              <a:ext cx="1457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2</a:t>
              </a:r>
              <a:r>
                <a:rPr lang="en-US" i="1" baseline="30000" dirty="0"/>
                <a:t>nd</a:t>
              </a:r>
              <a:r>
                <a:rPr lang="en-US" i="1" dirty="0"/>
                <a:t>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98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Standard Library</vt:lpstr>
      <vt:lpstr>Random Module</vt:lpstr>
      <vt:lpstr>Random Module</vt:lpstr>
      <vt:lpstr>Using Functions from a Module</vt:lpstr>
      <vt:lpstr>Python Syntax documentation</vt:lpstr>
      <vt:lpstr>randint(start, stop_inclusive)</vt:lpstr>
      <vt:lpstr>randrange(start, stop_exclusive, step)</vt:lpstr>
      <vt:lpstr>random()  [0,1] i.e. inclusive</vt:lpstr>
      <vt:lpstr>uniform(start, stop_inclusive, step)</vt:lpstr>
      <vt:lpstr>seed(value)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2020-10-03T13:04:33Z</dcterms:created>
  <dcterms:modified xsi:type="dcterms:W3CDTF">2020-10-10T22:52:21Z</dcterms:modified>
</cp:coreProperties>
</file>