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8"/>
  </p:notesMasterIdLst>
  <p:sldIdLst>
    <p:sldId id="399" r:id="rId2"/>
    <p:sldId id="395" r:id="rId3"/>
    <p:sldId id="396" r:id="rId4"/>
    <p:sldId id="348" r:id="rId5"/>
    <p:sldId id="398" r:id="rId6"/>
    <p:sldId id="34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003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3A24AF-0C80-4644-B29E-A996AD39397F}" v="511" dt="2020-10-13T00:03:01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771E0-BD35-4150-944D-569CB8746C56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BB94A-1611-40C5-893E-B57599AC0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1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FA7F18-4D69-4535-8F36-6E9430BB6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3" y="3969786"/>
            <a:ext cx="10422835" cy="4531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 cap="small" baseline="0">
                <a:solidFill>
                  <a:srgbClr val="FFD966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8097-26B3-453D-83A8-E2A335850B44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53" y="2470074"/>
            <a:ext cx="10442712" cy="1316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 b="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C0F7D-84BB-46B0-97D5-CBAE434B0CFF}"/>
              </a:ext>
            </a:extLst>
          </p:cNvPr>
          <p:cNvSpPr/>
          <p:nvPr userDrawn="1"/>
        </p:nvSpPr>
        <p:spPr>
          <a:xfrm>
            <a:off x="854753" y="3739113"/>
            <a:ext cx="10442448" cy="9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1B165A0-80AD-4321-AFFE-86A5FBC43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753" y="4472611"/>
            <a:ext cx="10424160" cy="14809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kern="1200" dirty="0" smtClean="0">
                <a:solidFill>
                  <a:srgbClr val="FFD966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51B2FDB-827B-46CD-891C-238FB2096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603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530" y="2896360"/>
            <a:ext cx="10422835" cy="14470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1C7E-E15D-4739-9932-6198B526F3C0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ound Same Side Corner Rectangle 6">
            <a:extLst>
              <a:ext uri="{FF2B5EF4-FFF2-40B4-BE49-F238E27FC236}">
                <a16:creationId xmlns:a16="http://schemas.microsoft.com/office/drawing/2014/main" id="{D8F5649C-92C5-4FE8-ACF7-0059959E7107}"/>
              </a:ext>
            </a:extLst>
          </p:cNvPr>
          <p:cNvSpPr/>
          <p:nvPr userDrawn="1"/>
        </p:nvSpPr>
        <p:spPr>
          <a:xfrm flipV="1">
            <a:off x="304800" y="1295400"/>
            <a:ext cx="11582400" cy="14478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Round Same Side Corner Rectangle 7">
            <a:extLst>
              <a:ext uri="{FF2B5EF4-FFF2-40B4-BE49-F238E27FC236}">
                <a16:creationId xmlns:a16="http://schemas.microsoft.com/office/drawing/2014/main" id="{546D7E85-A9CB-4227-923B-C47C6512108C}"/>
              </a:ext>
            </a:extLst>
          </p:cNvPr>
          <p:cNvSpPr/>
          <p:nvPr userDrawn="1"/>
        </p:nvSpPr>
        <p:spPr>
          <a:xfrm flipV="1">
            <a:off x="304800" y="3810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91" y="1480930"/>
            <a:ext cx="10442712" cy="10933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2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B7F2-B336-461C-9985-2FB5CB03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CEE-7E45-4498-B7BF-DEA50A76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0515600" cy="51836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81AE-7C77-4224-9ACC-120572E9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79B0-6294-48F8-869B-A813FACB26DF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2603-6E37-4FE0-90C0-77A256B7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2893-D1F9-45D2-8803-D644929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4529-39CE-444D-BF02-347E2A20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99C1-4408-479D-94D8-725704982BC3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C385-39ED-4892-82EB-A26D0340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F744-6199-4BD5-935B-8E241000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88339CF-6FE9-4F7D-A4E3-AE4EE28F02D4}"/>
              </a:ext>
            </a:extLst>
          </p:cNvPr>
          <p:cNvSpPr/>
          <p:nvPr userDrawn="1"/>
        </p:nvSpPr>
        <p:spPr>
          <a:xfrm flipV="1">
            <a:off x="304800" y="3276600"/>
            <a:ext cx="11582400" cy="2286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5CE24967-0B7F-4FC7-8034-1D1C87D0129F}"/>
              </a:ext>
            </a:extLst>
          </p:cNvPr>
          <p:cNvSpPr/>
          <p:nvPr userDrawn="1"/>
        </p:nvSpPr>
        <p:spPr>
          <a:xfrm>
            <a:off x="304800" y="23622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AB091-8360-4A07-B825-4F9823D3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38400"/>
            <a:ext cx="10515600" cy="9354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B982-420C-4C55-B507-427A10C0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4042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7534-B046-4501-A6C7-B1E31AC0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1B78-96FB-43D9-8DBA-6CE5A9AB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72C2-9CEF-4904-9E14-FDB027A6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6600-2DDF-4A6E-A234-81BFC3A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92DF-1865-4143-85BC-8053983B4EF4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2214-AD25-49DA-A900-A2C3774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96F-A196-41F0-9B27-796EFD86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B5CC-BCAB-4310-826C-43610B4E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2229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B739-39EE-4AE1-B787-56D3EE78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46202"/>
            <a:ext cx="5157787" cy="4425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327B7-BDB6-4D14-9498-69700EA2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2229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C554-C295-4A87-BBAE-4D2FE234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46202"/>
            <a:ext cx="5183188" cy="4425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DBF-0DB8-4DCC-8DCD-AD827076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73EA-9E5C-4013-A10E-40C36EDD2EF0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E0713-1417-4D94-979E-62D709B9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38693-DC04-4D10-ABB5-5D1BF81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AC040B-BE9E-4A3D-8A51-6B0C00E0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90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B72-52CE-48DA-A49F-E7490DFA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8498-D37C-4AF7-ABBB-04A4EE88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B8F-AB9D-448B-9D49-AD7037A760A9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DA5FF-518A-4C9D-BBE5-43F5BAB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88C48-F1C7-4F20-BFA2-ACB0B9D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E160-A4F9-4722-90CB-E8576F2F446E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B7DD-F07A-4D55-9336-8031E0691771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6">
            <a:extLst>
              <a:ext uri="{FF2B5EF4-FFF2-40B4-BE49-F238E27FC236}">
                <a16:creationId xmlns:a16="http://schemas.microsoft.com/office/drawing/2014/main" id="{9CEEAD76-6714-4E36-91A2-A25818DAB208}"/>
              </a:ext>
            </a:extLst>
          </p:cNvPr>
          <p:cNvSpPr/>
          <p:nvPr userDrawn="1"/>
        </p:nvSpPr>
        <p:spPr>
          <a:xfrm flipV="1">
            <a:off x="0" y="-1"/>
            <a:ext cx="12192000" cy="774701"/>
          </a:xfrm>
          <a:prstGeom prst="round2SameRect">
            <a:avLst>
              <a:gd name="adj1" fmla="val 39997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51A5-4A51-4CA8-B837-E8E984D8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4339"/>
            <a:ext cx="10515600" cy="525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34AF-CED5-47DE-B952-0E915F0D3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F928-64DD-473C-B42D-9AB9318A9FCE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0AA2-B357-4733-9D3C-E8ED08C4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5BBC-A2F5-4762-8125-99D0F499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36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462BD-82FB-4F67-AFAC-F336F25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6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29F5B9-0F3A-47B5-9842-08F68459A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0606-3D0B-483F-8140-2DC8DFF1E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 3301</a:t>
            </a:r>
            <a:br>
              <a:rPr lang="en-US" dirty="0"/>
            </a:br>
            <a:r>
              <a:rPr lang="en-US" dirty="0"/>
              <a:t>Intro. to Business Programming Logic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40EB57-F828-41D2-8521-2AA0F4410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Modules: Math, Creating your own Modules</a:t>
            </a:r>
          </a:p>
          <a:p>
            <a:r>
              <a:rPr lang="en-US" dirty="0"/>
              <a:t>Mrs. Nancy G. Sánchez</a:t>
            </a:r>
          </a:p>
        </p:txBody>
      </p:sp>
    </p:spTree>
    <p:extLst>
      <p:ext uri="{BB962C8B-B14F-4D97-AF65-F5344CB8AC3E}">
        <p14:creationId xmlns:p14="http://schemas.microsoft.com/office/powerpoint/2010/main" val="217600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9FB25-60EC-4718-BD30-CA869A69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FE517-80C2-4E4D-B9C7-FA6D6A51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Module</a:t>
            </a:r>
          </a:p>
        </p:txBody>
      </p:sp>
    </p:spTree>
    <p:extLst>
      <p:ext uri="{BB962C8B-B14F-4D97-AF65-F5344CB8AC3E}">
        <p14:creationId xmlns:p14="http://schemas.microsoft.com/office/powerpoint/2010/main" val="385107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BFE517-80C2-4E4D-B9C7-FA6D6A51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 Module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4458D9-572D-4F67-9A51-973DBB642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Variables</a:t>
            </a:r>
          </a:p>
          <a:p>
            <a:pPr lvl="1"/>
            <a:r>
              <a:rPr lang="en-US" b="1" dirty="0"/>
              <a:t>math.pi</a:t>
            </a:r>
          </a:p>
          <a:p>
            <a:pPr lvl="1"/>
            <a:endParaRPr lang="en-US" b="1" dirty="0"/>
          </a:p>
          <a:p>
            <a:r>
              <a:rPr lang="en-US" i="1" dirty="0"/>
              <a:t>Functions</a:t>
            </a:r>
          </a:p>
          <a:p>
            <a:pPr lvl="1"/>
            <a:r>
              <a:rPr lang="en-US" b="1" dirty="0"/>
              <a:t>math.sqrt()</a:t>
            </a:r>
          </a:p>
          <a:p>
            <a:pPr lvl="1"/>
            <a:r>
              <a:rPr lang="en-US" b="1" dirty="0"/>
              <a:t>math.hypot()</a:t>
            </a:r>
          </a:p>
          <a:p>
            <a:pPr lvl="1"/>
            <a:r>
              <a:rPr lang="en-US" dirty="0"/>
              <a:t>…and many more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9FB25-60EC-4718-BD30-CA869A69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A083-8402-4BBB-97CA-A0A1AB22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 Module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7E3F63-9AEC-43F8-830A-5F9F8CB9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4EA986-99A2-4824-957C-DF806C992983}"/>
              </a:ext>
            </a:extLst>
          </p:cNvPr>
          <p:cNvSpPr txBox="1"/>
          <p:nvPr/>
        </p:nvSpPr>
        <p:spPr>
          <a:xfrm>
            <a:off x="812800" y="1016000"/>
            <a:ext cx="5090160" cy="25545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import math</a:t>
            </a:r>
          </a:p>
          <a:p>
            <a:endParaRPr lang="en-US" sz="2000" dirty="0"/>
          </a:p>
          <a:p>
            <a:r>
              <a:rPr lang="en-US" sz="2000" dirty="0"/>
              <a:t>def main():</a:t>
            </a:r>
          </a:p>
          <a:p>
            <a:r>
              <a:rPr lang="en-US" sz="2000" dirty="0"/>
              <a:t>    radius = float(input('\nEnter a radius: '))</a:t>
            </a:r>
          </a:p>
          <a:p>
            <a:r>
              <a:rPr lang="en-US" sz="2000" dirty="0"/>
              <a:t>    area =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math.pi</a:t>
            </a:r>
            <a:r>
              <a:rPr lang="en-US" sz="2000" dirty="0"/>
              <a:t> * radius**2</a:t>
            </a:r>
          </a:p>
          <a:p>
            <a:r>
              <a:rPr lang="en-US" sz="2000" dirty="0"/>
              <a:t>    print('The area is:', format(area, '6.2f'))</a:t>
            </a:r>
          </a:p>
          <a:p>
            <a:endParaRPr lang="en-US" sz="2000" dirty="0"/>
          </a:p>
          <a:p>
            <a:r>
              <a:rPr lang="en-US" sz="2000" dirty="0"/>
              <a:t>main()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6CB-FACC-4525-B3F2-850AC187F34F}"/>
              </a:ext>
            </a:extLst>
          </p:cNvPr>
          <p:cNvSpPr txBox="1"/>
          <p:nvPr/>
        </p:nvSpPr>
        <p:spPr>
          <a:xfrm>
            <a:off x="7142480" y="1818640"/>
            <a:ext cx="2590774" cy="646331"/>
          </a:xfrm>
          <a:custGeom>
            <a:avLst/>
            <a:gdLst>
              <a:gd name="connsiteX0" fmla="*/ 0 w 2590774"/>
              <a:gd name="connsiteY0" fmla="*/ 0 h 646331"/>
              <a:gd name="connsiteX1" fmla="*/ 440432 w 2590774"/>
              <a:gd name="connsiteY1" fmla="*/ 0 h 646331"/>
              <a:gd name="connsiteX2" fmla="*/ 906771 w 2590774"/>
              <a:gd name="connsiteY2" fmla="*/ 0 h 646331"/>
              <a:gd name="connsiteX3" fmla="*/ 1476741 w 2590774"/>
              <a:gd name="connsiteY3" fmla="*/ 0 h 646331"/>
              <a:gd name="connsiteX4" fmla="*/ 2046711 w 2590774"/>
              <a:gd name="connsiteY4" fmla="*/ 0 h 646331"/>
              <a:gd name="connsiteX5" fmla="*/ 2590774 w 2590774"/>
              <a:gd name="connsiteY5" fmla="*/ 0 h 646331"/>
              <a:gd name="connsiteX6" fmla="*/ 2590774 w 2590774"/>
              <a:gd name="connsiteY6" fmla="*/ 329629 h 646331"/>
              <a:gd name="connsiteX7" fmla="*/ 2590774 w 2590774"/>
              <a:gd name="connsiteY7" fmla="*/ 646331 h 646331"/>
              <a:gd name="connsiteX8" fmla="*/ 2072619 w 2590774"/>
              <a:gd name="connsiteY8" fmla="*/ 646331 h 646331"/>
              <a:gd name="connsiteX9" fmla="*/ 1554464 w 2590774"/>
              <a:gd name="connsiteY9" fmla="*/ 646331 h 646331"/>
              <a:gd name="connsiteX10" fmla="*/ 1088125 w 2590774"/>
              <a:gd name="connsiteY10" fmla="*/ 646331 h 646331"/>
              <a:gd name="connsiteX11" fmla="*/ 518155 w 2590774"/>
              <a:gd name="connsiteY11" fmla="*/ 646331 h 646331"/>
              <a:gd name="connsiteX12" fmla="*/ 0 w 2590774"/>
              <a:gd name="connsiteY12" fmla="*/ 646331 h 646331"/>
              <a:gd name="connsiteX13" fmla="*/ 0 w 2590774"/>
              <a:gd name="connsiteY13" fmla="*/ 336092 h 646331"/>
              <a:gd name="connsiteX14" fmla="*/ 0 w 2590774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90774" h="646331" extrusionOk="0">
                <a:moveTo>
                  <a:pt x="0" y="0"/>
                </a:moveTo>
                <a:cubicBezTo>
                  <a:pt x="189124" y="-41817"/>
                  <a:pt x="235975" y="21991"/>
                  <a:pt x="440432" y="0"/>
                </a:cubicBezTo>
                <a:cubicBezTo>
                  <a:pt x="644889" y="-21991"/>
                  <a:pt x="696277" y="51452"/>
                  <a:pt x="906771" y="0"/>
                </a:cubicBezTo>
                <a:cubicBezTo>
                  <a:pt x="1117265" y="-51452"/>
                  <a:pt x="1247489" y="6713"/>
                  <a:pt x="1476741" y="0"/>
                </a:cubicBezTo>
                <a:cubicBezTo>
                  <a:pt x="1705993" y="-6713"/>
                  <a:pt x="1786923" y="9632"/>
                  <a:pt x="2046711" y="0"/>
                </a:cubicBezTo>
                <a:cubicBezTo>
                  <a:pt x="2306499" y="-9632"/>
                  <a:pt x="2412002" y="32237"/>
                  <a:pt x="2590774" y="0"/>
                </a:cubicBezTo>
                <a:cubicBezTo>
                  <a:pt x="2626599" y="82022"/>
                  <a:pt x="2561315" y="243779"/>
                  <a:pt x="2590774" y="329629"/>
                </a:cubicBezTo>
                <a:cubicBezTo>
                  <a:pt x="2620233" y="415479"/>
                  <a:pt x="2567982" y="554686"/>
                  <a:pt x="2590774" y="646331"/>
                </a:cubicBezTo>
                <a:cubicBezTo>
                  <a:pt x="2436432" y="691702"/>
                  <a:pt x="2317543" y="608941"/>
                  <a:pt x="2072619" y="646331"/>
                </a:cubicBezTo>
                <a:cubicBezTo>
                  <a:pt x="1827695" y="683721"/>
                  <a:pt x="1684914" y="613821"/>
                  <a:pt x="1554464" y="646331"/>
                </a:cubicBezTo>
                <a:cubicBezTo>
                  <a:pt x="1424015" y="678841"/>
                  <a:pt x="1206492" y="644935"/>
                  <a:pt x="1088125" y="646331"/>
                </a:cubicBezTo>
                <a:cubicBezTo>
                  <a:pt x="969758" y="647727"/>
                  <a:pt x="785187" y="645972"/>
                  <a:pt x="518155" y="646331"/>
                </a:cubicBezTo>
                <a:cubicBezTo>
                  <a:pt x="251123" y="646690"/>
                  <a:pt x="190400" y="607216"/>
                  <a:pt x="0" y="646331"/>
                </a:cubicBezTo>
                <a:cubicBezTo>
                  <a:pt x="-17022" y="528375"/>
                  <a:pt x="29122" y="458916"/>
                  <a:pt x="0" y="336092"/>
                </a:cubicBezTo>
                <a:cubicBezTo>
                  <a:pt x="-29122" y="213268"/>
                  <a:pt x="1208" y="116113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645314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Enter a radius: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dirty="0">
                <a:latin typeface="Consolas" panose="020B0609020204030204" pitchFamily="49" charset="0"/>
              </a:rPr>
              <a:t>The area is: 3</a:t>
            </a:r>
            <a:r>
              <a:rPr lang="en-US" b="1" dirty="0">
                <a:latin typeface="Consolas" panose="020B0609020204030204" pitchFamily="49" charset="0"/>
              </a:rPr>
              <a:t>14.16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39BA-511F-4AF0-96FB-F6FC83F7C2A0}"/>
              </a:ext>
            </a:extLst>
          </p:cNvPr>
          <p:cNvSpPr txBox="1"/>
          <p:nvPr/>
        </p:nvSpPr>
        <p:spPr>
          <a:xfrm>
            <a:off x="812800" y="3891280"/>
            <a:ext cx="5124864" cy="25545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import math</a:t>
            </a:r>
          </a:p>
          <a:p>
            <a:endParaRPr lang="en-US" sz="2000" dirty="0"/>
          </a:p>
          <a:p>
            <a:r>
              <a:rPr lang="en-US" sz="2000" dirty="0"/>
              <a:t>def main():</a:t>
            </a:r>
          </a:p>
          <a:p>
            <a:r>
              <a:rPr lang="en-US" sz="2000" dirty="0"/>
              <a:t>    num = float(input('\nEnter a number: '))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sqrt_num</a:t>
            </a:r>
            <a:r>
              <a:rPr lang="en-US" sz="2000" dirty="0"/>
              <a:t> =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math.sqrt(num)</a:t>
            </a:r>
          </a:p>
          <a:p>
            <a:r>
              <a:rPr lang="en-US" sz="2000" dirty="0"/>
              <a:t>    print('The square root of num is:', </a:t>
            </a:r>
            <a:r>
              <a:rPr lang="en-US" sz="2000" dirty="0" err="1"/>
              <a:t>sqrt_num</a:t>
            </a:r>
            <a:r>
              <a:rPr lang="en-US" sz="2000" dirty="0"/>
              <a:t>)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main()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980D1-6B53-43B7-B113-8272ADF831ED}"/>
              </a:ext>
            </a:extLst>
          </p:cNvPr>
          <p:cNvSpPr txBox="1"/>
          <p:nvPr/>
        </p:nvSpPr>
        <p:spPr>
          <a:xfrm>
            <a:off x="7142480" y="4643120"/>
            <a:ext cx="3983783" cy="646331"/>
          </a:xfrm>
          <a:custGeom>
            <a:avLst/>
            <a:gdLst>
              <a:gd name="connsiteX0" fmla="*/ 0 w 3983783"/>
              <a:gd name="connsiteY0" fmla="*/ 0 h 646331"/>
              <a:gd name="connsiteX1" fmla="*/ 449598 w 3983783"/>
              <a:gd name="connsiteY1" fmla="*/ 0 h 646331"/>
              <a:gd name="connsiteX2" fmla="*/ 939035 w 3983783"/>
              <a:gd name="connsiteY2" fmla="*/ 0 h 646331"/>
              <a:gd name="connsiteX3" fmla="*/ 1587822 w 3983783"/>
              <a:gd name="connsiteY3" fmla="*/ 0 h 646331"/>
              <a:gd name="connsiteX4" fmla="*/ 2236610 w 3983783"/>
              <a:gd name="connsiteY4" fmla="*/ 0 h 646331"/>
              <a:gd name="connsiteX5" fmla="*/ 2726046 w 3983783"/>
              <a:gd name="connsiteY5" fmla="*/ 0 h 646331"/>
              <a:gd name="connsiteX6" fmla="*/ 3334995 w 3983783"/>
              <a:gd name="connsiteY6" fmla="*/ 0 h 646331"/>
              <a:gd name="connsiteX7" fmla="*/ 3983783 w 3983783"/>
              <a:gd name="connsiteY7" fmla="*/ 0 h 646331"/>
              <a:gd name="connsiteX8" fmla="*/ 3983783 w 3983783"/>
              <a:gd name="connsiteY8" fmla="*/ 329629 h 646331"/>
              <a:gd name="connsiteX9" fmla="*/ 3983783 w 3983783"/>
              <a:gd name="connsiteY9" fmla="*/ 646331 h 646331"/>
              <a:gd name="connsiteX10" fmla="*/ 3534185 w 3983783"/>
              <a:gd name="connsiteY10" fmla="*/ 646331 h 646331"/>
              <a:gd name="connsiteX11" fmla="*/ 2885397 w 3983783"/>
              <a:gd name="connsiteY11" fmla="*/ 646331 h 646331"/>
              <a:gd name="connsiteX12" fmla="*/ 2435799 w 3983783"/>
              <a:gd name="connsiteY12" fmla="*/ 646331 h 646331"/>
              <a:gd name="connsiteX13" fmla="*/ 1946363 w 3983783"/>
              <a:gd name="connsiteY13" fmla="*/ 646331 h 646331"/>
              <a:gd name="connsiteX14" fmla="*/ 1377251 w 3983783"/>
              <a:gd name="connsiteY14" fmla="*/ 646331 h 646331"/>
              <a:gd name="connsiteX15" fmla="*/ 808139 w 3983783"/>
              <a:gd name="connsiteY15" fmla="*/ 646331 h 646331"/>
              <a:gd name="connsiteX16" fmla="*/ 0 w 3983783"/>
              <a:gd name="connsiteY16" fmla="*/ 646331 h 646331"/>
              <a:gd name="connsiteX17" fmla="*/ 0 w 3983783"/>
              <a:gd name="connsiteY17" fmla="*/ 323166 h 646331"/>
              <a:gd name="connsiteX18" fmla="*/ 0 w 3983783"/>
              <a:gd name="connsiteY1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3783" h="646331" extrusionOk="0">
                <a:moveTo>
                  <a:pt x="0" y="0"/>
                </a:moveTo>
                <a:cubicBezTo>
                  <a:pt x="156475" y="-20748"/>
                  <a:pt x="230088" y="19143"/>
                  <a:pt x="449598" y="0"/>
                </a:cubicBezTo>
                <a:cubicBezTo>
                  <a:pt x="669108" y="-19143"/>
                  <a:pt x="808841" y="40227"/>
                  <a:pt x="939035" y="0"/>
                </a:cubicBezTo>
                <a:cubicBezTo>
                  <a:pt x="1069229" y="-40227"/>
                  <a:pt x="1330114" y="74034"/>
                  <a:pt x="1587822" y="0"/>
                </a:cubicBezTo>
                <a:cubicBezTo>
                  <a:pt x="1845530" y="-74034"/>
                  <a:pt x="1964293" y="60482"/>
                  <a:pt x="2236610" y="0"/>
                </a:cubicBezTo>
                <a:cubicBezTo>
                  <a:pt x="2508927" y="-60482"/>
                  <a:pt x="2568753" y="23200"/>
                  <a:pt x="2726046" y="0"/>
                </a:cubicBezTo>
                <a:cubicBezTo>
                  <a:pt x="2883339" y="-23200"/>
                  <a:pt x="3046194" y="4223"/>
                  <a:pt x="3334995" y="0"/>
                </a:cubicBezTo>
                <a:cubicBezTo>
                  <a:pt x="3623796" y="-4223"/>
                  <a:pt x="3848901" y="33283"/>
                  <a:pt x="3983783" y="0"/>
                </a:cubicBezTo>
                <a:cubicBezTo>
                  <a:pt x="4011268" y="108129"/>
                  <a:pt x="3956448" y="219787"/>
                  <a:pt x="3983783" y="329629"/>
                </a:cubicBezTo>
                <a:cubicBezTo>
                  <a:pt x="4011118" y="439471"/>
                  <a:pt x="3956170" y="495765"/>
                  <a:pt x="3983783" y="646331"/>
                </a:cubicBezTo>
                <a:cubicBezTo>
                  <a:pt x="3860740" y="666936"/>
                  <a:pt x="3657169" y="644227"/>
                  <a:pt x="3534185" y="646331"/>
                </a:cubicBezTo>
                <a:cubicBezTo>
                  <a:pt x="3411201" y="648435"/>
                  <a:pt x="3023898" y="611323"/>
                  <a:pt x="2885397" y="646331"/>
                </a:cubicBezTo>
                <a:cubicBezTo>
                  <a:pt x="2746896" y="681339"/>
                  <a:pt x="2536058" y="614117"/>
                  <a:pt x="2435799" y="646331"/>
                </a:cubicBezTo>
                <a:cubicBezTo>
                  <a:pt x="2335540" y="678545"/>
                  <a:pt x="2066425" y="602003"/>
                  <a:pt x="1946363" y="646331"/>
                </a:cubicBezTo>
                <a:cubicBezTo>
                  <a:pt x="1826301" y="690659"/>
                  <a:pt x="1546633" y="632918"/>
                  <a:pt x="1377251" y="646331"/>
                </a:cubicBezTo>
                <a:cubicBezTo>
                  <a:pt x="1207869" y="659744"/>
                  <a:pt x="952228" y="629797"/>
                  <a:pt x="808139" y="646331"/>
                </a:cubicBezTo>
                <a:cubicBezTo>
                  <a:pt x="664050" y="662865"/>
                  <a:pt x="246937" y="625438"/>
                  <a:pt x="0" y="646331"/>
                </a:cubicBezTo>
                <a:cubicBezTo>
                  <a:pt x="-3957" y="581618"/>
                  <a:pt x="36184" y="427178"/>
                  <a:pt x="0" y="323166"/>
                </a:cubicBezTo>
                <a:cubicBezTo>
                  <a:pt x="-36184" y="219154"/>
                  <a:pt x="14778" y="88015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645314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Enter a number: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US" dirty="0">
                <a:latin typeface="Consolas" panose="020B0609020204030204" pitchFamily="49" charset="0"/>
              </a:rPr>
              <a:t>The square root of num is: </a:t>
            </a:r>
            <a:r>
              <a:rPr lang="en-US" b="1" dirty="0">
                <a:latin typeface="Consolas" panose="020B0609020204030204" pitchFamily="49" charset="0"/>
              </a:rPr>
              <a:t>4.0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1B305A-1C11-4EBE-8A6D-181B37A2B4FE}"/>
              </a:ext>
            </a:extLst>
          </p:cNvPr>
          <p:cNvGrpSpPr/>
          <p:nvPr/>
        </p:nvGrpSpPr>
        <p:grpSpPr>
          <a:xfrm>
            <a:off x="4206240" y="2265680"/>
            <a:ext cx="1705764" cy="369332"/>
            <a:chOff x="2590800" y="1930400"/>
            <a:chExt cx="1705764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BBF963-662B-4E43-99B3-4D24A4DF3164}"/>
                </a:ext>
              </a:extLst>
            </p:cNvPr>
            <p:cNvSpPr txBox="1"/>
            <p:nvPr/>
          </p:nvSpPr>
          <p:spPr>
            <a:xfrm>
              <a:off x="3098800" y="193040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variable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BA4E88-7DE8-40F8-B3C8-FC3421E19B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0800" y="2115066"/>
              <a:ext cx="4572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77CDB6-E906-4021-AB4E-FD9E2E12B766}"/>
              </a:ext>
            </a:extLst>
          </p:cNvPr>
          <p:cNvGrpSpPr/>
          <p:nvPr/>
        </p:nvGrpSpPr>
        <p:grpSpPr>
          <a:xfrm>
            <a:off x="4450080" y="5090160"/>
            <a:ext cx="1705764" cy="369332"/>
            <a:chOff x="2590800" y="1930400"/>
            <a:chExt cx="1705764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419226-7417-4A5E-BA3C-BAD1F0612346}"/>
                </a:ext>
              </a:extLst>
            </p:cNvPr>
            <p:cNvSpPr txBox="1"/>
            <p:nvPr/>
          </p:nvSpPr>
          <p:spPr>
            <a:xfrm>
              <a:off x="3098800" y="193040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function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CB8E124-E35C-41A3-A151-0A5059565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0800" y="2115066"/>
              <a:ext cx="4572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116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9FB25-60EC-4718-BD30-CA869A69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FE517-80C2-4E4D-B9C7-FA6D6A51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Modules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B41877-66D9-4D35-954F-B41EFF5E15A4}"/>
              </a:ext>
            </a:extLst>
          </p:cNvPr>
          <p:cNvSpPr/>
          <p:nvPr/>
        </p:nvSpPr>
        <p:spPr>
          <a:xfrm>
            <a:off x="2019300" y="3979615"/>
            <a:ext cx="8343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can create your own modules.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Do this when you have functions or variables/constants pertaining to a certain topic.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 must store the module in the same folder as your other code.</a:t>
            </a:r>
          </a:p>
        </p:txBody>
      </p:sp>
    </p:spTree>
    <p:extLst>
      <p:ext uri="{BB962C8B-B14F-4D97-AF65-F5344CB8AC3E}">
        <p14:creationId xmlns:p14="http://schemas.microsoft.com/office/powerpoint/2010/main" val="423525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093F816-025A-43C3-A77B-74007C2D4B95}"/>
              </a:ext>
            </a:extLst>
          </p:cNvPr>
          <p:cNvGrpSpPr/>
          <p:nvPr/>
        </p:nvGrpSpPr>
        <p:grpSpPr>
          <a:xfrm>
            <a:off x="309880" y="919480"/>
            <a:ext cx="3942080" cy="4757420"/>
            <a:chOff x="152400" y="2463800"/>
            <a:chExt cx="3942080" cy="41605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F45193-F796-4CC7-819E-F5CC1D9D8555}"/>
                </a:ext>
              </a:extLst>
            </p:cNvPr>
            <p:cNvSpPr/>
            <p:nvPr/>
          </p:nvSpPr>
          <p:spPr>
            <a:xfrm>
              <a:off x="213360" y="2895600"/>
              <a:ext cx="3881120" cy="3728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E7DBED-EAB1-4197-BA18-4CC583A8D7DE}"/>
                </a:ext>
              </a:extLst>
            </p:cNvPr>
            <p:cNvSpPr txBox="1"/>
            <p:nvPr/>
          </p:nvSpPr>
          <p:spPr>
            <a:xfrm>
              <a:off x="152400" y="2463800"/>
              <a:ext cx="11657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Module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2405C9-D1F0-4BA0-8B63-A60054292489}"/>
              </a:ext>
            </a:extLst>
          </p:cNvPr>
          <p:cNvSpPr/>
          <p:nvPr/>
        </p:nvSpPr>
        <p:spPr>
          <a:xfrm>
            <a:off x="584200" y="3411220"/>
            <a:ext cx="3464560" cy="508000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#add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cup_to_tbsp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function here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D89B86-8575-4ADE-8DEC-F1A8AB777F1E}"/>
              </a:ext>
            </a:extLst>
          </p:cNvPr>
          <p:cNvSpPr/>
          <p:nvPr/>
        </p:nvSpPr>
        <p:spPr>
          <a:xfrm>
            <a:off x="584200" y="2242820"/>
            <a:ext cx="3464560" cy="914400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def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tbsp_to_tsp</a:t>
            </a:r>
            <a:r>
              <a:rPr lang="en-US" dirty="0">
                <a:solidFill>
                  <a:schemeClr val="tx1"/>
                </a:solidFill>
              </a:rPr>
              <a:t>(tbsp_amount):</a:t>
            </a:r>
          </a:p>
          <a:p>
            <a:r>
              <a:rPr lang="en-US" dirty="0">
                <a:solidFill>
                  <a:schemeClr val="tx1"/>
                </a:solidFill>
              </a:rPr>
              <a:t>   tsp_amount = tbsp_amount * 3</a:t>
            </a:r>
          </a:p>
          <a:p>
            <a:r>
              <a:rPr lang="en-US" dirty="0">
                <a:solidFill>
                  <a:schemeClr val="tx1"/>
                </a:solidFill>
              </a:rPr>
              <a:t>   return tsp_amount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3194F2-20F1-4E87-A45A-89CA6E582165}"/>
              </a:ext>
            </a:extLst>
          </p:cNvPr>
          <p:cNvSpPr/>
          <p:nvPr/>
        </p:nvSpPr>
        <p:spPr>
          <a:xfrm>
            <a:off x="1425252" y="919480"/>
            <a:ext cx="3161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cooking_converter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.py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2889BE-2181-4720-BF74-2A6415E2DFE9}"/>
              </a:ext>
            </a:extLst>
          </p:cNvPr>
          <p:cNvSpPr/>
          <p:nvPr/>
        </p:nvSpPr>
        <p:spPr>
          <a:xfrm>
            <a:off x="594360" y="4173220"/>
            <a:ext cx="3464560" cy="508000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#add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pounds_to_oz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function here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9EC8C8-EE5A-4714-903E-76DA4A405F6C}"/>
              </a:ext>
            </a:extLst>
          </p:cNvPr>
          <p:cNvSpPr/>
          <p:nvPr/>
        </p:nvSpPr>
        <p:spPr>
          <a:xfrm>
            <a:off x="584200" y="4914900"/>
            <a:ext cx="3464560" cy="508000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#add additional functions here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A04C82E-EDD4-45E1-90C5-B0AF2D3E137D}"/>
              </a:ext>
            </a:extLst>
          </p:cNvPr>
          <p:cNvSpPr/>
          <p:nvPr/>
        </p:nvSpPr>
        <p:spPr>
          <a:xfrm>
            <a:off x="584200" y="1511300"/>
            <a:ext cx="3464560" cy="508000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MEAT_WELLDONE_TEMP </a:t>
            </a:r>
            <a:r>
              <a:rPr lang="en-US" dirty="0">
                <a:solidFill>
                  <a:schemeClr val="tx1"/>
                </a:solidFill>
              </a:rPr>
              <a:t>= 160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CB72E-9AD0-4A4A-A18A-0408F807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Modules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DCCEFC-7111-4877-8805-DE32B908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14DD90E-0763-42F1-84C9-224DC90552F2}"/>
              </a:ext>
            </a:extLst>
          </p:cNvPr>
          <p:cNvGrpSpPr/>
          <p:nvPr/>
        </p:nvGrpSpPr>
        <p:grpSpPr>
          <a:xfrm>
            <a:off x="3822700" y="1745179"/>
            <a:ext cx="7388856" cy="1569660"/>
            <a:chOff x="4152900" y="3035499"/>
            <a:chExt cx="7388856" cy="15696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6AE021-90E6-4F5B-B1CE-65FE6B36A162}"/>
                </a:ext>
              </a:extLst>
            </p:cNvPr>
            <p:cNvSpPr txBox="1"/>
            <p:nvPr/>
          </p:nvSpPr>
          <p:spPr>
            <a:xfrm>
              <a:off x="10294620" y="3241040"/>
              <a:ext cx="1247136" cy="584775"/>
            </a:xfrm>
            <a:custGeom>
              <a:avLst/>
              <a:gdLst>
                <a:gd name="connsiteX0" fmla="*/ 0 w 1247136"/>
                <a:gd name="connsiteY0" fmla="*/ 0 h 584775"/>
                <a:gd name="connsiteX1" fmla="*/ 428183 w 1247136"/>
                <a:gd name="connsiteY1" fmla="*/ 0 h 584775"/>
                <a:gd name="connsiteX2" fmla="*/ 818953 w 1247136"/>
                <a:gd name="connsiteY2" fmla="*/ 0 h 584775"/>
                <a:gd name="connsiteX3" fmla="*/ 1247136 w 1247136"/>
                <a:gd name="connsiteY3" fmla="*/ 0 h 584775"/>
                <a:gd name="connsiteX4" fmla="*/ 1247136 w 1247136"/>
                <a:gd name="connsiteY4" fmla="*/ 584775 h 584775"/>
                <a:gd name="connsiteX5" fmla="*/ 831424 w 1247136"/>
                <a:gd name="connsiteY5" fmla="*/ 584775 h 584775"/>
                <a:gd name="connsiteX6" fmla="*/ 453126 w 1247136"/>
                <a:gd name="connsiteY6" fmla="*/ 584775 h 584775"/>
                <a:gd name="connsiteX7" fmla="*/ 0 w 1247136"/>
                <a:gd name="connsiteY7" fmla="*/ 584775 h 584775"/>
                <a:gd name="connsiteX8" fmla="*/ 0 w 1247136"/>
                <a:gd name="connsiteY8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136" h="584775" extrusionOk="0">
                  <a:moveTo>
                    <a:pt x="0" y="0"/>
                  </a:moveTo>
                  <a:cubicBezTo>
                    <a:pt x="197133" y="-14465"/>
                    <a:pt x="321595" y="36398"/>
                    <a:pt x="428183" y="0"/>
                  </a:cubicBezTo>
                  <a:cubicBezTo>
                    <a:pt x="534771" y="-36398"/>
                    <a:pt x="634519" y="16522"/>
                    <a:pt x="818953" y="0"/>
                  </a:cubicBezTo>
                  <a:cubicBezTo>
                    <a:pt x="1003387" y="-16522"/>
                    <a:pt x="1105939" y="12558"/>
                    <a:pt x="1247136" y="0"/>
                  </a:cubicBezTo>
                  <a:cubicBezTo>
                    <a:pt x="1308657" y="278570"/>
                    <a:pt x="1239477" y="423528"/>
                    <a:pt x="1247136" y="584775"/>
                  </a:cubicBezTo>
                  <a:cubicBezTo>
                    <a:pt x="1158828" y="613128"/>
                    <a:pt x="945897" y="541516"/>
                    <a:pt x="831424" y="584775"/>
                  </a:cubicBezTo>
                  <a:cubicBezTo>
                    <a:pt x="716951" y="628034"/>
                    <a:pt x="573787" y="577631"/>
                    <a:pt x="453126" y="584775"/>
                  </a:cubicBezTo>
                  <a:cubicBezTo>
                    <a:pt x="332465" y="591919"/>
                    <a:pt x="137647" y="570847"/>
                    <a:pt x="0" y="584775"/>
                  </a:cubicBezTo>
                  <a:cubicBezTo>
                    <a:pt x="-61291" y="388213"/>
                    <a:pt x="22211" y="15941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526560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Enter tbsp: 2</a:t>
              </a:r>
            </a:p>
            <a:p>
              <a:r>
                <a:rPr lang="en-US" sz="1600" dirty="0" err="1"/>
                <a:t>Equiv</a:t>
              </a:r>
              <a:r>
                <a:rPr lang="en-US" sz="1600" dirty="0"/>
                <a:t>: 6 tsp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A892FCC-78C1-44D5-B10A-8FFB399CC783}"/>
                </a:ext>
              </a:extLst>
            </p:cNvPr>
            <p:cNvGrpSpPr/>
            <p:nvPr/>
          </p:nvGrpSpPr>
          <p:grpSpPr>
            <a:xfrm>
              <a:off x="4152900" y="3035499"/>
              <a:ext cx="6047740" cy="1569660"/>
              <a:chOff x="4152900" y="3035499"/>
              <a:chExt cx="6047740" cy="156966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54ADE4-4FD6-445D-BC59-3A80C20C50A2}"/>
                  </a:ext>
                </a:extLst>
              </p:cNvPr>
              <p:cNvSpPr txBox="1"/>
              <p:nvPr/>
            </p:nvSpPr>
            <p:spPr>
              <a:xfrm>
                <a:off x="5740400" y="3035499"/>
                <a:ext cx="4460240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def main():</a:t>
                </a:r>
              </a:p>
              <a:p>
                <a:r>
                  <a:rPr lang="en-US" sz="1600" dirty="0"/>
                  <a:t>    tbsp = int(input('Enter tbsp: '))</a:t>
                </a:r>
              </a:p>
              <a:p>
                <a:r>
                  <a:rPr lang="en-US" sz="1600" dirty="0"/>
                  <a:t>    tsp = </a:t>
                </a:r>
                <a:r>
                  <a:rPr lang="en-US" sz="1600" b="1" i="1" dirty="0">
                    <a:solidFill>
                      <a:schemeClr val="accent6">
                        <a:lumMod val="75000"/>
                      </a:schemeClr>
                    </a:solidFill>
                  </a:rPr>
                  <a:t>cooking_converter</a:t>
                </a:r>
                <a:r>
                  <a:rPr lang="en-US" sz="1600" b="1" i="1" dirty="0">
                    <a:solidFill>
                      <a:srgbClr val="C00000"/>
                    </a:solidFill>
                  </a:rPr>
                  <a:t>.</a:t>
                </a:r>
                <a:r>
                  <a:rPr lang="en-US" sz="1600" b="1" dirty="0">
                    <a:solidFill>
                      <a:schemeClr val="accent4">
                        <a:lumMod val="75000"/>
                      </a:schemeClr>
                    </a:solidFill>
                  </a:rPr>
                  <a:t>tbsp_to_tsp</a:t>
                </a:r>
                <a:r>
                  <a:rPr lang="en-US" sz="1600" dirty="0"/>
                  <a:t>(tbsp)</a:t>
                </a:r>
              </a:p>
              <a:p>
                <a:r>
                  <a:rPr lang="en-US" sz="1600" dirty="0"/>
                  <a:t>    print('</a:t>
                </a:r>
                <a:r>
                  <a:rPr lang="en-US" sz="1600" dirty="0" err="1"/>
                  <a:t>Equiv</a:t>
                </a:r>
                <a:r>
                  <a:rPr lang="en-US" sz="1600" dirty="0"/>
                  <a:t>:', tsp, 'tsp')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main() 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1E92D74-5640-4A7E-BD7A-C38B95A3CF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2900" y="3690620"/>
                <a:ext cx="1727200" cy="1397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E95D6F-3DAD-4A86-ABB7-2A3E501A16E5}"/>
              </a:ext>
            </a:extLst>
          </p:cNvPr>
          <p:cNvGrpSpPr/>
          <p:nvPr/>
        </p:nvGrpSpPr>
        <p:grpSpPr>
          <a:xfrm>
            <a:off x="5288280" y="947420"/>
            <a:ext cx="4401820" cy="2425700"/>
            <a:chOff x="5618480" y="2225418"/>
            <a:chExt cx="4401820" cy="32101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6FFB40-39B9-465B-B2F4-57F4FAE06EA7}"/>
                </a:ext>
              </a:extLst>
            </p:cNvPr>
            <p:cNvSpPr txBox="1"/>
            <p:nvPr/>
          </p:nvSpPr>
          <p:spPr>
            <a:xfrm>
              <a:off x="5618480" y="2225418"/>
              <a:ext cx="1513556" cy="529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My Program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1BB6EF-04DB-4E69-ADD0-D7759F3D1D2E}"/>
                </a:ext>
              </a:extLst>
            </p:cNvPr>
            <p:cNvSpPr/>
            <p:nvPr/>
          </p:nvSpPr>
          <p:spPr>
            <a:xfrm>
              <a:off x="7069132" y="2225418"/>
              <a:ext cx="2328868" cy="529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i="1" dirty="0">
                  <a:solidFill>
                    <a:srgbClr val="C00000"/>
                  </a:solidFill>
                </a:rPr>
                <a:t>my_program1</a:t>
              </a:r>
              <a:r>
                <a:rPr lang="en-US" sz="2000" i="1" dirty="0">
                  <a:solidFill>
                    <a:srgbClr val="C00000"/>
                  </a:solidFill>
                </a:rPr>
                <a:t>.py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123FF0-0151-4BBE-AA2D-8CC12C45341D}"/>
                </a:ext>
              </a:extLst>
            </p:cNvPr>
            <p:cNvSpPr/>
            <p:nvPr/>
          </p:nvSpPr>
          <p:spPr>
            <a:xfrm>
              <a:off x="5654040" y="2692400"/>
              <a:ext cx="4366260" cy="27432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1ECDFD0-1AE1-4838-AF73-4F870827BA9E}"/>
              </a:ext>
            </a:extLst>
          </p:cNvPr>
          <p:cNvSpPr txBox="1"/>
          <p:nvPr/>
        </p:nvSpPr>
        <p:spPr>
          <a:xfrm>
            <a:off x="5420360" y="1402080"/>
            <a:ext cx="2391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import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</a:rPr>
              <a:t>cooking_converter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139B4F-E38B-4902-8180-B2B01019B473}"/>
              </a:ext>
            </a:extLst>
          </p:cNvPr>
          <p:cNvGrpSpPr/>
          <p:nvPr/>
        </p:nvGrpSpPr>
        <p:grpSpPr>
          <a:xfrm>
            <a:off x="5278120" y="3629660"/>
            <a:ext cx="6721473" cy="2917884"/>
            <a:chOff x="5278120" y="3629660"/>
            <a:chExt cx="6721473" cy="291788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5BE940-0C4B-4A92-91AA-BA2B8CA8954A}"/>
                </a:ext>
              </a:extLst>
            </p:cNvPr>
            <p:cNvSpPr/>
            <p:nvPr/>
          </p:nvSpPr>
          <p:spPr>
            <a:xfrm>
              <a:off x="5328920" y="3992999"/>
              <a:ext cx="4462780" cy="255454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import</a:t>
              </a:r>
              <a:r>
                <a:rPr lang="en-US" sz="1600" b="1" dirty="0">
                  <a:solidFill>
                    <a:srgbClr val="C00000"/>
                  </a:solidFill>
                </a:rPr>
                <a:t> </a:t>
              </a:r>
              <a:r>
                <a:rPr lang="en-US" sz="1600" b="1" i="1" dirty="0">
                  <a:solidFill>
                    <a:schemeClr val="accent6">
                      <a:lumMod val="75000"/>
                    </a:schemeClr>
                  </a:solidFill>
                </a:rPr>
                <a:t>cooking_converter</a:t>
              </a:r>
            </a:p>
            <a:p>
              <a:endParaRPr lang="en-US" sz="1600" dirty="0"/>
            </a:p>
            <a:p>
              <a:r>
                <a:rPr lang="en-US" sz="1600" dirty="0"/>
                <a:t>def main():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lbs</a:t>
              </a:r>
              <a:r>
                <a:rPr lang="en-US" sz="1600" dirty="0"/>
                <a:t> = int(input('Enter pounds: '))</a:t>
              </a:r>
            </a:p>
            <a:p>
              <a:r>
                <a:rPr lang="en-US" sz="1600" dirty="0"/>
                <a:t>    oz = </a:t>
              </a:r>
              <a:r>
                <a:rPr lang="en-US" sz="1600" b="1" i="1" dirty="0" err="1">
                  <a:solidFill>
                    <a:schemeClr val="accent6">
                      <a:lumMod val="75000"/>
                    </a:schemeClr>
                  </a:solidFill>
                </a:rPr>
                <a:t>cooking_converter</a:t>
              </a:r>
              <a:r>
                <a:rPr lang="en-US" sz="1600" b="1" i="1" dirty="0" err="1">
                  <a:solidFill>
                    <a:srgbClr val="C00000"/>
                  </a:solidFill>
                </a:rPr>
                <a:t>.</a:t>
              </a:r>
              <a:r>
                <a:rPr lang="en-US" sz="1600" b="1" dirty="0" err="1">
                  <a:solidFill>
                    <a:schemeClr val="accent4">
                      <a:lumMod val="75000"/>
                    </a:schemeClr>
                  </a:solidFill>
                </a:rPr>
                <a:t>lbs_to_oz</a:t>
              </a:r>
              <a:r>
                <a:rPr lang="en-US" sz="1600" dirty="0"/>
                <a:t>(</a:t>
              </a:r>
              <a:r>
                <a:rPr lang="en-US" sz="1600" dirty="0" err="1"/>
                <a:t>lbs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 print('</a:t>
              </a:r>
              <a:r>
                <a:rPr lang="en-US" sz="1600" dirty="0" err="1"/>
                <a:t>Equiv</a:t>
              </a:r>
              <a:r>
                <a:rPr lang="en-US" sz="1600" dirty="0"/>
                <a:t>:', oz, 'oz')</a:t>
              </a:r>
            </a:p>
            <a:p>
              <a:endParaRPr lang="en-US" sz="1600" dirty="0"/>
            </a:p>
            <a:p>
              <a:r>
                <a:rPr lang="en-US" sz="1600" dirty="0"/>
                <a:t>     print('Cook to a temp of', \     </a:t>
              </a:r>
              <a:br>
                <a:rPr lang="en-US" sz="1600" dirty="0"/>
              </a:br>
              <a:r>
                <a:rPr lang="en-US" sz="1600" dirty="0"/>
                <a:t>          </a:t>
              </a:r>
              <a:r>
                <a:rPr lang="en-US" sz="1600" b="1" i="1" dirty="0" err="1">
                  <a:solidFill>
                    <a:schemeClr val="accent6">
                      <a:lumMod val="75000"/>
                    </a:schemeClr>
                  </a:solidFill>
                </a:rPr>
                <a:t>cooking_converter.MEAT_WELLDONE_TEMP</a:t>
              </a:r>
              <a:r>
                <a:rPr lang="en-US" sz="1600" b="1" i="1" dirty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  <a:endParaRPr lang="en-US" sz="1600" dirty="0"/>
            </a:p>
            <a:p>
              <a:r>
                <a:rPr lang="en-US" sz="1600" dirty="0"/>
                <a:t>main() 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6EFBA58-A838-484E-8F07-73F9B2DB5DD3}"/>
                </a:ext>
              </a:extLst>
            </p:cNvPr>
            <p:cNvGrpSpPr/>
            <p:nvPr/>
          </p:nvGrpSpPr>
          <p:grpSpPr>
            <a:xfrm>
              <a:off x="5278120" y="3629660"/>
              <a:ext cx="3759200" cy="400110"/>
              <a:chOff x="8920480" y="4826000"/>
              <a:chExt cx="3759200" cy="40011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17EC7A-5264-4F32-AC30-D6F8D00C0FC0}"/>
                  </a:ext>
                </a:extLst>
              </p:cNvPr>
              <p:cNvSpPr txBox="1"/>
              <p:nvPr/>
            </p:nvSpPr>
            <p:spPr>
              <a:xfrm>
                <a:off x="8920480" y="4826000"/>
                <a:ext cx="15135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/>
                  <a:t>My Program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E3786E7-08B1-4AFB-B2BA-D464AF4DA0D4}"/>
                  </a:ext>
                </a:extLst>
              </p:cNvPr>
              <p:cNvSpPr/>
              <p:nvPr/>
            </p:nvSpPr>
            <p:spPr>
              <a:xfrm>
                <a:off x="10350812" y="4826000"/>
                <a:ext cx="23288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>
                    <a:solidFill>
                      <a:srgbClr val="C00000"/>
                    </a:solidFill>
                  </a:rPr>
                  <a:t>my_program2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.py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4D264D-C4D5-45BD-B7E6-A830DFF2F3CF}"/>
                </a:ext>
              </a:extLst>
            </p:cNvPr>
            <p:cNvSpPr txBox="1"/>
            <p:nvPr/>
          </p:nvSpPr>
          <p:spPr>
            <a:xfrm>
              <a:off x="9964420" y="4262120"/>
              <a:ext cx="2035173" cy="1077218"/>
            </a:xfrm>
            <a:custGeom>
              <a:avLst/>
              <a:gdLst>
                <a:gd name="connsiteX0" fmla="*/ 0 w 2035173"/>
                <a:gd name="connsiteY0" fmla="*/ 0 h 1077218"/>
                <a:gd name="connsiteX1" fmla="*/ 529145 w 2035173"/>
                <a:gd name="connsiteY1" fmla="*/ 0 h 1077218"/>
                <a:gd name="connsiteX2" fmla="*/ 997235 w 2035173"/>
                <a:gd name="connsiteY2" fmla="*/ 0 h 1077218"/>
                <a:gd name="connsiteX3" fmla="*/ 1444973 w 2035173"/>
                <a:gd name="connsiteY3" fmla="*/ 0 h 1077218"/>
                <a:gd name="connsiteX4" fmla="*/ 2035173 w 2035173"/>
                <a:gd name="connsiteY4" fmla="*/ 0 h 1077218"/>
                <a:gd name="connsiteX5" fmla="*/ 2035173 w 2035173"/>
                <a:gd name="connsiteY5" fmla="*/ 527837 h 1077218"/>
                <a:gd name="connsiteX6" fmla="*/ 2035173 w 2035173"/>
                <a:gd name="connsiteY6" fmla="*/ 1077218 h 1077218"/>
                <a:gd name="connsiteX7" fmla="*/ 1546731 w 2035173"/>
                <a:gd name="connsiteY7" fmla="*/ 1077218 h 1077218"/>
                <a:gd name="connsiteX8" fmla="*/ 1037938 w 2035173"/>
                <a:gd name="connsiteY8" fmla="*/ 1077218 h 1077218"/>
                <a:gd name="connsiteX9" fmla="*/ 590200 w 2035173"/>
                <a:gd name="connsiteY9" fmla="*/ 1077218 h 1077218"/>
                <a:gd name="connsiteX10" fmla="*/ 0 w 2035173"/>
                <a:gd name="connsiteY10" fmla="*/ 1077218 h 1077218"/>
                <a:gd name="connsiteX11" fmla="*/ 0 w 2035173"/>
                <a:gd name="connsiteY11" fmla="*/ 538609 h 1077218"/>
                <a:gd name="connsiteX12" fmla="*/ 0 w 2035173"/>
                <a:gd name="connsiteY12" fmla="*/ 0 h 107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5173" h="1077218" extrusionOk="0">
                  <a:moveTo>
                    <a:pt x="0" y="0"/>
                  </a:moveTo>
                  <a:cubicBezTo>
                    <a:pt x="158225" y="-34024"/>
                    <a:pt x="345876" y="30524"/>
                    <a:pt x="529145" y="0"/>
                  </a:cubicBezTo>
                  <a:cubicBezTo>
                    <a:pt x="712414" y="-30524"/>
                    <a:pt x="841397" y="20285"/>
                    <a:pt x="997235" y="0"/>
                  </a:cubicBezTo>
                  <a:cubicBezTo>
                    <a:pt x="1153073" y="-20285"/>
                    <a:pt x="1256544" y="43396"/>
                    <a:pt x="1444973" y="0"/>
                  </a:cubicBezTo>
                  <a:cubicBezTo>
                    <a:pt x="1633402" y="-43396"/>
                    <a:pt x="1879602" y="42198"/>
                    <a:pt x="2035173" y="0"/>
                  </a:cubicBezTo>
                  <a:cubicBezTo>
                    <a:pt x="2049916" y="146619"/>
                    <a:pt x="1985789" y="409990"/>
                    <a:pt x="2035173" y="527837"/>
                  </a:cubicBezTo>
                  <a:cubicBezTo>
                    <a:pt x="2084557" y="645684"/>
                    <a:pt x="2031549" y="897523"/>
                    <a:pt x="2035173" y="1077218"/>
                  </a:cubicBezTo>
                  <a:cubicBezTo>
                    <a:pt x="1902567" y="1133808"/>
                    <a:pt x="1766507" y="1061215"/>
                    <a:pt x="1546731" y="1077218"/>
                  </a:cubicBezTo>
                  <a:cubicBezTo>
                    <a:pt x="1326955" y="1093221"/>
                    <a:pt x="1191560" y="1040622"/>
                    <a:pt x="1037938" y="1077218"/>
                  </a:cubicBezTo>
                  <a:cubicBezTo>
                    <a:pt x="884316" y="1113814"/>
                    <a:pt x="769931" y="1033644"/>
                    <a:pt x="590200" y="1077218"/>
                  </a:cubicBezTo>
                  <a:cubicBezTo>
                    <a:pt x="410469" y="1120792"/>
                    <a:pt x="269229" y="1012559"/>
                    <a:pt x="0" y="1077218"/>
                  </a:cubicBezTo>
                  <a:cubicBezTo>
                    <a:pt x="-35179" y="932678"/>
                    <a:pt x="107" y="749398"/>
                    <a:pt x="0" y="538609"/>
                  </a:cubicBezTo>
                  <a:cubicBezTo>
                    <a:pt x="-107" y="327820"/>
                    <a:pt x="24874" y="111213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526560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Enter pounds: 2</a:t>
              </a:r>
            </a:p>
            <a:p>
              <a:r>
                <a:rPr lang="en-US" sz="1600" dirty="0" err="1"/>
                <a:t>Equiv</a:t>
              </a:r>
              <a:r>
                <a:rPr lang="en-US" sz="1600" dirty="0"/>
                <a:t>: 32 oz</a:t>
              </a:r>
            </a:p>
            <a:p>
              <a:endParaRPr lang="en-US" sz="1600" dirty="0"/>
            </a:p>
            <a:p>
              <a:r>
                <a:rPr lang="en-US" sz="1600" dirty="0"/>
                <a:t>Cook to a temp of 160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6E0725E-4232-4BD2-A000-5E448C38BA92}"/>
              </a:ext>
            </a:extLst>
          </p:cNvPr>
          <p:cNvGrpSpPr/>
          <p:nvPr/>
        </p:nvGrpSpPr>
        <p:grpSpPr>
          <a:xfrm>
            <a:off x="3848100" y="1841500"/>
            <a:ext cx="1854200" cy="4229100"/>
            <a:chOff x="3848100" y="1841500"/>
            <a:chExt cx="1854200" cy="4229100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73A302-6052-4ADD-A748-09E64F088B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62400" y="4610100"/>
              <a:ext cx="1536700" cy="5842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45D02D6-864F-4B3D-AE02-329BF4FC4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8100" y="1841500"/>
              <a:ext cx="1854200" cy="42291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11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6" grpId="0"/>
      <p:bldP spid="17" grpId="0" animBg="1"/>
      <p:bldP spid="18" grpId="0" animBg="1"/>
      <p:bldP spid="34" grpId="0" animBg="1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Garamond</vt:lpstr>
      <vt:lpstr>Office Theme</vt:lpstr>
      <vt:lpstr>MIS 3301 Intro. to Business Programming Logic</vt:lpstr>
      <vt:lpstr>Math Module</vt:lpstr>
      <vt:lpstr>Math Module</vt:lpstr>
      <vt:lpstr>Math Module</vt:lpstr>
      <vt:lpstr>Creating your own Modules</vt:lpstr>
      <vt:lpstr>Creating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2020-10-03T13:04:33Z</dcterms:created>
  <dcterms:modified xsi:type="dcterms:W3CDTF">2020-10-11T22:18:07Z</dcterms:modified>
</cp:coreProperties>
</file>