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sldIdLst>
    <p:sldId id="400" r:id="rId2"/>
    <p:sldId id="343" r:id="rId3"/>
    <p:sldId id="402" r:id="rId4"/>
    <p:sldId id="404" r:id="rId5"/>
    <p:sldId id="405" r:id="rId6"/>
    <p:sldId id="407" r:id="rId7"/>
    <p:sldId id="4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6C614-4782-40FA-BFF0-30296D018A5D}" v="10" dt="2020-10-11T23:34:41.470"/>
    <p1510:client id="{EF3A24AF-0C80-4644-B29E-A996AD39397F}" v="511" dt="2020-10-13T00:03:01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8097-26B3-453D-83A8-E2A335850B4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1C7E-E15D-4739-9932-6198B526F3C0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79B0-6294-48F8-869B-A813FACB26DF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99C1-4408-479D-94D8-725704982BC3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92DF-1865-4143-85BC-8053983B4EF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73EA-9E5C-4013-A10E-40C36EDD2EF0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B8F-AB9D-448B-9D49-AD7037A760A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E160-A4F9-4722-90CB-E8576F2F446E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7DD-F07A-4D55-9336-8031E069177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F928-64DD-473C-B42D-9AB9318A9FCE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Global Variables &amp; Global Constants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202304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Variables &amp; Global Constants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070A3-02C6-4978-BFAB-A581FD28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 – </a:t>
            </a:r>
            <a:r>
              <a:rPr lang="en-US" i="1" dirty="0"/>
              <a:t>any</a:t>
            </a:r>
            <a:r>
              <a:rPr lang="en-US" dirty="0"/>
              <a:t> variable created outside of a function</a:t>
            </a:r>
          </a:p>
          <a:p>
            <a:pPr lvl="1"/>
            <a:r>
              <a:rPr lang="en-US" dirty="0"/>
              <a:t>All functions automatically have </a:t>
            </a:r>
            <a:r>
              <a:rPr lang="en-US" b="1" i="1" dirty="0">
                <a:solidFill>
                  <a:srgbClr val="C00000"/>
                </a:solidFill>
              </a:rPr>
              <a:t>read</a:t>
            </a:r>
            <a:r>
              <a:rPr lang="en-US" dirty="0"/>
              <a:t> access to global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2987040" y="1960880"/>
            <a:ext cx="2689647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Variable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 = 10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print('Main:',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function1()</a:t>
            </a:r>
          </a:p>
          <a:p>
            <a:endParaRPr lang="en-US" dirty="0"/>
          </a:p>
          <a:p>
            <a:r>
              <a:rPr lang="en-US" dirty="0"/>
              <a:t>def function1():</a:t>
            </a:r>
          </a:p>
          <a:p>
            <a:r>
              <a:rPr lang="en-US" dirty="0"/>
              <a:t>     print('Function1:',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6962961" y="2946400"/>
            <a:ext cx="1830950" cy="646331"/>
          </a:xfrm>
          <a:custGeom>
            <a:avLst/>
            <a:gdLst>
              <a:gd name="connsiteX0" fmla="*/ 0 w 1830950"/>
              <a:gd name="connsiteY0" fmla="*/ 0 h 646331"/>
              <a:gd name="connsiteX1" fmla="*/ 402809 w 1830950"/>
              <a:gd name="connsiteY1" fmla="*/ 0 h 646331"/>
              <a:gd name="connsiteX2" fmla="*/ 878856 w 1830950"/>
              <a:gd name="connsiteY2" fmla="*/ 0 h 646331"/>
              <a:gd name="connsiteX3" fmla="*/ 1373213 w 1830950"/>
              <a:gd name="connsiteY3" fmla="*/ 0 h 646331"/>
              <a:gd name="connsiteX4" fmla="*/ 1830950 w 1830950"/>
              <a:gd name="connsiteY4" fmla="*/ 0 h 646331"/>
              <a:gd name="connsiteX5" fmla="*/ 1830950 w 1830950"/>
              <a:gd name="connsiteY5" fmla="*/ 316702 h 646331"/>
              <a:gd name="connsiteX6" fmla="*/ 1830950 w 1830950"/>
              <a:gd name="connsiteY6" fmla="*/ 646331 h 646331"/>
              <a:gd name="connsiteX7" fmla="*/ 1428141 w 1830950"/>
              <a:gd name="connsiteY7" fmla="*/ 646331 h 646331"/>
              <a:gd name="connsiteX8" fmla="*/ 970404 w 1830950"/>
              <a:gd name="connsiteY8" fmla="*/ 646331 h 646331"/>
              <a:gd name="connsiteX9" fmla="*/ 494357 w 1830950"/>
              <a:gd name="connsiteY9" fmla="*/ 646331 h 646331"/>
              <a:gd name="connsiteX10" fmla="*/ 0 w 1830950"/>
              <a:gd name="connsiteY10" fmla="*/ 646331 h 646331"/>
              <a:gd name="connsiteX11" fmla="*/ 0 w 1830950"/>
              <a:gd name="connsiteY11" fmla="*/ 329629 h 646331"/>
              <a:gd name="connsiteX12" fmla="*/ 0 w 1830950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0950" h="646331" extrusionOk="0">
                <a:moveTo>
                  <a:pt x="0" y="0"/>
                </a:moveTo>
                <a:cubicBezTo>
                  <a:pt x="88776" y="-3462"/>
                  <a:pt x="275801" y="3190"/>
                  <a:pt x="402809" y="0"/>
                </a:cubicBezTo>
                <a:cubicBezTo>
                  <a:pt x="529817" y="-3190"/>
                  <a:pt x="772593" y="14864"/>
                  <a:pt x="878856" y="0"/>
                </a:cubicBezTo>
                <a:cubicBezTo>
                  <a:pt x="985119" y="-14864"/>
                  <a:pt x="1207977" y="5371"/>
                  <a:pt x="1373213" y="0"/>
                </a:cubicBezTo>
                <a:cubicBezTo>
                  <a:pt x="1538449" y="-5371"/>
                  <a:pt x="1684895" y="28554"/>
                  <a:pt x="1830950" y="0"/>
                </a:cubicBezTo>
                <a:cubicBezTo>
                  <a:pt x="1846621" y="134456"/>
                  <a:pt x="1807853" y="172222"/>
                  <a:pt x="1830950" y="316702"/>
                </a:cubicBezTo>
                <a:cubicBezTo>
                  <a:pt x="1854047" y="461182"/>
                  <a:pt x="1791967" y="548669"/>
                  <a:pt x="1830950" y="646331"/>
                </a:cubicBezTo>
                <a:cubicBezTo>
                  <a:pt x="1703340" y="688063"/>
                  <a:pt x="1614305" y="638295"/>
                  <a:pt x="1428141" y="646331"/>
                </a:cubicBezTo>
                <a:cubicBezTo>
                  <a:pt x="1241977" y="654367"/>
                  <a:pt x="1080967" y="610510"/>
                  <a:pt x="970404" y="646331"/>
                </a:cubicBezTo>
                <a:cubicBezTo>
                  <a:pt x="859841" y="682152"/>
                  <a:pt x="592658" y="606067"/>
                  <a:pt x="494357" y="646331"/>
                </a:cubicBezTo>
                <a:cubicBezTo>
                  <a:pt x="396056" y="686595"/>
                  <a:pt x="123244" y="596598"/>
                  <a:pt x="0" y="646331"/>
                </a:cubicBezTo>
                <a:cubicBezTo>
                  <a:pt x="-37090" y="575680"/>
                  <a:pt x="21498" y="486292"/>
                  <a:pt x="0" y="329629"/>
                </a:cubicBezTo>
                <a:cubicBezTo>
                  <a:pt x="-21498" y="172966"/>
                  <a:pt x="6626" y="141141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Main: 10</a:t>
            </a:r>
          </a:p>
          <a:p>
            <a:r>
              <a:rPr lang="en-US" dirty="0">
                <a:latin typeface="Consolas" panose="020B0609020204030204" pitchFamily="49" charset="0"/>
              </a:rPr>
              <a:t>Function1: 10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A5F8E1-6A55-42A9-81EA-8774FAD01B91}"/>
              </a:ext>
            </a:extLst>
          </p:cNvPr>
          <p:cNvGrpSpPr/>
          <p:nvPr/>
        </p:nvGrpSpPr>
        <p:grpSpPr>
          <a:xfrm>
            <a:off x="538480" y="2265680"/>
            <a:ext cx="2519680" cy="369332"/>
            <a:chOff x="528320" y="1930400"/>
            <a:chExt cx="251968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DADAEC-A60D-41DF-88CA-8F1991C4BB3A}"/>
                </a:ext>
              </a:extLst>
            </p:cNvPr>
            <p:cNvSpPr txBox="1"/>
            <p:nvPr/>
          </p:nvSpPr>
          <p:spPr>
            <a:xfrm>
              <a:off x="528320" y="1930400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Global variable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C91D07-0421-40B8-85CE-876E0EC51DED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ED625B-BBF1-443F-8D93-89A2A5AFB9E8}"/>
              </a:ext>
            </a:extLst>
          </p:cNvPr>
          <p:cNvSpPr txBox="1"/>
          <p:nvPr/>
        </p:nvSpPr>
        <p:spPr>
          <a:xfrm>
            <a:off x="8849360" y="5334000"/>
            <a:ext cx="302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 variable that will never be updated should be defined as a constant!</a:t>
            </a:r>
          </a:p>
        </p:txBody>
      </p:sp>
    </p:spTree>
    <p:extLst>
      <p:ext uri="{BB962C8B-B14F-4D97-AF65-F5344CB8AC3E}">
        <p14:creationId xmlns:p14="http://schemas.microsoft.com/office/powerpoint/2010/main" val="262201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…BUT functions </a:t>
            </a:r>
            <a:r>
              <a:rPr lang="en-US" b="1" dirty="0"/>
              <a:t>cannot</a:t>
            </a:r>
            <a:r>
              <a:rPr lang="en-US" dirty="0"/>
              <a:t> </a:t>
            </a:r>
            <a:r>
              <a:rPr lang="en-US" b="1" i="1" dirty="0"/>
              <a:t>automatically</a:t>
            </a:r>
            <a:r>
              <a:rPr lang="en-US" dirty="0"/>
              <a:t> </a:t>
            </a:r>
            <a:r>
              <a:rPr lang="en-US" b="1" dirty="0"/>
              <a:t>update</a:t>
            </a:r>
            <a:r>
              <a:rPr lang="en-US" dirty="0"/>
              <a:t> global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2987040" y="1960880"/>
            <a:ext cx="2636747" cy="3693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Variable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 = 10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print('Main1:',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function1()</a:t>
            </a:r>
          </a:p>
          <a:p>
            <a:r>
              <a:rPr lang="en-US" dirty="0"/>
              <a:t>    print('Main2:',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function1():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num </a:t>
            </a:r>
            <a:r>
              <a:rPr lang="en-US" dirty="0"/>
              <a:t>= 20 </a:t>
            </a:r>
          </a:p>
          <a:p>
            <a:r>
              <a:rPr lang="en-US" dirty="0"/>
              <a:t>    print('Function1:', </a:t>
            </a:r>
            <a:r>
              <a:rPr lang="en-US" b="1" dirty="0">
                <a:solidFill>
                  <a:srgbClr val="C00000"/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6962961" y="2946400"/>
            <a:ext cx="1830950" cy="923330"/>
          </a:xfrm>
          <a:custGeom>
            <a:avLst/>
            <a:gdLst>
              <a:gd name="connsiteX0" fmla="*/ 0 w 1830950"/>
              <a:gd name="connsiteY0" fmla="*/ 0 h 923330"/>
              <a:gd name="connsiteX1" fmla="*/ 402809 w 1830950"/>
              <a:gd name="connsiteY1" fmla="*/ 0 h 923330"/>
              <a:gd name="connsiteX2" fmla="*/ 878856 w 1830950"/>
              <a:gd name="connsiteY2" fmla="*/ 0 h 923330"/>
              <a:gd name="connsiteX3" fmla="*/ 1373213 w 1830950"/>
              <a:gd name="connsiteY3" fmla="*/ 0 h 923330"/>
              <a:gd name="connsiteX4" fmla="*/ 1830950 w 1830950"/>
              <a:gd name="connsiteY4" fmla="*/ 0 h 923330"/>
              <a:gd name="connsiteX5" fmla="*/ 1830950 w 1830950"/>
              <a:gd name="connsiteY5" fmla="*/ 452432 h 923330"/>
              <a:gd name="connsiteX6" fmla="*/ 1830950 w 1830950"/>
              <a:gd name="connsiteY6" fmla="*/ 923330 h 923330"/>
              <a:gd name="connsiteX7" fmla="*/ 1428141 w 1830950"/>
              <a:gd name="connsiteY7" fmla="*/ 923330 h 923330"/>
              <a:gd name="connsiteX8" fmla="*/ 970404 w 1830950"/>
              <a:gd name="connsiteY8" fmla="*/ 923330 h 923330"/>
              <a:gd name="connsiteX9" fmla="*/ 494357 w 1830950"/>
              <a:gd name="connsiteY9" fmla="*/ 923330 h 923330"/>
              <a:gd name="connsiteX10" fmla="*/ 0 w 1830950"/>
              <a:gd name="connsiteY10" fmla="*/ 923330 h 923330"/>
              <a:gd name="connsiteX11" fmla="*/ 0 w 1830950"/>
              <a:gd name="connsiteY11" fmla="*/ 470898 h 923330"/>
              <a:gd name="connsiteX12" fmla="*/ 0 w 1830950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0950" h="923330" extrusionOk="0">
                <a:moveTo>
                  <a:pt x="0" y="0"/>
                </a:moveTo>
                <a:cubicBezTo>
                  <a:pt x="88776" y="-3462"/>
                  <a:pt x="275801" y="3190"/>
                  <a:pt x="402809" y="0"/>
                </a:cubicBezTo>
                <a:cubicBezTo>
                  <a:pt x="529817" y="-3190"/>
                  <a:pt x="772593" y="14864"/>
                  <a:pt x="878856" y="0"/>
                </a:cubicBezTo>
                <a:cubicBezTo>
                  <a:pt x="985119" y="-14864"/>
                  <a:pt x="1207977" y="5371"/>
                  <a:pt x="1373213" y="0"/>
                </a:cubicBezTo>
                <a:cubicBezTo>
                  <a:pt x="1538449" y="-5371"/>
                  <a:pt x="1684895" y="28554"/>
                  <a:pt x="1830950" y="0"/>
                </a:cubicBezTo>
                <a:cubicBezTo>
                  <a:pt x="1883199" y="153036"/>
                  <a:pt x="1783101" y="254930"/>
                  <a:pt x="1830950" y="452432"/>
                </a:cubicBezTo>
                <a:cubicBezTo>
                  <a:pt x="1878799" y="649934"/>
                  <a:pt x="1794102" y="728104"/>
                  <a:pt x="1830950" y="923330"/>
                </a:cubicBezTo>
                <a:cubicBezTo>
                  <a:pt x="1703340" y="965062"/>
                  <a:pt x="1614305" y="915294"/>
                  <a:pt x="1428141" y="923330"/>
                </a:cubicBezTo>
                <a:cubicBezTo>
                  <a:pt x="1241977" y="931366"/>
                  <a:pt x="1080967" y="887509"/>
                  <a:pt x="970404" y="923330"/>
                </a:cubicBezTo>
                <a:cubicBezTo>
                  <a:pt x="859841" y="959151"/>
                  <a:pt x="592658" y="883066"/>
                  <a:pt x="494357" y="923330"/>
                </a:cubicBezTo>
                <a:cubicBezTo>
                  <a:pt x="396056" y="963594"/>
                  <a:pt x="123244" y="873597"/>
                  <a:pt x="0" y="923330"/>
                </a:cubicBezTo>
                <a:cubicBezTo>
                  <a:pt x="-25261" y="728794"/>
                  <a:pt x="18641" y="639985"/>
                  <a:pt x="0" y="470898"/>
                </a:cubicBezTo>
                <a:cubicBezTo>
                  <a:pt x="-18641" y="301811"/>
                  <a:pt x="18713" y="1020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Main1: 10</a:t>
            </a:r>
          </a:p>
          <a:p>
            <a:r>
              <a:rPr lang="en-US" dirty="0">
                <a:latin typeface="Consolas" panose="020B0609020204030204" pitchFamily="49" charset="0"/>
              </a:rPr>
              <a:t>Function1: 20</a:t>
            </a:r>
          </a:p>
          <a:p>
            <a:r>
              <a:rPr lang="en-US" dirty="0">
                <a:latin typeface="Consolas" panose="020B0609020204030204" pitchFamily="49" charset="0"/>
              </a:rPr>
              <a:t>Main2: 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0E45F4-12F4-40CF-9A51-3A7DA3F225BD}"/>
              </a:ext>
            </a:extLst>
          </p:cNvPr>
          <p:cNvGrpSpPr/>
          <p:nvPr/>
        </p:nvGrpSpPr>
        <p:grpSpPr>
          <a:xfrm>
            <a:off x="538480" y="2255520"/>
            <a:ext cx="2519680" cy="369332"/>
            <a:chOff x="528320" y="1930400"/>
            <a:chExt cx="251968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35AD7B-BE74-47F7-B861-9D8C665D8E98}"/>
                </a:ext>
              </a:extLst>
            </p:cNvPr>
            <p:cNvSpPr txBox="1"/>
            <p:nvPr/>
          </p:nvSpPr>
          <p:spPr>
            <a:xfrm>
              <a:off x="528320" y="1930400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Global variable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4B373F-C3C1-4A39-A772-D3D73852DE22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178A81-C288-4013-A9BE-893E6EB27C13}"/>
              </a:ext>
            </a:extLst>
          </p:cNvPr>
          <p:cNvGrpSpPr/>
          <p:nvPr/>
        </p:nvGrpSpPr>
        <p:grpSpPr>
          <a:xfrm>
            <a:off x="4307840" y="4429760"/>
            <a:ext cx="2465587" cy="369332"/>
            <a:chOff x="2590800" y="1930400"/>
            <a:chExt cx="246558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1B2448-3832-42E8-B0D4-F1D20C1990D4}"/>
                </a:ext>
              </a:extLst>
            </p:cNvPr>
            <p:cNvSpPr txBox="1"/>
            <p:nvPr/>
          </p:nvSpPr>
          <p:spPr>
            <a:xfrm>
              <a:off x="3098800" y="1930400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Local variable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6416-8D8D-4923-BAF4-CA5AED3B1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895643-7A26-4CD1-906F-0CE4B0AB90B0}"/>
              </a:ext>
            </a:extLst>
          </p:cNvPr>
          <p:cNvSpPr txBox="1"/>
          <p:nvPr/>
        </p:nvSpPr>
        <p:spPr>
          <a:xfrm>
            <a:off x="8839200" y="5293360"/>
            <a:ext cx="302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Once we assign a value, we are creating a local variable.</a:t>
            </a:r>
          </a:p>
        </p:txBody>
      </p:sp>
    </p:spTree>
    <p:extLst>
      <p:ext uri="{BB962C8B-B14F-4D97-AF65-F5344CB8AC3E}">
        <p14:creationId xmlns:p14="http://schemas.microsoft.com/office/powerpoint/2010/main" val="27178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</a:t>
            </a:r>
            <a:r>
              <a:rPr lang="en-US" b="1" i="1" dirty="0">
                <a:solidFill>
                  <a:srgbClr val="C00000"/>
                </a:solidFill>
              </a:rPr>
              <a:t>update</a:t>
            </a:r>
            <a:r>
              <a:rPr lang="en-US" dirty="0"/>
              <a:t> global variables when the variable is defined as </a:t>
            </a:r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in the function.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2987040" y="1960880"/>
            <a:ext cx="2636747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Variable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 = 10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print('Main1:',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function1()</a:t>
            </a:r>
          </a:p>
          <a:p>
            <a:r>
              <a:rPr lang="en-US" dirty="0"/>
              <a:t>    print('Main2:',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function1():</a:t>
            </a:r>
          </a:p>
          <a:p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global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num </a:t>
            </a:r>
            <a:r>
              <a:rPr lang="en-US" dirty="0"/>
              <a:t>= 20</a:t>
            </a:r>
          </a:p>
          <a:p>
            <a:r>
              <a:rPr lang="en-US" dirty="0"/>
              <a:t>    print('Function1:',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6962961" y="2946400"/>
            <a:ext cx="1830950" cy="923330"/>
          </a:xfrm>
          <a:custGeom>
            <a:avLst/>
            <a:gdLst>
              <a:gd name="connsiteX0" fmla="*/ 0 w 1830950"/>
              <a:gd name="connsiteY0" fmla="*/ 0 h 923330"/>
              <a:gd name="connsiteX1" fmla="*/ 402809 w 1830950"/>
              <a:gd name="connsiteY1" fmla="*/ 0 h 923330"/>
              <a:gd name="connsiteX2" fmla="*/ 878856 w 1830950"/>
              <a:gd name="connsiteY2" fmla="*/ 0 h 923330"/>
              <a:gd name="connsiteX3" fmla="*/ 1373213 w 1830950"/>
              <a:gd name="connsiteY3" fmla="*/ 0 h 923330"/>
              <a:gd name="connsiteX4" fmla="*/ 1830950 w 1830950"/>
              <a:gd name="connsiteY4" fmla="*/ 0 h 923330"/>
              <a:gd name="connsiteX5" fmla="*/ 1830950 w 1830950"/>
              <a:gd name="connsiteY5" fmla="*/ 452432 h 923330"/>
              <a:gd name="connsiteX6" fmla="*/ 1830950 w 1830950"/>
              <a:gd name="connsiteY6" fmla="*/ 923330 h 923330"/>
              <a:gd name="connsiteX7" fmla="*/ 1428141 w 1830950"/>
              <a:gd name="connsiteY7" fmla="*/ 923330 h 923330"/>
              <a:gd name="connsiteX8" fmla="*/ 970404 w 1830950"/>
              <a:gd name="connsiteY8" fmla="*/ 923330 h 923330"/>
              <a:gd name="connsiteX9" fmla="*/ 494357 w 1830950"/>
              <a:gd name="connsiteY9" fmla="*/ 923330 h 923330"/>
              <a:gd name="connsiteX10" fmla="*/ 0 w 1830950"/>
              <a:gd name="connsiteY10" fmla="*/ 923330 h 923330"/>
              <a:gd name="connsiteX11" fmla="*/ 0 w 1830950"/>
              <a:gd name="connsiteY11" fmla="*/ 470898 h 923330"/>
              <a:gd name="connsiteX12" fmla="*/ 0 w 1830950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0950" h="923330" extrusionOk="0">
                <a:moveTo>
                  <a:pt x="0" y="0"/>
                </a:moveTo>
                <a:cubicBezTo>
                  <a:pt x="88776" y="-3462"/>
                  <a:pt x="275801" y="3190"/>
                  <a:pt x="402809" y="0"/>
                </a:cubicBezTo>
                <a:cubicBezTo>
                  <a:pt x="529817" y="-3190"/>
                  <a:pt x="772593" y="14864"/>
                  <a:pt x="878856" y="0"/>
                </a:cubicBezTo>
                <a:cubicBezTo>
                  <a:pt x="985119" y="-14864"/>
                  <a:pt x="1207977" y="5371"/>
                  <a:pt x="1373213" y="0"/>
                </a:cubicBezTo>
                <a:cubicBezTo>
                  <a:pt x="1538449" y="-5371"/>
                  <a:pt x="1684895" y="28554"/>
                  <a:pt x="1830950" y="0"/>
                </a:cubicBezTo>
                <a:cubicBezTo>
                  <a:pt x="1883199" y="153036"/>
                  <a:pt x="1783101" y="254930"/>
                  <a:pt x="1830950" y="452432"/>
                </a:cubicBezTo>
                <a:cubicBezTo>
                  <a:pt x="1878799" y="649934"/>
                  <a:pt x="1794102" y="728104"/>
                  <a:pt x="1830950" y="923330"/>
                </a:cubicBezTo>
                <a:cubicBezTo>
                  <a:pt x="1703340" y="965062"/>
                  <a:pt x="1614305" y="915294"/>
                  <a:pt x="1428141" y="923330"/>
                </a:cubicBezTo>
                <a:cubicBezTo>
                  <a:pt x="1241977" y="931366"/>
                  <a:pt x="1080967" y="887509"/>
                  <a:pt x="970404" y="923330"/>
                </a:cubicBezTo>
                <a:cubicBezTo>
                  <a:pt x="859841" y="959151"/>
                  <a:pt x="592658" y="883066"/>
                  <a:pt x="494357" y="923330"/>
                </a:cubicBezTo>
                <a:cubicBezTo>
                  <a:pt x="396056" y="963594"/>
                  <a:pt x="123244" y="873597"/>
                  <a:pt x="0" y="923330"/>
                </a:cubicBezTo>
                <a:cubicBezTo>
                  <a:pt x="-25261" y="728794"/>
                  <a:pt x="18641" y="639985"/>
                  <a:pt x="0" y="470898"/>
                </a:cubicBezTo>
                <a:cubicBezTo>
                  <a:pt x="-18641" y="301811"/>
                  <a:pt x="18713" y="1020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Main1: 10</a:t>
            </a:r>
          </a:p>
          <a:p>
            <a:r>
              <a:rPr lang="en-US" dirty="0">
                <a:latin typeface="Consolas" panose="020B0609020204030204" pitchFamily="49" charset="0"/>
              </a:rPr>
              <a:t>Function1: 20</a:t>
            </a:r>
          </a:p>
          <a:p>
            <a:r>
              <a:rPr lang="en-US" dirty="0">
                <a:latin typeface="Consolas" panose="020B0609020204030204" pitchFamily="49" charset="0"/>
              </a:rPr>
              <a:t>Main2: 20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92A966-B611-4EDE-ABD9-99F60056446F}"/>
              </a:ext>
            </a:extLst>
          </p:cNvPr>
          <p:cNvGrpSpPr/>
          <p:nvPr/>
        </p:nvGrpSpPr>
        <p:grpSpPr>
          <a:xfrm>
            <a:off x="4450080" y="4460240"/>
            <a:ext cx="3985234" cy="369332"/>
            <a:chOff x="2590800" y="1930400"/>
            <a:chExt cx="3985234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7E5D5D-6703-480B-865F-36AA02DCB4F7}"/>
                </a:ext>
              </a:extLst>
            </p:cNvPr>
            <p:cNvSpPr txBox="1"/>
            <p:nvPr/>
          </p:nvSpPr>
          <p:spPr>
            <a:xfrm>
              <a:off x="3098800" y="19304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Using the global variable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05F3A7-DC5A-4715-BD0D-3D75CB547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796ECE-F377-49F8-90F0-C6CFD6BFB6E8}"/>
              </a:ext>
            </a:extLst>
          </p:cNvPr>
          <p:cNvGrpSpPr/>
          <p:nvPr/>
        </p:nvGrpSpPr>
        <p:grpSpPr>
          <a:xfrm>
            <a:off x="538480" y="2275840"/>
            <a:ext cx="2519680" cy="369332"/>
            <a:chOff x="528320" y="1930400"/>
            <a:chExt cx="251968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96CBA4-D3CE-40F6-8FA0-29CE5EAD955F}"/>
                </a:ext>
              </a:extLst>
            </p:cNvPr>
            <p:cNvSpPr txBox="1"/>
            <p:nvPr/>
          </p:nvSpPr>
          <p:spPr>
            <a:xfrm>
              <a:off x="528320" y="1930400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Global variable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F9E222-B4BD-4261-8891-C85D957A8C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41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Variables are not recommended!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Global variables make large programs difficult to debug and maintain because you will have to hunt for every function where the global is updated</a:t>
            </a:r>
          </a:p>
          <a:p>
            <a:pPr lvl="1"/>
            <a:r>
              <a:rPr lang="en-US" sz="2000" dirty="0"/>
              <a:t>So, how should we share values?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creating functions with parameters </a:t>
            </a:r>
            <a:r>
              <a:rPr lang="en-US" sz="2000" dirty="0">
                <a:sym typeface="Wingdings" panose="05000000000000000000" pitchFamily="2" charset="2"/>
              </a:rPr>
              <a:t>(and passing arguments)!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2225040" y="2722880"/>
            <a:ext cx="2636747" cy="38779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Variable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 = 10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print('Main1:',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function1()</a:t>
            </a:r>
          </a:p>
          <a:p>
            <a:r>
              <a:rPr lang="en-US" dirty="0"/>
              <a:t>    print('Main2:',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function1():</a:t>
            </a:r>
          </a:p>
          <a:p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global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num</a:t>
            </a:r>
            <a:r>
              <a:rPr lang="en-US" dirty="0"/>
              <a:t> = 20</a:t>
            </a:r>
          </a:p>
          <a:p>
            <a:r>
              <a:rPr lang="en-US" dirty="0"/>
              <a:t>    print('Function1:',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  <a:endParaRPr lang="en-US" sz="1200" dirty="0"/>
          </a:p>
          <a:p>
            <a:endParaRPr lang="en-US" sz="1200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5205281" y="3921760"/>
            <a:ext cx="1830950" cy="923330"/>
          </a:xfrm>
          <a:custGeom>
            <a:avLst/>
            <a:gdLst>
              <a:gd name="connsiteX0" fmla="*/ 0 w 1830950"/>
              <a:gd name="connsiteY0" fmla="*/ 0 h 923330"/>
              <a:gd name="connsiteX1" fmla="*/ 402809 w 1830950"/>
              <a:gd name="connsiteY1" fmla="*/ 0 h 923330"/>
              <a:gd name="connsiteX2" fmla="*/ 878856 w 1830950"/>
              <a:gd name="connsiteY2" fmla="*/ 0 h 923330"/>
              <a:gd name="connsiteX3" fmla="*/ 1373213 w 1830950"/>
              <a:gd name="connsiteY3" fmla="*/ 0 h 923330"/>
              <a:gd name="connsiteX4" fmla="*/ 1830950 w 1830950"/>
              <a:gd name="connsiteY4" fmla="*/ 0 h 923330"/>
              <a:gd name="connsiteX5" fmla="*/ 1830950 w 1830950"/>
              <a:gd name="connsiteY5" fmla="*/ 452432 h 923330"/>
              <a:gd name="connsiteX6" fmla="*/ 1830950 w 1830950"/>
              <a:gd name="connsiteY6" fmla="*/ 923330 h 923330"/>
              <a:gd name="connsiteX7" fmla="*/ 1428141 w 1830950"/>
              <a:gd name="connsiteY7" fmla="*/ 923330 h 923330"/>
              <a:gd name="connsiteX8" fmla="*/ 970404 w 1830950"/>
              <a:gd name="connsiteY8" fmla="*/ 923330 h 923330"/>
              <a:gd name="connsiteX9" fmla="*/ 494357 w 1830950"/>
              <a:gd name="connsiteY9" fmla="*/ 923330 h 923330"/>
              <a:gd name="connsiteX10" fmla="*/ 0 w 1830950"/>
              <a:gd name="connsiteY10" fmla="*/ 923330 h 923330"/>
              <a:gd name="connsiteX11" fmla="*/ 0 w 1830950"/>
              <a:gd name="connsiteY11" fmla="*/ 470898 h 923330"/>
              <a:gd name="connsiteX12" fmla="*/ 0 w 1830950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0950" h="923330" extrusionOk="0">
                <a:moveTo>
                  <a:pt x="0" y="0"/>
                </a:moveTo>
                <a:cubicBezTo>
                  <a:pt x="88776" y="-3462"/>
                  <a:pt x="275801" y="3190"/>
                  <a:pt x="402809" y="0"/>
                </a:cubicBezTo>
                <a:cubicBezTo>
                  <a:pt x="529817" y="-3190"/>
                  <a:pt x="772593" y="14864"/>
                  <a:pt x="878856" y="0"/>
                </a:cubicBezTo>
                <a:cubicBezTo>
                  <a:pt x="985119" y="-14864"/>
                  <a:pt x="1207977" y="5371"/>
                  <a:pt x="1373213" y="0"/>
                </a:cubicBezTo>
                <a:cubicBezTo>
                  <a:pt x="1538449" y="-5371"/>
                  <a:pt x="1684895" y="28554"/>
                  <a:pt x="1830950" y="0"/>
                </a:cubicBezTo>
                <a:cubicBezTo>
                  <a:pt x="1883199" y="153036"/>
                  <a:pt x="1783101" y="254930"/>
                  <a:pt x="1830950" y="452432"/>
                </a:cubicBezTo>
                <a:cubicBezTo>
                  <a:pt x="1878799" y="649934"/>
                  <a:pt x="1794102" y="728104"/>
                  <a:pt x="1830950" y="923330"/>
                </a:cubicBezTo>
                <a:cubicBezTo>
                  <a:pt x="1703340" y="965062"/>
                  <a:pt x="1614305" y="915294"/>
                  <a:pt x="1428141" y="923330"/>
                </a:cubicBezTo>
                <a:cubicBezTo>
                  <a:pt x="1241977" y="931366"/>
                  <a:pt x="1080967" y="887509"/>
                  <a:pt x="970404" y="923330"/>
                </a:cubicBezTo>
                <a:cubicBezTo>
                  <a:pt x="859841" y="959151"/>
                  <a:pt x="592658" y="883066"/>
                  <a:pt x="494357" y="923330"/>
                </a:cubicBezTo>
                <a:cubicBezTo>
                  <a:pt x="396056" y="963594"/>
                  <a:pt x="123244" y="873597"/>
                  <a:pt x="0" y="923330"/>
                </a:cubicBezTo>
                <a:cubicBezTo>
                  <a:pt x="-25261" y="728794"/>
                  <a:pt x="18641" y="639985"/>
                  <a:pt x="0" y="470898"/>
                </a:cubicBezTo>
                <a:cubicBezTo>
                  <a:pt x="-18641" y="301811"/>
                  <a:pt x="18713" y="1020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Main1: 10</a:t>
            </a:r>
          </a:p>
          <a:p>
            <a:r>
              <a:rPr lang="en-US" dirty="0">
                <a:latin typeface="Consolas" panose="020B0609020204030204" pitchFamily="49" charset="0"/>
              </a:rPr>
              <a:t>Function1: 20</a:t>
            </a:r>
          </a:p>
          <a:p>
            <a:r>
              <a:rPr lang="en-US" dirty="0">
                <a:latin typeface="Consolas" panose="020B0609020204030204" pitchFamily="49" charset="0"/>
              </a:rPr>
              <a:t>Main2: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F0901-2B04-4FAC-8563-FDF983FDBDF8}"/>
              </a:ext>
            </a:extLst>
          </p:cNvPr>
          <p:cNvSpPr txBox="1"/>
          <p:nvPr/>
        </p:nvSpPr>
        <p:spPr>
          <a:xfrm>
            <a:off x="7172960" y="2722880"/>
            <a:ext cx="3094245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 main():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num = 10</a:t>
            </a:r>
            <a:endParaRPr lang="en-US" dirty="0"/>
          </a:p>
          <a:p>
            <a:r>
              <a:rPr lang="en-US" dirty="0"/>
              <a:t>    print('Main1:',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num = </a:t>
            </a:r>
            <a:r>
              <a:rPr lang="en-US" b="1" dirty="0"/>
              <a:t>function1(num)</a:t>
            </a:r>
          </a:p>
          <a:p>
            <a:r>
              <a:rPr lang="en-US" dirty="0"/>
              <a:t>    print('Main2:',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function1(</a:t>
            </a:r>
            <a:r>
              <a:rPr lang="en-US" b="1" dirty="0" err="1">
                <a:solidFill>
                  <a:srgbClr val="0070C0"/>
                </a:solidFill>
              </a:rPr>
              <a:t>any_num</a:t>
            </a:r>
            <a:r>
              <a:rPr lang="en-US" dirty="0"/>
              <a:t>):</a:t>
            </a:r>
          </a:p>
          <a:p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err="1">
                <a:solidFill>
                  <a:srgbClr val="0070C0"/>
                </a:solidFill>
              </a:rPr>
              <a:t>any_num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= 20</a:t>
            </a:r>
          </a:p>
          <a:p>
            <a:r>
              <a:rPr lang="en-US" dirty="0"/>
              <a:t>    print('Function1:', </a:t>
            </a:r>
            <a:r>
              <a:rPr lang="en-US" b="1" dirty="0" err="1">
                <a:solidFill>
                  <a:srgbClr val="0070C0"/>
                </a:solidFill>
              </a:rPr>
              <a:t>any_num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any_num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3F69E9-9FF8-475B-8CA8-FBE5BF318D8F}"/>
              </a:ext>
            </a:extLst>
          </p:cNvPr>
          <p:cNvSpPr txBox="1"/>
          <p:nvPr/>
        </p:nvSpPr>
        <p:spPr>
          <a:xfrm>
            <a:off x="1786643" y="2383859"/>
            <a:ext cx="33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Sharing data via Global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D66F6-C5D1-4BDE-8696-F65790721EF1}"/>
              </a:ext>
            </a:extLst>
          </p:cNvPr>
          <p:cNvSpPr txBox="1"/>
          <p:nvPr/>
        </p:nvSpPr>
        <p:spPr>
          <a:xfrm>
            <a:off x="6514437" y="2383859"/>
            <a:ext cx="405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Sharing data via parameters/arguments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6A1B3-C7A7-47A9-B17F-3F8BE6966A6F}"/>
              </a:ext>
            </a:extLst>
          </p:cNvPr>
          <p:cNvSpPr txBox="1"/>
          <p:nvPr/>
        </p:nvSpPr>
        <p:spPr>
          <a:xfrm>
            <a:off x="1452880" y="224536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70A6-196F-438E-BAF4-C878D6F462B1}"/>
              </a:ext>
            </a:extLst>
          </p:cNvPr>
          <p:cNvSpPr txBox="1"/>
          <p:nvPr/>
        </p:nvSpPr>
        <p:spPr>
          <a:xfrm>
            <a:off x="6228080" y="2245360"/>
            <a:ext cx="35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3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Constants are 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global constants are ok. </a:t>
            </a:r>
          </a:p>
          <a:p>
            <a:pPr lvl="1"/>
            <a:r>
              <a:rPr lang="en-US" dirty="0"/>
              <a:t>Python doesn’t have real constants as these can be updated; So, make sure to </a:t>
            </a:r>
            <a:r>
              <a:rPr lang="en-US" b="1" dirty="0"/>
              <a:t>uppercase the name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2987040" y="2418080"/>
            <a:ext cx="4187813" cy="4247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Constant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TAX_RATE </a:t>
            </a:r>
            <a:r>
              <a:rPr lang="en-US" dirty="0"/>
              <a:t>= .0825</a:t>
            </a:r>
          </a:p>
          <a:p>
            <a:endParaRPr lang="en-US" dirty="0"/>
          </a:p>
          <a:p>
            <a:r>
              <a:rPr lang="en-US" b="1" dirty="0"/>
              <a:t>def main():</a:t>
            </a:r>
          </a:p>
          <a:p>
            <a:r>
              <a:rPr lang="en-US" dirty="0"/>
              <a:t>    price = float(input('Enter price: '))</a:t>
            </a:r>
          </a:p>
          <a:p>
            <a:r>
              <a:rPr lang="en-US" dirty="0"/>
              <a:t>    qty = float(input('Enter quantity: '))</a:t>
            </a:r>
          </a:p>
          <a:p>
            <a:r>
              <a:rPr lang="en-US" dirty="0"/>
              <a:t>    total = price * qty</a:t>
            </a:r>
          </a:p>
          <a:p>
            <a:r>
              <a:rPr lang="en-US" dirty="0"/>
              <a:t>    </a:t>
            </a:r>
            <a:r>
              <a:rPr lang="en-US" dirty="0" err="1"/>
              <a:t>final_bill</a:t>
            </a:r>
            <a:r>
              <a:rPr lang="en-US" dirty="0"/>
              <a:t> = total + </a:t>
            </a:r>
            <a:r>
              <a:rPr lang="en-US" dirty="0" err="1"/>
              <a:t>calc_tax</a:t>
            </a:r>
            <a:r>
              <a:rPr lang="en-US" dirty="0"/>
              <a:t>(total)</a:t>
            </a:r>
          </a:p>
          <a:p>
            <a:r>
              <a:rPr lang="en-US" dirty="0"/>
              <a:t>    print('\</a:t>
            </a:r>
            <a:r>
              <a:rPr lang="en-US" dirty="0" err="1"/>
              <a:t>nAmount</a:t>
            </a:r>
            <a:r>
              <a:rPr lang="en-US" dirty="0"/>
              <a:t> due (w/tax):', </a:t>
            </a:r>
            <a:r>
              <a:rPr lang="en-US" dirty="0" err="1"/>
              <a:t>final_bill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def </a:t>
            </a:r>
            <a:r>
              <a:rPr lang="en-US" b="1" dirty="0" err="1"/>
              <a:t>calc_tax</a:t>
            </a:r>
            <a:r>
              <a:rPr lang="en-US" b="1" dirty="0"/>
              <a:t>(</a:t>
            </a:r>
            <a:r>
              <a:rPr lang="en-US" b="1" dirty="0" err="1"/>
              <a:t>total_meal</a:t>
            </a:r>
            <a:r>
              <a:rPr lang="en-US" b="1" dirty="0"/>
              <a:t>): </a:t>
            </a:r>
          </a:p>
          <a:p>
            <a:r>
              <a:rPr lang="en-US" dirty="0"/>
              <a:t>    </a:t>
            </a:r>
            <a:r>
              <a:rPr lang="en-US" dirty="0" err="1"/>
              <a:t>tax_due</a:t>
            </a:r>
            <a:r>
              <a:rPr lang="en-US" dirty="0"/>
              <a:t> = </a:t>
            </a:r>
            <a:r>
              <a:rPr lang="en-US" dirty="0" err="1"/>
              <a:t>total_meal</a:t>
            </a:r>
            <a:r>
              <a:rPr lang="en-US" dirty="0"/>
              <a:t> *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TAX_RATE</a:t>
            </a:r>
          </a:p>
          <a:p>
            <a:r>
              <a:rPr lang="en-US" dirty="0"/>
              <a:t>    return </a:t>
            </a:r>
            <a:r>
              <a:rPr lang="en-US" dirty="0" err="1"/>
              <a:t>tax_due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7542081" y="3403600"/>
            <a:ext cx="3223959" cy="1200329"/>
          </a:xfrm>
          <a:custGeom>
            <a:avLst/>
            <a:gdLst>
              <a:gd name="connsiteX0" fmla="*/ 0 w 3223959"/>
              <a:gd name="connsiteY0" fmla="*/ 0 h 1200329"/>
              <a:gd name="connsiteX1" fmla="*/ 440608 w 3223959"/>
              <a:gd name="connsiteY1" fmla="*/ 0 h 1200329"/>
              <a:gd name="connsiteX2" fmla="*/ 1010174 w 3223959"/>
              <a:gd name="connsiteY2" fmla="*/ 0 h 1200329"/>
              <a:gd name="connsiteX3" fmla="*/ 1611980 w 3223959"/>
              <a:gd name="connsiteY3" fmla="*/ 0 h 1200329"/>
              <a:gd name="connsiteX4" fmla="*/ 2181546 w 3223959"/>
              <a:gd name="connsiteY4" fmla="*/ 0 h 1200329"/>
              <a:gd name="connsiteX5" fmla="*/ 2686632 w 3223959"/>
              <a:gd name="connsiteY5" fmla="*/ 0 h 1200329"/>
              <a:gd name="connsiteX6" fmla="*/ 3223959 w 3223959"/>
              <a:gd name="connsiteY6" fmla="*/ 0 h 1200329"/>
              <a:gd name="connsiteX7" fmla="*/ 3223959 w 3223959"/>
              <a:gd name="connsiteY7" fmla="*/ 364100 h 1200329"/>
              <a:gd name="connsiteX8" fmla="*/ 3223959 w 3223959"/>
              <a:gd name="connsiteY8" fmla="*/ 752206 h 1200329"/>
              <a:gd name="connsiteX9" fmla="*/ 3223959 w 3223959"/>
              <a:gd name="connsiteY9" fmla="*/ 1200329 h 1200329"/>
              <a:gd name="connsiteX10" fmla="*/ 2654393 w 3223959"/>
              <a:gd name="connsiteY10" fmla="*/ 1200329 h 1200329"/>
              <a:gd name="connsiteX11" fmla="*/ 2149306 w 3223959"/>
              <a:gd name="connsiteY11" fmla="*/ 1200329 h 1200329"/>
              <a:gd name="connsiteX12" fmla="*/ 1676459 w 3223959"/>
              <a:gd name="connsiteY12" fmla="*/ 1200329 h 1200329"/>
              <a:gd name="connsiteX13" fmla="*/ 1235851 w 3223959"/>
              <a:gd name="connsiteY13" fmla="*/ 1200329 h 1200329"/>
              <a:gd name="connsiteX14" fmla="*/ 763004 w 3223959"/>
              <a:gd name="connsiteY14" fmla="*/ 1200329 h 1200329"/>
              <a:gd name="connsiteX15" fmla="*/ 0 w 3223959"/>
              <a:gd name="connsiteY15" fmla="*/ 1200329 h 1200329"/>
              <a:gd name="connsiteX16" fmla="*/ 0 w 3223959"/>
              <a:gd name="connsiteY16" fmla="*/ 824226 h 1200329"/>
              <a:gd name="connsiteX17" fmla="*/ 0 w 3223959"/>
              <a:gd name="connsiteY17" fmla="*/ 460126 h 1200329"/>
              <a:gd name="connsiteX18" fmla="*/ 0 w 3223959"/>
              <a:gd name="connsiteY1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23959" h="1200329" extrusionOk="0">
                <a:moveTo>
                  <a:pt x="0" y="0"/>
                </a:moveTo>
                <a:cubicBezTo>
                  <a:pt x="153212" y="-41755"/>
                  <a:pt x="328361" y="40883"/>
                  <a:pt x="440608" y="0"/>
                </a:cubicBezTo>
                <a:cubicBezTo>
                  <a:pt x="552855" y="-40883"/>
                  <a:pt x="751311" y="22959"/>
                  <a:pt x="1010174" y="0"/>
                </a:cubicBezTo>
                <a:cubicBezTo>
                  <a:pt x="1269037" y="-22959"/>
                  <a:pt x="1354842" y="29770"/>
                  <a:pt x="1611980" y="0"/>
                </a:cubicBezTo>
                <a:cubicBezTo>
                  <a:pt x="1869118" y="-29770"/>
                  <a:pt x="2050188" y="27784"/>
                  <a:pt x="2181546" y="0"/>
                </a:cubicBezTo>
                <a:cubicBezTo>
                  <a:pt x="2312904" y="-27784"/>
                  <a:pt x="2512436" y="41499"/>
                  <a:pt x="2686632" y="0"/>
                </a:cubicBezTo>
                <a:cubicBezTo>
                  <a:pt x="2860828" y="-41499"/>
                  <a:pt x="3060845" y="42322"/>
                  <a:pt x="3223959" y="0"/>
                </a:cubicBezTo>
                <a:cubicBezTo>
                  <a:pt x="3233619" y="121141"/>
                  <a:pt x="3208218" y="233017"/>
                  <a:pt x="3223959" y="364100"/>
                </a:cubicBezTo>
                <a:cubicBezTo>
                  <a:pt x="3239700" y="495183"/>
                  <a:pt x="3195361" y="562871"/>
                  <a:pt x="3223959" y="752206"/>
                </a:cubicBezTo>
                <a:cubicBezTo>
                  <a:pt x="3252557" y="941541"/>
                  <a:pt x="3180589" y="1089149"/>
                  <a:pt x="3223959" y="1200329"/>
                </a:cubicBezTo>
                <a:cubicBezTo>
                  <a:pt x="3085991" y="1265997"/>
                  <a:pt x="2855749" y="1155065"/>
                  <a:pt x="2654393" y="1200329"/>
                </a:cubicBezTo>
                <a:cubicBezTo>
                  <a:pt x="2453037" y="1245593"/>
                  <a:pt x="2381309" y="1179047"/>
                  <a:pt x="2149306" y="1200329"/>
                </a:cubicBezTo>
                <a:cubicBezTo>
                  <a:pt x="1917303" y="1221611"/>
                  <a:pt x="1854922" y="1186287"/>
                  <a:pt x="1676459" y="1200329"/>
                </a:cubicBezTo>
                <a:cubicBezTo>
                  <a:pt x="1497996" y="1214371"/>
                  <a:pt x="1385658" y="1185384"/>
                  <a:pt x="1235851" y="1200329"/>
                </a:cubicBezTo>
                <a:cubicBezTo>
                  <a:pt x="1086044" y="1215274"/>
                  <a:pt x="970646" y="1178810"/>
                  <a:pt x="763004" y="1200329"/>
                </a:cubicBezTo>
                <a:cubicBezTo>
                  <a:pt x="555362" y="1221848"/>
                  <a:pt x="266855" y="1171165"/>
                  <a:pt x="0" y="1200329"/>
                </a:cubicBezTo>
                <a:cubicBezTo>
                  <a:pt x="-18900" y="1064111"/>
                  <a:pt x="30576" y="925753"/>
                  <a:pt x="0" y="824226"/>
                </a:cubicBezTo>
                <a:cubicBezTo>
                  <a:pt x="-30576" y="722699"/>
                  <a:pt x="21233" y="585600"/>
                  <a:pt x="0" y="460126"/>
                </a:cubicBezTo>
                <a:cubicBezTo>
                  <a:pt x="-21233" y="334652"/>
                  <a:pt x="3670" y="134102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price: 20</a:t>
            </a:r>
          </a:p>
          <a:p>
            <a:r>
              <a:rPr lang="en-US" dirty="0">
                <a:latin typeface="Consolas" panose="020B0609020204030204" pitchFamily="49" charset="0"/>
              </a:rPr>
              <a:t>Enter quantity: 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Amount due (w/tax): 43.3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796ECE-F377-49F8-90F0-C6CFD6BFB6E8}"/>
              </a:ext>
            </a:extLst>
          </p:cNvPr>
          <p:cNvGrpSpPr/>
          <p:nvPr/>
        </p:nvGrpSpPr>
        <p:grpSpPr>
          <a:xfrm>
            <a:off x="528320" y="2692400"/>
            <a:ext cx="2519680" cy="369332"/>
            <a:chOff x="528320" y="1930400"/>
            <a:chExt cx="251968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96CBA4-D3CE-40F6-8FA0-29CE5EAD955F}"/>
                </a:ext>
              </a:extLst>
            </p:cNvPr>
            <p:cNvSpPr txBox="1"/>
            <p:nvPr/>
          </p:nvSpPr>
          <p:spPr>
            <a:xfrm>
              <a:off x="528320" y="1930400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Global constant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F9E222-B4BD-4261-8891-C85D957A8C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1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Global Variables &amp; Global Constants</vt:lpstr>
      <vt:lpstr>Global Variables</vt:lpstr>
      <vt:lpstr>Global Variables</vt:lpstr>
      <vt:lpstr>Global Variables</vt:lpstr>
      <vt:lpstr>Global Variables are not recommended!</vt:lpstr>
      <vt:lpstr>Global Constants are OK!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2020-10-03T13:04:33Z</dcterms:created>
  <dcterms:modified xsi:type="dcterms:W3CDTF">2020-10-12T00:09:26Z</dcterms:modified>
</cp:coreProperties>
</file>