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7"/>
  </p:notesMasterIdLst>
  <p:sldIdLst>
    <p:sldId id="258" r:id="rId2"/>
    <p:sldId id="351" r:id="rId3"/>
    <p:sldId id="311" r:id="rId4"/>
    <p:sldId id="322" r:id="rId5"/>
    <p:sldId id="289" r:id="rId6"/>
    <p:sldId id="321" r:id="rId7"/>
    <p:sldId id="324" r:id="rId8"/>
    <p:sldId id="319" r:id="rId9"/>
    <p:sldId id="303" r:id="rId10"/>
    <p:sldId id="349" r:id="rId11"/>
    <p:sldId id="340" r:id="rId12"/>
    <p:sldId id="348" r:id="rId13"/>
    <p:sldId id="283" r:id="rId14"/>
    <p:sldId id="270" r:id="rId15"/>
    <p:sldId id="430" r:id="rId16"/>
    <p:sldId id="352" r:id="rId17"/>
    <p:sldId id="433" r:id="rId18"/>
    <p:sldId id="337" r:id="rId19"/>
    <p:sldId id="427" r:id="rId20"/>
    <p:sldId id="347" r:id="rId21"/>
    <p:sldId id="354" r:id="rId22"/>
    <p:sldId id="308" r:id="rId23"/>
    <p:sldId id="429" r:id="rId24"/>
    <p:sldId id="345" r:id="rId25"/>
    <p:sldId id="3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9A8"/>
    <a:srgbClr val="EFE5F7"/>
    <a:srgbClr val="FF6D85"/>
    <a:srgbClr val="FFD525"/>
    <a:srgbClr val="FFE16A"/>
    <a:srgbClr val="FFDB67"/>
    <a:srgbClr val="FCC70A"/>
    <a:srgbClr val="FAC305"/>
    <a:srgbClr val="6A4203"/>
    <a:srgbClr val="6D3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695" autoAdjust="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5F5F-D3C8-4F27-93F8-E10A6B3A8376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ABB28-8490-4619-A565-84376FA88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9C57-0B93-42DE-BEBF-C5582355E664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5B2EA0B-C0D9-4215-9ADE-FECEE39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4845"/>
            <a:ext cx="10442712" cy="1311965"/>
          </a:xfrm>
        </p:spPr>
        <p:txBody>
          <a:bodyPr anchor="ctr">
            <a:normAutofit/>
          </a:bodyPr>
          <a:lstStyle>
            <a:lvl1pPr algn="l">
              <a:defRPr sz="4800" b="0">
                <a:solidFill>
                  <a:srgbClr val="FFE16A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9E6D30-4FA1-4ABA-A9D3-C29C09511732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rgbClr val="FFD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F5E395-9354-4DC2-8F60-2B2D7425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5F9016A5-EF2C-4CE7-ADA8-C29C31B77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38C3-0075-4DA9-AA57-1CD91BD5EDE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27E7-991D-4E47-9A78-07E9FFC583DB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D351-B408-4954-B759-31317F5EAC07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4525"/>
            <a:ext cx="5181600" cy="5287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94525"/>
            <a:ext cx="5181600" cy="5287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AC52-34BF-47A7-B71E-10468E46C17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BD1E716-01F3-42CA-8151-EE40A7C7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433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8250"/>
            <a:ext cx="5157787" cy="4423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433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8250"/>
            <a:ext cx="5183188" cy="4423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972-7FDE-4809-AB26-9A1B702A764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C26F7-0E13-495C-96DF-D0EAAF6E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8384-90BC-4F41-A885-64D45D059164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B210-52CE-4E1A-8A42-25732FC91B39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17E0-0C7D-4205-95D9-09D41022ADF3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6">
            <a:extLst>
              <a:ext uri="{FF2B5EF4-FFF2-40B4-BE49-F238E27FC236}">
                <a16:creationId xmlns:a16="http://schemas.microsoft.com/office/drawing/2014/main" id="{7CC8114C-4448-48F6-8A28-7AA371C4C849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04461"/>
            <a:ext cx="10515600" cy="527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A87E-F302-43B0-A1FC-9D54695430B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73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Files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Part 1 – Working with CSV Files</a:t>
            </a:r>
          </a:p>
          <a:p>
            <a:r>
              <a:rPr lang="en-US" dirty="0">
                <a:latin typeface="Garamond" panose="02020404030301010803" pitchFamily="18" charset="0"/>
              </a:rPr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154605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33664-33CA-46A2-AD46-ED73F777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&amp; Closing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189E0-F8F4-4667-B80A-F6AD0F88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7AA55-8101-437B-885F-90EE7459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7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202248-3C7A-458D-B697-152B1273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Opening &amp; Closing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7934E-C5F9-4D4D-8164-DE8350B6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35CED-1882-4E58-BCD3-71D4EFB88634}"/>
              </a:ext>
            </a:extLst>
          </p:cNvPr>
          <p:cNvSpPr txBox="1"/>
          <p:nvPr/>
        </p:nvSpPr>
        <p:spPr>
          <a:xfrm>
            <a:off x="2621280" y="1036320"/>
            <a:ext cx="4287520" cy="37240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 main():</a:t>
            </a:r>
          </a:p>
          <a:p>
            <a:endParaRPr lang="en-US" sz="2000" dirty="0"/>
          </a:p>
          <a:p>
            <a:r>
              <a:rPr lang="en-US" sz="2000" dirty="0"/>
              <a:t>    #open the file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00B0F0"/>
                </a:solidFill>
              </a:rPr>
              <a:t>infile</a:t>
            </a:r>
            <a:r>
              <a:rPr lang="en-US" sz="2000" dirty="0"/>
              <a:t>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highlight>
                  <a:srgbClr val="FBE9A8"/>
                </a:highlight>
              </a:rPr>
              <a:t>open</a:t>
            </a:r>
            <a:r>
              <a:rPr lang="en-US" sz="2000" dirty="0"/>
              <a:t>('</a:t>
            </a:r>
            <a:r>
              <a:rPr lang="en-US" sz="2000" b="1" dirty="0"/>
              <a:t>vehicles.csv</a:t>
            </a:r>
            <a:r>
              <a:rPr lang="en-US" sz="2000" dirty="0"/>
              <a:t>', </a:t>
            </a:r>
            <a:r>
              <a:rPr lang="en-US" sz="2000" b="1" dirty="0">
                <a:solidFill>
                  <a:srgbClr val="C00000"/>
                </a:solidFill>
              </a:rPr>
              <a:t>'r'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#additional code for processing</a:t>
            </a:r>
          </a:p>
          <a:p>
            <a:r>
              <a:rPr lang="en-US" dirty="0"/>
              <a:t> 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    #close file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00B0F0"/>
                </a:solidFill>
              </a:rPr>
              <a:t>infile</a:t>
            </a:r>
            <a:r>
              <a:rPr lang="en-US" sz="2000" dirty="0"/>
              <a:t>.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close()</a:t>
            </a:r>
          </a:p>
          <a:p>
            <a:endParaRPr lang="en-US" sz="2000" dirty="0"/>
          </a:p>
          <a:p>
            <a:r>
              <a:rPr lang="en-US" sz="2000" dirty="0"/>
              <a:t>main()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614947-E4FE-4A6C-87B9-2B2FBA0FA18A}"/>
              </a:ext>
            </a:extLst>
          </p:cNvPr>
          <p:cNvGrpSpPr/>
          <p:nvPr/>
        </p:nvGrpSpPr>
        <p:grpSpPr>
          <a:xfrm>
            <a:off x="403134" y="1971040"/>
            <a:ext cx="2048100" cy="369332"/>
            <a:chOff x="413294" y="1838960"/>
            <a:chExt cx="2048100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B290DCC-4918-4400-8E64-8C41EA6232E1}"/>
                </a:ext>
              </a:extLst>
            </p:cNvPr>
            <p:cNvCxnSpPr>
              <a:cxnSpLocks/>
            </p:cNvCxnSpPr>
            <p:nvPr/>
          </p:nvCxnSpPr>
          <p:spPr>
            <a:xfrm>
              <a:off x="2190283" y="2023626"/>
              <a:ext cx="27111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0374F9-CA83-491D-A232-415694436687}"/>
                </a:ext>
              </a:extLst>
            </p:cNvPr>
            <p:cNvSpPr txBox="1"/>
            <p:nvPr/>
          </p:nvSpPr>
          <p:spPr>
            <a:xfrm>
              <a:off x="413294" y="1838960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open function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FAE3D5-55DF-480A-A8DC-98AE2F8631CC}"/>
              </a:ext>
            </a:extLst>
          </p:cNvPr>
          <p:cNvGrpSpPr/>
          <p:nvPr/>
        </p:nvGrpSpPr>
        <p:grpSpPr>
          <a:xfrm>
            <a:off x="529771" y="3708400"/>
            <a:ext cx="1921463" cy="369332"/>
            <a:chOff x="539931" y="3677920"/>
            <a:chExt cx="1921463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A28B7E4-6E0E-4CA5-B886-E707D94F031F}"/>
                </a:ext>
              </a:extLst>
            </p:cNvPr>
            <p:cNvCxnSpPr>
              <a:cxnSpLocks/>
            </p:cNvCxnSpPr>
            <p:nvPr/>
          </p:nvCxnSpPr>
          <p:spPr>
            <a:xfrm>
              <a:off x="2163011" y="3862586"/>
              <a:ext cx="298383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58D510-7D8C-4941-89AD-89DF2058E3E1}"/>
                </a:ext>
              </a:extLst>
            </p:cNvPr>
            <p:cNvSpPr txBox="1"/>
            <p:nvPr/>
          </p:nvSpPr>
          <p:spPr>
            <a:xfrm>
              <a:off x="539931" y="3677920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close method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B06302-1B5D-4B5C-8026-7FF5DA2D86AF}"/>
              </a:ext>
            </a:extLst>
          </p:cNvPr>
          <p:cNvSpPr txBox="1"/>
          <p:nvPr/>
        </p:nvSpPr>
        <p:spPr>
          <a:xfrm>
            <a:off x="762000" y="5334000"/>
            <a:ext cx="75225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File Mode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‘r’  - opens a file for </a:t>
            </a:r>
            <a:r>
              <a:rPr lang="en-US" sz="1600" b="1" dirty="0"/>
              <a:t>reading</a:t>
            </a:r>
            <a:r>
              <a:rPr lang="en-US" sz="1600" dirty="0"/>
              <a:t>; error if the file does not exist – </a:t>
            </a:r>
            <a:r>
              <a:rPr lang="en-US" sz="1600" b="0" i="1" dirty="0">
                <a:solidFill>
                  <a:schemeClr val="tx1"/>
                </a:solidFill>
              </a:rPr>
              <a:t>FileNotFoundError.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‘w’  - opens a file for </a:t>
            </a:r>
            <a:r>
              <a:rPr lang="en-US" sz="1600" b="1" dirty="0"/>
              <a:t>writing</a:t>
            </a:r>
            <a:r>
              <a:rPr lang="en-US" sz="1600" dirty="0"/>
              <a:t>; creates the file if it does not exist.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‘a’  - opens a file for </a:t>
            </a:r>
            <a:r>
              <a:rPr lang="en-US" sz="1600" b="1" dirty="0"/>
              <a:t>appending</a:t>
            </a:r>
            <a:r>
              <a:rPr lang="en-US" sz="1600" dirty="0"/>
              <a:t>; creates the file if it does not exist.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9D349F-FADE-4816-99F0-2FB0AB68FC2D}"/>
              </a:ext>
            </a:extLst>
          </p:cNvPr>
          <p:cNvGrpSpPr/>
          <p:nvPr/>
        </p:nvGrpSpPr>
        <p:grpSpPr>
          <a:xfrm>
            <a:off x="9241043" y="946752"/>
            <a:ext cx="2330639" cy="2038251"/>
            <a:chOff x="7509443" y="914400"/>
            <a:chExt cx="2004832" cy="203825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167DB33-90FC-4750-9694-7485021B608A}"/>
                </a:ext>
              </a:extLst>
            </p:cNvPr>
            <p:cNvSpPr/>
            <p:nvPr/>
          </p:nvSpPr>
          <p:spPr>
            <a:xfrm>
              <a:off x="8056880" y="1727200"/>
              <a:ext cx="985746" cy="5994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4322AF-991C-475E-BFF7-BB41E1D4514C}"/>
                </a:ext>
              </a:extLst>
            </p:cNvPr>
            <p:cNvSpPr txBox="1"/>
            <p:nvPr/>
          </p:nvSpPr>
          <p:spPr>
            <a:xfrm>
              <a:off x="8128414" y="2306320"/>
              <a:ext cx="946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infile</a:t>
              </a:r>
            </a:p>
            <a:p>
              <a:pPr algn="ctr"/>
              <a:r>
                <a:rPr lang="en-US" i="1" dirty="0"/>
                <a:t>file object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CDD8793-5AD1-4E72-87DA-3BCCF613AA2D}"/>
                </a:ext>
              </a:extLst>
            </p:cNvPr>
            <p:cNvSpPr txBox="1"/>
            <p:nvPr/>
          </p:nvSpPr>
          <p:spPr>
            <a:xfrm>
              <a:off x="7509443" y="914400"/>
              <a:ext cx="2004832" cy="369332"/>
            </a:xfrm>
            <a:custGeom>
              <a:avLst/>
              <a:gdLst>
                <a:gd name="connsiteX0" fmla="*/ 0 w 2004832"/>
                <a:gd name="connsiteY0" fmla="*/ 0 h 369332"/>
                <a:gd name="connsiteX1" fmla="*/ 441063 w 2004832"/>
                <a:gd name="connsiteY1" fmla="*/ 0 h 369332"/>
                <a:gd name="connsiteX2" fmla="*/ 882126 w 2004832"/>
                <a:gd name="connsiteY2" fmla="*/ 0 h 369332"/>
                <a:gd name="connsiteX3" fmla="*/ 1363286 w 2004832"/>
                <a:gd name="connsiteY3" fmla="*/ 0 h 369332"/>
                <a:gd name="connsiteX4" fmla="*/ 2004832 w 2004832"/>
                <a:gd name="connsiteY4" fmla="*/ 0 h 369332"/>
                <a:gd name="connsiteX5" fmla="*/ 2004832 w 2004832"/>
                <a:gd name="connsiteY5" fmla="*/ 369332 h 369332"/>
                <a:gd name="connsiteX6" fmla="*/ 1523672 w 2004832"/>
                <a:gd name="connsiteY6" fmla="*/ 369332 h 369332"/>
                <a:gd name="connsiteX7" fmla="*/ 1062561 w 2004832"/>
                <a:gd name="connsiteY7" fmla="*/ 369332 h 369332"/>
                <a:gd name="connsiteX8" fmla="*/ 601450 w 2004832"/>
                <a:gd name="connsiteY8" fmla="*/ 369332 h 369332"/>
                <a:gd name="connsiteX9" fmla="*/ 0 w 2004832"/>
                <a:gd name="connsiteY9" fmla="*/ 369332 h 369332"/>
                <a:gd name="connsiteX10" fmla="*/ 0 w 2004832"/>
                <a:gd name="connsiteY10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4832" h="369332" extrusionOk="0">
                  <a:moveTo>
                    <a:pt x="0" y="0"/>
                  </a:moveTo>
                  <a:cubicBezTo>
                    <a:pt x="196363" y="-2480"/>
                    <a:pt x="222741" y="40806"/>
                    <a:pt x="441063" y="0"/>
                  </a:cubicBezTo>
                  <a:cubicBezTo>
                    <a:pt x="659385" y="-40806"/>
                    <a:pt x="674389" y="43510"/>
                    <a:pt x="882126" y="0"/>
                  </a:cubicBezTo>
                  <a:cubicBezTo>
                    <a:pt x="1089863" y="-43510"/>
                    <a:pt x="1230004" y="27153"/>
                    <a:pt x="1363286" y="0"/>
                  </a:cubicBezTo>
                  <a:cubicBezTo>
                    <a:pt x="1496568" y="-27153"/>
                    <a:pt x="1739063" y="18733"/>
                    <a:pt x="2004832" y="0"/>
                  </a:cubicBezTo>
                  <a:cubicBezTo>
                    <a:pt x="2007672" y="156173"/>
                    <a:pt x="1989375" y="235493"/>
                    <a:pt x="2004832" y="369332"/>
                  </a:cubicBezTo>
                  <a:cubicBezTo>
                    <a:pt x="1843351" y="412651"/>
                    <a:pt x="1674425" y="340943"/>
                    <a:pt x="1523672" y="369332"/>
                  </a:cubicBezTo>
                  <a:cubicBezTo>
                    <a:pt x="1372919" y="397721"/>
                    <a:pt x="1158631" y="329989"/>
                    <a:pt x="1062561" y="369332"/>
                  </a:cubicBezTo>
                  <a:cubicBezTo>
                    <a:pt x="966491" y="408675"/>
                    <a:pt x="818469" y="325206"/>
                    <a:pt x="601450" y="369332"/>
                  </a:cubicBezTo>
                  <a:cubicBezTo>
                    <a:pt x="384431" y="413458"/>
                    <a:pt x="252057" y="327265"/>
                    <a:pt x="0" y="369332"/>
                  </a:cubicBezTo>
                  <a:cubicBezTo>
                    <a:pt x="-36542" y="252951"/>
                    <a:pt x="19643" y="10708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72128051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highlight>
                    <a:srgbClr val="FBE9A8"/>
                  </a:highlight>
                </a:rPr>
                <a:t>open</a:t>
              </a:r>
              <a:r>
                <a:rPr lang="en-US" sz="1800" dirty="0"/>
                <a:t>('</a:t>
              </a:r>
              <a:r>
                <a:rPr lang="en-US" sz="1800" b="1" dirty="0"/>
                <a:t>vehicles.csv</a:t>
              </a:r>
              <a:r>
                <a:rPr lang="en-US" sz="1800" dirty="0"/>
                <a:t>', </a:t>
              </a:r>
              <a:r>
                <a:rPr lang="en-US" sz="1800" b="1" dirty="0">
                  <a:solidFill>
                    <a:srgbClr val="C00000"/>
                  </a:solidFill>
                </a:rPr>
                <a:t>'r'</a:t>
              </a:r>
              <a:r>
                <a:rPr lang="en-US" sz="1800" dirty="0"/>
                <a:t>)</a:t>
              </a:r>
              <a:endParaRPr lang="en-US" i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1B1FBF1-4373-41F7-93B2-BBE8B608F84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1288448"/>
              <a:ext cx="0" cy="3777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FCC515-01A0-45AA-8FB0-00F9F761064B}"/>
              </a:ext>
            </a:extLst>
          </p:cNvPr>
          <p:cNvCxnSpPr>
            <a:cxnSpLocks/>
          </p:cNvCxnSpPr>
          <p:nvPr/>
        </p:nvCxnSpPr>
        <p:spPr>
          <a:xfrm flipH="1">
            <a:off x="9393155" y="2030578"/>
            <a:ext cx="38976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A817CDF-C193-4AB9-A167-764CB809D83D}"/>
              </a:ext>
            </a:extLst>
          </p:cNvPr>
          <p:cNvSpPr/>
          <p:nvPr/>
        </p:nvSpPr>
        <p:spPr>
          <a:xfrm>
            <a:off x="7836649" y="1388712"/>
            <a:ext cx="1393711" cy="1330960"/>
          </a:xfrm>
          <a:prstGeom prst="roundRect">
            <a:avLst>
              <a:gd name="adj" fmla="val 8216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vehicles.csv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DC43B3-A6EA-45B9-BFAF-5986D10B91EA}"/>
              </a:ext>
            </a:extLst>
          </p:cNvPr>
          <p:cNvSpPr txBox="1"/>
          <p:nvPr/>
        </p:nvSpPr>
        <p:spPr>
          <a:xfrm>
            <a:off x="9441204" y="1602072"/>
            <a:ext cx="293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6A2A08-3E18-4F14-BCD6-AE451C2457F0}"/>
              </a:ext>
            </a:extLst>
          </p:cNvPr>
          <p:cNvSpPr txBox="1"/>
          <p:nvPr/>
        </p:nvSpPr>
        <p:spPr>
          <a:xfrm>
            <a:off x="9298159" y="2976880"/>
            <a:ext cx="2216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provides a way for a program to communicate with a file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063567-DC3C-456D-B30F-F7218FD0CB0B}"/>
              </a:ext>
            </a:extLst>
          </p:cNvPr>
          <p:cNvSpPr txBox="1"/>
          <p:nvPr/>
        </p:nvSpPr>
        <p:spPr>
          <a:xfrm>
            <a:off x="9886059" y="1291925"/>
            <a:ext cx="1040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instantiates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8AB560-9655-4673-91E5-750EC40A7221}"/>
              </a:ext>
            </a:extLst>
          </p:cNvPr>
          <p:cNvGrpSpPr/>
          <p:nvPr/>
        </p:nvGrpSpPr>
        <p:grpSpPr>
          <a:xfrm>
            <a:off x="9025370" y="4675473"/>
            <a:ext cx="2925263" cy="1585421"/>
            <a:chOff x="8060169" y="4015072"/>
            <a:chExt cx="3533627" cy="191514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44A621B-C360-44D2-B539-2690AF9CD5B4}"/>
                </a:ext>
              </a:extLst>
            </p:cNvPr>
            <p:cNvGrpSpPr/>
            <p:nvPr/>
          </p:nvGrpSpPr>
          <p:grpSpPr>
            <a:xfrm>
              <a:off x="9185308" y="4015072"/>
              <a:ext cx="2408488" cy="1915140"/>
              <a:chOff x="7269226" y="914400"/>
              <a:chExt cx="2071798" cy="191514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8C5A4DB-3200-4294-A7C9-E654263B9AE6}"/>
                  </a:ext>
                </a:extLst>
              </p:cNvPr>
              <p:cNvSpPr/>
              <p:nvPr/>
            </p:nvSpPr>
            <p:spPr>
              <a:xfrm>
                <a:off x="8056880" y="1727200"/>
                <a:ext cx="985746" cy="59944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3BD954-77D4-4E2B-B480-FA2231A01687}"/>
                  </a:ext>
                </a:extLst>
              </p:cNvPr>
              <p:cNvSpPr txBox="1"/>
              <p:nvPr/>
            </p:nvSpPr>
            <p:spPr>
              <a:xfrm>
                <a:off x="8215974" y="2306320"/>
                <a:ext cx="771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B0F0"/>
                    </a:solidFill>
                  </a:rPr>
                  <a:t>outfile</a:t>
                </a:r>
              </a:p>
              <a:p>
                <a:pPr algn="ctr"/>
                <a:r>
                  <a:rPr lang="en-US" sz="1400" i="1" dirty="0"/>
                  <a:t>file object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6D517AC-1392-4B78-8063-DEF5E5BE461B}"/>
                  </a:ext>
                </a:extLst>
              </p:cNvPr>
              <p:cNvSpPr txBox="1"/>
              <p:nvPr/>
            </p:nvSpPr>
            <p:spPr>
              <a:xfrm>
                <a:off x="7269226" y="914400"/>
                <a:ext cx="2071798" cy="371785"/>
              </a:xfrm>
              <a:custGeom>
                <a:avLst/>
                <a:gdLst>
                  <a:gd name="connsiteX0" fmla="*/ 0 w 2071798"/>
                  <a:gd name="connsiteY0" fmla="*/ 0 h 371785"/>
                  <a:gd name="connsiteX1" fmla="*/ 476514 w 2071798"/>
                  <a:gd name="connsiteY1" fmla="*/ 0 h 371785"/>
                  <a:gd name="connsiteX2" fmla="*/ 1035899 w 2071798"/>
                  <a:gd name="connsiteY2" fmla="*/ 0 h 371785"/>
                  <a:gd name="connsiteX3" fmla="*/ 1512413 w 2071798"/>
                  <a:gd name="connsiteY3" fmla="*/ 0 h 371785"/>
                  <a:gd name="connsiteX4" fmla="*/ 2071798 w 2071798"/>
                  <a:gd name="connsiteY4" fmla="*/ 0 h 371785"/>
                  <a:gd name="connsiteX5" fmla="*/ 2071798 w 2071798"/>
                  <a:gd name="connsiteY5" fmla="*/ 371785 h 371785"/>
                  <a:gd name="connsiteX6" fmla="*/ 1616002 w 2071798"/>
                  <a:gd name="connsiteY6" fmla="*/ 371785 h 371785"/>
                  <a:gd name="connsiteX7" fmla="*/ 1160207 w 2071798"/>
                  <a:gd name="connsiteY7" fmla="*/ 371785 h 371785"/>
                  <a:gd name="connsiteX8" fmla="*/ 642257 w 2071798"/>
                  <a:gd name="connsiteY8" fmla="*/ 371785 h 371785"/>
                  <a:gd name="connsiteX9" fmla="*/ 0 w 2071798"/>
                  <a:gd name="connsiteY9" fmla="*/ 371785 h 371785"/>
                  <a:gd name="connsiteX10" fmla="*/ 0 w 2071798"/>
                  <a:gd name="connsiteY10" fmla="*/ 0 h 371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1798" h="371785" extrusionOk="0">
                    <a:moveTo>
                      <a:pt x="0" y="0"/>
                    </a:moveTo>
                    <a:cubicBezTo>
                      <a:pt x="196505" y="-14554"/>
                      <a:pt x="324547" y="48940"/>
                      <a:pt x="476514" y="0"/>
                    </a:cubicBezTo>
                    <a:cubicBezTo>
                      <a:pt x="628481" y="-48940"/>
                      <a:pt x="784540" y="15418"/>
                      <a:pt x="1035899" y="0"/>
                    </a:cubicBezTo>
                    <a:cubicBezTo>
                      <a:pt x="1287258" y="-15418"/>
                      <a:pt x="1404032" y="50413"/>
                      <a:pt x="1512413" y="0"/>
                    </a:cubicBezTo>
                    <a:cubicBezTo>
                      <a:pt x="1620794" y="-50413"/>
                      <a:pt x="1804634" y="60309"/>
                      <a:pt x="2071798" y="0"/>
                    </a:cubicBezTo>
                    <a:cubicBezTo>
                      <a:pt x="2082515" y="97609"/>
                      <a:pt x="2041480" y="297368"/>
                      <a:pt x="2071798" y="371785"/>
                    </a:cubicBezTo>
                    <a:cubicBezTo>
                      <a:pt x="1954253" y="400534"/>
                      <a:pt x="1757900" y="363247"/>
                      <a:pt x="1616002" y="371785"/>
                    </a:cubicBezTo>
                    <a:cubicBezTo>
                      <a:pt x="1474104" y="380323"/>
                      <a:pt x="1354167" y="337512"/>
                      <a:pt x="1160207" y="371785"/>
                    </a:cubicBezTo>
                    <a:cubicBezTo>
                      <a:pt x="966247" y="406058"/>
                      <a:pt x="888949" y="320525"/>
                      <a:pt x="642257" y="371785"/>
                    </a:cubicBezTo>
                    <a:cubicBezTo>
                      <a:pt x="395565" y="423045"/>
                      <a:pt x="194514" y="354676"/>
                      <a:pt x="0" y="371785"/>
                    </a:cubicBezTo>
                    <a:cubicBezTo>
                      <a:pt x="-37910" y="208539"/>
                      <a:pt x="29864" y="13154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89262198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highlight>
                      <a:srgbClr val="FBE9A8"/>
                    </a:highlight>
                  </a:rPr>
                  <a:t>open</a:t>
                </a:r>
                <a:r>
                  <a:rPr lang="en-US" sz="1400" dirty="0"/>
                  <a:t>('</a:t>
                </a:r>
                <a:r>
                  <a:rPr lang="en-US" sz="1400" b="1" dirty="0"/>
                  <a:t>vehicles.csv</a:t>
                </a:r>
                <a:r>
                  <a:rPr lang="en-US" sz="1400" dirty="0"/>
                  <a:t>',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'w'</a:t>
                </a:r>
                <a:r>
                  <a:rPr lang="en-US" sz="1400" dirty="0"/>
                  <a:t>)</a:t>
                </a:r>
                <a:endParaRPr lang="en-US" sz="1400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E24F639-DC5C-4BA1-9624-13CF14DE8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4400" y="1288448"/>
                <a:ext cx="0" cy="377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F14CBF2-7773-49FF-A8F6-878E8D097FDC}"/>
                </a:ext>
              </a:extLst>
            </p:cNvPr>
            <p:cNvCxnSpPr>
              <a:cxnSpLocks/>
            </p:cNvCxnSpPr>
            <p:nvPr/>
          </p:nvCxnSpPr>
          <p:spPr>
            <a:xfrm>
              <a:off x="9616675" y="5098898"/>
              <a:ext cx="38976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4B9A29B-1DE8-4C9D-872B-C9C1BB0D778E}"/>
                </a:ext>
              </a:extLst>
            </p:cNvPr>
            <p:cNvSpPr/>
            <p:nvPr/>
          </p:nvSpPr>
          <p:spPr>
            <a:xfrm>
              <a:off x="8060169" y="4457032"/>
              <a:ext cx="1393711" cy="1330960"/>
            </a:xfrm>
            <a:prstGeom prst="roundRect">
              <a:avLst>
                <a:gd name="adj" fmla="val 8216"/>
              </a:avLst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/>
                <a:t>vehicles.csv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6407756-B05A-4B53-A91E-3C71F94D8BC5}"/>
                </a:ext>
              </a:extLst>
            </p:cNvPr>
            <p:cNvSpPr txBox="1"/>
            <p:nvPr/>
          </p:nvSpPr>
          <p:spPr>
            <a:xfrm>
              <a:off x="9633465" y="4670392"/>
              <a:ext cx="356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w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5D8B664-063A-4785-887E-8E42939D8617}"/>
                </a:ext>
              </a:extLst>
            </p:cNvPr>
            <p:cNvSpPr txBox="1"/>
            <p:nvPr/>
          </p:nvSpPr>
          <p:spPr>
            <a:xfrm>
              <a:off x="10092866" y="4360243"/>
              <a:ext cx="1191120" cy="31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accent5">
                      <a:lumMod val="75000"/>
                    </a:schemeClr>
                  </a:solidFill>
                </a:rPr>
                <a:t>instantiates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24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202248-3C7A-458D-B697-152B1273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Opening &amp; Closing Files – an alternate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7934E-C5F9-4D4D-8164-DE8350B6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97A6BF-421A-44BB-89AA-99B04E67C586}"/>
              </a:ext>
            </a:extLst>
          </p:cNvPr>
          <p:cNvSpPr txBox="1"/>
          <p:nvPr/>
        </p:nvSpPr>
        <p:spPr>
          <a:xfrm>
            <a:off x="2202625" y="1767840"/>
            <a:ext cx="4417363" cy="31700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def main():</a:t>
            </a:r>
          </a:p>
          <a:p>
            <a:endParaRPr lang="en-US" sz="2000" dirty="0"/>
          </a:p>
          <a:p>
            <a:r>
              <a:rPr lang="en-US" sz="2000" dirty="0"/>
              <a:t>    #open the file</a:t>
            </a:r>
          </a:p>
          <a:p>
            <a:r>
              <a:rPr lang="en-US" sz="2000" b="1" dirty="0"/>
              <a:t>    with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highlight>
                  <a:srgbClr val="FBE9A8"/>
                </a:highlight>
              </a:rPr>
              <a:t>open</a:t>
            </a:r>
            <a:r>
              <a:rPr lang="en-US" sz="2000" dirty="0"/>
              <a:t>('</a:t>
            </a:r>
            <a:r>
              <a:rPr lang="en-US" sz="2000" b="1" dirty="0"/>
              <a:t>vehicles.csv</a:t>
            </a:r>
            <a:r>
              <a:rPr lang="en-US" sz="2000" dirty="0"/>
              <a:t>', 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'r'</a:t>
            </a:r>
            <a:r>
              <a:rPr lang="en-US" sz="2000" dirty="0"/>
              <a:t>) </a:t>
            </a:r>
            <a:r>
              <a:rPr lang="en-US" sz="2000" b="1" dirty="0"/>
              <a:t>as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infile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   #additional code for processing</a:t>
            </a:r>
            <a:endParaRPr lang="en-US" sz="2000" dirty="0"/>
          </a:p>
          <a:p>
            <a:r>
              <a:rPr lang="en-US" sz="2000" dirty="0"/>
              <a:t> 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main()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D15C2-8AC0-4936-B794-A3B8BB825944}"/>
              </a:ext>
            </a:extLst>
          </p:cNvPr>
          <p:cNvSpPr txBox="1"/>
          <p:nvPr/>
        </p:nvSpPr>
        <p:spPr>
          <a:xfrm>
            <a:off x="2283905" y="5161280"/>
            <a:ext cx="545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Benefit: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automatically closes the file when you leave the nested block, regardless of how you exited (i.e. fell to the bottom, called a break, etc.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532420-7D5D-4CAA-82EE-621E4FF86AAE}"/>
              </a:ext>
            </a:extLst>
          </p:cNvPr>
          <p:cNvGrpSpPr/>
          <p:nvPr/>
        </p:nvGrpSpPr>
        <p:grpSpPr>
          <a:xfrm>
            <a:off x="973265" y="4135120"/>
            <a:ext cx="1513612" cy="584775"/>
            <a:chOff x="134982" y="3698240"/>
            <a:chExt cx="1513612" cy="58477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FC2FC37-680A-4C68-9700-3017E4AD9E4C}"/>
                </a:ext>
              </a:extLst>
            </p:cNvPr>
            <p:cNvCxnSpPr>
              <a:cxnSpLocks/>
            </p:cNvCxnSpPr>
            <p:nvPr/>
          </p:nvCxnSpPr>
          <p:spPr>
            <a:xfrm>
              <a:off x="1350211" y="3984506"/>
              <a:ext cx="29838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7C5967-5BB2-4F6D-A3BE-C9AA8FB59008}"/>
                </a:ext>
              </a:extLst>
            </p:cNvPr>
            <p:cNvSpPr txBox="1"/>
            <p:nvPr/>
          </p:nvSpPr>
          <p:spPr>
            <a:xfrm>
              <a:off x="134982" y="3698240"/>
              <a:ext cx="1380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Do not close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1C907B-B254-4CAE-B62F-72426FEA9F31}"/>
              </a:ext>
            </a:extLst>
          </p:cNvPr>
          <p:cNvSpPr txBox="1"/>
          <p:nvPr/>
        </p:nvSpPr>
        <p:spPr>
          <a:xfrm>
            <a:off x="2090865" y="1300480"/>
            <a:ext cx="256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Using the </a:t>
            </a:r>
            <a:r>
              <a:rPr lang="en-US" b="1" i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statement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9DF0218-CCE8-477F-82A4-F859560144F0}"/>
              </a:ext>
            </a:extLst>
          </p:cNvPr>
          <p:cNvGrpSpPr/>
          <p:nvPr/>
        </p:nvGrpSpPr>
        <p:grpSpPr>
          <a:xfrm>
            <a:off x="119825" y="2854960"/>
            <a:ext cx="2397532" cy="830997"/>
            <a:chOff x="-748938" y="3616960"/>
            <a:chExt cx="2397532" cy="830997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E9F70EF-84E6-4243-970A-A4BC2AB47980}"/>
                </a:ext>
              </a:extLst>
            </p:cNvPr>
            <p:cNvCxnSpPr>
              <a:cxnSpLocks/>
            </p:cNvCxnSpPr>
            <p:nvPr/>
          </p:nvCxnSpPr>
          <p:spPr>
            <a:xfrm>
              <a:off x="1350211" y="3984506"/>
              <a:ext cx="29838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6CA584-BBFE-4698-96F2-4CF793FCE841}"/>
                </a:ext>
              </a:extLst>
            </p:cNvPr>
            <p:cNvSpPr txBox="1"/>
            <p:nvPr/>
          </p:nvSpPr>
          <p:spPr>
            <a:xfrm>
              <a:off x="-748938" y="3616960"/>
              <a:ext cx="21423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Place all File processing code 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 the with block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37A506-55F8-4387-B254-D2478390BB49}"/>
              </a:ext>
            </a:extLst>
          </p:cNvPr>
          <p:cNvSpPr txBox="1"/>
          <p:nvPr/>
        </p:nvSpPr>
        <p:spPr>
          <a:xfrm rot="20635852">
            <a:off x="201105" y="1127760"/>
            <a:ext cx="1297535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Optional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F7E06D-263D-41A0-9B4A-B2F2D4848AD7}"/>
              </a:ext>
            </a:extLst>
          </p:cNvPr>
          <p:cNvGrpSpPr/>
          <p:nvPr/>
        </p:nvGrpSpPr>
        <p:grpSpPr>
          <a:xfrm>
            <a:off x="9657603" y="987392"/>
            <a:ext cx="2330639" cy="2038251"/>
            <a:chOff x="7509443" y="914400"/>
            <a:chExt cx="2004832" cy="203825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072D785-A3E7-4298-8526-CC4617249ADD}"/>
                </a:ext>
              </a:extLst>
            </p:cNvPr>
            <p:cNvSpPr/>
            <p:nvPr/>
          </p:nvSpPr>
          <p:spPr>
            <a:xfrm>
              <a:off x="8056880" y="1727200"/>
              <a:ext cx="985746" cy="5994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57853-A418-4655-B5CF-22B39ECFD1EA}"/>
                </a:ext>
              </a:extLst>
            </p:cNvPr>
            <p:cNvSpPr txBox="1"/>
            <p:nvPr/>
          </p:nvSpPr>
          <p:spPr>
            <a:xfrm>
              <a:off x="8128414" y="2306320"/>
              <a:ext cx="946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infile</a:t>
              </a:r>
            </a:p>
            <a:p>
              <a:pPr algn="ctr"/>
              <a:r>
                <a:rPr lang="en-US" i="1" dirty="0"/>
                <a:t>file object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5023F02-AF64-41BC-AB9F-7037956515A9}"/>
                </a:ext>
              </a:extLst>
            </p:cNvPr>
            <p:cNvSpPr txBox="1"/>
            <p:nvPr/>
          </p:nvSpPr>
          <p:spPr>
            <a:xfrm>
              <a:off x="7509443" y="914400"/>
              <a:ext cx="2004832" cy="369332"/>
            </a:xfrm>
            <a:custGeom>
              <a:avLst/>
              <a:gdLst>
                <a:gd name="connsiteX0" fmla="*/ 0 w 2004832"/>
                <a:gd name="connsiteY0" fmla="*/ 0 h 369332"/>
                <a:gd name="connsiteX1" fmla="*/ 501208 w 2004832"/>
                <a:gd name="connsiteY1" fmla="*/ 0 h 369332"/>
                <a:gd name="connsiteX2" fmla="*/ 982368 w 2004832"/>
                <a:gd name="connsiteY2" fmla="*/ 0 h 369332"/>
                <a:gd name="connsiteX3" fmla="*/ 1503624 w 2004832"/>
                <a:gd name="connsiteY3" fmla="*/ 0 h 369332"/>
                <a:gd name="connsiteX4" fmla="*/ 2004832 w 2004832"/>
                <a:gd name="connsiteY4" fmla="*/ 0 h 369332"/>
                <a:gd name="connsiteX5" fmla="*/ 2004832 w 2004832"/>
                <a:gd name="connsiteY5" fmla="*/ 369332 h 369332"/>
                <a:gd name="connsiteX6" fmla="*/ 1543721 w 2004832"/>
                <a:gd name="connsiteY6" fmla="*/ 369332 h 369332"/>
                <a:gd name="connsiteX7" fmla="*/ 1102658 w 2004832"/>
                <a:gd name="connsiteY7" fmla="*/ 369332 h 369332"/>
                <a:gd name="connsiteX8" fmla="*/ 601450 w 2004832"/>
                <a:gd name="connsiteY8" fmla="*/ 369332 h 369332"/>
                <a:gd name="connsiteX9" fmla="*/ 0 w 2004832"/>
                <a:gd name="connsiteY9" fmla="*/ 369332 h 369332"/>
                <a:gd name="connsiteX10" fmla="*/ 0 w 2004832"/>
                <a:gd name="connsiteY10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4832" h="369332" extrusionOk="0">
                  <a:moveTo>
                    <a:pt x="0" y="0"/>
                  </a:moveTo>
                  <a:cubicBezTo>
                    <a:pt x="218273" y="-44992"/>
                    <a:pt x="374738" y="43829"/>
                    <a:pt x="501208" y="0"/>
                  </a:cubicBezTo>
                  <a:cubicBezTo>
                    <a:pt x="627678" y="-43829"/>
                    <a:pt x="815566" y="36236"/>
                    <a:pt x="982368" y="0"/>
                  </a:cubicBezTo>
                  <a:cubicBezTo>
                    <a:pt x="1149170" y="-36236"/>
                    <a:pt x="1297919" y="42618"/>
                    <a:pt x="1503624" y="0"/>
                  </a:cubicBezTo>
                  <a:cubicBezTo>
                    <a:pt x="1709329" y="-42618"/>
                    <a:pt x="1804601" y="12293"/>
                    <a:pt x="2004832" y="0"/>
                  </a:cubicBezTo>
                  <a:cubicBezTo>
                    <a:pt x="2023101" y="150585"/>
                    <a:pt x="1976781" y="279980"/>
                    <a:pt x="2004832" y="369332"/>
                  </a:cubicBezTo>
                  <a:cubicBezTo>
                    <a:pt x="1786058" y="395992"/>
                    <a:pt x="1769060" y="340967"/>
                    <a:pt x="1543721" y="369332"/>
                  </a:cubicBezTo>
                  <a:cubicBezTo>
                    <a:pt x="1318382" y="397697"/>
                    <a:pt x="1220940" y="336808"/>
                    <a:pt x="1102658" y="369332"/>
                  </a:cubicBezTo>
                  <a:cubicBezTo>
                    <a:pt x="984376" y="401856"/>
                    <a:pt x="844648" y="354396"/>
                    <a:pt x="601450" y="369332"/>
                  </a:cubicBezTo>
                  <a:cubicBezTo>
                    <a:pt x="358252" y="384268"/>
                    <a:pt x="206945" y="344581"/>
                    <a:pt x="0" y="369332"/>
                  </a:cubicBezTo>
                  <a:cubicBezTo>
                    <a:pt x="-13418" y="189298"/>
                    <a:pt x="42133" y="12166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2842026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highlight>
                    <a:srgbClr val="FBE9A8"/>
                  </a:highlight>
                </a:rPr>
                <a:t>open</a:t>
              </a:r>
              <a:r>
                <a:rPr lang="en-US" sz="1800" dirty="0"/>
                <a:t>('</a:t>
              </a:r>
              <a:r>
                <a:rPr lang="en-US" sz="1800" b="1" dirty="0"/>
                <a:t>vehicles.csv</a:t>
              </a:r>
              <a:r>
                <a:rPr lang="en-US" sz="1800" dirty="0"/>
                <a:t>', </a:t>
              </a:r>
              <a:r>
                <a:rPr lang="en-US" sz="1800" b="1" dirty="0">
                  <a:solidFill>
                    <a:srgbClr val="C00000"/>
                  </a:solidFill>
                </a:rPr>
                <a:t>'r'</a:t>
              </a:r>
              <a:r>
                <a:rPr lang="en-US" sz="1800" dirty="0"/>
                <a:t>)</a:t>
              </a:r>
              <a:endParaRPr lang="en-US" i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712165E-9C78-463F-B88F-C8FDCBA4B7AA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1288448"/>
              <a:ext cx="0" cy="3777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615B2F-204A-4399-8208-BB82712783B0}"/>
              </a:ext>
            </a:extLst>
          </p:cNvPr>
          <p:cNvCxnSpPr>
            <a:cxnSpLocks/>
          </p:cNvCxnSpPr>
          <p:nvPr/>
        </p:nvCxnSpPr>
        <p:spPr>
          <a:xfrm flipH="1">
            <a:off x="9809715" y="2071218"/>
            <a:ext cx="38976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0394E6D-8075-4828-87C2-92B3AEB3759A}"/>
              </a:ext>
            </a:extLst>
          </p:cNvPr>
          <p:cNvSpPr/>
          <p:nvPr/>
        </p:nvSpPr>
        <p:spPr>
          <a:xfrm>
            <a:off x="8253209" y="1429352"/>
            <a:ext cx="1393711" cy="1330960"/>
          </a:xfrm>
          <a:prstGeom prst="roundRect">
            <a:avLst>
              <a:gd name="adj" fmla="val 8216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vehicles.csv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FA3F48-A594-4667-B08C-2579A9A544CE}"/>
              </a:ext>
            </a:extLst>
          </p:cNvPr>
          <p:cNvSpPr txBox="1"/>
          <p:nvPr/>
        </p:nvSpPr>
        <p:spPr>
          <a:xfrm>
            <a:off x="9857764" y="1642712"/>
            <a:ext cx="293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639612-6E8B-4121-BEBB-2F78F89D220A}"/>
              </a:ext>
            </a:extLst>
          </p:cNvPr>
          <p:cNvSpPr txBox="1"/>
          <p:nvPr/>
        </p:nvSpPr>
        <p:spPr>
          <a:xfrm>
            <a:off x="9714719" y="3017520"/>
            <a:ext cx="2216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provides a way for a program to communicate with a file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312A5F-C6C1-4618-857F-5F564E13C3B6}"/>
              </a:ext>
            </a:extLst>
          </p:cNvPr>
          <p:cNvSpPr txBox="1"/>
          <p:nvPr/>
        </p:nvSpPr>
        <p:spPr>
          <a:xfrm>
            <a:off x="10302619" y="1332565"/>
            <a:ext cx="1040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instantiates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A717F-BEA5-4242-9931-C7010569D8F8}"/>
              </a:ext>
            </a:extLst>
          </p:cNvPr>
          <p:cNvSpPr txBox="1"/>
          <p:nvPr/>
        </p:nvSpPr>
        <p:spPr>
          <a:xfrm>
            <a:off x="8067040" y="4795520"/>
            <a:ext cx="4014817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with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FBE9A8"/>
                </a:highlight>
              </a:rPr>
              <a:t>open</a:t>
            </a:r>
            <a:r>
              <a:rPr lang="en-US" sz="1400" dirty="0"/>
              <a:t>('</a:t>
            </a:r>
            <a:r>
              <a:rPr lang="en-US" sz="1400" b="1" dirty="0"/>
              <a:t>vehicles.csv</a:t>
            </a:r>
            <a:r>
              <a:rPr lang="en-US" sz="1400" dirty="0"/>
              <a:t>', </a:t>
            </a:r>
            <a:r>
              <a:rPr lang="en-US" sz="1400" b="1" dirty="0">
                <a:solidFill>
                  <a:srgbClr val="C00000"/>
                </a:solidFill>
                <a:highlight>
                  <a:srgbClr val="FFFF00"/>
                </a:highlight>
              </a:rPr>
              <a:t>'r'</a:t>
            </a:r>
            <a:r>
              <a:rPr lang="en-US" sz="1400" dirty="0"/>
              <a:t>)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B0F0"/>
                </a:solidFill>
              </a:rPr>
              <a:t>infile, \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        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FBE9A8"/>
                </a:highlight>
              </a:rPr>
              <a:t>open</a:t>
            </a:r>
            <a:r>
              <a:rPr lang="en-US" sz="1400" dirty="0"/>
              <a:t>('</a:t>
            </a:r>
            <a:r>
              <a:rPr lang="en-US" sz="1400" b="1" dirty="0"/>
              <a:t>vehicles.csv</a:t>
            </a:r>
            <a:r>
              <a:rPr lang="en-US" sz="1400" dirty="0"/>
              <a:t>', </a:t>
            </a:r>
            <a:r>
              <a:rPr lang="en-US" sz="1400" b="1" dirty="0">
                <a:solidFill>
                  <a:srgbClr val="C00000"/>
                </a:solidFill>
                <a:highlight>
                  <a:srgbClr val="FFFF00"/>
                </a:highlight>
              </a:rPr>
              <a:t>'w'</a:t>
            </a:r>
            <a:r>
              <a:rPr lang="en-US" sz="1400" dirty="0"/>
              <a:t>, newline='')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B0F0"/>
                </a:solidFill>
              </a:rPr>
              <a:t>outfile</a:t>
            </a:r>
            <a:r>
              <a:rPr lang="en-US" sz="1400" dirty="0"/>
              <a:t>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A8936A-4393-41D3-A7F1-BE02B05649B3}"/>
              </a:ext>
            </a:extLst>
          </p:cNvPr>
          <p:cNvSpPr txBox="1"/>
          <p:nvPr/>
        </p:nvSpPr>
        <p:spPr>
          <a:xfrm>
            <a:off x="8034465" y="4470400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Can also write 2 open() functions</a:t>
            </a:r>
          </a:p>
        </p:txBody>
      </p:sp>
    </p:spTree>
    <p:extLst>
      <p:ext uri="{BB962C8B-B14F-4D97-AF65-F5344CB8AC3E}">
        <p14:creationId xmlns:p14="http://schemas.microsoft.com/office/powerpoint/2010/main" val="42934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5EE56B8-701A-4B7C-B7DA-0045A22DCF04}"/>
              </a:ext>
            </a:extLst>
          </p:cNvPr>
          <p:cNvSpPr txBox="1"/>
          <p:nvPr/>
        </p:nvSpPr>
        <p:spPr>
          <a:xfrm>
            <a:off x="690880" y="2286000"/>
            <a:ext cx="7487920" cy="33855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 main():</a:t>
            </a:r>
          </a:p>
          <a:p>
            <a:endParaRPr lang="en-US" dirty="0"/>
          </a:p>
          <a:p>
            <a:r>
              <a:rPr lang="en-US" dirty="0"/>
              <a:t>    #open the file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B0F0"/>
                </a:solidFill>
              </a:rPr>
              <a:t>infile</a:t>
            </a:r>
            <a:r>
              <a:rPr lang="en-US" dirty="0"/>
              <a:t> = </a:t>
            </a:r>
            <a:r>
              <a:rPr lang="en-US" b="1" dirty="0"/>
              <a:t>open</a:t>
            </a:r>
            <a:r>
              <a:rPr lang="en-US" dirty="0"/>
              <a:t>(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r</a:t>
            </a:r>
            <a:r>
              <a:rPr lang="en-US" dirty="0"/>
              <a:t>'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C:\Users\Owner\Documents\</a:t>
            </a:r>
            <a:r>
              <a:rPr lang="en-US" dirty="0"/>
              <a:t>vehicles.csv', 'r’)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#additional code for processing</a:t>
            </a:r>
          </a:p>
          <a:p>
            <a:r>
              <a:rPr lang="en-US" sz="1600" dirty="0"/>
              <a:t>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#close file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B0F0"/>
                </a:solidFill>
              </a:rPr>
              <a:t>infile</a:t>
            </a:r>
            <a:r>
              <a:rPr lang="en-US" dirty="0"/>
              <a:t>.</a:t>
            </a:r>
            <a:r>
              <a:rPr lang="en-US" b="1" dirty="0"/>
              <a:t>close()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202248-3C7A-458D-B697-152B1273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File Path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E161E-1151-45E6-881C-D34B73DA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/>
          <a:lstStyle/>
          <a:p>
            <a:r>
              <a:rPr lang="en-US" sz="2400" dirty="0"/>
              <a:t>When including a path with a file name, use a </a:t>
            </a:r>
            <a:r>
              <a:rPr lang="en-US" sz="2400" b="1" i="1" dirty="0"/>
              <a:t>raw string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endParaRPr lang="en-US" sz="24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en-US" sz="2000" dirty="0"/>
              <a:t>Defining the string as a </a:t>
            </a:r>
            <a:r>
              <a:rPr lang="en-US" altLang="en-US" sz="2000" b="1" i="1" dirty="0"/>
              <a:t>raw string </a:t>
            </a:r>
            <a:r>
              <a:rPr lang="en-US" altLang="en-US" sz="2000" dirty="0"/>
              <a:t>causes the backslashes in the string to be interpreted as actual backslashes and not escape characters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6F7FD-AB7C-48DA-9B1E-3B1306B7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938A1A-C681-46C2-AE27-BBC35CB08583}"/>
              </a:ext>
            </a:extLst>
          </p:cNvPr>
          <p:cNvGrpSpPr/>
          <p:nvPr/>
        </p:nvGrpSpPr>
        <p:grpSpPr>
          <a:xfrm>
            <a:off x="5302885" y="2763521"/>
            <a:ext cx="6475607" cy="3820159"/>
            <a:chOff x="5302885" y="2763521"/>
            <a:chExt cx="6475607" cy="38201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F28F6E-B87D-4EC2-A667-6C8CD9E09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2885" y="3617277"/>
              <a:ext cx="6475607" cy="246856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3C8E637-7B46-4A5D-93FD-62925E9C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4293" y="5052695"/>
              <a:ext cx="3692736" cy="153098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BF4BB6-DD4E-4A30-A571-4B3BA44DA95B}"/>
                </a:ext>
              </a:extLst>
            </p:cNvPr>
            <p:cNvSpPr txBox="1"/>
            <p:nvPr/>
          </p:nvSpPr>
          <p:spPr>
            <a:xfrm>
              <a:off x="9428480" y="2763521"/>
              <a:ext cx="1493520" cy="67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Complaining 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about the </a:t>
              </a:r>
              <a:r>
                <a:rPr lang="en-US" b="1" dirty="0">
                  <a:solidFill>
                    <a:srgbClr val="FF0000"/>
                  </a:solidFill>
                </a:rPr>
                <a:t>\U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EA0DC2-80C8-4D5A-850C-3FF98B730D0E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686040" y="3098801"/>
              <a:ext cx="1742440" cy="10684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9EA5F9-AED5-482C-8221-CD3FE0992FC5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763760" y="3434081"/>
              <a:ext cx="411480" cy="20015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A2E32B0-EF2C-43DB-9FBE-72CE75E6AE44}"/>
                </a:ext>
              </a:extLst>
            </p:cNvPr>
            <p:cNvSpPr/>
            <p:nvPr/>
          </p:nvSpPr>
          <p:spPr>
            <a:xfrm rot="16200000" flipV="1">
              <a:off x="7636087" y="4205393"/>
              <a:ext cx="135466" cy="199814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80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33664-33CA-46A2-AD46-ED73F777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CSV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189E0-F8F4-4667-B80A-F6AD0F88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7AA55-8101-437B-885F-90EE7459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5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6FC5778-08CF-4ECE-BAE5-CF769A5A226D}"/>
              </a:ext>
            </a:extLst>
          </p:cNvPr>
          <p:cNvSpPr/>
          <p:nvPr/>
        </p:nvSpPr>
        <p:spPr>
          <a:xfrm>
            <a:off x="3667760" y="4643120"/>
            <a:ext cx="3860800" cy="1737360"/>
          </a:xfrm>
          <a:prstGeom prst="roundRect">
            <a:avLst>
              <a:gd name="adj" fmla="val 1257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AB8099-F115-4597-8AB4-7745D8AEF005}"/>
              </a:ext>
            </a:extLst>
          </p:cNvPr>
          <p:cNvSpPr/>
          <p:nvPr/>
        </p:nvSpPr>
        <p:spPr>
          <a:xfrm>
            <a:off x="3647440" y="2346960"/>
            <a:ext cx="3860800" cy="1737360"/>
          </a:xfrm>
          <a:prstGeom prst="roundRect">
            <a:avLst>
              <a:gd name="adj" fmla="val 1257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2A7EA-FFCC-4B1B-8B9A-694F6974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FILE Functions &amp;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AAD8F-1ABC-4C9E-A86C-273D9CC1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/>
          <a:lstStyle/>
          <a:p>
            <a:r>
              <a:rPr lang="en-US" dirty="0"/>
              <a:t>There are several built-in file functions &amp; method that we will be using: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D85345-6939-416F-8661-81F9783D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406D-5C68-4038-8D25-497955F94D73}"/>
              </a:ext>
            </a:extLst>
          </p:cNvPr>
          <p:cNvSpPr txBox="1"/>
          <p:nvPr/>
        </p:nvSpPr>
        <p:spPr>
          <a:xfrm>
            <a:off x="3196241" y="1513840"/>
            <a:ext cx="1941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Standard Library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E64DE1-47C5-44B1-AFE7-36BD8558EFF0}"/>
              </a:ext>
            </a:extLst>
          </p:cNvPr>
          <p:cNvSpPr/>
          <p:nvPr/>
        </p:nvSpPr>
        <p:spPr>
          <a:xfrm>
            <a:off x="3839119" y="2661920"/>
            <a:ext cx="1203960" cy="751840"/>
          </a:xfrm>
          <a:prstGeom prst="roundRect">
            <a:avLst>
              <a:gd name="adj" fmla="val 7924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333333"/>
                </a:solidFill>
                <a:effectLst/>
              </a:rPr>
              <a:t>open()</a:t>
            </a:r>
          </a:p>
          <a:p>
            <a:r>
              <a:rPr lang="en-US" sz="1600" b="1" dirty="0">
                <a:solidFill>
                  <a:srgbClr val="333333"/>
                </a:solidFill>
                <a:effectLst/>
              </a:rPr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A290D-4CF5-49C4-9D0C-1165BB118103}"/>
              </a:ext>
            </a:extLst>
          </p:cNvPr>
          <p:cNvSpPr txBox="1"/>
          <p:nvPr/>
        </p:nvSpPr>
        <p:spPr>
          <a:xfrm>
            <a:off x="3903131" y="231648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functions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FDF845-907B-46A6-BC20-9BAA51DD8767}"/>
              </a:ext>
            </a:extLst>
          </p:cNvPr>
          <p:cNvSpPr/>
          <p:nvPr/>
        </p:nvSpPr>
        <p:spPr>
          <a:xfrm>
            <a:off x="5849607" y="2661920"/>
            <a:ext cx="1203960" cy="751840"/>
          </a:xfrm>
          <a:prstGeom prst="roundRect">
            <a:avLst>
              <a:gd name="adj" fmla="val 7924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333333"/>
                </a:solidFill>
              </a:rPr>
              <a:t>close()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8D35E-C00B-47B1-8F71-5FF3624EA5BC}"/>
              </a:ext>
            </a:extLst>
          </p:cNvPr>
          <p:cNvSpPr txBox="1"/>
          <p:nvPr/>
        </p:nvSpPr>
        <p:spPr>
          <a:xfrm>
            <a:off x="5841067" y="3393440"/>
            <a:ext cx="1221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Preface with</a:t>
            </a:r>
          </a:p>
          <a:p>
            <a:pPr algn="ctr"/>
            <a:r>
              <a:rPr lang="en-US" sz="1600" i="1" dirty="0"/>
              <a:t>a file object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90D28-0CC2-4D70-A7D3-7542F5AF7C9D}"/>
              </a:ext>
            </a:extLst>
          </p:cNvPr>
          <p:cNvSpPr txBox="1"/>
          <p:nvPr/>
        </p:nvSpPr>
        <p:spPr>
          <a:xfrm>
            <a:off x="5937665" y="231648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methods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A109C-B703-4755-B2BE-82E810E3D2B0}"/>
              </a:ext>
            </a:extLst>
          </p:cNvPr>
          <p:cNvSpPr txBox="1"/>
          <p:nvPr/>
        </p:nvSpPr>
        <p:spPr>
          <a:xfrm>
            <a:off x="3721930" y="4226560"/>
            <a:ext cx="12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</a:rPr>
              <a:t>csv module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E6C79-8CEF-49BD-8C31-C326621080D4}"/>
              </a:ext>
            </a:extLst>
          </p:cNvPr>
          <p:cNvSpPr/>
          <p:nvPr/>
        </p:nvSpPr>
        <p:spPr>
          <a:xfrm>
            <a:off x="3291840" y="1910080"/>
            <a:ext cx="44196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5332FD-F739-4953-B1A6-9DD002F1D1FB}"/>
              </a:ext>
            </a:extLst>
          </p:cNvPr>
          <p:cNvSpPr/>
          <p:nvPr/>
        </p:nvSpPr>
        <p:spPr>
          <a:xfrm>
            <a:off x="3839119" y="5029200"/>
            <a:ext cx="1203960" cy="751840"/>
          </a:xfrm>
          <a:prstGeom prst="roundRect">
            <a:avLst>
              <a:gd name="adj" fmla="val 7924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333333"/>
                </a:solidFill>
                <a:effectLst/>
              </a:rPr>
              <a:t>reader()</a:t>
            </a:r>
          </a:p>
          <a:p>
            <a:r>
              <a:rPr lang="en-US" sz="1600" b="1" dirty="0">
                <a:solidFill>
                  <a:srgbClr val="333333"/>
                </a:solidFill>
              </a:rPr>
              <a:t>writer()</a:t>
            </a:r>
            <a:endParaRPr lang="en-US" sz="1600" b="1" dirty="0">
              <a:solidFill>
                <a:srgbClr val="333333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518AF-8A6B-4168-83C3-A32EF275BDDB}"/>
              </a:ext>
            </a:extLst>
          </p:cNvPr>
          <p:cNvSpPr txBox="1"/>
          <p:nvPr/>
        </p:nvSpPr>
        <p:spPr>
          <a:xfrm>
            <a:off x="3903131" y="463296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functions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983BF6-2635-4534-95DB-A5A4DC91C3E5}"/>
              </a:ext>
            </a:extLst>
          </p:cNvPr>
          <p:cNvSpPr/>
          <p:nvPr/>
        </p:nvSpPr>
        <p:spPr>
          <a:xfrm>
            <a:off x="5849607" y="5029200"/>
            <a:ext cx="1203960" cy="751840"/>
          </a:xfrm>
          <a:prstGeom prst="roundRect">
            <a:avLst>
              <a:gd name="adj" fmla="val 7924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>
                <a:solidFill>
                  <a:srgbClr val="333333"/>
                </a:solidFill>
                <a:effectLst/>
              </a:rPr>
              <a:t>writerow</a:t>
            </a:r>
            <a:r>
              <a:rPr lang="en-US" sz="1600" b="1" dirty="0">
                <a:solidFill>
                  <a:srgbClr val="333333"/>
                </a:solidFill>
                <a:effectLst/>
              </a:rPr>
              <a:t>()</a:t>
            </a:r>
          </a:p>
          <a:p>
            <a:r>
              <a:rPr lang="en-US" sz="1600" b="1" dirty="0" err="1">
                <a:solidFill>
                  <a:srgbClr val="333333"/>
                </a:solidFill>
                <a:effectLst/>
              </a:rPr>
              <a:t>writerows</a:t>
            </a:r>
            <a:r>
              <a:rPr lang="en-US" sz="1600" b="1" dirty="0">
                <a:solidFill>
                  <a:srgbClr val="333333"/>
                </a:solidFill>
                <a:effectLst/>
              </a:rPr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312DDF-3D3E-4606-9E1D-89581488407E}"/>
              </a:ext>
            </a:extLst>
          </p:cNvPr>
          <p:cNvSpPr txBox="1"/>
          <p:nvPr/>
        </p:nvSpPr>
        <p:spPr>
          <a:xfrm>
            <a:off x="5735333" y="5730240"/>
            <a:ext cx="1432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Preface with</a:t>
            </a:r>
          </a:p>
          <a:p>
            <a:pPr algn="ctr"/>
            <a:r>
              <a:rPr lang="en-US" sz="1600" i="1" dirty="0"/>
              <a:t>a writer object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FC832-7045-4DD5-8B2B-ABD2352042BE}"/>
              </a:ext>
            </a:extLst>
          </p:cNvPr>
          <p:cNvSpPr txBox="1"/>
          <p:nvPr/>
        </p:nvSpPr>
        <p:spPr>
          <a:xfrm>
            <a:off x="5937665" y="463296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methods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E986C-048B-4679-A717-4A023485FDBD}"/>
              </a:ext>
            </a:extLst>
          </p:cNvPr>
          <p:cNvSpPr txBox="1"/>
          <p:nvPr/>
        </p:nvSpPr>
        <p:spPr>
          <a:xfrm>
            <a:off x="3620330" y="197104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</a:rPr>
              <a:t>Built-in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17478-D7CF-4F1C-9B8B-FE1E0C87534F}"/>
              </a:ext>
            </a:extLst>
          </p:cNvPr>
          <p:cNvSpPr txBox="1"/>
          <p:nvPr/>
        </p:nvSpPr>
        <p:spPr>
          <a:xfrm>
            <a:off x="8138160" y="2194560"/>
            <a:ext cx="379983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special type of function </a:t>
            </a:r>
            <a:r>
              <a:rPr lang="en-US" altLang="en-US" sz="2000" dirty="0"/>
              <a:t>that belongs to an </a:t>
            </a:r>
            <a:r>
              <a:rPr lang="en-US" altLang="en-US" sz="2000" b="1" i="1" dirty="0"/>
              <a:t>object</a:t>
            </a:r>
            <a:r>
              <a:rPr lang="en-US" alt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Methods must be prefaced with an object name.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5A4436-BDF3-465B-8398-F0110E8DBE52}"/>
              </a:ext>
            </a:extLst>
          </p:cNvPr>
          <p:cNvGrpSpPr/>
          <p:nvPr/>
        </p:nvGrpSpPr>
        <p:grpSpPr>
          <a:xfrm>
            <a:off x="1442720" y="5256328"/>
            <a:ext cx="2063284" cy="338554"/>
            <a:chOff x="4775467" y="1911685"/>
            <a:chExt cx="206328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97D7B5-4250-41AA-95AB-60D695DA5F64}"/>
                </a:ext>
              </a:extLst>
            </p:cNvPr>
            <p:cNvSpPr txBox="1"/>
            <p:nvPr/>
          </p:nvSpPr>
          <p:spPr>
            <a:xfrm>
              <a:off x="4775467" y="1911685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import csv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E30ECB8-1272-4EFA-BE98-7C274BEE4B4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747" y="2080962"/>
              <a:ext cx="71200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85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7A5F4E-C4C3-4867-9FDF-ACCA6363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CSV File - READING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16D47-9A5B-4390-95DB-6140164D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307EE41-73DA-4CB3-AE94-331FC733DB9A}"/>
              </a:ext>
            </a:extLst>
          </p:cNvPr>
          <p:cNvGrpSpPr/>
          <p:nvPr/>
        </p:nvGrpSpPr>
        <p:grpSpPr>
          <a:xfrm>
            <a:off x="734809" y="1901792"/>
            <a:ext cx="6103667" cy="2789112"/>
            <a:chOff x="1049769" y="1048352"/>
            <a:chExt cx="6103667" cy="27891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076CCD-34F0-4A9E-845E-7F161E4AC48B}"/>
                </a:ext>
              </a:extLst>
            </p:cNvPr>
            <p:cNvGrpSpPr/>
            <p:nvPr/>
          </p:nvGrpSpPr>
          <p:grpSpPr>
            <a:xfrm>
              <a:off x="2454163" y="1068672"/>
              <a:ext cx="2330639" cy="2038251"/>
              <a:chOff x="7509443" y="914400"/>
              <a:chExt cx="2004832" cy="203825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D6D7CF-CA4B-4817-907D-52FB924494B7}"/>
                  </a:ext>
                </a:extLst>
              </p:cNvPr>
              <p:cNvSpPr/>
              <p:nvPr/>
            </p:nvSpPr>
            <p:spPr>
              <a:xfrm>
                <a:off x="8056880" y="1727200"/>
                <a:ext cx="985746" cy="59944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7262B4-2FA0-4D9E-BF36-EFF68BA00137}"/>
                  </a:ext>
                </a:extLst>
              </p:cNvPr>
              <p:cNvSpPr txBox="1"/>
              <p:nvPr/>
            </p:nvSpPr>
            <p:spPr>
              <a:xfrm>
                <a:off x="8128414" y="2306320"/>
                <a:ext cx="9462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F0"/>
                    </a:solidFill>
                  </a:rPr>
                  <a:t>infile</a:t>
                </a:r>
              </a:p>
              <a:p>
                <a:pPr algn="ctr"/>
                <a:r>
                  <a:rPr lang="en-US" i="1" dirty="0"/>
                  <a:t>file object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981D1B-AA98-4E46-A24F-E95148CD4DD0}"/>
                  </a:ext>
                </a:extLst>
              </p:cNvPr>
              <p:cNvSpPr txBox="1"/>
              <p:nvPr/>
            </p:nvSpPr>
            <p:spPr>
              <a:xfrm>
                <a:off x="7509443" y="914400"/>
                <a:ext cx="2004832" cy="369332"/>
              </a:xfrm>
              <a:custGeom>
                <a:avLst/>
                <a:gdLst>
                  <a:gd name="connsiteX0" fmla="*/ 0 w 2004832"/>
                  <a:gd name="connsiteY0" fmla="*/ 0 h 369332"/>
                  <a:gd name="connsiteX1" fmla="*/ 481160 w 2004832"/>
                  <a:gd name="connsiteY1" fmla="*/ 0 h 369332"/>
                  <a:gd name="connsiteX2" fmla="*/ 982368 w 2004832"/>
                  <a:gd name="connsiteY2" fmla="*/ 0 h 369332"/>
                  <a:gd name="connsiteX3" fmla="*/ 1483576 w 2004832"/>
                  <a:gd name="connsiteY3" fmla="*/ 0 h 369332"/>
                  <a:gd name="connsiteX4" fmla="*/ 2004832 w 2004832"/>
                  <a:gd name="connsiteY4" fmla="*/ 0 h 369332"/>
                  <a:gd name="connsiteX5" fmla="*/ 2004832 w 2004832"/>
                  <a:gd name="connsiteY5" fmla="*/ 369332 h 369332"/>
                  <a:gd name="connsiteX6" fmla="*/ 1543721 w 2004832"/>
                  <a:gd name="connsiteY6" fmla="*/ 369332 h 369332"/>
                  <a:gd name="connsiteX7" fmla="*/ 1002416 w 2004832"/>
                  <a:gd name="connsiteY7" fmla="*/ 369332 h 369332"/>
                  <a:gd name="connsiteX8" fmla="*/ 521256 w 2004832"/>
                  <a:gd name="connsiteY8" fmla="*/ 369332 h 369332"/>
                  <a:gd name="connsiteX9" fmla="*/ 0 w 2004832"/>
                  <a:gd name="connsiteY9" fmla="*/ 369332 h 369332"/>
                  <a:gd name="connsiteX10" fmla="*/ 0 w 2004832"/>
                  <a:gd name="connsiteY10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04832" h="369332" extrusionOk="0">
                    <a:moveTo>
                      <a:pt x="0" y="0"/>
                    </a:moveTo>
                    <a:cubicBezTo>
                      <a:pt x="126039" y="-26989"/>
                      <a:pt x="317744" y="37602"/>
                      <a:pt x="481160" y="0"/>
                    </a:cubicBezTo>
                    <a:cubicBezTo>
                      <a:pt x="644576" y="-37602"/>
                      <a:pt x="782462" y="47026"/>
                      <a:pt x="982368" y="0"/>
                    </a:cubicBezTo>
                    <a:cubicBezTo>
                      <a:pt x="1182274" y="-47026"/>
                      <a:pt x="1252664" y="18214"/>
                      <a:pt x="1483576" y="0"/>
                    </a:cubicBezTo>
                    <a:cubicBezTo>
                      <a:pt x="1714488" y="-18214"/>
                      <a:pt x="1804955" y="35440"/>
                      <a:pt x="2004832" y="0"/>
                    </a:cubicBezTo>
                    <a:cubicBezTo>
                      <a:pt x="2030800" y="126691"/>
                      <a:pt x="2002551" y="203888"/>
                      <a:pt x="2004832" y="369332"/>
                    </a:cubicBezTo>
                    <a:cubicBezTo>
                      <a:pt x="1823929" y="423569"/>
                      <a:pt x="1676383" y="331991"/>
                      <a:pt x="1543721" y="369332"/>
                    </a:cubicBezTo>
                    <a:cubicBezTo>
                      <a:pt x="1411059" y="406673"/>
                      <a:pt x="1128808" y="324496"/>
                      <a:pt x="1002416" y="369332"/>
                    </a:cubicBezTo>
                    <a:cubicBezTo>
                      <a:pt x="876024" y="414168"/>
                      <a:pt x="728475" y="354893"/>
                      <a:pt x="521256" y="369332"/>
                    </a:cubicBezTo>
                    <a:cubicBezTo>
                      <a:pt x="314037" y="383771"/>
                      <a:pt x="174961" y="351943"/>
                      <a:pt x="0" y="369332"/>
                    </a:cubicBezTo>
                    <a:cubicBezTo>
                      <a:pt x="-30004" y="284368"/>
                      <a:pt x="41654" y="118789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73720336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  <a:highlight>
                      <a:srgbClr val="FBE9A8"/>
                    </a:highlight>
                  </a:rPr>
                  <a:t>open</a:t>
                </a:r>
                <a:r>
                  <a:rPr lang="en-US" sz="1800" dirty="0"/>
                  <a:t>('</a:t>
                </a:r>
                <a:r>
                  <a:rPr lang="en-US" sz="1800" b="1" dirty="0"/>
                  <a:t>vehicles.csv</a:t>
                </a:r>
                <a:r>
                  <a:rPr lang="en-US" sz="1800" dirty="0"/>
                  <a:t>',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'r'</a:t>
                </a:r>
                <a:r>
                  <a:rPr lang="en-US" sz="1800" dirty="0"/>
                  <a:t>)</a:t>
                </a:r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C4D1E99-F1BB-453E-8FE3-8BB72BECB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4400" y="1288448"/>
                <a:ext cx="0" cy="377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76FED2-3782-4E13-8666-0F9A50110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275" y="2152498"/>
              <a:ext cx="38976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B468BB5-D979-400C-A64D-9526CBEAD014}"/>
                </a:ext>
              </a:extLst>
            </p:cNvPr>
            <p:cNvSpPr/>
            <p:nvPr/>
          </p:nvSpPr>
          <p:spPr>
            <a:xfrm>
              <a:off x="1049769" y="1510632"/>
              <a:ext cx="1393711" cy="1330960"/>
            </a:xfrm>
            <a:prstGeom prst="roundRect">
              <a:avLst>
                <a:gd name="adj" fmla="val 8216"/>
              </a:avLst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vehicles.csv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0C4DC9-53EB-4821-97BD-684510F4B53F}"/>
                </a:ext>
              </a:extLst>
            </p:cNvPr>
            <p:cNvSpPr txBox="1"/>
            <p:nvPr/>
          </p:nvSpPr>
          <p:spPr>
            <a:xfrm>
              <a:off x="2654324" y="1723992"/>
              <a:ext cx="293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F3F2EA-9EEF-4699-942E-07DF6BE915C1}"/>
                </a:ext>
              </a:extLst>
            </p:cNvPr>
            <p:cNvSpPr txBox="1"/>
            <p:nvPr/>
          </p:nvSpPr>
          <p:spPr>
            <a:xfrm>
              <a:off x="2511279" y="3098800"/>
              <a:ext cx="22164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provides a way for a program to communicate with a file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2BEC4B-86B9-4E86-93E5-F12CABC5A06B}"/>
                </a:ext>
              </a:extLst>
            </p:cNvPr>
            <p:cNvSpPr txBox="1"/>
            <p:nvPr/>
          </p:nvSpPr>
          <p:spPr>
            <a:xfrm>
              <a:off x="3099179" y="1413845"/>
              <a:ext cx="1040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accent5">
                      <a:lumMod val="75000"/>
                    </a:schemeClr>
                  </a:solidFill>
                </a:rPr>
                <a:t>instantiates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4A49DD-D7D3-45BC-B2F8-CAA634982402}"/>
                </a:ext>
              </a:extLst>
            </p:cNvPr>
            <p:cNvSpPr txBox="1"/>
            <p:nvPr/>
          </p:nvSpPr>
          <p:spPr>
            <a:xfrm>
              <a:off x="4937029" y="3312160"/>
              <a:ext cx="22164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Will return each row of data as a </a:t>
              </a:r>
              <a:r>
                <a:rPr lang="en-US" sz="1400" b="1" i="1" dirty="0"/>
                <a:t>list</a:t>
              </a:r>
              <a:r>
                <a:rPr lang="en-US" sz="1400" dirty="0"/>
                <a:t> of strings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E7ABF1-C2EF-4C88-95D4-3FB0F70FAEF8}"/>
                </a:ext>
              </a:extLst>
            </p:cNvPr>
            <p:cNvGrpSpPr/>
            <p:nvPr/>
          </p:nvGrpSpPr>
          <p:grpSpPr>
            <a:xfrm>
              <a:off x="5159028" y="1048352"/>
              <a:ext cx="1772408" cy="2315250"/>
              <a:chOff x="5616228" y="2064352"/>
              <a:chExt cx="1772408" cy="231525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BC88CFB-8329-4343-AB33-088A96B4BDD6}"/>
                  </a:ext>
                </a:extLst>
              </p:cNvPr>
              <p:cNvSpPr/>
              <p:nvPr/>
            </p:nvSpPr>
            <p:spPr>
              <a:xfrm>
                <a:off x="5929462" y="2877152"/>
                <a:ext cx="1145940" cy="59944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906061-3CB5-40E8-89CE-E26B7548AB63}"/>
                  </a:ext>
                </a:extLst>
              </p:cNvPr>
              <p:cNvSpPr txBox="1"/>
              <p:nvPr/>
            </p:nvSpPr>
            <p:spPr>
              <a:xfrm>
                <a:off x="5788134" y="3456272"/>
                <a:ext cx="14285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reader</a:t>
                </a:r>
              </a:p>
              <a:p>
                <a:pPr algn="ctr"/>
                <a:r>
                  <a:rPr lang="en-US" i="1" dirty="0"/>
                  <a:t>reader object</a:t>
                </a:r>
              </a:p>
              <a:p>
                <a:pPr algn="ctr"/>
                <a:r>
                  <a:rPr lang="en-US" i="1" dirty="0"/>
                  <a:t>(an iterable)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B19B6-D12F-4307-9630-00203F6F052E}"/>
                  </a:ext>
                </a:extLst>
              </p:cNvPr>
              <p:cNvSpPr txBox="1"/>
              <p:nvPr/>
            </p:nvSpPr>
            <p:spPr>
              <a:xfrm>
                <a:off x="5616228" y="2064352"/>
                <a:ext cx="1772408" cy="369332"/>
              </a:xfrm>
              <a:custGeom>
                <a:avLst/>
                <a:gdLst>
                  <a:gd name="connsiteX0" fmla="*/ 0 w 1772408"/>
                  <a:gd name="connsiteY0" fmla="*/ 0 h 369332"/>
                  <a:gd name="connsiteX1" fmla="*/ 626251 w 1772408"/>
                  <a:gd name="connsiteY1" fmla="*/ 0 h 369332"/>
                  <a:gd name="connsiteX2" fmla="*/ 1163881 w 1772408"/>
                  <a:gd name="connsiteY2" fmla="*/ 0 h 369332"/>
                  <a:gd name="connsiteX3" fmla="*/ 1772408 w 1772408"/>
                  <a:gd name="connsiteY3" fmla="*/ 0 h 369332"/>
                  <a:gd name="connsiteX4" fmla="*/ 1772408 w 1772408"/>
                  <a:gd name="connsiteY4" fmla="*/ 369332 h 369332"/>
                  <a:gd name="connsiteX5" fmla="*/ 1181605 w 1772408"/>
                  <a:gd name="connsiteY5" fmla="*/ 369332 h 369332"/>
                  <a:gd name="connsiteX6" fmla="*/ 573079 w 1772408"/>
                  <a:gd name="connsiteY6" fmla="*/ 369332 h 369332"/>
                  <a:gd name="connsiteX7" fmla="*/ 0 w 1772408"/>
                  <a:gd name="connsiteY7" fmla="*/ 369332 h 369332"/>
                  <a:gd name="connsiteX8" fmla="*/ 0 w 1772408"/>
                  <a:gd name="connsiteY8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2408" h="369332" extrusionOk="0">
                    <a:moveTo>
                      <a:pt x="0" y="0"/>
                    </a:moveTo>
                    <a:cubicBezTo>
                      <a:pt x="162788" y="-57579"/>
                      <a:pt x="408137" y="55537"/>
                      <a:pt x="626251" y="0"/>
                    </a:cubicBezTo>
                    <a:cubicBezTo>
                      <a:pt x="844365" y="-55537"/>
                      <a:pt x="908521" y="18563"/>
                      <a:pt x="1163881" y="0"/>
                    </a:cubicBezTo>
                    <a:cubicBezTo>
                      <a:pt x="1419241" y="-18563"/>
                      <a:pt x="1503518" y="16255"/>
                      <a:pt x="1772408" y="0"/>
                    </a:cubicBezTo>
                    <a:cubicBezTo>
                      <a:pt x="1779701" y="81146"/>
                      <a:pt x="1747484" y="289168"/>
                      <a:pt x="1772408" y="369332"/>
                    </a:cubicBezTo>
                    <a:cubicBezTo>
                      <a:pt x="1652115" y="423889"/>
                      <a:pt x="1339956" y="322444"/>
                      <a:pt x="1181605" y="369332"/>
                    </a:cubicBezTo>
                    <a:cubicBezTo>
                      <a:pt x="1023254" y="416220"/>
                      <a:pt x="842075" y="316692"/>
                      <a:pt x="573079" y="369332"/>
                    </a:cubicBezTo>
                    <a:cubicBezTo>
                      <a:pt x="304083" y="421972"/>
                      <a:pt x="156503" y="314016"/>
                      <a:pt x="0" y="369332"/>
                    </a:cubicBezTo>
                    <a:cubicBezTo>
                      <a:pt x="-40643" y="291905"/>
                      <a:pt x="18643" y="159738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32204009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dirty="0"/>
                  <a:t>csv.reader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infile</a:t>
                </a:r>
                <a:r>
                  <a:rPr lang="en-US" sz="1800" dirty="0"/>
                  <a:t>)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D820302-BE97-4637-8CAE-BBE4CEF90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32" y="2438400"/>
                <a:ext cx="0" cy="377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7242E5-5AE6-471F-B34B-7760573B998B}"/>
                  </a:ext>
                </a:extLst>
              </p:cNvPr>
              <p:cNvSpPr txBox="1"/>
              <p:nvPr/>
            </p:nvSpPr>
            <p:spPr>
              <a:xfrm>
                <a:off x="5982129" y="2409525"/>
                <a:ext cx="1040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chemeClr val="accent5">
                        <a:lumMod val="75000"/>
                      </a:schemeClr>
                    </a:solidFill>
                  </a:rPr>
                  <a:t>instantiates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194DBD-5D4D-4B05-948C-4E740F3F2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9440" y="2132178"/>
              <a:ext cx="9448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28B8DC4-A94E-4DA0-940D-E08CC61F349B}"/>
              </a:ext>
            </a:extLst>
          </p:cNvPr>
          <p:cNvSpPr txBox="1"/>
          <p:nvPr/>
        </p:nvSpPr>
        <p:spPr>
          <a:xfrm>
            <a:off x="8784315" y="1056640"/>
            <a:ext cx="22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Programming Logic to</a:t>
            </a:r>
          </a:p>
          <a:p>
            <a:pPr algn="ctr"/>
            <a:r>
              <a:rPr lang="en-US" b="1" dirty="0"/>
              <a:t>start READING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9A9899-92A7-454F-81F7-353A557A05F8}"/>
              </a:ext>
            </a:extLst>
          </p:cNvPr>
          <p:cNvSpPr txBox="1"/>
          <p:nvPr/>
        </p:nvSpPr>
        <p:spPr>
          <a:xfrm>
            <a:off x="7922547" y="4521200"/>
            <a:ext cx="3986784" cy="923330"/>
          </a:xfrm>
          <a:custGeom>
            <a:avLst/>
            <a:gdLst>
              <a:gd name="connsiteX0" fmla="*/ 0 w 3986784"/>
              <a:gd name="connsiteY0" fmla="*/ 0 h 923330"/>
              <a:gd name="connsiteX1" fmla="*/ 449937 w 3986784"/>
              <a:gd name="connsiteY1" fmla="*/ 0 h 923330"/>
              <a:gd name="connsiteX2" fmla="*/ 939742 w 3986784"/>
              <a:gd name="connsiteY2" fmla="*/ 0 h 923330"/>
              <a:gd name="connsiteX3" fmla="*/ 1589018 w 3986784"/>
              <a:gd name="connsiteY3" fmla="*/ 0 h 923330"/>
              <a:gd name="connsiteX4" fmla="*/ 2238294 w 3986784"/>
              <a:gd name="connsiteY4" fmla="*/ 0 h 923330"/>
              <a:gd name="connsiteX5" fmla="*/ 2728099 w 3986784"/>
              <a:gd name="connsiteY5" fmla="*/ 0 h 923330"/>
              <a:gd name="connsiteX6" fmla="*/ 3337508 w 3986784"/>
              <a:gd name="connsiteY6" fmla="*/ 0 h 923330"/>
              <a:gd name="connsiteX7" fmla="*/ 3986784 w 3986784"/>
              <a:gd name="connsiteY7" fmla="*/ 0 h 923330"/>
              <a:gd name="connsiteX8" fmla="*/ 3986784 w 3986784"/>
              <a:gd name="connsiteY8" fmla="*/ 470898 h 923330"/>
              <a:gd name="connsiteX9" fmla="*/ 3986784 w 3986784"/>
              <a:gd name="connsiteY9" fmla="*/ 923330 h 923330"/>
              <a:gd name="connsiteX10" fmla="*/ 3536847 w 3986784"/>
              <a:gd name="connsiteY10" fmla="*/ 923330 h 923330"/>
              <a:gd name="connsiteX11" fmla="*/ 2887571 w 3986784"/>
              <a:gd name="connsiteY11" fmla="*/ 923330 h 923330"/>
              <a:gd name="connsiteX12" fmla="*/ 2437634 w 3986784"/>
              <a:gd name="connsiteY12" fmla="*/ 923330 h 923330"/>
              <a:gd name="connsiteX13" fmla="*/ 1947829 w 3986784"/>
              <a:gd name="connsiteY13" fmla="*/ 923330 h 923330"/>
              <a:gd name="connsiteX14" fmla="*/ 1378288 w 3986784"/>
              <a:gd name="connsiteY14" fmla="*/ 923330 h 923330"/>
              <a:gd name="connsiteX15" fmla="*/ 808748 w 3986784"/>
              <a:gd name="connsiteY15" fmla="*/ 923330 h 923330"/>
              <a:gd name="connsiteX16" fmla="*/ 0 w 3986784"/>
              <a:gd name="connsiteY16" fmla="*/ 923330 h 923330"/>
              <a:gd name="connsiteX17" fmla="*/ 0 w 3986784"/>
              <a:gd name="connsiteY17" fmla="*/ 461665 h 923330"/>
              <a:gd name="connsiteX18" fmla="*/ 0 w 3986784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6784" h="923330" extrusionOk="0">
                <a:moveTo>
                  <a:pt x="0" y="0"/>
                </a:moveTo>
                <a:cubicBezTo>
                  <a:pt x="214978" y="-35802"/>
                  <a:pt x="289703" y="24755"/>
                  <a:pt x="449937" y="0"/>
                </a:cubicBezTo>
                <a:cubicBezTo>
                  <a:pt x="610171" y="-24755"/>
                  <a:pt x="749638" y="33020"/>
                  <a:pt x="939742" y="0"/>
                </a:cubicBezTo>
                <a:cubicBezTo>
                  <a:pt x="1129846" y="-33020"/>
                  <a:pt x="1329012" y="50063"/>
                  <a:pt x="1589018" y="0"/>
                </a:cubicBezTo>
                <a:cubicBezTo>
                  <a:pt x="1849024" y="-50063"/>
                  <a:pt x="2074787" y="48740"/>
                  <a:pt x="2238294" y="0"/>
                </a:cubicBezTo>
                <a:cubicBezTo>
                  <a:pt x="2401801" y="-48740"/>
                  <a:pt x="2601279" y="35765"/>
                  <a:pt x="2728099" y="0"/>
                </a:cubicBezTo>
                <a:cubicBezTo>
                  <a:pt x="2854919" y="-35765"/>
                  <a:pt x="3181272" y="26061"/>
                  <a:pt x="3337508" y="0"/>
                </a:cubicBezTo>
                <a:cubicBezTo>
                  <a:pt x="3493744" y="-26061"/>
                  <a:pt x="3844628" y="63079"/>
                  <a:pt x="3986784" y="0"/>
                </a:cubicBezTo>
                <a:cubicBezTo>
                  <a:pt x="4004405" y="191157"/>
                  <a:pt x="3937637" y="313668"/>
                  <a:pt x="3986784" y="470898"/>
                </a:cubicBezTo>
                <a:cubicBezTo>
                  <a:pt x="4035931" y="628128"/>
                  <a:pt x="3967749" y="816817"/>
                  <a:pt x="3986784" y="923330"/>
                </a:cubicBezTo>
                <a:cubicBezTo>
                  <a:pt x="3806784" y="950282"/>
                  <a:pt x="3719253" y="896202"/>
                  <a:pt x="3536847" y="923330"/>
                </a:cubicBezTo>
                <a:cubicBezTo>
                  <a:pt x="3354441" y="950458"/>
                  <a:pt x="3184302" y="854242"/>
                  <a:pt x="2887571" y="923330"/>
                </a:cubicBezTo>
                <a:cubicBezTo>
                  <a:pt x="2590840" y="992418"/>
                  <a:pt x="2570394" y="892155"/>
                  <a:pt x="2437634" y="923330"/>
                </a:cubicBezTo>
                <a:cubicBezTo>
                  <a:pt x="2304874" y="954505"/>
                  <a:pt x="2153791" y="896575"/>
                  <a:pt x="1947829" y="923330"/>
                </a:cubicBezTo>
                <a:cubicBezTo>
                  <a:pt x="1741867" y="950085"/>
                  <a:pt x="1495944" y="921786"/>
                  <a:pt x="1378288" y="923330"/>
                </a:cubicBezTo>
                <a:cubicBezTo>
                  <a:pt x="1260632" y="924874"/>
                  <a:pt x="1087384" y="869997"/>
                  <a:pt x="808748" y="923330"/>
                </a:cubicBezTo>
                <a:cubicBezTo>
                  <a:pt x="530112" y="976663"/>
                  <a:pt x="299312" y="846400"/>
                  <a:pt x="0" y="923330"/>
                </a:cubicBezTo>
                <a:cubicBezTo>
                  <a:pt x="-35921" y="829881"/>
                  <a:pt x="9874" y="646646"/>
                  <a:pt x="0" y="461665"/>
                </a:cubicBezTo>
                <a:cubicBezTo>
                  <a:pt x="-9874" y="276684"/>
                  <a:pt x="4825" y="9868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for </a:t>
            </a:r>
            <a:r>
              <a:rPr lang="en-US" sz="1800" b="1" dirty="0">
                <a:solidFill>
                  <a:srgbClr val="C00000"/>
                </a:solidFill>
              </a:rPr>
              <a:t>row</a:t>
            </a:r>
            <a:r>
              <a:rPr lang="en-US" sz="1800" b="1" dirty="0"/>
              <a:t> in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reader</a:t>
            </a:r>
            <a:r>
              <a:rPr lang="en-US" sz="1800" b="1" dirty="0"/>
              <a:t>:</a:t>
            </a:r>
          </a:p>
          <a:p>
            <a:r>
              <a:rPr lang="en-US" b="1" dirty="0"/>
              <a:t>    ….</a:t>
            </a:r>
          </a:p>
          <a:p>
            <a:r>
              <a:rPr lang="en-US" b="1" dirty="0"/>
              <a:t>    ….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A8EE9A-8E61-4861-BF8A-83D677747149}"/>
              </a:ext>
            </a:extLst>
          </p:cNvPr>
          <p:cNvSpPr txBox="1"/>
          <p:nvPr/>
        </p:nvSpPr>
        <p:spPr>
          <a:xfrm>
            <a:off x="7922547" y="2765392"/>
            <a:ext cx="3986784" cy="369332"/>
          </a:xfrm>
          <a:custGeom>
            <a:avLst/>
            <a:gdLst>
              <a:gd name="connsiteX0" fmla="*/ 0 w 3986784"/>
              <a:gd name="connsiteY0" fmla="*/ 0 h 369332"/>
              <a:gd name="connsiteX1" fmla="*/ 529673 w 3986784"/>
              <a:gd name="connsiteY1" fmla="*/ 0 h 369332"/>
              <a:gd name="connsiteX2" fmla="*/ 1099213 w 3986784"/>
              <a:gd name="connsiteY2" fmla="*/ 0 h 369332"/>
              <a:gd name="connsiteX3" fmla="*/ 1668754 w 3986784"/>
              <a:gd name="connsiteY3" fmla="*/ 0 h 369332"/>
              <a:gd name="connsiteX4" fmla="*/ 2318030 w 3986784"/>
              <a:gd name="connsiteY4" fmla="*/ 0 h 369332"/>
              <a:gd name="connsiteX5" fmla="*/ 2887571 w 3986784"/>
              <a:gd name="connsiteY5" fmla="*/ 0 h 369332"/>
              <a:gd name="connsiteX6" fmla="*/ 3377376 w 3986784"/>
              <a:gd name="connsiteY6" fmla="*/ 0 h 369332"/>
              <a:gd name="connsiteX7" fmla="*/ 3986784 w 3986784"/>
              <a:gd name="connsiteY7" fmla="*/ 0 h 369332"/>
              <a:gd name="connsiteX8" fmla="*/ 3986784 w 3986784"/>
              <a:gd name="connsiteY8" fmla="*/ 369332 h 369332"/>
              <a:gd name="connsiteX9" fmla="*/ 3337508 w 3986784"/>
              <a:gd name="connsiteY9" fmla="*/ 369332 h 369332"/>
              <a:gd name="connsiteX10" fmla="*/ 2728099 w 3986784"/>
              <a:gd name="connsiteY10" fmla="*/ 369332 h 369332"/>
              <a:gd name="connsiteX11" fmla="*/ 2278162 w 3986784"/>
              <a:gd name="connsiteY11" fmla="*/ 369332 h 369332"/>
              <a:gd name="connsiteX12" fmla="*/ 1628886 w 3986784"/>
              <a:gd name="connsiteY12" fmla="*/ 369332 h 369332"/>
              <a:gd name="connsiteX13" fmla="*/ 1059345 w 3986784"/>
              <a:gd name="connsiteY13" fmla="*/ 369332 h 369332"/>
              <a:gd name="connsiteX14" fmla="*/ 0 w 3986784"/>
              <a:gd name="connsiteY14" fmla="*/ 369332 h 369332"/>
              <a:gd name="connsiteX15" fmla="*/ 0 w 3986784"/>
              <a:gd name="connsiteY1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6784" h="369332" extrusionOk="0">
                <a:moveTo>
                  <a:pt x="0" y="0"/>
                </a:moveTo>
                <a:cubicBezTo>
                  <a:pt x="208957" y="-61611"/>
                  <a:pt x="315783" y="60556"/>
                  <a:pt x="529673" y="0"/>
                </a:cubicBezTo>
                <a:cubicBezTo>
                  <a:pt x="743563" y="-60556"/>
                  <a:pt x="943019" y="19687"/>
                  <a:pt x="1099213" y="0"/>
                </a:cubicBezTo>
                <a:cubicBezTo>
                  <a:pt x="1255407" y="-19687"/>
                  <a:pt x="1521815" y="36831"/>
                  <a:pt x="1668754" y="0"/>
                </a:cubicBezTo>
                <a:cubicBezTo>
                  <a:pt x="1815693" y="-36831"/>
                  <a:pt x="2110625" y="20043"/>
                  <a:pt x="2318030" y="0"/>
                </a:cubicBezTo>
                <a:cubicBezTo>
                  <a:pt x="2525435" y="-20043"/>
                  <a:pt x="2655910" y="27579"/>
                  <a:pt x="2887571" y="0"/>
                </a:cubicBezTo>
                <a:cubicBezTo>
                  <a:pt x="3119232" y="-27579"/>
                  <a:pt x="3237793" y="56685"/>
                  <a:pt x="3377376" y="0"/>
                </a:cubicBezTo>
                <a:cubicBezTo>
                  <a:pt x="3516959" y="-56685"/>
                  <a:pt x="3735376" y="69204"/>
                  <a:pt x="3986784" y="0"/>
                </a:cubicBezTo>
                <a:cubicBezTo>
                  <a:pt x="4004607" y="159558"/>
                  <a:pt x="3952967" y="224765"/>
                  <a:pt x="3986784" y="369332"/>
                </a:cubicBezTo>
                <a:cubicBezTo>
                  <a:pt x="3811825" y="439383"/>
                  <a:pt x="3619705" y="317116"/>
                  <a:pt x="3337508" y="369332"/>
                </a:cubicBezTo>
                <a:cubicBezTo>
                  <a:pt x="3055311" y="421548"/>
                  <a:pt x="2882805" y="331201"/>
                  <a:pt x="2728099" y="369332"/>
                </a:cubicBezTo>
                <a:cubicBezTo>
                  <a:pt x="2573393" y="407463"/>
                  <a:pt x="2371857" y="328111"/>
                  <a:pt x="2278162" y="369332"/>
                </a:cubicBezTo>
                <a:cubicBezTo>
                  <a:pt x="2184467" y="410553"/>
                  <a:pt x="1936084" y="344416"/>
                  <a:pt x="1628886" y="369332"/>
                </a:cubicBezTo>
                <a:cubicBezTo>
                  <a:pt x="1321688" y="394248"/>
                  <a:pt x="1271503" y="324840"/>
                  <a:pt x="1059345" y="369332"/>
                </a:cubicBezTo>
                <a:cubicBezTo>
                  <a:pt x="847187" y="413824"/>
                  <a:pt x="358426" y="314880"/>
                  <a:pt x="0" y="369332"/>
                </a:cubicBezTo>
                <a:cubicBezTo>
                  <a:pt x="-7122" y="273596"/>
                  <a:pt x="5632" y="11232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372033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infile</a:t>
            </a:r>
            <a:r>
              <a:rPr lang="en-US" sz="1800" dirty="0"/>
              <a:t> =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ighlight>
                  <a:srgbClr val="FBE9A8"/>
                </a:highlight>
              </a:rPr>
              <a:t>open</a:t>
            </a:r>
            <a:r>
              <a:rPr lang="en-US" sz="1800" dirty="0"/>
              <a:t>(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CSVFILE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'r'</a:t>
            </a:r>
            <a:r>
              <a:rPr lang="en-US" sz="1800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21B3B4-1302-4279-9C7A-638D94E60C69}"/>
              </a:ext>
            </a:extLst>
          </p:cNvPr>
          <p:cNvSpPr txBox="1"/>
          <p:nvPr/>
        </p:nvSpPr>
        <p:spPr>
          <a:xfrm>
            <a:off x="7922547" y="3389296"/>
            <a:ext cx="3986784" cy="369332"/>
          </a:xfrm>
          <a:custGeom>
            <a:avLst/>
            <a:gdLst>
              <a:gd name="connsiteX0" fmla="*/ 0 w 3986784"/>
              <a:gd name="connsiteY0" fmla="*/ 0 h 369332"/>
              <a:gd name="connsiteX1" fmla="*/ 649276 w 3986784"/>
              <a:gd name="connsiteY1" fmla="*/ 0 h 369332"/>
              <a:gd name="connsiteX2" fmla="*/ 1099213 w 3986784"/>
              <a:gd name="connsiteY2" fmla="*/ 0 h 369332"/>
              <a:gd name="connsiteX3" fmla="*/ 1628886 w 3986784"/>
              <a:gd name="connsiteY3" fmla="*/ 0 h 369332"/>
              <a:gd name="connsiteX4" fmla="*/ 2078823 w 3986784"/>
              <a:gd name="connsiteY4" fmla="*/ 0 h 369332"/>
              <a:gd name="connsiteX5" fmla="*/ 2728099 w 3986784"/>
              <a:gd name="connsiteY5" fmla="*/ 0 h 369332"/>
              <a:gd name="connsiteX6" fmla="*/ 3377376 w 3986784"/>
              <a:gd name="connsiteY6" fmla="*/ 0 h 369332"/>
              <a:gd name="connsiteX7" fmla="*/ 3986784 w 3986784"/>
              <a:gd name="connsiteY7" fmla="*/ 0 h 369332"/>
              <a:gd name="connsiteX8" fmla="*/ 3986784 w 3986784"/>
              <a:gd name="connsiteY8" fmla="*/ 369332 h 369332"/>
              <a:gd name="connsiteX9" fmla="*/ 3457111 w 3986784"/>
              <a:gd name="connsiteY9" fmla="*/ 369332 h 369332"/>
              <a:gd name="connsiteX10" fmla="*/ 2807835 w 3986784"/>
              <a:gd name="connsiteY10" fmla="*/ 369332 h 369332"/>
              <a:gd name="connsiteX11" fmla="*/ 2198427 w 3986784"/>
              <a:gd name="connsiteY11" fmla="*/ 369332 h 369332"/>
              <a:gd name="connsiteX12" fmla="*/ 1668754 w 3986784"/>
              <a:gd name="connsiteY12" fmla="*/ 369332 h 369332"/>
              <a:gd name="connsiteX13" fmla="*/ 1218817 w 3986784"/>
              <a:gd name="connsiteY13" fmla="*/ 369332 h 369332"/>
              <a:gd name="connsiteX14" fmla="*/ 609408 w 3986784"/>
              <a:gd name="connsiteY14" fmla="*/ 369332 h 369332"/>
              <a:gd name="connsiteX15" fmla="*/ 0 w 3986784"/>
              <a:gd name="connsiteY15" fmla="*/ 369332 h 369332"/>
              <a:gd name="connsiteX16" fmla="*/ 0 w 3986784"/>
              <a:gd name="connsiteY1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86784" h="369332" extrusionOk="0">
                <a:moveTo>
                  <a:pt x="0" y="0"/>
                </a:moveTo>
                <a:cubicBezTo>
                  <a:pt x="261352" y="-6702"/>
                  <a:pt x="455022" y="39213"/>
                  <a:pt x="649276" y="0"/>
                </a:cubicBezTo>
                <a:cubicBezTo>
                  <a:pt x="843530" y="-39213"/>
                  <a:pt x="963403" y="24430"/>
                  <a:pt x="1099213" y="0"/>
                </a:cubicBezTo>
                <a:cubicBezTo>
                  <a:pt x="1235023" y="-24430"/>
                  <a:pt x="1445939" y="60803"/>
                  <a:pt x="1628886" y="0"/>
                </a:cubicBezTo>
                <a:cubicBezTo>
                  <a:pt x="1811833" y="-60803"/>
                  <a:pt x="1897548" y="27086"/>
                  <a:pt x="2078823" y="0"/>
                </a:cubicBezTo>
                <a:cubicBezTo>
                  <a:pt x="2260098" y="-27086"/>
                  <a:pt x="2455011" y="35830"/>
                  <a:pt x="2728099" y="0"/>
                </a:cubicBezTo>
                <a:cubicBezTo>
                  <a:pt x="3001187" y="-35830"/>
                  <a:pt x="3143712" y="28075"/>
                  <a:pt x="3377376" y="0"/>
                </a:cubicBezTo>
                <a:cubicBezTo>
                  <a:pt x="3611040" y="-28075"/>
                  <a:pt x="3849389" y="52960"/>
                  <a:pt x="3986784" y="0"/>
                </a:cubicBezTo>
                <a:cubicBezTo>
                  <a:pt x="4024383" y="124134"/>
                  <a:pt x="3979065" y="275085"/>
                  <a:pt x="3986784" y="369332"/>
                </a:cubicBezTo>
                <a:cubicBezTo>
                  <a:pt x="3739030" y="374509"/>
                  <a:pt x="3712692" y="320781"/>
                  <a:pt x="3457111" y="369332"/>
                </a:cubicBezTo>
                <a:cubicBezTo>
                  <a:pt x="3201530" y="417883"/>
                  <a:pt x="2979818" y="338799"/>
                  <a:pt x="2807835" y="369332"/>
                </a:cubicBezTo>
                <a:cubicBezTo>
                  <a:pt x="2635852" y="399865"/>
                  <a:pt x="2377054" y="306350"/>
                  <a:pt x="2198427" y="369332"/>
                </a:cubicBezTo>
                <a:cubicBezTo>
                  <a:pt x="2019800" y="432314"/>
                  <a:pt x="1886100" y="337319"/>
                  <a:pt x="1668754" y="369332"/>
                </a:cubicBezTo>
                <a:cubicBezTo>
                  <a:pt x="1451408" y="401345"/>
                  <a:pt x="1312089" y="340139"/>
                  <a:pt x="1218817" y="369332"/>
                </a:cubicBezTo>
                <a:cubicBezTo>
                  <a:pt x="1125545" y="398525"/>
                  <a:pt x="777440" y="347852"/>
                  <a:pt x="609408" y="369332"/>
                </a:cubicBezTo>
                <a:cubicBezTo>
                  <a:pt x="441376" y="390812"/>
                  <a:pt x="199116" y="298983"/>
                  <a:pt x="0" y="369332"/>
                </a:cubicBezTo>
                <a:cubicBezTo>
                  <a:pt x="-8152" y="194921"/>
                  <a:pt x="9791" y="14789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2204009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reader</a:t>
            </a:r>
            <a:r>
              <a:rPr lang="en-US" sz="1800" dirty="0"/>
              <a:t> = </a:t>
            </a:r>
            <a:r>
              <a:rPr lang="en-US" sz="1800" b="1" dirty="0"/>
              <a:t>csv.reader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infile</a:t>
            </a:r>
            <a:r>
              <a:rPr lang="en-US" sz="1800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967167-0051-413D-8AEE-1C4327585A7D}"/>
              </a:ext>
            </a:extLst>
          </p:cNvPr>
          <p:cNvSpPr txBox="1"/>
          <p:nvPr/>
        </p:nvSpPr>
        <p:spPr>
          <a:xfrm>
            <a:off x="7922547" y="1810352"/>
            <a:ext cx="3986784" cy="369332"/>
          </a:xfrm>
          <a:custGeom>
            <a:avLst/>
            <a:gdLst>
              <a:gd name="connsiteX0" fmla="*/ 0 w 3986784"/>
              <a:gd name="connsiteY0" fmla="*/ 0 h 369332"/>
              <a:gd name="connsiteX1" fmla="*/ 529673 w 3986784"/>
              <a:gd name="connsiteY1" fmla="*/ 0 h 369332"/>
              <a:gd name="connsiteX2" fmla="*/ 1099213 w 3986784"/>
              <a:gd name="connsiteY2" fmla="*/ 0 h 369332"/>
              <a:gd name="connsiteX3" fmla="*/ 1668754 w 3986784"/>
              <a:gd name="connsiteY3" fmla="*/ 0 h 369332"/>
              <a:gd name="connsiteX4" fmla="*/ 2318030 w 3986784"/>
              <a:gd name="connsiteY4" fmla="*/ 0 h 369332"/>
              <a:gd name="connsiteX5" fmla="*/ 2887571 w 3986784"/>
              <a:gd name="connsiteY5" fmla="*/ 0 h 369332"/>
              <a:gd name="connsiteX6" fmla="*/ 3377376 w 3986784"/>
              <a:gd name="connsiteY6" fmla="*/ 0 h 369332"/>
              <a:gd name="connsiteX7" fmla="*/ 3986784 w 3986784"/>
              <a:gd name="connsiteY7" fmla="*/ 0 h 369332"/>
              <a:gd name="connsiteX8" fmla="*/ 3986784 w 3986784"/>
              <a:gd name="connsiteY8" fmla="*/ 369332 h 369332"/>
              <a:gd name="connsiteX9" fmla="*/ 3337508 w 3986784"/>
              <a:gd name="connsiteY9" fmla="*/ 369332 h 369332"/>
              <a:gd name="connsiteX10" fmla="*/ 2728099 w 3986784"/>
              <a:gd name="connsiteY10" fmla="*/ 369332 h 369332"/>
              <a:gd name="connsiteX11" fmla="*/ 2278162 w 3986784"/>
              <a:gd name="connsiteY11" fmla="*/ 369332 h 369332"/>
              <a:gd name="connsiteX12" fmla="*/ 1628886 w 3986784"/>
              <a:gd name="connsiteY12" fmla="*/ 369332 h 369332"/>
              <a:gd name="connsiteX13" fmla="*/ 1059345 w 3986784"/>
              <a:gd name="connsiteY13" fmla="*/ 369332 h 369332"/>
              <a:gd name="connsiteX14" fmla="*/ 0 w 3986784"/>
              <a:gd name="connsiteY14" fmla="*/ 369332 h 369332"/>
              <a:gd name="connsiteX15" fmla="*/ 0 w 3986784"/>
              <a:gd name="connsiteY1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6784" h="369332" extrusionOk="0">
                <a:moveTo>
                  <a:pt x="0" y="0"/>
                </a:moveTo>
                <a:cubicBezTo>
                  <a:pt x="208957" y="-61611"/>
                  <a:pt x="315783" y="60556"/>
                  <a:pt x="529673" y="0"/>
                </a:cubicBezTo>
                <a:cubicBezTo>
                  <a:pt x="743563" y="-60556"/>
                  <a:pt x="943019" y="19687"/>
                  <a:pt x="1099213" y="0"/>
                </a:cubicBezTo>
                <a:cubicBezTo>
                  <a:pt x="1255407" y="-19687"/>
                  <a:pt x="1521815" y="36831"/>
                  <a:pt x="1668754" y="0"/>
                </a:cubicBezTo>
                <a:cubicBezTo>
                  <a:pt x="1815693" y="-36831"/>
                  <a:pt x="2110625" y="20043"/>
                  <a:pt x="2318030" y="0"/>
                </a:cubicBezTo>
                <a:cubicBezTo>
                  <a:pt x="2525435" y="-20043"/>
                  <a:pt x="2655910" y="27579"/>
                  <a:pt x="2887571" y="0"/>
                </a:cubicBezTo>
                <a:cubicBezTo>
                  <a:pt x="3119232" y="-27579"/>
                  <a:pt x="3237793" y="56685"/>
                  <a:pt x="3377376" y="0"/>
                </a:cubicBezTo>
                <a:cubicBezTo>
                  <a:pt x="3516959" y="-56685"/>
                  <a:pt x="3735376" y="69204"/>
                  <a:pt x="3986784" y="0"/>
                </a:cubicBezTo>
                <a:cubicBezTo>
                  <a:pt x="4004607" y="159558"/>
                  <a:pt x="3952967" y="224765"/>
                  <a:pt x="3986784" y="369332"/>
                </a:cubicBezTo>
                <a:cubicBezTo>
                  <a:pt x="3811825" y="439383"/>
                  <a:pt x="3619705" y="317116"/>
                  <a:pt x="3337508" y="369332"/>
                </a:cubicBezTo>
                <a:cubicBezTo>
                  <a:pt x="3055311" y="421548"/>
                  <a:pt x="2882805" y="331201"/>
                  <a:pt x="2728099" y="369332"/>
                </a:cubicBezTo>
                <a:cubicBezTo>
                  <a:pt x="2573393" y="407463"/>
                  <a:pt x="2371857" y="328111"/>
                  <a:pt x="2278162" y="369332"/>
                </a:cubicBezTo>
                <a:cubicBezTo>
                  <a:pt x="2184467" y="410553"/>
                  <a:pt x="1936084" y="344416"/>
                  <a:pt x="1628886" y="369332"/>
                </a:cubicBezTo>
                <a:cubicBezTo>
                  <a:pt x="1321688" y="394248"/>
                  <a:pt x="1271503" y="324840"/>
                  <a:pt x="1059345" y="369332"/>
                </a:cubicBezTo>
                <a:cubicBezTo>
                  <a:pt x="847187" y="413824"/>
                  <a:pt x="358426" y="314880"/>
                  <a:pt x="0" y="369332"/>
                </a:cubicBezTo>
                <a:cubicBezTo>
                  <a:pt x="-7122" y="273596"/>
                  <a:pt x="5632" y="11232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372033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CSVFILE</a:t>
            </a:r>
            <a:r>
              <a:rPr lang="en-US" sz="1800" dirty="0"/>
              <a:t> = 'vehicles.csv' 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1E351E-35C2-4A3C-BE10-6FCCC136EB48}"/>
              </a:ext>
            </a:extLst>
          </p:cNvPr>
          <p:cNvSpPr/>
          <p:nvPr/>
        </p:nvSpPr>
        <p:spPr>
          <a:xfrm flipH="1">
            <a:off x="7554397" y="2866992"/>
            <a:ext cx="326607" cy="170848"/>
          </a:xfrm>
          <a:prstGeom prst="ellipse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C912CE3-1C8D-4617-9032-2103B904225E}"/>
              </a:ext>
            </a:extLst>
          </p:cNvPr>
          <p:cNvSpPr/>
          <p:nvPr/>
        </p:nvSpPr>
        <p:spPr>
          <a:xfrm flipH="1">
            <a:off x="7554397" y="3486752"/>
            <a:ext cx="326607" cy="170848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90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E6CFEF-1773-4641-A979-BF9014924C91}"/>
              </a:ext>
            </a:extLst>
          </p:cNvPr>
          <p:cNvSpPr/>
          <p:nvPr/>
        </p:nvSpPr>
        <p:spPr>
          <a:xfrm>
            <a:off x="9743440" y="2387600"/>
            <a:ext cx="2296160" cy="27635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01A167-E2DC-4E30-8B6C-D835162F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CSV File - READING Records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93C10-2113-490B-A40B-C1F6F88C791B}"/>
              </a:ext>
            </a:extLst>
          </p:cNvPr>
          <p:cNvSpPr txBox="1"/>
          <p:nvPr/>
        </p:nvSpPr>
        <p:spPr>
          <a:xfrm>
            <a:off x="2418080" y="1005840"/>
            <a:ext cx="2683427" cy="5509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def main():</a:t>
            </a:r>
          </a:p>
          <a:p>
            <a:r>
              <a:rPr lang="en-US" sz="1600" dirty="0"/>
              <a:t>     </a:t>
            </a:r>
          </a:p>
          <a:p>
            <a:r>
              <a:rPr lang="en-US" sz="1600" b="1" dirty="0"/>
              <a:t>    </a:t>
            </a:r>
            <a:r>
              <a:rPr lang="en-US" sz="1600" b="1" dirty="0">
                <a:highlight>
                  <a:srgbClr val="EFE5F7"/>
                </a:highlight>
              </a:rPr>
              <a:t>#Open file for READING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    infile</a:t>
            </a:r>
            <a:r>
              <a:rPr lang="en-US" sz="1600" dirty="0"/>
              <a:t>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highlight>
                  <a:srgbClr val="FBE9A8"/>
                </a:highlight>
              </a:rPr>
              <a:t>open</a:t>
            </a:r>
            <a:r>
              <a:rPr lang="en-US" sz="1600" dirty="0"/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CSVFILE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C00000"/>
                </a:solidFill>
                <a:highlight>
                  <a:srgbClr val="FFFF00"/>
                </a:highlight>
              </a:rPr>
              <a:t>'r'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b="1" dirty="0"/>
              <a:t>    </a:t>
            </a:r>
            <a:r>
              <a:rPr lang="en-US" sz="1600" b="1" dirty="0">
                <a:highlight>
                  <a:srgbClr val="EFE5F7"/>
                </a:highlight>
              </a:rPr>
              <a:t>#Create reader object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reader</a:t>
            </a:r>
            <a:r>
              <a:rPr lang="en-US" sz="1600" dirty="0"/>
              <a:t> = </a:t>
            </a:r>
            <a:r>
              <a:rPr lang="en-US" sz="1600" b="1" dirty="0"/>
              <a:t>csv.reader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infile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b="1" dirty="0"/>
              <a:t>    </a:t>
            </a:r>
            <a:r>
              <a:rPr lang="en-US" sz="1600" b="1" dirty="0">
                <a:highlight>
                  <a:srgbClr val="EFE5F7"/>
                </a:highlight>
              </a:rPr>
              <a:t>#Skip field names row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next</a:t>
            </a:r>
            <a:r>
              <a:rPr lang="en-US" sz="1600" dirty="0"/>
              <a:t>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reader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b="1" dirty="0"/>
              <a:t>    </a:t>
            </a:r>
            <a:r>
              <a:rPr lang="en-US" sz="1600" b="1" dirty="0">
                <a:highlight>
                  <a:srgbClr val="EFE5F7"/>
                </a:highlight>
              </a:rPr>
              <a:t>#Display all records</a:t>
            </a:r>
          </a:p>
          <a:p>
            <a:r>
              <a:rPr lang="en-US" sz="1600" b="1" dirty="0"/>
              <a:t>    for </a:t>
            </a:r>
            <a:r>
              <a:rPr lang="en-US" sz="1600" b="1" dirty="0">
                <a:solidFill>
                  <a:srgbClr val="C00000"/>
                </a:solidFill>
              </a:rPr>
              <a:t>row</a:t>
            </a:r>
            <a:r>
              <a:rPr lang="en-US" sz="1600" b="1" dirty="0"/>
              <a:t> in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reader</a:t>
            </a:r>
            <a:r>
              <a:rPr lang="en-US" sz="1600" b="1" dirty="0"/>
              <a:t>: </a:t>
            </a:r>
            <a:endParaRPr lang="en-US" sz="1600" dirty="0"/>
          </a:p>
          <a:p>
            <a:r>
              <a:rPr lang="en-US" sz="1600" dirty="0"/>
              <a:t>        print('Vehicle ID:', </a:t>
            </a:r>
            <a:r>
              <a:rPr lang="en-US" sz="1600" b="1" dirty="0">
                <a:solidFill>
                  <a:srgbClr val="C00000"/>
                </a:solidFill>
              </a:rPr>
              <a:t>vid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print('Make:      ', </a:t>
            </a:r>
            <a:r>
              <a:rPr lang="en-US" sz="1600" b="1" dirty="0">
                <a:solidFill>
                  <a:srgbClr val="C00000"/>
                </a:solidFill>
              </a:rPr>
              <a:t>make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print('Model:     ', </a:t>
            </a:r>
            <a:r>
              <a:rPr lang="en-US" sz="1600" b="1" dirty="0">
                <a:solidFill>
                  <a:srgbClr val="C00000"/>
                </a:solidFill>
              </a:rPr>
              <a:t>model</a:t>
            </a:r>
            <a:r>
              <a:rPr lang="en-US" sz="1600" dirty="0"/>
              <a:t>) </a:t>
            </a:r>
          </a:p>
          <a:p>
            <a:r>
              <a:rPr lang="en-US" sz="1600" dirty="0"/>
              <a:t>        print('-'*20)</a:t>
            </a:r>
          </a:p>
          <a:p>
            <a:endParaRPr lang="en-US" sz="1600" dirty="0"/>
          </a:p>
          <a:p>
            <a:r>
              <a:rPr lang="en-US" sz="1600" b="1" dirty="0"/>
              <a:t>    </a:t>
            </a:r>
            <a:r>
              <a:rPr lang="en-US" sz="1600" b="1" dirty="0">
                <a:highlight>
                  <a:srgbClr val="EFE5F7"/>
                </a:highlight>
              </a:rPr>
              <a:t>#Close the file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00B0F0"/>
                </a:solidFill>
              </a:rPr>
              <a:t>infile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highlight>
                  <a:srgbClr val="FBE9A8"/>
                </a:highlight>
              </a:rPr>
              <a:t>close()</a:t>
            </a:r>
          </a:p>
          <a:p>
            <a:endParaRPr lang="en-US" sz="1600" dirty="0"/>
          </a:p>
          <a:p>
            <a:r>
              <a:rPr lang="en-US" sz="1600" dirty="0"/>
              <a:t>main()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C07468-BA55-4CC3-AD46-0B920369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5" y="149125"/>
            <a:ext cx="2604211" cy="143583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CC5F0AA-4F1E-4534-B615-65E5DA65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4C9CB33-21F8-4385-93FA-6D4AF0BBDCB2}"/>
              </a:ext>
            </a:extLst>
          </p:cNvPr>
          <p:cNvGrpSpPr/>
          <p:nvPr/>
        </p:nvGrpSpPr>
        <p:grpSpPr>
          <a:xfrm>
            <a:off x="6014721" y="3408680"/>
            <a:ext cx="5933440" cy="810580"/>
            <a:chOff x="4734560" y="4373880"/>
            <a:chExt cx="6842145" cy="93472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E19E2A-6FC9-4C02-BC1C-76A441183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510" b="37046"/>
            <a:stretch/>
          </p:blipFill>
          <p:spPr>
            <a:xfrm>
              <a:off x="5634456" y="4445000"/>
              <a:ext cx="3316504" cy="22766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FB8CB7C-2DB6-401B-80E5-2599AEBD4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2273" b="34451"/>
            <a:stretch/>
          </p:blipFill>
          <p:spPr>
            <a:xfrm>
              <a:off x="9231313" y="4445000"/>
              <a:ext cx="2345392" cy="8636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A8E1C04-BF9C-4F0E-8C38-3134FC7A0462}"/>
                </a:ext>
              </a:extLst>
            </p:cNvPr>
            <p:cNvGrpSpPr/>
            <p:nvPr/>
          </p:nvGrpSpPr>
          <p:grpSpPr>
            <a:xfrm>
              <a:off x="4734560" y="4373880"/>
              <a:ext cx="744354" cy="354912"/>
              <a:chOff x="4876800" y="4480560"/>
              <a:chExt cx="744354" cy="35491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919FEC-D30B-414C-812F-E9EAE4D16966}"/>
                  </a:ext>
                </a:extLst>
              </p:cNvPr>
              <p:cNvSpPr txBox="1"/>
              <p:nvPr/>
            </p:nvSpPr>
            <p:spPr>
              <a:xfrm>
                <a:off x="4876800" y="4480560"/>
                <a:ext cx="548340" cy="35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row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3ACD5A4-F84A-43A9-8D50-BE9FCB0B3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0043" y="4665226"/>
                <a:ext cx="27111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3ECB232-7D1E-4E43-9AB2-634A320C3E7F}"/>
              </a:ext>
            </a:extLst>
          </p:cNvPr>
          <p:cNvGrpSpPr/>
          <p:nvPr/>
        </p:nvGrpSpPr>
        <p:grpSpPr>
          <a:xfrm>
            <a:off x="6014721" y="2058035"/>
            <a:ext cx="5933440" cy="1395937"/>
            <a:chOff x="4734560" y="2698115"/>
            <a:chExt cx="6842145" cy="160972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350E3E7-71C7-4F03-B12D-F56CE035FB11}"/>
                </a:ext>
              </a:extLst>
            </p:cNvPr>
            <p:cNvGrpSpPr/>
            <p:nvPr/>
          </p:nvGrpSpPr>
          <p:grpSpPr>
            <a:xfrm>
              <a:off x="4734560" y="3388995"/>
              <a:ext cx="6842145" cy="918845"/>
              <a:chOff x="4734560" y="3388995"/>
              <a:chExt cx="6842145" cy="91884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4276AB8-164C-43E7-82A5-AA19B3D233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2067" b="63468"/>
              <a:stretch/>
            </p:blipFill>
            <p:spPr>
              <a:xfrm>
                <a:off x="5634456" y="3460115"/>
                <a:ext cx="3316504" cy="218912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083D9B03-2BFD-4043-8623-05DDAF8951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67335"/>
              <a:stretch/>
            </p:blipFill>
            <p:spPr>
              <a:xfrm>
                <a:off x="9231313" y="3460115"/>
                <a:ext cx="2345392" cy="847725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CF54D29-78FC-45A7-B138-01F9B16B3D67}"/>
                  </a:ext>
                </a:extLst>
              </p:cNvPr>
              <p:cNvGrpSpPr/>
              <p:nvPr/>
            </p:nvGrpSpPr>
            <p:grpSpPr>
              <a:xfrm>
                <a:off x="4734560" y="3388995"/>
                <a:ext cx="744354" cy="354913"/>
                <a:chOff x="4876800" y="4480560"/>
                <a:chExt cx="744354" cy="354913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629FA1-5225-480C-8D61-B76455CFEE11}"/>
                    </a:ext>
                  </a:extLst>
                </p:cNvPr>
                <p:cNvSpPr txBox="1"/>
                <p:nvPr/>
              </p:nvSpPr>
              <p:spPr>
                <a:xfrm>
                  <a:off x="4876800" y="4480560"/>
                  <a:ext cx="548340" cy="3549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row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FE233979-E8E0-444B-9790-11F193D1F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0043" y="4665226"/>
                  <a:ext cx="271111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432006E-5318-42E6-AC36-5022D9A91524}"/>
                </a:ext>
              </a:extLst>
            </p:cNvPr>
            <p:cNvGrpSpPr/>
            <p:nvPr/>
          </p:nvGrpSpPr>
          <p:grpSpPr>
            <a:xfrm>
              <a:off x="5658302" y="2708275"/>
              <a:ext cx="786797" cy="675822"/>
              <a:chOff x="5658302" y="2708275"/>
              <a:chExt cx="786797" cy="67582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688B201-D5BC-4CB3-BA33-95DF2DE4D854}"/>
                  </a:ext>
                </a:extLst>
              </p:cNvPr>
              <p:cNvSpPr txBox="1"/>
              <p:nvPr/>
            </p:nvSpPr>
            <p:spPr>
              <a:xfrm>
                <a:off x="5658302" y="2708275"/>
                <a:ext cx="786797" cy="354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row[0]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BA2D17E-BBB8-4DD7-893F-7434056F4E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16146" y="3248542"/>
                <a:ext cx="27111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9001387-36B9-47B6-9945-4B09A39CC67D}"/>
                </a:ext>
              </a:extLst>
            </p:cNvPr>
            <p:cNvGrpSpPr/>
            <p:nvPr/>
          </p:nvGrpSpPr>
          <p:grpSpPr>
            <a:xfrm>
              <a:off x="6603182" y="2698115"/>
              <a:ext cx="786797" cy="675822"/>
              <a:chOff x="5658302" y="2708275"/>
              <a:chExt cx="786797" cy="67582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24FA70-0A01-4F7F-98CF-D33AA7949054}"/>
                  </a:ext>
                </a:extLst>
              </p:cNvPr>
              <p:cNvSpPr txBox="1"/>
              <p:nvPr/>
            </p:nvSpPr>
            <p:spPr>
              <a:xfrm>
                <a:off x="5658302" y="2708275"/>
                <a:ext cx="786797" cy="354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row[1]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00E7E57-1581-4329-BF55-5925835F6A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16146" y="3248542"/>
                <a:ext cx="27111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A5B2873-2AF6-41D9-BBDE-CE7E4A0D5559}"/>
                </a:ext>
              </a:extLst>
            </p:cNvPr>
            <p:cNvGrpSpPr/>
            <p:nvPr/>
          </p:nvGrpSpPr>
          <p:grpSpPr>
            <a:xfrm>
              <a:off x="7680142" y="2718435"/>
              <a:ext cx="786797" cy="675822"/>
              <a:chOff x="5658302" y="2708275"/>
              <a:chExt cx="786797" cy="67582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0FB36F-F4CF-4A05-BBD4-793B9A073771}"/>
                  </a:ext>
                </a:extLst>
              </p:cNvPr>
              <p:cNvSpPr txBox="1"/>
              <p:nvPr/>
            </p:nvSpPr>
            <p:spPr>
              <a:xfrm>
                <a:off x="5658302" y="2708275"/>
                <a:ext cx="786797" cy="354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row[2]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80AAD94-578A-478B-AE8A-B9ECB0F2C5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16146" y="3248542"/>
                <a:ext cx="27111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622F395-FD3E-4EAD-9DBF-CF886C99D198}"/>
              </a:ext>
            </a:extLst>
          </p:cNvPr>
          <p:cNvGrpSpPr/>
          <p:nvPr/>
        </p:nvGrpSpPr>
        <p:grpSpPr>
          <a:xfrm>
            <a:off x="6014721" y="4257040"/>
            <a:ext cx="6044433" cy="1869899"/>
            <a:chOff x="5049520" y="4744720"/>
            <a:chExt cx="6970137" cy="21562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A4887B-69EE-42B6-A577-B300B30F9C3F}"/>
                </a:ext>
              </a:extLst>
            </p:cNvPr>
            <p:cNvGrpSpPr/>
            <p:nvPr/>
          </p:nvGrpSpPr>
          <p:grpSpPr>
            <a:xfrm>
              <a:off x="5049520" y="4744720"/>
              <a:ext cx="6842145" cy="904240"/>
              <a:chOff x="4734560" y="5334000"/>
              <a:chExt cx="6842145" cy="90424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4809B45-1DC5-4464-919E-AA9EA7D9A3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1975" b="14538"/>
              <a:stretch/>
            </p:blipFill>
            <p:spPr>
              <a:xfrm>
                <a:off x="5634456" y="5405120"/>
                <a:ext cx="3316504" cy="21015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0F6A073-9E71-4F26-984B-9ACCD704B9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7898"/>
              <a:stretch/>
            </p:blipFill>
            <p:spPr>
              <a:xfrm>
                <a:off x="9231313" y="5405120"/>
                <a:ext cx="2345392" cy="833120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56B163C-ABA5-49E3-B2EA-2E676CF882FE}"/>
                  </a:ext>
                </a:extLst>
              </p:cNvPr>
              <p:cNvGrpSpPr/>
              <p:nvPr/>
            </p:nvGrpSpPr>
            <p:grpSpPr>
              <a:xfrm>
                <a:off x="4734560" y="5334000"/>
                <a:ext cx="744354" cy="354913"/>
                <a:chOff x="4876800" y="4480560"/>
                <a:chExt cx="744354" cy="35491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271354-1DC8-4401-B8D0-665D753C5B82}"/>
                    </a:ext>
                  </a:extLst>
                </p:cNvPr>
                <p:cNvSpPr txBox="1"/>
                <p:nvPr/>
              </p:nvSpPr>
              <p:spPr>
                <a:xfrm>
                  <a:off x="4876800" y="4480560"/>
                  <a:ext cx="548340" cy="3549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row</a:t>
                  </a: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3853011-B9DF-420B-800F-B817336A1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0043" y="4665226"/>
                  <a:ext cx="271111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EDD028-53E6-4063-A979-9901CDE6D2DB}"/>
                </a:ext>
              </a:extLst>
            </p:cNvPr>
            <p:cNvSpPr/>
            <p:nvPr/>
          </p:nvSpPr>
          <p:spPr>
            <a:xfrm>
              <a:off x="8553714" y="6297642"/>
              <a:ext cx="3465943" cy="6033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TIP: To pause after reading records: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input('\nPress enter to continue...\n')</a:t>
              </a: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17DC8CE8-62E9-4893-A26D-28783D6AADB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911" y="179605"/>
            <a:ext cx="2014529" cy="106329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8106C22-9172-49E0-AEE9-915513771152}"/>
              </a:ext>
            </a:extLst>
          </p:cNvPr>
          <p:cNvSpPr txBox="1"/>
          <p:nvPr/>
        </p:nvSpPr>
        <p:spPr>
          <a:xfrm>
            <a:off x="101600" y="1005840"/>
            <a:ext cx="2149178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#Import</a:t>
            </a:r>
          </a:p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csv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#Global constants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CSVFILE</a:t>
            </a:r>
            <a:r>
              <a:rPr lang="en-US" sz="1600" dirty="0"/>
              <a:t> = 'vehicles.csv' </a:t>
            </a:r>
          </a:p>
          <a:p>
            <a:r>
              <a:rPr lang="en-US" sz="1600" dirty="0"/>
              <a:t>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770EC67-F3F5-4994-BBDD-C7B1055650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3095"/>
          <a:stretch/>
        </p:blipFill>
        <p:spPr>
          <a:xfrm>
            <a:off x="91440" y="2742566"/>
            <a:ext cx="2184399" cy="73744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8122956-731F-4541-85D7-5DEA6E44569E}"/>
              </a:ext>
            </a:extLst>
          </p:cNvPr>
          <p:cNvGrpSpPr/>
          <p:nvPr/>
        </p:nvGrpSpPr>
        <p:grpSpPr>
          <a:xfrm>
            <a:off x="140101" y="4239930"/>
            <a:ext cx="2668336" cy="1958907"/>
            <a:chOff x="-5742539" y="3366170"/>
            <a:chExt cx="2668336" cy="1958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832316-A775-4CA1-9D14-746E52FB88FF}"/>
                </a:ext>
              </a:extLst>
            </p:cNvPr>
            <p:cNvGrpSpPr/>
            <p:nvPr/>
          </p:nvGrpSpPr>
          <p:grpSpPr>
            <a:xfrm>
              <a:off x="-5742539" y="3902502"/>
              <a:ext cx="2305375" cy="997171"/>
              <a:chOff x="-5874619" y="4349542"/>
              <a:chExt cx="2305375" cy="997171"/>
            </a:xfrm>
          </p:grpSpPr>
          <p:sp>
            <p:nvSpPr>
              <p:cNvPr id="63" name="Right Brace 62">
                <a:extLst>
                  <a:ext uri="{FF2B5EF4-FFF2-40B4-BE49-F238E27FC236}">
                    <a16:creationId xmlns:a16="http://schemas.microsoft.com/office/drawing/2014/main" id="{4067D184-3B05-452A-B169-EA2EB042A090}"/>
                  </a:ext>
                </a:extLst>
              </p:cNvPr>
              <p:cNvSpPr/>
              <p:nvPr/>
            </p:nvSpPr>
            <p:spPr>
              <a:xfrm rot="5400000">
                <a:off x="-5000995" y="4681233"/>
                <a:ext cx="147320" cy="1183640"/>
              </a:xfrm>
              <a:prstGeom prst="rightBrac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05492B-736B-43BD-BF04-00EF1EB5670E}"/>
                  </a:ext>
                </a:extLst>
              </p:cNvPr>
              <p:cNvSpPr txBox="1"/>
              <p:nvPr/>
            </p:nvSpPr>
            <p:spPr>
              <a:xfrm>
                <a:off x="-5874619" y="4349542"/>
                <a:ext cx="2305375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        </a:t>
                </a:r>
                <a:r>
                  <a:rPr lang="en-US" sz="1200" b="1" dirty="0">
                    <a:highlight>
                      <a:srgbClr val="FBE9A8"/>
                    </a:highlight>
                  </a:rPr>
                  <a:t>#Extract values from the row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vid</a:t>
                </a:r>
                <a:r>
                  <a:rPr lang="en-US" sz="1200" b="1" dirty="0"/>
                  <a:t> = row[0]</a:t>
                </a:r>
              </a:p>
              <a:p>
                <a:r>
                  <a:rPr lang="en-US" sz="1200" b="1" dirty="0"/>
                  <a:t>       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make</a:t>
                </a:r>
                <a:r>
                  <a:rPr lang="en-US" sz="1200" b="1" dirty="0"/>
                  <a:t> = row[1]</a:t>
                </a:r>
              </a:p>
              <a:p>
                <a:r>
                  <a:rPr lang="en-US" sz="1200" b="1" dirty="0"/>
                  <a:t>       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model</a:t>
                </a:r>
                <a:r>
                  <a:rPr lang="en-US" sz="1200" b="1" dirty="0"/>
                  <a:t> = row[2]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041C3D5-6865-4CE8-8493-A666821FAC76}"/>
                </a:ext>
              </a:extLst>
            </p:cNvPr>
            <p:cNvSpPr txBox="1"/>
            <p:nvPr/>
          </p:nvSpPr>
          <p:spPr>
            <a:xfrm>
              <a:off x="-5555383" y="4894190"/>
              <a:ext cx="15202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Add this code at top of loop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EEC8E70-D1F5-473C-9FFF-D5712D15D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4090203" y="3366170"/>
              <a:ext cx="1016000" cy="59943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AC94D-2634-4FDF-90B0-E32D03A104B7}"/>
              </a:ext>
            </a:extLst>
          </p:cNvPr>
          <p:cNvGrpSpPr/>
          <p:nvPr/>
        </p:nvGrpSpPr>
        <p:grpSpPr>
          <a:xfrm>
            <a:off x="528321" y="3373120"/>
            <a:ext cx="2174239" cy="1098765"/>
            <a:chOff x="609601" y="3535680"/>
            <a:chExt cx="2174239" cy="109876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63D6E6-F6E2-4C0D-8153-532E836D1FDF}"/>
                </a:ext>
              </a:extLst>
            </p:cNvPr>
            <p:cNvSpPr txBox="1"/>
            <p:nvPr/>
          </p:nvSpPr>
          <p:spPr>
            <a:xfrm>
              <a:off x="609601" y="3803448"/>
              <a:ext cx="1696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next()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Returns the current row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&amp; moves the iterator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to the next row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BB58116-6ADC-4DA6-9D81-7DDBD4A93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3535680"/>
              <a:ext cx="955040" cy="4267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54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2932-23EA-41C5-A259-9B94B74A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CSV File - SEARCHING Records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E1B9E-B16E-4C24-87E7-D7708E25E5D4}"/>
              </a:ext>
            </a:extLst>
          </p:cNvPr>
          <p:cNvSpPr txBox="1"/>
          <p:nvPr/>
        </p:nvSpPr>
        <p:spPr>
          <a:xfrm>
            <a:off x="101600" y="1005840"/>
            <a:ext cx="2208490" cy="40010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#Import</a:t>
            </a:r>
          </a:p>
          <a:p>
            <a:r>
              <a:rPr lang="en-US" sz="1400" dirty="0"/>
              <a:t>import csv </a:t>
            </a:r>
          </a:p>
          <a:p>
            <a:endParaRPr lang="en-US" sz="1400" dirty="0"/>
          </a:p>
          <a:p>
            <a:r>
              <a:rPr lang="en-US" sz="1400" dirty="0"/>
              <a:t>#Global constants</a:t>
            </a:r>
          </a:p>
          <a:p>
            <a:r>
              <a:rPr lang="en-US" sz="1400" dirty="0"/>
              <a:t>CSVFILE = 'vehicles.csv'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def main():</a:t>
            </a:r>
          </a:p>
          <a:p>
            <a:r>
              <a:rPr lang="en-US" sz="1400" dirty="0"/>
              <a:t>    </a:t>
            </a:r>
            <a:r>
              <a:rPr lang="en-US" sz="1600" b="1" dirty="0">
                <a:solidFill>
                  <a:srgbClr val="C00000"/>
                </a:solidFill>
              </a:rPr>
              <a:t>found = False </a:t>
            </a:r>
          </a:p>
          <a:p>
            <a:r>
              <a:rPr lang="en-US" sz="1400" dirty="0"/>
              <a:t>    </a:t>
            </a:r>
          </a:p>
          <a:p>
            <a:r>
              <a:rPr lang="en-US" sz="1400" b="1" dirty="0"/>
              <a:t>    #Open file for READING</a:t>
            </a:r>
          </a:p>
          <a:p>
            <a:r>
              <a:rPr lang="en-US" sz="1400" dirty="0"/>
              <a:t>    infile = open(CSVFILE, 'r')</a:t>
            </a:r>
          </a:p>
          <a:p>
            <a:endParaRPr lang="en-US" sz="1400" dirty="0"/>
          </a:p>
          <a:p>
            <a:r>
              <a:rPr lang="en-US" sz="1400" b="1" dirty="0"/>
              <a:t>    #Create reader object</a:t>
            </a:r>
          </a:p>
          <a:p>
            <a:r>
              <a:rPr lang="en-US" sz="1400" dirty="0"/>
              <a:t>    reader = csv.reader(infile)</a:t>
            </a:r>
          </a:p>
          <a:p>
            <a:endParaRPr lang="en-US" sz="1400" dirty="0"/>
          </a:p>
          <a:p>
            <a:r>
              <a:rPr lang="en-US" sz="1400" b="1" dirty="0"/>
              <a:t>    #Skip field names row</a:t>
            </a:r>
          </a:p>
          <a:p>
            <a:r>
              <a:rPr lang="en-US" sz="1400" dirty="0"/>
              <a:t>    next(reader)</a:t>
            </a:r>
          </a:p>
          <a:p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50FEC-64D7-433F-98D6-74F6D955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AD8FC-05F1-49C0-90FC-67DC6D3AE36F}"/>
              </a:ext>
            </a:extLst>
          </p:cNvPr>
          <p:cNvSpPr txBox="1"/>
          <p:nvPr/>
        </p:nvSpPr>
        <p:spPr>
          <a:xfrm>
            <a:off x="2682240" y="1016000"/>
            <a:ext cx="4432752" cy="5509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    </a:t>
            </a:r>
            <a:r>
              <a:rPr lang="en-US" sz="1600" b="1" dirty="0">
                <a:highlight>
                  <a:srgbClr val="EFE5F7"/>
                </a:highlight>
              </a:rPr>
              <a:t>#Prompt user for search value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search_id</a:t>
            </a:r>
            <a:r>
              <a:rPr lang="en-US" sz="1600" dirty="0"/>
              <a:t> = </a:t>
            </a:r>
            <a:r>
              <a:rPr lang="en-US" sz="1600" b="1" dirty="0"/>
              <a:t>input</a:t>
            </a:r>
            <a:r>
              <a:rPr lang="en-US" sz="1600" dirty="0"/>
              <a:t>('Enter a Vehicle ID to search: ')</a:t>
            </a:r>
          </a:p>
          <a:p>
            <a:r>
              <a:rPr lang="en-US" sz="1600" dirty="0"/>
              <a:t>    print()</a:t>
            </a:r>
          </a:p>
          <a:p>
            <a:endParaRPr lang="en-US" sz="1600" dirty="0"/>
          </a:p>
          <a:p>
            <a:r>
              <a:rPr lang="en-US" sz="1600" b="1" dirty="0"/>
              <a:t>    </a:t>
            </a:r>
            <a:r>
              <a:rPr lang="en-US" sz="1600" b="1" dirty="0">
                <a:highlight>
                  <a:srgbClr val="EFE5F7"/>
                </a:highlight>
              </a:rPr>
              <a:t>#Search &amp; display record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for row in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reader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b="1" dirty="0">
                <a:highlight>
                  <a:srgbClr val="FBE9A8"/>
                </a:highlight>
              </a:rPr>
              <a:t>if vid == </a:t>
            </a:r>
            <a:r>
              <a:rPr lang="en-US" sz="1600" b="1" dirty="0" err="1">
                <a:highlight>
                  <a:srgbClr val="FBE9A8"/>
                </a:highlight>
              </a:rPr>
              <a:t>search_id</a:t>
            </a:r>
            <a:r>
              <a:rPr lang="en-US" sz="1600" b="1" dirty="0">
                <a:highlight>
                  <a:srgbClr val="FBE9A8"/>
                </a:highlight>
              </a:rPr>
              <a:t>:</a:t>
            </a:r>
          </a:p>
          <a:p>
            <a:r>
              <a:rPr lang="en-US" sz="1600" dirty="0"/>
              <a:t>            </a:t>
            </a:r>
            <a:r>
              <a:rPr lang="en-US" sz="1600" b="1" dirty="0">
                <a:solidFill>
                  <a:srgbClr val="C00000"/>
                </a:solidFill>
              </a:rPr>
              <a:t>found = True</a:t>
            </a:r>
          </a:p>
          <a:p>
            <a:r>
              <a:rPr lang="en-US" sz="1600" dirty="0"/>
              <a:t>            print('Vehicle ID:', </a:t>
            </a:r>
            <a:r>
              <a:rPr lang="en-US" sz="1600" b="1" dirty="0">
                <a:solidFill>
                  <a:srgbClr val="C00000"/>
                </a:solidFill>
              </a:rPr>
              <a:t>vid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print('Make:      ', </a:t>
            </a:r>
            <a:r>
              <a:rPr lang="en-US" sz="1600" b="1" dirty="0">
                <a:solidFill>
                  <a:srgbClr val="C00000"/>
                </a:solidFill>
              </a:rPr>
              <a:t>make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print('Model:     ', </a:t>
            </a:r>
            <a:r>
              <a:rPr lang="en-US" sz="1600" b="1" dirty="0">
                <a:solidFill>
                  <a:srgbClr val="C00000"/>
                </a:solidFill>
              </a:rPr>
              <a:t>model</a:t>
            </a:r>
            <a:r>
              <a:rPr lang="en-US" sz="1600" dirty="0"/>
              <a:t>) </a:t>
            </a:r>
          </a:p>
          <a:p>
            <a:r>
              <a:rPr lang="en-US" sz="1600" dirty="0"/>
              <a:t>            </a:t>
            </a:r>
            <a:r>
              <a:rPr lang="en-US" sz="1600" b="1" dirty="0">
                <a:solidFill>
                  <a:srgbClr val="FF0000"/>
                </a:solidFill>
              </a:rPr>
              <a:t>break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    </a:t>
            </a:r>
            <a:r>
              <a:rPr lang="en-US" sz="1600" b="1" dirty="0">
                <a:highlight>
                  <a:srgbClr val="EFE5F7"/>
                </a:highlight>
              </a:rPr>
              <a:t>#Display status 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C00000"/>
                </a:solidFill>
              </a:rPr>
              <a:t>if not found:</a:t>
            </a:r>
          </a:p>
          <a:p>
            <a:r>
              <a:rPr lang="en-US" sz="1600" dirty="0"/>
              <a:t>        print('Vehicle ID not found')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b="1" dirty="0"/>
              <a:t>    #Close the file</a:t>
            </a:r>
          </a:p>
          <a:p>
            <a:r>
              <a:rPr lang="en-US" sz="1600" dirty="0"/>
              <a:t>    infile.close()</a:t>
            </a:r>
          </a:p>
          <a:p>
            <a:endParaRPr lang="en-US" sz="1600" dirty="0"/>
          </a:p>
          <a:p>
            <a:r>
              <a:rPr lang="en-US" sz="1600" dirty="0"/>
              <a:t>main()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305C4F-283B-411D-BF10-01ECFE741C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7695" y="2469833"/>
            <a:ext cx="3730625" cy="12828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FE76AA5-692D-4D5B-89D2-BFB4972BC9C0}"/>
              </a:ext>
            </a:extLst>
          </p:cNvPr>
          <p:cNvGrpSpPr/>
          <p:nvPr/>
        </p:nvGrpSpPr>
        <p:grpSpPr>
          <a:xfrm>
            <a:off x="3886201" y="3935930"/>
            <a:ext cx="2490937" cy="461665"/>
            <a:chOff x="3105218" y="2178385"/>
            <a:chExt cx="2490937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67532D-D60E-4447-AD85-B171B3FA4ECD}"/>
                </a:ext>
              </a:extLst>
            </p:cNvPr>
            <p:cNvSpPr txBox="1"/>
            <p:nvPr/>
          </p:nvSpPr>
          <p:spPr>
            <a:xfrm>
              <a:off x="3350530" y="2178385"/>
              <a:ext cx="2245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On a READ, </a:t>
              </a:r>
              <a:r>
                <a:rPr lang="en-US" sz="1200" b="1" i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as soon as it is found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7AEA259-6078-4BA9-B07C-72FEE8EFDE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5218" y="2242956"/>
              <a:ext cx="228599" cy="19049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9182CE4-4690-40EC-AB06-72C167C7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49125"/>
            <a:ext cx="2604211" cy="14358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9D54B55-D88C-46DE-992A-EE979E5D89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911" y="179605"/>
            <a:ext cx="2014529" cy="10632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794D8A-43B7-4DF7-A2C5-5A14E82BBD42}"/>
              </a:ext>
            </a:extLst>
          </p:cNvPr>
          <p:cNvGrpSpPr/>
          <p:nvPr/>
        </p:nvGrpSpPr>
        <p:grpSpPr>
          <a:xfrm>
            <a:off x="4328160" y="1740026"/>
            <a:ext cx="3448108" cy="1463215"/>
            <a:chOff x="-7563318" y="3464017"/>
            <a:chExt cx="3448108" cy="146321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8D7498-690B-4C38-A25E-D2CC3973E055}"/>
                </a:ext>
              </a:extLst>
            </p:cNvPr>
            <p:cNvGrpSpPr/>
            <p:nvPr/>
          </p:nvGrpSpPr>
          <p:grpSpPr>
            <a:xfrm>
              <a:off x="-6420585" y="3464017"/>
              <a:ext cx="2305375" cy="1037811"/>
              <a:chOff x="-6552665" y="3911057"/>
              <a:chExt cx="2305375" cy="1037811"/>
            </a:xfrm>
          </p:grpSpPr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A0C04402-5706-4AAD-A864-37B6EC88E9B4}"/>
                  </a:ext>
                </a:extLst>
              </p:cNvPr>
              <p:cNvSpPr/>
              <p:nvPr/>
            </p:nvSpPr>
            <p:spPr>
              <a:xfrm rot="5400000">
                <a:off x="-5638401" y="4283388"/>
                <a:ext cx="147320" cy="1183640"/>
              </a:xfrm>
              <a:prstGeom prst="rightBrac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839C72-C218-4D68-80EB-30EAE0A83344}"/>
                  </a:ext>
                </a:extLst>
              </p:cNvPr>
              <p:cNvSpPr txBox="1"/>
              <p:nvPr/>
            </p:nvSpPr>
            <p:spPr>
              <a:xfrm>
                <a:off x="-6552665" y="3911057"/>
                <a:ext cx="2305375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        </a:t>
                </a:r>
                <a:r>
                  <a:rPr lang="en-US" sz="1200" b="1" dirty="0">
                    <a:highlight>
                      <a:srgbClr val="FBE9A8"/>
                    </a:highlight>
                  </a:rPr>
                  <a:t>#Extract values from the row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vid</a:t>
                </a:r>
                <a:r>
                  <a:rPr lang="en-US" sz="1200" b="1" dirty="0"/>
                  <a:t> = row[0]</a:t>
                </a:r>
              </a:p>
              <a:p>
                <a:r>
                  <a:rPr lang="en-US" sz="1200" b="1" dirty="0"/>
                  <a:t>       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make</a:t>
                </a:r>
                <a:r>
                  <a:rPr lang="en-US" sz="1200" b="1" dirty="0"/>
                  <a:t> = row[1]</a:t>
                </a:r>
              </a:p>
              <a:p>
                <a:r>
                  <a:rPr lang="en-US" sz="1200" b="1" dirty="0"/>
                  <a:t>       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model</a:t>
                </a:r>
                <a:r>
                  <a:rPr lang="en-US" sz="1200" b="1" dirty="0"/>
                  <a:t> = row[2]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74066B-BA44-4748-B314-269B2B8C0A79}"/>
                </a:ext>
              </a:extLst>
            </p:cNvPr>
            <p:cNvSpPr txBox="1"/>
            <p:nvPr/>
          </p:nvSpPr>
          <p:spPr>
            <a:xfrm>
              <a:off x="-6192789" y="4496345"/>
              <a:ext cx="15202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Add this code at top of loop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C4D4AD-5753-469B-B501-2DF504F8E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563318" y="3967749"/>
              <a:ext cx="1411174" cy="2962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349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547-2F10-4E94-BFD7-AF954E3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 – READING Records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B268C-E624-46C3-AC43-0C31F58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754B-0339-4782-8F24-F47414EFE741}"/>
              </a:ext>
            </a:extLst>
          </p:cNvPr>
          <p:cNvSpPr txBox="1"/>
          <p:nvPr/>
        </p:nvSpPr>
        <p:spPr>
          <a:xfrm>
            <a:off x="513080" y="2087880"/>
            <a:ext cx="2279663" cy="44012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#Ch6-Ex01-Read-CSV.py </a:t>
            </a:r>
          </a:p>
          <a:p>
            <a:endParaRPr lang="en-US" sz="1400" dirty="0"/>
          </a:p>
          <a:p>
            <a:r>
              <a:rPr lang="en-US" sz="1400" dirty="0"/>
              <a:t>#Import </a:t>
            </a:r>
          </a:p>
          <a:p>
            <a:endParaRPr lang="en-US" sz="1400" dirty="0"/>
          </a:p>
          <a:p>
            <a:r>
              <a:rPr lang="en-US" sz="1400" dirty="0"/>
              <a:t>#Global constants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def main():</a:t>
            </a:r>
          </a:p>
          <a:p>
            <a:r>
              <a:rPr lang="en-US" sz="1400" dirty="0"/>
              <a:t>    #Open file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#Create reader object </a:t>
            </a:r>
          </a:p>
          <a:p>
            <a:endParaRPr lang="en-US" sz="1400" dirty="0"/>
          </a:p>
          <a:p>
            <a:r>
              <a:rPr lang="en-US" sz="1400" dirty="0"/>
              <a:t>    #Skip field names row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#Loop to display records    </a:t>
            </a:r>
          </a:p>
          <a:p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    #Close file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E14DE-45AA-4A34-B6FB-0B65CBAD9B95}"/>
              </a:ext>
            </a:extLst>
          </p:cNvPr>
          <p:cNvSpPr txBox="1"/>
          <p:nvPr/>
        </p:nvSpPr>
        <p:spPr>
          <a:xfrm>
            <a:off x="751840" y="894080"/>
            <a:ext cx="88118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Copy the code below and save it as </a:t>
            </a:r>
            <a:r>
              <a:rPr lang="en-US" sz="2000" b="1" dirty="0"/>
              <a:t>Ch6-Ex01-Read-CSV.py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Download the file products.csv &amp; products-BKUP.csv from Canvas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class - write the code to read the products.csv </a:t>
            </a:r>
            <a:r>
              <a:rPr lang="en-US" sz="1600" dirty="0" err="1"/>
              <a:t>dile</a:t>
            </a:r>
            <a:r>
              <a:rPr lang="en-US" sz="1600" dirty="0"/>
              <a:t> &amp; display the data formatted as </a:t>
            </a:r>
            <a:r>
              <a:rPr lang="en-US" sz="1600" b="1" dirty="0"/>
              <a:t>Version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At Home - write the code to display the data formatted as </a:t>
            </a:r>
            <a:r>
              <a:rPr lang="en-US" sz="1600" b="1" dirty="0"/>
              <a:t>Version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FCE79E-6065-41C1-AA31-77814C04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05" y="2087880"/>
            <a:ext cx="3168479" cy="138525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E1845EA-B926-4607-A5E4-B14377AD8D71}"/>
              </a:ext>
            </a:extLst>
          </p:cNvPr>
          <p:cNvGrpSpPr/>
          <p:nvPr/>
        </p:nvGrpSpPr>
        <p:grpSpPr>
          <a:xfrm>
            <a:off x="6983095" y="2021840"/>
            <a:ext cx="2089842" cy="4122738"/>
            <a:chOff x="6983095" y="2021840"/>
            <a:chExt cx="2089842" cy="412273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3902A4-EDDF-4C4A-89D9-20FB078BF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3095" y="2392680"/>
              <a:ext cx="2089842" cy="375189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37AF94-2530-4171-AD3B-810A05CCCEC3}"/>
                </a:ext>
              </a:extLst>
            </p:cNvPr>
            <p:cNvSpPr txBox="1"/>
            <p:nvPr/>
          </p:nvSpPr>
          <p:spPr>
            <a:xfrm>
              <a:off x="7325360" y="2021840"/>
              <a:ext cx="1067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Version 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BBCA5D-8073-4B65-84CB-D898434A6C48}"/>
              </a:ext>
            </a:extLst>
          </p:cNvPr>
          <p:cNvGrpSpPr/>
          <p:nvPr/>
        </p:nvGrpSpPr>
        <p:grpSpPr>
          <a:xfrm>
            <a:off x="9203922" y="2052320"/>
            <a:ext cx="2906798" cy="2672081"/>
            <a:chOff x="9285202" y="1717040"/>
            <a:chExt cx="2906798" cy="26720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14FEB5-6C8E-4788-A863-D5A1427B23AC}"/>
                </a:ext>
              </a:extLst>
            </p:cNvPr>
            <p:cNvSpPr txBox="1"/>
            <p:nvPr/>
          </p:nvSpPr>
          <p:spPr>
            <a:xfrm>
              <a:off x="10204769" y="1717040"/>
              <a:ext cx="10676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Version 2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BA38A1-F010-4BD2-85A7-1E74FB9F9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5202" y="2082483"/>
              <a:ext cx="2906798" cy="230663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8467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3B11A-36E4-4850-BBF3-6787A91D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C084C-F27F-4F60-8A37-B9048A59D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>
            <a:normAutofit/>
          </a:bodyPr>
          <a:lstStyle/>
          <a:p>
            <a:r>
              <a:rPr lang="en-US" dirty="0"/>
              <a:t>Intro to Files</a:t>
            </a:r>
          </a:p>
          <a:p>
            <a:pPr lvl="1"/>
            <a:r>
              <a:rPr lang="en-US" dirty="0"/>
              <a:t>File types &amp; File access</a:t>
            </a:r>
          </a:p>
          <a:p>
            <a:pPr lvl="1"/>
            <a:r>
              <a:rPr lang="en-US" dirty="0"/>
              <a:t>CSV Files</a:t>
            </a:r>
          </a:p>
          <a:p>
            <a:r>
              <a:rPr lang="en-US" dirty="0"/>
              <a:t>Opening &amp; Closing Files</a:t>
            </a:r>
          </a:p>
          <a:p>
            <a:r>
              <a:rPr lang="en-US" dirty="0"/>
              <a:t>Processing CSV Files:</a:t>
            </a:r>
          </a:p>
          <a:p>
            <a:pPr lvl="1"/>
            <a:r>
              <a:rPr lang="en-US" dirty="0"/>
              <a:t>Reading</a:t>
            </a:r>
          </a:p>
          <a:p>
            <a:pPr lvl="2"/>
            <a:r>
              <a:rPr lang="en-US" dirty="0"/>
              <a:t>Searching for a record</a:t>
            </a:r>
          </a:p>
          <a:p>
            <a:pPr lvl="1"/>
            <a:r>
              <a:rPr lang="en-US" dirty="0"/>
              <a:t>Writing</a:t>
            </a:r>
          </a:p>
          <a:p>
            <a:pPr lvl="1"/>
            <a:r>
              <a:rPr lang="en-US" dirty="0"/>
              <a:t>Updating</a:t>
            </a:r>
          </a:p>
          <a:p>
            <a:pPr lvl="1"/>
            <a:r>
              <a:rPr lang="en-US" dirty="0"/>
              <a:t>Deleting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96229-C55C-4C4B-BF9E-1365943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7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1A167-E2DC-4E30-8B6C-D835162F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BEWARE when calculating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CC5F0AA-4F1E-4534-B615-65E5DA65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F892E2-3808-4A5B-916A-A9AC40AB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832" y="1246822"/>
            <a:ext cx="2852761" cy="116109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B0F1BBF-5E92-41D2-AE6B-542957D16C3B}"/>
              </a:ext>
            </a:extLst>
          </p:cNvPr>
          <p:cNvSpPr txBox="1"/>
          <p:nvPr/>
        </p:nvSpPr>
        <p:spPr>
          <a:xfrm>
            <a:off x="101600" y="1005840"/>
            <a:ext cx="2208490" cy="31085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#Import</a:t>
            </a:r>
          </a:p>
          <a:p>
            <a:r>
              <a:rPr lang="en-US" sz="1400" dirty="0"/>
              <a:t>import csv </a:t>
            </a:r>
          </a:p>
          <a:p>
            <a:endParaRPr lang="en-US" sz="1400" dirty="0"/>
          </a:p>
          <a:p>
            <a:r>
              <a:rPr lang="en-US" sz="1400" dirty="0"/>
              <a:t>#Global constants</a:t>
            </a:r>
          </a:p>
          <a:p>
            <a:r>
              <a:rPr lang="en-US" sz="1400" dirty="0"/>
              <a:t>CSVFILE = </a:t>
            </a:r>
            <a:r>
              <a:rPr lang="en-US" sz="1400" b="1" dirty="0">
                <a:solidFill>
                  <a:srgbClr val="C00000"/>
                </a:solidFill>
              </a:rPr>
              <a:t>'vehicles2.csv'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def main():</a:t>
            </a:r>
          </a:p>
          <a:p>
            <a:r>
              <a:rPr lang="en-US" sz="1400" dirty="0"/>
              <a:t>     </a:t>
            </a:r>
          </a:p>
          <a:p>
            <a:r>
              <a:rPr lang="en-US" sz="1400" b="1" dirty="0"/>
              <a:t>    #Open file for READING</a:t>
            </a:r>
          </a:p>
          <a:p>
            <a:r>
              <a:rPr lang="en-US" sz="1400" dirty="0"/>
              <a:t>    infile = open(CSVFILE, 'r')</a:t>
            </a:r>
          </a:p>
          <a:p>
            <a:endParaRPr lang="en-US" sz="1400" dirty="0"/>
          </a:p>
          <a:p>
            <a:r>
              <a:rPr lang="en-US" sz="1400" b="1" dirty="0"/>
              <a:t>    #Create reader object</a:t>
            </a:r>
          </a:p>
          <a:p>
            <a:r>
              <a:rPr lang="en-US" sz="1400" dirty="0"/>
              <a:t>    reader = csv.reader(infile)</a:t>
            </a:r>
          </a:p>
          <a:p>
            <a:endParaRPr lang="en-US" sz="14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336EB12-D205-4A65-AD05-F4C73AA0972A}"/>
              </a:ext>
            </a:extLst>
          </p:cNvPr>
          <p:cNvGrpSpPr/>
          <p:nvPr/>
        </p:nvGrpSpPr>
        <p:grpSpPr>
          <a:xfrm>
            <a:off x="9113521" y="4230168"/>
            <a:ext cx="2113280" cy="758392"/>
            <a:chOff x="3414028" y="1871045"/>
            <a:chExt cx="2113280" cy="75839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5C1E39-A05A-4B95-B48C-A44E3B7327A2}"/>
                </a:ext>
              </a:extLst>
            </p:cNvPr>
            <p:cNvSpPr txBox="1"/>
            <p:nvPr/>
          </p:nvSpPr>
          <p:spPr>
            <a:xfrm>
              <a:off x="3414028" y="1871045"/>
              <a:ext cx="2113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Code does not include this formatting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2E09A70-A412-4B11-8C12-6E1155432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0667" y="2328247"/>
              <a:ext cx="163363" cy="3011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7800AF-7ED4-4E41-AC54-243620EDB73C}"/>
              </a:ext>
            </a:extLst>
          </p:cNvPr>
          <p:cNvGrpSpPr/>
          <p:nvPr/>
        </p:nvGrpSpPr>
        <p:grpSpPr>
          <a:xfrm>
            <a:off x="2468880" y="1005840"/>
            <a:ext cx="5106256" cy="5386090"/>
            <a:chOff x="2468880" y="1005840"/>
            <a:chExt cx="5106256" cy="53860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BB3CAC-7B7B-4522-B4FB-EE3FD44E2199}"/>
                </a:ext>
              </a:extLst>
            </p:cNvPr>
            <p:cNvSpPr/>
            <p:nvPr/>
          </p:nvSpPr>
          <p:spPr>
            <a:xfrm>
              <a:off x="4033520" y="2794000"/>
              <a:ext cx="1727200" cy="975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793C10-2113-490B-A40B-C1F6F88C791B}"/>
                </a:ext>
              </a:extLst>
            </p:cNvPr>
            <p:cNvSpPr txBox="1"/>
            <p:nvPr/>
          </p:nvSpPr>
          <p:spPr>
            <a:xfrm>
              <a:off x="3586480" y="1005840"/>
              <a:ext cx="3988656" cy="538609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    </a:t>
              </a:r>
              <a:r>
                <a:rPr lang="en-US" sz="1600" b="1" dirty="0">
                  <a:highlight>
                    <a:srgbClr val="EFE5F7"/>
                  </a:highlight>
                </a:rPr>
                <a:t>#Display field names row</a:t>
              </a:r>
            </a:p>
            <a:p>
              <a:r>
                <a:rPr lang="en-US" sz="1600" dirty="0"/>
                <a:t>    fields = next(reader) </a:t>
              </a:r>
            </a:p>
            <a:p>
              <a:r>
                <a:rPr lang="en-US" sz="1600" dirty="0"/>
                <a:t>    print(fields[0], fields[1], fields[2], fields[3])</a:t>
              </a:r>
            </a:p>
            <a:p>
              <a:endParaRPr lang="en-US" sz="1600" dirty="0"/>
            </a:p>
            <a:p>
              <a:r>
                <a:rPr lang="en-US" sz="1600" b="1" dirty="0"/>
                <a:t>    </a:t>
              </a:r>
              <a:r>
                <a:rPr lang="en-US" sz="1600" b="1" dirty="0">
                  <a:highlight>
                    <a:srgbClr val="EFE5F7"/>
                  </a:highlight>
                </a:rPr>
                <a:t>#Display all records</a:t>
              </a:r>
            </a:p>
            <a:p>
              <a:r>
                <a:rPr lang="en-US" sz="1600" dirty="0"/>
                <a:t>    for row in reader:</a:t>
              </a:r>
            </a:p>
            <a:p>
              <a:r>
                <a:rPr lang="en-US" sz="1600" dirty="0"/>
                <a:t>       </a:t>
              </a:r>
              <a:r>
                <a:rPr lang="en-US" sz="1600" b="1" dirty="0"/>
                <a:t> </a:t>
              </a:r>
              <a:r>
                <a:rPr lang="en-US" sz="1600" b="1" dirty="0">
                  <a:highlight>
                    <a:srgbClr val="FBE9A8"/>
                  </a:highlight>
                </a:rPr>
                <a:t>#Extract values from the row</a:t>
              </a:r>
            </a:p>
            <a:p>
              <a:r>
                <a:rPr lang="en-US" sz="1600" dirty="0"/>
                <a:t>        vid = row[0]</a:t>
              </a:r>
            </a:p>
            <a:p>
              <a:r>
                <a:rPr lang="en-US" sz="1600" dirty="0"/>
                <a:t>        make = row[1]</a:t>
              </a:r>
            </a:p>
            <a:p>
              <a:r>
                <a:rPr lang="en-US" sz="1600" dirty="0"/>
                <a:t>        model = row[2]</a:t>
              </a:r>
            </a:p>
            <a:p>
              <a:r>
                <a:rPr lang="en-US" sz="1600" dirty="0"/>
                <a:t>        price = </a:t>
              </a:r>
              <a:r>
                <a:rPr lang="en-US" sz="1600" b="1" dirty="0">
                  <a:solidFill>
                    <a:srgbClr val="00B0F0"/>
                  </a:solidFill>
                </a:rPr>
                <a:t>float</a:t>
              </a:r>
              <a:r>
                <a:rPr lang="en-US" sz="1600" dirty="0"/>
                <a:t>(row[3])</a:t>
              </a:r>
            </a:p>
            <a:p>
              <a:endParaRPr lang="en-US" sz="1600" dirty="0"/>
            </a:p>
            <a:p>
              <a:r>
                <a:rPr lang="en-US" sz="1600" dirty="0"/>
                <a:t>        #Perform calc</a:t>
              </a:r>
            </a:p>
            <a:p>
              <a:r>
                <a:rPr lang="en-US" sz="1600" dirty="0"/>
                <a:t>        new_price = price * .90</a:t>
              </a:r>
            </a:p>
            <a:p>
              <a:endParaRPr lang="en-US" sz="1600" dirty="0"/>
            </a:p>
            <a:p>
              <a:r>
                <a:rPr lang="en-US" sz="1600" dirty="0"/>
                <a:t>        #Display data</a:t>
              </a:r>
            </a:p>
            <a:p>
              <a:r>
                <a:rPr lang="en-US" sz="1600" dirty="0"/>
                <a:t>        print(vid, make, model, price, new_price)</a:t>
              </a:r>
            </a:p>
            <a:p>
              <a:endParaRPr lang="en-US" sz="1600" dirty="0"/>
            </a:p>
            <a:p>
              <a:r>
                <a:rPr lang="en-US" sz="1200" dirty="0"/>
                <a:t>    </a:t>
              </a:r>
              <a:r>
                <a:rPr lang="en-US" sz="1400" dirty="0"/>
                <a:t>#Close the file</a:t>
              </a:r>
            </a:p>
            <a:p>
              <a:r>
                <a:rPr lang="en-US" sz="1400" dirty="0"/>
                <a:t>    infile.close()</a:t>
              </a:r>
            </a:p>
            <a:p>
              <a:endParaRPr lang="en-US" sz="1400" dirty="0"/>
            </a:p>
            <a:p>
              <a:r>
                <a:rPr lang="en-US" sz="1400" dirty="0"/>
                <a:t>main()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A91A3B0-B515-40ED-8FDE-CA137928A10B}"/>
                </a:ext>
              </a:extLst>
            </p:cNvPr>
            <p:cNvGrpSpPr/>
            <p:nvPr/>
          </p:nvGrpSpPr>
          <p:grpSpPr>
            <a:xfrm>
              <a:off x="2468880" y="3586345"/>
              <a:ext cx="2194560" cy="830997"/>
              <a:chOff x="2766460" y="1606885"/>
              <a:chExt cx="2194560" cy="83099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CD7CBC6-9721-4751-A34C-5A0451353E9F}"/>
                  </a:ext>
                </a:extLst>
              </p:cNvPr>
              <p:cNvSpPr txBox="1"/>
              <p:nvPr/>
            </p:nvSpPr>
            <p:spPr>
              <a:xfrm>
                <a:off x="2766460" y="1606885"/>
                <a:ext cx="13927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Convert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Numbers!</a:t>
                </a: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(except codes like VID)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3DF72B4-6BB7-4042-AC16-E1E2B92A4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6300" y="1718780"/>
                <a:ext cx="934720" cy="17272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9440561-7872-40AE-A4D4-554639510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58" y="5109845"/>
            <a:ext cx="4102568" cy="7931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B169C1-3DB7-4249-95EA-7D6730FDCF54}"/>
              </a:ext>
            </a:extLst>
          </p:cNvPr>
          <p:cNvSpPr txBox="1"/>
          <p:nvPr/>
        </p:nvSpPr>
        <p:spPr>
          <a:xfrm>
            <a:off x="8178800" y="863600"/>
            <a:ext cx="3086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vehicles2.csv - has an extra column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ABCB4A-5FB2-4615-80EC-AA7C25376CE3}"/>
              </a:ext>
            </a:extLst>
          </p:cNvPr>
          <p:cNvSpPr txBox="1"/>
          <p:nvPr/>
        </p:nvSpPr>
        <p:spPr>
          <a:xfrm>
            <a:off x="5496560" y="5953760"/>
            <a:ext cx="6575839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print(format(fields[0],'3'), format(fields[1],'6'), format(fields[2],'7'), format(fields[3],'^10'), format('New Price','^10') )</a:t>
            </a:r>
          </a:p>
          <a:p>
            <a:r>
              <a:rPr lang="en-US" sz="1050" dirty="0"/>
              <a:t>print(format(vid,'3'), format(make,'6'), format(model,'7'), format(price,'10,.2f'), format(new_price,'10,.2f'))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9EE29B-CCD0-4101-B580-78A503B9B1C4}"/>
              </a:ext>
            </a:extLst>
          </p:cNvPr>
          <p:cNvGrpSpPr/>
          <p:nvPr/>
        </p:nvGrpSpPr>
        <p:grpSpPr>
          <a:xfrm>
            <a:off x="2336801" y="1365048"/>
            <a:ext cx="1981199" cy="1200329"/>
            <a:chOff x="802641" y="3356408"/>
            <a:chExt cx="1981199" cy="1200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A29756-FD6A-4A9F-99A3-3BFAC372AEEC}"/>
                </a:ext>
              </a:extLst>
            </p:cNvPr>
            <p:cNvSpPr txBox="1"/>
            <p:nvPr/>
          </p:nvSpPr>
          <p:spPr>
            <a:xfrm>
              <a:off x="802641" y="3356408"/>
              <a:ext cx="1239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next()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Returns the current row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&amp; moves the iterator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</a:rPr>
                <a:t>to the next row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182018-7EAE-48E8-8967-08A7B386A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3535680"/>
              <a:ext cx="955040" cy="4267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41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7A5F4E-C4C3-4867-9FDF-ACCA6363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a CSV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16D47-9A5B-4390-95DB-6140164D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B4013-501C-4425-96BA-247879A25E6B}"/>
              </a:ext>
            </a:extLst>
          </p:cNvPr>
          <p:cNvSpPr txBox="1"/>
          <p:nvPr/>
        </p:nvSpPr>
        <p:spPr>
          <a:xfrm>
            <a:off x="7902226" y="4521200"/>
            <a:ext cx="3986784" cy="1200329"/>
          </a:xfrm>
          <a:custGeom>
            <a:avLst/>
            <a:gdLst>
              <a:gd name="connsiteX0" fmla="*/ 0 w 3986784"/>
              <a:gd name="connsiteY0" fmla="*/ 0 h 1200329"/>
              <a:gd name="connsiteX1" fmla="*/ 449937 w 3986784"/>
              <a:gd name="connsiteY1" fmla="*/ 0 h 1200329"/>
              <a:gd name="connsiteX2" fmla="*/ 939742 w 3986784"/>
              <a:gd name="connsiteY2" fmla="*/ 0 h 1200329"/>
              <a:gd name="connsiteX3" fmla="*/ 1589018 w 3986784"/>
              <a:gd name="connsiteY3" fmla="*/ 0 h 1200329"/>
              <a:gd name="connsiteX4" fmla="*/ 2238294 w 3986784"/>
              <a:gd name="connsiteY4" fmla="*/ 0 h 1200329"/>
              <a:gd name="connsiteX5" fmla="*/ 2728099 w 3986784"/>
              <a:gd name="connsiteY5" fmla="*/ 0 h 1200329"/>
              <a:gd name="connsiteX6" fmla="*/ 3337508 w 3986784"/>
              <a:gd name="connsiteY6" fmla="*/ 0 h 1200329"/>
              <a:gd name="connsiteX7" fmla="*/ 3986784 w 3986784"/>
              <a:gd name="connsiteY7" fmla="*/ 0 h 1200329"/>
              <a:gd name="connsiteX8" fmla="*/ 3986784 w 3986784"/>
              <a:gd name="connsiteY8" fmla="*/ 412113 h 1200329"/>
              <a:gd name="connsiteX9" fmla="*/ 3986784 w 3986784"/>
              <a:gd name="connsiteY9" fmla="*/ 812223 h 1200329"/>
              <a:gd name="connsiteX10" fmla="*/ 3986784 w 3986784"/>
              <a:gd name="connsiteY10" fmla="*/ 1200329 h 1200329"/>
              <a:gd name="connsiteX11" fmla="*/ 3496979 w 3986784"/>
              <a:gd name="connsiteY11" fmla="*/ 1200329 h 1200329"/>
              <a:gd name="connsiteX12" fmla="*/ 3047042 w 3986784"/>
              <a:gd name="connsiteY12" fmla="*/ 1200329 h 1200329"/>
              <a:gd name="connsiteX13" fmla="*/ 2557237 w 3986784"/>
              <a:gd name="connsiteY13" fmla="*/ 1200329 h 1200329"/>
              <a:gd name="connsiteX14" fmla="*/ 1987697 w 3986784"/>
              <a:gd name="connsiteY14" fmla="*/ 1200329 h 1200329"/>
              <a:gd name="connsiteX15" fmla="*/ 1418156 w 3986784"/>
              <a:gd name="connsiteY15" fmla="*/ 1200329 h 1200329"/>
              <a:gd name="connsiteX16" fmla="*/ 968219 w 3986784"/>
              <a:gd name="connsiteY16" fmla="*/ 1200329 h 1200329"/>
              <a:gd name="connsiteX17" fmla="*/ 0 w 3986784"/>
              <a:gd name="connsiteY17" fmla="*/ 1200329 h 1200329"/>
              <a:gd name="connsiteX18" fmla="*/ 0 w 3986784"/>
              <a:gd name="connsiteY18" fmla="*/ 788216 h 1200329"/>
              <a:gd name="connsiteX19" fmla="*/ 0 w 3986784"/>
              <a:gd name="connsiteY19" fmla="*/ 400110 h 1200329"/>
              <a:gd name="connsiteX20" fmla="*/ 0 w 3986784"/>
              <a:gd name="connsiteY2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86784" h="1200329" extrusionOk="0">
                <a:moveTo>
                  <a:pt x="0" y="0"/>
                </a:moveTo>
                <a:cubicBezTo>
                  <a:pt x="214978" y="-35802"/>
                  <a:pt x="289703" y="24755"/>
                  <a:pt x="449937" y="0"/>
                </a:cubicBezTo>
                <a:cubicBezTo>
                  <a:pt x="610171" y="-24755"/>
                  <a:pt x="749638" y="33020"/>
                  <a:pt x="939742" y="0"/>
                </a:cubicBezTo>
                <a:cubicBezTo>
                  <a:pt x="1129846" y="-33020"/>
                  <a:pt x="1329012" y="50063"/>
                  <a:pt x="1589018" y="0"/>
                </a:cubicBezTo>
                <a:cubicBezTo>
                  <a:pt x="1849024" y="-50063"/>
                  <a:pt x="2074787" y="48740"/>
                  <a:pt x="2238294" y="0"/>
                </a:cubicBezTo>
                <a:cubicBezTo>
                  <a:pt x="2401801" y="-48740"/>
                  <a:pt x="2601279" y="35765"/>
                  <a:pt x="2728099" y="0"/>
                </a:cubicBezTo>
                <a:cubicBezTo>
                  <a:pt x="2854919" y="-35765"/>
                  <a:pt x="3181272" y="26061"/>
                  <a:pt x="3337508" y="0"/>
                </a:cubicBezTo>
                <a:cubicBezTo>
                  <a:pt x="3493744" y="-26061"/>
                  <a:pt x="3844628" y="63079"/>
                  <a:pt x="3986784" y="0"/>
                </a:cubicBezTo>
                <a:cubicBezTo>
                  <a:pt x="3998303" y="106238"/>
                  <a:pt x="3953832" y="285777"/>
                  <a:pt x="3986784" y="412113"/>
                </a:cubicBezTo>
                <a:cubicBezTo>
                  <a:pt x="4019736" y="538449"/>
                  <a:pt x="3940473" y="676323"/>
                  <a:pt x="3986784" y="812223"/>
                </a:cubicBezTo>
                <a:cubicBezTo>
                  <a:pt x="4033095" y="948123"/>
                  <a:pt x="3943341" y="1075649"/>
                  <a:pt x="3986784" y="1200329"/>
                </a:cubicBezTo>
                <a:cubicBezTo>
                  <a:pt x="3837312" y="1234786"/>
                  <a:pt x="3671462" y="1176447"/>
                  <a:pt x="3496979" y="1200329"/>
                </a:cubicBezTo>
                <a:cubicBezTo>
                  <a:pt x="3322496" y="1224211"/>
                  <a:pt x="3179802" y="1169154"/>
                  <a:pt x="3047042" y="1200329"/>
                </a:cubicBezTo>
                <a:cubicBezTo>
                  <a:pt x="2914282" y="1231504"/>
                  <a:pt x="2763199" y="1173574"/>
                  <a:pt x="2557237" y="1200329"/>
                </a:cubicBezTo>
                <a:cubicBezTo>
                  <a:pt x="2351275" y="1227084"/>
                  <a:pt x="2268775" y="1193345"/>
                  <a:pt x="1987697" y="1200329"/>
                </a:cubicBezTo>
                <a:cubicBezTo>
                  <a:pt x="1706619" y="1207313"/>
                  <a:pt x="1701494" y="1147707"/>
                  <a:pt x="1418156" y="1200329"/>
                </a:cubicBezTo>
                <a:cubicBezTo>
                  <a:pt x="1134818" y="1252951"/>
                  <a:pt x="1067908" y="1172934"/>
                  <a:pt x="968219" y="1200329"/>
                </a:cubicBezTo>
                <a:cubicBezTo>
                  <a:pt x="868530" y="1227724"/>
                  <a:pt x="372285" y="1100935"/>
                  <a:pt x="0" y="1200329"/>
                </a:cubicBezTo>
                <a:cubicBezTo>
                  <a:pt x="-36668" y="1019672"/>
                  <a:pt x="47480" y="913707"/>
                  <a:pt x="0" y="788216"/>
                </a:cubicBezTo>
                <a:cubicBezTo>
                  <a:pt x="-47480" y="662725"/>
                  <a:pt x="38575" y="588002"/>
                  <a:pt x="0" y="400110"/>
                </a:cubicBezTo>
                <a:cubicBezTo>
                  <a:pt x="-38575" y="212218"/>
                  <a:pt x="43496" y="16333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while</a:t>
            </a:r>
            <a:r>
              <a:rPr lang="en-US" sz="1800" dirty="0"/>
              <a:t> cont != 'n':</a:t>
            </a:r>
          </a:p>
          <a:p>
            <a:r>
              <a:rPr lang="en-US" b="1" dirty="0"/>
              <a:t>    ….</a:t>
            </a:r>
          </a:p>
          <a:p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</a:rPr>
              <a:t>writer</a:t>
            </a:r>
            <a:r>
              <a:rPr lang="en-US" sz="1800" dirty="0" err="1"/>
              <a:t>.</a:t>
            </a:r>
            <a:r>
              <a:rPr lang="en-US" sz="1800" b="1" dirty="0" err="1"/>
              <a:t>writerow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new_row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16E584-61AA-4935-8E31-2267477C26CA}"/>
              </a:ext>
            </a:extLst>
          </p:cNvPr>
          <p:cNvSpPr txBox="1"/>
          <p:nvPr/>
        </p:nvSpPr>
        <p:spPr>
          <a:xfrm>
            <a:off x="7902226" y="2765392"/>
            <a:ext cx="3986784" cy="369332"/>
          </a:xfrm>
          <a:custGeom>
            <a:avLst/>
            <a:gdLst>
              <a:gd name="connsiteX0" fmla="*/ 0 w 3986784"/>
              <a:gd name="connsiteY0" fmla="*/ 0 h 369332"/>
              <a:gd name="connsiteX1" fmla="*/ 529673 w 3986784"/>
              <a:gd name="connsiteY1" fmla="*/ 0 h 369332"/>
              <a:gd name="connsiteX2" fmla="*/ 1099213 w 3986784"/>
              <a:gd name="connsiteY2" fmla="*/ 0 h 369332"/>
              <a:gd name="connsiteX3" fmla="*/ 1668754 w 3986784"/>
              <a:gd name="connsiteY3" fmla="*/ 0 h 369332"/>
              <a:gd name="connsiteX4" fmla="*/ 2318030 w 3986784"/>
              <a:gd name="connsiteY4" fmla="*/ 0 h 369332"/>
              <a:gd name="connsiteX5" fmla="*/ 2887571 w 3986784"/>
              <a:gd name="connsiteY5" fmla="*/ 0 h 369332"/>
              <a:gd name="connsiteX6" fmla="*/ 3377376 w 3986784"/>
              <a:gd name="connsiteY6" fmla="*/ 0 h 369332"/>
              <a:gd name="connsiteX7" fmla="*/ 3986784 w 3986784"/>
              <a:gd name="connsiteY7" fmla="*/ 0 h 369332"/>
              <a:gd name="connsiteX8" fmla="*/ 3986784 w 3986784"/>
              <a:gd name="connsiteY8" fmla="*/ 369332 h 369332"/>
              <a:gd name="connsiteX9" fmla="*/ 3337508 w 3986784"/>
              <a:gd name="connsiteY9" fmla="*/ 369332 h 369332"/>
              <a:gd name="connsiteX10" fmla="*/ 2728099 w 3986784"/>
              <a:gd name="connsiteY10" fmla="*/ 369332 h 369332"/>
              <a:gd name="connsiteX11" fmla="*/ 2278162 w 3986784"/>
              <a:gd name="connsiteY11" fmla="*/ 369332 h 369332"/>
              <a:gd name="connsiteX12" fmla="*/ 1628886 w 3986784"/>
              <a:gd name="connsiteY12" fmla="*/ 369332 h 369332"/>
              <a:gd name="connsiteX13" fmla="*/ 1059345 w 3986784"/>
              <a:gd name="connsiteY13" fmla="*/ 369332 h 369332"/>
              <a:gd name="connsiteX14" fmla="*/ 0 w 3986784"/>
              <a:gd name="connsiteY14" fmla="*/ 369332 h 369332"/>
              <a:gd name="connsiteX15" fmla="*/ 0 w 3986784"/>
              <a:gd name="connsiteY1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6784" h="369332" extrusionOk="0">
                <a:moveTo>
                  <a:pt x="0" y="0"/>
                </a:moveTo>
                <a:cubicBezTo>
                  <a:pt x="208957" y="-61611"/>
                  <a:pt x="315783" y="60556"/>
                  <a:pt x="529673" y="0"/>
                </a:cubicBezTo>
                <a:cubicBezTo>
                  <a:pt x="743563" y="-60556"/>
                  <a:pt x="943019" y="19687"/>
                  <a:pt x="1099213" y="0"/>
                </a:cubicBezTo>
                <a:cubicBezTo>
                  <a:pt x="1255407" y="-19687"/>
                  <a:pt x="1521815" y="36831"/>
                  <a:pt x="1668754" y="0"/>
                </a:cubicBezTo>
                <a:cubicBezTo>
                  <a:pt x="1815693" y="-36831"/>
                  <a:pt x="2110625" y="20043"/>
                  <a:pt x="2318030" y="0"/>
                </a:cubicBezTo>
                <a:cubicBezTo>
                  <a:pt x="2525435" y="-20043"/>
                  <a:pt x="2655910" y="27579"/>
                  <a:pt x="2887571" y="0"/>
                </a:cubicBezTo>
                <a:cubicBezTo>
                  <a:pt x="3119232" y="-27579"/>
                  <a:pt x="3237793" y="56685"/>
                  <a:pt x="3377376" y="0"/>
                </a:cubicBezTo>
                <a:cubicBezTo>
                  <a:pt x="3516959" y="-56685"/>
                  <a:pt x="3735376" y="69204"/>
                  <a:pt x="3986784" y="0"/>
                </a:cubicBezTo>
                <a:cubicBezTo>
                  <a:pt x="4004607" y="159558"/>
                  <a:pt x="3952967" y="224765"/>
                  <a:pt x="3986784" y="369332"/>
                </a:cubicBezTo>
                <a:cubicBezTo>
                  <a:pt x="3811825" y="439383"/>
                  <a:pt x="3619705" y="317116"/>
                  <a:pt x="3337508" y="369332"/>
                </a:cubicBezTo>
                <a:cubicBezTo>
                  <a:pt x="3055311" y="421548"/>
                  <a:pt x="2882805" y="331201"/>
                  <a:pt x="2728099" y="369332"/>
                </a:cubicBezTo>
                <a:cubicBezTo>
                  <a:pt x="2573393" y="407463"/>
                  <a:pt x="2371857" y="328111"/>
                  <a:pt x="2278162" y="369332"/>
                </a:cubicBezTo>
                <a:cubicBezTo>
                  <a:pt x="2184467" y="410553"/>
                  <a:pt x="1936084" y="344416"/>
                  <a:pt x="1628886" y="369332"/>
                </a:cubicBezTo>
                <a:cubicBezTo>
                  <a:pt x="1321688" y="394248"/>
                  <a:pt x="1271503" y="324840"/>
                  <a:pt x="1059345" y="369332"/>
                </a:cubicBezTo>
                <a:cubicBezTo>
                  <a:pt x="847187" y="413824"/>
                  <a:pt x="358426" y="314880"/>
                  <a:pt x="0" y="369332"/>
                </a:cubicBezTo>
                <a:cubicBezTo>
                  <a:pt x="-7122" y="273596"/>
                  <a:pt x="5632" y="11232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372033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outfile</a:t>
            </a:r>
            <a:r>
              <a:rPr lang="en-US" sz="1800" dirty="0"/>
              <a:t> =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open</a:t>
            </a:r>
            <a:r>
              <a:rPr lang="en-US" sz="1800" dirty="0"/>
              <a:t>(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CSVFILE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'w'</a:t>
            </a:r>
            <a:r>
              <a:rPr lang="en-US" sz="1800" b="1" dirty="0"/>
              <a:t>, </a:t>
            </a:r>
            <a:r>
              <a:rPr lang="en-US" sz="1800" dirty="0"/>
              <a:t>newline='')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194A72-435B-448C-AFB2-817AC83F9F21}"/>
              </a:ext>
            </a:extLst>
          </p:cNvPr>
          <p:cNvSpPr txBox="1"/>
          <p:nvPr/>
        </p:nvSpPr>
        <p:spPr>
          <a:xfrm>
            <a:off x="7902226" y="3389296"/>
            <a:ext cx="3986784" cy="369332"/>
          </a:xfrm>
          <a:custGeom>
            <a:avLst/>
            <a:gdLst>
              <a:gd name="connsiteX0" fmla="*/ 0 w 3986784"/>
              <a:gd name="connsiteY0" fmla="*/ 0 h 369332"/>
              <a:gd name="connsiteX1" fmla="*/ 649276 w 3986784"/>
              <a:gd name="connsiteY1" fmla="*/ 0 h 369332"/>
              <a:gd name="connsiteX2" fmla="*/ 1099213 w 3986784"/>
              <a:gd name="connsiteY2" fmla="*/ 0 h 369332"/>
              <a:gd name="connsiteX3" fmla="*/ 1628886 w 3986784"/>
              <a:gd name="connsiteY3" fmla="*/ 0 h 369332"/>
              <a:gd name="connsiteX4" fmla="*/ 2078823 w 3986784"/>
              <a:gd name="connsiteY4" fmla="*/ 0 h 369332"/>
              <a:gd name="connsiteX5" fmla="*/ 2728099 w 3986784"/>
              <a:gd name="connsiteY5" fmla="*/ 0 h 369332"/>
              <a:gd name="connsiteX6" fmla="*/ 3377376 w 3986784"/>
              <a:gd name="connsiteY6" fmla="*/ 0 h 369332"/>
              <a:gd name="connsiteX7" fmla="*/ 3986784 w 3986784"/>
              <a:gd name="connsiteY7" fmla="*/ 0 h 369332"/>
              <a:gd name="connsiteX8" fmla="*/ 3986784 w 3986784"/>
              <a:gd name="connsiteY8" fmla="*/ 369332 h 369332"/>
              <a:gd name="connsiteX9" fmla="*/ 3457111 w 3986784"/>
              <a:gd name="connsiteY9" fmla="*/ 369332 h 369332"/>
              <a:gd name="connsiteX10" fmla="*/ 2807835 w 3986784"/>
              <a:gd name="connsiteY10" fmla="*/ 369332 h 369332"/>
              <a:gd name="connsiteX11" fmla="*/ 2198427 w 3986784"/>
              <a:gd name="connsiteY11" fmla="*/ 369332 h 369332"/>
              <a:gd name="connsiteX12" fmla="*/ 1668754 w 3986784"/>
              <a:gd name="connsiteY12" fmla="*/ 369332 h 369332"/>
              <a:gd name="connsiteX13" fmla="*/ 1218817 w 3986784"/>
              <a:gd name="connsiteY13" fmla="*/ 369332 h 369332"/>
              <a:gd name="connsiteX14" fmla="*/ 609408 w 3986784"/>
              <a:gd name="connsiteY14" fmla="*/ 369332 h 369332"/>
              <a:gd name="connsiteX15" fmla="*/ 0 w 3986784"/>
              <a:gd name="connsiteY15" fmla="*/ 369332 h 369332"/>
              <a:gd name="connsiteX16" fmla="*/ 0 w 3986784"/>
              <a:gd name="connsiteY1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86784" h="369332" extrusionOk="0">
                <a:moveTo>
                  <a:pt x="0" y="0"/>
                </a:moveTo>
                <a:cubicBezTo>
                  <a:pt x="261352" y="-6702"/>
                  <a:pt x="455022" y="39213"/>
                  <a:pt x="649276" y="0"/>
                </a:cubicBezTo>
                <a:cubicBezTo>
                  <a:pt x="843530" y="-39213"/>
                  <a:pt x="963403" y="24430"/>
                  <a:pt x="1099213" y="0"/>
                </a:cubicBezTo>
                <a:cubicBezTo>
                  <a:pt x="1235023" y="-24430"/>
                  <a:pt x="1445939" y="60803"/>
                  <a:pt x="1628886" y="0"/>
                </a:cubicBezTo>
                <a:cubicBezTo>
                  <a:pt x="1811833" y="-60803"/>
                  <a:pt x="1897548" y="27086"/>
                  <a:pt x="2078823" y="0"/>
                </a:cubicBezTo>
                <a:cubicBezTo>
                  <a:pt x="2260098" y="-27086"/>
                  <a:pt x="2455011" y="35830"/>
                  <a:pt x="2728099" y="0"/>
                </a:cubicBezTo>
                <a:cubicBezTo>
                  <a:pt x="3001187" y="-35830"/>
                  <a:pt x="3143712" y="28075"/>
                  <a:pt x="3377376" y="0"/>
                </a:cubicBezTo>
                <a:cubicBezTo>
                  <a:pt x="3611040" y="-28075"/>
                  <a:pt x="3849389" y="52960"/>
                  <a:pt x="3986784" y="0"/>
                </a:cubicBezTo>
                <a:cubicBezTo>
                  <a:pt x="4024383" y="124134"/>
                  <a:pt x="3979065" y="275085"/>
                  <a:pt x="3986784" y="369332"/>
                </a:cubicBezTo>
                <a:cubicBezTo>
                  <a:pt x="3739030" y="374509"/>
                  <a:pt x="3712692" y="320781"/>
                  <a:pt x="3457111" y="369332"/>
                </a:cubicBezTo>
                <a:cubicBezTo>
                  <a:pt x="3201530" y="417883"/>
                  <a:pt x="2979818" y="338799"/>
                  <a:pt x="2807835" y="369332"/>
                </a:cubicBezTo>
                <a:cubicBezTo>
                  <a:pt x="2635852" y="399865"/>
                  <a:pt x="2377054" y="306350"/>
                  <a:pt x="2198427" y="369332"/>
                </a:cubicBezTo>
                <a:cubicBezTo>
                  <a:pt x="2019800" y="432314"/>
                  <a:pt x="1886100" y="337319"/>
                  <a:pt x="1668754" y="369332"/>
                </a:cubicBezTo>
                <a:cubicBezTo>
                  <a:pt x="1451408" y="401345"/>
                  <a:pt x="1312089" y="340139"/>
                  <a:pt x="1218817" y="369332"/>
                </a:cubicBezTo>
                <a:cubicBezTo>
                  <a:pt x="1125545" y="398525"/>
                  <a:pt x="777440" y="347852"/>
                  <a:pt x="609408" y="369332"/>
                </a:cubicBezTo>
                <a:cubicBezTo>
                  <a:pt x="441376" y="390812"/>
                  <a:pt x="199116" y="298983"/>
                  <a:pt x="0" y="369332"/>
                </a:cubicBezTo>
                <a:cubicBezTo>
                  <a:pt x="-8152" y="194921"/>
                  <a:pt x="9791" y="14789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2204009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writer</a:t>
            </a:r>
            <a:r>
              <a:rPr lang="en-US" sz="1800" dirty="0"/>
              <a:t> = csv.writer(</a:t>
            </a:r>
            <a:r>
              <a:rPr lang="en-US" sz="1800" b="1" dirty="0">
                <a:solidFill>
                  <a:srgbClr val="00B0F0"/>
                </a:solidFill>
              </a:rPr>
              <a:t>outfile</a:t>
            </a:r>
            <a:r>
              <a:rPr lang="en-US" sz="1800" dirty="0"/>
              <a:t>, delimiter = ',')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A315A7-1A65-42BC-A917-8B62FFA6F5D5}"/>
              </a:ext>
            </a:extLst>
          </p:cNvPr>
          <p:cNvSpPr txBox="1"/>
          <p:nvPr/>
        </p:nvSpPr>
        <p:spPr>
          <a:xfrm>
            <a:off x="7902226" y="1810352"/>
            <a:ext cx="3986784" cy="369332"/>
          </a:xfrm>
          <a:custGeom>
            <a:avLst/>
            <a:gdLst>
              <a:gd name="connsiteX0" fmla="*/ 0 w 3986784"/>
              <a:gd name="connsiteY0" fmla="*/ 0 h 369332"/>
              <a:gd name="connsiteX1" fmla="*/ 529673 w 3986784"/>
              <a:gd name="connsiteY1" fmla="*/ 0 h 369332"/>
              <a:gd name="connsiteX2" fmla="*/ 1099213 w 3986784"/>
              <a:gd name="connsiteY2" fmla="*/ 0 h 369332"/>
              <a:gd name="connsiteX3" fmla="*/ 1668754 w 3986784"/>
              <a:gd name="connsiteY3" fmla="*/ 0 h 369332"/>
              <a:gd name="connsiteX4" fmla="*/ 2318030 w 3986784"/>
              <a:gd name="connsiteY4" fmla="*/ 0 h 369332"/>
              <a:gd name="connsiteX5" fmla="*/ 2887571 w 3986784"/>
              <a:gd name="connsiteY5" fmla="*/ 0 h 369332"/>
              <a:gd name="connsiteX6" fmla="*/ 3377376 w 3986784"/>
              <a:gd name="connsiteY6" fmla="*/ 0 h 369332"/>
              <a:gd name="connsiteX7" fmla="*/ 3986784 w 3986784"/>
              <a:gd name="connsiteY7" fmla="*/ 0 h 369332"/>
              <a:gd name="connsiteX8" fmla="*/ 3986784 w 3986784"/>
              <a:gd name="connsiteY8" fmla="*/ 369332 h 369332"/>
              <a:gd name="connsiteX9" fmla="*/ 3337508 w 3986784"/>
              <a:gd name="connsiteY9" fmla="*/ 369332 h 369332"/>
              <a:gd name="connsiteX10" fmla="*/ 2728099 w 3986784"/>
              <a:gd name="connsiteY10" fmla="*/ 369332 h 369332"/>
              <a:gd name="connsiteX11" fmla="*/ 2278162 w 3986784"/>
              <a:gd name="connsiteY11" fmla="*/ 369332 h 369332"/>
              <a:gd name="connsiteX12" fmla="*/ 1628886 w 3986784"/>
              <a:gd name="connsiteY12" fmla="*/ 369332 h 369332"/>
              <a:gd name="connsiteX13" fmla="*/ 1059345 w 3986784"/>
              <a:gd name="connsiteY13" fmla="*/ 369332 h 369332"/>
              <a:gd name="connsiteX14" fmla="*/ 0 w 3986784"/>
              <a:gd name="connsiteY14" fmla="*/ 369332 h 369332"/>
              <a:gd name="connsiteX15" fmla="*/ 0 w 3986784"/>
              <a:gd name="connsiteY1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6784" h="369332" extrusionOk="0">
                <a:moveTo>
                  <a:pt x="0" y="0"/>
                </a:moveTo>
                <a:cubicBezTo>
                  <a:pt x="208957" y="-61611"/>
                  <a:pt x="315783" y="60556"/>
                  <a:pt x="529673" y="0"/>
                </a:cubicBezTo>
                <a:cubicBezTo>
                  <a:pt x="743563" y="-60556"/>
                  <a:pt x="943019" y="19687"/>
                  <a:pt x="1099213" y="0"/>
                </a:cubicBezTo>
                <a:cubicBezTo>
                  <a:pt x="1255407" y="-19687"/>
                  <a:pt x="1521815" y="36831"/>
                  <a:pt x="1668754" y="0"/>
                </a:cubicBezTo>
                <a:cubicBezTo>
                  <a:pt x="1815693" y="-36831"/>
                  <a:pt x="2110625" y="20043"/>
                  <a:pt x="2318030" y="0"/>
                </a:cubicBezTo>
                <a:cubicBezTo>
                  <a:pt x="2525435" y="-20043"/>
                  <a:pt x="2655910" y="27579"/>
                  <a:pt x="2887571" y="0"/>
                </a:cubicBezTo>
                <a:cubicBezTo>
                  <a:pt x="3119232" y="-27579"/>
                  <a:pt x="3237793" y="56685"/>
                  <a:pt x="3377376" y="0"/>
                </a:cubicBezTo>
                <a:cubicBezTo>
                  <a:pt x="3516959" y="-56685"/>
                  <a:pt x="3735376" y="69204"/>
                  <a:pt x="3986784" y="0"/>
                </a:cubicBezTo>
                <a:cubicBezTo>
                  <a:pt x="4004607" y="159558"/>
                  <a:pt x="3952967" y="224765"/>
                  <a:pt x="3986784" y="369332"/>
                </a:cubicBezTo>
                <a:cubicBezTo>
                  <a:pt x="3811825" y="439383"/>
                  <a:pt x="3619705" y="317116"/>
                  <a:pt x="3337508" y="369332"/>
                </a:cubicBezTo>
                <a:cubicBezTo>
                  <a:pt x="3055311" y="421548"/>
                  <a:pt x="2882805" y="331201"/>
                  <a:pt x="2728099" y="369332"/>
                </a:cubicBezTo>
                <a:cubicBezTo>
                  <a:pt x="2573393" y="407463"/>
                  <a:pt x="2371857" y="328111"/>
                  <a:pt x="2278162" y="369332"/>
                </a:cubicBezTo>
                <a:cubicBezTo>
                  <a:pt x="2184467" y="410553"/>
                  <a:pt x="1936084" y="344416"/>
                  <a:pt x="1628886" y="369332"/>
                </a:cubicBezTo>
                <a:cubicBezTo>
                  <a:pt x="1321688" y="394248"/>
                  <a:pt x="1271503" y="324840"/>
                  <a:pt x="1059345" y="369332"/>
                </a:cubicBezTo>
                <a:cubicBezTo>
                  <a:pt x="847187" y="413824"/>
                  <a:pt x="358426" y="314880"/>
                  <a:pt x="0" y="369332"/>
                </a:cubicBezTo>
                <a:cubicBezTo>
                  <a:pt x="-7122" y="273596"/>
                  <a:pt x="5632" y="11232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372033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CSVFILE</a:t>
            </a:r>
            <a:r>
              <a:rPr lang="en-US" sz="1800" dirty="0"/>
              <a:t> = 'vehicles.csv'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7D4318-93B3-4565-BB5D-DF0C1EC670BE}"/>
              </a:ext>
            </a:extLst>
          </p:cNvPr>
          <p:cNvSpPr txBox="1"/>
          <p:nvPr/>
        </p:nvSpPr>
        <p:spPr>
          <a:xfrm>
            <a:off x="8763994" y="1056640"/>
            <a:ext cx="22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Programming Logic to</a:t>
            </a:r>
          </a:p>
          <a:p>
            <a:pPr algn="ctr"/>
            <a:r>
              <a:rPr lang="en-US" b="1" dirty="0"/>
              <a:t>start WRITING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E58623-04A7-46E3-9C46-996AAB888467}"/>
              </a:ext>
            </a:extLst>
          </p:cNvPr>
          <p:cNvGrpSpPr/>
          <p:nvPr/>
        </p:nvGrpSpPr>
        <p:grpSpPr>
          <a:xfrm>
            <a:off x="765289" y="1891632"/>
            <a:ext cx="5929790" cy="2058571"/>
            <a:chOff x="1039609" y="4563712"/>
            <a:chExt cx="5929790" cy="205857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8386A3-E6D1-4361-89BF-B9DE1C7B662A}"/>
                </a:ext>
              </a:extLst>
            </p:cNvPr>
            <p:cNvGrpSpPr/>
            <p:nvPr/>
          </p:nvGrpSpPr>
          <p:grpSpPr>
            <a:xfrm>
              <a:off x="2399120" y="4584032"/>
              <a:ext cx="2420406" cy="2038251"/>
              <a:chOff x="7470834" y="914400"/>
              <a:chExt cx="2082050" cy="2038251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B184EB0-FB72-4F80-8F51-A3BBAB8B6328}"/>
                  </a:ext>
                </a:extLst>
              </p:cNvPr>
              <p:cNvSpPr/>
              <p:nvPr/>
            </p:nvSpPr>
            <p:spPr>
              <a:xfrm>
                <a:off x="8056880" y="1727200"/>
                <a:ext cx="985746" cy="59944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7872E8-43F4-49BF-971B-0FAB92A8234E}"/>
                  </a:ext>
                </a:extLst>
              </p:cNvPr>
              <p:cNvSpPr txBox="1"/>
              <p:nvPr/>
            </p:nvSpPr>
            <p:spPr>
              <a:xfrm>
                <a:off x="8128414" y="2306320"/>
                <a:ext cx="9462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F0"/>
                    </a:solidFill>
                  </a:rPr>
                  <a:t>outfile</a:t>
                </a:r>
              </a:p>
              <a:p>
                <a:pPr algn="ctr"/>
                <a:r>
                  <a:rPr lang="en-US" i="1" dirty="0"/>
                  <a:t>file object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59E72B9-A614-4F99-BE5E-26DAF015D5C1}"/>
                  </a:ext>
                </a:extLst>
              </p:cNvPr>
              <p:cNvSpPr txBox="1"/>
              <p:nvPr/>
            </p:nvSpPr>
            <p:spPr>
              <a:xfrm>
                <a:off x="7470834" y="914400"/>
                <a:ext cx="2082050" cy="369332"/>
              </a:xfrm>
              <a:custGeom>
                <a:avLst/>
                <a:gdLst>
                  <a:gd name="connsiteX0" fmla="*/ 0 w 2082050"/>
                  <a:gd name="connsiteY0" fmla="*/ 0 h 369332"/>
                  <a:gd name="connsiteX1" fmla="*/ 541333 w 2082050"/>
                  <a:gd name="connsiteY1" fmla="*/ 0 h 369332"/>
                  <a:gd name="connsiteX2" fmla="*/ 1061846 w 2082050"/>
                  <a:gd name="connsiteY2" fmla="*/ 0 h 369332"/>
                  <a:gd name="connsiteX3" fmla="*/ 1540717 w 2082050"/>
                  <a:gd name="connsiteY3" fmla="*/ 0 h 369332"/>
                  <a:gd name="connsiteX4" fmla="*/ 2082050 w 2082050"/>
                  <a:gd name="connsiteY4" fmla="*/ 0 h 369332"/>
                  <a:gd name="connsiteX5" fmla="*/ 2082050 w 2082050"/>
                  <a:gd name="connsiteY5" fmla="*/ 369332 h 369332"/>
                  <a:gd name="connsiteX6" fmla="*/ 1603179 w 2082050"/>
                  <a:gd name="connsiteY6" fmla="*/ 369332 h 369332"/>
                  <a:gd name="connsiteX7" fmla="*/ 1124307 w 2082050"/>
                  <a:gd name="connsiteY7" fmla="*/ 369332 h 369332"/>
                  <a:gd name="connsiteX8" fmla="*/ 645435 w 2082050"/>
                  <a:gd name="connsiteY8" fmla="*/ 369332 h 369332"/>
                  <a:gd name="connsiteX9" fmla="*/ 0 w 2082050"/>
                  <a:gd name="connsiteY9" fmla="*/ 369332 h 369332"/>
                  <a:gd name="connsiteX10" fmla="*/ 0 w 2082050"/>
                  <a:gd name="connsiteY10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2050" h="369332" extrusionOk="0">
                    <a:moveTo>
                      <a:pt x="0" y="0"/>
                    </a:moveTo>
                    <a:cubicBezTo>
                      <a:pt x="113268" y="-27786"/>
                      <a:pt x="298600" y="44785"/>
                      <a:pt x="541333" y="0"/>
                    </a:cubicBezTo>
                    <a:cubicBezTo>
                      <a:pt x="784066" y="-44785"/>
                      <a:pt x="928439" y="21468"/>
                      <a:pt x="1061846" y="0"/>
                    </a:cubicBezTo>
                    <a:cubicBezTo>
                      <a:pt x="1195253" y="-21468"/>
                      <a:pt x="1336179" y="46020"/>
                      <a:pt x="1540717" y="0"/>
                    </a:cubicBezTo>
                    <a:cubicBezTo>
                      <a:pt x="1745255" y="-46020"/>
                      <a:pt x="1831994" y="28247"/>
                      <a:pt x="2082050" y="0"/>
                    </a:cubicBezTo>
                    <a:cubicBezTo>
                      <a:pt x="2114089" y="112099"/>
                      <a:pt x="2074710" y="205738"/>
                      <a:pt x="2082050" y="369332"/>
                    </a:cubicBezTo>
                    <a:cubicBezTo>
                      <a:pt x="1857311" y="421021"/>
                      <a:pt x="1840560" y="328848"/>
                      <a:pt x="1603179" y="369332"/>
                    </a:cubicBezTo>
                    <a:cubicBezTo>
                      <a:pt x="1365798" y="409816"/>
                      <a:pt x="1300640" y="347836"/>
                      <a:pt x="1124307" y="369332"/>
                    </a:cubicBezTo>
                    <a:cubicBezTo>
                      <a:pt x="947974" y="390828"/>
                      <a:pt x="788546" y="334814"/>
                      <a:pt x="645435" y="369332"/>
                    </a:cubicBezTo>
                    <a:cubicBezTo>
                      <a:pt x="502324" y="403850"/>
                      <a:pt x="167189" y="301701"/>
                      <a:pt x="0" y="369332"/>
                    </a:cubicBezTo>
                    <a:cubicBezTo>
                      <a:pt x="-19099" y="236389"/>
                      <a:pt x="15821" y="109838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255621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  <a:highlight>
                      <a:srgbClr val="FBE9A8"/>
                    </a:highlight>
                  </a:rPr>
                  <a:t>open</a:t>
                </a:r>
                <a:r>
                  <a:rPr lang="en-US" sz="1800" dirty="0"/>
                  <a:t>('</a:t>
                </a:r>
                <a:r>
                  <a:rPr lang="en-US" sz="1800" b="1" dirty="0"/>
                  <a:t>vehicles.csv</a:t>
                </a:r>
                <a:r>
                  <a:rPr lang="en-US" sz="1800" dirty="0"/>
                  <a:t>',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'w'</a:t>
                </a:r>
                <a:r>
                  <a:rPr lang="en-US" sz="1800" dirty="0"/>
                  <a:t>)</a:t>
                </a:r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3DAB2EF-FD30-43A5-8F3C-0634543B9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4400" y="1288448"/>
                <a:ext cx="0" cy="377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5D46774-5050-45E4-B867-546267257427}"/>
                </a:ext>
              </a:extLst>
            </p:cNvPr>
            <p:cNvCxnSpPr>
              <a:cxnSpLocks/>
            </p:cNvCxnSpPr>
            <p:nvPr/>
          </p:nvCxnSpPr>
          <p:spPr>
            <a:xfrm>
              <a:off x="2596115" y="5667858"/>
              <a:ext cx="38976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D61153D-B4F1-4199-9ECD-2A3C93DADC33}"/>
                </a:ext>
              </a:extLst>
            </p:cNvPr>
            <p:cNvSpPr/>
            <p:nvPr/>
          </p:nvSpPr>
          <p:spPr>
            <a:xfrm>
              <a:off x="1039609" y="5025992"/>
              <a:ext cx="1393711" cy="1330960"/>
            </a:xfrm>
            <a:prstGeom prst="roundRect">
              <a:avLst>
                <a:gd name="adj" fmla="val 8216"/>
              </a:avLst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vehicles.csv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575EA6-CE3F-485E-B954-C29AE67491A1}"/>
                </a:ext>
              </a:extLst>
            </p:cNvPr>
            <p:cNvSpPr txBox="1"/>
            <p:nvPr/>
          </p:nvSpPr>
          <p:spPr>
            <a:xfrm>
              <a:off x="2584051" y="5239352"/>
              <a:ext cx="413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w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A22E96-AF4D-4765-BECE-CD248B5DB015}"/>
                </a:ext>
              </a:extLst>
            </p:cNvPr>
            <p:cNvSpPr txBox="1"/>
            <p:nvPr/>
          </p:nvSpPr>
          <p:spPr>
            <a:xfrm>
              <a:off x="3089019" y="4929205"/>
              <a:ext cx="1040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accent5">
                      <a:lumMod val="75000"/>
                    </a:schemeClr>
                  </a:solidFill>
                </a:rPr>
                <a:t>instantiates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99AE6A-D1FF-4083-823C-D723A6C14E3C}"/>
                </a:ext>
              </a:extLst>
            </p:cNvPr>
            <p:cNvCxnSpPr>
              <a:cxnSpLocks/>
            </p:cNvCxnSpPr>
            <p:nvPr/>
          </p:nvCxnSpPr>
          <p:spPr>
            <a:xfrm>
              <a:off x="4409440" y="5647538"/>
              <a:ext cx="9448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15CC75-B13C-4C54-9D4A-3DB54663F3A1}"/>
                </a:ext>
              </a:extLst>
            </p:cNvPr>
            <p:cNvGrpSpPr/>
            <p:nvPr/>
          </p:nvGrpSpPr>
          <p:grpSpPr>
            <a:xfrm>
              <a:off x="5100746" y="4563712"/>
              <a:ext cx="1868653" cy="2038251"/>
              <a:chOff x="5568106" y="2064352"/>
              <a:chExt cx="1868653" cy="2038251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A19A374-B896-4587-9068-6C9CBFBA29D8}"/>
                  </a:ext>
                </a:extLst>
              </p:cNvPr>
              <p:cNvSpPr/>
              <p:nvPr/>
            </p:nvSpPr>
            <p:spPr>
              <a:xfrm>
                <a:off x="5929462" y="2877152"/>
                <a:ext cx="1145940" cy="59944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D18066-1B1C-478C-BE59-46CA3472BD6B}"/>
                  </a:ext>
                </a:extLst>
              </p:cNvPr>
              <p:cNvSpPr txBox="1"/>
              <p:nvPr/>
            </p:nvSpPr>
            <p:spPr>
              <a:xfrm>
                <a:off x="5815834" y="3456272"/>
                <a:ext cx="1373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writer</a:t>
                </a:r>
              </a:p>
              <a:p>
                <a:pPr algn="ctr"/>
                <a:r>
                  <a:rPr lang="en-US" i="1" dirty="0"/>
                  <a:t>writer object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02DB8F-A6A6-439B-8CCE-99DA18C7F27E}"/>
                  </a:ext>
                </a:extLst>
              </p:cNvPr>
              <p:cNvSpPr txBox="1"/>
              <p:nvPr/>
            </p:nvSpPr>
            <p:spPr>
              <a:xfrm>
                <a:off x="5568106" y="2064352"/>
                <a:ext cx="1868653" cy="369332"/>
              </a:xfrm>
              <a:custGeom>
                <a:avLst/>
                <a:gdLst>
                  <a:gd name="connsiteX0" fmla="*/ 0 w 1868653"/>
                  <a:gd name="connsiteY0" fmla="*/ 0 h 369332"/>
                  <a:gd name="connsiteX1" fmla="*/ 504536 w 1868653"/>
                  <a:gd name="connsiteY1" fmla="*/ 0 h 369332"/>
                  <a:gd name="connsiteX2" fmla="*/ 915640 w 1868653"/>
                  <a:gd name="connsiteY2" fmla="*/ 0 h 369332"/>
                  <a:gd name="connsiteX3" fmla="*/ 1326744 w 1868653"/>
                  <a:gd name="connsiteY3" fmla="*/ 0 h 369332"/>
                  <a:gd name="connsiteX4" fmla="*/ 1868653 w 1868653"/>
                  <a:gd name="connsiteY4" fmla="*/ 0 h 369332"/>
                  <a:gd name="connsiteX5" fmla="*/ 1868653 w 1868653"/>
                  <a:gd name="connsiteY5" fmla="*/ 369332 h 369332"/>
                  <a:gd name="connsiteX6" fmla="*/ 1401490 w 1868653"/>
                  <a:gd name="connsiteY6" fmla="*/ 369332 h 369332"/>
                  <a:gd name="connsiteX7" fmla="*/ 915640 w 1868653"/>
                  <a:gd name="connsiteY7" fmla="*/ 369332 h 369332"/>
                  <a:gd name="connsiteX8" fmla="*/ 448477 w 1868653"/>
                  <a:gd name="connsiteY8" fmla="*/ 369332 h 369332"/>
                  <a:gd name="connsiteX9" fmla="*/ 0 w 1868653"/>
                  <a:gd name="connsiteY9" fmla="*/ 369332 h 369332"/>
                  <a:gd name="connsiteX10" fmla="*/ 0 w 1868653"/>
                  <a:gd name="connsiteY10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68653" h="369332" extrusionOk="0">
                    <a:moveTo>
                      <a:pt x="0" y="0"/>
                    </a:moveTo>
                    <a:cubicBezTo>
                      <a:pt x="139801" y="-54430"/>
                      <a:pt x="291191" y="25217"/>
                      <a:pt x="504536" y="0"/>
                    </a:cubicBezTo>
                    <a:cubicBezTo>
                      <a:pt x="717881" y="-25217"/>
                      <a:pt x="823426" y="45201"/>
                      <a:pt x="915640" y="0"/>
                    </a:cubicBezTo>
                    <a:cubicBezTo>
                      <a:pt x="1007854" y="-45201"/>
                      <a:pt x="1165348" y="3857"/>
                      <a:pt x="1326744" y="0"/>
                    </a:cubicBezTo>
                    <a:cubicBezTo>
                      <a:pt x="1488140" y="-3857"/>
                      <a:pt x="1678039" y="46134"/>
                      <a:pt x="1868653" y="0"/>
                    </a:cubicBezTo>
                    <a:cubicBezTo>
                      <a:pt x="1882948" y="168016"/>
                      <a:pt x="1867124" y="240970"/>
                      <a:pt x="1868653" y="369332"/>
                    </a:cubicBezTo>
                    <a:cubicBezTo>
                      <a:pt x="1678980" y="405628"/>
                      <a:pt x="1633847" y="328928"/>
                      <a:pt x="1401490" y="369332"/>
                    </a:cubicBezTo>
                    <a:cubicBezTo>
                      <a:pt x="1169133" y="409736"/>
                      <a:pt x="1075424" y="365729"/>
                      <a:pt x="915640" y="369332"/>
                    </a:cubicBezTo>
                    <a:cubicBezTo>
                      <a:pt x="755856" y="372935"/>
                      <a:pt x="648899" y="362097"/>
                      <a:pt x="448477" y="369332"/>
                    </a:cubicBezTo>
                    <a:cubicBezTo>
                      <a:pt x="248055" y="376567"/>
                      <a:pt x="167534" y="325077"/>
                      <a:pt x="0" y="369332"/>
                    </a:cubicBezTo>
                    <a:cubicBezTo>
                      <a:pt x="-21872" y="206133"/>
                      <a:pt x="16591" y="171166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45521245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dirty="0"/>
                  <a:t>csv.writer</a:t>
                </a:r>
                <a:r>
                  <a:rPr lang="en-US" sz="1800" dirty="0"/>
                  <a:t>(</a:t>
                </a:r>
                <a:r>
                  <a:rPr lang="en-US" b="1" dirty="0">
                    <a:solidFill>
                      <a:srgbClr val="00B0F0"/>
                    </a:solidFill>
                  </a:rPr>
                  <a:t>out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file</a:t>
                </a:r>
                <a:r>
                  <a:rPr lang="en-US" sz="1800" dirty="0"/>
                  <a:t>)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1DF54CD-8330-4C98-89A1-2DA650754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32" y="2438400"/>
                <a:ext cx="0" cy="377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D5BB179-F3EC-446A-BF3C-66E4CC2A97C2}"/>
                  </a:ext>
                </a:extLst>
              </p:cNvPr>
              <p:cNvSpPr txBox="1"/>
              <p:nvPr/>
            </p:nvSpPr>
            <p:spPr>
              <a:xfrm>
                <a:off x="5982129" y="2409525"/>
                <a:ext cx="1040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chemeClr val="accent5">
                        <a:lumMod val="75000"/>
                      </a:schemeClr>
                    </a:solidFill>
                  </a:rPr>
                  <a:t>instantiates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1F8E733-7F30-4C51-B844-6570CEC4FEB1}"/>
              </a:ext>
            </a:extLst>
          </p:cNvPr>
          <p:cNvSpPr txBox="1"/>
          <p:nvPr/>
        </p:nvSpPr>
        <p:spPr>
          <a:xfrm>
            <a:off x="7902226" y="3927776"/>
            <a:ext cx="3986784" cy="369332"/>
          </a:xfrm>
          <a:custGeom>
            <a:avLst/>
            <a:gdLst>
              <a:gd name="connsiteX0" fmla="*/ 0 w 3986784"/>
              <a:gd name="connsiteY0" fmla="*/ 0 h 369332"/>
              <a:gd name="connsiteX1" fmla="*/ 649276 w 3986784"/>
              <a:gd name="connsiteY1" fmla="*/ 0 h 369332"/>
              <a:gd name="connsiteX2" fmla="*/ 1099213 w 3986784"/>
              <a:gd name="connsiteY2" fmla="*/ 0 h 369332"/>
              <a:gd name="connsiteX3" fmla="*/ 1628886 w 3986784"/>
              <a:gd name="connsiteY3" fmla="*/ 0 h 369332"/>
              <a:gd name="connsiteX4" fmla="*/ 2078823 w 3986784"/>
              <a:gd name="connsiteY4" fmla="*/ 0 h 369332"/>
              <a:gd name="connsiteX5" fmla="*/ 2728099 w 3986784"/>
              <a:gd name="connsiteY5" fmla="*/ 0 h 369332"/>
              <a:gd name="connsiteX6" fmla="*/ 3377376 w 3986784"/>
              <a:gd name="connsiteY6" fmla="*/ 0 h 369332"/>
              <a:gd name="connsiteX7" fmla="*/ 3986784 w 3986784"/>
              <a:gd name="connsiteY7" fmla="*/ 0 h 369332"/>
              <a:gd name="connsiteX8" fmla="*/ 3986784 w 3986784"/>
              <a:gd name="connsiteY8" fmla="*/ 369332 h 369332"/>
              <a:gd name="connsiteX9" fmla="*/ 3457111 w 3986784"/>
              <a:gd name="connsiteY9" fmla="*/ 369332 h 369332"/>
              <a:gd name="connsiteX10" fmla="*/ 2807835 w 3986784"/>
              <a:gd name="connsiteY10" fmla="*/ 369332 h 369332"/>
              <a:gd name="connsiteX11" fmla="*/ 2198427 w 3986784"/>
              <a:gd name="connsiteY11" fmla="*/ 369332 h 369332"/>
              <a:gd name="connsiteX12" fmla="*/ 1668754 w 3986784"/>
              <a:gd name="connsiteY12" fmla="*/ 369332 h 369332"/>
              <a:gd name="connsiteX13" fmla="*/ 1218817 w 3986784"/>
              <a:gd name="connsiteY13" fmla="*/ 369332 h 369332"/>
              <a:gd name="connsiteX14" fmla="*/ 609408 w 3986784"/>
              <a:gd name="connsiteY14" fmla="*/ 369332 h 369332"/>
              <a:gd name="connsiteX15" fmla="*/ 0 w 3986784"/>
              <a:gd name="connsiteY15" fmla="*/ 369332 h 369332"/>
              <a:gd name="connsiteX16" fmla="*/ 0 w 3986784"/>
              <a:gd name="connsiteY1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86784" h="369332" extrusionOk="0">
                <a:moveTo>
                  <a:pt x="0" y="0"/>
                </a:moveTo>
                <a:cubicBezTo>
                  <a:pt x="261352" y="-6702"/>
                  <a:pt x="455022" y="39213"/>
                  <a:pt x="649276" y="0"/>
                </a:cubicBezTo>
                <a:cubicBezTo>
                  <a:pt x="843530" y="-39213"/>
                  <a:pt x="963403" y="24430"/>
                  <a:pt x="1099213" y="0"/>
                </a:cubicBezTo>
                <a:cubicBezTo>
                  <a:pt x="1235023" y="-24430"/>
                  <a:pt x="1445939" y="60803"/>
                  <a:pt x="1628886" y="0"/>
                </a:cubicBezTo>
                <a:cubicBezTo>
                  <a:pt x="1811833" y="-60803"/>
                  <a:pt x="1897548" y="27086"/>
                  <a:pt x="2078823" y="0"/>
                </a:cubicBezTo>
                <a:cubicBezTo>
                  <a:pt x="2260098" y="-27086"/>
                  <a:pt x="2455011" y="35830"/>
                  <a:pt x="2728099" y="0"/>
                </a:cubicBezTo>
                <a:cubicBezTo>
                  <a:pt x="3001187" y="-35830"/>
                  <a:pt x="3143712" y="28075"/>
                  <a:pt x="3377376" y="0"/>
                </a:cubicBezTo>
                <a:cubicBezTo>
                  <a:pt x="3611040" y="-28075"/>
                  <a:pt x="3849389" y="52960"/>
                  <a:pt x="3986784" y="0"/>
                </a:cubicBezTo>
                <a:cubicBezTo>
                  <a:pt x="4024383" y="124134"/>
                  <a:pt x="3979065" y="275085"/>
                  <a:pt x="3986784" y="369332"/>
                </a:cubicBezTo>
                <a:cubicBezTo>
                  <a:pt x="3739030" y="374509"/>
                  <a:pt x="3712692" y="320781"/>
                  <a:pt x="3457111" y="369332"/>
                </a:cubicBezTo>
                <a:cubicBezTo>
                  <a:pt x="3201530" y="417883"/>
                  <a:pt x="2979818" y="338799"/>
                  <a:pt x="2807835" y="369332"/>
                </a:cubicBezTo>
                <a:cubicBezTo>
                  <a:pt x="2635852" y="399865"/>
                  <a:pt x="2377054" y="306350"/>
                  <a:pt x="2198427" y="369332"/>
                </a:cubicBezTo>
                <a:cubicBezTo>
                  <a:pt x="2019800" y="432314"/>
                  <a:pt x="1886100" y="337319"/>
                  <a:pt x="1668754" y="369332"/>
                </a:cubicBezTo>
                <a:cubicBezTo>
                  <a:pt x="1451408" y="401345"/>
                  <a:pt x="1312089" y="340139"/>
                  <a:pt x="1218817" y="369332"/>
                </a:cubicBezTo>
                <a:cubicBezTo>
                  <a:pt x="1125545" y="398525"/>
                  <a:pt x="777440" y="347852"/>
                  <a:pt x="609408" y="369332"/>
                </a:cubicBezTo>
                <a:cubicBezTo>
                  <a:pt x="441376" y="390812"/>
                  <a:pt x="199116" y="298983"/>
                  <a:pt x="0" y="369332"/>
                </a:cubicBezTo>
                <a:cubicBezTo>
                  <a:pt x="-8152" y="194921"/>
                  <a:pt x="9791" y="14789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2204009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writer</a:t>
            </a:r>
            <a:r>
              <a:rPr lang="en-US" sz="1800" dirty="0"/>
              <a:t>.</a:t>
            </a:r>
            <a:r>
              <a:rPr lang="en-US" sz="1800" b="1" dirty="0"/>
              <a:t>writerow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fieldnames</a:t>
            </a:r>
            <a:r>
              <a:rPr lang="en-US" sz="1800" dirty="0"/>
              <a:t>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4052A9-57BC-403D-AAA8-0EBE84578D92}"/>
              </a:ext>
            </a:extLst>
          </p:cNvPr>
          <p:cNvSpPr/>
          <p:nvPr/>
        </p:nvSpPr>
        <p:spPr>
          <a:xfrm flipH="1">
            <a:off x="7554397" y="2866992"/>
            <a:ext cx="326607" cy="170848"/>
          </a:xfrm>
          <a:prstGeom prst="ellipse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347D929-A4E1-4782-BBF2-C0133081AA6B}"/>
              </a:ext>
            </a:extLst>
          </p:cNvPr>
          <p:cNvSpPr/>
          <p:nvPr/>
        </p:nvSpPr>
        <p:spPr>
          <a:xfrm flipH="1">
            <a:off x="7554397" y="3486752"/>
            <a:ext cx="326607" cy="170848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6749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2932-23EA-41C5-A259-9B94B74A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CSV File - WRITING Records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686E2-D431-4253-987F-8DA3B914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9B8DE-E611-4F14-B253-070E4C449D8D}"/>
              </a:ext>
            </a:extLst>
          </p:cNvPr>
          <p:cNvSpPr txBox="1"/>
          <p:nvPr/>
        </p:nvSpPr>
        <p:spPr>
          <a:xfrm>
            <a:off x="172721" y="1000383"/>
            <a:ext cx="1930399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#Import</a:t>
            </a:r>
          </a:p>
          <a:p>
            <a:r>
              <a:rPr lang="en-US" sz="1400" dirty="0"/>
              <a:t>import csv </a:t>
            </a:r>
          </a:p>
          <a:p>
            <a:endParaRPr lang="en-US" sz="1400" dirty="0"/>
          </a:p>
          <a:p>
            <a:r>
              <a:rPr lang="en-US" sz="1400" dirty="0"/>
              <a:t>#Global constants</a:t>
            </a:r>
          </a:p>
          <a:p>
            <a:r>
              <a:rPr lang="en-US" sz="1400" dirty="0"/>
              <a:t>CSVFILE = 'vehicles.csv' </a:t>
            </a:r>
          </a:p>
          <a:p>
            <a:endParaRPr lang="en-US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13EB09F-57FA-41F4-8CCA-0F04846C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20" y="3740785"/>
            <a:ext cx="2712515" cy="21723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C3DFC-990C-43A1-BE71-1AB251AB9AEB}"/>
              </a:ext>
            </a:extLst>
          </p:cNvPr>
          <p:cNvGrpSpPr/>
          <p:nvPr/>
        </p:nvGrpSpPr>
        <p:grpSpPr>
          <a:xfrm>
            <a:off x="143889" y="5649793"/>
            <a:ext cx="2208810" cy="968832"/>
            <a:chOff x="-262511" y="5111313"/>
            <a:chExt cx="2208810" cy="968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E8FE68-8B49-44E0-B14F-003197F2456A}"/>
                </a:ext>
              </a:extLst>
            </p:cNvPr>
            <p:cNvSpPr/>
            <p:nvPr/>
          </p:nvSpPr>
          <p:spPr>
            <a:xfrm>
              <a:off x="-227469" y="5111313"/>
              <a:ext cx="213872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 i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If the file is open, </a:t>
              </a:r>
            </a:p>
            <a:p>
              <a:pPr algn="ctr"/>
              <a:r>
                <a:rPr lang="en-US" altLang="en-US" sz="1200" i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you cannot write to it.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34F521-E264-4408-9DC2-F6547BE3C256}"/>
                </a:ext>
              </a:extLst>
            </p:cNvPr>
            <p:cNvSpPr txBox="1"/>
            <p:nvPr/>
          </p:nvSpPr>
          <p:spPr>
            <a:xfrm>
              <a:off x="-262511" y="5618480"/>
              <a:ext cx="2208810" cy="4616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6D85"/>
                  </a:solidFill>
                </a:rPr>
                <a:t>PermissionError: [Errno 13] </a:t>
              </a:r>
            </a:p>
            <a:p>
              <a:r>
                <a:rPr lang="en-US" sz="1200" dirty="0">
                  <a:solidFill>
                    <a:srgbClr val="FF6D85"/>
                  </a:solidFill>
                </a:rPr>
                <a:t>Permission denied: 'vehicles.csv'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DB05071-DC01-4464-AE05-38B8D8F4254D}"/>
              </a:ext>
            </a:extLst>
          </p:cNvPr>
          <p:cNvSpPr txBox="1"/>
          <p:nvPr/>
        </p:nvSpPr>
        <p:spPr>
          <a:xfrm>
            <a:off x="2540001" y="987246"/>
            <a:ext cx="4196079" cy="58785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def main():</a:t>
            </a:r>
          </a:p>
          <a:p>
            <a:r>
              <a:rPr lang="en-US" sz="1400" dirty="0"/>
              <a:t>    </a:t>
            </a:r>
          </a:p>
          <a:p>
            <a:r>
              <a:rPr lang="en-US" sz="1400" b="1" dirty="0"/>
              <a:t>    </a:t>
            </a:r>
            <a:r>
              <a:rPr lang="en-US" sz="1400" b="1" dirty="0">
                <a:highlight>
                  <a:srgbClr val="EFE5F7"/>
                </a:highlight>
              </a:rPr>
              <a:t>#Open file for WRITING 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    outfile</a:t>
            </a:r>
            <a:r>
              <a:rPr lang="en-US" sz="1400" dirty="0"/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open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CSVFILE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'w'</a:t>
            </a:r>
            <a:r>
              <a:rPr lang="en-US" sz="1400" b="1" dirty="0"/>
              <a:t>, </a:t>
            </a:r>
            <a:r>
              <a:rPr lang="en-US" sz="1400" dirty="0"/>
              <a:t>newline='')</a:t>
            </a:r>
          </a:p>
          <a:p>
            <a:endParaRPr lang="en-US" sz="1200" dirty="0"/>
          </a:p>
          <a:p>
            <a:r>
              <a:rPr lang="en-US" sz="1400" b="1" dirty="0"/>
              <a:t>    </a:t>
            </a:r>
            <a:r>
              <a:rPr lang="en-US" sz="1400" b="1" dirty="0">
                <a:highlight>
                  <a:srgbClr val="EFE5F7"/>
                </a:highlight>
              </a:rPr>
              <a:t>#Create writer object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writer</a:t>
            </a:r>
            <a:r>
              <a:rPr lang="en-US" sz="1400" dirty="0"/>
              <a:t> = csv.writer(</a:t>
            </a:r>
            <a:r>
              <a:rPr lang="en-US" sz="1400" b="1" dirty="0">
                <a:solidFill>
                  <a:srgbClr val="00B0F0"/>
                </a:solidFill>
              </a:rPr>
              <a:t>outfile</a:t>
            </a:r>
            <a:r>
              <a:rPr lang="en-US" sz="1400" dirty="0"/>
              <a:t>, delimiter = ',')</a:t>
            </a:r>
          </a:p>
          <a:p>
            <a:r>
              <a:rPr lang="en-US" sz="1200" dirty="0"/>
              <a:t>        </a:t>
            </a:r>
          </a:p>
          <a:p>
            <a:r>
              <a:rPr lang="en-US" sz="1400" b="1" dirty="0"/>
              <a:t>    </a:t>
            </a:r>
            <a:r>
              <a:rPr lang="en-US" sz="1400" b="1" dirty="0">
                <a:highlight>
                  <a:srgbClr val="EFE5F7"/>
                </a:highlight>
              </a:rPr>
              <a:t>#Write field names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rgbClr val="0070C0"/>
                </a:solidFill>
              </a:rPr>
              <a:t>fieldnames</a:t>
            </a:r>
            <a:r>
              <a:rPr lang="en-US" sz="1400" dirty="0"/>
              <a:t> = ['VID' , 'Make', 'Model']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writer</a:t>
            </a:r>
            <a:r>
              <a:rPr lang="en-US" sz="1400" dirty="0"/>
              <a:t>.</a:t>
            </a:r>
            <a:r>
              <a:rPr lang="en-US" sz="1400" b="1" dirty="0"/>
              <a:t>writerow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70C0"/>
                </a:solidFill>
              </a:rPr>
              <a:t>fieldnames</a:t>
            </a:r>
            <a:r>
              <a:rPr lang="en-US" sz="1400" dirty="0"/>
              <a:t>)</a:t>
            </a:r>
          </a:p>
          <a:p>
            <a:endParaRPr lang="en-US" sz="1200" dirty="0"/>
          </a:p>
          <a:p>
            <a:r>
              <a:rPr lang="en-US" sz="1400" b="1" dirty="0"/>
              <a:t>    </a:t>
            </a:r>
            <a:r>
              <a:rPr lang="en-US" sz="1400" b="1" dirty="0">
                <a:highlight>
                  <a:srgbClr val="EFE5F7"/>
                </a:highlight>
              </a:rPr>
              <a:t>#Write data record</a:t>
            </a:r>
          </a:p>
          <a:p>
            <a:r>
              <a:rPr lang="en-US" sz="1400" dirty="0"/>
              <a:t>    cont = 'y'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while</a:t>
            </a:r>
            <a:r>
              <a:rPr lang="en-US" sz="1400" dirty="0"/>
              <a:t> cont != 'n':</a:t>
            </a:r>
          </a:p>
          <a:p>
            <a:r>
              <a:rPr lang="en-US" sz="1400" dirty="0"/>
              <a:t>        vid = </a:t>
            </a:r>
            <a:r>
              <a:rPr lang="en-US" sz="1400" b="1" dirty="0"/>
              <a:t>input</a:t>
            </a:r>
            <a:r>
              <a:rPr lang="en-US" sz="1400" dirty="0"/>
              <a:t>('\nEnter vehicle ID: ')</a:t>
            </a:r>
          </a:p>
          <a:p>
            <a:r>
              <a:rPr lang="en-US" sz="1400" dirty="0"/>
              <a:t>        make = </a:t>
            </a:r>
            <a:r>
              <a:rPr lang="en-US" sz="1400" b="1" dirty="0"/>
              <a:t>input</a:t>
            </a:r>
            <a:r>
              <a:rPr lang="en-US" sz="1400" dirty="0"/>
              <a:t>('Enter make: ')</a:t>
            </a:r>
          </a:p>
          <a:p>
            <a:r>
              <a:rPr lang="en-US" sz="1400" dirty="0"/>
              <a:t>        model = </a:t>
            </a:r>
            <a:r>
              <a:rPr lang="en-US" sz="1400" b="1" dirty="0"/>
              <a:t>input</a:t>
            </a:r>
            <a:r>
              <a:rPr lang="en-US" sz="1400" dirty="0"/>
              <a:t>('Enter model: ')</a:t>
            </a:r>
          </a:p>
          <a:p>
            <a:endParaRPr lang="en-US" sz="1200" dirty="0"/>
          </a:p>
          <a:p>
            <a:r>
              <a:rPr lang="en-US" sz="1400" dirty="0"/>
              <a:t>        </a:t>
            </a:r>
            <a:r>
              <a:rPr lang="en-US" sz="1400" b="1" dirty="0" err="1">
                <a:solidFill>
                  <a:srgbClr val="00B050"/>
                </a:solidFill>
              </a:rPr>
              <a:t>new_row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= [vid, make, model]</a:t>
            </a:r>
          </a:p>
          <a:p>
            <a:r>
              <a:rPr lang="en-US" sz="1400" dirty="0"/>
              <a:t>  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writer</a:t>
            </a:r>
            <a:r>
              <a:rPr lang="en-US" sz="1400" dirty="0" err="1"/>
              <a:t>.</a:t>
            </a:r>
            <a:r>
              <a:rPr lang="en-US" sz="1400" b="1" dirty="0" err="1"/>
              <a:t>writerow</a:t>
            </a:r>
            <a:r>
              <a:rPr lang="en-US" sz="1400" dirty="0"/>
              <a:t>(</a:t>
            </a:r>
            <a:r>
              <a:rPr lang="en-US" sz="1400" b="1" dirty="0" err="1">
                <a:solidFill>
                  <a:srgbClr val="00B050"/>
                </a:solidFill>
              </a:rPr>
              <a:t>new_row</a:t>
            </a:r>
            <a:r>
              <a:rPr lang="en-US" sz="1400" dirty="0"/>
              <a:t>)</a:t>
            </a:r>
          </a:p>
          <a:p>
            <a:r>
              <a:rPr lang="en-US" sz="1200" dirty="0"/>
              <a:t>           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cont = </a:t>
            </a:r>
            <a:r>
              <a:rPr lang="en-US" sz="1400" b="1" dirty="0"/>
              <a:t>input</a:t>
            </a:r>
            <a:r>
              <a:rPr lang="en-US" sz="1400" dirty="0"/>
              <a:t>('Do you want to continue (y/n)? ') </a:t>
            </a:r>
          </a:p>
          <a:p>
            <a:endParaRPr lang="en-US" sz="1200" dirty="0"/>
          </a:p>
          <a:p>
            <a:r>
              <a:rPr lang="en-US" sz="1200" b="1" dirty="0"/>
              <a:t>    #Close the file</a:t>
            </a:r>
          </a:p>
          <a:p>
            <a:r>
              <a:rPr lang="en-US" sz="1200" dirty="0"/>
              <a:t>    outfile.close()</a:t>
            </a:r>
          </a:p>
          <a:p>
            <a:endParaRPr lang="en-US" sz="1200" dirty="0"/>
          </a:p>
          <a:p>
            <a:r>
              <a:rPr lang="en-US" sz="1200" dirty="0"/>
              <a:t>main()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3A1C1F-8D94-4930-81DF-4F10EA47348D}"/>
              </a:ext>
            </a:extLst>
          </p:cNvPr>
          <p:cNvGrpSpPr/>
          <p:nvPr/>
        </p:nvGrpSpPr>
        <p:grpSpPr>
          <a:xfrm>
            <a:off x="5208184" y="2951988"/>
            <a:ext cx="2494700" cy="523220"/>
            <a:chOff x="5338660" y="3457849"/>
            <a:chExt cx="2494700" cy="52322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6690BC-E668-44F5-86DE-C14A03F70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660" y="3719459"/>
              <a:ext cx="381420" cy="1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4E871D-0F47-49FD-967D-897BA1BBB3BA}"/>
                </a:ext>
              </a:extLst>
            </p:cNvPr>
            <p:cNvSpPr txBox="1"/>
            <p:nvPr/>
          </p:nvSpPr>
          <p:spPr>
            <a:xfrm>
              <a:off x="5644952" y="3457849"/>
              <a:ext cx="2188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writerow() only allows 1 argument; thus use a list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846CD0-8D95-4B0A-B437-1952BA6E5E90}"/>
              </a:ext>
            </a:extLst>
          </p:cNvPr>
          <p:cNvGrpSpPr/>
          <p:nvPr/>
        </p:nvGrpSpPr>
        <p:grpSpPr>
          <a:xfrm>
            <a:off x="4991857" y="958418"/>
            <a:ext cx="2546328" cy="719842"/>
            <a:chOff x="5134632" y="1352519"/>
            <a:chExt cx="2546328" cy="7198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FED289-FB21-4DD0-9DE2-ACDAD23DED07}"/>
                </a:ext>
              </a:extLst>
            </p:cNvPr>
            <p:cNvSpPr txBox="1"/>
            <p:nvPr/>
          </p:nvSpPr>
          <p:spPr>
            <a:xfrm>
              <a:off x="5134632" y="1352519"/>
              <a:ext cx="2546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rgbClr val="C00000"/>
                  </a:solidFill>
                </a:rPr>
                <a:t>Add this or it will add a blank line between each record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96295E6-D4AD-4987-9FD2-0A9F13D6A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9140" y="1849120"/>
              <a:ext cx="168060" cy="22324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2D8306-21DD-476E-B356-A9E77814B836}"/>
              </a:ext>
            </a:extLst>
          </p:cNvPr>
          <p:cNvGrpSpPr/>
          <p:nvPr/>
        </p:nvGrpSpPr>
        <p:grpSpPr>
          <a:xfrm>
            <a:off x="5993331" y="2218258"/>
            <a:ext cx="2113280" cy="313721"/>
            <a:chOff x="5963920" y="3018759"/>
            <a:chExt cx="2113280" cy="3137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89C827-B3ED-4657-B85D-A160BB97B06F}"/>
                </a:ext>
              </a:extLst>
            </p:cNvPr>
            <p:cNvSpPr txBox="1"/>
            <p:nvPr/>
          </p:nvSpPr>
          <p:spPr>
            <a:xfrm>
              <a:off x="6343672" y="3018759"/>
              <a:ext cx="1733528" cy="31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rgbClr val="C00000"/>
                  </a:solidFill>
                </a:rPr>
                <a:t>Comma is the default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761243-AF4B-4CAC-801F-5B139492A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3920" y="3175619"/>
              <a:ext cx="3962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4DB7BA3-385B-4101-939B-C31C3CFB413E}"/>
              </a:ext>
            </a:extLst>
          </p:cNvPr>
          <p:cNvSpPr txBox="1"/>
          <p:nvPr/>
        </p:nvSpPr>
        <p:spPr>
          <a:xfrm>
            <a:off x="-1249680" y="2956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A4799A4-5520-491B-AC58-24E918DE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149125"/>
            <a:ext cx="2604211" cy="143583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F21728F-7929-439E-8331-63F6AC5D7A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911" y="179605"/>
            <a:ext cx="2014529" cy="10632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1AD319-A9B9-4A3F-953A-58CFA050B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139"/>
          <a:stretch/>
        </p:blipFill>
        <p:spPr>
          <a:xfrm>
            <a:off x="91440" y="2742566"/>
            <a:ext cx="2184400" cy="75654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CDA8456-3B5E-48F4-85CA-94F3375FA98A}"/>
              </a:ext>
            </a:extLst>
          </p:cNvPr>
          <p:cNvGrpSpPr/>
          <p:nvPr/>
        </p:nvGrpSpPr>
        <p:grpSpPr>
          <a:xfrm>
            <a:off x="5198311" y="4905578"/>
            <a:ext cx="2113280" cy="313721"/>
            <a:chOff x="5963920" y="3018759"/>
            <a:chExt cx="2113280" cy="3137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39AB43-EA51-47A2-9954-0B3D1711AF83}"/>
                </a:ext>
              </a:extLst>
            </p:cNvPr>
            <p:cNvSpPr txBox="1"/>
            <p:nvPr/>
          </p:nvSpPr>
          <p:spPr>
            <a:xfrm>
              <a:off x="6343672" y="3018759"/>
              <a:ext cx="1733528" cy="31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rgbClr val="C00000"/>
                  </a:solidFill>
                </a:rPr>
                <a:t>Must be a list!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6D593B9-EE11-432E-94BA-DBF80D435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3920" y="3175619"/>
              <a:ext cx="3962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4F3C60-AF90-4378-BF35-D21D78B0A5A0}"/>
              </a:ext>
            </a:extLst>
          </p:cNvPr>
          <p:cNvGrpSpPr/>
          <p:nvPr/>
        </p:nvGrpSpPr>
        <p:grpSpPr>
          <a:xfrm>
            <a:off x="5726631" y="1659458"/>
            <a:ext cx="2113280" cy="313721"/>
            <a:chOff x="5963920" y="3018759"/>
            <a:chExt cx="2113280" cy="3137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51C77C-0AFD-4B92-88BB-57805537A69D}"/>
                </a:ext>
              </a:extLst>
            </p:cNvPr>
            <p:cNvSpPr txBox="1"/>
            <p:nvPr/>
          </p:nvSpPr>
          <p:spPr>
            <a:xfrm>
              <a:off x="6343672" y="3018759"/>
              <a:ext cx="1733528" cy="31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400" dirty="0">
                  <a:solidFill>
                    <a:srgbClr val="C00000"/>
                  </a:solidFill>
                </a:rPr>
                <a:t>Use ‘a’ to append!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66FC20E-B53E-40BF-BA65-08C8B70B0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3920" y="3175619"/>
              <a:ext cx="39624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22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547-2F10-4E94-BFD7-AF954E3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 – WRITING Records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B268C-E624-46C3-AC43-0C31F58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754B-0339-4782-8F24-F47414EFE741}"/>
              </a:ext>
            </a:extLst>
          </p:cNvPr>
          <p:cNvSpPr txBox="1"/>
          <p:nvPr/>
        </p:nvSpPr>
        <p:spPr>
          <a:xfrm>
            <a:off x="716280" y="1859280"/>
            <a:ext cx="2864887" cy="46474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#Ch6-Ex02-Write-CSV.py </a:t>
            </a:r>
          </a:p>
          <a:p>
            <a:endParaRPr lang="en-US" sz="800" dirty="0"/>
          </a:p>
          <a:p>
            <a:r>
              <a:rPr lang="en-US" sz="800" dirty="0"/>
              <a:t>#Import </a:t>
            </a:r>
          </a:p>
          <a:p>
            <a:r>
              <a:rPr lang="en-US" sz="800" dirty="0"/>
              <a:t>import csv</a:t>
            </a:r>
          </a:p>
          <a:p>
            <a:endParaRPr lang="en-US" sz="800" dirty="0"/>
          </a:p>
          <a:p>
            <a:r>
              <a:rPr lang="en-US" sz="800" dirty="0"/>
              <a:t>#Global constants</a:t>
            </a:r>
          </a:p>
          <a:p>
            <a:r>
              <a:rPr lang="en-US" sz="800" dirty="0"/>
              <a:t>??? = 'products-new.csv'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def main():</a:t>
            </a:r>
          </a:p>
          <a:p>
            <a:r>
              <a:rPr lang="en-US" sz="800" dirty="0"/>
              <a:t>    #Open file for WRITING</a:t>
            </a:r>
          </a:p>
          <a:p>
            <a:r>
              <a:rPr lang="en-US" sz="800" dirty="0"/>
              <a:t>    ???? = open(???)</a:t>
            </a:r>
          </a:p>
          <a:p>
            <a:endParaRPr lang="en-US" sz="800" dirty="0"/>
          </a:p>
          <a:p>
            <a:r>
              <a:rPr lang="en-US" sz="800" dirty="0"/>
              <a:t>    #Create writer object</a:t>
            </a:r>
          </a:p>
          <a:p>
            <a:r>
              <a:rPr lang="en-US" sz="800" dirty="0"/>
              <a:t>    ???? = ???.writer(???)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#Write field names</a:t>
            </a:r>
          </a:p>
          <a:p>
            <a:r>
              <a:rPr lang="en-US" sz="800" dirty="0"/>
              <a:t>    ????? = 'Prod ID', 'name', 'Price', 'Qty'</a:t>
            </a:r>
          </a:p>
          <a:p>
            <a:endParaRPr lang="en-US" sz="800" dirty="0"/>
          </a:p>
          <a:p>
            <a:r>
              <a:rPr lang="en-US" sz="800" dirty="0"/>
              <a:t>    #Loop to write each user-inputted record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cont</a:t>
            </a:r>
            <a:r>
              <a:rPr lang="en-US" sz="800" dirty="0"/>
              <a:t> = 'Y'</a:t>
            </a:r>
          </a:p>
          <a:p>
            <a:r>
              <a:rPr lang="en-US" sz="800" dirty="0"/>
              <a:t>    while </a:t>
            </a:r>
            <a:r>
              <a:rPr lang="en-US" sz="800" dirty="0" err="1"/>
              <a:t>cont.lower</a:t>
            </a:r>
            <a:r>
              <a:rPr lang="en-US" sz="800" dirty="0"/>
              <a:t>() == 'Y':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prod_id</a:t>
            </a:r>
            <a:r>
              <a:rPr lang="en-US" sz="800" dirty="0"/>
              <a:t> = input('Enter product ID: ')</a:t>
            </a:r>
          </a:p>
          <a:p>
            <a:r>
              <a:rPr lang="en-US" sz="800" dirty="0"/>
              <a:t>        name = input('Enter name: ')</a:t>
            </a:r>
          </a:p>
          <a:p>
            <a:r>
              <a:rPr lang="en-US" sz="800" dirty="0"/>
              <a:t>        price = float(input('Enter price: '))</a:t>
            </a:r>
          </a:p>
          <a:p>
            <a:r>
              <a:rPr lang="en-US" sz="800" dirty="0"/>
              <a:t>        qty = int(input('Enter quantity: '))</a:t>
            </a:r>
          </a:p>
          <a:p>
            <a:endParaRPr lang="en-US" sz="800" dirty="0"/>
          </a:p>
          <a:p>
            <a:r>
              <a:rPr lang="en-US" sz="800" dirty="0"/>
              <a:t>        #write out row of data</a:t>
            </a:r>
          </a:p>
          <a:p>
            <a:r>
              <a:rPr lang="en-US" sz="800" dirty="0"/>
              <a:t>        ??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cont</a:t>
            </a:r>
            <a:r>
              <a:rPr lang="en-US" sz="800" dirty="0"/>
              <a:t> = input('Do you want to enter another product (y/n)? ')</a:t>
            </a:r>
          </a:p>
          <a:p>
            <a:endParaRPr lang="en-US" sz="800" dirty="0"/>
          </a:p>
          <a:p>
            <a:r>
              <a:rPr lang="en-US" sz="800" dirty="0"/>
              <a:t>    #Close the file</a:t>
            </a:r>
          </a:p>
          <a:p>
            <a:r>
              <a:rPr lang="en-US" sz="800" dirty="0"/>
              <a:t>    ???.close()        </a:t>
            </a:r>
          </a:p>
          <a:p>
            <a:endParaRPr lang="en-US" sz="800" dirty="0"/>
          </a:p>
          <a:p>
            <a:r>
              <a:rPr lang="en-US" sz="800" dirty="0"/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E14DE-45AA-4A34-B6FB-0B65CBAD9B95}"/>
              </a:ext>
            </a:extLst>
          </p:cNvPr>
          <p:cNvSpPr txBox="1"/>
          <p:nvPr/>
        </p:nvSpPr>
        <p:spPr>
          <a:xfrm>
            <a:off x="751840" y="894080"/>
            <a:ext cx="89966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code below and save it as </a:t>
            </a:r>
            <a:r>
              <a:rPr lang="en-US" sz="2400" b="1" dirty="0"/>
              <a:t>Ch6-Ex02-Write-CSV.py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the code to allow a user to enter the data to produce this file: </a:t>
            </a:r>
            <a:r>
              <a:rPr lang="en-US" b="1" dirty="0"/>
              <a:t>products-new.csv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C233A3-B094-4AD7-88B4-28F6F95B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15" y="2188527"/>
            <a:ext cx="4533265" cy="1008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82F24DF-322D-47C2-9876-67E01148DAE9}"/>
              </a:ext>
            </a:extLst>
          </p:cNvPr>
          <p:cNvGrpSpPr/>
          <p:nvPr/>
        </p:nvGrpSpPr>
        <p:grpSpPr>
          <a:xfrm>
            <a:off x="5531167" y="3962400"/>
            <a:ext cx="3629025" cy="1816735"/>
            <a:chOff x="5561647" y="4358640"/>
            <a:chExt cx="3629025" cy="18167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818C2-62C4-4BBB-ADC6-B1FEF5404028}"/>
                </a:ext>
              </a:extLst>
            </p:cNvPr>
            <p:cNvSpPr txBox="1"/>
            <p:nvPr/>
          </p:nvSpPr>
          <p:spPr>
            <a:xfrm>
              <a:off x="6453310" y="4358640"/>
              <a:ext cx="184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products-new.csv</a:t>
              </a:r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45DBCE-0820-4C80-BF34-9690EF71C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1647" y="4746625"/>
              <a:ext cx="3629025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2694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A8B8CE-67A8-4A1B-991C-4BB535CC9D34}"/>
              </a:ext>
            </a:extLst>
          </p:cNvPr>
          <p:cNvSpPr txBox="1"/>
          <p:nvPr/>
        </p:nvSpPr>
        <p:spPr>
          <a:xfrm>
            <a:off x="223520" y="802640"/>
            <a:ext cx="3352906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#Import</a:t>
            </a:r>
          </a:p>
          <a:p>
            <a:r>
              <a:rPr lang="en-US" sz="1200" dirty="0"/>
              <a:t>import csv</a:t>
            </a:r>
          </a:p>
          <a:p>
            <a:r>
              <a:rPr lang="en-US" sz="1200" dirty="0"/>
              <a:t>import </a:t>
            </a:r>
            <a:r>
              <a:rPr lang="en-US" sz="1200" b="1" dirty="0">
                <a:solidFill>
                  <a:srgbClr val="C00000"/>
                </a:solidFill>
                <a:highlight>
                  <a:srgbClr val="FBE9A8"/>
                </a:highlight>
              </a:rPr>
              <a:t>os</a:t>
            </a:r>
          </a:p>
          <a:p>
            <a:endParaRPr lang="en-US" sz="1200" dirty="0"/>
          </a:p>
          <a:p>
            <a:r>
              <a:rPr lang="en-US" sz="1200" dirty="0"/>
              <a:t>#Global constants</a:t>
            </a:r>
          </a:p>
          <a:p>
            <a:r>
              <a:rPr lang="en-US" sz="1200" dirty="0"/>
              <a:t>DELIM = ','</a:t>
            </a:r>
          </a:p>
          <a:p>
            <a:r>
              <a:rPr lang="en-US" sz="1200" dirty="0"/>
              <a:t>CSVFILE = 'vehicles.csv'</a:t>
            </a:r>
          </a:p>
          <a:p>
            <a:r>
              <a:rPr lang="en-US" sz="1200" b="1" dirty="0">
                <a:solidFill>
                  <a:srgbClr val="7030A0"/>
                </a:solidFill>
                <a:highlight>
                  <a:srgbClr val="FBE9A8"/>
                </a:highlight>
              </a:rPr>
              <a:t>TEMPFILE</a:t>
            </a:r>
            <a:r>
              <a:rPr lang="en-US" sz="1200" dirty="0">
                <a:highlight>
                  <a:srgbClr val="FBE9A8"/>
                </a:highlight>
              </a:rPr>
              <a:t> = 'vehicles-temp.csv'</a:t>
            </a:r>
          </a:p>
          <a:p>
            <a:endParaRPr lang="en-US" sz="1400" dirty="0"/>
          </a:p>
          <a:p>
            <a:r>
              <a:rPr lang="en-US" sz="1400" dirty="0"/>
              <a:t>def main():</a:t>
            </a:r>
          </a:p>
          <a:p>
            <a:r>
              <a:rPr lang="en-US" sz="1400" dirty="0"/>
              <a:t>    found = False</a:t>
            </a:r>
          </a:p>
          <a:p>
            <a:r>
              <a:rPr lang="en-US" sz="1400" dirty="0"/>
              <a:t>    </a:t>
            </a:r>
          </a:p>
          <a:p>
            <a:r>
              <a:rPr lang="en-US" sz="1400" b="1" dirty="0"/>
              <a:t>    </a:t>
            </a:r>
            <a:r>
              <a:rPr lang="en-US" sz="1400" b="1" dirty="0">
                <a:highlight>
                  <a:srgbClr val="EFE5F7"/>
                </a:highlight>
              </a:rPr>
              <a:t>#Open files 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    infile</a:t>
            </a:r>
            <a:r>
              <a:rPr lang="en-US" sz="1400" dirty="0"/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open</a:t>
            </a:r>
            <a:r>
              <a:rPr lang="en-US" sz="1400" dirty="0"/>
              <a:t>(CSVFILE, </a:t>
            </a:r>
            <a:r>
              <a:rPr lang="en-US" sz="1400" b="1" dirty="0">
                <a:solidFill>
                  <a:srgbClr val="C00000"/>
                </a:solidFill>
                <a:highlight>
                  <a:srgbClr val="FFFF00"/>
                </a:highlight>
              </a:rPr>
              <a:t>'r'</a:t>
            </a:r>
            <a:r>
              <a:rPr lang="en-US" sz="1400" dirty="0"/>
              <a:t>)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1400" b="1" dirty="0">
                <a:solidFill>
                  <a:srgbClr val="00B0F0"/>
                </a:solidFill>
              </a:rPr>
              <a:t>    outfile</a:t>
            </a:r>
            <a:r>
              <a:rPr lang="en-US" sz="1400" dirty="0"/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open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TEMPFILE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'w'</a:t>
            </a:r>
            <a:r>
              <a:rPr lang="en-US" sz="1400" b="1" dirty="0"/>
              <a:t>, </a:t>
            </a:r>
            <a:r>
              <a:rPr lang="en-US" sz="1400" dirty="0"/>
              <a:t>newline='')</a:t>
            </a:r>
          </a:p>
          <a:p>
            <a:r>
              <a:rPr lang="en-US" sz="1400" dirty="0"/>
              <a:t>       </a:t>
            </a:r>
          </a:p>
          <a:p>
            <a:r>
              <a:rPr lang="en-US" sz="1400" b="1" dirty="0"/>
              <a:t>    #Create reader &amp; writer objects</a:t>
            </a:r>
          </a:p>
          <a:p>
            <a:r>
              <a:rPr lang="en-US" sz="1400" dirty="0"/>
              <a:t>    reader = </a:t>
            </a:r>
            <a:r>
              <a:rPr lang="en-US" sz="1400" dirty="0" err="1"/>
              <a:t>csv.reader</a:t>
            </a:r>
            <a:r>
              <a:rPr lang="en-US" sz="1400" dirty="0"/>
              <a:t>(</a:t>
            </a:r>
            <a:r>
              <a:rPr lang="en-US" sz="1400" dirty="0" err="1"/>
              <a:t>infile</a:t>
            </a:r>
            <a:r>
              <a:rPr lang="en-US" sz="1400" dirty="0"/>
              <a:t>)</a:t>
            </a:r>
          </a:p>
          <a:p>
            <a:r>
              <a:rPr lang="en-US" sz="1400" dirty="0"/>
              <a:t>    writer = </a:t>
            </a:r>
            <a:r>
              <a:rPr lang="en-US" sz="1400" dirty="0" err="1"/>
              <a:t>csv.writer</a:t>
            </a:r>
            <a:r>
              <a:rPr lang="en-US" sz="1400" dirty="0"/>
              <a:t>(</a:t>
            </a:r>
            <a:r>
              <a:rPr lang="en-US" sz="1400" dirty="0" err="1"/>
              <a:t>outfile</a:t>
            </a:r>
            <a:r>
              <a:rPr lang="en-US" sz="1400" dirty="0"/>
              <a:t>, delimiter = ',')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b="1" dirty="0"/>
              <a:t>    #Read &amp; write field names</a:t>
            </a:r>
          </a:p>
          <a:p>
            <a:r>
              <a:rPr lang="en-US" sz="1400" dirty="0"/>
              <a:t>    fieldnames = next(reader) #from </a:t>
            </a:r>
            <a:r>
              <a:rPr lang="en-US" sz="1400" dirty="0" err="1"/>
              <a:t>infile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writer.writerow</a:t>
            </a:r>
            <a:r>
              <a:rPr lang="en-US" sz="1400" dirty="0"/>
              <a:t>(fieldnames) #to </a:t>
            </a:r>
            <a:r>
              <a:rPr lang="en-US" sz="1400" dirty="0" err="1"/>
              <a:t>outfile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2932-23EA-41C5-A259-9B94B74A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CSV File - UPDATING Records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4A55C-23DD-45F5-A6C5-356322B4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D7E9C1-FB5B-4D1D-9BCA-6BDD3B993DCD}"/>
              </a:ext>
            </a:extLst>
          </p:cNvPr>
          <p:cNvGrpSpPr/>
          <p:nvPr/>
        </p:nvGrpSpPr>
        <p:grpSpPr>
          <a:xfrm>
            <a:off x="8908308" y="3233407"/>
            <a:ext cx="2907543" cy="2927563"/>
            <a:chOff x="9208697" y="2177837"/>
            <a:chExt cx="2907543" cy="29275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1703BE-4F72-4B9B-A837-090FBC48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8697" y="2177837"/>
              <a:ext cx="2907543" cy="88279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F9E2DB-DFC5-44E2-9014-6587E3B9EDB0}"/>
                </a:ext>
              </a:extLst>
            </p:cNvPr>
            <p:cNvSpPr txBox="1"/>
            <p:nvPr/>
          </p:nvSpPr>
          <p:spPr>
            <a:xfrm>
              <a:off x="9208697" y="3655060"/>
              <a:ext cx="1777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Updated record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6316CF-6336-48B3-81D1-4D4C04D2D9FF}"/>
                </a:ext>
              </a:extLst>
            </p:cNvPr>
            <p:cNvGrpSpPr/>
            <p:nvPr/>
          </p:nvGrpSpPr>
          <p:grpSpPr>
            <a:xfrm>
              <a:off x="9208697" y="3942965"/>
              <a:ext cx="2612823" cy="1162435"/>
              <a:chOff x="9474735" y="3942965"/>
              <a:chExt cx="2612823" cy="1162435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A9BE7D5-5C65-46FA-A7B3-A28BB9E8C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474735" y="3942965"/>
                <a:ext cx="2612823" cy="1162435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B0E12D-2A88-46DC-9A15-500433E13483}"/>
                  </a:ext>
                </a:extLst>
              </p:cNvPr>
              <p:cNvSpPr/>
              <p:nvPr/>
            </p:nvSpPr>
            <p:spPr>
              <a:xfrm>
                <a:off x="11250717" y="4386095"/>
                <a:ext cx="506742" cy="261896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7EB97-D3F4-420E-BC6D-3E1A715E88AA}"/>
              </a:ext>
            </a:extLst>
          </p:cNvPr>
          <p:cNvGrpSpPr/>
          <p:nvPr/>
        </p:nvGrpSpPr>
        <p:grpSpPr>
          <a:xfrm>
            <a:off x="9629913" y="5647890"/>
            <a:ext cx="1603838" cy="1031025"/>
            <a:chOff x="9572162" y="3759200"/>
            <a:chExt cx="1603838" cy="103102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17A681-024C-438A-9F7E-1632328AE6CC}"/>
                </a:ext>
              </a:extLst>
            </p:cNvPr>
            <p:cNvSpPr txBox="1"/>
            <p:nvPr/>
          </p:nvSpPr>
          <p:spPr>
            <a:xfrm>
              <a:off x="9572162" y="4328560"/>
              <a:ext cx="16038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Updated from ‘Accord’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290472-8A38-4DD5-807F-719AB2EB0E9B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10374081" y="3759200"/>
              <a:ext cx="354879" cy="56936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833D4E-62F1-458D-8072-C953AF77DC0B}"/>
              </a:ext>
            </a:extLst>
          </p:cNvPr>
          <p:cNvGrpSpPr/>
          <p:nvPr/>
        </p:nvGrpSpPr>
        <p:grpSpPr>
          <a:xfrm>
            <a:off x="2468615" y="2696008"/>
            <a:ext cx="823225" cy="748232"/>
            <a:chOff x="3850642" y="1911685"/>
            <a:chExt cx="823225" cy="7482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19E1E5-AEF8-4EBA-B91E-3579821654A4}"/>
                </a:ext>
              </a:extLst>
            </p:cNvPr>
            <p:cNvSpPr txBox="1"/>
            <p:nvPr/>
          </p:nvSpPr>
          <p:spPr>
            <a:xfrm>
              <a:off x="3850642" y="1911685"/>
              <a:ext cx="823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Open 2 files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DFDBCBD-EF2E-40B3-BDCB-2D0CF3542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267" y="2358727"/>
              <a:ext cx="163363" cy="3011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3673B-088D-48A8-BD25-8347FE9DB23A}"/>
              </a:ext>
            </a:extLst>
          </p:cNvPr>
          <p:cNvGrpSpPr/>
          <p:nvPr/>
        </p:nvGrpSpPr>
        <p:grpSpPr>
          <a:xfrm>
            <a:off x="4072556" y="760731"/>
            <a:ext cx="7896994" cy="6340197"/>
            <a:chOff x="4072556" y="760731"/>
            <a:chExt cx="7896994" cy="634019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417CC6-3D43-4023-B490-B0EA82137CAC}"/>
                </a:ext>
              </a:extLst>
            </p:cNvPr>
            <p:cNvGrpSpPr/>
            <p:nvPr/>
          </p:nvGrpSpPr>
          <p:grpSpPr>
            <a:xfrm>
              <a:off x="4072556" y="760731"/>
              <a:ext cx="5710455" cy="6340197"/>
              <a:chOff x="4072556" y="760731"/>
              <a:chExt cx="5710455" cy="634019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57858BC-1B35-45A0-8737-FD109982236E}"/>
                  </a:ext>
                </a:extLst>
              </p:cNvPr>
              <p:cNvGrpSpPr/>
              <p:nvPr/>
            </p:nvGrpSpPr>
            <p:grpSpPr>
              <a:xfrm>
                <a:off x="4072556" y="760731"/>
                <a:ext cx="5710455" cy="6340197"/>
                <a:chOff x="4072556" y="760731"/>
                <a:chExt cx="5710455" cy="634019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BA2BC01-59B4-461C-A7ED-EB116736B4F9}"/>
                    </a:ext>
                  </a:extLst>
                </p:cNvPr>
                <p:cNvGrpSpPr/>
                <p:nvPr/>
              </p:nvGrpSpPr>
              <p:grpSpPr>
                <a:xfrm>
                  <a:off x="4072556" y="760731"/>
                  <a:ext cx="5710455" cy="6340197"/>
                  <a:chOff x="4072556" y="760731"/>
                  <a:chExt cx="5710455" cy="6340197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F08B3FB1-0D40-4A54-8DF9-9093DECD1C99}"/>
                      </a:ext>
                    </a:extLst>
                  </p:cNvPr>
                  <p:cNvGrpSpPr/>
                  <p:nvPr/>
                </p:nvGrpSpPr>
                <p:grpSpPr>
                  <a:xfrm>
                    <a:off x="4072556" y="760731"/>
                    <a:ext cx="4609968" cy="6340197"/>
                    <a:chOff x="4072556" y="760731"/>
                    <a:chExt cx="4609968" cy="6340197"/>
                  </a:xfrm>
                </p:grpSpPr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D54F66B2-E695-48B9-844C-323D0EF603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2556" y="760731"/>
                      <a:ext cx="4220544" cy="6340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dirty="0"/>
                        <a:t>    </a:t>
                      </a:r>
                      <a:r>
                        <a:rPr lang="en-US" sz="1400" b="1" dirty="0">
                          <a:highlight>
                            <a:srgbClr val="EFE5F7"/>
                          </a:highlight>
                        </a:rPr>
                        <a:t>#Prompt user for value</a:t>
                      </a:r>
                    </a:p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search_id</a:t>
                      </a:r>
                      <a:r>
                        <a:rPr lang="en-US" sz="1400" dirty="0"/>
                        <a:t> = input('Enter a vehicle ID to update: ')</a:t>
                      </a:r>
                    </a:p>
                    <a:p>
                      <a:r>
                        <a:rPr lang="en-US" sz="1400" dirty="0"/>
                        <a:t>    print()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400" b="1" dirty="0"/>
                        <a:t>    </a:t>
                      </a:r>
                      <a:r>
                        <a:rPr lang="en-US" sz="1400" b="1" dirty="0">
                          <a:highlight>
                            <a:srgbClr val="EFE5F7"/>
                          </a:highlight>
                        </a:rPr>
                        <a:t>#Update data record</a:t>
                      </a:r>
                    </a:p>
                    <a:p>
                      <a:r>
                        <a:rPr lang="en-US" sz="1400" dirty="0"/>
                        <a:t>    for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row</a:t>
                      </a:r>
                      <a:r>
                        <a:rPr lang="en-US" sz="1400" dirty="0"/>
                        <a:t> in reader: </a:t>
                      </a:r>
                    </a:p>
                    <a:p>
                      <a:r>
                        <a:rPr lang="en-US" sz="1400" dirty="0"/>
                        <a:t>        </a:t>
                      </a:r>
                      <a:r>
                        <a:rPr lang="en-US" sz="1400" b="1" dirty="0">
                          <a:highlight>
                            <a:srgbClr val="FBE9A8"/>
                          </a:highlight>
                        </a:rPr>
                        <a:t>if vid == </a:t>
                      </a:r>
                      <a:r>
                        <a:rPr lang="en-US" sz="1400" b="1" dirty="0" err="1">
                          <a:highlight>
                            <a:srgbClr val="FBE9A8"/>
                          </a:highlight>
                        </a:rPr>
                        <a:t>search_id</a:t>
                      </a:r>
                      <a:r>
                        <a:rPr lang="en-US" sz="1400" b="1" dirty="0">
                          <a:highlight>
                            <a:srgbClr val="FBE9A8"/>
                          </a:highlight>
                        </a:rPr>
                        <a:t>:</a:t>
                      </a:r>
                    </a:p>
                    <a:p>
                      <a:r>
                        <a:rPr lang="en-US" sz="1400" dirty="0"/>
                        <a:t>            found = True</a:t>
                      </a:r>
                    </a:p>
                    <a:p>
                      <a:r>
                        <a:rPr lang="en-US" sz="1400" dirty="0"/>
                        <a:t>            new_model = input('Enter the new model: ')</a:t>
                      </a:r>
                    </a:p>
                    <a:p>
                      <a:r>
                        <a:rPr lang="en-US" sz="1400" dirty="0"/>
                        <a:t>           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</a:rPr>
                        <a:t>new_row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dirty="0"/>
                        <a:t>= [vid, make,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new_model</a:t>
                      </a:r>
                      <a:r>
                        <a:rPr lang="en-US" sz="1400" dirty="0"/>
                        <a:t>]</a:t>
                      </a:r>
                    </a:p>
                    <a:p>
                      <a:r>
                        <a:rPr lang="en-US" sz="1400" dirty="0"/>
                        <a:t>            </a:t>
                      </a:r>
                      <a:r>
                        <a:rPr lang="en-US" sz="1400" dirty="0" err="1"/>
                        <a:t>writer.writerow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</a:rPr>
                        <a:t>new_row</a:t>
                      </a:r>
                      <a:r>
                        <a:rPr lang="en-US" sz="1400" dirty="0"/>
                        <a:t>) </a:t>
                      </a:r>
                    </a:p>
                    <a:p>
                      <a:r>
                        <a:rPr lang="en-US" sz="1400" dirty="0"/>
                        <a:t>        else: </a:t>
                      </a:r>
                    </a:p>
                    <a:p>
                      <a:r>
                        <a:rPr lang="en-US" sz="1400" dirty="0"/>
                        <a:t>            writer.writerow(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row</a:t>
                      </a:r>
                      <a:r>
                        <a:rPr lang="en-US" sz="1400" dirty="0"/>
                        <a:t>)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400" b="1" dirty="0"/>
                        <a:t>    </a:t>
                      </a:r>
                      <a:r>
                        <a:rPr lang="en-US" sz="1400" b="1" dirty="0">
                          <a:highlight>
                            <a:srgbClr val="EFE5F7"/>
                          </a:highlight>
                        </a:rPr>
                        <a:t>#Display status message</a:t>
                      </a:r>
                    </a:p>
                    <a:p>
                      <a:r>
                        <a:rPr lang="en-US" sz="1400" dirty="0"/>
                        <a:t>    if found:</a:t>
                      </a:r>
                    </a:p>
                    <a:p>
                      <a:r>
                        <a:rPr lang="en-US" sz="1400" dirty="0"/>
                        <a:t>        print('Vehicle updated')</a:t>
                      </a:r>
                    </a:p>
                    <a:p>
                      <a:r>
                        <a:rPr lang="en-US" sz="1400" dirty="0"/>
                        <a:t>    else:        </a:t>
                      </a:r>
                    </a:p>
                    <a:p>
                      <a:r>
                        <a:rPr lang="en-US" sz="1400" dirty="0"/>
                        <a:t>        print('Vehicle ID not found')        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b="1" dirty="0"/>
                        <a:t>    #close files</a:t>
                      </a:r>
                    </a:p>
                    <a:p>
                      <a:r>
                        <a:rPr lang="en-US" sz="1200" dirty="0"/>
                        <a:t>    infile.close()</a:t>
                      </a:r>
                    </a:p>
                    <a:p>
                      <a:r>
                        <a:rPr lang="en-US" sz="1200" dirty="0"/>
                        <a:t>    outfile.close()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400" b="1" dirty="0"/>
                        <a:t>    </a:t>
                      </a:r>
                      <a:r>
                        <a:rPr lang="en-US" sz="1400" b="1" dirty="0">
                          <a:highlight>
                            <a:srgbClr val="EFE5F7"/>
                          </a:highlight>
                        </a:rPr>
                        <a:t>#Replace original file w/the new file</a:t>
                      </a:r>
                    </a:p>
                    <a:p>
                      <a:r>
                        <a:rPr lang="en-US" sz="1400" dirty="0"/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highlight>
                            <a:srgbClr val="FBE9A8"/>
                          </a:highlight>
                        </a:rPr>
                        <a:t>os</a:t>
                      </a:r>
                      <a:r>
                        <a:rPr lang="en-US" sz="1400" dirty="0"/>
                        <a:t>.remove(CSVFILE)</a:t>
                      </a:r>
                    </a:p>
                    <a:p>
                      <a:r>
                        <a:rPr lang="en-US" sz="1400" dirty="0"/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highlight>
                            <a:srgbClr val="FBE9A8"/>
                          </a:highlight>
                        </a:rPr>
                        <a:t>os</a:t>
                      </a:r>
                      <a:r>
                        <a:rPr lang="en-US" sz="1400" dirty="0" err="1"/>
                        <a:t>.rename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dirty="0">
                          <a:solidFill>
                            <a:srgbClr val="7030A0"/>
                          </a:solidFill>
                          <a:highlight>
                            <a:srgbClr val="FBE9A8"/>
                          </a:highlight>
                        </a:rPr>
                        <a:t>TEMPFILE</a:t>
                      </a:r>
                      <a:r>
                        <a:rPr lang="en-US" sz="1400" dirty="0"/>
                        <a:t>, CSVFILE)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main()</a:t>
                      </a:r>
                    </a:p>
                  </p:txBody>
                </p: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AFC36821-4D97-4B0B-8586-15E1E279B9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81777" y="2908835"/>
                      <a:ext cx="1300747" cy="547355"/>
                      <a:chOff x="4052237" y="1721855"/>
                      <a:chExt cx="1300747" cy="547355"/>
                    </a:xfrm>
                  </p:grpSpPr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127B823E-D6A1-4C13-9320-63DC255CA3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0522" y="1807545"/>
                        <a:ext cx="119246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rPr>
                          <a:t>Write the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  <a:latin typeface="Consolas" panose="020B0609020204030204" pitchFamily="49" charset="0"/>
                          </a:rPr>
                          <a:t>new model</a:t>
                        </a:r>
                      </a:p>
                    </p:txBody>
                  </p:sp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36E53786-349D-4164-85AF-91344B15DF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052237" y="1721855"/>
                        <a:ext cx="289023" cy="189965"/>
                      </a:xfrm>
                      <a:prstGeom prst="straightConnector1">
                        <a:avLst/>
                      </a:prstGeom>
                      <a:ln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AA54A5B3-28C7-4985-B3F5-21CD398423DF}"/>
                      </a:ext>
                    </a:extLst>
                  </p:cNvPr>
                  <p:cNvGrpSpPr/>
                  <p:nvPr/>
                </p:nvGrpSpPr>
                <p:grpSpPr>
                  <a:xfrm>
                    <a:off x="7669731" y="2655138"/>
                    <a:ext cx="2113280" cy="313721"/>
                    <a:chOff x="5963920" y="3018759"/>
                    <a:chExt cx="2113280" cy="313721"/>
                  </a:xfrm>
                </p:grpSpPr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75CD375-F1FD-432A-8ADD-C51D968D7E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3672" y="3018759"/>
                      <a:ext cx="1733528" cy="3137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en-US" sz="1400" dirty="0">
                          <a:solidFill>
                            <a:srgbClr val="C00000"/>
                          </a:solidFill>
                        </a:rPr>
                        <a:t>Must be a list!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8" name="Straight Arrow Connector 27">
                      <a:extLst>
                        <a:ext uri="{FF2B5EF4-FFF2-40B4-BE49-F238E27FC236}">
                          <a16:creationId xmlns:a16="http://schemas.microsoft.com/office/drawing/2014/main" id="{6F5C30BF-2CBA-42DA-B110-10D7BCCFC9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63920" y="3175619"/>
                      <a:ext cx="396240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43E5F55-5A0F-4C99-AC5C-DE00B90416C6}"/>
                    </a:ext>
                  </a:extLst>
                </p:cNvPr>
                <p:cNvSpPr txBox="1"/>
                <p:nvPr/>
              </p:nvSpPr>
              <p:spPr>
                <a:xfrm>
                  <a:off x="6410562" y="3032625"/>
                  <a:ext cx="119246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Write the</a:t>
                  </a:r>
                </a:p>
                <a:p>
                  <a:pPr algn="ctr"/>
                  <a:r>
                    <a:rPr lang="en-US" sz="12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Original VID &amp; make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19AD2273-6741-4A16-ADE3-5B559296C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40500" y="2921000"/>
                  <a:ext cx="328330" cy="20306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017920B-5798-4193-85D7-A527783DC6CF}"/>
                  </a:ext>
                </a:extLst>
              </p:cNvPr>
              <p:cNvGrpSpPr/>
              <p:nvPr/>
            </p:nvGrpSpPr>
            <p:grpSpPr>
              <a:xfrm>
                <a:off x="6558015" y="6036108"/>
                <a:ext cx="1671585" cy="461665"/>
                <a:chOff x="6672315" y="5718608"/>
                <a:chExt cx="1671585" cy="461665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2F50B3F-DC88-4023-96B8-0A90A24DB8D0}"/>
                    </a:ext>
                  </a:extLst>
                </p:cNvPr>
                <p:cNvSpPr txBox="1"/>
                <p:nvPr/>
              </p:nvSpPr>
              <p:spPr>
                <a:xfrm>
                  <a:off x="6672315" y="5718608"/>
                  <a:ext cx="16715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TEMP is not a BKUP File!!</a:t>
                  </a:r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591FE18B-DBFB-42AB-ABF1-B3C354854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20841" y="5949440"/>
                  <a:ext cx="22605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139EFF-ED99-4D57-9F0A-BF91B831F60B}"/>
                </a:ext>
              </a:extLst>
            </p:cNvPr>
            <p:cNvGrpSpPr/>
            <p:nvPr/>
          </p:nvGrpSpPr>
          <p:grpSpPr>
            <a:xfrm>
              <a:off x="5986914" y="1080160"/>
              <a:ext cx="5982636" cy="1341295"/>
              <a:chOff x="5986914" y="1080160"/>
              <a:chExt cx="5982636" cy="134129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CDDF13C-1E12-4752-BB09-52513035BCCE}"/>
                  </a:ext>
                </a:extLst>
              </p:cNvPr>
              <p:cNvGrpSpPr/>
              <p:nvPr/>
            </p:nvGrpSpPr>
            <p:grpSpPr>
              <a:xfrm>
                <a:off x="5986914" y="1080160"/>
                <a:ext cx="4774790" cy="1341295"/>
                <a:chOff x="-8394834" y="3835124"/>
                <a:chExt cx="4774790" cy="1341295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16674B8-5DF7-47A4-B289-46A3A065F024}"/>
                    </a:ext>
                  </a:extLst>
                </p:cNvPr>
                <p:cNvGrpSpPr/>
                <p:nvPr/>
              </p:nvGrpSpPr>
              <p:grpSpPr>
                <a:xfrm>
                  <a:off x="-5925419" y="3835124"/>
                  <a:ext cx="2305375" cy="915891"/>
                  <a:chOff x="-6057499" y="4282164"/>
                  <a:chExt cx="2305375" cy="915891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7FFA36D-07BB-4BBA-85C1-A1B027094D60}"/>
                      </a:ext>
                    </a:extLst>
                  </p:cNvPr>
                  <p:cNvSpPr txBox="1"/>
                  <p:nvPr/>
                </p:nvSpPr>
                <p:spPr>
                  <a:xfrm>
                    <a:off x="-6057499" y="4282164"/>
                    <a:ext cx="2305375" cy="83099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/>
                      <a:t>        </a:t>
                    </a:r>
                    <a:r>
                      <a:rPr lang="en-US" sz="1200" b="1" dirty="0">
                        <a:highlight>
                          <a:srgbClr val="FBE9A8"/>
                        </a:highlight>
                      </a:rPr>
                      <a:t>#Extract values from the row</a:t>
                    </a:r>
                  </a:p>
                  <a:p>
                    <a:r>
                      <a:rPr lang="en-US" sz="1200" dirty="0"/>
                      <a:t>        </a:t>
                    </a:r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vid</a:t>
                    </a:r>
                    <a:r>
                      <a:rPr lang="en-US" sz="1200" b="1" dirty="0"/>
                      <a:t> = row[0]</a:t>
                    </a:r>
                  </a:p>
                  <a:p>
                    <a:r>
                      <a:rPr lang="en-US" sz="1200" b="1" dirty="0"/>
                      <a:t>        </a:t>
                    </a:r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make</a:t>
                    </a:r>
                    <a:r>
                      <a:rPr lang="en-US" sz="1200" b="1" dirty="0"/>
                      <a:t> = row[1]</a:t>
                    </a:r>
                  </a:p>
                  <a:p>
                    <a:r>
                      <a:rPr lang="en-US" sz="1200" b="1" dirty="0"/>
                      <a:t>        </a:t>
                    </a:r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model</a:t>
                    </a:r>
                    <a:r>
                      <a:rPr lang="en-US" sz="1200" b="1" dirty="0"/>
                      <a:t> = row[2]</a:t>
                    </a:r>
                  </a:p>
                </p:txBody>
              </p:sp>
              <p:sp>
                <p:nvSpPr>
                  <p:cNvPr id="44" name="Right Brace 43">
                    <a:extLst>
                      <a:ext uri="{FF2B5EF4-FFF2-40B4-BE49-F238E27FC236}">
                        <a16:creationId xmlns:a16="http://schemas.microsoft.com/office/drawing/2014/main" id="{A2FD582B-22F8-4E55-8C51-AF4DD3E5DA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183875" y="4532575"/>
                    <a:ext cx="147320" cy="1183640"/>
                  </a:xfrm>
                  <a:prstGeom prst="rightBrac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CB354A6-EAE2-44B7-A8CD-035F2923D400}"/>
                    </a:ext>
                  </a:extLst>
                </p:cNvPr>
                <p:cNvSpPr txBox="1"/>
                <p:nvPr/>
              </p:nvSpPr>
              <p:spPr>
                <a:xfrm>
                  <a:off x="-5738263" y="4745532"/>
                  <a:ext cx="152025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Add this code at top of loop</a:t>
                  </a: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53B69F8B-09C3-4174-AEB6-203DBD4F8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8394834" y="4362383"/>
                  <a:ext cx="2656572" cy="38501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67FC1CD-5744-4150-9A3C-49EFE07C34B8}"/>
                  </a:ext>
                </a:extLst>
              </p:cNvPr>
              <p:cNvSpPr txBox="1"/>
              <p:nvPr/>
            </p:nvSpPr>
            <p:spPr>
              <a:xfrm>
                <a:off x="10236022" y="1369630"/>
                <a:ext cx="1733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>
                    <a:solidFill>
                      <a:srgbClr val="C00000"/>
                    </a:solidFill>
                  </a:rPr>
                  <a:t>These are strings;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Convert, if necessary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4443BCD-5DED-47CC-97BD-3EA72A18C0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6270" y="1600462"/>
                <a:ext cx="3962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91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A8B8CE-67A8-4A1B-991C-4BB535CC9D34}"/>
              </a:ext>
            </a:extLst>
          </p:cNvPr>
          <p:cNvSpPr txBox="1"/>
          <p:nvPr/>
        </p:nvSpPr>
        <p:spPr>
          <a:xfrm>
            <a:off x="223520" y="802640"/>
            <a:ext cx="3352906" cy="5016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#Import</a:t>
            </a:r>
          </a:p>
          <a:p>
            <a:r>
              <a:rPr lang="en-US" sz="1200" dirty="0"/>
              <a:t>import csv</a:t>
            </a:r>
          </a:p>
          <a:p>
            <a:r>
              <a:rPr lang="en-US" sz="1200" dirty="0"/>
              <a:t>import </a:t>
            </a:r>
            <a:r>
              <a:rPr lang="en-US" sz="1200" b="1" dirty="0">
                <a:solidFill>
                  <a:srgbClr val="C00000"/>
                </a:solidFill>
                <a:highlight>
                  <a:srgbClr val="FBE9A8"/>
                </a:highlight>
              </a:rPr>
              <a:t>os</a:t>
            </a:r>
          </a:p>
          <a:p>
            <a:endParaRPr lang="en-US" sz="1200" dirty="0"/>
          </a:p>
          <a:p>
            <a:r>
              <a:rPr lang="en-US" sz="1200" dirty="0"/>
              <a:t>#Global constants</a:t>
            </a:r>
          </a:p>
          <a:p>
            <a:r>
              <a:rPr lang="en-US" sz="1200" dirty="0"/>
              <a:t>DELIM = ','</a:t>
            </a:r>
          </a:p>
          <a:p>
            <a:r>
              <a:rPr lang="en-US" sz="1200" dirty="0"/>
              <a:t>CSVFILE = 'vehicles.csv'</a:t>
            </a:r>
          </a:p>
          <a:p>
            <a:r>
              <a:rPr lang="en-US" sz="1200" b="1" dirty="0">
                <a:solidFill>
                  <a:srgbClr val="7030A0"/>
                </a:solidFill>
                <a:highlight>
                  <a:srgbClr val="FBE9A8"/>
                </a:highlight>
              </a:rPr>
              <a:t>TEMPFILE</a:t>
            </a:r>
            <a:r>
              <a:rPr lang="en-US" sz="1200" dirty="0">
                <a:highlight>
                  <a:srgbClr val="FBE9A8"/>
                </a:highlight>
              </a:rPr>
              <a:t> = 'vehicles-temp.csv'</a:t>
            </a:r>
          </a:p>
          <a:p>
            <a:endParaRPr lang="en-US" sz="1400" dirty="0"/>
          </a:p>
          <a:p>
            <a:r>
              <a:rPr lang="en-US" sz="1400" dirty="0"/>
              <a:t>def main():</a:t>
            </a:r>
          </a:p>
          <a:p>
            <a:r>
              <a:rPr lang="en-US" sz="1400" dirty="0"/>
              <a:t>    found = False</a:t>
            </a:r>
          </a:p>
          <a:p>
            <a:r>
              <a:rPr lang="en-US" sz="1400" dirty="0"/>
              <a:t>    </a:t>
            </a:r>
          </a:p>
          <a:p>
            <a:r>
              <a:rPr lang="en-US" sz="1400" b="1" dirty="0"/>
              <a:t>    </a:t>
            </a:r>
            <a:r>
              <a:rPr lang="en-US" sz="1400" b="1" dirty="0">
                <a:highlight>
                  <a:srgbClr val="EFE5F7"/>
                </a:highlight>
              </a:rPr>
              <a:t>#Open files 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    infile</a:t>
            </a:r>
            <a:r>
              <a:rPr lang="en-US" sz="1400" dirty="0"/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open</a:t>
            </a:r>
            <a:r>
              <a:rPr lang="en-US" sz="1400" dirty="0"/>
              <a:t>(CSVFILE, </a:t>
            </a:r>
            <a:r>
              <a:rPr lang="en-US" sz="1400" b="1" dirty="0">
                <a:solidFill>
                  <a:srgbClr val="C00000"/>
                </a:solidFill>
                <a:highlight>
                  <a:srgbClr val="FFFF00"/>
                </a:highlight>
              </a:rPr>
              <a:t>'r'</a:t>
            </a:r>
            <a:r>
              <a:rPr lang="en-US" sz="1400" dirty="0"/>
              <a:t>)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1400" b="1" dirty="0">
                <a:solidFill>
                  <a:srgbClr val="00B0F0"/>
                </a:solidFill>
              </a:rPr>
              <a:t>    outfile</a:t>
            </a:r>
            <a:r>
              <a:rPr lang="en-US" sz="1400" dirty="0"/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open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TEMPFILE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'w'</a:t>
            </a:r>
            <a:r>
              <a:rPr lang="en-US" sz="1400" b="1" dirty="0"/>
              <a:t>, </a:t>
            </a:r>
            <a:r>
              <a:rPr lang="en-US" sz="1400" dirty="0"/>
              <a:t>newline='')</a:t>
            </a:r>
          </a:p>
          <a:p>
            <a:r>
              <a:rPr lang="en-US" sz="1400" dirty="0"/>
              <a:t>       </a:t>
            </a:r>
          </a:p>
          <a:p>
            <a:r>
              <a:rPr lang="en-US" sz="1400" b="1" dirty="0"/>
              <a:t>    #Create reader &amp; writer objects</a:t>
            </a:r>
          </a:p>
          <a:p>
            <a:r>
              <a:rPr lang="en-US" sz="1400" dirty="0"/>
              <a:t>    reader = csv.reader(</a:t>
            </a:r>
            <a:r>
              <a:rPr lang="en-US" sz="1400" dirty="0" err="1"/>
              <a:t>infile</a:t>
            </a:r>
            <a:r>
              <a:rPr lang="en-US" sz="1400" dirty="0"/>
              <a:t>)</a:t>
            </a:r>
          </a:p>
          <a:p>
            <a:r>
              <a:rPr lang="en-US" sz="1400" dirty="0"/>
              <a:t>    writer = csv.writer(outfile, delimiter = ',')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b="1" dirty="0"/>
              <a:t>    #Read &amp; write field names</a:t>
            </a:r>
          </a:p>
          <a:p>
            <a:r>
              <a:rPr lang="en-US" sz="1400" dirty="0"/>
              <a:t>    fieldnames = next(reader) #from </a:t>
            </a:r>
            <a:r>
              <a:rPr lang="en-US" sz="1400" dirty="0" err="1"/>
              <a:t>infile</a:t>
            </a:r>
            <a:endParaRPr lang="en-US" sz="1400" dirty="0"/>
          </a:p>
          <a:p>
            <a:r>
              <a:rPr lang="en-US" sz="1400" dirty="0"/>
              <a:t>    writer.writerow(fieldnames) #to </a:t>
            </a:r>
            <a:r>
              <a:rPr lang="en-US" sz="1400" dirty="0" err="1"/>
              <a:t>outfile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2932-23EA-41C5-A259-9B94B74A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CSV File - DELETING Records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4A55C-23DD-45F5-A6C5-356322B4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193067-A5DC-4D74-B84B-A516631432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9316" y="2899109"/>
            <a:ext cx="2821063" cy="7245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C83A71BA-2AD9-4C4C-A3C7-6FD5DDA13B7B}"/>
              </a:ext>
            </a:extLst>
          </p:cNvPr>
          <p:cNvGrpSpPr/>
          <p:nvPr/>
        </p:nvGrpSpPr>
        <p:grpSpPr>
          <a:xfrm>
            <a:off x="8865506" y="3994884"/>
            <a:ext cx="2748682" cy="1624045"/>
            <a:chOff x="9189318" y="3292240"/>
            <a:chExt cx="2748682" cy="162404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C2D9B8-3D65-4562-AA84-6A24C365DE24}"/>
                </a:ext>
              </a:extLst>
            </p:cNvPr>
            <p:cNvGrpSpPr/>
            <p:nvPr/>
          </p:nvGrpSpPr>
          <p:grpSpPr>
            <a:xfrm>
              <a:off x="9189318" y="3578860"/>
              <a:ext cx="2748682" cy="1337425"/>
              <a:chOff x="9443318" y="4721860"/>
              <a:chExt cx="3111902" cy="151415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D55D5B-DF48-4B1F-8D90-08B66A7F5AD1}"/>
                  </a:ext>
                </a:extLst>
              </p:cNvPr>
              <p:cNvSpPr txBox="1"/>
              <p:nvPr/>
            </p:nvSpPr>
            <p:spPr>
              <a:xfrm>
                <a:off x="9443318" y="4721860"/>
                <a:ext cx="2293738" cy="383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Deleted record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6EC95A9-51F5-4615-B843-86EFA0A7B2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471660" y="5026342"/>
                <a:ext cx="3083560" cy="120967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848657-76D2-49B5-9CEE-AC646E526A8E}"/>
                </a:ext>
              </a:extLst>
            </p:cNvPr>
            <p:cNvSpPr txBox="1"/>
            <p:nvPr/>
          </p:nvSpPr>
          <p:spPr>
            <a:xfrm>
              <a:off x="10444614" y="3292240"/>
              <a:ext cx="128925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101 deleted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EFE9C7-432F-4AC3-B616-7DCB7D07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7300" y="3667760"/>
              <a:ext cx="590512" cy="70104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7BF4A19-3BB3-4CEE-A7E8-60920BE51D18}"/>
              </a:ext>
            </a:extLst>
          </p:cNvPr>
          <p:cNvGrpSpPr/>
          <p:nvPr/>
        </p:nvGrpSpPr>
        <p:grpSpPr>
          <a:xfrm>
            <a:off x="2468615" y="2696008"/>
            <a:ext cx="823225" cy="748232"/>
            <a:chOff x="3850642" y="1911685"/>
            <a:chExt cx="823225" cy="7482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E14BEB-37C3-4D72-A62F-2387F9CE0DAA}"/>
                </a:ext>
              </a:extLst>
            </p:cNvPr>
            <p:cNvSpPr txBox="1"/>
            <p:nvPr/>
          </p:nvSpPr>
          <p:spPr>
            <a:xfrm>
              <a:off x="3850642" y="1911685"/>
              <a:ext cx="823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Open 2 files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0BEAF8F-04A1-4ECB-864F-6084072DD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267" y="2358727"/>
              <a:ext cx="163363" cy="3011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AD4C26-5021-4C9E-BF28-147B7D7DD030}"/>
              </a:ext>
            </a:extLst>
          </p:cNvPr>
          <p:cNvGrpSpPr/>
          <p:nvPr/>
        </p:nvGrpSpPr>
        <p:grpSpPr>
          <a:xfrm>
            <a:off x="4077235" y="784126"/>
            <a:ext cx="7776811" cy="5786199"/>
            <a:chOff x="4077235" y="784126"/>
            <a:chExt cx="7776811" cy="578619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5A3D68-DDB8-4235-B867-EC01443EB5EB}"/>
                </a:ext>
              </a:extLst>
            </p:cNvPr>
            <p:cNvSpPr txBox="1"/>
            <p:nvPr/>
          </p:nvSpPr>
          <p:spPr>
            <a:xfrm>
              <a:off x="4077235" y="784126"/>
              <a:ext cx="4223485" cy="5786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    </a:t>
              </a:r>
              <a:r>
                <a:rPr lang="en-US" sz="1400" b="1" dirty="0">
                  <a:highlight>
                    <a:srgbClr val="EFE5F7"/>
                  </a:highlight>
                </a:rPr>
                <a:t>#Prompt user for value</a:t>
              </a:r>
            </a:p>
            <a:p>
              <a:r>
                <a:rPr lang="en-US" sz="1400" dirty="0"/>
                <a:t>    </a:t>
              </a:r>
              <a:r>
                <a:rPr lang="en-US" sz="1400" dirty="0" err="1"/>
                <a:t>search_id</a:t>
              </a:r>
              <a:r>
                <a:rPr lang="en-US" sz="1400" dirty="0"/>
                <a:t> = input('Enter a vehicle ID to delete: ')</a:t>
              </a:r>
            </a:p>
            <a:p>
              <a:r>
                <a:rPr lang="en-US" sz="1400" dirty="0"/>
                <a:t>    print()</a:t>
              </a:r>
            </a:p>
            <a:p>
              <a:endParaRPr lang="en-US" sz="1400" dirty="0"/>
            </a:p>
            <a:p>
              <a:r>
                <a:rPr lang="en-US" sz="1400" b="1" dirty="0"/>
                <a:t>    </a:t>
              </a:r>
              <a:r>
                <a:rPr lang="en-US" sz="1400" b="1" dirty="0">
                  <a:highlight>
                    <a:srgbClr val="EFE5F7"/>
                  </a:highlight>
                </a:rPr>
                <a:t>#Delete data record</a:t>
              </a:r>
            </a:p>
            <a:p>
              <a:r>
                <a:rPr lang="en-US" sz="1400" dirty="0"/>
                <a:t>    for </a:t>
              </a:r>
              <a:r>
                <a:rPr lang="en-US" sz="1400" b="1" dirty="0">
                  <a:solidFill>
                    <a:srgbClr val="0070C0"/>
                  </a:solidFill>
                </a:rPr>
                <a:t>row</a:t>
              </a:r>
              <a:r>
                <a:rPr lang="en-US" sz="1400" dirty="0"/>
                <a:t> in reader: </a:t>
              </a:r>
            </a:p>
            <a:p>
              <a:r>
                <a:rPr lang="en-US" sz="1400" dirty="0"/>
                <a:t>        </a:t>
              </a:r>
              <a:r>
                <a:rPr lang="en-US" sz="1400" b="1" dirty="0">
                  <a:highlight>
                    <a:srgbClr val="FBE9A8"/>
                  </a:highlight>
                </a:rPr>
                <a:t>if vid == </a:t>
              </a:r>
              <a:r>
                <a:rPr lang="en-US" sz="1400" b="1" dirty="0" err="1">
                  <a:highlight>
                    <a:srgbClr val="FBE9A8"/>
                  </a:highlight>
                </a:rPr>
                <a:t>search_id</a:t>
              </a:r>
              <a:r>
                <a:rPr lang="en-US" sz="1400" b="1" dirty="0">
                  <a:highlight>
                    <a:srgbClr val="FBE9A8"/>
                  </a:highlight>
                </a:rPr>
                <a:t>:</a:t>
              </a:r>
            </a:p>
            <a:p>
              <a:r>
                <a:rPr lang="en-US" sz="1400" dirty="0"/>
                <a:t>            found = True </a:t>
              </a:r>
            </a:p>
            <a:p>
              <a:r>
                <a:rPr lang="en-US" sz="1400" dirty="0"/>
                <a:t>        else: </a:t>
              </a:r>
            </a:p>
            <a:p>
              <a:r>
                <a:rPr lang="en-US" sz="1400" dirty="0"/>
                <a:t>            writer.writerow(</a:t>
              </a:r>
              <a:r>
                <a:rPr lang="en-US" sz="1400" b="1" dirty="0">
                  <a:solidFill>
                    <a:srgbClr val="0070C0"/>
                  </a:solidFill>
                </a:rPr>
                <a:t>row</a:t>
              </a:r>
              <a:r>
                <a:rPr lang="en-US" sz="1400" dirty="0"/>
                <a:t>)</a:t>
              </a:r>
            </a:p>
            <a:p>
              <a:endParaRPr lang="en-US" sz="1400" dirty="0"/>
            </a:p>
            <a:p>
              <a:r>
                <a:rPr lang="en-US" sz="1400" b="1" dirty="0"/>
                <a:t>    </a:t>
              </a:r>
              <a:r>
                <a:rPr lang="en-US" sz="1400" b="1" dirty="0">
                  <a:highlight>
                    <a:srgbClr val="EFE5F7"/>
                  </a:highlight>
                </a:rPr>
                <a:t>#Display status message</a:t>
              </a:r>
            </a:p>
            <a:p>
              <a:r>
                <a:rPr lang="en-US" sz="1400" dirty="0"/>
                <a:t>    if found:</a:t>
              </a:r>
            </a:p>
            <a:p>
              <a:r>
                <a:rPr lang="en-US" sz="1400" dirty="0"/>
                <a:t>        print('Vehicle deleted')</a:t>
              </a:r>
            </a:p>
            <a:p>
              <a:r>
                <a:rPr lang="en-US" sz="1400" dirty="0"/>
                <a:t>    else:        </a:t>
              </a:r>
            </a:p>
            <a:p>
              <a:r>
                <a:rPr lang="en-US" sz="1400" dirty="0"/>
                <a:t>        print('Vehicle ID not found')        </a:t>
              </a:r>
            </a:p>
            <a:p>
              <a:endParaRPr lang="en-US" sz="1400" dirty="0"/>
            </a:p>
            <a:p>
              <a:r>
                <a:rPr lang="en-US" sz="1200" b="1" dirty="0"/>
                <a:t>    #Close files</a:t>
              </a:r>
            </a:p>
            <a:p>
              <a:r>
                <a:rPr lang="en-US" sz="1200" dirty="0"/>
                <a:t>    infile.close()</a:t>
              </a:r>
            </a:p>
            <a:p>
              <a:r>
                <a:rPr lang="en-US" sz="1200" dirty="0"/>
                <a:t>    outfile.close()</a:t>
              </a:r>
            </a:p>
            <a:p>
              <a:endParaRPr lang="en-US" sz="1200" dirty="0"/>
            </a:p>
            <a:p>
              <a:r>
                <a:rPr lang="en-US" sz="1400" b="1" dirty="0"/>
                <a:t>    </a:t>
              </a:r>
              <a:r>
                <a:rPr lang="en-US" sz="1400" b="1" dirty="0">
                  <a:highlight>
                    <a:srgbClr val="EFE5F7"/>
                  </a:highlight>
                </a:rPr>
                <a:t>#Replace original file w/the new file</a:t>
              </a:r>
            </a:p>
            <a:p>
              <a:r>
                <a:rPr lang="en-US" sz="1400" dirty="0"/>
                <a:t>    </a:t>
              </a:r>
              <a:r>
                <a:rPr lang="en-US" sz="1400" b="1" dirty="0">
                  <a:solidFill>
                    <a:srgbClr val="C00000"/>
                  </a:solidFill>
                  <a:highlight>
                    <a:srgbClr val="FBE9A8"/>
                  </a:highlight>
                </a:rPr>
                <a:t>os</a:t>
              </a:r>
              <a:r>
                <a:rPr lang="en-US" sz="1400" dirty="0"/>
                <a:t>.remove(CSVFILE)</a:t>
              </a:r>
            </a:p>
            <a:p>
              <a:r>
                <a:rPr lang="en-US" sz="1400" dirty="0"/>
                <a:t>    </a:t>
              </a:r>
              <a:r>
                <a:rPr lang="en-US" sz="1400" b="1" dirty="0" err="1">
                  <a:solidFill>
                    <a:srgbClr val="C00000"/>
                  </a:solidFill>
                  <a:highlight>
                    <a:srgbClr val="FBE9A8"/>
                  </a:highlight>
                </a:rPr>
                <a:t>os</a:t>
              </a:r>
              <a:r>
                <a:rPr lang="en-US" sz="1400" dirty="0" err="1"/>
                <a:t>.rename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7030A0"/>
                  </a:solidFill>
                  <a:highlight>
                    <a:srgbClr val="FBE9A8"/>
                  </a:highlight>
                </a:rPr>
                <a:t>TEMPFILE</a:t>
              </a:r>
              <a:r>
                <a:rPr lang="en-US" sz="1400" dirty="0"/>
                <a:t>, CSVFILE)</a:t>
              </a:r>
            </a:p>
            <a:p>
              <a:endParaRPr lang="en-US" sz="1400" dirty="0"/>
            </a:p>
            <a:p>
              <a:r>
                <a:rPr lang="en-US" sz="1400" dirty="0"/>
                <a:t>main()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83D3F5-981E-40EB-B649-DE5B37B7F891}"/>
                </a:ext>
              </a:extLst>
            </p:cNvPr>
            <p:cNvGrpSpPr/>
            <p:nvPr/>
          </p:nvGrpSpPr>
          <p:grpSpPr>
            <a:xfrm>
              <a:off x="5724933" y="2189345"/>
              <a:ext cx="1975740" cy="646331"/>
              <a:chOff x="3033194" y="2206325"/>
              <a:chExt cx="2062480" cy="64633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624019B-CD17-44DB-A882-8731A5378486}"/>
                  </a:ext>
                </a:extLst>
              </p:cNvPr>
              <p:cNvSpPr txBox="1"/>
              <p:nvPr/>
            </p:nvSpPr>
            <p:spPr>
              <a:xfrm>
                <a:off x="3422484" y="2206325"/>
                <a:ext cx="16731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To delete, simply do not write the record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6BB37BF-D101-4660-8EEB-4B22509946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3194" y="2437157"/>
                <a:ext cx="50212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40E470-CA2D-470C-ADC5-754875BCE35D}"/>
                </a:ext>
              </a:extLst>
            </p:cNvPr>
            <p:cNvGrpSpPr/>
            <p:nvPr/>
          </p:nvGrpSpPr>
          <p:grpSpPr>
            <a:xfrm>
              <a:off x="6614563" y="5506852"/>
              <a:ext cx="1671585" cy="461665"/>
              <a:chOff x="3583942" y="2445085"/>
              <a:chExt cx="1671585" cy="46166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BDE5C0-3C9D-445C-9DAD-E58C3ECB58B8}"/>
                  </a:ext>
                </a:extLst>
              </p:cNvPr>
              <p:cNvSpPr txBox="1"/>
              <p:nvPr/>
            </p:nvSpPr>
            <p:spPr>
              <a:xfrm>
                <a:off x="3583942" y="2445085"/>
                <a:ext cx="1671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TEMP is not a BKUP File!!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525F5CD-8A33-4A07-AB4B-CF1A117C54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2468" y="2675917"/>
                <a:ext cx="22605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22B65B-8EF0-40C0-BA29-61DDBB23AF3C}"/>
                </a:ext>
              </a:extLst>
            </p:cNvPr>
            <p:cNvGrpSpPr/>
            <p:nvPr/>
          </p:nvGrpSpPr>
          <p:grpSpPr>
            <a:xfrm>
              <a:off x="5871410" y="1166788"/>
              <a:ext cx="5982636" cy="1341295"/>
              <a:chOff x="5986914" y="1080160"/>
              <a:chExt cx="5982636" cy="134129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EF80D50-DCDD-414A-AE77-7442A308F7AB}"/>
                  </a:ext>
                </a:extLst>
              </p:cNvPr>
              <p:cNvGrpSpPr/>
              <p:nvPr/>
            </p:nvGrpSpPr>
            <p:grpSpPr>
              <a:xfrm>
                <a:off x="5986914" y="1080160"/>
                <a:ext cx="4774790" cy="1341295"/>
                <a:chOff x="-8394834" y="3835124"/>
                <a:chExt cx="4774790" cy="1341295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C3F65BEB-9388-4C49-8C5F-73D6B428B1A4}"/>
                    </a:ext>
                  </a:extLst>
                </p:cNvPr>
                <p:cNvGrpSpPr/>
                <p:nvPr/>
              </p:nvGrpSpPr>
              <p:grpSpPr>
                <a:xfrm>
                  <a:off x="-5925419" y="3835124"/>
                  <a:ext cx="2305375" cy="915891"/>
                  <a:chOff x="-6057499" y="4282164"/>
                  <a:chExt cx="2305375" cy="915891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30CD3AE-268D-46EE-83EF-5FED76C1C5AE}"/>
                      </a:ext>
                    </a:extLst>
                  </p:cNvPr>
                  <p:cNvSpPr txBox="1"/>
                  <p:nvPr/>
                </p:nvSpPr>
                <p:spPr>
                  <a:xfrm>
                    <a:off x="-6057499" y="4282164"/>
                    <a:ext cx="2305375" cy="830997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/>
                      <a:t>        </a:t>
                    </a:r>
                    <a:r>
                      <a:rPr lang="en-US" sz="1200" b="1" dirty="0">
                        <a:highlight>
                          <a:srgbClr val="FBE9A8"/>
                        </a:highlight>
                      </a:rPr>
                      <a:t>#Extract values from the row</a:t>
                    </a:r>
                  </a:p>
                  <a:p>
                    <a:r>
                      <a:rPr lang="en-US" sz="1200" dirty="0"/>
                      <a:t>        </a:t>
                    </a:r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vid</a:t>
                    </a:r>
                    <a:r>
                      <a:rPr lang="en-US" sz="1200" b="1" dirty="0"/>
                      <a:t> = row[0]</a:t>
                    </a:r>
                  </a:p>
                  <a:p>
                    <a:r>
                      <a:rPr lang="en-US" sz="1200" b="1" dirty="0"/>
                      <a:t>        </a:t>
                    </a:r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make</a:t>
                    </a:r>
                    <a:r>
                      <a:rPr lang="en-US" sz="1200" b="1" dirty="0"/>
                      <a:t> = row[1]</a:t>
                    </a:r>
                  </a:p>
                  <a:p>
                    <a:r>
                      <a:rPr lang="en-US" sz="1200" b="1" dirty="0"/>
                      <a:t>        </a:t>
                    </a:r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model</a:t>
                    </a:r>
                    <a:r>
                      <a:rPr lang="en-US" sz="1200" b="1" dirty="0"/>
                      <a:t> = row[2]</a:t>
                    </a:r>
                  </a:p>
                </p:txBody>
              </p:sp>
              <p:sp>
                <p:nvSpPr>
                  <p:cNvPr id="37" name="Right Brace 36">
                    <a:extLst>
                      <a:ext uri="{FF2B5EF4-FFF2-40B4-BE49-F238E27FC236}">
                        <a16:creationId xmlns:a16="http://schemas.microsoft.com/office/drawing/2014/main" id="{FABAD7F5-B3A9-48CD-961D-A0C6692F016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183875" y="4532575"/>
                    <a:ext cx="147320" cy="1183640"/>
                  </a:xfrm>
                  <a:prstGeom prst="rightBrac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566F0D4-0685-4F93-92D4-F6DC72F55318}"/>
                    </a:ext>
                  </a:extLst>
                </p:cNvPr>
                <p:cNvSpPr txBox="1"/>
                <p:nvPr/>
              </p:nvSpPr>
              <p:spPr>
                <a:xfrm>
                  <a:off x="-5738263" y="4745532"/>
                  <a:ext cx="152025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Add this code at top of loop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0EE46C0D-297C-4C51-A143-AFFE12ABB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8394834" y="4362383"/>
                  <a:ext cx="2656572" cy="38501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1BC9F9-D223-4E3E-89E6-E31B61A8C44D}"/>
                  </a:ext>
                </a:extLst>
              </p:cNvPr>
              <p:cNvSpPr txBox="1"/>
              <p:nvPr/>
            </p:nvSpPr>
            <p:spPr>
              <a:xfrm>
                <a:off x="10236022" y="1369630"/>
                <a:ext cx="1733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1200" dirty="0">
                    <a:solidFill>
                      <a:srgbClr val="C00000"/>
                    </a:solidFill>
                  </a:rPr>
                  <a:t>These are strings;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Convert, if necessary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BE16516-33A6-41F9-A152-8A21373917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6270" y="1600462"/>
                <a:ext cx="3962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0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5E3A-3FB4-4AD2-A804-7F1CED2F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4525"/>
            <a:ext cx="5181600" cy="5287614"/>
          </a:xfrm>
        </p:spPr>
        <p:txBody>
          <a:bodyPr>
            <a:noAutofit/>
          </a:bodyPr>
          <a:lstStyle/>
          <a:p>
            <a:r>
              <a:rPr lang="en-US" sz="2000" dirty="0"/>
              <a:t>NOTE: We will not be using the file processing approach in our textbook as i</a:t>
            </a:r>
            <a:r>
              <a:rPr lang="en-US" sz="1800" dirty="0"/>
              <a:t>t generates a </a:t>
            </a:r>
            <a:r>
              <a:rPr lang="en-US" sz="1800" b="1" dirty="0"/>
              <a:t>TXT</a:t>
            </a:r>
            <a:r>
              <a:rPr lang="en-US" sz="1800" dirty="0"/>
              <a:t> file and writes one field per line.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EF012C8-F21D-43CA-8A65-21DEDEBD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94525"/>
            <a:ext cx="5181600" cy="5287614"/>
          </a:xfrm>
        </p:spPr>
        <p:txBody>
          <a:bodyPr>
            <a:normAutofit/>
          </a:bodyPr>
          <a:lstStyle/>
          <a:p>
            <a:r>
              <a:rPr lang="en-US" sz="2000" dirty="0"/>
              <a:t>Instead we will be working with </a:t>
            </a:r>
            <a:r>
              <a:rPr lang="en-US" sz="2000" b="1" dirty="0"/>
              <a:t>CSV</a:t>
            </a:r>
            <a:r>
              <a:rPr lang="en-US" sz="2000" dirty="0"/>
              <a:t> Files.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Thus, in Ch 6, only read the following pages: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Intro: 287-292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Exception Handling 324-227 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99440-1A49-4475-B5D2-3163BDBA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8EEE1-1D36-4FA2-90A7-3E85AC94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dirty="0"/>
              <a:t>Textbook Approach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EAB97C-AD9D-40F6-B9A2-1D1E9F2E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97" y="2614930"/>
            <a:ext cx="3352800" cy="3067050"/>
          </a:xfrm>
          <a:prstGeom prst="rect">
            <a:avLst/>
          </a:prstGeom>
        </p:spPr>
      </p:pic>
      <p:sp>
        <p:nvSpPr>
          <p:cNvPr id="31" name="&quot;Not Allowed&quot; Symbol 30">
            <a:extLst>
              <a:ext uri="{FF2B5EF4-FFF2-40B4-BE49-F238E27FC236}">
                <a16:creationId xmlns:a16="http://schemas.microsoft.com/office/drawing/2014/main" id="{0BC41FDA-C273-4BAC-A37C-96EF2E6DAC34}"/>
              </a:ext>
            </a:extLst>
          </p:cNvPr>
          <p:cNvSpPr/>
          <p:nvPr/>
        </p:nvSpPr>
        <p:spPr>
          <a:xfrm>
            <a:off x="1391920" y="2614930"/>
            <a:ext cx="386080" cy="38608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3078C-D6BF-4664-8F5D-2156825CDE43}"/>
              </a:ext>
            </a:extLst>
          </p:cNvPr>
          <p:cNvSpPr txBox="1"/>
          <p:nvPr/>
        </p:nvSpPr>
        <p:spPr>
          <a:xfrm>
            <a:off x="2604060" y="222504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TXT File</a:t>
            </a:r>
          </a:p>
        </p:txBody>
      </p:sp>
    </p:spTree>
    <p:extLst>
      <p:ext uri="{BB962C8B-B14F-4D97-AF65-F5344CB8AC3E}">
        <p14:creationId xmlns:p14="http://schemas.microsoft.com/office/powerpoint/2010/main" val="78007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33664-33CA-46A2-AD46-ED73F777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189E0-F8F4-4667-B80A-F6AD0F88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F8224-E59B-484C-B909-DA364A15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233E3D-7C0E-4D1E-8AAF-34A72947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221B-DD6B-4EF9-8828-240600C9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Files</a:t>
            </a:r>
          </a:p>
          <a:p>
            <a:pPr lvl="1"/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Text file </a:t>
            </a:r>
            <a:r>
              <a:rPr lang="en-US" altLang="en-US" sz="2000" dirty="0"/>
              <a:t>- contains data that has been encoded as text</a:t>
            </a:r>
          </a:p>
          <a:p>
            <a:pPr lvl="2"/>
            <a:r>
              <a:rPr lang="en-US" altLang="en-US" sz="1600" dirty="0"/>
              <a:t>TXT, CSV, etc.</a:t>
            </a:r>
          </a:p>
          <a:p>
            <a:pPr lvl="1"/>
            <a:r>
              <a:rPr lang="en-US" altLang="en-US" dirty="0"/>
              <a:t>Binary file </a:t>
            </a:r>
            <a:r>
              <a:rPr lang="en-US" altLang="en-US" sz="2000" dirty="0"/>
              <a:t>- contains data that has not been converted to text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File Access </a:t>
            </a:r>
          </a:p>
          <a:p>
            <a:pPr lvl="1"/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Sequential access</a:t>
            </a:r>
            <a:r>
              <a:rPr lang="en-US" altLang="en-US" sz="2000" b="1" dirty="0"/>
              <a:t> - </a:t>
            </a:r>
            <a:r>
              <a:rPr lang="en-US" altLang="en-US" sz="2000" dirty="0"/>
              <a:t>file read sequentially from beginning to end, can’t skip ahead</a:t>
            </a:r>
          </a:p>
          <a:p>
            <a:pPr lvl="1"/>
            <a:r>
              <a:rPr lang="en-US" altLang="en-US" dirty="0"/>
              <a:t>Direct access</a:t>
            </a:r>
            <a:r>
              <a:rPr lang="en-US" altLang="en-US" sz="2000" dirty="0"/>
              <a:t> - can jump directly to any piece of data in the file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D9DE5B-C62B-449A-8227-2BC0E64C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1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834978-E149-4B4F-940B-010ABA43B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 Separated Values</a:t>
            </a:r>
          </a:p>
          <a:p>
            <a:pPr lvl="1"/>
            <a:r>
              <a:rPr lang="en-US" dirty="0"/>
              <a:t>Delimiter:  </a:t>
            </a:r>
            <a:r>
              <a:rPr lang="en-US" sz="2000" dirty="0">
                <a:latin typeface="Consolas" panose="020B0609020204030204" pitchFamily="49" charset="0"/>
              </a:rPr>
              <a:t>','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It is a </a:t>
            </a:r>
            <a:r>
              <a:rPr lang="en-US" b="1" dirty="0"/>
              <a:t>popular file type</a:t>
            </a:r>
            <a:r>
              <a:rPr lang="en-US" dirty="0"/>
              <a:t>; sometimes used to </a:t>
            </a:r>
            <a:r>
              <a:rPr lang="en-US" altLang="en-US" dirty="0"/>
              <a:t>import/export data to/from other applications.</a:t>
            </a:r>
          </a:p>
          <a:p>
            <a:pPr lvl="2"/>
            <a:r>
              <a:rPr lang="en-US" dirty="0"/>
              <a:t>CSV files can be opened in </a:t>
            </a:r>
            <a:r>
              <a:rPr lang="en-US" b="1" dirty="0"/>
              <a:t>Excel</a:t>
            </a:r>
            <a:r>
              <a:rPr lang="en-US" dirty="0"/>
              <a:t> and presents our data in a more readable format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D5B7-1563-4B7C-AC91-5FE54B7E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BEF749-4E20-44A8-AABD-E90DA140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CSV Files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39204F-730C-4182-A830-DE3FBB8F8077}"/>
              </a:ext>
            </a:extLst>
          </p:cNvPr>
          <p:cNvGrpSpPr/>
          <p:nvPr/>
        </p:nvGrpSpPr>
        <p:grpSpPr>
          <a:xfrm>
            <a:off x="6813867" y="904240"/>
            <a:ext cx="4724999" cy="3129280"/>
            <a:chOff x="3532187" y="2482616"/>
            <a:chExt cx="5590195" cy="37022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178983-44A2-470C-AE7B-41BE30C5A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32187" y="2859088"/>
              <a:ext cx="5590195" cy="332581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BE9694-D7A2-4613-BC82-942680109C82}"/>
                </a:ext>
              </a:extLst>
            </p:cNvPr>
            <p:cNvSpPr txBox="1"/>
            <p:nvPr/>
          </p:nvSpPr>
          <p:spPr>
            <a:xfrm>
              <a:off x="4733712" y="2482616"/>
              <a:ext cx="3509641" cy="436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Bank Transactions Download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58FD37F-3F12-47DC-A2E0-FB39E2594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9820" y="4753927"/>
            <a:ext cx="2710180" cy="14335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5540D6A-4519-4454-8877-1FBA39A1E87D}"/>
              </a:ext>
            </a:extLst>
          </p:cNvPr>
          <p:cNvGrpSpPr/>
          <p:nvPr/>
        </p:nvGrpSpPr>
        <p:grpSpPr>
          <a:xfrm>
            <a:off x="2067560" y="4236720"/>
            <a:ext cx="3524250" cy="2292350"/>
            <a:chOff x="5430520" y="3881120"/>
            <a:chExt cx="3524250" cy="22923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E697C2-6226-44B1-862D-03690FA39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0520" y="4230370"/>
              <a:ext cx="3524250" cy="19431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D39713-D9C9-49B9-91C9-CCAE9D422AC4}"/>
                </a:ext>
              </a:extLst>
            </p:cNvPr>
            <p:cNvSpPr txBox="1"/>
            <p:nvPr/>
          </p:nvSpPr>
          <p:spPr>
            <a:xfrm>
              <a:off x="5540300" y="3881120"/>
              <a:ext cx="929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CSV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30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DC24A98-5007-4C92-B944-4ADD27E7F87C}"/>
              </a:ext>
            </a:extLst>
          </p:cNvPr>
          <p:cNvSpPr txBox="1"/>
          <p:nvPr/>
        </p:nvSpPr>
        <p:spPr>
          <a:xfrm>
            <a:off x="7731774" y="944880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CSV – comma delimiter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5FE1B57-8BB0-4E62-8FD2-D26562F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TXT Files vs CSV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4978D-BE70-47F3-9761-17A9850A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9D308A-BEF4-4DF0-A5A0-44C423FA1BFF}"/>
              </a:ext>
            </a:extLst>
          </p:cNvPr>
          <p:cNvGrpSpPr/>
          <p:nvPr/>
        </p:nvGrpSpPr>
        <p:grpSpPr>
          <a:xfrm>
            <a:off x="904240" y="944880"/>
            <a:ext cx="4542331" cy="5174093"/>
            <a:chOff x="904240" y="944880"/>
            <a:chExt cx="4542331" cy="51740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AE2DA3-C5CE-4242-AF3D-7E65C1C7FF0E}"/>
                </a:ext>
              </a:extLst>
            </p:cNvPr>
            <p:cNvSpPr txBox="1"/>
            <p:nvPr/>
          </p:nvSpPr>
          <p:spPr>
            <a:xfrm>
              <a:off x="2233288" y="944880"/>
              <a:ext cx="1884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TXT - no delimiter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82E2AB-1A7F-4EBF-BD18-F7BB25DC49EB}"/>
                </a:ext>
              </a:extLst>
            </p:cNvPr>
            <p:cNvGrpSpPr/>
            <p:nvPr/>
          </p:nvGrpSpPr>
          <p:grpSpPr>
            <a:xfrm>
              <a:off x="904240" y="1330960"/>
              <a:ext cx="4542331" cy="4788013"/>
              <a:chOff x="904240" y="1330960"/>
              <a:chExt cx="4542331" cy="478801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79CB522-70E3-41AB-8A67-4CA470606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4240" y="1661160"/>
                <a:ext cx="4542331" cy="197612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D42F484-275B-47DF-8F1F-FABE1269AAE2}"/>
                  </a:ext>
                </a:extLst>
              </p:cNvPr>
              <p:cNvGrpSpPr/>
              <p:nvPr/>
            </p:nvGrpSpPr>
            <p:grpSpPr>
              <a:xfrm>
                <a:off x="904240" y="4094480"/>
                <a:ext cx="4015105" cy="2024493"/>
                <a:chOff x="955040" y="4094480"/>
                <a:chExt cx="4015105" cy="2024493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E1E3863A-E485-459B-9583-21656F943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5040" y="4094480"/>
                  <a:ext cx="4015105" cy="2024493"/>
                </a:xfrm>
                <a:prstGeom prst="rect">
                  <a:avLst/>
                </a:prstGeom>
              </p:spPr>
            </p:pic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80D9339F-BC52-4C64-A7F0-AA61648F2B82}"/>
                    </a:ext>
                  </a:extLst>
                </p:cNvPr>
                <p:cNvSpPr/>
                <p:nvPr/>
              </p:nvSpPr>
              <p:spPr>
                <a:xfrm>
                  <a:off x="2828202" y="4094480"/>
                  <a:ext cx="467360" cy="2641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5CDDFD-6EC7-48E8-9151-468EA8F2B203}"/>
                  </a:ext>
                </a:extLst>
              </p:cNvPr>
              <p:cNvSpPr txBox="1"/>
              <p:nvPr/>
            </p:nvSpPr>
            <p:spPr>
              <a:xfrm>
                <a:off x="904240" y="1330960"/>
                <a:ext cx="999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Notepad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B9D99E-A06F-4CA2-9D0E-5D597C0F5EB2}"/>
                  </a:ext>
                </a:extLst>
              </p:cNvPr>
              <p:cNvSpPr txBox="1"/>
              <p:nvPr/>
            </p:nvSpPr>
            <p:spPr>
              <a:xfrm>
                <a:off x="904240" y="3779520"/>
                <a:ext cx="649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Excel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EB4ACC-E06A-4372-A57B-FE12D17C2E8A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05" y="3515360"/>
              <a:ext cx="0" cy="4267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AD57F6-965C-4799-854B-75B6E5BE8B29}"/>
              </a:ext>
            </a:extLst>
          </p:cNvPr>
          <p:cNvGrpSpPr/>
          <p:nvPr/>
        </p:nvGrpSpPr>
        <p:grpSpPr>
          <a:xfrm>
            <a:off x="6797040" y="1330960"/>
            <a:ext cx="4269546" cy="4665480"/>
            <a:chOff x="6797040" y="1330960"/>
            <a:chExt cx="4269546" cy="46654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51D2D08-09E4-4F62-A102-87E49FB6D770}"/>
                </a:ext>
              </a:extLst>
            </p:cNvPr>
            <p:cNvGrpSpPr/>
            <p:nvPr/>
          </p:nvGrpSpPr>
          <p:grpSpPr>
            <a:xfrm>
              <a:off x="6797040" y="1330960"/>
              <a:ext cx="4269546" cy="4665480"/>
              <a:chOff x="6685280" y="1330960"/>
              <a:chExt cx="4269546" cy="46654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CCE0EE-614B-4B0D-B4C1-55F0F3B0A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5280" y="1661160"/>
                <a:ext cx="3808147" cy="1928089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6BC55F1-1698-48B9-92D7-A364949F5B6B}"/>
                  </a:ext>
                </a:extLst>
              </p:cNvPr>
              <p:cNvGrpSpPr/>
              <p:nvPr/>
            </p:nvGrpSpPr>
            <p:grpSpPr>
              <a:xfrm>
                <a:off x="6685280" y="4094480"/>
                <a:ext cx="4269546" cy="1901960"/>
                <a:chOff x="6973888" y="4094480"/>
                <a:chExt cx="4269546" cy="190196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CCB78505-687B-4A9A-B463-DC390A1C4A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73888" y="4094480"/>
                  <a:ext cx="4269546" cy="1901960"/>
                </a:xfrm>
                <a:prstGeom prst="rect">
                  <a:avLst/>
                </a:prstGeom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7F2A85A-1DEC-45F7-9BA6-EF4EF851C30A}"/>
                    </a:ext>
                  </a:extLst>
                </p:cNvPr>
                <p:cNvSpPr/>
                <p:nvPr/>
              </p:nvSpPr>
              <p:spPr>
                <a:xfrm>
                  <a:off x="7487920" y="4094480"/>
                  <a:ext cx="467360" cy="2641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CAC3F78-2BFE-4CD4-9CF0-4FB2BFEC80E3}"/>
                    </a:ext>
                  </a:extLst>
                </p:cNvPr>
                <p:cNvSpPr/>
                <p:nvPr/>
              </p:nvSpPr>
              <p:spPr>
                <a:xfrm>
                  <a:off x="8625840" y="4094480"/>
                  <a:ext cx="467360" cy="2641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F210A36-E7DB-4ACE-85EA-5B3635AD681B}"/>
                    </a:ext>
                  </a:extLst>
                </p:cNvPr>
                <p:cNvSpPr/>
                <p:nvPr/>
              </p:nvSpPr>
              <p:spPr>
                <a:xfrm>
                  <a:off x="9662160" y="4094480"/>
                  <a:ext cx="467360" cy="2641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9FD7383-377A-4A53-AD21-869C711BF437}"/>
                    </a:ext>
                  </a:extLst>
                </p:cNvPr>
                <p:cNvSpPr/>
                <p:nvPr/>
              </p:nvSpPr>
              <p:spPr>
                <a:xfrm>
                  <a:off x="10454640" y="4094480"/>
                  <a:ext cx="467360" cy="2641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29B734-E487-42B1-B3EF-722EFA146C24}"/>
                  </a:ext>
                </a:extLst>
              </p:cNvPr>
              <p:cNvSpPr txBox="1"/>
              <p:nvPr/>
            </p:nvSpPr>
            <p:spPr>
              <a:xfrm>
                <a:off x="6685280" y="3779520"/>
                <a:ext cx="649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Excel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FE1CB7-035E-448E-BDF2-AF76C49CEDEC}"/>
                  </a:ext>
                </a:extLst>
              </p:cNvPr>
              <p:cNvSpPr txBox="1"/>
              <p:nvPr/>
            </p:nvSpPr>
            <p:spPr>
              <a:xfrm>
                <a:off x="6685280" y="1330960"/>
                <a:ext cx="999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Notepad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787D5D2-7E7A-404A-A2F3-D790FCB1154F}"/>
                </a:ext>
              </a:extLst>
            </p:cNvPr>
            <p:cNvCxnSpPr>
              <a:cxnSpLocks/>
            </p:cNvCxnSpPr>
            <p:nvPr/>
          </p:nvCxnSpPr>
          <p:spPr>
            <a:xfrm>
              <a:off x="8931813" y="3515360"/>
              <a:ext cx="0" cy="4267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0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FDD365-7279-4283-896B-D7D0DE95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Opening a CSV File in Excel &amp; Notepad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C6C24-A316-4659-B76E-7E5167C6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7" y="3324542"/>
            <a:ext cx="5472113" cy="2640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7B601-B4E3-4AF2-9D7F-45E296893F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440" y="1370330"/>
            <a:ext cx="2700020" cy="1446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92BFD-9CF0-4666-96EA-DB45555A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680" y="3915410"/>
            <a:ext cx="3524250" cy="194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43A27F-A75E-46AA-9968-B82E5BAE2759}"/>
              </a:ext>
            </a:extLst>
          </p:cNvPr>
          <p:cNvSpPr txBox="1"/>
          <p:nvPr/>
        </p:nvSpPr>
        <p:spPr>
          <a:xfrm>
            <a:off x="7406640" y="3586480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 Notepad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6EFB7-B5E7-4798-B91A-D0012076B394}"/>
              </a:ext>
            </a:extLst>
          </p:cNvPr>
          <p:cNvSpPr txBox="1"/>
          <p:nvPr/>
        </p:nvSpPr>
        <p:spPr>
          <a:xfrm>
            <a:off x="3169920" y="1073217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 Excel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DF1529-4036-47F7-B940-D2BE3C8A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D4AFD5-A7CE-42DB-AB15-1AB8503FD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95" b="67767"/>
          <a:stretch/>
        </p:blipFill>
        <p:spPr>
          <a:xfrm>
            <a:off x="644207" y="1089343"/>
            <a:ext cx="1286193" cy="85121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8E846F-D9EE-4028-BCD7-BB9B4CD6DBD4}"/>
              </a:ext>
            </a:extLst>
          </p:cNvPr>
          <p:cNvCxnSpPr>
            <a:cxnSpLocks/>
          </p:cNvCxnSpPr>
          <p:nvPr/>
        </p:nvCxnSpPr>
        <p:spPr>
          <a:xfrm>
            <a:off x="2214880" y="1676400"/>
            <a:ext cx="7518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BC5F00-2132-46A6-9FCC-C45640B88ABE}"/>
              </a:ext>
            </a:extLst>
          </p:cNvPr>
          <p:cNvCxnSpPr>
            <a:cxnSpLocks/>
          </p:cNvCxnSpPr>
          <p:nvPr/>
        </p:nvCxnSpPr>
        <p:spPr>
          <a:xfrm>
            <a:off x="6522720" y="4927600"/>
            <a:ext cx="7518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263EB6D-BE66-49CC-AB17-A4172B46CE33}"/>
              </a:ext>
            </a:extLst>
          </p:cNvPr>
          <p:cNvSpPr/>
          <p:nvPr/>
        </p:nvSpPr>
        <p:spPr>
          <a:xfrm>
            <a:off x="1009562" y="1564640"/>
            <a:ext cx="910678" cy="294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9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6246D32-730A-4913-9233-297E0157D8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7212" y="2355850"/>
            <a:ext cx="2643188" cy="1397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DE52D73-5D4F-49EC-886F-ABE44CD4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92" y="2355850"/>
            <a:ext cx="3457575" cy="1943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EBEF749-4E20-44A8-AABD-E90DA140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CSV Files with missing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834978-E149-4B4F-940B-010ABA43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files may have empty values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A01E3-ADAA-494A-8B3C-476979EA5FF1}"/>
              </a:ext>
            </a:extLst>
          </p:cNvPr>
          <p:cNvSpPr txBox="1"/>
          <p:nvPr/>
        </p:nvSpPr>
        <p:spPr>
          <a:xfrm>
            <a:off x="6675120" y="2038417"/>
            <a:ext cx="101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Notepad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FB25B-B540-4F64-82D2-667F182F2F8A}"/>
              </a:ext>
            </a:extLst>
          </p:cNvPr>
          <p:cNvSpPr txBox="1"/>
          <p:nvPr/>
        </p:nvSpPr>
        <p:spPr>
          <a:xfrm>
            <a:off x="1767840" y="2038417"/>
            <a:ext cx="66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Excel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651A7-A6CA-41C0-92BB-12E537F53514}"/>
              </a:ext>
            </a:extLst>
          </p:cNvPr>
          <p:cNvGrpSpPr/>
          <p:nvPr/>
        </p:nvGrpSpPr>
        <p:grpSpPr>
          <a:xfrm>
            <a:off x="1829868" y="3311894"/>
            <a:ext cx="1676400" cy="962088"/>
            <a:chOff x="5542012" y="5162083"/>
            <a:chExt cx="1676400" cy="9620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6187AB-6F96-4A53-B9DB-DA1CB9CBEC4E}"/>
                </a:ext>
              </a:extLst>
            </p:cNvPr>
            <p:cNvSpPr txBox="1"/>
            <p:nvPr/>
          </p:nvSpPr>
          <p:spPr>
            <a:xfrm>
              <a:off x="5542012" y="5754839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Missing values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1DC36F-5FA7-4FAA-A968-D23202887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790" y="5162083"/>
              <a:ext cx="279133" cy="6545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93AD34C-D0EF-46C2-9A0F-C9693E1F7E04}"/>
              </a:ext>
            </a:extLst>
          </p:cNvPr>
          <p:cNvSpPr/>
          <p:nvPr/>
        </p:nvSpPr>
        <p:spPr>
          <a:xfrm>
            <a:off x="7153041" y="3594969"/>
            <a:ext cx="240899" cy="2876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61A15D-9D55-414D-A269-D8F1FC69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BCDCF-3CBD-478E-ADE3-B2E5C0C91DC5}"/>
              </a:ext>
            </a:extLst>
          </p:cNvPr>
          <p:cNvSpPr txBox="1"/>
          <p:nvPr/>
        </p:nvSpPr>
        <p:spPr>
          <a:xfrm>
            <a:off x="6868161" y="4632960"/>
            <a:ext cx="3119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 you need to write an empty cell, you will write:  </a:t>
            </a:r>
            <a:r>
              <a:rPr lang="en-US" sz="2400" b="1" dirty="0">
                <a:solidFill>
                  <a:srgbClr val="C00000"/>
                </a:solidFill>
              </a:rPr>
              <a:t>''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2883</Words>
  <Application>Microsoft Office PowerPoint</Application>
  <PresentationFormat>Widescreen</PresentationFormat>
  <Paragraphs>613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Outline</vt:lpstr>
      <vt:lpstr>Textbook Approach</vt:lpstr>
      <vt:lpstr>Intro to Files</vt:lpstr>
      <vt:lpstr>Intro to Files</vt:lpstr>
      <vt:lpstr>CSV Files</vt:lpstr>
      <vt:lpstr>TXT Files vs CSV Files</vt:lpstr>
      <vt:lpstr>Opening a CSV File in Excel &amp; Notepad</vt:lpstr>
      <vt:lpstr>CSV Files with missing data</vt:lpstr>
      <vt:lpstr>Opening &amp; Closing Files</vt:lpstr>
      <vt:lpstr>Opening &amp; Closing Files</vt:lpstr>
      <vt:lpstr>Opening &amp; Closing Files – an alternate approach</vt:lpstr>
      <vt:lpstr>File Path</vt:lpstr>
      <vt:lpstr>Processing CSV Files</vt:lpstr>
      <vt:lpstr>FILE Functions &amp; Methods</vt:lpstr>
      <vt:lpstr>CSV File - READING Records</vt:lpstr>
      <vt:lpstr>CSV File - READING Records</vt:lpstr>
      <vt:lpstr>CSV File - SEARCHING Records</vt:lpstr>
      <vt:lpstr>Exercise 1 – READING Records</vt:lpstr>
      <vt:lpstr>BEWARE when calculating</vt:lpstr>
      <vt:lpstr>Writing a CSV File</vt:lpstr>
      <vt:lpstr>CSV File - WRITING Records</vt:lpstr>
      <vt:lpstr>Exercise 2 – WRITING Records</vt:lpstr>
      <vt:lpstr>CSV File - UPDATING Records</vt:lpstr>
      <vt:lpstr>CSV File - DELETING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2020-10-14T15:11:43Z</dcterms:created>
  <dcterms:modified xsi:type="dcterms:W3CDTF">2022-03-25T13:42:39Z</dcterms:modified>
</cp:coreProperties>
</file>