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20"/>
  </p:notesMasterIdLst>
  <p:sldIdLst>
    <p:sldId id="280" r:id="rId2"/>
    <p:sldId id="272" r:id="rId3"/>
    <p:sldId id="327" r:id="rId4"/>
    <p:sldId id="328" r:id="rId5"/>
    <p:sldId id="430" r:id="rId6"/>
    <p:sldId id="297" r:id="rId7"/>
    <p:sldId id="329" r:id="rId8"/>
    <p:sldId id="285" r:id="rId9"/>
    <p:sldId id="330" r:id="rId10"/>
    <p:sldId id="331" r:id="rId11"/>
    <p:sldId id="332" r:id="rId12"/>
    <p:sldId id="433" r:id="rId13"/>
    <p:sldId id="274" r:id="rId14"/>
    <p:sldId id="333" r:id="rId15"/>
    <p:sldId id="292" r:id="rId16"/>
    <p:sldId id="431" r:id="rId17"/>
    <p:sldId id="432" r:id="rId18"/>
    <p:sldId id="42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5F7"/>
    <a:srgbClr val="FBE9A8"/>
    <a:srgbClr val="FF6D85"/>
    <a:srgbClr val="FFD525"/>
    <a:srgbClr val="FFE16A"/>
    <a:srgbClr val="FFDB67"/>
    <a:srgbClr val="FCC70A"/>
    <a:srgbClr val="FAC305"/>
    <a:srgbClr val="6A4203"/>
    <a:srgbClr val="6D3C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221FA2-46D1-4FC1-8EA4-DAEDFB529913}" v="7" dt="2020-10-13T19:35:26.919"/>
    <p1510:client id="{CBEC3C30-B4F2-45F1-A553-5EB69ADB701A}" v="6" dt="2020-10-14T15:11:43.8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5695" autoAdjust="0"/>
  </p:normalViewPr>
  <p:slideViewPr>
    <p:cSldViewPr snapToGrid="0">
      <p:cViewPr varScale="1">
        <p:scale>
          <a:sx n="61" d="100"/>
          <a:sy n="61" d="100"/>
        </p:scale>
        <p:origin x="37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D5F5F-D3C8-4F27-93F8-E10A6B3A8376}" type="datetimeFigureOut">
              <a:rPr lang="en-US" smtClean="0"/>
              <a:t>3/27/2022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ABB28-8490-4619-A565-84376FA883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17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3FA7F18-4D69-4535-8F36-6E9430BB6E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2645C-709C-430A-8F29-AFB4457AC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9C57-0B93-42DE-BEBF-C5582355E664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2AC18-A27F-4DE0-BDD3-6447E91B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7C775-5CED-4FA5-AAE5-2AB0B2CC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95B2EA0B-C0D9-4215-9ADE-FECEE3971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753" y="2474845"/>
            <a:ext cx="10442712" cy="1311965"/>
          </a:xfrm>
        </p:spPr>
        <p:txBody>
          <a:bodyPr anchor="ctr">
            <a:normAutofit/>
          </a:bodyPr>
          <a:lstStyle>
            <a:lvl1pPr algn="l">
              <a:defRPr sz="4800" b="0">
                <a:solidFill>
                  <a:srgbClr val="FFE16A"/>
                </a:solidFill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09E6D30-4FA1-4ABA-A9D3-C29C09511732}"/>
              </a:ext>
            </a:extLst>
          </p:cNvPr>
          <p:cNvSpPr/>
          <p:nvPr userDrawn="1"/>
        </p:nvSpPr>
        <p:spPr>
          <a:xfrm>
            <a:off x="854753" y="3739113"/>
            <a:ext cx="10442448" cy="97392"/>
          </a:xfrm>
          <a:prstGeom prst="rect">
            <a:avLst/>
          </a:prstGeom>
          <a:solidFill>
            <a:srgbClr val="FFD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5AF5E395-9354-4DC2-8F60-2B2D74255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753" y="3969786"/>
            <a:ext cx="10422835" cy="453127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 cap="small" baseline="0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5F9016A5-EF2C-4CE7-ADA8-C29C31B776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4753" y="4472611"/>
            <a:ext cx="10424160" cy="1480929"/>
          </a:xfrm>
        </p:spPr>
        <p:txBody>
          <a:bodyPr/>
          <a:lstStyle>
            <a:lvl1pPr marL="0" indent="0">
              <a:buNone/>
              <a:defRPr lang="en-US" sz="2400" b="0" kern="1200" dirty="0" smtClean="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8459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062FB13-50AF-4436-8C1B-A0BB02B26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7530" y="2896360"/>
            <a:ext cx="10422835" cy="144704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2645C-709C-430A-8F29-AFB4457AC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D38C3-0075-4DA9-AA57-1CD91BD5EDE8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2AC18-A27F-4DE0-BDD3-6447E91B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7C775-5CED-4FA5-AAE5-2AB0B2CC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ound Same Side Corner Rectangle 6">
            <a:extLst>
              <a:ext uri="{FF2B5EF4-FFF2-40B4-BE49-F238E27FC236}">
                <a16:creationId xmlns:a16="http://schemas.microsoft.com/office/drawing/2014/main" id="{D8F5649C-92C5-4FE8-ACF7-0059959E7107}"/>
              </a:ext>
            </a:extLst>
          </p:cNvPr>
          <p:cNvSpPr/>
          <p:nvPr userDrawn="1"/>
        </p:nvSpPr>
        <p:spPr>
          <a:xfrm flipV="1">
            <a:off x="304800" y="1295400"/>
            <a:ext cx="11582400" cy="1447800"/>
          </a:xfrm>
          <a:prstGeom prst="round2SameRect">
            <a:avLst>
              <a:gd name="adj1" fmla="val 10784"/>
              <a:gd name="adj2" fmla="val 0"/>
            </a:avLst>
          </a:prstGeom>
          <a:solidFill>
            <a:srgbClr val="00813B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Garamond" panose="02020404030301010803" pitchFamily="18" charset="0"/>
            </a:endParaRPr>
          </a:p>
        </p:txBody>
      </p:sp>
      <p:sp>
        <p:nvSpPr>
          <p:cNvPr id="10" name="Round Same Side Corner Rectangle 7">
            <a:extLst>
              <a:ext uri="{FF2B5EF4-FFF2-40B4-BE49-F238E27FC236}">
                <a16:creationId xmlns:a16="http://schemas.microsoft.com/office/drawing/2014/main" id="{546D7E85-A9CB-4227-923B-C47C6512108C}"/>
              </a:ext>
            </a:extLst>
          </p:cNvPr>
          <p:cNvSpPr/>
          <p:nvPr userDrawn="1"/>
        </p:nvSpPr>
        <p:spPr>
          <a:xfrm flipV="1">
            <a:off x="304800" y="381000"/>
            <a:ext cx="11582400" cy="990600"/>
          </a:xfrm>
          <a:prstGeom prst="round2SameRect">
            <a:avLst>
              <a:gd name="adj1" fmla="val 2821"/>
              <a:gd name="adj2" fmla="val 0"/>
            </a:avLst>
          </a:prstGeom>
          <a:gradFill>
            <a:gsLst>
              <a:gs pos="0">
                <a:srgbClr val="005C2B"/>
              </a:gs>
              <a:gs pos="15000">
                <a:srgbClr val="00602B"/>
              </a:gs>
              <a:gs pos="32000">
                <a:srgbClr val="00501D"/>
              </a:gs>
              <a:gs pos="72000">
                <a:srgbClr val="002D1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585E8-E0AA-427F-921D-D4ED9EFBC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7591" y="1480930"/>
            <a:ext cx="10442712" cy="1093304"/>
          </a:xfrm>
        </p:spPr>
        <p:txBody>
          <a:bodyPr anchor="ctr">
            <a:normAutofit/>
          </a:bodyPr>
          <a:lstStyle>
            <a:lvl1pPr algn="ctr">
              <a:defRPr sz="4800" b="1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7223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B7F2-B336-461C-9985-2FB5CB033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E6CEE-7E45-4498-B7BF-DEA50A76E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181AE-7C77-4224-9ACC-120572E9C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227E7-991D-4E47-9A78-07E9FFC583DB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22603-6E37-4FE0-90C0-77A256B70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32893-D1F9-45D2-8803-D6449290C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92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14529-39CE-444D-BF02-347E2A203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D351-B408-4954-B759-31317F5EAC07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0C385-39ED-4892-82EB-A26D03405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1F744-6199-4BD5-935B-8E241000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ound Same Side Corner Rectangle 6">
            <a:extLst>
              <a:ext uri="{FF2B5EF4-FFF2-40B4-BE49-F238E27FC236}">
                <a16:creationId xmlns:a16="http://schemas.microsoft.com/office/drawing/2014/main" id="{288339CF-6FE9-4F7D-A4E3-AE4EE28F02D4}"/>
              </a:ext>
            </a:extLst>
          </p:cNvPr>
          <p:cNvSpPr/>
          <p:nvPr userDrawn="1"/>
        </p:nvSpPr>
        <p:spPr>
          <a:xfrm flipV="1">
            <a:off x="304800" y="3276600"/>
            <a:ext cx="11582400" cy="228600"/>
          </a:xfrm>
          <a:prstGeom prst="round2SameRect">
            <a:avLst>
              <a:gd name="adj1" fmla="val 10784"/>
              <a:gd name="adj2" fmla="val 0"/>
            </a:avLst>
          </a:prstGeom>
          <a:solidFill>
            <a:srgbClr val="00813B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8" name="Round Same Side Corner Rectangle 7">
            <a:extLst>
              <a:ext uri="{FF2B5EF4-FFF2-40B4-BE49-F238E27FC236}">
                <a16:creationId xmlns:a16="http://schemas.microsoft.com/office/drawing/2014/main" id="{5CE24967-0B7F-4FC7-8034-1D1C87D0129F}"/>
              </a:ext>
            </a:extLst>
          </p:cNvPr>
          <p:cNvSpPr/>
          <p:nvPr userDrawn="1"/>
        </p:nvSpPr>
        <p:spPr>
          <a:xfrm>
            <a:off x="304800" y="2362200"/>
            <a:ext cx="11582400" cy="990600"/>
          </a:xfrm>
          <a:prstGeom prst="round2SameRect">
            <a:avLst>
              <a:gd name="adj1" fmla="val 2821"/>
              <a:gd name="adj2" fmla="val 0"/>
            </a:avLst>
          </a:prstGeom>
          <a:gradFill>
            <a:gsLst>
              <a:gs pos="0">
                <a:srgbClr val="005C2B"/>
              </a:gs>
              <a:gs pos="15000">
                <a:srgbClr val="00602B"/>
              </a:gs>
              <a:gs pos="32000">
                <a:srgbClr val="00501D"/>
              </a:gs>
              <a:gs pos="72000">
                <a:srgbClr val="002D1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7AB091-8360-4A07-B825-4F9823D32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438400"/>
            <a:ext cx="10515600" cy="935421"/>
          </a:xfrm>
        </p:spPr>
        <p:txBody>
          <a:bodyPr anchor="ctr">
            <a:norm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CB982-420C-4C55-B507-427A10C01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65404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2271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C1B78-96FB-43D9-8DBA-6CE5A9ABD9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894525"/>
            <a:ext cx="5181600" cy="52876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172C2-9CEF-4904-9E14-FDB027A6E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894525"/>
            <a:ext cx="5181600" cy="52876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E6600-2DDF-4A6E-A234-81BFC3A59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5AC52-34BF-47A7-B71E-10468E46C171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F2214-AD25-49DA-A900-A2C3774C0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7A96F-A196-41F0-9B27-796EFD869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BBD1E716-01F3-42CA-8151-EE40A7C7A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9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81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BB5CC-BCAB-4310-826C-43610B4E8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924339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BB739-39EE-4AE1-B787-56D3EE78C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48250"/>
            <a:ext cx="5157787" cy="4423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D327B7-BDB6-4D14-9498-69700EA29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924339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55C554-C295-4A87-BBAE-4D2FE2341C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748250"/>
            <a:ext cx="5183188" cy="4423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9F0DBF-0DB8-4DCC-8DCD-AD8270769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9972-7FDE-4809-AB26-9A1B702A7641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7E0713-1417-4D94-979E-62D709B92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538693-DC04-4D10-ABB5-5D1BF8118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2BC26F7-0E13-495C-96DF-D0EAAF6E3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92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2901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D5B72-52CE-48DA-A49F-E7490DFA2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E58498-D37C-4AF7-ABBB-04A4EE882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08384-90BC-4F41-A885-64D45D059164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ADA5FF-518A-4C9D-BBE5-43F5BABCF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288C48-F1C7-4F20-BFA2-ACB0B9DF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77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A5D67C-0947-4FF4-B9EB-6816F42D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5B210-52CE-4E1A-8A42-25732FC91B39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9BA0D4-C57E-4012-9F56-A625F5B1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2B619-A043-4BCD-9DDD-5C1450C1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35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A5D67C-0947-4FF4-B9EB-6816F42D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E17E0-0C7D-4205-95D9-09D41022ADF3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9BA0D4-C57E-4012-9F56-A625F5B1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2B619-A043-4BCD-9DDD-5C1450C1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945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 Same Side Corner Rectangle 6">
            <a:extLst>
              <a:ext uri="{FF2B5EF4-FFF2-40B4-BE49-F238E27FC236}">
                <a16:creationId xmlns:a16="http://schemas.microsoft.com/office/drawing/2014/main" id="{7CC8114C-4448-48F6-8A28-7AA371C4C849}"/>
              </a:ext>
            </a:extLst>
          </p:cNvPr>
          <p:cNvSpPr/>
          <p:nvPr userDrawn="1"/>
        </p:nvSpPr>
        <p:spPr>
          <a:xfrm flipV="1">
            <a:off x="0" y="-1"/>
            <a:ext cx="12192000" cy="774701"/>
          </a:xfrm>
          <a:prstGeom prst="round2SameRect">
            <a:avLst>
              <a:gd name="adj1" fmla="val 39997"/>
              <a:gd name="adj2" fmla="val 0"/>
            </a:avLst>
          </a:prstGeom>
          <a:gradFill>
            <a:gsLst>
              <a:gs pos="0">
                <a:srgbClr val="005C2B"/>
              </a:gs>
              <a:gs pos="15000">
                <a:srgbClr val="00602B"/>
              </a:gs>
              <a:gs pos="32000">
                <a:srgbClr val="00501D"/>
              </a:gs>
              <a:gs pos="72000">
                <a:srgbClr val="002D1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351A5-4A51-4CA8-B837-E8E984D87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04461"/>
            <a:ext cx="10515600" cy="5277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E34AF-CED5-47DE-B952-0E915F0D3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BA87E-F302-43B0-A1FC-9D54695430BF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00AA2-B357-4733-9D3C-E8ED08C4F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95BBC-A2F5-4762-8125-99D0F4990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3737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34600-F34B-4093-B870-F713BA9677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D462BD-82FB-4F67-AFAC-F336F25B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9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608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2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exceptions.html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10606-3D0B-483F-8140-2DC8DFF1E5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MIS 3301</a:t>
            </a:r>
            <a:br>
              <a:rPr lang="en-US" dirty="0"/>
            </a:br>
            <a:r>
              <a:rPr lang="en-US" dirty="0"/>
              <a:t>Intro. to Business Programming Logic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29F5B9-0F3A-47B5-9842-08F68459A6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Garamond" panose="02020404030301010803" pitchFamily="18" charset="0"/>
              </a:rPr>
              <a:t>Files and Exceptions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40EB57-F828-41D2-8521-2AA0F4410E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Part 2 – Exception Types; Exception Handling </a:t>
            </a:r>
          </a:p>
          <a:p>
            <a:r>
              <a:rPr lang="en-US" dirty="0">
                <a:latin typeface="Garamond" panose="02020404030301010803" pitchFamily="18" charset="0"/>
              </a:rPr>
              <a:t>Mrs. Nancy G. Sánchez</a:t>
            </a:r>
          </a:p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448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B1369C-871D-4B23-8652-4D9DEF0AA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Writing Additional Code: </a:t>
            </a:r>
            <a:r>
              <a:rPr lang="en-US" sz="3600" dirty="0"/>
              <a:t>to handle each type of error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A7816D-8D05-47CD-8514-490079313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You can prevent some errors by validating data up front.</a:t>
            </a:r>
          </a:p>
          <a:p>
            <a:pPr lvl="1"/>
            <a:r>
              <a:rPr lang="en-US" sz="2000" dirty="0"/>
              <a:t>BUT…You would have to add additional tests to validate other situations (e.g. to test if someone entered a string).</a:t>
            </a:r>
          </a:p>
          <a:p>
            <a:pPr lvl="1"/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7E5265-5FC0-468F-913D-A94956318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213" y="2305534"/>
            <a:ext cx="3730308" cy="111681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94BC37-288C-4070-860E-0DC0319BA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3977" y="4246412"/>
            <a:ext cx="3593555" cy="100285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62160AA-A919-4758-8B3E-033440B45F23}"/>
              </a:ext>
            </a:extLst>
          </p:cNvPr>
          <p:cNvSpPr txBox="1"/>
          <p:nvPr/>
        </p:nvSpPr>
        <p:spPr>
          <a:xfrm>
            <a:off x="558800" y="2299502"/>
            <a:ext cx="5725414" cy="31393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#Calc the number of teams required</a:t>
            </a:r>
          </a:p>
          <a:p>
            <a:r>
              <a:rPr lang="en-US" dirty="0"/>
              <a:t>def main():</a:t>
            </a:r>
          </a:p>
          <a:p>
            <a:r>
              <a:rPr lang="en-US" dirty="0"/>
              <a:t>    participants = int(input('Enter number of participants: '))</a:t>
            </a:r>
          </a:p>
          <a:p>
            <a:r>
              <a:rPr lang="en-US" dirty="0"/>
              <a:t>    members = int(input('Enter members per team: '))</a:t>
            </a:r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C00000"/>
                </a:solidFill>
                <a:highlight>
                  <a:srgbClr val="EFE5F7"/>
                </a:highlight>
              </a:rPr>
              <a:t>if members != 0:</a:t>
            </a:r>
          </a:p>
          <a:p>
            <a:r>
              <a:rPr lang="en-US" dirty="0"/>
              <a:t>        teams = participants / members    </a:t>
            </a:r>
          </a:p>
          <a:p>
            <a:r>
              <a:rPr lang="en-US" dirty="0"/>
              <a:t>        print('\nThe number of teams required is:', int(teams))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C00000"/>
                </a:solidFill>
              </a:rPr>
              <a:t>else: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rgbClr val="C00000"/>
                </a:solidFill>
              </a:rPr>
              <a:t>print('\</a:t>
            </a:r>
            <a:r>
              <a:rPr lang="en-US" dirty="0" err="1">
                <a:solidFill>
                  <a:srgbClr val="C00000"/>
                </a:solidFill>
              </a:rPr>
              <a:t>nInvalid</a:t>
            </a:r>
            <a:r>
              <a:rPr lang="en-US" dirty="0">
                <a:solidFill>
                  <a:srgbClr val="C00000"/>
                </a:solidFill>
              </a:rPr>
              <a:t> number of members’)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main()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99BB97-29DF-4474-8219-57814DF06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97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EAA4D53-9077-4FD3-8F5A-ED2E069188C0}"/>
              </a:ext>
            </a:extLst>
          </p:cNvPr>
          <p:cNvSpPr/>
          <p:nvPr/>
        </p:nvSpPr>
        <p:spPr>
          <a:xfrm>
            <a:off x="3330341" y="2377440"/>
            <a:ext cx="5515276" cy="15977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1D5D8D-F13F-481D-9DEB-D3CD0C969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try/except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23F5F-C4D0-4BD3-B566-E4E313B2A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can add safeguards to our code by writing </a:t>
            </a:r>
            <a:r>
              <a:rPr lang="en-US" sz="2400" i="1" dirty="0"/>
              <a:t>Exception Handlers</a:t>
            </a:r>
          </a:p>
          <a:p>
            <a:pPr lvl="1"/>
            <a:r>
              <a:rPr lang="en-US" sz="2000" dirty="0"/>
              <a:t>This allows us to </a:t>
            </a:r>
            <a:r>
              <a:rPr lang="en-US" sz="2000" b="1" i="1" dirty="0"/>
              <a:t>intercept</a:t>
            </a:r>
            <a:r>
              <a:rPr lang="en-US" sz="2000" b="1" dirty="0"/>
              <a:t> an exception when it is raised </a:t>
            </a:r>
            <a:r>
              <a:rPr lang="en-US" sz="2000" dirty="0"/>
              <a:t>so that our code doesn’t crash.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0171CD-4924-4876-A760-2787376ADAEE}"/>
              </a:ext>
            </a:extLst>
          </p:cNvPr>
          <p:cNvSpPr txBox="1"/>
          <p:nvPr/>
        </p:nvSpPr>
        <p:spPr>
          <a:xfrm>
            <a:off x="3196122" y="2338940"/>
            <a:ext cx="5846278" cy="37856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    </a:t>
            </a:r>
            <a:r>
              <a:rPr lang="en-US" sz="2000" b="1" dirty="0">
                <a:solidFill>
                  <a:srgbClr val="C00000"/>
                </a:solidFill>
                <a:highlight>
                  <a:srgbClr val="EFE5F7"/>
                </a:highlight>
              </a:rPr>
              <a:t>try: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 </a:t>
            </a:r>
          </a:p>
          <a:p>
            <a:endParaRPr lang="en-US" sz="2000" b="1" dirty="0">
              <a:solidFill>
                <a:srgbClr val="C00000"/>
              </a:solidFill>
            </a:endParaRPr>
          </a:p>
          <a:p>
            <a:r>
              <a:rPr lang="en-US" sz="2000" b="1" dirty="0">
                <a:solidFill>
                  <a:srgbClr val="C00000"/>
                </a:solidFill>
              </a:rPr>
              <a:t>    </a:t>
            </a:r>
            <a:r>
              <a:rPr lang="en-US" sz="2000" b="1" dirty="0">
                <a:solidFill>
                  <a:srgbClr val="C00000"/>
                </a:solidFill>
                <a:highlight>
                  <a:srgbClr val="EFE5F7"/>
                </a:highlight>
              </a:rPr>
              <a:t>except:</a:t>
            </a:r>
          </a:p>
          <a:p>
            <a:endParaRPr lang="en-US" sz="2000" b="1" dirty="0">
              <a:solidFill>
                <a:srgbClr val="C00000"/>
              </a:solidFill>
            </a:endParaRPr>
          </a:p>
          <a:p>
            <a:endParaRPr lang="en-US" sz="2000" b="1" dirty="0">
              <a:solidFill>
                <a:srgbClr val="C00000"/>
              </a:solidFill>
            </a:endParaRPr>
          </a:p>
          <a:p>
            <a:r>
              <a:rPr lang="en-US" sz="2000" b="1" dirty="0">
                <a:solidFill>
                  <a:srgbClr val="C00000"/>
                </a:solidFill>
              </a:rPr>
              <a:t>    else: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 </a:t>
            </a:r>
          </a:p>
          <a:p>
            <a:endParaRPr lang="en-US" sz="2000" b="1" dirty="0">
              <a:solidFill>
                <a:srgbClr val="C00000"/>
              </a:solidFill>
            </a:endParaRPr>
          </a:p>
          <a:p>
            <a:r>
              <a:rPr lang="en-US" sz="2000" b="1" dirty="0">
                <a:solidFill>
                  <a:srgbClr val="C00000"/>
                </a:solidFill>
              </a:rPr>
              <a:t>    finally: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 </a:t>
            </a:r>
          </a:p>
          <a:p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E1960D-C6D5-497A-9ADF-C43A684728DE}"/>
              </a:ext>
            </a:extLst>
          </p:cNvPr>
          <p:cNvSpPr txBox="1"/>
          <p:nvPr/>
        </p:nvSpPr>
        <p:spPr>
          <a:xfrm>
            <a:off x="3652827" y="2631975"/>
            <a:ext cx="1578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</a:t>
            </a:r>
            <a:r>
              <a:rPr lang="en-US" dirty="0">
                <a:sym typeface="Wingdings" panose="05000000000000000000" pitchFamily="2" charset="2"/>
              </a:rPr>
              <a:t>run</a:t>
            </a:r>
            <a:r>
              <a:rPr lang="en-US" dirty="0"/>
              <a:t> this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DD1CCD-1691-41D2-8DC5-CD3C6D366BEE}"/>
              </a:ext>
            </a:extLst>
          </p:cNvPr>
          <p:cNvSpPr txBox="1"/>
          <p:nvPr/>
        </p:nvSpPr>
        <p:spPr>
          <a:xfrm>
            <a:off x="3652827" y="4446872"/>
            <a:ext cx="5424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#else </a:t>
            </a:r>
            <a:r>
              <a:rPr lang="en-US" dirty="0">
                <a:sym typeface="Wingdings" panose="05000000000000000000" pitchFamily="2" charset="2"/>
              </a:rPr>
              <a:t>if </a:t>
            </a:r>
            <a:r>
              <a:rPr lang="en-US" dirty="0"/>
              <a:t>an exception has NOT been raised, run this 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1DDFF6-F1E2-4083-B0BD-864E25E09E16}"/>
              </a:ext>
            </a:extLst>
          </p:cNvPr>
          <p:cNvSpPr txBox="1"/>
          <p:nvPr/>
        </p:nvSpPr>
        <p:spPr>
          <a:xfrm>
            <a:off x="3652827" y="5353251"/>
            <a:ext cx="2256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#always run </a:t>
            </a:r>
            <a:r>
              <a:rPr lang="en-US" dirty="0">
                <a:sym typeface="Wingdings" panose="05000000000000000000" pitchFamily="2" charset="2"/>
              </a:rPr>
              <a:t>this </a:t>
            </a:r>
            <a:r>
              <a:rPr lang="en-US" dirty="0"/>
              <a:t>code 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E1C42E9-7FEC-49B2-88F6-E128A2FCC2F9}"/>
              </a:ext>
            </a:extLst>
          </p:cNvPr>
          <p:cNvGrpSpPr/>
          <p:nvPr/>
        </p:nvGrpSpPr>
        <p:grpSpPr>
          <a:xfrm>
            <a:off x="1798320" y="2468880"/>
            <a:ext cx="1422400" cy="1463040"/>
            <a:chOff x="1798320" y="2357120"/>
            <a:chExt cx="1422400" cy="1463040"/>
          </a:xfrm>
        </p:grpSpPr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E26AA834-3C5C-4E71-A990-2CC2699C3B8F}"/>
                </a:ext>
              </a:extLst>
            </p:cNvPr>
            <p:cNvSpPr/>
            <p:nvPr/>
          </p:nvSpPr>
          <p:spPr>
            <a:xfrm>
              <a:off x="2966720" y="2357120"/>
              <a:ext cx="254000" cy="1463040"/>
            </a:xfrm>
            <a:prstGeom prst="leftBrac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3245F89-7BE8-46F5-89AC-3449CF727A3C}"/>
                </a:ext>
              </a:extLst>
            </p:cNvPr>
            <p:cNvSpPr txBox="1"/>
            <p:nvPr/>
          </p:nvSpPr>
          <p:spPr>
            <a:xfrm>
              <a:off x="1798320" y="2903974"/>
              <a:ext cx="1122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Required!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CD1EDA6-2D78-4B90-95AE-59104970F767}"/>
              </a:ext>
            </a:extLst>
          </p:cNvPr>
          <p:cNvGrpSpPr/>
          <p:nvPr/>
        </p:nvGrpSpPr>
        <p:grpSpPr>
          <a:xfrm>
            <a:off x="1905464" y="4185920"/>
            <a:ext cx="1315256" cy="660400"/>
            <a:chOff x="1905464" y="4185920"/>
            <a:chExt cx="1315256" cy="660400"/>
          </a:xfrm>
        </p:grpSpPr>
        <p:sp>
          <p:nvSpPr>
            <p:cNvPr id="19" name="Left Brace 18">
              <a:extLst>
                <a:ext uri="{FF2B5EF4-FFF2-40B4-BE49-F238E27FC236}">
                  <a16:creationId xmlns:a16="http://schemas.microsoft.com/office/drawing/2014/main" id="{C221B747-6E8D-4069-BB8D-69C02DB28064}"/>
                </a:ext>
              </a:extLst>
            </p:cNvPr>
            <p:cNvSpPr/>
            <p:nvPr/>
          </p:nvSpPr>
          <p:spPr>
            <a:xfrm>
              <a:off x="2936240" y="4185920"/>
              <a:ext cx="284480" cy="660400"/>
            </a:xfrm>
            <a:prstGeom prst="leftBrac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BAA96C3-AF22-4FDA-A94B-713FF39A7BFD}"/>
                </a:ext>
              </a:extLst>
            </p:cNvPr>
            <p:cNvSpPr txBox="1"/>
            <p:nvPr/>
          </p:nvSpPr>
          <p:spPr>
            <a:xfrm>
              <a:off x="1905464" y="4331454"/>
              <a:ext cx="1015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Optional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2EC8AFF-BF8B-4F2B-A269-B86C00BE6F85}"/>
              </a:ext>
            </a:extLst>
          </p:cNvPr>
          <p:cNvGrpSpPr/>
          <p:nvPr/>
        </p:nvGrpSpPr>
        <p:grpSpPr>
          <a:xfrm>
            <a:off x="1905464" y="5171440"/>
            <a:ext cx="1315256" cy="660400"/>
            <a:chOff x="1905464" y="5171440"/>
            <a:chExt cx="1315256" cy="660400"/>
          </a:xfrm>
        </p:grpSpPr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290A7DDB-D7AB-4D5B-9A15-A636F4EADB4B}"/>
                </a:ext>
              </a:extLst>
            </p:cNvPr>
            <p:cNvSpPr/>
            <p:nvPr/>
          </p:nvSpPr>
          <p:spPr>
            <a:xfrm>
              <a:off x="2936240" y="5171440"/>
              <a:ext cx="284480" cy="660400"/>
            </a:xfrm>
            <a:prstGeom prst="leftBrac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F3F982A-1FBE-4ACC-B411-C0E8ED6F5D0D}"/>
                </a:ext>
              </a:extLst>
            </p:cNvPr>
            <p:cNvSpPr txBox="1"/>
            <p:nvPr/>
          </p:nvSpPr>
          <p:spPr>
            <a:xfrm>
              <a:off x="1905464" y="5316974"/>
              <a:ext cx="1015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Optional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7D34F04-33E3-46E9-ABC8-1C26D23B5BAB}"/>
              </a:ext>
            </a:extLst>
          </p:cNvPr>
          <p:cNvGrpSpPr/>
          <p:nvPr/>
        </p:nvGrpSpPr>
        <p:grpSpPr>
          <a:xfrm>
            <a:off x="3652827" y="3302000"/>
            <a:ext cx="7698348" cy="662902"/>
            <a:chOff x="3715887" y="3302000"/>
            <a:chExt cx="7698348" cy="66290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81778BF-1085-4127-A568-4AA40A526DA9}"/>
                </a:ext>
              </a:extLst>
            </p:cNvPr>
            <p:cNvSpPr txBox="1"/>
            <p:nvPr/>
          </p:nvSpPr>
          <p:spPr>
            <a:xfrm>
              <a:off x="3715887" y="3595570"/>
              <a:ext cx="4533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</a:t>
              </a:r>
              <a:r>
                <a:rPr lang="en-US" dirty="0">
                  <a:sym typeface="Wingdings" panose="05000000000000000000" pitchFamily="2" charset="2"/>
                </a:rPr>
                <a:t>if </a:t>
              </a:r>
              <a:r>
                <a:rPr lang="en-US" dirty="0"/>
                <a:t>an exception has been raised, run this code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DEA7074-5F92-4CFE-AA37-32467ED3F66B}"/>
                </a:ext>
              </a:extLst>
            </p:cNvPr>
            <p:cNvGrpSpPr/>
            <p:nvPr/>
          </p:nvGrpSpPr>
          <p:grpSpPr>
            <a:xfrm>
              <a:off x="8697311" y="3302000"/>
              <a:ext cx="2716924" cy="646331"/>
              <a:chOff x="8697311" y="3302000"/>
              <a:chExt cx="2716924" cy="646331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1A0DF04-575E-4EE6-828A-F42D4B0B4AE7}"/>
                  </a:ext>
                </a:extLst>
              </p:cNvPr>
              <p:cNvSpPr txBox="1"/>
              <p:nvPr/>
            </p:nvSpPr>
            <p:spPr>
              <a:xfrm>
                <a:off x="8697311" y="3302000"/>
                <a:ext cx="271692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Can have more than 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1 except clauses</a:t>
                </a: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A360A6D3-F459-411E-B196-0B14B9946A0A}"/>
                  </a:ext>
                </a:extLst>
              </p:cNvPr>
              <p:cNvCxnSpPr/>
              <p:nvPr/>
            </p:nvCxnSpPr>
            <p:spPr>
              <a:xfrm flipH="1">
                <a:off x="8720666" y="3625165"/>
                <a:ext cx="347134" cy="0"/>
              </a:xfrm>
              <a:prstGeom prst="straightConnector1">
                <a:avLst/>
              </a:prstGeom>
              <a:ln w="571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D6BCA9-5302-4F8A-A060-43FDC1FC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3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37496-6153-466D-B31C-DE6B84FC3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try/except statement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5792D0-553B-4242-8043-76F37D4D5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F42DF9-D0A8-40D8-A1EE-E48C552B65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487"/>
          <a:stretch/>
        </p:blipFill>
        <p:spPr>
          <a:xfrm>
            <a:off x="600879" y="1914927"/>
            <a:ext cx="4057748" cy="2152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8655D9-9021-4E82-94FF-736B5CABA660}"/>
              </a:ext>
            </a:extLst>
          </p:cNvPr>
          <p:cNvSpPr txBox="1"/>
          <p:nvPr/>
        </p:nvSpPr>
        <p:spPr>
          <a:xfrm>
            <a:off x="7447547" y="1828299"/>
            <a:ext cx="2553102" cy="120032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try:</a:t>
            </a:r>
          </a:p>
          <a:p>
            <a:r>
              <a:rPr lang="en-US" dirty="0"/>
              <a:t>    20/0</a:t>
            </a:r>
          </a:p>
          <a:p>
            <a:r>
              <a:rPr lang="en-US" b="1" dirty="0">
                <a:solidFill>
                  <a:srgbClr val="C00000"/>
                </a:solidFill>
              </a:rPr>
              <a:t>except:</a:t>
            </a:r>
          </a:p>
          <a:p>
            <a:r>
              <a:rPr lang="en-US" dirty="0"/>
              <a:t>    print('Invalid value')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F5913A-E011-41C2-9B0C-4DB7CD1F6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6300" y="3440029"/>
            <a:ext cx="1584959" cy="231140"/>
          </a:xfrm>
          <a:custGeom>
            <a:avLst/>
            <a:gdLst>
              <a:gd name="connsiteX0" fmla="*/ 0 w 1584959"/>
              <a:gd name="connsiteY0" fmla="*/ 0 h 231140"/>
              <a:gd name="connsiteX1" fmla="*/ 496620 w 1584959"/>
              <a:gd name="connsiteY1" fmla="*/ 0 h 231140"/>
              <a:gd name="connsiteX2" fmla="*/ 1009091 w 1584959"/>
              <a:gd name="connsiteY2" fmla="*/ 0 h 231140"/>
              <a:gd name="connsiteX3" fmla="*/ 1584959 w 1584959"/>
              <a:gd name="connsiteY3" fmla="*/ 0 h 231140"/>
              <a:gd name="connsiteX4" fmla="*/ 1584959 w 1584959"/>
              <a:gd name="connsiteY4" fmla="*/ 231140 h 231140"/>
              <a:gd name="connsiteX5" fmla="*/ 1056639 w 1584959"/>
              <a:gd name="connsiteY5" fmla="*/ 231140 h 231140"/>
              <a:gd name="connsiteX6" fmla="*/ 496620 w 1584959"/>
              <a:gd name="connsiteY6" fmla="*/ 231140 h 231140"/>
              <a:gd name="connsiteX7" fmla="*/ 0 w 1584959"/>
              <a:gd name="connsiteY7" fmla="*/ 231140 h 231140"/>
              <a:gd name="connsiteX8" fmla="*/ 0 w 1584959"/>
              <a:gd name="connsiteY8" fmla="*/ 0 h 231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4959" h="231140" fill="none" extrusionOk="0">
                <a:moveTo>
                  <a:pt x="0" y="0"/>
                </a:moveTo>
                <a:cubicBezTo>
                  <a:pt x="196819" y="-17544"/>
                  <a:pt x="308308" y="56325"/>
                  <a:pt x="496620" y="0"/>
                </a:cubicBezTo>
                <a:cubicBezTo>
                  <a:pt x="684932" y="-56325"/>
                  <a:pt x="785433" y="46588"/>
                  <a:pt x="1009091" y="0"/>
                </a:cubicBezTo>
                <a:cubicBezTo>
                  <a:pt x="1232749" y="-46588"/>
                  <a:pt x="1384775" y="57100"/>
                  <a:pt x="1584959" y="0"/>
                </a:cubicBezTo>
                <a:cubicBezTo>
                  <a:pt x="1602699" y="95346"/>
                  <a:pt x="1565557" y="133348"/>
                  <a:pt x="1584959" y="231140"/>
                </a:cubicBezTo>
                <a:cubicBezTo>
                  <a:pt x="1467545" y="233817"/>
                  <a:pt x="1279220" y="221560"/>
                  <a:pt x="1056639" y="231140"/>
                </a:cubicBezTo>
                <a:cubicBezTo>
                  <a:pt x="834058" y="240720"/>
                  <a:pt x="719995" y="199300"/>
                  <a:pt x="496620" y="231140"/>
                </a:cubicBezTo>
                <a:cubicBezTo>
                  <a:pt x="273245" y="262980"/>
                  <a:pt x="177000" y="186269"/>
                  <a:pt x="0" y="231140"/>
                </a:cubicBezTo>
                <a:cubicBezTo>
                  <a:pt x="-18472" y="170256"/>
                  <a:pt x="27140" y="89644"/>
                  <a:pt x="0" y="0"/>
                </a:cubicBezTo>
                <a:close/>
              </a:path>
              <a:path w="1584959" h="231140" stroke="0" extrusionOk="0">
                <a:moveTo>
                  <a:pt x="0" y="0"/>
                </a:moveTo>
                <a:cubicBezTo>
                  <a:pt x="139119" y="-32080"/>
                  <a:pt x="302566" y="48169"/>
                  <a:pt x="512470" y="0"/>
                </a:cubicBezTo>
                <a:cubicBezTo>
                  <a:pt x="722374" y="-48169"/>
                  <a:pt x="924993" y="16992"/>
                  <a:pt x="1056639" y="0"/>
                </a:cubicBezTo>
                <a:cubicBezTo>
                  <a:pt x="1188285" y="-16992"/>
                  <a:pt x="1355267" y="12375"/>
                  <a:pt x="1584959" y="0"/>
                </a:cubicBezTo>
                <a:cubicBezTo>
                  <a:pt x="1593252" y="64957"/>
                  <a:pt x="1570646" y="153574"/>
                  <a:pt x="1584959" y="231140"/>
                </a:cubicBezTo>
                <a:cubicBezTo>
                  <a:pt x="1345769" y="265569"/>
                  <a:pt x="1169947" y="224571"/>
                  <a:pt x="1040790" y="231140"/>
                </a:cubicBezTo>
                <a:cubicBezTo>
                  <a:pt x="911633" y="237709"/>
                  <a:pt x="737866" y="202288"/>
                  <a:pt x="560019" y="231140"/>
                </a:cubicBezTo>
                <a:cubicBezTo>
                  <a:pt x="382172" y="259992"/>
                  <a:pt x="238632" y="182085"/>
                  <a:pt x="0" y="231140"/>
                </a:cubicBezTo>
                <a:cubicBezTo>
                  <a:pt x="-892" y="126920"/>
                  <a:pt x="12526" y="110308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148B23-9C28-4C22-B8AA-CA9ED84CBB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919"/>
          <a:stretch/>
        </p:blipFill>
        <p:spPr>
          <a:xfrm>
            <a:off x="724403" y="2387065"/>
            <a:ext cx="3879810" cy="683395"/>
          </a:xfrm>
          <a:custGeom>
            <a:avLst/>
            <a:gdLst>
              <a:gd name="connsiteX0" fmla="*/ 0 w 3879810"/>
              <a:gd name="connsiteY0" fmla="*/ 0 h 683395"/>
              <a:gd name="connsiteX1" fmla="*/ 631855 w 3879810"/>
              <a:gd name="connsiteY1" fmla="*/ 0 h 683395"/>
              <a:gd name="connsiteX2" fmla="*/ 1147315 w 3879810"/>
              <a:gd name="connsiteY2" fmla="*/ 0 h 683395"/>
              <a:gd name="connsiteX3" fmla="*/ 1662776 w 3879810"/>
              <a:gd name="connsiteY3" fmla="*/ 0 h 683395"/>
              <a:gd name="connsiteX4" fmla="*/ 2255832 w 3879810"/>
              <a:gd name="connsiteY4" fmla="*/ 0 h 683395"/>
              <a:gd name="connsiteX5" fmla="*/ 2810091 w 3879810"/>
              <a:gd name="connsiteY5" fmla="*/ 0 h 683395"/>
              <a:gd name="connsiteX6" fmla="*/ 3364350 w 3879810"/>
              <a:gd name="connsiteY6" fmla="*/ 0 h 683395"/>
              <a:gd name="connsiteX7" fmla="*/ 3879810 w 3879810"/>
              <a:gd name="connsiteY7" fmla="*/ 0 h 683395"/>
              <a:gd name="connsiteX8" fmla="*/ 3879810 w 3879810"/>
              <a:gd name="connsiteY8" fmla="*/ 328030 h 683395"/>
              <a:gd name="connsiteX9" fmla="*/ 3879810 w 3879810"/>
              <a:gd name="connsiteY9" fmla="*/ 683395 h 683395"/>
              <a:gd name="connsiteX10" fmla="*/ 3364350 w 3879810"/>
              <a:gd name="connsiteY10" fmla="*/ 683395 h 683395"/>
              <a:gd name="connsiteX11" fmla="*/ 2732495 w 3879810"/>
              <a:gd name="connsiteY11" fmla="*/ 683395 h 683395"/>
              <a:gd name="connsiteX12" fmla="*/ 2139438 w 3879810"/>
              <a:gd name="connsiteY12" fmla="*/ 683395 h 683395"/>
              <a:gd name="connsiteX13" fmla="*/ 1662776 w 3879810"/>
              <a:gd name="connsiteY13" fmla="*/ 683395 h 683395"/>
              <a:gd name="connsiteX14" fmla="*/ 1030921 w 3879810"/>
              <a:gd name="connsiteY14" fmla="*/ 683395 h 683395"/>
              <a:gd name="connsiteX15" fmla="*/ 554259 w 3879810"/>
              <a:gd name="connsiteY15" fmla="*/ 683395 h 683395"/>
              <a:gd name="connsiteX16" fmla="*/ 0 w 3879810"/>
              <a:gd name="connsiteY16" fmla="*/ 683395 h 683395"/>
              <a:gd name="connsiteX17" fmla="*/ 0 w 3879810"/>
              <a:gd name="connsiteY17" fmla="*/ 355365 h 683395"/>
              <a:gd name="connsiteX18" fmla="*/ 0 w 3879810"/>
              <a:gd name="connsiteY18" fmla="*/ 0 h 68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79810" h="683395" fill="none" extrusionOk="0">
                <a:moveTo>
                  <a:pt x="0" y="0"/>
                </a:moveTo>
                <a:cubicBezTo>
                  <a:pt x="242020" y="-41712"/>
                  <a:pt x="415913" y="17"/>
                  <a:pt x="631855" y="0"/>
                </a:cubicBezTo>
                <a:cubicBezTo>
                  <a:pt x="847798" y="-17"/>
                  <a:pt x="969604" y="12984"/>
                  <a:pt x="1147315" y="0"/>
                </a:cubicBezTo>
                <a:cubicBezTo>
                  <a:pt x="1325026" y="-12984"/>
                  <a:pt x="1489972" y="29160"/>
                  <a:pt x="1662776" y="0"/>
                </a:cubicBezTo>
                <a:cubicBezTo>
                  <a:pt x="1835580" y="-29160"/>
                  <a:pt x="2042832" y="67632"/>
                  <a:pt x="2255832" y="0"/>
                </a:cubicBezTo>
                <a:cubicBezTo>
                  <a:pt x="2468832" y="-67632"/>
                  <a:pt x="2541661" y="43028"/>
                  <a:pt x="2810091" y="0"/>
                </a:cubicBezTo>
                <a:cubicBezTo>
                  <a:pt x="3078521" y="-43028"/>
                  <a:pt x="3247059" y="58858"/>
                  <a:pt x="3364350" y="0"/>
                </a:cubicBezTo>
                <a:cubicBezTo>
                  <a:pt x="3481641" y="-58858"/>
                  <a:pt x="3754379" y="25572"/>
                  <a:pt x="3879810" y="0"/>
                </a:cubicBezTo>
                <a:cubicBezTo>
                  <a:pt x="3901278" y="82291"/>
                  <a:pt x="3840889" y="247052"/>
                  <a:pt x="3879810" y="328030"/>
                </a:cubicBezTo>
                <a:cubicBezTo>
                  <a:pt x="3918731" y="409008"/>
                  <a:pt x="3846455" y="566074"/>
                  <a:pt x="3879810" y="683395"/>
                </a:cubicBezTo>
                <a:cubicBezTo>
                  <a:pt x="3703972" y="723245"/>
                  <a:pt x="3615516" y="668498"/>
                  <a:pt x="3364350" y="683395"/>
                </a:cubicBezTo>
                <a:cubicBezTo>
                  <a:pt x="3113184" y="698292"/>
                  <a:pt x="2910928" y="620150"/>
                  <a:pt x="2732495" y="683395"/>
                </a:cubicBezTo>
                <a:cubicBezTo>
                  <a:pt x="2554063" y="746640"/>
                  <a:pt x="2323022" y="636824"/>
                  <a:pt x="2139438" y="683395"/>
                </a:cubicBezTo>
                <a:cubicBezTo>
                  <a:pt x="1955854" y="729966"/>
                  <a:pt x="1826578" y="681686"/>
                  <a:pt x="1662776" y="683395"/>
                </a:cubicBezTo>
                <a:cubicBezTo>
                  <a:pt x="1498974" y="685104"/>
                  <a:pt x="1204541" y="658477"/>
                  <a:pt x="1030921" y="683395"/>
                </a:cubicBezTo>
                <a:cubicBezTo>
                  <a:pt x="857302" y="708313"/>
                  <a:pt x="755091" y="664800"/>
                  <a:pt x="554259" y="683395"/>
                </a:cubicBezTo>
                <a:cubicBezTo>
                  <a:pt x="353427" y="701990"/>
                  <a:pt x="129207" y="624504"/>
                  <a:pt x="0" y="683395"/>
                </a:cubicBezTo>
                <a:cubicBezTo>
                  <a:pt x="-6377" y="524814"/>
                  <a:pt x="37430" y="472576"/>
                  <a:pt x="0" y="355365"/>
                </a:cubicBezTo>
                <a:cubicBezTo>
                  <a:pt x="-37430" y="238154"/>
                  <a:pt x="21501" y="167197"/>
                  <a:pt x="0" y="0"/>
                </a:cubicBezTo>
                <a:close/>
              </a:path>
              <a:path w="3879810" h="683395" stroke="0" extrusionOk="0">
                <a:moveTo>
                  <a:pt x="0" y="0"/>
                </a:moveTo>
                <a:cubicBezTo>
                  <a:pt x="112690" y="-4494"/>
                  <a:pt x="353387" y="10765"/>
                  <a:pt x="515460" y="0"/>
                </a:cubicBezTo>
                <a:cubicBezTo>
                  <a:pt x="677533" y="-10765"/>
                  <a:pt x="943469" y="568"/>
                  <a:pt x="1108517" y="0"/>
                </a:cubicBezTo>
                <a:cubicBezTo>
                  <a:pt x="1273565" y="-568"/>
                  <a:pt x="1476045" y="47330"/>
                  <a:pt x="1585180" y="0"/>
                </a:cubicBezTo>
                <a:cubicBezTo>
                  <a:pt x="1694315" y="-47330"/>
                  <a:pt x="1943544" y="20769"/>
                  <a:pt x="2139438" y="0"/>
                </a:cubicBezTo>
                <a:cubicBezTo>
                  <a:pt x="2335332" y="-20769"/>
                  <a:pt x="2451507" y="22748"/>
                  <a:pt x="2732495" y="0"/>
                </a:cubicBezTo>
                <a:cubicBezTo>
                  <a:pt x="3013483" y="-22748"/>
                  <a:pt x="3052617" y="3503"/>
                  <a:pt x="3209157" y="0"/>
                </a:cubicBezTo>
                <a:cubicBezTo>
                  <a:pt x="3365697" y="-3503"/>
                  <a:pt x="3669221" y="22733"/>
                  <a:pt x="3879810" y="0"/>
                </a:cubicBezTo>
                <a:cubicBezTo>
                  <a:pt x="3891133" y="92723"/>
                  <a:pt x="3875513" y="191551"/>
                  <a:pt x="3879810" y="328030"/>
                </a:cubicBezTo>
                <a:cubicBezTo>
                  <a:pt x="3884107" y="464509"/>
                  <a:pt x="3854552" y="512603"/>
                  <a:pt x="3879810" y="683395"/>
                </a:cubicBezTo>
                <a:cubicBezTo>
                  <a:pt x="3666256" y="720143"/>
                  <a:pt x="3558322" y="643036"/>
                  <a:pt x="3364350" y="683395"/>
                </a:cubicBezTo>
                <a:cubicBezTo>
                  <a:pt x="3170378" y="723754"/>
                  <a:pt x="2984147" y="644101"/>
                  <a:pt x="2771293" y="683395"/>
                </a:cubicBezTo>
                <a:cubicBezTo>
                  <a:pt x="2558439" y="722689"/>
                  <a:pt x="2502392" y="645600"/>
                  <a:pt x="2294630" y="683395"/>
                </a:cubicBezTo>
                <a:cubicBezTo>
                  <a:pt x="2086868" y="721190"/>
                  <a:pt x="1940768" y="665943"/>
                  <a:pt x="1740372" y="683395"/>
                </a:cubicBezTo>
                <a:cubicBezTo>
                  <a:pt x="1539976" y="700847"/>
                  <a:pt x="1395804" y="668499"/>
                  <a:pt x="1186113" y="683395"/>
                </a:cubicBezTo>
                <a:cubicBezTo>
                  <a:pt x="976422" y="698291"/>
                  <a:pt x="808193" y="630537"/>
                  <a:pt x="631855" y="683395"/>
                </a:cubicBezTo>
                <a:cubicBezTo>
                  <a:pt x="455517" y="736253"/>
                  <a:pt x="182732" y="652858"/>
                  <a:pt x="0" y="683395"/>
                </a:cubicBezTo>
                <a:cubicBezTo>
                  <a:pt x="-17632" y="518918"/>
                  <a:pt x="20893" y="495677"/>
                  <a:pt x="0" y="341698"/>
                </a:cubicBezTo>
                <a:cubicBezTo>
                  <a:pt x="-20893" y="187719"/>
                  <a:pt x="39375" y="87932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2918232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D5D8D-F13F-481D-9DEB-D3CD0C969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try/except statement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4FCB4C-17C0-4BD2-8277-EBC9A18CD7B6}"/>
              </a:ext>
            </a:extLst>
          </p:cNvPr>
          <p:cNvSpPr/>
          <p:nvPr/>
        </p:nvSpPr>
        <p:spPr>
          <a:xfrm>
            <a:off x="3647440" y="1057229"/>
            <a:ext cx="4612640" cy="34470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#Calc the number of teams required</a:t>
            </a:r>
          </a:p>
          <a:p>
            <a:r>
              <a:rPr lang="en-US" dirty="0"/>
              <a:t>def main():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    try:</a:t>
            </a:r>
          </a:p>
          <a:p>
            <a:r>
              <a:rPr lang="en-US" sz="1400" dirty="0"/>
              <a:t>        participants = int(input('Enter number of participants: '))</a:t>
            </a:r>
          </a:p>
          <a:p>
            <a:r>
              <a:rPr lang="en-US" sz="1400" dirty="0"/>
              <a:t>        members = int(input('Enter members per team: '))</a:t>
            </a:r>
          </a:p>
          <a:p>
            <a:r>
              <a:rPr lang="en-US" sz="1400" dirty="0"/>
              <a:t>        teams = </a:t>
            </a:r>
            <a:r>
              <a:rPr lang="en-US" sz="1400" dirty="0">
                <a:highlight>
                  <a:srgbClr val="EFE5F7"/>
                </a:highlight>
              </a:rPr>
              <a:t>participants / members</a:t>
            </a:r>
          </a:p>
          <a:p>
            <a:r>
              <a:rPr lang="en-US" sz="1400" dirty="0"/>
              <a:t>        print('\nThe number of teams required is:', int(teams))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C00000"/>
                </a:solidFill>
              </a:rPr>
              <a:t>except:</a:t>
            </a:r>
          </a:p>
          <a:p>
            <a:r>
              <a:rPr lang="en-US" dirty="0"/>
              <a:t>        print('Invalid value')</a:t>
            </a:r>
          </a:p>
          <a:p>
            <a:endParaRPr lang="en-US" dirty="0"/>
          </a:p>
          <a:p>
            <a:r>
              <a:rPr lang="en-US" dirty="0"/>
              <a:t>main()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6857F1-8A53-4788-BBC1-CF8838159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916" y="4995262"/>
            <a:ext cx="3205686" cy="74294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FEC756-673D-4B50-A4E2-C9605013F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809" y="4995262"/>
            <a:ext cx="3207919" cy="74944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797FAE7E-4CF6-4B40-8463-0AF11AB2107C}"/>
              </a:ext>
            </a:extLst>
          </p:cNvPr>
          <p:cNvGrpSpPr/>
          <p:nvPr/>
        </p:nvGrpSpPr>
        <p:grpSpPr>
          <a:xfrm>
            <a:off x="8166501" y="2175309"/>
            <a:ext cx="2133482" cy="933651"/>
            <a:chOff x="4793381" y="2175309"/>
            <a:chExt cx="2133482" cy="93365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C4CC661-A185-4E23-8B5E-07AE81ABF91D}"/>
                </a:ext>
              </a:extLst>
            </p:cNvPr>
            <p:cNvSpPr txBox="1"/>
            <p:nvPr/>
          </p:nvSpPr>
          <p:spPr>
            <a:xfrm>
              <a:off x="5322770" y="2457468"/>
              <a:ext cx="1604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Try suite/block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0B94E382-28B1-4D9F-93AC-9A0559599EF0}"/>
                </a:ext>
              </a:extLst>
            </p:cNvPr>
            <p:cNvSpPr/>
            <p:nvPr/>
          </p:nvSpPr>
          <p:spPr>
            <a:xfrm>
              <a:off x="4793381" y="2175309"/>
              <a:ext cx="471638" cy="933651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BE9980E-F40D-4B65-9402-7F43C315CFCF}"/>
              </a:ext>
            </a:extLst>
          </p:cNvPr>
          <p:cNvGrpSpPr/>
          <p:nvPr/>
        </p:nvGrpSpPr>
        <p:grpSpPr>
          <a:xfrm>
            <a:off x="8166501" y="3541295"/>
            <a:ext cx="2456711" cy="404261"/>
            <a:chOff x="8166501" y="3541295"/>
            <a:chExt cx="2456711" cy="404261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D5F57420-0817-43A6-B80B-736E62597792}"/>
                </a:ext>
              </a:extLst>
            </p:cNvPr>
            <p:cNvSpPr/>
            <p:nvPr/>
          </p:nvSpPr>
          <p:spPr>
            <a:xfrm>
              <a:off x="8166501" y="3541295"/>
              <a:ext cx="412282" cy="404261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B84FBF6-E6C6-4822-ABB4-0DDA09FFC506}"/>
                </a:ext>
              </a:extLst>
            </p:cNvPr>
            <p:cNvSpPr txBox="1"/>
            <p:nvPr/>
          </p:nvSpPr>
          <p:spPr>
            <a:xfrm>
              <a:off x="8695890" y="3558759"/>
              <a:ext cx="1927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Exception Handler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A80FC5-68CB-411A-8B3A-F7626E83E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68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D5D8D-F13F-481D-9DEB-D3CD0C969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“Catch” ANY Exception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4FCB4C-17C0-4BD2-8277-EBC9A18CD7B6}"/>
              </a:ext>
            </a:extLst>
          </p:cNvPr>
          <p:cNvSpPr/>
          <p:nvPr/>
        </p:nvSpPr>
        <p:spPr>
          <a:xfrm>
            <a:off x="426720" y="1057229"/>
            <a:ext cx="4846320" cy="34470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#Calc the number of teams required</a:t>
            </a:r>
          </a:p>
          <a:p>
            <a:r>
              <a:rPr lang="en-US" dirty="0"/>
              <a:t>def main():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    try:</a:t>
            </a:r>
          </a:p>
          <a:p>
            <a:r>
              <a:rPr lang="en-US" sz="1400" dirty="0"/>
              <a:t>        participants = int(input('Enter number of participants: '))</a:t>
            </a:r>
          </a:p>
          <a:p>
            <a:r>
              <a:rPr lang="en-US" sz="1400" dirty="0"/>
              <a:t>        members = int(input('Enter members per team: '))</a:t>
            </a:r>
          </a:p>
          <a:p>
            <a:r>
              <a:rPr lang="en-US" sz="1400" dirty="0"/>
              <a:t>        teams = participants / members</a:t>
            </a:r>
          </a:p>
          <a:p>
            <a:r>
              <a:rPr lang="en-US" sz="1400" dirty="0"/>
              <a:t>        print('\nThe number of teams required is:', int(teams))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C00000"/>
                </a:solidFill>
                <a:highlight>
                  <a:srgbClr val="EFE5F7"/>
                </a:highlight>
              </a:rPr>
              <a:t>except:</a:t>
            </a:r>
          </a:p>
          <a:p>
            <a:r>
              <a:rPr lang="en-US" dirty="0"/>
              <a:t>        print('Invalid value')</a:t>
            </a:r>
          </a:p>
          <a:p>
            <a:endParaRPr lang="en-US" dirty="0"/>
          </a:p>
          <a:p>
            <a:r>
              <a:rPr lang="en-US" dirty="0"/>
              <a:t>main()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ACF8A2-B7EE-4411-8011-BF0CC63A2D81}"/>
              </a:ext>
            </a:extLst>
          </p:cNvPr>
          <p:cNvSpPr/>
          <p:nvPr/>
        </p:nvSpPr>
        <p:spPr>
          <a:xfrm>
            <a:off x="6431280" y="1026749"/>
            <a:ext cx="4846320" cy="34470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#Calc the number of teams required</a:t>
            </a:r>
          </a:p>
          <a:p>
            <a:r>
              <a:rPr lang="en-US" dirty="0"/>
              <a:t>def main():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    try:</a:t>
            </a:r>
          </a:p>
          <a:p>
            <a:r>
              <a:rPr lang="en-US" sz="1400" dirty="0"/>
              <a:t>        participants = int(input('Enter number of participants: '))</a:t>
            </a:r>
          </a:p>
          <a:p>
            <a:r>
              <a:rPr lang="en-US" sz="1400" dirty="0"/>
              <a:t>        members = int(input('Enter members per team: '))</a:t>
            </a:r>
          </a:p>
          <a:p>
            <a:r>
              <a:rPr lang="en-US" sz="1400" dirty="0"/>
              <a:t>        teams = participants / members</a:t>
            </a:r>
          </a:p>
          <a:p>
            <a:r>
              <a:rPr lang="en-US" sz="1400" dirty="0"/>
              <a:t>        print('\nThe number of teams required is:', int(teams))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C00000"/>
                </a:solidFill>
                <a:highlight>
                  <a:srgbClr val="EFE5F7"/>
                </a:highlight>
              </a:rPr>
              <a:t>except Exception </a:t>
            </a:r>
            <a:r>
              <a:rPr lang="en-US" dirty="0">
                <a:solidFill>
                  <a:srgbClr val="C00000"/>
                </a:solidFill>
                <a:highlight>
                  <a:srgbClr val="EFE5F7"/>
                </a:highlight>
              </a:rPr>
              <a:t>as err</a:t>
            </a:r>
            <a:r>
              <a:rPr lang="en-US" b="1" dirty="0">
                <a:solidFill>
                  <a:srgbClr val="C00000"/>
                </a:solidFill>
                <a:highlight>
                  <a:srgbClr val="EFE5F7"/>
                </a:highlight>
              </a:rPr>
              <a:t>:</a:t>
            </a:r>
          </a:p>
          <a:p>
            <a:r>
              <a:rPr lang="en-US" dirty="0"/>
              <a:t>        print(</a:t>
            </a:r>
            <a:r>
              <a:rPr lang="en-US" dirty="0">
                <a:solidFill>
                  <a:srgbClr val="C00000"/>
                </a:solidFill>
              </a:rPr>
              <a:t>err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main()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E1E273-177C-4607-952E-02DC2D126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319" y="4896790"/>
            <a:ext cx="4234766" cy="78498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6857F1-8A53-4788-BBC1-CF8838159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96" y="4896790"/>
            <a:ext cx="3205686" cy="74294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FEC756-673D-4B50-A4E2-C9605013F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569" y="6018092"/>
            <a:ext cx="3207919" cy="74944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5D69E0-690D-4B8B-BD36-71E1A6E310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7319" y="6018092"/>
            <a:ext cx="3150168" cy="7222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44FBFF7-4DAB-4393-9890-029DA80870F5}"/>
              </a:ext>
            </a:extLst>
          </p:cNvPr>
          <p:cNvSpPr txBox="1"/>
          <p:nvPr/>
        </p:nvSpPr>
        <p:spPr>
          <a:xfrm>
            <a:off x="9711890" y="3274279"/>
            <a:ext cx="215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err</a:t>
            </a:r>
            <a:r>
              <a:rPr lang="en-US" b="1" dirty="0"/>
              <a:t>: Exception object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FA4C0C-1907-46D2-876D-4BDC03646AF2}"/>
              </a:ext>
            </a:extLst>
          </p:cNvPr>
          <p:cNvCxnSpPr>
            <a:cxnSpLocks/>
          </p:cNvCxnSpPr>
          <p:nvPr/>
        </p:nvCxnSpPr>
        <p:spPr>
          <a:xfrm>
            <a:off x="9357360" y="3474720"/>
            <a:ext cx="34544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EBB35F-9917-4EB8-8753-943CF2681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14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63F670-625D-4FD5-B034-F7D5222E04E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7514" r="45848" b="9354"/>
          <a:stretch/>
        </p:blipFill>
        <p:spPr>
          <a:xfrm>
            <a:off x="455449" y="4614042"/>
            <a:ext cx="5408273" cy="22071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C04EC6-E517-469B-B92B-9FCEF28763C7}"/>
              </a:ext>
            </a:extLst>
          </p:cNvPr>
          <p:cNvSpPr txBox="1"/>
          <p:nvPr/>
        </p:nvSpPr>
        <p:spPr>
          <a:xfrm>
            <a:off x="176049" y="455098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sym typeface="Wingdings 2" panose="05020102010507070707" pitchFamily="18" charset="2"/>
              </a:rPr>
              <a:t>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39330B0-4D0D-4941-B8E1-C008C1C60221}"/>
              </a:ext>
            </a:extLst>
          </p:cNvPr>
          <p:cNvGrpSpPr/>
          <p:nvPr/>
        </p:nvGrpSpPr>
        <p:grpSpPr>
          <a:xfrm>
            <a:off x="155028" y="5701862"/>
            <a:ext cx="3786352" cy="369332"/>
            <a:chOff x="155028" y="5754414"/>
            <a:chExt cx="3786352" cy="36933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0E791BF-F857-44F5-96BF-3CEEABD9A8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88820" r="64778" b="-12"/>
            <a:stretch/>
          </p:blipFill>
          <p:spPr>
            <a:xfrm>
              <a:off x="434428" y="5854997"/>
              <a:ext cx="3506952" cy="168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E582190-0379-4F2A-8C87-1119B6B9FF70}"/>
                </a:ext>
              </a:extLst>
            </p:cNvPr>
            <p:cNvSpPr txBox="1"/>
            <p:nvPr/>
          </p:nvSpPr>
          <p:spPr>
            <a:xfrm>
              <a:off x="155028" y="5754414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sym typeface="Wingdings 2" panose="05020102010507070707" pitchFamily="18" charset="2"/>
                </a:rPr>
                <a:t>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D54C2A0-E158-4A03-9F60-B28A58502174}"/>
              </a:ext>
            </a:extLst>
          </p:cNvPr>
          <p:cNvSpPr txBox="1"/>
          <p:nvPr/>
        </p:nvSpPr>
        <p:spPr>
          <a:xfrm>
            <a:off x="399394" y="5171089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Ok!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D6480D-CED9-4FAD-A52B-18B4E49D8E29}"/>
              </a:ext>
            </a:extLst>
          </p:cNvPr>
          <p:cNvSpPr txBox="1"/>
          <p:nvPr/>
        </p:nvSpPr>
        <p:spPr>
          <a:xfrm>
            <a:off x="5449615" y="5039710"/>
            <a:ext cx="1371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More</a:t>
            </a:r>
          </a:p>
          <a:p>
            <a:pPr algn="ctr"/>
            <a:r>
              <a:rPr lang="en-US" b="1" dirty="0">
                <a:solidFill>
                  <a:srgbClr val="00B0F0"/>
                </a:solidFill>
              </a:rPr>
              <a:t>informative!</a:t>
            </a:r>
          </a:p>
        </p:txBody>
      </p:sp>
    </p:spTree>
    <p:extLst>
      <p:ext uri="{BB962C8B-B14F-4D97-AF65-F5344CB8AC3E}">
        <p14:creationId xmlns:p14="http://schemas.microsoft.com/office/powerpoint/2010/main" val="843879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04082-0B72-42D7-BB39-69C079EE5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“Catch” Specific Exceptions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F63640-FC67-4071-A771-C2BAF73BD269}"/>
              </a:ext>
            </a:extLst>
          </p:cNvPr>
          <p:cNvSpPr/>
          <p:nvPr/>
        </p:nvSpPr>
        <p:spPr>
          <a:xfrm>
            <a:off x="426719" y="1298967"/>
            <a:ext cx="7138738" cy="510909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#Calc the number of teams required</a:t>
            </a:r>
          </a:p>
          <a:p>
            <a:r>
              <a:rPr lang="en-US" dirty="0"/>
              <a:t>def main():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    try:</a:t>
            </a:r>
          </a:p>
          <a:p>
            <a:r>
              <a:rPr lang="en-US" sz="1400" dirty="0"/>
              <a:t>        participants = int(input('Enter number of participants: '))</a:t>
            </a:r>
          </a:p>
          <a:p>
            <a:r>
              <a:rPr lang="en-US" sz="1400" dirty="0"/>
              <a:t>        members = int(input('Enter members per team: '))</a:t>
            </a:r>
          </a:p>
          <a:p>
            <a:r>
              <a:rPr lang="en-US" sz="1400" dirty="0"/>
              <a:t>        teams = participants / members</a:t>
            </a:r>
          </a:p>
          <a:p>
            <a:r>
              <a:rPr lang="en-US" sz="1400" dirty="0"/>
              <a:t>        print('\nThe number of teams required is:', int(teams))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C00000"/>
                </a:solidFill>
                <a:highlight>
                  <a:srgbClr val="EFE5F7"/>
                </a:highlight>
              </a:rPr>
              <a:t>except ZeroDivisionError:</a:t>
            </a:r>
          </a:p>
          <a:p>
            <a:r>
              <a:rPr lang="en-US" dirty="0"/>
              <a:t>        print('You must have at least one member per team.')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C00000"/>
                </a:solidFill>
                <a:highlight>
                  <a:srgbClr val="EFE5F7"/>
                </a:highlight>
              </a:rPr>
              <a:t>except ValueError:</a:t>
            </a:r>
          </a:p>
          <a:p>
            <a:r>
              <a:rPr lang="en-US" dirty="0"/>
              <a:t>        print('Please enter a valid number for participants and members.')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    </a:t>
            </a:r>
            <a:r>
              <a:rPr lang="en-US" b="1" dirty="0">
                <a:solidFill>
                  <a:srgbClr val="C00000"/>
                </a:solidFill>
                <a:highlight>
                  <a:srgbClr val="EFE5F7"/>
                </a:highlight>
              </a:rPr>
              <a:t>except:</a:t>
            </a:r>
          </a:p>
          <a:p>
            <a:r>
              <a:rPr lang="en-US" dirty="0"/>
              <a:t>        print('An error </a:t>
            </a:r>
            <a:r>
              <a:rPr lang="en-US" dirty="0" err="1"/>
              <a:t>ocurred</a:t>
            </a:r>
            <a:r>
              <a:rPr lang="en-US" dirty="0"/>
              <a:t>.')</a:t>
            </a:r>
          </a:p>
          <a:p>
            <a:endParaRPr lang="en-US" dirty="0"/>
          </a:p>
          <a:p>
            <a:r>
              <a:rPr lang="en-US" dirty="0"/>
              <a:t>main()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7354BF-07D2-4363-8623-CEC633161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2622" y="3374227"/>
            <a:ext cx="3739132" cy="65703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65DEB2-0F79-4AB1-9C69-43641C7D3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2461" y="4573107"/>
            <a:ext cx="4746659" cy="64351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96E8B99-EF22-42E7-B962-7C1FE8F12FEE}"/>
              </a:ext>
            </a:extLst>
          </p:cNvPr>
          <p:cNvGrpSpPr/>
          <p:nvPr/>
        </p:nvGrpSpPr>
        <p:grpSpPr>
          <a:xfrm>
            <a:off x="7693324" y="5683337"/>
            <a:ext cx="4224426" cy="977129"/>
            <a:chOff x="7693324" y="5683337"/>
            <a:chExt cx="4224426" cy="97712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0AA53D-1D11-405C-A905-E75C18CB065E}"/>
                </a:ext>
              </a:extLst>
            </p:cNvPr>
            <p:cNvSpPr/>
            <p:nvPr/>
          </p:nvSpPr>
          <p:spPr>
            <a:xfrm>
              <a:off x="7937500" y="6014135"/>
              <a:ext cx="3268980" cy="646331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/>
                <a:t> </a:t>
              </a:r>
              <a:r>
                <a:rPr lang="en-US" b="1" dirty="0">
                  <a:solidFill>
                    <a:srgbClr val="C00000"/>
                  </a:solidFill>
                </a:rPr>
                <a:t>except ZeroDivisionError </a:t>
              </a:r>
              <a:r>
                <a:rPr lang="en-US" b="1" dirty="0"/>
                <a:t>as </a:t>
              </a:r>
              <a:r>
                <a:rPr lang="en-US" b="1" i="1" dirty="0">
                  <a:solidFill>
                    <a:srgbClr val="0070C0"/>
                  </a:solidFill>
                </a:rPr>
                <a:t>err</a:t>
              </a:r>
              <a:r>
                <a:rPr lang="en-US" b="1" dirty="0"/>
                <a:t>:</a:t>
              </a:r>
            </a:p>
            <a:p>
              <a:r>
                <a:rPr lang="en-US" dirty="0"/>
                <a:t>        print(</a:t>
              </a:r>
              <a:r>
                <a:rPr lang="en-US" b="1" dirty="0">
                  <a:solidFill>
                    <a:srgbClr val="0070C0"/>
                  </a:solidFill>
                </a:rPr>
                <a:t>err</a:t>
              </a:r>
              <a:r>
                <a:rPr lang="en-US" dirty="0"/>
                <a:t>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FEAE12F-3C76-4083-B9D5-3A2341D66D25}"/>
                </a:ext>
              </a:extLst>
            </p:cNvPr>
            <p:cNvSpPr txBox="1"/>
            <p:nvPr/>
          </p:nvSpPr>
          <p:spPr>
            <a:xfrm>
              <a:off x="7693324" y="5683337"/>
              <a:ext cx="42244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Can also display a specific Exception object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CFBF9-835E-402D-94DE-A3770629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15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2483DB-5BC5-486D-B30F-6BF4CA15F0D1}"/>
              </a:ext>
            </a:extLst>
          </p:cNvPr>
          <p:cNvSpPr txBox="1"/>
          <p:nvPr/>
        </p:nvSpPr>
        <p:spPr>
          <a:xfrm>
            <a:off x="394139" y="982716"/>
            <a:ext cx="2569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Best – specific messages!</a:t>
            </a:r>
          </a:p>
        </p:txBody>
      </p:sp>
    </p:spTree>
    <p:extLst>
      <p:ext uri="{BB962C8B-B14F-4D97-AF65-F5344CB8AC3E}">
        <p14:creationId xmlns:p14="http://schemas.microsoft.com/office/powerpoint/2010/main" val="2596374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04082-0B72-42D7-BB39-69C079EE5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with ALL clauses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F63640-FC67-4071-A771-C2BAF73BD269}"/>
              </a:ext>
            </a:extLst>
          </p:cNvPr>
          <p:cNvSpPr/>
          <p:nvPr/>
        </p:nvSpPr>
        <p:spPr>
          <a:xfrm>
            <a:off x="426719" y="899574"/>
            <a:ext cx="5459074" cy="59093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#Calc the number of teams required</a:t>
            </a:r>
          </a:p>
          <a:p>
            <a:r>
              <a:rPr lang="en-US" sz="1400" dirty="0"/>
              <a:t>def main():</a:t>
            </a:r>
            <a:endParaRPr lang="en-US" sz="1100" dirty="0"/>
          </a:p>
          <a:p>
            <a:endParaRPr lang="en-US" sz="1200" dirty="0"/>
          </a:p>
          <a:p>
            <a:r>
              <a:rPr lang="en-US" sz="1600" b="1" dirty="0">
                <a:solidFill>
                  <a:srgbClr val="C00000"/>
                </a:solidFill>
              </a:rPr>
              <a:t>    try:</a:t>
            </a:r>
          </a:p>
          <a:p>
            <a:r>
              <a:rPr lang="en-US" sz="1200" dirty="0"/>
              <a:t>        participants = int(input('Enter number of participants: '))</a:t>
            </a:r>
          </a:p>
          <a:p>
            <a:r>
              <a:rPr lang="en-US" sz="1200" dirty="0"/>
              <a:t>        members = int(input('Enter members per team: '))</a:t>
            </a:r>
          </a:p>
          <a:p>
            <a:r>
              <a:rPr lang="en-US" sz="1200" dirty="0"/>
              <a:t>        teams = participants / members</a:t>
            </a:r>
          </a:p>
          <a:p>
            <a:r>
              <a:rPr lang="en-US" sz="1200" dirty="0"/>
              <a:t>        print('The number of teams required is:', int(teams))</a:t>
            </a:r>
            <a:endParaRPr lang="en-US" sz="1050" dirty="0"/>
          </a:p>
          <a:p>
            <a:endParaRPr lang="en-US" sz="1200" dirty="0"/>
          </a:p>
          <a:p>
            <a:r>
              <a:rPr lang="en-US" sz="1600" b="1" dirty="0">
                <a:solidFill>
                  <a:srgbClr val="C00000"/>
                </a:solidFill>
              </a:rPr>
              <a:t>    except </a:t>
            </a:r>
            <a:r>
              <a:rPr lang="en-US" sz="1600" b="1" dirty="0" err="1">
                <a:solidFill>
                  <a:srgbClr val="C00000"/>
                </a:solidFill>
              </a:rPr>
              <a:t>ZeroDivisionError</a:t>
            </a:r>
            <a:r>
              <a:rPr lang="en-US" sz="1600" b="1" dirty="0">
                <a:solidFill>
                  <a:srgbClr val="C00000"/>
                </a:solidFill>
              </a:rPr>
              <a:t>:</a:t>
            </a:r>
          </a:p>
          <a:p>
            <a:r>
              <a:rPr lang="en-US" sz="1400" dirty="0"/>
              <a:t>        print('\</a:t>
            </a:r>
            <a:r>
              <a:rPr lang="en-US" sz="1400" dirty="0" err="1"/>
              <a:t>nYou</a:t>
            </a:r>
            <a:r>
              <a:rPr lang="en-US" sz="1400" dirty="0"/>
              <a:t> must have at least one member per team.')</a:t>
            </a:r>
            <a:endParaRPr lang="en-US" sz="1100" dirty="0"/>
          </a:p>
          <a:p>
            <a:endParaRPr lang="en-US" sz="1200" dirty="0"/>
          </a:p>
          <a:p>
            <a:r>
              <a:rPr lang="en-US" sz="1600" b="1" dirty="0">
                <a:solidFill>
                  <a:srgbClr val="C00000"/>
                </a:solidFill>
              </a:rPr>
              <a:t>    except </a:t>
            </a:r>
            <a:r>
              <a:rPr lang="en-US" sz="1600" b="1" dirty="0" err="1">
                <a:solidFill>
                  <a:srgbClr val="C00000"/>
                </a:solidFill>
              </a:rPr>
              <a:t>ValueError</a:t>
            </a:r>
            <a:r>
              <a:rPr lang="en-US" sz="1600" b="1" dirty="0">
                <a:solidFill>
                  <a:srgbClr val="C00000"/>
                </a:solidFill>
              </a:rPr>
              <a:t>:</a:t>
            </a:r>
          </a:p>
          <a:p>
            <a:r>
              <a:rPr lang="en-US" sz="1400" dirty="0"/>
              <a:t>        print('\</a:t>
            </a:r>
            <a:r>
              <a:rPr lang="en-US" sz="1400" dirty="0" err="1"/>
              <a:t>nPlease</a:t>
            </a:r>
            <a:r>
              <a:rPr lang="en-US" sz="1400" dirty="0"/>
              <a:t> enter a valid number for participants and members.')</a:t>
            </a:r>
            <a:endParaRPr lang="en-US" sz="1100" dirty="0"/>
          </a:p>
          <a:p>
            <a:endParaRPr lang="en-US" sz="1200" dirty="0"/>
          </a:p>
          <a:p>
            <a:r>
              <a:rPr lang="en-US" sz="1600" b="1" dirty="0">
                <a:solidFill>
                  <a:srgbClr val="C00000"/>
                </a:solidFill>
              </a:rPr>
              <a:t>    except:</a:t>
            </a:r>
          </a:p>
          <a:p>
            <a:r>
              <a:rPr lang="en-US" sz="1400" dirty="0"/>
              <a:t>        print('\</a:t>
            </a:r>
            <a:r>
              <a:rPr lang="en-US" sz="1400" dirty="0" err="1"/>
              <a:t>nAn</a:t>
            </a:r>
            <a:r>
              <a:rPr lang="en-US" sz="1400" dirty="0"/>
              <a:t> unexpected error </a:t>
            </a:r>
            <a:r>
              <a:rPr lang="en-US" sz="1400" dirty="0" err="1"/>
              <a:t>ocurred</a:t>
            </a:r>
            <a:r>
              <a:rPr lang="en-US" sz="1400" dirty="0"/>
              <a:t>.')</a:t>
            </a:r>
            <a:endParaRPr lang="en-US" sz="1100" dirty="0"/>
          </a:p>
          <a:p>
            <a:endParaRPr lang="en-US" sz="1200" dirty="0"/>
          </a:p>
          <a:p>
            <a:r>
              <a:rPr lang="en-US" sz="1600" b="1" dirty="0">
                <a:solidFill>
                  <a:srgbClr val="C00000"/>
                </a:solidFill>
              </a:rPr>
              <a:t>    else:</a:t>
            </a:r>
          </a:p>
          <a:p>
            <a:r>
              <a:rPr lang="en-US" sz="1400" dirty="0"/>
              <a:t>        print('\</a:t>
            </a:r>
            <a:r>
              <a:rPr lang="en-US" sz="1400" dirty="0" err="1"/>
              <a:t>nNo</a:t>
            </a:r>
            <a:r>
              <a:rPr lang="en-US" sz="1400" dirty="0"/>
              <a:t> errors detected.')</a:t>
            </a:r>
            <a:endParaRPr lang="en-US" sz="1100" dirty="0"/>
          </a:p>
          <a:p>
            <a:endParaRPr lang="en-US" sz="1200" dirty="0"/>
          </a:p>
          <a:p>
            <a:r>
              <a:rPr lang="en-US" sz="1600" b="1" dirty="0">
                <a:solidFill>
                  <a:srgbClr val="C00000"/>
                </a:solidFill>
              </a:rPr>
              <a:t>    finally:</a:t>
            </a:r>
          </a:p>
          <a:p>
            <a:r>
              <a:rPr lang="en-US" sz="1400" dirty="0"/>
              <a:t>        print('\</a:t>
            </a:r>
            <a:r>
              <a:rPr lang="en-US" sz="1400" dirty="0" err="1"/>
              <a:t>nEnd</a:t>
            </a:r>
            <a:r>
              <a:rPr lang="en-US" sz="1400" dirty="0"/>
              <a:t> of Data Entry code.')</a:t>
            </a:r>
            <a:endParaRPr lang="en-US" sz="1100" dirty="0"/>
          </a:p>
          <a:p>
            <a:r>
              <a:rPr lang="en-US" sz="1200" dirty="0"/>
              <a:t>        </a:t>
            </a:r>
          </a:p>
          <a:p>
            <a:r>
              <a:rPr lang="en-US" sz="1200" dirty="0"/>
              <a:t>    </a:t>
            </a:r>
            <a:r>
              <a:rPr lang="en-US" sz="1600" dirty="0"/>
              <a:t>print('\</a:t>
            </a:r>
            <a:r>
              <a:rPr lang="en-US" sz="1600" dirty="0" err="1"/>
              <a:t>nEnd</a:t>
            </a:r>
            <a:r>
              <a:rPr lang="en-US" sz="1600" dirty="0"/>
              <a:t> of program.')     </a:t>
            </a:r>
          </a:p>
          <a:p>
            <a:r>
              <a:rPr lang="en-US" sz="1600" dirty="0"/>
              <a:t>   </a:t>
            </a:r>
          </a:p>
          <a:p>
            <a:r>
              <a:rPr lang="en-US" sz="1600" dirty="0"/>
              <a:t>main()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231CBE-0380-4F84-A490-C80751E54C4F}"/>
              </a:ext>
            </a:extLst>
          </p:cNvPr>
          <p:cNvSpPr txBox="1"/>
          <p:nvPr/>
        </p:nvSpPr>
        <p:spPr>
          <a:xfrm>
            <a:off x="6121317" y="949113"/>
            <a:ext cx="3698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When there are no exceptions raised: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7EA55F-5149-4C17-A928-56C0420CDCAC}"/>
              </a:ext>
            </a:extLst>
          </p:cNvPr>
          <p:cNvSpPr txBox="1"/>
          <p:nvPr/>
        </p:nvSpPr>
        <p:spPr>
          <a:xfrm>
            <a:off x="6121317" y="3898678"/>
            <a:ext cx="4245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When an exception is raised (and handled):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50B095-8E6A-42BA-803A-7F2820F61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16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D93FA14-24A6-4FE5-8CEF-FA357C3FCE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647"/>
          <a:stretch/>
        </p:blipFill>
        <p:spPr>
          <a:xfrm>
            <a:off x="6901519" y="1394262"/>
            <a:ext cx="4611537" cy="189619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7A761E5-B335-4B1D-86DF-6EC25FBEC2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216" b="4162"/>
          <a:stretch/>
        </p:blipFill>
        <p:spPr>
          <a:xfrm>
            <a:off x="6901519" y="4309240"/>
            <a:ext cx="4611538" cy="17026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72463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D5D8D-F13F-481D-9DEB-D3CD0C969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Exception Handling &amp; Opening Files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6D25F2-8502-4A72-8050-617BBB2B0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C143EE-23A5-4CCE-9FCE-A64F1FA78B35}"/>
              </a:ext>
            </a:extLst>
          </p:cNvPr>
          <p:cNvSpPr/>
          <p:nvPr/>
        </p:nvSpPr>
        <p:spPr>
          <a:xfrm>
            <a:off x="1328310" y="1857329"/>
            <a:ext cx="3972561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import csv</a:t>
            </a:r>
          </a:p>
          <a:p>
            <a:r>
              <a:rPr lang="en-US" sz="1400" dirty="0"/>
              <a:t>CSVFILE = 'vehicles.csv'</a:t>
            </a:r>
          </a:p>
          <a:p>
            <a:endParaRPr lang="en-US" sz="1400" dirty="0"/>
          </a:p>
          <a:p>
            <a:r>
              <a:rPr lang="en-US" sz="1400" dirty="0"/>
              <a:t>def main():</a:t>
            </a:r>
          </a:p>
          <a:p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b="1" dirty="0"/>
              <a:t>try: 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infile</a:t>
            </a:r>
            <a:r>
              <a:rPr lang="en-US" sz="1400" dirty="0"/>
              <a:t> = open(CSVFILE, </a:t>
            </a:r>
            <a:r>
              <a:rPr lang="en-US" sz="1400" b="1" dirty="0">
                <a:highlight>
                  <a:srgbClr val="EFE5F7"/>
                </a:highlight>
              </a:rPr>
              <a:t>'r')</a:t>
            </a:r>
          </a:p>
          <a:p>
            <a:r>
              <a:rPr lang="en-US" sz="1400" dirty="0"/>
              <a:t>        reader = </a:t>
            </a:r>
            <a:r>
              <a:rPr lang="en-US" sz="1400" dirty="0" err="1"/>
              <a:t>csv.reader</a:t>
            </a:r>
            <a:r>
              <a:rPr lang="en-US" sz="1400" dirty="0"/>
              <a:t>(</a:t>
            </a:r>
            <a:r>
              <a:rPr lang="en-US" sz="1400" dirty="0" err="1"/>
              <a:t>infile</a:t>
            </a:r>
            <a:r>
              <a:rPr lang="en-US" sz="1400" dirty="0"/>
              <a:t>)</a:t>
            </a:r>
          </a:p>
          <a:p>
            <a:r>
              <a:rPr lang="en-US" sz="1400" dirty="0"/>
              <a:t>        #add code to read the file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infile.close</a:t>
            </a:r>
            <a:r>
              <a:rPr lang="en-US" sz="1400" dirty="0"/>
              <a:t>()         </a:t>
            </a:r>
          </a:p>
          <a:p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b="1" dirty="0"/>
              <a:t>except </a:t>
            </a:r>
            <a:r>
              <a:rPr lang="en-US" sz="1400" b="1" dirty="0" err="1">
                <a:solidFill>
                  <a:srgbClr val="C00000"/>
                </a:solidFill>
              </a:rPr>
              <a:t>FileNotFoundError</a:t>
            </a:r>
            <a:r>
              <a:rPr lang="en-US" sz="1400" b="1" dirty="0"/>
              <a:t>:</a:t>
            </a:r>
          </a:p>
          <a:p>
            <a:r>
              <a:rPr lang="en-US" sz="1400" dirty="0"/>
              <a:t>        print(CSVFILE + ' - File is not found!')</a:t>
            </a:r>
          </a:p>
          <a:p>
            <a:endParaRPr lang="en-US" sz="1400" dirty="0"/>
          </a:p>
          <a:p>
            <a:r>
              <a:rPr lang="en-US" sz="1400" b="1" dirty="0"/>
              <a:t>    else:</a:t>
            </a:r>
          </a:p>
          <a:p>
            <a:r>
              <a:rPr lang="en-US" sz="1400" dirty="0"/>
              <a:t>        print(CSVFILE + ' - File processed successfully!')</a:t>
            </a:r>
          </a:p>
          <a:p>
            <a:r>
              <a:rPr lang="en-US" sz="1400" dirty="0"/>
              <a:t>   </a:t>
            </a:r>
          </a:p>
          <a:p>
            <a:r>
              <a:rPr lang="en-US" sz="1400" dirty="0"/>
              <a:t>main()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4FC0B81-BB42-439D-85B9-0A6464B402AA}"/>
              </a:ext>
            </a:extLst>
          </p:cNvPr>
          <p:cNvSpPr txBox="1"/>
          <p:nvPr/>
        </p:nvSpPr>
        <p:spPr>
          <a:xfrm>
            <a:off x="1389026" y="5850106"/>
            <a:ext cx="2591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If the file does not exist…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3B579D-C7A4-49CF-83EA-1871ADC31FC3}"/>
              </a:ext>
            </a:extLst>
          </p:cNvPr>
          <p:cNvSpPr txBox="1"/>
          <p:nvPr/>
        </p:nvSpPr>
        <p:spPr>
          <a:xfrm>
            <a:off x="12669520" y="345440"/>
            <a:ext cx="2636556" cy="163121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import </a:t>
            </a:r>
            <a:r>
              <a:rPr lang="en-US" sz="1600" dirty="0" err="1"/>
              <a:t>os.path</a:t>
            </a:r>
            <a:endParaRPr lang="en-US" sz="1600" dirty="0"/>
          </a:p>
          <a:p>
            <a:r>
              <a:rPr lang="en-US" sz="1600" dirty="0"/>
              <a:t>import sys</a:t>
            </a:r>
          </a:p>
          <a:p>
            <a:endParaRPr lang="en-US" sz="1600" dirty="0"/>
          </a:p>
          <a:p>
            <a:r>
              <a:rPr lang="en-US" sz="1600" dirty="0"/>
              <a:t>if not </a:t>
            </a:r>
            <a:r>
              <a:rPr lang="en-US" sz="1600" dirty="0" err="1"/>
              <a:t>os.path.exists</a:t>
            </a:r>
            <a:r>
              <a:rPr lang="en-US" sz="1600" dirty="0"/>
              <a:t>(CSVFILE):</a:t>
            </a:r>
          </a:p>
          <a:p>
            <a:r>
              <a:rPr lang="en-US" sz="1600" dirty="0"/>
              <a:t>    print('File is missing')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sys.exit</a:t>
            </a:r>
            <a:r>
              <a:rPr lang="en-US" sz="1600" dirty="0"/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EA4FFB-760C-46AF-997A-FCC93AD1D4A1}"/>
              </a:ext>
            </a:extLst>
          </p:cNvPr>
          <p:cNvSpPr txBox="1"/>
          <p:nvPr/>
        </p:nvSpPr>
        <p:spPr>
          <a:xfrm>
            <a:off x="12771120" y="0"/>
            <a:ext cx="1624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Another option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8B9C5E5-C8DB-42ED-8427-87E03827AD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049" r="23079" b="2385"/>
          <a:stretch/>
        </p:blipFill>
        <p:spPr>
          <a:xfrm>
            <a:off x="1461429" y="6231444"/>
            <a:ext cx="3427852" cy="2126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97A65F5-E622-4D33-81A1-EDD84DE6F10B}"/>
              </a:ext>
            </a:extLst>
          </p:cNvPr>
          <p:cNvSpPr/>
          <p:nvPr/>
        </p:nvSpPr>
        <p:spPr>
          <a:xfrm>
            <a:off x="7362566" y="1857329"/>
            <a:ext cx="3972561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import csv</a:t>
            </a:r>
          </a:p>
          <a:p>
            <a:r>
              <a:rPr lang="en-US" sz="1400" dirty="0"/>
              <a:t>CSVFILE = 'vehicles.csv'</a:t>
            </a:r>
          </a:p>
          <a:p>
            <a:endParaRPr lang="en-US" sz="1400" dirty="0"/>
          </a:p>
          <a:p>
            <a:r>
              <a:rPr lang="en-US" sz="1400" dirty="0"/>
              <a:t>def main():</a:t>
            </a:r>
          </a:p>
          <a:p>
            <a:endParaRPr lang="en-US" sz="1400" dirty="0"/>
          </a:p>
          <a:p>
            <a:r>
              <a:rPr lang="en-US" sz="1400" b="1" dirty="0"/>
              <a:t>    try: 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outfile</a:t>
            </a:r>
            <a:r>
              <a:rPr lang="en-US" sz="1400" dirty="0"/>
              <a:t> = open(CSVFILE, </a:t>
            </a:r>
            <a:r>
              <a:rPr lang="en-US" sz="1400" b="1" dirty="0">
                <a:highlight>
                  <a:srgbClr val="EFE5F7"/>
                </a:highlight>
              </a:rPr>
              <a:t>'w'</a:t>
            </a:r>
            <a:r>
              <a:rPr lang="en-US" sz="1400" dirty="0"/>
              <a:t>)</a:t>
            </a:r>
          </a:p>
          <a:p>
            <a:r>
              <a:rPr lang="en-US" sz="1400" dirty="0"/>
              <a:t>        reader = </a:t>
            </a:r>
            <a:r>
              <a:rPr lang="en-US" sz="1400" dirty="0" err="1"/>
              <a:t>csv.reader</a:t>
            </a:r>
            <a:r>
              <a:rPr lang="en-US" sz="1400" dirty="0"/>
              <a:t>(</a:t>
            </a:r>
            <a:r>
              <a:rPr lang="en-US" sz="1400" dirty="0" err="1"/>
              <a:t>outfile</a:t>
            </a:r>
            <a:r>
              <a:rPr lang="en-US" sz="1400" dirty="0"/>
              <a:t>) </a:t>
            </a:r>
          </a:p>
          <a:p>
            <a:r>
              <a:rPr lang="en-US" sz="1400" dirty="0"/>
              <a:t>        #add code to write to the file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outfile.close</a:t>
            </a:r>
            <a:r>
              <a:rPr lang="en-US" sz="1400" dirty="0"/>
              <a:t>() </a:t>
            </a:r>
          </a:p>
          <a:p>
            <a:endParaRPr lang="en-US" sz="1400" dirty="0"/>
          </a:p>
          <a:p>
            <a:r>
              <a:rPr lang="en-US" sz="1400" b="1" dirty="0"/>
              <a:t>    except </a:t>
            </a:r>
            <a:r>
              <a:rPr lang="en-US" sz="1400" b="1" dirty="0" err="1">
                <a:solidFill>
                  <a:srgbClr val="C00000"/>
                </a:solidFill>
              </a:rPr>
              <a:t>PermissionError</a:t>
            </a:r>
            <a:r>
              <a:rPr lang="en-US" sz="1400" b="1" dirty="0"/>
              <a:t>:</a:t>
            </a:r>
          </a:p>
          <a:p>
            <a:r>
              <a:rPr lang="en-US" sz="1400" dirty="0"/>
              <a:t>        print(CSVFILE + ' - File is open. Must be closed!')</a:t>
            </a:r>
          </a:p>
          <a:p>
            <a:endParaRPr lang="en-US" sz="1400" dirty="0"/>
          </a:p>
          <a:p>
            <a:r>
              <a:rPr lang="en-US" sz="1400" b="1" dirty="0"/>
              <a:t>    else:</a:t>
            </a:r>
          </a:p>
          <a:p>
            <a:r>
              <a:rPr lang="en-US" sz="1400" dirty="0"/>
              <a:t>        print(CSVFILE + ' - File processed successfully!')</a:t>
            </a:r>
          </a:p>
          <a:p>
            <a:r>
              <a:rPr lang="en-US" sz="1400" dirty="0"/>
              <a:t>   </a:t>
            </a:r>
          </a:p>
          <a:p>
            <a:r>
              <a:rPr lang="en-US" sz="1400" dirty="0"/>
              <a:t>main()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9130FE-5A68-4CC1-BD15-5FD0EDBAB7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292"/>
          <a:stretch/>
        </p:blipFill>
        <p:spPr>
          <a:xfrm>
            <a:off x="7498146" y="6231444"/>
            <a:ext cx="4602489" cy="19398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061F684-00C9-4027-A53C-8FC90E123BB3}"/>
              </a:ext>
            </a:extLst>
          </p:cNvPr>
          <p:cNvSpPr txBox="1"/>
          <p:nvPr/>
        </p:nvSpPr>
        <p:spPr>
          <a:xfrm>
            <a:off x="7429931" y="5850106"/>
            <a:ext cx="18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If the file is open…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D7607A-2C0C-4EAE-9445-96B99F426AF2}"/>
              </a:ext>
            </a:extLst>
          </p:cNvPr>
          <p:cNvSpPr txBox="1"/>
          <p:nvPr/>
        </p:nvSpPr>
        <p:spPr>
          <a:xfrm>
            <a:off x="2303640" y="965200"/>
            <a:ext cx="2021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Reading from a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5AC115-D6AD-48A2-B92F-A9BEF9E548B8}"/>
              </a:ext>
            </a:extLst>
          </p:cNvPr>
          <p:cNvSpPr txBox="1"/>
          <p:nvPr/>
        </p:nvSpPr>
        <p:spPr>
          <a:xfrm>
            <a:off x="8497748" y="965200"/>
            <a:ext cx="17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Writing to a File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4F123F-F9F0-4F50-B140-A4D2BCBACB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1590"/>
          <a:stretch/>
        </p:blipFill>
        <p:spPr>
          <a:xfrm>
            <a:off x="102278" y="1331694"/>
            <a:ext cx="6235481" cy="17355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E996A91-C5E0-4E0D-8DBB-B392578494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986" b="91909"/>
          <a:stretch/>
        </p:blipFill>
        <p:spPr>
          <a:xfrm>
            <a:off x="6635969" y="1321184"/>
            <a:ext cx="5425755" cy="16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21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C3547-2F10-4E94-BFD7-AF954E3ED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 3 – Exception Handling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6B268C-E624-46C3-AC43-0C31F5860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5B754B-0339-4782-8F24-F47414EFE741}"/>
              </a:ext>
            </a:extLst>
          </p:cNvPr>
          <p:cNvSpPr txBox="1"/>
          <p:nvPr/>
        </p:nvSpPr>
        <p:spPr>
          <a:xfrm>
            <a:off x="441960" y="1742440"/>
            <a:ext cx="1975221" cy="34778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#Ch6-Ex03-Exception-Handling.py </a:t>
            </a:r>
          </a:p>
          <a:p>
            <a:endParaRPr lang="en-US" sz="1000" dirty="0"/>
          </a:p>
          <a:p>
            <a:r>
              <a:rPr lang="en-US" sz="1000" dirty="0"/>
              <a:t>import csv</a:t>
            </a:r>
          </a:p>
          <a:p>
            <a:endParaRPr lang="en-US" sz="1000" dirty="0"/>
          </a:p>
          <a:p>
            <a:r>
              <a:rPr lang="en-US" sz="1000" dirty="0"/>
              <a:t>CSVFILE = 'products.csv'</a:t>
            </a:r>
          </a:p>
          <a:p>
            <a:endParaRPr lang="en-US" sz="1000" dirty="0"/>
          </a:p>
          <a:p>
            <a:r>
              <a:rPr lang="en-US" sz="1000" dirty="0"/>
              <a:t>def main(): 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infile</a:t>
            </a:r>
            <a:r>
              <a:rPr lang="en-US" sz="1000" dirty="0"/>
              <a:t> = open(CSVFILE, 'r')</a:t>
            </a:r>
          </a:p>
          <a:p>
            <a:r>
              <a:rPr lang="en-US" sz="1000" dirty="0"/>
              <a:t>    reader = </a:t>
            </a:r>
            <a:r>
              <a:rPr lang="en-US" sz="1000" dirty="0" err="1"/>
              <a:t>csv.reader</a:t>
            </a:r>
            <a:r>
              <a:rPr lang="en-US" sz="1000" dirty="0"/>
              <a:t>(</a:t>
            </a:r>
            <a:r>
              <a:rPr lang="en-US" sz="1000" dirty="0" err="1"/>
              <a:t>infile</a:t>
            </a:r>
            <a:r>
              <a:rPr lang="en-US" sz="1000" dirty="0"/>
              <a:t>)</a:t>
            </a:r>
          </a:p>
          <a:p>
            <a:r>
              <a:rPr lang="en-US" sz="1000" dirty="0"/>
              <a:t> </a:t>
            </a:r>
          </a:p>
          <a:p>
            <a:r>
              <a:rPr lang="en-US" sz="1000" dirty="0"/>
              <a:t>    next(reader)</a:t>
            </a:r>
          </a:p>
          <a:p>
            <a:r>
              <a:rPr lang="en-US" sz="1000" dirty="0"/>
              <a:t>     </a:t>
            </a:r>
          </a:p>
          <a:p>
            <a:r>
              <a:rPr lang="en-US" sz="1000" dirty="0"/>
              <a:t>    for row in reader:</a:t>
            </a:r>
          </a:p>
          <a:p>
            <a:r>
              <a:rPr lang="en-US" sz="1000" dirty="0"/>
              <a:t>        print('-'*28)</a:t>
            </a:r>
          </a:p>
          <a:p>
            <a:r>
              <a:rPr lang="en-US" sz="1000" dirty="0"/>
              <a:t>        print('Prod ID:', row[0])</a:t>
            </a:r>
          </a:p>
          <a:p>
            <a:r>
              <a:rPr lang="en-US" sz="1000" dirty="0"/>
              <a:t>        print('Name:   ', row[1])</a:t>
            </a:r>
          </a:p>
          <a:p>
            <a:r>
              <a:rPr lang="en-US" sz="1000" dirty="0"/>
              <a:t>        print('Price:  ', row[2])</a:t>
            </a:r>
          </a:p>
          <a:p>
            <a:r>
              <a:rPr lang="en-US" sz="1000" dirty="0"/>
              <a:t>        print('Qty:    ', row[3])</a:t>
            </a:r>
          </a:p>
          <a:p>
            <a:r>
              <a:rPr lang="en-US" sz="1000" dirty="0"/>
              <a:t> 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infile.close</a:t>
            </a:r>
            <a:r>
              <a:rPr lang="en-US" sz="1000" dirty="0"/>
              <a:t>()</a:t>
            </a:r>
          </a:p>
          <a:p>
            <a:r>
              <a:rPr lang="en-US" sz="1000" dirty="0"/>
              <a:t>    </a:t>
            </a:r>
          </a:p>
          <a:p>
            <a:r>
              <a:rPr lang="en-US" sz="1000" dirty="0"/>
              <a:t>main()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EE14DE-45AA-4A34-B6FB-0B65CBAD9B95}"/>
              </a:ext>
            </a:extLst>
          </p:cNvPr>
          <p:cNvSpPr txBox="1"/>
          <p:nvPr/>
        </p:nvSpPr>
        <p:spPr>
          <a:xfrm>
            <a:off x="751840" y="894080"/>
            <a:ext cx="8830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Copy the code below and save it as </a:t>
            </a:r>
            <a:r>
              <a:rPr lang="en-US" sz="2400" b="1" dirty="0"/>
              <a:t>Ch6-Ex03-Exception-Handling.py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82F24DF-322D-47C2-9876-67E01148DAE9}"/>
              </a:ext>
            </a:extLst>
          </p:cNvPr>
          <p:cNvGrpSpPr/>
          <p:nvPr/>
        </p:nvGrpSpPr>
        <p:grpSpPr>
          <a:xfrm>
            <a:off x="2798127" y="1676400"/>
            <a:ext cx="2434273" cy="1265080"/>
            <a:chOff x="5846127" y="4358640"/>
            <a:chExt cx="2434273" cy="126508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02818C2-62C4-4BBB-ADC6-B1FEF5404028}"/>
                </a:ext>
              </a:extLst>
            </p:cNvPr>
            <p:cNvSpPr txBox="1"/>
            <p:nvPr/>
          </p:nvSpPr>
          <p:spPr>
            <a:xfrm>
              <a:off x="6453310" y="4358640"/>
              <a:ext cx="11194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products.csv</a:t>
              </a:r>
              <a:endParaRPr lang="en-US" sz="1400" dirty="0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945DBCE-0820-4C80-BF34-9690EF71C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46127" y="4665345"/>
              <a:ext cx="2434273" cy="95837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D6973F7-DF9E-4E31-90DB-6E06A3A3B9B1}"/>
              </a:ext>
            </a:extLst>
          </p:cNvPr>
          <p:cNvSpPr txBox="1"/>
          <p:nvPr/>
        </p:nvSpPr>
        <p:spPr>
          <a:xfrm>
            <a:off x="6573520" y="1747520"/>
            <a:ext cx="546608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Run this code &amp; make sure it works.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If it doesn’t, make sure you have the 'products.csv’ file in the same folder as your code.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Now, change the file referenced in the code to </a:t>
            </a:r>
            <a:r>
              <a:rPr lang="en-US" sz="1600" b="1" dirty="0">
                <a:solidFill>
                  <a:srgbClr val="C00000"/>
                </a:solidFill>
              </a:rPr>
              <a:t>products99.csv. </a:t>
            </a:r>
            <a:r>
              <a:rPr lang="en-US" sz="1600" dirty="0"/>
              <a:t>Notice the error message.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r>
              <a:rPr lang="en-US" sz="1600" b="1" u="sng" dirty="0"/>
              <a:t>Now, add an exception handler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sz="1600" dirty="0"/>
              <a:t>Take your mainline logic and move it into a </a:t>
            </a:r>
            <a:r>
              <a:rPr lang="en-US" sz="1600" b="1" i="1" dirty="0">
                <a:solidFill>
                  <a:srgbClr val="C00000"/>
                </a:solidFill>
              </a:rPr>
              <a:t>try</a:t>
            </a:r>
            <a:r>
              <a:rPr lang="en-US" sz="1600" dirty="0"/>
              <a:t> clause.</a:t>
            </a:r>
          </a:p>
          <a:p>
            <a:pPr marL="342900" indent="-342900">
              <a:buFont typeface="+mj-lt"/>
              <a:buAutoNum type="arabicPeriod" startAt="3"/>
            </a:pPr>
            <a:endParaRPr lang="en-US" sz="1600" dirty="0"/>
          </a:p>
          <a:p>
            <a:pPr marL="342900" indent="-342900">
              <a:buFont typeface="+mj-lt"/>
              <a:buAutoNum type="arabicPeriod" startAt="3"/>
            </a:pPr>
            <a:r>
              <a:rPr lang="en-US" sz="1600" dirty="0"/>
              <a:t>Add an </a:t>
            </a:r>
            <a:r>
              <a:rPr lang="en-US" sz="1600" b="1" i="1" dirty="0">
                <a:solidFill>
                  <a:srgbClr val="C00000"/>
                </a:solidFill>
              </a:rPr>
              <a:t>except</a:t>
            </a:r>
            <a:r>
              <a:rPr lang="en-US" sz="1600" dirty="0"/>
              <a:t> </a:t>
            </a:r>
            <a:r>
              <a:rPr lang="en-US" sz="1600" dirty="0" err="1"/>
              <a:t>caluse</a:t>
            </a:r>
            <a:r>
              <a:rPr lang="en-US" sz="1600" dirty="0"/>
              <a:t> in the event that the file is missing (</a:t>
            </a:r>
            <a:r>
              <a:rPr lang="en-US" sz="1600" b="1" dirty="0">
                <a:solidFill>
                  <a:srgbClr val="C00000"/>
                </a:solidFill>
              </a:rPr>
              <a:t>FileNotFoundError</a:t>
            </a:r>
            <a:r>
              <a:rPr lang="en-US" sz="1600" dirty="0"/>
              <a:t>), the code does not crash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Write the message ‘File is missing’</a:t>
            </a:r>
          </a:p>
          <a:p>
            <a:pPr marL="800100" lvl="1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 startAt="3"/>
            </a:pPr>
            <a:r>
              <a:rPr lang="en-US" sz="1600" dirty="0"/>
              <a:t>Another handler to handle </a:t>
            </a:r>
            <a:r>
              <a:rPr lang="en-US" sz="1600" b="1" dirty="0">
                <a:solidFill>
                  <a:srgbClr val="C00000"/>
                </a:solidFill>
              </a:rPr>
              <a:t>all other errors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Write the message ‘Unable to complete processing’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+mj-lt"/>
              <a:buAutoNum type="arabicPeriod" startAt="3"/>
            </a:pPr>
            <a:r>
              <a:rPr lang="en-US" sz="1600" dirty="0"/>
              <a:t>Re-run to test your exception handling. Make sure you now see a more graceful message?</a:t>
            </a:r>
          </a:p>
          <a:p>
            <a:pPr marL="342900" indent="-342900">
              <a:buFont typeface="+mj-lt"/>
              <a:buAutoNum type="arabicPeriod" startAt="3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12694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033664-33CA-46A2-AD46-ED73F7774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&amp; Exceptions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1189E0-F8F4-4667-B80A-F6AD0F881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E093B6-E840-4540-867C-DB1F2B6D0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035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5AFD76-3259-454E-8C3B-A17513C96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Errors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22358D-D928-41C0-8F03-C9491ABE2FC1}"/>
              </a:ext>
            </a:extLst>
          </p:cNvPr>
          <p:cNvSpPr txBox="1"/>
          <p:nvPr/>
        </p:nvSpPr>
        <p:spPr>
          <a:xfrm>
            <a:off x="1793698" y="1021080"/>
            <a:ext cx="1737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Syntax Error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383D53-71F1-40AC-8400-66B9BD2B11FE}"/>
              </a:ext>
            </a:extLst>
          </p:cNvPr>
          <p:cNvSpPr txBox="1"/>
          <p:nvPr/>
        </p:nvSpPr>
        <p:spPr>
          <a:xfrm>
            <a:off x="7182911" y="1021080"/>
            <a:ext cx="1537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Logic Error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E2A793-89B2-487A-B251-5DEF6A5C98B2}"/>
              </a:ext>
            </a:extLst>
          </p:cNvPr>
          <p:cNvSpPr txBox="1"/>
          <p:nvPr/>
        </p:nvSpPr>
        <p:spPr>
          <a:xfrm>
            <a:off x="6333066" y="2854642"/>
            <a:ext cx="3818096" cy="230832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def main():</a:t>
            </a:r>
          </a:p>
          <a:p>
            <a:r>
              <a:rPr lang="en-US" dirty="0"/>
              <a:t>    hours = 40</a:t>
            </a:r>
          </a:p>
          <a:p>
            <a:r>
              <a:rPr lang="en-US" dirty="0"/>
              <a:t>    </a:t>
            </a:r>
            <a:r>
              <a:rPr lang="en-US" dirty="0" err="1"/>
              <a:t>pay_rate</a:t>
            </a:r>
            <a:r>
              <a:rPr lang="en-US" dirty="0"/>
              <a:t> = 20.00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total_pay</a:t>
            </a:r>
            <a:r>
              <a:rPr lang="en-US" dirty="0"/>
              <a:t> = hours </a:t>
            </a:r>
            <a:r>
              <a:rPr lang="en-US" b="1" dirty="0">
                <a:solidFill>
                  <a:srgbClr val="C00000"/>
                </a:solidFill>
              </a:rPr>
              <a:t>+</a:t>
            </a:r>
            <a:r>
              <a:rPr lang="en-US" dirty="0"/>
              <a:t> </a:t>
            </a:r>
            <a:r>
              <a:rPr lang="en-US" dirty="0" err="1"/>
              <a:t>pay_rate</a:t>
            </a:r>
            <a:endParaRPr lang="en-US" dirty="0"/>
          </a:p>
          <a:p>
            <a:r>
              <a:rPr lang="en-US" dirty="0"/>
              <a:t>    print('Total:', format(</a:t>
            </a:r>
            <a:r>
              <a:rPr lang="en-US" dirty="0" err="1"/>
              <a:t>total_pay</a:t>
            </a:r>
            <a:r>
              <a:rPr lang="en-US" dirty="0"/>
              <a:t>, '.2f'))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main()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9CCF70-6AA5-4FCD-817C-45CA7329D0A3}"/>
              </a:ext>
            </a:extLst>
          </p:cNvPr>
          <p:cNvSpPr/>
          <p:nvPr/>
        </p:nvSpPr>
        <p:spPr>
          <a:xfrm>
            <a:off x="10308892" y="4382254"/>
            <a:ext cx="1636282" cy="46166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2400" dirty="0"/>
              <a:t>Total: 60.00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20509-BC80-4962-A6DD-D4E3CCF605F8}"/>
              </a:ext>
            </a:extLst>
          </p:cNvPr>
          <p:cNvSpPr/>
          <p:nvPr/>
        </p:nvSpPr>
        <p:spPr>
          <a:xfrm>
            <a:off x="10161482" y="5471914"/>
            <a:ext cx="1791773" cy="46166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2400" dirty="0"/>
              <a:t>Total: 800.00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617E7D-EB96-461C-A6D2-820AA71B7250}"/>
              </a:ext>
            </a:extLst>
          </p:cNvPr>
          <p:cNvSpPr txBox="1"/>
          <p:nvPr/>
        </p:nvSpPr>
        <p:spPr>
          <a:xfrm>
            <a:off x="10464800" y="5085080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Should be: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02D990-2AD8-451A-BA40-40CB55C7FE14}"/>
              </a:ext>
            </a:extLst>
          </p:cNvPr>
          <p:cNvSpPr txBox="1"/>
          <p:nvPr/>
        </p:nvSpPr>
        <p:spPr>
          <a:xfrm>
            <a:off x="6498365" y="1465580"/>
            <a:ext cx="2906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Runs without crashing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Produces incorrect results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8D3D7D-C487-4673-AD4E-5B5A76664DF8}"/>
              </a:ext>
            </a:extLst>
          </p:cNvPr>
          <p:cNvSpPr txBox="1"/>
          <p:nvPr/>
        </p:nvSpPr>
        <p:spPr>
          <a:xfrm>
            <a:off x="1132521" y="1452880"/>
            <a:ext cx="35707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error in the syntax/formation </a:t>
            </a:r>
            <a:br>
              <a:rPr lang="en-US" dirty="0"/>
            </a:br>
            <a:r>
              <a:rPr lang="en-US" dirty="0"/>
              <a:t>of a python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Doesn’t run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0803D45-29AE-4105-B924-FA1B6BF91FC3}"/>
              </a:ext>
            </a:extLst>
          </p:cNvPr>
          <p:cNvGrpSpPr/>
          <p:nvPr/>
        </p:nvGrpSpPr>
        <p:grpSpPr>
          <a:xfrm>
            <a:off x="1515533" y="2676841"/>
            <a:ext cx="3302001" cy="3720571"/>
            <a:chOff x="626533" y="2553228"/>
            <a:chExt cx="3302001" cy="372057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E6CF64-9C2D-44DA-A547-AE56C0D83061}"/>
                </a:ext>
              </a:extLst>
            </p:cNvPr>
            <p:cNvSpPr/>
            <p:nvPr/>
          </p:nvSpPr>
          <p:spPr>
            <a:xfrm>
              <a:off x="1413933" y="4284133"/>
              <a:ext cx="143934" cy="245534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F756989-7180-49F5-AB9C-F309B470760C}"/>
                </a:ext>
              </a:extLst>
            </p:cNvPr>
            <p:cNvSpPr txBox="1"/>
            <p:nvPr/>
          </p:nvSpPr>
          <p:spPr>
            <a:xfrm>
              <a:off x="626533" y="2553228"/>
              <a:ext cx="2952731" cy="341632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def main():</a:t>
              </a:r>
            </a:p>
            <a:p>
              <a:r>
                <a:rPr lang="en-US" dirty="0"/>
                <a:t>    a = 20</a:t>
              </a:r>
            </a:p>
            <a:p>
              <a:r>
                <a:rPr lang="en-US" dirty="0"/>
                <a:t>    b = 10</a:t>
              </a:r>
            </a:p>
            <a:p>
              <a:endParaRPr lang="en-US" dirty="0"/>
            </a:p>
            <a:p>
              <a:r>
                <a:rPr lang="en-US" dirty="0"/>
                <a:t>    if a &gt; b:</a:t>
              </a:r>
            </a:p>
            <a:p>
              <a:r>
                <a:rPr lang="en-US" dirty="0"/>
                <a:t>        print('A is greater')</a:t>
              </a:r>
            </a:p>
            <a:p>
              <a:r>
                <a:rPr lang="en-US" dirty="0"/>
                <a:t>    </a:t>
              </a:r>
              <a:r>
                <a:rPr lang="en-US" dirty="0" err="1"/>
                <a:t>elif</a:t>
              </a:r>
              <a:r>
                <a:rPr lang="en-US" dirty="0"/>
                <a:t> a = b:</a:t>
              </a:r>
            </a:p>
            <a:p>
              <a:r>
                <a:rPr lang="en-US" dirty="0"/>
                <a:t>        print('A and B are equal')</a:t>
              </a:r>
            </a:p>
            <a:p>
              <a:r>
                <a:rPr lang="en-US" dirty="0"/>
                <a:t>    else:</a:t>
              </a:r>
            </a:p>
            <a:p>
              <a:r>
                <a:rPr lang="en-US" dirty="0"/>
                <a:t>        print('B is greater')</a:t>
              </a:r>
            </a:p>
            <a:p>
              <a:endParaRPr lang="en-US" dirty="0"/>
            </a:p>
            <a:p>
              <a:r>
                <a:rPr lang="en-US" dirty="0"/>
                <a:t>main()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2F889D5-A46D-41C1-9E2A-C593DA52F6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065867" y="4563532"/>
              <a:ext cx="1862667" cy="1710267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B5987F-B32E-49FF-831B-2D5F161BE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21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B1369C-871D-4B23-8652-4D9DEF0AA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Exception</a:t>
            </a:r>
            <a:endParaRPr lang="en-US" sz="40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A7816D-8D05-47CD-8514-490079313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Exception</a:t>
            </a:r>
            <a:r>
              <a:rPr lang="en-US" dirty="0"/>
              <a:t> - an error that occurs while a program is running</a:t>
            </a:r>
          </a:p>
          <a:p>
            <a:pPr lvl="1"/>
            <a:r>
              <a:rPr lang="en-US" dirty="0"/>
              <a:t>When code crashes, the Python Interpreter displays a </a:t>
            </a:r>
            <a:r>
              <a:rPr lang="en-US" i="1" dirty="0"/>
              <a:t>traceback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EDDB9C-6FA9-487A-BA06-7260B40A2E5D}"/>
              </a:ext>
            </a:extLst>
          </p:cNvPr>
          <p:cNvSpPr/>
          <p:nvPr/>
        </p:nvSpPr>
        <p:spPr>
          <a:xfrm>
            <a:off x="1454881" y="2393282"/>
            <a:ext cx="3033769" cy="1015663"/>
          </a:xfrm>
          <a:custGeom>
            <a:avLst/>
            <a:gdLst>
              <a:gd name="connsiteX0" fmla="*/ 0 w 3033769"/>
              <a:gd name="connsiteY0" fmla="*/ 0 h 1015663"/>
              <a:gd name="connsiteX1" fmla="*/ 566304 w 3033769"/>
              <a:gd name="connsiteY1" fmla="*/ 0 h 1015663"/>
              <a:gd name="connsiteX2" fmla="*/ 1102269 w 3033769"/>
              <a:gd name="connsiteY2" fmla="*/ 0 h 1015663"/>
              <a:gd name="connsiteX3" fmla="*/ 1668573 w 3033769"/>
              <a:gd name="connsiteY3" fmla="*/ 0 h 1015663"/>
              <a:gd name="connsiteX4" fmla="*/ 2083188 w 3033769"/>
              <a:gd name="connsiteY4" fmla="*/ 0 h 1015663"/>
              <a:gd name="connsiteX5" fmla="*/ 2497803 w 3033769"/>
              <a:gd name="connsiteY5" fmla="*/ 0 h 1015663"/>
              <a:gd name="connsiteX6" fmla="*/ 3033769 w 3033769"/>
              <a:gd name="connsiteY6" fmla="*/ 0 h 1015663"/>
              <a:gd name="connsiteX7" fmla="*/ 3033769 w 3033769"/>
              <a:gd name="connsiteY7" fmla="*/ 528145 h 1015663"/>
              <a:gd name="connsiteX8" fmla="*/ 3033769 w 3033769"/>
              <a:gd name="connsiteY8" fmla="*/ 1015663 h 1015663"/>
              <a:gd name="connsiteX9" fmla="*/ 2588816 w 3033769"/>
              <a:gd name="connsiteY9" fmla="*/ 1015663 h 1015663"/>
              <a:gd name="connsiteX10" fmla="*/ 2022513 w 3033769"/>
              <a:gd name="connsiteY10" fmla="*/ 1015663 h 1015663"/>
              <a:gd name="connsiteX11" fmla="*/ 1456209 w 3033769"/>
              <a:gd name="connsiteY11" fmla="*/ 1015663 h 1015663"/>
              <a:gd name="connsiteX12" fmla="*/ 889906 w 3033769"/>
              <a:gd name="connsiteY12" fmla="*/ 1015663 h 1015663"/>
              <a:gd name="connsiteX13" fmla="*/ 475290 w 3033769"/>
              <a:gd name="connsiteY13" fmla="*/ 1015663 h 1015663"/>
              <a:gd name="connsiteX14" fmla="*/ 0 w 3033769"/>
              <a:gd name="connsiteY14" fmla="*/ 1015663 h 1015663"/>
              <a:gd name="connsiteX15" fmla="*/ 0 w 3033769"/>
              <a:gd name="connsiteY15" fmla="*/ 528145 h 1015663"/>
              <a:gd name="connsiteX16" fmla="*/ 0 w 3033769"/>
              <a:gd name="connsiteY16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33769" h="1015663" fill="none" extrusionOk="0">
                <a:moveTo>
                  <a:pt x="0" y="0"/>
                </a:moveTo>
                <a:cubicBezTo>
                  <a:pt x="148300" y="-65022"/>
                  <a:pt x="392574" y="27309"/>
                  <a:pt x="566304" y="0"/>
                </a:cubicBezTo>
                <a:cubicBezTo>
                  <a:pt x="740034" y="-27309"/>
                  <a:pt x="894490" y="17673"/>
                  <a:pt x="1102269" y="0"/>
                </a:cubicBezTo>
                <a:cubicBezTo>
                  <a:pt x="1310048" y="-17673"/>
                  <a:pt x="1490834" y="14900"/>
                  <a:pt x="1668573" y="0"/>
                </a:cubicBezTo>
                <a:cubicBezTo>
                  <a:pt x="1846312" y="-14900"/>
                  <a:pt x="1900522" y="24316"/>
                  <a:pt x="2083188" y="0"/>
                </a:cubicBezTo>
                <a:cubicBezTo>
                  <a:pt x="2265854" y="-24316"/>
                  <a:pt x="2405068" y="28550"/>
                  <a:pt x="2497803" y="0"/>
                </a:cubicBezTo>
                <a:cubicBezTo>
                  <a:pt x="2590539" y="-28550"/>
                  <a:pt x="2824763" y="54987"/>
                  <a:pt x="3033769" y="0"/>
                </a:cubicBezTo>
                <a:cubicBezTo>
                  <a:pt x="3080766" y="175046"/>
                  <a:pt x="3005461" y="402313"/>
                  <a:pt x="3033769" y="528145"/>
                </a:cubicBezTo>
                <a:cubicBezTo>
                  <a:pt x="3062077" y="653977"/>
                  <a:pt x="3024415" y="902950"/>
                  <a:pt x="3033769" y="1015663"/>
                </a:cubicBezTo>
                <a:cubicBezTo>
                  <a:pt x="2925396" y="1053797"/>
                  <a:pt x="2782401" y="962851"/>
                  <a:pt x="2588816" y="1015663"/>
                </a:cubicBezTo>
                <a:cubicBezTo>
                  <a:pt x="2395231" y="1068475"/>
                  <a:pt x="2193926" y="997529"/>
                  <a:pt x="2022513" y="1015663"/>
                </a:cubicBezTo>
                <a:cubicBezTo>
                  <a:pt x="1851100" y="1033797"/>
                  <a:pt x="1713378" y="974808"/>
                  <a:pt x="1456209" y="1015663"/>
                </a:cubicBezTo>
                <a:cubicBezTo>
                  <a:pt x="1199040" y="1056518"/>
                  <a:pt x="1030888" y="982627"/>
                  <a:pt x="889906" y="1015663"/>
                </a:cubicBezTo>
                <a:cubicBezTo>
                  <a:pt x="748924" y="1048699"/>
                  <a:pt x="566401" y="1008923"/>
                  <a:pt x="475290" y="1015663"/>
                </a:cubicBezTo>
                <a:cubicBezTo>
                  <a:pt x="384179" y="1022403"/>
                  <a:pt x="133735" y="978239"/>
                  <a:pt x="0" y="1015663"/>
                </a:cubicBezTo>
                <a:cubicBezTo>
                  <a:pt x="-34593" y="793113"/>
                  <a:pt x="51352" y="716703"/>
                  <a:pt x="0" y="528145"/>
                </a:cubicBezTo>
                <a:cubicBezTo>
                  <a:pt x="-51352" y="339587"/>
                  <a:pt x="11563" y="256097"/>
                  <a:pt x="0" y="0"/>
                </a:cubicBezTo>
                <a:close/>
              </a:path>
              <a:path w="3033769" h="1015663" stroke="0" extrusionOk="0">
                <a:moveTo>
                  <a:pt x="0" y="0"/>
                </a:moveTo>
                <a:cubicBezTo>
                  <a:pt x="232572" y="-44481"/>
                  <a:pt x="328307" y="63160"/>
                  <a:pt x="566304" y="0"/>
                </a:cubicBezTo>
                <a:cubicBezTo>
                  <a:pt x="804301" y="-63160"/>
                  <a:pt x="916678" y="21521"/>
                  <a:pt x="1132607" y="0"/>
                </a:cubicBezTo>
                <a:cubicBezTo>
                  <a:pt x="1348536" y="-21521"/>
                  <a:pt x="1553900" y="55277"/>
                  <a:pt x="1668573" y="0"/>
                </a:cubicBezTo>
                <a:cubicBezTo>
                  <a:pt x="1783246" y="-55277"/>
                  <a:pt x="1935729" y="42140"/>
                  <a:pt x="2174201" y="0"/>
                </a:cubicBezTo>
                <a:cubicBezTo>
                  <a:pt x="2412673" y="-42140"/>
                  <a:pt x="2777585" y="72696"/>
                  <a:pt x="3033769" y="0"/>
                </a:cubicBezTo>
                <a:cubicBezTo>
                  <a:pt x="3034120" y="155359"/>
                  <a:pt x="3007894" y="342605"/>
                  <a:pt x="3033769" y="497675"/>
                </a:cubicBezTo>
                <a:cubicBezTo>
                  <a:pt x="3059644" y="652745"/>
                  <a:pt x="3032229" y="857931"/>
                  <a:pt x="3033769" y="1015663"/>
                </a:cubicBezTo>
                <a:cubicBezTo>
                  <a:pt x="2913198" y="1020125"/>
                  <a:pt x="2795935" y="973154"/>
                  <a:pt x="2619154" y="1015663"/>
                </a:cubicBezTo>
                <a:cubicBezTo>
                  <a:pt x="2442374" y="1058172"/>
                  <a:pt x="2395377" y="969136"/>
                  <a:pt x="2204539" y="1015663"/>
                </a:cubicBezTo>
                <a:cubicBezTo>
                  <a:pt x="2013702" y="1062190"/>
                  <a:pt x="1790499" y="1012917"/>
                  <a:pt x="1638235" y="1015663"/>
                </a:cubicBezTo>
                <a:cubicBezTo>
                  <a:pt x="1485971" y="1018409"/>
                  <a:pt x="1382402" y="980798"/>
                  <a:pt x="1223620" y="1015663"/>
                </a:cubicBezTo>
                <a:cubicBezTo>
                  <a:pt x="1064838" y="1050528"/>
                  <a:pt x="885738" y="971335"/>
                  <a:pt x="717992" y="1015663"/>
                </a:cubicBezTo>
                <a:cubicBezTo>
                  <a:pt x="550246" y="1059991"/>
                  <a:pt x="302184" y="981628"/>
                  <a:pt x="0" y="1015663"/>
                </a:cubicBezTo>
                <a:cubicBezTo>
                  <a:pt x="-33333" y="848646"/>
                  <a:pt x="49195" y="762233"/>
                  <a:pt x="0" y="538301"/>
                </a:cubicBezTo>
                <a:cubicBezTo>
                  <a:pt x="-49195" y="314369"/>
                  <a:pt x="14389" y="136985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2485699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US" sz="2000" i="1" dirty="0"/>
              <a:t>When an exception occurs,</a:t>
            </a:r>
          </a:p>
          <a:p>
            <a:pPr algn="ctr"/>
            <a:r>
              <a:rPr lang="en-US" sz="2000" i="1" dirty="0"/>
              <a:t>we say that </a:t>
            </a:r>
          </a:p>
          <a:p>
            <a:pPr algn="ctr"/>
            <a:r>
              <a:rPr lang="en-US" sz="2000" b="1" i="1" dirty="0"/>
              <a:t>“an exception was </a:t>
            </a:r>
            <a:r>
              <a:rPr lang="en-US" sz="2000" b="1" i="1" dirty="0">
                <a:solidFill>
                  <a:srgbClr val="C00000"/>
                </a:solidFill>
              </a:rPr>
              <a:t>raised</a:t>
            </a:r>
            <a:r>
              <a:rPr lang="en-US" sz="2000" b="1" i="1" dirty="0"/>
              <a:t>”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4E93DA7-DC37-4E42-A7D4-B070976DDA7C}"/>
              </a:ext>
            </a:extLst>
          </p:cNvPr>
          <p:cNvGrpSpPr/>
          <p:nvPr/>
        </p:nvGrpSpPr>
        <p:grpSpPr>
          <a:xfrm>
            <a:off x="4909285" y="2260425"/>
            <a:ext cx="6958893" cy="1134230"/>
            <a:chOff x="1262194" y="3311459"/>
            <a:chExt cx="6958893" cy="11342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5D08110-7153-48FC-8D24-13CFD17AF458}"/>
                </a:ext>
              </a:extLst>
            </p:cNvPr>
            <p:cNvSpPr txBox="1"/>
            <p:nvPr/>
          </p:nvSpPr>
          <p:spPr>
            <a:xfrm>
              <a:off x="1262194" y="3311459"/>
              <a:ext cx="69588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You see the Traceback when you have an “</a:t>
              </a:r>
              <a:r>
                <a:rPr lang="en-US" sz="2000" b="1" i="1" dirty="0">
                  <a:solidFill>
                    <a:srgbClr val="C00000"/>
                  </a:solidFill>
                </a:rPr>
                <a:t>unhandled exception</a:t>
              </a:r>
              <a:r>
                <a:rPr lang="en-US" sz="2000" i="1" dirty="0"/>
                <a:t>”!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389F98A-1244-47D9-A9C5-B10AE8620F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665890" y="3717859"/>
              <a:ext cx="6553200" cy="7278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</p:pic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269174-4917-4BBC-B35F-3E012C8FE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4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A42C30-9120-4C8D-AC9C-ECB121677C31}"/>
              </a:ext>
            </a:extLst>
          </p:cNvPr>
          <p:cNvSpPr/>
          <p:nvPr/>
        </p:nvSpPr>
        <p:spPr>
          <a:xfrm>
            <a:off x="1528718" y="4853705"/>
            <a:ext cx="2927669" cy="1261884"/>
          </a:xfrm>
          <a:custGeom>
            <a:avLst/>
            <a:gdLst>
              <a:gd name="connsiteX0" fmla="*/ 0 w 2927669"/>
              <a:gd name="connsiteY0" fmla="*/ 0 h 1261884"/>
              <a:gd name="connsiteX1" fmla="*/ 585534 w 2927669"/>
              <a:gd name="connsiteY1" fmla="*/ 0 h 1261884"/>
              <a:gd name="connsiteX2" fmla="*/ 1229621 w 2927669"/>
              <a:gd name="connsiteY2" fmla="*/ 0 h 1261884"/>
              <a:gd name="connsiteX3" fmla="*/ 1785878 w 2927669"/>
              <a:gd name="connsiteY3" fmla="*/ 0 h 1261884"/>
              <a:gd name="connsiteX4" fmla="*/ 2342135 w 2927669"/>
              <a:gd name="connsiteY4" fmla="*/ 0 h 1261884"/>
              <a:gd name="connsiteX5" fmla="*/ 2927669 w 2927669"/>
              <a:gd name="connsiteY5" fmla="*/ 0 h 1261884"/>
              <a:gd name="connsiteX6" fmla="*/ 2927669 w 2927669"/>
              <a:gd name="connsiteY6" fmla="*/ 420628 h 1261884"/>
              <a:gd name="connsiteX7" fmla="*/ 2927669 w 2927669"/>
              <a:gd name="connsiteY7" fmla="*/ 828637 h 1261884"/>
              <a:gd name="connsiteX8" fmla="*/ 2927669 w 2927669"/>
              <a:gd name="connsiteY8" fmla="*/ 1261884 h 1261884"/>
              <a:gd name="connsiteX9" fmla="*/ 2400689 w 2927669"/>
              <a:gd name="connsiteY9" fmla="*/ 1261884 h 1261884"/>
              <a:gd name="connsiteX10" fmla="*/ 1873708 w 2927669"/>
              <a:gd name="connsiteY10" fmla="*/ 1261884 h 1261884"/>
              <a:gd name="connsiteX11" fmla="*/ 1258898 w 2927669"/>
              <a:gd name="connsiteY11" fmla="*/ 1261884 h 1261884"/>
              <a:gd name="connsiteX12" fmla="*/ 673364 w 2927669"/>
              <a:gd name="connsiteY12" fmla="*/ 1261884 h 1261884"/>
              <a:gd name="connsiteX13" fmla="*/ 0 w 2927669"/>
              <a:gd name="connsiteY13" fmla="*/ 1261884 h 1261884"/>
              <a:gd name="connsiteX14" fmla="*/ 0 w 2927669"/>
              <a:gd name="connsiteY14" fmla="*/ 879113 h 1261884"/>
              <a:gd name="connsiteX15" fmla="*/ 0 w 2927669"/>
              <a:gd name="connsiteY15" fmla="*/ 445866 h 1261884"/>
              <a:gd name="connsiteX16" fmla="*/ 0 w 2927669"/>
              <a:gd name="connsiteY16" fmla="*/ 0 h 126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927669" h="1261884" fill="none" extrusionOk="0">
                <a:moveTo>
                  <a:pt x="0" y="0"/>
                </a:moveTo>
                <a:cubicBezTo>
                  <a:pt x="272467" y="-53870"/>
                  <a:pt x="437824" y="61701"/>
                  <a:pt x="585534" y="0"/>
                </a:cubicBezTo>
                <a:cubicBezTo>
                  <a:pt x="733244" y="-61701"/>
                  <a:pt x="1043268" y="22745"/>
                  <a:pt x="1229621" y="0"/>
                </a:cubicBezTo>
                <a:cubicBezTo>
                  <a:pt x="1415974" y="-22745"/>
                  <a:pt x="1617907" y="53382"/>
                  <a:pt x="1785878" y="0"/>
                </a:cubicBezTo>
                <a:cubicBezTo>
                  <a:pt x="1953849" y="-53382"/>
                  <a:pt x="2193532" y="30194"/>
                  <a:pt x="2342135" y="0"/>
                </a:cubicBezTo>
                <a:cubicBezTo>
                  <a:pt x="2490738" y="-30194"/>
                  <a:pt x="2722813" y="23249"/>
                  <a:pt x="2927669" y="0"/>
                </a:cubicBezTo>
                <a:cubicBezTo>
                  <a:pt x="2962538" y="91319"/>
                  <a:pt x="2924564" y="242442"/>
                  <a:pt x="2927669" y="420628"/>
                </a:cubicBezTo>
                <a:cubicBezTo>
                  <a:pt x="2930774" y="598814"/>
                  <a:pt x="2917699" y="735015"/>
                  <a:pt x="2927669" y="828637"/>
                </a:cubicBezTo>
                <a:cubicBezTo>
                  <a:pt x="2937639" y="922259"/>
                  <a:pt x="2920328" y="1170626"/>
                  <a:pt x="2927669" y="1261884"/>
                </a:cubicBezTo>
                <a:cubicBezTo>
                  <a:pt x="2730486" y="1274813"/>
                  <a:pt x="2535620" y="1242662"/>
                  <a:pt x="2400689" y="1261884"/>
                </a:cubicBezTo>
                <a:cubicBezTo>
                  <a:pt x="2265758" y="1281106"/>
                  <a:pt x="2047581" y="1234500"/>
                  <a:pt x="1873708" y="1261884"/>
                </a:cubicBezTo>
                <a:cubicBezTo>
                  <a:pt x="1699835" y="1289268"/>
                  <a:pt x="1552372" y="1252168"/>
                  <a:pt x="1258898" y="1261884"/>
                </a:cubicBezTo>
                <a:cubicBezTo>
                  <a:pt x="965424" y="1271600"/>
                  <a:pt x="914042" y="1247383"/>
                  <a:pt x="673364" y="1261884"/>
                </a:cubicBezTo>
                <a:cubicBezTo>
                  <a:pt x="432686" y="1276385"/>
                  <a:pt x="302623" y="1244612"/>
                  <a:pt x="0" y="1261884"/>
                </a:cubicBezTo>
                <a:cubicBezTo>
                  <a:pt x="-32220" y="1101347"/>
                  <a:pt x="42187" y="989065"/>
                  <a:pt x="0" y="879113"/>
                </a:cubicBezTo>
                <a:cubicBezTo>
                  <a:pt x="-42187" y="769161"/>
                  <a:pt x="17954" y="581018"/>
                  <a:pt x="0" y="445866"/>
                </a:cubicBezTo>
                <a:cubicBezTo>
                  <a:pt x="-17954" y="310714"/>
                  <a:pt x="12642" y="166529"/>
                  <a:pt x="0" y="0"/>
                </a:cubicBezTo>
                <a:close/>
              </a:path>
              <a:path w="2927669" h="1261884" stroke="0" extrusionOk="0">
                <a:moveTo>
                  <a:pt x="0" y="0"/>
                </a:moveTo>
                <a:cubicBezTo>
                  <a:pt x="279833" y="-64286"/>
                  <a:pt x="417426" y="29341"/>
                  <a:pt x="614810" y="0"/>
                </a:cubicBezTo>
                <a:cubicBezTo>
                  <a:pt x="812194" y="-29341"/>
                  <a:pt x="990364" y="3644"/>
                  <a:pt x="1171068" y="0"/>
                </a:cubicBezTo>
                <a:cubicBezTo>
                  <a:pt x="1351772" y="-3644"/>
                  <a:pt x="1627632" y="41018"/>
                  <a:pt x="1756601" y="0"/>
                </a:cubicBezTo>
                <a:cubicBezTo>
                  <a:pt x="1885570" y="-41018"/>
                  <a:pt x="2131360" y="22314"/>
                  <a:pt x="2400689" y="0"/>
                </a:cubicBezTo>
                <a:cubicBezTo>
                  <a:pt x="2670018" y="-22314"/>
                  <a:pt x="2789953" y="9469"/>
                  <a:pt x="2927669" y="0"/>
                </a:cubicBezTo>
                <a:cubicBezTo>
                  <a:pt x="2973813" y="182527"/>
                  <a:pt x="2881093" y="324073"/>
                  <a:pt x="2927669" y="420628"/>
                </a:cubicBezTo>
                <a:cubicBezTo>
                  <a:pt x="2974245" y="517183"/>
                  <a:pt x="2894205" y="638904"/>
                  <a:pt x="2927669" y="828637"/>
                </a:cubicBezTo>
                <a:cubicBezTo>
                  <a:pt x="2961133" y="1018370"/>
                  <a:pt x="2923466" y="1105441"/>
                  <a:pt x="2927669" y="1261884"/>
                </a:cubicBezTo>
                <a:cubicBezTo>
                  <a:pt x="2682267" y="1319284"/>
                  <a:pt x="2549446" y="1232960"/>
                  <a:pt x="2283582" y="1261884"/>
                </a:cubicBezTo>
                <a:cubicBezTo>
                  <a:pt x="2017718" y="1290808"/>
                  <a:pt x="1799515" y="1251077"/>
                  <a:pt x="1668771" y="1261884"/>
                </a:cubicBezTo>
                <a:cubicBezTo>
                  <a:pt x="1538027" y="1272691"/>
                  <a:pt x="1272898" y="1232496"/>
                  <a:pt x="1083238" y="1261884"/>
                </a:cubicBezTo>
                <a:cubicBezTo>
                  <a:pt x="893578" y="1291272"/>
                  <a:pt x="793988" y="1231555"/>
                  <a:pt x="526980" y="1261884"/>
                </a:cubicBezTo>
                <a:cubicBezTo>
                  <a:pt x="259972" y="1292213"/>
                  <a:pt x="147543" y="1230786"/>
                  <a:pt x="0" y="1261884"/>
                </a:cubicBezTo>
                <a:cubicBezTo>
                  <a:pt x="-27475" y="1065960"/>
                  <a:pt x="33289" y="1010111"/>
                  <a:pt x="0" y="866494"/>
                </a:cubicBezTo>
                <a:cubicBezTo>
                  <a:pt x="-33289" y="722877"/>
                  <a:pt x="6858" y="617006"/>
                  <a:pt x="0" y="471103"/>
                </a:cubicBezTo>
                <a:cubicBezTo>
                  <a:pt x="-6858" y="325200"/>
                  <a:pt x="31203" y="224997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6709147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US" sz="2000" i="1" dirty="0"/>
              <a:t>We can write code to </a:t>
            </a:r>
          </a:p>
          <a:p>
            <a:pPr algn="ctr"/>
            <a:r>
              <a:rPr lang="en-US" sz="2000" b="1" i="1" dirty="0"/>
              <a:t>“</a:t>
            </a:r>
            <a:r>
              <a:rPr lang="en-US" sz="2000" b="1" i="1" dirty="0">
                <a:solidFill>
                  <a:srgbClr val="C00000"/>
                </a:solidFill>
              </a:rPr>
              <a:t>catch</a:t>
            </a:r>
            <a:r>
              <a:rPr lang="en-US" sz="2000" b="1" i="1" dirty="0"/>
              <a:t> an exception”</a:t>
            </a:r>
            <a:r>
              <a:rPr lang="en-US" sz="2000" i="1" dirty="0"/>
              <a:t> </a:t>
            </a:r>
          </a:p>
          <a:p>
            <a:pPr algn="ctr"/>
            <a:endParaRPr lang="en-US" sz="2000" i="1" dirty="0"/>
          </a:p>
          <a:p>
            <a:pPr algn="ctr"/>
            <a:r>
              <a:rPr lang="en-US" sz="1600" i="1" dirty="0"/>
              <a:t>– using the </a:t>
            </a:r>
            <a:r>
              <a:rPr lang="en-US" sz="1600" b="1" i="1" dirty="0"/>
              <a:t>try/except </a:t>
            </a:r>
            <a:r>
              <a:rPr lang="en-US" sz="1600" i="1" dirty="0"/>
              <a:t>statement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171A96-03BB-4A91-9B8C-E0EC3DB8599A}"/>
              </a:ext>
            </a:extLst>
          </p:cNvPr>
          <p:cNvSpPr txBox="1"/>
          <p:nvPr/>
        </p:nvSpPr>
        <p:spPr>
          <a:xfrm>
            <a:off x="5334954" y="5219087"/>
            <a:ext cx="4633576" cy="6463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You must enter a value greater than 0.</a:t>
            </a:r>
          </a:p>
          <a:p>
            <a:r>
              <a:rPr lang="en-US" dirty="0"/>
              <a:t>You must have at least one member per team.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BFCD9A-FCE0-47BB-B0AB-E88A0CD8706A}"/>
              </a:ext>
            </a:extLst>
          </p:cNvPr>
          <p:cNvSpPr txBox="1"/>
          <p:nvPr/>
        </p:nvSpPr>
        <p:spPr>
          <a:xfrm>
            <a:off x="4904030" y="4840715"/>
            <a:ext cx="5405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We can instead display a more graceful message…</a:t>
            </a:r>
          </a:p>
        </p:txBody>
      </p:sp>
    </p:spTree>
    <p:extLst>
      <p:ext uri="{BB962C8B-B14F-4D97-AF65-F5344CB8AC3E}">
        <p14:creationId xmlns:p14="http://schemas.microsoft.com/office/powerpoint/2010/main" val="2101791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1730898-B7B7-45C1-BD59-2D01DA8F7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9215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Exception Hierarchy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AB007-8720-4F08-B5CC-E517F371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7374" y="6356350"/>
            <a:ext cx="2743200" cy="365125"/>
          </a:xfrm>
        </p:spPr>
        <p:txBody>
          <a:bodyPr/>
          <a:lstStyle/>
          <a:p>
            <a:fld id="{0A634600-F34B-4093-B870-F713BA96773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A2F732-A39B-4013-9C06-FFF1A03E1679}"/>
              </a:ext>
            </a:extLst>
          </p:cNvPr>
          <p:cNvSpPr txBox="1"/>
          <p:nvPr/>
        </p:nvSpPr>
        <p:spPr>
          <a:xfrm>
            <a:off x="2641884" y="1570523"/>
            <a:ext cx="1921087" cy="415498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err="1"/>
              <a:t>BaseException</a:t>
            </a:r>
            <a:endParaRPr lang="en-US" sz="1100" dirty="0"/>
          </a:p>
          <a:p>
            <a:r>
              <a:rPr lang="en-US" sz="1100" dirty="0"/>
              <a:t> +-- </a:t>
            </a:r>
            <a:r>
              <a:rPr lang="en-US" sz="1100" dirty="0" err="1"/>
              <a:t>SystemExit</a:t>
            </a:r>
            <a:endParaRPr lang="en-US" sz="1100" dirty="0"/>
          </a:p>
          <a:p>
            <a:r>
              <a:rPr lang="en-US" sz="1100" dirty="0"/>
              <a:t> +-- </a:t>
            </a:r>
            <a:r>
              <a:rPr lang="en-US" sz="1100" dirty="0" err="1"/>
              <a:t>KeyboardInterrupt</a:t>
            </a:r>
            <a:endParaRPr lang="en-US" sz="1100" dirty="0"/>
          </a:p>
          <a:p>
            <a:r>
              <a:rPr lang="en-US" sz="1100" dirty="0"/>
              <a:t> +-- </a:t>
            </a:r>
            <a:r>
              <a:rPr lang="en-US" sz="1100" dirty="0" err="1"/>
              <a:t>GeneratorExit</a:t>
            </a:r>
            <a:endParaRPr lang="en-US" sz="1100" dirty="0"/>
          </a:p>
          <a:p>
            <a:r>
              <a:rPr lang="en-US" sz="1100" b="1" dirty="0">
                <a:highlight>
                  <a:srgbClr val="FBE9A8"/>
                </a:highlight>
              </a:rPr>
              <a:t> +-- Exception</a:t>
            </a:r>
          </a:p>
          <a:p>
            <a:r>
              <a:rPr lang="en-US" sz="1100" dirty="0"/>
              <a:t>      +-- </a:t>
            </a:r>
            <a:r>
              <a:rPr lang="en-US" sz="1100" dirty="0" err="1"/>
              <a:t>StopIteration</a:t>
            </a:r>
            <a:endParaRPr lang="en-US" sz="1100" dirty="0"/>
          </a:p>
          <a:p>
            <a:r>
              <a:rPr lang="en-US" sz="1100" dirty="0"/>
              <a:t>      +-- </a:t>
            </a:r>
            <a:r>
              <a:rPr lang="en-US" sz="1100" dirty="0" err="1"/>
              <a:t>StopAsyncIteration</a:t>
            </a:r>
            <a:endParaRPr lang="en-US" sz="1100" dirty="0"/>
          </a:p>
          <a:p>
            <a:r>
              <a:rPr lang="en-US" sz="1100" dirty="0"/>
              <a:t>      +-- </a:t>
            </a:r>
            <a:r>
              <a:rPr lang="en-US" sz="1100" dirty="0" err="1"/>
              <a:t>ArithmeticError</a:t>
            </a:r>
            <a:endParaRPr lang="en-US" sz="1100" dirty="0"/>
          </a:p>
          <a:p>
            <a:r>
              <a:rPr lang="en-US" sz="1100" dirty="0"/>
              <a:t>      |    +-- </a:t>
            </a:r>
            <a:r>
              <a:rPr lang="en-US" sz="1100" dirty="0" err="1"/>
              <a:t>FloatingPointError</a:t>
            </a:r>
            <a:endParaRPr lang="en-US" sz="1100" dirty="0"/>
          </a:p>
          <a:p>
            <a:r>
              <a:rPr lang="en-US" sz="1100" dirty="0"/>
              <a:t>      |    +-- </a:t>
            </a:r>
            <a:r>
              <a:rPr lang="en-US" sz="1100" dirty="0" err="1"/>
              <a:t>OverflowError</a:t>
            </a:r>
            <a:endParaRPr lang="en-US" sz="1100" dirty="0"/>
          </a:p>
          <a:p>
            <a:r>
              <a:rPr lang="en-US" sz="1100" dirty="0"/>
              <a:t>      |    +-- </a:t>
            </a:r>
            <a:r>
              <a:rPr lang="en-US" sz="1100" b="1" dirty="0" err="1">
                <a:solidFill>
                  <a:srgbClr val="C00000"/>
                </a:solidFill>
              </a:rPr>
              <a:t>ZeroDivisionError</a:t>
            </a:r>
            <a:endParaRPr lang="en-US" sz="1100" b="1" dirty="0">
              <a:solidFill>
                <a:srgbClr val="C00000"/>
              </a:solidFill>
            </a:endParaRPr>
          </a:p>
          <a:p>
            <a:r>
              <a:rPr lang="en-US" sz="1100" dirty="0"/>
              <a:t>      +-- </a:t>
            </a:r>
            <a:r>
              <a:rPr lang="en-US" sz="1100" dirty="0" err="1"/>
              <a:t>AssertionError</a:t>
            </a:r>
            <a:endParaRPr lang="en-US" sz="1100" dirty="0"/>
          </a:p>
          <a:p>
            <a:r>
              <a:rPr lang="en-US" sz="1100" dirty="0"/>
              <a:t>      +-- </a:t>
            </a:r>
            <a:r>
              <a:rPr lang="en-US" sz="1100" dirty="0" err="1"/>
              <a:t>AttributeError</a:t>
            </a:r>
            <a:endParaRPr lang="en-US" sz="1100" dirty="0"/>
          </a:p>
          <a:p>
            <a:r>
              <a:rPr lang="en-US" sz="1100" dirty="0"/>
              <a:t>      +-- </a:t>
            </a:r>
            <a:r>
              <a:rPr lang="en-US" sz="1100" dirty="0" err="1"/>
              <a:t>BufferError</a:t>
            </a:r>
            <a:endParaRPr lang="en-US" sz="1100" dirty="0"/>
          </a:p>
          <a:p>
            <a:r>
              <a:rPr lang="en-US" sz="1100" dirty="0"/>
              <a:t>      +-- </a:t>
            </a:r>
            <a:r>
              <a:rPr lang="en-US" sz="1100" dirty="0" err="1"/>
              <a:t>EOFError</a:t>
            </a:r>
            <a:endParaRPr lang="en-US" sz="1100" dirty="0"/>
          </a:p>
          <a:p>
            <a:r>
              <a:rPr lang="en-US" sz="1100" dirty="0"/>
              <a:t>      +-- </a:t>
            </a:r>
            <a:r>
              <a:rPr lang="en-US" sz="1100" dirty="0" err="1"/>
              <a:t>ImportError</a:t>
            </a:r>
            <a:endParaRPr lang="en-US" sz="1100" dirty="0"/>
          </a:p>
          <a:p>
            <a:r>
              <a:rPr lang="en-US" sz="1100" dirty="0"/>
              <a:t>      |    +-- </a:t>
            </a:r>
            <a:r>
              <a:rPr lang="en-US" sz="1100" dirty="0" err="1"/>
              <a:t>ModuleNotFoundError</a:t>
            </a:r>
            <a:endParaRPr lang="en-US" sz="1100" dirty="0"/>
          </a:p>
          <a:p>
            <a:r>
              <a:rPr lang="en-US" sz="1100" dirty="0"/>
              <a:t>      +-- </a:t>
            </a:r>
            <a:r>
              <a:rPr lang="en-US" sz="1100" dirty="0" err="1"/>
              <a:t>LookupError</a:t>
            </a:r>
            <a:endParaRPr lang="en-US" sz="1100" dirty="0"/>
          </a:p>
          <a:p>
            <a:r>
              <a:rPr lang="en-US" sz="1100" dirty="0"/>
              <a:t>      |    +-- </a:t>
            </a:r>
            <a:r>
              <a:rPr lang="en-US" sz="1100" dirty="0" err="1"/>
              <a:t>IndexError</a:t>
            </a:r>
            <a:endParaRPr lang="en-US" sz="1100" dirty="0"/>
          </a:p>
          <a:p>
            <a:r>
              <a:rPr lang="en-US" sz="1100" dirty="0"/>
              <a:t>      |    +-- </a:t>
            </a:r>
            <a:r>
              <a:rPr lang="en-US" sz="1100" dirty="0" err="1"/>
              <a:t>KeyError</a:t>
            </a:r>
            <a:endParaRPr lang="en-US" sz="1100" dirty="0"/>
          </a:p>
          <a:p>
            <a:r>
              <a:rPr lang="en-US" sz="1100" dirty="0"/>
              <a:t>      +-- </a:t>
            </a:r>
            <a:r>
              <a:rPr lang="en-US" sz="1100" dirty="0" err="1"/>
              <a:t>MemoryError</a:t>
            </a:r>
            <a:endParaRPr lang="en-US" sz="1100" dirty="0"/>
          </a:p>
          <a:p>
            <a:r>
              <a:rPr lang="en-US" sz="1100" dirty="0"/>
              <a:t>      +-- </a:t>
            </a:r>
            <a:r>
              <a:rPr lang="en-US" sz="1100" dirty="0" err="1"/>
              <a:t>NameError</a:t>
            </a:r>
            <a:endParaRPr lang="en-US" sz="1100" dirty="0"/>
          </a:p>
          <a:p>
            <a:r>
              <a:rPr lang="en-US" sz="1100" dirty="0"/>
              <a:t>      |    +-- </a:t>
            </a:r>
            <a:r>
              <a:rPr lang="en-US" sz="1100" dirty="0" err="1"/>
              <a:t>UnboundLocalError</a:t>
            </a:r>
            <a:endParaRPr 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9BCC79-61E0-45D5-9E68-8E1FE480EFBE}"/>
              </a:ext>
            </a:extLst>
          </p:cNvPr>
          <p:cNvSpPr txBox="1"/>
          <p:nvPr/>
        </p:nvSpPr>
        <p:spPr>
          <a:xfrm>
            <a:off x="5229543" y="1570523"/>
            <a:ext cx="1921087" cy="381642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+-- </a:t>
            </a:r>
            <a:r>
              <a:rPr lang="en-US" sz="1100" dirty="0" err="1"/>
              <a:t>OSError</a:t>
            </a:r>
            <a:endParaRPr lang="en-US" sz="1100" dirty="0"/>
          </a:p>
          <a:p>
            <a:r>
              <a:rPr lang="en-US" sz="1100" dirty="0"/>
              <a:t>      |    +-- </a:t>
            </a:r>
            <a:r>
              <a:rPr lang="en-US" sz="1100" dirty="0" err="1"/>
              <a:t>BlockingIOError</a:t>
            </a:r>
            <a:endParaRPr lang="en-US" sz="1100" dirty="0"/>
          </a:p>
          <a:p>
            <a:r>
              <a:rPr lang="en-US" sz="1100" dirty="0"/>
              <a:t>      |    +-- </a:t>
            </a:r>
            <a:r>
              <a:rPr lang="en-US" sz="1100" dirty="0" err="1"/>
              <a:t>ChildProcessError</a:t>
            </a:r>
            <a:endParaRPr lang="en-US" sz="1100" dirty="0"/>
          </a:p>
          <a:p>
            <a:r>
              <a:rPr lang="en-US" sz="1100" dirty="0"/>
              <a:t>      |    +-- </a:t>
            </a:r>
            <a:r>
              <a:rPr lang="en-US" sz="1100" dirty="0" err="1"/>
              <a:t>ConnectionError</a:t>
            </a:r>
            <a:endParaRPr lang="en-US" sz="1100" dirty="0"/>
          </a:p>
          <a:p>
            <a:r>
              <a:rPr lang="en-US" sz="1100" dirty="0"/>
              <a:t>      |    |    +-- </a:t>
            </a:r>
            <a:r>
              <a:rPr lang="en-US" sz="1100" dirty="0" err="1"/>
              <a:t>BrokenPipeError</a:t>
            </a:r>
            <a:endParaRPr lang="en-US" sz="1100" dirty="0"/>
          </a:p>
          <a:p>
            <a:r>
              <a:rPr lang="en-US" sz="1100" dirty="0"/>
              <a:t>      |    |    +-- </a:t>
            </a:r>
            <a:r>
              <a:rPr lang="en-US" sz="1100" dirty="0" err="1"/>
              <a:t>ConnectionAbortedError</a:t>
            </a:r>
            <a:endParaRPr lang="en-US" sz="1100" dirty="0"/>
          </a:p>
          <a:p>
            <a:r>
              <a:rPr lang="en-US" sz="1100" dirty="0"/>
              <a:t>      |    |    +-- </a:t>
            </a:r>
            <a:r>
              <a:rPr lang="en-US" sz="1100" dirty="0" err="1"/>
              <a:t>ConnectionRefusedError</a:t>
            </a:r>
            <a:endParaRPr lang="en-US" sz="1100" dirty="0"/>
          </a:p>
          <a:p>
            <a:r>
              <a:rPr lang="en-US" sz="1100" dirty="0"/>
              <a:t>      |    |    +-- </a:t>
            </a:r>
            <a:r>
              <a:rPr lang="en-US" sz="1100" dirty="0" err="1"/>
              <a:t>ConnectionResetError</a:t>
            </a:r>
            <a:endParaRPr lang="en-US" sz="1100" dirty="0"/>
          </a:p>
          <a:p>
            <a:r>
              <a:rPr lang="en-US" sz="1100" dirty="0"/>
              <a:t>      |    +-- </a:t>
            </a:r>
            <a:r>
              <a:rPr lang="en-US" sz="1100" dirty="0" err="1"/>
              <a:t>FileExistsError</a:t>
            </a:r>
            <a:endParaRPr lang="en-US" sz="1100" dirty="0"/>
          </a:p>
          <a:p>
            <a:r>
              <a:rPr lang="en-US" sz="1100" dirty="0"/>
              <a:t>      |    +-- </a:t>
            </a:r>
            <a:r>
              <a:rPr lang="en-US" sz="1100" b="1" dirty="0" err="1">
                <a:solidFill>
                  <a:srgbClr val="C00000"/>
                </a:solidFill>
              </a:rPr>
              <a:t>FileNotFoundError</a:t>
            </a:r>
            <a:endParaRPr lang="en-US" sz="1100" b="1" dirty="0">
              <a:solidFill>
                <a:srgbClr val="C00000"/>
              </a:solidFill>
            </a:endParaRPr>
          </a:p>
          <a:p>
            <a:r>
              <a:rPr lang="en-US" sz="1100" dirty="0"/>
              <a:t>      |    +-- </a:t>
            </a:r>
            <a:r>
              <a:rPr lang="en-US" sz="1100" dirty="0" err="1"/>
              <a:t>InterruptedError</a:t>
            </a:r>
            <a:endParaRPr lang="en-US" sz="1100" dirty="0"/>
          </a:p>
          <a:p>
            <a:r>
              <a:rPr lang="en-US" sz="1100" dirty="0"/>
              <a:t>      |    +-- </a:t>
            </a:r>
            <a:r>
              <a:rPr lang="en-US" sz="1100" dirty="0" err="1"/>
              <a:t>IsADirectoryError</a:t>
            </a:r>
            <a:endParaRPr lang="en-US" sz="1100" dirty="0"/>
          </a:p>
          <a:p>
            <a:r>
              <a:rPr lang="en-US" sz="1100" dirty="0"/>
              <a:t>      |    +-- </a:t>
            </a:r>
            <a:r>
              <a:rPr lang="en-US" sz="1100" dirty="0" err="1"/>
              <a:t>NotADirectoryError</a:t>
            </a:r>
            <a:endParaRPr lang="en-US" sz="1100" dirty="0"/>
          </a:p>
          <a:p>
            <a:r>
              <a:rPr lang="en-US" sz="1100" dirty="0"/>
              <a:t>      |    +-- </a:t>
            </a:r>
            <a:r>
              <a:rPr lang="en-US" sz="1100" b="1" dirty="0" err="1">
                <a:solidFill>
                  <a:srgbClr val="C00000"/>
                </a:solidFill>
              </a:rPr>
              <a:t>PermissionError</a:t>
            </a:r>
            <a:endParaRPr lang="en-US" sz="1100" b="1" dirty="0">
              <a:solidFill>
                <a:srgbClr val="C00000"/>
              </a:solidFill>
            </a:endParaRPr>
          </a:p>
          <a:p>
            <a:r>
              <a:rPr lang="en-US" sz="1100" dirty="0"/>
              <a:t>      |    +-- </a:t>
            </a:r>
            <a:r>
              <a:rPr lang="en-US" sz="1100" dirty="0" err="1"/>
              <a:t>ProcessLookupError</a:t>
            </a:r>
            <a:endParaRPr lang="en-US" sz="1100" dirty="0"/>
          </a:p>
          <a:p>
            <a:r>
              <a:rPr lang="en-US" sz="1100" dirty="0"/>
              <a:t>      |    +-- </a:t>
            </a:r>
            <a:r>
              <a:rPr lang="en-US" sz="1100" dirty="0" err="1"/>
              <a:t>TimeoutError</a:t>
            </a:r>
            <a:endParaRPr lang="en-US" sz="1100" dirty="0"/>
          </a:p>
          <a:p>
            <a:r>
              <a:rPr lang="en-US" sz="1100" dirty="0"/>
              <a:t>      +-- </a:t>
            </a:r>
            <a:r>
              <a:rPr lang="en-US" sz="1100" dirty="0" err="1"/>
              <a:t>ReferenceError</a:t>
            </a:r>
            <a:endParaRPr lang="en-US" sz="1100" dirty="0"/>
          </a:p>
          <a:p>
            <a:r>
              <a:rPr lang="en-US" sz="1100" dirty="0"/>
              <a:t>      +-- </a:t>
            </a:r>
            <a:r>
              <a:rPr lang="en-US" sz="1100" dirty="0" err="1"/>
              <a:t>RuntimeError</a:t>
            </a:r>
            <a:endParaRPr lang="en-US" sz="1100" dirty="0"/>
          </a:p>
          <a:p>
            <a:r>
              <a:rPr lang="en-US" sz="1100" dirty="0"/>
              <a:t>      |    +--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00A24C-AE7E-4E4B-A24D-FB744E8DFB17}"/>
              </a:ext>
            </a:extLst>
          </p:cNvPr>
          <p:cNvSpPr txBox="1"/>
          <p:nvPr/>
        </p:nvSpPr>
        <p:spPr>
          <a:xfrm>
            <a:off x="7915592" y="1570523"/>
            <a:ext cx="1921087" cy="500136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err="1"/>
              <a:t>NotImplementedError</a:t>
            </a:r>
            <a:endParaRPr lang="en-US" sz="1100" dirty="0"/>
          </a:p>
          <a:p>
            <a:r>
              <a:rPr lang="en-US" sz="1100" dirty="0"/>
              <a:t>      |    +-- </a:t>
            </a:r>
            <a:r>
              <a:rPr lang="en-US" sz="1100" dirty="0" err="1"/>
              <a:t>RecursionError</a:t>
            </a:r>
            <a:endParaRPr lang="en-US" sz="1100" dirty="0"/>
          </a:p>
          <a:p>
            <a:r>
              <a:rPr lang="en-US" sz="1100" dirty="0"/>
              <a:t>      +-- </a:t>
            </a:r>
            <a:r>
              <a:rPr lang="en-US" sz="1100" dirty="0" err="1"/>
              <a:t>SyntaxError</a:t>
            </a:r>
            <a:endParaRPr lang="en-US" sz="1100" dirty="0"/>
          </a:p>
          <a:p>
            <a:r>
              <a:rPr lang="en-US" sz="1100" dirty="0"/>
              <a:t>      |    +-- </a:t>
            </a:r>
            <a:r>
              <a:rPr lang="en-US" sz="1100" dirty="0" err="1"/>
              <a:t>IndentationError</a:t>
            </a:r>
            <a:endParaRPr lang="en-US" sz="1100" dirty="0"/>
          </a:p>
          <a:p>
            <a:r>
              <a:rPr lang="en-US" sz="1100" dirty="0"/>
              <a:t>      |         +-- </a:t>
            </a:r>
            <a:r>
              <a:rPr lang="en-US" sz="1100" dirty="0" err="1"/>
              <a:t>TabError</a:t>
            </a:r>
            <a:endParaRPr lang="en-US" sz="1100" dirty="0"/>
          </a:p>
          <a:p>
            <a:r>
              <a:rPr lang="en-US" sz="1100" dirty="0"/>
              <a:t>      +-- </a:t>
            </a:r>
            <a:r>
              <a:rPr lang="en-US" sz="1100" dirty="0" err="1"/>
              <a:t>SystemError</a:t>
            </a:r>
            <a:r>
              <a:rPr lang="en-US" sz="1100" dirty="0"/>
              <a:t> +-- </a:t>
            </a:r>
            <a:r>
              <a:rPr lang="en-US" sz="1100" b="1" dirty="0" err="1">
                <a:solidFill>
                  <a:srgbClr val="C00000"/>
                </a:solidFill>
              </a:rPr>
              <a:t>TypeError</a:t>
            </a:r>
            <a:endParaRPr lang="en-US" sz="1100" b="1" dirty="0">
              <a:solidFill>
                <a:srgbClr val="C00000"/>
              </a:solidFill>
            </a:endParaRPr>
          </a:p>
          <a:p>
            <a:r>
              <a:rPr lang="en-US" sz="1100" dirty="0"/>
              <a:t>      +-- </a:t>
            </a:r>
            <a:r>
              <a:rPr lang="en-US" sz="1100" b="1" dirty="0" err="1">
                <a:solidFill>
                  <a:srgbClr val="C00000"/>
                </a:solidFill>
              </a:rPr>
              <a:t>ValueError</a:t>
            </a:r>
            <a:endParaRPr lang="en-US" sz="1100" b="1" dirty="0">
              <a:solidFill>
                <a:srgbClr val="C00000"/>
              </a:solidFill>
            </a:endParaRPr>
          </a:p>
          <a:p>
            <a:r>
              <a:rPr lang="en-US" sz="1100" dirty="0"/>
              <a:t>      |    +-- </a:t>
            </a:r>
            <a:r>
              <a:rPr lang="en-US" sz="1100" dirty="0" err="1"/>
              <a:t>UnicodeError</a:t>
            </a:r>
            <a:endParaRPr lang="en-US" sz="1100" dirty="0"/>
          </a:p>
          <a:p>
            <a:r>
              <a:rPr lang="en-US" sz="1100" dirty="0"/>
              <a:t>      |         +-- </a:t>
            </a:r>
            <a:r>
              <a:rPr lang="en-US" sz="1100" dirty="0" err="1"/>
              <a:t>UnicodeDecodeError</a:t>
            </a:r>
            <a:endParaRPr lang="en-US" sz="1100" dirty="0"/>
          </a:p>
          <a:p>
            <a:r>
              <a:rPr lang="en-US" sz="1100" dirty="0"/>
              <a:t>      |         +-- </a:t>
            </a:r>
            <a:r>
              <a:rPr lang="en-US" sz="1100" dirty="0" err="1"/>
              <a:t>UnicodeEncodeError</a:t>
            </a:r>
            <a:endParaRPr lang="en-US" sz="1100" dirty="0"/>
          </a:p>
          <a:p>
            <a:r>
              <a:rPr lang="en-US" sz="1100" dirty="0"/>
              <a:t>      |         +-- </a:t>
            </a:r>
            <a:r>
              <a:rPr lang="en-US" sz="1100" dirty="0" err="1"/>
              <a:t>UnicodeTranslateError</a:t>
            </a:r>
            <a:endParaRPr lang="en-US" sz="1100" dirty="0"/>
          </a:p>
          <a:p>
            <a:r>
              <a:rPr lang="en-US" sz="1100" dirty="0"/>
              <a:t>      +-- Warning</a:t>
            </a:r>
          </a:p>
          <a:p>
            <a:r>
              <a:rPr lang="en-US" sz="1100" dirty="0"/>
              <a:t>           +-- </a:t>
            </a:r>
            <a:r>
              <a:rPr lang="en-US" sz="1100" dirty="0" err="1"/>
              <a:t>DeprecationWarning</a:t>
            </a:r>
            <a:endParaRPr lang="en-US" sz="1100" dirty="0"/>
          </a:p>
          <a:p>
            <a:r>
              <a:rPr lang="en-US" sz="1100" dirty="0"/>
              <a:t>           +-- </a:t>
            </a:r>
            <a:r>
              <a:rPr lang="en-US" sz="1100" dirty="0" err="1"/>
              <a:t>PendingDeprecationWarning</a:t>
            </a:r>
            <a:endParaRPr lang="en-US" sz="1100" dirty="0"/>
          </a:p>
          <a:p>
            <a:r>
              <a:rPr lang="en-US" sz="1100" dirty="0"/>
              <a:t>           +-- </a:t>
            </a:r>
            <a:r>
              <a:rPr lang="en-US" sz="1100" dirty="0" err="1"/>
              <a:t>RuntimeWarning</a:t>
            </a:r>
            <a:endParaRPr lang="en-US" sz="1100" dirty="0"/>
          </a:p>
          <a:p>
            <a:r>
              <a:rPr lang="en-US" sz="1100" dirty="0"/>
              <a:t>           +-- </a:t>
            </a:r>
            <a:r>
              <a:rPr lang="en-US" sz="1100" dirty="0" err="1"/>
              <a:t>SyntaxWarning</a:t>
            </a:r>
            <a:endParaRPr lang="en-US" sz="1100" dirty="0"/>
          </a:p>
          <a:p>
            <a:r>
              <a:rPr lang="en-US" sz="1100" dirty="0"/>
              <a:t>           +-- </a:t>
            </a:r>
            <a:r>
              <a:rPr lang="en-US" sz="1100" dirty="0" err="1"/>
              <a:t>UserWarning</a:t>
            </a:r>
            <a:endParaRPr lang="en-US" sz="1100" dirty="0"/>
          </a:p>
          <a:p>
            <a:r>
              <a:rPr lang="en-US" sz="1100" dirty="0"/>
              <a:t>           +-- </a:t>
            </a:r>
            <a:r>
              <a:rPr lang="en-US" sz="1100" dirty="0" err="1"/>
              <a:t>FutureWarning</a:t>
            </a:r>
            <a:endParaRPr lang="en-US" sz="1100" dirty="0"/>
          </a:p>
          <a:p>
            <a:r>
              <a:rPr lang="en-US" sz="1100" dirty="0"/>
              <a:t>           +-- </a:t>
            </a:r>
            <a:r>
              <a:rPr lang="en-US" sz="1100" dirty="0" err="1"/>
              <a:t>ImportWarning</a:t>
            </a:r>
            <a:endParaRPr lang="en-US" sz="1100" dirty="0"/>
          </a:p>
          <a:p>
            <a:r>
              <a:rPr lang="en-US" sz="1100" dirty="0"/>
              <a:t>           +-- </a:t>
            </a:r>
            <a:r>
              <a:rPr lang="en-US" sz="1100" dirty="0" err="1"/>
              <a:t>UnicodeWarning</a:t>
            </a:r>
            <a:endParaRPr lang="en-US" sz="1100" dirty="0"/>
          </a:p>
          <a:p>
            <a:r>
              <a:rPr lang="en-US" sz="1100" dirty="0"/>
              <a:t>           +-- </a:t>
            </a:r>
            <a:r>
              <a:rPr lang="en-US" sz="1100" dirty="0" err="1"/>
              <a:t>BytesWarning</a:t>
            </a:r>
            <a:endParaRPr lang="en-US" sz="1100" dirty="0"/>
          </a:p>
          <a:p>
            <a:r>
              <a:rPr lang="en-US" sz="1100" dirty="0"/>
              <a:t>           +-- </a:t>
            </a:r>
            <a:r>
              <a:rPr lang="en-US" sz="1100" dirty="0" err="1"/>
              <a:t>EncodingWarning</a:t>
            </a:r>
            <a:endParaRPr lang="en-US" sz="1100" dirty="0"/>
          </a:p>
          <a:p>
            <a:r>
              <a:rPr lang="en-US" sz="1100" dirty="0"/>
              <a:t>           +-- </a:t>
            </a:r>
            <a:r>
              <a:rPr lang="en-US" sz="1100" dirty="0" err="1"/>
              <a:t>ResourceWarning</a:t>
            </a:r>
            <a:endParaRPr lang="en-US" sz="1100" dirty="0"/>
          </a:p>
          <a:p>
            <a:r>
              <a:rPr lang="en-US" sz="1100" b="1" dirty="0" err="1"/>
              <a:t>TypeError</a:t>
            </a:r>
            <a:endParaRPr 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09A1FE-A8A6-4099-8008-D726CF34EA8A}"/>
              </a:ext>
            </a:extLst>
          </p:cNvPr>
          <p:cNvSpPr txBox="1"/>
          <p:nvPr/>
        </p:nvSpPr>
        <p:spPr>
          <a:xfrm>
            <a:off x="808522" y="1087655"/>
            <a:ext cx="5757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FYI only … These are all of the built-in exceptions in Python.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721323-F4B8-4DFC-9805-94C93545A670}"/>
              </a:ext>
            </a:extLst>
          </p:cNvPr>
          <p:cNvSpPr txBox="1"/>
          <p:nvPr/>
        </p:nvSpPr>
        <p:spPr>
          <a:xfrm>
            <a:off x="2731363" y="5919537"/>
            <a:ext cx="445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>
                <a:hlinkClick r:id="rId2"/>
              </a:rPr>
              <a:t>https://docs.python.org/3/library/exceptions.html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9061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B1369C-871D-4B23-8652-4D9DEF0AA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Exception: ZeroDivisionError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A7816D-8D05-47CD-8514-490079313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ZeroDivisionError</a:t>
            </a:r>
          </a:p>
          <a:p>
            <a:pPr lvl="1"/>
            <a:r>
              <a:rPr lang="en-US" dirty="0"/>
              <a:t>This exception is </a:t>
            </a:r>
            <a:r>
              <a:rPr lang="en-US" i="1" dirty="0"/>
              <a:t>r</a:t>
            </a:r>
            <a:r>
              <a:rPr lang="en-US" i="1" dirty="0">
                <a:solidFill>
                  <a:srgbClr val="222222"/>
                </a:solidFill>
              </a:rPr>
              <a:t>aised</a:t>
            </a:r>
            <a:r>
              <a:rPr lang="en-US" dirty="0">
                <a:solidFill>
                  <a:srgbClr val="222222"/>
                </a:solidFill>
              </a:rPr>
              <a:t> when the second argument of a division or modulo operation is zero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362C54-3502-44AB-9F8D-1F6F35361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6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AAFE616-CBB2-4D74-89B1-D6558BCA0256}"/>
              </a:ext>
            </a:extLst>
          </p:cNvPr>
          <p:cNvGrpSpPr/>
          <p:nvPr/>
        </p:nvGrpSpPr>
        <p:grpSpPr>
          <a:xfrm>
            <a:off x="1727200" y="4521200"/>
            <a:ext cx="9956800" cy="1837370"/>
            <a:chOff x="1727200" y="4409440"/>
            <a:chExt cx="9956800" cy="183737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38F4F10-252A-486E-9312-859899322B24}"/>
                </a:ext>
              </a:extLst>
            </p:cNvPr>
            <p:cNvGrpSpPr/>
            <p:nvPr/>
          </p:nvGrpSpPr>
          <p:grpSpPr>
            <a:xfrm>
              <a:off x="1727200" y="4409440"/>
              <a:ext cx="9956800" cy="1837370"/>
              <a:chOff x="1727200" y="4409440"/>
              <a:chExt cx="9956800" cy="1837370"/>
            </a:xfrm>
          </p:grpSpPr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0FC7B51E-BAB2-4272-A7F3-7396466BE0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27200" y="4744289"/>
                <a:ext cx="9956800" cy="15025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</p:pic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C0FEFEB-99F0-48FC-94F9-905EC6490E59}"/>
                  </a:ext>
                </a:extLst>
              </p:cNvPr>
              <p:cNvSpPr txBox="1"/>
              <p:nvPr/>
            </p:nvSpPr>
            <p:spPr>
              <a:xfrm>
                <a:off x="1879600" y="4409440"/>
                <a:ext cx="1324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Traceback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A66DF2D-17EB-43F8-94E5-079F2196E975}"/>
                </a:ext>
              </a:extLst>
            </p:cNvPr>
            <p:cNvCxnSpPr/>
            <p:nvPr/>
          </p:nvCxnSpPr>
          <p:spPr>
            <a:xfrm flipH="1">
              <a:off x="4207933" y="5029200"/>
              <a:ext cx="347134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4520974-5631-4A1E-A304-978CBAC9E36B}"/>
              </a:ext>
            </a:extLst>
          </p:cNvPr>
          <p:cNvSpPr txBox="1"/>
          <p:nvPr/>
        </p:nvSpPr>
        <p:spPr>
          <a:xfrm>
            <a:off x="558800" y="2245360"/>
            <a:ext cx="6136552" cy="230832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#Calc the number of teams required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def main():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   participants = int(input('Enter number of participants: '))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   members = int(input('Enter members per team: '))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   teams = participants / members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   print('\nThe number of teams required is:', int(teams))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main()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CE948CB2-06DD-4471-A889-DC3505ACE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9372" y="2251392"/>
            <a:ext cx="3706679" cy="110973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F2583FDA-C0BD-4C7F-95EC-BDAD08B576ED}"/>
              </a:ext>
            </a:extLst>
          </p:cNvPr>
          <p:cNvGrpSpPr/>
          <p:nvPr/>
        </p:nvGrpSpPr>
        <p:grpSpPr>
          <a:xfrm>
            <a:off x="150193" y="6014720"/>
            <a:ext cx="3375327" cy="584775"/>
            <a:chOff x="150193" y="5902960"/>
            <a:chExt cx="3375327" cy="584775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C09992FD-849D-4468-9C8F-2DFEEFEFB860}"/>
                </a:ext>
              </a:extLst>
            </p:cNvPr>
            <p:cNvSpPr/>
            <p:nvPr/>
          </p:nvSpPr>
          <p:spPr>
            <a:xfrm>
              <a:off x="1686560" y="6068347"/>
              <a:ext cx="1838960" cy="210533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46AC41A-762F-4754-BD1D-0DA9EE9D3BAE}"/>
                </a:ext>
              </a:extLst>
            </p:cNvPr>
            <p:cNvGrpSpPr/>
            <p:nvPr/>
          </p:nvGrpSpPr>
          <p:grpSpPr>
            <a:xfrm>
              <a:off x="150193" y="5902960"/>
              <a:ext cx="1536367" cy="584775"/>
              <a:chOff x="4417393" y="6197600"/>
              <a:chExt cx="1536367" cy="584775"/>
            </a:xfrm>
          </p:grpSpPr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9FF2FFC1-26D2-42ED-BCFA-112E2F3E1F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67680" y="6489987"/>
                <a:ext cx="386080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26537FF-EB8C-4117-8DA6-A48B12E43959}"/>
                  </a:ext>
                </a:extLst>
              </p:cNvPr>
              <p:cNvSpPr txBox="1"/>
              <p:nvPr/>
            </p:nvSpPr>
            <p:spPr>
              <a:xfrm>
                <a:off x="4417393" y="6197600"/>
                <a:ext cx="119455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Exception</a:t>
                </a:r>
              </a:p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name</a:t>
                </a:r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66279C6-900D-4CBD-9883-68F29758FD4B}"/>
              </a:ext>
            </a:extLst>
          </p:cNvPr>
          <p:cNvGrpSpPr/>
          <p:nvPr/>
        </p:nvGrpSpPr>
        <p:grpSpPr>
          <a:xfrm>
            <a:off x="3566160" y="5994400"/>
            <a:ext cx="2919102" cy="584775"/>
            <a:chOff x="3566160" y="5882640"/>
            <a:chExt cx="2919102" cy="584775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017C14D-F73A-4D3E-9F01-35BB862FA2A7}"/>
                </a:ext>
              </a:extLst>
            </p:cNvPr>
            <p:cNvGrpSpPr/>
            <p:nvPr/>
          </p:nvGrpSpPr>
          <p:grpSpPr>
            <a:xfrm>
              <a:off x="5273040" y="5882640"/>
              <a:ext cx="1212222" cy="584775"/>
              <a:chOff x="4165600" y="6197600"/>
              <a:chExt cx="1212222" cy="584775"/>
            </a:xfrm>
          </p:grpSpPr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F1CB84AA-61D1-4C6B-B27B-3E0DC9D4D4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65600" y="6489987"/>
                <a:ext cx="386080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ADB91A9-F3FD-4403-AA92-EC42091F6978}"/>
                  </a:ext>
                </a:extLst>
              </p:cNvPr>
              <p:cNvSpPr txBox="1"/>
              <p:nvPr/>
            </p:nvSpPr>
            <p:spPr>
              <a:xfrm>
                <a:off x="4407685" y="6197600"/>
                <a:ext cx="97013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Error</a:t>
                </a:r>
              </a:p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message</a:t>
                </a:r>
              </a:p>
            </p:txBody>
          </p:sp>
        </p:grp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DAFC5F56-64DB-4A40-94B3-AFAA70630636}"/>
                </a:ext>
              </a:extLst>
            </p:cNvPr>
            <p:cNvSpPr/>
            <p:nvPr/>
          </p:nvSpPr>
          <p:spPr>
            <a:xfrm>
              <a:off x="3566160" y="6068347"/>
              <a:ext cx="1666240" cy="210534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05A3E51-E8F9-4183-949F-76437C2A3253}"/>
              </a:ext>
            </a:extLst>
          </p:cNvPr>
          <p:cNvGrpSpPr/>
          <p:nvPr/>
        </p:nvGrpSpPr>
        <p:grpSpPr>
          <a:xfrm>
            <a:off x="10007600" y="6004560"/>
            <a:ext cx="2084225" cy="775732"/>
            <a:chOff x="10007600" y="5892800"/>
            <a:chExt cx="2084225" cy="775732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C50507E-B7A0-4C87-ADF9-6B7B52245755}"/>
                </a:ext>
              </a:extLst>
            </p:cNvPr>
            <p:cNvCxnSpPr>
              <a:cxnSpLocks/>
            </p:cNvCxnSpPr>
            <p:nvPr/>
          </p:nvCxnSpPr>
          <p:spPr>
            <a:xfrm>
              <a:off x="10749280" y="5892800"/>
              <a:ext cx="548640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8B89867-5DE0-4B5F-85BE-D1A473ED2341}"/>
                </a:ext>
              </a:extLst>
            </p:cNvPr>
            <p:cNvGrpSpPr/>
            <p:nvPr/>
          </p:nvGrpSpPr>
          <p:grpSpPr>
            <a:xfrm>
              <a:off x="10007600" y="5984240"/>
              <a:ext cx="2084225" cy="684292"/>
              <a:chOff x="6837680" y="4328160"/>
              <a:chExt cx="2084225" cy="684292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2378283-1171-42D8-B7BF-5BA92D7FD65D}"/>
                  </a:ext>
                </a:extLst>
              </p:cNvPr>
              <p:cNvSpPr txBox="1"/>
              <p:nvPr/>
            </p:nvSpPr>
            <p:spPr>
              <a:xfrm>
                <a:off x="6837680" y="4643120"/>
                <a:ext cx="20842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Function/Module</a:t>
                </a:r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8EC45A9E-3F06-419A-9707-FF6D53FD35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52080" y="4328160"/>
                <a:ext cx="0" cy="286266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B1AACAA-8A8A-4554-8CF0-4594DD6DF681}"/>
              </a:ext>
            </a:extLst>
          </p:cNvPr>
          <p:cNvGrpSpPr/>
          <p:nvPr/>
        </p:nvGrpSpPr>
        <p:grpSpPr>
          <a:xfrm>
            <a:off x="1849120" y="5445760"/>
            <a:ext cx="121920" cy="650240"/>
            <a:chOff x="1849120" y="5334000"/>
            <a:chExt cx="121920" cy="650240"/>
          </a:xfrm>
        </p:grpSpPr>
        <p:sp>
          <p:nvSpPr>
            <p:cNvPr id="70" name="Left Brace 69">
              <a:extLst>
                <a:ext uri="{FF2B5EF4-FFF2-40B4-BE49-F238E27FC236}">
                  <a16:creationId xmlns:a16="http://schemas.microsoft.com/office/drawing/2014/main" id="{DCBCC5A3-9208-4A10-AAEF-162D0F794261}"/>
                </a:ext>
              </a:extLst>
            </p:cNvPr>
            <p:cNvSpPr/>
            <p:nvPr/>
          </p:nvSpPr>
          <p:spPr>
            <a:xfrm>
              <a:off x="1849120" y="5689600"/>
              <a:ext cx="121920" cy="294640"/>
            </a:xfrm>
            <a:prstGeom prst="lef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Left Brace 70">
              <a:extLst>
                <a:ext uri="{FF2B5EF4-FFF2-40B4-BE49-F238E27FC236}">
                  <a16:creationId xmlns:a16="http://schemas.microsoft.com/office/drawing/2014/main" id="{C9519CA8-3BC6-4F27-B748-3B416E1FA1CB}"/>
                </a:ext>
              </a:extLst>
            </p:cNvPr>
            <p:cNvSpPr/>
            <p:nvPr/>
          </p:nvSpPr>
          <p:spPr>
            <a:xfrm>
              <a:off x="1849120" y="5334000"/>
              <a:ext cx="121920" cy="294640"/>
            </a:xfrm>
            <a:prstGeom prst="lef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01C1483-EB6C-4B44-A338-664E0D9F547B}"/>
              </a:ext>
            </a:extLst>
          </p:cNvPr>
          <p:cNvGrpSpPr/>
          <p:nvPr/>
        </p:nvGrpSpPr>
        <p:grpSpPr>
          <a:xfrm>
            <a:off x="485502" y="3404249"/>
            <a:ext cx="10040258" cy="2620631"/>
            <a:chOff x="485502" y="3292489"/>
            <a:chExt cx="10040258" cy="2620631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EEDCACB-C2E8-4C31-9038-2521FE4EFD68}"/>
                </a:ext>
              </a:extLst>
            </p:cNvPr>
            <p:cNvSpPr/>
            <p:nvPr/>
          </p:nvSpPr>
          <p:spPr>
            <a:xfrm>
              <a:off x="9712960" y="5628640"/>
              <a:ext cx="812800" cy="28448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D53CD4E0-CCC7-484D-97D0-4E7F13EBB7F3}"/>
                </a:ext>
              </a:extLst>
            </p:cNvPr>
            <p:cNvSpPr/>
            <p:nvPr/>
          </p:nvSpPr>
          <p:spPr>
            <a:xfrm>
              <a:off x="485502" y="3292489"/>
              <a:ext cx="4086497" cy="26713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2159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8D0F7DEF-728B-4177-A615-25D42C15A5ED}"/>
              </a:ext>
            </a:extLst>
          </p:cNvPr>
          <p:cNvGrpSpPr/>
          <p:nvPr/>
        </p:nvGrpSpPr>
        <p:grpSpPr>
          <a:xfrm>
            <a:off x="1696720" y="4724400"/>
            <a:ext cx="9987280" cy="1980767"/>
            <a:chOff x="1696720" y="4724400"/>
            <a:chExt cx="9987280" cy="1980767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212B6AF-932B-4D18-A317-AB344B903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96720" y="5024347"/>
              <a:ext cx="9987280" cy="168082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3BE0B21-12FF-4B2C-BF97-055DAEBAACBE}"/>
                </a:ext>
              </a:extLst>
            </p:cNvPr>
            <p:cNvSpPr txBox="1"/>
            <p:nvPr/>
          </p:nvSpPr>
          <p:spPr>
            <a:xfrm>
              <a:off x="1879600" y="4724400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</a:rPr>
                <a:t>Traceback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CE7646B-4329-4488-8B0F-1913A058BDF6}"/>
                </a:ext>
              </a:extLst>
            </p:cNvPr>
            <p:cNvCxnSpPr/>
            <p:nvPr/>
          </p:nvCxnSpPr>
          <p:spPr>
            <a:xfrm flipH="1">
              <a:off x="4199466" y="5308600"/>
              <a:ext cx="347134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79D20F2-B873-49F8-A5B5-1D2850434C7C}"/>
              </a:ext>
            </a:extLst>
          </p:cNvPr>
          <p:cNvSpPr txBox="1"/>
          <p:nvPr/>
        </p:nvSpPr>
        <p:spPr>
          <a:xfrm>
            <a:off x="558800" y="2235200"/>
            <a:ext cx="6136552" cy="230832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#Calc the number of teams required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def main():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   participants = int(input('Enter number of participants: '))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   members = int(input('Enter members per team: '))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   teams = participants / members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   print('\nThe number of teams required is:', int(teams))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main()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A7816D-8D05-47CD-8514-490079313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ValueError</a:t>
            </a:r>
          </a:p>
          <a:p>
            <a:pPr lvl="1"/>
            <a:r>
              <a:rPr lang="en-US" dirty="0"/>
              <a:t>This exception is </a:t>
            </a:r>
            <a:r>
              <a:rPr lang="en-US" i="1" dirty="0"/>
              <a:t>r</a:t>
            </a:r>
            <a:r>
              <a:rPr lang="en-US" i="1" dirty="0">
                <a:solidFill>
                  <a:srgbClr val="222222"/>
                </a:solidFill>
              </a:rPr>
              <a:t>aised</a:t>
            </a:r>
            <a:r>
              <a:rPr lang="en-US" dirty="0">
                <a:solidFill>
                  <a:srgbClr val="222222"/>
                </a:solidFill>
              </a:rPr>
              <a:t> with data conversion when </a:t>
            </a:r>
            <a:r>
              <a:rPr lang="en-US" dirty="0"/>
              <a:t>an operation or function receives an argument with an inappropriate value for the data type.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B1369C-871D-4B23-8652-4D9DEF0AA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Exception: ValueError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9C87B4D-FF73-4E84-A137-11D5238F3FEE}"/>
              </a:ext>
            </a:extLst>
          </p:cNvPr>
          <p:cNvGrpSpPr/>
          <p:nvPr/>
        </p:nvGrpSpPr>
        <p:grpSpPr>
          <a:xfrm>
            <a:off x="1656080" y="5618480"/>
            <a:ext cx="5476240" cy="959104"/>
            <a:chOff x="1656080" y="5618480"/>
            <a:chExt cx="5476240" cy="959104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308458C-F0F9-4FF5-83CC-FBF11EF632C8}"/>
                </a:ext>
              </a:extLst>
            </p:cNvPr>
            <p:cNvSpPr/>
            <p:nvPr/>
          </p:nvSpPr>
          <p:spPr>
            <a:xfrm>
              <a:off x="1656080" y="6339840"/>
              <a:ext cx="1158240" cy="23368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F691BB6C-91ED-4DD1-8FF4-F8101F499119}"/>
                </a:ext>
              </a:extLst>
            </p:cNvPr>
            <p:cNvSpPr/>
            <p:nvPr/>
          </p:nvSpPr>
          <p:spPr>
            <a:xfrm>
              <a:off x="2885440" y="6339840"/>
              <a:ext cx="4246880" cy="237744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Left Brace 27">
              <a:extLst>
                <a:ext uri="{FF2B5EF4-FFF2-40B4-BE49-F238E27FC236}">
                  <a16:creationId xmlns:a16="http://schemas.microsoft.com/office/drawing/2014/main" id="{C6E9857E-80B8-4FD6-8BA3-EEF1251248A1}"/>
                </a:ext>
              </a:extLst>
            </p:cNvPr>
            <p:cNvSpPr/>
            <p:nvPr/>
          </p:nvSpPr>
          <p:spPr>
            <a:xfrm>
              <a:off x="1747520" y="5974080"/>
              <a:ext cx="121920" cy="294640"/>
            </a:xfrm>
            <a:prstGeom prst="lef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Left Brace 28">
              <a:extLst>
                <a:ext uri="{FF2B5EF4-FFF2-40B4-BE49-F238E27FC236}">
                  <a16:creationId xmlns:a16="http://schemas.microsoft.com/office/drawing/2014/main" id="{FB2A332E-D37C-4EA9-A754-F9D62B66B1FE}"/>
                </a:ext>
              </a:extLst>
            </p:cNvPr>
            <p:cNvSpPr/>
            <p:nvPr/>
          </p:nvSpPr>
          <p:spPr>
            <a:xfrm>
              <a:off x="1747520" y="5618480"/>
              <a:ext cx="121920" cy="294640"/>
            </a:xfrm>
            <a:prstGeom prst="lef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5DEA02F-E0C9-4B5B-BD69-DE051F186128}"/>
              </a:ext>
            </a:extLst>
          </p:cNvPr>
          <p:cNvGrpSpPr/>
          <p:nvPr/>
        </p:nvGrpSpPr>
        <p:grpSpPr>
          <a:xfrm>
            <a:off x="561702" y="3114689"/>
            <a:ext cx="10685418" cy="3133711"/>
            <a:chOff x="561702" y="3114689"/>
            <a:chExt cx="10685418" cy="3133711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20E5E48-1908-4D6B-ADBE-D149DF95BADD}"/>
                </a:ext>
              </a:extLst>
            </p:cNvPr>
            <p:cNvCxnSpPr>
              <a:cxnSpLocks/>
            </p:cNvCxnSpPr>
            <p:nvPr/>
          </p:nvCxnSpPr>
          <p:spPr>
            <a:xfrm>
              <a:off x="10698480" y="6184900"/>
              <a:ext cx="548640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1D6FF0A-1BAB-4D81-B1D3-BE39E1EAE379}"/>
                </a:ext>
              </a:extLst>
            </p:cNvPr>
            <p:cNvGrpSpPr/>
            <p:nvPr/>
          </p:nvGrpSpPr>
          <p:grpSpPr>
            <a:xfrm>
              <a:off x="561702" y="3114689"/>
              <a:ext cx="10676474" cy="3133711"/>
              <a:chOff x="561702" y="3114689"/>
              <a:chExt cx="10676474" cy="3133711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B0743E7-3E76-4388-BA7B-EB6F268A447B}"/>
                  </a:ext>
                </a:extLst>
              </p:cNvPr>
              <p:cNvSpPr/>
              <p:nvPr/>
            </p:nvSpPr>
            <p:spPr>
              <a:xfrm>
                <a:off x="9743440" y="5933440"/>
                <a:ext cx="782320" cy="314960"/>
              </a:xfrm>
              <a:prstGeom prst="ellipse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3A61FD-42B0-43B4-A157-2BE3D937E668}"/>
                  </a:ext>
                </a:extLst>
              </p:cNvPr>
              <p:cNvSpPr txBox="1"/>
              <p:nvPr/>
            </p:nvSpPr>
            <p:spPr>
              <a:xfrm>
                <a:off x="7994468" y="3593012"/>
                <a:ext cx="324370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Passing the int() an argument of:</a:t>
                </a:r>
              </a:p>
              <a:p>
                <a:pPr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'5' is fine</a:t>
                </a:r>
              </a:p>
              <a:p>
                <a:pPr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'u' is invalid</a:t>
                </a:r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122D05E4-DC97-4C3E-BCF4-8BCE2D893823}"/>
                  </a:ext>
                </a:extLst>
              </p:cNvPr>
              <p:cNvSpPr/>
              <p:nvPr/>
            </p:nvSpPr>
            <p:spPr>
              <a:xfrm>
                <a:off x="561702" y="3114689"/>
                <a:ext cx="5436327" cy="267140"/>
              </a:xfrm>
              <a:prstGeom prst="round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4097F734-362E-41F5-AB68-B3E21E480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9372" y="2332672"/>
            <a:ext cx="3706679" cy="110973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815D61-31F9-4DAD-AA8F-29DD842D0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22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E85B41-7472-4B37-B7C8-014169D5F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few more Exceptions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4F04A6-8B0E-40B4-9E9D-6438DAB8979E}"/>
              </a:ext>
            </a:extLst>
          </p:cNvPr>
          <p:cNvSpPr/>
          <p:nvPr/>
        </p:nvSpPr>
        <p:spPr>
          <a:xfrm>
            <a:off x="552986" y="1829026"/>
            <a:ext cx="3339498" cy="33855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open(</a:t>
            </a:r>
            <a:r>
              <a:rPr lang="en-US" sz="1600" dirty="0">
                <a:solidFill>
                  <a:srgbClr val="C00000"/>
                </a:solidFill>
              </a:rPr>
              <a:t>'any_file.csv</a:t>
            </a:r>
            <a:r>
              <a:rPr lang="en-US" sz="1600" dirty="0"/>
              <a:t>', 'r')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DE1587-35B8-4550-A1B7-CC596B36ABC8}"/>
              </a:ext>
            </a:extLst>
          </p:cNvPr>
          <p:cNvGrpSpPr/>
          <p:nvPr/>
        </p:nvGrpSpPr>
        <p:grpSpPr>
          <a:xfrm>
            <a:off x="4226483" y="1649956"/>
            <a:ext cx="7253689" cy="696694"/>
            <a:chOff x="3170286" y="3108375"/>
            <a:chExt cx="7253689" cy="69669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E2059D5-9F72-4A99-985C-983691550001}"/>
                </a:ext>
              </a:extLst>
            </p:cNvPr>
            <p:cNvSpPr/>
            <p:nvPr/>
          </p:nvSpPr>
          <p:spPr>
            <a:xfrm>
              <a:off x="3170286" y="3108375"/>
              <a:ext cx="725368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 err="1"/>
                <a:t>FileNotFoundError</a:t>
              </a:r>
              <a:r>
                <a:rPr lang="en-US" sz="2000" dirty="0"/>
                <a:t>: [</a:t>
              </a:r>
              <a:r>
                <a:rPr lang="en-US" sz="2000" dirty="0" err="1"/>
                <a:t>Errno</a:t>
              </a:r>
              <a:r>
                <a:rPr lang="en-US" sz="2000" dirty="0"/>
                <a:t> 2] No such file or directory: </a:t>
              </a:r>
              <a:r>
                <a:rPr lang="en-US" sz="2000" dirty="0">
                  <a:highlight>
                    <a:srgbClr val="FBE9A8"/>
                  </a:highlight>
                </a:rPr>
                <a:t>'any_file.csv'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83DD2B9-2F9E-4550-A92D-42E2EC3E8759}"/>
                </a:ext>
              </a:extLst>
            </p:cNvPr>
            <p:cNvSpPr/>
            <p:nvPr/>
          </p:nvSpPr>
          <p:spPr>
            <a:xfrm>
              <a:off x="3170287" y="3466515"/>
              <a:ext cx="699008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sym typeface="Wingdings" panose="05000000000000000000" pitchFamily="2" charset="2"/>
                </a:rPr>
                <a:t> </a:t>
              </a:r>
              <a:r>
                <a:rPr lang="en-US" sz="1600" dirty="0">
                  <a:solidFill>
                    <a:srgbClr val="C00000"/>
                  </a:solidFill>
                </a:rPr>
                <a:t>Raised when a file or directory is requested but doesn’t exist.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DA3C3E-A9D2-4CBA-91E8-CD3061A7D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8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EAC595-A7BF-4DDA-A094-1669481761F4}"/>
              </a:ext>
            </a:extLst>
          </p:cNvPr>
          <p:cNvSpPr/>
          <p:nvPr/>
        </p:nvSpPr>
        <p:spPr>
          <a:xfrm>
            <a:off x="503257" y="3180159"/>
            <a:ext cx="3302160" cy="33855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open('any_file.csv', '</a:t>
            </a:r>
            <a:r>
              <a:rPr lang="en-US" sz="1600" dirty="0">
                <a:solidFill>
                  <a:srgbClr val="C00000"/>
                </a:solidFill>
              </a:rPr>
              <a:t>w</a:t>
            </a:r>
            <a:r>
              <a:rPr lang="en-US" sz="1600" dirty="0"/>
              <a:t>')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8742070-9B62-456A-BB03-B42ACAB22FE1}"/>
              </a:ext>
            </a:extLst>
          </p:cNvPr>
          <p:cNvGrpSpPr/>
          <p:nvPr/>
        </p:nvGrpSpPr>
        <p:grpSpPr>
          <a:xfrm>
            <a:off x="4176753" y="3001090"/>
            <a:ext cx="7620167" cy="696694"/>
            <a:chOff x="3170286" y="3108375"/>
            <a:chExt cx="7620167" cy="69669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159E49A-D690-4269-B491-60AFBCCD51B3}"/>
                </a:ext>
              </a:extLst>
            </p:cNvPr>
            <p:cNvSpPr/>
            <p:nvPr/>
          </p:nvSpPr>
          <p:spPr>
            <a:xfrm>
              <a:off x="3170286" y="3108375"/>
              <a:ext cx="663075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 err="1"/>
                <a:t>PermissionError</a:t>
              </a:r>
              <a:r>
                <a:rPr lang="en-US" sz="2000" dirty="0"/>
                <a:t>: [</a:t>
              </a:r>
              <a:r>
                <a:rPr lang="en-US" sz="2000" dirty="0" err="1"/>
                <a:t>Errno</a:t>
              </a:r>
              <a:r>
                <a:rPr lang="en-US" sz="2000" dirty="0"/>
                <a:t> 13] Permission denied: </a:t>
              </a:r>
              <a:r>
                <a:rPr lang="en-US" sz="2000" dirty="0">
                  <a:highlight>
                    <a:srgbClr val="FBE9A8"/>
                  </a:highlight>
                </a:rPr>
                <a:t>'any_file.csv'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DBEE8B4-B9A7-4E5D-BC74-6A22D2711CDA}"/>
                </a:ext>
              </a:extLst>
            </p:cNvPr>
            <p:cNvSpPr/>
            <p:nvPr/>
          </p:nvSpPr>
          <p:spPr>
            <a:xfrm>
              <a:off x="3170286" y="3466515"/>
              <a:ext cx="762016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sym typeface="Wingdings" panose="05000000000000000000" pitchFamily="2" charset="2"/>
                </a:rPr>
                <a:t> </a:t>
              </a:r>
              <a:r>
                <a:rPr lang="en-US" sz="1600" dirty="0">
                  <a:solidFill>
                    <a:srgbClr val="C00000"/>
                  </a:solidFill>
                </a:rPr>
                <a:t>Raised when the actual file is open and you are using the open() function to write to it.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1683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033664-33CA-46A2-AD46-ED73F7774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1189E0-F8F4-4667-B80A-F6AD0F881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6E29C9-94B7-47ED-BE6B-22441CABA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84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2031</Words>
  <Application>Microsoft Office PowerPoint</Application>
  <PresentationFormat>Widescreen</PresentationFormat>
  <Paragraphs>407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Consolas</vt:lpstr>
      <vt:lpstr>Garamond</vt:lpstr>
      <vt:lpstr>Office Theme</vt:lpstr>
      <vt:lpstr>MIS 3301 Intro. to Business Programming Logic</vt:lpstr>
      <vt:lpstr>Errors &amp; Exceptions</vt:lpstr>
      <vt:lpstr>Errors</vt:lpstr>
      <vt:lpstr>Exception</vt:lpstr>
      <vt:lpstr>Python Exception Hierarchy</vt:lpstr>
      <vt:lpstr>Exception: ZeroDivisionError</vt:lpstr>
      <vt:lpstr>Exception: ValueError</vt:lpstr>
      <vt:lpstr>A few more Exceptions</vt:lpstr>
      <vt:lpstr>Exception Handling</vt:lpstr>
      <vt:lpstr>Writing Additional Code: to handle each type of error</vt:lpstr>
      <vt:lpstr>try/except statement</vt:lpstr>
      <vt:lpstr>try/except statement</vt:lpstr>
      <vt:lpstr>try/except statement</vt:lpstr>
      <vt:lpstr>“Catch” ANY Exception</vt:lpstr>
      <vt:lpstr>“Catch” Specific Exceptions</vt:lpstr>
      <vt:lpstr>Example with ALL clauses</vt:lpstr>
      <vt:lpstr>Exception Handling &amp; Opening Files</vt:lpstr>
      <vt:lpstr>Exercise 3 – Exception Handling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2020-10-14T15:11:43Z</dcterms:created>
  <dcterms:modified xsi:type="dcterms:W3CDTF">2022-03-28T02:35:34Z</dcterms:modified>
</cp:coreProperties>
</file>