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365" r:id="rId5"/>
    <p:sldId id="377" r:id="rId6"/>
    <p:sldId id="394" r:id="rId7"/>
    <p:sldId id="265" r:id="rId8"/>
    <p:sldId id="310" r:id="rId9"/>
    <p:sldId id="378" r:id="rId10"/>
    <p:sldId id="380" r:id="rId11"/>
    <p:sldId id="383" r:id="rId12"/>
    <p:sldId id="385" r:id="rId13"/>
    <p:sldId id="387" r:id="rId14"/>
    <p:sldId id="312" r:id="rId15"/>
    <p:sldId id="390" r:id="rId16"/>
    <p:sldId id="316" r:id="rId17"/>
    <p:sldId id="381" r:id="rId18"/>
    <p:sldId id="391" r:id="rId19"/>
    <p:sldId id="318" r:id="rId20"/>
    <p:sldId id="3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FFD966"/>
    <a:srgbClr val="FBFBFB"/>
    <a:srgbClr val="AC8300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78EE-EF4D-4CB5-8E39-EDB681B0045B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0704-CCE3-4D5A-8EBF-CEF58B10C778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CB-92A0-4619-823D-78FB16B067D9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FD39-38C6-4BB1-98B6-67359799CCDD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64AA-00F0-41C2-BF1D-61A83F498F20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19EC-04A2-4431-B270-8B36FFA751E4}" type="datetime1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CD3B-D696-47B3-9922-868B2C3E5DE1}" type="datetime1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F94-0173-47E5-9656-254597AE25D4}" type="datetime1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E4DD-E159-46C9-AD84-D78ED4E19029}" type="datetime1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0625-30A3-4E9E-9382-037FB28155AA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&amp; Tuples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1:  Lists &amp; Tuples - Create, Read, Update, Delete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427603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D3011F-0900-42A0-9A29-AFB610B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a List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D8DF-4EAA-44A6-B0C0-BB7C5511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DD791-9ADF-4435-A14C-8A5BE3B230B2}"/>
              </a:ext>
            </a:extLst>
          </p:cNvPr>
          <p:cNvSpPr/>
          <p:nvPr/>
        </p:nvSpPr>
        <p:spPr>
          <a:xfrm>
            <a:off x="630205" y="1027837"/>
            <a:ext cx="5084795" cy="3170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import random</a:t>
            </a:r>
          </a:p>
          <a:p>
            <a:endParaRPr lang="en-US" sz="2000" dirty="0"/>
          </a:p>
          <a:p>
            <a:r>
              <a:rPr lang="en-US" sz="2000" i="1" dirty="0"/>
              <a:t>#Create the list (initialized with 10s)</a:t>
            </a:r>
          </a:p>
          <a:p>
            <a:r>
              <a:rPr lang="en-US" sz="2000" b="1" dirty="0" err="1">
                <a:highlight>
                  <a:srgbClr val="EFE5F7"/>
                </a:highlight>
              </a:rPr>
              <a:t>any_nums</a:t>
            </a:r>
            <a:r>
              <a:rPr lang="en-US" sz="2000" b="1" dirty="0">
                <a:highlight>
                  <a:srgbClr val="EFE5F7"/>
                </a:highlight>
              </a:rPr>
              <a:t> </a:t>
            </a:r>
            <a:r>
              <a:rPr lang="en-US" sz="2000" dirty="0"/>
              <a:t>= [10] * 5 </a:t>
            </a:r>
          </a:p>
          <a:p>
            <a:endParaRPr lang="en-US" sz="2000" dirty="0"/>
          </a:p>
          <a:p>
            <a:r>
              <a:rPr lang="en-US" sz="2000" i="1" dirty="0"/>
              <a:t>#Update all elements</a:t>
            </a:r>
          </a:p>
          <a:p>
            <a:r>
              <a:rPr lang="en-US" sz="2000" dirty="0"/>
              <a:t>x = 0    </a:t>
            </a:r>
          </a:p>
          <a:p>
            <a:r>
              <a:rPr lang="en-US" sz="2000" dirty="0"/>
              <a:t>while x &lt; </a:t>
            </a: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>
                <a:highlight>
                  <a:srgbClr val="EFE5F7"/>
                </a:highlight>
              </a:rPr>
              <a:t>any_nums</a:t>
            </a:r>
            <a:r>
              <a:rPr lang="en-US" sz="2000" b="1" dirty="0"/>
              <a:t>):</a:t>
            </a:r>
          </a:p>
          <a:p>
            <a:r>
              <a:rPr lang="en-US" sz="2000" dirty="0"/>
              <a:t>    </a:t>
            </a:r>
            <a:r>
              <a:rPr lang="en-US" sz="2000" b="1" dirty="0" err="1">
                <a:highlight>
                  <a:srgbClr val="EFE5F7"/>
                </a:highlight>
              </a:rPr>
              <a:t>any_nums</a:t>
            </a:r>
            <a:r>
              <a:rPr lang="en-US" sz="2000" dirty="0"/>
              <a:t>[</a:t>
            </a:r>
            <a:r>
              <a:rPr lang="en-US" sz="2000" b="1" dirty="0">
                <a:solidFill>
                  <a:srgbClr val="C00000"/>
                </a:solidFill>
              </a:rPr>
              <a:t>x</a:t>
            </a:r>
            <a:r>
              <a:rPr lang="en-US" sz="2000" dirty="0"/>
              <a:t>] += </a:t>
            </a:r>
            <a:r>
              <a:rPr lang="en-US" sz="2000" dirty="0" err="1"/>
              <a:t>random.randrange</a:t>
            </a:r>
            <a:r>
              <a:rPr lang="en-US" sz="2000" dirty="0"/>
              <a:t>(1,10) </a:t>
            </a:r>
          </a:p>
          <a:p>
            <a:r>
              <a:rPr lang="en-US" sz="2000" dirty="0"/>
              <a:t>    x += 1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EFDA0E-F3AE-4137-8931-5AC51E0A607A}"/>
              </a:ext>
            </a:extLst>
          </p:cNvPr>
          <p:cNvGrpSpPr/>
          <p:nvPr/>
        </p:nvGrpSpPr>
        <p:grpSpPr>
          <a:xfrm>
            <a:off x="2918460" y="1961624"/>
            <a:ext cx="2961640" cy="830997"/>
            <a:chOff x="3891280" y="2063224"/>
            <a:chExt cx="2961640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1EFF93-7247-4933-97E4-B494ECEDB3D3}"/>
                </a:ext>
              </a:extLst>
            </p:cNvPr>
            <p:cNvSpPr txBox="1"/>
            <p:nvPr/>
          </p:nvSpPr>
          <p:spPr>
            <a:xfrm>
              <a:off x="4470400" y="2063224"/>
              <a:ext cx="238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The list has to exist before updating; fyi: using Repetition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46A19F-0DC7-455E-BE0D-B659A47DB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1280" y="2247890"/>
              <a:ext cx="5791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96CD1E2-B45C-4F43-BE70-E4B9F21C07E1}"/>
              </a:ext>
            </a:extLst>
          </p:cNvPr>
          <p:cNvSpPr/>
          <p:nvPr/>
        </p:nvSpPr>
        <p:spPr>
          <a:xfrm>
            <a:off x="5948679" y="2398504"/>
            <a:ext cx="2165306" cy="369332"/>
          </a:xfrm>
          <a:custGeom>
            <a:avLst/>
            <a:gdLst>
              <a:gd name="connsiteX0" fmla="*/ 0 w 2165306"/>
              <a:gd name="connsiteY0" fmla="*/ 0 h 369332"/>
              <a:gd name="connsiteX1" fmla="*/ 541327 w 2165306"/>
              <a:gd name="connsiteY1" fmla="*/ 0 h 369332"/>
              <a:gd name="connsiteX2" fmla="*/ 1125959 w 2165306"/>
              <a:gd name="connsiteY2" fmla="*/ 0 h 369332"/>
              <a:gd name="connsiteX3" fmla="*/ 1645633 w 2165306"/>
              <a:gd name="connsiteY3" fmla="*/ 0 h 369332"/>
              <a:gd name="connsiteX4" fmla="*/ 2165306 w 2165306"/>
              <a:gd name="connsiteY4" fmla="*/ 0 h 369332"/>
              <a:gd name="connsiteX5" fmla="*/ 2165306 w 2165306"/>
              <a:gd name="connsiteY5" fmla="*/ 369332 h 369332"/>
              <a:gd name="connsiteX6" fmla="*/ 1667286 w 2165306"/>
              <a:gd name="connsiteY6" fmla="*/ 369332 h 369332"/>
              <a:gd name="connsiteX7" fmla="*/ 1104306 w 2165306"/>
              <a:gd name="connsiteY7" fmla="*/ 369332 h 369332"/>
              <a:gd name="connsiteX8" fmla="*/ 562980 w 2165306"/>
              <a:gd name="connsiteY8" fmla="*/ 369332 h 369332"/>
              <a:gd name="connsiteX9" fmla="*/ 0 w 2165306"/>
              <a:gd name="connsiteY9" fmla="*/ 369332 h 369332"/>
              <a:gd name="connsiteX10" fmla="*/ 0 w 216530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5306" h="369332" fill="none" extrusionOk="0">
                <a:moveTo>
                  <a:pt x="0" y="0"/>
                </a:moveTo>
                <a:cubicBezTo>
                  <a:pt x="221576" y="-60671"/>
                  <a:pt x="337713" y="39713"/>
                  <a:pt x="541327" y="0"/>
                </a:cubicBezTo>
                <a:cubicBezTo>
                  <a:pt x="744941" y="-39713"/>
                  <a:pt x="870119" y="7067"/>
                  <a:pt x="1125959" y="0"/>
                </a:cubicBezTo>
                <a:cubicBezTo>
                  <a:pt x="1381799" y="-7067"/>
                  <a:pt x="1473856" y="8849"/>
                  <a:pt x="1645633" y="0"/>
                </a:cubicBezTo>
                <a:cubicBezTo>
                  <a:pt x="1817410" y="-8849"/>
                  <a:pt x="1993308" y="23624"/>
                  <a:pt x="2165306" y="0"/>
                </a:cubicBezTo>
                <a:cubicBezTo>
                  <a:pt x="2181690" y="109321"/>
                  <a:pt x="2127024" y="294314"/>
                  <a:pt x="2165306" y="369332"/>
                </a:cubicBezTo>
                <a:cubicBezTo>
                  <a:pt x="1994054" y="393646"/>
                  <a:pt x="1829952" y="333978"/>
                  <a:pt x="1667286" y="369332"/>
                </a:cubicBezTo>
                <a:cubicBezTo>
                  <a:pt x="1504620" y="404686"/>
                  <a:pt x="1309650" y="310571"/>
                  <a:pt x="1104306" y="369332"/>
                </a:cubicBezTo>
                <a:cubicBezTo>
                  <a:pt x="898962" y="428093"/>
                  <a:pt x="824501" y="350022"/>
                  <a:pt x="562980" y="369332"/>
                </a:cubicBezTo>
                <a:cubicBezTo>
                  <a:pt x="301459" y="388642"/>
                  <a:pt x="231751" y="326836"/>
                  <a:pt x="0" y="369332"/>
                </a:cubicBezTo>
                <a:cubicBezTo>
                  <a:pt x="-19898" y="229885"/>
                  <a:pt x="41689" y="147228"/>
                  <a:pt x="0" y="0"/>
                </a:cubicBezTo>
                <a:close/>
              </a:path>
              <a:path w="2165306" h="369332" stroke="0" extrusionOk="0">
                <a:moveTo>
                  <a:pt x="0" y="0"/>
                </a:moveTo>
                <a:cubicBezTo>
                  <a:pt x="133088" y="-19915"/>
                  <a:pt x="349878" y="35594"/>
                  <a:pt x="519673" y="0"/>
                </a:cubicBezTo>
                <a:cubicBezTo>
                  <a:pt x="689468" y="-35594"/>
                  <a:pt x="920743" y="53866"/>
                  <a:pt x="1104306" y="0"/>
                </a:cubicBezTo>
                <a:cubicBezTo>
                  <a:pt x="1287869" y="-53866"/>
                  <a:pt x="1473580" y="37791"/>
                  <a:pt x="1688939" y="0"/>
                </a:cubicBezTo>
                <a:cubicBezTo>
                  <a:pt x="1904298" y="-37791"/>
                  <a:pt x="1976693" y="13366"/>
                  <a:pt x="2165306" y="0"/>
                </a:cubicBezTo>
                <a:cubicBezTo>
                  <a:pt x="2207524" y="95489"/>
                  <a:pt x="2158517" y="190526"/>
                  <a:pt x="2165306" y="369332"/>
                </a:cubicBezTo>
                <a:cubicBezTo>
                  <a:pt x="1980823" y="416533"/>
                  <a:pt x="1756821" y="356277"/>
                  <a:pt x="1580673" y="369332"/>
                </a:cubicBezTo>
                <a:cubicBezTo>
                  <a:pt x="1404525" y="382387"/>
                  <a:pt x="1165086" y="305102"/>
                  <a:pt x="1017694" y="369332"/>
                </a:cubicBezTo>
                <a:cubicBezTo>
                  <a:pt x="870302" y="433562"/>
                  <a:pt x="695325" y="347767"/>
                  <a:pt x="498020" y="369332"/>
                </a:cubicBezTo>
                <a:cubicBezTo>
                  <a:pt x="300715" y="390897"/>
                  <a:pt x="164480" y="346448"/>
                  <a:pt x="0" y="369332"/>
                </a:cubicBezTo>
                <a:cubicBezTo>
                  <a:pt x="-43200" y="263249"/>
                  <a:pt x="11135" y="18329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748439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[10, 10, 10, 10, 10]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C2524-8FD8-4794-970B-8A1AFA94DED5}"/>
              </a:ext>
            </a:extLst>
          </p:cNvPr>
          <p:cNvSpPr/>
          <p:nvPr/>
        </p:nvSpPr>
        <p:spPr>
          <a:xfrm>
            <a:off x="5948679" y="3617704"/>
            <a:ext cx="2165306" cy="369332"/>
          </a:xfrm>
          <a:custGeom>
            <a:avLst/>
            <a:gdLst>
              <a:gd name="connsiteX0" fmla="*/ 0 w 2165306"/>
              <a:gd name="connsiteY0" fmla="*/ 0 h 369332"/>
              <a:gd name="connsiteX1" fmla="*/ 541327 w 2165306"/>
              <a:gd name="connsiteY1" fmla="*/ 0 h 369332"/>
              <a:gd name="connsiteX2" fmla="*/ 1125959 w 2165306"/>
              <a:gd name="connsiteY2" fmla="*/ 0 h 369332"/>
              <a:gd name="connsiteX3" fmla="*/ 1645633 w 2165306"/>
              <a:gd name="connsiteY3" fmla="*/ 0 h 369332"/>
              <a:gd name="connsiteX4" fmla="*/ 2165306 w 2165306"/>
              <a:gd name="connsiteY4" fmla="*/ 0 h 369332"/>
              <a:gd name="connsiteX5" fmla="*/ 2165306 w 2165306"/>
              <a:gd name="connsiteY5" fmla="*/ 369332 h 369332"/>
              <a:gd name="connsiteX6" fmla="*/ 1667286 w 2165306"/>
              <a:gd name="connsiteY6" fmla="*/ 369332 h 369332"/>
              <a:gd name="connsiteX7" fmla="*/ 1104306 w 2165306"/>
              <a:gd name="connsiteY7" fmla="*/ 369332 h 369332"/>
              <a:gd name="connsiteX8" fmla="*/ 562980 w 2165306"/>
              <a:gd name="connsiteY8" fmla="*/ 369332 h 369332"/>
              <a:gd name="connsiteX9" fmla="*/ 0 w 2165306"/>
              <a:gd name="connsiteY9" fmla="*/ 369332 h 369332"/>
              <a:gd name="connsiteX10" fmla="*/ 0 w 216530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5306" h="369332" fill="none" extrusionOk="0">
                <a:moveTo>
                  <a:pt x="0" y="0"/>
                </a:moveTo>
                <a:cubicBezTo>
                  <a:pt x="221576" y="-60671"/>
                  <a:pt x="337713" y="39713"/>
                  <a:pt x="541327" y="0"/>
                </a:cubicBezTo>
                <a:cubicBezTo>
                  <a:pt x="744941" y="-39713"/>
                  <a:pt x="870119" y="7067"/>
                  <a:pt x="1125959" y="0"/>
                </a:cubicBezTo>
                <a:cubicBezTo>
                  <a:pt x="1381799" y="-7067"/>
                  <a:pt x="1473856" y="8849"/>
                  <a:pt x="1645633" y="0"/>
                </a:cubicBezTo>
                <a:cubicBezTo>
                  <a:pt x="1817410" y="-8849"/>
                  <a:pt x="1993308" y="23624"/>
                  <a:pt x="2165306" y="0"/>
                </a:cubicBezTo>
                <a:cubicBezTo>
                  <a:pt x="2181690" y="109321"/>
                  <a:pt x="2127024" y="294314"/>
                  <a:pt x="2165306" y="369332"/>
                </a:cubicBezTo>
                <a:cubicBezTo>
                  <a:pt x="1994054" y="393646"/>
                  <a:pt x="1829952" y="333978"/>
                  <a:pt x="1667286" y="369332"/>
                </a:cubicBezTo>
                <a:cubicBezTo>
                  <a:pt x="1504620" y="404686"/>
                  <a:pt x="1309650" y="310571"/>
                  <a:pt x="1104306" y="369332"/>
                </a:cubicBezTo>
                <a:cubicBezTo>
                  <a:pt x="898962" y="428093"/>
                  <a:pt x="824501" y="350022"/>
                  <a:pt x="562980" y="369332"/>
                </a:cubicBezTo>
                <a:cubicBezTo>
                  <a:pt x="301459" y="388642"/>
                  <a:pt x="231751" y="326836"/>
                  <a:pt x="0" y="369332"/>
                </a:cubicBezTo>
                <a:cubicBezTo>
                  <a:pt x="-19898" y="229885"/>
                  <a:pt x="41689" y="147228"/>
                  <a:pt x="0" y="0"/>
                </a:cubicBezTo>
                <a:close/>
              </a:path>
              <a:path w="2165306" h="369332" stroke="0" extrusionOk="0">
                <a:moveTo>
                  <a:pt x="0" y="0"/>
                </a:moveTo>
                <a:cubicBezTo>
                  <a:pt x="133088" y="-19915"/>
                  <a:pt x="349878" y="35594"/>
                  <a:pt x="519673" y="0"/>
                </a:cubicBezTo>
                <a:cubicBezTo>
                  <a:pt x="689468" y="-35594"/>
                  <a:pt x="920743" y="53866"/>
                  <a:pt x="1104306" y="0"/>
                </a:cubicBezTo>
                <a:cubicBezTo>
                  <a:pt x="1287869" y="-53866"/>
                  <a:pt x="1473580" y="37791"/>
                  <a:pt x="1688939" y="0"/>
                </a:cubicBezTo>
                <a:cubicBezTo>
                  <a:pt x="1904298" y="-37791"/>
                  <a:pt x="1976693" y="13366"/>
                  <a:pt x="2165306" y="0"/>
                </a:cubicBezTo>
                <a:cubicBezTo>
                  <a:pt x="2207524" y="95489"/>
                  <a:pt x="2158517" y="190526"/>
                  <a:pt x="2165306" y="369332"/>
                </a:cubicBezTo>
                <a:cubicBezTo>
                  <a:pt x="1980823" y="416533"/>
                  <a:pt x="1756821" y="356277"/>
                  <a:pt x="1580673" y="369332"/>
                </a:cubicBezTo>
                <a:cubicBezTo>
                  <a:pt x="1404525" y="382387"/>
                  <a:pt x="1165086" y="305102"/>
                  <a:pt x="1017694" y="369332"/>
                </a:cubicBezTo>
                <a:cubicBezTo>
                  <a:pt x="870302" y="433562"/>
                  <a:pt x="695325" y="347767"/>
                  <a:pt x="498020" y="369332"/>
                </a:cubicBezTo>
                <a:cubicBezTo>
                  <a:pt x="300715" y="390897"/>
                  <a:pt x="164480" y="346448"/>
                  <a:pt x="0" y="369332"/>
                </a:cubicBezTo>
                <a:cubicBezTo>
                  <a:pt x="-43200" y="263249"/>
                  <a:pt x="11135" y="18329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748439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[18, 17, 14, 13, 15]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EEC87-9155-44F5-BB8F-B1547EAD6DCB}"/>
              </a:ext>
            </a:extLst>
          </p:cNvPr>
          <p:cNvSpPr/>
          <p:nvPr/>
        </p:nvSpPr>
        <p:spPr>
          <a:xfrm>
            <a:off x="630205" y="4622899"/>
            <a:ext cx="5097780" cy="17851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D966"/>
                </a:highlight>
              </a:rPr>
              <a:t>names</a:t>
            </a:r>
            <a:r>
              <a:rPr lang="en-US" dirty="0"/>
              <a:t> = ['Bob', 'Sue', 'John']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pos</a:t>
            </a:r>
            <a:r>
              <a:rPr lang="en-US" dirty="0"/>
              <a:t> = 0    </a:t>
            </a:r>
          </a:p>
          <a:p>
            <a:r>
              <a:rPr lang="en-US" dirty="0"/>
              <a:t>while pos &lt;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>
                <a:highlight>
                  <a:srgbClr val="FFD966"/>
                </a:highlight>
              </a:rPr>
              <a:t>names</a:t>
            </a:r>
            <a:r>
              <a:rPr lang="en-US" b="1" dirty="0"/>
              <a:t>):</a:t>
            </a:r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FFD966"/>
                </a:highlight>
              </a:rPr>
              <a:t>names</a:t>
            </a:r>
            <a:r>
              <a:rPr lang="en-US" b="1" dirty="0"/>
              <a:t>[</a:t>
            </a:r>
            <a:r>
              <a:rPr lang="en-US" b="1" dirty="0">
                <a:solidFill>
                  <a:srgbClr val="C00000"/>
                </a:solidFill>
              </a:rPr>
              <a:t>pos</a:t>
            </a:r>
            <a:r>
              <a:rPr lang="en-US" b="1" dirty="0"/>
              <a:t>] </a:t>
            </a:r>
            <a:r>
              <a:rPr lang="en-US" dirty="0"/>
              <a:t>+= '@bu.edu'  </a:t>
            </a:r>
          </a:p>
          <a:p>
            <a:r>
              <a:rPr lang="en-US" dirty="0"/>
              <a:t>    pos +=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37167-5585-4241-BFCC-EC07E8F60E54}"/>
              </a:ext>
            </a:extLst>
          </p:cNvPr>
          <p:cNvSpPr txBox="1"/>
          <p:nvPr/>
        </p:nvSpPr>
        <p:spPr>
          <a:xfrm>
            <a:off x="5948679" y="4914900"/>
            <a:ext cx="2005677" cy="369332"/>
          </a:xfrm>
          <a:custGeom>
            <a:avLst/>
            <a:gdLst>
              <a:gd name="connsiteX0" fmla="*/ 0 w 2005677"/>
              <a:gd name="connsiteY0" fmla="*/ 0 h 369332"/>
              <a:gd name="connsiteX1" fmla="*/ 521476 w 2005677"/>
              <a:gd name="connsiteY1" fmla="*/ 0 h 369332"/>
              <a:gd name="connsiteX2" fmla="*/ 1022895 w 2005677"/>
              <a:gd name="connsiteY2" fmla="*/ 0 h 369332"/>
              <a:gd name="connsiteX3" fmla="*/ 1564428 w 2005677"/>
              <a:gd name="connsiteY3" fmla="*/ 0 h 369332"/>
              <a:gd name="connsiteX4" fmla="*/ 2005677 w 2005677"/>
              <a:gd name="connsiteY4" fmla="*/ 0 h 369332"/>
              <a:gd name="connsiteX5" fmla="*/ 2005677 w 2005677"/>
              <a:gd name="connsiteY5" fmla="*/ 369332 h 369332"/>
              <a:gd name="connsiteX6" fmla="*/ 1564428 w 2005677"/>
              <a:gd name="connsiteY6" fmla="*/ 369332 h 369332"/>
              <a:gd name="connsiteX7" fmla="*/ 1083066 w 2005677"/>
              <a:gd name="connsiteY7" fmla="*/ 369332 h 369332"/>
              <a:gd name="connsiteX8" fmla="*/ 601703 w 2005677"/>
              <a:gd name="connsiteY8" fmla="*/ 369332 h 369332"/>
              <a:gd name="connsiteX9" fmla="*/ 0 w 2005677"/>
              <a:gd name="connsiteY9" fmla="*/ 369332 h 369332"/>
              <a:gd name="connsiteX10" fmla="*/ 0 w 2005677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5677" h="369332" fill="none" extrusionOk="0">
                <a:moveTo>
                  <a:pt x="0" y="0"/>
                </a:moveTo>
                <a:cubicBezTo>
                  <a:pt x="125157" y="-52175"/>
                  <a:pt x="283188" y="1790"/>
                  <a:pt x="521476" y="0"/>
                </a:cubicBezTo>
                <a:cubicBezTo>
                  <a:pt x="759764" y="-1790"/>
                  <a:pt x="922341" y="47741"/>
                  <a:pt x="1022895" y="0"/>
                </a:cubicBezTo>
                <a:cubicBezTo>
                  <a:pt x="1123449" y="-47741"/>
                  <a:pt x="1420159" y="4715"/>
                  <a:pt x="1564428" y="0"/>
                </a:cubicBezTo>
                <a:cubicBezTo>
                  <a:pt x="1708697" y="-4715"/>
                  <a:pt x="1844699" y="19555"/>
                  <a:pt x="2005677" y="0"/>
                </a:cubicBezTo>
                <a:cubicBezTo>
                  <a:pt x="2012151" y="150711"/>
                  <a:pt x="1968014" y="255458"/>
                  <a:pt x="2005677" y="369332"/>
                </a:cubicBezTo>
                <a:cubicBezTo>
                  <a:pt x="1865517" y="374337"/>
                  <a:pt x="1665397" y="317104"/>
                  <a:pt x="1564428" y="369332"/>
                </a:cubicBezTo>
                <a:cubicBezTo>
                  <a:pt x="1463459" y="421560"/>
                  <a:pt x="1213764" y="324614"/>
                  <a:pt x="1083066" y="369332"/>
                </a:cubicBezTo>
                <a:cubicBezTo>
                  <a:pt x="952368" y="414050"/>
                  <a:pt x="832661" y="345701"/>
                  <a:pt x="601703" y="369332"/>
                </a:cubicBezTo>
                <a:cubicBezTo>
                  <a:pt x="370745" y="392963"/>
                  <a:pt x="264795" y="340498"/>
                  <a:pt x="0" y="369332"/>
                </a:cubicBezTo>
                <a:cubicBezTo>
                  <a:pt x="-36981" y="210138"/>
                  <a:pt x="28298" y="179015"/>
                  <a:pt x="0" y="0"/>
                </a:cubicBezTo>
                <a:close/>
              </a:path>
              <a:path w="2005677" h="369332" stroke="0" extrusionOk="0">
                <a:moveTo>
                  <a:pt x="0" y="0"/>
                </a:moveTo>
                <a:cubicBezTo>
                  <a:pt x="142156" y="-26356"/>
                  <a:pt x="350878" y="33241"/>
                  <a:pt x="461306" y="0"/>
                </a:cubicBezTo>
                <a:cubicBezTo>
                  <a:pt x="571734" y="-33241"/>
                  <a:pt x="784628" y="21543"/>
                  <a:pt x="922611" y="0"/>
                </a:cubicBezTo>
                <a:cubicBezTo>
                  <a:pt x="1060595" y="-21543"/>
                  <a:pt x="1309671" y="37996"/>
                  <a:pt x="1464144" y="0"/>
                </a:cubicBezTo>
                <a:cubicBezTo>
                  <a:pt x="1618617" y="-37996"/>
                  <a:pt x="1848380" y="14596"/>
                  <a:pt x="2005677" y="0"/>
                </a:cubicBezTo>
                <a:cubicBezTo>
                  <a:pt x="2017116" y="82975"/>
                  <a:pt x="1999327" y="282993"/>
                  <a:pt x="2005677" y="369332"/>
                </a:cubicBezTo>
                <a:cubicBezTo>
                  <a:pt x="1815115" y="382954"/>
                  <a:pt x="1656247" y="345283"/>
                  <a:pt x="1564428" y="369332"/>
                </a:cubicBezTo>
                <a:cubicBezTo>
                  <a:pt x="1472609" y="393381"/>
                  <a:pt x="1230051" y="317687"/>
                  <a:pt x="1042952" y="369332"/>
                </a:cubicBezTo>
                <a:cubicBezTo>
                  <a:pt x="855853" y="420977"/>
                  <a:pt x="815613" y="329742"/>
                  <a:pt x="601703" y="369332"/>
                </a:cubicBezTo>
                <a:cubicBezTo>
                  <a:pt x="387793" y="408922"/>
                  <a:pt x="123141" y="327121"/>
                  <a:pt x="0" y="369332"/>
                </a:cubicBezTo>
                <a:cubicBezTo>
                  <a:pt x="-19800" y="244522"/>
                  <a:pt x="41968" y="15474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340983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['Bob', 'Sue', 'John']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3B392-75DE-4B59-9418-900B1CB15FAC}"/>
              </a:ext>
            </a:extLst>
          </p:cNvPr>
          <p:cNvSpPr txBox="1"/>
          <p:nvPr/>
        </p:nvSpPr>
        <p:spPr>
          <a:xfrm>
            <a:off x="5948679" y="2050524"/>
            <a:ext cx="2711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any_nums</a:t>
            </a:r>
            <a:r>
              <a:rPr lang="en-US" sz="1600" i="1" dirty="0"/>
              <a:t> – before the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B3C10-E7F4-4848-BC06-866AC837D499}"/>
              </a:ext>
            </a:extLst>
          </p:cNvPr>
          <p:cNvSpPr txBox="1"/>
          <p:nvPr/>
        </p:nvSpPr>
        <p:spPr>
          <a:xfrm>
            <a:off x="5948679" y="3295124"/>
            <a:ext cx="294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any_nums</a:t>
            </a:r>
            <a:r>
              <a:rPr lang="en-US" sz="1600" i="1" dirty="0"/>
              <a:t> – after the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5FF1-0463-4DEA-A92B-DC673A42E0C5}"/>
              </a:ext>
            </a:extLst>
          </p:cNvPr>
          <p:cNvSpPr txBox="1"/>
          <p:nvPr/>
        </p:nvSpPr>
        <p:spPr>
          <a:xfrm>
            <a:off x="5948679" y="4603224"/>
            <a:ext cx="282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names – before the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CA8A8-23E8-46E6-8338-2C0E11C4307C}"/>
              </a:ext>
            </a:extLst>
          </p:cNvPr>
          <p:cNvSpPr txBox="1"/>
          <p:nvPr/>
        </p:nvSpPr>
        <p:spPr>
          <a:xfrm>
            <a:off x="5948679" y="5644184"/>
            <a:ext cx="2985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names – after the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9F942-65DD-4E1B-9665-019A8EB3AEA5}"/>
              </a:ext>
            </a:extLst>
          </p:cNvPr>
          <p:cNvSpPr txBox="1"/>
          <p:nvPr/>
        </p:nvSpPr>
        <p:spPr>
          <a:xfrm>
            <a:off x="5948679" y="6002721"/>
            <a:ext cx="4607352" cy="369332"/>
          </a:xfrm>
          <a:custGeom>
            <a:avLst/>
            <a:gdLst>
              <a:gd name="connsiteX0" fmla="*/ 0 w 4607352"/>
              <a:gd name="connsiteY0" fmla="*/ 0 h 369332"/>
              <a:gd name="connsiteX1" fmla="*/ 529845 w 4607352"/>
              <a:gd name="connsiteY1" fmla="*/ 0 h 369332"/>
              <a:gd name="connsiteX2" fmla="*/ 1013617 w 4607352"/>
              <a:gd name="connsiteY2" fmla="*/ 0 h 369332"/>
              <a:gd name="connsiteX3" fmla="*/ 1589536 w 4607352"/>
              <a:gd name="connsiteY3" fmla="*/ 0 h 369332"/>
              <a:gd name="connsiteX4" fmla="*/ 2257602 w 4607352"/>
              <a:gd name="connsiteY4" fmla="*/ 0 h 369332"/>
              <a:gd name="connsiteX5" fmla="*/ 2741374 w 4607352"/>
              <a:gd name="connsiteY5" fmla="*/ 0 h 369332"/>
              <a:gd name="connsiteX6" fmla="*/ 3271220 w 4607352"/>
              <a:gd name="connsiteY6" fmla="*/ 0 h 369332"/>
              <a:gd name="connsiteX7" fmla="*/ 3754992 w 4607352"/>
              <a:gd name="connsiteY7" fmla="*/ 0 h 369332"/>
              <a:gd name="connsiteX8" fmla="*/ 4607352 w 4607352"/>
              <a:gd name="connsiteY8" fmla="*/ 0 h 369332"/>
              <a:gd name="connsiteX9" fmla="*/ 4607352 w 4607352"/>
              <a:gd name="connsiteY9" fmla="*/ 369332 h 369332"/>
              <a:gd name="connsiteX10" fmla="*/ 4123580 w 4607352"/>
              <a:gd name="connsiteY10" fmla="*/ 369332 h 369332"/>
              <a:gd name="connsiteX11" fmla="*/ 3547661 w 4607352"/>
              <a:gd name="connsiteY11" fmla="*/ 369332 h 369332"/>
              <a:gd name="connsiteX12" fmla="*/ 2925669 w 4607352"/>
              <a:gd name="connsiteY12" fmla="*/ 369332 h 369332"/>
              <a:gd name="connsiteX13" fmla="*/ 2395823 w 4607352"/>
              <a:gd name="connsiteY13" fmla="*/ 369332 h 369332"/>
              <a:gd name="connsiteX14" fmla="*/ 1819904 w 4607352"/>
              <a:gd name="connsiteY14" fmla="*/ 369332 h 369332"/>
              <a:gd name="connsiteX15" fmla="*/ 1151838 w 4607352"/>
              <a:gd name="connsiteY15" fmla="*/ 369332 h 369332"/>
              <a:gd name="connsiteX16" fmla="*/ 529845 w 4607352"/>
              <a:gd name="connsiteY16" fmla="*/ 369332 h 369332"/>
              <a:gd name="connsiteX17" fmla="*/ 0 w 4607352"/>
              <a:gd name="connsiteY17" fmla="*/ 369332 h 369332"/>
              <a:gd name="connsiteX18" fmla="*/ 0 w 4607352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7352" h="369332" fill="none" extrusionOk="0">
                <a:moveTo>
                  <a:pt x="0" y="0"/>
                </a:moveTo>
                <a:cubicBezTo>
                  <a:pt x="208147" y="-59073"/>
                  <a:pt x="378681" y="50875"/>
                  <a:pt x="529845" y="0"/>
                </a:cubicBezTo>
                <a:cubicBezTo>
                  <a:pt x="681010" y="-50875"/>
                  <a:pt x="882907" y="53671"/>
                  <a:pt x="1013617" y="0"/>
                </a:cubicBezTo>
                <a:cubicBezTo>
                  <a:pt x="1144327" y="-53671"/>
                  <a:pt x="1447826" y="33716"/>
                  <a:pt x="1589536" y="0"/>
                </a:cubicBezTo>
                <a:cubicBezTo>
                  <a:pt x="1731246" y="-33716"/>
                  <a:pt x="2035898" y="58390"/>
                  <a:pt x="2257602" y="0"/>
                </a:cubicBezTo>
                <a:cubicBezTo>
                  <a:pt x="2479306" y="-58390"/>
                  <a:pt x="2583613" y="17003"/>
                  <a:pt x="2741374" y="0"/>
                </a:cubicBezTo>
                <a:cubicBezTo>
                  <a:pt x="2899135" y="-17003"/>
                  <a:pt x="3021030" y="3895"/>
                  <a:pt x="3271220" y="0"/>
                </a:cubicBezTo>
                <a:cubicBezTo>
                  <a:pt x="3521410" y="-3895"/>
                  <a:pt x="3572907" y="14688"/>
                  <a:pt x="3754992" y="0"/>
                </a:cubicBezTo>
                <a:cubicBezTo>
                  <a:pt x="3937077" y="-14688"/>
                  <a:pt x="4214461" y="94801"/>
                  <a:pt x="4607352" y="0"/>
                </a:cubicBezTo>
                <a:cubicBezTo>
                  <a:pt x="4612167" y="98303"/>
                  <a:pt x="4572418" y="228723"/>
                  <a:pt x="4607352" y="369332"/>
                </a:cubicBezTo>
                <a:cubicBezTo>
                  <a:pt x="4382401" y="415239"/>
                  <a:pt x="4246523" y="334636"/>
                  <a:pt x="4123580" y="369332"/>
                </a:cubicBezTo>
                <a:cubicBezTo>
                  <a:pt x="4000637" y="404028"/>
                  <a:pt x="3750029" y="312996"/>
                  <a:pt x="3547661" y="369332"/>
                </a:cubicBezTo>
                <a:cubicBezTo>
                  <a:pt x="3345293" y="425668"/>
                  <a:pt x="3142711" y="352780"/>
                  <a:pt x="2925669" y="369332"/>
                </a:cubicBezTo>
                <a:cubicBezTo>
                  <a:pt x="2708627" y="385884"/>
                  <a:pt x="2637296" y="351175"/>
                  <a:pt x="2395823" y="369332"/>
                </a:cubicBezTo>
                <a:cubicBezTo>
                  <a:pt x="2154350" y="387489"/>
                  <a:pt x="2085895" y="353734"/>
                  <a:pt x="1819904" y="369332"/>
                </a:cubicBezTo>
                <a:cubicBezTo>
                  <a:pt x="1553913" y="384930"/>
                  <a:pt x="1306423" y="290450"/>
                  <a:pt x="1151838" y="369332"/>
                </a:cubicBezTo>
                <a:cubicBezTo>
                  <a:pt x="997253" y="448214"/>
                  <a:pt x="782794" y="344673"/>
                  <a:pt x="529845" y="369332"/>
                </a:cubicBezTo>
                <a:cubicBezTo>
                  <a:pt x="276896" y="393991"/>
                  <a:pt x="163265" y="344570"/>
                  <a:pt x="0" y="369332"/>
                </a:cubicBezTo>
                <a:cubicBezTo>
                  <a:pt x="-10284" y="249068"/>
                  <a:pt x="30582" y="123690"/>
                  <a:pt x="0" y="0"/>
                </a:cubicBezTo>
                <a:close/>
              </a:path>
              <a:path w="4607352" h="369332" stroke="0" extrusionOk="0">
                <a:moveTo>
                  <a:pt x="0" y="0"/>
                </a:moveTo>
                <a:cubicBezTo>
                  <a:pt x="171692" y="-34448"/>
                  <a:pt x="347639" y="50483"/>
                  <a:pt x="483772" y="0"/>
                </a:cubicBezTo>
                <a:cubicBezTo>
                  <a:pt x="619905" y="-50483"/>
                  <a:pt x="798397" y="28799"/>
                  <a:pt x="967544" y="0"/>
                </a:cubicBezTo>
                <a:cubicBezTo>
                  <a:pt x="1136691" y="-28799"/>
                  <a:pt x="1464294" y="52227"/>
                  <a:pt x="1635610" y="0"/>
                </a:cubicBezTo>
                <a:cubicBezTo>
                  <a:pt x="1806926" y="-52227"/>
                  <a:pt x="1920027" y="4442"/>
                  <a:pt x="2165455" y="0"/>
                </a:cubicBezTo>
                <a:cubicBezTo>
                  <a:pt x="2410884" y="-4442"/>
                  <a:pt x="2409982" y="32877"/>
                  <a:pt x="2603154" y="0"/>
                </a:cubicBezTo>
                <a:cubicBezTo>
                  <a:pt x="2796326" y="-32877"/>
                  <a:pt x="2908422" y="22840"/>
                  <a:pt x="3132999" y="0"/>
                </a:cubicBezTo>
                <a:cubicBezTo>
                  <a:pt x="3357577" y="-22840"/>
                  <a:pt x="3528202" y="5774"/>
                  <a:pt x="3754992" y="0"/>
                </a:cubicBezTo>
                <a:cubicBezTo>
                  <a:pt x="3981782" y="-5774"/>
                  <a:pt x="4363840" y="64337"/>
                  <a:pt x="4607352" y="0"/>
                </a:cubicBezTo>
                <a:cubicBezTo>
                  <a:pt x="4635518" y="96849"/>
                  <a:pt x="4584456" y="217754"/>
                  <a:pt x="4607352" y="369332"/>
                </a:cubicBezTo>
                <a:cubicBezTo>
                  <a:pt x="4420759" y="415172"/>
                  <a:pt x="4320293" y="355000"/>
                  <a:pt x="4169654" y="369332"/>
                </a:cubicBezTo>
                <a:cubicBezTo>
                  <a:pt x="4019015" y="383664"/>
                  <a:pt x="3832731" y="365384"/>
                  <a:pt x="3547661" y="369332"/>
                </a:cubicBezTo>
                <a:cubicBezTo>
                  <a:pt x="3262591" y="373280"/>
                  <a:pt x="3317377" y="330907"/>
                  <a:pt x="3109963" y="369332"/>
                </a:cubicBezTo>
                <a:cubicBezTo>
                  <a:pt x="2902549" y="407757"/>
                  <a:pt x="2708542" y="359796"/>
                  <a:pt x="2487970" y="369332"/>
                </a:cubicBezTo>
                <a:cubicBezTo>
                  <a:pt x="2267398" y="378868"/>
                  <a:pt x="2078532" y="359486"/>
                  <a:pt x="1865978" y="369332"/>
                </a:cubicBezTo>
                <a:cubicBezTo>
                  <a:pt x="1653424" y="379178"/>
                  <a:pt x="1442990" y="311114"/>
                  <a:pt x="1197912" y="369332"/>
                </a:cubicBezTo>
                <a:cubicBezTo>
                  <a:pt x="952834" y="427550"/>
                  <a:pt x="741114" y="339899"/>
                  <a:pt x="575919" y="369332"/>
                </a:cubicBezTo>
                <a:cubicBezTo>
                  <a:pt x="410724" y="398765"/>
                  <a:pt x="176227" y="309090"/>
                  <a:pt x="0" y="369332"/>
                </a:cubicBezTo>
                <a:cubicBezTo>
                  <a:pt x="-32761" y="235825"/>
                  <a:pt x="25857" y="103987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340983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da-DK" dirty="0"/>
              <a:t>['Bob@bu.edu', 'Sue@bu.edu', 'John@bu.edu']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F7D6C-2991-4014-BBDA-570C4B3EA90E}"/>
              </a:ext>
            </a:extLst>
          </p:cNvPr>
          <p:cNvSpPr/>
          <p:nvPr/>
        </p:nvSpPr>
        <p:spPr>
          <a:xfrm>
            <a:off x="3892423" y="1629131"/>
            <a:ext cx="3054915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del</a:t>
            </a:r>
            <a:r>
              <a:rPr lang="en-US" sz="2000" dirty="0"/>
              <a:t>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3A00A-538C-411C-BAE0-170863A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6E4D2-59CB-4741-B8E9-01DD9B91CAB1}"/>
              </a:ext>
            </a:extLst>
          </p:cNvPr>
          <p:cNvSpPr txBox="1"/>
          <p:nvPr/>
        </p:nvSpPr>
        <p:spPr>
          <a:xfrm>
            <a:off x="3745516" y="2536861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We will learn this in </a:t>
            </a:r>
            <a:r>
              <a:rPr lang="en-US" i="1" dirty="0">
                <a:solidFill>
                  <a:srgbClr val="C00000"/>
                </a:solidFill>
              </a:rPr>
              <a:t>Part 2 – List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D1054-CFB6-4BA4-89B8-796FB374A83E}"/>
              </a:ext>
            </a:extLst>
          </p:cNvPr>
          <p:cNvSpPr txBox="1"/>
          <p:nvPr/>
        </p:nvSpPr>
        <p:spPr>
          <a:xfrm>
            <a:off x="845109" y="1586057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the entire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145EB-B805-4E02-9455-259F2465203E}"/>
              </a:ext>
            </a:extLst>
          </p:cNvPr>
          <p:cNvSpPr txBox="1"/>
          <p:nvPr/>
        </p:nvSpPr>
        <p:spPr>
          <a:xfrm>
            <a:off x="845109" y="2524944"/>
            <a:ext cx="265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an element in a List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E05760-F6AD-4348-9437-4C744C188651}"/>
              </a:ext>
            </a:extLst>
          </p:cNvPr>
          <p:cNvGrpSpPr/>
          <p:nvPr/>
        </p:nvGrpSpPr>
        <p:grpSpPr>
          <a:xfrm>
            <a:off x="7485664" y="279400"/>
            <a:ext cx="4299935" cy="968177"/>
            <a:chOff x="7485664" y="279400"/>
            <a:chExt cx="4299935" cy="968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737C84-487D-4020-B72F-957F2F54FEA5}"/>
                </a:ext>
              </a:extLst>
            </p:cNvPr>
            <p:cNvSpPr txBox="1"/>
            <p:nvPr/>
          </p:nvSpPr>
          <p:spPr>
            <a:xfrm>
              <a:off x="8940800" y="2794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0     1     2     3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FB8C15-D00A-4DEE-81AB-6298B2D456AE}"/>
                </a:ext>
              </a:extLst>
            </p:cNvPr>
            <p:cNvSpPr txBox="1"/>
            <p:nvPr/>
          </p:nvSpPr>
          <p:spPr>
            <a:xfrm>
              <a:off x="9080500" y="939800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   -3    -2    -1 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884956-898F-44E5-A642-37AD1603DA7A}"/>
                </a:ext>
              </a:extLst>
            </p:cNvPr>
            <p:cNvSpPr/>
            <p:nvPr/>
          </p:nvSpPr>
          <p:spPr>
            <a:xfrm>
              <a:off x="7485664" y="549394"/>
              <a:ext cx="4299935" cy="40011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numbers = [40, 20, 10, 80]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7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F6-0063-48B9-8A53-DE2C161C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– a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557C8-0A72-4951-9D37-36E0D8C3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42DB-687D-4E28-8C4F-A7695FAB70CA}"/>
              </a:ext>
            </a:extLst>
          </p:cNvPr>
          <p:cNvSpPr/>
          <p:nvPr/>
        </p:nvSpPr>
        <p:spPr>
          <a:xfrm>
            <a:off x="410886" y="3058631"/>
            <a:ext cx="31496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num =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2000" b="1" dirty="0"/>
              <a:t>]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F6141-E5BD-4A31-A4F3-901B5B327206}"/>
              </a:ext>
            </a:extLst>
          </p:cNvPr>
          <p:cNvSpPr txBox="1"/>
          <p:nvPr/>
        </p:nvSpPr>
        <p:spPr>
          <a:xfrm>
            <a:off x="410886" y="2743820"/>
            <a:ext cx="18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Read one element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AD86A9-A4F2-4BCA-8325-0A4E9A3BAC7A}"/>
              </a:ext>
            </a:extLst>
          </p:cNvPr>
          <p:cNvSpPr/>
          <p:nvPr/>
        </p:nvSpPr>
        <p:spPr>
          <a:xfrm>
            <a:off x="3795662" y="3093475"/>
            <a:ext cx="409086" cy="338554"/>
          </a:xfrm>
          <a:custGeom>
            <a:avLst/>
            <a:gdLst>
              <a:gd name="connsiteX0" fmla="*/ 0 w 409086"/>
              <a:gd name="connsiteY0" fmla="*/ 0 h 338554"/>
              <a:gd name="connsiteX1" fmla="*/ 409086 w 409086"/>
              <a:gd name="connsiteY1" fmla="*/ 0 h 338554"/>
              <a:gd name="connsiteX2" fmla="*/ 409086 w 409086"/>
              <a:gd name="connsiteY2" fmla="*/ 338554 h 338554"/>
              <a:gd name="connsiteX3" fmla="*/ 0 w 409086"/>
              <a:gd name="connsiteY3" fmla="*/ 338554 h 338554"/>
              <a:gd name="connsiteX4" fmla="*/ 0 w 409086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86" h="338554" fill="none" extrusionOk="0">
                <a:moveTo>
                  <a:pt x="0" y="0"/>
                </a:moveTo>
                <a:cubicBezTo>
                  <a:pt x="112672" y="-48103"/>
                  <a:pt x="292836" y="19587"/>
                  <a:pt x="409086" y="0"/>
                </a:cubicBezTo>
                <a:cubicBezTo>
                  <a:pt x="432322" y="166382"/>
                  <a:pt x="403487" y="251580"/>
                  <a:pt x="409086" y="338554"/>
                </a:cubicBezTo>
                <a:cubicBezTo>
                  <a:pt x="327269" y="341065"/>
                  <a:pt x="172507" y="333076"/>
                  <a:pt x="0" y="338554"/>
                </a:cubicBezTo>
                <a:cubicBezTo>
                  <a:pt x="-39195" y="224118"/>
                  <a:pt x="19794" y="117498"/>
                  <a:pt x="0" y="0"/>
                </a:cubicBezTo>
                <a:close/>
              </a:path>
              <a:path w="409086" h="338554" stroke="0" extrusionOk="0">
                <a:moveTo>
                  <a:pt x="0" y="0"/>
                </a:moveTo>
                <a:cubicBezTo>
                  <a:pt x="129459" y="-38883"/>
                  <a:pt x="314745" y="43052"/>
                  <a:pt x="409086" y="0"/>
                </a:cubicBezTo>
                <a:cubicBezTo>
                  <a:pt x="419118" y="94124"/>
                  <a:pt x="382368" y="172879"/>
                  <a:pt x="409086" y="338554"/>
                </a:cubicBezTo>
                <a:cubicBezTo>
                  <a:pt x="306637" y="360679"/>
                  <a:pt x="191678" y="315896"/>
                  <a:pt x="0" y="338554"/>
                </a:cubicBezTo>
                <a:cubicBezTo>
                  <a:pt x="-36674" y="213407"/>
                  <a:pt x="39432" y="12887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63576-D94B-409B-887A-247BE13325A6}"/>
              </a:ext>
            </a:extLst>
          </p:cNvPr>
          <p:cNvSpPr/>
          <p:nvPr/>
        </p:nvSpPr>
        <p:spPr>
          <a:xfrm>
            <a:off x="410886" y="4137629"/>
            <a:ext cx="3163824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for num in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: </a:t>
            </a:r>
          </a:p>
          <a:p>
            <a:r>
              <a:rPr lang="en-US" sz="2000" dirty="0"/>
              <a:t>    print(</a:t>
            </a:r>
            <a:r>
              <a:rPr lang="en-US" sz="2000" b="1" dirty="0"/>
              <a:t>num</a:t>
            </a:r>
            <a:r>
              <a:rPr lang="en-US" sz="2000" dirty="0"/>
              <a:t>)</a:t>
            </a:r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5F315-25B6-4A5B-BE12-E95DAEE5D7AD}"/>
              </a:ext>
            </a:extLst>
          </p:cNvPr>
          <p:cNvSpPr/>
          <p:nvPr/>
        </p:nvSpPr>
        <p:spPr>
          <a:xfrm>
            <a:off x="3795662" y="3952963"/>
            <a:ext cx="409086" cy="1077218"/>
          </a:xfrm>
          <a:custGeom>
            <a:avLst/>
            <a:gdLst>
              <a:gd name="connsiteX0" fmla="*/ 0 w 409086"/>
              <a:gd name="connsiteY0" fmla="*/ 0 h 1077218"/>
              <a:gd name="connsiteX1" fmla="*/ 409086 w 409086"/>
              <a:gd name="connsiteY1" fmla="*/ 0 h 1077218"/>
              <a:gd name="connsiteX2" fmla="*/ 409086 w 409086"/>
              <a:gd name="connsiteY2" fmla="*/ 549381 h 1077218"/>
              <a:gd name="connsiteX3" fmla="*/ 409086 w 409086"/>
              <a:gd name="connsiteY3" fmla="*/ 1077218 h 1077218"/>
              <a:gd name="connsiteX4" fmla="*/ 0 w 409086"/>
              <a:gd name="connsiteY4" fmla="*/ 1077218 h 1077218"/>
              <a:gd name="connsiteX5" fmla="*/ 0 w 409086"/>
              <a:gd name="connsiteY5" fmla="*/ 538609 h 1077218"/>
              <a:gd name="connsiteX6" fmla="*/ 0 w 409086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6" h="1077218" fill="none" extrusionOk="0">
                <a:moveTo>
                  <a:pt x="0" y="0"/>
                </a:moveTo>
                <a:cubicBezTo>
                  <a:pt x="181823" y="-42497"/>
                  <a:pt x="263783" y="41312"/>
                  <a:pt x="409086" y="0"/>
                </a:cubicBezTo>
                <a:cubicBezTo>
                  <a:pt x="429366" y="259977"/>
                  <a:pt x="345395" y="323174"/>
                  <a:pt x="409086" y="549381"/>
                </a:cubicBezTo>
                <a:cubicBezTo>
                  <a:pt x="472777" y="775588"/>
                  <a:pt x="346329" y="845433"/>
                  <a:pt x="409086" y="1077218"/>
                </a:cubicBezTo>
                <a:cubicBezTo>
                  <a:pt x="307591" y="1086432"/>
                  <a:pt x="83957" y="1042739"/>
                  <a:pt x="0" y="1077218"/>
                </a:cubicBezTo>
                <a:cubicBezTo>
                  <a:pt x="-58278" y="877645"/>
                  <a:pt x="5981" y="739673"/>
                  <a:pt x="0" y="538609"/>
                </a:cubicBezTo>
                <a:cubicBezTo>
                  <a:pt x="-5981" y="337545"/>
                  <a:pt x="2076" y="203181"/>
                  <a:pt x="0" y="0"/>
                </a:cubicBezTo>
                <a:close/>
              </a:path>
              <a:path w="409086" h="1077218" stroke="0" extrusionOk="0">
                <a:moveTo>
                  <a:pt x="0" y="0"/>
                </a:moveTo>
                <a:cubicBezTo>
                  <a:pt x="129459" y="-38883"/>
                  <a:pt x="314745" y="43052"/>
                  <a:pt x="409086" y="0"/>
                </a:cubicBezTo>
                <a:cubicBezTo>
                  <a:pt x="474495" y="144281"/>
                  <a:pt x="372143" y="331671"/>
                  <a:pt x="409086" y="549381"/>
                </a:cubicBezTo>
                <a:cubicBezTo>
                  <a:pt x="446029" y="767091"/>
                  <a:pt x="393447" y="940478"/>
                  <a:pt x="409086" y="1077218"/>
                </a:cubicBezTo>
                <a:cubicBezTo>
                  <a:pt x="288138" y="1085570"/>
                  <a:pt x="134112" y="1071402"/>
                  <a:pt x="0" y="1077218"/>
                </a:cubicBezTo>
                <a:cubicBezTo>
                  <a:pt x="-13887" y="935153"/>
                  <a:pt x="14390" y="763580"/>
                  <a:pt x="0" y="517065"/>
                </a:cubicBezTo>
                <a:cubicBezTo>
                  <a:pt x="-14390" y="270550"/>
                  <a:pt x="55727" y="15850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4AF3-9E4A-4FE2-A72C-B044E9060230}"/>
              </a:ext>
            </a:extLst>
          </p:cNvPr>
          <p:cNvSpPr txBox="1"/>
          <p:nvPr/>
        </p:nvSpPr>
        <p:spPr>
          <a:xfrm>
            <a:off x="410886" y="3820289"/>
            <a:ext cx="306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Read </a:t>
            </a:r>
            <a:r>
              <a:rPr lang="en-US" i="1" dirty="0"/>
              <a:t>an entire List – using FOR</a:t>
            </a:r>
            <a:endParaRPr lang="en-US" sz="1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2DB1E-FF3D-4C90-A483-0173EA35962D}"/>
              </a:ext>
            </a:extLst>
          </p:cNvPr>
          <p:cNvSpPr txBox="1"/>
          <p:nvPr/>
        </p:nvSpPr>
        <p:spPr>
          <a:xfrm>
            <a:off x="6972192" y="6036807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We will learn this in Part – List Methods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77B023-734A-4B46-A332-A269E84C6F98}"/>
              </a:ext>
            </a:extLst>
          </p:cNvPr>
          <p:cNvSpPr/>
          <p:nvPr/>
        </p:nvSpPr>
        <p:spPr>
          <a:xfrm>
            <a:off x="431647" y="5384226"/>
            <a:ext cx="3125602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    </a:t>
            </a:r>
          </a:p>
          <a:p>
            <a:r>
              <a:rPr lang="en-US" sz="2000" b="1" dirty="0"/>
              <a:t>while </a:t>
            </a:r>
            <a:r>
              <a:rPr lang="en-US" sz="2000" b="1" dirty="0" err="1"/>
              <a:t>i</a:t>
            </a:r>
            <a:r>
              <a:rPr lang="en-US" sz="2000" b="1" dirty="0"/>
              <a:t> &lt; </a:t>
            </a:r>
            <a:r>
              <a:rPr lang="en-US" sz="2000" b="1" dirty="0" err="1">
                <a:solidFill>
                  <a:srgbClr val="00B0F0"/>
                </a:solidFill>
              </a:rPr>
              <a:t>len</a:t>
            </a:r>
            <a:r>
              <a:rPr lang="en-US" sz="2000" b="1" dirty="0"/>
              <a:t>(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):</a:t>
            </a:r>
          </a:p>
          <a:p>
            <a:r>
              <a:rPr lang="en-US" sz="2000" dirty="0"/>
              <a:t>    print(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[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/>
              <a:t>]</a:t>
            </a:r>
            <a:r>
              <a:rPr lang="en-US" sz="2000" dirty="0"/>
              <a:t>)</a:t>
            </a:r>
            <a:endParaRPr lang="en-US" sz="2000" b="1" dirty="0"/>
          </a:p>
          <a:p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 +=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50F4D-4CF4-4F70-A8FF-AA8AD9BA1A5C}"/>
              </a:ext>
            </a:extLst>
          </p:cNvPr>
          <p:cNvSpPr/>
          <p:nvPr/>
        </p:nvSpPr>
        <p:spPr>
          <a:xfrm>
            <a:off x="3756753" y="5507336"/>
            <a:ext cx="409086" cy="1077218"/>
          </a:xfrm>
          <a:custGeom>
            <a:avLst/>
            <a:gdLst>
              <a:gd name="connsiteX0" fmla="*/ 0 w 409086"/>
              <a:gd name="connsiteY0" fmla="*/ 0 h 1077218"/>
              <a:gd name="connsiteX1" fmla="*/ 409086 w 409086"/>
              <a:gd name="connsiteY1" fmla="*/ 0 h 1077218"/>
              <a:gd name="connsiteX2" fmla="*/ 409086 w 409086"/>
              <a:gd name="connsiteY2" fmla="*/ 549381 h 1077218"/>
              <a:gd name="connsiteX3" fmla="*/ 409086 w 409086"/>
              <a:gd name="connsiteY3" fmla="*/ 1077218 h 1077218"/>
              <a:gd name="connsiteX4" fmla="*/ 0 w 409086"/>
              <a:gd name="connsiteY4" fmla="*/ 1077218 h 1077218"/>
              <a:gd name="connsiteX5" fmla="*/ 0 w 409086"/>
              <a:gd name="connsiteY5" fmla="*/ 538609 h 1077218"/>
              <a:gd name="connsiteX6" fmla="*/ 0 w 409086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6" h="1077218" fill="none" extrusionOk="0">
                <a:moveTo>
                  <a:pt x="0" y="0"/>
                </a:moveTo>
                <a:cubicBezTo>
                  <a:pt x="181823" y="-42497"/>
                  <a:pt x="263783" y="41312"/>
                  <a:pt x="409086" y="0"/>
                </a:cubicBezTo>
                <a:cubicBezTo>
                  <a:pt x="429366" y="259977"/>
                  <a:pt x="345395" y="323174"/>
                  <a:pt x="409086" y="549381"/>
                </a:cubicBezTo>
                <a:cubicBezTo>
                  <a:pt x="472777" y="775588"/>
                  <a:pt x="346329" y="845433"/>
                  <a:pt x="409086" y="1077218"/>
                </a:cubicBezTo>
                <a:cubicBezTo>
                  <a:pt x="307591" y="1086432"/>
                  <a:pt x="83957" y="1042739"/>
                  <a:pt x="0" y="1077218"/>
                </a:cubicBezTo>
                <a:cubicBezTo>
                  <a:pt x="-58278" y="877645"/>
                  <a:pt x="5981" y="739673"/>
                  <a:pt x="0" y="538609"/>
                </a:cubicBezTo>
                <a:cubicBezTo>
                  <a:pt x="-5981" y="337545"/>
                  <a:pt x="2076" y="203181"/>
                  <a:pt x="0" y="0"/>
                </a:cubicBezTo>
                <a:close/>
              </a:path>
              <a:path w="409086" h="1077218" stroke="0" extrusionOk="0">
                <a:moveTo>
                  <a:pt x="0" y="0"/>
                </a:moveTo>
                <a:cubicBezTo>
                  <a:pt x="129459" y="-38883"/>
                  <a:pt x="314745" y="43052"/>
                  <a:pt x="409086" y="0"/>
                </a:cubicBezTo>
                <a:cubicBezTo>
                  <a:pt x="474495" y="144281"/>
                  <a:pt x="372143" y="331671"/>
                  <a:pt x="409086" y="549381"/>
                </a:cubicBezTo>
                <a:cubicBezTo>
                  <a:pt x="446029" y="767091"/>
                  <a:pt x="393447" y="940478"/>
                  <a:pt x="409086" y="1077218"/>
                </a:cubicBezTo>
                <a:cubicBezTo>
                  <a:pt x="288138" y="1085570"/>
                  <a:pt x="134112" y="1071402"/>
                  <a:pt x="0" y="1077218"/>
                </a:cubicBezTo>
                <a:cubicBezTo>
                  <a:pt x="-13887" y="935153"/>
                  <a:pt x="14390" y="763580"/>
                  <a:pt x="0" y="517065"/>
                </a:cubicBezTo>
                <a:cubicBezTo>
                  <a:pt x="-14390" y="270550"/>
                  <a:pt x="55727" y="15850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24AA95-027C-4272-9740-1F886B4B2A65}"/>
              </a:ext>
            </a:extLst>
          </p:cNvPr>
          <p:cNvSpPr/>
          <p:nvPr/>
        </p:nvSpPr>
        <p:spPr>
          <a:xfrm>
            <a:off x="6857026" y="1588964"/>
            <a:ext cx="2666031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    </a:t>
            </a:r>
          </a:p>
          <a:p>
            <a:r>
              <a:rPr lang="en-US" sz="2000" dirty="0"/>
              <a:t>while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):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dirty="0"/>
              <a:t>[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dirty="0"/>
              <a:t>] *= 1.1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 += 1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FA823-172C-4DFE-BA4F-C0A8765F6FD2}"/>
              </a:ext>
            </a:extLst>
          </p:cNvPr>
          <p:cNvSpPr/>
          <p:nvPr/>
        </p:nvSpPr>
        <p:spPr>
          <a:xfrm>
            <a:off x="9740230" y="2447306"/>
            <a:ext cx="2306638" cy="369332"/>
          </a:xfrm>
          <a:custGeom>
            <a:avLst/>
            <a:gdLst>
              <a:gd name="connsiteX0" fmla="*/ 0 w 2306638"/>
              <a:gd name="connsiteY0" fmla="*/ 0 h 369332"/>
              <a:gd name="connsiteX1" fmla="*/ 576660 w 2306638"/>
              <a:gd name="connsiteY1" fmla="*/ 0 h 369332"/>
              <a:gd name="connsiteX2" fmla="*/ 1199452 w 2306638"/>
              <a:gd name="connsiteY2" fmla="*/ 0 h 369332"/>
              <a:gd name="connsiteX3" fmla="*/ 1753045 w 2306638"/>
              <a:gd name="connsiteY3" fmla="*/ 0 h 369332"/>
              <a:gd name="connsiteX4" fmla="*/ 2306638 w 2306638"/>
              <a:gd name="connsiteY4" fmla="*/ 0 h 369332"/>
              <a:gd name="connsiteX5" fmla="*/ 2306638 w 2306638"/>
              <a:gd name="connsiteY5" fmla="*/ 369332 h 369332"/>
              <a:gd name="connsiteX6" fmla="*/ 1776111 w 2306638"/>
              <a:gd name="connsiteY6" fmla="*/ 369332 h 369332"/>
              <a:gd name="connsiteX7" fmla="*/ 1176385 w 2306638"/>
              <a:gd name="connsiteY7" fmla="*/ 369332 h 369332"/>
              <a:gd name="connsiteX8" fmla="*/ 599726 w 2306638"/>
              <a:gd name="connsiteY8" fmla="*/ 369332 h 369332"/>
              <a:gd name="connsiteX9" fmla="*/ 0 w 2306638"/>
              <a:gd name="connsiteY9" fmla="*/ 369332 h 369332"/>
              <a:gd name="connsiteX10" fmla="*/ 0 w 2306638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6638" h="369332" fill="none" extrusionOk="0">
                <a:moveTo>
                  <a:pt x="0" y="0"/>
                </a:moveTo>
                <a:cubicBezTo>
                  <a:pt x="144394" y="-33321"/>
                  <a:pt x="333224" y="32550"/>
                  <a:pt x="576660" y="0"/>
                </a:cubicBezTo>
                <a:cubicBezTo>
                  <a:pt x="820096" y="-32550"/>
                  <a:pt x="965666" y="15453"/>
                  <a:pt x="1199452" y="0"/>
                </a:cubicBezTo>
                <a:cubicBezTo>
                  <a:pt x="1433238" y="-15453"/>
                  <a:pt x="1505821" y="55500"/>
                  <a:pt x="1753045" y="0"/>
                </a:cubicBezTo>
                <a:cubicBezTo>
                  <a:pt x="2000269" y="-55500"/>
                  <a:pt x="2065391" y="50425"/>
                  <a:pt x="2306638" y="0"/>
                </a:cubicBezTo>
                <a:cubicBezTo>
                  <a:pt x="2323022" y="109321"/>
                  <a:pt x="2268356" y="294314"/>
                  <a:pt x="2306638" y="369332"/>
                </a:cubicBezTo>
                <a:cubicBezTo>
                  <a:pt x="2076342" y="418031"/>
                  <a:pt x="1958694" y="352201"/>
                  <a:pt x="1776111" y="369332"/>
                </a:cubicBezTo>
                <a:cubicBezTo>
                  <a:pt x="1593528" y="386463"/>
                  <a:pt x="1348846" y="360659"/>
                  <a:pt x="1176385" y="369332"/>
                </a:cubicBezTo>
                <a:cubicBezTo>
                  <a:pt x="1003924" y="378005"/>
                  <a:pt x="795901" y="348998"/>
                  <a:pt x="599726" y="369332"/>
                </a:cubicBezTo>
                <a:cubicBezTo>
                  <a:pt x="403551" y="389666"/>
                  <a:pt x="224277" y="299861"/>
                  <a:pt x="0" y="369332"/>
                </a:cubicBezTo>
                <a:cubicBezTo>
                  <a:pt x="-19898" y="229885"/>
                  <a:pt x="41689" y="147228"/>
                  <a:pt x="0" y="0"/>
                </a:cubicBezTo>
                <a:close/>
              </a:path>
              <a:path w="2306638" h="369332" stroke="0" extrusionOk="0">
                <a:moveTo>
                  <a:pt x="0" y="0"/>
                </a:moveTo>
                <a:cubicBezTo>
                  <a:pt x="175557" y="-328"/>
                  <a:pt x="393324" y="35566"/>
                  <a:pt x="553593" y="0"/>
                </a:cubicBezTo>
                <a:cubicBezTo>
                  <a:pt x="713862" y="-35566"/>
                  <a:pt x="904364" y="15957"/>
                  <a:pt x="1176385" y="0"/>
                </a:cubicBezTo>
                <a:cubicBezTo>
                  <a:pt x="1448406" y="-15957"/>
                  <a:pt x="1507859" y="16384"/>
                  <a:pt x="1799178" y="0"/>
                </a:cubicBezTo>
                <a:cubicBezTo>
                  <a:pt x="2090497" y="-16384"/>
                  <a:pt x="2072949" y="4631"/>
                  <a:pt x="2306638" y="0"/>
                </a:cubicBezTo>
                <a:cubicBezTo>
                  <a:pt x="2348856" y="95489"/>
                  <a:pt x="2299849" y="190526"/>
                  <a:pt x="2306638" y="369332"/>
                </a:cubicBezTo>
                <a:cubicBezTo>
                  <a:pt x="2099319" y="400527"/>
                  <a:pt x="1864761" y="322711"/>
                  <a:pt x="1683846" y="369332"/>
                </a:cubicBezTo>
                <a:cubicBezTo>
                  <a:pt x="1502931" y="415953"/>
                  <a:pt x="1263496" y="363490"/>
                  <a:pt x="1084120" y="369332"/>
                </a:cubicBezTo>
                <a:cubicBezTo>
                  <a:pt x="904744" y="375174"/>
                  <a:pt x="773813" y="345035"/>
                  <a:pt x="530527" y="369332"/>
                </a:cubicBezTo>
                <a:cubicBezTo>
                  <a:pt x="287241" y="393629"/>
                  <a:pt x="109331" y="326726"/>
                  <a:pt x="0" y="369332"/>
                </a:cubicBezTo>
                <a:cubicBezTo>
                  <a:pt x="-43200" y="263249"/>
                  <a:pt x="11135" y="18329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748439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[44.0, 22.0, 11.0, 88.0]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7EF4D-09E2-48A4-94F9-B3FDDD8BBAD7}"/>
              </a:ext>
            </a:extLst>
          </p:cNvPr>
          <p:cNvSpPr/>
          <p:nvPr/>
        </p:nvSpPr>
        <p:spPr>
          <a:xfrm>
            <a:off x="6857026" y="4973433"/>
            <a:ext cx="2677646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del</a:t>
            </a:r>
            <a:r>
              <a:rPr lang="en-US" sz="2000" dirty="0"/>
              <a:t>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07DA9E-8FB3-4ABA-BABC-A28AB8F320E2}"/>
              </a:ext>
            </a:extLst>
          </p:cNvPr>
          <p:cNvSpPr/>
          <p:nvPr/>
        </p:nvSpPr>
        <p:spPr>
          <a:xfrm>
            <a:off x="410886" y="1601007"/>
            <a:ext cx="3144888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numbers = [40, 20, 10, 80]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D2AB1D-240A-4261-98C9-824BB56A6F93}"/>
              </a:ext>
            </a:extLst>
          </p:cNvPr>
          <p:cNvSpPr/>
          <p:nvPr/>
        </p:nvSpPr>
        <p:spPr>
          <a:xfrm>
            <a:off x="3795662" y="1635851"/>
            <a:ext cx="2210862" cy="369332"/>
          </a:xfrm>
          <a:custGeom>
            <a:avLst/>
            <a:gdLst>
              <a:gd name="connsiteX0" fmla="*/ 0 w 2210862"/>
              <a:gd name="connsiteY0" fmla="*/ 0 h 369332"/>
              <a:gd name="connsiteX1" fmla="*/ 530607 w 2210862"/>
              <a:gd name="connsiteY1" fmla="*/ 0 h 369332"/>
              <a:gd name="connsiteX2" fmla="*/ 1039105 w 2210862"/>
              <a:gd name="connsiteY2" fmla="*/ 0 h 369332"/>
              <a:gd name="connsiteX3" fmla="*/ 1569712 w 2210862"/>
              <a:gd name="connsiteY3" fmla="*/ 0 h 369332"/>
              <a:gd name="connsiteX4" fmla="*/ 2210862 w 2210862"/>
              <a:gd name="connsiteY4" fmla="*/ 0 h 369332"/>
              <a:gd name="connsiteX5" fmla="*/ 2210862 w 2210862"/>
              <a:gd name="connsiteY5" fmla="*/ 369332 h 369332"/>
              <a:gd name="connsiteX6" fmla="*/ 1658147 w 2210862"/>
              <a:gd name="connsiteY6" fmla="*/ 369332 h 369332"/>
              <a:gd name="connsiteX7" fmla="*/ 1171757 w 2210862"/>
              <a:gd name="connsiteY7" fmla="*/ 369332 h 369332"/>
              <a:gd name="connsiteX8" fmla="*/ 641150 w 2210862"/>
              <a:gd name="connsiteY8" fmla="*/ 369332 h 369332"/>
              <a:gd name="connsiteX9" fmla="*/ 0 w 2210862"/>
              <a:gd name="connsiteY9" fmla="*/ 369332 h 369332"/>
              <a:gd name="connsiteX10" fmla="*/ 0 w 221086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0862" h="369332" fill="none" extrusionOk="0">
                <a:moveTo>
                  <a:pt x="0" y="0"/>
                </a:moveTo>
                <a:cubicBezTo>
                  <a:pt x="138975" y="-29374"/>
                  <a:pt x="290013" y="27766"/>
                  <a:pt x="530607" y="0"/>
                </a:cubicBezTo>
                <a:cubicBezTo>
                  <a:pt x="771201" y="-27766"/>
                  <a:pt x="928932" y="50430"/>
                  <a:pt x="1039105" y="0"/>
                </a:cubicBezTo>
                <a:cubicBezTo>
                  <a:pt x="1149278" y="-50430"/>
                  <a:pt x="1361459" y="60280"/>
                  <a:pt x="1569712" y="0"/>
                </a:cubicBezTo>
                <a:cubicBezTo>
                  <a:pt x="1777965" y="-60280"/>
                  <a:pt x="1983792" y="53901"/>
                  <a:pt x="2210862" y="0"/>
                </a:cubicBezTo>
                <a:cubicBezTo>
                  <a:pt x="2243489" y="78880"/>
                  <a:pt x="2193137" y="263726"/>
                  <a:pt x="2210862" y="369332"/>
                </a:cubicBezTo>
                <a:cubicBezTo>
                  <a:pt x="1995830" y="388840"/>
                  <a:pt x="1920748" y="355493"/>
                  <a:pt x="1658147" y="369332"/>
                </a:cubicBezTo>
                <a:cubicBezTo>
                  <a:pt x="1395547" y="383171"/>
                  <a:pt x="1410704" y="314908"/>
                  <a:pt x="1171757" y="369332"/>
                </a:cubicBezTo>
                <a:cubicBezTo>
                  <a:pt x="932810" y="423756"/>
                  <a:pt x="778017" y="347208"/>
                  <a:pt x="641150" y="369332"/>
                </a:cubicBezTo>
                <a:cubicBezTo>
                  <a:pt x="504283" y="391456"/>
                  <a:pt x="249974" y="358503"/>
                  <a:pt x="0" y="369332"/>
                </a:cubicBezTo>
                <a:cubicBezTo>
                  <a:pt x="-34384" y="207585"/>
                  <a:pt x="27523" y="172029"/>
                  <a:pt x="0" y="0"/>
                </a:cubicBezTo>
                <a:close/>
              </a:path>
              <a:path w="2210862" h="369332" stroke="0" extrusionOk="0">
                <a:moveTo>
                  <a:pt x="0" y="0"/>
                </a:moveTo>
                <a:cubicBezTo>
                  <a:pt x="244563" y="-5801"/>
                  <a:pt x="324710" y="35155"/>
                  <a:pt x="508498" y="0"/>
                </a:cubicBezTo>
                <a:cubicBezTo>
                  <a:pt x="692286" y="-35155"/>
                  <a:pt x="894172" y="9362"/>
                  <a:pt x="1083322" y="0"/>
                </a:cubicBezTo>
                <a:cubicBezTo>
                  <a:pt x="1272472" y="-9362"/>
                  <a:pt x="1527392" y="61530"/>
                  <a:pt x="1658147" y="0"/>
                </a:cubicBezTo>
                <a:cubicBezTo>
                  <a:pt x="1788903" y="-61530"/>
                  <a:pt x="1952566" y="34803"/>
                  <a:pt x="2210862" y="0"/>
                </a:cubicBezTo>
                <a:cubicBezTo>
                  <a:pt x="2218512" y="176500"/>
                  <a:pt x="2192425" y="261478"/>
                  <a:pt x="2210862" y="369332"/>
                </a:cubicBezTo>
                <a:cubicBezTo>
                  <a:pt x="2075336" y="405575"/>
                  <a:pt x="1928865" y="347628"/>
                  <a:pt x="1658147" y="369332"/>
                </a:cubicBezTo>
                <a:cubicBezTo>
                  <a:pt x="1387430" y="391036"/>
                  <a:pt x="1285838" y="310167"/>
                  <a:pt x="1149648" y="369332"/>
                </a:cubicBezTo>
                <a:cubicBezTo>
                  <a:pt x="1013458" y="428497"/>
                  <a:pt x="738869" y="358013"/>
                  <a:pt x="596933" y="369332"/>
                </a:cubicBezTo>
                <a:cubicBezTo>
                  <a:pt x="454997" y="380651"/>
                  <a:pt x="158834" y="316732"/>
                  <a:pt x="0" y="369332"/>
                </a:cubicBezTo>
                <a:cubicBezTo>
                  <a:pt x="-27923" y="194374"/>
                  <a:pt x="14624" y="13801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[40, 20, 10, 80]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701195-1D3E-4972-A3EE-10CB8A54CB7E}"/>
              </a:ext>
            </a:extLst>
          </p:cNvPr>
          <p:cNvSpPr txBox="1"/>
          <p:nvPr/>
        </p:nvSpPr>
        <p:spPr>
          <a:xfrm>
            <a:off x="410886" y="1305109"/>
            <a:ext cx="13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Create a List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61390-AC2E-4ADF-997C-C1DD44D6DB8B}"/>
              </a:ext>
            </a:extLst>
          </p:cNvPr>
          <p:cNvSpPr txBox="1"/>
          <p:nvPr/>
        </p:nvSpPr>
        <p:spPr>
          <a:xfrm>
            <a:off x="6857026" y="1287408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Update all elements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6D0BF4-F1F4-4028-B891-77C68A670CE1}"/>
              </a:ext>
            </a:extLst>
          </p:cNvPr>
          <p:cNvSpPr txBox="1"/>
          <p:nvPr/>
        </p:nvSpPr>
        <p:spPr>
          <a:xfrm>
            <a:off x="6857026" y="464456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the entire List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DC541-C6C9-42F2-8200-3ED3B0DFEACC}"/>
              </a:ext>
            </a:extLst>
          </p:cNvPr>
          <p:cNvSpPr txBox="1"/>
          <p:nvPr/>
        </p:nvSpPr>
        <p:spPr>
          <a:xfrm>
            <a:off x="6836005" y="5709580"/>
            <a:ext cx="265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an element in a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5BE624-74A8-4424-BEDB-A72A13133E29}"/>
              </a:ext>
            </a:extLst>
          </p:cNvPr>
          <p:cNvSpPr txBox="1"/>
          <p:nvPr/>
        </p:nvSpPr>
        <p:spPr>
          <a:xfrm>
            <a:off x="220717" y="817123"/>
            <a:ext cx="1133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62A6EF-72EF-44F8-A9F1-1D5A91AF5D8C}"/>
              </a:ext>
            </a:extLst>
          </p:cNvPr>
          <p:cNvSpPr txBox="1"/>
          <p:nvPr/>
        </p:nvSpPr>
        <p:spPr>
          <a:xfrm>
            <a:off x="220717" y="2398930"/>
            <a:ext cx="88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6B8B5-7587-4D1A-A83E-5B8A4A73949C}"/>
              </a:ext>
            </a:extLst>
          </p:cNvPr>
          <p:cNvSpPr txBox="1"/>
          <p:nvPr/>
        </p:nvSpPr>
        <p:spPr>
          <a:xfrm>
            <a:off x="6521669" y="817123"/>
            <a:ext cx="120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307F7C-F6B3-4987-BC45-50C0750D1352}"/>
              </a:ext>
            </a:extLst>
          </p:cNvPr>
          <p:cNvSpPr txBox="1"/>
          <p:nvPr/>
        </p:nvSpPr>
        <p:spPr>
          <a:xfrm>
            <a:off x="6521669" y="415415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DELETE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92FD3B-D012-4568-9D52-6DDB806189AA}"/>
              </a:ext>
            </a:extLst>
          </p:cNvPr>
          <p:cNvCxnSpPr>
            <a:cxnSpLocks/>
          </p:cNvCxnSpPr>
          <p:nvPr/>
        </p:nvCxnSpPr>
        <p:spPr>
          <a:xfrm>
            <a:off x="189185" y="2280745"/>
            <a:ext cx="6159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B64FB-E655-43B5-ACCD-EF62743BE753}"/>
              </a:ext>
            </a:extLst>
          </p:cNvPr>
          <p:cNvCxnSpPr/>
          <p:nvPr/>
        </p:nvCxnSpPr>
        <p:spPr>
          <a:xfrm>
            <a:off x="6358759" y="987972"/>
            <a:ext cx="0" cy="5633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6AD56F-9598-4B34-BD59-BDDF1964CAAD}"/>
              </a:ext>
            </a:extLst>
          </p:cNvPr>
          <p:cNvCxnSpPr>
            <a:cxnSpLocks/>
          </p:cNvCxnSpPr>
          <p:nvPr/>
        </p:nvCxnSpPr>
        <p:spPr>
          <a:xfrm>
            <a:off x="6374524" y="3967655"/>
            <a:ext cx="5617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55358D4-C0DB-471A-A904-33766947B079}"/>
              </a:ext>
            </a:extLst>
          </p:cNvPr>
          <p:cNvSpPr txBox="1"/>
          <p:nvPr/>
        </p:nvSpPr>
        <p:spPr>
          <a:xfrm>
            <a:off x="374100" y="5055254"/>
            <a:ext cx="33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Read </a:t>
            </a:r>
            <a:r>
              <a:rPr lang="en-US" i="1" dirty="0"/>
              <a:t>an entire List – using WHILE</a:t>
            </a:r>
            <a:endParaRPr lang="en-US" sz="18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8DFFCC-EB35-46F2-B57B-C961DD64CC13}"/>
              </a:ext>
            </a:extLst>
          </p:cNvPr>
          <p:cNvSpPr txBox="1"/>
          <p:nvPr/>
        </p:nvSpPr>
        <p:spPr>
          <a:xfrm>
            <a:off x="6840814" y="3204269"/>
            <a:ext cx="180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* Cannot update a List with a FOR loop</a:t>
            </a:r>
          </a:p>
        </p:txBody>
      </p:sp>
    </p:spTree>
    <p:extLst>
      <p:ext uri="{BB962C8B-B14F-4D97-AF65-F5344CB8AC3E}">
        <p14:creationId xmlns:p14="http://schemas.microsoft.com/office/powerpoint/2010/main" val="34728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List (CRUD Processing)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0FF51-2088-4AA2-BD63-440DC16EF461}"/>
              </a:ext>
            </a:extLst>
          </p:cNvPr>
          <p:cNvSpPr txBox="1"/>
          <p:nvPr/>
        </p:nvSpPr>
        <p:spPr>
          <a:xfrm>
            <a:off x="6624320" y="1534160"/>
            <a:ext cx="387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Write code to display the following: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836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Ch7-Ex01-CRUD-List.py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06CFE-F1A3-4F97-A8FF-E6964FEBCC79}"/>
              </a:ext>
            </a:extLst>
          </p:cNvPr>
          <p:cNvSpPr txBox="1"/>
          <p:nvPr/>
        </p:nvSpPr>
        <p:spPr>
          <a:xfrm>
            <a:off x="457200" y="1635760"/>
            <a:ext cx="4917440" cy="42780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#Ch7-Ex01-CRUD-List.py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#</a:t>
            </a:r>
            <a:r>
              <a:rPr lang="en-US" sz="1600" b="1" dirty="0"/>
              <a:t>CREATE</a:t>
            </a:r>
            <a:r>
              <a:rPr lang="en-US" sz="1600" dirty="0"/>
              <a:t> a list </a:t>
            </a:r>
          </a:p>
          <a:p>
            <a:r>
              <a:rPr lang="en-US" sz="1600" dirty="0"/>
              <a:t>'Texas', 'Oklahoma', 'Arkansas', 'Louisiana', 'New Mexico'</a:t>
            </a:r>
          </a:p>
          <a:p>
            <a:endParaRPr lang="en-US" sz="1600" dirty="0"/>
          </a:p>
          <a:p>
            <a:r>
              <a:rPr lang="en-US" sz="1600" dirty="0"/>
              <a:t>#</a:t>
            </a:r>
            <a:r>
              <a:rPr lang="en-US" sz="1600" b="1" dirty="0"/>
              <a:t>READ</a:t>
            </a:r>
            <a:r>
              <a:rPr lang="en-US" sz="1600" dirty="0"/>
              <a:t> - loop to display each state on a different line </a:t>
            </a:r>
          </a:p>
          <a:p>
            <a:endParaRPr lang="en-US" sz="1600" dirty="0"/>
          </a:p>
          <a:p>
            <a:r>
              <a:rPr lang="en-US" sz="1600" dirty="0"/>
              <a:t>#</a:t>
            </a:r>
            <a:r>
              <a:rPr lang="en-US" sz="1600" b="1" dirty="0"/>
              <a:t>UPDATE</a:t>
            </a:r>
            <a:r>
              <a:rPr lang="en-US" sz="1600" dirty="0"/>
              <a:t> - loop to update each state by concatenating “, USA” to the end of each value </a:t>
            </a:r>
          </a:p>
          <a:p>
            <a:endParaRPr lang="en-US" sz="1600" dirty="0"/>
          </a:p>
          <a:p>
            <a:r>
              <a:rPr lang="en-US" sz="1600" dirty="0"/>
              <a:t>#</a:t>
            </a:r>
            <a:r>
              <a:rPr lang="en-US" sz="1600" b="1" dirty="0"/>
              <a:t>Display</a:t>
            </a:r>
            <a:r>
              <a:rPr lang="en-US" sz="1600" dirty="0"/>
              <a:t> the list (as is) </a:t>
            </a:r>
          </a:p>
          <a:p>
            <a:endParaRPr lang="en-US" sz="1600" dirty="0"/>
          </a:p>
          <a:p>
            <a:r>
              <a:rPr lang="en-US" sz="1600" dirty="0"/>
              <a:t>#</a:t>
            </a:r>
            <a:r>
              <a:rPr lang="en-US" sz="1600" b="1" dirty="0"/>
              <a:t>DELETE</a:t>
            </a:r>
            <a:r>
              <a:rPr lang="en-US" sz="1600" dirty="0"/>
              <a:t> the list – note: this is not necessary (as it will be deleted automatically from memory once our function ends)</a:t>
            </a:r>
          </a:p>
          <a:p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4E6257-4865-474F-8E5D-D559B72D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"/>
          <a:stretch/>
        </p:blipFill>
        <p:spPr>
          <a:xfrm>
            <a:off x="5882640" y="2621279"/>
            <a:ext cx="6065520" cy="13838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6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359EE-4553-4DC9-A6A2-301E497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785AD-F9B1-4239-A661-8CCA2D21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FB368-24C2-4B48-9952-45ACBEBDA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Tuples are similar </a:t>
            </a:r>
            <a:r>
              <a:rPr lang="en-US" dirty="0">
                <a:solidFill>
                  <a:schemeClr val="tx1"/>
                </a:solidFill>
              </a:rPr>
              <a:t>to Lists except </a:t>
            </a:r>
            <a:r>
              <a:rPr lang="en-US" sz="2400" b="1" dirty="0">
                <a:solidFill>
                  <a:schemeClr val="tx1"/>
                </a:solidFill>
              </a:rPr>
              <a:t>Tuples are </a:t>
            </a:r>
            <a:r>
              <a:rPr lang="en-US" sz="2400" b="1" i="1" dirty="0">
                <a:solidFill>
                  <a:schemeClr val="tx1"/>
                </a:solidFill>
              </a:rPr>
              <a:t>immutable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Immutable</a:t>
            </a:r>
            <a:r>
              <a:rPr lang="en-US" dirty="0">
                <a:solidFill>
                  <a:schemeClr val="tx1"/>
                </a:solidFill>
              </a:rPr>
              <a:t> – i.e. once created </a:t>
            </a:r>
            <a:r>
              <a:rPr lang="en-US" sz="2000" dirty="0">
                <a:solidFill>
                  <a:schemeClr val="tx1"/>
                </a:solidFill>
              </a:rPr>
              <a:t>there elements cannot be updated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Will use parentheses to define tuples instead of brackets.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3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F6-0063-48B9-8A53-DE2C161C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 – a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557C8-0A72-4951-9D37-36E0D8C3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42DB-687D-4E28-8C4F-A7695FAB70CA}"/>
              </a:ext>
            </a:extLst>
          </p:cNvPr>
          <p:cNvSpPr/>
          <p:nvPr/>
        </p:nvSpPr>
        <p:spPr>
          <a:xfrm>
            <a:off x="410886" y="3058631"/>
            <a:ext cx="31496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num =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2000" b="1" dirty="0"/>
              <a:t>]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F6141-E5BD-4A31-A4F3-901B5B327206}"/>
              </a:ext>
            </a:extLst>
          </p:cNvPr>
          <p:cNvSpPr txBox="1"/>
          <p:nvPr/>
        </p:nvSpPr>
        <p:spPr>
          <a:xfrm>
            <a:off x="410886" y="2743820"/>
            <a:ext cx="18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Read one element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AD86A9-A4F2-4BCA-8325-0A4E9A3BAC7A}"/>
              </a:ext>
            </a:extLst>
          </p:cNvPr>
          <p:cNvSpPr/>
          <p:nvPr/>
        </p:nvSpPr>
        <p:spPr>
          <a:xfrm>
            <a:off x="3795662" y="3093475"/>
            <a:ext cx="409086" cy="338554"/>
          </a:xfrm>
          <a:custGeom>
            <a:avLst/>
            <a:gdLst>
              <a:gd name="connsiteX0" fmla="*/ 0 w 409086"/>
              <a:gd name="connsiteY0" fmla="*/ 0 h 338554"/>
              <a:gd name="connsiteX1" fmla="*/ 409086 w 409086"/>
              <a:gd name="connsiteY1" fmla="*/ 0 h 338554"/>
              <a:gd name="connsiteX2" fmla="*/ 409086 w 409086"/>
              <a:gd name="connsiteY2" fmla="*/ 338554 h 338554"/>
              <a:gd name="connsiteX3" fmla="*/ 0 w 409086"/>
              <a:gd name="connsiteY3" fmla="*/ 338554 h 338554"/>
              <a:gd name="connsiteX4" fmla="*/ 0 w 409086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86" h="338554" fill="none" extrusionOk="0">
                <a:moveTo>
                  <a:pt x="0" y="0"/>
                </a:moveTo>
                <a:cubicBezTo>
                  <a:pt x="112672" y="-48103"/>
                  <a:pt x="292836" y="19587"/>
                  <a:pt x="409086" y="0"/>
                </a:cubicBezTo>
                <a:cubicBezTo>
                  <a:pt x="432322" y="166382"/>
                  <a:pt x="403487" y="251580"/>
                  <a:pt x="409086" y="338554"/>
                </a:cubicBezTo>
                <a:cubicBezTo>
                  <a:pt x="327269" y="341065"/>
                  <a:pt x="172507" y="333076"/>
                  <a:pt x="0" y="338554"/>
                </a:cubicBezTo>
                <a:cubicBezTo>
                  <a:pt x="-39195" y="224118"/>
                  <a:pt x="19794" y="117498"/>
                  <a:pt x="0" y="0"/>
                </a:cubicBezTo>
                <a:close/>
              </a:path>
              <a:path w="409086" h="338554" stroke="0" extrusionOk="0">
                <a:moveTo>
                  <a:pt x="0" y="0"/>
                </a:moveTo>
                <a:cubicBezTo>
                  <a:pt x="129459" y="-38883"/>
                  <a:pt x="314745" y="43052"/>
                  <a:pt x="409086" y="0"/>
                </a:cubicBezTo>
                <a:cubicBezTo>
                  <a:pt x="419118" y="94124"/>
                  <a:pt x="382368" y="172879"/>
                  <a:pt x="409086" y="338554"/>
                </a:cubicBezTo>
                <a:cubicBezTo>
                  <a:pt x="306637" y="360679"/>
                  <a:pt x="191678" y="315896"/>
                  <a:pt x="0" y="338554"/>
                </a:cubicBezTo>
                <a:cubicBezTo>
                  <a:pt x="-36674" y="213407"/>
                  <a:pt x="39432" y="12887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63576-D94B-409B-887A-247BE13325A6}"/>
              </a:ext>
            </a:extLst>
          </p:cNvPr>
          <p:cNvSpPr/>
          <p:nvPr/>
        </p:nvSpPr>
        <p:spPr>
          <a:xfrm>
            <a:off x="410886" y="4137629"/>
            <a:ext cx="3163824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for num in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: </a:t>
            </a:r>
          </a:p>
          <a:p>
            <a:r>
              <a:rPr lang="en-US" sz="2000" dirty="0"/>
              <a:t>    print(</a:t>
            </a:r>
            <a:r>
              <a:rPr lang="en-US" sz="2000" b="1" dirty="0"/>
              <a:t>num</a:t>
            </a:r>
            <a:r>
              <a:rPr lang="en-US" sz="2000" dirty="0"/>
              <a:t>)</a:t>
            </a:r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5F315-25B6-4A5B-BE12-E95DAEE5D7AD}"/>
              </a:ext>
            </a:extLst>
          </p:cNvPr>
          <p:cNvSpPr/>
          <p:nvPr/>
        </p:nvSpPr>
        <p:spPr>
          <a:xfrm>
            <a:off x="3795662" y="3952963"/>
            <a:ext cx="409086" cy="1077218"/>
          </a:xfrm>
          <a:custGeom>
            <a:avLst/>
            <a:gdLst>
              <a:gd name="connsiteX0" fmla="*/ 0 w 409086"/>
              <a:gd name="connsiteY0" fmla="*/ 0 h 1077218"/>
              <a:gd name="connsiteX1" fmla="*/ 409086 w 409086"/>
              <a:gd name="connsiteY1" fmla="*/ 0 h 1077218"/>
              <a:gd name="connsiteX2" fmla="*/ 409086 w 409086"/>
              <a:gd name="connsiteY2" fmla="*/ 549381 h 1077218"/>
              <a:gd name="connsiteX3" fmla="*/ 409086 w 409086"/>
              <a:gd name="connsiteY3" fmla="*/ 1077218 h 1077218"/>
              <a:gd name="connsiteX4" fmla="*/ 0 w 409086"/>
              <a:gd name="connsiteY4" fmla="*/ 1077218 h 1077218"/>
              <a:gd name="connsiteX5" fmla="*/ 0 w 409086"/>
              <a:gd name="connsiteY5" fmla="*/ 538609 h 1077218"/>
              <a:gd name="connsiteX6" fmla="*/ 0 w 409086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6" h="1077218" fill="none" extrusionOk="0">
                <a:moveTo>
                  <a:pt x="0" y="0"/>
                </a:moveTo>
                <a:cubicBezTo>
                  <a:pt x="181823" y="-42497"/>
                  <a:pt x="263783" y="41312"/>
                  <a:pt x="409086" y="0"/>
                </a:cubicBezTo>
                <a:cubicBezTo>
                  <a:pt x="429366" y="259977"/>
                  <a:pt x="345395" y="323174"/>
                  <a:pt x="409086" y="549381"/>
                </a:cubicBezTo>
                <a:cubicBezTo>
                  <a:pt x="472777" y="775588"/>
                  <a:pt x="346329" y="845433"/>
                  <a:pt x="409086" y="1077218"/>
                </a:cubicBezTo>
                <a:cubicBezTo>
                  <a:pt x="307591" y="1086432"/>
                  <a:pt x="83957" y="1042739"/>
                  <a:pt x="0" y="1077218"/>
                </a:cubicBezTo>
                <a:cubicBezTo>
                  <a:pt x="-58278" y="877645"/>
                  <a:pt x="5981" y="739673"/>
                  <a:pt x="0" y="538609"/>
                </a:cubicBezTo>
                <a:cubicBezTo>
                  <a:pt x="-5981" y="337545"/>
                  <a:pt x="2076" y="203181"/>
                  <a:pt x="0" y="0"/>
                </a:cubicBezTo>
                <a:close/>
              </a:path>
              <a:path w="409086" h="1077218" stroke="0" extrusionOk="0">
                <a:moveTo>
                  <a:pt x="0" y="0"/>
                </a:moveTo>
                <a:cubicBezTo>
                  <a:pt x="129459" y="-38883"/>
                  <a:pt x="314745" y="43052"/>
                  <a:pt x="409086" y="0"/>
                </a:cubicBezTo>
                <a:cubicBezTo>
                  <a:pt x="474495" y="144281"/>
                  <a:pt x="372143" y="331671"/>
                  <a:pt x="409086" y="549381"/>
                </a:cubicBezTo>
                <a:cubicBezTo>
                  <a:pt x="446029" y="767091"/>
                  <a:pt x="393447" y="940478"/>
                  <a:pt x="409086" y="1077218"/>
                </a:cubicBezTo>
                <a:cubicBezTo>
                  <a:pt x="288138" y="1085570"/>
                  <a:pt x="134112" y="1071402"/>
                  <a:pt x="0" y="1077218"/>
                </a:cubicBezTo>
                <a:cubicBezTo>
                  <a:pt x="-13887" y="935153"/>
                  <a:pt x="14390" y="763580"/>
                  <a:pt x="0" y="517065"/>
                </a:cubicBezTo>
                <a:cubicBezTo>
                  <a:pt x="-14390" y="270550"/>
                  <a:pt x="55727" y="15850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4AF3-9E4A-4FE2-A72C-B044E9060230}"/>
              </a:ext>
            </a:extLst>
          </p:cNvPr>
          <p:cNvSpPr txBox="1"/>
          <p:nvPr/>
        </p:nvSpPr>
        <p:spPr>
          <a:xfrm>
            <a:off x="410886" y="3820289"/>
            <a:ext cx="32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Read </a:t>
            </a:r>
            <a:r>
              <a:rPr lang="en-US" i="1" dirty="0"/>
              <a:t>an entire Tuple – using FOR</a:t>
            </a:r>
            <a:endParaRPr lang="en-US" sz="1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2DB1E-FF3D-4C90-A483-0173EA35962D}"/>
              </a:ext>
            </a:extLst>
          </p:cNvPr>
          <p:cNvSpPr txBox="1"/>
          <p:nvPr/>
        </p:nvSpPr>
        <p:spPr>
          <a:xfrm>
            <a:off x="6972192" y="6036807"/>
            <a:ext cx="49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* Cannot update a Tuple since they are immutable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77B023-734A-4B46-A332-A269E84C6F98}"/>
              </a:ext>
            </a:extLst>
          </p:cNvPr>
          <p:cNvSpPr/>
          <p:nvPr/>
        </p:nvSpPr>
        <p:spPr>
          <a:xfrm>
            <a:off x="431647" y="5384226"/>
            <a:ext cx="3125602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    </a:t>
            </a:r>
          </a:p>
          <a:p>
            <a:r>
              <a:rPr lang="en-US" sz="2000" b="1" dirty="0"/>
              <a:t>while </a:t>
            </a:r>
            <a:r>
              <a:rPr lang="en-US" sz="2000" b="1" dirty="0" err="1"/>
              <a:t>i</a:t>
            </a:r>
            <a:r>
              <a:rPr lang="en-US" sz="2000" b="1" dirty="0"/>
              <a:t> &lt; </a:t>
            </a:r>
            <a:r>
              <a:rPr lang="en-US" sz="2000" b="1" dirty="0" err="1">
                <a:solidFill>
                  <a:srgbClr val="00B0F0"/>
                </a:solidFill>
              </a:rPr>
              <a:t>len</a:t>
            </a:r>
            <a:r>
              <a:rPr lang="en-US" sz="2000" b="1" dirty="0"/>
              <a:t>(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):</a:t>
            </a:r>
          </a:p>
          <a:p>
            <a:r>
              <a:rPr lang="en-US" sz="2000" dirty="0"/>
              <a:t>    print(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[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/>
              <a:t>]</a:t>
            </a:r>
            <a:r>
              <a:rPr lang="en-US" sz="2000" dirty="0"/>
              <a:t>)</a:t>
            </a:r>
            <a:endParaRPr lang="en-US" sz="2000" b="1" dirty="0"/>
          </a:p>
          <a:p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 +=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50F4D-4CF4-4F70-A8FF-AA8AD9BA1A5C}"/>
              </a:ext>
            </a:extLst>
          </p:cNvPr>
          <p:cNvSpPr/>
          <p:nvPr/>
        </p:nvSpPr>
        <p:spPr>
          <a:xfrm>
            <a:off x="3756753" y="5507336"/>
            <a:ext cx="409086" cy="1077218"/>
          </a:xfrm>
          <a:custGeom>
            <a:avLst/>
            <a:gdLst>
              <a:gd name="connsiteX0" fmla="*/ 0 w 409086"/>
              <a:gd name="connsiteY0" fmla="*/ 0 h 1077218"/>
              <a:gd name="connsiteX1" fmla="*/ 409086 w 409086"/>
              <a:gd name="connsiteY1" fmla="*/ 0 h 1077218"/>
              <a:gd name="connsiteX2" fmla="*/ 409086 w 409086"/>
              <a:gd name="connsiteY2" fmla="*/ 549381 h 1077218"/>
              <a:gd name="connsiteX3" fmla="*/ 409086 w 409086"/>
              <a:gd name="connsiteY3" fmla="*/ 1077218 h 1077218"/>
              <a:gd name="connsiteX4" fmla="*/ 0 w 409086"/>
              <a:gd name="connsiteY4" fmla="*/ 1077218 h 1077218"/>
              <a:gd name="connsiteX5" fmla="*/ 0 w 409086"/>
              <a:gd name="connsiteY5" fmla="*/ 538609 h 1077218"/>
              <a:gd name="connsiteX6" fmla="*/ 0 w 409086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86" h="1077218" fill="none" extrusionOk="0">
                <a:moveTo>
                  <a:pt x="0" y="0"/>
                </a:moveTo>
                <a:cubicBezTo>
                  <a:pt x="181823" y="-42497"/>
                  <a:pt x="263783" y="41312"/>
                  <a:pt x="409086" y="0"/>
                </a:cubicBezTo>
                <a:cubicBezTo>
                  <a:pt x="429366" y="259977"/>
                  <a:pt x="345395" y="323174"/>
                  <a:pt x="409086" y="549381"/>
                </a:cubicBezTo>
                <a:cubicBezTo>
                  <a:pt x="472777" y="775588"/>
                  <a:pt x="346329" y="845433"/>
                  <a:pt x="409086" y="1077218"/>
                </a:cubicBezTo>
                <a:cubicBezTo>
                  <a:pt x="307591" y="1086432"/>
                  <a:pt x="83957" y="1042739"/>
                  <a:pt x="0" y="1077218"/>
                </a:cubicBezTo>
                <a:cubicBezTo>
                  <a:pt x="-58278" y="877645"/>
                  <a:pt x="5981" y="739673"/>
                  <a:pt x="0" y="538609"/>
                </a:cubicBezTo>
                <a:cubicBezTo>
                  <a:pt x="-5981" y="337545"/>
                  <a:pt x="2076" y="203181"/>
                  <a:pt x="0" y="0"/>
                </a:cubicBezTo>
                <a:close/>
              </a:path>
              <a:path w="409086" h="1077218" stroke="0" extrusionOk="0">
                <a:moveTo>
                  <a:pt x="0" y="0"/>
                </a:moveTo>
                <a:cubicBezTo>
                  <a:pt x="129459" y="-38883"/>
                  <a:pt x="314745" y="43052"/>
                  <a:pt x="409086" y="0"/>
                </a:cubicBezTo>
                <a:cubicBezTo>
                  <a:pt x="474495" y="144281"/>
                  <a:pt x="372143" y="331671"/>
                  <a:pt x="409086" y="549381"/>
                </a:cubicBezTo>
                <a:cubicBezTo>
                  <a:pt x="446029" y="767091"/>
                  <a:pt x="393447" y="940478"/>
                  <a:pt x="409086" y="1077218"/>
                </a:cubicBezTo>
                <a:cubicBezTo>
                  <a:pt x="288138" y="1085570"/>
                  <a:pt x="134112" y="1071402"/>
                  <a:pt x="0" y="1077218"/>
                </a:cubicBezTo>
                <a:cubicBezTo>
                  <a:pt x="-13887" y="935153"/>
                  <a:pt x="14390" y="763580"/>
                  <a:pt x="0" y="517065"/>
                </a:cubicBezTo>
                <a:cubicBezTo>
                  <a:pt x="-14390" y="270550"/>
                  <a:pt x="55727" y="15850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7EF4D-09E2-48A4-94F9-B3FDDD8BBAD7}"/>
              </a:ext>
            </a:extLst>
          </p:cNvPr>
          <p:cNvSpPr/>
          <p:nvPr/>
        </p:nvSpPr>
        <p:spPr>
          <a:xfrm>
            <a:off x="6857026" y="4973433"/>
            <a:ext cx="2677646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del</a:t>
            </a:r>
            <a:r>
              <a:rPr lang="en-US" sz="2000" dirty="0"/>
              <a:t>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07DA9E-8FB3-4ABA-BABC-A28AB8F320E2}"/>
              </a:ext>
            </a:extLst>
          </p:cNvPr>
          <p:cNvSpPr/>
          <p:nvPr/>
        </p:nvSpPr>
        <p:spPr>
          <a:xfrm>
            <a:off x="410886" y="1601007"/>
            <a:ext cx="3144888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numbers = (40, 20, 10, 80)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D2AB1D-240A-4261-98C9-824BB56A6F93}"/>
              </a:ext>
            </a:extLst>
          </p:cNvPr>
          <p:cNvSpPr/>
          <p:nvPr/>
        </p:nvSpPr>
        <p:spPr>
          <a:xfrm>
            <a:off x="3795662" y="1635851"/>
            <a:ext cx="2210862" cy="369332"/>
          </a:xfrm>
          <a:custGeom>
            <a:avLst/>
            <a:gdLst>
              <a:gd name="connsiteX0" fmla="*/ 0 w 2210862"/>
              <a:gd name="connsiteY0" fmla="*/ 0 h 369332"/>
              <a:gd name="connsiteX1" fmla="*/ 530607 w 2210862"/>
              <a:gd name="connsiteY1" fmla="*/ 0 h 369332"/>
              <a:gd name="connsiteX2" fmla="*/ 1039105 w 2210862"/>
              <a:gd name="connsiteY2" fmla="*/ 0 h 369332"/>
              <a:gd name="connsiteX3" fmla="*/ 1569712 w 2210862"/>
              <a:gd name="connsiteY3" fmla="*/ 0 h 369332"/>
              <a:gd name="connsiteX4" fmla="*/ 2210862 w 2210862"/>
              <a:gd name="connsiteY4" fmla="*/ 0 h 369332"/>
              <a:gd name="connsiteX5" fmla="*/ 2210862 w 2210862"/>
              <a:gd name="connsiteY5" fmla="*/ 369332 h 369332"/>
              <a:gd name="connsiteX6" fmla="*/ 1658147 w 2210862"/>
              <a:gd name="connsiteY6" fmla="*/ 369332 h 369332"/>
              <a:gd name="connsiteX7" fmla="*/ 1171757 w 2210862"/>
              <a:gd name="connsiteY7" fmla="*/ 369332 h 369332"/>
              <a:gd name="connsiteX8" fmla="*/ 641150 w 2210862"/>
              <a:gd name="connsiteY8" fmla="*/ 369332 h 369332"/>
              <a:gd name="connsiteX9" fmla="*/ 0 w 2210862"/>
              <a:gd name="connsiteY9" fmla="*/ 369332 h 369332"/>
              <a:gd name="connsiteX10" fmla="*/ 0 w 221086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0862" h="369332" fill="none" extrusionOk="0">
                <a:moveTo>
                  <a:pt x="0" y="0"/>
                </a:moveTo>
                <a:cubicBezTo>
                  <a:pt x="138975" y="-29374"/>
                  <a:pt x="290013" y="27766"/>
                  <a:pt x="530607" y="0"/>
                </a:cubicBezTo>
                <a:cubicBezTo>
                  <a:pt x="771201" y="-27766"/>
                  <a:pt x="928932" y="50430"/>
                  <a:pt x="1039105" y="0"/>
                </a:cubicBezTo>
                <a:cubicBezTo>
                  <a:pt x="1149278" y="-50430"/>
                  <a:pt x="1361459" y="60280"/>
                  <a:pt x="1569712" y="0"/>
                </a:cubicBezTo>
                <a:cubicBezTo>
                  <a:pt x="1777965" y="-60280"/>
                  <a:pt x="1983792" y="53901"/>
                  <a:pt x="2210862" y="0"/>
                </a:cubicBezTo>
                <a:cubicBezTo>
                  <a:pt x="2243489" y="78880"/>
                  <a:pt x="2193137" y="263726"/>
                  <a:pt x="2210862" y="369332"/>
                </a:cubicBezTo>
                <a:cubicBezTo>
                  <a:pt x="1995830" y="388840"/>
                  <a:pt x="1920748" y="355493"/>
                  <a:pt x="1658147" y="369332"/>
                </a:cubicBezTo>
                <a:cubicBezTo>
                  <a:pt x="1395547" y="383171"/>
                  <a:pt x="1410704" y="314908"/>
                  <a:pt x="1171757" y="369332"/>
                </a:cubicBezTo>
                <a:cubicBezTo>
                  <a:pt x="932810" y="423756"/>
                  <a:pt x="778017" y="347208"/>
                  <a:pt x="641150" y="369332"/>
                </a:cubicBezTo>
                <a:cubicBezTo>
                  <a:pt x="504283" y="391456"/>
                  <a:pt x="249974" y="358503"/>
                  <a:pt x="0" y="369332"/>
                </a:cubicBezTo>
                <a:cubicBezTo>
                  <a:pt x="-34384" y="207585"/>
                  <a:pt x="27523" y="172029"/>
                  <a:pt x="0" y="0"/>
                </a:cubicBezTo>
                <a:close/>
              </a:path>
              <a:path w="2210862" h="369332" stroke="0" extrusionOk="0">
                <a:moveTo>
                  <a:pt x="0" y="0"/>
                </a:moveTo>
                <a:cubicBezTo>
                  <a:pt x="244563" y="-5801"/>
                  <a:pt x="324710" y="35155"/>
                  <a:pt x="508498" y="0"/>
                </a:cubicBezTo>
                <a:cubicBezTo>
                  <a:pt x="692286" y="-35155"/>
                  <a:pt x="894172" y="9362"/>
                  <a:pt x="1083322" y="0"/>
                </a:cubicBezTo>
                <a:cubicBezTo>
                  <a:pt x="1272472" y="-9362"/>
                  <a:pt x="1527392" y="61530"/>
                  <a:pt x="1658147" y="0"/>
                </a:cubicBezTo>
                <a:cubicBezTo>
                  <a:pt x="1788903" y="-61530"/>
                  <a:pt x="1952566" y="34803"/>
                  <a:pt x="2210862" y="0"/>
                </a:cubicBezTo>
                <a:cubicBezTo>
                  <a:pt x="2218512" y="176500"/>
                  <a:pt x="2192425" y="261478"/>
                  <a:pt x="2210862" y="369332"/>
                </a:cubicBezTo>
                <a:cubicBezTo>
                  <a:pt x="2075336" y="405575"/>
                  <a:pt x="1928865" y="347628"/>
                  <a:pt x="1658147" y="369332"/>
                </a:cubicBezTo>
                <a:cubicBezTo>
                  <a:pt x="1387430" y="391036"/>
                  <a:pt x="1285838" y="310167"/>
                  <a:pt x="1149648" y="369332"/>
                </a:cubicBezTo>
                <a:cubicBezTo>
                  <a:pt x="1013458" y="428497"/>
                  <a:pt x="738869" y="358013"/>
                  <a:pt x="596933" y="369332"/>
                </a:cubicBezTo>
                <a:cubicBezTo>
                  <a:pt x="454997" y="380651"/>
                  <a:pt x="158834" y="316732"/>
                  <a:pt x="0" y="369332"/>
                </a:cubicBezTo>
                <a:cubicBezTo>
                  <a:pt x="-27923" y="194374"/>
                  <a:pt x="14624" y="13801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(40, 20, 10, 80)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701195-1D3E-4972-A3EE-10CB8A54CB7E}"/>
              </a:ext>
            </a:extLst>
          </p:cNvPr>
          <p:cNvSpPr txBox="1"/>
          <p:nvPr/>
        </p:nvSpPr>
        <p:spPr>
          <a:xfrm>
            <a:off x="410886" y="1305109"/>
            <a:ext cx="15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Create a Tuple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6D0BF4-F1F4-4028-B891-77C68A670CE1}"/>
              </a:ext>
            </a:extLst>
          </p:cNvPr>
          <p:cNvSpPr txBox="1"/>
          <p:nvPr/>
        </p:nvSpPr>
        <p:spPr>
          <a:xfrm>
            <a:off x="6857026" y="4644566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the entire Tuple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DC541-C6C9-42F2-8200-3ED3B0DFEACC}"/>
              </a:ext>
            </a:extLst>
          </p:cNvPr>
          <p:cNvSpPr txBox="1"/>
          <p:nvPr/>
        </p:nvSpPr>
        <p:spPr>
          <a:xfrm>
            <a:off x="6836005" y="5709580"/>
            <a:ext cx="28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an element in a Tuple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5BE624-74A8-4424-BEDB-A72A13133E29}"/>
              </a:ext>
            </a:extLst>
          </p:cNvPr>
          <p:cNvSpPr txBox="1"/>
          <p:nvPr/>
        </p:nvSpPr>
        <p:spPr>
          <a:xfrm>
            <a:off x="220717" y="817123"/>
            <a:ext cx="1133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62A6EF-72EF-44F8-A9F1-1D5A91AF5D8C}"/>
              </a:ext>
            </a:extLst>
          </p:cNvPr>
          <p:cNvSpPr txBox="1"/>
          <p:nvPr/>
        </p:nvSpPr>
        <p:spPr>
          <a:xfrm>
            <a:off x="220717" y="2398930"/>
            <a:ext cx="88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6B8B5-7587-4D1A-A83E-5B8A4A73949C}"/>
              </a:ext>
            </a:extLst>
          </p:cNvPr>
          <p:cNvSpPr txBox="1"/>
          <p:nvPr/>
        </p:nvSpPr>
        <p:spPr>
          <a:xfrm>
            <a:off x="6521669" y="1147323"/>
            <a:ext cx="120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307F7C-F6B3-4987-BC45-50C0750D1352}"/>
              </a:ext>
            </a:extLst>
          </p:cNvPr>
          <p:cNvSpPr txBox="1"/>
          <p:nvPr/>
        </p:nvSpPr>
        <p:spPr>
          <a:xfrm>
            <a:off x="6521669" y="415415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DELETE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92FD3B-D012-4568-9D52-6DDB806189AA}"/>
              </a:ext>
            </a:extLst>
          </p:cNvPr>
          <p:cNvCxnSpPr>
            <a:cxnSpLocks/>
          </p:cNvCxnSpPr>
          <p:nvPr/>
        </p:nvCxnSpPr>
        <p:spPr>
          <a:xfrm>
            <a:off x="189185" y="2280745"/>
            <a:ext cx="6159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B64FB-E655-43B5-ACCD-EF62743BE753}"/>
              </a:ext>
            </a:extLst>
          </p:cNvPr>
          <p:cNvCxnSpPr/>
          <p:nvPr/>
        </p:nvCxnSpPr>
        <p:spPr>
          <a:xfrm>
            <a:off x="6358759" y="987972"/>
            <a:ext cx="0" cy="5633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6AD56F-9598-4B34-BD59-BDDF1964CAAD}"/>
              </a:ext>
            </a:extLst>
          </p:cNvPr>
          <p:cNvCxnSpPr>
            <a:cxnSpLocks/>
          </p:cNvCxnSpPr>
          <p:nvPr/>
        </p:nvCxnSpPr>
        <p:spPr>
          <a:xfrm>
            <a:off x="6374524" y="3967655"/>
            <a:ext cx="5617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55358D4-C0DB-471A-A904-33766947B079}"/>
              </a:ext>
            </a:extLst>
          </p:cNvPr>
          <p:cNvSpPr txBox="1"/>
          <p:nvPr/>
        </p:nvSpPr>
        <p:spPr>
          <a:xfrm>
            <a:off x="374100" y="505525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Read </a:t>
            </a:r>
            <a:r>
              <a:rPr lang="en-US" i="1" dirty="0"/>
              <a:t>an entire Tuple – using WHILE</a:t>
            </a:r>
            <a:endParaRPr lang="en-US" sz="18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8DFFCC-EB35-46F2-B57B-C961DD64CC13}"/>
              </a:ext>
            </a:extLst>
          </p:cNvPr>
          <p:cNvSpPr txBox="1"/>
          <p:nvPr/>
        </p:nvSpPr>
        <p:spPr>
          <a:xfrm>
            <a:off x="6788261" y="1737200"/>
            <a:ext cx="487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* Cannot update a Tuple since they are immutable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5BADB9-355B-45F1-82AD-5E84A054A72D}"/>
              </a:ext>
            </a:extLst>
          </p:cNvPr>
          <p:cNvGrpSpPr/>
          <p:nvPr/>
        </p:nvGrpSpPr>
        <p:grpSpPr>
          <a:xfrm>
            <a:off x="7485664" y="152400"/>
            <a:ext cx="4299935" cy="968177"/>
            <a:chOff x="7485664" y="279400"/>
            <a:chExt cx="4299935" cy="9681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CD1044-BAE3-473D-9140-059A5EE7A0D4}"/>
                </a:ext>
              </a:extLst>
            </p:cNvPr>
            <p:cNvSpPr txBox="1"/>
            <p:nvPr/>
          </p:nvSpPr>
          <p:spPr>
            <a:xfrm>
              <a:off x="8940800" y="2794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0     1     2     3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5D047-7983-413F-89FA-62989F812FF7}"/>
                </a:ext>
              </a:extLst>
            </p:cNvPr>
            <p:cNvSpPr txBox="1"/>
            <p:nvPr/>
          </p:nvSpPr>
          <p:spPr>
            <a:xfrm>
              <a:off x="9080500" y="939800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   -3    -2    -1 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432642-6C26-4649-A2B9-74A6B7556E61}"/>
                </a:ext>
              </a:extLst>
            </p:cNvPr>
            <p:cNvSpPr/>
            <p:nvPr/>
          </p:nvSpPr>
          <p:spPr>
            <a:xfrm>
              <a:off x="7485664" y="549394"/>
              <a:ext cx="4299935" cy="40011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numbers = </a:t>
              </a:r>
              <a:r>
                <a:rPr lang="en-US" sz="2000" b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40, 20, 10, 80</a:t>
              </a:r>
              <a:r>
                <a:rPr lang="en-US" sz="2000" b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19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E6-8443-4CAE-8D29-E6FAB1D7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FYI only…. Warning: Creating a Tuple with only one Element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9DD7D-F3F0-42DE-B89B-9A8B567A92F3}"/>
              </a:ext>
            </a:extLst>
          </p:cNvPr>
          <p:cNvSpPr/>
          <p:nvPr/>
        </p:nvSpPr>
        <p:spPr>
          <a:xfrm>
            <a:off x="934720" y="2033816"/>
            <a:ext cx="3119120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my_tuple</a:t>
            </a:r>
            <a:r>
              <a:rPr lang="en-US" sz="2000" dirty="0"/>
              <a:t> = ('A')</a:t>
            </a:r>
          </a:p>
          <a:p>
            <a:r>
              <a:rPr lang="en-US" sz="2000" dirty="0"/>
              <a:t>print(</a:t>
            </a:r>
            <a:r>
              <a:rPr lang="en-US" sz="2000" b="1" dirty="0">
                <a:highlight>
                  <a:srgbClr val="EFE5F7"/>
                </a:highlight>
              </a:rPr>
              <a:t>type</a:t>
            </a:r>
            <a:r>
              <a:rPr lang="en-US" sz="2000" dirty="0"/>
              <a:t>(</a:t>
            </a:r>
            <a:r>
              <a:rPr lang="en-US" sz="2000" dirty="0" err="1"/>
              <a:t>my_tuple</a:t>
            </a:r>
            <a:r>
              <a:rPr lang="en-US" sz="2000" dirty="0"/>
              <a:t>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3B4989-3A9C-4053-BCC0-1F226C94927F}"/>
              </a:ext>
            </a:extLst>
          </p:cNvPr>
          <p:cNvGrpSpPr/>
          <p:nvPr/>
        </p:nvGrpSpPr>
        <p:grpSpPr>
          <a:xfrm>
            <a:off x="1330960" y="3241040"/>
            <a:ext cx="6065520" cy="2693879"/>
            <a:chOff x="1330960" y="3241040"/>
            <a:chExt cx="6065520" cy="26938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E66C9-D369-4E66-BC3C-2158E0EB78B9}"/>
                </a:ext>
              </a:extLst>
            </p:cNvPr>
            <p:cNvSpPr txBox="1"/>
            <p:nvPr/>
          </p:nvSpPr>
          <p:spPr>
            <a:xfrm>
              <a:off x="1330960" y="3241040"/>
              <a:ext cx="248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Solution: Add a comma!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D448E7-E1DB-48AA-8ADD-854E7D554073}"/>
                </a:ext>
              </a:extLst>
            </p:cNvPr>
            <p:cNvSpPr txBox="1"/>
            <p:nvPr/>
          </p:nvSpPr>
          <p:spPr>
            <a:xfrm>
              <a:off x="1371600" y="4551680"/>
              <a:ext cx="2208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…Even with variables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2AC973-8778-4D3D-AAE1-E593F0BDF783}"/>
                </a:ext>
              </a:extLst>
            </p:cNvPr>
            <p:cNvSpPr/>
            <p:nvPr/>
          </p:nvSpPr>
          <p:spPr>
            <a:xfrm>
              <a:off x="1371600" y="3608616"/>
              <a:ext cx="3119120" cy="70788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my_tuple</a:t>
              </a:r>
              <a:r>
                <a:rPr lang="en-US" sz="2000" dirty="0"/>
                <a:t> = ('A'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FFFF00"/>
                  </a:highlight>
                </a:rPr>
                <a:t>,</a:t>
              </a:r>
              <a:r>
                <a:rPr lang="en-US" sz="2000" dirty="0"/>
                <a:t>)</a:t>
              </a:r>
            </a:p>
            <a:p>
              <a:r>
                <a:rPr lang="en-US" sz="2000" dirty="0"/>
                <a:t>print(</a:t>
              </a:r>
              <a:r>
                <a:rPr lang="en-US" sz="2000" b="1" dirty="0">
                  <a:highlight>
                    <a:srgbClr val="EFE5F7"/>
                  </a:highlight>
                </a:rPr>
                <a:t>type</a:t>
              </a:r>
              <a:r>
                <a:rPr lang="en-US" sz="2000" dirty="0"/>
                <a:t>(</a:t>
              </a:r>
              <a:r>
                <a:rPr lang="en-US" sz="2000" dirty="0" err="1"/>
                <a:t>my_tuple</a:t>
              </a:r>
              <a:r>
                <a:rPr lang="en-US" sz="2000" dirty="0"/>
                <a:t>))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72DE0C-690F-4FB9-BF68-1333857967BE}"/>
                </a:ext>
              </a:extLst>
            </p:cNvPr>
            <p:cNvSpPr/>
            <p:nvPr/>
          </p:nvSpPr>
          <p:spPr>
            <a:xfrm>
              <a:off x="5486400" y="3762504"/>
              <a:ext cx="1910080" cy="400110"/>
            </a:xfrm>
            <a:custGeom>
              <a:avLst/>
              <a:gdLst>
                <a:gd name="connsiteX0" fmla="*/ 0 w 1910080"/>
                <a:gd name="connsiteY0" fmla="*/ 0 h 400110"/>
                <a:gd name="connsiteX1" fmla="*/ 420218 w 1910080"/>
                <a:gd name="connsiteY1" fmla="*/ 0 h 400110"/>
                <a:gd name="connsiteX2" fmla="*/ 878637 w 1910080"/>
                <a:gd name="connsiteY2" fmla="*/ 0 h 400110"/>
                <a:gd name="connsiteX3" fmla="*/ 1298854 w 1910080"/>
                <a:gd name="connsiteY3" fmla="*/ 0 h 400110"/>
                <a:gd name="connsiteX4" fmla="*/ 1910080 w 1910080"/>
                <a:gd name="connsiteY4" fmla="*/ 0 h 400110"/>
                <a:gd name="connsiteX5" fmla="*/ 1910080 w 1910080"/>
                <a:gd name="connsiteY5" fmla="*/ 400110 h 400110"/>
                <a:gd name="connsiteX6" fmla="*/ 1413459 w 1910080"/>
                <a:gd name="connsiteY6" fmla="*/ 400110 h 400110"/>
                <a:gd name="connsiteX7" fmla="*/ 916838 w 1910080"/>
                <a:gd name="connsiteY7" fmla="*/ 400110 h 400110"/>
                <a:gd name="connsiteX8" fmla="*/ 496621 w 1910080"/>
                <a:gd name="connsiteY8" fmla="*/ 400110 h 400110"/>
                <a:gd name="connsiteX9" fmla="*/ 0 w 1910080"/>
                <a:gd name="connsiteY9" fmla="*/ 400110 h 400110"/>
                <a:gd name="connsiteX10" fmla="*/ 0 w 1910080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0080" h="400110" fill="none" extrusionOk="0">
                  <a:moveTo>
                    <a:pt x="0" y="0"/>
                  </a:moveTo>
                  <a:cubicBezTo>
                    <a:pt x="146794" y="-50001"/>
                    <a:pt x="241773" y="6284"/>
                    <a:pt x="420218" y="0"/>
                  </a:cubicBezTo>
                  <a:cubicBezTo>
                    <a:pt x="598663" y="-6284"/>
                    <a:pt x="671367" y="10111"/>
                    <a:pt x="878637" y="0"/>
                  </a:cubicBezTo>
                  <a:cubicBezTo>
                    <a:pt x="1085907" y="-10111"/>
                    <a:pt x="1182316" y="24797"/>
                    <a:pt x="1298854" y="0"/>
                  </a:cubicBezTo>
                  <a:cubicBezTo>
                    <a:pt x="1415392" y="-24797"/>
                    <a:pt x="1728526" y="71981"/>
                    <a:pt x="1910080" y="0"/>
                  </a:cubicBezTo>
                  <a:cubicBezTo>
                    <a:pt x="1947035" y="157015"/>
                    <a:pt x="1900891" y="211266"/>
                    <a:pt x="1910080" y="400110"/>
                  </a:cubicBezTo>
                  <a:cubicBezTo>
                    <a:pt x="1698492" y="450278"/>
                    <a:pt x="1614717" y="396627"/>
                    <a:pt x="1413459" y="400110"/>
                  </a:cubicBezTo>
                  <a:cubicBezTo>
                    <a:pt x="1212201" y="403593"/>
                    <a:pt x="1133447" y="379374"/>
                    <a:pt x="916838" y="400110"/>
                  </a:cubicBezTo>
                  <a:cubicBezTo>
                    <a:pt x="700229" y="420846"/>
                    <a:pt x="598853" y="389577"/>
                    <a:pt x="496621" y="400110"/>
                  </a:cubicBezTo>
                  <a:cubicBezTo>
                    <a:pt x="394389" y="410643"/>
                    <a:pt x="219900" y="388582"/>
                    <a:pt x="0" y="400110"/>
                  </a:cubicBezTo>
                  <a:cubicBezTo>
                    <a:pt x="-21245" y="210650"/>
                    <a:pt x="11544" y="111162"/>
                    <a:pt x="0" y="0"/>
                  </a:cubicBezTo>
                  <a:close/>
                </a:path>
                <a:path w="1910080" h="400110" stroke="0" extrusionOk="0">
                  <a:moveTo>
                    <a:pt x="0" y="0"/>
                  </a:moveTo>
                  <a:cubicBezTo>
                    <a:pt x="176621" y="-16529"/>
                    <a:pt x="249629" y="19181"/>
                    <a:pt x="439318" y="0"/>
                  </a:cubicBezTo>
                  <a:cubicBezTo>
                    <a:pt x="629007" y="-19181"/>
                    <a:pt x="832798" y="23365"/>
                    <a:pt x="935939" y="0"/>
                  </a:cubicBezTo>
                  <a:cubicBezTo>
                    <a:pt x="1039080" y="-23365"/>
                    <a:pt x="1212225" y="42307"/>
                    <a:pt x="1394358" y="0"/>
                  </a:cubicBezTo>
                  <a:cubicBezTo>
                    <a:pt x="1576491" y="-42307"/>
                    <a:pt x="1727861" y="29755"/>
                    <a:pt x="1910080" y="0"/>
                  </a:cubicBezTo>
                  <a:cubicBezTo>
                    <a:pt x="1947486" y="146896"/>
                    <a:pt x="1884091" y="224078"/>
                    <a:pt x="1910080" y="400110"/>
                  </a:cubicBezTo>
                  <a:cubicBezTo>
                    <a:pt x="1785628" y="448990"/>
                    <a:pt x="1649000" y="382324"/>
                    <a:pt x="1432560" y="400110"/>
                  </a:cubicBezTo>
                  <a:cubicBezTo>
                    <a:pt x="1216120" y="417896"/>
                    <a:pt x="1103817" y="363660"/>
                    <a:pt x="974141" y="400110"/>
                  </a:cubicBezTo>
                  <a:cubicBezTo>
                    <a:pt x="844465" y="436560"/>
                    <a:pt x="743987" y="373076"/>
                    <a:pt x="553923" y="400110"/>
                  </a:cubicBezTo>
                  <a:cubicBezTo>
                    <a:pt x="363859" y="427144"/>
                    <a:pt x="258975" y="370139"/>
                    <a:pt x="0" y="400110"/>
                  </a:cubicBezTo>
                  <a:cubicBezTo>
                    <a:pt x="-1119" y="302997"/>
                    <a:pt x="42033" y="188306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5990847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&lt;class '</a:t>
              </a:r>
              <a:r>
                <a:rPr lang="en-US" sz="2000" b="1" dirty="0">
                  <a:solidFill>
                    <a:srgbClr val="C00000"/>
                  </a:solidFill>
                </a:rPr>
                <a:t>tuple</a:t>
              </a:r>
              <a:r>
                <a:rPr lang="en-US" sz="2000" dirty="0"/>
                <a:t>'&gt;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3C079-A6A9-45E5-9D22-C90FA1AFB649}"/>
                </a:ext>
              </a:extLst>
            </p:cNvPr>
            <p:cNvSpPr/>
            <p:nvPr/>
          </p:nvSpPr>
          <p:spPr>
            <a:xfrm>
              <a:off x="1381760" y="4919256"/>
              <a:ext cx="3119120" cy="10156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var = 'A'</a:t>
              </a:r>
            </a:p>
            <a:p>
              <a:r>
                <a:rPr lang="en-US" sz="2000" dirty="0" err="1"/>
                <a:t>my_tuple</a:t>
              </a:r>
              <a:r>
                <a:rPr lang="en-US" sz="2000" dirty="0"/>
                <a:t> = (var</a:t>
              </a:r>
              <a:r>
                <a:rPr lang="en-US" sz="2000" b="1" dirty="0">
                  <a:solidFill>
                    <a:srgbClr val="C00000"/>
                  </a:solidFill>
                  <a:highlight>
                    <a:srgbClr val="FFFF00"/>
                  </a:highlight>
                </a:rPr>
                <a:t>,</a:t>
              </a:r>
              <a:r>
                <a:rPr lang="en-US" sz="2000" dirty="0"/>
                <a:t>)</a:t>
              </a:r>
            </a:p>
            <a:p>
              <a:r>
                <a:rPr lang="en-US" sz="2000" dirty="0"/>
                <a:t>print('C:', </a:t>
              </a:r>
              <a:r>
                <a:rPr lang="en-US" sz="2000" b="1" dirty="0">
                  <a:highlight>
                    <a:srgbClr val="EFE5F7"/>
                  </a:highlight>
                </a:rPr>
                <a:t>type</a:t>
              </a:r>
              <a:r>
                <a:rPr lang="en-US" sz="2000" dirty="0"/>
                <a:t>(</a:t>
              </a:r>
              <a:r>
                <a:rPr lang="en-US" sz="2000" dirty="0" err="1"/>
                <a:t>my_tuple</a:t>
              </a:r>
              <a:r>
                <a:rPr lang="en-US" sz="2000" dirty="0"/>
                <a:t>))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9407BD-277E-4FE4-A1DA-7462226E7A26}"/>
                </a:ext>
              </a:extLst>
            </p:cNvPr>
            <p:cNvSpPr/>
            <p:nvPr/>
          </p:nvSpPr>
          <p:spPr>
            <a:xfrm>
              <a:off x="5486400" y="5227032"/>
              <a:ext cx="1910080" cy="400110"/>
            </a:xfrm>
            <a:custGeom>
              <a:avLst/>
              <a:gdLst>
                <a:gd name="connsiteX0" fmla="*/ 0 w 1910080"/>
                <a:gd name="connsiteY0" fmla="*/ 0 h 400110"/>
                <a:gd name="connsiteX1" fmla="*/ 420218 w 1910080"/>
                <a:gd name="connsiteY1" fmla="*/ 0 h 400110"/>
                <a:gd name="connsiteX2" fmla="*/ 878637 w 1910080"/>
                <a:gd name="connsiteY2" fmla="*/ 0 h 400110"/>
                <a:gd name="connsiteX3" fmla="*/ 1298854 w 1910080"/>
                <a:gd name="connsiteY3" fmla="*/ 0 h 400110"/>
                <a:gd name="connsiteX4" fmla="*/ 1910080 w 1910080"/>
                <a:gd name="connsiteY4" fmla="*/ 0 h 400110"/>
                <a:gd name="connsiteX5" fmla="*/ 1910080 w 1910080"/>
                <a:gd name="connsiteY5" fmla="*/ 400110 h 400110"/>
                <a:gd name="connsiteX6" fmla="*/ 1413459 w 1910080"/>
                <a:gd name="connsiteY6" fmla="*/ 400110 h 400110"/>
                <a:gd name="connsiteX7" fmla="*/ 916838 w 1910080"/>
                <a:gd name="connsiteY7" fmla="*/ 400110 h 400110"/>
                <a:gd name="connsiteX8" fmla="*/ 496621 w 1910080"/>
                <a:gd name="connsiteY8" fmla="*/ 400110 h 400110"/>
                <a:gd name="connsiteX9" fmla="*/ 0 w 1910080"/>
                <a:gd name="connsiteY9" fmla="*/ 400110 h 400110"/>
                <a:gd name="connsiteX10" fmla="*/ 0 w 1910080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0080" h="400110" fill="none" extrusionOk="0">
                  <a:moveTo>
                    <a:pt x="0" y="0"/>
                  </a:moveTo>
                  <a:cubicBezTo>
                    <a:pt x="146794" y="-50001"/>
                    <a:pt x="241773" y="6284"/>
                    <a:pt x="420218" y="0"/>
                  </a:cubicBezTo>
                  <a:cubicBezTo>
                    <a:pt x="598663" y="-6284"/>
                    <a:pt x="671367" y="10111"/>
                    <a:pt x="878637" y="0"/>
                  </a:cubicBezTo>
                  <a:cubicBezTo>
                    <a:pt x="1085907" y="-10111"/>
                    <a:pt x="1182316" y="24797"/>
                    <a:pt x="1298854" y="0"/>
                  </a:cubicBezTo>
                  <a:cubicBezTo>
                    <a:pt x="1415392" y="-24797"/>
                    <a:pt x="1728526" y="71981"/>
                    <a:pt x="1910080" y="0"/>
                  </a:cubicBezTo>
                  <a:cubicBezTo>
                    <a:pt x="1947035" y="157015"/>
                    <a:pt x="1900891" y="211266"/>
                    <a:pt x="1910080" y="400110"/>
                  </a:cubicBezTo>
                  <a:cubicBezTo>
                    <a:pt x="1698492" y="450278"/>
                    <a:pt x="1614717" y="396627"/>
                    <a:pt x="1413459" y="400110"/>
                  </a:cubicBezTo>
                  <a:cubicBezTo>
                    <a:pt x="1212201" y="403593"/>
                    <a:pt x="1133447" y="379374"/>
                    <a:pt x="916838" y="400110"/>
                  </a:cubicBezTo>
                  <a:cubicBezTo>
                    <a:pt x="700229" y="420846"/>
                    <a:pt x="598853" y="389577"/>
                    <a:pt x="496621" y="400110"/>
                  </a:cubicBezTo>
                  <a:cubicBezTo>
                    <a:pt x="394389" y="410643"/>
                    <a:pt x="219900" y="388582"/>
                    <a:pt x="0" y="400110"/>
                  </a:cubicBezTo>
                  <a:cubicBezTo>
                    <a:pt x="-21245" y="210650"/>
                    <a:pt x="11544" y="111162"/>
                    <a:pt x="0" y="0"/>
                  </a:cubicBezTo>
                  <a:close/>
                </a:path>
                <a:path w="1910080" h="400110" stroke="0" extrusionOk="0">
                  <a:moveTo>
                    <a:pt x="0" y="0"/>
                  </a:moveTo>
                  <a:cubicBezTo>
                    <a:pt x="176621" y="-16529"/>
                    <a:pt x="249629" y="19181"/>
                    <a:pt x="439318" y="0"/>
                  </a:cubicBezTo>
                  <a:cubicBezTo>
                    <a:pt x="629007" y="-19181"/>
                    <a:pt x="832798" y="23365"/>
                    <a:pt x="935939" y="0"/>
                  </a:cubicBezTo>
                  <a:cubicBezTo>
                    <a:pt x="1039080" y="-23365"/>
                    <a:pt x="1212225" y="42307"/>
                    <a:pt x="1394358" y="0"/>
                  </a:cubicBezTo>
                  <a:cubicBezTo>
                    <a:pt x="1576491" y="-42307"/>
                    <a:pt x="1727861" y="29755"/>
                    <a:pt x="1910080" y="0"/>
                  </a:cubicBezTo>
                  <a:cubicBezTo>
                    <a:pt x="1947486" y="146896"/>
                    <a:pt x="1884091" y="224078"/>
                    <a:pt x="1910080" y="400110"/>
                  </a:cubicBezTo>
                  <a:cubicBezTo>
                    <a:pt x="1785628" y="448990"/>
                    <a:pt x="1649000" y="382324"/>
                    <a:pt x="1432560" y="400110"/>
                  </a:cubicBezTo>
                  <a:cubicBezTo>
                    <a:pt x="1216120" y="417896"/>
                    <a:pt x="1103817" y="363660"/>
                    <a:pt x="974141" y="400110"/>
                  </a:cubicBezTo>
                  <a:cubicBezTo>
                    <a:pt x="844465" y="436560"/>
                    <a:pt x="743987" y="373076"/>
                    <a:pt x="553923" y="400110"/>
                  </a:cubicBezTo>
                  <a:cubicBezTo>
                    <a:pt x="363859" y="427144"/>
                    <a:pt x="258975" y="370139"/>
                    <a:pt x="0" y="400110"/>
                  </a:cubicBezTo>
                  <a:cubicBezTo>
                    <a:pt x="-1119" y="302997"/>
                    <a:pt x="42033" y="188306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5990847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C: &lt;class '</a:t>
              </a:r>
              <a:r>
                <a:rPr lang="en-US" sz="2000" b="1" dirty="0">
                  <a:solidFill>
                    <a:srgbClr val="C00000"/>
                  </a:solidFill>
                </a:rPr>
                <a:t>tuple</a:t>
              </a:r>
              <a:r>
                <a:rPr lang="en-US" sz="2000" dirty="0"/>
                <a:t>'&gt;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8DDB9-FC58-4AFB-A8F4-0CF79BC1EE42}"/>
              </a:ext>
            </a:extLst>
          </p:cNvPr>
          <p:cNvSpPr/>
          <p:nvPr/>
        </p:nvSpPr>
        <p:spPr>
          <a:xfrm>
            <a:off x="5486400" y="2168872"/>
            <a:ext cx="1910080" cy="400110"/>
          </a:xfrm>
          <a:custGeom>
            <a:avLst/>
            <a:gdLst>
              <a:gd name="connsiteX0" fmla="*/ 0 w 1910080"/>
              <a:gd name="connsiteY0" fmla="*/ 0 h 400110"/>
              <a:gd name="connsiteX1" fmla="*/ 420218 w 1910080"/>
              <a:gd name="connsiteY1" fmla="*/ 0 h 400110"/>
              <a:gd name="connsiteX2" fmla="*/ 878637 w 1910080"/>
              <a:gd name="connsiteY2" fmla="*/ 0 h 400110"/>
              <a:gd name="connsiteX3" fmla="*/ 1298854 w 1910080"/>
              <a:gd name="connsiteY3" fmla="*/ 0 h 400110"/>
              <a:gd name="connsiteX4" fmla="*/ 1910080 w 1910080"/>
              <a:gd name="connsiteY4" fmla="*/ 0 h 400110"/>
              <a:gd name="connsiteX5" fmla="*/ 1910080 w 1910080"/>
              <a:gd name="connsiteY5" fmla="*/ 400110 h 400110"/>
              <a:gd name="connsiteX6" fmla="*/ 1413459 w 1910080"/>
              <a:gd name="connsiteY6" fmla="*/ 400110 h 400110"/>
              <a:gd name="connsiteX7" fmla="*/ 916838 w 1910080"/>
              <a:gd name="connsiteY7" fmla="*/ 400110 h 400110"/>
              <a:gd name="connsiteX8" fmla="*/ 496621 w 1910080"/>
              <a:gd name="connsiteY8" fmla="*/ 400110 h 400110"/>
              <a:gd name="connsiteX9" fmla="*/ 0 w 1910080"/>
              <a:gd name="connsiteY9" fmla="*/ 400110 h 400110"/>
              <a:gd name="connsiteX10" fmla="*/ 0 w 1910080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0080" h="400110" fill="none" extrusionOk="0">
                <a:moveTo>
                  <a:pt x="0" y="0"/>
                </a:moveTo>
                <a:cubicBezTo>
                  <a:pt x="146794" y="-50001"/>
                  <a:pt x="241773" y="6284"/>
                  <a:pt x="420218" y="0"/>
                </a:cubicBezTo>
                <a:cubicBezTo>
                  <a:pt x="598663" y="-6284"/>
                  <a:pt x="671367" y="10111"/>
                  <a:pt x="878637" y="0"/>
                </a:cubicBezTo>
                <a:cubicBezTo>
                  <a:pt x="1085907" y="-10111"/>
                  <a:pt x="1182316" y="24797"/>
                  <a:pt x="1298854" y="0"/>
                </a:cubicBezTo>
                <a:cubicBezTo>
                  <a:pt x="1415392" y="-24797"/>
                  <a:pt x="1728526" y="71981"/>
                  <a:pt x="1910080" y="0"/>
                </a:cubicBezTo>
                <a:cubicBezTo>
                  <a:pt x="1947035" y="157015"/>
                  <a:pt x="1900891" y="211266"/>
                  <a:pt x="1910080" y="400110"/>
                </a:cubicBezTo>
                <a:cubicBezTo>
                  <a:pt x="1698492" y="450278"/>
                  <a:pt x="1614717" y="396627"/>
                  <a:pt x="1413459" y="400110"/>
                </a:cubicBezTo>
                <a:cubicBezTo>
                  <a:pt x="1212201" y="403593"/>
                  <a:pt x="1133447" y="379374"/>
                  <a:pt x="916838" y="400110"/>
                </a:cubicBezTo>
                <a:cubicBezTo>
                  <a:pt x="700229" y="420846"/>
                  <a:pt x="598853" y="389577"/>
                  <a:pt x="496621" y="400110"/>
                </a:cubicBezTo>
                <a:cubicBezTo>
                  <a:pt x="394389" y="410643"/>
                  <a:pt x="219900" y="388582"/>
                  <a:pt x="0" y="400110"/>
                </a:cubicBezTo>
                <a:cubicBezTo>
                  <a:pt x="-21245" y="210650"/>
                  <a:pt x="11544" y="111162"/>
                  <a:pt x="0" y="0"/>
                </a:cubicBezTo>
                <a:close/>
              </a:path>
              <a:path w="1910080" h="400110" stroke="0" extrusionOk="0">
                <a:moveTo>
                  <a:pt x="0" y="0"/>
                </a:moveTo>
                <a:cubicBezTo>
                  <a:pt x="176621" y="-16529"/>
                  <a:pt x="249629" y="19181"/>
                  <a:pt x="439318" y="0"/>
                </a:cubicBezTo>
                <a:cubicBezTo>
                  <a:pt x="629007" y="-19181"/>
                  <a:pt x="832798" y="23365"/>
                  <a:pt x="935939" y="0"/>
                </a:cubicBezTo>
                <a:cubicBezTo>
                  <a:pt x="1039080" y="-23365"/>
                  <a:pt x="1212225" y="42307"/>
                  <a:pt x="1394358" y="0"/>
                </a:cubicBezTo>
                <a:cubicBezTo>
                  <a:pt x="1576491" y="-42307"/>
                  <a:pt x="1727861" y="29755"/>
                  <a:pt x="1910080" y="0"/>
                </a:cubicBezTo>
                <a:cubicBezTo>
                  <a:pt x="1947486" y="146896"/>
                  <a:pt x="1884091" y="224078"/>
                  <a:pt x="1910080" y="400110"/>
                </a:cubicBezTo>
                <a:cubicBezTo>
                  <a:pt x="1785628" y="448990"/>
                  <a:pt x="1649000" y="382324"/>
                  <a:pt x="1432560" y="400110"/>
                </a:cubicBezTo>
                <a:cubicBezTo>
                  <a:pt x="1216120" y="417896"/>
                  <a:pt x="1103817" y="363660"/>
                  <a:pt x="974141" y="400110"/>
                </a:cubicBezTo>
                <a:cubicBezTo>
                  <a:pt x="844465" y="436560"/>
                  <a:pt x="743987" y="373076"/>
                  <a:pt x="553923" y="400110"/>
                </a:cubicBezTo>
                <a:cubicBezTo>
                  <a:pt x="363859" y="427144"/>
                  <a:pt x="258975" y="370139"/>
                  <a:pt x="0" y="400110"/>
                </a:cubicBezTo>
                <a:cubicBezTo>
                  <a:pt x="-1119" y="302997"/>
                  <a:pt x="42033" y="18830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000" dirty="0"/>
              <a:t>&lt;class </a:t>
            </a:r>
            <a:r>
              <a:rPr lang="en-US" sz="2000" b="1" dirty="0"/>
              <a:t>'</a:t>
            </a:r>
            <a:r>
              <a:rPr lang="en-US" sz="2000" b="1" dirty="0">
                <a:solidFill>
                  <a:srgbClr val="C00000"/>
                </a:solidFill>
              </a:rPr>
              <a:t>str</a:t>
            </a:r>
            <a:r>
              <a:rPr lang="en-US" sz="2000" dirty="0"/>
              <a:t>'&gt;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ED18CE-19C8-4714-BBA4-486FE43A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15663-5643-4DC7-A196-9E056A568DC5}"/>
              </a:ext>
            </a:extLst>
          </p:cNvPr>
          <p:cNvGrpSpPr/>
          <p:nvPr/>
        </p:nvGrpSpPr>
        <p:grpSpPr>
          <a:xfrm>
            <a:off x="7193280" y="2077730"/>
            <a:ext cx="3830320" cy="646331"/>
            <a:chOff x="7721600" y="2250450"/>
            <a:chExt cx="3830320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8AF927-0F61-431E-A330-EE6A9CC0D405}"/>
                </a:ext>
              </a:extLst>
            </p:cNvPr>
            <p:cNvSpPr txBox="1"/>
            <p:nvPr/>
          </p:nvSpPr>
          <p:spPr>
            <a:xfrm>
              <a:off x="8473440" y="2250450"/>
              <a:ext cx="3078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Oops, we intended to create a </a:t>
              </a:r>
              <a:r>
                <a:rPr lang="en-US" b="1" dirty="0">
                  <a:solidFill>
                    <a:srgbClr val="C00000"/>
                  </a:solidFill>
                </a:rPr>
                <a:t>tuple</a:t>
              </a:r>
              <a:r>
                <a:rPr lang="en-US" dirty="0">
                  <a:solidFill>
                    <a:srgbClr val="C00000"/>
                  </a:solidFill>
                </a:rPr>
                <a:t> with one element!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532CA8-B31F-482A-BC81-F8B042C9D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1600" y="2573615"/>
              <a:ext cx="701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010D67-CC55-4086-96DF-F580A37D33AB}"/>
              </a:ext>
            </a:extLst>
          </p:cNvPr>
          <p:cNvGrpSpPr/>
          <p:nvPr/>
        </p:nvGrpSpPr>
        <p:grpSpPr>
          <a:xfrm>
            <a:off x="8910320" y="3525520"/>
            <a:ext cx="2611120" cy="750031"/>
            <a:chOff x="7589520" y="2993909"/>
            <a:chExt cx="2611120" cy="7500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EA4CE3-F8DC-4356-AC1E-FC87B0D58779}"/>
                </a:ext>
              </a:extLst>
            </p:cNvPr>
            <p:cNvSpPr txBox="1"/>
            <p:nvPr/>
          </p:nvSpPr>
          <p:spPr>
            <a:xfrm>
              <a:off x="7589520" y="3220720"/>
              <a:ext cx="2611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Do not forget that you can test this even faster in the Shell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E665B1A-B5AA-4B1A-B6F4-44B267318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5240" y="2993909"/>
              <a:ext cx="0" cy="1703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8F4E8D-41A6-4379-9C8A-BEBF03902191}"/>
              </a:ext>
            </a:extLst>
          </p:cNvPr>
          <p:cNvSpPr txBox="1"/>
          <p:nvPr/>
        </p:nvSpPr>
        <p:spPr>
          <a:xfrm>
            <a:off x="467360" y="965200"/>
            <a:ext cx="527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issue </a:t>
            </a:r>
            <a:r>
              <a:rPr lang="en-US" b="1" dirty="0" err="1"/>
              <a:t>ony</a:t>
            </a:r>
            <a:r>
              <a:rPr lang="en-US" b="1" dirty="0"/>
              <a:t> happens with tuples and not with lists!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25FF1-7118-4188-A493-F97B37A9DEDD}"/>
              </a:ext>
            </a:extLst>
          </p:cNvPr>
          <p:cNvSpPr txBox="1"/>
          <p:nvPr/>
        </p:nvSpPr>
        <p:spPr>
          <a:xfrm>
            <a:off x="477520" y="1574800"/>
            <a:ext cx="357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Creating a tuple with only 1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0E6BB6-531E-418F-BD81-75589E1D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719" y="2812415"/>
            <a:ext cx="1790323" cy="652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8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 – Tuple (CRUD Processing)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0FF51-2088-4AA2-BD63-440DC16EF461}"/>
              </a:ext>
            </a:extLst>
          </p:cNvPr>
          <p:cNvSpPr txBox="1"/>
          <p:nvPr/>
        </p:nvSpPr>
        <p:spPr>
          <a:xfrm>
            <a:off x="6624320" y="1534160"/>
            <a:ext cx="387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Write code to display the following: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7952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the previous file and save it as </a:t>
            </a:r>
            <a:r>
              <a:rPr lang="en-US" sz="2400" b="1" dirty="0"/>
              <a:t>Ch7-Ex02-CRUD-Tuple.py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06CFE-F1A3-4F97-A8FF-E6964FEBCC79}"/>
              </a:ext>
            </a:extLst>
          </p:cNvPr>
          <p:cNvSpPr txBox="1"/>
          <p:nvPr/>
        </p:nvSpPr>
        <p:spPr>
          <a:xfrm>
            <a:off x="457200" y="1635760"/>
            <a:ext cx="5811520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Redefine the </a:t>
            </a:r>
            <a:r>
              <a:rPr lang="en-US" sz="1600" b="1" i="1" dirty="0"/>
              <a:t>states</a:t>
            </a:r>
            <a:r>
              <a:rPr lang="en-US" sz="1600" dirty="0"/>
              <a:t> list as a tuple.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Replace all </a:t>
            </a:r>
            <a:r>
              <a:rPr lang="en-US" sz="1600" dirty="0" err="1"/>
              <a:t>ocurrences</a:t>
            </a:r>
            <a:r>
              <a:rPr lang="en-US" sz="1600" dirty="0"/>
              <a:t> of the word List to Tuple.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AA58C1-C01F-4692-9F6C-7F515072B41C}"/>
              </a:ext>
            </a:extLst>
          </p:cNvPr>
          <p:cNvGrpSpPr/>
          <p:nvPr/>
        </p:nvGrpSpPr>
        <p:grpSpPr>
          <a:xfrm>
            <a:off x="1117600" y="2479040"/>
            <a:ext cx="4998720" cy="1829268"/>
            <a:chOff x="1005840" y="3423920"/>
            <a:chExt cx="4998720" cy="18292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E867E5-CCC5-475E-B891-85FD93D29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007" y="3746817"/>
              <a:ext cx="4918393" cy="150637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BAD420-2C29-42CE-BCCE-1408ACAA7065}"/>
                </a:ext>
              </a:extLst>
            </p:cNvPr>
            <p:cNvSpPr/>
            <p:nvPr/>
          </p:nvSpPr>
          <p:spPr>
            <a:xfrm>
              <a:off x="5171440" y="4978400"/>
              <a:ext cx="833120" cy="2641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04EAA2-97DA-4349-A73F-B69E11082E3C}"/>
                </a:ext>
              </a:extLst>
            </p:cNvPr>
            <p:cNvSpPr txBox="1"/>
            <p:nvPr/>
          </p:nvSpPr>
          <p:spPr>
            <a:xfrm>
              <a:off x="1005840" y="342392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Ctrl+H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99219A-D79F-40B1-990E-BDC3A38DD5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607" y="2153920"/>
            <a:ext cx="4054793" cy="16889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6B8DCE-2304-4971-A4EF-5285283712D0}"/>
              </a:ext>
            </a:extLst>
          </p:cNvPr>
          <p:cNvSpPr txBox="1"/>
          <p:nvPr/>
        </p:nvSpPr>
        <p:spPr>
          <a:xfrm>
            <a:off x="457200" y="5107841"/>
            <a:ext cx="581152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What should we do with the UPDATE code? ________</a:t>
            </a:r>
          </a:p>
        </p:txBody>
      </p:sp>
    </p:spTree>
    <p:extLst>
      <p:ext uri="{BB962C8B-B14F-4D97-AF65-F5344CB8AC3E}">
        <p14:creationId xmlns:p14="http://schemas.microsoft.com/office/powerpoint/2010/main" val="6113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B003B-26CF-44EA-B886-AD102664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BB882-506D-4A01-BDFD-57A1DCD6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Part 1 – Working with 1D Lists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Sequences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Working with 1D Lists</a:t>
            </a:r>
          </a:p>
          <a:p>
            <a:pPr lvl="2"/>
            <a:r>
              <a:rPr lang="en-US" dirty="0"/>
              <a:t>Create</a:t>
            </a:r>
          </a:p>
          <a:p>
            <a:pPr lvl="2"/>
            <a:r>
              <a:rPr lang="en-US" dirty="0"/>
              <a:t>Read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Working with 1D Tuples</a:t>
            </a:r>
          </a:p>
          <a:p>
            <a:pPr lvl="2"/>
            <a:r>
              <a:rPr lang="en-US" dirty="0"/>
              <a:t>Create</a:t>
            </a:r>
          </a:p>
          <a:p>
            <a:pPr lvl="2"/>
            <a:r>
              <a:rPr lang="en-US" dirty="0"/>
              <a:t>Read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EB0F3-948C-4057-8572-2DAB3DE0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A479-AC55-45E5-9D72-FCDBEC22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9BED176-F0E3-4D6F-AE09-3F83551A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1188700" cy="5183652"/>
          </a:xfrm>
        </p:spPr>
        <p:txBody>
          <a:bodyPr>
            <a:normAutofit/>
          </a:bodyPr>
          <a:lstStyle/>
          <a:p>
            <a:r>
              <a:rPr lang="en-US" sz="2400" b="1" dirty="0"/>
              <a:t>Sequence</a:t>
            </a:r>
            <a:r>
              <a:rPr lang="en-US" sz="2400" dirty="0"/>
              <a:t> is an ordered set; it holds multiple items of data stored one after the other.</a:t>
            </a:r>
          </a:p>
          <a:p>
            <a:pPr lvl="1"/>
            <a:r>
              <a:rPr lang="en-US" sz="1800" dirty="0"/>
              <a:t>Sequences include Range objects, Strings, Lists and Tuples.</a:t>
            </a:r>
          </a:p>
          <a:p>
            <a:pPr lvl="1"/>
            <a:r>
              <a:rPr lang="en-US" sz="1800" dirty="0"/>
              <a:t>Sequences are </a:t>
            </a:r>
            <a:r>
              <a:rPr lang="en-US" sz="1800" i="1" dirty="0" err="1"/>
              <a:t>Iterables</a:t>
            </a:r>
            <a:r>
              <a:rPr lang="en-US" sz="1800" i="1" dirty="0"/>
              <a:t> - </a:t>
            </a:r>
            <a:r>
              <a:rPr lang="en-US" sz="1800" dirty="0"/>
              <a:t>an object that can be iterated over with a loop.</a:t>
            </a:r>
          </a:p>
          <a:p>
            <a:pPr lvl="1"/>
            <a:r>
              <a:rPr lang="en-US" sz="1800" dirty="0"/>
              <a:t>The elements can be accessed via an index.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EC2C6-140A-46DD-9C4F-800F96FD6386}"/>
              </a:ext>
            </a:extLst>
          </p:cNvPr>
          <p:cNvSpPr txBox="1"/>
          <p:nvPr/>
        </p:nvSpPr>
        <p:spPr>
          <a:xfrm>
            <a:off x="2540000" y="6258910"/>
            <a:ext cx="352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Pronounced both </a:t>
            </a:r>
            <a:r>
              <a:rPr lang="en-US" sz="1600" i="1" dirty="0" err="1"/>
              <a:t>tuh-ple</a:t>
            </a:r>
            <a:r>
              <a:rPr lang="en-US" sz="1600" i="1" dirty="0"/>
              <a:t> or too-</a:t>
            </a:r>
            <a:r>
              <a:rPr lang="en-US" sz="1600" i="1" dirty="0" err="1"/>
              <a:t>ple</a:t>
            </a:r>
            <a:r>
              <a:rPr lang="en-US" sz="1600" i="1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B955F-DD98-4789-83C8-F1680431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18B666-83CE-467A-93D2-FACE27D991BF}"/>
              </a:ext>
            </a:extLst>
          </p:cNvPr>
          <p:cNvGrpSpPr/>
          <p:nvPr/>
        </p:nvGrpSpPr>
        <p:grpSpPr>
          <a:xfrm>
            <a:off x="2354318" y="2520677"/>
            <a:ext cx="8401468" cy="527323"/>
            <a:chOff x="2354318" y="2520677"/>
            <a:chExt cx="8401468" cy="52732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08809D-5255-4BA9-BC99-BE764F43A6CA}"/>
                </a:ext>
              </a:extLst>
            </p:cNvPr>
            <p:cNvSpPr txBox="1"/>
            <p:nvPr/>
          </p:nvSpPr>
          <p:spPr>
            <a:xfrm>
              <a:off x="4020208" y="2599672"/>
              <a:ext cx="2581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any_range</a:t>
              </a:r>
              <a:r>
                <a:rPr lang="en-US" dirty="0"/>
                <a:t> = </a:t>
              </a:r>
              <a:r>
                <a:rPr lang="en-US" b="1" dirty="0">
                  <a:solidFill>
                    <a:srgbClr val="C00000"/>
                  </a:solidFill>
                </a:rPr>
                <a:t>range(10,13)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2BA9D9-7754-40F5-9613-D838F2FC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858" y="2520677"/>
              <a:ext cx="1491051" cy="527323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B3008E6-C91B-4FE6-A963-69F1DCAAA7BB}"/>
                </a:ext>
              </a:extLst>
            </p:cNvPr>
            <p:cNvSpPr/>
            <p:nvPr/>
          </p:nvSpPr>
          <p:spPr>
            <a:xfrm>
              <a:off x="2354318" y="2568876"/>
              <a:ext cx="1531881" cy="40292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Range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472742-DF4C-4C8F-A57B-D810C8B644B5}"/>
                </a:ext>
              </a:extLst>
            </p:cNvPr>
            <p:cNvSpPr txBox="1"/>
            <p:nvPr/>
          </p:nvSpPr>
          <p:spPr>
            <a:xfrm>
              <a:off x="9525000" y="2616200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Immutable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543529-3AAE-46FB-A57D-E4900557435B}"/>
              </a:ext>
            </a:extLst>
          </p:cNvPr>
          <p:cNvGrpSpPr/>
          <p:nvPr/>
        </p:nvGrpSpPr>
        <p:grpSpPr>
          <a:xfrm>
            <a:off x="2354318" y="3600318"/>
            <a:ext cx="8401468" cy="624840"/>
            <a:chOff x="2354318" y="3600318"/>
            <a:chExt cx="8401468" cy="6248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4BB19C-A34A-4250-82BF-5BFD5C4867A8}"/>
                </a:ext>
              </a:extLst>
            </p:cNvPr>
            <p:cNvSpPr txBox="1"/>
            <p:nvPr/>
          </p:nvSpPr>
          <p:spPr>
            <a:xfrm>
              <a:off x="4020208" y="3728072"/>
              <a:ext cx="18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any_string</a:t>
              </a:r>
              <a:r>
                <a:rPr lang="en-US" dirty="0"/>
                <a:t> = </a:t>
              </a:r>
              <a:r>
                <a:rPr lang="en-US" sz="1800" b="1" dirty="0">
                  <a:solidFill>
                    <a:srgbClr val="C00000"/>
                  </a:solidFill>
                </a:rPr>
                <a:t>'</a:t>
              </a:r>
              <a:r>
                <a:rPr lang="en-US" sz="1800" b="1" dirty="0" err="1">
                  <a:solidFill>
                    <a:srgbClr val="C00000"/>
                  </a:solidFill>
                </a:rPr>
                <a:t>abc</a:t>
              </a:r>
              <a:r>
                <a:rPr lang="en-US" sz="1800" b="1" dirty="0">
                  <a:solidFill>
                    <a:srgbClr val="C00000"/>
                  </a:solidFill>
                </a:rPr>
                <a:t>'</a:t>
              </a:r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FCB1A91-F509-4237-827B-4E16A3B82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8759" y="3600318"/>
              <a:ext cx="1614170" cy="62484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E7A59D6-41F9-49D2-98FE-44E08D82857D}"/>
                </a:ext>
              </a:extLst>
            </p:cNvPr>
            <p:cNvSpPr/>
            <p:nvPr/>
          </p:nvSpPr>
          <p:spPr>
            <a:xfrm>
              <a:off x="2354318" y="3697276"/>
              <a:ext cx="1531881" cy="40292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String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92AE24-F707-40E2-AFCE-89334BD9402A}"/>
                </a:ext>
              </a:extLst>
            </p:cNvPr>
            <p:cNvSpPr txBox="1"/>
            <p:nvPr/>
          </p:nvSpPr>
          <p:spPr>
            <a:xfrm>
              <a:off x="9525000" y="3728072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Immutable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7EF881-2686-40C5-B127-8F0537F3229E}"/>
              </a:ext>
            </a:extLst>
          </p:cNvPr>
          <p:cNvGrpSpPr/>
          <p:nvPr/>
        </p:nvGrpSpPr>
        <p:grpSpPr>
          <a:xfrm>
            <a:off x="2354318" y="4790614"/>
            <a:ext cx="8170186" cy="624840"/>
            <a:chOff x="2354318" y="4790614"/>
            <a:chExt cx="8170186" cy="6248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2C5814-D0BA-4F9E-A346-3603AFF4C1D5}"/>
                </a:ext>
              </a:extLst>
            </p:cNvPr>
            <p:cNvSpPr txBox="1"/>
            <p:nvPr/>
          </p:nvSpPr>
          <p:spPr>
            <a:xfrm>
              <a:off x="4020208" y="4918368"/>
              <a:ext cx="250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any_list</a:t>
              </a:r>
              <a:r>
                <a:rPr lang="en-US" dirty="0"/>
                <a:t> = </a:t>
              </a:r>
              <a:r>
                <a:rPr lang="en-US" sz="1800" b="1" dirty="0">
                  <a:solidFill>
                    <a:srgbClr val="C00000"/>
                  </a:solidFill>
                </a:rPr>
                <a:t>['a', 'b', 'c']</a:t>
              </a:r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575631F-468F-4B0B-9009-56A359E8D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8608" y="4790614"/>
              <a:ext cx="1614170" cy="624840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E3F0C85-7EAA-42BA-AEEB-0B470AE02835}"/>
                </a:ext>
              </a:extLst>
            </p:cNvPr>
            <p:cNvSpPr/>
            <p:nvPr/>
          </p:nvSpPr>
          <p:spPr>
            <a:xfrm>
              <a:off x="2354318" y="4887572"/>
              <a:ext cx="1531881" cy="4029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FDCE20-A85E-49EB-94E6-58E532F93BA3}"/>
                </a:ext>
              </a:extLst>
            </p:cNvPr>
            <p:cNvSpPr txBox="1"/>
            <p:nvPr/>
          </p:nvSpPr>
          <p:spPr>
            <a:xfrm>
              <a:off x="9525000" y="4918368"/>
              <a:ext cx="9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Mutable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A1DDD-28F6-4847-8DCD-CF01518C31AD}"/>
              </a:ext>
            </a:extLst>
          </p:cNvPr>
          <p:cNvGrpSpPr/>
          <p:nvPr/>
        </p:nvGrpSpPr>
        <p:grpSpPr>
          <a:xfrm>
            <a:off x="2354318" y="5790323"/>
            <a:ext cx="8401468" cy="624840"/>
            <a:chOff x="2354318" y="5790323"/>
            <a:chExt cx="8401468" cy="6248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8217FC-2FF3-4B7D-BD53-A3FA0D6C52BC}"/>
                </a:ext>
              </a:extLst>
            </p:cNvPr>
            <p:cNvSpPr txBox="1"/>
            <p:nvPr/>
          </p:nvSpPr>
          <p:spPr>
            <a:xfrm>
              <a:off x="4020208" y="5918077"/>
              <a:ext cx="23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any_tuple</a:t>
              </a:r>
              <a:r>
                <a:rPr lang="en-US" dirty="0"/>
                <a:t> = </a:t>
              </a:r>
              <a:r>
                <a:rPr lang="en-US" sz="1800" b="1" dirty="0">
                  <a:solidFill>
                    <a:srgbClr val="C00000"/>
                  </a:solidFill>
                </a:rPr>
                <a:t>('a', 'b', 'c')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AAC569C-A44B-4F9F-B14E-87C7F57D9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7077" y="5790323"/>
              <a:ext cx="1614170" cy="624840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4CA2BD-5B90-46AB-81AD-061843D1FF02}"/>
                </a:ext>
              </a:extLst>
            </p:cNvPr>
            <p:cNvSpPr/>
            <p:nvPr/>
          </p:nvSpPr>
          <p:spPr>
            <a:xfrm>
              <a:off x="2354318" y="5887281"/>
              <a:ext cx="1531881" cy="4029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Tuple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5BC9A0-790B-49F1-840A-BEC203F0CCE2}"/>
                </a:ext>
              </a:extLst>
            </p:cNvPr>
            <p:cNvSpPr txBox="1"/>
            <p:nvPr/>
          </p:nvSpPr>
          <p:spPr>
            <a:xfrm>
              <a:off x="9525000" y="5918077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Immutable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A77D0B9-61F8-4974-AF2E-479F32336094}"/>
              </a:ext>
            </a:extLst>
          </p:cNvPr>
          <p:cNvSpPr txBox="1"/>
          <p:nvPr/>
        </p:nvSpPr>
        <p:spPr>
          <a:xfrm>
            <a:off x="2476500" y="4087210"/>
            <a:ext cx="485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 Ch 8 Strings, we will work with strings as a sequence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F4B0ED-C132-456F-9009-66C28100C847}"/>
              </a:ext>
            </a:extLst>
          </p:cNvPr>
          <p:cNvSpPr txBox="1"/>
          <p:nvPr/>
        </p:nvSpPr>
        <p:spPr>
          <a:xfrm>
            <a:off x="2501900" y="2995010"/>
            <a:ext cx="431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Ch 4 Loops</a:t>
            </a:r>
          </a:p>
        </p:txBody>
      </p:sp>
    </p:spTree>
    <p:extLst>
      <p:ext uri="{BB962C8B-B14F-4D97-AF65-F5344CB8AC3E}">
        <p14:creationId xmlns:p14="http://schemas.microsoft.com/office/powerpoint/2010/main" val="135404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3B254-CAF6-4100-8A3E-C6098903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A56A-EF1F-4F56-8C0C-9026A910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F0156-44E4-4E2F-8CB3-A62B0ADA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E7D994-0725-434F-8804-AA0C7D8E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Main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57878-87DD-4EBC-9672-5F6041EE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For any object, always make sure you first know the 4 main operations:</a:t>
            </a:r>
          </a:p>
          <a:p>
            <a:pPr marL="0" indent="0"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sz="3200" b="1" dirty="0"/>
              <a:t>C</a:t>
            </a:r>
            <a:r>
              <a:rPr lang="en-US" b="1" dirty="0"/>
              <a:t>REATE</a:t>
            </a:r>
            <a:r>
              <a:rPr lang="en-US" dirty="0"/>
              <a:t> a List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200" b="1" dirty="0"/>
              <a:t>R</a:t>
            </a:r>
            <a:r>
              <a:rPr lang="en-US" b="1" dirty="0"/>
              <a:t>EAD</a:t>
            </a:r>
            <a:r>
              <a:rPr lang="en-US" dirty="0"/>
              <a:t> from a List</a:t>
            </a:r>
          </a:p>
          <a:p>
            <a:pPr lvl="2"/>
            <a:r>
              <a:rPr lang="en-US" dirty="0"/>
              <a:t>Read all elements – FOR Loop, WHILE loop</a:t>
            </a:r>
          </a:p>
          <a:p>
            <a:pPr lvl="2"/>
            <a:r>
              <a:rPr lang="en-US" dirty="0"/>
              <a:t>Read one element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200" b="1" dirty="0"/>
              <a:t>U</a:t>
            </a:r>
            <a:r>
              <a:rPr lang="en-US" b="1" dirty="0"/>
              <a:t>PDATE</a:t>
            </a:r>
            <a:r>
              <a:rPr lang="en-US" dirty="0"/>
              <a:t> a List </a:t>
            </a:r>
            <a:r>
              <a:rPr lang="en-US" sz="2000" dirty="0"/>
              <a:t> </a:t>
            </a:r>
            <a:endParaRPr lang="en-US" i="1" dirty="0"/>
          </a:p>
          <a:p>
            <a:pPr lvl="2"/>
            <a:r>
              <a:rPr lang="en-US" dirty="0"/>
              <a:t>Update all elements –  WHILE loop</a:t>
            </a:r>
          </a:p>
          <a:p>
            <a:pPr lvl="2"/>
            <a:r>
              <a:rPr lang="en-US" dirty="0"/>
              <a:t>Update one element</a:t>
            </a:r>
          </a:p>
          <a:p>
            <a:pPr lvl="2"/>
            <a:endParaRPr lang="en-US" dirty="0"/>
          </a:p>
          <a:p>
            <a:pPr lvl="1"/>
            <a:r>
              <a:rPr lang="en-US" sz="3200" b="1" dirty="0"/>
              <a:t>D</a:t>
            </a:r>
            <a:r>
              <a:rPr lang="en-US" b="1" dirty="0"/>
              <a:t>ELETE</a:t>
            </a:r>
            <a:r>
              <a:rPr lang="en-US" dirty="0"/>
              <a:t> a List </a:t>
            </a:r>
          </a:p>
          <a:p>
            <a:pPr lvl="2"/>
            <a:r>
              <a:rPr lang="en-US" sz="1800" dirty="0"/>
              <a:t>Delete an entire List </a:t>
            </a:r>
          </a:p>
          <a:p>
            <a:pPr lvl="2"/>
            <a:r>
              <a:rPr lang="en-US" sz="1800" dirty="0"/>
              <a:t>Delete one element in a List - this is covered later under </a:t>
            </a:r>
            <a:r>
              <a:rPr lang="en-US" sz="1800" i="1" dirty="0"/>
              <a:t>List Methods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ABE16-25B2-44F9-B825-5E6F1044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E6-8443-4CAE-8D29-E6FAB1D7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List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2A80F8-848C-4F31-B7B7-A71690FB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04EEA2-E6C5-4B49-8D24-C11F7A493B6F}"/>
              </a:ext>
            </a:extLst>
          </p:cNvPr>
          <p:cNvSpPr txBox="1"/>
          <p:nvPr/>
        </p:nvSpPr>
        <p:spPr>
          <a:xfrm>
            <a:off x="258811" y="897758"/>
            <a:ext cx="5481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We are currently creating 1-Dimensional (1D) Lists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03A589-A54B-48C4-9824-6C4292D9208F}"/>
              </a:ext>
            </a:extLst>
          </p:cNvPr>
          <p:cNvGrpSpPr/>
          <p:nvPr/>
        </p:nvGrpSpPr>
        <p:grpSpPr>
          <a:xfrm>
            <a:off x="7139271" y="4821656"/>
            <a:ext cx="5052729" cy="1827111"/>
            <a:chOff x="231540" y="4852136"/>
            <a:chExt cx="5052729" cy="182711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D7B0D8-AACA-4695-B504-C9ED1B2D5ADE}"/>
                </a:ext>
              </a:extLst>
            </p:cNvPr>
            <p:cNvSpPr txBox="1"/>
            <p:nvPr/>
          </p:nvSpPr>
          <p:spPr>
            <a:xfrm>
              <a:off x="231540" y="4852136"/>
              <a:ext cx="50527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Note: what makes the </a:t>
              </a:r>
              <a:r>
                <a:rPr lang="en-US" sz="1400" b="1" i="1" dirty="0"/>
                <a:t>names</a:t>
              </a:r>
              <a:r>
                <a:rPr lang="en-US" sz="1400" i="1" dirty="0"/>
                <a:t> list a </a:t>
              </a:r>
              <a:r>
                <a:rPr lang="en-US" sz="1400" b="1" i="1" dirty="0">
                  <a:solidFill>
                    <a:srgbClr val="C00000"/>
                  </a:solidFill>
                </a:rPr>
                <a:t>1D list </a:t>
              </a:r>
              <a:r>
                <a:rPr lang="en-US" sz="1400" i="1" dirty="0"/>
                <a:t>is the single set of brackets. With </a:t>
              </a:r>
              <a:r>
                <a:rPr lang="en-US" sz="1400" b="1" i="1" dirty="0">
                  <a:solidFill>
                    <a:srgbClr val="C00000"/>
                  </a:solidFill>
                </a:rPr>
                <a:t>2D Lists </a:t>
              </a:r>
              <a:r>
                <a:rPr lang="en-US" sz="1400" i="1" dirty="0"/>
                <a:t>we will use more brackets and the data will be tabular and have 2 indexes/subscripts for rows &amp; columns.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B722C8-AD50-458F-A71A-F64EA95B61F0}"/>
                </a:ext>
              </a:extLst>
            </p:cNvPr>
            <p:cNvSpPr/>
            <p:nvPr/>
          </p:nvSpPr>
          <p:spPr>
            <a:xfrm>
              <a:off x="473777" y="5700097"/>
              <a:ext cx="2444818" cy="95410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AC8300"/>
                  </a:solidFill>
                </a:rPr>
                <a:t>myData</a:t>
              </a:r>
              <a:r>
                <a:rPr lang="en-US" sz="1400" dirty="0"/>
                <a:t> = </a:t>
              </a:r>
              <a:r>
                <a:rPr lang="en-US" sz="1400" b="1" dirty="0">
                  <a:highlight>
                    <a:srgbClr val="FFFF00"/>
                  </a:highlight>
                </a:rPr>
                <a:t>[</a:t>
              </a:r>
              <a:r>
                <a:rPr lang="en-US" sz="1400" dirty="0"/>
                <a:t> [ ___, ___, ___ ]</a:t>
              </a:r>
            </a:p>
            <a:p>
              <a:r>
                <a:rPr lang="en-US" sz="1400" dirty="0"/>
                <a:t>                     [ ___, ___, ___ ]</a:t>
              </a:r>
            </a:p>
            <a:p>
              <a:r>
                <a:rPr lang="en-US" sz="1400" dirty="0"/>
                <a:t>                     [ ___, ___, ___ ]</a:t>
              </a:r>
            </a:p>
            <a:p>
              <a:r>
                <a:rPr lang="en-US" sz="1400" dirty="0"/>
                <a:t>                     [ ___, ___, ___ ] </a:t>
              </a:r>
              <a:r>
                <a:rPr lang="en-US" sz="1400" b="1" dirty="0">
                  <a:highlight>
                    <a:srgbClr val="FFFF00"/>
                  </a:highlight>
                </a:rPr>
                <a:t>]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CB97C29-497F-44F6-8FE6-561C04623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4373" y="5658632"/>
              <a:ext cx="1520508" cy="1020615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3E74D6E-1B1F-43E7-907E-93821B33A304}"/>
              </a:ext>
            </a:extLst>
          </p:cNvPr>
          <p:cNvSpPr/>
          <p:nvPr/>
        </p:nvSpPr>
        <p:spPr>
          <a:xfrm>
            <a:off x="1714374" y="1922431"/>
            <a:ext cx="31496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names</a:t>
            </a:r>
            <a:r>
              <a:rPr lang="en-US" sz="2000" dirty="0"/>
              <a:t> = </a:t>
            </a:r>
            <a:r>
              <a:rPr lang="en-US" sz="2000" b="1" dirty="0">
                <a:highlight>
                  <a:srgbClr val="FFFF00"/>
                </a:highlight>
              </a:rPr>
              <a:t>[</a:t>
            </a:r>
            <a:r>
              <a:rPr lang="en-US" sz="2000" dirty="0"/>
              <a:t>'Bob', 'Sue', 'John'</a:t>
            </a:r>
            <a:r>
              <a:rPr lang="en-US" sz="2000" b="1" dirty="0">
                <a:highlight>
                  <a:srgbClr val="FFFF00"/>
                </a:highlight>
              </a:rPr>
              <a:t>]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2877A0D-7647-4DF5-A529-F14FB868D9AE}"/>
              </a:ext>
            </a:extLst>
          </p:cNvPr>
          <p:cNvGrpSpPr/>
          <p:nvPr/>
        </p:nvGrpSpPr>
        <p:grpSpPr>
          <a:xfrm>
            <a:off x="1665162" y="3057891"/>
            <a:ext cx="3248025" cy="2332752"/>
            <a:chOff x="4807267" y="1749791"/>
            <a:chExt cx="3248025" cy="23327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276848-F40C-419A-9CD4-E9BB0FEB10C3}"/>
                </a:ext>
              </a:extLst>
            </p:cNvPr>
            <p:cNvGrpSpPr/>
            <p:nvPr/>
          </p:nvGrpSpPr>
          <p:grpSpPr>
            <a:xfrm>
              <a:off x="4898385" y="3043543"/>
              <a:ext cx="869149" cy="519444"/>
              <a:chOff x="7762240" y="5427133"/>
              <a:chExt cx="869149" cy="51944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B0D6E-F434-49FC-9A9A-33895369228F}"/>
                  </a:ext>
                </a:extLst>
              </p:cNvPr>
              <p:cNvSpPr txBox="1"/>
              <p:nvPr/>
            </p:nvSpPr>
            <p:spPr>
              <a:xfrm>
                <a:off x="7762240" y="5638800"/>
                <a:ext cx="869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names[0]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CF91DA2-9503-4108-B95A-005291EDC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6814" y="5427133"/>
                <a:ext cx="0" cy="2336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35D617-8290-44E5-A36B-564678879BE2}"/>
                </a:ext>
              </a:extLst>
            </p:cNvPr>
            <p:cNvGrpSpPr/>
            <p:nvPr/>
          </p:nvGrpSpPr>
          <p:grpSpPr>
            <a:xfrm>
              <a:off x="6928690" y="3043543"/>
              <a:ext cx="869149" cy="519444"/>
              <a:chOff x="9712960" y="5427133"/>
              <a:chExt cx="869149" cy="51944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488E29-CCE2-4523-8799-047D5AFA7DA1}"/>
                  </a:ext>
                </a:extLst>
              </p:cNvPr>
              <p:cNvSpPr txBox="1"/>
              <p:nvPr/>
            </p:nvSpPr>
            <p:spPr>
              <a:xfrm>
                <a:off x="9712960" y="5638800"/>
                <a:ext cx="869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names[2]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E302726-B805-41B2-9B87-7C81FB6A2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47534" y="5427133"/>
                <a:ext cx="0" cy="2336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F7D0E7-D5E5-4B5F-9B0F-C45C5051C92B}"/>
                </a:ext>
              </a:extLst>
            </p:cNvPr>
            <p:cNvGrpSpPr/>
            <p:nvPr/>
          </p:nvGrpSpPr>
          <p:grpSpPr>
            <a:xfrm>
              <a:off x="5628559" y="3043543"/>
              <a:ext cx="1439112" cy="1039000"/>
              <a:chOff x="4704897" y="2657463"/>
              <a:chExt cx="1439112" cy="1039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D1D1FAF-653E-4A42-A77E-10EA2D9B670B}"/>
                  </a:ext>
                </a:extLst>
              </p:cNvPr>
              <p:cNvGrpSpPr/>
              <p:nvPr/>
            </p:nvGrpSpPr>
            <p:grpSpPr>
              <a:xfrm>
                <a:off x="4897538" y="2657463"/>
                <a:ext cx="869149" cy="519444"/>
                <a:chOff x="8737600" y="5427133"/>
                <a:chExt cx="869149" cy="519444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62B536-58A5-4C6B-BEAD-6902790295B3}"/>
                    </a:ext>
                  </a:extLst>
                </p:cNvPr>
                <p:cNvSpPr txBox="1"/>
                <p:nvPr/>
              </p:nvSpPr>
              <p:spPr>
                <a:xfrm>
                  <a:off x="8737600" y="5638800"/>
                  <a:ext cx="8691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70C0"/>
                      </a:solidFill>
                    </a:rPr>
                    <a:t>names[1]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81EDA15-7C60-4FAA-8740-CF84D6D57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72174" y="5427133"/>
                  <a:ext cx="0" cy="23368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F17C63-BAC9-4B58-A264-B5B4B5B7D65D}"/>
                  </a:ext>
                </a:extLst>
              </p:cNvPr>
              <p:cNvSpPr txBox="1"/>
              <p:nvPr/>
            </p:nvSpPr>
            <p:spPr>
              <a:xfrm>
                <a:off x="4763053" y="3173930"/>
                <a:ext cx="1322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i.e. “names sub 1”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D1C22-DCB7-418F-A358-DC12AFCAEE4A}"/>
                  </a:ext>
                </a:extLst>
              </p:cNvPr>
              <p:cNvSpPr txBox="1"/>
              <p:nvPr/>
            </p:nvSpPr>
            <p:spPr>
              <a:xfrm>
                <a:off x="4704897" y="3419464"/>
                <a:ext cx="1439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i.e. “names index 1”</a:t>
                </a:r>
              </a:p>
            </p:txBody>
          </p: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EC7B28B-B270-4C88-9608-FFC335DE7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7267" y="2178050"/>
              <a:ext cx="3248025" cy="8763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08B7B51-C354-4950-BED0-83E84712649F}"/>
                </a:ext>
              </a:extLst>
            </p:cNvPr>
            <p:cNvGrpSpPr/>
            <p:nvPr/>
          </p:nvGrpSpPr>
          <p:grpSpPr>
            <a:xfrm>
              <a:off x="5038023" y="1749791"/>
              <a:ext cx="1345625" cy="475249"/>
              <a:chOff x="4540183" y="1363711"/>
              <a:chExt cx="1345625" cy="47524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CD49F7-F8F8-40E8-B775-4B83A8303E7F}"/>
                  </a:ext>
                </a:extLst>
              </p:cNvPr>
              <p:cNvSpPr txBox="1"/>
              <p:nvPr/>
            </p:nvSpPr>
            <p:spPr>
              <a:xfrm>
                <a:off x="4540183" y="1363711"/>
                <a:ext cx="1345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subscript/index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D9BF292-773C-405C-A551-89A5F2CDB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68241" y="1605280"/>
                <a:ext cx="101599" cy="2336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781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E6-8443-4CAE-8D29-E6FAB1D7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List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0A04-3B90-452C-BFE3-C23B31567EB0}"/>
              </a:ext>
            </a:extLst>
          </p:cNvPr>
          <p:cNvGrpSpPr/>
          <p:nvPr/>
        </p:nvGrpSpPr>
        <p:grpSpPr>
          <a:xfrm>
            <a:off x="683259" y="2626325"/>
            <a:ext cx="8805768" cy="400110"/>
            <a:chOff x="683259" y="2372325"/>
            <a:chExt cx="8805768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A3620A-A1C8-4021-B417-EFB6AED6AA94}"/>
                </a:ext>
              </a:extLst>
            </p:cNvPr>
            <p:cNvSpPr/>
            <p:nvPr/>
          </p:nvSpPr>
          <p:spPr>
            <a:xfrm>
              <a:off x="2983536" y="2372325"/>
              <a:ext cx="3163824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ages = </a:t>
              </a:r>
              <a:r>
                <a:rPr lang="en-US" sz="2000" b="1" dirty="0"/>
                <a:t>[18, 33, 22, 65]</a:t>
              </a:r>
              <a:r>
                <a:rPr lang="en-US" sz="2000" dirty="0"/>
                <a:t>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B47B03-5151-4DD1-8F5A-29BA9DE4A9E4}"/>
                </a:ext>
              </a:extLst>
            </p:cNvPr>
            <p:cNvSpPr/>
            <p:nvPr/>
          </p:nvSpPr>
          <p:spPr>
            <a:xfrm>
              <a:off x="7278165" y="2387714"/>
              <a:ext cx="2210862" cy="369332"/>
            </a:xfrm>
            <a:custGeom>
              <a:avLst/>
              <a:gdLst>
                <a:gd name="connsiteX0" fmla="*/ 0 w 2210862"/>
                <a:gd name="connsiteY0" fmla="*/ 0 h 369332"/>
                <a:gd name="connsiteX1" fmla="*/ 530607 w 2210862"/>
                <a:gd name="connsiteY1" fmla="*/ 0 h 369332"/>
                <a:gd name="connsiteX2" fmla="*/ 1039105 w 2210862"/>
                <a:gd name="connsiteY2" fmla="*/ 0 h 369332"/>
                <a:gd name="connsiteX3" fmla="*/ 1569712 w 2210862"/>
                <a:gd name="connsiteY3" fmla="*/ 0 h 369332"/>
                <a:gd name="connsiteX4" fmla="*/ 2210862 w 2210862"/>
                <a:gd name="connsiteY4" fmla="*/ 0 h 369332"/>
                <a:gd name="connsiteX5" fmla="*/ 2210862 w 2210862"/>
                <a:gd name="connsiteY5" fmla="*/ 369332 h 369332"/>
                <a:gd name="connsiteX6" fmla="*/ 1658147 w 2210862"/>
                <a:gd name="connsiteY6" fmla="*/ 369332 h 369332"/>
                <a:gd name="connsiteX7" fmla="*/ 1171757 w 2210862"/>
                <a:gd name="connsiteY7" fmla="*/ 369332 h 369332"/>
                <a:gd name="connsiteX8" fmla="*/ 641150 w 2210862"/>
                <a:gd name="connsiteY8" fmla="*/ 369332 h 369332"/>
                <a:gd name="connsiteX9" fmla="*/ 0 w 2210862"/>
                <a:gd name="connsiteY9" fmla="*/ 369332 h 369332"/>
                <a:gd name="connsiteX10" fmla="*/ 0 w 2210862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0862" h="369332" fill="none" extrusionOk="0">
                  <a:moveTo>
                    <a:pt x="0" y="0"/>
                  </a:moveTo>
                  <a:cubicBezTo>
                    <a:pt x="138975" y="-29374"/>
                    <a:pt x="290013" y="27766"/>
                    <a:pt x="530607" y="0"/>
                  </a:cubicBezTo>
                  <a:cubicBezTo>
                    <a:pt x="771201" y="-27766"/>
                    <a:pt x="928932" y="50430"/>
                    <a:pt x="1039105" y="0"/>
                  </a:cubicBezTo>
                  <a:cubicBezTo>
                    <a:pt x="1149278" y="-50430"/>
                    <a:pt x="1361459" y="60280"/>
                    <a:pt x="1569712" y="0"/>
                  </a:cubicBezTo>
                  <a:cubicBezTo>
                    <a:pt x="1777965" y="-60280"/>
                    <a:pt x="1983792" y="53901"/>
                    <a:pt x="2210862" y="0"/>
                  </a:cubicBezTo>
                  <a:cubicBezTo>
                    <a:pt x="2243489" y="78880"/>
                    <a:pt x="2193137" y="263726"/>
                    <a:pt x="2210862" y="369332"/>
                  </a:cubicBezTo>
                  <a:cubicBezTo>
                    <a:pt x="1995830" y="388840"/>
                    <a:pt x="1920748" y="355493"/>
                    <a:pt x="1658147" y="369332"/>
                  </a:cubicBezTo>
                  <a:cubicBezTo>
                    <a:pt x="1395547" y="383171"/>
                    <a:pt x="1410704" y="314908"/>
                    <a:pt x="1171757" y="369332"/>
                  </a:cubicBezTo>
                  <a:cubicBezTo>
                    <a:pt x="932810" y="423756"/>
                    <a:pt x="778017" y="347208"/>
                    <a:pt x="641150" y="369332"/>
                  </a:cubicBezTo>
                  <a:cubicBezTo>
                    <a:pt x="504283" y="391456"/>
                    <a:pt x="249974" y="358503"/>
                    <a:pt x="0" y="369332"/>
                  </a:cubicBezTo>
                  <a:cubicBezTo>
                    <a:pt x="-34384" y="207585"/>
                    <a:pt x="27523" y="172029"/>
                    <a:pt x="0" y="0"/>
                  </a:cubicBezTo>
                  <a:close/>
                </a:path>
                <a:path w="2210862" h="369332" stroke="0" extrusionOk="0">
                  <a:moveTo>
                    <a:pt x="0" y="0"/>
                  </a:moveTo>
                  <a:cubicBezTo>
                    <a:pt x="244563" y="-5801"/>
                    <a:pt x="324710" y="35155"/>
                    <a:pt x="508498" y="0"/>
                  </a:cubicBezTo>
                  <a:cubicBezTo>
                    <a:pt x="692286" y="-35155"/>
                    <a:pt x="894172" y="9362"/>
                    <a:pt x="1083322" y="0"/>
                  </a:cubicBezTo>
                  <a:cubicBezTo>
                    <a:pt x="1272472" y="-9362"/>
                    <a:pt x="1527392" y="61530"/>
                    <a:pt x="1658147" y="0"/>
                  </a:cubicBezTo>
                  <a:cubicBezTo>
                    <a:pt x="1788903" y="-61530"/>
                    <a:pt x="1952566" y="34803"/>
                    <a:pt x="2210862" y="0"/>
                  </a:cubicBezTo>
                  <a:cubicBezTo>
                    <a:pt x="2218512" y="176500"/>
                    <a:pt x="2192425" y="261478"/>
                    <a:pt x="2210862" y="369332"/>
                  </a:cubicBezTo>
                  <a:cubicBezTo>
                    <a:pt x="2075336" y="405575"/>
                    <a:pt x="1928865" y="347628"/>
                    <a:pt x="1658147" y="369332"/>
                  </a:cubicBezTo>
                  <a:cubicBezTo>
                    <a:pt x="1387430" y="391036"/>
                    <a:pt x="1285838" y="310167"/>
                    <a:pt x="1149648" y="369332"/>
                  </a:cubicBezTo>
                  <a:cubicBezTo>
                    <a:pt x="1013458" y="428497"/>
                    <a:pt x="738869" y="358013"/>
                    <a:pt x="596933" y="369332"/>
                  </a:cubicBezTo>
                  <a:cubicBezTo>
                    <a:pt x="454997" y="380651"/>
                    <a:pt x="158834" y="316732"/>
                    <a:pt x="0" y="369332"/>
                  </a:cubicBezTo>
                  <a:cubicBezTo>
                    <a:pt x="-27923" y="194374"/>
                    <a:pt x="14624" y="13801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[18, 33, 22, 65]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6F4192-851E-4CFE-B3E2-C178C6A28001}"/>
                </a:ext>
              </a:extLst>
            </p:cNvPr>
            <p:cNvSpPr txBox="1"/>
            <p:nvPr/>
          </p:nvSpPr>
          <p:spPr>
            <a:xfrm>
              <a:off x="683259" y="2387714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List of Integers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04C7F6-C3E1-43E3-BAE8-BD31C40BD1B1}"/>
              </a:ext>
            </a:extLst>
          </p:cNvPr>
          <p:cNvGrpSpPr/>
          <p:nvPr/>
        </p:nvGrpSpPr>
        <p:grpSpPr>
          <a:xfrm>
            <a:off x="683259" y="3190825"/>
            <a:ext cx="8679131" cy="400110"/>
            <a:chOff x="683259" y="2936825"/>
            <a:chExt cx="8679131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75E793-B488-4717-A008-E9BADE66B393}"/>
                </a:ext>
              </a:extLst>
            </p:cNvPr>
            <p:cNvSpPr/>
            <p:nvPr/>
          </p:nvSpPr>
          <p:spPr>
            <a:xfrm>
              <a:off x="2983536" y="2936825"/>
              <a:ext cx="3163824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gpas</a:t>
              </a:r>
              <a:r>
                <a:rPr lang="en-US" sz="2000" dirty="0"/>
                <a:t> = </a:t>
              </a:r>
              <a:r>
                <a:rPr lang="en-US" sz="2000" b="1" dirty="0"/>
                <a:t>[3.8, 2.7, 4.0]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3C6C2-4A66-47FF-BB45-A2296A7905BC}"/>
                </a:ext>
              </a:extLst>
            </p:cNvPr>
            <p:cNvSpPr/>
            <p:nvPr/>
          </p:nvSpPr>
          <p:spPr>
            <a:xfrm>
              <a:off x="7278165" y="2952214"/>
              <a:ext cx="2084225" cy="369332"/>
            </a:xfrm>
            <a:custGeom>
              <a:avLst/>
              <a:gdLst>
                <a:gd name="connsiteX0" fmla="*/ 0 w 2084225"/>
                <a:gd name="connsiteY0" fmla="*/ 0 h 369332"/>
                <a:gd name="connsiteX1" fmla="*/ 500214 w 2084225"/>
                <a:gd name="connsiteY1" fmla="*/ 0 h 369332"/>
                <a:gd name="connsiteX2" fmla="*/ 979586 w 2084225"/>
                <a:gd name="connsiteY2" fmla="*/ 0 h 369332"/>
                <a:gd name="connsiteX3" fmla="*/ 1479800 w 2084225"/>
                <a:gd name="connsiteY3" fmla="*/ 0 h 369332"/>
                <a:gd name="connsiteX4" fmla="*/ 2084225 w 2084225"/>
                <a:gd name="connsiteY4" fmla="*/ 0 h 369332"/>
                <a:gd name="connsiteX5" fmla="*/ 2084225 w 2084225"/>
                <a:gd name="connsiteY5" fmla="*/ 369332 h 369332"/>
                <a:gd name="connsiteX6" fmla="*/ 1563169 w 2084225"/>
                <a:gd name="connsiteY6" fmla="*/ 369332 h 369332"/>
                <a:gd name="connsiteX7" fmla="*/ 1104639 w 2084225"/>
                <a:gd name="connsiteY7" fmla="*/ 369332 h 369332"/>
                <a:gd name="connsiteX8" fmla="*/ 604425 w 2084225"/>
                <a:gd name="connsiteY8" fmla="*/ 369332 h 369332"/>
                <a:gd name="connsiteX9" fmla="*/ 0 w 2084225"/>
                <a:gd name="connsiteY9" fmla="*/ 369332 h 369332"/>
                <a:gd name="connsiteX10" fmla="*/ 0 w 2084225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84225" h="369332" fill="none" extrusionOk="0">
                  <a:moveTo>
                    <a:pt x="0" y="0"/>
                  </a:moveTo>
                  <a:cubicBezTo>
                    <a:pt x="237777" y="-50227"/>
                    <a:pt x="385242" y="16286"/>
                    <a:pt x="500214" y="0"/>
                  </a:cubicBezTo>
                  <a:cubicBezTo>
                    <a:pt x="615186" y="-16286"/>
                    <a:pt x="770426" y="32253"/>
                    <a:pt x="979586" y="0"/>
                  </a:cubicBezTo>
                  <a:cubicBezTo>
                    <a:pt x="1188746" y="-32253"/>
                    <a:pt x="1376498" y="16205"/>
                    <a:pt x="1479800" y="0"/>
                  </a:cubicBezTo>
                  <a:cubicBezTo>
                    <a:pt x="1583102" y="-16205"/>
                    <a:pt x="1893701" y="7872"/>
                    <a:pt x="2084225" y="0"/>
                  </a:cubicBezTo>
                  <a:cubicBezTo>
                    <a:pt x="2116852" y="78880"/>
                    <a:pt x="2066500" y="263726"/>
                    <a:pt x="2084225" y="369332"/>
                  </a:cubicBezTo>
                  <a:cubicBezTo>
                    <a:pt x="1962286" y="425294"/>
                    <a:pt x="1703756" y="333845"/>
                    <a:pt x="1563169" y="369332"/>
                  </a:cubicBezTo>
                  <a:cubicBezTo>
                    <a:pt x="1422582" y="404819"/>
                    <a:pt x="1304974" y="340099"/>
                    <a:pt x="1104639" y="369332"/>
                  </a:cubicBezTo>
                  <a:cubicBezTo>
                    <a:pt x="904304" y="398565"/>
                    <a:pt x="715828" y="362506"/>
                    <a:pt x="604425" y="369332"/>
                  </a:cubicBezTo>
                  <a:cubicBezTo>
                    <a:pt x="493022" y="376158"/>
                    <a:pt x="184247" y="299730"/>
                    <a:pt x="0" y="369332"/>
                  </a:cubicBezTo>
                  <a:cubicBezTo>
                    <a:pt x="-34384" y="207585"/>
                    <a:pt x="27523" y="172029"/>
                    <a:pt x="0" y="0"/>
                  </a:cubicBezTo>
                  <a:close/>
                </a:path>
                <a:path w="2084225" h="369332" stroke="0" extrusionOk="0">
                  <a:moveTo>
                    <a:pt x="0" y="0"/>
                  </a:moveTo>
                  <a:cubicBezTo>
                    <a:pt x="198932" y="-10599"/>
                    <a:pt x="338457" y="8914"/>
                    <a:pt x="479372" y="0"/>
                  </a:cubicBezTo>
                  <a:cubicBezTo>
                    <a:pt x="620287" y="-8914"/>
                    <a:pt x="840775" y="19850"/>
                    <a:pt x="1021270" y="0"/>
                  </a:cubicBezTo>
                  <a:cubicBezTo>
                    <a:pt x="1201765" y="-19850"/>
                    <a:pt x="1295484" y="3053"/>
                    <a:pt x="1563169" y="0"/>
                  </a:cubicBezTo>
                  <a:cubicBezTo>
                    <a:pt x="1830854" y="-3053"/>
                    <a:pt x="1941634" y="52801"/>
                    <a:pt x="2084225" y="0"/>
                  </a:cubicBezTo>
                  <a:cubicBezTo>
                    <a:pt x="2091875" y="176500"/>
                    <a:pt x="2065788" y="261478"/>
                    <a:pt x="2084225" y="369332"/>
                  </a:cubicBezTo>
                  <a:cubicBezTo>
                    <a:pt x="1915154" y="422867"/>
                    <a:pt x="1755963" y="310618"/>
                    <a:pt x="1563169" y="369332"/>
                  </a:cubicBezTo>
                  <a:cubicBezTo>
                    <a:pt x="1370375" y="428046"/>
                    <a:pt x="1306521" y="325849"/>
                    <a:pt x="1083797" y="369332"/>
                  </a:cubicBezTo>
                  <a:cubicBezTo>
                    <a:pt x="861073" y="412815"/>
                    <a:pt x="696392" y="359901"/>
                    <a:pt x="562741" y="369332"/>
                  </a:cubicBezTo>
                  <a:cubicBezTo>
                    <a:pt x="429090" y="378763"/>
                    <a:pt x="198848" y="351456"/>
                    <a:pt x="0" y="369332"/>
                  </a:cubicBezTo>
                  <a:cubicBezTo>
                    <a:pt x="-27923" y="194374"/>
                    <a:pt x="14624" y="13801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[3.8, 2.7, 4.0]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A2F758-F525-4F9A-A396-EB6B8E183005}"/>
                </a:ext>
              </a:extLst>
            </p:cNvPr>
            <p:cNvSpPr txBox="1"/>
            <p:nvPr/>
          </p:nvSpPr>
          <p:spPr>
            <a:xfrm>
              <a:off x="683259" y="2952214"/>
              <a:ext cx="141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List of Floats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DFFA2C-2292-48F0-ADA6-1FF92FF5CAA3}"/>
              </a:ext>
            </a:extLst>
          </p:cNvPr>
          <p:cNvGrpSpPr/>
          <p:nvPr/>
        </p:nvGrpSpPr>
        <p:grpSpPr>
          <a:xfrm>
            <a:off x="683259" y="3787370"/>
            <a:ext cx="8805768" cy="400110"/>
            <a:chOff x="683259" y="3533370"/>
            <a:chExt cx="8805768" cy="40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0CF4FB-BD47-464B-BBFF-09C9197A5637}"/>
                </a:ext>
              </a:extLst>
            </p:cNvPr>
            <p:cNvSpPr/>
            <p:nvPr/>
          </p:nvSpPr>
          <p:spPr>
            <a:xfrm>
              <a:off x="2983536" y="3533370"/>
              <a:ext cx="3163824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any_data</a:t>
              </a:r>
              <a:r>
                <a:rPr lang="en-US" sz="2000" dirty="0"/>
                <a:t> = </a:t>
              </a:r>
              <a:r>
                <a:rPr lang="en-US" sz="2000" b="1" dirty="0"/>
                <a:t>[10, 'Bob', 3.3]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23B123-465B-4A6B-80F0-6C6913267D4F}"/>
                </a:ext>
              </a:extLst>
            </p:cNvPr>
            <p:cNvSpPr/>
            <p:nvPr/>
          </p:nvSpPr>
          <p:spPr>
            <a:xfrm>
              <a:off x="7278165" y="3548759"/>
              <a:ext cx="2210862" cy="369332"/>
            </a:xfrm>
            <a:custGeom>
              <a:avLst/>
              <a:gdLst>
                <a:gd name="connsiteX0" fmla="*/ 0 w 2210862"/>
                <a:gd name="connsiteY0" fmla="*/ 0 h 369332"/>
                <a:gd name="connsiteX1" fmla="*/ 530607 w 2210862"/>
                <a:gd name="connsiteY1" fmla="*/ 0 h 369332"/>
                <a:gd name="connsiteX2" fmla="*/ 1039105 w 2210862"/>
                <a:gd name="connsiteY2" fmla="*/ 0 h 369332"/>
                <a:gd name="connsiteX3" fmla="*/ 1569712 w 2210862"/>
                <a:gd name="connsiteY3" fmla="*/ 0 h 369332"/>
                <a:gd name="connsiteX4" fmla="*/ 2210862 w 2210862"/>
                <a:gd name="connsiteY4" fmla="*/ 0 h 369332"/>
                <a:gd name="connsiteX5" fmla="*/ 2210862 w 2210862"/>
                <a:gd name="connsiteY5" fmla="*/ 369332 h 369332"/>
                <a:gd name="connsiteX6" fmla="*/ 1658147 w 2210862"/>
                <a:gd name="connsiteY6" fmla="*/ 369332 h 369332"/>
                <a:gd name="connsiteX7" fmla="*/ 1171757 w 2210862"/>
                <a:gd name="connsiteY7" fmla="*/ 369332 h 369332"/>
                <a:gd name="connsiteX8" fmla="*/ 641150 w 2210862"/>
                <a:gd name="connsiteY8" fmla="*/ 369332 h 369332"/>
                <a:gd name="connsiteX9" fmla="*/ 0 w 2210862"/>
                <a:gd name="connsiteY9" fmla="*/ 369332 h 369332"/>
                <a:gd name="connsiteX10" fmla="*/ 0 w 2210862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0862" h="369332" fill="none" extrusionOk="0">
                  <a:moveTo>
                    <a:pt x="0" y="0"/>
                  </a:moveTo>
                  <a:cubicBezTo>
                    <a:pt x="138975" y="-29374"/>
                    <a:pt x="290013" y="27766"/>
                    <a:pt x="530607" y="0"/>
                  </a:cubicBezTo>
                  <a:cubicBezTo>
                    <a:pt x="771201" y="-27766"/>
                    <a:pt x="928932" y="50430"/>
                    <a:pt x="1039105" y="0"/>
                  </a:cubicBezTo>
                  <a:cubicBezTo>
                    <a:pt x="1149278" y="-50430"/>
                    <a:pt x="1361459" y="60280"/>
                    <a:pt x="1569712" y="0"/>
                  </a:cubicBezTo>
                  <a:cubicBezTo>
                    <a:pt x="1777965" y="-60280"/>
                    <a:pt x="1983792" y="53901"/>
                    <a:pt x="2210862" y="0"/>
                  </a:cubicBezTo>
                  <a:cubicBezTo>
                    <a:pt x="2243489" y="78880"/>
                    <a:pt x="2193137" y="263726"/>
                    <a:pt x="2210862" y="369332"/>
                  </a:cubicBezTo>
                  <a:cubicBezTo>
                    <a:pt x="1995830" y="388840"/>
                    <a:pt x="1920748" y="355493"/>
                    <a:pt x="1658147" y="369332"/>
                  </a:cubicBezTo>
                  <a:cubicBezTo>
                    <a:pt x="1395547" y="383171"/>
                    <a:pt x="1410704" y="314908"/>
                    <a:pt x="1171757" y="369332"/>
                  </a:cubicBezTo>
                  <a:cubicBezTo>
                    <a:pt x="932810" y="423756"/>
                    <a:pt x="778017" y="347208"/>
                    <a:pt x="641150" y="369332"/>
                  </a:cubicBezTo>
                  <a:cubicBezTo>
                    <a:pt x="504283" y="391456"/>
                    <a:pt x="249974" y="358503"/>
                    <a:pt x="0" y="369332"/>
                  </a:cubicBezTo>
                  <a:cubicBezTo>
                    <a:pt x="-34384" y="207585"/>
                    <a:pt x="27523" y="172029"/>
                    <a:pt x="0" y="0"/>
                  </a:cubicBezTo>
                  <a:close/>
                </a:path>
                <a:path w="2210862" h="369332" stroke="0" extrusionOk="0">
                  <a:moveTo>
                    <a:pt x="0" y="0"/>
                  </a:moveTo>
                  <a:cubicBezTo>
                    <a:pt x="244563" y="-5801"/>
                    <a:pt x="324710" y="35155"/>
                    <a:pt x="508498" y="0"/>
                  </a:cubicBezTo>
                  <a:cubicBezTo>
                    <a:pt x="692286" y="-35155"/>
                    <a:pt x="894172" y="9362"/>
                    <a:pt x="1083322" y="0"/>
                  </a:cubicBezTo>
                  <a:cubicBezTo>
                    <a:pt x="1272472" y="-9362"/>
                    <a:pt x="1527392" y="61530"/>
                    <a:pt x="1658147" y="0"/>
                  </a:cubicBezTo>
                  <a:cubicBezTo>
                    <a:pt x="1788903" y="-61530"/>
                    <a:pt x="1952566" y="34803"/>
                    <a:pt x="2210862" y="0"/>
                  </a:cubicBezTo>
                  <a:cubicBezTo>
                    <a:pt x="2218512" y="176500"/>
                    <a:pt x="2192425" y="261478"/>
                    <a:pt x="2210862" y="369332"/>
                  </a:cubicBezTo>
                  <a:cubicBezTo>
                    <a:pt x="2075336" y="405575"/>
                    <a:pt x="1928865" y="347628"/>
                    <a:pt x="1658147" y="369332"/>
                  </a:cubicBezTo>
                  <a:cubicBezTo>
                    <a:pt x="1387430" y="391036"/>
                    <a:pt x="1285838" y="310167"/>
                    <a:pt x="1149648" y="369332"/>
                  </a:cubicBezTo>
                  <a:cubicBezTo>
                    <a:pt x="1013458" y="428497"/>
                    <a:pt x="738869" y="358013"/>
                    <a:pt x="596933" y="369332"/>
                  </a:cubicBezTo>
                  <a:cubicBezTo>
                    <a:pt x="454997" y="380651"/>
                    <a:pt x="158834" y="316732"/>
                    <a:pt x="0" y="369332"/>
                  </a:cubicBezTo>
                  <a:cubicBezTo>
                    <a:pt x="-27923" y="194374"/>
                    <a:pt x="14624" y="13801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[10, 'Bob', 3.3]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468644-6BB8-46C1-91F1-7273CD2CA231}"/>
                </a:ext>
              </a:extLst>
            </p:cNvPr>
            <p:cNvSpPr txBox="1"/>
            <p:nvPr/>
          </p:nvSpPr>
          <p:spPr>
            <a:xfrm>
              <a:off x="683259" y="3548759"/>
              <a:ext cx="1958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List of mixed types</a:t>
              </a: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2A80F8-848C-4F31-B7B7-A71690FB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b="0" smtClean="0">
                <a:solidFill>
                  <a:schemeClr val="tx1"/>
                </a:solidFill>
              </a:rPr>
              <a:t>7</a:t>
            </a:fld>
            <a:endParaRPr lang="en-US" b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88E51-F199-478F-99E3-CACBAB5E3570}"/>
              </a:ext>
            </a:extLst>
          </p:cNvPr>
          <p:cNvGrpSpPr/>
          <p:nvPr/>
        </p:nvGrpSpPr>
        <p:grpSpPr>
          <a:xfrm>
            <a:off x="683259" y="2064248"/>
            <a:ext cx="9565591" cy="400110"/>
            <a:chOff x="683259" y="1810248"/>
            <a:chExt cx="9565591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E74D6E-1B1F-43E7-907E-93821B33A304}"/>
                </a:ext>
              </a:extLst>
            </p:cNvPr>
            <p:cNvSpPr/>
            <p:nvPr/>
          </p:nvSpPr>
          <p:spPr>
            <a:xfrm>
              <a:off x="2983536" y="1810248"/>
              <a:ext cx="3149600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names = </a:t>
              </a:r>
              <a:r>
                <a:rPr lang="en-US" sz="1900" b="1" dirty="0"/>
                <a:t>['Bob', 'Sue', 'John']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04EEA2-E6C5-4B49-8D24-C11F7A493B6F}"/>
                </a:ext>
              </a:extLst>
            </p:cNvPr>
            <p:cNvSpPr txBox="1"/>
            <p:nvPr/>
          </p:nvSpPr>
          <p:spPr>
            <a:xfrm>
              <a:off x="683259" y="1825637"/>
              <a:ext cx="1486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List of Strings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DCE0ED-21A8-4327-9763-A3220C0E0E26}"/>
                </a:ext>
              </a:extLst>
            </p:cNvPr>
            <p:cNvSpPr/>
            <p:nvPr/>
          </p:nvSpPr>
          <p:spPr>
            <a:xfrm>
              <a:off x="7278165" y="1825637"/>
              <a:ext cx="2970685" cy="369332"/>
            </a:xfrm>
            <a:custGeom>
              <a:avLst/>
              <a:gdLst>
                <a:gd name="connsiteX0" fmla="*/ 0 w 2970685"/>
                <a:gd name="connsiteY0" fmla="*/ 0 h 369332"/>
                <a:gd name="connsiteX1" fmla="*/ 594137 w 2970685"/>
                <a:gd name="connsiteY1" fmla="*/ 0 h 369332"/>
                <a:gd name="connsiteX2" fmla="*/ 1158567 w 2970685"/>
                <a:gd name="connsiteY2" fmla="*/ 0 h 369332"/>
                <a:gd name="connsiteX3" fmla="*/ 1812118 w 2970685"/>
                <a:gd name="connsiteY3" fmla="*/ 0 h 369332"/>
                <a:gd name="connsiteX4" fmla="*/ 2376548 w 2970685"/>
                <a:gd name="connsiteY4" fmla="*/ 0 h 369332"/>
                <a:gd name="connsiteX5" fmla="*/ 2970685 w 2970685"/>
                <a:gd name="connsiteY5" fmla="*/ 0 h 369332"/>
                <a:gd name="connsiteX6" fmla="*/ 2970685 w 2970685"/>
                <a:gd name="connsiteY6" fmla="*/ 369332 h 369332"/>
                <a:gd name="connsiteX7" fmla="*/ 2406255 w 2970685"/>
                <a:gd name="connsiteY7" fmla="*/ 369332 h 369332"/>
                <a:gd name="connsiteX8" fmla="*/ 1782411 w 2970685"/>
                <a:gd name="connsiteY8" fmla="*/ 369332 h 369332"/>
                <a:gd name="connsiteX9" fmla="*/ 1158567 w 2970685"/>
                <a:gd name="connsiteY9" fmla="*/ 369332 h 369332"/>
                <a:gd name="connsiteX10" fmla="*/ 564430 w 2970685"/>
                <a:gd name="connsiteY10" fmla="*/ 369332 h 369332"/>
                <a:gd name="connsiteX11" fmla="*/ 0 w 2970685"/>
                <a:gd name="connsiteY11" fmla="*/ 369332 h 369332"/>
                <a:gd name="connsiteX12" fmla="*/ 0 w 2970685"/>
                <a:gd name="connsiteY12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0685" h="369332" fill="none" extrusionOk="0">
                  <a:moveTo>
                    <a:pt x="0" y="0"/>
                  </a:moveTo>
                  <a:cubicBezTo>
                    <a:pt x="279209" y="-17646"/>
                    <a:pt x="348613" y="59052"/>
                    <a:pt x="594137" y="0"/>
                  </a:cubicBezTo>
                  <a:cubicBezTo>
                    <a:pt x="839661" y="-59052"/>
                    <a:pt x="1041775" y="58970"/>
                    <a:pt x="1158567" y="0"/>
                  </a:cubicBezTo>
                  <a:cubicBezTo>
                    <a:pt x="1275359" y="-58970"/>
                    <a:pt x="1625304" y="44914"/>
                    <a:pt x="1812118" y="0"/>
                  </a:cubicBezTo>
                  <a:cubicBezTo>
                    <a:pt x="1998932" y="-44914"/>
                    <a:pt x="2118206" y="30825"/>
                    <a:pt x="2376548" y="0"/>
                  </a:cubicBezTo>
                  <a:cubicBezTo>
                    <a:pt x="2634890" y="-30825"/>
                    <a:pt x="2779773" y="6286"/>
                    <a:pt x="2970685" y="0"/>
                  </a:cubicBezTo>
                  <a:cubicBezTo>
                    <a:pt x="2997850" y="78466"/>
                    <a:pt x="2930892" y="222045"/>
                    <a:pt x="2970685" y="369332"/>
                  </a:cubicBezTo>
                  <a:cubicBezTo>
                    <a:pt x="2689453" y="400785"/>
                    <a:pt x="2668269" y="301816"/>
                    <a:pt x="2406255" y="369332"/>
                  </a:cubicBezTo>
                  <a:cubicBezTo>
                    <a:pt x="2144241" y="436848"/>
                    <a:pt x="2084372" y="362115"/>
                    <a:pt x="1782411" y="369332"/>
                  </a:cubicBezTo>
                  <a:cubicBezTo>
                    <a:pt x="1480450" y="376549"/>
                    <a:pt x="1302561" y="322663"/>
                    <a:pt x="1158567" y="369332"/>
                  </a:cubicBezTo>
                  <a:cubicBezTo>
                    <a:pt x="1014573" y="416001"/>
                    <a:pt x="774024" y="357114"/>
                    <a:pt x="564430" y="369332"/>
                  </a:cubicBezTo>
                  <a:cubicBezTo>
                    <a:pt x="354836" y="381550"/>
                    <a:pt x="176328" y="322949"/>
                    <a:pt x="0" y="369332"/>
                  </a:cubicBezTo>
                  <a:cubicBezTo>
                    <a:pt x="-6109" y="201009"/>
                    <a:pt x="7703" y="137506"/>
                    <a:pt x="0" y="0"/>
                  </a:cubicBezTo>
                  <a:close/>
                </a:path>
                <a:path w="2970685" h="369332" stroke="0" extrusionOk="0">
                  <a:moveTo>
                    <a:pt x="0" y="0"/>
                  </a:moveTo>
                  <a:cubicBezTo>
                    <a:pt x="230603" y="-2005"/>
                    <a:pt x="322250" y="54996"/>
                    <a:pt x="534723" y="0"/>
                  </a:cubicBezTo>
                  <a:cubicBezTo>
                    <a:pt x="747196" y="-54996"/>
                    <a:pt x="979432" y="73759"/>
                    <a:pt x="1158567" y="0"/>
                  </a:cubicBezTo>
                  <a:cubicBezTo>
                    <a:pt x="1337702" y="-73759"/>
                    <a:pt x="1582872" y="28651"/>
                    <a:pt x="1782411" y="0"/>
                  </a:cubicBezTo>
                  <a:cubicBezTo>
                    <a:pt x="1981950" y="-28651"/>
                    <a:pt x="2226612" y="15576"/>
                    <a:pt x="2435962" y="0"/>
                  </a:cubicBezTo>
                  <a:cubicBezTo>
                    <a:pt x="2645312" y="-15576"/>
                    <a:pt x="2783103" y="10733"/>
                    <a:pt x="2970685" y="0"/>
                  </a:cubicBezTo>
                  <a:cubicBezTo>
                    <a:pt x="3010663" y="169465"/>
                    <a:pt x="2956015" y="256506"/>
                    <a:pt x="2970685" y="369332"/>
                  </a:cubicBezTo>
                  <a:cubicBezTo>
                    <a:pt x="2800747" y="428155"/>
                    <a:pt x="2638502" y="310415"/>
                    <a:pt x="2435962" y="369332"/>
                  </a:cubicBezTo>
                  <a:cubicBezTo>
                    <a:pt x="2233422" y="428249"/>
                    <a:pt x="2084893" y="317270"/>
                    <a:pt x="1841825" y="369332"/>
                  </a:cubicBezTo>
                  <a:cubicBezTo>
                    <a:pt x="1598757" y="421394"/>
                    <a:pt x="1415556" y="292734"/>
                    <a:pt x="1188274" y="369332"/>
                  </a:cubicBezTo>
                  <a:cubicBezTo>
                    <a:pt x="960992" y="445930"/>
                    <a:pt x="890019" y="365075"/>
                    <a:pt x="653551" y="369332"/>
                  </a:cubicBezTo>
                  <a:cubicBezTo>
                    <a:pt x="417083" y="373589"/>
                    <a:pt x="191279" y="303068"/>
                    <a:pt x="0" y="369332"/>
                  </a:cubicBezTo>
                  <a:cubicBezTo>
                    <a:pt x="-11279" y="277945"/>
                    <a:pt x="17881" y="13775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['Bob', 'Sue', 'John']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CDE7A4-8005-4244-830C-4A0F92C2A5C6}"/>
              </a:ext>
            </a:extLst>
          </p:cNvPr>
          <p:cNvGrpSpPr/>
          <p:nvPr/>
        </p:nvGrpSpPr>
        <p:grpSpPr>
          <a:xfrm>
            <a:off x="683259" y="5380192"/>
            <a:ext cx="9818865" cy="646331"/>
            <a:chOff x="683259" y="5634192"/>
            <a:chExt cx="9818865" cy="646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C8F1C7-2C9E-44B4-AB27-15B27A82C527}"/>
                </a:ext>
              </a:extLst>
            </p:cNvPr>
            <p:cNvSpPr/>
            <p:nvPr/>
          </p:nvSpPr>
          <p:spPr>
            <a:xfrm>
              <a:off x="2983536" y="5772691"/>
              <a:ext cx="3137864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numbers = </a:t>
              </a:r>
              <a:r>
                <a:rPr lang="en-US" b="1" dirty="0">
                  <a:solidFill>
                    <a:srgbClr val="C00000"/>
                  </a:solidFill>
                </a:rPr>
                <a:t>list</a:t>
              </a:r>
              <a:r>
                <a:rPr lang="en-US" dirty="0"/>
                <a:t>(</a:t>
              </a:r>
              <a:r>
                <a:rPr lang="en-US" b="1" dirty="0"/>
                <a:t>range</a:t>
              </a:r>
              <a:r>
                <a:rPr lang="en-US" dirty="0"/>
                <a:t>(1,101))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671CF7-275B-44A3-8824-EA3379866595}"/>
                </a:ext>
              </a:extLst>
            </p:cNvPr>
            <p:cNvSpPr/>
            <p:nvPr/>
          </p:nvSpPr>
          <p:spPr>
            <a:xfrm>
              <a:off x="7278165" y="5772691"/>
              <a:ext cx="3223959" cy="369332"/>
            </a:xfrm>
            <a:custGeom>
              <a:avLst/>
              <a:gdLst>
                <a:gd name="connsiteX0" fmla="*/ 0 w 3223959"/>
                <a:gd name="connsiteY0" fmla="*/ 0 h 369332"/>
                <a:gd name="connsiteX1" fmla="*/ 472847 w 3223959"/>
                <a:gd name="connsiteY1" fmla="*/ 0 h 369332"/>
                <a:gd name="connsiteX2" fmla="*/ 977934 w 3223959"/>
                <a:gd name="connsiteY2" fmla="*/ 0 h 369332"/>
                <a:gd name="connsiteX3" fmla="*/ 1547500 w 3223959"/>
                <a:gd name="connsiteY3" fmla="*/ 0 h 369332"/>
                <a:gd name="connsiteX4" fmla="*/ 2149306 w 3223959"/>
                <a:gd name="connsiteY4" fmla="*/ 0 h 369332"/>
                <a:gd name="connsiteX5" fmla="*/ 2589914 w 3223959"/>
                <a:gd name="connsiteY5" fmla="*/ 0 h 369332"/>
                <a:gd name="connsiteX6" fmla="*/ 3223959 w 3223959"/>
                <a:gd name="connsiteY6" fmla="*/ 0 h 369332"/>
                <a:gd name="connsiteX7" fmla="*/ 3223959 w 3223959"/>
                <a:gd name="connsiteY7" fmla="*/ 369332 h 369332"/>
                <a:gd name="connsiteX8" fmla="*/ 2718872 w 3223959"/>
                <a:gd name="connsiteY8" fmla="*/ 369332 h 369332"/>
                <a:gd name="connsiteX9" fmla="*/ 2117066 w 3223959"/>
                <a:gd name="connsiteY9" fmla="*/ 369332 h 369332"/>
                <a:gd name="connsiteX10" fmla="*/ 1676459 w 3223959"/>
                <a:gd name="connsiteY10" fmla="*/ 369332 h 369332"/>
                <a:gd name="connsiteX11" fmla="*/ 1203611 w 3223959"/>
                <a:gd name="connsiteY11" fmla="*/ 369332 h 369332"/>
                <a:gd name="connsiteX12" fmla="*/ 601806 w 3223959"/>
                <a:gd name="connsiteY12" fmla="*/ 369332 h 369332"/>
                <a:gd name="connsiteX13" fmla="*/ 0 w 3223959"/>
                <a:gd name="connsiteY13" fmla="*/ 369332 h 369332"/>
                <a:gd name="connsiteX14" fmla="*/ 0 w 3223959"/>
                <a:gd name="connsiteY1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3959" h="369332" fill="none" extrusionOk="0">
                  <a:moveTo>
                    <a:pt x="0" y="0"/>
                  </a:moveTo>
                  <a:cubicBezTo>
                    <a:pt x="210420" y="-25046"/>
                    <a:pt x="360201" y="25538"/>
                    <a:pt x="472847" y="0"/>
                  </a:cubicBezTo>
                  <a:cubicBezTo>
                    <a:pt x="585493" y="-25538"/>
                    <a:pt x="753102" y="18612"/>
                    <a:pt x="977934" y="0"/>
                  </a:cubicBezTo>
                  <a:cubicBezTo>
                    <a:pt x="1202766" y="-18612"/>
                    <a:pt x="1408304" y="5945"/>
                    <a:pt x="1547500" y="0"/>
                  </a:cubicBezTo>
                  <a:cubicBezTo>
                    <a:pt x="1686696" y="-5945"/>
                    <a:pt x="2013067" y="69424"/>
                    <a:pt x="2149306" y="0"/>
                  </a:cubicBezTo>
                  <a:cubicBezTo>
                    <a:pt x="2285545" y="-69424"/>
                    <a:pt x="2387161" y="15374"/>
                    <a:pt x="2589914" y="0"/>
                  </a:cubicBezTo>
                  <a:cubicBezTo>
                    <a:pt x="2792667" y="-15374"/>
                    <a:pt x="2964571" y="624"/>
                    <a:pt x="3223959" y="0"/>
                  </a:cubicBezTo>
                  <a:cubicBezTo>
                    <a:pt x="3255142" y="78598"/>
                    <a:pt x="3213791" y="272995"/>
                    <a:pt x="3223959" y="369332"/>
                  </a:cubicBezTo>
                  <a:cubicBezTo>
                    <a:pt x="3053599" y="421497"/>
                    <a:pt x="2896350" y="342438"/>
                    <a:pt x="2718872" y="369332"/>
                  </a:cubicBezTo>
                  <a:cubicBezTo>
                    <a:pt x="2541394" y="396226"/>
                    <a:pt x="2241304" y="315667"/>
                    <a:pt x="2117066" y="369332"/>
                  </a:cubicBezTo>
                  <a:cubicBezTo>
                    <a:pt x="1992828" y="422997"/>
                    <a:pt x="1859094" y="342110"/>
                    <a:pt x="1676459" y="369332"/>
                  </a:cubicBezTo>
                  <a:cubicBezTo>
                    <a:pt x="1493824" y="396554"/>
                    <a:pt x="1389328" y="314007"/>
                    <a:pt x="1203611" y="369332"/>
                  </a:cubicBezTo>
                  <a:cubicBezTo>
                    <a:pt x="1017894" y="424657"/>
                    <a:pt x="802761" y="341877"/>
                    <a:pt x="601806" y="369332"/>
                  </a:cubicBezTo>
                  <a:cubicBezTo>
                    <a:pt x="400851" y="396787"/>
                    <a:pt x="247784" y="301664"/>
                    <a:pt x="0" y="369332"/>
                  </a:cubicBezTo>
                  <a:cubicBezTo>
                    <a:pt x="-42242" y="250342"/>
                    <a:pt x="21766" y="94838"/>
                    <a:pt x="0" y="0"/>
                  </a:cubicBezTo>
                  <a:close/>
                </a:path>
                <a:path w="3223959" h="369332" stroke="0" extrusionOk="0">
                  <a:moveTo>
                    <a:pt x="0" y="0"/>
                  </a:moveTo>
                  <a:cubicBezTo>
                    <a:pt x="213832" y="-559"/>
                    <a:pt x="267419" y="41223"/>
                    <a:pt x="472847" y="0"/>
                  </a:cubicBezTo>
                  <a:cubicBezTo>
                    <a:pt x="678275" y="-41223"/>
                    <a:pt x="909479" y="20676"/>
                    <a:pt x="1042413" y="0"/>
                  </a:cubicBezTo>
                  <a:cubicBezTo>
                    <a:pt x="1175347" y="-20676"/>
                    <a:pt x="1434426" y="29387"/>
                    <a:pt x="1611980" y="0"/>
                  </a:cubicBezTo>
                  <a:cubicBezTo>
                    <a:pt x="1789534" y="-29387"/>
                    <a:pt x="1961585" y="17826"/>
                    <a:pt x="2213785" y="0"/>
                  </a:cubicBezTo>
                  <a:cubicBezTo>
                    <a:pt x="2465985" y="-17826"/>
                    <a:pt x="2589454" y="52378"/>
                    <a:pt x="2686632" y="0"/>
                  </a:cubicBezTo>
                  <a:cubicBezTo>
                    <a:pt x="2783810" y="-52378"/>
                    <a:pt x="2959282" y="51067"/>
                    <a:pt x="3223959" y="0"/>
                  </a:cubicBezTo>
                  <a:cubicBezTo>
                    <a:pt x="3267990" y="173429"/>
                    <a:pt x="3180673" y="205262"/>
                    <a:pt x="3223959" y="369332"/>
                  </a:cubicBezTo>
                  <a:cubicBezTo>
                    <a:pt x="3036821" y="388514"/>
                    <a:pt x="2848217" y="315544"/>
                    <a:pt x="2654393" y="369332"/>
                  </a:cubicBezTo>
                  <a:cubicBezTo>
                    <a:pt x="2460569" y="423120"/>
                    <a:pt x="2243314" y="329372"/>
                    <a:pt x="2052587" y="369332"/>
                  </a:cubicBezTo>
                  <a:cubicBezTo>
                    <a:pt x="1861860" y="409292"/>
                    <a:pt x="1771626" y="325586"/>
                    <a:pt x="1579740" y="369332"/>
                  </a:cubicBezTo>
                  <a:cubicBezTo>
                    <a:pt x="1387854" y="413078"/>
                    <a:pt x="1185921" y="362339"/>
                    <a:pt x="1074653" y="369332"/>
                  </a:cubicBezTo>
                  <a:cubicBezTo>
                    <a:pt x="963385" y="376325"/>
                    <a:pt x="641734" y="351103"/>
                    <a:pt x="472847" y="369332"/>
                  </a:cubicBezTo>
                  <a:cubicBezTo>
                    <a:pt x="303960" y="387561"/>
                    <a:pt x="171032" y="355610"/>
                    <a:pt x="0" y="369332"/>
                  </a:cubicBezTo>
                  <a:cubicBezTo>
                    <a:pt x="-28940" y="233071"/>
                    <a:pt x="16562" y="181135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[1, 2, 3, 4 , … 99, 100]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5EEA74-003B-4BD6-A889-F13222ACD811}"/>
                </a:ext>
              </a:extLst>
            </p:cNvPr>
            <p:cNvSpPr txBox="1"/>
            <p:nvPr/>
          </p:nvSpPr>
          <p:spPr>
            <a:xfrm>
              <a:off x="683259" y="5634192"/>
              <a:ext cx="2345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/>
                <a:t>Quickly create a List </a:t>
              </a:r>
            </a:p>
            <a:p>
              <a:r>
                <a:rPr lang="en-US" sz="1800" i="1" dirty="0"/>
                <a:t>of numbers in a range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9555A-9A2B-4E18-85B7-0B7EE13E30C3}"/>
              </a:ext>
            </a:extLst>
          </p:cNvPr>
          <p:cNvGrpSpPr/>
          <p:nvPr/>
        </p:nvGrpSpPr>
        <p:grpSpPr>
          <a:xfrm>
            <a:off x="683259" y="1208693"/>
            <a:ext cx="9517907" cy="369332"/>
            <a:chOff x="683259" y="1348393"/>
            <a:chExt cx="9517907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1F4995-A974-4B84-85C9-FAC0D035B36A}"/>
                </a:ext>
              </a:extLst>
            </p:cNvPr>
            <p:cNvSpPr/>
            <p:nvPr/>
          </p:nvSpPr>
          <p:spPr>
            <a:xfrm>
              <a:off x="2983536" y="1348393"/>
              <a:ext cx="3214064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empty_list</a:t>
              </a:r>
              <a:r>
                <a:rPr lang="en-US" dirty="0"/>
                <a:t> = </a:t>
              </a:r>
              <a:r>
                <a:rPr lang="en-US" b="1" dirty="0">
                  <a:latin typeface="Consolas" panose="020B0609020204030204" pitchFamily="49" charset="0"/>
                </a:rPr>
                <a:t>[]</a:t>
              </a:r>
              <a:r>
                <a:rPr lang="en-US" b="1" dirty="0"/>
                <a:t>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247D4E-A92E-4113-A4CD-A12EF5718204}"/>
                </a:ext>
              </a:extLst>
            </p:cNvPr>
            <p:cNvSpPr/>
            <p:nvPr/>
          </p:nvSpPr>
          <p:spPr>
            <a:xfrm>
              <a:off x="7278165" y="1348393"/>
              <a:ext cx="437940" cy="369332"/>
            </a:xfrm>
            <a:custGeom>
              <a:avLst/>
              <a:gdLst>
                <a:gd name="connsiteX0" fmla="*/ 0 w 437940"/>
                <a:gd name="connsiteY0" fmla="*/ 0 h 369332"/>
                <a:gd name="connsiteX1" fmla="*/ 437940 w 437940"/>
                <a:gd name="connsiteY1" fmla="*/ 0 h 369332"/>
                <a:gd name="connsiteX2" fmla="*/ 437940 w 437940"/>
                <a:gd name="connsiteY2" fmla="*/ 369332 h 369332"/>
                <a:gd name="connsiteX3" fmla="*/ 0 w 437940"/>
                <a:gd name="connsiteY3" fmla="*/ 369332 h 369332"/>
                <a:gd name="connsiteX4" fmla="*/ 0 w 437940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40" h="369332" fill="none" extrusionOk="0">
                  <a:moveTo>
                    <a:pt x="0" y="0"/>
                  </a:moveTo>
                  <a:cubicBezTo>
                    <a:pt x="111128" y="-624"/>
                    <a:pt x="264871" y="22833"/>
                    <a:pt x="437940" y="0"/>
                  </a:cubicBezTo>
                  <a:cubicBezTo>
                    <a:pt x="463106" y="181097"/>
                    <a:pt x="406216" y="266961"/>
                    <a:pt x="437940" y="369332"/>
                  </a:cubicBezTo>
                  <a:cubicBezTo>
                    <a:pt x="222399" y="373817"/>
                    <a:pt x="175751" y="326186"/>
                    <a:pt x="0" y="369332"/>
                  </a:cubicBezTo>
                  <a:cubicBezTo>
                    <a:pt x="-29696" y="248810"/>
                    <a:pt x="12127" y="96213"/>
                    <a:pt x="0" y="0"/>
                  </a:cubicBezTo>
                  <a:close/>
                </a:path>
                <a:path w="437940" h="369332" stroke="0" extrusionOk="0">
                  <a:moveTo>
                    <a:pt x="0" y="0"/>
                  </a:moveTo>
                  <a:cubicBezTo>
                    <a:pt x="207905" y="-45979"/>
                    <a:pt x="235084" y="48364"/>
                    <a:pt x="437940" y="0"/>
                  </a:cubicBezTo>
                  <a:cubicBezTo>
                    <a:pt x="441043" y="173588"/>
                    <a:pt x="422079" y="252513"/>
                    <a:pt x="437940" y="369332"/>
                  </a:cubicBezTo>
                  <a:cubicBezTo>
                    <a:pt x="222351" y="388779"/>
                    <a:pt x="190452" y="334683"/>
                    <a:pt x="0" y="369332"/>
                  </a:cubicBezTo>
                  <a:cubicBezTo>
                    <a:pt x="-4259" y="238055"/>
                    <a:pt x="4341" y="8906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1A6217-F75E-48EE-B24F-ED338C9DABD0}"/>
                </a:ext>
              </a:extLst>
            </p:cNvPr>
            <p:cNvSpPr txBox="1"/>
            <p:nvPr/>
          </p:nvSpPr>
          <p:spPr>
            <a:xfrm>
              <a:off x="683259" y="1348393"/>
              <a:ext cx="2176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/>
                <a:t>An empty List</a:t>
              </a:r>
              <a:endParaRPr lang="en-US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3944E0-AE45-4FEB-B28D-DD8B6108B1F4}"/>
                </a:ext>
              </a:extLst>
            </p:cNvPr>
            <p:cNvSpPr txBox="1"/>
            <p:nvPr/>
          </p:nvSpPr>
          <p:spPr>
            <a:xfrm>
              <a:off x="7823202" y="1363782"/>
              <a:ext cx="23779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to add elements later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C3B364-426E-4C96-85AD-A6C24FF4C99B}"/>
              </a:ext>
            </a:extLst>
          </p:cNvPr>
          <p:cNvGrpSpPr/>
          <p:nvPr/>
        </p:nvGrpSpPr>
        <p:grpSpPr>
          <a:xfrm>
            <a:off x="683259" y="4839078"/>
            <a:ext cx="9865775" cy="369332"/>
            <a:chOff x="683259" y="5093078"/>
            <a:chExt cx="9865775" cy="3693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98C1A0-FB14-421E-B5DD-B6EBFDEC90A8}"/>
                </a:ext>
              </a:extLst>
            </p:cNvPr>
            <p:cNvSpPr/>
            <p:nvPr/>
          </p:nvSpPr>
          <p:spPr>
            <a:xfrm>
              <a:off x="2983536" y="5093078"/>
              <a:ext cx="3125602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any_nums</a:t>
              </a:r>
              <a:r>
                <a:rPr lang="en-US" dirty="0"/>
                <a:t> = </a:t>
              </a:r>
              <a:r>
                <a:rPr lang="en-US" b="1" dirty="0"/>
                <a:t>[0]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C00000"/>
                  </a:solidFill>
                </a:rPr>
                <a:t>* 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8258CD-DD87-41FF-A6C5-A79CAC8751A1}"/>
                </a:ext>
              </a:extLst>
            </p:cNvPr>
            <p:cNvSpPr/>
            <p:nvPr/>
          </p:nvSpPr>
          <p:spPr>
            <a:xfrm>
              <a:off x="7278165" y="5093078"/>
              <a:ext cx="1704313" cy="369332"/>
            </a:xfrm>
            <a:custGeom>
              <a:avLst/>
              <a:gdLst>
                <a:gd name="connsiteX0" fmla="*/ 0 w 1704313"/>
                <a:gd name="connsiteY0" fmla="*/ 0 h 369332"/>
                <a:gd name="connsiteX1" fmla="*/ 585147 w 1704313"/>
                <a:gd name="connsiteY1" fmla="*/ 0 h 369332"/>
                <a:gd name="connsiteX2" fmla="*/ 1153252 w 1704313"/>
                <a:gd name="connsiteY2" fmla="*/ 0 h 369332"/>
                <a:gd name="connsiteX3" fmla="*/ 1704313 w 1704313"/>
                <a:gd name="connsiteY3" fmla="*/ 0 h 369332"/>
                <a:gd name="connsiteX4" fmla="*/ 1704313 w 1704313"/>
                <a:gd name="connsiteY4" fmla="*/ 369332 h 369332"/>
                <a:gd name="connsiteX5" fmla="*/ 1136209 w 1704313"/>
                <a:gd name="connsiteY5" fmla="*/ 369332 h 369332"/>
                <a:gd name="connsiteX6" fmla="*/ 602191 w 1704313"/>
                <a:gd name="connsiteY6" fmla="*/ 369332 h 369332"/>
                <a:gd name="connsiteX7" fmla="*/ 0 w 1704313"/>
                <a:gd name="connsiteY7" fmla="*/ 369332 h 369332"/>
                <a:gd name="connsiteX8" fmla="*/ 0 w 1704313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313" h="369332" fill="none" extrusionOk="0">
                  <a:moveTo>
                    <a:pt x="0" y="0"/>
                  </a:moveTo>
                  <a:cubicBezTo>
                    <a:pt x="217540" y="-27758"/>
                    <a:pt x="355912" y="51700"/>
                    <a:pt x="585147" y="0"/>
                  </a:cubicBezTo>
                  <a:cubicBezTo>
                    <a:pt x="814382" y="-51700"/>
                    <a:pt x="1004913" y="54469"/>
                    <a:pt x="1153252" y="0"/>
                  </a:cubicBezTo>
                  <a:cubicBezTo>
                    <a:pt x="1301592" y="-54469"/>
                    <a:pt x="1491794" y="33396"/>
                    <a:pt x="1704313" y="0"/>
                  </a:cubicBezTo>
                  <a:cubicBezTo>
                    <a:pt x="1737410" y="117962"/>
                    <a:pt x="1688933" y="247061"/>
                    <a:pt x="1704313" y="369332"/>
                  </a:cubicBezTo>
                  <a:cubicBezTo>
                    <a:pt x="1464526" y="424044"/>
                    <a:pt x="1390178" y="350171"/>
                    <a:pt x="1136209" y="369332"/>
                  </a:cubicBezTo>
                  <a:cubicBezTo>
                    <a:pt x="882240" y="388493"/>
                    <a:pt x="832634" y="330811"/>
                    <a:pt x="602191" y="369332"/>
                  </a:cubicBezTo>
                  <a:cubicBezTo>
                    <a:pt x="371748" y="407853"/>
                    <a:pt x="272712" y="360594"/>
                    <a:pt x="0" y="369332"/>
                  </a:cubicBezTo>
                  <a:cubicBezTo>
                    <a:pt x="-43025" y="205536"/>
                    <a:pt x="17155" y="180066"/>
                    <a:pt x="0" y="0"/>
                  </a:cubicBezTo>
                  <a:close/>
                </a:path>
                <a:path w="1704313" h="369332" stroke="0" extrusionOk="0">
                  <a:moveTo>
                    <a:pt x="0" y="0"/>
                  </a:moveTo>
                  <a:cubicBezTo>
                    <a:pt x="184942" y="-42324"/>
                    <a:pt x="381758" y="37952"/>
                    <a:pt x="534018" y="0"/>
                  </a:cubicBezTo>
                  <a:cubicBezTo>
                    <a:pt x="686278" y="-37952"/>
                    <a:pt x="848051" y="22658"/>
                    <a:pt x="1119166" y="0"/>
                  </a:cubicBezTo>
                  <a:cubicBezTo>
                    <a:pt x="1390281" y="-22658"/>
                    <a:pt x="1463935" y="23435"/>
                    <a:pt x="1704313" y="0"/>
                  </a:cubicBezTo>
                  <a:cubicBezTo>
                    <a:pt x="1727883" y="159045"/>
                    <a:pt x="1661660" y="218288"/>
                    <a:pt x="1704313" y="369332"/>
                  </a:cubicBezTo>
                  <a:cubicBezTo>
                    <a:pt x="1477837" y="397320"/>
                    <a:pt x="1314749" y="333638"/>
                    <a:pt x="1153252" y="369332"/>
                  </a:cubicBezTo>
                  <a:cubicBezTo>
                    <a:pt x="991755" y="405026"/>
                    <a:pt x="727766" y="308862"/>
                    <a:pt x="551061" y="369332"/>
                  </a:cubicBezTo>
                  <a:cubicBezTo>
                    <a:pt x="374356" y="429802"/>
                    <a:pt x="258412" y="312956"/>
                    <a:pt x="0" y="369332"/>
                  </a:cubicBezTo>
                  <a:cubicBezTo>
                    <a:pt x="-12596" y="213170"/>
                    <a:pt x="14881" y="150433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[0, 0, 0, 0]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CCD72F-CD53-41E8-A01F-B4158C0A931A}"/>
                </a:ext>
              </a:extLst>
            </p:cNvPr>
            <p:cNvSpPr txBox="1"/>
            <p:nvPr/>
          </p:nvSpPr>
          <p:spPr>
            <a:xfrm>
              <a:off x="683259" y="5093078"/>
              <a:ext cx="176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Using Repetition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E6250B-6A29-4CB9-8795-DD9EFFB745E8}"/>
                </a:ext>
              </a:extLst>
            </p:cNvPr>
            <p:cNvSpPr txBox="1"/>
            <p:nvPr/>
          </p:nvSpPr>
          <p:spPr>
            <a:xfrm>
              <a:off x="9078310" y="5108467"/>
              <a:ext cx="1470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to pre-initialize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2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E6-8443-4CAE-8D29-E6FAB1D7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 List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7E008-5138-4F6C-9B2C-6B5A2A85660D}"/>
              </a:ext>
            </a:extLst>
          </p:cNvPr>
          <p:cNvGrpSpPr/>
          <p:nvPr/>
        </p:nvGrpSpPr>
        <p:grpSpPr>
          <a:xfrm>
            <a:off x="683259" y="1953225"/>
            <a:ext cx="7032846" cy="400110"/>
            <a:chOff x="683259" y="2169125"/>
            <a:chExt cx="7032846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A3620A-A1C8-4021-B417-EFB6AED6AA94}"/>
                </a:ext>
              </a:extLst>
            </p:cNvPr>
            <p:cNvSpPr/>
            <p:nvPr/>
          </p:nvSpPr>
          <p:spPr>
            <a:xfrm>
              <a:off x="3135936" y="2169125"/>
              <a:ext cx="3163824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num = </a:t>
              </a:r>
              <a:r>
                <a:rPr lang="en-US" sz="2000" b="1" dirty="0">
                  <a:highlight>
                    <a:srgbClr val="EFE5F7"/>
                  </a:highlight>
                </a:rPr>
                <a:t>numbers</a:t>
              </a:r>
              <a:r>
                <a:rPr lang="en-US" sz="2000" b="1" dirty="0"/>
                <a:t>[</a:t>
              </a:r>
              <a:r>
                <a:rPr lang="en-US" sz="2000" b="1" dirty="0">
                  <a:solidFill>
                    <a:srgbClr val="C00000"/>
                  </a:solidFill>
                </a:rPr>
                <a:t>-1</a:t>
              </a:r>
              <a:r>
                <a:rPr lang="en-US" sz="2000" b="1" dirty="0"/>
                <a:t>]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B47B03-5151-4DD1-8F5A-29BA9DE4A9E4}"/>
                </a:ext>
              </a:extLst>
            </p:cNvPr>
            <p:cNvSpPr/>
            <p:nvPr/>
          </p:nvSpPr>
          <p:spPr>
            <a:xfrm>
              <a:off x="7278165" y="2184514"/>
              <a:ext cx="437940" cy="369332"/>
            </a:xfrm>
            <a:custGeom>
              <a:avLst/>
              <a:gdLst>
                <a:gd name="connsiteX0" fmla="*/ 0 w 437940"/>
                <a:gd name="connsiteY0" fmla="*/ 0 h 369332"/>
                <a:gd name="connsiteX1" fmla="*/ 437940 w 437940"/>
                <a:gd name="connsiteY1" fmla="*/ 0 h 369332"/>
                <a:gd name="connsiteX2" fmla="*/ 437940 w 437940"/>
                <a:gd name="connsiteY2" fmla="*/ 369332 h 369332"/>
                <a:gd name="connsiteX3" fmla="*/ 0 w 437940"/>
                <a:gd name="connsiteY3" fmla="*/ 369332 h 369332"/>
                <a:gd name="connsiteX4" fmla="*/ 0 w 437940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40" h="369332" fill="none" extrusionOk="0">
                  <a:moveTo>
                    <a:pt x="0" y="0"/>
                  </a:moveTo>
                  <a:cubicBezTo>
                    <a:pt x="111128" y="-624"/>
                    <a:pt x="264871" y="22833"/>
                    <a:pt x="437940" y="0"/>
                  </a:cubicBezTo>
                  <a:cubicBezTo>
                    <a:pt x="463106" y="181097"/>
                    <a:pt x="406216" y="266961"/>
                    <a:pt x="437940" y="369332"/>
                  </a:cubicBezTo>
                  <a:cubicBezTo>
                    <a:pt x="222399" y="373817"/>
                    <a:pt x="175751" y="326186"/>
                    <a:pt x="0" y="369332"/>
                  </a:cubicBezTo>
                  <a:cubicBezTo>
                    <a:pt x="-29696" y="248810"/>
                    <a:pt x="12127" y="96213"/>
                    <a:pt x="0" y="0"/>
                  </a:cubicBezTo>
                  <a:close/>
                </a:path>
                <a:path w="437940" h="369332" stroke="0" extrusionOk="0">
                  <a:moveTo>
                    <a:pt x="0" y="0"/>
                  </a:moveTo>
                  <a:cubicBezTo>
                    <a:pt x="207905" y="-45979"/>
                    <a:pt x="235084" y="48364"/>
                    <a:pt x="437940" y="0"/>
                  </a:cubicBezTo>
                  <a:cubicBezTo>
                    <a:pt x="441043" y="173588"/>
                    <a:pt x="422079" y="252513"/>
                    <a:pt x="437940" y="369332"/>
                  </a:cubicBezTo>
                  <a:cubicBezTo>
                    <a:pt x="222351" y="388779"/>
                    <a:pt x="190452" y="334683"/>
                    <a:pt x="0" y="369332"/>
                  </a:cubicBezTo>
                  <a:cubicBezTo>
                    <a:pt x="-4259" y="238055"/>
                    <a:pt x="4341" y="8906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6F4192-851E-4CFE-B3E2-C178C6A28001}"/>
                </a:ext>
              </a:extLst>
            </p:cNvPr>
            <p:cNvSpPr txBox="1"/>
            <p:nvPr/>
          </p:nvSpPr>
          <p:spPr>
            <a:xfrm>
              <a:off x="683259" y="21845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2A80F8-848C-4F31-B7B7-A71690FB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EBA839-ED88-4CE2-B06E-725D9D0CA35A}"/>
              </a:ext>
            </a:extLst>
          </p:cNvPr>
          <p:cNvGrpSpPr/>
          <p:nvPr/>
        </p:nvGrpSpPr>
        <p:grpSpPr>
          <a:xfrm>
            <a:off x="683259" y="1353048"/>
            <a:ext cx="7032846" cy="400110"/>
            <a:chOff x="683259" y="1568948"/>
            <a:chExt cx="7032846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E74D6E-1B1F-43E7-907E-93821B33A304}"/>
                </a:ext>
              </a:extLst>
            </p:cNvPr>
            <p:cNvSpPr/>
            <p:nvPr/>
          </p:nvSpPr>
          <p:spPr>
            <a:xfrm>
              <a:off x="3135936" y="1568948"/>
              <a:ext cx="3149600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num = </a:t>
              </a:r>
              <a:r>
                <a:rPr lang="en-US" sz="2000" b="1" dirty="0">
                  <a:highlight>
                    <a:srgbClr val="EFE5F7"/>
                  </a:highlight>
                </a:rPr>
                <a:t>numbers</a:t>
              </a:r>
              <a:r>
                <a:rPr lang="en-US" sz="2000" b="1" dirty="0"/>
                <a:t>[</a:t>
              </a:r>
              <a:r>
                <a:rPr lang="en-US" sz="2000" b="1" dirty="0">
                  <a:solidFill>
                    <a:srgbClr val="C00000"/>
                  </a:solidFill>
                </a:rPr>
                <a:t>0</a:t>
              </a:r>
              <a:r>
                <a:rPr lang="en-US" sz="2000" b="1" dirty="0"/>
                <a:t>]</a:t>
              </a:r>
              <a:endParaRPr lang="en-US" sz="2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04EEA2-E6C5-4B49-8D24-C11F7A493B6F}"/>
                </a:ext>
              </a:extLst>
            </p:cNvPr>
            <p:cNvSpPr txBox="1"/>
            <p:nvPr/>
          </p:nvSpPr>
          <p:spPr>
            <a:xfrm>
              <a:off x="683259" y="1584337"/>
              <a:ext cx="1898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Read one element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DCE0ED-21A8-4327-9763-A3220C0E0E26}"/>
                </a:ext>
              </a:extLst>
            </p:cNvPr>
            <p:cNvSpPr/>
            <p:nvPr/>
          </p:nvSpPr>
          <p:spPr>
            <a:xfrm>
              <a:off x="7278165" y="1584337"/>
              <a:ext cx="437940" cy="369332"/>
            </a:xfrm>
            <a:custGeom>
              <a:avLst/>
              <a:gdLst>
                <a:gd name="connsiteX0" fmla="*/ 0 w 437940"/>
                <a:gd name="connsiteY0" fmla="*/ 0 h 369332"/>
                <a:gd name="connsiteX1" fmla="*/ 437940 w 437940"/>
                <a:gd name="connsiteY1" fmla="*/ 0 h 369332"/>
                <a:gd name="connsiteX2" fmla="*/ 437940 w 437940"/>
                <a:gd name="connsiteY2" fmla="*/ 369332 h 369332"/>
                <a:gd name="connsiteX3" fmla="*/ 0 w 437940"/>
                <a:gd name="connsiteY3" fmla="*/ 369332 h 369332"/>
                <a:gd name="connsiteX4" fmla="*/ 0 w 437940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40" h="369332" fill="none" extrusionOk="0">
                  <a:moveTo>
                    <a:pt x="0" y="0"/>
                  </a:moveTo>
                  <a:cubicBezTo>
                    <a:pt x="111128" y="-624"/>
                    <a:pt x="264871" y="22833"/>
                    <a:pt x="437940" y="0"/>
                  </a:cubicBezTo>
                  <a:cubicBezTo>
                    <a:pt x="463106" y="181097"/>
                    <a:pt x="406216" y="266961"/>
                    <a:pt x="437940" y="369332"/>
                  </a:cubicBezTo>
                  <a:cubicBezTo>
                    <a:pt x="222399" y="373817"/>
                    <a:pt x="175751" y="326186"/>
                    <a:pt x="0" y="369332"/>
                  </a:cubicBezTo>
                  <a:cubicBezTo>
                    <a:pt x="-29696" y="248810"/>
                    <a:pt x="12127" y="96213"/>
                    <a:pt x="0" y="0"/>
                  </a:cubicBezTo>
                  <a:close/>
                </a:path>
                <a:path w="437940" h="369332" stroke="0" extrusionOk="0">
                  <a:moveTo>
                    <a:pt x="0" y="0"/>
                  </a:moveTo>
                  <a:cubicBezTo>
                    <a:pt x="207905" y="-45979"/>
                    <a:pt x="235084" y="48364"/>
                    <a:pt x="437940" y="0"/>
                  </a:cubicBezTo>
                  <a:cubicBezTo>
                    <a:pt x="441043" y="173588"/>
                    <a:pt x="422079" y="252513"/>
                    <a:pt x="437940" y="369332"/>
                  </a:cubicBezTo>
                  <a:cubicBezTo>
                    <a:pt x="222351" y="388779"/>
                    <a:pt x="190452" y="334683"/>
                    <a:pt x="0" y="369332"/>
                  </a:cubicBezTo>
                  <a:cubicBezTo>
                    <a:pt x="-4259" y="238055"/>
                    <a:pt x="4341" y="8906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40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994081-94A2-4594-8C9A-F84130D17231}"/>
              </a:ext>
            </a:extLst>
          </p:cNvPr>
          <p:cNvGrpSpPr/>
          <p:nvPr/>
        </p:nvGrpSpPr>
        <p:grpSpPr>
          <a:xfrm>
            <a:off x="7485664" y="279400"/>
            <a:ext cx="4299935" cy="968177"/>
            <a:chOff x="7485664" y="279400"/>
            <a:chExt cx="4299935" cy="9681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E6E511-EDF4-45D7-A5BE-19E8997859E0}"/>
                </a:ext>
              </a:extLst>
            </p:cNvPr>
            <p:cNvSpPr txBox="1"/>
            <p:nvPr/>
          </p:nvSpPr>
          <p:spPr>
            <a:xfrm>
              <a:off x="8940800" y="2794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0     1     2     3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38F16E-38C8-460F-BE2E-76A6BEC69257}"/>
                </a:ext>
              </a:extLst>
            </p:cNvPr>
            <p:cNvSpPr txBox="1"/>
            <p:nvPr/>
          </p:nvSpPr>
          <p:spPr>
            <a:xfrm>
              <a:off x="9080500" y="939800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   -3    -2    -1 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017813-1084-4380-B072-3839B2B7AB4A}"/>
                </a:ext>
              </a:extLst>
            </p:cNvPr>
            <p:cNvSpPr/>
            <p:nvPr/>
          </p:nvSpPr>
          <p:spPr>
            <a:xfrm>
              <a:off x="7485664" y="549394"/>
              <a:ext cx="4299935" cy="40011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numbers = [40, 20, 10, 80]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A2BF7F-C422-4DD3-A2AA-EBB778F29CF3}"/>
              </a:ext>
            </a:extLst>
          </p:cNvPr>
          <p:cNvGrpSpPr/>
          <p:nvPr/>
        </p:nvGrpSpPr>
        <p:grpSpPr>
          <a:xfrm>
            <a:off x="683259" y="3992880"/>
            <a:ext cx="11191576" cy="1077218"/>
            <a:chOff x="683259" y="3992880"/>
            <a:chExt cx="11191576" cy="10772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0CF4FB-BD47-464B-BBFF-09C9197A5637}"/>
                </a:ext>
              </a:extLst>
            </p:cNvPr>
            <p:cNvSpPr/>
            <p:nvPr/>
          </p:nvSpPr>
          <p:spPr>
            <a:xfrm>
              <a:off x="3135936" y="3992880"/>
              <a:ext cx="3163824" cy="70788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for num in </a:t>
              </a:r>
              <a:r>
                <a:rPr lang="en-US" sz="2000" b="1" dirty="0">
                  <a:highlight>
                    <a:srgbClr val="EFE5F7"/>
                  </a:highlight>
                </a:rPr>
                <a:t>numbers</a:t>
              </a:r>
              <a:r>
                <a:rPr lang="en-US" sz="2000" b="1" dirty="0"/>
                <a:t>: </a:t>
              </a:r>
            </a:p>
            <a:p>
              <a:r>
                <a:rPr lang="en-US" sz="2000" dirty="0"/>
                <a:t>    print(</a:t>
              </a:r>
              <a:r>
                <a:rPr lang="en-US" sz="2000" b="1" dirty="0"/>
                <a:t>num</a:t>
              </a:r>
              <a:r>
                <a:rPr lang="en-US" sz="2000" dirty="0"/>
                <a:t>)</a:t>
              </a:r>
              <a:endParaRPr lang="en-US" sz="20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23B123-465B-4A6B-80F0-6C6913267D4F}"/>
                </a:ext>
              </a:extLst>
            </p:cNvPr>
            <p:cNvSpPr/>
            <p:nvPr/>
          </p:nvSpPr>
          <p:spPr>
            <a:xfrm>
              <a:off x="7278165" y="3992880"/>
              <a:ext cx="409086" cy="1077218"/>
            </a:xfrm>
            <a:custGeom>
              <a:avLst/>
              <a:gdLst>
                <a:gd name="connsiteX0" fmla="*/ 0 w 409086"/>
                <a:gd name="connsiteY0" fmla="*/ 0 h 1077218"/>
                <a:gd name="connsiteX1" fmla="*/ 409086 w 409086"/>
                <a:gd name="connsiteY1" fmla="*/ 0 h 1077218"/>
                <a:gd name="connsiteX2" fmla="*/ 409086 w 409086"/>
                <a:gd name="connsiteY2" fmla="*/ 549381 h 1077218"/>
                <a:gd name="connsiteX3" fmla="*/ 409086 w 409086"/>
                <a:gd name="connsiteY3" fmla="*/ 1077218 h 1077218"/>
                <a:gd name="connsiteX4" fmla="*/ 0 w 409086"/>
                <a:gd name="connsiteY4" fmla="*/ 1077218 h 1077218"/>
                <a:gd name="connsiteX5" fmla="*/ 0 w 409086"/>
                <a:gd name="connsiteY5" fmla="*/ 538609 h 1077218"/>
                <a:gd name="connsiteX6" fmla="*/ 0 w 409086"/>
                <a:gd name="connsiteY6" fmla="*/ 0 h 107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086" h="1077218" fill="none" extrusionOk="0">
                  <a:moveTo>
                    <a:pt x="0" y="0"/>
                  </a:moveTo>
                  <a:cubicBezTo>
                    <a:pt x="181823" y="-42497"/>
                    <a:pt x="263783" y="41312"/>
                    <a:pt x="409086" y="0"/>
                  </a:cubicBezTo>
                  <a:cubicBezTo>
                    <a:pt x="429366" y="259977"/>
                    <a:pt x="345395" y="323174"/>
                    <a:pt x="409086" y="549381"/>
                  </a:cubicBezTo>
                  <a:cubicBezTo>
                    <a:pt x="472777" y="775588"/>
                    <a:pt x="346329" y="845433"/>
                    <a:pt x="409086" y="1077218"/>
                  </a:cubicBezTo>
                  <a:cubicBezTo>
                    <a:pt x="307591" y="1086432"/>
                    <a:pt x="83957" y="1042739"/>
                    <a:pt x="0" y="1077218"/>
                  </a:cubicBezTo>
                  <a:cubicBezTo>
                    <a:pt x="-58278" y="877645"/>
                    <a:pt x="5981" y="739673"/>
                    <a:pt x="0" y="538609"/>
                  </a:cubicBezTo>
                  <a:cubicBezTo>
                    <a:pt x="-5981" y="337545"/>
                    <a:pt x="2076" y="203181"/>
                    <a:pt x="0" y="0"/>
                  </a:cubicBezTo>
                  <a:close/>
                </a:path>
                <a:path w="409086" h="1077218" stroke="0" extrusionOk="0">
                  <a:moveTo>
                    <a:pt x="0" y="0"/>
                  </a:moveTo>
                  <a:cubicBezTo>
                    <a:pt x="129459" y="-38883"/>
                    <a:pt x="314745" y="43052"/>
                    <a:pt x="409086" y="0"/>
                  </a:cubicBezTo>
                  <a:cubicBezTo>
                    <a:pt x="474495" y="144281"/>
                    <a:pt x="372143" y="331671"/>
                    <a:pt x="409086" y="549381"/>
                  </a:cubicBezTo>
                  <a:cubicBezTo>
                    <a:pt x="446029" y="767091"/>
                    <a:pt x="393447" y="940478"/>
                    <a:pt x="409086" y="1077218"/>
                  </a:cubicBezTo>
                  <a:cubicBezTo>
                    <a:pt x="288138" y="1085570"/>
                    <a:pt x="134112" y="1071402"/>
                    <a:pt x="0" y="1077218"/>
                  </a:cubicBezTo>
                  <a:cubicBezTo>
                    <a:pt x="-13887" y="935153"/>
                    <a:pt x="14390" y="763580"/>
                    <a:pt x="0" y="517065"/>
                  </a:cubicBezTo>
                  <a:cubicBezTo>
                    <a:pt x="-14390" y="270550"/>
                    <a:pt x="55727" y="158501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40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20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468644-6BB8-46C1-91F1-7273CD2CA231}"/>
                </a:ext>
              </a:extLst>
            </p:cNvPr>
            <p:cNvSpPr txBox="1"/>
            <p:nvPr/>
          </p:nvSpPr>
          <p:spPr>
            <a:xfrm>
              <a:off x="683259" y="3992880"/>
              <a:ext cx="1979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Loop through </a:t>
              </a:r>
              <a:r>
                <a:rPr lang="en-US" i="1" dirty="0"/>
                <a:t>a List</a:t>
              </a:r>
              <a:endParaRPr lang="en-US" sz="18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2375CC-7D91-41A0-A5B0-0A645F92EBEF}"/>
                </a:ext>
              </a:extLst>
            </p:cNvPr>
            <p:cNvSpPr txBox="1"/>
            <p:nvPr/>
          </p:nvSpPr>
          <p:spPr>
            <a:xfrm>
              <a:off x="7861300" y="3992880"/>
              <a:ext cx="40135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Use a FOR loop (instead of WHILE) when:</a:t>
              </a:r>
            </a:p>
            <a:p>
              <a:pPr marL="514350" indent="-282575">
                <a:buAutoNum type="arabicParenR"/>
              </a:pPr>
              <a:r>
                <a:rPr lang="en-US" i="1" dirty="0">
                  <a:solidFill>
                    <a:srgbClr val="C00000"/>
                  </a:solidFill>
                </a:rPr>
                <a:t>reading an entire list </a:t>
              </a:r>
            </a:p>
            <a:p>
              <a:pPr marL="514350" indent="-282575">
                <a:buAutoNum type="arabicParenR"/>
              </a:pPr>
              <a:r>
                <a:rPr lang="en-US" i="1" dirty="0">
                  <a:solidFill>
                    <a:srgbClr val="C00000"/>
                  </a:solidFill>
                </a:rPr>
                <a:t>not updating any values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8111C-01E7-46C6-8AB7-E5D6BC1525CD}"/>
              </a:ext>
            </a:extLst>
          </p:cNvPr>
          <p:cNvGrpSpPr/>
          <p:nvPr/>
        </p:nvGrpSpPr>
        <p:grpSpPr>
          <a:xfrm>
            <a:off x="683259" y="2936825"/>
            <a:ext cx="11113899" cy="400110"/>
            <a:chOff x="683259" y="3190825"/>
            <a:chExt cx="11113899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75E793-B488-4717-A008-E9BADE66B393}"/>
                </a:ext>
              </a:extLst>
            </p:cNvPr>
            <p:cNvSpPr/>
            <p:nvPr/>
          </p:nvSpPr>
          <p:spPr>
            <a:xfrm>
              <a:off x="3135936" y="3190825"/>
              <a:ext cx="3163824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print(</a:t>
              </a:r>
              <a:r>
                <a:rPr lang="en-US" sz="2000" b="1" dirty="0">
                  <a:highlight>
                    <a:srgbClr val="EFE5F7"/>
                  </a:highlight>
                </a:rPr>
                <a:t>numbers</a:t>
              </a:r>
              <a:r>
                <a:rPr lang="en-US" sz="2000" b="1" dirty="0"/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3C6C2-4A66-47FF-BB45-A2296A7905BC}"/>
                </a:ext>
              </a:extLst>
            </p:cNvPr>
            <p:cNvSpPr/>
            <p:nvPr/>
          </p:nvSpPr>
          <p:spPr>
            <a:xfrm>
              <a:off x="7278165" y="3206214"/>
              <a:ext cx="1608133" cy="369332"/>
            </a:xfrm>
            <a:custGeom>
              <a:avLst/>
              <a:gdLst>
                <a:gd name="connsiteX0" fmla="*/ 0 w 1608133"/>
                <a:gd name="connsiteY0" fmla="*/ 0 h 369332"/>
                <a:gd name="connsiteX1" fmla="*/ 552126 w 1608133"/>
                <a:gd name="connsiteY1" fmla="*/ 0 h 369332"/>
                <a:gd name="connsiteX2" fmla="*/ 1088170 w 1608133"/>
                <a:gd name="connsiteY2" fmla="*/ 0 h 369332"/>
                <a:gd name="connsiteX3" fmla="*/ 1608133 w 1608133"/>
                <a:gd name="connsiteY3" fmla="*/ 0 h 369332"/>
                <a:gd name="connsiteX4" fmla="*/ 1608133 w 1608133"/>
                <a:gd name="connsiteY4" fmla="*/ 369332 h 369332"/>
                <a:gd name="connsiteX5" fmla="*/ 1072089 w 1608133"/>
                <a:gd name="connsiteY5" fmla="*/ 369332 h 369332"/>
                <a:gd name="connsiteX6" fmla="*/ 568207 w 1608133"/>
                <a:gd name="connsiteY6" fmla="*/ 369332 h 369332"/>
                <a:gd name="connsiteX7" fmla="*/ 0 w 1608133"/>
                <a:gd name="connsiteY7" fmla="*/ 369332 h 369332"/>
                <a:gd name="connsiteX8" fmla="*/ 0 w 1608133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8133" h="369332" fill="none" extrusionOk="0">
                  <a:moveTo>
                    <a:pt x="0" y="0"/>
                  </a:moveTo>
                  <a:cubicBezTo>
                    <a:pt x="182321" y="-29458"/>
                    <a:pt x="278831" y="66115"/>
                    <a:pt x="552126" y="0"/>
                  </a:cubicBezTo>
                  <a:cubicBezTo>
                    <a:pt x="825421" y="-66115"/>
                    <a:pt x="911016" y="43404"/>
                    <a:pt x="1088170" y="0"/>
                  </a:cubicBezTo>
                  <a:cubicBezTo>
                    <a:pt x="1265324" y="-43404"/>
                    <a:pt x="1481967" y="45347"/>
                    <a:pt x="1608133" y="0"/>
                  </a:cubicBezTo>
                  <a:cubicBezTo>
                    <a:pt x="1641230" y="117962"/>
                    <a:pt x="1592753" y="247061"/>
                    <a:pt x="1608133" y="369332"/>
                  </a:cubicBezTo>
                  <a:cubicBezTo>
                    <a:pt x="1384488" y="379840"/>
                    <a:pt x="1206268" y="357421"/>
                    <a:pt x="1072089" y="369332"/>
                  </a:cubicBezTo>
                  <a:cubicBezTo>
                    <a:pt x="937910" y="381243"/>
                    <a:pt x="724623" y="348682"/>
                    <a:pt x="568207" y="369332"/>
                  </a:cubicBezTo>
                  <a:cubicBezTo>
                    <a:pt x="411791" y="389982"/>
                    <a:pt x="155398" y="325247"/>
                    <a:pt x="0" y="369332"/>
                  </a:cubicBezTo>
                  <a:cubicBezTo>
                    <a:pt x="-43025" y="205536"/>
                    <a:pt x="17155" y="180066"/>
                    <a:pt x="0" y="0"/>
                  </a:cubicBezTo>
                  <a:close/>
                </a:path>
                <a:path w="1608133" h="369332" stroke="0" extrusionOk="0">
                  <a:moveTo>
                    <a:pt x="0" y="0"/>
                  </a:moveTo>
                  <a:cubicBezTo>
                    <a:pt x="247091" y="-11772"/>
                    <a:pt x="255291" y="56869"/>
                    <a:pt x="503882" y="0"/>
                  </a:cubicBezTo>
                  <a:cubicBezTo>
                    <a:pt x="752473" y="-56869"/>
                    <a:pt x="864510" y="65590"/>
                    <a:pt x="1056007" y="0"/>
                  </a:cubicBezTo>
                  <a:cubicBezTo>
                    <a:pt x="1247504" y="-65590"/>
                    <a:pt x="1390384" y="36257"/>
                    <a:pt x="1608133" y="0"/>
                  </a:cubicBezTo>
                  <a:cubicBezTo>
                    <a:pt x="1631703" y="159045"/>
                    <a:pt x="1565480" y="218288"/>
                    <a:pt x="1608133" y="369332"/>
                  </a:cubicBezTo>
                  <a:cubicBezTo>
                    <a:pt x="1490090" y="375542"/>
                    <a:pt x="1259960" y="318300"/>
                    <a:pt x="1088170" y="369332"/>
                  </a:cubicBezTo>
                  <a:cubicBezTo>
                    <a:pt x="916380" y="420364"/>
                    <a:pt x="695566" y="323803"/>
                    <a:pt x="519963" y="369332"/>
                  </a:cubicBezTo>
                  <a:cubicBezTo>
                    <a:pt x="344360" y="414861"/>
                    <a:pt x="122217" y="361211"/>
                    <a:pt x="0" y="369332"/>
                  </a:cubicBezTo>
                  <a:cubicBezTo>
                    <a:pt x="-12596" y="213170"/>
                    <a:pt x="14881" y="150433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[40, 20, 10, 80]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A2F758-F525-4F9A-A396-EB6B8E183005}"/>
                </a:ext>
              </a:extLst>
            </p:cNvPr>
            <p:cNvSpPr txBox="1"/>
            <p:nvPr/>
          </p:nvSpPr>
          <p:spPr>
            <a:xfrm>
              <a:off x="683259" y="3206214"/>
              <a:ext cx="1834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/>
                <a:t>Read all elements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25801D-81EA-493C-916F-1AEA13E72D56}"/>
                </a:ext>
              </a:extLst>
            </p:cNvPr>
            <p:cNvSpPr txBox="1"/>
            <p:nvPr/>
          </p:nvSpPr>
          <p:spPr>
            <a:xfrm>
              <a:off x="8964010" y="3221603"/>
              <a:ext cx="2833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Do not </a:t>
              </a:r>
              <a:r>
                <a:rPr lang="en-US" sz="1600" i="1" dirty="0" err="1">
                  <a:solidFill>
                    <a:srgbClr val="C00000"/>
                  </a:solidFill>
                </a:rPr>
                <a:t>dispay</a:t>
              </a:r>
              <a:r>
                <a:rPr lang="en-US" sz="1600" i="1" dirty="0">
                  <a:solidFill>
                    <a:srgbClr val="C00000"/>
                  </a:solidFill>
                </a:rPr>
                <a:t> like this for a user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A35D24-E783-4950-88A0-F3866B39BC3F}"/>
              </a:ext>
            </a:extLst>
          </p:cNvPr>
          <p:cNvGrpSpPr/>
          <p:nvPr/>
        </p:nvGrpSpPr>
        <p:grpSpPr>
          <a:xfrm>
            <a:off x="3135936" y="5232778"/>
            <a:ext cx="4551315" cy="1323439"/>
            <a:chOff x="3135936" y="5321678"/>
            <a:chExt cx="4551315" cy="1323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98C1A0-FB14-421E-B5DD-B6EBFDEC90A8}"/>
                </a:ext>
              </a:extLst>
            </p:cNvPr>
            <p:cNvSpPr/>
            <p:nvPr/>
          </p:nvSpPr>
          <p:spPr>
            <a:xfrm>
              <a:off x="3135936" y="5321678"/>
              <a:ext cx="3125602" cy="13234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i</a:t>
              </a:r>
              <a:r>
                <a:rPr lang="en-US" sz="2000" dirty="0"/>
                <a:t> = 0    </a:t>
              </a:r>
            </a:p>
            <a:p>
              <a:r>
                <a:rPr lang="en-US" sz="2000" b="1" dirty="0"/>
                <a:t>while </a:t>
              </a:r>
              <a:r>
                <a:rPr lang="en-US" sz="2000" b="1" dirty="0" err="1"/>
                <a:t>i</a:t>
              </a:r>
              <a:r>
                <a:rPr lang="en-US" sz="2000" b="1" dirty="0"/>
                <a:t> &lt; </a:t>
              </a:r>
              <a:r>
                <a:rPr lang="en-US" sz="2000" b="1" dirty="0" err="1">
                  <a:solidFill>
                    <a:srgbClr val="00B0F0"/>
                  </a:solidFill>
                </a:rPr>
                <a:t>len</a:t>
              </a:r>
              <a:r>
                <a:rPr lang="en-US" sz="2000" b="1" dirty="0"/>
                <a:t>(</a:t>
              </a:r>
              <a:r>
                <a:rPr lang="en-US" sz="2000" b="1" dirty="0">
                  <a:highlight>
                    <a:srgbClr val="EFE5F7"/>
                  </a:highlight>
                </a:rPr>
                <a:t>numbers</a:t>
              </a:r>
              <a:r>
                <a:rPr lang="en-US" sz="2000" b="1" dirty="0"/>
                <a:t>):</a:t>
              </a:r>
            </a:p>
            <a:p>
              <a:r>
                <a:rPr lang="en-US" sz="2000" dirty="0"/>
                <a:t>    print(</a:t>
              </a:r>
              <a:r>
                <a:rPr lang="en-US" sz="2000" b="1" dirty="0">
                  <a:highlight>
                    <a:srgbClr val="EFE5F7"/>
                  </a:highlight>
                </a:rPr>
                <a:t>numbers</a:t>
              </a:r>
              <a:r>
                <a:rPr lang="en-US" sz="2000" b="1" dirty="0"/>
                <a:t>[</a:t>
              </a:r>
              <a:r>
                <a:rPr lang="en-US" sz="2000" b="1" dirty="0" err="1">
                  <a:solidFill>
                    <a:srgbClr val="C00000"/>
                  </a:solidFill>
                </a:rPr>
                <a:t>i</a:t>
              </a:r>
              <a:r>
                <a:rPr lang="en-US" sz="2000" b="1" dirty="0"/>
                <a:t>]</a:t>
              </a:r>
              <a:r>
                <a:rPr lang="en-US" sz="2000" dirty="0"/>
                <a:t>)</a:t>
              </a:r>
              <a:endParaRPr lang="en-US" sz="2000" b="1" dirty="0"/>
            </a:p>
            <a:p>
              <a:r>
                <a:rPr lang="en-US" sz="2000" dirty="0"/>
                <a:t>    </a:t>
              </a:r>
              <a:r>
                <a:rPr lang="en-US" sz="2000" dirty="0" err="1"/>
                <a:t>i</a:t>
              </a:r>
              <a:r>
                <a:rPr lang="en-US" sz="2000" dirty="0"/>
                <a:t> +=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CFAEA5-CC64-4392-82F3-18DF3711CF8E}"/>
                </a:ext>
              </a:extLst>
            </p:cNvPr>
            <p:cNvSpPr/>
            <p:nvPr/>
          </p:nvSpPr>
          <p:spPr>
            <a:xfrm>
              <a:off x="7278165" y="5444788"/>
              <a:ext cx="409086" cy="1077218"/>
            </a:xfrm>
            <a:custGeom>
              <a:avLst/>
              <a:gdLst>
                <a:gd name="connsiteX0" fmla="*/ 0 w 409086"/>
                <a:gd name="connsiteY0" fmla="*/ 0 h 1077218"/>
                <a:gd name="connsiteX1" fmla="*/ 409086 w 409086"/>
                <a:gd name="connsiteY1" fmla="*/ 0 h 1077218"/>
                <a:gd name="connsiteX2" fmla="*/ 409086 w 409086"/>
                <a:gd name="connsiteY2" fmla="*/ 549381 h 1077218"/>
                <a:gd name="connsiteX3" fmla="*/ 409086 w 409086"/>
                <a:gd name="connsiteY3" fmla="*/ 1077218 h 1077218"/>
                <a:gd name="connsiteX4" fmla="*/ 0 w 409086"/>
                <a:gd name="connsiteY4" fmla="*/ 1077218 h 1077218"/>
                <a:gd name="connsiteX5" fmla="*/ 0 w 409086"/>
                <a:gd name="connsiteY5" fmla="*/ 538609 h 1077218"/>
                <a:gd name="connsiteX6" fmla="*/ 0 w 409086"/>
                <a:gd name="connsiteY6" fmla="*/ 0 h 107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086" h="1077218" fill="none" extrusionOk="0">
                  <a:moveTo>
                    <a:pt x="0" y="0"/>
                  </a:moveTo>
                  <a:cubicBezTo>
                    <a:pt x="181823" y="-42497"/>
                    <a:pt x="263783" y="41312"/>
                    <a:pt x="409086" y="0"/>
                  </a:cubicBezTo>
                  <a:cubicBezTo>
                    <a:pt x="429366" y="259977"/>
                    <a:pt x="345395" y="323174"/>
                    <a:pt x="409086" y="549381"/>
                  </a:cubicBezTo>
                  <a:cubicBezTo>
                    <a:pt x="472777" y="775588"/>
                    <a:pt x="346329" y="845433"/>
                    <a:pt x="409086" y="1077218"/>
                  </a:cubicBezTo>
                  <a:cubicBezTo>
                    <a:pt x="307591" y="1086432"/>
                    <a:pt x="83957" y="1042739"/>
                    <a:pt x="0" y="1077218"/>
                  </a:cubicBezTo>
                  <a:cubicBezTo>
                    <a:pt x="-58278" y="877645"/>
                    <a:pt x="5981" y="739673"/>
                    <a:pt x="0" y="538609"/>
                  </a:cubicBezTo>
                  <a:cubicBezTo>
                    <a:pt x="-5981" y="337545"/>
                    <a:pt x="2076" y="203181"/>
                    <a:pt x="0" y="0"/>
                  </a:cubicBezTo>
                  <a:close/>
                </a:path>
                <a:path w="409086" h="1077218" stroke="0" extrusionOk="0">
                  <a:moveTo>
                    <a:pt x="0" y="0"/>
                  </a:moveTo>
                  <a:cubicBezTo>
                    <a:pt x="129459" y="-38883"/>
                    <a:pt x="314745" y="43052"/>
                    <a:pt x="409086" y="0"/>
                  </a:cubicBezTo>
                  <a:cubicBezTo>
                    <a:pt x="474495" y="144281"/>
                    <a:pt x="372143" y="331671"/>
                    <a:pt x="409086" y="549381"/>
                  </a:cubicBezTo>
                  <a:cubicBezTo>
                    <a:pt x="446029" y="767091"/>
                    <a:pt x="393447" y="940478"/>
                    <a:pt x="409086" y="1077218"/>
                  </a:cubicBezTo>
                  <a:cubicBezTo>
                    <a:pt x="288138" y="1085570"/>
                    <a:pt x="134112" y="1071402"/>
                    <a:pt x="0" y="1077218"/>
                  </a:cubicBezTo>
                  <a:cubicBezTo>
                    <a:pt x="-13887" y="935153"/>
                    <a:pt x="14390" y="763580"/>
                    <a:pt x="0" y="517065"/>
                  </a:cubicBezTo>
                  <a:cubicBezTo>
                    <a:pt x="-14390" y="270550"/>
                    <a:pt x="55727" y="158501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40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20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29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E6-8443-4CAE-8D29-E6FAB1D7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a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3620A-A1C8-4021-B417-EFB6AED6AA94}"/>
              </a:ext>
            </a:extLst>
          </p:cNvPr>
          <p:cNvSpPr/>
          <p:nvPr/>
        </p:nvSpPr>
        <p:spPr>
          <a:xfrm>
            <a:off x="3135936" y="2232625"/>
            <a:ext cx="3163824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pos</a:t>
            </a:r>
            <a:r>
              <a:rPr lang="en-US" sz="2000" dirty="0"/>
              <a:t> = 0</a:t>
            </a:r>
          </a:p>
          <a:p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dirty="0"/>
              <a:t>[</a:t>
            </a:r>
            <a:r>
              <a:rPr lang="en-US" sz="2000" b="1" dirty="0">
                <a:solidFill>
                  <a:srgbClr val="C00000"/>
                </a:solidFill>
              </a:rPr>
              <a:t>pos</a:t>
            </a:r>
            <a:r>
              <a:rPr lang="en-US" sz="2000" dirty="0"/>
              <a:t>] =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47B03-5151-4DD1-8F5A-29BA9DE4A9E4}"/>
              </a:ext>
            </a:extLst>
          </p:cNvPr>
          <p:cNvSpPr/>
          <p:nvPr/>
        </p:nvSpPr>
        <p:spPr>
          <a:xfrm>
            <a:off x="7278165" y="2451214"/>
            <a:ext cx="1476686" cy="369332"/>
          </a:xfrm>
          <a:custGeom>
            <a:avLst/>
            <a:gdLst>
              <a:gd name="connsiteX0" fmla="*/ 0 w 1476686"/>
              <a:gd name="connsiteY0" fmla="*/ 0 h 369332"/>
              <a:gd name="connsiteX1" fmla="*/ 506996 w 1476686"/>
              <a:gd name="connsiteY1" fmla="*/ 0 h 369332"/>
              <a:gd name="connsiteX2" fmla="*/ 999224 w 1476686"/>
              <a:gd name="connsiteY2" fmla="*/ 0 h 369332"/>
              <a:gd name="connsiteX3" fmla="*/ 1476686 w 1476686"/>
              <a:gd name="connsiteY3" fmla="*/ 0 h 369332"/>
              <a:gd name="connsiteX4" fmla="*/ 1476686 w 1476686"/>
              <a:gd name="connsiteY4" fmla="*/ 369332 h 369332"/>
              <a:gd name="connsiteX5" fmla="*/ 984457 w 1476686"/>
              <a:gd name="connsiteY5" fmla="*/ 369332 h 369332"/>
              <a:gd name="connsiteX6" fmla="*/ 521762 w 1476686"/>
              <a:gd name="connsiteY6" fmla="*/ 369332 h 369332"/>
              <a:gd name="connsiteX7" fmla="*/ 0 w 1476686"/>
              <a:gd name="connsiteY7" fmla="*/ 369332 h 369332"/>
              <a:gd name="connsiteX8" fmla="*/ 0 w 147668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6686" h="369332" fill="none" extrusionOk="0">
                <a:moveTo>
                  <a:pt x="0" y="0"/>
                </a:moveTo>
                <a:cubicBezTo>
                  <a:pt x="214583" y="-18481"/>
                  <a:pt x="280213" y="16203"/>
                  <a:pt x="506996" y="0"/>
                </a:cubicBezTo>
                <a:cubicBezTo>
                  <a:pt x="733779" y="-16203"/>
                  <a:pt x="757700" y="47676"/>
                  <a:pt x="999224" y="0"/>
                </a:cubicBezTo>
                <a:cubicBezTo>
                  <a:pt x="1240748" y="-47676"/>
                  <a:pt x="1336568" y="22123"/>
                  <a:pt x="1476686" y="0"/>
                </a:cubicBezTo>
                <a:cubicBezTo>
                  <a:pt x="1509783" y="117962"/>
                  <a:pt x="1461306" y="247061"/>
                  <a:pt x="1476686" y="369332"/>
                </a:cubicBezTo>
                <a:cubicBezTo>
                  <a:pt x="1352796" y="399047"/>
                  <a:pt x="1152864" y="360449"/>
                  <a:pt x="984457" y="369332"/>
                </a:cubicBezTo>
                <a:cubicBezTo>
                  <a:pt x="816050" y="378215"/>
                  <a:pt x="616054" y="334724"/>
                  <a:pt x="521762" y="369332"/>
                </a:cubicBezTo>
                <a:cubicBezTo>
                  <a:pt x="427470" y="403940"/>
                  <a:pt x="193542" y="345809"/>
                  <a:pt x="0" y="369332"/>
                </a:cubicBezTo>
                <a:cubicBezTo>
                  <a:pt x="-43025" y="205536"/>
                  <a:pt x="17155" y="180066"/>
                  <a:pt x="0" y="0"/>
                </a:cubicBezTo>
                <a:close/>
              </a:path>
              <a:path w="1476686" h="369332" stroke="0" extrusionOk="0">
                <a:moveTo>
                  <a:pt x="0" y="0"/>
                </a:moveTo>
                <a:cubicBezTo>
                  <a:pt x="166553" y="-684"/>
                  <a:pt x="303976" y="30169"/>
                  <a:pt x="462695" y="0"/>
                </a:cubicBezTo>
                <a:cubicBezTo>
                  <a:pt x="621414" y="-30169"/>
                  <a:pt x="834052" y="4321"/>
                  <a:pt x="969690" y="0"/>
                </a:cubicBezTo>
                <a:cubicBezTo>
                  <a:pt x="1105328" y="-4321"/>
                  <a:pt x="1355017" y="44362"/>
                  <a:pt x="1476686" y="0"/>
                </a:cubicBezTo>
                <a:cubicBezTo>
                  <a:pt x="1500256" y="159045"/>
                  <a:pt x="1434033" y="218288"/>
                  <a:pt x="1476686" y="369332"/>
                </a:cubicBezTo>
                <a:cubicBezTo>
                  <a:pt x="1290059" y="405920"/>
                  <a:pt x="1099750" y="347505"/>
                  <a:pt x="999224" y="369332"/>
                </a:cubicBezTo>
                <a:cubicBezTo>
                  <a:pt x="898698" y="391159"/>
                  <a:pt x="607907" y="340255"/>
                  <a:pt x="477462" y="369332"/>
                </a:cubicBezTo>
                <a:cubicBezTo>
                  <a:pt x="347017" y="398409"/>
                  <a:pt x="98170" y="327754"/>
                  <a:pt x="0" y="369332"/>
                </a:cubicBezTo>
                <a:cubicBezTo>
                  <a:pt x="-12596" y="213170"/>
                  <a:pt x="14881" y="150433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/>
              <a:t>[5, 20, 10, 80]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F4192-851E-4CFE-B3E2-C178C6A28001}"/>
              </a:ext>
            </a:extLst>
          </p:cNvPr>
          <p:cNvSpPr txBox="1"/>
          <p:nvPr/>
        </p:nvSpPr>
        <p:spPr>
          <a:xfrm>
            <a:off x="683259" y="2248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2A80F8-848C-4F31-B7B7-A71690FB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E74D6E-1B1F-43E7-907E-93821B33A304}"/>
              </a:ext>
            </a:extLst>
          </p:cNvPr>
          <p:cNvSpPr/>
          <p:nvPr/>
        </p:nvSpPr>
        <p:spPr>
          <a:xfrm>
            <a:off x="3135936" y="1632448"/>
            <a:ext cx="31496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dirty="0"/>
              <a:t>[</a:t>
            </a:r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] = 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04EEA2-E6C5-4B49-8D24-C11F7A493B6F}"/>
              </a:ext>
            </a:extLst>
          </p:cNvPr>
          <p:cNvSpPr txBox="1"/>
          <p:nvPr/>
        </p:nvSpPr>
        <p:spPr>
          <a:xfrm>
            <a:off x="683259" y="1647837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Update one element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DCE0ED-21A8-4327-9763-A3220C0E0E26}"/>
              </a:ext>
            </a:extLst>
          </p:cNvPr>
          <p:cNvSpPr/>
          <p:nvPr/>
        </p:nvSpPr>
        <p:spPr>
          <a:xfrm>
            <a:off x="7278165" y="1647837"/>
            <a:ext cx="1710725" cy="369332"/>
          </a:xfrm>
          <a:custGeom>
            <a:avLst/>
            <a:gdLst>
              <a:gd name="connsiteX0" fmla="*/ 0 w 1710725"/>
              <a:gd name="connsiteY0" fmla="*/ 0 h 369332"/>
              <a:gd name="connsiteX1" fmla="*/ 587349 w 1710725"/>
              <a:gd name="connsiteY1" fmla="*/ 0 h 369332"/>
              <a:gd name="connsiteX2" fmla="*/ 1157591 w 1710725"/>
              <a:gd name="connsiteY2" fmla="*/ 0 h 369332"/>
              <a:gd name="connsiteX3" fmla="*/ 1710725 w 1710725"/>
              <a:gd name="connsiteY3" fmla="*/ 0 h 369332"/>
              <a:gd name="connsiteX4" fmla="*/ 1710725 w 1710725"/>
              <a:gd name="connsiteY4" fmla="*/ 369332 h 369332"/>
              <a:gd name="connsiteX5" fmla="*/ 1140483 w 1710725"/>
              <a:gd name="connsiteY5" fmla="*/ 369332 h 369332"/>
              <a:gd name="connsiteX6" fmla="*/ 604456 w 1710725"/>
              <a:gd name="connsiteY6" fmla="*/ 369332 h 369332"/>
              <a:gd name="connsiteX7" fmla="*/ 0 w 1710725"/>
              <a:gd name="connsiteY7" fmla="*/ 369332 h 369332"/>
              <a:gd name="connsiteX8" fmla="*/ 0 w 171072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725" h="369332" fill="none" extrusionOk="0">
                <a:moveTo>
                  <a:pt x="0" y="0"/>
                </a:moveTo>
                <a:cubicBezTo>
                  <a:pt x="289350" y="-94"/>
                  <a:pt x="329666" y="10784"/>
                  <a:pt x="587349" y="0"/>
                </a:cubicBezTo>
                <a:cubicBezTo>
                  <a:pt x="845032" y="-10784"/>
                  <a:pt x="889382" y="9755"/>
                  <a:pt x="1157591" y="0"/>
                </a:cubicBezTo>
                <a:cubicBezTo>
                  <a:pt x="1425800" y="-9755"/>
                  <a:pt x="1517227" y="26656"/>
                  <a:pt x="1710725" y="0"/>
                </a:cubicBezTo>
                <a:cubicBezTo>
                  <a:pt x="1743822" y="117962"/>
                  <a:pt x="1695345" y="247061"/>
                  <a:pt x="1710725" y="369332"/>
                </a:cubicBezTo>
                <a:cubicBezTo>
                  <a:pt x="1567593" y="403191"/>
                  <a:pt x="1276416" y="316350"/>
                  <a:pt x="1140483" y="369332"/>
                </a:cubicBezTo>
                <a:cubicBezTo>
                  <a:pt x="1004550" y="422314"/>
                  <a:pt x="777869" y="356033"/>
                  <a:pt x="604456" y="369332"/>
                </a:cubicBezTo>
                <a:cubicBezTo>
                  <a:pt x="431043" y="382631"/>
                  <a:pt x="133277" y="302466"/>
                  <a:pt x="0" y="369332"/>
                </a:cubicBezTo>
                <a:cubicBezTo>
                  <a:pt x="-43025" y="205536"/>
                  <a:pt x="17155" y="180066"/>
                  <a:pt x="0" y="0"/>
                </a:cubicBezTo>
                <a:close/>
              </a:path>
              <a:path w="1710725" h="369332" stroke="0" extrusionOk="0">
                <a:moveTo>
                  <a:pt x="0" y="0"/>
                </a:moveTo>
                <a:cubicBezTo>
                  <a:pt x="210171" y="-1219"/>
                  <a:pt x="311497" y="32317"/>
                  <a:pt x="536027" y="0"/>
                </a:cubicBezTo>
                <a:cubicBezTo>
                  <a:pt x="760557" y="-32317"/>
                  <a:pt x="903696" y="37551"/>
                  <a:pt x="1123376" y="0"/>
                </a:cubicBezTo>
                <a:cubicBezTo>
                  <a:pt x="1343056" y="-37551"/>
                  <a:pt x="1418505" y="41184"/>
                  <a:pt x="1710725" y="0"/>
                </a:cubicBezTo>
                <a:cubicBezTo>
                  <a:pt x="1734295" y="159045"/>
                  <a:pt x="1668072" y="218288"/>
                  <a:pt x="1710725" y="369332"/>
                </a:cubicBezTo>
                <a:cubicBezTo>
                  <a:pt x="1485229" y="402892"/>
                  <a:pt x="1419731" y="338077"/>
                  <a:pt x="1157591" y="369332"/>
                </a:cubicBezTo>
                <a:cubicBezTo>
                  <a:pt x="895451" y="400587"/>
                  <a:pt x="809998" y="302641"/>
                  <a:pt x="553134" y="369332"/>
                </a:cubicBezTo>
                <a:cubicBezTo>
                  <a:pt x="296270" y="436023"/>
                  <a:pt x="145210" y="316718"/>
                  <a:pt x="0" y="369332"/>
                </a:cubicBezTo>
                <a:cubicBezTo>
                  <a:pt x="-12596" y="213170"/>
                  <a:pt x="14881" y="150433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/>
              <a:t>[40, 20, 10, 999]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9A0B89-D02A-4B4F-BB68-D8CF8179B506}"/>
              </a:ext>
            </a:extLst>
          </p:cNvPr>
          <p:cNvGrpSpPr/>
          <p:nvPr/>
        </p:nvGrpSpPr>
        <p:grpSpPr>
          <a:xfrm>
            <a:off x="7485664" y="279400"/>
            <a:ext cx="4299935" cy="968177"/>
            <a:chOff x="7485664" y="279400"/>
            <a:chExt cx="4299935" cy="9681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E6E511-EDF4-45D7-A5BE-19E8997859E0}"/>
                </a:ext>
              </a:extLst>
            </p:cNvPr>
            <p:cNvSpPr txBox="1"/>
            <p:nvPr/>
          </p:nvSpPr>
          <p:spPr>
            <a:xfrm>
              <a:off x="8940800" y="2794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0     1     2     3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38F16E-38C8-460F-BE2E-76A6BEC69257}"/>
                </a:ext>
              </a:extLst>
            </p:cNvPr>
            <p:cNvSpPr txBox="1"/>
            <p:nvPr/>
          </p:nvSpPr>
          <p:spPr>
            <a:xfrm>
              <a:off x="9080500" y="939800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   -3    -2    -1 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017813-1084-4380-B072-3839B2B7AB4A}"/>
                </a:ext>
              </a:extLst>
            </p:cNvPr>
            <p:cNvSpPr/>
            <p:nvPr/>
          </p:nvSpPr>
          <p:spPr>
            <a:xfrm>
              <a:off x="7485664" y="549394"/>
              <a:ext cx="4299935" cy="40011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numbers = [40, 20, 10, 80]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90CF4FB-BD47-464B-BBFF-09C9197A5637}"/>
              </a:ext>
            </a:extLst>
          </p:cNvPr>
          <p:cNvSpPr/>
          <p:nvPr/>
        </p:nvSpPr>
        <p:spPr>
          <a:xfrm>
            <a:off x="3135936" y="3776980"/>
            <a:ext cx="3163824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    </a:t>
            </a:r>
          </a:p>
          <a:p>
            <a:r>
              <a:rPr lang="en-US" sz="2000" dirty="0"/>
              <a:t>while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):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highlight>
                  <a:srgbClr val="EFE5F7"/>
                </a:highlight>
              </a:rPr>
              <a:t>numbers</a:t>
            </a:r>
            <a:r>
              <a:rPr lang="en-US" sz="2000" b="1" dirty="0"/>
              <a:t>[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/>
              <a:t>] </a:t>
            </a:r>
            <a:r>
              <a:rPr lang="en-US" sz="2000" dirty="0"/>
              <a:t>*= 2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 +=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3B123-465B-4A6B-80F0-6C6913267D4F}"/>
              </a:ext>
            </a:extLst>
          </p:cNvPr>
          <p:cNvSpPr/>
          <p:nvPr/>
        </p:nvSpPr>
        <p:spPr>
          <a:xfrm>
            <a:off x="7278165" y="3776980"/>
            <a:ext cx="1710725" cy="369332"/>
          </a:xfrm>
          <a:custGeom>
            <a:avLst/>
            <a:gdLst>
              <a:gd name="connsiteX0" fmla="*/ 0 w 1710725"/>
              <a:gd name="connsiteY0" fmla="*/ 0 h 369332"/>
              <a:gd name="connsiteX1" fmla="*/ 587349 w 1710725"/>
              <a:gd name="connsiteY1" fmla="*/ 0 h 369332"/>
              <a:gd name="connsiteX2" fmla="*/ 1157591 w 1710725"/>
              <a:gd name="connsiteY2" fmla="*/ 0 h 369332"/>
              <a:gd name="connsiteX3" fmla="*/ 1710725 w 1710725"/>
              <a:gd name="connsiteY3" fmla="*/ 0 h 369332"/>
              <a:gd name="connsiteX4" fmla="*/ 1710725 w 1710725"/>
              <a:gd name="connsiteY4" fmla="*/ 369332 h 369332"/>
              <a:gd name="connsiteX5" fmla="*/ 1140483 w 1710725"/>
              <a:gd name="connsiteY5" fmla="*/ 369332 h 369332"/>
              <a:gd name="connsiteX6" fmla="*/ 604456 w 1710725"/>
              <a:gd name="connsiteY6" fmla="*/ 369332 h 369332"/>
              <a:gd name="connsiteX7" fmla="*/ 0 w 1710725"/>
              <a:gd name="connsiteY7" fmla="*/ 369332 h 369332"/>
              <a:gd name="connsiteX8" fmla="*/ 0 w 171072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725" h="369332" fill="none" extrusionOk="0">
                <a:moveTo>
                  <a:pt x="0" y="0"/>
                </a:moveTo>
                <a:cubicBezTo>
                  <a:pt x="289350" y="-94"/>
                  <a:pt x="329666" y="10784"/>
                  <a:pt x="587349" y="0"/>
                </a:cubicBezTo>
                <a:cubicBezTo>
                  <a:pt x="845032" y="-10784"/>
                  <a:pt x="889382" y="9755"/>
                  <a:pt x="1157591" y="0"/>
                </a:cubicBezTo>
                <a:cubicBezTo>
                  <a:pt x="1425800" y="-9755"/>
                  <a:pt x="1517227" y="26656"/>
                  <a:pt x="1710725" y="0"/>
                </a:cubicBezTo>
                <a:cubicBezTo>
                  <a:pt x="1743822" y="117962"/>
                  <a:pt x="1695345" y="247061"/>
                  <a:pt x="1710725" y="369332"/>
                </a:cubicBezTo>
                <a:cubicBezTo>
                  <a:pt x="1567593" y="403191"/>
                  <a:pt x="1276416" y="316350"/>
                  <a:pt x="1140483" y="369332"/>
                </a:cubicBezTo>
                <a:cubicBezTo>
                  <a:pt x="1004550" y="422314"/>
                  <a:pt x="777869" y="356033"/>
                  <a:pt x="604456" y="369332"/>
                </a:cubicBezTo>
                <a:cubicBezTo>
                  <a:pt x="431043" y="382631"/>
                  <a:pt x="133277" y="302466"/>
                  <a:pt x="0" y="369332"/>
                </a:cubicBezTo>
                <a:cubicBezTo>
                  <a:pt x="-43025" y="205536"/>
                  <a:pt x="17155" y="180066"/>
                  <a:pt x="0" y="0"/>
                </a:cubicBezTo>
                <a:close/>
              </a:path>
              <a:path w="1710725" h="369332" stroke="0" extrusionOk="0">
                <a:moveTo>
                  <a:pt x="0" y="0"/>
                </a:moveTo>
                <a:cubicBezTo>
                  <a:pt x="210171" y="-1219"/>
                  <a:pt x="311497" y="32317"/>
                  <a:pt x="536027" y="0"/>
                </a:cubicBezTo>
                <a:cubicBezTo>
                  <a:pt x="760557" y="-32317"/>
                  <a:pt x="903696" y="37551"/>
                  <a:pt x="1123376" y="0"/>
                </a:cubicBezTo>
                <a:cubicBezTo>
                  <a:pt x="1343056" y="-37551"/>
                  <a:pt x="1418505" y="41184"/>
                  <a:pt x="1710725" y="0"/>
                </a:cubicBezTo>
                <a:cubicBezTo>
                  <a:pt x="1734295" y="159045"/>
                  <a:pt x="1668072" y="218288"/>
                  <a:pt x="1710725" y="369332"/>
                </a:cubicBezTo>
                <a:cubicBezTo>
                  <a:pt x="1485229" y="402892"/>
                  <a:pt x="1419731" y="338077"/>
                  <a:pt x="1157591" y="369332"/>
                </a:cubicBezTo>
                <a:cubicBezTo>
                  <a:pt x="895451" y="400587"/>
                  <a:pt x="809998" y="302641"/>
                  <a:pt x="553134" y="369332"/>
                </a:cubicBezTo>
                <a:cubicBezTo>
                  <a:pt x="296270" y="436023"/>
                  <a:pt x="145210" y="316718"/>
                  <a:pt x="0" y="369332"/>
                </a:cubicBezTo>
                <a:cubicBezTo>
                  <a:pt x="-12596" y="213170"/>
                  <a:pt x="14881" y="150433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r>
              <a:rPr lang="en-US" dirty="0"/>
              <a:t>[80, 40, 20, 160]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468644-6BB8-46C1-91F1-7273CD2CA231}"/>
              </a:ext>
            </a:extLst>
          </p:cNvPr>
          <p:cNvSpPr txBox="1"/>
          <p:nvPr/>
        </p:nvSpPr>
        <p:spPr>
          <a:xfrm>
            <a:off x="683259" y="377698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Update all elements</a:t>
            </a:r>
          </a:p>
        </p:txBody>
      </p:sp>
    </p:spTree>
    <p:extLst>
      <p:ext uri="{BB962C8B-B14F-4D97-AF65-F5344CB8AC3E}">
        <p14:creationId xmlns:p14="http://schemas.microsoft.com/office/powerpoint/2010/main" val="194414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E77B1B7C90C4DA7B63886DF12DE4F" ma:contentTypeVersion="9" ma:contentTypeDescription="Create a new document." ma:contentTypeScope="" ma:versionID="90ee8b46c1523219ed1d169930741b24">
  <xsd:schema xmlns:xsd="http://www.w3.org/2001/XMLSchema" xmlns:xs="http://www.w3.org/2001/XMLSchema" xmlns:p="http://schemas.microsoft.com/office/2006/metadata/properties" xmlns:ns3="c004e9e5-0b20-4921-9fc4-853e8d46d969" targetNamespace="http://schemas.microsoft.com/office/2006/metadata/properties" ma:root="true" ma:fieldsID="1338cee04ca0bfedef9b72c5afae7c56" ns3:_="">
    <xsd:import namespace="c004e9e5-0b20-4921-9fc4-853e8d46d9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4e9e5-0b20-4921-9fc4-853e8d46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BD4203-B962-4A1E-9018-4E030EE38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DDDB3-83BC-46BE-ADC8-0D623A0D58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1C4A82-9029-49E2-A6EE-9561B5CA2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4e9e5-0b20-4921-9fc4-853e8d46d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1631</Words>
  <Application>Microsoft Office PowerPoint</Application>
  <PresentationFormat>Widescreen</PresentationFormat>
  <Paragraphs>310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Outline</vt:lpstr>
      <vt:lpstr>Sequence</vt:lpstr>
      <vt:lpstr>Lists</vt:lpstr>
      <vt:lpstr>4 Main Operations</vt:lpstr>
      <vt:lpstr>CREATE a List</vt:lpstr>
      <vt:lpstr>CREATE a List</vt:lpstr>
      <vt:lpstr>READ a List</vt:lpstr>
      <vt:lpstr>UPDATE a List</vt:lpstr>
      <vt:lpstr>UPDATE a List cont.</vt:lpstr>
      <vt:lpstr>DELETE a List</vt:lpstr>
      <vt:lpstr>LISTs – a summary</vt:lpstr>
      <vt:lpstr>Exercise 1 – List (CRUD Processing)</vt:lpstr>
      <vt:lpstr>Tuples</vt:lpstr>
      <vt:lpstr>TUPLEs – a summary</vt:lpstr>
      <vt:lpstr>FYI only…. Warning: Creating a Tuple with only one Element</vt:lpstr>
      <vt:lpstr>Exercise 2 – Tuple (CRUD Processing)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Sanchez, Nancy</cp:lastModifiedBy>
  <cp:revision>230</cp:revision>
  <dcterms:created xsi:type="dcterms:W3CDTF">2020-08-24T22:38:23Z</dcterms:created>
  <dcterms:modified xsi:type="dcterms:W3CDTF">2022-04-04T03:20:02Z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0x010100AF3E77B1B7C90C4DA7B63886DF12DE4F</vt:lpwstr>
  </property>
</Properties>
</file>