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301" r:id="rId5"/>
    <p:sldId id="279" r:id="rId6"/>
    <p:sldId id="326" r:id="rId7"/>
    <p:sldId id="391" r:id="rId8"/>
    <p:sldId id="387" r:id="rId9"/>
    <p:sldId id="381" r:id="rId10"/>
    <p:sldId id="331" r:id="rId11"/>
    <p:sldId id="380" r:id="rId12"/>
    <p:sldId id="312" r:id="rId13"/>
    <p:sldId id="392" r:id="rId14"/>
    <p:sldId id="390" r:id="rId15"/>
    <p:sldId id="388" r:id="rId16"/>
    <p:sldId id="384" r:id="rId17"/>
    <p:sldId id="393" r:id="rId18"/>
    <p:sldId id="323" r:id="rId19"/>
    <p:sldId id="324" r:id="rId20"/>
    <p:sldId id="3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5F7"/>
    <a:srgbClr val="FFF7E1"/>
    <a:srgbClr val="FFF2CC"/>
    <a:srgbClr val="E5E5FF"/>
    <a:srgbClr val="AC8300"/>
    <a:srgbClr val="FFD966"/>
    <a:srgbClr val="FFFFFF"/>
    <a:srgbClr val="F2F2F2"/>
    <a:srgbClr val="FBFBFB"/>
    <a:srgbClr val="003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771E0-BD35-4150-944D-569CB8746C5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BB94A-1611-40C5-893E-B57599AC0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1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FA7F18-4D69-4535-8F36-6E9430BB6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53" y="3969786"/>
            <a:ext cx="10422835" cy="4531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 cap="small" baseline="0">
                <a:solidFill>
                  <a:srgbClr val="FFD966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78EE-EF4D-4CB5-8E39-EDB681B0045B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53" y="2470074"/>
            <a:ext cx="10442712" cy="1316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800" b="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C0F7D-84BB-46B0-97D5-CBAE434B0CFF}"/>
              </a:ext>
            </a:extLst>
          </p:cNvPr>
          <p:cNvSpPr/>
          <p:nvPr userDrawn="1"/>
        </p:nvSpPr>
        <p:spPr>
          <a:xfrm>
            <a:off x="854753" y="3739113"/>
            <a:ext cx="10442448" cy="9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91B165A0-80AD-4321-AFFE-86A5FBC43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753" y="4472611"/>
            <a:ext cx="10424160" cy="14809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kern="1200" dirty="0" smtClean="0">
                <a:solidFill>
                  <a:srgbClr val="FFD966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51B2FDB-827B-46CD-891C-238FB2096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603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530" y="2896360"/>
            <a:ext cx="10422835" cy="14470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0704-CCE3-4D5A-8EBF-CEF58B10C778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ound Same Side Corner Rectangle 6">
            <a:extLst>
              <a:ext uri="{FF2B5EF4-FFF2-40B4-BE49-F238E27FC236}">
                <a16:creationId xmlns:a16="http://schemas.microsoft.com/office/drawing/2014/main" id="{D8F5649C-92C5-4FE8-ACF7-0059959E7107}"/>
              </a:ext>
            </a:extLst>
          </p:cNvPr>
          <p:cNvSpPr/>
          <p:nvPr userDrawn="1"/>
        </p:nvSpPr>
        <p:spPr>
          <a:xfrm flipV="1">
            <a:off x="304800" y="1295400"/>
            <a:ext cx="11582400" cy="14478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Round Same Side Corner Rectangle 7">
            <a:extLst>
              <a:ext uri="{FF2B5EF4-FFF2-40B4-BE49-F238E27FC236}">
                <a16:creationId xmlns:a16="http://schemas.microsoft.com/office/drawing/2014/main" id="{546D7E85-A9CB-4227-923B-C47C6512108C}"/>
              </a:ext>
            </a:extLst>
          </p:cNvPr>
          <p:cNvSpPr/>
          <p:nvPr userDrawn="1"/>
        </p:nvSpPr>
        <p:spPr>
          <a:xfrm flipV="1">
            <a:off x="304800" y="3810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591" y="1480930"/>
            <a:ext cx="10442712" cy="10933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2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B7F2-B336-461C-9985-2FB5CB03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CEE-7E45-4498-B7BF-DEA50A76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58"/>
            <a:ext cx="10515600" cy="51836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81AE-7C77-4224-9ACC-120572E9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1FCB-92A0-4619-823D-78FB16B067D9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2603-6E37-4FE0-90C0-77A256B7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2893-D1F9-45D2-8803-D644929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4529-39CE-444D-BF02-347E2A20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FD39-38C6-4BB1-98B6-67359799CCDD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C385-39ED-4892-82EB-A26D0340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F744-6199-4BD5-935B-8E241000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88339CF-6FE9-4F7D-A4E3-AE4EE28F02D4}"/>
              </a:ext>
            </a:extLst>
          </p:cNvPr>
          <p:cNvSpPr/>
          <p:nvPr userDrawn="1"/>
        </p:nvSpPr>
        <p:spPr>
          <a:xfrm flipV="1">
            <a:off x="304800" y="3276600"/>
            <a:ext cx="11582400" cy="2286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5CE24967-0B7F-4FC7-8034-1D1C87D0129F}"/>
              </a:ext>
            </a:extLst>
          </p:cNvPr>
          <p:cNvSpPr/>
          <p:nvPr userDrawn="1"/>
        </p:nvSpPr>
        <p:spPr>
          <a:xfrm>
            <a:off x="304800" y="23622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AB091-8360-4A07-B825-4F9823D3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38400"/>
            <a:ext cx="10515600" cy="9354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B982-420C-4C55-B507-427A10C0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4042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7534-B046-4501-A6C7-B1E31AC0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1B78-96FB-43D9-8DBA-6CE5A9AB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2282"/>
            <a:ext cx="5181600" cy="5236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72C2-9CEF-4904-9E14-FDB027A6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22282"/>
            <a:ext cx="5181600" cy="5236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6600-2DDF-4A6E-A234-81BFC3A5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64AA-00F0-41C2-BF1D-61A83F498F20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2214-AD25-49DA-A900-A2C3774C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A96F-A196-41F0-9B27-796EFD86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B5CC-BCAB-4310-826C-43610B4E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2229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B739-39EE-4AE1-B787-56D3EE78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46202"/>
            <a:ext cx="5157787" cy="4425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327B7-BDB6-4D14-9498-69700EA29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2229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5C554-C295-4A87-BBAE-4D2FE2341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46202"/>
            <a:ext cx="5183188" cy="4425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DBF-0DB8-4DCC-8DCD-AD827076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19EC-04A2-4431-B270-8B36FFA751E4}" type="datetime1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E0713-1417-4D94-979E-62D709B9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38693-DC04-4D10-ABB5-5D1BF81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AC040B-BE9E-4A3D-8A51-6B0C00E0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901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5B72-52CE-48DA-A49F-E7490DFA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58498-D37C-4AF7-ABBB-04A4EE88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CD3B-D696-47B3-9922-868B2C3E5DE1}" type="datetime1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DA5FF-518A-4C9D-BBE5-43F5BABC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88C48-F1C7-4F20-BFA2-ACB0B9DF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7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3F94-0173-47E5-9656-254597AE25D4}" type="datetime1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E4DD-E159-46C9-AD84-D78ED4E19029}" type="datetime1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6">
            <a:extLst>
              <a:ext uri="{FF2B5EF4-FFF2-40B4-BE49-F238E27FC236}">
                <a16:creationId xmlns:a16="http://schemas.microsoft.com/office/drawing/2014/main" id="{9CEEAD76-6714-4E36-91A2-A25818DAB208}"/>
              </a:ext>
            </a:extLst>
          </p:cNvPr>
          <p:cNvSpPr/>
          <p:nvPr userDrawn="1"/>
        </p:nvSpPr>
        <p:spPr>
          <a:xfrm flipV="1">
            <a:off x="0" y="-1"/>
            <a:ext cx="12192000" cy="774701"/>
          </a:xfrm>
          <a:prstGeom prst="round2SameRect">
            <a:avLst>
              <a:gd name="adj1" fmla="val 39997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51A5-4A51-4CA8-B837-E8E984D8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4339"/>
            <a:ext cx="10515600" cy="525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34AF-CED5-47DE-B952-0E915F0D3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B0625-30A3-4E9E-9382-037FB28155AA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0AA2-B357-4733-9D3C-E8ED08C4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5BBC-A2F5-4762-8125-99D0F499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36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462BD-82FB-4F67-AFAC-F336F25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6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29F5B9-0F3A-47B5-9842-08F68459A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Lists &amp; Tuples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0606-3D0B-483F-8140-2DC8DFF1E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 3301</a:t>
            </a:r>
            <a:br>
              <a:rPr lang="en-US" dirty="0"/>
            </a:br>
            <a:r>
              <a:rPr lang="en-US" dirty="0"/>
              <a:t>Intro. to Business Programming Logic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40EB57-F828-41D2-8521-2AA0F4410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PART 2 – Two-Dimensional Lists; </a:t>
            </a:r>
            <a:r>
              <a:rPr lang="en-US"/>
              <a:t>Parallel Lists</a:t>
            </a:r>
            <a:endParaRPr lang="en-US" dirty="0"/>
          </a:p>
          <a:p>
            <a:r>
              <a:rPr lang="en-US" dirty="0"/>
              <a:t>Mrs. Nancy G. Sánchez</a:t>
            </a:r>
          </a:p>
        </p:txBody>
      </p:sp>
    </p:spTree>
    <p:extLst>
      <p:ext uri="{BB962C8B-B14F-4D97-AF65-F5344CB8AC3E}">
        <p14:creationId xmlns:p14="http://schemas.microsoft.com/office/powerpoint/2010/main" val="191386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865C5-65E0-43FA-918E-2DA87E13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E948FA-5D74-4326-8A3E-4D57EB49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988DA-8B10-47C6-B096-ACE7D6499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8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2416-EA61-44CF-987A-A461C898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Lists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33C9B8-7CFF-4A9F-A626-FCD00DB9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EF14D-E66D-4177-8A16-33FE1212F1E1}"/>
              </a:ext>
            </a:extLst>
          </p:cNvPr>
          <p:cNvSpPr txBox="1"/>
          <p:nvPr/>
        </p:nvSpPr>
        <p:spPr>
          <a:xfrm>
            <a:off x="261115" y="925426"/>
            <a:ext cx="48994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RULE: Both lists must have the same # of rows!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2E9530-8243-4108-8A4F-056B0E9577B7}"/>
              </a:ext>
            </a:extLst>
          </p:cNvPr>
          <p:cNvGrpSpPr/>
          <p:nvPr/>
        </p:nvGrpSpPr>
        <p:grpSpPr>
          <a:xfrm>
            <a:off x="539238" y="1592573"/>
            <a:ext cx="3004804" cy="1627575"/>
            <a:chOff x="3033286" y="1645014"/>
            <a:chExt cx="3004804" cy="162757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EA9258D-017A-4CDA-A0A1-D84B8B379615}"/>
                </a:ext>
              </a:extLst>
            </p:cNvPr>
            <p:cNvCxnSpPr>
              <a:cxnSpLocks/>
            </p:cNvCxnSpPr>
            <p:nvPr/>
          </p:nvCxnSpPr>
          <p:spPr>
            <a:xfrm>
              <a:off x="4077368" y="2856564"/>
              <a:ext cx="57912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24C6B2-3BE3-4EED-A41A-42273E0AA1C5}"/>
                </a:ext>
              </a:extLst>
            </p:cNvPr>
            <p:cNvGrpSpPr/>
            <p:nvPr/>
          </p:nvGrpSpPr>
          <p:grpSpPr>
            <a:xfrm>
              <a:off x="3176338" y="1964053"/>
              <a:ext cx="2428772" cy="1308536"/>
              <a:chOff x="3176338" y="1964053"/>
              <a:chExt cx="2428772" cy="130853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6997817-E644-4202-B8CF-EC44163041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78311"/>
              <a:stretch/>
            </p:blipFill>
            <p:spPr>
              <a:xfrm>
                <a:off x="3176338" y="1964053"/>
                <a:ext cx="755605" cy="130853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633822C-30B1-46BC-A85F-B575E60D43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2046" t="16964" r="28798"/>
              <a:stretch/>
            </p:blipFill>
            <p:spPr>
              <a:xfrm>
                <a:off x="4937761" y="2186041"/>
                <a:ext cx="667349" cy="1086547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AE6829-6B53-4E1A-B0BF-34B41848BF28}"/>
                </a:ext>
              </a:extLst>
            </p:cNvPr>
            <p:cNvSpPr txBox="1"/>
            <p:nvPr/>
          </p:nvSpPr>
          <p:spPr>
            <a:xfrm>
              <a:off x="3033286" y="1645014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names (1D)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2C1A0C-2B53-4479-8CB3-D4A6E806C0F5}"/>
                </a:ext>
              </a:extLst>
            </p:cNvPr>
            <p:cNvSpPr txBox="1"/>
            <p:nvPr/>
          </p:nvSpPr>
          <p:spPr>
            <a:xfrm>
              <a:off x="4763639" y="1645014"/>
              <a:ext cx="1274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grades (1D)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5E9436-8DE1-4E95-A402-06062EE18037}"/>
              </a:ext>
            </a:extLst>
          </p:cNvPr>
          <p:cNvGrpSpPr/>
          <p:nvPr/>
        </p:nvGrpSpPr>
        <p:grpSpPr>
          <a:xfrm>
            <a:off x="686210" y="2698454"/>
            <a:ext cx="1916853" cy="206586"/>
            <a:chOff x="2752514" y="2604347"/>
            <a:chExt cx="1916853" cy="254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4F1C7B-EEB2-4075-8C86-E1AC67303415}"/>
                </a:ext>
              </a:extLst>
            </p:cNvPr>
            <p:cNvSpPr/>
            <p:nvPr/>
          </p:nvSpPr>
          <p:spPr>
            <a:xfrm>
              <a:off x="4500034" y="2604347"/>
              <a:ext cx="169333" cy="2540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D666DA-182F-4847-98A9-02D6D94B7CA7}"/>
                </a:ext>
              </a:extLst>
            </p:cNvPr>
            <p:cNvSpPr/>
            <p:nvPr/>
          </p:nvSpPr>
          <p:spPr>
            <a:xfrm>
              <a:off x="2752514" y="2604347"/>
              <a:ext cx="169333" cy="2540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9AB9F6-6CF2-4123-B485-E3D9AC6608D4}"/>
              </a:ext>
            </a:extLst>
          </p:cNvPr>
          <p:cNvGrpSpPr/>
          <p:nvPr/>
        </p:nvGrpSpPr>
        <p:grpSpPr>
          <a:xfrm>
            <a:off x="686210" y="2201744"/>
            <a:ext cx="1916853" cy="206586"/>
            <a:chOff x="2752514" y="2604347"/>
            <a:chExt cx="1916853" cy="254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8BB656-6F0E-473E-98EE-35E9CA1BAC69}"/>
                </a:ext>
              </a:extLst>
            </p:cNvPr>
            <p:cNvSpPr/>
            <p:nvPr/>
          </p:nvSpPr>
          <p:spPr>
            <a:xfrm>
              <a:off x="4500034" y="2604347"/>
              <a:ext cx="169333" cy="254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F8B9BFD-756A-4C31-B3AE-58B61A845C57}"/>
                </a:ext>
              </a:extLst>
            </p:cNvPr>
            <p:cNvSpPr/>
            <p:nvPr/>
          </p:nvSpPr>
          <p:spPr>
            <a:xfrm>
              <a:off x="2752514" y="2604347"/>
              <a:ext cx="169333" cy="254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DDE262-DEDB-4635-9D9E-22AE878A0CE8}"/>
              </a:ext>
            </a:extLst>
          </p:cNvPr>
          <p:cNvGrpSpPr/>
          <p:nvPr/>
        </p:nvGrpSpPr>
        <p:grpSpPr>
          <a:xfrm>
            <a:off x="686210" y="2450099"/>
            <a:ext cx="1916853" cy="206586"/>
            <a:chOff x="2752514" y="2604347"/>
            <a:chExt cx="1916853" cy="254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54676D-9C22-41DC-8D10-1A184AA12E79}"/>
                </a:ext>
              </a:extLst>
            </p:cNvPr>
            <p:cNvSpPr/>
            <p:nvPr/>
          </p:nvSpPr>
          <p:spPr>
            <a:xfrm>
              <a:off x="4500034" y="2604347"/>
              <a:ext cx="169333" cy="254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27DCF26-A2C8-412A-BFB3-88211D88D236}"/>
                </a:ext>
              </a:extLst>
            </p:cNvPr>
            <p:cNvSpPr/>
            <p:nvPr/>
          </p:nvSpPr>
          <p:spPr>
            <a:xfrm>
              <a:off x="2752514" y="2604347"/>
              <a:ext cx="169333" cy="254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DC5373-79B8-4733-8F32-5C1CFFD009CC}"/>
              </a:ext>
            </a:extLst>
          </p:cNvPr>
          <p:cNvGrpSpPr/>
          <p:nvPr/>
        </p:nvGrpSpPr>
        <p:grpSpPr>
          <a:xfrm>
            <a:off x="686210" y="2946810"/>
            <a:ext cx="1916853" cy="206586"/>
            <a:chOff x="2752514" y="2604347"/>
            <a:chExt cx="1916853" cy="254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0DD2BD9-2F70-4C85-BEA2-8E3E96954622}"/>
                </a:ext>
              </a:extLst>
            </p:cNvPr>
            <p:cNvSpPr/>
            <p:nvPr/>
          </p:nvSpPr>
          <p:spPr>
            <a:xfrm>
              <a:off x="4500034" y="2604347"/>
              <a:ext cx="169333" cy="254000"/>
            </a:xfrm>
            <a:prstGeom prst="ellipse">
              <a:avLst/>
            </a:prstGeom>
            <a:noFill/>
            <a:ln>
              <a:solidFill>
                <a:srgbClr val="AC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0D95B8-AC7F-4543-A80F-009F4265F8AA}"/>
                </a:ext>
              </a:extLst>
            </p:cNvPr>
            <p:cNvSpPr/>
            <p:nvPr/>
          </p:nvSpPr>
          <p:spPr>
            <a:xfrm>
              <a:off x="2752514" y="2604347"/>
              <a:ext cx="169333" cy="254000"/>
            </a:xfrm>
            <a:prstGeom prst="ellipse">
              <a:avLst/>
            </a:prstGeom>
            <a:noFill/>
            <a:ln>
              <a:solidFill>
                <a:srgbClr val="AC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1791653-C875-4BF3-9FB1-D1E1647188FB}"/>
              </a:ext>
            </a:extLst>
          </p:cNvPr>
          <p:cNvSpPr/>
          <p:nvPr/>
        </p:nvSpPr>
        <p:spPr>
          <a:xfrm>
            <a:off x="798524" y="4127353"/>
            <a:ext cx="3086100" cy="12311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#1D List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names</a:t>
            </a:r>
            <a:r>
              <a:rPr lang="en-US" sz="1600" dirty="0"/>
              <a:t> = ['Bob', 'Sue', 'John', 'Jen']</a:t>
            </a:r>
            <a:endParaRPr lang="en-US" sz="1400" dirty="0"/>
          </a:p>
          <a:p>
            <a:endParaRPr lang="en-US" sz="1400" b="1" dirty="0"/>
          </a:p>
          <a:p>
            <a:r>
              <a:rPr lang="en-US" sz="1400" b="1" dirty="0"/>
              <a:t>#2D List</a:t>
            </a:r>
          </a:p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grades</a:t>
            </a:r>
            <a:r>
              <a:rPr lang="en-US" sz="1400" dirty="0">
                <a:latin typeface="Consolas" panose="020B0609020204030204" pitchFamily="49" charset="0"/>
              </a:rPr>
              <a:t> = [90, 100, 70, 80]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6D43FA-A415-4050-8E63-86FC4F7FE46C}"/>
              </a:ext>
            </a:extLst>
          </p:cNvPr>
          <p:cNvSpPr txBox="1"/>
          <p:nvPr/>
        </p:nvSpPr>
        <p:spPr>
          <a:xfrm>
            <a:off x="724864" y="375709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Create the 2 Lists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EA49CE-A73E-4E1E-A4B8-C93844C5437B}"/>
              </a:ext>
            </a:extLst>
          </p:cNvPr>
          <p:cNvSpPr txBox="1"/>
          <p:nvPr/>
        </p:nvSpPr>
        <p:spPr>
          <a:xfrm>
            <a:off x="5528091" y="1899920"/>
            <a:ext cx="479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Display John’s data from both Lists - HARDCODED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38B0A5-DAE5-47CB-997D-55F91F4DF910}"/>
              </a:ext>
            </a:extLst>
          </p:cNvPr>
          <p:cNvSpPr/>
          <p:nvPr/>
        </p:nvSpPr>
        <p:spPr>
          <a:xfrm>
            <a:off x="5787840" y="2243972"/>
            <a:ext cx="3093401" cy="646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 err="1"/>
              <a:t>print</a:t>
            </a:r>
            <a:r>
              <a:rPr lang="fr-FR" dirty="0"/>
              <a:t>('Name: ', </a:t>
            </a:r>
            <a:r>
              <a:rPr lang="fr-FR" b="1" dirty="0" err="1"/>
              <a:t>names</a:t>
            </a:r>
            <a:r>
              <a:rPr lang="fr-FR" dirty="0"/>
              <a:t>[</a:t>
            </a:r>
            <a:r>
              <a:rPr lang="fr-FR" b="1" dirty="0">
                <a:solidFill>
                  <a:srgbClr val="C00000"/>
                </a:solidFill>
                <a:highlight>
                  <a:srgbClr val="EFE5F7"/>
                </a:highlight>
              </a:rPr>
              <a:t>2</a:t>
            </a:r>
            <a:r>
              <a:rPr lang="fr-FR" dirty="0"/>
              <a:t>])</a:t>
            </a:r>
          </a:p>
          <a:p>
            <a:r>
              <a:rPr lang="fr-FR" dirty="0" err="1"/>
              <a:t>print</a:t>
            </a:r>
            <a:r>
              <a:rPr lang="fr-FR" dirty="0"/>
              <a:t>('Exam:  ', </a:t>
            </a:r>
            <a:r>
              <a:rPr lang="fr-FR" b="1" dirty="0"/>
              <a:t>grades</a:t>
            </a:r>
            <a:r>
              <a:rPr lang="fr-FR" dirty="0"/>
              <a:t>[</a:t>
            </a:r>
            <a:r>
              <a:rPr lang="fr-FR" b="1" dirty="0">
                <a:solidFill>
                  <a:srgbClr val="C00000"/>
                </a:solidFill>
                <a:highlight>
                  <a:srgbClr val="EFE5F7"/>
                </a:highlight>
              </a:rPr>
              <a:t>2</a:t>
            </a:r>
            <a:r>
              <a:rPr lang="fr-FR" dirty="0"/>
              <a:t>])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C3792-46BE-4D8F-8350-78A830C6D60F}"/>
              </a:ext>
            </a:extLst>
          </p:cNvPr>
          <p:cNvSpPr txBox="1"/>
          <p:nvPr/>
        </p:nvSpPr>
        <p:spPr>
          <a:xfrm>
            <a:off x="5528091" y="4059796"/>
            <a:ext cx="317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Display ALL data from both Lists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8BE99A-F5CF-4626-A6E9-1A0501B5CD9F}"/>
              </a:ext>
            </a:extLst>
          </p:cNvPr>
          <p:cNvSpPr/>
          <p:nvPr/>
        </p:nvSpPr>
        <p:spPr>
          <a:xfrm>
            <a:off x="5787840" y="4403848"/>
            <a:ext cx="3093401" cy="646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for </a:t>
            </a:r>
            <a:r>
              <a:rPr lang="en-US" b="1" dirty="0" err="1">
                <a:solidFill>
                  <a:srgbClr val="C00000"/>
                </a:solidFill>
                <a:highlight>
                  <a:srgbClr val="EFE5F7"/>
                </a:highlight>
              </a:rPr>
              <a:t>i</a:t>
            </a:r>
            <a:r>
              <a:rPr lang="en-US" dirty="0"/>
              <a:t> in range(0, </a:t>
            </a:r>
            <a:r>
              <a:rPr lang="en-US" dirty="0" err="1"/>
              <a:t>len</a:t>
            </a:r>
            <a:r>
              <a:rPr lang="en-US" dirty="0"/>
              <a:t>(names)):</a:t>
            </a:r>
          </a:p>
          <a:p>
            <a:r>
              <a:rPr lang="en-US" dirty="0"/>
              <a:t>    print(names[</a:t>
            </a:r>
            <a:r>
              <a:rPr lang="en-US" b="1" dirty="0" err="1">
                <a:solidFill>
                  <a:srgbClr val="C00000"/>
                </a:solidFill>
                <a:highlight>
                  <a:srgbClr val="EFE5F7"/>
                </a:highlight>
              </a:rPr>
              <a:t>i</a:t>
            </a:r>
            <a:r>
              <a:rPr lang="en-US" dirty="0"/>
              <a:t>], grades[</a:t>
            </a:r>
            <a:r>
              <a:rPr lang="en-US" b="1" dirty="0" err="1">
                <a:solidFill>
                  <a:srgbClr val="C00000"/>
                </a:solidFill>
                <a:highlight>
                  <a:srgbClr val="EFE5F7"/>
                </a:highlight>
              </a:rPr>
              <a:t>i</a:t>
            </a:r>
            <a:r>
              <a:rPr lang="en-US" dirty="0"/>
              <a:t>])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3F6638-CA02-4C81-A56A-818D3746F29D}"/>
              </a:ext>
            </a:extLst>
          </p:cNvPr>
          <p:cNvSpPr txBox="1"/>
          <p:nvPr/>
        </p:nvSpPr>
        <p:spPr>
          <a:xfrm>
            <a:off x="5742501" y="5232749"/>
            <a:ext cx="33934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Important:</a:t>
            </a:r>
            <a:r>
              <a:rPr lang="en-US" sz="1400" dirty="0">
                <a:solidFill>
                  <a:srgbClr val="C00000"/>
                </a:solidFill>
              </a:rPr>
              <a:t>  </a:t>
            </a:r>
            <a:r>
              <a:rPr lang="en-US" sz="1400" i="1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 is used to reference the same </a:t>
            </a:r>
            <a:r>
              <a:rPr lang="en-US" sz="1400" b="1" i="1" dirty="0">
                <a:solidFill>
                  <a:srgbClr val="C00000"/>
                </a:solidFill>
              </a:rPr>
              <a:t>row number </a:t>
            </a:r>
            <a:r>
              <a:rPr lang="en-US" sz="1400" dirty="0">
                <a:solidFill>
                  <a:srgbClr val="C00000"/>
                </a:solidFill>
              </a:rPr>
              <a:t>in both lists!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AFB249-57B5-4F10-86D5-BF39E205C58C}"/>
              </a:ext>
            </a:extLst>
          </p:cNvPr>
          <p:cNvSpPr txBox="1"/>
          <p:nvPr/>
        </p:nvSpPr>
        <p:spPr>
          <a:xfrm>
            <a:off x="6451951" y="2915218"/>
            <a:ext cx="23872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[2] </a:t>
            </a:r>
            <a:r>
              <a:rPr lang="en-US" sz="1400" dirty="0">
                <a:solidFill>
                  <a:srgbClr val="C00000"/>
                </a:solidFill>
              </a:rPr>
              <a:t>represents the data for John in both lists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ACD33E5-0FC4-4FD3-9A87-13F317C57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385" y="2401615"/>
            <a:ext cx="1254780" cy="383627"/>
          </a:xfrm>
          <a:custGeom>
            <a:avLst/>
            <a:gdLst>
              <a:gd name="connsiteX0" fmla="*/ 0 w 1254780"/>
              <a:gd name="connsiteY0" fmla="*/ 0 h 383627"/>
              <a:gd name="connsiteX1" fmla="*/ 405712 w 1254780"/>
              <a:gd name="connsiteY1" fmla="*/ 0 h 383627"/>
              <a:gd name="connsiteX2" fmla="*/ 836520 w 1254780"/>
              <a:gd name="connsiteY2" fmla="*/ 0 h 383627"/>
              <a:gd name="connsiteX3" fmla="*/ 1254780 w 1254780"/>
              <a:gd name="connsiteY3" fmla="*/ 0 h 383627"/>
              <a:gd name="connsiteX4" fmla="*/ 1254780 w 1254780"/>
              <a:gd name="connsiteY4" fmla="*/ 383627 h 383627"/>
              <a:gd name="connsiteX5" fmla="*/ 811424 w 1254780"/>
              <a:gd name="connsiteY5" fmla="*/ 383627 h 383627"/>
              <a:gd name="connsiteX6" fmla="*/ 405712 w 1254780"/>
              <a:gd name="connsiteY6" fmla="*/ 383627 h 383627"/>
              <a:gd name="connsiteX7" fmla="*/ 0 w 1254780"/>
              <a:gd name="connsiteY7" fmla="*/ 383627 h 383627"/>
              <a:gd name="connsiteX8" fmla="*/ 0 w 1254780"/>
              <a:gd name="connsiteY8" fmla="*/ 0 h 38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4780" h="383627" fill="none" extrusionOk="0">
                <a:moveTo>
                  <a:pt x="0" y="0"/>
                </a:moveTo>
                <a:cubicBezTo>
                  <a:pt x="166440" y="-45646"/>
                  <a:pt x="324244" y="16407"/>
                  <a:pt x="405712" y="0"/>
                </a:cubicBezTo>
                <a:cubicBezTo>
                  <a:pt x="487180" y="-16407"/>
                  <a:pt x="630483" y="21170"/>
                  <a:pt x="836520" y="0"/>
                </a:cubicBezTo>
                <a:cubicBezTo>
                  <a:pt x="1042557" y="-21170"/>
                  <a:pt x="1158909" y="11244"/>
                  <a:pt x="1254780" y="0"/>
                </a:cubicBezTo>
                <a:cubicBezTo>
                  <a:pt x="1289623" y="103250"/>
                  <a:pt x="1247986" y="297038"/>
                  <a:pt x="1254780" y="383627"/>
                </a:cubicBezTo>
                <a:cubicBezTo>
                  <a:pt x="1071769" y="420830"/>
                  <a:pt x="1030350" y="382978"/>
                  <a:pt x="811424" y="383627"/>
                </a:cubicBezTo>
                <a:cubicBezTo>
                  <a:pt x="592498" y="384276"/>
                  <a:pt x="599913" y="378739"/>
                  <a:pt x="405712" y="383627"/>
                </a:cubicBezTo>
                <a:cubicBezTo>
                  <a:pt x="211511" y="388515"/>
                  <a:pt x="152414" y="347910"/>
                  <a:pt x="0" y="383627"/>
                </a:cubicBezTo>
                <a:cubicBezTo>
                  <a:pt x="-7921" y="197112"/>
                  <a:pt x="37564" y="119713"/>
                  <a:pt x="0" y="0"/>
                </a:cubicBezTo>
                <a:close/>
              </a:path>
              <a:path w="1254780" h="383627" stroke="0" extrusionOk="0">
                <a:moveTo>
                  <a:pt x="0" y="0"/>
                </a:moveTo>
                <a:cubicBezTo>
                  <a:pt x="159903" y="-26389"/>
                  <a:pt x="266895" y="33815"/>
                  <a:pt x="380617" y="0"/>
                </a:cubicBezTo>
                <a:cubicBezTo>
                  <a:pt x="494339" y="-33815"/>
                  <a:pt x="624639" y="30742"/>
                  <a:pt x="786329" y="0"/>
                </a:cubicBezTo>
                <a:cubicBezTo>
                  <a:pt x="948019" y="-30742"/>
                  <a:pt x="1138793" y="28125"/>
                  <a:pt x="1254780" y="0"/>
                </a:cubicBezTo>
                <a:cubicBezTo>
                  <a:pt x="1294494" y="86375"/>
                  <a:pt x="1228896" y="220329"/>
                  <a:pt x="1254780" y="383627"/>
                </a:cubicBezTo>
                <a:cubicBezTo>
                  <a:pt x="1138241" y="433548"/>
                  <a:pt x="982037" y="340862"/>
                  <a:pt x="836520" y="383627"/>
                </a:cubicBezTo>
                <a:cubicBezTo>
                  <a:pt x="691003" y="426392"/>
                  <a:pt x="522201" y="366129"/>
                  <a:pt x="405712" y="383627"/>
                </a:cubicBezTo>
                <a:cubicBezTo>
                  <a:pt x="289223" y="401125"/>
                  <a:pt x="166497" y="365456"/>
                  <a:pt x="0" y="383627"/>
                </a:cubicBezTo>
                <a:cubicBezTo>
                  <a:pt x="-2800" y="269529"/>
                  <a:pt x="4356" y="12485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800714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CB2BDC5-93F6-4391-9611-B622FA832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489" y="4317287"/>
            <a:ext cx="855169" cy="855169"/>
          </a:xfrm>
          <a:custGeom>
            <a:avLst/>
            <a:gdLst>
              <a:gd name="connsiteX0" fmla="*/ 0 w 855169"/>
              <a:gd name="connsiteY0" fmla="*/ 0 h 855169"/>
              <a:gd name="connsiteX1" fmla="*/ 419033 w 855169"/>
              <a:gd name="connsiteY1" fmla="*/ 0 h 855169"/>
              <a:gd name="connsiteX2" fmla="*/ 855169 w 855169"/>
              <a:gd name="connsiteY2" fmla="*/ 0 h 855169"/>
              <a:gd name="connsiteX3" fmla="*/ 855169 w 855169"/>
              <a:gd name="connsiteY3" fmla="*/ 401929 h 855169"/>
              <a:gd name="connsiteX4" fmla="*/ 855169 w 855169"/>
              <a:gd name="connsiteY4" fmla="*/ 855169 h 855169"/>
              <a:gd name="connsiteX5" fmla="*/ 410481 w 855169"/>
              <a:gd name="connsiteY5" fmla="*/ 855169 h 855169"/>
              <a:gd name="connsiteX6" fmla="*/ 0 w 855169"/>
              <a:gd name="connsiteY6" fmla="*/ 855169 h 855169"/>
              <a:gd name="connsiteX7" fmla="*/ 0 w 855169"/>
              <a:gd name="connsiteY7" fmla="*/ 453240 h 855169"/>
              <a:gd name="connsiteX8" fmla="*/ 0 w 855169"/>
              <a:gd name="connsiteY8" fmla="*/ 0 h 85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5169" h="855169" fill="none" extrusionOk="0">
                <a:moveTo>
                  <a:pt x="0" y="0"/>
                </a:moveTo>
                <a:cubicBezTo>
                  <a:pt x="84428" y="-47021"/>
                  <a:pt x="217401" y="46150"/>
                  <a:pt x="419033" y="0"/>
                </a:cubicBezTo>
                <a:cubicBezTo>
                  <a:pt x="620665" y="-46150"/>
                  <a:pt x="642871" y="11118"/>
                  <a:pt x="855169" y="0"/>
                </a:cubicBezTo>
                <a:cubicBezTo>
                  <a:pt x="879167" y="184758"/>
                  <a:pt x="822988" y="258224"/>
                  <a:pt x="855169" y="401929"/>
                </a:cubicBezTo>
                <a:cubicBezTo>
                  <a:pt x="887350" y="545634"/>
                  <a:pt x="828583" y="688171"/>
                  <a:pt x="855169" y="855169"/>
                </a:cubicBezTo>
                <a:cubicBezTo>
                  <a:pt x="701901" y="889856"/>
                  <a:pt x="578586" y="819192"/>
                  <a:pt x="410481" y="855169"/>
                </a:cubicBezTo>
                <a:cubicBezTo>
                  <a:pt x="242376" y="891146"/>
                  <a:pt x="122762" y="848684"/>
                  <a:pt x="0" y="855169"/>
                </a:cubicBezTo>
                <a:cubicBezTo>
                  <a:pt x="-43889" y="758784"/>
                  <a:pt x="17761" y="617096"/>
                  <a:pt x="0" y="453240"/>
                </a:cubicBezTo>
                <a:cubicBezTo>
                  <a:pt x="-17761" y="289384"/>
                  <a:pt x="18406" y="190309"/>
                  <a:pt x="0" y="0"/>
                </a:cubicBezTo>
                <a:close/>
              </a:path>
              <a:path w="855169" h="855169" stroke="0" extrusionOk="0">
                <a:moveTo>
                  <a:pt x="0" y="0"/>
                </a:moveTo>
                <a:cubicBezTo>
                  <a:pt x="152738" y="-41668"/>
                  <a:pt x="273571" y="17123"/>
                  <a:pt x="401929" y="0"/>
                </a:cubicBezTo>
                <a:cubicBezTo>
                  <a:pt x="530287" y="-17123"/>
                  <a:pt x="669946" y="34370"/>
                  <a:pt x="855169" y="0"/>
                </a:cubicBezTo>
                <a:cubicBezTo>
                  <a:pt x="870828" y="94618"/>
                  <a:pt x="823268" y="301413"/>
                  <a:pt x="855169" y="401929"/>
                </a:cubicBezTo>
                <a:cubicBezTo>
                  <a:pt x="887070" y="502445"/>
                  <a:pt x="827717" y="694938"/>
                  <a:pt x="855169" y="855169"/>
                </a:cubicBezTo>
                <a:cubicBezTo>
                  <a:pt x="681813" y="877386"/>
                  <a:pt x="564465" y="811809"/>
                  <a:pt x="427585" y="855169"/>
                </a:cubicBezTo>
                <a:cubicBezTo>
                  <a:pt x="290705" y="898529"/>
                  <a:pt x="176859" y="806100"/>
                  <a:pt x="0" y="855169"/>
                </a:cubicBezTo>
                <a:cubicBezTo>
                  <a:pt x="-1611" y="729643"/>
                  <a:pt x="30584" y="639829"/>
                  <a:pt x="0" y="436136"/>
                </a:cubicBezTo>
                <a:cubicBezTo>
                  <a:pt x="-30584" y="232443"/>
                  <a:pt x="42860" y="16945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800714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44780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2416-EA61-44CF-987A-A461C898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Lists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33C9B8-7CFF-4A9F-A626-FCD00DB9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2E9530-8243-4108-8A4F-056B0E9577B7}"/>
              </a:ext>
            </a:extLst>
          </p:cNvPr>
          <p:cNvGrpSpPr/>
          <p:nvPr/>
        </p:nvGrpSpPr>
        <p:grpSpPr>
          <a:xfrm>
            <a:off x="456351" y="1329815"/>
            <a:ext cx="3668468" cy="1648595"/>
            <a:chOff x="2939889" y="1623994"/>
            <a:chExt cx="3668468" cy="164859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EA9258D-017A-4CDA-A0A1-D84B8B379615}"/>
                </a:ext>
              </a:extLst>
            </p:cNvPr>
            <p:cNvCxnSpPr>
              <a:cxnSpLocks/>
            </p:cNvCxnSpPr>
            <p:nvPr/>
          </p:nvCxnSpPr>
          <p:spPr>
            <a:xfrm>
              <a:off x="4077368" y="2856564"/>
              <a:ext cx="57912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24C6B2-3BE3-4EED-A41A-42273E0AA1C5}"/>
                </a:ext>
              </a:extLst>
            </p:cNvPr>
            <p:cNvGrpSpPr/>
            <p:nvPr/>
          </p:nvGrpSpPr>
          <p:grpSpPr>
            <a:xfrm>
              <a:off x="3176338" y="1964053"/>
              <a:ext cx="3432019" cy="1308536"/>
              <a:chOff x="3176338" y="1964053"/>
              <a:chExt cx="3432019" cy="130853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6997817-E644-4202-B8CF-EC44163041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78311"/>
              <a:stretch/>
            </p:blipFill>
            <p:spPr>
              <a:xfrm>
                <a:off x="3176338" y="1964053"/>
                <a:ext cx="755605" cy="130853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633822C-30B1-46BC-A85F-B575E60D43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2046"/>
              <a:stretch/>
            </p:blipFill>
            <p:spPr>
              <a:xfrm>
                <a:off x="4937761" y="1964053"/>
                <a:ext cx="1670596" cy="1308535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AE6829-6B53-4E1A-B0BF-34B41848BF28}"/>
                </a:ext>
              </a:extLst>
            </p:cNvPr>
            <p:cNvSpPr txBox="1"/>
            <p:nvPr/>
          </p:nvSpPr>
          <p:spPr>
            <a:xfrm>
              <a:off x="2939889" y="1645014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names (1D)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2C1A0C-2B53-4479-8CB3-D4A6E806C0F5}"/>
                </a:ext>
              </a:extLst>
            </p:cNvPr>
            <p:cNvSpPr txBox="1"/>
            <p:nvPr/>
          </p:nvSpPr>
          <p:spPr>
            <a:xfrm>
              <a:off x="4921293" y="1623994"/>
              <a:ext cx="1312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grades (2D)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5E9436-8DE1-4E95-A402-06062EE18037}"/>
              </a:ext>
            </a:extLst>
          </p:cNvPr>
          <p:cNvGrpSpPr/>
          <p:nvPr/>
        </p:nvGrpSpPr>
        <p:grpSpPr>
          <a:xfrm>
            <a:off x="696720" y="2456716"/>
            <a:ext cx="1916853" cy="206586"/>
            <a:chOff x="2752514" y="2604347"/>
            <a:chExt cx="1916853" cy="254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4F1C7B-EEB2-4075-8C86-E1AC67303415}"/>
                </a:ext>
              </a:extLst>
            </p:cNvPr>
            <p:cNvSpPr/>
            <p:nvPr/>
          </p:nvSpPr>
          <p:spPr>
            <a:xfrm>
              <a:off x="4500034" y="2604347"/>
              <a:ext cx="169333" cy="2540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D666DA-182F-4847-98A9-02D6D94B7CA7}"/>
                </a:ext>
              </a:extLst>
            </p:cNvPr>
            <p:cNvSpPr/>
            <p:nvPr/>
          </p:nvSpPr>
          <p:spPr>
            <a:xfrm>
              <a:off x="2752514" y="2604347"/>
              <a:ext cx="169333" cy="2540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9AB9F6-6CF2-4123-B485-E3D9AC6608D4}"/>
              </a:ext>
            </a:extLst>
          </p:cNvPr>
          <p:cNvGrpSpPr/>
          <p:nvPr/>
        </p:nvGrpSpPr>
        <p:grpSpPr>
          <a:xfrm>
            <a:off x="696720" y="1960006"/>
            <a:ext cx="1916853" cy="206586"/>
            <a:chOff x="2752514" y="2604347"/>
            <a:chExt cx="1916853" cy="254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8BB656-6F0E-473E-98EE-35E9CA1BAC69}"/>
                </a:ext>
              </a:extLst>
            </p:cNvPr>
            <p:cNvSpPr/>
            <p:nvPr/>
          </p:nvSpPr>
          <p:spPr>
            <a:xfrm>
              <a:off x="4500034" y="2604347"/>
              <a:ext cx="169333" cy="254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F8B9BFD-756A-4C31-B3AE-58B61A845C57}"/>
                </a:ext>
              </a:extLst>
            </p:cNvPr>
            <p:cNvSpPr/>
            <p:nvPr/>
          </p:nvSpPr>
          <p:spPr>
            <a:xfrm>
              <a:off x="2752514" y="2604347"/>
              <a:ext cx="169333" cy="2540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DDE262-DEDB-4635-9D9E-22AE878A0CE8}"/>
              </a:ext>
            </a:extLst>
          </p:cNvPr>
          <p:cNvGrpSpPr/>
          <p:nvPr/>
        </p:nvGrpSpPr>
        <p:grpSpPr>
          <a:xfrm>
            <a:off x="696720" y="2208361"/>
            <a:ext cx="1916853" cy="206586"/>
            <a:chOff x="2752514" y="2604347"/>
            <a:chExt cx="1916853" cy="254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54676D-9C22-41DC-8D10-1A184AA12E79}"/>
                </a:ext>
              </a:extLst>
            </p:cNvPr>
            <p:cNvSpPr/>
            <p:nvPr/>
          </p:nvSpPr>
          <p:spPr>
            <a:xfrm>
              <a:off x="4500034" y="2604347"/>
              <a:ext cx="169333" cy="254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27DCF26-A2C8-412A-BFB3-88211D88D236}"/>
                </a:ext>
              </a:extLst>
            </p:cNvPr>
            <p:cNvSpPr/>
            <p:nvPr/>
          </p:nvSpPr>
          <p:spPr>
            <a:xfrm>
              <a:off x="2752514" y="2604347"/>
              <a:ext cx="169333" cy="254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DC5373-79B8-4733-8F32-5C1CFFD009CC}"/>
              </a:ext>
            </a:extLst>
          </p:cNvPr>
          <p:cNvGrpSpPr/>
          <p:nvPr/>
        </p:nvGrpSpPr>
        <p:grpSpPr>
          <a:xfrm>
            <a:off x="696720" y="2705072"/>
            <a:ext cx="1916853" cy="206586"/>
            <a:chOff x="2752514" y="2604347"/>
            <a:chExt cx="1916853" cy="254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0DD2BD9-2F70-4C85-BEA2-8E3E96954622}"/>
                </a:ext>
              </a:extLst>
            </p:cNvPr>
            <p:cNvSpPr/>
            <p:nvPr/>
          </p:nvSpPr>
          <p:spPr>
            <a:xfrm>
              <a:off x="4500034" y="2604347"/>
              <a:ext cx="169333" cy="254000"/>
            </a:xfrm>
            <a:prstGeom prst="ellipse">
              <a:avLst/>
            </a:prstGeom>
            <a:noFill/>
            <a:ln>
              <a:solidFill>
                <a:srgbClr val="AC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0D95B8-AC7F-4543-A80F-009F4265F8AA}"/>
                </a:ext>
              </a:extLst>
            </p:cNvPr>
            <p:cNvSpPr/>
            <p:nvPr/>
          </p:nvSpPr>
          <p:spPr>
            <a:xfrm>
              <a:off x="2752514" y="2604347"/>
              <a:ext cx="169333" cy="254000"/>
            </a:xfrm>
            <a:prstGeom prst="ellipse">
              <a:avLst/>
            </a:prstGeom>
            <a:noFill/>
            <a:ln>
              <a:solidFill>
                <a:srgbClr val="AC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1791653-C875-4BF3-9FB1-D1E1647188FB}"/>
              </a:ext>
            </a:extLst>
          </p:cNvPr>
          <p:cNvSpPr/>
          <p:nvPr/>
        </p:nvSpPr>
        <p:spPr>
          <a:xfrm>
            <a:off x="809034" y="3885615"/>
            <a:ext cx="3086100" cy="18774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#1D List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names</a:t>
            </a:r>
            <a:r>
              <a:rPr lang="en-US" sz="1600" dirty="0"/>
              <a:t> = ['Bob', 'Sue', 'John', 'Jen']</a:t>
            </a:r>
            <a:endParaRPr lang="en-US" sz="1400" dirty="0"/>
          </a:p>
          <a:p>
            <a:endParaRPr lang="en-US" sz="1400" b="1" dirty="0"/>
          </a:p>
          <a:p>
            <a:r>
              <a:rPr lang="en-US" sz="1400" b="1" dirty="0"/>
              <a:t>#2D List</a:t>
            </a:r>
          </a:p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grades</a:t>
            </a:r>
            <a:r>
              <a:rPr lang="en-US" sz="1400" dirty="0">
                <a:latin typeface="Consolas" panose="020B0609020204030204" pitchFamily="49" charset="0"/>
              </a:rPr>
              <a:t> = [[90, 80, 90],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[100,70, 95],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[70, 95, 95],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[80, 80, 100]]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6D43FA-A415-4050-8E63-86FC4F7FE46C}"/>
              </a:ext>
            </a:extLst>
          </p:cNvPr>
          <p:cNvSpPr txBox="1"/>
          <p:nvPr/>
        </p:nvSpPr>
        <p:spPr>
          <a:xfrm>
            <a:off x="735374" y="351536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Create the 2 Lists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EA49CE-A73E-4E1E-A4B8-C93844C5437B}"/>
              </a:ext>
            </a:extLst>
          </p:cNvPr>
          <p:cNvSpPr txBox="1"/>
          <p:nvPr/>
        </p:nvSpPr>
        <p:spPr>
          <a:xfrm>
            <a:off x="5160229" y="1195727"/>
            <a:ext cx="479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Display John’s data from both Lists - HARDCODED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38B0A5-DAE5-47CB-997D-55F91F4DF910}"/>
              </a:ext>
            </a:extLst>
          </p:cNvPr>
          <p:cNvSpPr/>
          <p:nvPr/>
        </p:nvSpPr>
        <p:spPr>
          <a:xfrm>
            <a:off x="5419978" y="1539779"/>
            <a:ext cx="6204463" cy="646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 err="1"/>
              <a:t>print</a:t>
            </a:r>
            <a:r>
              <a:rPr lang="fr-FR" dirty="0"/>
              <a:t>('Name: ', </a:t>
            </a:r>
            <a:r>
              <a:rPr lang="fr-FR" b="1" dirty="0" err="1"/>
              <a:t>names</a:t>
            </a:r>
            <a:r>
              <a:rPr lang="fr-FR" dirty="0"/>
              <a:t>[</a:t>
            </a:r>
            <a:r>
              <a:rPr lang="fr-FR" b="1" dirty="0">
                <a:solidFill>
                  <a:srgbClr val="C00000"/>
                </a:solidFill>
                <a:highlight>
                  <a:srgbClr val="EFE5F7"/>
                </a:highlight>
              </a:rPr>
              <a:t>2</a:t>
            </a:r>
            <a:r>
              <a:rPr lang="fr-FR" dirty="0"/>
              <a:t>])</a:t>
            </a:r>
          </a:p>
          <a:p>
            <a:r>
              <a:rPr lang="fr-FR" dirty="0" err="1"/>
              <a:t>print</a:t>
            </a:r>
            <a:r>
              <a:rPr lang="fr-FR" dirty="0"/>
              <a:t>('Exam scores: ', </a:t>
            </a:r>
            <a:r>
              <a:rPr lang="fr-FR" b="1" dirty="0"/>
              <a:t>grades</a:t>
            </a:r>
            <a:r>
              <a:rPr lang="fr-FR" dirty="0"/>
              <a:t>[</a:t>
            </a:r>
            <a:r>
              <a:rPr lang="fr-FR" b="1" dirty="0">
                <a:solidFill>
                  <a:srgbClr val="C00000"/>
                </a:solidFill>
                <a:highlight>
                  <a:srgbClr val="EFE5F7"/>
                </a:highlight>
              </a:rPr>
              <a:t>2</a:t>
            </a:r>
            <a:r>
              <a:rPr lang="fr-FR" dirty="0"/>
              <a:t>][</a:t>
            </a:r>
            <a:r>
              <a:rPr lang="fr-FR" b="1" dirty="0">
                <a:solidFill>
                  <a:srgbClr val="0070C0"/>
                </a:solidFill>
              </a:rPr>
              <a:t>0</a:t>
            </a:r>
            <a:r>
              <a:rPr lang="fr-FR" dirty="0"/>
              <a:t>], </a:t>
            </a:r>
            <a:r>
              <a:rPr lang="fr-FR" b="1" dirty="0"/>
              <a:t>grades</a:t>
            </a:r>
            <a:r>
              <a:rPr lang="fr-FR" dirty="0"/>
              <a:t>[</a:t>
            </a:r>
            <a:r>
              <a:rPr lang="fr-FR" b="1" dirty="0">
                <a:solidFill>
                  <a:srgbClr val="C00000"/>
                </a:solidFill>
                <a:highlight>
                  <a:srgbClr val="EFE5F7"/>
                </a:highlight>
              </a:rPr>
              <a:t>2</a:t>
            </a:r>
            <a:r>
              <a:rPr lang="fr-FR" dirty="0"/>
              <a:t>][</a:t>
            </a:r>
            <a:r>
              <a:rPr lang="fr-FR" b="1" dirty="0">
                <a:solidFill>
                  <a:srgbClr val="0070C0"/>
                </a:solidFill>
              </a:rPr>
              <a:t>1</a:t>
            </a:r>
            <a:r>
              <a:rPr lang="fr-FR" dirty="0"/>
              <a:t>], </a:t>
            </a:r>
            <a:r>
              <a:rPr lang="fr-FR" b="1" dirty="0"/>
              <a:t>grades</a:t>
            </a:r>
            <a:r>
              <a:rPr lang="fr-FR" dirty="0"/>
              <a:t>[</a:t>
            </a:r>
            <a:r>
              <a:rPr lang="fr-FR" b="1" dirty="0">
                <a:solidFill>
                  <a:srgbClr val="C00000"/>
                </a:solidFill>
                <a:highlight>
                  <a:srgbClr val="EFE5F7"/>
                </a:highlight>
              </a:rPr>
              <a:t>2</a:t>
            </a:r>
            <a:r>
              <a:rPr lang="fr-FR" dirty="0"/>
              <a:t>][</a:t>
            </a:r>
            <a:r>
              <a:rPr lang="fr-FR" b="1" dirty="0">
                <a:solidFill>
                  <a:srgbClr val="0070C0"/>
                </a:solidFill>
              </a:rPr>
              <a:t>2</a:t>
            </a:r>
            <a:r>
              <a:rPr lang="fr-FR" dirty="0"/>
              <a:t>])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CBCA0DC-3150-47C9-AD9E-FCDEA8E78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812" y="2402599"/>
            <a:ext cx="2488980" cy="384102"/>
          </a:xfrm>
          <a:custGeom>
            <a:avLst/>
            <a:gdLst>
              <a:gd name="connsiteX0" fmla="*/ 0 w 2488980"/>
              <a:gd name="connsiteY0" fmla="*/ 0 h 384102"/>
              <a:gd name="connsiteX1" fmla="*/ 423127 w 2488980"/>
              <a:gd name="connsiteY1" fmla="*/ 0 h 384102"/>
              <a:gd name="connsiteX2" fmla="*/ 970702 w 2488980"/>
              <a:gd name="connsiteY2" fmla="*/ 0 h 384102"/>
              <a:gd name="connsiteX3" fmla="*/ 1393829 w 2488980"/>
              <a:gd name="connsiteY3" fmla="*/ 0 h 384102"/>
              <a:gd name="connsiteX4" fmla="*/ 1866735 w 2488980"/>
              <a:gd name="connsiteY4" fmla="*/ 0 h 384102"/>
              <a:gd name="connsiteX5" fmla="*/ 2488980 w 2488980"/>
              <a:gd name="connsiteY5" fmla="*/ 0 h 384102"/>
              <a:gd name="connsiteX6" fmla="*/ 2488980 w 2488980"/>
              <a:gd name="connsiteY6" fmla="*/ 384102 h 384102"/>
              <a:gd name="connsiteX7" fmla="*/ 1966294 w 2488980"/>
              <a:gd name="connsiteY7" fmla="*/ 384102 h 384102"/>
              <a:gd name="connsiteX8" fmla="*/ 1418719 w 2488980"/>
              <a:gd name="connsiteY8" fmla="*/ 384102 h 384102"/>
              <a:gd name="connsiteX9" fmla="*/ 970702 w 2488980"/>
              <a:gd name="connsiteY9" fmla="*/ 384102 h 384102"/>
              <a:gd name="connsiteX10" fmla="*/ 0 w 2488980"/>
              <a:gd name="connsiteY10" fmla="*/ 384102 h 384102"/>
              <a:gd name="connsiteX11" fmla="*/ 0 w 2488980"/>
              <a:gd name="connsiteY11" fmla="*/ 0 h 38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980" h="384102" fill="none" extrusionOk="0">
                <a:moveTo>
                  <a:pt x="0" y="0"/>
                </a:moveTo>
                <a:cubicBezTo>
                  <a:pt x="208227" y="-21935"/>
                  <a:pt x="317924" y="34829"/>
                  <a:pt x="423127" y="0"/>
                </a:cubicBezTo>
                <a:cubicBezTo>
                  <a:pt x="528330" y="-34829"/>
                  <a:pt x="760640" y="57119"/>
                  <a:pt x="970702" y="0"/>
                </a:cubicBezTo>
                <a:cubicBezTo>
                  <a:pt x="1180764" y="-57119"/>
                  <a:pt x="1306956" y="33977"/>
                  <a:pt x="1393829" y="0"/>
                </a:cubicBezTo>
                <a:cubicBezTo>
                  <a:pt x="1480702" y="-33977"/>
                  <a:pt x="1645729" y="5958"/>
                  <a:pt x="1866735" y="0"/>
                </a:cubicBezTo>
                <a:cubicBezTo>
                  <a:pt x="2087741" y="-5958"/>
                  <a:pt x="2197864" y="54150"/>
                  <a:pt x="2488980" y="0"/>
                </a:cubicBezTo>
                <a:cubicBezTo>
                  <a:pt x="2490599" y="140258"/>
                  <a:pt x="2466979" y="238978"/>
                  <a:pt x="2488980" y="384102"/>
                </a:cubicBezTo>
                <a:cubicBezTo>
                  <a:pt x="2286104" y="392463"/>
                  <a:pt x="2186440" y="340699"/>
                  <a:pt x="1966294" y="384102"/>
                </a:cubicBezTo>
                <a:cubicBezTo>
                  <a:pt x="1746148" y="427505"/>
                  <a:pt x="1651094" y="335373"/>
                  <a:pt x="1418719" y="384102"/>
                </a:cubicBezTo>
                <a:cubicBezTo>
                  <a:pt x="1186344" y="432831"/>
                  <a:pt x="1157511" y="340088"/>
                  <a:pt x="970702" y="384102"/>
                </a:cubicBezTo>
                <a:cubicBezTo>
                  <a:pt x="783893" y="428116"/>
                  <a:pt x="370612" y="287898"/>
                  <a:pt x="0" y="384102"/>
                </a:cubicBezTo>
                <a:cubicBezTo>
                  <a:pt x="-15788" y="202852"/>
                  <a:pt x="903" y="159754"/>
                  <a:pt x="0" y="0"/>
                </a:cubicBezTo>
                <a:close/>
              </a:path>
              <a:path w="2488980" h="384102" stroke="0" extrusionOk="0">
                <a:moveTo>
                  <a:pt x="0" y="0"/>
                </a:moveTo>
                <a:cubicBezTo>
                  <a:pt x="225036" y="-54331"/>
                  <a:pt x="268195" y="8359"/>
                  <a:pt x="522686" y="0"/>
                </a:cubicBezTo>
                <a:cubicBezTo>
                  <a:pt x="777177" y="-8359"/>
                  <a:pt x="831741" y="36488"/>
                  <a:pt x="945812" y="0"/>
                </a:cubicBezTo>
                <a:cubicBezTo>
                  <a:pt x="1059883" y="-36488"/>
                  <a:pt x="1303726" y="43876"/>
                  <a:pt x="1418719" y="0"/>
                </a:cubicBezTo>
                <a:cubicBezTo>
                  <a:pt x="1533712" y="-43876"/>
                  <a:pt x="1708498" y="22439"/>
                  <a:pt x="1891625" y="0"/>
                </a:cubicBezTo>
                <a:cubicBezTo>
                  <a:pt x="2074752" y="-22439"/>
                  <a:pt x="2265114" y="8659"/>
                  <a:pt x="2488980" y="0"/>
                </a:cubicBezTo>
                <a:cubicBezTo>
                  <a:pt x="2525876" y="155065"/>
                  <a:pt x="2480020" y="282664"/>
                  <a:pt x="2488980" y="384102"/>
                </a:cubicBezTo>
                <a:cubicBezTo>
                  <a:pt x="2279831" y="389271"/>
                  <a:pt x="2214697" y="342246"/>
                  <a:pt x="2040964" y="384102"/>
                </a:cubicBezTo>
                <a:cubicBezTo>
                  <a:pt x="1867231" y="425958"/>
                  <a:pt x="1737265" y="330964"/>
                  <a:pt x="1518278" y="384102"/>
                </a:cubicBezTo>
                <a:cubicBezTo>
                  <a:pt x="1299291" y="437240"/>
                  <a:pt x="1103749" y="360863"/>
                  <a:pt x="995592" y="384102"/>
                </a:cubicBezTo>
                <a:cubicBezTo>
                  <a:pt x="887435" y="407341"/>
                  <a:pt x="680067" y="336522"/>
                  <a:pt x="472906" y="384102"/>
                </a:cubicBezTo>
                <a:cubicBezTo>
                  <a:pt x="265745" y="431682"/>
                  <a:pt x="192049" y="339719"/>
                  <a:pt x="0" y="384102"/>
                </a:cubicBezTo>
                <a:cubicBezTo>
                  <a:pt x="-31877" y="287630"/>
                  <a:pt x="18471" y="17186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802283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78C3792-46BE-4D8F-8350-78A830C6D60F}"/>
              </a:ext>
            </a:extLst>
          </p:cNvPr>
          <p:cNvSpPr txBox="1"/>
          <p:nvPr/>
        </p:nvSpPr>
        <p:spPr>
          <a:xfrm>
            <a:off x="5160229" y="3082334"/>
            <a:ext cx="3309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Display related values - DYNAMIC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8BE99A-F5CF-4626-A6E9-1A0501B5CD9F}"/>
              </a:ext>
            </a:extLst>
          </p:cNvPr>
          <p:cNvSpPr/>
          <p:nvPr/>
        </p:nvSpPr>
        <p:spPr>
          <a:xfrm>
            <a:off x="5419978" y="3426386"/>
            <a:ext cx="6204463" cy="20313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search_value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= input('Enter a name: ')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b="1" dirty="0" err="1">
                <a:solidFill>
                  <a:srgbClr val="C00000"/>
                </a:solidFill>
                <a:highlight>
                  <a:srgbClr val="EFE5F7"/>
                </a:highlight>
              </a:rPr>
              <a:t>i</a:t>
            </a:r>
            <a:r>
              <a:rPr lang="en-US" dirty="0"/>
              <a:t> in range(0, </a:t>
            </a:r>
            <a:r>
              <a:rPr lang="en-US" dirty="0" err="1"/>
              <a:t>len</a:t>
            </a:r>
            <a:r>
              <a:rPr lang="en-US" dirty="0"/>
              <a:t>(names)):</a:t>
            </a:r>
          </a:p>
          <a:p>
            <a:r>
              <a:rPr lang="en-US" dirty="0"/>
              <a:t>    if </a:t>
            </a:r>
            <a:r>
              <a:rPr lang="en-US" b="1" dirty="0"/>
              <a:t>names</a:t>
            </a:r>
            <a:r>
              <a:rPr lang="en-US" dirty="0"/>
              <a:t>[</a:t>
            </a:r>
            <a:r>
              <a:rPr lang="en-US" b="1" dirty="0" err="1">
                <a:solidFill>
                  <a:srgbClr val="C00000"/>
                </a:solidFill>
                <a:highlight>
                  <a:srgbClr val="EFE5F7"/>
                </a:highlight>
              </a:rPr>
              <a:t>i</a:t>
            </a:r>
            <a:r>
              <a:rPr lang="en-US" dirty="0"/>
              <a:t>] ==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search_value</a:t>
            </a:r>
            <a:r>
              <a:rPr lang="en-US" dirty="0"/>
              <a:t>:</a:t>
            </a:r>
          </a:p>
          <a:p>
            <a:r>
              <a:rPr lang="en-US" dirty="0"/>
              <a:t>        print('Name: ', </a:t>
            </a:r>
            <a:r>
              <a:rPr lang="en-US" b="1" dirty="0"/>
              <a:t>names</a:t>
            </a:r>
            <a:r>
              <a:rPr lang="en-US" dirty="0"/>
              <a:t>[</a:t>
            </a:r>
            <a:r>
              <a:rPr lang="en-US" b="1" dirty="0" err="1">
                <a:solidFill>
                  <a:srgbClr val="C00000"/>
                </a:solidFill>
                <a:highlight>
                  <a:srgbClr val="EFE5F7"/>
                </a:highlight>
              </a:rPr>
              <a:t>i</a:t>
            </a:r>
            <a:r>
              <a:rPr lang="en-US" dirty="0"/>
              <a:t>])</a:t>
            </a:r>
          </a:p>
          <a:p>
            <a:r>
              <a:rPr lang="en-US" dirty="0"/>
              <a:t>        print('Exam scores: ', </a:t>
            </a:r>
            <a:r>
              <a:rPr lang="en-US" b="1" dirty="0"/>
              <a:t>grades</a:t>
            </a:r>
            <a:r>
              <a:rPr lang="en-US" dirty="0"/>
              <a:t>[</a:t>
            </a:r>
            <a:r>
              <a:rPr lang="en-US" b="1" dirty="0" err="1">
                <a:solidFill>
                  <a:srgbClr val="C00000"/>
                </a:solidFill>
                <a:highlight>
                  <a:srgbClr val="EFE5F7"/>
                </a:highlight>
              </a:rPr>
              <a:t>i</a:t>
            </a:r>
            <a:r>
              <a:rPr lang="en-US" dirty="0"/>
              <a:t>][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dirty="0"/>
              <a:t>], </a:t>
            </a:r>
            <a:r>
              <a:rPr lang="en-US" b="1" dirty="0"/>
              <a:t>grades</a:t>
            </a:r>
            <a:r>
              <a:rPr lang="en-US" dirty="0"/>
              <a:t>[</a:t>
            </a:r>
            <a:r>
              <a:rPr lang="en-US" b="1" dirty="0" err="1">
                <a:solidFill>
                  <a:srgbClr val="C00000"/>
                </a:solidFill>
                <a:highlight>
                  <a:srgbClr val="EFE5F7"/>
                </a:highlight>
              </a:rPr>
              <a:t>i</a:t>
            </a:r>
            <a:r>
              <a:rPr lang="en-US" dirty="0"/>
              <a:t>][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/>
              <a:t>], </a:t>
            </a:r>
            <a:r>
              <a:rPr lang="en-US" b="1" dirty="0"/>
              <a:t>grades</a:t>
            </a:r>
            <a:r>
              <a:rPr lang="en-US" dirty="0"/>
              <a:t>[</a:t>
            </a:r>
            <a:r>
              <a:rPr lang="en-US" b="1" dirty="0" err="1">
                <a:solidFill>
                  <a:srgbClr val="C00000"/>
                </a:solidFill>
                <a:highlight>
                  <a:srgbClr val="EFE5F7"/>
                </a:highlight>
              </a:rPr>
              <a:t>i</a:t>
            </a:r>
            <a:r>
              <a:rPr lang="en-US" dirty="0"/>
              <a:t>][</a:t>
            </a:r>
            <a:r>
              <a:rPr lang="en-US" b="1" dirty="0">
                <a:solidFill>
                  <a:srgbClr val="0070C0"/>
                </a:solidFill>
              </a:rPr>
              <a:t>2</a:t>
            </a:r>
            <a:r>
              <a:rPr lang="en-US" dirty="0"/>
              <a:t>])</a:t>
            </a:r>
          </a:p>
          <a:p>
            <a:r>
              <a:rPr lang="en-US" dirty="0"/>
              <a:t>        break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B1942DB-91F5-4FE4-9FD9-B9CE12A10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2812" y="5564734"/>
            <a:ext cx="2431112" cy="573307"/>
          </a:xfrm>
          <a:custGeom>
            <a:avLst/>
            <a:gdLst>
              <a:gd name="connsiteX0" fmla="*/ 0 w 2431112"/>
              <a:gd name="connsiteY0" fmla="*/ 0 h 573307"/>
              <a:gd name="connsiteX1" fmla="*/ 413289 w 2431112"/>
              <a:gd name="connsiteY1" fmla="*/ 0 h 573307"/>
              <a:gd name="connsiteX2" fmla="*/ 948134 w 2431112"/>
              <a:gd name="connsiteY2" fmla="*/ 0 h 573307"/>
              <a:gd name="connsiteX3" fmla="*/ 1361423 w 2431112"/>
              <a:gd name="connsiteY3" fmla="*/ 0 h 573307"/>
              <a:gd name="connsiteX4" fmla="*/ 1823334 w 2431112"/>
              <a:gd name="connsiteY4" fmla="*/ 0 h 573307"/>
              <a:gd name="connsiteX5" fmla="*/ 2431112 w 2431112"/>
              <a:gd name="connsiteY5" fmla="*/ 0 h 573307"/>
              <a:gd name="connsiteX6" fmla="*/ 2431112 w 2431112"/>
              <a:gd name="connsiteY6" fmla="*/ 573307 h 573307"/>
              <a:gd name="connsiteX7" fmla="*/ 1920578 w 2431112"/>
              <a:gd name="connsiteY7" fmla="*/ 573307 h 573307"/>
              <a:gd name="connsiteX8" fmla="*/ 1385734 w 2431112"/>
              <a:gd name="connsiteY8" fmla="*/ 573307 h 573307"/>
              <a:gd name="connsiteX9" fmla="*/ 948134 w 2431112"/>
              <a:gd name="connsiteY9" fmla="*/ 573307 h 573307"/>
              <a:gd name="connsiteX10" fmla="*/ 0 w 2431112"/>
              <a:gd name="connsiteY10" fmla="*/ 573307 h 573307"/>
              <a:gd name="connsiteX11" fmla="*/ 0 w 2431112"/>
              <a:gd name="connsiteY11" fmla="*/ 0 h 573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1112" h="573307" fill="none" extrusionOk="0">
                <a:moveTo>
                  <a:pt x="0" y="0"/>
                </a:moveTo>
                <a:cubicBezTo>
                  <a:pt x="145613" y="-25988"/>
                  <a:pt x="316812" y="33406"/>
                  <a:pt x="413289" y="0"/>
                </a:cubicBezTo>
                <a:cubicBezTo>
                  <a:pt x="509766" y="-33406"/>
                  <a:pt x="803823" y="49127"/>
                  <a:pt x="948134" y="0"/>
                </a:cubicBezTo>
                <a:cubicBezTo>
                  <a:pt x="1092445" y="-49127"/>
                  <a:pt x="1175017" y="49057"/>
                  <a:pt x="1361423" y="0"/>
                </a:cubicBezTo>
                <a:cubicBezTo>
                  <a:pt x="1547829" y="-49057"/>
                  <a:pt x="1605284" y="5853"/>
                  <a:pt x="1823334" y="0"/>
                </a:cubicBezTo>
                <a:cubicBezTo>
                  <a:pt x="2041384" y="-5853"/>
                  <a:pt x="2293638" y="63126"/>
                  <a:pt x="2431112" y="0"/>
                </a:cubicBezTo>
                <a:cubicBezTo>
                  <a:pt x="2443802" y="249732"/>
                  <a:pt x="2388866" y="337678"/>
                  <a:pt x="2431112" y="573307"/>
                </a:cubicBezTo>
                <a:cubicBezTo>
                  <a:pt x="2215290" y="618462"/>
                  <a:pt x="2131359" y="557390"/>
                  <a:pt x="1920578" y="573307"/>
                </a:cubicBezTo>
                <a:cubicBezTo>
                  <a:pt x="1709797" y="589224"/>
                  <a:pt x="1601228" y="547900"/>
                  <a:pt x="1385734" y="573307"/>
                </a:cubicBezTo>
                <a:cubicBezTo>
                  <a:pt x="1170240" y="598714"/>
                  <a:pt x="1051193" y="540463"/>
                  <a:pt x="948134" y="573307"/>
                </a:cubicBezTo>
                <a:cubicBezTo>
                  <a:pt x="845075" y="606151"/>
                  <a:pt x="345160" y="509608"/>
                  <a:pt x="0" y="573307"/>
                </a:cubicBezTo>
                <a:cubicBezTo>
                  <a:pt x="-57378" y="380547"/>
                  <a:pt x="65409" y="168066"/>
                  <a:pt x="0" y="0"/>
                </a:cubicBezTo>
                <a:close/>
              </a:path>
              <a:path w="2431112" h="573307" stroke="0" extrusionOk="0">
                <a:moveTo>
                  <a:pt x="0" y="0"/>
                </a:moveTo>
                <a:cubicBezTo>
                  <a:pt x="168670" y="-31139"/>
                  <a:pt x="348233" y="61129"/>
                  <a:pt x="510534" y="0"/>
                </a:cubicBezTo>
                <a:cubicBezTo>
                  <a:pt x="672835" y="-61129"/>
                  <a:pt x="830468" y="24891"/>
                  <a:pt x="923823" y="0"/>
                </a:cubicBezTo>
                <a:cubicBezTo>
                  <a:pt x="1017178" y="-24891"/>
                  <a:pt x="1261402" y="4513"/>
                  <a:pt x="1385734" y="0"/>
                </a:cubicBezTo>
                <a:cubicBezTo>
                  <a:pt x="1510066" y="-4513"/>
                  <a:pt x="1744896" y="6339"/>
                  <a:pt x="1847645" y="0"/>
                </a:cubicBezTo>
                <a:cubicBezTo>
                  <a:pt x="1950394" y="-6339"/>
                  <a:pt x="2211103" y="16279"/>
                  <a:pt x="2431112" y="0"/>
                </a:cubicBezTo>
                <a:cubicBezTo>
                  <a:pt x="2448712" y="198749"/>
                  <a:pt x="2428874" y="436670"/>
                  <a:pt x="2431112" y="573307"/>
                </a:cubicBezTo>
                <a:cubicBezTo>
                  <a:pt x="2227871" y="598296"/>
                  <a:pt x="2092457" y="531639"/>
                  <a:pt x="1993512" y="573307"/>
                </a:cubicBezTo>
                <a:cubicBezTo>
                  <a:pt x="1894567" y="614975"/>
                  <a:pt x="1645701" y="543499"/>
                  <a:pt x="1482978" y="573307"/>
                </a:cubicBezTo>
                <a:cubicBezTo>
                  <a:pt x="1320255" y="603115"/>
                  <a:pt x="1088366" y="524841"/>
                  <a:pt x="972445" y="573307"/>
                </a:cubicBezTo>
                <a:cubicBezTo>
                  <a:pt x="856524" y="621773"/>
                  <a:pt x="694760" y="567005"/>
                  <a:pt x="461911" y="573307"/>
                </a:cubicBezTo>
                <a:cubicBezTo>
                  <a:pt x="229062" y="579609"/>
                  <a:pt x="130163" y="544255"/>
                  <a:pt x="0" y="573307"/>
                </a:cubicBezTo>
                <a:cubicBezTo>
                  <a:pt x="-22811" y="316136"/>
                  <a:pt x="26380" y="19347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802283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63F6638-CA02-4C81-A56A-818D3746F29D}"/>
              </a:ext>
            </a:extLst>
          </p:cNvPr>
          <p:cNvSpPr txBox="1"/>
          <p:nvPr/>
        </p:nvSpPr>
        <p:spPr>
          <a:xfrm>
            <a:off x="5837095" y="5600611"/>
            <a:ext cx="33934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Important:</a:t>
            </a:r>
            <a:r>
              <a:rPr lang="en-US" sz="1400" dirty="0">
                <a:solidFill>
                  <a:srgbClr val="C00000"/>
                </a:solidFill>
              </a:rPr>
              <a:t>  </a:t>
            </a:r>
            <a:r>
              <a:rPr lang="en-US" sz="1400" i="1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 is used to reference the same </a:t>
            </a:r>
            <a:r>
              <a:rPr lang="en-US" sz="1400" b="1" i="1" dirty="0">
                <a:solidFill>
                  <a:srgbClr val="C00000"/>
                </a:solidFill>
              </a:rPr>
              <a:t>row number </a:t>
            </a:r>
            <a:r>
              <a:rPr lang="en-US" sz="1400" dirty="0">
                <a:solidFill>
                  <a:srgbClr val="C00000"/>
                </a:solidFill>
              </a:rPr>
              <a:t>in both lists!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AFB249-57B5-4F10-86D5-BF39E205C58C}"/>
              </a:ext>
            </a:extLst>
          </p:cNvPr>
          <p:cNvSpPr txBox="1"/>
          <p:nvPr/>
        </p:nvSpPr>
        <p:spPr>
          <a:xfrm>
            <a:off x="6084089" y="2211025"/>
            <a:ext cx="23872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[2] </a:t>
            </a:r>
            <a:r>
              <a:rPr lang="en-US" sz="1400" dirty="0">
                <a:solidFill>
                  <a:srgbClr val="C00000"/>
                </a:solidFill>
              </a:rPr>
              <a:t>represents the data for John in both lists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E46362-342F-4F6B-B59A-874F6BDF08E1}"/>
              </a:ext>
            </a:extLst>
          </p:cNvPr>
          <p:cNvSpPr txBox="1"/>
          <p:nvPr/>
        </p:nvSpPr>
        <p:spPr>
          <a:xfrm>
            <a:off x="261115" y="925426"/>
            <a:ext cx="48994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RULE: Both lists must have the same # of rows!</a:t>
            </a:r>
          </a:p>
        </p:txBody>
      </p:sp>
    </p:spTree>
    <p:extLst>
      <p:ext uri="{BB962C8B-B14F-4D97-AF65-F5344CB8AC3E}">
        <p14:creationId xmlns:p14="http://schemas.microsoft.com/office/powerpoint/2010/main" val="387764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0694-7BFE-4ABD-95A2-569F7B22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4 – Parallel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A977A-8BBD-4A3E-A553-0E70AA5B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13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0BB8F-A82A-49B3-B1DD-04FD8C7E8D13}"/>
              </a:ext>
            </a:extLst>
          </p:cNvPr>
          <p:cNvSpPr txBox="1"/>
          <p:nvPr/>
        </p:nvSpPr>
        <p:spPr>
          <a:xfrm>
            <a:off x="751840" y="894080"/>
            <a:ext cx="7807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Copy the code below and save it as </a:t>
            </a:r>
            <a:r>
              <a:rPr lang="en-US" sz="2400" b="1" dirty="0"/>
              <a:t>Ch7-Ex04-Parallel-Lists.py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FA9B4-89B4-4719-A283-EF9C7DFC9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57" y="1755873"/>
            <a:ext cx="4209415" cy="12661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D3BA70-556E-4B47-961B-AEE634ADC4B2}"/>
              </a:ext>
            </a:extLst>
          </p:cNvPr>
          <p:cNvSpPr txBox="1"/>
          <p:nvPr/>
        </p:nvSpPr>
        <p:spPr>
          <a:xfrm>
            <a:off x="641887" y="1336824"/>
            <a:ext cx="134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students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7957D4-3D62-4CEA-9273-600CD8D1FB10}"/>
              </a:ext>
            </a:extLst>
          </p:cNvPr>
          <p:cNvSpPr txBox="1"/>
          <p:nvPr/>
        </p:nvSpPr>
        <p:spPr>
          <a:xfrm>
            <a:off x="3238692" y="1336824"/>
            <a:ext cx="95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grades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B1D5B-4FEF-4200-ABC4-A3543977F351}"/>
              </a:ext>
            </a:extLst>
          </p:cNvPr>
          <p:cNvSpPr txBox="1"/>
          <p:nvPr/>
        </p:nvSpPr>
        <p:spPr>
          <a:xfrm>
            <a:off x="4652404" y="1468297"/>
            <a:ext cx="4305300" cy="52629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#Ch7-Ex04-Parallel-Lists.py</a:t>
            </a:r>
          </a:p>
          <a:p>
            <a:endParaRPr lang="en-US" sz="1200" dirty="0"/>
          </a:p>
          <a:p>
            <a:r>
              <a:rPr lang="en-US" sz="1200" dirty="0"/>
              <a:t>#2D List of Student Data</a:t>
            </a:r>
          </a:p>
          <a:p>
            <a:r>
              <a:rPr lang="en-US" sz="1200" dirty="0"/>
              <a:t>students = [[111, 'Miller', 'Bob',  'MIS'],</a:t>
            </a:r>
          </a:p>
          <a:p>
            <a:r>
              <a:rPr lang="en-US" sz="1200" dirty="0"/>
              <a:t>	    [222, 'Carey', 'Sue',  'ACC'],</a:t>
            </a:r>
          </a:p>
          <a:p>
            <a:r>
              <a:rPr lang="en-US" sz="1200" dirty="0"/>
              <a:t>	    [333, 'Doe', 'John',  'FIN'],</a:t>
            </a:r>
          </a:p>
          <a:p>
            <a:r>
              <a:rPr lang="en-US" sz="1200" dirty="0"/>
              <a:t>	    [444, 'Jones', 'Jen',  'MIS']]</a:t>
            </a:r>
          </a:p>
          <a:p>
            <a:endParaRPr lang="en-US" sz="1200" dirty="0"/>
          </a:p>
          <a:p>
            <a:r>
              <a:rPr lang="en-US" sz="1200" dirty="0"/>
              <a:t>#2D List of Grades</a:t>
            </a:r>
          </a:p>
          <a:p>
            <a:r>
              <a:rPr lang="en-US" sz="1200" dirty="0"/>
              <a:t>grades = [[90, 80, 90],</a:t>
            </a:r>
          </a:p>
          <a:p>
            <a:r>
              <a:rPr lang="en-US" sz="1200" dirty="0"/>
              <a:t>          [100,70, 95],</a:t>
            </a:r>
          </a:p>
          <a:p>
            <a:r>
              <a:rPr lang="en-US" sz="1200" dirty="0"/>
              <a:t>          [70, 95, 95],</a:t>
            </a:r>
          </a:p>
          <a:p>
            <a:r>
              <a:rPr lang="en-US" sz="1200" dirty="0"/>
              <a:t>          [80, 80, 100]]</a:t>
            </a:r>
          </a:p>
          <a:p>
            <a:endParaRPr lang="en-US" sz="1200" dirty="0"/>
          </a:p>
          <a:p>
            <a:r>
              <a:rPr lang="en-US" sz="1200" dirty="0"/>
              <a:t>#Example1: Display the 3rd student's last name, first name, &amp; Exam 1 grade (from both lists)</a:t>
            </a:r>
          </a:p>
          <a:p>
            <a:r>
              <a:rPr lang="en-US" sz="1200" dirty="0"/>
              <a:t>print('\n' + '-'*30 + '\</a:t>
            </a:r>
            <a:r>
              <a:rPr lang="en-US" sz="1200" dirty="0" err="1"/>
              <a:t>nExample</a:t>
            </a:r>
            <a:r>
              <a:rPr lang="en-US" sz="1200" dirty="0"/>
              <a:t> 1 - Hardcoded row:')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#Example2: Display for ANY row, the last name, first name, &amp; Exam 1 grade (from both lists)</a:t>
            </a:r>
          </a:p>
          <a:p>
            <a:r>
              <a:rPr lang="en-US" sz="1200" dirty="0"/>
              <a:t>print('\n' + '-'*30 + '\</a:t>
            </a:r>
            <a:r>
              <a:rPr lang="en-US" sz="1200" dirty="0" err="1"/>
              <a:t>nExample</a:t>
            </a:r>
            <a:r>
              <a:rPr lang="en-US" sz="1200" dirty="0"/>
              <a:t> 2 - User-Selected Row:')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#Example3: Display ALL student's last name, first name, &amp; Exam 1 grade (from both lists)</a:t>
            </a:r>
          </a:p>
          <a:p>
            <a:r>
              <a:rPr lang="en-US" sz="1200" dirty="0"/>
              <a:t>print('\n' + '-'*30 + '\</a:t>
            </a:r>
            <a:r>
              <a:rPr lang="en-US" sz="1200" dirty="0" err="1"/>
              <a:t>nExample</a:t>
            </a:r>
            <a:r>
              <a:rPr lang="en-US" sz="1200" dirty="0"/>
              <a:t> 3 - All Data:')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B4195-3589-450C-A7B9-603A9B1C34A5}"/>
              </a:ext>
            </a:extLst>
          </p:cNvPr>
          <p:cNvSpPr txBox="1"/>
          <p:nvPr/>
        </p:nvSpPr>
        <p:spPr>
          <a:xfrm>
            <a:off x="9238592" y="1587061"/>
            <a:ext cx="2864823" cy="4031873"/>
          </a:xfrm>
          <a:custGeom>
            <a:avLst/>
            <a:gdLst>
              <a:gd name="connsiteX0" fmla="*/ 0 w 2864823"/>
              <a:gd name="connsiteY0" fmla="*/ 0 h 4031873"/>
              <a:gd name="connsiteX1" fmla="*/ 630261 w 2864823"/>
              <a:gd name="connsiteY1" fmla="*/ 0 h 4031873"/>
              <a:gd name="connsiteX2" fmla="*/ 1260522 w 2864823"/>
              <a:gd name="connsiteY2" fmla="*/ 0 h 4031873"/>
              <a:gd name="connsiteX3" fmla="*/ 1833487 w 2864823"/>
              <a:gd name="connsiteY3" fmla="*/ 0 h 4031873"/>
              <a:gd name="connsiteX4" fmla="*/ 2349155 w 2864823"/>
              <a:gd name="connsiteY4" fmla="*/ 0 h 4031873"/>
              <a:gd name="connsiteX5" fmla="*/ 2864823 w 2864823"/>
              <a:gd name="connsiteY5" fmla="*/ 0 h 4031873"/>
              <a:gd name="connsiteX6" fmla="*/ 2864823 w 2864823"/>
              <a:gd name="connsiteY6" fmla="*/ 575982 h 4031873"/>
              <a:gd name="connsiteX7" fmla="*/ 2864823 w 2864823"/>
              <a:gd name="connsiteY7" fmla="*/ 1111645 h 4031873"/>
              <a:gd name="connsiteX8" fmla="*/ 2864823 w 2864823"/>
              <a:gd name="connsiteY8" fmla="*/ 1727946 h 4031873"/>
              <a:gd name="connsiteX9" fmla="*/ 2864823 w 2864823"/>
              <a:gd name="connsiteY9" fmla="*/ 2384565 h 4031873"/>
              <a:gd name="connsiteX10" fmla="*/ 2864823 w 2864823"/>
              <a:gd name="connsiteY10" fmla="*/ 2879909 h 4031873"/>
              <a:gd name="connsiteX11" fmla="*/ 2864823 w 2864823"/>
              <a:gd name="connsiteY11" fmla="*/ 3415572 h 4031873"/>
              <a:gd name="connsiteX12" fmla="*/ 2864823 w 2864823"/>
              <a:gd name="connsiteY12" fmla="*/ 4031873 h 4031873"/>
              <a:gd name="connsiteX13" fmla="*/ 2263210 w 2864823"/>
              <a:gd name="connsiteY13" fmla="*/ 4031873 h 4031873"/>
              <a:gd name="connsiteX14" fmla="*/ 1690246 w 2864823"/>
              <a:gd name="connsiteY14" fmla="*/ 4031873 h 4031873"/>
              <a:gd name="connsiteX15" fmla="*/ 1174577 w 2864823"/>
              <a:gd name="connsiteY15" fmla="*/ 4031873 h 4031873"/>
              <a:gd name="connsiteX16" fmla="*/ 572965 w 2864823"/>
              <a:gd name="connsiteY16" fmla="*/ 4031873 h 4031873"/>
              <a:gd name="connsiteX17" fmla="*/ 0 w 2864823"/>
              <a:gd name="connsiteY17" fmla="*/ 4031873 h 4031873"/>
              <a:gd name="connsiteX18" fmla="*/ 0 w 2864823"/>
              <a:gd name="connsiteY18" fmla="*/ 3576847 h 4031873"/>
              <a:gd name="connsiteX19" fmla="*/ 0 w 2864823"/>
              <a:gd name="connsiteY19" fmla="*/ 2960547 h 4031873"/>
              <a:gd name="connsiteX20" fmla="*/ 0 w 2864823"/>
              <a:gd name="connsiteY20" fmla="*/ 2424884 h 4031873"/>
              <a:gd name="connsiteX21" fmla="*/ 0 w 2864823"/>
              <a:gd name="connsiteY21" fmla="*/ 1889220 h 4031873"/>
              <a:gd name="connsiteX22" fmla="*/ 0 w 2864823"/>
              <a:gd name="connsiteY22" fmla="*/ 1434195 h 4031873"/>
              <a:gd name="connsiteX23" fmla="*/ 0 w 2864823"/>
              <a:gd name="connsiteY23" fmla="*/ 979169 h 4031873"/>
              <a:gd name="connsiteX24" fmla="*/ 0 w 2864823"/>
              <a:gd name="connsiteY24" fmla="*/ 0 h 403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64823" h="4031873" extrusionOk="0">
                <a:moveTo>
                  <a:pt x="0" y="0"/>
                </a:moveTo>
                <a:cubicBezTo>
                  <a:pt x="156559" y="-53042"/>
                  <a:pt x="344086" y="55731"/>
                  <a:pt x="630261" y="0"/>
                </a:cubicBezTo>
                <a:cubicBezTo>
                  <a:pt x="916436" y="-55731"/>
                  <a:pt x="1048858" y="64550"/>
                  <a:pt x="1260522" y="0"/>
                </a:cubicBezTo>
                <a:cubicBezTo>
                  <a:pt x="1472186" y="-64550"/>
                  <a:pt x="1692982" y="8699"/>
                  <a:pt x="1833487" y="0"/>
                </a:cubicBezTo>
                <a:cubicBezTo>
                  <a:pt x="1973992" y="-8699"/>
                  <a:pt x="2110131" y="12132"/>
                  <a:pt x="2349155" y="0"/>
                </a:cubicBezTo>
                <a:cubicBezTo>
                  <a:pt x="2588179" y="-12132"/>
                  <a:pt x="2740376" y="24014"/>
                  <a:pt x="2864823" y="0"/>
                </a:cubicBezTo>
                <a:cubicBezTo>
                  <a:pt x="2866923" y="162215"/>
                  <a:pt x="2805510" y="428125"/>
                  <a:pt x="2864823" y="575982"/>
                </a:cubicBezTo>
                <a:cubicBezTo>
                  <a:pt x="2924136" y="723839"/>
                  <a:pt x="2801392" y="845235"/>
                  <a:pt x="2864823" y="1111645"/>
                </a:cubicBezTo>
                <a:cubicBezTo>
                  <a:pt x="2928254" y="1378055"/>
                  <a:pt x="2848057" y="1602007"/>
                  <a:pt x="2864823" y="1727946"/>
                </a:cubicBezTo>
                <a:cubicBezTo>
                  <a:pt x="2881589" y="1853885"/>
                  <a:pt x="2842116" y="2066869"/>
                  <a:pt x="2864823" y="2384565"/>
                </a:cubicBezTo>
                <a:cubicBezTo>
                  <a:pt x="2887530" y="2702261"/>
                  <a:pt x="2854900" y="2748401"/>
                  <a:pt x="2864823" y="2879909"/>
                </a:cubicBezTo>
                <a:cubicBezTo>
                  <a:pt x="2874746" y="3011417"/>
                  <a:pt x="2855499" y="3210472"/>
                  <a:pt x="2864823" y="3415572"/>
                </a:cubicBezTo>
                <a:cubicBezTo>
                  <a:pt x="2874147" y="3620672"/>
                  <a:pt x="2804377" y="3889267"/>
                  <a:pt x="2864823" y="4031873"/>
                </a:cubicBezTo>
                <a:cubicBezTo>
                  <a:pt x="2699700" y="4050414"/>
                  <a:pt x="2417791" y="4019910"/>
                  <a:pt x="2263210" y="4031873"/>
                </a:cubicBezTo>
                <a:cubicBezTo>
                  <a:pt x="2108629" y="4043836"/>
                  <a:pt x="1897582" y="4009428"/>
                  <a:pt x="1690246" y="4031873"/>
                </a:cubicBezTo>
                <a:cubicBezTo>
                  <a:pt x="1482910" y="4054318"/>
                  <a:pt x="1396224" y="4024951"/>
                  <a:pt x="1174577" y="4031873"/>
                </a:cubicBezTo>
                <a:cubicBezTo>
                  <a:pt x="952930" y="4038795"/>
                  <a:pt x="714694" y="4004201"/>
                  <a:pt x="572965" y="4031873"/>
                </a:cubicBezTo>
                <a:cubicBezTo>
                  <a:pt x="431236" y="4059545"/>
                  <a:pt x="283375" y="3994936"/>
                  <a:pt x="0" y="4031873"/>
                </a:cubicBezTo>
                <a:cubicBezTo>
                  <a:pt x="-874" y="3810323"/>
                  <a:pt x="17838" y="3692548"/>
                  <a:pt x="0" y="3576847"/>
                </a:cubicBezTo>
                <a:cubicBezTo>
                  <a:pt x="-17838" y="3461146"/>
                  <a:pt x="56105" y="3103551"/>
                  <a:pt x="0" y="2960547"/>
                </a:cubicBezTo>
                <a:cubicBezTo>
                  <a:pt x="-56105" y="2817543"/>
                  <a:pt x="29696" y="2544407"/>
                  <a:pt x="0" y="2424884"/>
                </a:cubicBezTo>
                <a:cubicBezTo>
                  <a:pt x="-29696" y="2305361"/>
                  <a:pt x="5746" y="2117575"/>
                  <a:pt x="0" y="1889220"/>
                </a:cubicBezTo>
                <a:cubicBezTo>
                  <a:pt x="-5746" y="1660865"/>
                  <a:pt x="38748" y="1659678"/>
                  <a:pt x="0" y="1434195"/>
                </a:cubicBezTo>
                <a:cubicBezTo>
                  <a:pt x="-38748" y="1208712"/>
                  <a:pt x="36696" y="1161322"/>
                  <a:pt x="0" y="979169"/>
                </a:cubicBezTo>
                <a:cubicBezTo>
                  <a:pt x="-36696" y="797016"/>
                  <a:pt x="32041" y="45952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247974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------------------------------</a:t>
            </a:r>
          </a:p>
          <a:p>
            <a:r>
              <a:rPr lang="en-US" sz="1600" b="1" dirty="0"/>
              <a:t>Example 1 - Hardcoded row:</a:t>
            </a:r>
          </a:p>
          <a:p>
            <a:r>
              <a:rPr lang="en-US" sz="1600" dirty="0"/>
              <a:t>John Doe  - Exam 1: 70</a:t>
            </a:r>
          </a:p>
          <a:p>
            <a:endParaRPr lang="en-US" sz="1600" dirty="0"/>
          </a:p>
          <a:p>
            <a:r>
              <a:rPr lang="en-US" sz="1600" dirty="0"/>
              <a:t>------------------------------</a:t>
            </a:r>
          </a:p>
          <a:p>
            <a:r>
              <a:rPr lang="en-US" sz="1600" b="1" dirty="0"/>
              <a:t>Example 2 - User-Selected Row:</a:t>
            </a:r>
          </a:p>
          <a:p>
            <a:r>
              <a:rPr lang="en-US" sz="1600" dirty="0"/>
              <a:t>Enter a row to display: 2</a:t>
            </a:r>
          </a:p>
          <a:p>
            <a:r>
              <a:rPr lang="en-US" sz="1600" dirty="0"/>
              <a:t>John Doe  - Exam 1: 70</a:t>
            </a:r>
          </a:p>
          <a:p>
            <a:endParaRPr lang="en-US" sz="1600" dirty="0"/>
          </a:p>
          <a:p>
            <a:r>
              <a:rPr lang="en-US" sz="1600" dirty="0"/>
              <a:t>------------------------------</a:t>
            </a:r>
          </a:p>
          <a:p>
            <a:r>
              <a:rPr lang="en-US" sz="1600" b="1" dirty="0"/>
              <a:t>Example 3 - All Data</a:t>
            </a:r>
            <a:r>
              <a:rPr lang="en-US" sz="1600" dirty="0"/>
              <a:t>:</a:t>
            </a:r>
          </a:p>
          <a:p>
            <a:r>
              <a:rPr lang="en-US" sz="1600" dirty="0"/>
              <a:t>Bob Miller - Exam 1: 90</a:t>
            </a:r>
          </a:p>
          <a:p>
            <a:r>
              <a:rPr lang="en-US" sz="1600" dirty="0"/>
              <a:t>Sue Carey - Exam 1: 100</a:t>
            </a:r>
          </a:p>
          <a:p>
            <a:r>
              <a:rPr lang="en-US" sz="1600" dirty="0"/>
              <a:t>John Doe - Exam 1: 70</a:t>
            </a:r>
          </a:p>
          <a:p>
            <a:r>
              <a:rPr lang="en-US" sz="1600" dirty="0"/>
              <a:t>Jen Jones - Exam 1: 80</a:t>
            </a:r>
          </a:p>
          <a:p>
            <a:r>
              <a:rPr lang="en-US" sz="1600" dirty="0"/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27CDA74-11D2-41B8-A722-5981EFE70EA7}"/>
              </a:ext>
            </a:extLst>
          </p:cNvPr>
          <p:cNvSpPr txBox="1"/>
          <p:nvPr/>
        </p:nvSpPr>
        <p:spPr>
          <a:xfrm>
            <a:off x="226674" y="3771610"/>
            <a:ext cx="3869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Copy the code and save it as </a:t>
            </a:r>
            <a:r>
              <a:rPr lang="en-US" sz="1600" b="1" dirty="0"/>
              <a:t>Ch7-Ex04-Parallel-Lists.py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Display the data as shown in the output screenshot.</a:t>
            </a:r>
          </a:p>
        </p:txBody>
      </p:sp>
    </p:spTree>
    <p:extLst>
      <p:ext uri="{BB962C8B-B14F-4D97-AF65-F5344CB8AC3E}">
        <p14:creationId xmlns:p14="http://schemas.microsoft.com/office/powerpoint/2010/main" val="4260007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85A4E4-E9A6-4D5A-8AAB-9F317CD2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1F1120-C4B6-4842-94EF-18EF1C8B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@HOME – Review these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A5CE3-6EDC-4E49-875C-64E893C0E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65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82408B-C568-4571-BE6E-9043D44E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– Loop through 1D 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EEDC3-F011-4624-9786-0556F3387F19}"/>
              </a:ext>
            </a:extLst>
          </p:cNvPr>
          <p:cNvSpPr/>
          <p:nvPr/>
        </p:nvSpPr>
        <p:spPr>
          <a:xfrm>
            <a:off x="5291257" y="5491480"/>
            <a:ext cx="1056991" cy="954107"/>
          </a:xfrm>
          <a:custGeom>
            <a:avLst/>
            <a:gdLst>
              <a:gd name="connsiteX0" fmla="*/ 0 w 1056991"/>
              <a:gd name="connsiteY0" fmla="*/ 0 h 954107"/>
              <a:gd name="connsiteX1" fmla="*/ 496786 w 1056991"/>
              <a:gd name="connsiteY1" fmla="*/ 0 h 954107"/>
              <a:gd name="connsiteX2" fmla="*/ 1056991 w 1056991"/>
              <a:gd name="connsiteY2" fmla="*/ 0 h 954107"/>
              <a:gd name="connsiteX3" fmla="*/ 1056991 w 1056991"/>
              <a:gd name="connsiteY3" fmla="*/ 448430 h 954107"/>
              <a:gd name="connsiteX4" fmla="*/ 1056991 w 1056991"/>
              <a:gd name="connsiteY4" fmla="*/ 954107 h 954107"/>
              <a:gd name="connsiteX5" fmla="*/ 528496 w 1056991"/>
              <a:gd name="connsiteY5" fmla="*/ 954107 h 954107"/>
              <a:gd name="connsiteX6" fmla="*/ 0 w 1056991"/>
              <a:gd name="connsiteY6" fmla="*/ 954107 h 954107"/>
              <a:gd name="connsiteX7" fmla="*/ 0 w 1056991"/>
              <a:gd name="connsiteY7" fmla="*/ 505677 h 954107"/>
              <a:gd name="connsiteX8" fmla="*/ 0 w 1056991"/>
              <a:gd name="connsiteY8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6991" h="954107" fill="none" extrusionOk="0">
                <a:moveTo>
                  <a:pt x="0" y="0"/>
                </a:moveTo>
                <a:cubicBezTo>
                  <a:pt x="132023" y="-8102"/>
                  <a:pt x="288615" y="43262"/>
                  <a:pt x="496786" y="0"/>
                </a:cubicBezTo>
                <a:cubicBezTo>
                  <a:pt x="704957" y="-43262"/>
                  <a:pt x="866303" y="55601"/>
                  <a:pt x="1056991" y="0"/>
                </a:cubicBezTo>
                <a:cubicBezTo>
                  <a:pt x="1068192" y="198413"/>
                  <a:pt x="1036940" y="237901"/>
                  <a:pt x="1056991" y="448430"/>
                </a:cubicBezTo>
                <a:cubicBezTo>
                  <a:pt x="1077042" y="658959"/>
                  <a:pt x="1033544" y="705454"/>
                  <a:pt x="1056991" y="954107"/>
                </a:cubicBezTo>
                <a:cubicBezTo>
                  <a:pt x="890438" y="970252"/>
                  <a:pt x="748387" y="929188"/>
                  <a:pt x="528496" y="954107"/>
                </a:cubicBezTo>
                <a:cubicBezTo>
                  <a:pt x="308606" y="979026"/>
                  <a:pt x="168928" y="943147"/>
                  <a:pt x="0" y="954107"/>
                </a:cubicBezTo>
                <a:cubicBezTo>
                  <a:pt x="-8550" y="853311"/>
                  <a:pt x="14080" y="657834"/>
                  <a:pt x="0" y="505677"/>
                </a:cubicBezTo>
                <a:cubicBezTo>
                  <a:pt x="-14080" y="353520"/>
                  <a:pt x="33801" y="181504"/>
                  <a:pt x="0" y="0"/>
                </a:cubicBezTo>
                <a:close/>
              </a:path>
              <a:path w="1056991" h="954107" stroke="0" extrusionOk="0">
                <a:moveTo>
                  <a:pt x="0" y="0"/>
                </a:moveTo>
                <a:cubicBezTo>
                  <a:pt x="131775" y="-46912"/>
                  <a:pt x="368628" y="56043"/>
                  <a:pt x="507356" y="0"/>
                </a:cubicBezTo>
                <a:cubicBezTo>
                  <a:pt x="646084" y="-56043"/>
                  <a:pt x="866102" y="32051"/>
                  <a:pt x="1056991" y="0"/>
                </a:cubicBezTo>
                <a:cubicBezTo>
                  <a:pt x="1085875" y="168028"/>
                  <a:pt x="1028824" y="260023"/>
                  <a:pt x="1056991" y="448430"/>
                </a:cubicBezTo>
                <a:cubicBezTo>
                  <a:pt x="1085158" y="636837"/>
                  <a:pt x="1046537" y="829419"/>
                  <a:pt x="1056991" y="954107"/>
                </a:cubicBezTo>
                <a:cubicBezTo>
                  <a:pt x="821251" y="1005180"/>
                  <a:pt x="794609" y="932631"/>
                  <a:pt x="560205" y="954107"/>
                </a:cubicBezTo>
                <a:cubicBezTo>
                  <a:pt x="325801" y="975583"/>
                  <a:pt x="112242" y="919299"/>
                  <a:pt x="0" y="954107"/>
                </a:cubicBezTo>
                <a:cubicBezTo>
                  <a:pt x="-51124" y="841728"/>
                  <a:pt x="55606" y="639967"/>
                  <a:pt x="0" y="457971"/>
                </a:cubicBezTo>
                <a:cubicBezTo>
                  <a:pt x="-55606" y="275975"/>
                  <a:pt x="33359" y="12967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471818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Bob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Sue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John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Jen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E52740-9BF6-4316-8885-8B36953CB83D}"/>
              </a:ext>
            </a:extLst>
          </p:cNvPr>
          <p:cNvSpPr/>
          <p:nvPr/>
        </p:nvSpPr>
        <p:spPr>
          <a:xfrm>
            <a:off x="632461" y="1183055"/>
            <a:ext cx="3959859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students = ['Bob', 'Sue', 'John', 'Jen']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16BBC1-6312-4DF1-A907-D23DD2BA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DB758-8B77-4430-B8BC-F64E9408336D}"/>
              </a:ext>
            </a:extLst>
          </p:cNvPr>
          <p:cNvSpPr/>
          <p:nvPr/>
        </p:nvSpPr>
        <p:spPr>
          <a:xfrm>
            <a:off x="1407774" y="2363688"/>
            <a:ext cx="3500557" cy="646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student</a:t>
            </a:r>
            <a:r>
              <a:rPr lang="en-US" dirty="0"/>
              <a:t> in </a:t>
            </a:r>
            <a:r>
              <a:rPr lang="en-US" b="1" dirty="0"/>
              <a:t>students</a:t>
            </a:r>
            <a:r>
              <a:rPr lang="en-US" dirty="0"/>
              <a:t>:</a:t>
            </a:r>
          </a:p>
          <a:p>
            <a:r>
              <a:rPr lang="en-US" dirty="0"/>
              <a:t>    print(</a:t>
            </a:r>
            <a:r>
              <a:rPr lang="en-US" b="1" dirty="0">
                <a:solidFill>
                  <a:srgbClr val="C00000"/>
                </a:solidFill>
              </a:rPr>
              <a:t>student</a:t>
            </a:r>
            <a:r>
              <a:rPr lang="en-US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296A7-CA00-4F0F-8FF1-96131CEC0F23}"/>
              </a:ext>
            </a:extLst>
          </p:cNvPr>
          <p:cNvSpPr/>
          <p:nvPr/>
        </p:nvSpPr>
        <p:spPr>
          <a:xfrm>
            <a:off x="1407774" y="3672255"/>
            <a:ext cx="3500557" cy="12003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dirty="0"/>
              <a:t>i = 0</a:t>
            </a:r>
          </a:p>
          <a:p>
            <a:r>
              <a:rPr lang="nn-NO" dirty="0"/>
              <a:t>while i &lt; </a:t>
            </a:r>
            <a:r>
              <a:rPr lang="nn-NO" b="1" dirty="0"/>
              <a:t>len(students)</a:t>
            </a:r>
            <a:r>
              <a:rPr lang="nn-NO" dirty="0"/>
              <a:t>:</a:t>
            </a:r>
          </a:p>
          <a:p>
            <a:r>
              <a:rPr lang="nn-NO" dirty="0"/>
              <a:t>    print(</a:t>
            </a:r>
            <a:r>
              <a:rPr lang="nn-NO" b="1" dirty="0">
                <a:solidFill>
                  <a:srgbClr val="C00000"/>
                </a:solidFill>
              </a:rPr>
              <a:t>students[i]</a:t>
            </a:r>
            <a:r>
              <a:rPr lang="nn-NO" dirty="0"/>
              <a:t>)</a:t>
            </a:r>
          </a:p>
          <a:p>
            <a:r>
              <a:rPr lang="nn-NO" dirty="0"/>
              <a:t>    i += 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92AE1-FF5A-4262-B228-D77633D8869C}"/>
              </a:ext>
            </a:extLst>
          </p:cNvPr>
          <p:cNvSpPr/>
          <p:nvPr/>
        </p:nvSpPr>
        <p:spPr>
          <a:xfrm>
            <a:off x="1407774" y="5645368"/>
            <a:ext cx="3500557" cy="646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dirty="0"/>
              <a:t>for i in </a:t>
            </a:r>
            <a:r>
              <a:rPr lang="nn-NO" b="1" dirty="0"/>
              <a:t>range(0, len(students))</a:t>
            </a:r>
            <a:r>
              <a:rPr lang="nn-NO" dirty="0"/>
              <a:t>:</a:t>
            </a:r>
          </a:p>
          <a:p>
            <a:r>
              <a:rPr lang="nn-NO" dirty="0"/>
              <a:t>    print(i+1, ".", </a:t>
            </a:r>
            <a:r>
              <a:rPr lang="nn-NO" b="1" dirty="0">
                <a:solidFill>
                  <a:srgbClr val="C00000"/>
                </a:solidFill>
              </a:rPr>
              <a:t>students[i]</a:t>
            </a:r>
            <a:r>
              <a:rPr lang="nn-NO" dirty="0"/>
              <a:t>, sep='')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B1572-ED88-4E05-9F40-F5667C9F0205}"/>
              </a:ext>
            </a:extLst>
          </p:cNvPr>
          <p:cNvSpPr/>
          <p:nvPr/>
        </p:nvSpPr>
        <p:spPr>
          <a:xfrm>
            <a:off x="5291257" y="2209800"/>
            <a:ext cx="812800" cy="954107"/>
          </a:xfrm>
          <a:custGeom>
            <a:avLst/>
            <a:gdLst>
              <a:gd name="connsiteX0" fmla="*/ 0 w 812800"/>
              <a:gd name="connsiteY0" fmla="*/ 0 h 954107"/>
              <a:gd name="connsiteX1" fmla="*/ 382016 w 812800"/>
              <a:gd name="connsiteY1" fmla="*/ 0 h 954107"/>
              <a:gd name="connsiteX2" fmla="*/ 812800 w 812800"/>
              <a:gd name="connsiteY2" fmla="*/ 0 h 954107"/>
              <a:gd name="connsiteX3" fmla="*/ 812800 w 812800"/>
              <a:gd name="connsiteY3" fmla="*/ 448430 h 954107"/>
              <a:gd name="connsiteX4" fmla="*/ 812800 w 812800"/>
              <a:gd name="connsiteY4" fmla="*/ 954107 h 954107"/>
              <a:gd name="connsiteX5" fmla="*/ 406400 w 812800"/>
              <a:gd name="connsiteY5" fmla="*/ 954107 h 954107"/>
              <a:gd name="connsiteX6" fmla="*/ 0 w 812800"/>
              <a:gd name="connsiteY6" fmla="*/ 954107 h 954107"/>
              <a:gd name="connsiteX7" fmla="*/ 0 w 812800"/>
              <a:gd name="connsiteY7" fmla="*/ 505677 h 954107"/>
              <a:gd name="connsiteX8" fmla="*/ 0 w 812800"/>
              <a:gd name="connsiteY8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" h="954107" fill="none" extrusionOk="0">
                <a:moveTo>
                  <a:pt x="0" y="0"/>
                </a:moveTo>
                <a:cubicBezTo>
                  <a:pt x="129691" y="-37704"/>
                  <a:pt x="223299" y="32865"/>
                  <a:pt x="382016" y="0"/>
                </a:cubicBezTo>
                <a:cubicBezTo>
                  <a:pt x="540733" y="-32865"/>
                  <a:pt x="708102" y="43960"/>
                  <a:pt x="812800" y="0"/>
                </a:cubicBezTo>
                <a:cubicBezTo>
                  <a:pt x="824001" y="198413"/>
                  <a:pt x="792749" y="237901"/>
                  <a:pt x="812800" y="448430"/>
                </a:cubicBezTo>
                <a:cubicBezTo>
                  <a:pt x="832851" y="658959"/>
                  <a:pt x="789353" y="705454"/>
                  <a:pt x="812800" y="954107"/>
                </a:cubicBezTo>
                <a:cubicBezTo>
                  <a:pt x="658628" y="964672"/>
                  <a:pt x="525126" y="951525"/>
                  <a:pt x="406400" y="954107"/>
                </a:cubicBezTo>
                <a:cubicBezTo>
                  <a:pt x="287674" y="956689"/>
                  <a:pt x="124113" y="932614"/>
                  <a:pt x="0" y="954107"/>
                </a:cubicBezTo>
                <a:cubicBezTo>
                  <a:pt x="-8550" y="853311"/>
                  <a:pt x="14080" y="657834"/>
                  <a:pt x="0" y="505677"/>
                </a:cubicBezTo>
                <a:cubicBezTo>
                  <a:pt x="-14080" y="353520"/>
                  <a:pt x="33801" y="181504"/>
                  <a:pt x="0" y="0"/>
                </a:cubicBezTo>
                <a:close/>
              </a:path>
              <a:path w="812800" h="954107" stroke="0" extrusionOk="0">
                <a:moveTo>
                  <a:pt x="0" y="0"/>
                </a:moveTo>
                <a:cubicBezTo>
                  <a:pt x="167992" y="-16720"/>
                  <a:pt x="306466" y="46705"/>
                  <a:pt x="390144" y="0"/>
                </a:cubicBezTo>
                <a:cubicBezTo>
                  <a:pt x="473822" y="-46705"/>
                  <a:pt x="625677" y="19737"/>
                  <a:pt x="812800" y="0"/>
                </a:cubicBezTo>
                <a:cubicBezTo>
                  <a:pt x="841684" y="168028"/>
                  <a:pt x="784633" y="260023"/>
                  <a:pt x="812800" y="448430"/>
                </a:cubicBezTo>
                <a:cubicBezTo>
                  <a:pt x="840967" y="636837"/>
                  <a:pt x="802346" y="829419"/>
                  <a:pt x="812800" y="954107"/>
                </a:cubicBezTo>
                <a:cubicBezTo>
                  <a:pt x="702627" y="995673"/>
                  <a:pt x="567358" y="920646"/>
                  <a:pt x="430784" y="954107"/>
                </a:cubicBezTo>
                <a:cubicBezTo>
                  <a:pt x="294210" y="987568"/>
                  <a:pt x="97465" y="944810"/>
                  <a:pt x="0" y="954107"/>
                </a:cubicBezTo>
                <a:cubicBezTo>
                  <a:pt x="-51124" y="841728"/>
                  <a:pt x="55606" y="639967"/>
                  <a:pt x="0" y="457971"/>
                </a:cubicBezTo>
                <a:cubicBezTo>
                  <a:pt x="-55606" y="275975"/>
                  <a:pt x="33359" y="12967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471818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Bob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Sue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John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Jen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E35AC-234D-4720-BE07-1D87DA16F80D}"/>
              </a:ext>
            </a:extLst>
          </p:cNvPr>
          <p:cNvSpPr/>
          <p:nvPr/>
        </p:nvSpPr>
        <p:spPr>
          <a:xfrm>
            <a:off x="5291257" y="3795366"/>
            <a:ext cx="812800" cy="954107"/>
          </a:xfrm>
          <a:custGeom>
            <a:avLst/>
            <a:gdLst>
              <a:gd name="connsiteX0" fmla="*/ 0 w 812800"/>
              <a:gd name="connsiteY0" fmla="*/ 0 h 954107"/>
              <a:gd name="connsiteX1" fmla="*/ 382016 w 812800"/>
              <a:gd name="connsiteY1" fmla="*/ 0 h 954107"/>
              <a:gd name="connsiteX2" fmla="*/ 812800 w 812800"/>
              <a:gd name="connsiteY2" fmla="*/ 0 h 954107"/>
              <a:gd name="connsiteX3" fmla="*/ 812800 w 812800"/>
              <a:gd name="connsiteY3" fmla="*/ 448430 h 954107"/>
              <a:gd name="connsiteX4" fmla="*/ 812800 w 812800"/>
              <a:gd name="connsiteY4" fmla="*/ 954107 h 954107"/>
              <a:gd name="connsiteX5" fmla="*/ 406400 w 812800"/>
              <a:gd name="connsiteY5" fmla="*/ 954107 h 954107"/>
              <a:gd name="connsiteX6" fmla="*/ 0 w 812800"/>
              <a:gd name="connsiteY6" fmla="*/ 954107 h 954107"/>
              <a:gd name="connsiteX7" fmla="*/ 0 w 812800"/>
              <a:gd name="connsiteY7" fmla="*/ 505677 h 954107"/>
              <a:gd name="connsiteX8" fmla="*/ 0 w 812800"/>
              <a:gd name="connsiteY8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" h="954107" fill="none" extrusionOk="0">
                <a:moveTo>
                  <a:pt x="0" y="0"/>
                </a:moveTo>
                <a:cubicBezTo>
                  <a:pt x="129691" y="-37704"/>
                  <a:pt x="223299" y="32865"/>
                  <a:pt x="382016" y="0"/>
                </a:cubicBezTo>
                <a:cubicBezTo>
                  <a:pt x="540733" y="-32865"/>
                  <a:pt x="708102" y="43960"/>
                  <a:pt x="812800" y="0"/>
                </a:cubicBezTo>
                <a:cubicBezTo>
                  <a:pt x="824001" y="198413"/>
                  <a:pt x="792749" y="237901"/>
                  <a:pt x="812800" y="448430"/>
                </a:cubicBezTo>
                <a:cubicBezTo>
                  <a:pt x="832851" y="658959"/>
                  <a:pt x="789353" y="705454"/>
                  <a:pt x="812800" y="954107"/>
                </a:cubicBezTo>
                <a:cubicBezTo>
                  <a:pt x="658628" y="964672"/>
                  <a:pt x="525126" y="951525"/>
                  <a:pt x="406400" y="954107"/>
                </a:cubicBezTo>
                <a:cubicBezTo>
                  <a:pt x="287674" y="956689"/>
                  <a:pt x="124113" y="932614"/>
                  <a:pt x="0" y="954107"/>
                </a:cubicBezTo>
                <a:cubicBezTo>
                  <a:pt x="-8550" y="853311"/>
                  <a:pt x="14080" y="657834"/>
                  <a:pt x="0" y="505677"/>
                </a:cubicBezTo>
                <a:cubicBezTo>
                  <a:pt x="-14080" y="353520"/>
                  <a:pt x="33801" y="181504"/>
                  <a:pt x="0" y="0"/>
                </a:cubicBezTo>
                <a:close/>
              </a:path>
              <a:path w="812800" h="954107" stroke="0" extrusionOk="0">
                <a:moveTo>
                  <a:pt x="0" y="0"/>
                </a:moveTo>
                <a:cubicBezTo>
                  <a:pt x="167992" y="-16720"/>
                  <a:pt x="306466" y="46705"/>
                  <a:pt x="390144" y="0"/>
                </a:cubicBezTo>
                <a:cubicBezTo>
                  <a:pt x="473822" y="-46705"/>
                  <a:pt x="625677" y="19737"/>
                  <a:pt x="812800" y="0"/>
                </a:cubicBezTo>
                <a:cubicBezTo>
                  <a:pt x="841684" y="168028"/>
                  <a:pt x="784633" y="260023"/>
                  <a:pt x="812800" y="448430"/>
                </a:cubicBezTo>
                <a:cubicBezTo>
                  <a:pt x="840967" y="636837"/>
                  <a:pt x="802346" y="829419"/>
                  <a:pt x="812800" y="954107"/>
                </a:cubicBezTo>
                <a:cubicBezTo>
                  <a:pt x="702627" y="995673"/>
                  <a:pt x="567358" y="920646"/>
                  <a:pt x="430784" y="954107"/>
                </a:cubicBezTo>
                <a:cubicBezTo>
                  <a:pt x="294210" y="987568"/>
                  <a:pt x="97465" y="944810"/>
                  <a:pt x="0" y="954107"/>
                </a:cubicBezTo>
                <a:cubicBezTo>
                  <a:pt x="-51124" y="841728"/>
                  <a:pt x="55606" y="639967"/>
                  <a:pt x="0" y="457971"/>
                </a:cubicBezTo>
                <a:cubicBezTo>
                  <a:pt x="-55606" y="275975"/>
                  <a:pt x="33359" y="12967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471818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Bob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Sue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John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Jen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C2F10-509A-4261-AF44-B6BB2F7D2AD7}"/>
              </a:ext>
            </a:extLst>
          </p:cNvPr>
          <p:cNvSpPr txBox="1"/>
          <p:nvPr/>
        </p:nvSpPr>
        <p:spPr>
          <a:xfrm>
            <a:off x="958193" y="1930400"/>
            <a:ext cx="202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for loop (with a list)</a:t>
            </a:r>
            <a:endParaRPr lang="en-US" i="1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FEBA31-50CD-4125-AFF9-695BDC8DF402}"/>
              </a:ext>
            </a:extLst>
          </p:cNvPr>
          <p:cNvSpPr txBox="1"/>
          <p:nvPr/>
        </p:nvSpPr>
        <p:spPr>
          <a:xfrm>
            <a:off x="958193" y="5273040"/>
            <a:ext cx="228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for loop (with a range)</a:t>
            </a:r>
            <a:endParaRPr lang="en-US" i="1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B82DFD-3A4F-4090-985D-FD069AE8C6F7}"/>
              </a:ext>
            </a:extLst>
          </p:cNvPr>
          <p:cNvSpPr txBox="1"/>
          <p:nvPr/>
        </p:nvSpPr>
        <p:spPr>
          <a:xfrm>
            <a:off x="958193" y="33020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while loop</a:t>
            </a:r>
            <a:endParaRPr lang="en-US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2DA27-A42F-4B79-B8C7-605F6DD83577}"/>
              </a:ext>
            </a:extLst>
          </p:cNvPr>
          <p:cNvSpPr txBox="1"/>
          <p:nvPr/>
        </p:nvSpPr>
        <p:spPr>
          <a:xfrm>
            <a:off x="8157078" y="3042395"/>
            <a:ext cx="3714006" cy="1815882"/>
          </a:xfrm>
          <a:custGeom>
            <a:avLst/>
            <a:gdLst>
              <a:gd name="connsiteX0" fmla="*/ 0 w 3714006"/>
              <a:gd name="connsiteY0" fmla="*/ 0 h 1815882"/>
              <a:gd name="connsiteX1" fmla="*/ 604852 w 3714006"/>
              <a:gd name="connsiteY1" fmla="*/ 0 h 1815882"/>
              <a:gd name="connsiteX2" fmla="*/ 1209705 w 3714006"/>
              <a:gd name="connsiteY2" fmla="*/ 0 h 1815882"/>
              <a:gd name="connsiteX3" fmla="*/ 1777417 w 3714006"/>
              <a:gd name="connsiteY3" fmla="*/ 0 h 1815882"/>
              <a:gd name="connsiteX4" fmla="*/ 2307989 w 3714006"/>
              <a:gd name="connsiteY4" fmla="*/ 0 h 1815882"/>
              <a:gd name="connsiteX5" fmla="*/ 2764282 w 3714006"/>
              <a:gd name="connsiteY5" fmla="*/ 0 h 1815882"/>
              <a:gd name="connsiteX6" fmla="*/ 3220574 w 3714006"/>
              <a:gd name="connsiteY6" fmla="*/ 0 h 1815882"/>
              <a:gd name="connsiteX7" fmla="*/ 3714006 w 3714006"/>
              <a:gd name="connsiteY7" fmla="*/ 0 h 1815882"/>
              <a:gd name="connsiteX8" fmla="*/ 3714006 w 3714006"/>
              <a:gd name="connsiteY8" fmla="*/ 490288 h 1815882"/>
              <a:gd name="connsiteX9" fmla="*/ 3714006 w 3714006"/>
              <a:gd name="connsiteY9" fmla="*/ 962417 h 1815882"/>
              <a:gd name="connsiteX10" fmla="*/ 3714006 w 3714006"/>
              <a:gd name="connsiteY10" fmla="*/ 1361912 h 1815882"/>
              <a:gd name="connsiteX11" fmla="*/ 3714006 w 3714006"/>
              <a:gd name="connsiteY11" fmla="*/ 1815882 h 1815882"/>
              <a:gd name="connsiteX12" fmla="*/ 3294854 w 3714006"/>
              <a:gd name="connsiteY12" fmla="*/ 1815882 h 1815882"/>
              <a:gd name="connsiteX13" fmla="*/ 2690001 w 3714006"/>
              <a:gd name="connsiteY13" fmla="*/ 1815882 h 1815882"/>
              <a:gd name="connsiteX14" fmla="*/ 2085149 w 3714006"/>
              <a:gd name="connsiteY14" fmla="*/ 1815882 h 1815882"/>
              <a:gd name="connsiteX15" fmla="*/ 1517437 w 3714006"/>
              <a:gd name="connsiteY15" fmla="*/ 1815882 h 1815882"/>
              <a:gd name="connsiteX16" fmla="*/ 1024005 w 3714006"/>
              <a:gd name="connsiteY16" fmla="*/ 1815882 h 1815882"/>
              <a:gd name="connsiteX17" fmla="*/ 456292 w 3714006"/>
              <a:gd name="connsiteY17" fmla="*/ 1815882 h 1815882"/>
              <a:gd name="connsiteX18" fmla="*/ 0 w 3714006"/>
              <a:gd name="connsiteY18" fmla="*/ 1815882 h 1815882"/>
              <a:gd name="connsiteX19" fmla="*/ 0 w 3714006"/>
              <a:gd name="connsiteY19" fmla="*/ 1380070 h 1815882"/>
              <a:gd name="connsiteX20" fmla="*/ 0 w 3714006"/>
              <a:gd name="connsiteY20" fmla="*/ 926100 h 1815882"/>
              <a:gd name="connsiteX21" fmla="*/ 0 w 3714006"/>
              <a:gd name="connsiteY21" fmla="*/ 508447 h 1815882"/>
              <a:gd name="connsiteX22" fmla="*/ 0 w 3714006"/>
              <a:gd name="connsiteY22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14006" h="1815882" extrusionOk="0">
                <a:moveTo>
                  <a:pt x="0" y="0"/>
                </a:moveTo>
                <a:cubicBezTo>
                  <a:pt x="158450" y="-21987"/>
                  <a:pt x="396370" y="55760"/>
                  <a:pt x="604852" y="0"/>
                </a:cubicBezTo>
                <a:cubicBezTo>
                  <a:pt x="813334" y="-55760"/>
                  <a:pt x="993651" y="53300"/>
                  <a:pt x="1209705" y="0"/>
                </a:cubicBezTo>
                <a:cubicBezTo>
                  <a:pt x="1425759" y="-53300"/>
                  <a:pt x="1645821" y="42732"/>
                  <a:pt x="1777417" y="0"/>
                </a:cubicBezTo>
                <a:cubicBezTo>
                  <a:pt x="1909013" y="-42732"/>
                  <a:pt x="2072078" y="61606"/>
                  <a:pt x="2307989" y="0"/>
                </a:cubicBezTo>
                <a:cubicBezTo>
                  <a:pt x="2543900" y="-61606"/>
                  <a:pt x="2545703" y="42140"/>
                  <a:pt x="2764282" y="0"/>
                </a:cubicBezTo>
                <a:cubicBezTo>
                  <a:pt x="2982861" y="-42140"/>
                  <a:pt x="3043368" y="47494"/>
                  <a:pt x="3220574" y="0"/>
                </a:cubicBezTo>
                <a:cubicBezTo>
                  <a:pt x="3397780" y="-47494"/>
                  <a:pt x="3577787" y="41254"/>
                  <a:pt x="3714006" y="0"/>
                </a:cubicBezTo>
                <a:cubicBezTo>
                  <a:pt x="3719401" y="223586"/>
                  <a:pt x="3687943" y="355716"/>
                  <a:pt x="3714006" y="490288"/>
                </a:cubicBezTo>
                <a:cubicBezTo>
                  <a:pt x="3740069" y="624860"/>
                  <a:pt x="3702424" y="813787"/>
                  <a:pt x="3714006" y="962417"/>
                </a:cubicBezTo>
                <a:cubicBezTo>
                  <a:pt x="3725588" y="1111047"/>
                  <a:pt x="3694791" y="1176579"/>
                  <a:pt x="3714006" y="1361912"/>
                </a:cubicBezTo>
                <a:cubicBezTo>
                  <a:pt x="3733221" y="1547245"/>
                  <a:pt x="3661676" y="1597575"/>
                  <a:pt x="3714006" y="1815882"/>
                </a:cubicBezTo>
                <a:cubicBezTo>
                  <a:pt x="3601329" y="1861896"/>
                  <a:pt x="3500958" y="1768632"/>
                  <a:pt x="3294854" y="1815882"/>
                </a:cubicBezTo>
                <a:cubicBezTo>
                  <a:pt x="3088750" y="1863132"/>
                  <a:pt x="2894828" y="1797231"/>
                  <a:pt x="2690001" y="1815882"/>
                </a:cubicBezTo>
                <a:cubicBezTo>
                  <a:pt x="2485174" y="1834533"/>
                  <a:pt x="2236663" y="1815144"/>
                  <a:pt x="2085149" y="1815882"/>
                </a:cubicBezTo>
                <a:cubicBezTo>
                  <a:pt x="1933635" y="1816620"/>
                  <a:pt x="1714144" y="1761154"/>
                  <a:pt x="1517437" y="1815882"/>
                </a:cubicBezTo>
                <a:cubicBezTo>
                  <a:pt x="1320730" y="1870610"/>
                  <a:pt x="1151394" y="1766148"/>
                  <a:pt x="1024005" y="1815882"/>
                </a:cubicBezTo>
                <a:cubicBezTo>
                  <a:pt x="896616" y="1865616"/>
                  <a:pt x="620844" y="1794249"/>
                  <a:pt x="456292" y="1815882"/>
                </a:cubicBezTo>
                <a:cubicBezTo>
                  <a:pt x="291740" y="1837515"/>
                  <a:pt x="155389" y="1766541"/>
                  <a:pt x="0" y="1815882"/>
                </a:cubicBezTo>
                <a:cubicBezTo>
                  <a:pt x="-18387" y="1704132"/>
                  <a:pt x="3693" y="1511970"/>
                  <a:pt x="0" y="1380070"/>
                </a:cubicBezTo>
                <a:cubicBezTo>
                  <a:pt x="-3693" y="1248170"/>
                  <a:pt x="14837" y="1044329"/>
                  <a:pt x="0" y="926100"/>
                </a:cubicBezTo>
                <a:cubicBezTo>
                  <a:pt x="-14837" y="807871"/>
                  <a:pt x="26856" y="672436"/>
                  <a:pt x="0" y="508447"/>
                </a:cubicBezTo>
                <a:cubicBezTo>
                  <a:pt x="-26856" y="344458"/>
                  <a:pt x="11813" y="209903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Here are 3 loops on a 1D List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that produce the same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0000"/>
                </a:solidFill>
              </a:rPr>
              <a:t>If I do not need the value of </a:t>
            </a:r>
            <a:r>
              <a:rPr lang="en-US" sz="1400" b="1" i="1" dirty="0" err="1">
                <a:solidFill>
                  <a:srgbClr val="C00000"/>
                </a:solidFill>
              </a:rPr>
              <a:t>i</a:t>
            </a:r>
            <a:r>
              <a:rPr lang="en-US" sz="1400" b="1" dirty="0">
                <a:solidFill>
                  <a:srgbClr val="C00000"/>
                </a:solidFill>
              </a:rPr>
              <a:t>, 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then I prefer the 1</a:t>
            </a:r>
            <a:r>
              <a:rPr lang="en-US" sz="1400" baseline="30000" dirty="0">
                <a:solidFill>
                  <a:srgbClr val="C00000"/>
                </a:solidFill>
              </a:rPr>
              <a:t>st</a:t>
            </a:r>
            <a:r>
              <a:rPr lang="en-US" sz="1400" dirty="0">
                <a:solidFill>
                  <a:srgbClr val="C00000"/>
                </a:solidFill>
              </a:rPr>
              <a:t> approach as it is simpler.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00000"/>
                </a:solidFill>
              </a:rPr>
              <a:t>If I need the value of </a:t>
            </a:r>
            <a:r>
              <a:rPr lang="en-US" sz="1400" b="1" i="1" dirty="0">
                <a:solidFill>
                  <a:srgbClr val="C00000"/>
                </a:solidFill>
              </a:rPr>
              <a:t>i </a:t>
            </a:r>
            <a:r>
              <a:rPr lang="en-US" sz="1400" dirty="0">
                <a:solidFill>
                  <a:srgbClr val="C00000"/>
                </a:solidFill>
              </a:rPr>
              <a:t>(for any reason), then I prefer the last option as I do not have to manage initializing and incrementing 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0444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405832A-2B60-4FBF-8D8C-660AE4213A01}"/>
              </a:ext>
            </a:extLst>
          </p:cNvPr>
          <p:cNvSpPr txBox="1"/>
          <p:nvPr/>
        </p:nvSpPr>
        <p:spPr>
          <a:xfrm>
            <a:off x="6751321" y="1793260"/>
            <a:ext cx="5298439" cy="3759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Nested Loops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82408B-C568-4571-BE6E-9043D44E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– Loop through 2D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E52740-9BF6-4316-8885-8B36953CB83D}"/>
              </a:ext>
            </a:extLst>
          </p:cNvPr>
          <p:cNvSpPr/>
          <p:nvPr/>
        </p:nvSpPr>
        <p:spPr>
          <a:xfrm>
            <a:off x="622301" y="939215"/>
            <a:ext cx="4030979" cy="8309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students = [['Bob', 'MIS', 20, 91.3],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['Sue', 'ACC',19, 89.6],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['John', 'FIN', 22, 82.8],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['Jen', 'MIS', 21, 100.0]]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16BBC1-6312-4DF1-A907-D23DD2BA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DB758-8B77-4430-B8BC-F64E9408336D}"/>
              </a:ext>
            </a:extLst>
          </p:cNvPr>
          <p:cNvSpPr/>
          <p:nvPr/>
        </p:nvSpPr>
        <p:spPr>
          <a:xfrm>
            <a:off x="703581" y="2216090"/>
            <a:ext cx="5808979" cy="5847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for </a:t>
            </a:r>
            <a:r>
              <a:rPr lang="en-US" sz="1600" b="1" dirty="0">
                <a:solidFill>
                  <a:srgbClr val="C00000"/>
                </a:solidFill>
              </a:rPr>
              <a:t>row</a:t>
            </a:r>
            <a:r>
              <a:rPr lang="en-US" sz="1600" dirty="0"/>
              <a:t> in </a:t>
            </a:r>
            <a:r>
              <a:rPr lang="en-US" sz="1600" b="1" dirty="0"/>
              <a:t>students</a:t>
            </a:r>
            <a:r>
              <a:rPr lang="en-US" sz="1600" dirty="0"/>
              <a:t>:</a:t>
            </a:r>
          </a:p>
          <a:p>
            <a:r>
              <a:rPr lang="en-US" sz="1600" dirty="0"/>
              <a:t>    print(</a:t>
            </a:r>
            <a:r>
              <a:rPr lang="en-US" sz="1600" b="1" dirty="0">
                <a:solidFill>
                  <a:srgbClr val="C00000"/>
                </a:solidFill>
              </a:rPr>
              <a:t>row</a:t>
            </a:r>
            <a:r>
              <a:rPr lang="en-US" sz="1600" b="1" dirty="0">
                <a:solidFill>
                  <a:srgbClr val="00B0F0"/>
                </a:solidFill>
              </a:rPr>
              <a:t>[0]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C00000"/>
                </a:solidFill>
              </a:rPr>
              <a:t>row</a:t>
            </a:r>
            <a:r>
              <a:rPr lang="en-US" sz="1600" b="1" dirty="0">
                <a:solidFill>
                  <a:srgbClr val="00B0F0"/>
                </a:solidFill>
              </a:rPr>
              <a:t>[1]</a:t>
            </a:r>
            <a:r>
              <a:rPr lang="en-US" sz="1600" dirty="0"/>
              <a:t>,</a:t>
            </a:r>
            <a:r>
              <a:rPr lang="en-US" sz="1600" b="1" dirty="0">
                <a:solidFill>
                  <a:srgbClr val="00B0F0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row</a:t>
            </a:r>
            <a:r>
              <a:rPr lang="en-US" sz="1600" b="1" dirty="0">
                <a:solidFill>
                  <a:srgbClr val="00B0F0"/>
                </a:solidFill>
              </a:rPr>
              <a:t>[2]</a:t>
            </a:r>
            <a:r>
              <a:rPr lang="en-US" sz="1600" dirty="0"/>
              <a:t>,</a:t>
            </a:r>
            <a:r>
              <a:rPr lang="en-US" sz="1600" b="1" dirty="0">
                <a:solidFill>
                  <a:srgbClr val="00B0F0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row</a:t>
            </a:r>
            <a:r>
              <a:rPr lang="en-US" sz="1600" b="1" dirty="0">
                <a:solidFill>
                  <a:srgbClr val="00B0F0"/>
                </a:solidFill>
              </a:rPr>
              <a:t>[3]</a:t>
            </a:r>
            <a:r>
              <a:rPr lang="en-US" sz="1600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296A7-CA00-4F0F-8FF1-96131CEC0F23}"/>
              </a:ext>
            </a:extLst>
          </p:cNvPr>
          <p:cNvSpPr/>
          <p:nvPr/>
        </p:nvSpPr>
        <p:spPr>
          <a:xfrm>
            <a:off x="703581" y="3748475"/>
            <a:ext cx="5858868" cy="10772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</a:rPr>
              <a:t>i = 0</a:t>
            </a:r>
          </a:p>
          <a:p>
            <a:r>
              <a:rPr lang="nn-NO" sz="1600" dirty="0"/>
              <a:t>while i &lt; </a:t>
            </a:r>
            <a:r>
              <a:rPr lang="nn-NO" sz="1600" b="1" dirty="0"/>
              <a:t>len(students)</a:t>
            </a:r>
            <a:r>
              <a:rPr lang="nn-NO" sz="1600" dirty="0"/>
              <a:t>:</a:t>
            </a:r>
          </a:p>
          <a:p>
            <a:r>
              <a:rPr lang="nn-NO" sz="1600" dirty="0"/>
              <a:t>    print(students</a:t>
            </a:r>
            <a:r>
              <a:rPr lang="nn-NO" sz="1600" b="1" dirty="0">
                <a:solidFill>
                  <a:srgbClr val="C00000"/>
                </a:solidFill>
              </a:rPr>
              <a:t>[i]</a:t>
            </a:r>
            <a:r>
              <a:rPr lang="nn-NO" sz="1600" b="1" dirty="0">
                <a:solidFill>
                  <a:srgbClr val="00B0F0"/>
                </a:solidFill>
              </a:rPr>
              <a:t>[0]</a:t>
            </a:r>
            <a:r>
              <a:rPr lang="nn-NO" sz="1600" dirty="0"/>
              <a:t>, students</a:t>
            </a:r>
            <a:r>
              <a:rPr lang="nn-NO" sz="1600" b="1" dirty="0">
                <a:solidFill>
                  <a:srgbClr val="C00000"/>
                </a:solidFill>
              </a:rPr>
              <a:t>[i]</a:t>
            </a:r>
            <a:r>
              <a:rPr lang="nn-NO" sz="1600" b="1" dirty="0">
                <a:solidFill>
                  <a:srgbClr val="00B0F0"/>
                </a:solidFill>
              </a:rPr>
              <a:t>[1]</a:t>
            </a:r>
            <a:r>
              <a:rPr lang="nn-NO" sz="1600" dirty="0"/>
              <a:t>, students</a:t>
            </a:r>
            <a:r>
              <a:rPr lang="nn-NO" sz="1600" b="1" dirty="0">
                <a:solidFill>
                  <a:srgbClr val="C00000"/>
                </a:solidFill>
              </a:rPr>
              <a:t>[i]</a:t>
            </a:r>
            <a:r>
              <a:rPr lang="nn-NO" sz="1600" b="1" dirty="0">
                <a:solidFill>
                  <a:srgbClr val="00B0F0"/>
                </a:solidFill>
              </a:rPr>
              <a:t>[2]</a:t>
            </a:r>
            <a:r>
              <a:rPr lang="nn-NO" sz="1600" dirty="0"/>
              <a:t>, students</a:t>
            </a:r>
            <a:r>
              <a:rPr lang="nn-NO" sz="1600" b="1" dirty="0">
                <a:solidFill>
                  <a:srgbClr val="C00000"/>
                </a:solidFill>
              </a:rPr>
              <a:t>[i]</a:t>
            </a:r>
            <a:r>
              <a:rPr lang="nn-NO" sz="1600" b="1" dirty="0">
                <a:solidFill>
                  <a:srgbClr val="00B0F0"/>
                </a:solidFill>
              </a:rPr>
              <a:t>[3]</a:t>
            </a:r>
            <a:r>
              <a:rPr lang="nn-NO" sz="1600" dirty="0"/>
              <a:t>)</a:t>
            </a:r>
          </a:p>
          <a:p>
            <a:r>
              <a:rPr lang="nn-NO" sz="1600" dirty="0"/>
              <a:t>    </a:t>
            </a:r>
            <a:r>
              <a:rPr lang="nn-NO" sz="1600" b="1" dirty="0">
                <a:solidFill>
                  <a:srgbClr val="C00000"/>
                </a:solidFill>
              </a:rPr>
              <a:t>i += 1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292AE1-FF5A-4262-B228-D77633D8869C}"/>
              </a:ext>
            </a:extLst>
          </p:cNvPr>
          <p:cNvSpPr/>
          <p:nvPr/>
        </p:nvSpPr>
        <p:spPr>
          <a:xfrm>
            <a:off x="703581" y="5782250"/>
            <a:ext cx="5808979" cy="5847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1600" dirty="0"/>
              <a:t>for </a:t>
            </a:r>
            <a:r>
              <a:rPr lang="nn-NO" sz="1600" b="1" dirty="0">
                <a:solidFill>
                  <a:srgbClr val="C00000"/>
                </a:solidFill>
              </a:rPr>
              <a:t>i</a:t>
            </a:r>
            <a:r>
              <a:rPr lang="nn-NO" sz="1600" dirty="0"/>
              <a:t> in </a:t>
            </a:r>
            <a:r>
              <a:rPr lang="nn-NO" sz="1600" b="1" dirty="0"/>
              <a:t>range(0, len(students)</a:t>
            </a:r>
            <a:r>
              <a:rPr lang="nn-NO" sz="1600" dirty="0"/>
              <a:t>):</a:t>
            </a:r>
          </a:p>
          <a:p>
            <a:r>
              <a:rPr lang="nn-NO" sz="1600" dirty="0"/>
              <a:t>    print(students</a:t>
            </a:r>
            <a:r>
              <a:rPr lang="nn-NO" sz="1600" b="1" dirty="0">
                <a:solidFill>
                  <a:srgbClr val="C00000"/>
                </a:solidFill>
              </a:rPr>
              <a:t>[i]</a:t>
            </a:r>
            <a:r>
              <a:rPr lang="nn-NO" sz="1600" b="1" dirty="0">
                <a:solidFill>
                  <a:srgbClr val="00B0F0"/>
                </a:solidFill>
              </a:rPr>
              <a:t>[0]</a:t>
            </a:r>
            <a:r>
              <a:rPr lang="nn-NO" sz="1600" dirty="0"/>
              <a:t>, students</a:t>
            </a:r>
            <a:r>
              <a:rPr lang="nn-NO" sz="1600" b="1" dirty="0">
                <a:solidFill>
                  <a:srgbClr val="C00000"/>
                </a:solidFill>
              </a:rPr>
              <a:t>[i]</a:t>
            </a:r>
            <a:r>
              <a:rPr lang="nn-NO" sz="1600" b="1" dirty="0">
                <a:solidFill>
                  <a:srgbClr val="00B0F0"/>
                </a:solidFill>
              </a:rPr>
              <a:t>[1]</a:t>
            </a:r>
            <a:r>
              <a:rPr lang="nn-NO" sz="1600" dirty="0"/>
              <a:t>, students</a:t>
            </a:r>
            <a:r>
              <a:rPr lang="nn-NO" sz="1600" b="1" dirty="0">
                <a:solidFill>
                  <a:srgbClr val="C00000"/>
                </a:solidFill>
              </a:rPr>
              <a:t>[i]</a:t>
            </a:r>
            <a:r>
              <a:rPr lang="nn-NO" sz="1600" b="1" dirty="0">
                <a:solidFill>
                  <a:srgbClr val="00B0F0"/>
                </a:solidFill>
              </a:rPr>
              <a:t>[2]</a:t>
            </a:r>
            <a:r>
              <a:rPr lang="nn-NO" sz="1600" dirty="0"/>
              <a:t>, students</a:t>
            </a:r>
            <a:r>
              <a:rPr lang="nn-NO" sz="1600" b="1" dirty="0">
                <a:solidFill>
                  <a:srgbClr val="C00000"/>
                </a:solidFill>
              </a:rPr>
              <a:t>[i]</a:t>
            </a:r>
            <a:r>
              <a:rPr lang="nn-NO" sz="1600" b="1" dirty="0">
                <a:solidFill>
                  <a:srgbClr val="00B0F0"/>
                </a:solidFill>
              </a:rPr>
              <a:t>[3]</a:t>
            </a:r>
            <a:r>
              <a:rPr lang="nn-NO" sz="1600" dirty="0"/>
              <a:t>)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B1572-ED88-4E05-9F40-F5667C9F0205}"/>
              </a:ext>
            </a:extLst>
          </p:cNvPr>
          <p:cNvSpPr/>
          <p:nvPr/>
        </p:nvSpPr>
        <p:spPr>
          <a:xfrm>
            <a:off x="10200640" y="2230735"/>
            <a:ext cx="1818640" cy="954107"/>
          </a:xfrm>
          <a:custGeom>
            <a:avLst/>
            <a:gdLst>
              <a:gd name="connsiteX0" fmla="*/ 0 w 1818640"/>
              <a:gd name="connsiteY0" fmla="*/ 0 h 954107"/>
              <a:gd name="connsiteX1" fmla="*/ 472846 w 1818640"/>
              <a:gd name="connsiteY1" fmla="*/ 0 h 954107"/>
              <a:gd name="connsiteX2" fmla="*/ 872947 w 1818640"/>
              <a:gd name="connsiteY2" fmla="*/ 0 h 954107"/>
              <a:gd name="connsiteX3" fmla="*/ 1309421 w 1818640"/>
              <a:gd name="connsiteY3" fmla="*/ 0 h 954107"/>
              <a:gd name="connsiteX4" fmla="*/ 1818640 w 1818640"/>
              <a:gd name="connsiteY4" fmla="*/ 0 h 954107"/>
              <a:gd name="connsiteX5" fmla="*/ 1818640 w 1818640"/>
              <a:gd name="connsiteY5" fmla="*/ 457971 h 954107"/>
              <a:gd name="connsiteX6" fmla="*/ 1818640 w 1818640"/>
              <a:gd name="connsiteY6" fmla="*/ 954107 h 954107"/>
              <a:gd name="connsiteX7" fmla="*/ 1345794 w 1818640"/>
              <a:gd name="connsiteY7" fmla="*/ 954107 h 954107"/>
              <a:gd name="connsiteX8" fmla="*/ 927506 w 1818640"/>
              <a:gd name="connsiteY8" fmla="*/ 954107 h 954107"/>
              <a:gd name="connsiteX9" fmla="*/ 509219 w 1818640"/>
              <a:gd name="connsiteY9" fmla="*/ 954107 h 954107"/>
              <a:gd name="connsiteX10" fmla="*/ 0 w 1818640"/>
              <a:gd name="connsiteY10" fmla="*/ 954107 h 954107"/>
              <a:gd name="connsiteX11" fmla="*/ 0 w 1818640"/>
              <a:gd name="connsiteY11" fmla="*/ 467512 h 954107"/>
              <a:gd name="connsiteX12" fmla="*/ 0 w 1818640"/>
              <a:gd name="connsiteY1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8640" h="954107" fill="none" extrusionOk="0">
                <a:moveTo>
                  <a:pt x="0" y="0"/>
                </a:moveTo>
                <a:cubicBezTo>
                  <a:pt x="157246" y="-15814"/>
                  <a:pt x="307001" y="5689"/>
                  <a:pt x="472846" y="0"/>
                </a:cubicBezTo>
                <a:cubicBezTo>
                  <a:pt x="638691" y="-5689"/>
                  <a:pt x="697233" y="5737"/>
                  <a:pt x="872947" y="0"/>
                </a:cubicBezTo>
                <a:cubicBezTo>
                  <a:pt x="1048661" y="-5737"/>
                  <a:pt x="1180158" y="17578"/>
                  <a:pt x="1309421" y="0"/>
                </a:cubicBezTo>
                <a:cubicBezTo>
                  <a:pt x="1438684" y="-17578"/>
                  <a:pt x="1671963" y="59948"/>
                  <a:pt x="1818640" y="0"/>
                </a:cubicBezTo>
                <a:cubicBezTo>
                  <a:pt x="1851148" y="118287"/>
                  <a:pt x="1783223" y="335295"/>
                  <a:pt x="1818640" y="457971"/>
                </a:cubicBezTo>
                <a:cubicBezTo>
                  <a:pt x="1854057" y="580647"/>
                  <a:pt x="1769303" y="713346"/>
                  <a:pt x="1818640" y="954107"/>
                </a:cubicBezTo>
                <a:cubicBezTo>
                  <a:pt x="1646189" y="962258"/>
                  <a:pt x="1487603" y="951792"/>
                  <a:pt x="1345794" y="954107"/>
                </a:cubicBezTo>
                <a:cubicBezTo>
                  <a:pt x="1203985" y="956422"/>
                  <a:pt x="1132163" y="909197"/>
                  <a:pt x="927506" y="954107"/>
                </a:cubicBezTo>
                <a:cubicBezTo>
                  <a:pt x="722849" y="999017"/>
                  <a:pt x="644139" y="944808"/>
                  <a:pt x="509219" y="954107"/>
                </a:cubicBezTo>
                <a:cubicBezTo>
                  <a:pt x="374299" y="963406"/>
                  <a:pt x="205047" y="921007"/>
                  <a:pt x="0" y="954107"/>
                </a:cubicBezTo>
                <a:cubicBezTo>
                  <a:pt x="-52467" y="800113"/>
                  <a:pt x="46155" y="691550"/>
                  <a:pt x="0" y="467512"/>
                </a:cubicBezTo>
                <a:cubicBezTo>
                  <a:pt x="-46155" y="243475"/>
                  <a:pt x="40152" y="176605"/>
                  <a:pt x="0" y="0"/>
                </a:cubicBezTo>
                <a:close/>
              </a:path>
              <a:path w="1818640" h="954107" stroke="0" extrusionOk="0">
                <a:moveTo>
                  <a:pt x="0" y="0"/>
                </a:moveTo>
                <a:cubicBezTo>
                  <a:pt x="154374" y="-22873"/>
                  <a:pt x="277922" y="10489"/>
                  <a:pt x="418287" y="0"/>
                </a:cubicBezTo>
                <a:cubicBezTo>
                  <a:pt x="558652" y="-10489"/>
                  <a:pt x="687507" y="21901"/>
                  <a:pt x="854761" y="0"/>
                </a:cubicBezTo>
                <a:cubicBezTo>
                  <a:pt x="1022015" y="-21901"/>
                  <a:pt x="1096221" y="47555"/>
                  <a:pt x="1254862" y="0"/>
                </a:cubicBezTo>
                <a:cubicBezTo>
                  <a:pt x="1413503" y="-47555"/>
                  <a:pt x="1630297" y="32725"/>
                  <a:pt x="1818640" y="0"/>
                </a:cubicBezTo>
                <a:cubicBezTo>
                  <a:pt x="1860384" y="114289"/>
                  <a:pt x="1796329" y="294304"/>
                  <a:pt x="1818640" y="457971"/>
                </a:cubicBezTo>
                <a:cubicBezTo>
                  <a:pt x="1840951" y="621638"/>
                  <a:pt x="1789498" y="847044"/>
                  <a:pt x="1818640" y="954107"/>
                </a:cubicBezTo>
                <a:cubicBezTo>
                  <a:pt x="1680732" y="1000853"/>
                  <a:pt x="1558053" y="915372"/>
                  <a:pt x="1418539" y="954107"/>
                </a:cubicBezTo>
                <a:cubicBezTo>
                  <a:pt x="1279025" y="992842"/>
                  <a:pt x="1144359" y="913102"/>
                  <a:pt x="945693" y="954107"/>
                </a:cubicBezTo>
                <a:cubicBezTo>
                  <a:pt x="747027" y="995112"/>
                  <a:pt x="645004" y="919569"/>
                  <a:pt x="491033" y="954107"/>
                </a:cubicBezTo>
                <a:cubicBezTo>
                  <a:pt x="337062" y="988645"/>
                  <a:pt x="121223" y="898006"/>
                  <a:pt x="0" y="954107"/>
                </a:cubicBezTo>
                <a:cubicBezTo>
                  <a:pt x="-18483" y="743661"/>
                  <a:pt x="13416" y="621471"/>
                  <a:pt x="0" y="486595"/>
                </a:cubicBezTo>
                <a:cubicBezTo>
                  <a:pt x="-13416" y="351719"/>
                  <a:pt x="55921" y="13939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471818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Bob MIS 20 91.3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Sue ACC 19 89.6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John FIN 22 82.8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Jen MIS 21 100.0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C2F10-509A-4261-AF44-B6BB2F7D2AD7}"/>
              </a:ext>
            </a:extLst>
          </p:cNvPr>
          <p:cNvSpPr txBox="1"/>
          <p:nvPr/>
        </p:nvSpPr>
        <p:spPr>
          <a:xfrm>
            <a:off x="254000" y="1813580"/>
            <a:ext cx="202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for loop (with a list)</a:t>
            </a:r>
            <a:endParaRPr lang="en-US" i="1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FEBA31-50CD-4125-AFF9-695BDC8DF402}"/>
              </a:ext>
            </a:extLst>
          </p:cNvPr>
          <p:cNvSpPr txBox="1"/>
          <p:nvPr/>
        </p:nvSpPr>
        <p:spPr>
          <a:xfrm>
            <a:off x="254000" y="5420380"/>
            <a:ext cx="228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for loop (with a range)</a:t>
            </a:r>
            <a:endParaRPr lang="en-US" i="1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B82DFD-3A4F-4090-985D-FD069AE8C6F7}"/>
              </a:ext>
            </a:extLst>
          </p:cNvPr>
          <p:cNvSpPr txBox="1"/>
          <p:nvPr/>
        </p:nvSpPr>
        <p:spPr>
          <a:xfrm>
            <a:off x="254000" y="337822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while loop</a:t>
            </a:r>
            <a:endParaRPr lang="en-US" i="1" u="sn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F20594-B1AA-4DEB-9E0B-267AC983EE2F}"/>
              </a:ext>
            </a:extLst>
          </p:cNvPr>
          <p:cNvSpPr/>
          <p:nvPr/>
        </p:nvSpPr>
        <p:spPr>
          <a:xfrm>
            <a:off x="6769101" y="2230735"/>
            <a:ext cx="3100115" cy="9541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for </a:t>
            </a:r>
            <a:r>
              <a:rPr lang="en-US" sz="1400" b="1" dirty="0">
                <a:solidFill>
                  <a:srgbClr val="C00000"/>
                </a:solidFill>
              </a:rPr>
              <a:t>row</a:t>
            </a:r>
            <a:r>
              <a:rPr lang="en-US" sz="1400" dirty="0"/>
              <a:t> in students:</a:t>
            </a:r>
          </a:p>
          <a:p>
            <a:r>
              <a:rPr lang="en-US" sz="1400" dirty="0"/>
              <a:t>    for </a:t>
            </a:r>
            <a:r>
              <a:rPr lang="en-US" sz="1400" b="1" dirty="0" err="1">
                <a:solidFill>
                  <a:srgbClr val="00B0F0"/>
                </a:solidFill>
              </a:rPr>
              <a:t>el</a:t>
            </a:r>
            <a:r>
              <a:rPr lang="en-US" sz="1400" dirty="0"/>
              <a:t> in </a:t>
            </a:r>
            <a:r>
              <a:rPr lang="en-US" sz="1400" b="1" dirty="0">
                <a:solidFill>
                  <a:srgbClr val="C00000"/>
                </a:solidFill>
              </a:rPr>
              <a:t>row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print(</a:t>
            </a:r>
            <a:r>
              <a:rPr lang="en-US" sz="1400" b="1" dirty="0" err="1">
                <a:solidFill>
                  <a:srgbClr val="00B0F0"/>
                </a:solidFill>
              </a:rPr>
              <a:t>el</a:t>
            </a:r>
            <a:r>
              <a:rPr lang="en-US" sz="1400" dirty="0"/>
              <a:t>, end=' ')</a:t>
            </a:r>
          </a:p>
          <a:p>
            <a:r>
              <a:rPr lang="en-US" sz="1400" dirty="0"/>
              <a:t>    print()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B95066-6406-4CD5-A452-7C3AB0E33C0D}"/>
              </a:ext>
            </a:extLst>
          </p:cNvPr>
          <p:cNvSpPr/>
          <p:nvPr/>
        </p:nvSpPr>
        <p:spPr>
          <a:xfrm>
            <a:off x="6769101" y="3463995"/>
            <a:ext cx="3126739" cy="1815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1400" b="1" dirty="0">
                <a:solidFill>
                  <a:srgbClr val="C00000"/>
                </a:solidFill>
              </a:rPr>
              <a:t>i = 0</a:t>
            </a:r>
          </a:p>
          <a:p>
            <a:r>
              <a:rPr lang="nn-NO" sz="1400" dirty="0"/>
              <a:t>while i &lt; len(students):</a:t>
            </a:r>
          </a:p>
          <a:p>
            <a:r>
              <a:rPr lang="nn-NO" sz="1400" dirty="0"/>
              <a:t>    </a:t>
            </a:r>
            <a:r>
              <a:rPr lang="nn-NO" sz="1400" b="1" dirty="0">
                <a:solidFill>
                  <a:srgbClr val="00B0F0"/>
                </a:solidFill>
              </a:rPr>
              <a:t>j = 0</a:t>
            </a:r>
          </a:p>
          <a:p>
            <a:r>
              <a:rPr lang="nn-NO" sz="1400" dirty="0"/>
              <a:t>    while j &lt; len(students[i]):</a:t>
            </a:r>
          </a:p>
          <a:p>
            <a:r>
              <a:rPr lang="nn-NO" sz="1400" dirty="0"/>
              <a:t>        print(students</a:t>
            </a:r>
            <a:r>
              <a:rPr lang="nn-NO" sz="1400" b="1" dirty="0">
                <a:solidFill>
                  <a:srgbClr val="C00000"/>
                </a:solidFill>
              </a:rPr>
              <a:t>[i]</a:t>
            </a:r>
            <a:r>
              <a:rPr lang="nn-NO" sz="1400" b="1" dirty="0">
                <a:solidFill>
                  <a:srgbClr val="00B0F0"/>
                </a:solidFill>
              </a:rPr>
              <a:t>[j]</a:t>
            </a:r>
            <a:r>
              <a:rPr lang="nn-NO" sz="1400" dirty="0"/>
              <a:t>,</a:t>
            </a:r>
            <a:r>
              <a:rPr lang="nn-NO" sz="1400" b="1" dirty="0">
                <a:solidFill>
                  <a:srgbClr val="00B0F0"/>
                </a:solidFill>
              </a:rPr>
              <a:t> </a:t>
            </a:r>
            <a:r>
              <a:rPr lang="nn-NO" sz="1400" dirty="0"/>
              <a:t>end=' ')</a:t>
            </a:r>
          </a:p>
          <a:p>
            <a:r>
              <a:rPr lang="nn-NO" sz="1400" dirty="0"/>
              <a:t>        </a:t>
            </a:r>
            <a:r>
              <a:rPr lang="nn-NO" sz="1400" b="1" dirty="0">
                <a:solidFill>
                  <a:srgbClr val="00B0F0"/>
                </a:solidFill>
              </a:rPr>
              <a:t>j += 1</a:t>
            </a:r>
          </a:p>
          <a:p>
            <a:r>
              <a:rPr lang="nn-NO" sz="1400" dirty="0"/>
              <a:t>    print() </a:t>
            </a:r>
          </a:p>
          <a:p>
            <a:r>
              <a:rPr lang="nn-NO" sz="1400" dirty="0"/>
              <a:t>    </a:t>
            </a:r>
            <a:r>
              <a:rPr lang="nn-NO" sz="1400" b="1" dirty="0">
                <a:solidFill>
                  <a:srgbClr val="C00000"/>
                </a:solidFill>
              </a:rPr>
              <a:t>i += 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9D1A9-0DA7-4F93-86C2-1FABB91E01FD}"/>
              </a:ext>
            </a:extLst>
          </p:cNvPr>
          <p:cNvSpPr/>
          <p:nvPr/>
        </p:nvSpPr>
        <p:spPr>
          <a:xfrm>
            <a:off x="6779261" y="5659735"/>
            <a:ext cx="3100115" cy="9541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1400" dirty="0"/>
              <a:t>for </a:t>
            </a:r>
            <a:r>
              <a:rPr lang="nn-NO" sz="1400" b="1" dirty="0">
                <a:solidFill>
                  <a:srgbClr val="C00000"/>
                </a:solidFill>
              </a:rPr>
              <a:t>i </a:t>
            </a:r>
            <a:r>
              <a:rPr lang="nn-NO" sz="1400" dirty="0"/>
              <a:t>in range(0, len(students)):</a:t>
            </a:r>
          </a:p>
          <a:p>
            <a:r>
              <a:rPr lang="nn-NO" sz="1400" dirty="0"/>
              <a:t>    for </a:t>
            </a:r>
            <a:r>
              <a:rPr lang="nn-NO" sz="1400" b="1" dirty="0">
                <a:solidFill>
                  <a:srgbClr val="00B0F0"/>
                </a:solidFill>
              </a:rPr>
              <a:t>j</a:t>
            </a:r>
            <a:r>
              <a:rPr lang="nn-NO" sz="1400" dirty="0"/>
              <a:t> in range(0, len(students</a:t>
            </a:r>
            <a:r>
              <a:rPr lang="nn-NO" sz="1400" b="1" dirty="0">
                <a:solidFill>
                  <a:srgbClr val="C00000"/>
                </a:solidFill>
              </a:rPr>
              <a:t>[i]</a:t>
            </a:r>
            <a:r>
              <a:rPr lang="nn-NO" sz="1400" dirty="0"/>
              <a:t>)):</a:t>
            </a:r>
          </a:p>
          <a:p>
            <a:r>
              <a:rPr lang="nn-NO" sz="1400" dirty="0"/>
              <a:t>        print(students</a:t>
            </a:r>
            <a:r>
              <a:rPr lang="nn-NO" sz="1400" b="1" dirty="0">
                <a:solidFill>
                  <a:srgbClr val="C00000"/>
                </a:solidFill>
              </a:rPr>
              <a:t>[i]</a:t>
            </a:r>
            <a:r>
              <a:rPr lang="nn-NO" sz="1400" b="1" dirty="0">
                <a:solidFill>
                  <a:srgbClr val="00B0F0"/>
                </a:solidFill>
              </a:rPr>
              <a:t>[j]</a:t>
            </a:r>
            <a:r>
              <a:rPr lang="nn-NO" sz="1400" dirty="0"/>
              <a:t>, end=' ')</a:t>
            </a:r>
          </a:p>
          <a:p>
            <a:r>
              <a:rPr lang="nn-NO" sz="1400" dirty="0"/>
              <a:t>    print()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5E5BF2-33AD-4005-AE13-F0C546A984C8}"/>
              </a:ext>
            </a:extLst>
          </p:cNvPr>
          <p:cNvSpPr/>
          <p:nvPr/>
        </p:nvSpPr>
        <p:spPr>
          <a:xfrm>
            <a:off x="10200640" y="3894883"/>
            <a:ext cx="1818640" cy="954107"/>
          </a:xfrm>
          <a:custGeom>
            <a:avLst/>
            <a:gdLst>
              <a:gd name="connsiteX0" fmla="*/ 0 w 1818640"/>
              <a:gd name="connsiteY0" fmla="*/ 0 h 954107"/>
              <a:gd name="connsiteX1" fmla="*/ 472846 w 1818640"/>
              <a:gd name="connsiteY1" fmla="*/ 0 h 954107"/>
              <a:gd name="connsiteX2" fmla="*/ 872947 w 1818640"/>
              <a:gd name="connsiteY2" fmla="*/ 0 h 954107"/>
              <a:gd name="connsiteX3" fmla="*/ 1309421 w 1818640"/>
              <a:gd name="connsiteY3" fmla="*/ 0 h 954107"/>
              <a:gd name="connsiteX4" fmla="*/ 1818640 w 1818640"/>
              <a:gd name="connsiteY4" fmla="*/ 0 h 954107"/>
              <a:gd name="connsiteX5" fmla="*/ 1818640 w 1818640"/>
              <a:gd name="connsiteY5" fmla="*/ 457971 h 954107"/>
              <a:gd name="connsiteX6" fmla="*/ 1818640 w 1818640"/>
              <a:gd name="connsiteY6" fmla="*/ 954107 h 954107"/>
              <a:gd name="connsiteX7" fmla="*/ 1345794 w 1818640"/>
              <a:gd name="connsiteY7" fmla="*/ 954107 h 954107"/>
              <a:gd name="connsiteX8" fmla="*/ 927506 w 1818640"/>
              <a:gd name="connsiteY8" fmla="*/ 954107 h 954107"/>
              <a:gd name="connsiteX9" fmla="*/ 509219 w 1818640"/>
              <a:gd name="connsiteY9" fmla="*/ 954107 h 954107"/>
              <a:gd name="connsiteX10" fmla="*/ 0 w 1818640"/>
              <a:gd name="connsiteY10" fmla="*/ 954107 h 954107"/>
              <a:gd name="connsiteX11" fmla="*/ 0 w 1818640"/>
              <a:gd name="connsiteY11" fmla="*/ 467512 h 954107"/>
              <a:gd name="connsiteX12" fmla="*/ 0 w 1818640"/>
              <a:gd name="connsiteY1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8640" h="954107" fill="none" extrusionOk="0">
                <a:moveTo>
                  <a:pt x="0" y="0"/>
                </a:moveTo>
                <a:cubicBezTo>
                  <a:pt x="157246" y="-15814"/>
                  <a:pt x="307001" y="5689"/>
                  <a:pt x="472846" y="0"/>
                </a:cubicBezTo>
                <a:cubicBezTo>
                  <a:pt x="638691" y="-5689"/>
                  <a:pt x="697233" y="5737"/>
                  <a:pt x="872947" y="0"/>
                </a:cubicBezTo>
                <a:cubicBezTo>
                  <a:pt x="1048661" y="-5737"/>
                  <a:pt x="1180158" y="17578"/>
                  <a:pt x="1309421" y="0"/>
                </a:cubicBezTo>
                <a:cubicBezTo>
                  <a:pt x="1438684" y="-17578"/>
                  <a:pt x="1671963" y="59948"/>
                  <a:pt x="1818640" y="0"/>
                </a:cubicBezTo>
                <a:cubicBezTo>
                  <a:pt x="1851148" y="118287"/>
                  <a:pt x="1783223" y="335295"/>
                  <a:pt x="1818640" y="457971"/>
                </a:cubicBezTo>
                <a:cubicBezTo>
                  <a:pt x="1854057" y="580647"/>
                  <a:pt x="1769303" y="713346"/>
                  <a:pt x="1818640" y="954107"/>
                </a:cubicBezTo>
                <a:cubicBezTo>
                  <a:pt x="1646189" y="962258"/>
                  <a:pt x="1487603" y="951792"/>
                  <a:pt x="1345794" y="954107"/>
                </a:cubicBezTo>
                <a:cubicBezTo>
                  <a:pt x="1203985" y="956422"/>
                  <a:pt x="1132163" y="909197"/>
                  <a:pt x="927506" y="954107"/>
                </a:cubicBezTo>
                <a:cubicBezTo>
                  <a:pt x="722849" y="999017"/>
                  <a:pt x="644139" y="944808"/>
                  <a:pt x="509219" y="954107"/>
                </a:cubicBezTo>
                <a:cubicBezTo>
                  <a:pt x="374299" y="963406"/>
                  <a:pt x="205047" y="921007"/>
                  <a:pt x="0" y="954107"/>
                </a:cubicBezTo>
                <a:cubicBezTo>
                  <a:pt x="-52467" y="800113"/>
                  <a:pt x="46155" y="691550"/>
                  <a:pt x="0" y="467512"/>
                </a:cubicBezTo>
                <a:cubicBezTo>
                  <a:pt x="-46155" y="243475"/>
                  <a:pt x="40152" y="176605"/>
                  <a:pt x="0" y="0"/>
                </a:cubicBezTo>
                <a:close/>
              </a:path>
              <a:path w="1818640" h="954107" stroke="0" extrusionOk="0">
                <a:moveTo>
                  <a:pt x="0" y="0"/>
                </a:moveTo>
                <a:cubicBezTo>
                  <a:pt x="154374" y="-22873"/>
                  <a:pt x="277922" y="10489"/>
                  <a:pt x="418287" y="0"/>
                </a:cubicBezTo>
                <a:cubicBezTo>
                  <a:pt x="558652" y="-10489"/>
                  <a:pt x="687507" y="21901"/>
                  <a:pt x="854761" y="0"/>
                </a:cubicBezTo>
                <a:cubicBezTo>
                  <a:pt x="1022015" y="-21901"/>
                  <a:pt x="1096221" y="47555"/>
                  <a:pt x="1254862" y="0"/>
                </a:cubicBezTo>
                <a:cubicBezTo>
                  <a:pt x="1413503" y="-47555"/>
                  <a:pt x="1630297" y="32725"/>
                  <a:pt x="1818640" y="0"/>
                </a:cubicBezTo>
                <a:cubicBezTo>
                  <a:pt x="1860384" y="114289"/>
                  <a:pt x="1796329" y="294304"/>
                  <a:pt x="1818640" y="457971"/>
                </a:cubicBezTo>
                <a:cubicBezTo>
                  <a:pt x="1840951" y="621638"/>
                  <a:pt x="1789498" y="847044"/>
                  <a:pt x="1818640" y="954107"/>
                </a:cubicBezTo>
                <a:cubicBezTo>
                  <a:pt x="1680732" y="1000853"/>
                  <a:pt x="1558053" y="915372"/>
                  <a:pt x="1418539" y="954107"/>
                </a:cubicBezTo>
                <a:cubicBezTo>
                  <a:pt x="1279025" y="992842"/>
                  <a:pt x="1144359" y="913102"/>
                  <a:pt x="945693" y="954107"/>
                </a:cubicBezTo>
                <a:cubicBezTo>
                  <a:pt x="747027" y="995112"/>
                  <a:pt x="645004" y="919569"/>
                  <a:pt x="491033" y="954107"/>
                </a:cubicBezTo>
                <a:cubicBezTo>
                  <a:pt x="337062" y="988645"/>
                  <a:pt x="121223" y="898006"/>
                  <a:pt x="0" y="954107"/>
                </a:cubicBezTo>
                <a:cubicBezTo>
                  <a:pt x="-18483" y="743661"/>
                  <a:pt x="13416" y="621471"/>
                  <a:pt x="0" y="486595"/>
                </a:cubicBezTo>
                <a:cubicBezTo>
                  <a:pt x="-13416" y="351719"/>
                  <a:pt x="55921" y="13939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471818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Bob MIS 20 91.3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Sue ACC 19 89.6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John FIN 22 82.8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Jen MIS 21 100.0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2821B3-5897-4C97-BBF1-213B7E752675}"/>
              </a:ext>
            </a:extLst>
          </p:cNvPr>
          <p:cNvSpPr/>
          <p:nvPr/>
        </p:nvSpPr>
        <p:spPr>
          <a:xfrm>
            <a:off x="10200640" y="5659735"/>
            <a:ext cx="1818640" cy="954107"/>
          </a:xfrm>
          <a:custGeom>
            <a:avLst/>
            <a:gdLst>
              <a:gd name="connsiteX0" fmla="*/ 0 w 1818640"/>
              <a:gd name="connsiteY0" fmla="*/ 0 h 954107"/>
              <a:gd name="connsiteX1" fmla="*/ 472846 w 1818640"/>
              <a:gd name="connsiteY1" fmla="*/ 0 h 954107"/>
              <a:gd name="connsiteX2" fmla="*/ 872947 w 1818640"/>
              <a:gd name="connsiteY2" fmla="*/ 0 h 954107"/>
              <a:gd name="connsiteX3" fmla="*/ 1309421 w 1818640"/>
              <a:gd name="connsiteY3" fmla="*/ 0 h 954107"/>
              <a:gd name="connsiteX4" fmla="*/ 1818640 w 1818640"/>
              <a:gd name="connsiteY4" fmla="*/ 0 h 954107"/>
              <a:gd name="connsiteX5" fmla="*/ 1818640 w 1818640"/>
              <a:gd name="connsiteY5" fmla="*/ 457971 h 954107"/>
              <a:gd name="connsiteX6" fmla="*/ 1818640 w 1818640"/>
              <a:gd name="connsiteY6" fmla="*/ 954107 h 954107"/>
              <a:gd name="connsiteX7" fmla="*/ 1345794 w 1818640"/>
              <a:gd name="connsiteY7" fmla="*/ 954107 h 954107"/>
              <a:gd name="connsiteX8" fmla="*/ 927506 w 1818640"/>
              <a:gd name="connsiteY8" fmla="*/ 954107 h 954107"/>
              <a:gd name="connsiteX9" fmla="*/ 509219 w 1818640"/>
              <a:gd name="connsiteY9" fmla="*/ 954107 h 954107"/>
              <a:gd name="connsiteX10" fmla="*/ 0 w 1818640"/>
              <a:gd name="connsiteY10" fmla="*/ 954107 h 954107"/>
              <a:gd name="connsiteX11" fmla="*/ 0 w 1818640"/>
              <a:gd name="connsiteY11" fmla="*/ 467512 h 954107"/>
              <a:gd name="connsiteX12" fmla="*/ 0 w 1818640"/>
              <a:gd name="connsiteY1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8640" h="954107" fill="none" extrusionOk="0">
                <a:moveTo>
                  <a:pt x="0" y="0"/>
                </a:moveTo>
                <a:cubicBezTo>
                  <a:pt x="157246" y="-15814"/>
                  <a:pt x="307001" y="5689"/>
                  <a:pt x="472846" y="0"/>
                </a:cubicBezTo>
                <a:cubicBezTo>
                  <a:pt x="638691" y="-5689"/>
                  <a:pt x="697233" y="5737"/>
                  <a:pt x="872947" y="0"/>
                </a:cubicBezTo>
                <a:cubicBezTo>
                  <a:pt x="1048661" y="-5737"/>
                  <a:pt x="1180158" y="17578"/>
                  <a:pt x="1309421" y="0"/>
                </a:cubicBezTo>
                <a:cubicBezTo>
                  <a:pt x="1438684" y="-17578"/>
                  <a:pt x="1671963" y="59948"/>
                  <a:pt x="1818640" y="0"/>
                </a:cubicBezTo>
                <a:cubicBezTo>
                  <a:pt x="1851148" y="118287"/>
                  <a:pt x="1783223" y="335295"/>
                  <a:pt x="1818640" y="457971"/>
                </a:cubicBezTo>
                <a:cubicBezTo>
                  <a:pt x="1854057" y="580647"/>
                  <a:pt x="1769303" y="713346"/>
                  <a:pt x="1818640" y="954107"/>
                </a:cubicBezTo>
                <a:cubicBezTo>
                  <a:pt x="1646189" y="962258"/>
                  <a:pt x="1487603" y="951792"/>
                  <a:pt x="1345794" y="954107"/>
                </a:cubicBezTo>
                <a:cubicBezTo>
                  <a:pt x="1203985" y="956422"/>
                  <a:pt x="1132163" y="909197"/>
                  <a:pt x="927506" y="954107"/>
                </a:cubicBezTo>
                <a:cubicBezTo>
                  <a:pt x="722849" y="999017"/>
                  <a:pt x="644139" y="944808"/>
                  <a:pt x="509219" y="954107"/>
                </a:cubicBezTo>
                <a:cubicBezTo>
                  <a:pt x="374299" y="963406"/>
                  <a:pt x="205047" y="921007"/>
                  <a:pt x="0" y="954107"/>
                </a:cubicBezTo>
                <a:cubicBezTo>
                  <a:pt x="-52467" y="800113"/>
                  <a:pt x="46155" y="691550"/>
                  <a:pt x="0" y="467512"/>
                </a:cubicBezTo>
                <a:cubicBezTo>
                  <a:pt x="-46155" y="243475"/>
                  <a:pt x="40152" y="176605"/>
                  <a:pt x="0" y="0"/>
                </a:cubicBezTo>
                <a:close/>
              </a:path>
              <a:path w="1818640" h="954107" stroke="0" extrusionOk="0">
                <a:moveTo>
                  <a:pt x="0" y="0"/>
                </a:moveTo>
                <a:cubicBezTo>
                  <a:pt x="154374" y="-22873"/>
                  <a:pt x="277922" y="10489"/>
                  <a:pt x="418287" y="0"/>
                </a:cubicBezTo>
                <a:cubicBezTo>
                  <a:pt x="558652" y="-10489"/>
                  <a:pt x="687507" y="21901"/>
                  <a:pt x="854761" y="0"/>
                </a:cubicBezTo>
                <a:cubicBezTo>
                  <a:pt x="1022015" y="-21901"/>
                  <a:pt x="1096221" y="47555"/>
                  <a:pt x="1254862" y="0"/>
                </a:cubicBezTo>
                <a:cubicBezTo>
                  <a:pt x="1413503" y="-47555"/>
                  <a:pt x="1630297" y="32725"/>
                  <a:pt x="1818640" y="0"/>
                </a:cubicBezTo>
                <a:cubicBezTo>
                  <a:pt x="1860384" y="114289"/>
                  <a:pt x="1796329" y="294304"/>
                  <a:pt x="1818640" y="457971"/>
                </a:cubicBezTo>
                <a:cubicBezTo>
                  <a:pt x="1840951" y="621638"/>
                  <a:pt x="1789498" y="847044"/>
                  <a:pt x="1818640" y="954107"/>
                </a:cubicBezTo>
                <a:cubicBezTo>
                  <a:pt x="1680732" y="1000853"/>
                  <a:pt x="1558053" y="915372"/>
                  <a:pt x="1418539" y="954107"/>
                </a:cubicBezTo>
                <a:cubicBezTo>
                  <a:pt x="1279025" y="992842"/>
                  <a:pt x="1144359" y="913102"/>
                  <a:pt x="945693" y="954107"/>
                </a:cubicBezTo>
                <a:cubicBezTo>
                  <a:pt x="747027" y="995112"/>
                  <a:pt x="645004" y="919569"/>
                  <a:pt x="491033" y="954107"/>
                </a:cubicBezTo>
                <a:cubicBezTo>
                  <a:pt x="337062" y="988645"/>
                  <a:pt x="121223" y="898006"/>
                  <a:pt x="0" y="954107"/>
                </a:cubicBezTo>
                <a:cubicBezTo>
                  <a:pt x="-18483" y="743661"/>
                  <a:pt x="13416" y="621471"/>
                  <a:pt x="0" y="486595"/>
                </a:cubicBezTo>
                <a:cubicBezTo>
                  <a:pt x="-13416" y="351719"/>
                  <a:pt x="55921" y="13939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471818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Bob MIS 20 91.3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Sue ACC 19 89.6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John FIN 22 82.8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Jen MIS 21 100.0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FD9136-8A88-4F5F-A3FB-908678E09735}"/>
              </a:ext>
            </a:extLst>
          </p:cNvPr>
          <p:cNvCxnSpPr>
            <a:cxnSpLocks/>
          </p:cNvCxnSpPr>
          <p:nvPr/>
        </p:nvCxnSpPr>
        <p:spPr>
          <a:xfrm flipH="1">
            <a:off x="8188960" y="2480400"/>
            <a:ext cx="386080" cy="11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14056B-B591-4588-974D-EE966B222387}"/>
              </a:ext>
            </a:extLst>
          </p:cNvPr>
          <p:cNvCxnSpPr>
            <a:cxnSpLocks/>
          </p:cNvCxnSpPr>
          <p:nvPr/>
        </p:nvCxnSpPr>
        <p:spPr>
          <a:xfrm>
            <a:off x="213360" y="3337580"/>
            <a:ext cx="1186688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53FACB-731E-4A08-99C7-7C8BE0838066}"/>
              </a:ext>
            </a:extLst>
          </p:cNvPr>
          <p:cNvCxnSpPr>
            <a:cxnSpLocks/>
          </p:cNvCxnSpPr>
          <p:nvPr/>
        </p:nvCxnSpPr>
        <p:spPr>
          <a:xfrm>
            <a:off x="213360" y="5400060"/>
            <a:ext cx="1186688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53FB07-E95B-49AD-B5A7-E4A3A2363D56}"/>
              </a:ext>
            </a:extLst>
          </p:cNvPr>
          <p:cNvSpPr txBox="1"/>
          <p:nvPr/>
        </p:nvSpPr>
        <p:spPr>
          <a:xfrm>
            <a:off x="8534400" y="2341900"/>
            <a:ext cx="1522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0B0F0"/>
                </a:solidFill>
              </a:rPr>
              <a:t>el</a:t>
            </a:r>
            <a:r>
              <a:rPr lang="en-US" sz="1200" dirty="0"/>
              <a:t> </a:t>
            </a:r>
            <a:r>
              <a:rPr lang="en-US" sz="1200" b="1" dirty="0"/>
              <a:t>– </a:t>
            </a:r>
            <a:r>
              <a:rPr lang="en-US" sz="1200" b="1" i="1" dirty="0"/>
              <a:t>element</a:t>
            </a:r>
            <a:r>
              <a:rPr lang="en-US" sz="1200" b="1" dirty="0"/>
              <a:t> in a row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8D2CF-12B3-4DF2-AAD3-E86B00C7274B}"/>
              </a:ext>
            </a:extLst>
          </p:cNvPr>
          <p:cNvSpPr txBox="1"/>
          <p:nvPr/>
        </p:nvSpPr>
        <p:spPr>
          <a:xfrm>
            <a:off x="944879" y="2788940"/>
            <a:ext cx="505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With a FOR loop, since the variable </a:t>
            </a:r>
            <a:r>
              <a:rPr lang="en-US" sz="1400" b="1" i="1" dirty="0"/>
              <a:t>row</a:t>
            </a:r>
            <a:r>
              <a:rPr lang="en-US" sz="1400" dirty="0"/>
              <a:t> is a 1D List (</a:t>
            </a:r>
            <a:r>
              <a:rPr lang="en-US" sz="1400" dirty="0" err="1"/>
              <a:t>ie</a:t>
            </a:r>
            <a:r>
              <a:rPr lang="en-US" sz="1400" dirty="0"/>
              <a:t>. the row for 1 student), you only need 1 subscript.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17D22E-257D-4973-91B9-D372BDED8C30}"/>
              </a:ext>
            </a:extLst>
          </p:cNvPr>
          <p:cNvSpPr txBox="1"/>
          <p:nvPr/>
        </p:nvSpPr>
        <p:spPr>
          <a:xfrm>
            <a:off x="944880" y="4800620"/>
            <a:ext cx="4518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With a WHILE loop, you need both subscripts (row, column)</a:t>
            </a:r>
            <a:br>
              <a:rPr lang="en-US" sz="1400" dirty="0"/>
            </a:br>
            <a:r>
              <a:rPr lang="en-US" sz="1400" dirty="0"/>
              <a:t>to access an element in the </a:t>
            </a:r>
            <a:r>
              <a:rPr lang="en-US" sz="1400" i="1" dirty="0"/>
              <a:t>students</a:t>
            </a:r>
            <a:r>
              <a:rPr lang="en-US" sz="1400" dirty="0"/>
              <a:t> list.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E5102F-53BE-4DE3-B10C-58649262C18D}"/>
              </a:ext>
            </a:extLst>
          </p:cNvPr>
          <p:cNvSpPr txBox="1"/>
          <p:nvPr/>
        </p:nvSpPr>
        <p:spPr>
          <a:xfrm>
            <a:off x="944880" y="6334780"/>
            <a:ext cx="5379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With a FOR loop using a Range, you need both subscripts (row, column)</a:t>
            </a:r>
            <a:br>
              <a:rPr lang="en-US" sz="1400" dirty="0"/>
            </a:br>
            <a:r>
              <a:rPr lang="en-US" sz="1400" dirty="0"/>
              <a:t>to access an element in the </a:t>
            </a:r>
            <a:r>
              <a:rPr lang="en-US" sz="1400" i="1" dirty="0"/>
              <a:t>students</a:t>
            </a:r>
            <a:r>
              <a:rPr lang="en-US" sz="1400" dirty="0"/>
              <a:t> list.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F21DCC-9EA8-43CD-B436-E67196F594A7}"/>
              </a:ext>
            </a:extLst>
          </p:cNvPr>
          <p:cNvSpPr txBox="1"/>
          <p:nvPr/>
        </p:nvSpPr>
        <p:spPr>
          <a:xfrm>
            <a:off x="4897821" y="1127410"/>
            <a:ext cx="5129048" cy="338554"/>
          </a:xfrm>
          <a:custGeom>
            <a:avLst/>
            <a:gdLst>
              <a:gd name="connsiteX0" fmla="*/ 0 w 5129048"/>
              <a:gd name="connsiteY0" fmla="*/ 0 h 338554"/>
              <a:gd name="connsiteX1" fmla="*/ 672475 w 5129048"/>
              <a:gd name="connsiteY1" fmla="*/ 0 h 338554"/>
              <a:gd name="connsiteX2" fmla="*/ 1344950 w 5129048"/>
              <a:gd name="connsiteY2" fmla="*/ 0 h 338554"/>
              <a:gd name="connsiteX3" fmla="*/ 1966135 w 5129048"/>
              <a:gd name="connsiteY3" fmla="*/ 0 h 338554"/>
              <a:gd name="connsiteX4" fmla="*/ 2536029 w 5129048"/>
              <a:gd name="connsiteY4" fmla="*/ 0 h 338554"/>
              <a:gd name="connsiteX5" fmla="*/ 3003343 w 5129048"/>
              <a:gd name="connsiteY5" fmla="*/ 0 h 338554"/>
              <a:gd name="connsiteX6" fmla="*/ 3470656 w 5129048"/>
              <a:gd name="connsiteY6" fmla="*/ 0 h 338554"/>
              <a:gd name="connsiteX7" fmla="*/ 3937969 w 5129048"/>
              <a:gd name="connsiteY7" fmla="*/ 0 h 338554"/>
              <a:gd name="connsiteX8" fmla="*/ 4610444 w 5129048"/>
              <a:gd name="connsiteY8" fmla="*/ 0 h 338554"/>
              <a:gd name="connsiteX9" fmla="*/ 5129048 w 5129048"/>
              <a:gd name="connsiteY9" fmla="*/ 0 h 338554"/>
              <a:gd name="connsiteX10" fmla="*/ 5129048 w 5129048"/>
              <a:gd name="connsiteY10" fmla="*/ 338554 h 338554"/>
              <a:gd name="connsiteX11" fmla="*/ 4713025 w 5129048"/>
              <a:gd name="connsiteY11" fmla="*/ 338554 h 338554"/>
              <a:gd name="connsiteX12" fmla="*/ 4245712 w 5129048"/>
              <a:gd name="connsiteY12" fmla="*/ 338554 h 338554"/>
              <a:gd name="connsiteX13" fmla="*/ 3573237 w 5129048"/>
              <a:gd name="connsiteY13" fmla="*/ 338554 h 338554"/>
              <a:gd name="connsiteX14" fmla="*/ 2900762 w 5129048"/>
              <a:gd name="connsiteY14" fmla="*/ 338554 h 338554"/>
              <a:gd name="connsiteX15" fmla="*/ 2279577 w 5129048"/>
              <a:gd name="connsiteY15" fmla="*/ 338554 h 338554"/>
              <a:gd name="connsiteX16" fmla="*/ 1760973 w 5129048"/>
              <a:gd name="connsiteY16" fmla="*/ 338554 h 338554"/>
              <a:gd name="connsiteX17" fmla="*/ 1139788 w 5129048"/>
              <a:gd name="connsiteY17" fmla="*/ 338554 h 338554"/>
              <a:gd name="connsiteX18" fmla="*/ 518604 w 5129048"/>
              <a:gd name="connsiteY18" fmla="*/ 338554 h 338554"/>
              <a:gd name="connsiteX19" fmla="*/ 0 w 5129048"/>
              <a:gd name="connsiteY19" fmla="*/ 338554 h 338554"/>
              <a:gd name="connsiteX20" fmla="*/ 0 w 5129048"/>
              <a:gd name="connsiteY2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129048" h="338554" extrusionOk="0">
                <a:moveTo>
                  <a:pt x="0" y="0"/>
                </a:moveTo>
                <a:cubicBezTo>
                  <a:pt x="228110" y="-10539"/>
                  <a:pt x="500577" y="44752"/>
                  <a:pt x="672475" y="0"/>
                </a:cubicBezTo>
                <a:cubicBezTo>
                  <a:pt x="844374" y="-44752"/>
                  <a:pt x="1193742" y="18858"/>
                  <a:pt x="1344950" y="0"/>
                </a:cubicBezTo>
                <a:cubicBezTo>
                  <a:pt x="1496159" y="-18858"/>
                  <a:pt x="1778934" y="41219"/>
                  <a:pt x="1966135" y="0"/>
                </a:cubicBezTo>
                <a:cubicBezTo>
                  <a:pt x="2153337" y="-41219"/>
                  <a:pt x="2412679" y="20391"/>
                  <a:pt x="2536029" y="0"/>
                </a:cubicBezTo>
                <a:cubicBezTo>
                  <a:pt x="2659379" y="-20391"/>
                  <a:pt x="2791036" y="53682"/>
                  <a:pt x="3003343" y="0"/>
                </a:cubicBezTo>
                <a:cubicBezTo>
                  <a:pt x="3215650" y="-53682"/>
                  <a:pt x="3345920" y="12736"/>
                  <a:pt x="3470656" y="0"/>
                </a:cubicBezTo>
                <a:cubicBezTo>
                  <a:pt x="3595392" y="-12736"/>
                  <a:pt x="3789437" y="55673"/>
                  <a:pt x="3937969" y="0"/>
                </a:cubicBezTo>
                <a:cubicBezTo>
                  <a:pt x="4086501" y="-55673"/>
                  <a:pt x="4338964" y="63563"/>
                  <a:pt x="4610444" y="0"/>
                </a:cubicBezTo>
                <a:cubicBezTo>
                  <a:pt x="4881924" y="-63563"/>
                  <a:pt x="4896016" y="61016"/>
                  <a:pt x="5129048" y="0"/>
                </a:cubicBezTo>
                <a:cubicBezTo>
                  <a:pt x="5168245" y="116865"/>
                  <a:pt x="5116826" y="263918"/>
                  <a:pt x="5129048" y="338554"/>
                </a:cubicBezTo>
                <a:cubicBezTo>
                  <a:pt x="4998147" y="382661"/>
                  <a:pt x="4841284" y="295979"/>
                  <a:pt x="4713025" y="338554"/>
                </a:cubicBezTo>
                <a:cubicBezTo>
                  <a:pt x="4584766" y="381129"/>
                  <a:pt x="4429449" y="302450"/>
                  <a:pt x="4245712" y="338554"/>
                </a:cubicBezTo>
                <a:cubicBezTo>
                  <a:pt x="4061975" y="374658"/>
                  <a:pt x="3724404" y="288427"/>
                  <a:pt x="3573237" y="338554"/>
                </a:cubicBezTo>
                <a:cubicBezTo>
                  <a:pt x="3422071" y="388681"/>
                  <a:pt x="3174305" y="331652"/>
                  <a:pt x="2900762" y="338554"/>
                </a:cubicBezTo>
                <a:cubicBezTo>
                  <a:pt x="2627220" y="345456"/>
                  <a:pt x="2514966" y="312055"/>
                  <a:pt x="2279577" y="338554"/>
                </a:cubicBezTo>
                <a:cubicBezTo>
                  <a:pt x="2044188" y="365053"/>
                  <a:pt x="1937542" y="284628"/>
                  <a:pt x="1760973" y="338554"/>
                </a:cubicBezTo>
                <a:cubicBezTo>
                  <a:pt x="1584404" y="392480"/>
                  <a:pt x="1364122" y="288603"/>
                  <a:pt x="1139788" y="338554"/>
                </a:cubicBezTo>
                <a:cubicBezTo>
                  <a:pt x="915455" y="388505"/>
                  <a:pt x="768228" y="273278"/>
                  <a:pt x="518604" y="338554"/>
                </a:cubicBezTo>
                <a:cubicBezTo>
                  <a:pt x="268980" y="403830"/>
                  <a:pt x="184403" y="307408"/>
                  <a:pt x="0" y="338554"/>
                </a:cubicBezTo>
                <a:cubicBezTo>
                  <a:pt x="-19058" y="229516"/>
                  <a:pt x="9615" y="118005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NOTE: These 6 loops on a 2D List produce the same results.</a:t>
            </a:r>
          </a:p>
        </p:txBody>
      </p:sp>
    </p:spTree>
    <p:extLst>
      <p:ext uri="{BB962C8B-B14F-4D97-AF65-F5344CB8AC3E}">
        <p14:creationId xmlns:p14="http://schemas.microsoft.com/office/powerpoint/2010/main" val="105663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4BC161-F5B9-43E7-9593-7CA0DA194F21}"/>
              </a:ext>
            </a:extLst>
          </p:cNvPr>
          <p:cNvSpPr/>
          <p:nvPr/>
        </p:nvSpPr>
        <p:spPr>
          <a:xfrm>
            <a:off x="6671441" y="3459171"/>
            <a:ext cx="2133600" cy="867104"/>
          </a:xfrm>
          <a:prstGeom prst="roundRect">
            <a:avLst>
              <a:gd name="adj" fmla="val 9570"/>
            </a:avLst>
          </a:prstGeom>
          <a:solidFill>
            <a:srgbClr val="FFF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6F9C29-2D6C-4152-9F6A-2D95EB1EBF61}"/>
              </a:ext>
            </a:extLst>
          </p:cNvPr>
          <p:cNvSpPr/>
          <p:nvPr/>
        </p:nvSpPr>
        <p:spPr>
          <a:xfrm>
            <a:off x="911772" y="3459171"/>
            <a:ext cx="2133600" cy="1629104"/>
          </a:xfrm>
          <a:prstGeom prst="roundRect">
            <a:avLst>
              <a:gd name="adj" fmla="val 9570"/>
            </a:avLst>
          </a:prstGeom>
          <a:solidFill>
            <a:srgbClr val="FFF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F12B4-E734-479B-81C3-1DFF9C37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FYI…How long does your program run?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3F321E-5646-450B-8159-E0C1E869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95D24-3162-40F3-804A-440B309E3766}"/>
              </a:ext>
            </a:extLst>
          </p:cNvPr>
          <p:cNvSpPr txBox="1"/>
          <p:nvPr/>
        </p:nvSpPr>
        <p:spPr>
          <a:xfrm>
            <a:off x="795020" y="1310189"/>
            <a:ext cx="2834830" cy="55478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highlight>
                  <a:srgbClr val="EFE5F7"/>
                </a:highlight>
              </a:rPr>
              <a:t>import time</a:t>
            </a:r>
          </a:p>
          <a:p>
            <a:endParaRPr lang="en-US" sz="1200" dirty="0"/>
          </a:p>
          <a:p>
            <a:r>
              <a:rPr lang="en-US" sz="1200" dirty="0"/>
              <a:t>def main():</a:t>
            </a:r>
          </a:p>
          <a:p>
            <a:endParaRPr lang="en-US" sz="1200" dirty="0"/>
          </a:p>
          <a:p>
            <a:r>
              <a:rPr lang="en-US" sz="1200" dirty="0"/>
              <a:t>    students = [['Bob', 'MIS', 20, 91.3],</a:t>
            </a:r>
          </a:p>
          <a:p>
            <a:r>
              <a:rPr lang="en-US" sz="1200" dirty="0"/>
              <a:t>                ['Sue', 'ACC',19, 89.6],</a:t>
            </a:r>
          </a:p>
          <a:p>
            <a:r>
              <a:rPr lang="en-US" sz="1200" dirty="0"/>
              <a:t>                ['John', 'FIN', 22, 82.8],</a:t>
            </a:r>
          </a:p>
          <a:p>
            <a:r>
              <a:rPr lang="en-US" sz="1200" dirty="0"/>
              <a:t>                ['Jen', 'MIS', 21, 100.0]]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b="1" dirty="0" err="1">
                <a:highlight>
                  <a:srgbClr val="EFE5F7"/>
                </a:highlight>
              </a:rPr>
              <a:t>start_time</a:t>
            </a:r>
            <a:r>
              <a:rPr lang="en-US" sz="1200" b="1" dirty="0">
                <a:highlight>
                  <a:srgbClr val="EFE5F7"/>
                </a:highlight>
              </a:rPr>
              <a:t> = </a:t>
            </a:r>
            <a:r>
              <a:rPr lang="en-US" sz="1200" b="1" dirty="0" err="1">
                <a:highlight>
                  <a:srgbClr val="EFE5F7"/>
                </a:highlight>
              </a:rPr>
              <a:t>time.time</a:t>
            </a:r>
            <a:r>
              <a:rPr lang="en-US" sz="1200" b="1" dirty="0">
                <a:highlight>
                  <a:srgbClr val="EFE5F7"/>
                </a:highlight>
              </a:rPr>
              <a:t>()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0</a:t>
            </a:r>
          </a:p>
          <a:p>
            <a:r>
              <a:rPr lang="en-US" sz="1200" dirty="0"/>
              <a:t>    while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len</a:t>
            </a:r>
            <a:r>
              <a:rPr lang="en-US" sz="1200" dirty="0"/>
              <a:t>(students):</a:t>
            </a:r>
          </a:p>
          <a:p>
            <a:r>
              <a:rPr lang="en-US" sz="1200" dirty="0"/>
              <a:t>        j = 0</a:t>
            </a:r>
          </a:p>
          <a:p>
            <a:r>
              <a:rPr lang="en-US" sz="1200" dirty="0"/>
              <a:t>        while j &lt; </a:t>
            </a:r>
            <a:r>
              <a:rPr lang="en-US" sz="1200" dirty="0" err="1"/>
              <a:t>len</a:t>
            </a:r>
            <a:r>
              <a:rPr lang="en-US" sz="1200" dirty="0"/>
              <a:t>(students[</a:t>
            </a:r>
            <a:r>
              <a:rPr lang="en-US" sz="1200" dirty="0" err="1"/>
              <a:t>i</a:t>
            </a:r>
            <a:r>
              <a:rPr lang="en-US" sz="1200" dirty="0"/>
              <a:t>]):</a:t>
            </a:r>
          </a:p>
          <a:p>
            <a:r>
              <a:rPr lang="en-US" sz="1200" dirty="0"/>
              <a:t>            print(students[</a:t>
            </a:r>
            <a:r>
              <a:rPr lang="en-US" sz="1200" dirty="0" err="1"/>
              <a:t>i</a:t>
            </a:r>
            <a:r>
              <a:rPr lang="en-US" sz="1200" dirty="0"/>
              <a:t>][j], end=' ')</a:t>
            </a:r>
          </a:p>
          <a:p>
            <a:r>
              <a:rPr lang="en-US" sz="1200" dirty="0"/>
              <a:t>            j += 1</a:t>
            </a:r>
          </a:p>
          <a:p>
            <a:r>
              <a:rPr lang="en-US" sz="1200" dirty="0"/>
              <a:t>        print() 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</a:t>
            </a:r>
            <a:r>
              <a:rPr lang="en-US" sz="1200" dirty="0"/>
              <a:t> += 1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</a:t>
            </a:r>
            <a:r>
              <a:rPr lang="en-US" sz="1200" b="1" dirty="0" err="1">
                <a:highlight>
                  <a:srgbClr val="EFE5F7"/>
                </a:highlight>
              </a:rPr>
              <a:t>end_time</a:t>
            </a:r>
            <a:r>
              <a:rPr lang="en-US" sz="1200" b="1" dirty="0">
                <a:highlight>
                  <a:srgbClr val="EFE5F7"/>
                </a:highlight>
              </a:rPr>
              <a:t> = </a:t>
            </a:r>
            <a:r>
              <a:rPr lang="en-US" sz="1200" b="1" dirty="0" err="1">
                <a:highlight>
                  <a:srgbClr val="EFE5F7"/>
                </a:highlight>
              </a:rPr>
              <a:t>time.time</a:t>
            </a:r>
            <a:r>
              <a:rPr lang="en-US" sz="1200" b="1" dirty="0">
                <a:highlight>
                  <a:srgbClr val="EFE5F7"/>
                </a:highlight>
              </a:rPr>
              <a:t>()</a:t>
            </a:r>
          </a:p>
          <a:p>
            <a:endParaRPr lang="en-US" sz="1200" b="1" dirty="0">
              <a:highlight>
                <a:srgbClr val="EFE5F7"/>
              </a:highlight>
            </a:endParaRPr>
          </a:p>
          <a:p>
            <a:r>
              <a:rPr lang="en-US" sz="1200" b="1" dirty="0"/>
              <a:t>    </a:t>
            </a:r>
            <a:r>
              <a:rPr lang="en-US" sz="1200" b="1" dirty="0" err="1"/>
              <a:t>time_span</a:t>
            </a:r>
            <a:r>
              <a:rPr lang="en-US" sz="1200" b="1" dirty="0"/>
              <a:t> = </a:t>
            </a:r>
            <a:r>
              <a:rPr lang="en-US" sz="1200" b="1" dirty="0" err="1"/>
              <a:t>end_time</a:t>
            </a:r>
            <a:r>
              <a:rPr lang="en-US" sz="1200" b="1" dirty="0"/>
              <a:t> - </a:t>
            </a:r>
            <a:r>
              <a:rPr lang="en-US" sz="1200" b="1" dirty="0" err="1"/>
              <a:t>start_time</a:t>
            </a:r>
            <a:endParaRPr lang="en-US" sz="1200" b="1" dirty="0"/>
          </a:p>
          <a:p>
            <a:r>
              <a:rPr lang="en-US" sz="1200" dirty="0"/>
              <a:t>    print(</a:t>
            </a:r>
            <a:r>
              <a:rPr lang="en-US" sz="1200" dirty="0" err="1"/>
              <a:t>time_span</a:t>
            </a:r>
            <a:r>
              <a:rPr lang="en-US" sz="1200" dirty="0"/>
              <a:t>, 'seconds')</a:t>
            </a:r>
          </a:p>
          <a:p>
            <a:r>
              <a:rPr lang="en-US" sz="1200" dirty="0"/>
              <a:t>    print(</a:t>
            </a:r>
            <a:r>
              <a:rPr lang="en-US" sz="1200" dirty="0" err="1"/>
              <a:t>time_span</a:t>
            </a:r>
            <a:r>
              <a:rPr lang="en-US" sz="1200" dirty="0"/>
              <a:t> * 1000, 'milliseconds') </a:t>
            </a:r>
          </a:p>
          <a:p>
            <a:r>
              <a:rPr lang="en-US" sz="1200" dirty="0"/>
              <a:t>     </a:t>
            </a:r>
          </a:p>
          <a:p>
            <a:r>
              <a:rPr lang="en-US" sz="1200" dirty="0"/>
              <a:t>main()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36DDF-3915-47A5-9CA2-503DD8565E33}"/>
              </a:ext>
            </a:extLst>
          </p:cNvPr>
          <p:cNvSpPr txBox="1"/>
          <p:nvPr/>
        </p:nvSpPr>
        <p:spPr>
          <a:xfrm>
            <a:off x="6438900" y="1310189"/>
            <a:ext cx="2834830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highlight>
                  <a:srgbClr val="EFE5F7"/>
                </a:highlight>
              </a:rPr>
              <a:t>import time</a:t>
            </a:r>
          </a:p>
          <a:p>
            <a:endParaRPr lang="en-US" sz="1200" dirty="0"/>
          </a:p>
          <a:p>
            <a:r>
              <a:rPr lang="en-US" sz="1200" dirty="0"/>
              <a:t>def main():</a:t>
            </a:r>
          </a:p>
          <a:p>
            <a:endParaRPr lang="en-US" sz="1200" dirty="0"/>
          </a:p>
          <a:p>
            <a:r>
              <a:rPr lang="en-US" sz="1200" dirty="0"/>
              <a:t>    students = [['Bob', 'MIS', 20, 91.3],</a:t>
            </a:r>
          </a:p>
          <a:p>
            <a:r>
              <a:rPr lang="en-US" sz="1200" dirty="0"/>
              <a:t>                ['Sue', 'ACC',19, 89.6],</a:t>
            </a:r>
          </a:p>
          <a:p>
            <a:r>
              <a:rPr lang="en-US" sz="1200" dirty="0"/>
              <a:t>                ['John', 'FIN', 22, 82.8],</a:t>
            </a:r>
          </a:p>
          <a:p>
            <a:r>
              <a:rPr lang="en-US" sz="1200" dirty="0"/>
              <a:t>                ['Jen', 'MIS', 21, 100.0]]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b="1" dirty="0" err="1">
                <a:highlight>
                  <a:srgbClr val="EFE5F7"/>
                </a:highlight>
              </a:rPr>
              <a:t>start_time</a:t>
            </a:r>
            <a:r>
              <a:rPr lang="en-US" sz="1200" b="1" dirty="0">
                <a:highlight>
                  <a:srgbClr val="EFE5F7"/>
                </a:highlight>
              </a:rPr>
              <a:t> = </a:t>
            </a:r>
            <a:r>
              <a:rPr lang="en-US" sz="1200" b="1" dirty="0" err="1">
                <a:highlight>
                  <a:srgbClr val="EFE5F7"/>
                </a:highlight>
              </a:rPr>
              <a:t>time.time</a:t>
            </a:r>
            <a:r>
              <a:rPr lang="en-US" sz="1200" b="1" dirty="0">
                <a:highlight>
                  <a:srgbClr val="EFE5F7"/>
                </a:highlight>
              </a:rPr>
              <a:t>()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  for </a:t>
            </a:r>
            <a:r>
              <a:rPr lang="en-US" sz="1200" dirty="0" err="1"/>
              <a:t>i</a:t>
            </a:r>
            <a:r>
              <a:rPr lang="en-US" sz="1200" dirty="0"/>
              <a:t> in range(0, </a:t>
            </a:r>
            <a:r>
              <a:rPr lang="en-US" sz="1200" dirty="0" err="1"/>
              <a:t>len</a:t>
            </a:r>
            <a:r>
              <a:rPr lang="en-US" sz="1200" dirty="0"/>
              <a:t>(students)):</a:t>
            </a:r>
          </a:p>
          <a:p>
            <a:r>
              <a:rPr lang="en-US" sz="1200" dirty="0"/>
              <a:t>        for j in range(0, </a:t>
            </a:r>
            <a:r>
              <a:rPr lang="en-US" sz="1200" dirty="0" err="1"/>
              <a:t>len</a:t>
            </a:r>
            <a:r>
              <a:rPr lang="en-US" sz="1200" dirty="0"/>
              <a:t>(students[</a:t>
            </a:r>
            <a:r>
              <a:rPr lang="en-US" sz="1200" dirty="0" err="1"/>
              <a:t>i</a:t>
            </a:r>
            <a:r>
              <a:rPr lang="en-US" sz="1200" dirty="0"/>
              <a:t>])):</a:t>
            </a:r>
          </a:p>
          <a:p>
            <a:r>
              <a:rPr lang="en-US" sz="1200" dirty="0"/>
              <a:t>            print(students[</a:t>
            </a:r>
            <a:r>
              <a:rPr lang="en-US" sz="1200" dirty="0" err="1"/>
              <a:t>i</a:t>
            </a:r>
            <a:r>
              <a:rPr lang="en-US" sz="1200" dirty="0"/>
              <a:t>][j], end=' ')</a:t>
            </a:r>
          </a:p>
          <a:p>
            <a:r>
              <a:rPr lang="en-US" sz="1200" dirty="0"/>
              <a:t>        print()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</a:t>
            </a:r>
            <a:r>
              <a:rPr lang="en-US" sz="1200" b="1" dirty="0" err="1">
                <a:highlight>
                  <a:srgbClr val="EFE5F7"/>
                </a:highlight>
              </a:rPr>
              <a:t>end_time</a:t>
            </a:r>
            <a:r>
              <a:rPr lang="en-US" sz="1200" b="1" dirty="0">
                <a:highlight>
                  <a:srgbClr val="EFE5F7"/>
                </a:highlight>
              </a:rPr>
              <a:t> = </a:t>
            </a:r>
            <a:r>
              <a:rPr lang="en-US" sz="1200" b="1" dirty="0" err="1">
                <a:highlight>
                  <a:srgbClr val="EFE5F7"/>
                </a:highlight>
              </a:rPr>
              <a:t>time.time</a:t>
            </a:r>
            <a:r>
              <a:rPr lang="en-US" sz="1200" b="1" dirty="0">
                <a:highlight>
                  <a:srgbClr val="EFE5F7"/>
                </a:highlight>
              </a:rPr>
              <a:t>()</a:t>
            </a:r>
          </a:p>
          <a:p>
            <a:endParaRPr lang="en-US" sz="1200" b="1" dirty="0">
              <a:highlight>
                <a:srgbClr val="EFE5F7"/>
              </a:highlight>
            </a:endParaRPr>
          </a:p>
          <a:p>
            <a:r>
              <a:rPr lang="en-US" sz="1200" b="1" dirty="0"/>
              <a:t>    </a:t>
            </a:r>
            <a:r>
              <a:rPr lang="en-US" sz="1200" b="1" dirty="0" err="1"/>
              <a:t>time_span</a:t>
            </a:r>
            <a:r>
              <a:rPr lang="en-US" sz="1200" b="1" dirty="0"/>
              <a:t> = </a:t>
            </a:r>
            <a:r>
              <a:rPr lang="en-US" sz="1200" b="1" dirty="0" err="1"/>
              <a:t>end_time</a:t>
            </a:r>
            <a:r>
              <a:rPr lang="en-US" sz="1200" b="1" dirty="0"/>
              <a:t> - </a:t>
            </a:r>
            <a:r>
              <a:rPr lang="en-US" sz="1200" b="1" dirty="0" err="1"/>
              <a:t>start_time</a:t>
            </a:r>
            <a:endParaRPr lang="en-US" sz="1200" b="1" dirty="0"/>
          </a:p>
          <a:p>
            <a:r>
              <a:rPr lang="en-US" sz="1200" dirty="0"/>
              <a:t>    print(</a:t>
            </a:r>
            <a:r>
              <a:rPr lang="en-US" sz="1200" dirty="0" err="1"/>
              <a:t>time_span</a:t>
            </a:r>
            <a:r>
              <a:rPr lang="en-US" sz="1200" dirty="0"/>
              <a:t>, 'seconds')</a:t>
            </a:r>
          </a:p>
          <a:p>
            <a:r>
              <a:rPr lang="en-US" sz="1200" dirty="0"/>
              <a:t>    print(</a:t>
            </a:r>
            <a:r>
              <a:rPr lang="en-US" sz="1200" dirty="0" err="1"/>
              <a:t>time_span</a:t>
            </a:r>
            <a:r>
              <a:rPr lang="en-US" sz="1200" dirty="0"/>
              <a:t> * 1000, 'milliseconds') </a:t>
            </a:r>
          </a:p>
          <a:p>
            <a:r>
              <a:rPr lang="en-US" sz="1200" dirty="0"/>
              <a:t>     </a:t>
            </a:r>
          </a:p>
          <a:p>
            <a:r>
              <a:rPr lang="en-US" sz="1200" dirty="0"/>
              <a:t>main()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81F9A-B5E8-4E88-8722-F442CE411864}"/>
              </a:ext>
            </a:extLst>
          </p:cNvPr>
          <p:cNvSpPr txBox="1"/>
          <p:nvPr/>
        </p:nvSpPr>
        <p:spPr>
          <a:xfrm>
            <a:off x="3774440" y="5126712"/>
            <a:ext cx="2230932" cy="1384995"/>
          </a:xfrm>
          <a:custGeom>
            <a:avLst/>
            <a:gdLst>
              <a:gd name="connsiteX0" fmla="*/ 0 w 2230932"/>
              <a:gd name="connsiteY0" fmla="*/ 0 h 1384995"/>
              <a:gd name="connsiteX1" fmla="*/ 580042 w 2230932"/>
              <a:gd name="connsiteY1" fmla="*/ 0 h 1384995"/>
              <a:gd name="connsiteX2" fmla="*/ 1093157 w 2230932"/>
              <a:gd name="connsiteY2" fmla="*/ 0 h 1384995"/>
              <a:gd name="connsiteX3" fmla="*/ 1606271 w 2230932"/>
              <a:gd name="connsiteY3" fmla="*/ 0 h 1384995"/>
              <a:gd name="connsiteX4" fmla="*/ 2230932 w 2230932"/>
              <a:gd name="connsiteY4" fmla="*/ 0 h 1384995"/>
              <a:gd name="connsiteX5" fmla="*/ 2230932 w 2230932"/>
              <a:gd name="connsiteY5" fmla="*/ 461665 h 1384995"/>
              <a:gd name="connsiteX6" fmla="*/ 2230932 w 2230932"/>
              <a:gd name="connsiteY6" fmla="*/ 937180 h 1384995"/>
              <a:gd name="connsiteX7" fmla="*/ 2230932 w 2230932"/>
              <a:gd name="connsiteY7" fmla="*/ 1384995 h 1384995"/>
              <a:gd name="connsiteX8" fmla="*/ 1673199 w 2230932"/>
              <a:gd name="connsiteY8" fmla="*/ 1384995 h 1384995"/>
              <a:gd name="connsiteX9" fmla="*/ 1093157 w 2230932"/>
              <a:gd name="connsiteY9" fmla="*/ 1384995 h 1384995"/>
              <a:gd name="connsiteX10" fmla="*/ 490805 w 2230932"/>
              <a:gd name="connsiteY10" fmla="*/ 1384995 h 1384995"/>
              <a:gd name="connsiteX11" fmla="*/ 0 w 2230932"/>
              <a:gd name="connsiteY11" fmla="*/ 1384995 h 1384995"/>
              <a:gd name="connsiteX12" fmla="*/ 0 w 2230932"/>
              <a:gd name="connsiteY12" fmla="*/ 895630 h 1384995"/>
              <a:gd name="connsiteX13" fmla="*/ 0 w 2230932"/>
              <a:gd name="connsiteY13" fmla="*/ 475515 h 1384995"/>
              <a:gd name="connsiteX14" fmla="*/ 0 w 2230932"/>
              <a:gd name="connsiteY14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932" h="1384995" extrusionOk="0">
                <a:moveTo>
                  <a:pt x="0" y="0"/>
                </a:moveTo>
                <a:cubicBezTo>
                  <a:pt x="253963" y="-63784"/>
                  <a:pt x="353174" y="28860"/>
                  <a:pt x="580042" y="0"/>
                </a:cubicBezTo>
                <a:cubicBezTo>
                  <a:pt x="806910" y="-28860"/>
                  <a:pt x="965523" y="26697"/>
                  <a:pt x="1093157" y="0"/>
                </a:cubicBezTo>
                <a:cubicBezTo>
                  <a:pt x="1220791" y="-26697"/>
                  <a:pt x="1436529" y="55724"/>
                  <a:pt x="1606271" y="0"/>
                </a:cubicBezTo>
                <a:cubicBezTo>
                  <a:pt x="1776013" y="-55724"/>
                  <a:pt x="2104327" y="44831"/>
                  <a:pt x="2230932" y="0"/>
                </a:cubicBezTo>
                <a:cubicBezTo>
                  <a:pt x="2242269" y="171527"/>
                  <a:pt x="2185433" y="331271"/>
                  <a:pt x="2230932" y="461665"/>
                </a:cubicBezTo>
                <a:cubicBezTo>
                  <a:pt x="2276431" y="592060"/>
                  <a:pt x="2226684" y="774283"/>
                  <a:pt x="2230932" y="937180"/>
                </a:cubicBezTo>
                <a:cubicBezTo>
                  <a:pt x="2235180" y="1100077"/>
                  <a:pt x="2182421" y="1251675"/>
                  <a:pt x="2230932" y="1384995"/>
                </a:cubicBezTo>
                <a:cubicBezTo>
                  <a:pt x="2033377" y="1395457"/>
                  <a:pt x="1820490" y="1369038"/>
                  <a:pt x="1673199" y="1384995"/>
                </a:cubicBezTo>
                <a:cubicBezTo>
                  <a:pt x="1525908" y="1400952"/>
                  <a:pt x="1310429" y="1337844"/>
                  <a:pt x="1093157" y="1384995"/>
                </a:cubicBezTo>
                <a:cubicBezTo>
                  <a:pt x="875885" y="1432146"/>
                  <a:pt x="622288" y="1352441"/>
                  <a:pt x="490805" y="1384995"/>
                </a:cubicBezTo>
                <a:cubicBezTo>
                  <a:pt x="359322" y="1417549"/>
                  <a:pt x="167780" y="1356797"/>
                  <a:pt x="0" y="1384995"/>
                </a:cubicBezTo>
                <a:cubicBezTo>
                  <a:pt x="-12776" y="1285732"/>
                  <a:pt x="43594" y="1019396"/>
                  <a:pt x="0" y="895630"/>
                </a:cubicBezTo>
                <a:cubicBezTo>
                  <a:pt x="-43594" y="771864"/>
                  <a:pt x="24389" y="685146"/>
                  <a:pt x="0" y="475515"/>
                </a:cubicBezTo>
                <a:cubicBezTo>
                  <a:pt x="-24389" y="265885"/>
                  <a:pt x="46305" y="203362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6777013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Bob MIS 20 91.3 </a:t>
            </a:r>
          </a:p>
          <a:p>
            <a:r>
              <a:rPr lang="fr-FR" sz="1200" dirty="0"/>
              <a:t>Sue ACC 19 89.6 </a:t>
            </a:r>
          </a:p>
          <a:p>
            <a:r>
              <a:rPr lang="fr-FR" sz="1200" dirty="0"/>
              <a:t>John FIN 22 82.8 </a:t>
            </a:r>
          </a:p>
          <a:p>
            <a:r>
              <a:rPr lang="fr-FR" sz="1200" dirty="0"/>
              <a:t>Jen MIS 21 100.0 </a:t>
            </a:r>
          </a:p>
          <a:p>
            <a:endParaRPr lang="fr-FR" sz="1200" dirty="0"/>
          </a:p>
          <a:p>
            <a:r>
              <a:rPr lang="fr-FR" sz="1200" b="1" dirty="0">
                <a:solidFill>
                  <a:srgbClr val="C00000"/>
                </a:solidFill>
              </a:rPr>
              <a:t>0.0467381477355957 seconds</a:t>
            </a:r>
          </a:p>
          <a:p>
            <a:r>
              <a:rPr lang="fr-FR" sz="1200" b="1" dirty="0">
                <a:solidFill>
                  <a:srgbClr val="C00000"/>
                </a:solidFill>
              </a:rPr>
              <a:t>46.7381477355957 </a:t>
            </a:r>
            <a:r>
              <a:rPr lang="fr-FR" sz="1200" b="1" dirty="0" err="1">
                <a:solidFill>
                  <a:srgbClr val="C00000"/>
                </a:solidFill>
              </a:rPr>
              <a:t>milliseconds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0E821-517B-4512-9807-361044183AD5}"/>
              </a:ext>
            </a:extLst>
          </p:cNvPr>
          <p:cNvSpPr txBox="1"/>
          <p:nvPr/>
        </p:nvSpPr>
        <p:spPr>
          <a:xfrm>
            <a:off x="9372600" y="5126712"/>
            <a:ext cx="2388026" cy="1384995"/>
          </a:xfrm>
          <a:custGeom>
            <a:avLst/>
            <a:gdLst>
              <a:gd name="connsiteX0" fmla="*/ 0 w 2388026"/>
              <a:gd name="connsiteY0" fmla="*/ 0 h 1384995"/>
              <a:gd name="connsiteX1" fmla="*/ 597007 w 2388026"/>
              <a:gd name="connsiteY1" fmla="*/ 0 h 1384995"/>
              <a:gd name="connsiteX2" fmla="*/ 1170133 w 2388026"/>
              <a:gd name="connsiteY2" fmla="*/ 0 h 1384995"/>
              <a:gd name="connsiteX3" fmla="*/ 1719379 w 2388026"/>
              <a:gd name="connsiteY3" fmla="*/ 0 h 1384995"/>
              <a:gd name="connsiteX4" fmla="*/ 2388026 w 2388026"/>
              <a:gd name="connsiteY4" fmla="*/ 0 h 1384995"/>
              <a:gd name="connsiteX5" fmla="*/ 2388026 w 2388026"/>
              <a:gd name="connsiteY5" fmla="*/ 475515 h 1384995"/>
              <a:gd name="connsiteX6" fmla="*/ 2388026 w 2388026"/>
              <a:gd name="connsiteY6" fmla="*/ 923330 h 1384995"/>
              <a:gd name="connsiteX7" fmla="*/ 2388026 w 2388026"/>
              <a:gd name="connsiteY7" fmla="*/ 1384995 h 1384995"/>
              <a:gd name="connsiteX8" fmla="*/ 1791020 w 2388026"/>
              <a:gd name="connsiteY8" fmla="*/ 1384995 h 1384995"/>
              <a:gd name="connsiteX9" fmla="*/ 1241774 w 2388026"/>
              <a:gd name="connsiteY9" fmla="*/ 1384995 h 1384995"/>
              <a:gd name="connsiteX10" fmla="*/ 716408 w 2388026"/>
              <a:gd name="connsiteY10" fmla="*/ 1384995 h 1384995"/>
              <a:gd name="connsiteX11" fmla="*/ 0 w 2388026"/>
              <a:gd name="connsiteY11" fmla="*/ 1384995 h 1384995"/>
              <a:gd name="connsiteX12" fmla="*/ 0 w 2388026"/>
              <a:gd name="connsiteY12" fmla="*/ 964880 h 1384995"/>
              <a:gd name="connsiteX13" fmla="*/ 0 w 2388026"/>
              <a:gd name="connsiteY13" fmla="*/ 517065 h 1384995"/>
              <a:gd name="connsiteX14" fmla="*/ 0 w 2388026"/>
              <a:gd name="connsiteY14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88026" h="1384995" extrusionOk="0">
                <a:moveTo>
                  <a:pt x="0" y="0"/>
                </a:moveTo>
                <a:cubicBezTo>
                  <a:pt x="132147" y="-54208"/>
                  <a:pt x="323795" y="68371"/>
                  <a:pt x="597007" y="0"/>
                </a:cubicBezTo>
                <a:cubicBezTo>
                  <a:pt x="870219" y="-68371"/>
                  <a:pt x="908639" y="2266"/>
                  <a:pt x="1170133" y="0"/>
                </a:cubicBezTo>
                <a:cubicBezTo>
                  <a:pt x="1431627" y="-2266"/>
                  <a:pt x="1492158" y="14920"/>
                  <a:pt x="1719379" y="0"/>
                </a:cubicBezTo>
                <a:cubicBezTo>
                  <a:pt x="1946600" y="-14920"/>
                  <a:pt x="2177466" y="77691"/>
                  <a:pt x="2388026" y="0"/>
                </a:cubicBezTo>
                <a:cubicBezTo>
                  <a:pt x="2406456" y="107169"/>
                  <a:pt x="2374623" y="242709"/>
                  <a:pt x="2388026" y="475515"/>
                </a:cubicBezTo>
                <a:cubicBezTo>
                  <a:pt x="2401429" y="708322"/>
                  <a:pt x="2336631" y="833680"/>
                  <a:pt x="2388026" y="923330"/>
                </a:cubicBezTo>
                <a:cubicBezTo>
                  <a:pt x="2439421" y="1012980"/>
                  <a:pt x="2373058" y="1162736"/>
                  <a:pt x="2388026" y="1384995"/>
                </a:cubicBezTo>
                <a:cubicBezTo>
                  <a:pt x="2116974" y="1443248"/>
                  <a:pt x="1962354" y="1327141"/>
                  <a:pt x="1791020" y="1384995"/>
                </a:cubicBezTo>
                <a:cubicBezTo>
                  <a:pt x="1619686" y="1442849"/>
                  <a:pt x="1485931" y="1351946"/>
                  <a:pt x="1241774" y="1384995"/>
                </a:cubicBezTo>
                <a:cubicBezTo>
                  <a:pt x="997617" y="1418044"/>
                  <a:pt x="940726" y="1338254"/>
                  <a:pt x="716408" y="1384995"/>
                </a:cubicBezTo>
                <a:cubicBezTo>
                  <a:pt x="492090" y="1431736"/>
                  <a:pt x="337919" y="1318036"/>
                  <a:pt x="0" y="1384995"/>
                </a:cubicBezTo>
                <a:cubicBezTo>
                  <a:pt x="-20223" y="1291918"/>
                  <a:pt x="38268" y="1174722"/>
                  <a:pt x="0" y="964880"/>
                </a:cubicBezTo>
                <a:cubicBezTo>
                  <a:pt x="-38268" y="755039"/>
                  <a:pt x="45277" y="622189"/>
                  <a:pt x="0" y="517065"/>
                </a:cubicBezTo>
                <a:cubicBezTo>
                  <a:pt x="-45277" y="411942"/>
                  <a:pt x="37055" y="240102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44651959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Bob MIS 20 91.3 </a:t>
            </a:r>
          </a:p>
          <a:p>
            <a:r>
              <a:rPr lang="fr-FR" sz="1200" dirty="0"/>
              <a:t>Sue ACC 19 89.6 </a:t>
            </a:r>
          </a:p>
          <a:p>
            <a:r>
              <a:rPr lang="fr-FR" sz="1200" dirty="0"/>
              <a:t>John FIN 22 82.8 </a:t>
            </a:r>
          </a:p>
          <a:p>
            <a:r>
              <a:rPr lang="fr-FR" sz="1200" dirty="0"/>
              <a:t>Jen MIS 21 100.0 </a:t>
            </a:r>
          </a:p>
          <a:p>
            <a:endParaRPr lang="fr-FR" sz="1200" dirty="0"/>
          </a:p>
          <a:p>
            <a:r>
              <a:rPr lang="fr-FR" sz="1200" b="1" dirty="0">
                <a:solidFill>
                  <a:srgbClr val="C00000"/>
                </a:solidFill>
              </a:rPr>
              <a:t>0.12488555908203125 seconds</a:t>
            </a:r>
          </a:p>
          <a:p>
            <a:r>
              <a:rPr lang="fr-FR" sz="1200" b="1" dirty="0">
                <a:solidFill>
                  <a:srgbClr val="C00000"/>
                </a:solidFill>
              </a:rPr>
              <a:t>124.88555908203125 </a:t>
            </a:r>
            <a:r>
              <a:rPr lang="fr-FR" sz="1200" b="1" dirty="0" err="1">
                <a:solidFill>
                  <a:srgbClr val="C00000"/>
                </a:solidFill>
              </a:rPr>
              <a:t>milliseconds</a:t>
            </a:r>
            <a:endParaRPr lang="en-US" sz="1200" b="1" dirty="0">
              <a:solidFill>
                <a:srgbClr val="C0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F9D570-6EF5-46D8-AAC9-942DD2508EE9}"/>
              </a:ext>
            </a:extLst>
          </p:cNvPr>
          <p:cNvGrpSpPr/>
          <p:nvPr/>
        </p:nvGrpSpPr>
        <p:grpSpPr>
          <a:xfrm>
            <a:off x="3340100" y="3424575"/>
            <a:ext cx="3289301" cy="646331"/>
            <a:chOff x="3340100" y="3060700"/>
            <a:chExt cx="3289301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93DBD3-D700-4109-BE9A-4AF3E7B49006}"/>
                </a:ext>
              </a:extLst>
            </p:cNvPr>
            <p:cNvSpPr txBox="1"/>
            <p:nvPr/>
          </p:nvSpPr>
          <p:spPr>
            <a:xfrm>
              <a:off x="4114801" y="30607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C00000"/>
                  </a:solidFill>
                </a:rPr>
                <a:t>place mainline logic to test here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5C8A236-4A1D-4861-85B8-9B7EB5F4FD9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340100" y="3383866"/>
              <a:ext cx="774701" cy="273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E05061E-9CE9-49A6-B7F3-0F4363CC381C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5867401" y="3383866"/>
              <a:ext cx="762000" cy="28643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21A0DA9-B617-4237-A7BE-BB195B73E73B}"/>
              </a:ext>
            </a:extLst>
          </p:cNvPr>
          <p:cNvSpPr txBox="1"/>
          <p:nvPr/>
        </p:nvSpPr>
        <p:spPr>
          <a:xfrm>
            <a:off x="704193" y="830317"/>
            <a:ext cx="831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time module </a:t>
            </a:r>
            <a:r>
              <a:rPr lang="en-US" dirty="0"/>
              <a:t>has a </a:t>
            </a:r>
            <a:r>
              <a:rPr lang="en-US" b="1" dirty="0"/>
              <a:t>time()</a:t>
            </a:r>
            <a:r>
              <a:rPr lang="en-US" dirty="0"/>
              <a:t> function that can keep track of how long your code runs.</a:t>
            </a:r>
          </a:p>
        </p:txBody>
      </p:sp>
    </p:spTree>
    <p:extLst>
      <p:ext uri="{BB962C8B-B14F-4D97-AF65-F5344CB8AC3E}">
        <p14:creationId xmlns:p14="http://schemas.microsoft.com/office/powerpoint/2010/main" val="25823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3B254-CAF6-4100-8A3E-C6098903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2-Dimensional Lists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CA56A-EF1F-4F56-8C0C-9026A910A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Creating, Reading, and Updating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Working with “Parallel” Lists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C027BF-BCB8-4D2D-B878-68D7F803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3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23BD9C-FAB6-4683-8A3D-8B182FC9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2D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01895-8972-4733-9B67-DF89CC0026A7}"/>
              </a:ext>
            </a:extLst>
          </p:cNvPr>
          <p:cNvSpPr txBox="1"/>
          <p:nvPr/>
        </p:nvSpPr>
        <p:spPr>
          <a:xfrm>
            <a:off x="5006077" y="12525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B9CFA-24E9-4533-9AE0-79AB1B508AC0}"/>
              </a:ext>
            </a:extLst>
          </p:cNvPr>
          <p:cNvSpPr/>
          <p:nvPr/>
        </p:nvSpPr>
        <p:spPr>
          <a:xfrm>
            <a:off x="5006077" y="1368811"/>
            <a:ext cx="413004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latin typeface="Consolas" panose="020B0609020204030204" pitchFamily="49" charset="0"/>
              </a:rPr>
              <a:t> = [10, 20, 30]</a:t>
            </a:r>
            <a:endParaRPr lang="en-US" b="1" dirty="0">
              <a:solidFill>
                <a:srgbClr val="C00000"/>
              </a:solidFill>
              <a:highlight>
                <a:srgbClr val="EFE5F7"/>
              </a:highlight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B36E02-7A1B-40CB-AB7C-BA7C6AA209CF}"/>
              </a:ext>
            </a:extLst>
          </p:cNvPr>
          <p:cNvGrpSpPr/>
          <p:nvPr/>
        </p:nvGrpSpPr>
        <p:grpSpPr>
          <a:xfrm>
            <a:off x="604338" y="2258105"/>
            <a:ext cx="3163179" cy="2023768"/>
            <a:chOff x="840606" y="1283198"/>
            <a:chExt cx="2719704" cy="174003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668FB26-167C-4A41-9C85-4C7ED637B7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884"/>
            <a:stretch/>
          </p:blipFill>
          <p:spPr>
            <a:xfrm>
              <a:off x="1866765" y="1518285"/>
              <a:ext cx="1693545" cy="150495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1663A7-4AD7-4634-94E1-1EDA62A1D6D2}"/>
                </a:ext>
              </a:extLst>
            </p:cNvPr>
            <p:cNvSpPr txBox="1"/>
            <p:nvPr/>
          </p:nvSpPr>
          <p:spPr>
            <a:xfrm>
              <a:off x="876791" y="1283198"/>
              <a:ext cx="884845" cy="396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grades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8A4A1E-C88F-4BB0-93B3-DC41377AD5B8}"/>
                </a:ext>
              </a:extLst>
            </p:cNvPr>
            <p:cNvSpPr txBox="1"/>
            <p:nvPr/>
          </p:nvSpPr>
          <p:spPr>
            <a:xfrm>
              <a:off x="2251360" y="1372596"/>
              <a:ext cx="380677" cy="264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/>
                <a:t>Ex1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B678E0-F229-4A16-A0BC-9032C9D9CF05}"/>
                </a:ext>
              </a:extLst>
            </p:cNvPr>
            <p:cNvSpPr txBox="1"/>
            <p:nvPr/>
          </p:nvSpPr>
          <p:spPr>
            <a:xfrm>
              <a:off x="840606" y="2129649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Student 2 </a:t>
              </a:r>
              <a:r>
                <a:rPr lang="en-US" sz="1400" i="1" dirty="0">
                  <a:sym typeface="Wingdings" panose="05000000000000000000" pitchFamily="2" charset="2"/>
                </a:rPr>
                <a:t></a:t>
              </a:r>
              <a:endParaRPr lang="en-US" sz="1400" i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44E32F-A607-4362-9DE6-265C50586A34}"/>
                </a:ext>
              </a:extLst>
            </p:cNvPr>
            <p:cNvSpPr txBox="1"/>
            <p:nvPr/>
          </p:nvSpPr>
          <p:spPr>
            <a:xfrm>
              <a:off x="840606" y="2405098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Student 3 </a:t>
              </a:r>
              <a:r>
                <a:rPr lang="en-US" sz="1400" i="1" dirty="0">
                  <a:sym typeface="Wingdings" panose="05000000000000000000" pitchFamily="2" charset="2"/>
                </a:rPr>
                <a:t></a:t>
              </a:r>
              <a:endParaRPr lang="en-US" sz="1400" i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047484-1DD8-4494-A19F-A08F9697BBAA}"/>
                </a:ext>
              </a:extLst>
            </p:cNvPr>
            <p:cNvSpPr txBox="1"/>
            <p:nvPr/>
          </p:nvSpPr>
          <p:spPr>
            <a:xfrm>
              <a:off x="840606" y="1854200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Student 1 </a:t>
              </a:r>
              <a:r>
                <a:rPr lang="en-US" sz="1400" i="1" dirty="0">
                  <a:sym typeface="Wingdings" panose="05000000000000000000" pitchFamily="2" charset="2"/>
                </a:rPr>
                <a:t></a:t>
              </a:r>
              <a:endParaRPr lang="en-US" sz="1400" i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0B536D-5814-4A65-B119-CD1CA5862CCA}"/>
                </a:ext>
              </a:extLst>
            </p:cNvPr>
            <p:cNvSpPr txBox="1"/>
            <p:nvPr/>
          </p:nvSpPr>
          <p:spPr>
            <a:xfrm>
              <a:off x="2703480" y="1372596"/>
              <a:ext cx="380677" cy="264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/>
                <a:t>Ex2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3E469E-27E9-4CDD-A7E7-DD2494BE0825}"/>
                </a:ext>
              </a:extLst>
            </p:cNvPr>
            <p:cNvSpPr txBox="1"/>
            <p:nvPr/>
          </p:nvSpPr>
          <p:spPr>
            <a:xfrm>
              <a:off x="3125120" y="1372596"/>
              <a:ext cx="380677" cy="264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/>
                <a:t>Ex3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AF17584-3E7C-4E32-A619-750FFEA9CEE2}"/>
                </a:ext>
              </a:extLst>
            </p:cNvPr>
            <p:cNvSpPr txBox="1"/>
            <p:nvPr/>
          </p:nvSpPr>
          <p:spPr>
            <a:xfrm>
              <a:off x="840606" y="2680546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Student 4 </a:t>
              </a:r>
              <a:r>
                <a:rPr lang="en-US" sz="1400" i="1" dirty="0">
                  <a:sym typeface="Wingdings" panose="05000000000000000000" pitchFamily="2" charset="2"/>
                </a:rPr>
                <a:t></a:t>
              </a:r>
              <a:endParaRPr lang="en-US" sz="1400" i="1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D3FA1B-E59F-4E3F-BCDD-ECD47A2A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AD284-E250-4771-855C-48AB49CA0224}"/>
              </a:ext>
            </a:extLst>
          </p:cNvPr>
          <p:cNvSpPr txBox="1"/>
          <p:nvPr/>
        </p:nvSpPr>
        <p:spPr>
          <a:xfrm>
            <a:off x="4752077" y="990535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Create a 1D  List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4397A0-C3DA-446D-8A97-9995DF0088E9}"/>
              </a:ext>
            </a:extLst>
          </p:cNvPr>
          <p:cNvSpPr txBox="1"/>
          <p:nvPr/>
        </p:nvSpPr>
        <p:spPr>
          <a:xfrm>
            <a:off x="7670090" y="217237"/>
            <a:ext cx="416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“2D List” is also known as a “Nested List”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107874-9B52-4B3F-B22F-F3E65A4A36E8}"/>
              </a:ext>
            </a:extLst>
          </p:cNvPr>
          <p:cNvSpPr txBox="1"/>
          <p:nvPr/>
        </p:nvSpPr>
        <p:spPr>
          <a:xfrm>
            <a:off x="4752077" y="5196666"/>
            <a:ext cx="21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Preinitialize</a:t>
            </a:r>
            <a:r>
              <a:rPr lang="en-US" i="1" dirty="0"/>
              <a:t> a 2D List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ACF0394-997A-44C2-9316-BA1897712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968" y="5012284"/>
            <a:ext cx="1616199" cy="120984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F758C700-9668-4F24-992C-AE04813A38F8}"/>
              </a:ext>
            </a:extLst>
          </p:cNvPr>
          <p:cNvGrpSpPr/>
          <p:nvPr/>
        </p:nvGrpSpPr>
        <p:grpSpPr>
          <a:xfrm>
            <a:off x="5006077" y="5458687"/>
            <a:ext cx="3570365" cy="940920"/>
            <a:chOff x="5013434" y="5458687"/>
            <a:chExt cx="3570365" cy="94092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FAF46A-0237-4D39-B884-5C808EF04195}"/>
                </a:ext>
              </a:extLst>
            </p:cNvPr>
            <p:cNvSpPr txBox="1"/>
            <p:nvPr/>
          </p:nvSpPr>
          <p:spPr>
            <a:xfrm>
              <a:off x="5037607" y="5458687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B41933A-2E30-4EE9-9734-15DF15E127EC}"/>
                </a:ext>
              </a:extLst>
            </p:cNvPr>
            <p:cNvSpPr/>
            <p:nvPr/>
          </p:nvSpPr>
          <p:spPr>
            <a:xfrm>
              <a:off x="5013434" y="5574942"/>
              <a:ext cx="3570365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grades </a:t>
              </a:r>
              <a:r>
                <a:rPr lang="en-US" b="1" dirty="0">
                  <a:latin typeface="Consolas" panose="020B0609020204030204" pitchFamily="49" charset="0"/>
                </a:rPr>
                <a:t>= </a:t>
              </a:r>
              <a:r>
                <a:rPr lang="en-US" b="1" dirty="0">
                  <a:solidFill>
                    <a:srgbClr val="7030A0"/>
                  </a:solidFill>
                  <a:highlight>
                    <a:srgbClr val="E5E5FF"/>
                  </a:highlight>
                  <a:latin typeface="Consolas" panose="020B0609020204030204" pitchFamily="49" charset="0"/>
                </a:rPr>
                <a:t>[</a:t>
              </a:r>
              <a:r>
                <a:rPr lang="en-US" b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highlight>
                    <a:srgbClr val="FFF2CC"/>
                  </a:highlight>
                  <a:latin typeface="Consolas" panose="020B0609020204030204" pitchFamily="49" charset="0"/>
                </a:rPr>
                <a:t>[0]*3</a:t>
              </a:r>
              <a:r>
                <a:rPr lang="en-US" b="1" dirty="0"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7030A0"/>
                  </a:solidFill>
                  <a:highlight>
                    <a:srgbClr val="E5E5FF"/>
                  </a:highlight>
                  <a:latin typeface="Consolas" panose="020B0609020204030204" pitchFamily="49" charset="0"/>
                </a:rPr>
                <a:t>]</a:t>
              </a:r>
              <a:r>
                <a:rPr lang="en-US" b="1" dirty="0">
                  <a:latin typeface="Consolas" panose="020B0609020204030204" pitchFamily="49" charset="0"/>
                </a:rPr>
                <a:t>*4</a:t>
              </a:r>
              <a:endParaRPr lang="en-US" b="1" dirty="0">
                <a:highlight>
                  <a:srgbClr val="EFE5F7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7908C5C-5157-4CEC-B783-5B70C1A2C90E}"/>
                </a:ext>
              </a:extLst>
            </p:cNvPr>
            <p:cNvSpPr txBox="1"/>
            <p:nvPr/>
          </p:nvSpPr>
          <p:spPr>
            <a:xfrm>
              <a:off x="6375825" y="6091830"/>
              <a:ext cx="975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3 columns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DD8A82C-EB68-40F1-AD71-67B5180DECDF}"/>
                </a:ext>
              </a:extLst>
            </p:cNvPr>
            <p:cNvSpPr txBox="1"/>
            <p:nvPr/>
          </p:nvSpPr>
          <p:spPr>
            <a:xfrm>
              <a:off x="7328461" y="6091830"/>
              <a:ext cx="975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4 rows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023105B-633D-498E-83AE-ED117705A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171" y="5929163"/>
              <a:ext cx="0" cy="1839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8AB37E39-BA95-4E59-8F2B-DF68D8B638BC}"/>
                </a:ext>
              </a:extLst>
            </p:cNvPr>
            <p:cNvSpPr/>
            <p:nvPr/>
          </p:nvSpPr>
          <p:spPr>
            <a:xfrm rot="5400000">
              <a:off x="6703995" y="5741473"/>
              <a:ext cx="182882" cy="558263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F6FACD5-B146-4D56-BA78-BE9E508B6F75}"/>
              </a:ext>
            </a:extLst>
          </p:cNvPr>
          <p:cNvSpPr txBox="1"/>
          <p:nvPr/>
        </p:nvSpPr>
        <p:spPr>
          <a:xfrm>
            <a:off x="5023723" y="273362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7E7D7-8018-4BAD-A03A-480C882FCEF8}"/>
              </a:ext>
            </a:extLst>
          </p:cNvPr>
          <p:cNvSpPr/>
          <p:nvPr/>
        </p:nvSpPr>
        <p:spPr>
          <a:xfrm>
            <a:off x="5006077" y="2849880"/>
            <a:ext cx="4130040" cy="12003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grades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00000"/>
                </a:solidFill>
                <a:highlight>
                  <a:srgbClr val="EFE5F7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[90, 80, 90],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[100,70, 95],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[70, 95, 95],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[80, 80, 100] </a:t>
            </a:r>
            <a:r>
              <a:rPr lang="en-US" b="1" dirty="0">
                <a:solidFill>
                  <a:srgbClr val="C00000"/>
                </a:solidFill>
                <a:highlight>
                  <a:srgbClr val="EFE5F7"/>
                </a:highligh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1B5538-F48E-4C9F-8079-FD927CA03E28}"/>
              </a:ext>
            </a:extLst>
          </p:cNvPr>
          <p:cNvSpPr txBox="1"/>
          <p:nvPr/>
        </p:nvSpPr>
        <p:spPr>
          <a:xfrm>
            <a:off x="4752077" y="2471604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Create a 2D  List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35EAA60-2600-48EF-8DF7-5C7E92BDDBDE}"/>
              </a:ext>
            </a:extLst>
          </p:cNvPr>
          <p:cNvGrpSpPr/>
          <p:nvPr/>
        </p:nvGrpSpPr>
        <p:grpSpPr>
          <a:xfrm>
            <a:off x="8607663" y="2918645"/>
            <a:ext cx="2428240" cy="304800"/>
            <a:chOff x="8432800" y="1838961"/>
            <a:chExt cx="2428240" cy="304800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716971E-1112-4395-B6EA-4A04BBB15A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2800" y="1991361"/>
              <a:ext cx="3048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96D3DF-DBA3-487E-9E62-FCAE9A78CF78}"/>
                </a:ext>
              </a:extLst>
            </p:cNvPr>
            <p:cNvSpPr txBox="1"/>
            <p:nvPr/>
          </p:nvSpPr>
          <p:spPr>
            <a:xfrm>
              <a:off x="8717281" y="1838961"/>
              <a:ext cx="2143759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Don’t forget the commas!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9F4DA96-BB20-47F2-965C-C5CD8E240923}"/>
              </a:ext>
            </a:extLst>
          </p:cNvPr>
          <p:cNvSpPr txBox="1"/>
          <p:nvPr/>
        </p:nvSpPr>
        <p:spPr>
          <a:xfrm>
            <a:off x="5697907" y="4074283"/>
            <a:ext cx="316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4 Rows – representing 4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3 Columns – representing 3 Exams</a:t>
            </a:r>
          </a:p>
        </p:txBody>
      </p:sp>
    </p:spTree>
    <p:extLst>
      <p:ext uri="{BB962C8B-B14F-4D97-AF65-F5344CB8AC3E}">
        <p14:creationId xmlns:p14="http://schemas.microsoft.com/office/powerpoint/2010/main" val="366700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6E50-587E-40A9-801F-D5D172B4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2D List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20BAC8-62A1-40FB-A6E6-E427BCFC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2C671-1683-4A1D-BC30-7AF835EF00FE}"/>
              </a:ext>
            </a:extLst>
          </p:cNvPr>
          <p:cNvSpPr txBox="1"/>
          <p:nvPr/>
        </p:nvSpPr>
        <p:spPr>
          <a:xfrm>
            <a:off x="2038833" y="35217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D430-0283-48C9-AEB2-5810DDDEED03}"/>
              </a:ext>
            </a:extLst>
          </p:cNvPr>
          <p:cNvSpPr/>
          <p:nvPr/>
        </p:nvSpPr>
        <p:spPr>
          <a:xfrm>
            <a:off x="5380278" y="2728737"/>
            <a:ext cx="5024963" cy="12003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students = [['Bob', 'MIS', 20, 91.3],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['Sue', 'ACC',19, 89.6],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['John', 'FIN', 22, 82.8],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['Jen', 'MIS', 21, 100.0]]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F3585-0DD3-4C70-9E56-01A63286A2E0}"/>
              </a:ext>
            </a:extLst>
          </p:cNvPr>
          <p:cNvSpPr txBox="1"/>
          <p:nvPr/>
        </p:nvSpPr>
        <p:spPr>
          <a:xfrm>
            <a:off x="2240047" y="2110605"/>
            <a:ext cx="100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students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F0F724-D04C-4EC8-BE84-AC1B3C4DF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79" y="2555656"/>
            <a:ext cx="2505075" cy="1400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630ED6-B1CD-4E38-989F-E7D9978EC0DD}"/>
              </a:ext>
            </a:extLst>
          </p:cNvPr>
          <p:cNvSpPr txBox="1"/>
          <p:nvPr/>
        </p:nvSpPr>
        <p:spPr>
          <a:xfrm>
            <a:off x="1145628" y="1156138"/>
            <a:ext cx="5596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2D Lists can also contain mixed Data Types</a:t>
            </a:r>
          </a:p>
        </p:txBody>
      </p:sp>
    </p:spTree>
    <p:extLst>
      <p:ext uri="{BB962C8B-B14F-4D97-AF65-F5344CB8AC3E}">
        <p14:creationId xmlns:p14="http://schemas.microsoft.com/office/powerpoint/2010/main" val="274737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AEEF-2C5F-400B-BECB-100EBA34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a 2D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939CC-8EC6-4F4B-B61B-B350C121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D24CCE-6921-4D14-94A4-F6E9A2FAE23E}"/>
              </a:ext>
            </a:extLst>
          </p:cNvPr>
          <p:cNvGrpSpPr/>
          <p:nvPr/>
        </p:nvGrpSpPr>
        <p:grpSpPr>
          <a:xfrm>
            <a:off x="4351559" y="4224727"/>
            <a:ext cx="6486491" cy="369332"/>
            <a:chOff x="4364389" y="3420949"/>
            <a:chExt cx="6486491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6FEDEF-39FB-418B-9740-93431439C9D1}"/>
                </a:ext>
              </a:extLst>
            </p:cNvPr>
            <p:cNvSpPr/>
            <p:nvPr/>
          </p:nvSpPr>
          <p:spPr>
            <a:xfrm>
              <a:off x="6448925" y="3465608"/>
              <a:ext cx="4401955" cy="307777"/>
            </a:xfrm>
            <a:custGeom>
              <a:avLst/>
              <a:gdLst>
                <a:gd name="connsiteX0" fmla="*/ 0 w 4401955"/>
                <a:gd name="connsiteY0" fmla="*/ 0 h 307777"/>
                <a:gd name="connsiteX1" fmla="*/ 638283 w 4401955"/>
                <a:gd name="connsiteY1" fmla="*/ 0 h 307777"/>
                <a:gd name="connsiteX2" fmla="*/ 1144508 w 4401955"/>
                <a:gd name="connsiteY2" fmla="*/ 0 h 307777"/>
                <a:gd name="connsiteX3" fmla="*/ 1562694 w 4401955"/>
                <a:gd name="connsiteY3" fmla="*/ 0 h 307777"/>
                <a:gd name="connsiteX4" fmla="*/ 1980880 w 4401955"/>
                <a:gd name="connsiteY4" fmla="*/ 0 h 307777"/>
                <a:gd name="connsiteX5" fmla="*/ 2443085 w 4401955"/>
                <a:gd name="connsiteY5" fmla="*/ 0 h 307777"/>
                <a:gd name="connsiteX6" fmla="*/ 2861271 w 4401955"/>
                <a:gd name="connsiteY6" fmla="*/ 0 h 307777"/>
                <a:gd name="connsiteX7" fmla="*/ 3411515 w 4401955"/>
                <a:gd name="connsiteY7" fmla="*/ 0 h 307777"/>
                <a:gd name="connsiteX8" fmla="*/ 3873720 w 4401955"/>
                <a:gd name="connsiteY8" fmla="*/ 0 h 307777"/>
                <a:gd name="connsiteX9" fmla="*/ 4401955 w 4401955"/>
                <a:gd name="connsiteY9" fmla="*/ 0 h 307777"/>
                <a:gd name="connsiteX10" fmla="*/ 4401955 w 4401955"/>
                <a:gd name="connsiteY10" fmla="*/ 307777 h 307777"/>
                <a:gd name="connsiteX11" fmla="*/ 3807691 w 4401955"/>
                <a:gd name="connsiteY11" fmla="*/ 307777 h 307777"/>
                <a:gd name="connsiteX12" fmla="*/ 3213427 w 4401955"/>
                <a:gd name="connsiteY12" fmla="*/ 307777 h 307777"/>
                <a:gd name="connsiteX13" fmla="*/ 2751222 w 4401955"/>
                <a:gd name="connsiteY13" fmla="*/ 307777 h 307777"/>
                <a:gd name="connsiteX14" fmla="*/ 2112938 w 4401955"/>
                <a:gd name="connsiteY14" fmla="*/ 307777 h 307777"/>
                <a:gd name="connsiteX15" fmla="*/ 1606714 w 4401955"/>
                <a:gd name="connsiteY15" fmla="*/ 307777 h 307777"/>
                <a:gd name="connsiteX16" fmla="*/ 1056469 w 4401955"/>
                <a:gd name="connsiteY16" fmla="*/ 307777 h 307777"/>
                <a:gd name="connsiteX17" fmla="*/ 506225 w 4401955"/>
                <a:gd name="connsiteY17" fmla="*/ 307777 h 307777"/>
                <a:gd name="connsiteX18" fmla="*/ 0 w 4401955"/>
                <a:gd name="connsiteY18" fmla="*/ 307777 h 307777"/>
                <a:gd name="connsiteX19" fmla="*/ 0 w 4401955"/>
                <a:gd name="connsiteY19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401955" h="307777" fill="none" extrusionOk="0">
                  <a:moveTo>
                    <a:pt x="0" y="0"/>
                  </a:moveTo>
                  <a:cubicBezTo>
                    <a:pt x="197660" y="-31996"/>
                    <a:pt x="420192" y="71713"/>
                    <a:pt x="638283" y="0"/>
                  </a:cubicBezTo>
                  <a:cubicBezTo>
                    <a:pt x="856374" y="-71713"/>
                    <a:pt x="1027616" y="42697"/>
                    <a:pt x="1144508" y="0"/>
                  </a:cubicBezTo>
                  <a:cubicBezTo>
                    <a:pt x="1261401" y="-42697"/>
                    <a:pt x="1365881" y="22524"/>
                    <a:pt x="1562694" y="0"/>
                  </a:cubicBezTo>
                  <a:cubicBezTo>
                    <a:pt x="1759507" y="-22524"/>
                    <a:pt x="1812138" y="898"/>
                    <a:pt x="1980880" y="0"/>
                  </a:cubicBezTo>
                  <a:cubicBezTo>
                    <a:pt x="2149622" y="-898"/>
                    <a:pt x="2337094" y="15623"/>
                    <a:pt x="2443085" y="0"/>
                  </a:cubicBezTo>
                  <a:cubicBezTo>
                    <a:pt x="2549077" y="-15623"/>
                    <a:pt x="2740329" y="9202"/>
                    <a:pt x="2861271" y="0"/>
                  </a:cubicBezTo>
                  <a:cubicBezTo>
                    <a:pt x="2982213" y="-9202"/>
                    <a:pt x="3271375" y="28424"/>
                    <a:pt x="3411515" y="0"/>
                  </a:cubicBezTo>
                  <a:cubicBezTo>
                    <a:pt x="3551655" y="-28424"/>
                    <a:pt x="3649911" y="37975"/>
                    <a:pt x="3873720" y="0"/>
                  </a:cubicBezTo>
                  <a:cubicBezTo>
                    <a:pt x="4097529" y="-37975"/>
                    <a:pt x="4272745" y="36595"/>
                    <a:pt x="4401955" y="0"/>
                  </a:cubicBezTo>
                  <a:cubicBezTo>
                    <a:pt x="4415256" y="143367"/>
                    <a:pt x="4374118" y="203911"/>
                    <a:pt x="4401955" y="307777"/>
                  </a:cubicBezTo>
                  <a:cubicBezTo>
                    <a:pt x="4255762" y="346966"/>
                    <a:pt x="3997472" y="268358"/>
                    <a:pt x="3807691" y="307777"/>
                  </a:cubicBezTo>
                  <a:cubicBezTo>
                    <a:pt x="3617910" y="347196"/>
                    <a:pt x="3360042" y="296808"/>
                    <a:pt x="3213427" y="307777"/>
                  </a:cubicBezTo>
                  <a:cubicBezTo>
                    <a:pt x="3066812" y="318746"/>
                    <a:pt x="2904002" y="267024"/>
                    <a:pt x="2751222" y="307777"/>
                  </a:cubicBezTo>
                  <a:cubicBezTo>
                    <a:pt x="2598442" y="348530"/>
                    <a:pt x="2319379" y="280256"/>
                    <a:pt x="2112938" y="307777"/>
                  </a:cubicBezTo>
                  <a:cubicBezTo>
                    <a:pt x="1906497" y="335298"/>
                    <a:pt x="1776667" y="296290"/>
                    <a:pt x="1606714" y="307777"/>
                  </a:cubicBezTo>
                  <a:cubicBezTo>
                    <a:pt x="1436761" y="319264"/>
                    <a:pt x="1270084" y="289124"/>
                    <a:pt x="1056469" y="307777"/>
                  </a:cubicBezTo>
                  <a:cubicBezTo>
                    <a:pt x="842854" y="326430"/>
                    <a:pt x="735575" y="273997"/>
                    <a:pt x="506225" y="307777"/>
                  </a:cubicBezTo>
                  <a:cubicBezTo>
                    <a:pt x="276875" y="341557"/>
                    <a:pt x="241186" y="290523"/>
                    <a:pt x="0" y="307777"/>
                  </a:cubicBezTo>
                  <a:cubicBezTo>
                    <a:pt x="-3949" y="224106"/>
                    <a:pt x="9489" y="99326"/>
                    <a:pt x="0" y="0"/>
                  </a:cubicBezTo>
                  <a:close/>
                </a:path>
                <a:path w="4401955" h="307777" stroke="0" extrusionOk="0">
                  <a:moveTo>
                    <a:pt x="0" y="0"/>
                  </a:moveTo>
                  <a:cubicBezTo>
                    <a:pt x="179800" y="-41185"/>
                    <a:pt x="278027" y="32727"/>
                    <a:pt x="418186" y="0"/>
                  </a:cubicBezTo>
                  <a:cubicBezTo>
                    <a:pt x="558345" y="-32727"/>
                    <a:pt x="875174" y="22652"/>
                    <a:pt x="1012450" y="0"/>
                  </a:cubicBezTo>
                  <a:cubicBezTo>
                    <a:pt x="1149726" y="-22652"/>
                    <a:pt x="1250785" y="16418"/>
                    <a:pt x="1430635" y="0"/>
                  </a:cubicBezTo>
                  <a:cubicBezTo>
                    <a:pt x="1610485" y="-16418"/>
                    <a:pt x="1926159" y="41073"/>
                    <a:pt x="2068919" y="0"/>
                  </a:cubicBezTo>
                  <a:cubicBezTo>
                    <a:pt x="2211679" y="-41073"/>
                    <a:pt x="2284206" y="6560"/>
                    <a:pt x="2487105" y="0"/>
                  </a:cubicBezTo>
                  <a:cubicBezTo>
                    <a:pt x="2690004" y="-6560"/>
                    <a:pt x="2943741" y="60369"/>
                    <a:pt x="3081369" y="0"/>
                  </a:cubicBezTo>
                  <a:cubicBezTo>
                    <a:pt x="3218997" y="-60369"/>
                    <a:pt x="3376739" y="44462"/>
                    <a:pt x="3587593" y="0"/>
                  </a:cubicBezTo>
                  <a:cubicBezTo>
                    <a:pt x="3798447" y="-44462"/>
                    <a:pt x="4134280" y="12398"/>
                    <a:pt x="4401955" y="0"/>
                  </a:cubicBezTo>
                  <a:cubicBezTo>
                    <a:pt x="4430318" y="62232"/>
                    <a:pt x="4393715" y="230610"/>
                    <a:pt x="4401955" y="307777"/>
                  </a:cubicBezTo>
                  <a:cubicBezTo>
                    <a:pt x="4221125" y="309130"/>
                    <a:pt x="3976710" y="258830"/>
                    <a:pt x="3807691" y="307777"/>
                  </a:cubicBezTo>
                  <a:cubicBezTo>
                    <a:pt x="3638672" y="356724"/>
                    <a:pt x="3379237" y="295120"/>
                    <a:pt x="3257447" y="307777"/>
                  </a:cubicBezTo>
                  <a:cubicBezTo>
                    <a:pt x="3135657" y="320434"/>
                    <a:pt x="2862400" y="245784"/>
                    <a:pt x="2619163" y="307777"/>
                  </a:cubicBezTo>
                  <a:cubicBezTo>
                    <a:pt x="2375926" y="369770"/>
                    <a:pt x="2204505" y="278143"/>
                    <a:pt x="2068919" y="307777"/>
                  </a:cubicBezTo>
                  <a:cubicBezTo>
                    <a:pt x="1933333" y="337411"/>
                    <a:pt x="1781578" y="275951"/>
                    <a:pt x="1562694" y="307777"/>
                  </a:cubicBezTo>
                  <a:cubicBezTo>
                    <a:pt x="1343811" y="339603"/>
                    <a:pt x="1223772" y="282754"/>
                    <a:pt x="924411" y="307777"/>
                  </a:cubicBezTo>
                  <a:cubicBezTo>
                    <a:pt x="625050" y="332800"/>
                    <a:pt x="265205" y="260162"/>
                    <a:pt x="0" y="307777"/>
                  </a:cubicBezTo>
                  <a:cubicBezTo>
                    <a:pt x="-19667" y="184863"/>
                    <a:pt x="12234" y="133252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933938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[[99, 88, 99], [110, 77, 104], [77, 104, 104], [88, 88, 110]]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0D494D-CA95-462D-97B0-CFEF4863B3BB}"/>
                </a:ext>
              </a:extLst>
            </p:cNvPr>
            <p:cNvSpPr/>
            <p:nvPr/>
          </p:nvSpPr>
          <p:spPr>
            <a:xfrm>
              <a:off x="4364389" y="3420949"/>
              <a:ext cx="1741772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print(</a:t>
              </a:r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grades</a:t>
              </a:r>
              <a:r>
                <a:rPr lang="en-US" dirty="0"/>
                <a:t>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D1C4FB-7EF4-4204-864C-8C8F64990043}"/>
              </a:ext>
            </a:extLst>
          </p:cNvPr>
          <p:cNvSpPr txBox="1"/>
          <p:nvPr/>
        </p:nvSpPr>
        <p:spPr>
          <a:xfrm>
            <a:off x="4097559" y="3861938"/>
            <a:ext cx="423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Display the list </a:t>
            </a:r>
            <a:r>
              <a:rPr lang="en-US" sz="1600" i="1" dirty="0">
                <a:solidFill>
                  <a:srgbClr val="FF0000"/>
                </a:solidFill>
              </a:rPr>
              <a:t>(as is – this is not user-friendly!)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E05C2-17E1-4F4C-9ADA-A90544A6FB4C}"/>
              </a:ext>
            </a:extLst>
          </p:cNvPr>
          <p:cNvSpPr txBox="1"/>
          <p:nvPr/>
        </p:nvSpPr>
        <p:spPr>
          <a:xfrm>
            <a:off x="4097559" y="5202006"/>
            <a:ext cx="34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Determine the # of rows &amp; columns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9C836D-9745-485B-896E-EFB1E4E9E776}"/>
              </a:ext>
            </a:extLst>
          </p:cNvPr>
          <p:cNvGrpSpPr/>
          <p:nvPr/>
        </p:nvGrpSpPr>
        <p:grpSpPr>
          <a:xfrm>
            <a:off x="4351559" y="5539641"/>
            <a:ext cx="6849591" cy="888047"/>
            <a:chOff x="5090160" y="5092515"/>
            <a:chExt cx="6849591" cy="88804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E9A9D9-1486-4763-878A-76547C7BC06C}"/>
                </a:ext>
              </a:extLst>
            </p:cNvPr>
            <p:cNvGrpSpPr/>
            <p:nvPr/>
          </p:nvGrpSpPr>
          <p:grpSpPr>
            <a:xfrm>
              <a:off x="8534400" y="5672785"/>
              <a:ext cx="3405351" cy="307777"/>
              <a:chOff x="8321040" y="1639265"/>
              <a:chExt cx="3405351" cy="307777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602CD2D-861B-46DE-B6D8-D37715FEE8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21040" y="1673598"/>
                <a:ext cx="325821" cy="10510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16C185-BD1D-48AE-9D73-B393C9797D85}"/>
                  </a:ext>
                </a:extLst>
              </p:cNvPr>
              <p:cNvSpPr txBox="1"/>
              <p:nvPr/>
            </p:nvSpPr>
            <p:spPr>
              <a:xfrm>
                <a:off x="8612177" y="1639265"/>
                <a:ext cx="31142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The 0 subscript references the 1</a:t>
                </a:r>
                <a:r>
                  <a:rPr lang="en-US" sz="1400" baseline="30000" dirty="0">
                    <a:solidFill>
                      <a:srgbClr val="C00000"/>
                    </a:solidFill>
                  </a:rPr>
                  <a:t>st</a:t>
                </a:r>
                <a:r>
                  <a:rPr lang="en-US" sz="1400" dirty="0">
                    <a:solidFill>
                      <a:srgbClr val="C00000"/>
                    </a:solidFill>
                  </a:rPr>
                  <a:t> row!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25FD51-5453-4B84-B27C-67C45AA3547D}"/>
                </a:ext>
              </a:extLst>
            </p:cNvPr>
            <p:cNvGrpSpPr/>
            <p:nvPr/>
          </p:nvGrpSpPr>
          <p:grpSpPr>
            <a:xfrm>
              <a:off x="5090160" y="5092515"/>
              <a:ext cx="6456011" cy="646331"/>
              <a:chOff x="4364389" y="4462595"/>
              <a:chExt cx="6456011" cy="64633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4CA90A-EA21-4900-9EB5-49EB2E032E72}"/>
                  </a:ext>
                </a:extLst>
              </p:cNvPr>
              <p:cNvSpPr/>
              <p:nvPr/>
            </p:nvSpPr>
            <p:spPr>
              <a:xfrm>
                <a:off x="4364389" y="4462595"/>
                <a:ext cx="4159348" cy="646331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print('Total rows:',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len</a:t>
                </a:r>
                <a:r>
                  <a:rPr lang="en-US" b="1" dirty="0"/>
                  <a:t>(</a:t>
                </a:r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grades</a:t>
                </a:r>
                <a:r>
                  <a:rPr lang="en-US" b="1" dirty="0"/>
                  <a:t>)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print('Total columns:',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len</a:t>
                </a:r>
                <a:r>
                  <a:rPr lang="en-US" b="1" dirty="0"/>
                  <a:t>(</a:t>
                </a:r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grades</a:t>
                </a:r>
                <a:r>
                  <a:rPr lang="en-US" b="1" dirty="0">
                    <a:highlight>
                      <a:srgbClr val="EFE5F7"/>
                    </a:highlight>
                  </a:rPr>
                  <a:t>[0]</a:t>
                </a:r>
                <a:r>
                  <a:rPr lang="en-US" b="1" dirty="0"/>
                  <a:t>)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6407B54-F0F0-4656-BAA1-1374C43560A7}"/>
                  </a:ext>
                </a:extLst>
              </p:cNvPr>
              <p:cNvSpPr/>
              <p:nvPr/>
            </p:nvSpPr>
            <p:spPr>
              <a:xfrm>
                <a:off x="8839200" y="4493373"/>
                <a:ext cx="1981200" cy="584775"/>
              </a:xfrm>
              <a:custGeom>
                <a:avLst/>
                <a:gdLst>
                  <a:gd name="connsiteX0" fmla="*/ 0 w 1981200"/>
                  <a:gd name="connsiteY0" fmla="*/ 0 h 584775"/>
                  <a:gd name="connsiteX1" fmla="*/ 495300 w 1981200"/>
                  <a:gd name="connsiteY1" fmla="*/ 0 h 584775"/>
                  <a:gd name="connsiteX2" fmla="*/ 931164 w 1981200"/>
                  <a:gd name="connsiteY2" fmla="*/ 0 h 584775"/>
                  <a:gd name="connsiteX3" fmla="*/ 1367028 w 1981200"/>
                  <a:gd name="connsiteY3" fmla="*/ 0 h 584775"/>
                  <a:gd name="connsiteX4" fmla="*/ 1981200 w 1981200"/>
                  <a:gd name="connsiteY4" fmla="*/ 0 h 584775"/>
                  <a:gd name="connsiteX5" fmla="*/ 1981200 w 1981200"/>
                  <a:gd name="connsiteY5" fmla="*/ 584775 h 584775"/>
                  <a:gd name="connsiteX6" fmla="*/ 1545336 w 1981200"/>
                  <a:gd name="connsiteY6" fmla="*/ 584775 h 584775"/>
                  <a:gd name="connsiteX7" fmla="*/ 1089660 w 1981200"/>
                  <a:gd name="connsiteY7" fmla="*/ 584775 h 584775"/>
                  <a:gd name="connsiteX8" fmla="*/ 574548 w 1981200"/>
                  <a:gd name="connsiteY8" fmla="*/ 584775 h 584775"/>
                  <a:gd name="connsiteX9" fmla="*/ 0 w 1981200"/>
                  <a:gd name="connsiteY9" fmla="*/ 584775 h 584775"/>
                  <a:gd name="connsiteX10" fmla="*/ 0 w 1981200"/>
                  <a:gd name="connsiteY10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81200" h="584775" fill="none" extrusionOk="0">
                    <a:moveTo>
                      <a:pt x="0" y="0"/>
                    </a:moveTo>
                    <a:cubicBezTo>
                      <a:pt x="134967" y="-20023"/>
                      <a:pt x="294067" y="48464"/>
                      <a:pt x="495300" y="0"/>
                    </a:cubicBezTo>
                    <a:cubicBezTo>
                      <a:pt x="696533" y="-48464"/>
                      <a:pt x="778616" y="33784"/>
                      <a:pt x="931164" y="0"/>
                    </a:cubicBezTo>
                    <a:cubicBezTo>
                      <a:pt x="1083712" y="-33784"/>
                      <a:pt x="1246947" y="13831"/>
                      <a:pt x="1367028" y="0"/>
                    </a:cubicBezTo>
                    <a:cubicBezTo>
                      <a:pt x="1487109" y="-13831"/>
                      <a:pt x="1812570" y="10140"/>
                      <a:pt x="1981200" y="0"/>
                    </a:cubicBezTo>
                    <a:cubicBezTo>
                      <a:pt x="2025422" y="151980"/>
                      <a:pt x="1973366" y="461676"/>
                      <a:pt x="1981200" y="584775"/>
                    </a:cubicBezTo>
                    <a:cubicBezTo>
                      <a:pt x="1797082" y="629588"/>
                      <a:pt x="1733091" y="541852"/>
                      <a:pt x="1545336" y="584775"/>
                    </a:cubicBezTo>
                    <a:cubicBezTo>
                      <a:pt x="1357581" y="627698"/>
                      <a:pt x="1248270" y="548305"/>
                      <a:pt x="1089660" y="584775"/>
                    </a:cubicBezTo>
                    <a:cubicBezTo>
                      <a:pt x="931050" y="621245"/>
                      <a:pt x="743630" y="561096"/>
                      <a:pt x="574548" y="584775"/>
                    </a:cubicBezTo>
                    <a:cubicBezTo>
                      <a:pt x="405466" y="608454"/>
                      <a:pt x="166567" y="537141"/>
                      <a:pt x="0" y="584775"/>
                    </a:cubicBezTo>
                    <a:cubicBezTo>
                      <a:pt x="-36275" y="325868"/>
                      <a:pt x="31244" y="237925"/>
                      <a:pt x="0" y="0"/>
                    </a:cubicBezTo>
                    <a:close/>
                  </a:path>
                  <a:path w="1981200" h="584775" stroke="0" extrusionOk="0">
                    <a:moveTo>
                      <a:pt x="0" y="0"/>
                    </a:moveTo>
                    <a:cubicBezTo>
                      <a:pt x="167331" y="-15991"/>
                      <a:pt x="274727" y="8364"/>
                      <a:pt x="475488" y="0"/>
                    </a:cubicBezTo>
                    <a:cubicBezTo>
                      <a:pt x="676249" y="-8364"/>
                      <a:pt x="719104" y="44621"/>
                      <a:pt x="950976" y="0"/>
                    </a:cubicBezTo>
                    <a:cubicBezTo>
                      <a:pt x="1182848" y="-44621"/>
                      <a:pt x="1275039" y="43519"/>
                      <a:pt x="1426464" y="0"/>
                    </a:cubicBezTo>
                    <a:cubicBezTo>
                      <a:pt x="1577889" y="-43519"/>
                      <a:pt x="1864782" y="24683"/>
                      <a:pt x="1981200" y="0"/>
                    </a:cubicBezTo>
                    <a:cubicBezTo>
                      <a:pt x="1984411" y="286510"/>
                      <a:pt x="1938229" y="296571"/>
                      <a:pt x="1981200" y="584775"/>
                    </a:cubicBezTo>
                    <a:cubicBezTo>
                      <a:pt x="1768816" y="596062"/>
                      <a:pt x="1644339" y="567302"/>
                      <a:pt x="1505712" y="584775"/>
                    </a:cubicBezTo>
                    <a:cubicBezTo>
                      <a:pt x="1367085" y="602248"/>
                      <a:pt x="1170853" y="528069"/>
                      <a:pt x="1010412" y="584775"/>
                    </a:cubicBezTo>
                    <a:cubicBezTo>
                      <a:pt x="849971" y="641481"/>
                      <a:pt x="643160" y="524485"/>
                      <a:pt x="495300" y="584775"/>
                    </a:cubicBezTo>
                    <a:cubicBezTo>
                      <a:pt x="347440" y="645065"/>
                      <a:pt x="157633" y="536983"/>
                      <a:pt x="0" y="584775"/>
                    </a:cubicBezTo>
                    <a:cubicBezTo>
                      <a:pt x="-10232" y="411036"/>
                      <a:pt x="47385" y="211514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863847843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Total rows: </a:t>
                </a:r>
                <a:r>
                  <a:rPr lang="en-US" sz="1600" b="1" dirty="0"/>
                  <a:t>4</a:t>
                </a:r>
              </a:p>
              <a:p>
                <a:r>
                  <a:rPr lang="en-US" sz="1600" dirty="0"/>
                  <a:t>Total columns: </a:t>
                </a:r>
                <a:r>
                  <a:rPr lang="en-US" sz="1600" b="1" dirty="0"/>
                  <a:t>3</a:t>
                </a:r>
              </a:p>
            </p:txBody>
          </p: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1098314-B5C0-44FD-930F-D85320A9ACB9}"/>
              </a:ext>
            </a:extLst>
          </p:cNvPr>
          <p:cNvSpPr/>
          <p:nvPr/>
        </p:nvSpPr>
        <p:spPr>
          <a:xfrm>
            <a:off x="6947969" y="1361202"/>
            <a:ext cx="1567315" cy="369332"/>
          </a:xfrm>
          <a:custGeom>
            <a:avLst/>
            <a:gdLst>
              <a:gd name="connsiteX0" fmla="*/ 0 w 1567315"/>
              <a:gd name="connsiteY0" fmla="*/ 0 h 369332"/>
              <a:gd name="connsiteX1" fmla="*/ 491092 w 1567315"/>
              <a:gd name="connsiteY1" fmla="*/ 0 h 369332"/>
              <a:gd name="connsiteX2" fmla="*/ 1029204 w 1567315"/>
              <a:gd name="connsiteY2" fmla="*/ 0 h 369332"/>
              <a:gd name="connsiteX3" fmla="*/ 1567315 w 1567315"/>
              <a:gd name="connsiteY3" fmla="*/ 0 h 369332"/>
              <a:gd name="connsiteX4" fmla="*/ 1567315 w 1567315"/>
              <a:gd name="connsiteY4" fmla="*/ 369332 h 369332"/>
              <a:gd name="connsiteX5" fmla="*/ 1013530 w 1567315"/>
              <a:gd name="connsiteY5" fmla="*/ 369332 h 369332"/>
              <a:gd name="connsiteX6" fmla="*/ 475419 w 1567315"/>
              <a:gd name="connsiteY6" fmla="*/ 369332 h 369332"/>
              <a:gd name="connsiteX7" fmla="*/ 0 w 1567315"/>
              <a:gd name="connsiteY7" fmla="*/ 369332 h 369332"/>
              <a:gd name="connsiteX8" fmla="*/ 0 w 1567315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7315" h="369332" fill="none" extrusionOk="0">
                <a:moveTo>
                  <a:pt x="0" y="0"/>
                </a:moveTo>
                <a:cubicBezTo>
                  <a:pt x="186383" y="-53482"/>
                  <a:pt x="294733" y="26513"/>
                  <a:pt x="491092" y="0"/>
                </a:cubicBezTo>
                <a:cubicBezTo>
                  <a:pt x="687451" y="-26513"/>
                  <a:pt x="784980" y="29885"/>
                  <a:pt x="1029204" y="0"/>
                </a:cubicBezTo>
                <a:cubicBezTo>
                  <a:pt x="1273428" y="-29885"/>
                  <a:pt x="1343303" y="3738"/>
                  <a:pt x="1567315" y="0"/>
                </a:cubicBezTo>
                <a:cubicBezTo>
                  <a:pt x="1576228" y="150372"/>
                  <a:pt x="1525592" y="226919"/>
                  <a:pt x="1567315" y="369332"/>
                </a:cubicBezTo>
                <a:cubicBezTo>
                  <a:pt x="1302920" y="428934"/>
                  <a:pt x="1154780" y="364197"/>
                  <a:pt x="1013530" y="369332"/>
                </a:cubicBezTo>
                <a:cubicBezTo>
                  <a:pt x="872281" y="374467"/>
                  <a:pt x="601168" y="357383"/>
                  <a:pt x="475419" y="369332"/>
                </a:cubicBezTo>
                <a:cubicBezTo>
                  <a:pt x="349670" y="381281"/>
                  <a:pt x="236644" y="347494"/>
                  <a:pt x="0" y="369332"/>
                </a:cubicBezTo>
                <a:cubicBezTo>
                  <a:pt x="-34560" y="289276"/>
                  <a:pt x="1472" y="177039"/>
                  <a:pt x="0" y="0"/>
                </a:cubicBezTo>
                <a:close/>
              </a:path>
              <a:path w="1567315" h="369332" stroke="0" extrusionOk="0">
                <a:moveTo>
                  <a:pt x="0" y="0"/>
                </a:moveTo>
                <a:cubicBezTo>
                  <a:pt x="114814" y="-26079"/>
                  <a:pt x="366263" y="55945"/>
                  <a:pt x="475419" y="0"/>
                </a:cubicBezTo>
                <a:cubicBezTo>
                  <a:pt x="584575" y="-55945"/>
                  <a:pt x="805034" y="54205"/>
                  <a:pt x="1013530" y="0"/>
                </a:cubicBezTo>
                <a:cubicBezTo>
                  <a:pt x="1222026" y="-54205"/>
                  <a:pt x="1408982" y="29312"/>
                  <a:pt x="1567315" y="0"/>
                </a:cubicBezTo>
                <a:cubicBezTo>
                  <a:pt x="1589428" y="108154"/>
                  <a:pt x="1532317" y="232981"/>
                  <a:pt x="1567315" y="369332"/>
                </a:cubicBezTo>
                <a:cubicBezTo>
                  <a:pt x="1359580" y="431554"/>
                  <a:pt x="1261833" y="328101"/>
                  <a:pt x="1044877" y="369332"/>
                </a:cubicBezTo>
                <a:cubicBezTo>
                  <a:pt x="827921" y="410563"/>
                  <a:pt x="629233" y="318343"/>
                  <a:pt x="522438" y="369332"/>
                </a:cubicBezTo>
                <a:cubicBezTo>
                  <a:pt x="415643" y="420321"/>
                  <a:pt x="222389" y="315176"/>
                  <a:pt x="0" y="369332"/>
                </a:cubicBezTo>
                <a:cubicBezTo>
                  <a:pt x="-3206" y="208655"/>
                  <a:pt x="1286" y="124580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893393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dirty="0"/>
              <a:t>[90, 80, 90]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1CBB4-E8EC-433F-B98B-2FBA5ED6E0DA}"/>
              </a:ext>
            </a:extLst>
          </p:cNvPr>
          <p:cNvSpPr/>
          <p:nvPr/>
        </p:nvSpPr>
        <p:spPr>
          <a:xfrm>
            <a:off x="4327091" y="1345813"/>
            <a:ext cx="2339072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print(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grades</a:t>
            </a:r>
            <a:r>
              <a:rPr lang="en-US" sz="2000" b="1" dirty="0">
                <a:solidFill>
                  <a:srgbClr val="C00000"/>
                </a:solidFill>
                <a:highlight>
                  <a:srgbClr val="EFE5F7"/>
                </a:highlight>
              </a:rPr>
              <a:t>[0]</a:t>
            </a:r>
            <a:r>
              <a:rPr lang="en-US" sz="2000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81DD77-F608-4EB4-9304-BD66C4ECAF32}"/>
              </a:ext>
            </a:extLst>
          </p:cNvPr>
          <p:cNvSpPr txBox="1"/>
          <p:nvPr/>
        </p:nvSpPr>
        <p:spPr>
          <a:xfrm>
            <a:off x="4067342" y="999183"/>
            <a:ext cx="153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 ONE row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1C69FF-583E-498C-9CCD-A5C320B93C62}"/>
              </a:ext>
            </a:extLst>
          </p:cNvPr>
          <p:cNvSpPr txBox="1"/>
          <p:nvPr/>
        </p:nvSpPr>
        <p:spPr>
          <a:xfrm>
            <a:off x="6261901" y="1800553"/>
            <a:ext cx="469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One subscript </a:t>
            </a:r>
            <a:r>
              <a:rPr lang="en-US" sz="1400" dirty="0">
                <a:solidFill>
                  <a:srgbClr val="C00000"/>
                </a:solidFill>
              </a:rPr>
              <a:t>on a 2D List returns an entire row (i.e. a 1D list)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07CBD7-FDFC-45B3-A256-5ED01A9C5E1E}"/>
              </a:ext>
            </a:extLst>
          </p:cNvPr>
          <p:cNvCxnSpPr>
            <a:cxnSpLocks/>
          </p:cNvCxnSpPr>
          <p:nvPr/>
        </p:nvCxnSpPr>
        <p:spPr>
          <a:xfrm flipH="1" flipV="1">
            <a:off x="6110772" y="1757889"/>
            <a:ext cx="193040" cy="17093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EABEB45-7DF5-43B9-9CCE-867FC8835F16}"/>
              </a:ext>
            </a:extLst>
          </p:cNvPr>
          <p:cNvSpPr txBox="1"/>
          <p:nvPr/>
        </p:nvSpPr>
        <p:spPr>
          <a:xfrm>
            <a:off x="4130842" y="2293620"/>
            <a:ext cx="193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 ONE element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79BC05-2633-43E7-8105-734138FC3693}"/>
              </a:ext>
            </a:extLst>
          </p:cNvPr>
          <p:cNvCxnSpPr>
            <a:cxnSpLocks/>
          </p:cNvCxnSpPr>
          <p:nvPr/>
        </p:nvCxnSpPr>
        <p:spPr>
          <a:xfrm flipH="1">
            <a:off x="6101882" y="2487930"/>
            <a:ext cx="207010" cy="19177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EC977D4-3F1A-4ECE-B0FF-4F1DE7B5CE63}"/>
              </a:ext>
            </a:extLst>
          </p:cNvPr>
          <p:cNvSpPr/>
          <p:nvPr/>
        </p:nvSpPr>
        <p:spPr>
          <a:xfrm>
            <a:off x="7011469" y="2709208"/>
            <a:ext cx="563614" cy="369332"/>
          </a:xfrm>
          <a:custGeom>
            <a:avLst/>
            <a:gdLst>
              <a:gd name="connsiteX0" fmla="*/ 0 w 563614"/>
              <a:gd name="connsiteY0" fmla="*/ 0 h 369332"/>
              <a:gd name="connsiteX1" fmla="*/ 563614 w 563614"/>
              <a:gd name="connsiteY1" fmla="*/ 0 h 369332"/>
              <a:gd name="connsiteX2" fmla="*/ 563614 w 563614"/>
              <a:gd name="connsiteY2" fmla="*/ 369332 h 369332"/>
              <a:gd name="connsiteX3" fmla="*/ 0 w 563614"/>
              <a:gd name="connsiteY3" fmla="*/ 369332 h 369332"/>
              <a:gd name="connsiteX4" fmla="*/ 0 w 563614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614" h="369332" fill="none" extrusionOk="0">
                <a:moveTo>
                  <a:pt x="0" y="0"/>
                </a:moveTo>
                <a:cubicBezTo>
                  <a:pt x="125841" y="-1859"/>
                  <a:pt x="427980" y="3886"/>
                  <a:pt x="563614" y="0"/>
                </a:cubicBezTo>
                <a:cubicBezTo>
                  <a:pt x="586818" y="82627"/>
                  <a:pt x="522500" y="271477"/>
                  <a:pt x="563614" y="369332"/>
                </a:cubicBezTo>
                <a:cubicBezTo>
                  <a:pt x="392308" y="415736"/>
                  <a:pt x="155505" y="325748"/>
                  <a:pt x="0" y="369332"/>
                </a:cubicBezTo>
                <a:cubicBezTo>
                  <a:pt x="-30358" y="243394"/>
                  <a:pt x="33601" y="101704"/>
                  <a:pt x="0" y="0"/>
                </a:cubicBezTo>
                <a:close/>
              </a:path>
              <a:path w="563614" h="369332" stroke="0" extrusionOk="0">
                <a:moveTo>
                  <a:pt x="0" y="0"/>
                </a:moveTo>
                <a:cubicBezTo>
                  <a:pt x="233568" y="-35412"/>
                  <a:pt x="391963" y="3129"/>
                  <a:pt x="563614" y="0"/>
                </a:cubicBezTo>
                <a:cubicBezTo>
                  <a:pt x="600266" y="89783"/>
                  <a:pt x="550854" y="248638"/>
                  <a:pt x="563614" y="369332"/>
                </a:cubicBezTo>
                <a:cubicBezTo>
                  <a:pt x="283509" y="395074"/>
                  <a:pt x="236946" y="331264"/>
                  <a:pt x="0" y="369332"/>
                </a:cubicBezTo>
                <a:cubicBezTo>
                  <a:pt x="-12675" y="272171"/>
                  <a:pt x="39144" y="127510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893393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1E30CC-411F-46D0-ABF5-0B2CB2A1DFEE}"/>
              </a:ext>
            </a:extLst>
          </p:cNvPr>
          <p:cNvSpPr/>
          <p:nvPr/>
        </p:nvSpPr>
        <p:spPr>
          <a:xfrm>
            <a:off x="4390591" y="2693819"/>
            <a:ext cx="2339072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print(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grades</a:t>
            </a:r>
            <a:r>
              <a:rPr lang="en-US" sz="2000" b="1" dirty="0">
                <a:solidFill>
                  <a:srgbClr val="C00000"/>
                </a:solidFill>
              </a:rPr>
              <a:t>[</a:t>
            </a:r>
            <a:r>
              <a:rPr lang="en-US" sz="2000" b="1" dirty="0">
                <a:solidFill>
                  <a:srgbClr val="C00000"/>
                </a:solidFill>
                <a:highlight>
                  <a:srgbClr val="EFE5F7"/>
                </a:highlight>
              </a:rPr>
              <a:t>3</a:t>
            </a:r>
            <a:r>
              <a:rPr lang="en-US" sz="2000" b="1" dirty="0">
                <a:solidFill>
                  <a:srgbClr val="C00000"/>
                </a:solidFill>
              </a:rPr>
              <a:t>][</a:t>
            </a:r>
            <a:r>
              <a:rPr lang="en-US" sz="2000" b="1" dirty="0">
                <a:solidFill>
                  <a:srgbClr val="C00000"/>
                </a:solidFill>
                <a:highlight>
                  <a:srgbClr val="EFE5F7"/>
                </a:highlight>
              </a:rPr>
              <a:t>2</a:t>
            </a:r>
            <a:r>
              <a:rPr lang="en-US" sz="2000" b="1" dirty="0">
                <a:solidFill>
                  <a:srgbClr val="C00000"/>
                </a:solidFill>
              </a:rPr>
              <a:t>]</a:t>
            </a:r>
            <a:r>
              <a:rPr lang="en-US" sz="2000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AB222E-6324-4A72-AFFC-8B4FD2F238DC}"/>
              </a:ext>
            </a:extLst>
          </p:cNvPr>
          <p:cNvSpPr txBox="1"/>
          <p:nvPr/>
        </p:nvSpPr>
        <p:spPr>
          <a:xfrm>
            <a:off x="6261901" y="2325370"/>
            <a:ext cx="2834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 subscripts </a:t>
            </a:r>
            <a:r>
              <a:rPr lang="en-US" sz="1400" dirty="0">
                <a:solidFill>
                  <a:srgbClr val="C00000"/>
                </a:solidFill>
              </a:rPr>
              <a:t>returns one element.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722C1A-6D80-42F7-9690-15EBB21777CE}"/>
              </a:ext>
            </a:extLst>
          </p:cNvPr>
          <p:cNvSpPr txBox="1"/>
          <p:nvPr/>
        </p:nvSpPr>
        <p:spPr>
          <a:xfrm>
            <a:off x="5544908" y="3158350"/>
            <a:ext cx="53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Row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D4A868-FC26-448C-8FBD-C473DA7C8AEA}"/>
              </a:ext>
            </a:extLst>
          </p:cNvPr>
          <p:cNvSpPr txBox="1"/>
          <p:nvPr/>
        </p:nvSpPr>
        <p:spPr>
          <a:xfrm>
            <a:off x="6014068" y="3158350"/>
            <a:ext cx="793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Column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D31FA1-946C-46EC-AB52-4D1E1DF19F87}"/>
              </a:ext>
            </a:extLst>
          </p:cNvPr>
          <p:cNvCxnSpPr>
            <a:cxnSpLocks/>
          </p:cNvCxnSpPr>
          <p:nvPr/>
        </p:nvCxnSpPr>
        <p:spPr>
          <a:xfrm flipV="1">
            <a:off x="5885427" y="3042745"/>
            <a:ext cx="0" cy="18393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DE41758-94A9-4699-ADB6-AC37F3F1F863}"/>
              </a:ext>
            </a:extLst>
          </p:cNvPr>
          <p:cNvCxnSpPr>
            <a:cxnSpLocks/>
          </p:cNvCxnSpPr>
          <p:nvPr/>
        </p:nvCxnSpPr>
        <p:spPr>
          <a:xfrm flipV="1">
            <a:off x="6194461" y="3042745"/>
            <a:ext cx="0" cy="18393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2B7D57-4F55-4D3B-9F76-B534EB69A392}"/>
              </a:ext>
            </a:extLst>
          </p:cNvPr>
          <p:cNvGrpSpPr/>
          <p:nvPr/>
        </p:nvGrpSpPr>
        <p:grpSpPr>
          <a:xfrm>
            <a:off x="266833" y="1217863"/>
            <a:ext cx="2719704" cy="3109581"/>
            <a:chOff x="266833" y="1217863"/>
            <a:chExt cx="2719704" cy="310958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21B78D6-073E-4473-B0A2-8526A9433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884"/>
            <a:stretch/>
          </p:blipFill>
          <p:spPr>
            <a:xfrm>
              <a:off x="1292992" y="1478714"/>
              <a:ext cx="1693545" cy="150495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3AA850-230D-47CB-9A7D-87DFC6C57BF6}"/>
                </a:ext>
              </a:extLst>
            </p:cNvPr>
            <p:cNvSpPr txBox="1"/>
            <p:nvPr/>
          </p:nvSpPr>
          <p:spPr>
            <a:xfrm>
              <a:off x="345439" y="1217863"/>
              <a:ext cx="814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grades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8877DB-E883-4146-B11D-DB85172C22F8}"/>
                </a:ext>
              </a:extLst>
            </p:cNvPr>
            <p:cNvSpPr txBox="1"/>
            <p:nvPr/>
          </p:nvSpPr>
          <p:spPr>
            <a:xfrm>
              <a:off x="1602873" y="1245669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Ex1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3D21AA-7F39-4C34-8B04-FF8254859408}"/>
                </a:ext>
              </a:extLst>
            </p:cNvPr>
            <p:cNvSpPr txBox="1"/>
            <p:nvPr/>
          </p:nvSpPr>
          <p:spPr>
            <a:xfrm>
              <a:off x="266833" y="2090078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Student 2 </a:t>
              </a:r>
              <a:r>
                <a:rPr lang="en-US" sz="1400" i="1" dirty="0">
                  <a:sym typeface="Wingdings" panose="05000000000000000000" pitchFamily="2" charset="2"/>
                </a:rPr>
                <a:t></a:t>
              </a:r>
              <a:endParaRPr lang="en-US" sz="1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19327B0-5C1A-4505-800F-A30C80A46C0E}"/>
                </a:ext>
              </a:extLst>
            </p:cNvPr>
            <p:cNvSpPr txBox="1"/>
            <p:nvPr/>
          </p:nvSpPr>
          <p:spPr>
            <a:xfrm>
              <a:off x="266833" y="2365527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Student 3 </a:t>
              </a:r>
              <a:r>
                <a:rPr lang="en-US" sz="1400" i="1" dirty="0">
                  <a:sym typeface="Wingdings" panose="05000000000000000000" pitchFamily="2" charset="2"/>
                </a:rPr>
                <a:t></a:t>
              </a:r>
              <a:endParaRPr lang="en-US" sz="1400" i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7D3901-78EE-4DAF-9749-630002BC432A}"/>
                </a:ext>
              </a:extLst>
            </p:cNvPr>
            <p:cNvSpPr txBox="1"/>
            <p:nvPr/>
          </p:nvSpPr>
          <p:spPr>
            <a:xfrm>
              <a:off x="266833" y="1814629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Student 1 </a:t>
              </a:r>
              <a:r>
                <a:rPr lang="en-US" sz="1400" i="1" dirty="0">
                  <a:sym typeface="Wingdings" panose="05000000000000000000" pitchFamily="2" charset="2"/>
                </a:rPr>
                <a:t></a:t>
              </a:r>
              <a:endParaRPr lang="en-US" sz="1400" i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0430E70-01A6-47E2-A1BB-8BD0C1F1C705}"/>
                </a:ext>
              </a:extLst>
            </p:cNvPr>
            <p:cNvSpPr txBox="1"/>
            <p:nvPr/>
          </p:nvSpPr>
          <p:spPr>
            <a:xfrm>
              <a:off x="2054993" y="1245669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Ex2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62D1F1-6CCD-46C2-8CA5-BE2F4E27A96D}"/>
                </a:ext>
              </a:extLst>
            </p:cNvPr>
            <p:cNvSpPr txBox="1"/>
            <p:nvPr/>
          </p:nvSpPr>
          <p:spPr>
            <a:xfrm>
              <a:off x="2476633" y="1245669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Ex3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A556A67-E8C7-46EF-9D52-DC015B89CE23}"/>
                </a:ext>
              </a:extLst>
            </p:cNvPr>
            <p:cNvSpPr txBox="1"/>
            <p:nvPr/>
          </p:nvSpPr>
          <p:spPr>
            <a:xfrm>
              <a:off x="266833" y="2640975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Student 4 </a:t>
              </a:r>
              <a:r>
                <a:rPr lang="en-US" sz="1400" i="1" dirty="0">
                  <a:sym typeface="Wingdings" panose="05000000000000000000" pitchFamily="2" charset="2"/>
                </a:rPr>
                <a:t></a:t>
              </a:r>
              <a:endParaRPr lang="en-US" sz="1400" i="1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F0C52F5-544B-4484-8425-7D16EB7E9B40}"/>
                </a:ext>
              </a:extLst>
            </p:cNvPr>
            <p:cNvSpPr/>
            <p:nvPr/>
          </p:nvSpPr>
          <p:spPr>
            <a:xfrm>
              <a:off x="2479307" y="2642669"/>
              <a:ext cx="426720" cy="2540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DB3ABA2-9D00-4A94-A8B4-8732D5062815}"/>
                </a:ext>
              </a:extLst>
            </p:cNvPr>
            <p:cNvSpPr/>
            <p:nvPr/>
          </p:nvSpPr>
          <p:spPr>
            <a:xfrm>
              <a:off x="1605547" y="1799389"/>
              <a:ext cx="1295400" cy="27432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346F926-9731-4940-8DFA-AF5A16709EB3}"/>
                </a:ext>
              </a:extLst>
            </p:cNvPr>
            <p:cNvSpPr/>
            <p:nvPr/>
          </p:nvSpPr>
          <p:spPr>
            <a:xfrm>
              <a:off x="387017" y="3373337"/>
              <a:ext cx="2587190" cy="95410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grades</a:t>
              </a:r>
              <a:r>
                <a:rPr lang="en-US" sz="1400" dirty="0">
                  <a:latin typeface="Consolas" panose="020B0609020204030204" pitchFamily="49" charset="0"/>
                </a:rPr>
                <a:t> = [[90, 80, 90],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         [100,70, 95],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         [70, 95, 95],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         [80, 80, 100]]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984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49B4-BA07-41CF-9DAB-AC87C874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a 2D List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B97836-339C-47A7-AC2A-7604C2D5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6</a:t>
            </a:fld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CC26039-9D0B-4B45-A874-20A952C84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84"/>
          <a:stretch/>
        </p:blipFill>
        <p:spPr>
          <a:xfrm>
            <a:off x="1292992" y="1478714"/>
            <a:ext cx="1693545" cy="15049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39052AF-71FF-4BB4-B5B8-7D3FB9CDF5D0}"/>
              </a:ext>
            </a:extLst>
          </p:cNvPr>
          <p:cNvSpPr txBox="1"/>
          <p:nvPr/>
        </p:nvSpPr>
        <p:spPr>
          <a:xfrm>
            <a:off x="345439" y="1217863"/>
            <a:ext cx="81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grades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79BEBF-DD68-478E-BF0C-62F11DF3E6BE}"/>
              </a:ext>
            </a:extLst>
          </p:cNvPr>
          <p:cNvSpPr txBox="1"/>
          <p:nvPr/>
        </p:nvSpPr>
        <p:spPr>
          <a:xfrm>
            <a:off x="1602873" y="124566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Ex1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018EC2-25FA-4147-BDD7-4D21788CB845}"/>
              </a:ext>
            </a:extLst>
          </p:cNvPr>
          <p:cNvSpPr txBox="1"/>
          <p:nvPr/>
        </p:nvSpPr>
        <p:spPr>
          <a:xfrm>
            <a:off x="266833" y="2090078"/>
            <a:ext cx="1107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Student 2 </a:t>
            </a:r>
            <a:r>
              <a:rPr lang="en-US" sz="1400" i="1" dirty="0">
                <a:sym typeface="Wingdings" panose="05000000000000000000" pitchFamily="2" charset="2"/>
              </a:rPr>
              <a:t></a:t>
            </a:r>
            <a:endParaRPr lang="en-US" sz="1400" i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CBC53D-1EEE-40BD-9C4B-A3ACA532021D}"/>
              </a:ext>
            </a:extLst>
          </p:cNvPr>
          <p:cNvSpPr txBox="1"/>
          <p:nvPr/>
        </p:nvSpPr>
        <p:spPr>
          <a:xfrm>
            <a:off x="266833" y="2365527"/>
            <a:ext cx="1107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Student 3 </a:t>
            </a:r>
            <a:r>
              <a:rPr lang="en-US" sz="1400" i="1" dirty="0">
                <a:sym typeface="Wingdings" panose="05000000000000000000" pitchFamily="2" charset="2"/>
              </a:rPr>
              <a:t></a:t>
            </a:r>
            <a:endParaRPr lang="en-US" sz="1400" i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7CED45-8CE8-4838-8C7A-FDBFB68697AA}"/>
              </a:ext>
            </a:extLst>
          </p:cNvPr>
          <p:cNvSpPr txBox="1"/>
          <p:nvPr/>
        </p:nvSpPr>
        <p:spPr>
          <a:xfrm>
            <a:off x="266833" y="1814629"/>
            <a:ext cx="1107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Student 1 </a:t>
            </a:r>
            <a:r>
              <a:rPr lang="en-US" sz="1400" i="1" dirty="0">
                <a:sym typeface="Wingdings" panose="05000000000000000000" pitchFamily="2" charset="2"/>
              </a:rPr>
              <a:t></a:t>
            </a:r>
            <a:endParaRPr lang="en-US" sz="1400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E5702B-F37F-42FC-BA31-CC9B92A058B6}"/>
              </a:ext>
            </a:extLst>
          </p:cNvPr>
          <p:cNvSpPr txBox="1"/>
          <p:nvPr/>
        </p:nvSpPr>
        <p:spPr>
          <a:xfrm>
            <a:off x="2054993" y="124566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Ex2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1A99BB-CDFD-4AA3-8372-3DC77F86121D}"/>
              </a:ext>
            </a:extLst>
          </p:cNvPr>
          <p:cNvSpPr txBox="1"/>
          <p:nvPr/>
        </p:nvSpPr>
        <p:spPr>
          <a:xfrm>
            <a:off x="2476633" y="124566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Ex3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A39283-7373-467C-8D42-59B9305E34F8}"/>
              </a:ext>
            </a:extLst>
          </p:cNvPr>
          <p:cNvSpPr txBox="1"/>
          <p:nvPr/>
        </p:nvSpPr>
        <p:spPr>
          <a:xfrm>
            <a:off x="266833" y="2640975"/>
            <a:ext cx="1107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Student 4 </a:t>
            </a:r>
            <a:r>
              <a:rPr lang="en-US" sz="1400" i="1" dirty="0">
                <a:sym typeface="Wingdings" panose="05000000000000000000" pitchFamily="2" charset="2"/>
              </a:rPr>
              <a:t></a:t>
            </a:r>
            <a:endParaRPr lang="en-US" sz="1400" i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AD92391-FCE9-48C8-B673-B1DDC33FD405}"/>
              </a:ext>
            </a:extLst>
          </p:cNvPr>
          <p:cNvSpPr/>
          <p:nvPr/>
        </p:nvSpPr>
        <p:spPr>
          <a:xfrm>
            <a:off x="387017" y="3373337"/>
            <a:ext cx="2587190" cy="9541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grades</a:t>
            </a:r>
            <a:r>
              <a:rPr lang="en-US" sz="1400" dirty="0">
                <a:latin typeface="Consolas" panose="020B0609020204030204" pitchFamily="49" charset="0"/>
              </a:rPr>
              <a:t> = [[90, 80, 90],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[100,70, 95],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[70, 95, 95],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[80, 80, 100]]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86876B-264B-4413-937A-ACDE02F92B98}"/>
              </a:ext>
            </a:extLst>
          </p:cNvPr>
          <p:cNvSpPr txBox="1"/>
          <p:nvPr/>
        </p:nvSpPr>
        <p:spPr>
          <a:xfrm>
            <a:off x="4067153" y="1008643"/>
            <a:ext cx="40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 through a 2D List – display each </a:t>
            </a:r>
            <a:r>
              <a:rPr lang="en-US" b="1" i="1" dirty="0"/>
              <a:t>row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690B7C8-6D63-4914-8D1B-9AFEE88E6772}"/>
              </a:ext>
            </a:extLst>
          </p:cNvPr>
          <p:cNvSpPr/>
          <p:nvPr/>
        </p:nvSpPr>
        <p:spPr>
          <a:xfrm>
            <a:off x="4355577" y="1373549"/>
            <a:ext cx="2617335" cy="646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row</a:t>
            </a:r>
            <a:r>
              <a:rPr lang="en-US" dirty="0"/>
              <a:t> in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grades</a:t>
            </a:r>
            <a:r>
              <a:rPr lang="en-US" dirty="0"/>
              <a:t>:</a:t>
            </a:r>
          </a:p>
          <a:p>
            <a:r>
              <a:rPr lang="en-US" dirty="0"/>
              <a:t>    print('Row:', </a:t>
            </a:r>
            <a:r>
              <a:rPr lang="en-US" b="1" dirty="0">
                <a:solidFill>
                  <a:srgbClr val="C00000"/>
                </a:solidFill>
                <a:highlight>
                  <a:srgbClr val="EFE5F7"/>
                </a:highlight>
              </a:rPr>
              <a:t>row</a:t>
            </a:r>
            <a:r>
              <a:rPr lang="en-US" dirty="0"/>
              <a:t>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58E366D-2BC7-491B-BEE3-7DCEC4654D8E}"/>
              </a:ext>
            </a:extLst>
          </p:cNvPr>
          <p:cNvSpPr/>
          <p:nvPr/>
        </p:nvSpPr>
        <p:spPr>
          <a:xfrm>
            <a:off x="10072064" y="1141226"/>
            <a:ext cx="1981200" cy="1077218"/>
          </a:xfrm>
          <a:custGeom>
            <a:avLst/>
            <a:gdLst>
              <a:gd name="connsiteX0" fmla="*/ 0 w 1981200"/>
              <a:gd name="connsiteY0" fmla="*/ 0 h 1077218"/>
              <a:gd name="connsiteX1" fmla="*/ 515112 w 1981200"/>
              <a:gd name="connsiteY1" fmla="*/ 0 h 1077218"/>
              <a:gd name="connsiteX2" fmla="*/ 1030224 w 1981200"/>
              <a:gd name="connsiteY2" fmla="*/ 0 h 1077218"/>
              <a:gd name="connsiteX3" fmla="*/ 1505712 w 1981200"/>
              <a:gd name="connsiteY3" fmla="*/ 0 h 1077218"/>
              <a:gd name="connsiteX4" fmla="*/ 1981200 w 1981200"/>
              <a:gd name="connsiteY4" fmla="*/ 0 h 1077218"/>
              <a:gd name="connsiteX5" fmla="*/ 1981200 w 1981200"/>
              <a:gd name="connsiteY5" fmla="*/ 517065 h 1077218"/>
              <a:gd name="connsiteX6" fmla="*/ 1981200 w 1981200"/>
              <a:gd name="connsiteY6" fmla="*/ 1077218 h 1077218"/>
              <a:gd name="connsiteX7" fmla="*/ 1466088 w 1981200"/>
              <a:gd name="connsiteY7" fmla="*/ 1077218 h 1077218"/>
              <a:gd name="connsiteX8" fmla="*/ 931164 w 1981200"/>
              <a:gd name="connsiteY8" fmla="*/ 1077218 h 1077218"/>
              <a:gd name="connsiteX9" fmla="*/ 435864 w 1981200"/>
              <a:gd name="connsiteY9" fmla="*/ 1077218 h 1077218"/>
              <a:gd name="connsiteX10" fmla="*/ 0 w 1981200"/>
              <a:gd name="connsiteY10" fmla="*/ 1077218 h 1077218"/>
              <a:gd name="connsiteX11" fmla="*/ 0 w 1981200"/>
              <a:gd name="connsiteY11" fmla="*/ 570926 h 1077218"/>
              <a:gd name="connsiteX12" fmla="*/ 0 w 1981200"/>
              <a:gd name="connsiteY12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81200" h="1077218" fill="none" extrusionOk="0">
                <a:moveTo>
                  <a:pt x="0" y="0"/>
                </a:moveTo>
                <a:cubicBezTo>
                  <a:pt x="144749" y="-15274"/>
                  <a:pt x="311311" y="20602"/>
                  <a:pt x="515112" y="0"/>
                </a:cubicBezTo>
                <a:cubicBezTo>
                  <a:pt x="718913" y="-20602"/>
                  <a:pt x="785430" y="21358"/>
                  <a:pt x="1030224" y="0"/>
                </a:cubicBezTo>
                <a:cubicBezTo>
                  <a:pt x="1275018" y="-21358"/>
                  <a:pt x="1270933" y="20370"/>
                  <a:pt x="1505712" y="0"/>
                </a:cubicBezTo>
                <a:cubicBezTo>
                  <a:pt x="1740491" y="-20370"/>
                  <a:pt x="1821824" y="591"/>
                  <a:pt x="1981200" y="0"/>
                </a:cubicBezTo>
                <a:cubicBezTo>
                  <a:pt x="2033675" y="171660"/>
                  <a:pt x="1919418" y="410968"/>
                  <a:pt x="1981200" y="517065"/>
                </a:cubicBezTo>
                <a:cubicBezTo>
                  <a:pt x="2042982" y="623163"/>
                  <a:pt x="1922477" y="870204"/>
                  <a:pt x="1981200" y="1077218"/>
                </a:cubicBezTo>
                <a:cubicBezTo>
                  <a:pt x="1744116" y="1079974"/>
                  <a:pt x="1698747" y="1044552"/>
                  <a:pt x="1466088" y="1077218"/>
                </a:cubicBezTo>
                <a:cubicBezTo>
                  <a:pt x="1233429" y="1109884"/>
                  <a:pt x="1159573" y="1038239"/>
                  <a:pt x="931164" y="1077218"/>
                </a:cubicBezTo>
                <a:cubicBezTo>
                  <a:pt x="702755" y="1116197"/>
                  <a:pt x="605534" y="1044804"/>
                  <a:pt x="435864" y="1077218"/>
                </a:cubicBezTo>
                <a:cubicBezTo>
                  <a:pt x="266194" y="1109632"/>
                  <a:pt x="186988" y="1063853"/>
                  <a:pt x="0" y="1077218"/>
                </a:cubicBezTo>
                <a:cubicBezTo>
                  <a:pt x="-3054" y="858999"/>
                  <a:pt x="18416" y="677510"/>
                  <a:pt x="0" y="570926"/>
                </a:cubicBezTo>
                <a:cubicBezTo>
                  <a:pt x="-18416" y="464342"/>
                  <a:pt x="25304" y="230303"/>
                  <a:pt x="0" y="0"/>
                </a:cubicBezTo>
                <a:close/>
              </a:path>
              <a:path w="1981200" h="1077218" stroke="0" extrusionOk="0">
                <a:moveTo>
                  <a:pt x="0" y="0"/>
                </a:moveTo>
                <a:cubicBezTo>
                  <a:pt x="156586" y="-33285"/>
                  <a:pt x="313452" y="17264"/>
                  <a:pt x="435864" y="0"/>
                </a:cubicBezTo>
                <a:cubicBezTo>
                  <a:pt x="558276" y="-17264"/>
                  <a:pt x="829271" y="13700"/>
                  <a:pt x="931164" y="0"/>
                </a:cubicBezTo>
                <a:cubicBezTo>
                  <a:pt x="1033057" y="-13700"/>
                  <a:pt x="1210892" y="21473"/>
                  <a:pt x="1406652" y="0"/>
                </a:cubicBezTo>
                <a:cubicBezTo>
                  <a:pt x="1602412" y="-21473"/>
                  <a:pt x="1819661" y="30212"/>
                  <a:pt x="1981200" y="0"/>
                </a:cubicBezTo>
                <a:cubicBezTo>
                  <a:pt x="2024334" y="229328"/>
                  <a:pt x="1963722" y="398340"/>
                  <a:pt x="1981200" y="517065"/>
                </a:cubicBezTo>
                <a:cubicBezTo>
                  <a:pt x="1998678" y="635791"/>
                  <a:pt x="1958336" y="913739"/>
                  <a:pt x="1981200" y="1077218"/>
                </a:cubicBezTo>
                <a:cubicBezTo>
                  <a:pt x="1838255" y="1112558"/>
                  <a:pt x="1729869" y="1047804"/>
                  <a:pt x="1505712" y="1077218"/>
                </a:cubicBezTo>
                <a:cubicBezTo>
                  <a:pt x="1281555" y="1106632"/>
                  <a:pt x="1124341" y="1036009"/>
                  <a:pt x="1010412" y="1077218"/>
                </a:cubicBezTo>
                <a:cubicBezTo>
                  <a:pt x="896483" y="1118427"/>
                  <a:pt x="648678" y="1033201"/>
                  <a:pt x="515112" y="1077218"/>
                </a:cubicBezTo>
                <a:cubicBezTo>
                  <a:pt x="381546" y="1121235"/>
                  <a:pt x="155522" y="1066762"/>
                  <a:pt x="0" y="1077218"/>
                </a:cubicBezTo>
                <a:cubicBezTo>
                  <a:pt x="-54076" y="905489"/>
                  <a:pt x="36489" y="689194"/>
                  <a:pt x="0" y="570926"/>
                </a:cubicBezTo>
                <a:cubicBezTo>
                  <a:pt x="-36489" y="452658"/>
                  <a:pt x="67064" y="130443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9165483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/>
              <a:t>Row: [90, 80, 90]</a:t>
            </a:r>
          </a:p>
          <a:p>
            <a:r>
              <a:rPr lang="en-US" sz="1600" dirty="0"/>
              <a:t>Row: [100, 70, 95]</a:t>
            </a:r>
          </a:p>
          <a:p>
            <a:r>
              <a:rPr lang="en-US" sz="1600" dirty="0"/>
              <a:t>Row: [70, 95, 95]</a:t>
            </a:r>
          </a:p>
          <a:p>
            <a:r>
              <a:rPr lang="en-US" sz="1600" dirty="0"/>
              <a:t>Row: [80, 80, 100]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7ACEF8-080F-4AB4-B093-EEF5C65B5D23}"/>
              </a:ext>
            </a:extLst>
          </p:cNvPr>
          <p:cNvSpPr txBox="1"/>
          <p:nvPr/>
        </p:nvSpPr>
        <p:spPr>
          <a:xfrm>
            <a:off x="4067153" y="2640200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 through a 2D List – display each </a:t>
            </a:r>
            <a:r>
              <a:rPr lang="en-US" b="1" i="1" dirty="0"/>
              <a:t>element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A36A52-9DC8-4765-AD85-81A538B3BDB3}"/>
              </a:ext>
            </a:extLst>
          </p:cNvPr>
          <p:cNvGrpSpPr/>
          <p:nvPr/>
        </p:nvGrpSpPr>
        <p:grpSpPr>
          <a:xfrm>
            <a:off x="7052460" y="1137661"/>
            <a:ext cx="2997200" cy="1239520"/>
            <a:chOff x="5425440" y="2306320"/>
            <a:chExt cx="2997200" cy="123952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3CB29A7-3037-439E-AC63-A623D7D399C0}"/>
                </a:ext>
              </a:extLst>
            </p:cNvPr>
            <p:cNvGrpSpPr/>
            <p:nvPr/>
          </p:nvGrpSpPr>
          <p:grpSpPr>
            <a:xfrm>
              <a:off x="5425440" y="2584147"/>
              <a:ext cx="2997200" cy="961693"/>
              <a:chOff x="5161280" y="2452067"/>
              <a:chExt cx="2997200" cy="96169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BB61BC3A-6C5D-4A4E-B618-8D6C356BAD0B}"/>
                  </a:ext>
                </a:extLst>
              </p:cNvPr>
              <p:cNvGrpSpPr/>
              <p:nvPr/>
            </p:nvGrpSpPr>
            <p:grpSpPr>
              <a:xfrm>
                <a:off x="5161280" y="2452067"/>
                <a:ext cx="2726677" cy="400110"/>
                <a:chOff x="6268720" y="2807667"/>
                <a:chExt cx="2726677" cy="400110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B8DAD2C-694E-4B9A-8655-3AB1FA213C59}"/>
                    </a:ext>
                  </a:extLst>
                </p:cNvPr>
                <p:cNvSpPr txBox="1"/>
                <p:nvPr/>
              </p:nvSpPr>
              <p:spPr>
                <a:xfrm>
                  <a:off x="6268720" y="2807667"/>
                  <a:ext cx="762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i="1" dirty="0">
                      <a:solidFill>
                        <a:srgbClr val="C00000"/>
                      </a:solidFill>
                    </a:rPr>
                    <a:t>row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D417AAF-934C-4B41-BE26-55EA63CFBE65}"/>
                    </a:ext>
                  </a:extLst>
                </p:cNvPr>
                <p:cNvSpPr txBox="1"/>
                <p:nvPr/>
              </p:nvSpPr>
              <p:spPr>
                <a:xfrm>
                  <a:off x="7291084" y="2823056"/>
                  <a:ext cx="1704313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Consolas" panose="020B0609020204030204" pitchFamily="49" charset="0"/>
                    </a:rPr>
                    <a:t>[90, 80, 90]</a:t>
                  </a:r>
                  <a:endParaRPr lang="en-US" b="1" dirty="0"/>
                </a:p>
              </p:txBody>
            </p: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D1EBDD99-B4FF-4A03-96C4-5D49D3DC62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79920" y="3007722"/>
                  <a:ext cx="243840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14C08E5-6436-42C6-A91E-BE6A034E8A94}"/>
                  </a:ext>
                </a:extLst>
              </p:cNvPr>
              <p:cNvSpPr txBox="1"/>
              <p:nvPr/>
            </p:nvSpPr>
            <p:spPr>
              <a:xfrm>
                <a:off x="5872480" y="2814320"/>
                <a:ext cx="2286000" cy="599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</a:rPr>
                  <a:t>This is </a:t>
                </a:r>
                <a:r>
                  <a:rPr lang="en-US" sz="1600" b="1" i="1" dirty="0">
                    <a:solidFill>
                      <a:srgbClr val="C00000"/>
                    </a:solidFill>
                  </a:rPr>
                  <a:t>row </a:t>
                </a:r>
                <a:r>
                  <a:rPr lang="en-US" sz="1600" dirty="0">
                    <a:solidFill>
                      <a:srgbClr val="C00000"/>
                    </a:solidFill>
                  </a:rPr>
                  <a:t>in the </a:t>
                </a:r>
                <a:br>
                  <a:rPr lang="en-US" sz="1600" dirty="0">
                    <a:solidFill>
                      <a:srgbClr val="C00000"/>
                    </a:solidFill>
                  </a:rPr>
                </a:br>
                <a:r>
                  <a:rPr lang="en-US" sz="1600" dirty="0">
                    <a:solidFill>
                      <a:srgbClr val="C00000"/>
                    </a:solidFill>
                  </a:rPr>
                  <a:t>1</a:t>
                </a:r>
                <a:r>
                  <a:rPr lang="en-US" sz="1600" baseline="30000" dirty="0">
                    <a:solidFill>
                      <a:srgbClr val="C00000"/>
                    </a:solidFill>
                  </a:rPr>
                  <a:t>st</a:t>
                </a:r>
                <a:r>
                  <a:rPr lang="en-US" sz="1600" dirty="0">
                    <a:solidFill>
                      <a:srgbClr val="C00000"/>
                    </a:solidFill>
                  </a:rPr>
                  <a:t> iteration of the loop.</a:t>
                </a:r>
                <a:endParaRPr lang="en-US" sz="1600" b="1" i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B48B5C2-4F3D-49E1-AB73-B8877A6E00DC}"/>
                </a:ext>
              </a:extLst>
            </p:cNvPr>
            <p:cNvSpPr txBox="1"/>
            <p:nvPr/>
          </p:nvSpPr>
          <p:spPr>
            <a:xfrm>
              <a:off x="6685280" y="2306320"/>
              <a:ext cx="1300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2">
                      <a:lumMod val="75000"/>
                    </a:schemeClr>
                  </a:solidFill>
                </a:rPr>
                <a:t>0          1           2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A1031D8-5AD0-4B3B-AB2E-A195159FB31E}"/>
              </a:ext>
            </a:extLst>
          </p:cNvPr>
          <p:cNvGrpSpPr/>
          <p:nvPr/>
        </p:nvGrpSpPr>
        <p:grpSpPr>
          <a:xfrm>
            <a:off x="4355577" y="3035586"/>
            <a:ext cx="5827896" cy="1751489"/>
            <a:chOff x="5784984" y="4906426"/>
            <a:chExt cx="5827896" cy="175148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4D15D11-23A7-4001-8C63-5BBAAEE0DF5B}"/>
                </a:ext>
              </a:extLst>
            </p:cNvPr>
            <p:cNvGrpSpPr/>
            <p:nvPr/>
          </p:nvGrpSpPr>
          <p:grpSpPr>
            <a:xfrm>
              <a:off x="5784984" y="4906426"/>
              <a:ext cx="5827896" cy="1348969"/>
              <a:chOff x="5784984" y="4459386"/>
              <a:chExt cx="5827896" cy="1348969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D0C1922-2C7C-44F0-B8AA-59D173E9C54C}"/>
                  </a:ext>
                </a:extLst>
              </p:cNvPr>
              <p:cNvSpPr/>
              <p:nvPr/>
            </p:nvSpPr>
            <p:spPr>
              <a:xfrm>
                <a:off x="5784984" y="4459386"/>
                <a:ext cx="3521576" cy="923330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print('Ex1', 'Ex2', 'Ex3')</a:t>
                </a:r>
              </a:p>
              <a:p>
                <a:r>
                  <a:rPr lang="en-US" dirty="0"/>
                  <a:t>for </a:t>
                </a:r>
                <a:r>
                  <a:rPr lang="en-US" b="1" dirty="0">
                    <a:solidFill>
                      <a:srgbClr val="C00000"/>
                    </a:solidFill>
                  </a:rPr>
                  <a:t>row</a:t>
                </a:r>
                <a:r>
                  <a:rPr lang="en-US" dirty="0"/>
                  <a:t> in </a:t>
                </a:r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grades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    print(</a:t>
                </a:r>
                <a:r>
                  <a:rPr lang="en-US" b="1" dirty="0">
                    <a:solidFill>
                      <a:srgbClr val="C00000"/>
                    </a:solidFill>
                    <a:highlight>
                      <a:srgbClr val="EFE5F7"/>
                    </a:highlight>
                  </a:rPr>
                  <a:t>row[0]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  <a:highlight>
                      <a:srgbClr val="EFE5F7"/>
                    </a:highlight>
                  </a:rPr>
                  <a:t>row[1]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  <a:highlight>
                      <a:srgbClr val="EFE5F7"/>
                    </a:highlight>
                  </a:rPr>
                  <a:t>row[2]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F9B0816-4F83-4D46-A631-479AAE247857}"/>
                  </a:ext>
                </a:extLst>
              </p:cNvPr>
              <p:cNvSpPr/>
              <p:nvPr/>
            </p:nvSpPr>
            <p:spPr>
              <a:xfrm>
                <a:off x="9997441" y="4484916"/>
                <a:ext cx="1615439" cy="1323439"/>
              </a:xfrm>
              <a:custGeom>
                <a:avLst/>
                <a:gdLst>
                  <a:gd name="connsiteX0" fmla="*/ 0 w 1615439"/>
                  <a:gd name="connsiteY0" fmla="*/ 0 h 1323439"/>
                  <a:gd name="connsiteX1" fmla="*/ 554634 w 1615439"/>
                  <a:gd name="connsiteY1" fmla="*/ 0 h 1323439"/>
                  <a:gd name="connsiteX2" fmla="*/ 1109268 w 1615439"/>
                  <a:gd name="connsiteY2" fmla="*/ 0 h 1323439"/>
                  <a:gd name="connsiteX3" fmla="*/ 1615439 w 1615439"/>
                  <a:gd name="connsiteY3" fmla="*/ 0 h 1323439"/>
                  <a:gd name="connsiteX4" fmla="*/ 1615439 w 1615439"/>
                  <a:gd name="connsiteY4" fmla="*/ 414678 h 1323439"/>
                  <a:gd name="connsiteX5" fmla="*/ 1615439 w 1615439"/>
                  <a:gd name="connsiteY5" fmla="*/ 829355 h 1323439"/>
                  <a:gd name="connsiteX6" fmla="*/ 1615439 w 1615439"/>
                  <a:gd name="connsiteY6" fmla="*/ 1323439 h 1323439"/>
                  <a:gd name="connsiteX7" fmla="*/ 1060805 w 1615439"/>
                  <a:gd name="connsiteY7" fmla="*/ 1323439 h 1323439"/>
                  <a:gd name="connsiteX8" fmla="*/ 490016 w 1615439"/>
                  <a:gd name="connsiteY8" fmla="*/ 1323439 h 1323439"/>
                  <a:gd name="connsiteX9" fmla="*/ 0 w 1615439"/>
                  <a:gd name="connsiteY9" fmla="*/ 1323439 h 1323439"/>
                  <a:gd name="connsiteX10" fmla="*/ 0 w 1615439"/>
                  <a:gd name="connsiteY10" fmla="*/ 882293 h 1323439"/>
                  <a:gd name="connsiteX11" fmla="*/ 0 w 1615439"/>
                  <a:gd name="connsiteY11" fmla="*/ 467615 h 1323439"/>
                  <a:gd name="connsiteX12" fmla="*/ 0 w 1615439"/>
                  <a:gd name="connsiteY12" fmla="*/ 0 h 132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5439" h="1323439" fill="none" extrusionOk="0">
                    <a:moveTo>
                      <a:pt x="0" y="0"/>
                    </a:moveTo>
                    <a:cubicBezTo>
                      <a:pt x="194988" y="-65204"/>
                      <a:pt x="395556" y="8376"/>
                      <a:pt x="554634" y="0"/>
                    </a:cubicBezTo>
                    <a:cubicBezTo>
                      <a:pt x="713712" y="-8376"/>
                      <a:pt x="911543" y="63757"/>
                      <a:pt x="1109268" y="0"/>
                    </a:cubicBezTo>
                    <a:cubicBezTo>
                      <a:pt x="1306993" y="-63757"/>
                      <a:pt x="1410756" y="7010"/>
                      <a:pt x="1615439" y="0"/>
                    </a:cubicBezTo>
                    <a:cubicBezTo>
                      <a:pt x="1637185" y="92780"/>
                      <a:pt x="1613937" y="261534"/>
                      <a:pt x="1615439" y="414678"/>
                    </a:cubicBezTo>
                    <a:cubicBezTo>
                      <a:pt x="1616941" y="567822"/>
                      <a:pt x="1575040" y="631383"/>
                      <a:pt x="1615439" y="829355"/>
                    </a:cubicBezTo>
                    <a:cubicBezTo>
                      <a:pt x="1655838" y="1027327"/>
                      <a:pt x="1584517" y="1085145"/>
                      <a:pt x="1615439" y="1323439"/>
                    </a:cubicBezTo>
                    <a:cubicBezTo>
                      <a:pt x="1441022" y="1379543"/>
                      <a:pt x="1225504" y="1296637"/>
                      <a:pt x="1060805" y="1323439"/>
                    </a:cubicBezTo>
                    <a:cubicBezTo>
                      <a:pt x="896106" y="1350241"/>
                      <a:pt x="699368" y="1265482"/>
                      <a:pt x="490016" y="1323439"/>
                    </a:cubicBezTo>
                    <a:cubicBezTo>
                      <a:pt x="280664" y="1381396"/>
                      <a:pt x="231407" y="1268540"/>
                      <a:pt x="0" y="1323439"/>
                    </a:cubicBezTo>
                    <a:cubicBezTo>
                      <a:pt x="-16631" y="1209735"/>
                      <a:pt x="5130" y="1012468"/>
                      <a:pt x="0" y="882293"/>
                    </a:cubicBezTo>
                    <a:cubicBezTo>
                      <a:pt x="-5130" y="752118"/>
                      <a:pt x="38189" y="593127"/>
                      <a:pt x="0" y="467615"/>
                    </a:cubicBezTo>
                    <a:cubicBezTo>
                      <a:pt x="-38189" y="342103"/>
                      <a:pt x="37802" y="98733"/>
                      <a:pt x="0" y="0"/>
                    </a:cubicBezTo>
                    <a:close/>
                  </a:path>
                  <a:path w="1615439" h="1323439" stroke="0" extrusionOk="0">
                    <a:moveTo>
                      <a:pt x="0" y="0"/>
                    </a:moveTo>
                    <a:cubicBezTo>
                      <a:pt x="122652" y="-11873"/>
                      <a:pt x="296239" y="55059"/>
                      <a:pt x="490016" y="0"/>
                    </a:cubicBezTo>
                    <a:cubicBezTo>
                      <a:pt x="683793" y="-55059"/>
                      <a:pt x="920745" y="38389"/>
                      <a:pt x="1028496" y="0"/>
                    </a:cubicBezTo>
                    <a:cubicBezTo>
                      <a:pt x="1136247" y="-38389"/>
                      <a:pt x="1356888" y="49262"/>
                      <a:pt x="1615439" y="0"/>
                    </a:cubicBezTo>
                    <a:cubicBezTo>
                      <a:pt x="1636560" y="126841"/>
                      <a:pt x="1586752" y="347632"/>
                      <a:pt x="1615439" y="441146"/>
                    </a:cubicBezTo>
                    <a:cubicBezTo>
                      <a:pt x="1644126" y="534660"/>
                      <a:pt x="1606381" y="705687"/>
                      <a:pt x="1615439" y="842589"/>
                    </a:cubicBezTo>
                    <a:cubicBezTo>
                      <a:pt x="1624497" y="979491"/>
                      <a:pt x="1577158" y="1204754"/>
                      <a:pt x="1615439" y="1323439"/>
                    </a:cubicBezTo>
                    <a:cubicBezTo>
                      <a:pt x="1390594" y="1358988"/>
                      <a:pt x="1259028" y="1286042"/>
                      <a:pt x="1093114" y="1323439"/>
                    </a:cubicBezTo>
                    <a:cubicBezTo>
                      <a:pt x="927201" y="1360836"/>
                      <a:pt x="753665" y="1301128"/>
                      <a:pt x="554634" y="1323439"/>
                    </a:cubicBezTo>
                    <a:cubicBezTo>
                      <a:pt x="355603" y="1345750"/>
                      <a:pt x="246011" y="1282464"/>
                      <a:pt x="0" y="1323439"/>
                    </a:cubicBezTo>
                    <a:cubicBezTo>
                      <a:pt x="-8969" y="1169573"/>
                      <a:pt x="37827" y="987770"/>
                      <a:pt x="0" y="855824"/>
                    </a:cubicBezTo>
                    <a:cubicBezTo>
                      <a:pt x="-37827" y="723878"/>
                      <a:pt x="589" y="564406"/>
                      <a:pt x="0" y="441146"/>
                    </a:cubicBezTo>
                    <a:cubicBezTo>
                      <a:pt x="-589" y="317886"/>
                      <a:pt x="36421" y="90784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916548389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</a:rPr>
                  <a:t>Ex1 Ex2 Ex3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</a:rPr>
                  <a:t> 90  80  90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</a:rPr>
                  <a:t>100  70  95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</a:rPr>
                  <a:t> 70  95  95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</a:rPr>
                  <a:t> 80  80 100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6A33A9B-A7C5-459A-8490-593A55E81000}"/>
                </a:ext>
              </a:extLst>
            </p:cNvPr>
            <p:cNvGrpSpPr/>
            <p:nvPr/>
          </p:nvGrpSpPr>
          <p:grpSpPr>
            <a:xfrm>
              <a:off x="6649720" y="5834380"/>
              <a:ext cx="563880" cy="823535"/>
              <a:chOff x="6649720" y="5796280"/>
              <a:chExt cx="563880" cy="823535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38D950E-82BF-4DF3-812C-35A35021D5AD}"/>
                  </a:ext>
                </a:extLst>
              </p:cNvPr>
              <p:cNvSpPr txBox="1"/>
              <p:nvPr/>
            </p:nvSpPr>
            <p:spPr>
              <a:xfrm>
                <a:off x="6692652" y="6035040"/>
                <a:ext cx="4780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accent2">
                        <a:lumMod val="75000"/>
                      </a:schemeClr>
                    </a:solidFill>
                  </a:rPr>
                  <a:t>Ex1</a:t>
                </a:r>
              </a:p>
              <a:p>
                <a:pPr algn="ctr"/>
                <a:r>
                  <a:rPr lang="en-US" sz="1600" i="1" dirty="0">
                    <a:solidFill>
                      <a:schemeClr val="accent2">
                        <a:lumMod val="75000"/>
                      </a:schemeClr>
                    </a:solidFill>
                  </a:rPr>
                  <a:t>90</a:t>
                </a:r>
              </a:p>
            </p:txBody>
          </p:sp>
          <p:sp>
            <p:nvSpPr>
              <p:cNvPr id="83" name="Right Brace 82">
                <a:extLst>
                  <a:ext uri="{FF2B5EF4-FFF2-40B4-BE49-F238E27FC236}">
                    <a16:creationId xmlns:a16="http://schemas.microsoft.com/office/drawing/2014/main" id="{69648335-72A8-47AE-8FFD-3078C32F2B81}"/>
                  </a:ext>
                </a:extLst>
              </p:cNvPr>
              <p:cNvSpPr/>
              <p:nvPr/>
            </p:nvSpPr>
            <p:spPr>
              <a:xfrm rot="5400000">
                <a:off x="6797040" y="5648960"/>
                <a:ext cx="269240" cy="563880"/>
              </a:xfrm>
              <a:prstGeom prst="rightBrac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B97EE3F-6CA4-4AFC-9EF9-ECE0CAB8A26D}"/>
                </a:ext>
              </a:extLst>
            </p:cNvPr>
            <p:cNvGrpSpPr/>
            <p:nvPr/>
          </p:nvGrpSpPr>
          <p:grpSpPr>
            <a:xfrm>
              <a:off x="7386320" y="5834380"/>
              <a:ext cx="563880" cy="823535"/>
              <a:chOff x="6510020" y="5796280"/>
              <a:chExt cx="563880" cy="82353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92CA33B-C2F7-4FC2-A049-163B25818569}"/>
                  </a:ext>
                </a:extLst>
              </p:cNvPr>
              <p:cNvSpPr txBox="1"/>
              <p:nvPr/>
            </p:nvSpPr>
            <p:spPr>
              <a:xfrm>
                <a:off x="6552952" y="6035040"/>
                <a:ext cx="4780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accent2">
                        <a:lumMod val="75000"/>
                      </a:schemeClr>
                    </a:solidFill>
                  </a:rPr>
                  <a:t>Ex2</a:t>
                </a:r>
              </a:p>
              <a:p>
                <a:pPr algn="ctr"/>
                <a:r>
                  <a:rPr lang="en-US" sz="1600" i="1" dirty="0">
                    <a:solidFill>
                      <a:schemeClr val="accent2">
                        <a:lumMod val="75000"/>
                      </a:schemeClr>
                    </a:solidFill>
                  </a:rPr>
                  <a:t>80</a:t>
                </a:r>
              </a:p>
            </p:txBody>
          </p:sp>
          <p:sp>
            <p:nvSpPr>
              <p:cNvPr id="81" name="Right Brace 80">
                <a:extLst>
                  <a:ext uri="{FF2B5EF4-FFF2-40B4-BE49-F238E27FC236}">
                    <a16:creationId xmlns:a16="http://schemas.microsoft.com/office/drawing/2014/main" id="{4499F65B-372E-4D91-9865-789688B387B5}"/>
                  </a:ext>
                </a:extLst>
              </p:cNvPr>
              <p:cNvSpPr/>
              <p:nvPr/>
            </p:nvSpPr>
            <p:spPr>
              <a:xfrm rot="5400000">
                <a:off x="6657340" y="5648960"/>
                <a:ext cx="269240" cy="563880"/>
              </a:xfrm>
              <a:prstGeom prst="rightBrac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32C2A87-BB53-4560-AA93-91BFF3730D6D}"/>
                </a:ext>
              </a:extLst>
            </p:cNvPr>
            <p:cNvGrpSpPr/>
            <p:nvPr/>
          </p:nvGrpSpPr>
          <p:grpSpPr>
            <a:xfrm>
              <a:off x="8122920" y="5834380"/>
              <a:ext cx="563880" cy="823535"/>
              <a:chOff x="6344920" y="5796280"/>
              <a:chExt cx="563880" cy="823535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2135E5-2540-4051-B03F-AA76277A956D}"/>
                  </a:ext>
                </a:extLst>
              </p:cNvPr>
              <p:cNvSpPr txBox="1"/>
              <p:nvPr/>
            </p:nvSpPr>
            <p:spPr>
              <a:xfrm>
                <a:off x="6387852" y="6035040"/>
                <a:ext cx="4780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accent2">
                        <a:lumMod val="75000"/>
                      </a:schemeClr>
                    </a:solidFill>
                  </a:rPr>
                  <a:t>Ex3</a:t>
                </a:r>
              </a:p>
              <a:p>
                <a:pPr algn="ctr"/>
                <a:r>
                  <a:rPr lang="en-US" sz="1600" i="1" dirty="0">
                    <a:solidFill>
                      <a:schemeClr val="accent2">
                        <a:lumMod val="75000"/>
                      </a:schemeClr>
                    </a:solidFill>
                  </a:rPr>
                  <a:t>90</a:t>
                </a:r>
              </a:p>
            </p:txBody>
          </p:sp>
          <p:sp>
            <p:nvSpPr>
              <p:cNvPr id="79" name="Right Brace 78">
                <a:extLst>
                  <a:ext uri="{FF2B5EF4-FFF2-40B4-BE49-F238E27FC236}">
                    <a16:creationId xmlns:a16="http://schemas.microsoft.com/office/drawing/2014/main" id="{98204D1E-41E5-4DC9-B142-C7D8EE28D690}"/>
                  </a:ext>
                </a:extLst>
              </p:cNvPr>
              <p:cNvSpPr/>
              <p:nvPr/>
            </p:nvSpPr>
            <p:spPr>
              <a:xfrm rot="5400000">
                <a:off x="6492240" y="5648960"/>
                <a:ext cx="269240" cy="563880"/>
              </a:xfrm>
              <a:prstGeom prst="rightBrac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50FC37-3C30-47CF-99D4-2D0BF9493B3E}"/>
              </a:ext>
            </a:extLst>
          </p:cNvPr>
          <p:cNvGrpSpPr/>
          <p:nvPr/>
        </p:nvGrpSpPr>
        <p:grpSpPr>
          <a:xfrm>
            <a:off x="2356069" y="4918665"/>
            <a:ext cx="5476240" cy="1643837"/>
            <a:chOff x="2356069" y="4908154"/>
            <a:chExt cx="5476240" cy="164383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E5E8DFC-DFA7-44BB-9523-F6189497CDE7}"/>
                </a:ext>
              </a:extLst>
            </p:cNvPr>
            <p:cNvSpPr/>
            <p:nvPr/>
          </p:nvSpPr>
          <p:spPr>
            <a:xfrm>
              <a:off x="4287138" y="5628661"/>
              <a:ext cx="3545171" cy="92333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highlight>
                    <a:srgbClr val="FFD966"/>
                  </a:highlight>
                </a:rPr>
                <a:t>for</a:t>
              </a:r>
              <a:r>
                <a:rPr lang="en-US" dirty="0"/>
                <a:t> </a:t>
              </a:r>
              <a:r>
                <a:rPr lang="en-US" b="1" dirty="0" err="1">
                  <a:solidFill>
                    <a:srgbClr val="C00000"/>
                  </a:solidFill>
                  <a:highlight>
                    <a:srgbClr val="EFE5F7"/>
                  </a:highlight>
                </a:rPr>
                <a:t>i</a:t>
              </a:r>
              <a:r>
                <a:rPr lang="en-US" dirty="0"/>
                <a:t> in </a:t>
              </a:r>
              <a:r>
                <a:rPr lang="en-US" b="1" dirty="0">
                  <a:solidFill>
                    <a:schemeClr val="accent6"/>
                  </a:solidFill>
                </a:rPr>
                <a:t>range</a:t>
              </a:r>
              <a:r>
                <a:rPr lang="en-US" dirty="0"/>
                <a:t>(0, </a:t>
              </a:r>
              <a:r>
                <a:rPr lang="en-US" b="1" dirty="0" err="1"/>
                <a:t>len</a:t>
              </a:r>
              <a:r>
                <a:rPr lang="en-US" b="1" dirty="0"/>
                <a:t>(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grades</a:t>
              </a:r>
              <a:r>
                <a:rPr lang="en-US" b="1" dirty="0"/>
                <a:t>)</a:t>
              </a:r>
              <a:r>
                <a:rPr lang="en-US" dirty="0"/>
                <a:t>):</a:t>
              </a:r>
            </a:p>
            <a:p>
              <a:r>
                <a:rPr lang="en-US" dirty="0"/>
                <a:t>    </a:t>
              </a:r>
              <a:r>
                <a:rPr lang="en-US" b="1" dirty="0">
                  <a:highlight>
                    <a:srgbClr val="FFD966"/>
                  </a:highlight>
                </a:rPr>
                <a:t>for</a:t>
              </a:r>
              <a:r>
                <a:rPr lang="en-US" dirty="0"/>
                <a:t> </a:t>
              </a:r>
              <a:r>
                <a:rPr lang="en-US" b="1" dirty="0">
                  <a:solidFill>
                    <a:srgbClr val="C00000"/>
                  </a:solidFill>
                  <a:highlight>
                    <a:srgbClr val="EFE5F7"/>
                  </a:highlight>
                </a:rPr>
                <a:t>j</a:t>
              </a:r>
              <a:r>
                <a:rPr lang="en-US" dirty="0"/>
                <a:t> in </a:t>
              </a:r>
              <a:r>
                <a:rPr lang="en-US" b="1" dirty="0">
                  <a:solidFill>
                    <a:schemeClr val="accent6"/>
                  </a:solidFill>
                </a:rPr>
                <a:t>range</a:t>
              </a:r>
              <a:r>
                <a:rPr lang="en-US" dirty="0"/>
                <a:t>(0, </a:t>
              </a:r>
              <a:r>
                <a:rPr lang="en-US" b="1" dirty="0" err="1"/>
                <a:t>len</a:t>
              </a:r>
              <a:r>
                <a:rPr lang="en-US" b="1" dirty="0"/>
                <a:t>(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grades</a:t>
              </a:r>
              <a:r>
                <a:rPr lang="en-US" b="1" dirty="0">
                  <a:highlight>
                    <a:srgbClr val="EFE5F7"/>
                  </a:highlight>
                </a:rPr>
                <a:t>[</a:t>
              </a:r>
              <a:r>
                <a:rPr lang="en-US" b="1" dirty="0" err="1">
                  <a:highlight>
                    <a:srgbClr val="EFE5F7"/>
                  </a:highlight>
                </a:rPr>
                <a:t>i</a:t>
              </a:r>
              <a:r>
                <a:rPr lang="en-US" b="1" dirty="0">
                  <a:highlight>
                    <a:srgbClr val="EFE5F7"/>
                  </a:highlight>
                </a:rPr>
                <a:t>]</a:t>
              </a:r>
              <a:r>
                <a:rPr lang="en-US" b="1" dirty="0"/>
                <a:t>)</a:t>
              </a:r>
              <a:r>
                <a:rPr lang="en-US" dirty="0"/>
                <a:t>): </a:t>
              </a:r>
              <a:endParaRPr lang="sv-SE" dirty="0"/>
            </a:p>
            <a:p>
              <a:r>
                <a:rPr lang="en-US" dirty="0"/>
                <a:t>        print(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grades</a:t>
              </a:r>
              <a:r>
                <a:rPr lang="en-US" sz="1600" b="1" dirty="0">
                  <a:solidFill>
                    <a:srgbClr val="C00000"/>
                  </a:solidFill>
                  <a:highlight>
                    <a:srgbClr val="EFE5F7"/>
                  </a:highlight>
                  <a:latin typeface="Consolas" panose="020B0609020204030204" pitchFamily="49" charset="0"/>
                </a:rPr>
                <a:t>[</a:t>
              </a:r>
              <a:r>
                <a:rPr lang="en-US" sz="1600" b="1" dirty="0" err="1">
                  <a:solidFill>
                    <a:srgbClr val="C00000"/>
                  </a:solidFill>
                  <a:highlight>
                    <a:srgbClr val="EFE5F7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1600" b="1" dirty="0">
                  <a:solidFill>
                    <a:srgbClr val="C00000"/>
                  </a:solidFill>
                  <a:highlight>
                    <a:srgbClr val="EFE5F7"/>
                  </a:highlight>
                  <a:latin typeface="Consolas" panose="020B0609020204030204" pitchFamily="49" charset="0"/>
                </a:rPr>
                <a:t>][j]</a:t>
              </a:r>
              <a:r>
                <a:rPr lang="en-US" dirty="0"/>
                <a:t>)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D6987B8-7F68-4AF1-B44D-290FB008AB1E}"/>
                </a:ext>
              </a:extLst>
            </p:cNvPr>
            <p:cNvSpPr txBox="1"/>
            <p:nvPr/>
          </p:nvSpPr>
          <p:spPr>
            <a:xfrm>
              <a:off x="4835109" y="4979274"/>
              <a:ext cx="173736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Use </a:t>
              </a:r>
              <a:r>
                <a:rPr lang="en-US" sz="1400" b="1" dirty="0">
                  <a:solidFill>
                    <a:srgbClr val="C00000"/>
                  </a:solidFill>
                </a:rPr>
                <a:t>range()</a:t>
              </a:r>
              <a:r>
                <a:rPr lang="en-US" sz="1400" dirty="0">
                  <a:solidFill>
                    <a:srgbClr val="C00000"/>
                  </a:solidFill>
                </a:rPr>
                <a:t> to create an </a:t>
              </a:r>
              <a:r>
                <a:rPr lang="en-US" sz="1400" i="1" dirty="0" err="1">
                  <a:solidFill>
                    <a:srgbClr val="C00000"/>
                  </a:solidFill>
                </a:rPr>
                <a:t>iterable</a:t>
              </a:r>
              <a:r>
                <a:rPr lang="en-US" sz="1400" dirty="0">
                  <a:solidFill>
                    <a:srgbClr val="C00000"/>
                  </a:solidFill>
                </a:rPr>
                <a:t> object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88CFF12-473F-4739-B1F5-E6761A8D7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3749" y="5446635"/>
              <a:ext cx="172720" cy="24384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89F73EA-79DA-4D23-84E9-BD6C1F8EAD71}"/>
                </a:ext>
              </a:extLst>
            </p:cNvPr>
            <p:cNvGrpSpPr/>
            <p:nvPr/>
          </p:nvGrpSpPr>
          <p:grpSpPr>
            <a:xfrm>
              <a:off x="2356069" y="5670154"/>
              <a:ext cx="1981200" cy="307777"/>
              <a:chOff x="4541520" y="4592319"/>
              <a:chExt cx="1981200" cy="30777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160D831-5A5F-4905-96B2-D8CDBF35CE5C}"/>
                  </a:ext>
                </a:extLst>
              </p:cNvPr>
              <p:cNvSpPr txBox="1"/>
              <p:nvPr/>
            </p:nvSpPr>
            <p:spPr>
              <a:xfrm>
                <a:off x="4541520" y="4592319"/>
                <a:ext cx="1635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Outer loop: </a:t>
                </a:r>
                <a:r>
                  <a:rPr lang="en-US" sz="1400" b="1" dirty="0">
                    <a:solidFill>
                      <a:srgbClr val="C00000"/>
                    </a:solidFill>
                  </a:rPr>
                  <a:t>ROWS</a:t>
                </a:r>
                <a:r>
                  <a:rPr lang="en-US" sz="1400" b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A9ED9239-6203-4F06-B4BF-CA1358648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800" y="4746207"/>
                <a:ext cx="375920" cy="0"/>
              </a:xfrm>
              <a:prstGeom prst="straightConnector1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B5877C4-E7C7-4B01-8938-80BBEF7D9359}"/>
                </a:ext>
              </a:extLst>
            </p:cNvPr>
            <p:cNvGrpSpPr/>
            <p:nvPr/>
          </p:nvGrpSpPr>
          <p:grpSpPr>
            <a:xfrm>
              <a:off x="2518629" y="5964794"/>
              <a:ext cx="1991360" cy="307777"/>
              <a:chOff x="4561840" y="4886959"/>
              <a:chExt cx="1991360" cy="3077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1D47F5F-027F-4CEC-AE0F-52368D3DBD5B}"/>
                  </a:ext>
                </a:extLst>
              </p:cNvPr>
              <p:cNvSpPr txBox="1"/>
              <p:nvPr/>
            </p:nvSpPr>
            <p:spPr>
              <a:xfrm>
                <a:off x="4561840" y="4886959"/>
                <a:ext cx="1635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Inner loop: </a:t>
                </a:r>
                <a:r>
                  <a:rPr lang="en-US" sz="1400" b="1" dirty="0">
                    <a:solidFill>
                      <a:srgbClr val="C00000"/>
                    </a:solidFill>
                  </a:rPr>
                  <a:t>COLS</a:t>
                </a:r>
                <a:r>
                  <a:rPr lang="en-US" sz="1400" b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5CC69CE2-CECF-421D-A5D1-6F4D662ED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7280" y="5040847"/>
                <a:ext cx="375920" cy="0"/>
              </a:xfrm>
              <a:prstGeom prst="straightConnector1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BAADC7F-D279-482F-9026-61EC594494E2}"/>
                </a:ext>
              </a:extLst>
            </p:cNvPr>
            <p:cNvSpPr txBox="1"/>
            <p:nvPr/>
          </p:nvSpPr>
          <p:spPr>
            <a:xfrm flipH="1">
              <a:off x="6633429" y="4908154"/>
              <a:ext cx="5892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2E8206D-2857-4192-81D4-1D79623916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5829" y="5273915"/>
              <a:ext cx="162560" cy="41656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27D9FB0-E186-4583-89AA-1CAB675D2336}"/>
                </a:ext>
              </a:extLst>
            </p:cNvPr>
            <p:cNvSpPr txBox="1"/>
            <p:nvPr/>
          </p:nvSpPr>
          <p:spPr>
            <a:xfrm flipH="1">
              <a:off x="7060149" y="5151995"/>
              <a:ext cx="6400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A97549B-C4BA-4097-A9F6-EAC1DCED8E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2229" y="5517755"/>
              <a:ext cx="152400" cy="40640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DB05FCE5-3384-408A-AC96-53E13537EDF5}"/>
              </a:ext>
            </a:extLst>
          </p:cNvPr>
          <p:cNvSpPr txBox="1"/>
          <p:nvPr/>
        </p:nvSpPr>
        <p:spPr>
          <a:xfrm>
            <a:off x="8031672" y="5355885"/>
            <a:ext cx="29936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Use when: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rgbClr val="C00000"/>
                </a:solidFill>
              </a:rPr>
              <a:t>You need 2 subscripts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rgbClr val="C00000"/>
                </a:solidFill>
              </a:rPr>
              <a:t>You do not want to list each element (like the previous example – row[0], row[1], row[2])</a:t>
            </a:r>
            <a:endParaRPr lang="en-US" sz="1400" b="1" i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7ED755-37EC-4204-9D7D-ADDF71F7D023}"/>
              </a:ext>
            </a:extLst>
          </p:cNvPr>
          <p:cNvSpPr txBox="1"/>
          <p:nvPr/>
        </p:nvSpPr>
        <p:spPr>
          <a:xfrm>
            <a:off x="11119944" y="4004442"/>
            <a:ext cx="458780" cy="2677656"/>
          </a:xfrm>
          <a:custGeom>
            <a:avLst/>
            <a:gdLst>
              <a:gd name="connsiteX0" fmla="*/ 0 w 458780"/>
              <a:gd name="connsiteY0" fmla="*/ 0 h 2677656"/>
              <a:gd name="connsiteX1" fmla="*/ 458780 w 458780"/>
              <a:gd name="connsiteY1" fmla="*/ 0 h 2677656"/>
              <a:gd name="connsiteX2" fmla="*/ 458780 w 458780"/>
              <a:gd name="connsiteY2" fmla="*/ 508755 h 2677656"/>
              <a:gd name="connsiteX3" fmla="*/ 458780 w 458780"/>
              <a:gd name="connsiteY3" fmla="*/ 1017509 h 2677656"/>
              <a:gd name="connsiteX4" fmla="*/ 458780 w 458780"/>
              <a:gd name="connsiteY4" fmla="*/ 1553040 h 2677656"/>
              <a:gd name="connsiteX5" fmla="*/ 458780 w 458780"/>
              <a:gd name="connsiteY5" fmla="*/ 2115348 h 2677656"/>
              <a:gd name="connsiteX6" fmla="*/ 458780 w 458780"/>
              <a:gd name="connsiteY6" fmla="*/ 2677656 h 2677656"/>
              <a:gd name="connsiteX7" fmla="*/ 0 w 458780"/>
              <a:gd name="connsiteY7" fmla="*/ 2677656 h 2677656"/>
              <a:gd name="connsiteX8" fmla="*/ 0 w 458780"/>
              <a:gd name="connsiteY8" fmla="*/ 2088572 h 2677656"/>
              <a:gd name="connsiteX9" fmla="*/ 0 w 458780"/>
              <a:gd name="connsiteY9" fmla="*/ 1526264 h 2677656"/>
              <a:gd name="connsiteX10" fmla="*/ 0 w 458780"/>
              <a:gd name="connsiteY10" fmla="*/ 1017509 h 2677656"/>
              <a:gd name="connsiteX11" fmla="*/ 0 w 458780"/>
              <a:gd name="connsiteY11" fmla="*/ 562308 h 2677656"/>
              <a:gd name="connsiteX12" fmla="*/ 0 w 458780"/>
              <a:gd name="connsiteY12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8780" h="2677656" extrusionOk="0">
                <a:moveTo>
                  <a:pt x="0" y="0"/>
                </a:moveTo>
                <a:cubicBezTo>
                  <a:pt x="126938" y="-12186"/>
                  <a:pt x="275873" y="51730"/>
                  <a:pt x="458780" y="0"/>
                </a:cubicBezTo>
                <a:cubicBezTo>
                  <a:pt x="476399" y="235092"/>
                  <a:pt x="442699" y="395381"/>
                  <a:pt x="458780" y="508755"/>
                </a:cubicBezTo>
                <a:cubicBezTo>
                  <a:pt x="474861" y="622130"/>
                  <a:pt x="404905" y="785030"/>
                  <a:pt x="458780" y="1017509"/>
                </a:cubicBezTo>
                <a:cubicBezTo>
                  <a:pt x="512655" y="1249988"/>
                  <a:pt x="426464" y="1418265"/>
                  <a:pt x="458780" y="1553040"/>
                </a:cubicBezTo>
                <a:cubicBezTo>
                  <a:pt x="491096" y="1687815"/>
                  <a:pt x="430977" y="1871138"/>
                  <a:pt x="458780" y="2115348"/>
                </a:cubicBezTo>
                <a:cubicBezTo>
                  <a:pt x="486583" y="2359558"/>
                  <a:pt x="394398" y="2563585"/>
                  <a:pt x="458780" y="2677656"/>
                </a:cubicBezTo>
                <a:cubicBezTo>
                  <a:pt x="344304" y="2685094"/>
                  <a:pt x="104990" y="2655912"/>
                  <a:pt x="0" y="2677656"/>
                </a:cubicBezTo>
                <a:cubicBezTo>
                  <a:pt x="-33877" y="2509981"/>
                  <a:pt x="22281" y="2230643"/>
                  <a:pt x="0" y="2088572"/>
                </a:cubicBezTo>
                <a:cubicBezTo>
                  <a:pt x="-22281" y="1946501"/>
                  <a:pt x="30687" y="1727653"/>
                  <a:pt x="0" y="1526264"/>
                </a:cubicBezTo>
                <a:cubicBezTo>
                  <a:pt x="-30687" y="1324875"/>
                  <a:pt x="27750" y="1121484"/>
                  <a:pt x="0" y="1017509"/>
                </a:cubicBezTo>
                <a:cubicBezTo>
                  <a:pt x="-27750" y="913534"/>
                  <a:pt x="33424" y="756221"/>
                  <a:pt x="0" y="562308"/>
                </a:cubicBezTo>
                <a:cubicBezTo>
                  <a:pt x="-33424" y="368395"/>
                  <a:pt x="931" y="26273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9541053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90</a:t>
            </a:r>
          </a:p>
          <a:p>
            <a:r>
              <a:rPr lang="en-US" sz="1400" dirty="0"/>
              <a:t>80</a:t>
            </a:r>
          </a:p>
          <a:p>
            <a:r>
              <a:rPr lang="en-US" sz="1400" dirty="0"/>
              <a:t>90</a:t>
            </a:r>
          </a:p>
          <a:p>
            <a:r>
              <a:rPr lang="en-US" sz="1400" dirty="0"/>
              <a:t>100</a:t>
            </a:r>
          </a:p>
          <a:p>
            <a:r>
              <a:rPr lang="en-US" sz="1400" dirty="0"/>
              <a:t>70</a:t>
            </a:r>
          </a:p>
          <a:p>
            <a:r>
              <a:rPr lang="en-US" sz="1400" dirty="0"/>
              <a:t>95</a:t>
            </a:r>
          </a:p>
          <a:p>
            <a:r>
              <a:rPr lang="en-US" sz="1400" dirty="0"/>
              <a:t>70</a:t>
            </a:r>
          </a:p>
          <a:p>
            <a:r>
              <a:rPr lang="en-US" sz="1400" dirty="0"/>
              <a:t>95</a:t>
            </a:r>
          </a:p>
          <a:p>
            <a:r>
              <a:rPr lang="en-US" sz="1400" dirty="0"/>
              <a:t>95</a:t>
            </a:r>
          </a:p>
          <a:p>
            <a:r>
              <a:rPr lang="en-US" sz="1400" dirty="0"/>
              <a:t>80</a:t>
            </a:r>
          </a:p>
          <a:p>
            <a:r>
              <a:rPr lang="en-US" sz="1400" dirty="0"/>
              <a:t>80</a:t>
            </a:r>
          </a:p>
          <a:p>
            <a:r>
              <a:rPr lang="en-US" sz="14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52497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0694-7BFE-4ABD-95A2-569F7B22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3 – 2D Lists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887D8-F1D5-4BB9-AB4B-DBE3F0F2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7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40464C-40B7-4559-8238-B7BE6B19E936}"/>
              </a:ext>
            </a:extLst>
          </p:cNvPr>
          <p:cNvSpPr txBox="1"/>
          <p:nvPr/>
        </p:nvSpPr>
        <p:spPr>
          <a:xfrm>
            <a:off x="4690766" y="2157161"/>
            <a:ext cx="3541354" cy="39087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#Ch7-Ex03-2D-List.py</a:t>
            </a:r>
          </a:p>
          <a:p>
            <a:endParaRPr lang="en-US" sz="800" dirty="0"/>
          </a:p>
          <a:p>
            <a:r>
              <a:rPr lang="en-US" sz="800" dirty="0"/>
              <a:t>#Declare a 2D List of plant heights</a:t>
            </a:r>
          </a:p>
          <a:p>
            <a:r>
              <a:rPr lang="en-US" sz="800" dirty="0"/>
              <a:t>heights =  1.1, 1.8, 3.5</a:t>
            </a:r>
          </a:p>
          <a:p>
            <a:r>
              <a:rPr lang="en-US" sz="800" dirty="0"/>
              <a:t>	    1.4, 2.5, 4.2</a:t>
            </a:r>
          </a:p>
          <a:p>
            <a:r>
              <a:rPr lang="en-US" sz="800" dirty="0"/>
              <a:t>	    2.1, 2.6, 5.5</a:t>
            </a:r>
          </a:p>
          <a:p>
            <a:r>
              <a:rPr lang="en-US" sz="800" dirty="0"/>
              <a:t>            2.4, 3.1, 5.7</a:t>
            </a:r>
          </a:p>
          <a:p>
            <a:endParaRPr lang="en-US" sz="800" dirty="0"/>
          </a:p>
          <a:p>
            <a:r>
              <a:rPr lang="en-US" sz="800" dirty="0"/>
              <a:t>#Example1: Display the 1st row-------------------------------------------------------</a:t>
            </a:r>
          </a:p>
          <a:p>
            <a:r>
              <a:rPr lang="en-US" sz="800" dirty="0"/>
              <a:t>print('\n' + '-'*30 + '\</a:t>
            </a:r>
            <a:r>
              <a:rPr lang="en-US" sz="800" dirty="0" err="1"/>
              <a:t>nExample</a:t>
            </a:r>
            <a:r>
              <a:rPr lang="en-US" sz="800" dirty="0"/>
              <a:t> 1:\n')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#Example2: Display the last element in the 1st row-----------------------------------</a:t>
            </a:r>
          </a:p>
          <a:p>
            <a:r>
              <a:rPr lang="en-US" sz="800" dirty="0"/>
              <a:t>print('\n' + '-'*30 + '\</a:t>
            </a:r>
            <a:r>
              <a:rPr lang="en-US" sz="800" dirty="0" err="1"/>
              <a:t>nExample</a:t>
            </a:r>
            <a:r>
              <a:rPr lang="en-US" sz="800" dirty="0"/>
              <a:t> 2:\n')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#Example3: FOR-IN Loop---------------------------------------------------------------</a:t>
            </a:r>
          </a:p>
          <a:p>
            <a:r>
              <a:rPr lang="en-US" sz="800" dirty="0"/>
              <a:t>print('\n' + '-'*30 + '\</a:t>
            </a:r>
            <a:r>
              <a:rPr lang="en-US" sz="800" dirty="0" err="1"/>
              <a:t>nExample</a:t>
            </a:r>
            <a:r>
              <a:rPr lang="en-US" sz="800" dirty="0"/>
              <a:t> 3:\n')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#Example4a: FOR-RANGE Loop (i.e. need a subscript)------------------------------------</a:t>
            </a:r>
          </a:p>
          <a:p>
            <a:r>
              <a:rPr lang="en-US" sz="800" dirty="0"/>
              <a:t>print('\n' + '-'*30 + '\</a:t>
            </a:r>
            <a:r>
              <a:rPr lang="en-US" sz="800" dirty="0" err="1"/>
              <a:t>nExample</a:t>
            </a:r>
            <a:r>
              <a:rPr lang="en-US" sz="800" dirty="0"/>
              <a:t> 4a:\n')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#Example4b: WHILE Loop (i.e. need a subscript)----------------------------------------</a:t>
            </a:r>
          </a:p>
          <a:p>
            <a:r>
              <a:rPr lang="en-US" sz="800" dirty="0"/>
              <a:t>print('\n' + '-'*30 + '\</a:t>
            </a:r>
            <a:r>
              <a:rPr lang="en-US" sz="800" dirty="0" err="1"/>
              <a:t>nExample</a:t>
            </a:r>
            <a:r>
              <a:rPr lang="en-US" sz="800" dirty="0"/>
              <a:t> 4b:\n')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#Example5: NESTED FOR Loop (i.e. need 2 subscripts)-----------------------------------</a:t>
            </a:r>
          </a:p>
          <a:p>
            <a:r>
              <a:rPr lang="en-US" sz="800" dirty="0"/>
              <a:t>print('\n' + '-'*30 + '\</a:t>
            </a:r>
            <a:r>
              <a:rPr lang="en-US" sz="800" dirty="0" err="1"/>
              <a:t>nExample</a:t>
            </a:r>
            <a:r>
              <a:rPr lang="en-US" sz="800" dirty="0"/>
              <a:t> 5:\n')</a:t>
            </a:r>
          </a:p>
          <a:p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2D16F-DBB2-43D8-AAE3-4ECD61CEDBE3}"/>
              </a:ext>
            </a:extLst>
          </p:cNvPr>
          <p:cNvSpPr txBox="1"/>
          <p:nvPr/>
        </p:nvSpPr>
        <p:spPr>
          <a:xfrm>
            <a:off x="510453" y="3782119"/>
            <a:ext cx="38698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Copy the code and save it as </a:t>
            </a:r>
            <a:r>
              <a:rPr lang="en-US" sz="1600" b="1" dirty="0"/>
              <a:t>Ch7-Ex03-2D-List.py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Using the data provided, name the list “</a:t>
            </a:r>
            <a:r>
              <a:rPr lang="en-US" sz="1600" b="1" dirty="0"/>
              <a:t>heights</a:t>
            </a:r>
            <a:r>
              <a:rPr lang="en-US" sz="1600" dirty="0"/>
              <a:t>” and define it as a 2D list.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Display the data as shown in the output screenshot.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D24D9-D3B1-4D2D-858A-389DCFB242AE}"/>
              </a:ext>
            </a:extLst>
          </p:cNvPr>
          <p:cNvSpPr txBox="1"/>
          <p:nvPr/>
        </p:nvSpPr>
        <p:spPr>
          <a:xfrm>
            <a:off x="8586951" y="1991474"/>
            <a:ext cx="1641796" cy="4293483"/>
          </a:xfrm>
          <a:custGeom>
            <a:avLst/>
            <a:gdLst>
              <a:gd name="connsiteX0" fmla="*/ 0 w 1641796"/>
              <a:gd name="connsiteY0" fmla="*/ 0 h 4293483"/>
              <a:gd name="connsiteX1" fmla="*/ 563683 w 1641796"/>
              <a:gd name="connsiteY1" fmla="*/ 0 h 4293483"/>
              <a:gd name="connsiteX2" fmla="*/ 1110949 w 1641796"/>
              <a:gd name="connsiteY2" fmla="*/ 0 h 4293483"/>
              <a:gd name="connsiteX3" fmla="*/ 1641796 w 1641796"/>
              <a:gd name="connsiteY3" fmla="*/ 0 h 4293483"/>
              <a:gd name="connsiteX4" fmla="*/ 1641796 w 1641796"/>
              <a:gd name="connsiteY4" fmla="*/ 493751 h 4293483"/>
              <a:gd name="connsiteX5" fmla="*/ 1641796 w 1641796"/>
              <a:gd name="connsiteY5" fmla="*/ 987501 h 4293483"/>
              <a:gd name="connsiteX6" fmla="*/ 1641796 w 1641796"/>
              <a:gd name="connsiteY6" fmla="*/ 1395382 h 4293483"/>
              <a:gd name="connsiteX7" fmla="*/ 1641796 w 1641796"/>
              <a:gd name="connsiteY7" fmla="*/ 1846198 h 4293483"/>
              <a:gd name="connsiteX8" fmla="*/ 1641796 w 1641796"/>
              <a:gd name="connsiteY8" fmla="*/ 2339948 h 4293483"/>
              <a:gd name="connsiteX9" fmla="*/ 1641796 w 1641796"/>
              <a:gd name="connsiteY9" fmla="*/ 2962503 h 4293483"/>
              <a:gd name="connsiteX10" fmla="*/ 1641796 w 1641796"/>
              <a:gd name="connsiteY10" fmla="*/ 3499189 h 4293483"/>
              <a:gd name="connsiteX11" fmla="*/ 1641796 w 1641796"/>
              <a:gd name="connsiteY11" fmla="*/ 4293483 h 4293483"/>
              <a:gd name="connsiteX12" fmla="*/ 1094531 w 1641796"/>
              <a:gd name="connsiteY12" fmla="*/ 4293483 h 4293483"/>
              <a:gd name="connsiteX13" fmla="*/ 580101 w 1641796"/>
              <a:gd name="connsiteY13" fmla="*/ 4293483 h 4293483"/>
              <a:gd name="connsiteX14" fmla="*/ 0 w 1641796"/>
              <a:gd name="connsiteY14" fmla="*/ 4293483 h 4293483"/>
              <a:gd name="connsiteX15" fmla="*/ 0 w 1641796"/>
              <a:gd name="connsiteY15" fmla="*/ 3799732 h 4293483"/>
              <a:gd name="connsiteX16" fmla="*/ 0 w 1641796"/>
              <a:gd name="connsiteY16" fmla="*/ 3348917 h 4293483"/>
              <a:gd name="connsiteX17" fmla="*/ 0 w 1641796"/>
              <a:gd name="connsiteY17" fmla="*/ 2769297 h 4293483"/>
              <a:gd name="connsiteX18" fmla="*/ 0 w 1641796"/>
              <a:gd name="connsiteY18" fmla="*/ 2275546 h 4293483"/>
              <a:gd name="connsiteX19" fmla="*/ 0 w 1641796"/>
              <a:gd name="connsiteY19" fmla="*/ 1867665 h 4293483"/>
              <a:gd name="connsiteX20" fmla="*/ 0 w 1641796"/>
              <a:gd name="connsiteY20" fmla="*/ 1288045 h 4293483"/>
              <a:gd name="connsiteX21" fmla="*/ 0 w 1641796"/>
              <a:gd name="connsiteY21" fmla="*/ 837229 h 4293483"/>
              <a:gd name="connsiteX22" fmla="*/ 0 w 1641796"/>
              <a:gd name="connsiteY22" fmla="*/ 0 h 42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41796" h="4293483" extrusionOk="0">
                <a:moveTo>
                  <a:pt x="0" y="0"/>
                </a:moveTo>
                <a:cubicBezTo>
                  <a:pt x="274444" y="-46797"/>
                  <a:pt x="443971" y="17339"/>
                  <a:pt x="563683" y="0"/>
                </a:cubicBezTo>
                <a:cubicBezTo>
                  <a:pt x="683395" y="-17339"/>
                  <a:pt x="910544" y="1109"/>
                  <a:pt x="1110949" y="0"/>
                </a:cubicBezTo>
                <a:cubicBezTo>
                  <a:pt x="1311354" y="-1109"/>
                  <a:pt x="1428745" y="50445"/>
                  <a:pt x="1641796" y="0"/>
                </a:cubicBezTo>
                <a:cubicBezTo>
                  <a:pt x="1697289" y="130211"/>
                  <a:pt x="1613940" y="353662"/>
                  <a:pt x="1641796" y="493751"/>
                </a:cubicBezTo>
                <a:cubicBezTo>
                  <a:pt x="1669652" y="633840"/>
                  <a:pt x="1588344" y="819285"/>
                  <a:pt x="1641796" y="987501"/>
                </a:cubicBezTo>
                <a:cubicBezTo>
                  <a:pt x="1695248" y="1155717"/>
                  <a:pt x="1618992" y="1279282"/>
                  <a:pt x="1641796" y="1395382"/>
                </a:cubicBezTo>
                <a:cubicBezTo>
                  <a:pt x="1664600" y="1511482"/>
                  <a:pt x="1590784" y="1695609"/>
                  <a:pt x="1641796" y="1846198"/>
                </a:cubicBezTo>
                <a:cubicBezTo>
                  <a:pt x="1692808" y="1996787"/>
                  <a:pt x="1604003" y="2111895"/>
                  <a:pt x="1641796" y="2339948"/>
                </a:cubicBezTo>
                <a:cubicBezTo>
                  <a:pt x="1679589" y="2568001"/>
                  <a:pt x="1606143" y="2780028"/>
                  <a:pt x="1641796" y="2962503"/>
                </a:cubicBezTo>
                <a:cubicBezTo>
                  <a:pt x="1677449" y="3144979"/>
                  <a:pt x="1612814" y="3256237"/>
                  <a:pt x="1641796" y="3499189"/>
                </a:cubicBezTo>
                <a:cubicBezTo>
                  <a:pt x="1670778" y="3742141"/>
                  <a:pt x="1585122" y="3951109"/>
                  <a:pt x="1641796" y="4293483"/>
                </a:cubicBezTo>
                <a:cubicBezTo>
                  <a:pt x="1505385" y="4356081"/>
                  <a:pt x="1351217" y="4281855"/>
                  <a:pt x="1094531" y="4293483"/>
                </a:cubicBezTo>
                <a:cubicBezTo>
                  <a:pt x="837846" y="4305111"/>
                  <a:pt x="819191" y="4264366"/>
                  <a:pt x="580101" y="4293483"/>
                </a:cubicBezTo>
                <a:cubicBezTo>
                  <a:pt x="341011" y="4322600"/>
                  <a:pt x="241062" y="4241558"/>
                  <a:pt x="0" y="4293483"/>
                </a:cubicBezTo>
                <a:cubicBezTo>
                  <a:pt x="-35016" y="4159023"/>
                  <a:pt x="21330" y="3924646"/>
                  <a:pt x="0" y="3799732"/>
                </a:cubicBezTo>
                <a:cubicBezTo>
                  <a:pt x="-21330" y="3674818"/>
                  <a:pt x="20791" y="3463497"/>
                  <a:pt x="0" y="3348917"/>
                </a:cubicBezTo>
                <a:cubicBezTo>
                  <a:pt x="-20791" y="3234338"/>
                  <a:pt x="60497" y="2928342"/>
                  <a:pt x="0" y="2769297"/>
                </a:cubicBezTo>
                <a:cubicBezTo>
                  <a:pt x="-60497" y="2610252"/>
                  <a:pt x="27833" y="2428391"/>
                  <a:pt x="0" y="2275546"/>
                </a:cubicBezTo>
                <a:cubicBezTo>
                  <a:pt x="-27833" y="2122701"/>
                  <a:pt x="2208" y="1965302"/>
                  <a:pt x="0" y="1867665"/>
                </a:cubicBezTo>
                <a:cubicBezTo>
                  <a:pt x="-2208" y="1770028"/>
                  <a:pt x="59709" y="1436471"/>
                  <a:pt x="0" y="1288045"/>
                </a:cubicBezTo>
                <a:cubicBezTo>
                  <a:pt x="-59709" y="1139619"/>
                  <a:pt x="41649" y="978324"/>
                  <a:pt x="0" y="837229"/>
                </a:cubicBezTo>
                <a:cubicBezTo>
                  <a:pt x="-41649" y="696134"/>
                  <a:pt x="22474" y="20158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804565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------------------------------</a:t>
            </a:r>
          </a:p>
          <a:p>
            <a:r>
              <a:rPr lang="en-US" sz="1050" dirty="0"/>
              <a:t>Example 1:</a:t>
            </a:r>
          </a:p>
          <a:p>
            <a:r>
              <a:rPr lang="en-US" sz="1050" dirty="0"/>
              <a:t>1st row: [1.1, 1.8, 3.5]</a:t>
            </a:r>
          </a:p>
          <a:p>
            <a:r>
              <a:rPr lang="en-US" sz="1050" dirty="0"/>
              <a:t>------------------------------</a:t>
            </a:r>
          </a:p>
          <a:p>
            <a:r>
              <a:rPr lang="en-US" sz="1050" dirty="0"/>
              <a:t>Example 2:</a:t>
            </a:r>
          </a:p>
          <a:p>
            <a:r>
              <a:rPr lang="en-US" sz="1050" dirty="0"/>
              <a:t>1st row, last element: 3.5</a:t>
            </a:r>
          </a:p>
          <a:p>
            <a:r>
              <a:rPr lang="en-US" sz="1050" dirty="0"/>
              <a:t>1st row, last element: 3.5</a:t>
            </a:r>
          </a:p>
          <a:p>
            <a:r>
              <a:rPr lang="en-US" sz="1050" dirty="0"/>
              <a:t>------------------------------</a:t>
            </a:r>
          </a:p>
          <a:p>
            <a:r>
              <a:rPr lang="en-US" sz="1050" dirty="0"/>
              <a:t>Example 3:</a:t>
            </a:r>
          </a:p>
          <a:p>
            <a:r>
              <a:rPr lang="en-US" sz="1050" dirty="0"/>
              <a:t>Plant - </a:t>
            </a:r>
            <a:r>
              <a:rPr lang="en-US" sz="1050" dirty="0" err="1"/>
              <a:t>msmts</a:t>
            </a:r>
            <a:r>
              <a:rPr lang="en-US" sz="1050" dirty="0"/>
              <a:t>: 1.1 1.8 3.5</a:t>
            </a:r>
          </a:p>
          <a:p>
            <a:r>
              <a:rPr lang="en-US" sz="1050" dirty="0"/>
              <a:t>Plant - </a:t>
            </a:r>
            <a:r>
              <a:rPr lang="en-US" sz="1050" dirty="0" err="1"/>
              <a:t>msmts</a:t>
            </a:r>
            <a:r>
              <a:rPr lang="en-US" sz="1050" dirty="0"/>
              <a:t>: 1.4 2.5 4.2</a:t>
            </a:r>
          </a:p>
          <a:p>
            <a:r>
              <a:rPr lang="en-US" sz="1050" dirty="0"/>
              <a:t>Plant - </a:t>
            </a:r>
            <a:r>
              <a:rPr lang="en-US" sz="1050" dirty="0" err="1"/>
              <a:t>msmts</a:t>
            </a:r>
            <a:r>
              <a:rPr lang="en-US" sz="1050" dirty="0"/>
              <a:t>: 2.1 2.6 5.5</a:t>
            </a:r>
          </a:p>
          <a:p>
            <a:r>
              <a:rPr lang="en-US" sz="1050" dirty="0"/>
              <a:t>Plant - </a:t>
            </a:r>
            <a:r>
              <a:rPr lang="en-US" sz="1050" dirty="0" err="1"/>
              <a:t>msmts</a:t>
            </a:r>
            <a:r>
              <a:rPr lang="en-US" sz="1050" dirty="0"/>
              <a:t>: 2.4 3.1 5.7</a:t>
            </a:r>
          </a:p>
          <a:p>
            <a:r>
              <a:rPr lang="en-US" sz="1050" dirty="0"/>
              <a:t>------------------------------</a:t>
            </a:r>
          </a:p>
          <a:p>
            <a:r>
              <a:rPr lang="en-US" sz="1050" dirty="0"/>
              <a:t>Example 4a:</a:t>
            </a:r>
          </a:p>
          <a:p>
            <a:r>
              <a:rPr lang="en-US" sz="1050" dirty="0"/>
              <a:t>Plant 1 -</a:t>
            </a:r>
            <a:r>
              <a:rPr lang="en-US" sz="1050" dirty="0" err="1"/>
              <a:t>msmts</a:t>
            </a:r>
            <a:r>
              <a:rPr lang="en-US" sz="1050" dirty="0"/>
              <a:t>: 1.1 1.8 3.5</a:t>
            </a:r>
          </a:p>
          <a:p>
            <a:r>
              <a:rPr lang="en-US" sz="1050" dirty="0"/>
              <a:t>Plant 2 -</a:t>
            </a:r>
            <a:r>
              <a:rPr lang="en-US" sz="1050" dirty="0" err="1"/>
              <a:t>msmts</a:t>
            </a:r>
            <a:r>
              <a:rPr lang="en-US" sz="1050" dirty="0"/>
              <a:t>: 1.4 2.5 4.2</a:t>
            </a:r>
          </a:p>
          <a:p>
            <a:r>
              <a:rPr lang="en-US" sz="1050" dirty="0"/>
              <a:t>Plant 3 -</a:t>
            </a:r>
            <a:r>
              <a:rPr lang="en-US" sz="1050" dirty="0" err="1"/>
              <a:t>msmts</a:t>
            </a:r>
            <a:r>
              <a:rPr lang="en-US" sz="1050" dirty="0"/>
              <a:t>: 2.1 2.6 5.5</a:t>
            </a:r>
          </a:p>
          <a:p>
            <a:r>
              <a:rPr lang="en-US" sz="1050" dirty="0"/>
              <a:t>Plant 4 -</a:t>
            </a:r>
            <a:r>
              <a:rPr lang="en-US" sz="1050" dirty="0" err="1"/>
              <a:t>msmts</a:t>
            </a:r>
            <a:r>
              <a:rPr lang="en-US" sz="1050" dirty="0"/>
              <a:t>: 2.4 3.1 5.7</a:t>
            </a:r>
          </a:p>
          <a:p>
            <a:r>
              <a:rPr lang="en-US" sz="1050" dirty="0"/>
              <a:t>------------------------------</a:t>
            </a:r>
          </a:p>
          <a:p>
            <a:r>
              <a:rPr lang="en-US" sz="1050" dirty="0"/>
              <a:t>Example 4b:</a:t>
            </a:r>
          </a:p>
          <a:p>
            <a:r>
              <a:rPr lang="en-US" sz="1050" dirty="0"/>
              <a:t>Plant 1 -</a:t>
            </a:r>
            <a:r>
              <a:rPr lang="en-US" sz="1050" dirty="0" err="1"/>
              <a:t>msmts</a:t>
            </a:r>
            <a:r>
              <a:rPr lang="en-US" sz="1050" dirty="0"/>
              <a:t>: 1.1 1.8 3.5</a:t>
            </a:r>
          </a:p>
          <a:p>
            <a:r>
              <a:rPr lang="en-US" sz="1050" dirty="0"/>
              <a:t>Plant 2 -</a:t>
            </a:r>
            <a:r>
              <a:rPr lang="en-US" sz="1050" dirty="0" err="1"/>
              <a:t>msmts</a:t>
            </a:r>
            <a:r>
              <a:rPr lang="en-US" sz="1050" dirty="0"/>
              <a:t>: 1.4 2.5 4.2</a:t>
            </a:r>
          </a:p>
          <a:p>
            <a:r>
              <a:rPr lang="en-US" sz="1050" dirty="0"/>
              <a:t>Plant 3 -</a:t>
            </a:r>
            <a:r>
              <a:rPr lang="en-US" sz="1050" dirty="0" err="1"/>
              <a:t>msmts</a:t>
            </a:r>
            <a:r>
              <a:rPr lang="en-US" sz="1050" dirty="0"/>
              <a:t>: 2.1 2.6 5.5</a:t>
            </a:r>
          </a:p>
          <a:p>
            <a:r>
              <a:rPr lang="en-US" sz="1050" dirty="0"/>
              <a:t>Plant 4 -</a:t>
            </a:r>
            <a:r>
              <a:rPr lang="en-US" sz="1050" dirty="0" err="1"/>
              <a:t>msmts</a:t>
            </a:r>
            <a:r>
              <a:rPr lang="en-US" sz="1050" dirty="0"/>
              <a:t>: 2.4 3.1 5.7</a:t>
            </a:r>
          </a:p>
          <a:p>
            <a:r>
              <a:rPr lang="en-US" sz="1050" dirty="0"/>
              <a:t>------------------------------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50499-BA78-4439-9DAC-0571E8C9ACC9}"/>
              </a:ext>
            </a:extLst>
          </p:cNvPr>
          <p:cNvSpPr txBox="1"/>
          <p:nvPr/>
        </p:nvSpPr>
        <p:spPr>
          <a:xfrm>
            <a:off x="493986" y="903888"/>
            <a:ext cx="11550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Assume a group is doing research on the effect of a fertilizer on </a:t>
            </a:r>
            <a:r>
              <a:rPr lang="en-US" sz="1800" i="1" dirty="0"/>
              <a:t>hybrid tea roses</a:t>
            </a:r>
            <a:r>
              <a:rPr lang="en-US" sz="1800" dirty="0"/>
              <a:t> which grow 4 to 6 ft tall. </a:t>
            </a:r>
            <a:br>
              <a:rPr lang="en-US" sz="1800" dirty="0"/>
            </a:br>
            <a:r>
              <a:rPr lang="en-US" sz="1800" dirty="0"/>
              <a:t>Below are each of 4 height readings for each of 3 plants that they are observing.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F4DC14-2A15-4ECC-A99C-886EBA474C6B}"/>
              </a:ext>
            </a:extLst>
          </p:cNvPr>
          <p:cNvSpPr txBox="1"/>
          <p:nvPr/>
        </p:nvSpPr>
        <p:spPr>
          <a:xfrm>
            <a:off x="10431516" y="2017750"/>
            <a:ext cx="1581808" cy="3000821"/>
          </a:xfrm>
          <a:custGeom>
            <a:avLst/>
            <a:gdLst>
              <a:gd name="connsiteX0" fmla="*/ 0 w 1581808"/>
              <a:gd name="connsiteY0" fmla="*/ 0 h 3000821"/>
              <a:gd name="connsiteX1" fmla="*/ 479815 w 1581808"/>
              <a:gd name="connsiteY1" fmla="*/ 0 h 3000821"/>
              <a:gd name="connsiteX2" fmla="*/ 1038721 w 1581808"/>
              <a:gd name="connsiteY2" fmla="*/ 0 h 3000821"/>
              <a:gd name="connsiteX3" fmla="*/ 1581808 w 1581808"/>
              <a:gd name="connsiteY3" fmla="*/ 0 h 3000821"/>
              <a:gd name="connsiteX4" fmla="*/ 1581808 w 1581808"/>
              <a:gd name="connsiteY4" fmla="*/ 500137 h 3000821"/>
              <a:gd name="connsiteX5" fmla="*/ 1581808 w 1581808"/>
              <a:gd name="connsiteY5" fmla="*/ 910249 h 3000821"/>
              <a:gd name="connsiteX6" fmla="*/ 1581808 w 1581808"/>
              <a:gd name="connsiteY6" fmla="*/ 1410386 h 3000821"/>
              <a:gd name="connsiteX7" fmla="*/ 1581808 w 1581808"/>
              <a:gd name="connsiteY7" fmla="*/ 1940531 h 3000821"/>
              <a:gd name="connsiteX8" fmla="*/ 1581808 w 1581808"/>
              <a:gd name="connsiteY8" fmla="*/ 2380651 h 3000821"/>
              <a:gd name="connsiteX9" fmla="*/ 1581808 w 1581808"/>
              <a:gd name="connsiteY9" fmla="*/ 3000821 h 3000821"/>
              <a:gd name="connsiteX10" fmla="*/ 1022903 w 1581808"/>
              <a:gd name="connsiteY10" fmla="*/ 3000821 h 3000821"/>
              <a:gd name="connsiteX11" fmla="*/ 479815 w 1581808"/>
              <a:gd name="connsiteY11" fmla="*/ 3000821 h 3000821"/>
              <a:gd name="connsiteX12" fmla="*/ 0 w 1581808"/>
              <a:gd name="connsiteY12" fmla="*/ 3000821 h 3000821"/>
              <a:gd name="connsiteX13" fmla="*/ 0 w 1581808"/>
              <a:gd name="connsiteY13" fmla="*/ 2470676 h 3000821"/>
              <a:gd name="connsiteX14" fmla="*/ 0 w 1581808"/>
              <a:gd name="connsiteY14" fmla="*/ 2000547 h 3000821"/>
              <a:gd name="connsiteX15" fmla="*/ 0 w 1581808"/>
              <a:gd name="connsiteY15" fmla="*/ 1500411 h 3000821"/>
              <a:gd name="connsiteX16" fmla="*/ 0 w 1581808"/>
              <a:gd name="connsiteY16" fmla="*/ 1000274 h 3000821"/>
              <a:gd name="connsiteX17" fmla="*/ 0 w 1581808"/>
              <a:gd name="connsiteY17" fmla="*/ 530145 h 3000821"/>
              <a:gd name="connsiteX18" fmla="*/ 0 w 1581808"/>
              <a:gd name="connsiteY18" fmla="*/ 0 h 300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81808" h="3000821" extrusionOk="0">
                <a:moveTo>
                  <a:pt x="0" y="0"/>
                </a:moveTo>
                <a:cubicBezTo>
                  <a:pt x="234151" y="-42714"/>
                  <a:pt x="258428" y="52758"/>
                  <a:pt x="479815" y="0"/>
                </a:cubicBezTo>
                <a:cubicBezTo>
                  <a:pt x="701203" y="-52758"/>
                  <a:pt x="848989" y="1127"/>
                  <a:pt x="1038721" y="0"/>
                </a:cubicBezTo>
                <a:cubicBezTo>
                  <a:pt x="1228453" y="-1127"/>
                  <a:pt x="1351294" y="27165"/>
                  <a:pt x="1581808" y="0"/>
                </a:cubicBezTo>
                <a:cubicBezTo>
                  <a:pt x="1603312" y="186608"/>
                  <a:pt x="1565648" y="268984"/>
                  <a:pt x="1581808" y="500137"/>
                </a:cubicBezTo>
                <a:cubicBezTo>
                  <a:pt x="1597968" y="731290"/>
                  <a:pt x="1535161" y="723384"/>
                  <a:pt x="1581808" y="910249"/>
                </a:cubicBezTo>
                <a:cubicBezTo>
                  <a:pt x="1628455" y="1097114"/>
                  <a:pt x="1534204" y="1283394"/>
                  <a:pt x="1581808" y="1410386"/>
                </a:cubicBezTo>
                <a:cubicBezTo>
                  <a:pt x="1629412" y="1537378"/>
                  <a:pt x="1555307" y="1823660"/>
                  <a:pt x="1581808" y="1940531"/>
                </a:cubicBezTo>
                <a:cubicBezTo>
                  <a:pt x="1608309" y="2057402"/>
                  <a:pt x="1561866" y="2257163"/>
                  <a:pt x="1581808" y="2380651"/>
                </a:cubicBezTo>
                <a:cubicBezTo>
                  <a:pt x="1601750" y="2504139"/>
                  <a:pt x="1581338" y="2845109"/>
                  <a:pt x="1581808" y="3000821"/>
                </a:cubicBezTo>
                <a:cubicBezTo>
                  <a:pt x="1467157" y="3015468"/>
                  <a:pt x="1294283" y="2985385"/>
                  <a:pt x="1022903" y="3000821"/>
                </a:cubicBezTo>
                <a:cubicBezTo>
                  <a:pt x="751523" y="3016257"/>
                  <a:pt x="702684" y="2967535"/>
                  <a:pt x="479815" y="3000821"/>
                </a:cubicBezTo>
                <a:cubicBezTo>
                  <a:pt x="256946" y="3034107"/>
                  <a:pt x="238532" y="2948374"/>
                  <a:pt x="0" y="3000821"/>
                </a:cubicBezTo>
                <a:cubicBezTo>
                  <a:pt x="-25715" y="2752314"/>
                  <a:pt x="63188" y="2657376"/>
                  <a:pt x="0" y="2470676"/>
                </a:cubicBezTo>
                <a:cubicBezTo>
                  <a:pt x="-63188" y="2283977"/>
                  <a:pt x="3484" y="2097742"/>
                  <a:pt x="0" y="2000547"/>
                </a:cubicBezTo>
                <a:cubicBezTo>
                  <a:pt x="-3484" y="1903352"/>
                  <a:pt x="4745" y="1732128"/>
                  <a:pt x="0" y="1500411"/>
                </a:cubicBezTo>
                <a:cubicBezTo>
                  <a:pt x="-4745" y="1268694"/>
                  <a:pt x="33564" y="1166415"/>
                  <a:pt x="0" y="1000274"/>
                </a:cubicBezTo>
                <a:cubicBezTo>
                  <a:pt x="-33564" y="834133"/>
                  <a:pt x="34797" y="645027"/>
                  <a:pt x="0" y="530145"/>
                </a:cubicBezTo>
                <a:cubicBezTo>
                  <a:pt x="-34797" y="415263"/>
                  <a:pt x="21122" y="17765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4934850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------------------------------ </a:t>
            </a:r>
          </a:p>
          <a:p>
            <a:r>
              <a:rPr lang="en-US" sz="1050" dirty="0"/>
              <a:t>Example 5:</a:t>
            </a:r>
          </a:p>
          <a:p>
            <a:r>
              <a:rPr lang="en-US" sz="1050" dirty="0"/>
              <a:t>Plant 1</a:t>
            </a:r>
          </a:p>
          <a:p>
            <a:r>
              <a:rPr lang="en-US" sz="1050" dirty="0"/>
              <a:t>   msmt1: 1.1</a:t>
            </a:r>
          </a:p>
          <a:p>
            <a:r>
              <a:rPr lang="en-US" sz="1050" dirty="0"/>
              <a:t>   msmt2: 1.8</a:t>
            </a:r>
          </a:p>
          <a:p>
            <a:r>
              <a:rPr lang="en-US" sz="1050" dirty="0"/>
              <a:t>   msmt3: 3.5</a:t>
            </a:r>
          </a:p>
          <a:p>
            <a:r>
              <a:rPr lang="en-US" sz="1050" dirty="0"/>
              <a:t>Plant 2</a:t>
            </a:r>
          </a:p>
          <a:p>
            <a:r>
              <a:rPr lang="en-US" sz="1050" dirty="0"/>
              <a:t>   msmt1: 1.4</a:t>
            </a:r>
          </a:p>
          <a:p>
            <a:r>
              <a:rPr lang="en-US" sz="1050" dirty="0"/>
              <a:t>   msmt2: 2.5</a:t>
            </a:r>
          </a:p>
          <a:p>
            <a:r>
              <a:rPr lang="en-US" sz="1050" dirty="0"/>
              <a:t>   msmt3: 4.2</a:t>
            </a:r>
          </a:p>
          <a:p>
            <a:r>
              <a:rPr lang="en-US" sz="1050" dirty="0"/>
              <a:t>Plant 3</a:t>
            </a:r>
          </a:p>
          <a:p>
            <a:r>
              <a:rPr lang="en-US" sz="1050" dirty="0"/>
              <a:t>   msmt1: 2.1</a:t>
            </a:r>
          </a:p>
          <a:p>
            <a:r>
              <a:rPr lang="en-US" sz="1050" dirty="0"/>
              <a:t>   msmt2: 2.6</a:t>
            </a:r>
          </a:p>
          <a:p>
            <a:r>
              <a:rPr lang="en-US" sz="1050" dirty="0"/>
              <a:t>   msmt3: 5.5</a:t>
            </a:r>
          </a:p>
          <a:p>
            <a:r>
              <a:rPr lang="en-US" sz="1050" dirty="0"/>
              <a:t>Plant 4</a:t>
            </a:r>
          </a:p>
          <a:p>
            <a:r>
              <a:rPr lang="en-US" sz="1050" dirty="0"/>
              <a:t>   msmt1: 2.4</a:t>
            </a:r>
          </a:p>
          <a:p>
            <a:r>
              <a:rPr lang="en-US" sz="1050" dirty="0"/>
              <a:t>   msmt2: 3.1</a:t>
            </a:r>
          </a:p>
          <a:p>
            <a:r>
              <a:rPr lang="en-US" sz="1050" dirty="0"/>
              <a:t>   msmt3: 5.7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3D1D16-4FEB-4177-ABF7-55DA89603252}"/>
              </a:ext>
            </a:extLst>
          </p:cNvPr>
          <p:cNvSpPr txBox="1"/>
          <p:nvPr/>
        </p:nvSpPr>
        <p:spPr>
          <a:xfrm>
            <a:off x="838200" y="1667057"/>
            <a:ext cx="305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Create a 2D list of the heights.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A0EFD8-876E-4708-9250-BA74EEE2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66" y="2036389"/>
            <a:ext cx="2618984" cy="147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7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974E-7239-4489-BA36-F7486A57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 a 2D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E3FDEF-999C-44B5-8501-735A1260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8</a:t>
            </a:fld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2451EF-71A5-42BE-8FB5-D12DAEBB35E8}"/>
              </a:ext>
            </a:extLst>
          </p:cNvPr>
          <p:cNvCxnSpPr>
            <a:cxnSpLocks/>
          </p:cNvCxnSpPr>
          <p:nvPr/>
        </p:nvCxnSpPr>
        <p:spPr>
          <a:xfrm flipH="1">
            <a:off x="3048000" y="1713186"/>
            <a:ext cx="1545021" cy="9879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267F287-FE03-4774-9A70-5A1D0CB77F8D}"/>
              </a:ext>
            </a:extLst>
          </p:cNvPr>
          <p:cNvGrpSpPr/>
          <p:nvPr/>
        </p:nvGrpSpPr>
        <p:grpSpPr>
          <a:xfrm>
            <a:off x="266833" y="1217863"/>
            <a:ext cx="2719704" cy="3109581"/>
            <a:chOff x="266833" y="1217863"/>
            <a:chExt cx="2719704" cy="3109581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BBBF1C7F-217C-400B-950D-7E10BA75A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884"/>
            <a:stretch/>
          </p:blipFill>
          <p:spPr>
            <a:xfrm>
              <a:off x="1292992" y="1478714"/>
              <a:ext cx="1693545" cy="150495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777F73-E4BA-4374-A10A-DD40C3E05DBE}"/>
                </a:ext>
              </a:extLst>
            </p:cNvPr>
            <p:cNvSpPr txBox="1"/>
            <p:nvPr/>
          </p:nvSpPr>
          <p:spPr>
            <a:xfrm>
              <a:off x="345439" y="1217863"/>
              <a:ext cx="814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grades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EFDAB57-86E0-4F93-9A65-748532CC1F05}"/>
                </a:ext>
              </a:extLst>
            </p:cNvPr>
            <p:cNvSpPr txBox="1"/>
            <p:nvPr/>
          </p:nvSpPr>
          <p:spPr>
            <a:xfrm>
              <a:off x="1602873" y="1245669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Ex1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E2392D5-97F6-49C9-9E8A-F89426E56D30}"/>
                </a:ext>
              </a:extLst>
            </p:cNvPr>
            <p:cNvSpPr txBox="1"/>
            <p:nvPr/>
          </p:nvSpPr>
          <p:spPr>
            <a:xfrm>
              <a:off x="266833" y="2090078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Student 2 </a:t>
              </a:r>
              <a:r>
                <a:rPr lang="en-US" sz="1400" i="1" dirty="0">
                  <a:sym typeface="Wingdings" panose="05000000000000000000" pitchFamily="2" charset="2"/>
                </a:rPr>
                <a:t></a:t>
              </a:r>
              <a:endParaRPr lang="en-US" sz="1400" i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F1F585-CAB4-407F-A51D-256A8E2ED283}"/>
                </a:ext>
              </a:extLst>
            </p:cNvPr>
            <p:cNvSpPr txBox="1"/>
            <p:nvPr/>
          </p:nvSpPr>
          <p:spPr>
            <a:xfrm>
              <a:off x="266833" y="2365527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Student 3 </a:t>
              </a:r>
              <a:r>
                <a:rPr lang="en-US" sz="1400" i="1" dirty="0">
                  <a:sym typeface="Wingdings" panose="05000000000000000000" pitchFamily="2" charset="2"/>
                </a:rPr>
                <a:t></a:t>
              </a:r>
              <a:endParaRPr lang="en-US" sz="1400" i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835719A-8487-4E36-9E3E-FEB16BC40A08}"/>
                </a:ext>
              </a:extLst>
            </p:cNvPr>
            <p:cNvSpPr txBox="1"/>
            <p:nvPr/>
          </p:nvSpPr>
          <p:spPr>
            <a:xfrm>
              <a:off x="266833" y="1814629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Student 1 </a:t>
              </a:r>
              <a:r>
                <a:rPr lang="en-US" sz="1400" i="1" dirty="0">
                  <a:sym typeface="Wingdings" panose="05000000000000000000" pitchFamily="2" charset="2"/>
                </a:rPr>
                <a:t></a:t>
              </a:r>
              <a:endParaRPr lang="en-US" sz="1400" i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D2BB7A-8B67-4438-9F44-473C81A3AB27}"/>
                </a:ext>
              </a:extLst>
            </p:cNvPr>
            <p:cNvSpPr txBox="1"/>
            <p:nvPr/>
          </p:nvSpPr>
          <p:spPr>
            <a:xfrm>
              <a:off x="2054993" y="1245669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Ex2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302767C-D051-4A6A-B20C-E8E311FF34BF}"/>
                </a:ext>
              </a:extLst>
            </p:cNvPr>
            <p:cNvSpPr txBox="1"/>
            <p:nvPr/>
          </p:nvSpPr>
          <p:spPr>
            <a:xfrm>
              <a:off x="2476633" y="1245669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Ex3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4CB1570-B71D-4108-A267-61A80D8B7BED}"/>
                </a:ext>
              </a:extLst>
            </p:cNvPr>
            <p:cNvSpPr txBox="1"/>
            <p:nvPr/>
          </p:nvSpPr>
          <p:spPr>
            <a:xfrm>
              <a:off x="266833" y="2640975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Student 4 </a:t>
              </a:r>
              <a:r>
                <a:rPr lang="en-US" sz="1400" i="1" dirty="0">
                  <a:sym typeface="Wingdings" panose="05000000000000000000" pitchFamily="2" charset="2"/>
                </a:rPr>
                <a:t></a:t>
              </a:r>
              <a:endParaRPr lang="en-US" sz="1400" i="1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972446E-76E2-4E4B-AD75-4323F3A19834}"/>
                </a:ext>
              </a:extLst>
            </p:cNvPr>
            <p:cNvSpPr/>
            <p:nvPr/>
          </p:nvSpPr>
          <p:spPr>
            <a:xfrm>
              <a:off x="2479307" y="2642669"/>
              <a:ext cx="426720" cy="2540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F3445B1-ADAC-49DB-8D98-0D87B57706C7}"/>
                </a:ext>
              </a:extLst>
            </p:cNvPr>
            <p:cNvSpPr/>
            <p:nvPr/>
          </p:nvSpPr>
          <p:spPr>
            <a:xfrm>
              <a:off x="387017" y="3373337"/>
              <a:ext cx="2587190" cy="95410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grades</a:t>
              </a:r>
              <a:r>
                <a:rPr lang="en-US" sz="1400" dirty="0">
                  <a:latin typeface="Consolas" panose="020B0609020204030204" pitchFamily="49" charset="0"/>
                </a:rPr>
                <a:t> = [[90, 80, 90],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         [100,70, 95],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         [70, 95, 95],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          [80, 80, 100]]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D266C40-3C09-4D47-9721-694536340855}"/>
              </a:ext>
            </a:extLst>
          </p:cNvPr>
          <p:cNvSpPr txBox="1"/>
          <p:nvPr/>
        </p:nvSpPr>
        <p:spPr>
          <a:xfrm>
            <a:off x="4056643" y="975009"/>
            <a:ext cx="215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Update ONE element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B94BADB-ED50-452A-BC0F-005FFA143AF5}"/>
              </a:ext>
            </a:extLst>
          </p:cNvPr>
          <p:cNvSpPr/>
          <p:nvPr/>
        </p:nvSpPr>
        <p:spPr>
          <a:xfrm>
            <a:off x="4316392" y="1319061"/>
            <a:ext cx="2339072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grades</a:t>
            </a:r>
            <a:r>
              <a:rPr lang="en-US" sz="2000" b="1" dirty="0">
                <a:solidFill>
                  <a:srgbClr val="C00000"/>
                </a:solidFill>
                <a:highlight>
                  <a:srgbClr val="EFE5F7"/>
                </a:highlight>
              </a:rPr>
              <a:t>[3][2]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B0F0"/>
                </a:solidFill>
              </a:rPr>
              <a:t>333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170979-03AF-423E-B759-888BB821DBDC}"/>
              </a:ext>
            </a:extLst>
          </p:cNvPr>
          <p:cNvSpPr txBox="1"/>
          <p:nvPr/>
        </p:nvSpPr>
        <p:spPr>
          <a:xfrm>
            <a:off x="2952356" y="264265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333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DCFF07-8BFB-427E-97B6-4B69771D0C6D}"/>
              </a:ext>
            </a:extLst>
          </p:cNvPr>
          <p:cNvSpPr txBox="1"/>
          <p:nvPr/>
        </p:nvSpPr>
        <p:spPr>
          <a:xfrm>
            <a:off x="4056643" y="2851719"/>
            <a:ext cx="443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Update ALL elements – use a nested FOR loop</a:t>
            </a:r>
            <a:endParaRPr lang="en-US" i="1" dirty="0">
              <a:solidFill>
                <a:srgbClr val="C00000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C9B241C-F969-497D-8B0B-9F2447EB33B7}"/>
              </a:ext>
            </a:extLst>
          </p:cNvPr>
          <p:cNvGrpSpPr/>
          <p:nvPr/>
        </p:nvGrpSpPr>
        <p:grpSpPr>
          <a:xfrm>
            <a:off x="4142827" y="3090413"/>
            <a:ext cx="6421120" cy="2308324"/>
            <a:chOff x="5435600" y="4002186"/>
            <a:chExt cx="6421120" cy="2308324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780F480-51A2-463A-9E14-9E82008781A2}"/>
                </a:ext>
              </a:extLst>
            </p:cNvPr>
            <p:cNvGrpSpPr/>
            <p:nvPr/>
          </p:nvGrpSpPr>
          <p:grpSpPr>
            <a:xfrm>
              <a:off x="5435600" y="4002186"/>
              <a:ext cx="6421120" cy="2308324"/>
              <a:chOff x="5435600" y="3788826"/>
              <a:chExt cx="6421120" cy="230832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E9B67BE-FBAF-49EE-8179-B80D128D7C7B}"/>
                  </a:ext>
                </a:extLst>
              </p:cNvPr>
              <p:cNvSpPr/>
              <p:nvPr/>
            </p:nvSpPr>
            <p:spPr>
              <a:xfrm>
                <a:off x="11277600" y="3788826"/>
                <a:ext cx="579120" cy="2308324"/>
              </a:xfrm>
              <a:custGeom>
                <a:avLst/>
                <a:gdLst>
                  <a:gd name="connsiteX0" fmla="*/ 0 w 579120"/>
                  <a:gd name="connsiteY0" fmla="*/ 0 h 2308324"/>
                  <a:gd name="connsiteX1" fmla="*/ 579120 w 579120"/>
                  <a:gd name="connsiteY1" fmla="*/ 0 h 2308324"/>
                  <a:gd name="connsiteX2" fmla="*/ 579120 w 579120"/>
                  <a:gd name="connsiteY2" fmla="*/ 600164 h 2308324"/>
                  <a:gd name="connsiteX3" fmla="*/ 579120 w 579120"/>
                  <a:gd name="connsiteY3" fmla="*/ 1177245 h 2308324"/>
                  <a:gd name="connsiteX4" fmla="*/ 579120 w 579120"/>
                  <a:gd name="connsiteY4" fmla="*/ 1731243 h 2308324"/>
                  <a:gd name="connsiteX5" fmla="*/ 579120 w 579120"/>
                  <a:gd name="connsiteY5" fmla="*/ 2308324 h 2308324"/>
                  <a:gd name="connsiteX6" fmla="*/ 0 w 579120"/>
                  <a:gd name="connsiteY6" fmla="*/ 2308324 h 2308324"/>
                  <a:gd name="connsiteX7" fmla="*/ 0 w 579120"/>
                  <a:gd name="connsiteY7" fmla="*/ 1708160 h 2308324"/>
                  <a:gd name="connsiteX8" fmla="*/ 0 w 579120"/>
                  <a:gd name="connsiteY8" fmla="*/ 1154162 h 2308324"/>
                  <a:gd name="connsiteX9" fmla="*/ 0 w 579120"/>
                  <a:gd name="connsiteY9" fmla="*/ 553998 h 2308324"/>
                  <a:gd name="connsiteX10" fmla="*/ 0 w 579120"/>
                  <a:gd name="connsiteY10" fmla="*/ 0 h 230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9120" h="2308324" fill="none" extrusionOk="0">
                    <a:moveTo>
                      <a:pt x="0" y="0"/>
                    </a:moveTo>
                    <a:cubicBezTo>
                      <a:pt x="250883" y="-18370"/>
                      <a:pt x="421718" y="5068"/>
                      <a:pt x="579120" y="0"/>
                    </a:cubicBezTo>
                    <a:cubicBezTo>
                      <a:pt x="589023" y="250224"/>
                      <a:pt x="539996" y="351175"/>
                      <a:pt x="579120" y="600164"/>
                    </a:cubicBezTo>
                    <a:cubicBezTo>
                      <a:pt x="618244" y="849153"/>
                      <a:pt x="550223" y="1041780"/>
                      <a:pt x="579120" y="1177245"/>
                    </a:cubicBezTo>
                    <a:cubicBezTo>
                      <a:pt x="608017" y="1312710"/>
                      <a:pt x="559567" y="1580693"/>
                      <a:pt x="579120" y="1731243"/>
                    </a:cubicBezTo>
                    <a:cubicBezTo>
                      <a:pt x="598673" y="1881793"/>
                      <a:pt x="559689" y="2126200"/>
                      <a:pt x="579120" y="2308324"/>
                    </a:cubicBezTo>
                    <a:cubicBezTo>
                      <a:pt x="455220" y="2337106"/>
                      <a:pt x="270383" y="2255349"/>
                      <a:pt x="0" y="2308324"/>
                    </a:cubicBezTo>
                    <a:cubicBezTo>
                      <a:pt x="-13255" y="2061786"/>
                      <a:pt x="23471" y="1896707"/>
                      <a:pt x="0" y="1708160"/>
                    </a:cubicBezTo>
                    <a:cubicBezTo>
                      <a:pt x="-23471" y="1519613"/>
                      <a:pt x="56895" y="1418763"/>
                      <a:pt x="0" y="1154162"/>
                    </a:cubicBezTo>
                    <a:cubicBezTo>
                      <a:pt x="-56895" y="889561"/>
                      <a:pt x="16445" y="827979"/>
                      <a:pt x="0" y="553998"/>
                    </a:cubicBezTo>
                    <a:cubicBezTo>
                      <a:pt x="-16445" y="280017"/>
                      <a:pt x="59659" y="260997"/>
                      <a:pt x="0" y="0"/>
                    </a:cubicBezTo>
                    <a:close/>
                  </a:path>
                  <a:path w="579120" h="2308324" stroke="0" extrusionOk="0">
                    <a:moveTo>
                      <a:pt x="0" y="0"/>
                    </a:moveTo>
                    <a:cubicBezTo>
                      <a:pt x="185369" y="-32473"/>
                      <a:pt x="380543" y="24339"/>
                      <a:pt x="579120" y="0"/>
                    </a:cubicBezTo>
                    <a:cubicBezTo>
                      <a:pt x="623021" y="242518"/>
                      <a:pt x="572108" y="338505"/>
                      <a:pt x="579120" y="507831"/>
                    </a:cubicBezTo>
                    <a:cubicBezTo>
                      <a:pt x="586132" y="677157"/>
                      <a:pt x="530040" y="852650"/>
                      <a:pt x="579120" y="1015663"/>
                    </a:cubicBezTo>
                    <a:cubicBezTo>
                      <a:pt x="628200" y="1178676"/>
                      <a:pt x="549354" y="1345312"/>
                      <a:pt x="579120" y="1592744"/>
                    </a:cubicBezTo>
                    <a:cubicBezTo>
                      <a:pt x="608886" y="1840176"/>
                      <a:pt x="538625" y="1980729"/>
                      <a:pt x="579120" y="2308324"/>
                    </a:cubicBezTo>
                    <a:cubicBezTo>
                      <a:pt x="448601" y="2365511"/>
                      <a:pt x="164140" y="2238985"/>
                      <a:pt x="0" y="2308324"/>
                    </a:cubicBezTo>
                    <a:cubicBezTo>
                      <a:pt x="-37780" y="2078704"/>
                      <a:pt x="31930" y="1990189"/>
                      <a:pt x="0" y="1685077"/>
                    </a:cubicBezTo>
                    <a:cubicBezTo>
                      <a:pt x="-31930" y="1379965"/>
                      <a:pt x="18393" y="1374811"/>
                      <a:pt x="0" y="1131079"/>
                    </a:cubicBezTo>
                    <a:cubicBezTo>
                      <a:pt x="-18393" y="887347"/>
                      <a:pt x="10723" y="798932"/>
                      <a:pt x="0" y="553998"/>
                    </a:cubicBezTo>
                    <a:cubicBezTo>
                      <a:pt x="-10723" y="309064"/>
                      <a:pt x="20361" y="172940"/>
                      <a:pt x="0" y="0"/>
                    </a:cubicBezTo>
                    <a:close/>
                  </a:path>
                </a:pathLst>
              </a:custGeom>
              <a:ln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74306287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180</a:t>
                </a:r>
              </a:p>
              <a:p>
                <a:r>
                  <a:rPr lang="en-US" sz="1200" dirty="0"/>
                  <a:t>160</a:t>
                </a:r>
              </a:p>
              <a:p>
                <a:r>
                  <a:rPr lang="en-US" sz="1200" dirty="0"/>
                  <a:t>180</a:t>
                </a:r>
              </a:p>
              <a:p>
                <a:r>
                  <a:rPr lang="en-US" sz="1200" dirty="0"/>
                  <a:t>200</a:t>
                </a:r>
              </a:p>
              <a:p>
                <a:r>
                  <a:rPr lang="en-US" sz="1200" dirty="0"/>
                  <a:t>140</a:t>
                </a:r>
              </a:p>
              <a:p>
                <a:r>
                  <a:rPr lang="en-US" sz="1200" dirty="0"/>
                  <a:t>190</a:t>
                </a:r>
              </a:p>
              <a:p>
                <a:r>
                  <a:rPr lang="en-US" sz="1200" dirty="0"/>
                  <a:t>140</a:t>
                </a:r>
              </a:p>
              <a:p>
                <a:r>
                  <a:rPr lang="en-US" sz="1200" dirty="0"/>
                  <a:t>190</a:t>
                </a:r>
              </a:p>
              <a:p>
                <a:r>
                  <a:rPr lang="en-US" sz="1200" dirty="0"/>
                  <a:t>190</a:t>
                </a:r>
              </a:p>
              <a:p>
                <a:r>
                  <a:rPr lang="en-US" sz="1200" dirty="0"/>
                  <a:t>160</a:t>
                </a:r>
              </a:p>
              <a:p>
                <a:r>
                  <a:rPr lang="en-US" sz="1200" dirty="0"/>
                  <a:t>160</a:t>
                </a:r>
              </a:p>
              <a:p>
                <a:r>
                  <a:rPr lang="en-US" sz="1200" dirty="0"/>
                  <a:t>200</a:t>
                </a: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866D3C9-6903-4C66-834E-BAB0F59CCB2C}"/>
                  </a:ext>
                </a:extLst>
              </p:cNvPr>
              <p:cNvGrpSpPr/>
              <p:nvPr/>
            </p:nvGrpSpPr>
            <p:grpSpPr>
              <a:xfrm>
                <a:off x="5435600" y="3901439"/>
                <a:ext cx="5476240" cy="1849716"/>
                <a:chOff x="4988560" y="3901439"/>
                <a:chExt cx="5476240" cy="1849716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3C1B2AA-CAE4-4256-9BBF-00405CA4D8F7}"/>
                    </a:ext>
                  </a:extLst>
                </p:cNvPr>
                <p:cNvSpPr/>
                <p:nvPr/>
              </p:nvSpPr>
              <p:spPr>
                <a:xfrm>
                  <a:off x="6919629" y="4550826"/>
                  <a:ext cx="3545171" cy="1200329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>
                      <a:highlight>
                        <a:srgbClr val="FFD966"/>
                      </a:highlight>
                    </a:rPr>
                    <a:t>for</a:t>
                  </a:r>
                  <a:r>
                    <a:rPr lang="en-US" dirty="0"/>
                    <a:t> </a:t>
                  </a:r>
                  <a:r>
                    <a:rPr lang="en-US" b="1" dirty="0" err="1">
                      <a:solidFill>
                        <a:srgbClr val="C00000"/>
                      </a:solidFill>
                      <a:highlight>
                        <a:srgbClr val="EFE5F7"/>
                      </a:highlight>
                    </a:rPr>
                    <a:t>i</a:t>
                  </a:r>
                  <a:r>
                    <a:rPr lang="en-US" dirty="0"/>
                    <a:t> in </a:t>
                  </a:r>
                  <a:r>
                    <a:rPr lang="en-US" b="1" dirty="0">
                      <a:solidFill>
                        <a:schemeClr val="accent6"/>
                      </a:solidFill>
                    </a:rPr>
                    <a:t>range</a:t>
                  </a:r>
                  <a:r>
                    <a:rPr lang="en-US" dirty="0"/>
                    <a:t>(0, </a:t>
                  </a:r>
                  <a:r>
                    <a:rPr lang="en-US" b="1" dirty="0" err="1"/>
                    <a:t>len</a:t>
                  </a:r>
                  <a:r>
                    <a:rPr lang="en-US" b="1" dirty="0"/>
                    <a:t>(</a:t>
                  </a:r>
                  <a:r>
                    <a:rPr lang="en-US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grades</a:t>
                  </a:r>
                  <a:r>
                    <a:rPr lang="en-US" b="1" dirty="0"/>
                    <a:t>)</a:t>
                  </a:r>
                  <a:r>
                    <a:rPr lang="en-US" dirty="0"/>
                    <a:t>):</a:t>
                  </a:r>
                </a:p>
                <a:p>
                  <a:r>
                    <a:rPr lang="en-US" dirty="0"/>
                    <a:t>    </a:t>
                  </a:r>
                  <a:r>
                    <a:rPr lang="en-US" b="1" dirty="0">
                      <a:highlight>
                        <a:srgbClr val="FFD966"/>
                      </a:highlight>
                    </a:rPr>
                    <a:t>for</a:t>
                  </a:r>
                  <a:r>
                    <a:rPr lang="en-US" dirty="0"/>
                    <a:t> </a:t>
                  </a:r>
                  <a:r>
                    <a:rPr lang="en-US" b="1" dirty="0">
                      <a:solidFill>
                        <a:srgbClr val="C00000"/>
                      </a:solidFill>
                      <a:highlight>
                        <a:srgbClr val="EFE5F7"/>
                      </a:highlight>
                    </a:rPr>
                    <a:t>j</a:t>
                  </a:r>
                  <a:r>
                    <a:rPr lang="en-US" dirty="0"/>
                    <a:t> in </a:t>
                  </a:r>
                  <a:r>
                    <a:rPr lang="en-US" b="1" dirty="0">
                      <a:solidFill>
                        <a:schemeClr val="accent6"/>
                      </a:solidFill>
                    </a:rPr>
                    <a:t>range</a:t>
                  </a:r>
                  <a:r>
                    <a:rPr lang="en-US" dirty="0"/>
                    <a:t>(0, </a:t>
                  </a:r>
                  <a:r>
                    <a:rPr lang="en-US" b="1" dirty="0" err="1"/>
                    <a:t>len</a:t>
                  </a:r>
                  <a:r>
                    <a:rPr lang="en-US" b="1" dirty="0"/>
                    <a:t>(</a:t>
                  </a:r>
                  <a:r>
                    <a:rPr lang="en-US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grades</a:t>
                  </a:r>
                  <a:r>
                    <a:rPr lang="en-US" b="1" dirty="0">
                      <a:highlight>
                        <a:srgbClr val="EFE5F7"/>
                      </a:highlight>
                    </a:rPr>
                    <a:t>[</a:t>
                  </a:r>
                  <a:r>
                    <a:rPr lang="en-US" b="1" dirty="0" err="1">
                      <a:highlight>
                        <a:srgbClr val="EFE5F7"/>
                      </a:highlight>
                    </a:rPr>
                    <a:t>i</a:t>
                  </a:r>
                  <a:r>
                    <a:rPr lang="en-US" b="1" dirty="0">
                      <a:highlight>
                        <a:srgbClr val="EFE5F7"/>
                      </a:highlight>
                    </a:rPr>
                    <a:t>]</a:t>
                  </a:r>
                  <a:r>
                    <a:rPr lang="en-US" b="1" dirty="0"/>
                    <a:t>)</a:t>
                  </a:r>
                  <a:r>
                    <a:rPr lang="en-US" dirty="0"/>
                    <a:t>):</a:t>
                  </a:r>
                </a:p>
                <a:p>
                  <a:r>
                    <a:rPr lang="en-US" sz="1600" dirty="0"/>
                    <a:t>        </a:t>
                  </a:r>
                  <a:r>
                    <a:rPr lang="en-US" sz="1600" dirty="0">
                      <a:solidFill>
                        <a:schemeClr val="accent4">
                          <a:lumMod val="75000"/>
                        </a:schemeClr>
                      </a:solidFill>
                      <a:latin typeface="Consolas" panose="020B0609020204030204" pitchFamily="49" charset="0"/>
                    </a:rPr>
                    <a:t>grades</a:t>
                  </a:r>
                  <a:r>
                    <a:rPr lang="en-US" sz="1600" b="1" dirty="0">
                      <a:solidFill>
                        <a:srgbClr val="C00000"/>
                      </a:solidFill>
                      <a:highlight>
                        <a:srgbClr val="EFE5F7"/>
                      </a:highlight>
                      <a:latin typeface="Consolas" panose="020B0609020204030204" pitchFamily="49" charset="0"/>
                    </a:rPr>
                    <a:t>[</a:t>
                  </a:r>
                  <a:r>
                    <a:rPr lang="en-US" sz="1600" b="1" dirty="0" err="1">
                      <a:solidFill>
                        <a:srgbClr val="C00000"/>
                      </a:solidFill>
                      <a:highlight>
                        <a:srgbClr val="EFE5F7"/>
                      </a:highlight>
                      <a:latin typeface="Consolas" panose="020B0609020204030204" pitchFamily="49" charset="0"/>
                    </a:rPr>
                    <a:t>i</a:t>
                  </a:r>
                  <a:r>
                    <a:rPr lang="en-US" sz="1600" b="1" dirty="0">
                      <a:solidFill>
                        <a:srgbClr val="C00000"/>
                      </a:solidFill>
                      <a:highlight>
                        <a:srgbClr val="EFE5F7"/>
                      </a:highlight>
                      <a:latin typeface="Consolas" panose="020B0609020204030204" pitchFamily="49" charset="0"/>
                    </a:rPr>
                    <a:t>][j]</a:t>
                  </a:r>
                  <a:r>
                    <a:rPr lang="sv-SE" b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sv-SE" dirty="0"/>
                    <a:t>*= 2</a:t>
                  </a:r>
                </a:p>
                <a:p>
                  <a:r>
                    <a:rPr lang="en-US" dirty="0"/>
                    <a:t>        print(</a:t>
                  </a:r>
                  <a:r>
                    <a:rPr lang="en-US" sz="1600" dirty="0">
                      <a:solidFill>
                        <a:schemeClr val="accent4">
                          <a:lumMod val="75000"/>
                        </a:schemeClr>
                      </a:solidFill>
                      <a:latin typeface="Consolas" panose="020B0609020204030204" pitchFamily="49" charset="0"/>
                    </a:rPr>
                    <a:t>grades</a:t>
                  </a:r>
                  <a:r>
                    <a:rPr lang="en-US" sz="1600" b="1" dirty="0">
                      <a:solidFill>
                        <a:srgbClr val="C00000"/>
                      </a:solidFill>
                      <a:highlight>
                        <a:srgbClr val="EFE5F7"/>
                      </a:highlight>
                      <a:latin typeface="Consolas" panose="020B0609020204030204" pitchFamily="49" charset="0"/>
                    </a:rPr>
                    <a:t>[</a:t>
                  </a:r>
                  <a:r>
                    <a:rPr lang="en-US" sz="1600" b="1" dirty="0" err="1">
                      <a:solidFill>
                        <a:srgbClr val="C00000"/>
                      </a:solidFill>
                      <a:highlight>
                        <a:srgbClr val="EFE5F7"/>
                      </a:highlight>
                      <a:latin typeface="Consolas" panose="020B0609020204030204" pitchFamily="49" charset="0"/>
                    </a:rPr>
                    <a:t>i</a:t>
                  </a:r>
                  <a:r>
                    <a:rPr lang="en-US" sz="1600" b="1" dirty="0">
                      <a:solidFill>
                        <a:srgbClr val="C00000"/>
                      </a:solidFill>
                      <a:highlight>
                        <a:srgbClr val="EFE5F7"/>
                      </a:highlight>
                      <a:latin typeface="Consolas" panose="020B0609020204030204" pitchFamily="49" charset="0"/>
                    </a:rPr>
                    <a:t>][j]</a:t>
                  </a:r>
                  <a:r>
                    <a:rPr lang="en-US" dirty="0"/>
                    <a:t>)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A2DBEECD-4607-47D9-863D-2A35BA52D25E}"/>
                    </a:ext>
                  </a:extLst>
                </p:cNvPr>
                <p:cNvSpPr txBox="1"/>
                <p:nvPr/>
              </p:nvSpPr>
              <p:spPr>
                <a:xfrm>
                  <a:off x="7467600" y="3901439"/>
                  <a:ext cx="1737360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rgbClr val="C00000"/>
                      </a:solidFill>
                    </a:rPr>
                    <a:t>Use </a:t>
                  </a:r>
                  <a:r>
                    <a:rPr lang="en-US" sz="1400" b="1" dirty="0">
                      <a:solidFill>
                        <a:srgbClr val="C00000"/>
                      </a:solidFill>
                    </a:rPr>
                    <a:t>range()</a:t>
                  </a:r>
                  <a:r>
                    <a:rPr lang="en-US" sz="1400" dirty="0">
                      <a:solidFill>
                        <a:srgbClr val="C00000"/>
                      </a:solidFill>
                    </a:rPr>
                    <a:t> to create an </a:t>
                  </a:r>
                  <a:r>
                    <a:rPr lang="en-US" sz="1400" i="1" dirty="0" err="1">
                      <a:solidFill>
                        <a:srgbClr val="C00000"/>
                      </a:solidFill>
                    </a:rPr>
                    <a:t>iterable</a:t>
                  </a:r>
                  <a:r>
                    <a:rPr lang="en-US" sz="1400" dirty="0">
                      <a:solidFill>
                        <a:srgbClr val="C00000"/>
                      </a:solidFill>
                    </a:rPr>
                    <a:t> object</a:t>
                  </a:r>
                </a:p>
              </p:txBody>
            </p: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40C45DB8-2E89-4D85-B227-302201ED35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16240" y="4368800"/>
                  <a:ext cx="172720" cy="24384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AF199EAD-9152-408E-B2DC-EA8D64D6EACC}"/>
                    </a:ext>
                  </a:extLst>
                </p:cNvPr>
                <p:cNvGrpSpPr/>
                <p:nvPr/>
              </p:nvGrpSpPr>
              <p:grpSpPr>
                <a:xfrm>
                  <a:off x="4988560" y="4592319"/>
                  <a:ext cx="1981200" cy="307777"/>
                  <a:chOff x="4541520" y="4592319"/>
                  <a:chExt cx="1981200" cy="307777"/>
                </a:xfrm>
              </p:grpSpPr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95D8777F-EE6E-4681-A362-07303499A48E}"/>
                      </a:ext>
                    </a:extLst>
                  </p:cNvPr>
                  <p:cNvSpPr txBox="1"/>
                  <p:nvPr/>
                </p:nvSpPr>
                <p:spPr>
                  <a:xfrm>
                    <a:off x="4541520" y="4592319"/>
                    <a:ext cx="163576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400" dirty="0"/>
                      <a:t>Outer loop: </a:t>
                    </a:r>
                    <a:r>
                      <a:rPr lang="en-US" sz="1400" b="1" dirty="0">
                        <a:solidFill>
                          <a:srgbClr val="C00000"/>
                        </a:solidFill>
                      </a:rPr>
                      <a:t>ROWS</a:t>
                    </a:r>
                    <a:r>
                      <a:rPr lang="en-U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 </a:t>
                    </a:r>
                  </a:p>
                </p:txBody>
              </p:sp>
              <p:cxnSp>
                <p:nvCxnSpPr>
                  <p:cNvPr id="108" name="Straight Arrow Connector 107">
                    <a:extLst>
                      <a:ext uri="{FF2B5EF4-FFF2-40B4-BE49-F238E27FC236}">
                        <a16:creationId xmlns:a16="http://schemas.microsoft.com/office/drawing/2014/main" id="{C3445BBD-E1D1-40EC-B4F0-6AB85E3C6B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46800" y="4746207"/>
                    <a:ext cx="375920" cy="0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900EF92B-AAC7-4E62-B406-F21B9EEC6317}"/>
                    </a:ext>
                  </a:extLst>
                </p:cNvPr>
                <p:cNvGrpSpPr/>
                <p:nvPr/>
              </p:nvGrpSpPr>
              <p:grpSpPr>
                <a:xfrm>
                  <a:off x="5151120" y="4886959"/>
                  <a:ext cx="1991360" cy="307777"/>
                  <a:chOff x="4561840" y="4886959"/>
                  <a:chExt cx="1991360" cy="307777"/>
                </a:xfrm>
              </p:grpSpPr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7DAE8846-F0E3-4FF3-8209-3603C0340313}"/>
                      </a:ext>
                    </a:extLst>
                  </p:cNvPr>
                  <p:cNvSpPr txBox="1"/>
                  <p:nvPr/>
                </p:nvSpPr>
                <p:spPr>
                  <a:xfrm>
                    <a:off x="4561840" y="4886959"/>
                    <a:ext cx="163576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400" dirty="0"/>
                      <a:t>Inner loop: </a:t>
                    </a:r>
                    <a:r>
                      <a:rPr lang="en-US" sz="1400" b="1" dirty="0">
                        <a:solidFill>
                          <a:srgbClr val="C00000"/>
                        </a:solidFill>
                      </a:rPr>
                      <a:t>COLS</a:t>
                    </a:r>
                    <a:r>
                      <a:rPr lang="en-US" sz="1400" b="1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 </a:t>
                    </a:r>
                  </a:p>
                </p:txBody>
              </p:sp>
              <p:cxnSp>
                <p:nvCxnSpPr>
                  <p:cNvPr id="106" name="Straight Arrow Connector 105">
                    <a:extLst>
                      <a:ext uri="{FF2B5EF4-FFF2-40B4-BE49-F238E27FC236}">
                        <a16:creationId xmlns:a16="http://schemas.microsoft.com/office/drawing/2014/main" id="{68B4DC9B-01CB-480E-B8E8-68BE6F31C4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77280" y="5040847"/>
                    <a:ext cx="375920" cy="0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C29940-5893-43FB-9C4B-04B5F3EDD1FC}"/>
                </a:ext>
              </a:extLst>
            </p:cNvPr>
            <p:cNvSpPr txBox="1"/>
            <p:nvPr/>
          </p:nvSpPr>
          <p:spPr>
            <a:xfrm flipH="1">
              <a:off x="9712960" y="4043679"/>
              <a:ext cx="5892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958C469-A4BF-4C20-A1AE-9AD1B7EF9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5360" y="4409440"/>
              <a:ext cx="162560" cy="41656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D9A59C-F48D-4AEB-B55C-5B3D6AE889A9}"/>
                </a:ext>
              </a:extLst>
            </p:cNvPr>
            <p:cNvSpPr txBox="1"/>
            <p:nvPr/>
          </p:nvSpPr>
          <p:spPr>
            <a:xfrm flipH="1">
              <a:off x="10139680" y="4287520"/>
              <a:ext cx="6400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7B220FD7-1AB7-40FF-B209-ECE798794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71760" y="4653280"/>
              <a:ext cx="152400" cy="40640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30F08D6-CA94-45BE-8E7D-7C032BF17E27}"/>
              </a:ext>
            </a:extLst>
          </p:cNvPr>
          <p:cNvSpPr txBox="1"/>
          <p:nvPr/>
        </p:nvSpPr>
        <p:spPr>
          <a:xfrm>
            <a:off x="7357242" y="5749158"/>
            <a:ext cx="5307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Cannot use </a:t>
            </a:r>
            <a:r>
              <a:rPr lang="en-US" sz="1400" b="1" dirty="0">
                <a:solidFill>
                  <a:srgbClr val="C00000"/>
                </a:solidFill>
              </a:rPr>
              <a:t>“for grade in grades”</a:t>
            </a:r>
            <a:r>
              <a:rPr lang="en-US" sz="1400" dirty="0">
                <a:solidFill>
                  <a:srgbClr val="C00000"/>
                </a:solidFill>
              </a:rPr>
              <a:t> loop because </a:t>
            </a:r>
            <a:r>
              <a:rPr lang="en-US" sz="1400" i="1" dirty="0">
                <a:solidFill>
                  <a:srgbClr val="C00000"/>
                </a:solidFill>
              </a:rPr>
              <a:t>grade</a:t>
            </a:r>
            <a:r>
              <a:rPr lang="en-US" sz="1400" dirty="0">
                <a:solidFill>
                  <a:srgbClr val="C00000"/>
                </a:solidFill>
              </a:rPr>
              <a:t> is not updateable.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Can use a </a:t>
            </a:r>
            <a:r>
              <a:rPr lang="en-US" sz="1400" b="1" dirty="0">
                <a:solidFill>
                  <a:srgbClr val="C00000"/>
                </a:solidFill>
              </a:rPr>
              <a:t>nested while loop</a:t>
            </a:r>
            <a:r>
              <a:rPr lang="en-US" sz="1400" dirty="0">
                <a:solidFill>
                  <a:srgbClr val="C00000"/>
                </a:solidFill>
              </a:rPr>
              <a:t>…but you have to handle the 2 subscripts: initialize, test, and increment.</a:t>
            </a:r>
          </a:p>
        </p:txBody>
      </p:sp>
    </p:spTree>
    <p:extLst>
      <p:ext uri="{BB962C8B-B14F-4D97-AF65-F5344CB8AC3E}">
        <p14:creationId xmlns:p14="http://schemas.microsoft.com/office/powerpoint/2010/main" val="330362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BDBA9F-C1E9-4714-9C5C-5D41544B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DELETE a 2D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3F7D6C-2991-4014-BBDA-570C4B3EA90E}"/>
              </a:ext>
            </a:extLst>
          </p:cNvPr>
          <p:cNvSpPr/>
          <p:nvPr/>
        </p:nvSpPr>
        <p:spPr>
          <a:xfrm>
            <a:off x="7316854" y="1660662"/>
            <a:ext cx="3054915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del</a:t>
            </a:r>
            <a:r>
              <a:rPr lang="en-US" sz="2000" dirty="0"/>
              <a:t> </a:t>
            </a:r>
            <a:r>
              <a:rPr lang="en-US" sz="2000" b="1" dirty="0">
                <a:highlight>
                  <a:srgbClr val="EFE5F7"/>
                </a:highlight>
              </a:rPr>
              <a:t>grades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43A00A-538C-411C-BAE0-170863AC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6E4D2-59CB-4741-B8E9-01DD9B91CAB1}"/>
              </a:ext>
            </a:extLst>
          </p:cNvPr>
          <p:cNvSpPr txBox="1"/>
          <p:nvPr/>
        </p:nvSpPr>
        <p:spPr>
          <a:xfrm>
            <a:off x="7169947" y="2568392"/>
            <a:ext cx="396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* We will learn this later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rgbClr val="C00000"/>
                </a:solidFill>
              </a:rPr>
              <a:t>List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D1054-CFB6-4BA4-89B8-796FB374A83E}"/>
              </a:ext>
            </a:extLst>
          </p:cNvPr>
          <p:cNvSpPr txBox="1"/>
          <p:nvPr/>
        </p:nvSpPr>
        <p:spPr>
          <a:xfrm>
            <a:off x="4269540" y="1617588"/>
            <a:ext cx="211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Delete the entire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145EB-B805-4E02-9455-259F2465203E}"/>
              </a:ext>
            </a:extLst>
          </p:cNvPr>
          <p:cNvSpPr txBox="1"/>
          <p:nvPr/>
        </p:nvSpPr>
        <p:spPr>
          <a:xfrm>
            <a:off x="4269540" y="2556475"/>
            <a:ext cx="265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Delete an element in a List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A3A3FE8-E5E7-4532-A865-CCCAC02B0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84"/>
          <a:stretch/>
        </p:blipFill>
        <p:spPr>
          <a:xfrm>
            <a:off x="1292992" y="1478714"/>
            <a:ext cx="1693545" cy="15049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8AA048-D083-4DC5-9ED5-4F4A8B0BF630}"/>
              </a:ext>
            </a:extLst>
          </p:cNvPr>
          <p:cNvSpPr txBox="1"/>
          <p:nvPr/>
        </p:nvSpPr>
        <p:spPr>
          <a:xfrm>
            <a:off x="345439" y="1217863"/>
            <a:ext cx="81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grades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C1A67F-5A72-4493-8709-3F7BEA27DC26}"/>
              </a:ext>
            </a:extLst>
          </p:cNvPr>
          <p:cNvSpPr txBox="1"/>
          <p:nvPr/>
        </p:nvSpPr>
        <p:spPr>
          <a:xfrm>
            <a:off x="1602873" y="124566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Ex1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A1BC2B-BB1F-42AC-8BAD-01AEDE00BAFE}"/>
              </a:ext>
            </a:extLst>
          </p:cNvPr>
          <p:cNvSpPr txBox="1"/>
          <p:nvPr/>
        </p:nvSpPr>
        <p:spPr>
          <a:xfrm>
            <a:off x="266833" y="2090078"/>
            <a:ext cx="1107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Student 2 </a:t>
            </a:r>
            <a:r>
              <a:rPr lang="en-US" sz="1400" i="1" dirty="0">
                <a:sym typeface="Wingdings" panose="05000000000000000000" pitchFamily="2" charset="2"/>
              </a:rPr>
              <a:t></a:t>
            </a:r>
            <a:endParaRPr lang="en-US" sz="1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8443E5-4B59-471A-AC3E-5566697DFEA3}"/>
              </a:ext>
            </a:extLst>
          </p:cNvPr>
          <p:cNvSpPr txBox="1"/>
          <p:nvPr/>
        </p:nvSpPr>
        <p:spPr>
          <a:xfrm>
            <a:off x="266833" y="2365527"/>
            <a:ext cx="1107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Student 3 </a:t>
            </a:r>
            <a:r>
              <a:rPr lang="en-US" sz="1400" i="1" dirty="0">
                <a:sym typeface="Wingdings" panose="05000000000000000000" pitchFamily="2" charset="2"/>
              </a:rPr>
              <a:t></a:t>
            </a:r>
            <a:endParaRPr lang="en-US" sz="14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4B612B-A645-4883-A4C4-1FBB85D126C9}"/>
              </a:ext>
            </a:extLst>
          </p:cNvPr>
          <p:cNvSpPr txBox="1"/>
          <p:nvPr/>
        </p:nvSpPr>
        <p:spPr>
          <a:xfrm>
            <a:off x="266833" y="1814629"/>
            <a:ext cx="1107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Student 1 </a:t>
            </a:r>
            <a:r>
              <a:rPr lang="en-US" sz="1400" i="1" dirty="0">
                <a:sym typeface="Wingdings" panose="05000000000000000000" pitchFamily="2" charset="2"/>
              </a:rPr>
              <a:t></a:t>
            </a:r>
            <a:endParaRPr lang="en-US" sz="1400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1A89A7-6B22-4A0A-88B8-662F45BBC171}"/>
              </a:ext>
            </a:extLst>
          </p:cNvPr>
          <p:cNvSpPr txBox="1"/>
          <p:nvPr/>
        </p:nvSpPr>
        <p:spPr>
          <a:xfrm>
            <a:off x="2054993" y="124566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Ex2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27E17E-EF87-4746-8F5B-68E9EDA5F550}"/>
              </a:ext>
            </a:extLst>
          </p:cNvPr>
          <p:cNvSpPr txBox="1"/>
          <p:nvPr/>
        </p:nvSpPr>
        <p:spPr>
          <a:xfrm>
            <a:off x="2476633" y="124566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Ex3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D09F78-0400-43C6-8A7E-A6340B60C1B5}"/>
              </a:ext>
            </a:extLst>
          </p:cNvPr>
          <p:cNvSpPr txBox="1"/>
          <p:nvPr/>
        </p:nvSpPr>
        <p:spPr>
          <a:xfrm>
            <a:off x="266833" y="2640975"/>
            <a:ext cx="1107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Student 4 </a:t>
            </a:r>
            <a:r>
              <a:rPr lang="en-US" sz="1400" i="1" dirty="0">
                <a:sym typeface="Wingdings" panose="05000000000000000000" pitchFamily="2" charset="2"/>
              </a:rPr>
              <a:t>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10107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E77B1B7C90C4DA7B63886DF12DE4F" ma:contentTypeVersion="9" ma:contentTypeDescription="Create a new document." ma:contentTypeScope="" ma:versionID="90ee8b46c1523219ed1d169930741b24">
  <xsd:schema xmlns:xsd="http://www.w3.org/2001/XMLSchema" xmlns:xs="http://www.w3.org/2001/XMLSchema" xmlns:p="http://schemas.microsoft.com/office/2006/metadata/properties" xmlns:ns3="c004e9e5-0b20-4921-9fc4-853e8d46d969" targetNamespace="http://schemas.microsoft.com/office/2006/metadata/properties" ma:root="true" ma:fieldsID="1338cee04ca0bfedef9b72c5afae7c56" ns3:_="">
    <xsd:import namespace="c004e9e5-0b20-4921-9fc4-853e8d46d9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4e9e5-0b20-4921-9fc4-853e8d46d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1C4A82-9029-49E2-A6EE-9561B5CA26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04e9e5-0b20-4921-9fc4-853e8d46d9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7DDDB3-83BC-46BE-ADC8-0D623A0D58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FBD4203-B962-4A1E-9018-4E030EE384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4422</TotalTime>
  <Words>3047</Words>
  <Application>Microsoft Office PowerPoint</Application>
  <PresentationFormat>Widescreen</PresentationFormat>
  <Paragraphs>526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Garamond</vt:lpstr>
      <vt:lpstr>Office Theme</vt:lpstr>
      <vt:lpstr>MIS 3301 Intro. to Business Programming Logic</vt:lpstr>
      <vt:lpstr>2-Dimensional Lists </vt:lpstr>
      <vt:lpstr>CREATE a 2D List</vt:lpstr>
      <vt:lpstr>CREATE a 2D List cont.</vt:lpstr>
      <vt:lpstr>READ a 2D List</vt:lpstr>
      <vt:lpstr>READ a 2D List cont.</vt:lpstr>
      <vt:lpstr>Exercise 3 – 2D Lists</vt:lpstr>
      <vt:lpstr>UPDATE a 2D List</vt:lpstr>
      <vt:lpstr>DELETE a 2D List</vt:lpstr>
      <vt:lpstr>Parallel Lists</vt:lpstr>
      <vt:lpstr>Parallel Lists</vt:lpstr>
      <vt:lpstr>Parallel Lists cont.</vt:lpstr>
      <vt:lpstr>Exercise 4 – Parallel Lists</vt:lpstr>
      <vt:lpstr>@HOME – Review these</vt:lpstr>
      <vt:lpstr>Summary – Loop through 1D List</vt:lpstr>
      <vt:lpstr>Summary – Loop through 2D List</vt:lpstr>
      <vt:lpstr>FYI…How long does your program run?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</dc:creator>
  <cp:lastModifiedBy>Sanchez, Nancy</cp:lastModifiedBy>
  <cp:revision>375</cp:revision>
  <dcterms:created xsi:type="dcterms:W3CDTF">2020-08-24T22:38:23Z</dcterms:created>
  <dcterms:modified xsi:type="dcterms:W3CDTF">2022-04-06T15:05:04Z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0x010100AF3E77B1B7C90C4DA7B63886DF12DE4F</vt:lpwstr>
  </property>
</Properties>
</file>