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308" r:id="rId5"/>
    <p:sldId id="377" r:id="rId6"/>
    <p:sldId id="379" r:id="rId7"/>
    <p:sldId id="376" r:id="rId8"/>
    <p:sldId id="269" r:id="rId9"/>
    <p:sldId id="278" r:id="rId10"/>
    <p:sldId id="373" r:id="rId11"/>
    <p:sldId id="380" r:id="rId12"/>
    <p:sldId id="284" r:id="rId13"/>
    <p:sldId id="286" r:id="rId14"/>
    <p:sldId id="272" r:id="rId15"/>
    <p:sldId id="369" r:id="rId16"/>
    <p:sldId id="375" r:id="rId17"/>
    <p:sldId id="370" r:id="rId18"/>
    <p:sldId id="372" r:id="rId19"/>
    <p:sldId id="363" r:id="rId20"/>
    <p:sldId id="289" r:id="rId21"/>
    <p:sldId id="374" r:id="rId22"/>
    <p:sldId id="381" r:id="rId23"/>
    <p:sldId id="3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5F7"/>
    <a:srgbClr val="FFD966"/>
    <a:srgbClr val="FBFBFB"/>
    <a:srgbClr val="AC8300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78EE-EF4D-4CB5-8E39-EDB681B0045B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0704-CCE3-4D5A-8EBF-CEF58B10C778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CB-92A0-4619-823D-78FB16B067D9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FD39-38C6-4BB1-98B6-67359799CCDD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64AA-00F0-41C2-BF1D-61A83F498F20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19EC-04A2-4431-B270-8B36FFA751E4}" type="datetime1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CD3B-D696-47B3-9922-868B2C3E5DE1}" type="datetime1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F94-0173-47E5-9656-254597AE25D4}" type="datetime1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E4DD-E159-46C9-AD84-D78ED4E19029}" type="datetime1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0625-30A3-4E9E-9382-037FB28155AA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&amp; Tuples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3 – Sequence Operators &amp; Functions; List Methods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405086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8D7F-370C-49ED-B138-AC366B29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Lists cont.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E2FBE-D78D-4A2D-89D6-9BA55507F6F7}"/>
              </a:ext>
            </a:extLst>
          </p:cNvPr>
          <p:cNvSpPr/>
          <p:nvPr/>
        </p:nvSpPr>
        <p:spPr>
          <a:xfrm>
            <a:off x="4677939" y="2631392"/>
            <a:ext cx="4110421" cy="369332"/>
          </a:xfrm>
          <a:custGeom>
            <a:avLst/>
            <a:gdLst>
              <a:gd name="connsiteX0" fmla="*/ 0 w 4110421"/>
              <a:gd name="connsiteY0" fmla="*/ 0 h 369332"/>
              <a:gd name="connsiteX1" fmla="*/ 504995 w 4110421"/>
              <a:gd name="connsiteY1" fmla="*/ 0 h 369332"/>
              <a:gd name="connsiteX2" fmla="*/ 1051093 w 4110421"/>
              <a:gd name="connsiteY2" fmla="*/ 0 h 369332"/>
              <a:gd name="connsiteX3" fmla="*/ 1679401 w 4110421"/>
              <a:gd name="connsiteY3" fmla="*/ 0 h 369332"/>
              <a:gd name="connsiteX4" fmla="*/ 2225499 w 4110421"/>
              <a:gd name="connsiteY4" fmla="*/ 0 h 369332"/>
              <a:gd name="connsiteX5" fmla="*/ 2894911 w 4110421"/>
              <a:gd name="connsiteY5" fmla="*/ 0 h 369332"/>
              <a:gd name="connsiteX6" fmla="*/ 3441010 w 4110421"/>
              <a:gd name="connsiteY6" fmla="*/ 0 h 369332"/>
              <a:gd name="connsiteX7" fmla="*/ 4110421 w 4110421"/>
              <a:gd name="connsiteY7" fmla="*/ 0 h 369332"/>
              <a:gd name="connsiteX8" fmla="*/ 4110421 w 4110421"/>
              <a:gd name="connsiteY8" fmla="*/ 369332 h 369332"/>
              <a:gd name="connsiteX9" fmla="*/ 3605426 w 4110421"/>
              <a:gd name="connsiteY9" fmla="*/ 369332 h 369332"/>
              <a:gd name="connsiteX10" fmla="*/ 3141536 w 4110421"/>
              <a:gd name="connsiteY10" fmla="*/ 369332 h 369332"/>
              <a:gd name="connsiteX11" fmla="*/ 2677646 w 4110421"/>
              <a:gd name="connsiteY11" fmla="*/ 369332 h 369332"/>
              <a:gd name="connsiteX12" fmla="*/ 2131547 w 4110421"/>
              <a:gd name="connsiteY12" fmla="*/ 369332 h 369332"/>
              <a:gd name="connsiteX13" fmla="*/ 1626552 w 4110421"/>
              <a:gd name="connsiteY13" fmla="*/ 369332 h 369332"/>
              <a:gd name="connsiteX14" fmla="*/ 1080454 w 4110421"/>
              <a:gd name="connsiteY14" fmla="*/ 369332 h 369332"/>
              <a:gd name="connsiteX15" fmla="*/ 534355 w 4110421"/>
              <a:gd name="connsiteY15" fmla="*/ 369332 h 369332"/>
              <a:gd name="connsiteX16" fmla="*/ 0 w 4110421"/>
              <a:gd name="connsiteY16" fmla="*/ 369332 h 369332"/>
              <a:gd name="connsiteX17" fmla="*/ 0 w 4110421"/>
              <a:gd name="connsiteY17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10421" h="369332" fill="none" extrusionOk="0">
                <a:moveTo>
                  <a:pt x="0" y="0"/>
                </a:moveTo>
                <a:cubicBezTo>
                  <a:pt x="160068" y="-33673"/>
                  <a:pt x="291308" y="11591"/>
                  <a:pt x="504995" y="0"/>
                </a:cubicBezTo>
                <a:cubicBezTo>
                  <a:pt x="718682" y="-11591"/>
                  <a:pt x="806638" y="1970"/>
                  <a:pt x="1051093" y="0"/>
                </a:cubicBezTo>
                <a:cubicBezTo>
                  <a:pt x="1295548" y="-1970"/>
                  <a:pt x="1487207" y="28152"/>
                  <a:pt x="1679401" y="0"/>
                </a:cubicBezTo>
                <a:cubicBezTo>
                  <a:pt x="1871595" y="-28152"/>
                  <a:pt x="2060566" y="31053"/>
                  <a:pt x="2225499" y="0"/>
                </a:cubicBezTo>
                <a:cubicBezTo>
                  <a:pt x="2390432" y="-31053"/>
                  <a:pt x="2694128" y="71691"/>
                  <a:pt x="2894911" y="0"/>
                </a:cubicBezTo>
                <a:cubicBezTo>
                  <a:pt x="3095694" y="-71691"/>
                  <a:pt x="3203197" y="35988"/>
                  <a:pt x="3441010" y="0"/>
                </a:cubicBezTo>
                <a:cubicBezTo>
                  <a:pt x="3678823" y="-35988"/>
                  <a:pt x="3851190" y="43362"/>
                  <a:pt x="4110421" y="0"/>
                </a:cubicBezTo>
                <a:cubicBezTo>
                  <a:pt x="4135204" y="151405"/>
                  <a:pt x="4072151" y="243719"/>
                  <a:pt x="4110421" y="369332"/>
                </a:cubicBezTo>
                <a:cubicBezTo>
                  <a:pt x="3903266" y="394679"/>
                  <a:pt x="3810186" y="325599"/>
                  <a:pt x="3605426" y="369332"/>
                </a:cubicBezTo>
                <a:cubicBezTo>
                  <a:pt x="3400666" y="413065"/>
                  <a:pt x="3255488" y="320297"/>
                  <a:pt x="3141536" y="369332"/>
                </a:cubicBezTo>
                <a:cubicBezTo>
                  <a:pt x="3027584" y="418367"/>
                  <a:pt x="2839678" y="333706"/>
                  <a:pt x="2677646" y="369332"/>
                </a:cubicBezTo>
                <a:cubicBezTo>
                  <a:pt x="2515614" y="404958"/>
                  <a:pt x="2296253" y="364289"/>
                  <a:pt x="2131547" y="369332"/>
                </a:cubicBezTo>
                <a:cubicBezTo>
                  <a:pt x="1966841" y="374375"/>
                  <a:pt x="1764270" y="340994"/>
                  <a:pt x="1626552" y="369332"/>
                </a:cubicBezTo>
                <a:cubicBezTo>
                  <a:pt x="1488834" y="397670"/>
                  <a:pt x="1201796" y="335619"/>
                  <a:pt x="1080454" y="369332"/>
                </a:cubicBezTo>
                <a:cubicBezTo>
                  <a:pt x="959112" y="403045"/>
                  <a:pt x="774565" y="348395"/>
                  <a:pt x="534355" y="369332"/>
                </a:cubicBezTo>
                <a:cubicBezTo>
                  <a:pt x="294145" y="390269"/>
                  <a:pt x="166967" y="330953"/>
                  <a:pt x="0" y="369332"/>
                </a:cubicBezTo>
                <a:cubicBezTo>
                  <a:pt x="-33629" y="237265"/>
                  <a:pt x="23241" y="161093"/>
                  <a:pt x="0" y="0"/>
                </a:cubicBezTo>
                <a:close/>
              </a:path>
              <a:path w="4110421" h="369332" stroke="0" extrusionOk="0">
                <a:moveTo>
                  <a:pt x="0" y="0"/>
                </a:moveTo>
                <a:cubicBezTo>
                  <a:pt x="217427" y="-59623"/>
                  <a:pt x="464349" y="45485"/>
                  <a:pt x="669411" y="0"/>
                </a:cubicBezTo>
                <a:cubicBezTo>
                  <a:pt x="874473" y="-45485"/>
                  <a:pt x="1054596" y="16105"/>
                  <a:pt x="1338823" y="0"/>
                </a:cubicBezTo>
                <a:cubicBezTo>
                  <a:pt x="1623050" y="-16105"/>
                  <a:pt x="1662709" y="62581"/>
                  <a:pt x="1884922" y="0"/>
                </a:cubicBezTo>
                <a:cubicBezTo>
                  <a:pt x="2107135" y="-62581"/>
                  <a:pt x="2202762" y="37261"/>
                  <a:pt x="2431020" y="0"/>
                </a:cubicBezTo>
                <a:cubicBezTo>
                  <a:pt x="2659278" y="-37261"/>
                  <a:pt x="2818498" y="49487"/>
                  <a:pt x="2977119" y="0"/>
                </a:cubicBezTo>
                <a:cubicBezTo>
                  <a:pt x="3135740" y="-49487"/>
                  <a:pt x="3398486" y="15888"/>
                  <a:pt x="3564322" y="0"/>
                </a:cubicBezTo>
                <a:cubicBezTo>
                  <a:pt x="3730158" y="-15888"/>
                  <a:pt x="3858607" y="23048"/>
                  <a:pt x="4110421" y="0"/>
                </a:cubicBezTo>
                <a:cubicBezTo>
                  <a:pt x="4125430" y="104496"/>
                  <a:pt x="4092661" y="250929"/>
                  <a:pt x="4110421" y="369332"/>
                </a:cubicBezTo>
                <a:cubicBezTo>
                  <a:pt x="3823255" y="439668"/>
                  <a:pt x="3708792" y="327378"/>
                  <a:pt x="3523218" y="369332"/>
                </a:cubicBezTo>
                <a:cubicBezTo>
                  <a:pt x="3337644" y="411286"/>
                  <a:pt x="3042939" y="354279"/>
                  <a:pt x="2853807" y="369332"/>
                </a:cubicBezTo>
                <a:cubicBezTo>
                  <a:pt x="2664675" y="384385"/>
                  <a:pt x="2416266" y="367121"/>
                  <a:pt x="2184395" y="369332"/>
                </a:cubicBezTo>
                <a:cubicBezTo>
                  <a:pt x="1952524" y="371543"/>
                  <a:pt x="1682449" y="329229"/>
                  <a:pt x="1514984" y="369332"/>
                </a:cubicBezTo>
                <a:cubicBezTo>
                  <a:pt x="1347519" y="409435"/>
                  <a:pt x="1234482" y="316632"/>
                  <a:pt x="1051093" y="369332"/>
                </a:cubicBezTo>
                <a:cubicBezTo>
                  <a:pt x="867704" y="422032"/>
                  <a:pt x="780671" y="353207"/>
                  <a:pt x="587203" y="369332"/>
                </a:cubicBezTo>
                <a:cubicBezTo>
                  <a:pt x="393735" y="385457"/>
                  <a:pt x="177224" y="353897"/>
                  <a:pt x="0" y="369332"/>
                </a:cubicBezTo>
                <a:cubicBezTo>
                  <a:pt x="-735" y="243540"/>
                  <a:pt x="8223" y="11446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634157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highlight>
                  <a:srgbClr val="FFD966"/>
                </a:highlight>
                <a:latin typeface="Consolas" panose="020B0609020204030204" pitchFamily="49" charset="0"/>
              </a:rPr>
              <a:t>'A', 'B'</a:t>
            </a:r>
            <a:r>
              <a:rPr lang="en-US" dirty="0">
                <a:latin typeface="Consolas" panose="020B0609020204030204" pitchFamily="49" charset="0"/>
              </a:rPr>
              <a:t>, 'FIN', 'MGT', 'ACC']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22493-54CB-423C-8820-3BF830782828}"/>
              </a:ext>
            </a:extLst>
          </p:cNvPr>
          <p:cNvSpPr/>
          <p:nvPr/>
        </p:nvSpPr>
        <p:spPr>
          <a:xfrm>
            <a:off x="1404620" y="2607855"/>
            <a:ext cx="250952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depts</a:t>
            </a:r>
            <a:r>
              <a:rPr lang="en-US" sz="2000" b="1" dirty="0">
                <a:solidFill>
                  <a:srgbClr val="0070C0"/>
                </a:solidFill>
              </a:rPr>
              <a:t>[0:2]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C00000"/>
                </a:solidFill>
              </a:rPr>
              <a:t>['A', 'B']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D64F-D90F-40BC-BB7C-3690BBC689A4}"/>
              </a:ext>
            </a:extLst>
          </p:cNvPr>
          <p:cNvSpPr txBox="1"/>
          <p:nvPr/>
        </p:nvSpPr>
        <p:spPr>
          <a:xfrm>
            <a:off x="312420" y="2026787"/>
            <a:ext cx="397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Updating a slice with a new </a:t>
            </a:r>
            <a:r>
              <a:rPr lang="en-US" b="1" i="1" dirty="0"/>
              <a:t>list</a:t>
            </a:r>
            <a:r>
              <a:rPr lang="en-US" i="1" dirty="0"/>
              <a:t> of values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4CB3DC-2B56-4BF9-B2B0-0993B17D94D2}"/>
              </a:ext>
            </a:extLst>
          </p:cNvPr>
          <p:cNvCxnSpPr>
            <a:cxnSpLocks/>
          </p:cNvCxnSpPr>
          <p:nvPr/>
        </p:nvCxnSpPr>
        <p:spPr>
          <a:xfrm flipV="1">
            <a:off x="2319020" y="3070860"/>
            <a:ext cx="0" cy="3149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7A486-9AEC-444F-A6CF-B58B91C3DCB4}"/>
              </a:ext>
            </a:extLst>
          </p:cNvPr>
          <p:cNvSpPr/>
          <p:nvPr/>
        </p:nvSpPr>
        <p:spPr>
          <a:xfrm>
            <a:off x="4688099" y="5018992"/>
            <a:ext cx="4743606" cy="369332"/>
          </a:xfrm>
          <a:custGeom>
            <a:avLst/>
            <a:gdLst>
              <a:gd name="connsiteX0" fmla="*/ 0 w 4743606"/>
              <a:gd name="connsiteY0" fmla="*/ 0 h 369332"/>
              <a:gd name="connsiteX1" fmla="*/ 592951 w 4743606"/>
              <a:gd name="connsiteY1" fmla="*/ 0 h 369332"/>
              <a:gd name="connsiteX2" fmla="*/ 1138465 w 4743606"/>
              <a:gd name="connsiteY2" fmla="*/ 0 h 369332"/>
              <a:gd name="connsiteX3" fmla="*/ 1826288 w 4743606"/>
              <a:gd name="connsiteY3" fmla="*/ 0 h 369332"/>
              <a:gd name="connsiteX4" fmla="*/ 2371803 w 4743606"/>
              <a:gd name="connsiteY4" fmla="*/ 0 h 369332"/>
              <a:gd name="connsiteX5" fmla="*/ 2869882 w 4743606"/>
              <a:gd name="connsiteY5" fmla="*/ 0 h 369332"/>
              <a:gd name="connsiteX6" fmla="*/ 3367960 w 4743606"/>
              <a:gd name="connsiteY6" fmla="*/ 0 h 369332"/>
              <a:gd name="connsiteX7" fmla="*/ 3866039 w 4743606"/>
              <a:gd name="connsiteY7" fmla="*/ 0 h 369332"/>
              <a:gd name="connsiteX8" fmla="*/ 4743606 w 4743606"/>
              <a:gd name="connsiteY8" fmla="*/ 0 h 369332"/>
              <a:gd name="connsiteX9" fmla="*/ 4743606 w 4743606"/>
              <a:gd name="connsiteY9" fmla="*/ 369332 h 369332"/>
              <a:gd name="connsiteX10" fmla="*/ 4055783 w 4743606"/>
              <a:gd name="connsiteY10" fmla="*/ 369332 h 369332"/>
              <a:gd name="connsiteX11" fmla="*/ 3557705 w 4743606"/>
              <a:gd name="connsiteY11" fmla="*/ 369332 h 369332"/>
              <a:gd name="connsiteX12" fmla="*/ 3012190 w 4743606"/>
              <a:gd name="connsiteY12" fmla="*/ 369332 h 369332"/>
              <a:gd name="connsiteX13" fmla="*/ 2466675 w 4743606"/>
              <a:gd name="connsiteY13" fmla="*/ 369332 h 369332"/>
              <a:gd name="connsiteX14" fmla="*/ 1968596 w 4743606"/>
              <a:gd name="connsiteY14" fmla="*/ 369332 h 369332"/>
              <a:gd name="connsiteX15" fmla="*/ 1280774 w 4743606"/>
              <a:gd name="connsiteY15" fmla="*/ 369332 h 369332"/>
              <a:gd name="connsiteX16" fmla="*/ 687823 w 4743606"/>
              <a:gd name="connsiteY16" fmla="*/ 369332 h 369332"/>
              <a:gd name="connsiteX17" fmla="*/ 0 w 4743606"/>
              <a:gd name="connsiteY17" fmla="*/ 369332 h 369332"/>
              <a:gd name="connsiteX18" fmla="*/ 0 w 4743606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43606" h="369332" fill="none" extrusionOk="0">
                <a:moveTo>
                  <a:pt x="0" y="0"/>
                </a:moveTo>
                <a:cubicBezTo>
                  <a:pt x="287153" y="-54880"/>
                  <a:pt x="389215" y="37764"/>
                  <a:pt x="592951" y="0"/>
                </a:cubicBezTo>
                <a:cubicBezTo>
                  <a:pt x="796687" y="-37764"/>
                  <a:pt x="900757" y="46254"/>
                  <a:pt x="1138465" y="0"/>
                </a:cubicBezTo>
                <a:cubicBezTo>
                  <a:pt x="1376173" y="-46254"/>
                  <a:pt x="1559062" y="60244"/>
                  <a:pt x="1826288" y="0"/>
                </a:cubicBezTo>
                <a:cubicBezTo>
                  <a:pt x="2093514" y="-60244"/>
                  <a:pt x="2124959" y="6998"/>
                  <a:pt x="2371803" y="0"/>
                </a:cubicBezTo>
                <a:cubicBezTo>
                  <a:pt x="2618647" y="-6998"/>
                  <a:pt x="2639346" y="57731"/>
                  <a:pt x="2869882" y="0"/>
                </a:cubicBezTo>
                <a:cubicBezTo>
                  <a:pt x="3100418" y="-57731"/>
                  <a:pt x="3221764" y="10650"/>
                  <a:pt x="3367960" y="0"/>
                </a:cubicBezTo>
                <a:cubicBezTo>
                  <a:pt x="3514156" y="-10650"/>
                  <a:pt x="3678955" y="7463"/>
                  <a:pt x="3866039" y="0"/>
                </a:cubicBezTo>
                <a:cubicBezTo>
                  <a:pt x="4053123" y="-7463"/>
                  <a:pt x="4361990" y="40059"/>
                  <a:pt x="4743606" y="0"/>
                </a:cubicBezTo>
                <a:cubicBezTo>
                  <a:pt x="4763837" y="82142"/>
                  <a:pt x="4713185" y="254678"/>
                  <a:pt x="4743606" y="369332"/>
                </a:cubicBezTo>
                <a:cubicBezTo>
                  <a:pt x="4539734" y="408221"/>
                  <a:pt x="4306294" y="355128"/>
                  <a:pt x="4055783" y="369332"/>
                </a:cubicBezTo>
                <a:cubicBezTo>
                  <a:pt x="3805272" y="383536"/>
                  <a:pt x="3774699" y="333627"/>
                  <a:pt x="3557705" y="369332"/>
                </a:cubicBezTo>
                <a:cubicBezTo>
                  <a:pt x="3340711" y="405037"/>
                  <a:pt x="3244639" y="330713"/>
                  <a:pt x="3012190" y="369332"/>
                </a:cubicBezTo>
                <a:cubicBezTo>
                  <a:pt x="2779741" y="407951"/>
                  <a:pt x="2590642" y="356204"/>
                  <a:pt x="2466675" y="369332"/>
                </a:cubicBezTo>
                <a:cubicBezTo>
                  <a:pt x="2342709" y="382460"/>
                  <a:pt x="2130102" y="337471"/>
                  <a:pt x="1968596" y="369332"/>
                </a:cubicBezTo>
                <a:cubicBezTo>
                  <a:pt x="1807090" y="401193"/>
                  <a:pt x="1427870" y="292518"/>
                  <a:pt x="1280774" y="369332"/>
                </a:cubicBezTo>
                <a:cubicBezTo>
                  <a:pt x="1133678" y="446146"/>
                  <a:pt x="852370" y="356828"/>
                  <a:pt x="687823" y="369332"/>
                </a:cubicBezTo>
                <a:cubicBezTo>
                  <a:pt x="523276" y="381836"/>
                  <a:pt x="309831" y="341959"/>
                  <a:pt x="0" y="369332"/>
                </a:cubicBezTo>
                <a:cubicBezTo>
                  <a:pt x="-18999" y="237894"/>
                  <a:pt x="35855" y="166281"/>
                  <a:pt x="0" y="0"/>
                </a:cubicBezTo>
                <a:close/>
              </a:path>
              <a:path w="4743606" h="369332" stroke="0" extrusionOk="0">
                <a:moveTo>
                  <a:pt x="0" y="0"/>
                </a:moveTo>
                <a:cubicBezTo>
                  <a:pt x="251063" y="-24326"/>
                  <a:pt x="527700" y="42914"/>
                  <a:pt x="687823" y="0"/>
                </a:cubicBezTo>
                <a:cubicBezTo>
                  <a:pt x="847946" y="-42914"/>
                  <a:pt x="1184190" y="23866"/>
                  <a:pt x="1375646" y="0"/>
                </a:cubicBezTo>
                <a:cubicBezTo>
                  <a:pt x="1567102" y="-23866"/>
                  <a:pt x="1733347" y="5427"/>
                  <a:pt x="1921160" y="0"/>
                </a:cubicBezTo>
                <a:cubicBezTo>
                  <a:pt x="2108973" y="-5427"/>
                  <a:pt x="2209317" y="53361"/>
                  <a:pt x="2466675" y="0"/>
                </a:cubicBezTo>
                <a:cubicBezTo>
                  <a:pt x="2724034" y="-53361"/>
                  <a:pt x="2817884" y="55427"/>
                  <a:pt x="3012190" y="0"/>
                </a:cubicBezTo>
                <a:cubicBezTo>
                  <a:pt x="3206496" y="-55427"/>
                  <a:pt x="3480236" y="24126"/>
                  <a:pt x="3605141" y="0"/>
                </a:cubicBezTo>
                <a:cubicBezTo>
                  <a:pt x="3730046" y="-24126"/>
                  <a:pt x="3995690" y="33885"/>
                  <a:pt x="4198091" y="0"/>
                </a:cubicBezTo>
                <a:cubicBezTo>
                  <a:pt x="4400492" y="-33885"/>
                  <a:pt x="4510262" y="14411"/>
                  <a:pt x="4743606" y="0"/>
                </a:cubicBezTo>
                <a:cubicBezTo>
                  <a:pt x="4751142" y="102087"/>
                  <a:pt x="4725675" y="262258"/>
                  <a:pt x="4743606" y="369332"/>
                </a:cubicBezTo>
                <a:cubicBezTo>
                  <a:pt x="4615325" y="378329"/>
                  <a:pt x="4269871" y="340094"/>
                  <a:pt x="4150655" y="369332"/>
                </a:cubicBezTo>
                <a:cubicBezTo>
                  <a:pt x="4031439" y="398570"/>
                  <a:pt x="3617947" y="367744"/>
                  <a:pt x="3462832" y="369332"/>
                </a:cubicBezTo>
                <a:cubicBezTo>
                  <a:pt x="3307717" y="370920"/>
                  <a:pt x="2926447" y="360270"/>
                  <a:pt x="2775010" y="369332"/>
                </a:cubicBezTo>
                <a:cubicBezTo>
                  <a:pt x="2623573" y="378394"/>
                  <a:pt x="2518919" y="344454"/>
                  <a:pt x="2324367" y="369332"/>
                </a:cubicBezTo>
                <a:cubicBezTo>
                  <a:pt x="2129815" y="394210"/>
                  <a:pt x="1968263" y="367600"/>
                  <a:pt x="1873724" y="369332"/>
                </a:cubicBezTo>
                <a:cubicBezTo>
                  <a:pt x="1779185" y="371064"/>
                  <a:pt x="1629608" y="318850"/>
                  <a:pt x="1423082" y="369332"/>
                </a:cubicBezTo>
                <a:cubicBezTo>
                  <a:pt x="1216556" y="419814"/>
                  <a:pt x="1093839" y="310876"/>
                  <a:pt x="877567" y="369332"/>
                </a:cubicBezTo>
                <a:cubicBezTo>
                  <a:pt x="661296" y="427788"/>
                  <a:pt x="352614" y="288821"/>
                  <a:pt x="0" y="369332"/>
                </a:cubicBezTo>
                <a:cubicBezTo>
                  <a:pt x="-252" y="213039"/>
                  <a:pt x="24723" y="13056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634157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highlight>
                  <a:srgbClr val="FFD966"/>
                </a:highlight>
                <a:latin typeface="Consolas" panose="020B0609020204030204" pitchFamily="49" charset="0"/>
              </a:rPr>
              <a:t>'X', 'Y', 'Z'</a:t>
            </a:r>
            <a:r>
              <a:rPr lang="en-US" dirty="0">
                <a:latin typeface="Consolas" panose="020B0609020204030204" pitchFamily="49" charset="0"/>
              </a:rPr>
              <a:t>, 'FIN', 'MGT', 'ACC']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D7E37C-A14E-404D-B345-E36C4EEA84F1}"/>
              </a:ext>
            </a:extLst>
          </p:cNvPr>
          <p:cNvSpPr/>
          <p:nvPr/>
        </p:nvSpPr>
        <p:spPr>
          <a:xfrm>
            <a:off x="1414780" y="4995456"/>
            <a:ext cx="270256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depts</a:t>
            </a:r>
            <a:r>
              <a:rPr lang="en-US" sz="2000" b="1" dirty="0">
                <a:solidFill>
                  <a:srgbClr val="0070C0"/>
                </a:solidFill>
              </a:rPr>
              <a:t>[0:2]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C00000"/>
                </a:solidFill>
              </a:rPr>
              <a:t>['X', 'Y', 'Z']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B6FFC-CDE6-447A-BE91-ECFB6598BC3B}"/>
              </a:ext>
            </a:extLst>
          </p:cNvPr>
          <p:cNvSpPr/>
          <p:nvPr/>
        </p:nvSpPr>
        <p:spPr>
          <a:xfrm>
            <a:off x="2440940" y="5738326"/>
            <a:ext cx="2174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It even works with extra values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52878D-EDF5-4530-9427-A81D53EA4A03}"/>
              </a:ext>
            </a:extLst>
          </p:cNvPr>
          <p:cNvCxnSpPr>
            <a:cxnSpLocks/>
          </p:cNvCxnSpPr>
          <p:nvPr/>
        </p:nvCxnSpPr>
        <p:spPr>
          <a:xfrm flipV="1">
            <a:off x="3538220" y="5458460"/>
            <a:ext cx="0" cy="3149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6943E9-113F-4325-88A8-841F70298800}"/>
              </a:ext>
            </a:extLst>
          </p:cNvPr>
          <p:cNvSpPr txBox="1"/>
          <p:nvPr/>
        </p:nvSpPr>
        <p:spPr>
          <a:xfrm>
            <a:off x="5610860" y="3467100"/>
            <a:ext cx="278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Since this is updating,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it does not apply to Tuples!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7E69E-E434-42C8-A1D1-A2D7A5B3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E5B14-C3A7-4BE3-82C9-8DCC040A3B77}"/>
              </a:ext>
            </a:extLst>
          </p:cNvPr>
          <p:cNvSpPr txBox="1"/>
          <p:nvPr/>
        </p:nvSpPr>
        <p:spPr>
          <a:xfrm>
            <a:off x="1028700" y="3395980"/>
            <a:ext cx="3136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Note: When the slice operation is to the </a:t>
            </a:r>
            <a:r>
              <a:rPr lang="en-US" sz="1600" b="1" dirty="0">
                <a:solidFill>
                  <a:srgbClr val="C00000"/>
                </a:solidFill>
              </a:rPr>
              <a:t>LEFT</a:t>
            </a:r>
            <a:r>
              <a:rPr lang="en-US" sz="1600" dirty="0">
                <a:solidFill>
                  <a:srgbClr val="C00000"/>
                </a:solidFill>
              </a:rPr>
              <a:t> of the =, then the slice in the list is updated (in place).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9348C-04DC-413C-A062-E77BFCDC65CF}"/>
              </a:ext>
            </a:extLst>
          </p:cNvPr>
          <p:cNvSpPr txBox="1"/>
          <p:nvPr/>
        </p:nvSpPr>
        <p:spPr>
          <a:xfrm>
            <a:off x="9390380" y="233680"/>
            <a:ext cx="27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Does NOT Apply to Tuples!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BF81F1-9D82-4BCC-A5A6-99854E31F976}"/>
              </a:ext>
            </a:extLst>
          </p:cNvPr>
          <p:cNvGrpSpPr/>
          <p:nvPr/>
        </p:nvGrpSpPr>
        <p:grpSpPr>
          <a:xfrm>
            <a:off x="3011297" y="807720"/>
            <a:ext cx="5756704" cy="998954"/>
            <a:chOff x="3011297" y="1328420"/>
            <a:chExt cx="5756704" cy="9989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AF00C2-CE58-47F5-B753-84A5531A7D5B}"/>
                </a:ext>
              </a:extLst>
            </p:cNvPr>
            <p:cNvGrpSpPr/>
            <p:nvPr/>
          </p:nvGrpSpPr>
          <p:grpSpPr>
            <a:xfrm>
              <a:off x="4502212" y="1328420"/>
              <a:ext cx="3895662" cy="338554"/>
              <a:chOff x="7728012" y="701040"/>
              <a:chExt cx="3895662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62F202-8553-4FCE-82B1-66803DD4DBB2}"/>
                  </a:ext>
                </a:extLst>
              </p:cNvPr>
              <p:cNvSpPr txBox="1"/>
              <p:nvPr/>
            </p:nvSpPr>
            <p:spPr>
              <a:xfrm>
                <a:off x="772801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3B61B6-657F-45B9-BF1D-9FC3DCEA077C}"/>
                  </a:ext>
                </a:extLst>
              </p:cNvPr>
              <p:cNvSpPr txBox="1"/>
              <p:nvPr/>
            </p:nvSpPr>
            <p:spPr>
              <a:xfrm>
                <a:off x="862209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CE73859-D810-42DE-84A1-17C605C34C64}"/>
                  </a:ext>
                </a:extLst>
              </p:cNvPr>
              <p:cNvSpPr txBox="1"/>
              <p:nvPr/>
            </p:nvSpPr>
            <p:spPr>
              <a:xfrm>
                <a:off x="956697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3A9A55-6B1E-484F-84B7-EE57760695C6}"/>
                  </a:ext>
                </a:extLst>
              </p:cNvPr>
              <p:cNvSpPr txBox="1"/>
              <p:nvPr/>
            </p:nvSpPr>
            <p:spPr>
              <a:xfrm>
                <a:off x="1034929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50B270-6E4F-431E-AB3E-4235B055E36B}"/>
                  </a:ext>
                </a:extLst>
              </p:cNvPr>
              <p:cNvSpPr txBox="1"/>
              <p:nvPr/>
            </p:nvSpPr>
            <p:spPr>
              <a:xfrm>
                <a:off x="1133481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BD0582-33E7-47E5-9A87-476B1BCF8214}"/>
                </a:ext>
              </a:extLst>
            </p:cNvPr>
            <p:cNvSpPr/>
            <p:nvPr/>
          </p:nvSpPr>
          <p:spPr>
            <a:xfrm>
              <a:off x="3011297" y="1658035"/>
              <a:ext cx="5756704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depts = ['ISBA', 'MKT', 'FIN', 'MGT', 'ACC']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0E8CE6-AF13-40D5-992D-599503C394DC}"/>
                </a:ext>
              </a:extLst>
            </p:cNvPr>
            <p:cNvGrpSpPr/>
            <p:nvPr/>
          </p:nvGrpSpPr>
          <p:grpSpPr>
            <a:xfrm>
              <a:off x="4470954" y="1988820"/>
              <a:ext cx="3958178" cy="338554"/>
              <a:chOff x="7696754" y="701040"/>
              <a:chExt cx="395817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26495A-73BA-4FBD-985B-E703785BBF88}"/>
                  </a:ext>
                </a:extLst>
              </p:cNvPr>
              <p:cNvSpPr txBox="1"/>
              <p:nvPr/>
            </p:nvSpPr>
            <p:spPr>
              <a:xfrm>
                <a:off x="769675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C1C37-A410-4ADA-AF76-9FFE53C09A24}"/>
                  </a:ext>
                </a:extLst>
              </p:cNvPr>
              <p:cNvSpPr txBox="1"/>
              <p:nvPr/>
            </p:nvSpPr>
            <p:spPr>
              <a:xfrm>
                <a:off x="859083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566B43-24E3-458B-8170-D6CF7E83A1AD}"/>
                  </a:ext>
                </a:extLst>
              </p:cNvPr>
              <p:cNvSpPr txBox="1"/>
              <p:nvPr/>
            </p:nvSpPr>
            <p:spPr>
              <a:xfrm>
                <a:off x="953571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FD2B19-2EE7-419B-A62D-769D1482DF6A}"/>
                  </a:ext>
                </a:extLst>
              </p:cNvPr>
              <p:cNvSpPr txBox="1"/>
              <p:nvPr/>
            </p:nvSpPr>
            <p:spPr>
              <a:xfrm>
                <a:off x="1031803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C68A59-AB1C-4BFA-AEF0-6B7D2DB08D41}"/>
                  </a:ext>
                </a:extLst>
              </p:cNvPr>
              <p:cNvSpPr txBox="1"/>
              <p:nvPr/>
            </p:nvSpPr>
            <p:spPr>
              <a:xfrm>
                <a:off x="1130355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3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9BD83-191D-4638-84F5-2484A98C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138AB3-6957-49C2-9A16-C14BCCB1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34C261-EFCB-4F68-AF98-B8428A64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266267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The following are applicable to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Lists only.</a:t>
            </a:r>
          </a:p>
          <a:p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List Methods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Adding values: append(), extend(), insert()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Finding values: index(), count() – </a:t>
            </a:r>
            <a:r>
              <a:rPr lang="en-US" sz="1600" dirty="0">
                <a:solidFill>
                  <a:srgbClr val="C00000"/>
                </a:solidFill>
              </a:rPr>
              <a:t>these work with tuples too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Removing values: clear(), remove(), pop()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Changing the order: sort(), reverse()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Copying a list: copy()</a:t>
            </a:r>
          </a:p>
        </p:txBody>
      </p:sp>
    </p:spTree>
    <p:extLst>
      <p:ext uri="{BB962C8B-B14F-4D97-AF65-F5344CB8AC3E}">
        <p14:creationId xmlns:p14="http://schemas.microsoft.com/office/powerpoint/2010/main" val="133875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020015-FA54-4F97-B7DE-D0F8CB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76413D-C659-433F-AD95-1E6FDBF37B64}"/>
              </a:ext>
            </a:extLst>
          </p:cNvPr>
          <p:cNvGrpSpPr/>
          <p:nvPr/>
        </p:nvGrpSpPr>
        <p:grpSpPr>
          <a:xfrm>
            <a:off x="530458" y="1884428"/>
            <a:ext cx="11075933" cy="1754326"/>
            <a:chOff x="627380" y="1884428"/>
            <a:chExt cx="11075933" cy="17543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1C4DE2-6F18-4BE3-833F-63CFB9126DE6}"/>
                </a:ext>
              </a:extLst>
            </p:cNvPr>
            <p:cNvSpPr/>
            <p:nvPr/>
          </p:nvSpPr>
          <p:spPr>
            <a:xfrm>
              <a:off x="627380" y="1884428"/>
              <a:ext cx="4531360" cy="175432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#Add an </a:t>
              </a:r>
              <a:r>
                <a:rPr lang="en-US" i="1" dirty="0"/>
                <a:t>item</a:t>
              </a:r>
              <a:r>
                <a:rPr lang="en-US" dirty="0"/>
                <a:t> to the end</a:t>
              </a:r>
            </a:p>
            <a:p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dirty="0" err="1"/>
                <a:t>.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</a:rPr>
                <a:t>append</a:t>
              </a:r>
              <a:r>
                <a:rPr lang="en-US" dirty="0"/>
                <a:t>('EDU')</a:t>
              </a:r>
            </a:p>
            <a:p>
              <a:endParaRPr lang="en-US" dirty="0"/>
            </a:p>
            <a:p>
              <a:r>
                <a:rPr lang="en-US" dirty="0"/>
                <a:t>#Add a </a:t>
              </a:r>
              <a:r>
                <a:rPr lang="en-US" i="1" dirty="0"/>
                <a:t>list</a:t>
              </a:r>
              <a:r>
                <a:rPr lang="en-US" dirty="0"/>
                <a:t> to the end </a:t>
              </a:r>
            </a:p>
            <a:p>
              <a:r>
                <a:rPr lang="en-US" dirty="0"/>
                <a:t>a = ['x','y']</a:t>
              </a:r>
            </a:p>
            <a:p>
              <a:r>
                <a:rPr lang="en-US" dirty="0"/>
                <a:t>depts.</a:t>
              </a:r>
              <a:r>
                <a:rPr lang="en-US" b="1" dirty="0">
                  <a:solidFill>
                    <a:srgbClr val="AC8300"/>
                  </a:solidFill>
                </a:rPr>
                <a:t>append</a:t>
              </a:r>
              <a:r>
                <a:rPr lang="en-US" dirty="0"/>
                <a:t>(a)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FB5353-0D88-4C4B-8978-E12B2CCE9F23}"/>
                </a:ext>
              </a:extLst>
            </p:cNvPr>
            <p:cNvSpPr/>
            <p:nvPr/>
          </p:nvSpPr>
          <p:spPr>
            <a:xfrm>
              <a:off x="5347086" y="2186878"/>
              <a:ext cx="5009705" cy="338554"/>
            </a:xfrm>
            <a:custGeom>
              <a:avLst/>
              <a:gdLst>
                <a:gd name="connsiteX0" fmla="*/ 0 w 5009705"/>
                <a:gd name="connsiteY0" fmla="*/ 0 h 338554"/>
                <a:gd name="connsiteX1" fmla="*/ 456440 w 5009705"/>
                <a:gd name="connsiteY1" fmla="*/ 0 h 338554"/>
                <a:gd name="connsiteX2" fmla="*/ 912880 w 5009705"/>
                <a:gd name="connsiteY2" fmla="*/ 0 h 338554"/>
                <a:gd name="connsiteX3" fmla="*/ 1369319 w 5009705"/>
                <a:gd name="connsiteY3" fmla="*/ 0 h 338554"/>
                <a:gd name="connsiteX4" fmla="*/ 1825759 w 5009705"/>
                <a:gd name="connsiteY4" fmla="*/ 0 h 338554"/>
                <a:gd name="connsiteX5" fmla="*/ 2482587 w 5009705"/>
                <a:gd name="connsiteY5" fmla="*/ 0 h 338554"/>
                <a:gd name="connsiteX6" fmla="*/ 3039221 w 5009705"/>
                <a:gd name="connsiteY6" fmla="*/ 0 h 338554"/>
                <a:gd name="connsiteX7" fmla="*/ 3545758 w 5009705"/>
                <a:gd name="connsiteY7" fmla="*/ 0 h 338554"/>
                <a:gd name="connsiteX8" fmla="*/ 4202586 w 5009705"/>
                <a:gd name="connsiteY8" fmla="*/ 0 h 338554"/>
                <a:gd name="connsiteX9" fmla="*/ 5009705 w 5009705"/>
                <a:gd name="connsiteY9" fmla="*/ 0 h 338554"/>
                <a:gd name="connsiteX10" fmla="*/ 5009705 w 5009705"/>
                <a:gd name="connsiteY10" fmla="*/ 338554 h 338554"/>
                <a:gd name="connsiteX11" fmla="*/ 4553265 w 5009705"/>
                <a:gd name="connsiteY11" fmla="*/ 338554 h 338554"/>
                <a:gd name="connsiteX12" fmla="*/ 3896437 w 5009705"/>
                <a:gd name="connsiteY12" fmla="*/ 338554 h 338554"/>
                <a:gd name="connsiteX13" fmla="*/ 3339803 w 5009705"/>
                <a:gd name="connsiteY13" fmla="*/ 338554 h 338554"/>
                <a:gd name="connsiteX14" fmla="*/ 2883364 w 5009705"/>
                <a:gd name="connsiteY14" fmla="*/ 338554 h 338554"/>
                <a:gd name="connsiteX15" fmla="*/ 2477021 w 5009705"/>
                <a:gd name="connsiteY15" fmla="*/ 338554 h 338554"/>
                <a:gd name="connsiteX16" fmla="*/ 1920387 w 5009705"/>
                <a:gd name="connsiteY16" fmla="*/ 338554 h 338554"/>
                <a:gd name="connsiteX17" fmla="*/ 1363753 w 5009705"/>
                <a:gd name="connsiteY17" fmla="*/ 338554 h 338554"/>
                <a:gd name="connsiteX18" fmla="*/ 706925 w 5009705"/>
                <a:gd name="connsiteY18" fmla="*/ 338554 h 338554"/>
                <a:gd name="connsiteX19" fmla="*/ 0 w 5009705"/>
                <a:gd name="connsiteY19" fmla="*/ 338554 h 338554"/>
                <a:gd name="connsiteX20" fmla="*/ 0 w 5009705"/>
                <a:gd name="connsiteY20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09705" h="338554" fill="none" extrusionOk="0">
                  <a:moveTo>
                    <a:pt x="0" y="0"/>
                  </a:moveTo>
                  <a:cubicBezTo>
                    <a:pt x="130926" y="-18040"/>
                    <a:pt x="334634" y="35280"/>
                    <a:pt x="456440" y="0"/>
                  </a:cubicBezTo>
                  <a:cubicBezTo>
                    <a:pt x="578246" y="-35280"/>
                    <a:pt x="689295" y="10044"/>
                    <a:pt x="912880" y="0"/>
                  </a:cubicBezTo>
                  <a:cubicBezTo>
                    <a:pt x="1136465" y="-10044"/>
                    <a:pt x="1194801" y="50240"/>
                    <a:pt x="1369319" y="0"/>
                  </a:cubicBezTo>
                  <a:cubicBezTo>
                    <a:pt x="1543837" y="-50240"/>
                    <a:pt x="1604716" y="35555"/>
                    <a:pt x="1825759" y="0"/>
                  </a:cubicBezTo>
                  <a:cubicBezTo>
                    <a:pt x="2046802" y="-35555"/>
                    <a:pt x="2251878" y="15991"/>
                    <a:pt x="2482587" y="0"/>
                  </a:cubicBezTo>
                  <a:cubicBezTo>
                    <a:pt x="2713296" y="-15991"/>
                    <a:pt x="2891503" y="17877"/>
                    <a:pt x="3039221" y="0"/>
                  </a:cubicBezTo>
                  <a:cubicBezTo>
                    <a:pt x="3186939" y="-17877"/>
                    <a:pt x="3357426" y="50031"/>
                    <a:pt x="3545758" y="0"/>
                  </a:cubicBezTo>
                  <a:cubicBezTo>
                    <a:pt x="3734090" y="-50031"/>
                    <a:pt x="4042109" y="7702"/>
                    <a:pt x="4202586" y="0"/>
                  </a:cubicBezTo>
                  <a:cubicBezTo>
                    <a:pt x="4363063" y="-7702"/>
                    <a:pt x="4748865" y="51915"/>
                    <a:pt x="5009705" y="0"/>
                  </a:cubicBezTo>
                  <a:cubicBezTo>
                    <a:pt x="5048487" y="153188"/>
                    <a:pt x="4988812" y="259263"/>
                    <a:pt x="5009705" y="338554"/>
                  </a:cubicBezTo>
                  <a:cubicBezTo>
                    <a:pt x="4837608" y="392529"/>
                    <a:pt x="4677041" y="329731"/>
                    <a:pt x="4553265" y="338554"/>
                  </a:cubicBezTo>
                  <a:cubicBezTo>
                    <a:pt x="4429489" y="347377"/>
                    <a:pt x="4136679" y="317071"/>
                    <a:pt x="3896437" y="338554"/>
                  </a:cubicBezTo>
                  <a:cubicBezTo>
                    <a:pt x="3656195" y="360037"/>
                    <a:pt x="3590512" y="286639"/>
                    <a:pt x="3339803" y="338554"/>
                  </a:cubicBezTo>
                  <a:cubicBezTo>
                    <a:pt x="3089094" y="390469"/>
                    <a:pt x="3035049" y="315869"/>
                    <a:pt x="2883364" y="338554"/>
                  </a:cubicBezTo>
                  <a:cubicBezTo>
                    <a:pt x="2731679" y="361239"/>
                    <a:pt x="2591806" y="297446"/>
                    <a:pt x="2477021" y="338554"/>
                  </a:cubicBezTo>
                  <a:cubicBezTo>
                    <a:pt x="2362236" y="379662"/>
                    <a:pt x="2113803" y="319276"/>
                    <a:pt x="1920387" y="338554"/>
                  </a:cubicBezTo>
                  <a:cubicBezTo>
                    <a:pt x="1726971" y="357832"/>
                    <a:pt x="1571406" y="273676"/>
                    <a:pt x="1363753" y="338554"/>
                  </a:cubicBezTo>
                  <a:cubicBezTo>
                    <a:pt x="1156100" y="403432"/>
                    <a:pt x="981925" y="299374"/>
                    <a:pt x="706925" y="338554"/>
                  </a:cubicBezTo>
                  <a:cubicBezTo>
                    <a:pt x="431925" y="377734"/>
                    <a:pt x="265980" y="312479"/>
                    <a:pt x="0" y="338554"/>
                  </a:cubicBezTo>
                  <a:cubicBezTo>
                    <a:pt x="-17409" y="204706"/>
                    <a:pt x="5186" y="115503"/>
                    <a:pt x="0" y="0"/>
                  </a:cubicBezTo>
                  <a:close/>
                </a:path>
                <a:path w="5009705" h="338554" stroke="0" extrusionOk="0">
                  <a:moveTo>
                    <a:pt x="0" y="0"/>
                  </a:moveTo>
                  <a:cubicBezTo>
                    <a:pt x="187781" y="-66465"/>
                    <a:pt x="349353" y="44389"/>
                    <a:pt x="656828" y="0"/>
                  </a:cubicBezTo>
                  <a:cubicBezTo>
                    <a:pt x="964303" y="-44389"/>
                    <a:pt x="1044050" y="11589"/>
                    <a:pt x="1313656" y="0"/>
                  </a:cubicBezTo>
                  <a:cubicBezTo>
                    <a:pt x="1583262" y="-11589"/>
                    <a:pt x="1613146" y="39402"/>
                    <a:pt x="1820193" y="0"/>
                  </a:cubicBezTo>
                  <a:cubicBezTo>
                    <a:pt x="2027240" y="-39402"/>
                    <a:pt x="2152006" y="38275"/>
                    <a:pt x="2326730" y="0"/>
                  </a:cubicBezTo>
                  <a:cubicBezTo>
                    <a:pt x="2501454" y="-38275"/>
                    <a:pt x="2699897" y="40657"/>
                    <a:pt x="2833266" y="0"/>
                  </a:cubicBezTo>
                  <a:cubicBezTo>
                    <a:pt x="2966635" y="-40657"/>
                    <a:pt x="3155451" y="48987"/>
                    <a:pt x="3389900" y="0"/>
                  </a:cubicBezTo>
                  <a:cubicBezTo>
                    <a:pt x="3624349" y="-48987"/>
                    <a:pt x="3771179" y="17621"/>
                    <a:pt x="3946534" y="0"/>
                  </a:cubicBezTo>
                  <a:cubicBezTo>
                    <a:pt x="4121889" y="-17621"/>
                    <a:pt x="4226406" y="15445"/>
                    <a:pt x="4453071" y="0"/>
                  </a:cubicBezTo>
                  <a:cubicBezTo>
                    <a:pt x="4679736" y="-15445"/>
                    <a:pt x="4830134" y="40133"/>
                    <a:pt x="5009705" y="0"/>
                  </a:cubicBezTo>
                  <a:cubicBezTo>
                    <a:pt x="5044057" y="79619"/>
                    <a:pt x="4999884" y="233373"/>
                    <a:pt x="5009705" y="338554"/>
                  </a:cubicBezTo>
                  <a:cubicBezTo>
                    <a:pt x="4819894" y="366007"/>
                    <a:pt x="4684778" y="330683"/>
                    <a:pt x="4603362" y="338554"/>
                  </a:cubicBezTo>
                  <a:cubicBezTo>
                    <a:pt x="4521946" y="346425"/>
                    <a:pt x="4234486" y="261512"/>
                    <a:pt x="3946534" y="338554"/>
                  </a:cubicBezTo>
                  <a:cubicBezTo>
                    <a:pt x="3658582" y="415596"/>
                    <a:pt x="3639417" y="291679"/>
                    <a:pt x="3540192" y="338554"/>
                  </a:cubicBezTo>
                  <a:cubicBezTo>
                    <a:pt x="3440967" y="385429"/>
                    <a:pt x="3298739" y="306340"/>
                    <a:pt x="3133849" y="338554"/>
                  </a:cubicBezTo>
                  <a:cubicBezTo>
                    <a:pt x="2968959" y="370768"/>
                    <a:pt x="2930177" y="330981"/>
                    <a:pt x="2727506" y="338554"/>
                  </a:cubicBezTo>
                  <a:cubicBezTo>
                    <a:pt x="2524835" y="346127"/>
                    <a:pt x="2322837" y="292698"/>
                    <a:pt x="2220969" y="338554"/>
                  </a:cubicBezTo>
                  <a:cubicBezTo>
                    <a:pt x="2119101" y="384410"/>
                    <a:pt x="1788556" y="284548"/>
                    <a:pt x="1564141" y="338554"/>
                  </a:cubicBezTo>
                  <a:cubicBezTo>
                    <a:pt x="1339726" y="392560"/>
                    <a:pt x="1201276" y="326712"/>
                    <a:pt x="1007507" y="338554"/>
                  </a:cubicBezTo>
                  <a:cubicBezTo>
                    <a:pt x="813738" y="350396"/>
                    <a:pt x="735922" y="299867"/>
                    <a:pt x="601165" y="338554"/>
                  </a:cubicBezTo>
                  <a:cubicBezTo>
                    <a:pt x="466408" y="377241"/>
                    <a:pt x="290592" y="298372"/>
                    <a:pt x="0" y="338554"/>
                  </a:cubicBezTo>
                  <a:cubicBezTo>
                    <a:pt x="-16409" y="192182"/>
                    <a:pt x="124" y="10071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['ISBA', 'MKT', 'FIN', 'MGT', 'ACC', </a:t>
              </a:r>
              <a:r>
                <a:rPr lang="en-US" sz="16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'EDU'</a:t>
              </a:r>
              <a:r>
                <a:rPr lang="en-US" sz="1600" dirty="0"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50D8C9-CC66-45C1-9B83-AE3388EDC7D0}"/>
                </a:ext>
              </a:extLst>
            </p:cNvPr>
            <p:cNvSpPr/>
            <p:nvPr/>
          </p:nvSpPr>
          <p:spPr>
            <a:xfrm>
              <a:off x="5347086" y="3300200"/>
              <a:ext cx="6356227" cy="338554"/>
            </a:xfrm>
            <a:custGeom>
              <a:avLst/>
              <a:gdLst>
                <a:gd name="connsiteX0" fmla="*/ 0 w 6356227"/>
                <a:gd name="connsiteY0" fmla="*/ 0 h 338554"/>
                <a:gd name="connsiteX1" fmla="*/ 704963 w 6356227"/>
                <a:gd name="connsiteY1" fmla="*/ 0 h 338554"/>
                <a:gd name="connsiteX2" fmla="*/ 1219240 w 6356227"/>
                <a:gd name="connsiteY2" fmla="*/ 0 h 338554"/>
                <a:gd name="connsiteX3" fmla="*/ 1924203 w 6356227"/>
                <a:gd name="connsiteY3" fmla="*/ 0 h 338554"/>
                <a:gd name="connsiteX4" fmla="*/ 2629167 w 6356227"/>
                <a:gd name="connsiteY4" fmla="*/ 0 h 338554"/>
                <a:gd name="connsiteX5" fmla="*/ 3079881 w 6356227"/>
                <a:gd name="connsiteY5" fmla="*/ 0 h 338554"/>
                <a:gd name="connsiteX6" fmla="*/ 3784844 w 6356227"/>
                <a:gd name="connsiteY6" fmla="*/ 0 h 338554"/>
                <a:gd name="connsiteX7" fmla="*/ 4299121 w 6356227"/>
                <a:gd name="connsiteY7" fmla="*/ 0 h 338554"/>
                <a:gd name="connsiteX8" fmla="*/ 4749835 w 6356227"/>
                <a:gd name="connsiteY8" fmla="*/ 0 h 338554"/>
                <a:gd name="connsiteX9" fmla="*/ 5454798 w 6356227"/>
                <a:gd name="connsiteY9" fmla="*/ 0 h 338554"/>
                <a:gd name="connsiteX10" fmla="*/ 6356227 w 6356227"/>
                <a:gd name="connsiteY10" fmla="*/ 0 h 338554"/>
                <a:gd name="connsiteX11" fmla="*/ 6356227 w 6356227"/>
                <a:gd name="connsiteY11" fmla="*/ 338554 h 338554"/>
                <a:gd name="connsiteX12" fmla="*/ 5969075 w 6356227"/>
                <a:gd name="connsiteY12" fmla="*/ 338554 h 338554"/>
                <a:gd name="connsiteX13" fmla="*/ 5264112 w 6356227"/>
                <a:gd name="connsiteY13" fmla="*/ 338554 h 338554"/>
                <a:gd name="connsiteX14" fmla="*/ 4686273 w 6356227"/>
                <a:gd name="connsiteY14" fmla="*/ 338554 h 338554"/>
                <a:gd name="connsiteX15" fmla="*/ 4235559 w 6356227"/>
                <a:gd name="connsiteY15" fmla="*/ 338554 h 338554"/>
                <a:gd name="connsiteX16" fmla="*/ 3721282 w 6356227"/>
                <a:gd name="connsiteY16" fmla="*/ 338554 h 338554"/>
                <a:gd name="connsiteX17" fmla="*/ 3334130 w 6356227"/>
                <a:gd name="connsiteY17" fmla="*/ 338554 h 338554"/>
                <a:gd name="connsiteX18" fmla="*/ 2946978 w 6356227"/>
                <a:gd name="connsiteY18" fmla="*/ 338554 h 338554"/>
                <a:gd name="connsiteX19" fmla="*/ 2305577 w 6356227"/>
                <a:gd name="connsiteY19" fmla="*/ 338554 h 338554"/>
                <a:gd name="connsiteX20" fmla="*/ 1918425 w 6356227"/>
                <a:gd name="connsiteY20" fmla="*/ 338554 h 338554"/>
                <a:gd name="connsiteX21" fmla="*/ 1467711 w 6356227"/>
                <a:gd name="connsiteY21" fmla="*/ 338554 h 338554"/>
                <a:gd name="connsiteX22" fmla="*/ 1016996 w 6356227"/>
                <a:gd name="connsiteY22" fmla="*/ 338554 h 338554"/>
                <a:gd name="connsiteX23" fmla="*/ 629844 w 6356227"/>
                <a:gd name="connsiteY23" fmla="*/ 338554 h 338554"/>
                <a:gd name="connsiteX24" fmla="*/ 0 w 6356227"/>
                <a:gd name="connsiteY24" fmla="*/ 338554 h 338554"/>
                <a:gd name="connsiteX25" fmla="*/ 0 w 6356227"/>
                <a:gd name="connsiteY25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56227" h="338554" fill="none" extrusionOk="0">
                  <a:moveTo>
                    <a:pt x="0" y="0"/>
                  </a:moveTo>
                  <a:cubicBezTo>
                    <a:pt x="316860" y="-24853"/>
                    <a:pt x="468501" y="77301"/>
                    <a:pt x="704963" y="0"/>
                  </a:cubicBezTo>
                  <a:cubicBezTo>
                    <a:pt x="941425" y="-77301"/>
                    <a:pt x="1006163" y="59309"/>
                    <a:pt x="1219240" y="0"/>
                  </a:cubicBezTo>
                  <a:cubicBezTo>
                    <a:pt x="1432317" y="-59309"/>
                    <a:pt x="1614805" y="23118"/>
                    <a:pt x="1924203" y="0"/>
                  </a:cubicBezTo>
                  <a:cubicBezTo>
                    <a:pt x="2233601" y="-23118"/>
                    <a:pt x="2429498" y="38709"/>
                    <a:pt x="2629167" y="0"/>
                  </a:cubicBezTo>
                  <a:cubicBezTo>
                    <a:pt x="2828836" y="-38709"/>
                    <a:pt x="2906570" y="19219"/>
                    <a:pt x="3079881" y="0"/>
                  </a:cubicBezTo>
                  <a:cubicBezTo>
                    <a:pt x="3253192" y="-19219"/>
                    <a:pt x="3550975" y="30649"/>
                    <a:pt x="3784844" y="0"/>
                  </a:cubicBezTo>
                  <a:cubicBezTo>
                    <a:pt x="4018713" y="-30649"/>
                    <a:pt x="4110719" y="45771"/>
                    <a:pt x="4299121" y="0"/>
                  </a:cubicBezTo>
                  <a:cubicBezTo>
                    <a:pt x="4487523" y="-45771"/>
                    <a:pt x="4604338" y="48732"/>
                    <a:pt x="4749835" y="0"/>
                  </a:cubicBezTo>
                  <a:cubicBezTo>
                    <a:pt x="4895332" y="-48732"/>
                    <a:pt x="5110337" y="80369"/>
                    <a:pt x="5454798" y="0"/>
                  </a:cubicBezTo>
                  <a:cubicBezTo>
                    <a:pt x="5799259" y="-80369"/>
                    <a:pt x="6143628" y="91099"/>
                    <a:pt x="6356227" y="0"/>
                  </a:cubicBezTo>
                  <a:cubicBezTo>
                    <a:pt x="6389397" y="79869"/>
                    <a:pt x="6343462" y="169487"/>
                    <a:pt x="6356227" y="338554"/>
                  </a:cubicBezTo>
                  <a:cubicBezTo>
                    <a:pt x="6233404" y="372462"/>
                    <a:pt x="6079612" y="297352"/>
                    <a:pt x="5969075" y="338554"/>
                  </a:cubicBezTo>
                  <a:cubicBezTo>
                    <a:pt x="5858538" y="379756"/>
                    <a:pt x="5545617" y="333650"/>
                    <a:pt x="5264112" y="338554"/>
                  </a:cubicBezTo>
                  <a:cubicBezTo>
                    <a:pt x="4982607" y="343458"/>
                    <a:pt x="4807864" y="330247"/>
                    <a:pt x="4686273" y="338554"/>
                  </a:cubicBezTo>
                  <a:cubicBezTo>
                    <a:pt x="4564682" y="346861"/>
                    <a:pt x="4362516" y="313561"/>
                    <a:pt x="4235559" y="338554"/>
                  </a:cubicBezTo>
                  <a:cubicBezTo>
                    <a:pt x="4108602" y="363547"/>
                    <a:pt x="3858401" y="335123"/>
                    <a:pt x="3721282" y="338554"/>
                  </a:cubicBezTo>
                  <a:cubicBezTo>
                    <a:pt x="3584163" y="341985"/>
                    <a:pt x="3447369" y="303933"/>
                    <a:pt x="3334130" y="338554"/>
                  </a:cubicBezTo>
                  <a:cubicBezTo>
                    <a:pt x="3220891" y="373175"/>
                    <a:pt x="3068983" y="301747"/>
                    <a:pt x="2946978" y="338554"/>
                  </a:cubicBezTo>
                  <a:cubicBezTo>
                    <a:pt x="2824973" y="375361"/>
                    <a:pt x="2513126" y="292316"/>
                    <a:pt x="2305577" y="338554"/>
                  </a:cubicBezTo>
                  <a:cubicBezTo>
                    <a:pt x="2098028" y="384792"/>
                    <a:pt x="2009959" y="324731"/>
                    <a:pt x="1918425" y="338554"/>
                  </a:cubicBezTo>
                  <a:cubicBezTo>
                    <a:pt x="1826891" y="352377"/>
                    <a:pt x="1583837" y="327461"/>
                    <a:pt x="1467711" y="338554"/>
                  </a:cubicBezTo>
                  <a:cubicBezTo>
                    <a:pt x="1351585" y="349647"/>
                    <a:pt x="1202220" y="289159"/>
                    <a:pt x="1016996" y="338554"/>
                  </a:cubicBezTo>
                  <a:cubicBezTo>
                    <a:pt x="831773" y="387949"/>
                    <a:pt x="708876" y="305731"/>
                    <a:pt x="629844" y="338554"/>
                  </a:cubicBezTo>
                  <a:cubicBezTo>
                    <a:pt x="550812" y="371377"/>
                    <a:pt x="168810" y="278662"/>
                    <a:pt x="0" y="338554"/>
                  </a:cubicBezTo>
                  <a:cubicBezTo>
                    <a:pt x="-10825" y="253706"/>
                    <a:pt x="4607" y="146864"/>
                    <a:pt x="0" y="0"/>
                  </a:cubicBezTo>
                  <a:close/>
                </a:path>
                <a:path w="6356227" h="338554" stroke="0" extrusionOk="0">
                  <a:moveTo>
                    <a:pt x="0" y="0"/>
                  </a:moveTo>
                  <a:cubicBezTo>
                    <a:pt x="331839" y="-32369"/>
                    <a:pt x="471098" y="46377"/>
                    <a:pt x="704963" y="0"/>
                  </a:cubicBezTo>
                  <a:cubicBezTo>
                    <a:pt x="938828" y="-46377"/>
                    <a:pt x="1236476" y="52083"/>
                    <a:pt x="1409927" y="0"/>
                  </a:cubicBezTo>
                  <a:cubicBezTo>
                    <a:pt x="1583378" y="-52083"/>
                    <a:pt x="1775524" y="23588"/>
                    <a:pt x="1924203" y="0"/>
                  </a:cubicBezTo>
                  <a:cubicBezTo>
                    <a:pt x="2072882" y="-23588"/>
                    <a:pt x="2202635" y="35931"/>
                    <a:pt x="2438480" y="0"/>
                  </a:cubicBezTo>
                  <a:cubicBezTo>
                    <a:pt x="2674325" y="-35931"/>
                    <a:pt x="2798423" y="43653"/>
                    <a:pt x="2952756" y="0"/>
                  </a:cubicBezTo>
                  <a:cubicBezTo>
                    <a:pt x="3107089" y="-43653"/>
                    <a:pt x="3360815" y="62461"/>
                    <a:pt x="3530595" y="0"/>
                  </a:cubicBezTo>
                  <a:cubicBezTo>
                    <a:pt x="3700375" y="-62461"/>
                    <a:pt x="3852528" y="19344"/>
                    <a:pt x="4108434" y="0"/>
                  </a:cubicBezTo>
                  <a:cubicBezTo>
                    <a:pt x="4364340" y="-19344"/>
                    <a:pt x="4431912" y="17791"/>
                    <a:pt x="4622711" y="0"/>
                  </a:cubicBezTo>
                  <a:cubicBezTo>
                    <a:pt x="4813510" y="-17791"/>
                    <a:pt x="5038035" y="18702"/>
                    <a:pt x="5327674" y="0"/>
                  </a:cubicBezTo>
                  <a:cubicBezTo>
                    <a:pt x="5617313" y="-18702"/>
                    <a:pt x="5610387" y="20877"/>
                    <a:pt x="5714826" y="0"/>
                  </a:cubicBezTo>
                  <a:cubicBezTo>
                    <a:pt x="5819265" y="-20877"/>
                    <a:pt x="6151967" y="24439"/>
                    <a:pt x="6356227" y="0"/>
                  </a:cubicBezTo>
                  <a:cubicBezTo>
                    <a:pt x="6368649" y="138805"/>
                    <a:pt x="6344353" y="249524"/>
                    <a:pt x="6356227" y="338554"/>
                  </a:cubicBezTo>
                  <a:cubicBezTo>
                    <a:pt x="6166710" y="361835"/>
                    <a:pt x="6148400" y="327952"/>
                    <a:pt x="5969075" y="338554"/>
                  </a:cubicBezTo>
                  <a:cubicBezTo>
                    <a:pt x="5789750" y="349156"/>
                    <a:pt x="5707076" y="296956"/>
                    <a:pt x="5581923" y="338554"/>
                  </a:cubicBezTo>
                  <a:cubicBezTo>
                    <a:pt x="5456770" y="380152"/>
                    <a:pt x="5283676" y="308316"/>
                    <a:pt x="5194771" y="338554"/>
                  </a:cubicBezTo>
                  <a:cubicBezTo>
                    <a:pt x="5105866" y="368792"/>
                    <a:pt x="4901797" y="279178"/>
                    <a:pt x="4680494" y="338554"/>
                  </a:cubicBezTo>
                  <a:cubicBezTo>
                    <a:pt x="4459191" y="397930"/>
                    <a:pt x="4135623" y="276117"/>
                    <a:pt x="3975531" y="338554"/>
                  </a:cubicBezTo>
                  <a:cubicBezTo>
                    <a:pt x="3815439" y="400991"/>
                    <a:pt x="3554788" y="297216"/>
                    <a:pt x="3397692" y="338554"/>
                  </a:cubicBezTo>
                  <a:cubicBezTo>
                    <a:pt x="3240596" y="379892"/>
                    <a:pt x="3130532" y="306828"/>
                    <a:pt x="3010540" y="338554"/>
                  </a:cubicBezTo>
                  <a:cubicBezTo>
                    <a:pt x="2890548" y="370280"/>
                    <a:pt x="2732929" y="310615"/>
                    <a:pt x="2623388" y="338554"/>
                  </a:cubicBezTo>
                  <a:cubicBezTo>
                    <a:pt x="2513847" y="366493"/>
                    <a:pt x="2309970" y="315187"/>
                    <a:pt x="2109112" y="338554"/>
                  </a:cubicBezTo>
                  <a:cubicBezTo>
                    <a:pt x="1908254" y="361921"/>
                    <a:pt x="1876647" y="329470"/>
                    <a:pt x="1658397" y="338554"/>
                  </a:cubicBezTo>
                  <a:cubicBezTo>
                    <a:pt x="1440148" y="347638"/>
                    <a:pt x="1357324" y="284409"/>
                    <a:pt x="1144121" y="338554"/>
                  </a:cubicBezTo>
                  <a:cubicBezTo>
                    <a:pt x="930918" y="392699"/>
                    <a:pt x="899365" y="322675"/>
                    <a:pt x="756969" y="338554"/>
                  </a:cubicBezTo>
                  <a:cubicBezTo>
                    <a:pt x="614573" y="354433"/>
                    <a:pt x="196676" y="300941"/>
                    <a:pt x="0" y="338554"/>
                  </a:cubicBezTo>
                  <a:cubicBezTo>
                    <a:pt x="-24025" y="174399"/>
                    <a:pt x="34044" y="14974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['ISBA', 'MKT', 'FIN', 'MGT', 'ACC', 'EDU', </a:t>
              </a:r>
              <a:r>
                <a:rPr lang="en-US" sz="16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['x', 'y']</a:t>
              </a:r>
              <a:r>
                <a:rPr lang="en-US" sz="1600" dirty="0">
                  <a:latin typeface="Consolas" panose="020B0609020204030204" pitchFamily="49" charset="0"/>
                </a:rPr>
                <a:t>]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76821F-D027-48DB-B91A-2C54D575A91D}"/>
              </a:ext>
            </a:extLst>
          </p:cNvPr>
          <p:cNvSpPr/>
          <p:nvPr/>
        </p:nvSpPr>
        <p:spPr>
          <a:xfrm>
            <a:off x="3149986" y="913964"/>
            <a:ext cx="5756704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depts = ['ISBA', 'MKT', 'FIN', 'MGT', 'ACC']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3DF3-3503-40CB-BBA8-AF090598206A}"/>
              </a:ext>
            </a:extLst>
          </p:cNvPr>
          <p:cNvSpPr txBox="1"/>
          <p:nvPr/>
        </p:nvSpPr>
        <p:spPr>
          <a:xfrm>
            <a:off x="297180" y="1450340"/>
            <a:ext cx="4823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append() </a:t>
            </a:r>
            <a:r>
              <a:rPr lang="en-US" sz="2000" i="1" dirty="0"/>
              <a:t>– increases the list by </a:t>
            </a:r>
            <a:r>
              <a:rPr lang="en-US" sz="2000" i="1" u="sng" dirty="0"/>
              <a:t>one</a:t>
            </a:r>
            <a:r>
              <a:rPr lang="en-US" sz="2000" i="1" dirty="0"/>
              <a:t>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E87FE-62A3-49A7-8033-A5280943C934}"/>
              </a:ext>
            </a:extLst>
          </p:cNvPr>
          <p:cNvSpPr txBox="1"/>
          <p:nvPr/>
        </p:nvSpPr>
        <p:spPr>
          <a:xfrm>
            <a:off x="297180" y="3797894"/>
            <a:ext cx="699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extend() </a:t>
            </a:r>
            <a:r>
              <a:rPr lang="en-US" sz="2000" i="1" dirty="0"/>
              <a:t>– increases the list by the # of elements in the argument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B62DD7-7965-4F39-85CE-6D554723BF57}"/>
              </a:ext>
            </a:extLst>
          </p:cNvPr>
          <p:cNvGrpSpPr/>
          <p:nvPr/>
        </p:nvGrpSpPr>
        <p:grpSpPr>
          <a:xfrm>
            <a:off x="530458" y="5763721"/>
            <a:ext cx="10734442" cy="646331"/>
            <a:chOff x="530458" y="5763721"/>
            <a:chExt cx="10734442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5D0246-8EDD-447A-B95C-A1B2212CF9F1}"/>
                </a:ext>
              </a:extLst>
            </p:cNvPr>
            <p:cNvSpPr/>
            <p:nvPr/>
          </p:nvSpPr>
          <p:spPr>
            <a:xfrm>
              <a:off x="530458" y="5763721"/>
              <a:ext cx="4531360" cy="6463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#Add item in a </a:t>
              </a:r>
              <a:r>
                <a:rPr lang="en-US" i="1" dirty="0"/>
                <a:t>specific position</a:t>
              </a:r>
            </a:p>
            <a:p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dirty="0" err="1"/>
                <a:t>.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</a:rPr>
                <a:t>insert</a:t>
              </a:r>
              <a:r>
                <a:rPr lang="en-US" dirty="0"/>
                <a:t>(</a:t>
              </a:r>
              <a:r>
                <a:rPr lang="en-US" b="1" dirty="0">
                  <a:highlight>
                    <a:srgbClr val="EFE5F7"/>
                  </a:highlight>
                </a:rPr>
                <a:t>3, 'ECO'</a:t>
              </a:r>
              <a:r>
                <a:rPr lang="en-US" dirty="0"/>
                <a:t>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032C7F-989B-467F-BC01-F1AC58006C1F}"/>
                </a:ext>
              </a:extLst>
            </p:cNvPr>
            <p:cNvSpPr/>
            <p:nvPr/>
          </p:nvSpPr>
          <p:spPr>
            <a:xfrm>
              <a:off x="5411597" y="6040720"/>
              <a:ext cx="5853303" cy="369332"/>
            </a:xfrm>
            <a:custGeom>
              <a:avLst/>
              <a:gdLst>
                <a:gd name="connsiteX0" fmla="*/ 0 w 5853303"/>
                <a:gd name="connsiteY0" fmla="*/ 0 h 369332"/>
                <a:gd name="connsiteX1" fmla="*/ 585330 w 5853303"/>
                <a:gd name="connsiteY1" fmla="*/ 0 h 369332"/>
                <a:gd name="connsiteX2" fmla="*/ 1053595 w 5853303"/>
                <a:gd name="connsiteY2" fmla="*/ 0 h 369332"/>
                <a:gd name="connsiteX3" fmla="*/ 1521859 w 5853303"/>
                <a:gd name="connsiteY3" fmla="*/ 0 h 369332"/>
                <a:gd name="connsiteX4" fmla="*/ 2224255 w 5853303"/>
                <a:gd name="connsiteY4" fmla="*/ 0 h 369332"/>
                <a:gd name="connsiteX5" fmla="*/ 2809585 w 5853303"/>
                <a:gd name="connsiteY5" fmla="*/ 0 h 369332"/>
                <a:gd name="connsiteX6" fmla="*/ 3336383 w 5853303"/>
                <a:gd name="connsiteY6" fmla="*/ 0 h 369332"/>
                <a:gd name="connsiteX7" fmla="*/ 4038779 w 5853303"/>
                <a:gd name="connsiteY7" fmla="*/ 0 h 369332"/>
                <a:gd name="connsiteX8" fmla="*/ 4741175 w 5853303"/>
                <a:gd name="connsiteY8" fmla="*/ 0 h 369332"/>
                <a:gd name="connsiteX9" fmla="*/ 5209440 w 5853303"/>
                <a:gd name="connsiteY9" fmla="*/ 0 h 369332"/>
                <a:gd name="connsiteX10" fmla="*/ 5853303 w 5853303"/>
                <a:gd name="connsiteY10" fmla="*/ 0 h 369332"/>
                <a:gd name="connsiteX11" fmla="*/ 5853303 w 5853303"/>
                <a:gd name="connsiteY11" fmla="*/ 369332 h 369332"/>
                <a:gd name="connsiteX12" fmla="*/ 5150907 w 5853303"/>
                <a:gd name="connsiteY12" fmla="*/ 369332 h 369332"/>
                <a:gd name="connsiteX13" fmla="*/ 4682642 w 5853303"/>
                <a:gd name="connsiteY13" fmla="*/ 369332 h 369332"/>
                <a:gd name="connsiteX14" fmla="*/ 4272911 w 5853303"/>
                <a:gd name="connsiteY14" fmla="*/ 369332 h 369332"/>
                <a:gd name="connsiteX15" fmla="*/ 3687581 w 5853303"/>
                <a:gd name="connsiteY15" fmla="*/ 369332 h 369332"/>
                <a:gd name="connsiteX16" fmla="*/ 3102251 w 5853303"/>
                <a:gd name="connsiteY16" fmla="*/ 369332 h 369332"/>
                <a:gd name="connsiteX17" fmla="*/ 2399854 w 5853303"/>
                <a:gd name="connsiteY17" fmla="*/ 369332 h 369332"/>
                <a:gd name="connsiteX18" fmla="*/ 1814524 w 5853303"/>
                <a:gd name="connsiteY18" fmla="*/ 369332 h 369332"/>
                <a:gd name="connsiteX19" fmla="*/ 1346260 w 5853303"/>
                <a:gd name="connsiteY19" fmla="*/ 369332 h 369332"/>
                <a:gd name="connsiteX20" fmla="*/ 819462 w 5853303"/>
                <a:gd name="connsiteY20" fmla="*/ 369332 h 369332"/>
                <a:gd name="connsiteX21" fmla="*/ 0 w 5853303"/>
                <a:gd name="connsiteY21" fmla="*/ 369332 h 369332"/>
                <a:gd name="connsiteX22" fmla="*/ 0 w 5853303"/>
                <a:gd name="connsiteY22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53303" h="369332" fill="none" extrusionOk="0">
                  <a:moveTo>
                    <a:pt x="0" y="0"/>
                  </a:moveTo>
                  <a:cubicBezTo>
                    <a:pt x="150298" y="-19713"/>
                    <a:pt x="358408" y="36613"/>
                    <a:pt x="585330" y="0"/>
                  </a:cubicBezTo>
                  <a:cubicBezTo>
                    <a:pt x="812252" y="-36613"/>
                    <a:pt x="876918" y="40483"/>
                    <a:pt x="1053595" y="0"/>
                  </a:cubicBezTo>
                  <a:cubicBezTo>
                    <a:pt x="1230273" y="-40483"/>
                    <a:pt x="1293086" y="27736"/>
                    <a:pt x="1521859" y="0"/>
                  </a:cubicBezTo>
                  <a:cubicBezTo>
                    <a:pt x="1750632" y="-27736"/>
                    <a:pt x="1929657" y="57586"/>
                    <a:pt x="2224255" y="0"/>
                  </a:cubicBezTo>
                  <a:cubicBezTo>
                    <a:pt x="2518853" y="-57586"/>
                    <a:pt x="2664480" y="31281"/>
                    <a:pt x="2809585" y="0"/>
                  </a:cubicBezTo>
                  <a:cubicBezTo>
                    <a:pt x="2954690" y="-31281"/>
                    <a:pt x="3085966" y="19574"/>
                    <a:pt x="3336383" y="0"/>
                  </a:cubicBezTo>
                  <a:cubicBezTo>
                    <a:pt x="3586800" y="-19574"/>
                    <a:pt x="3803786" y="34246"/>
                    <a:pt x="4038779" y="0"/>
                  </a:cubicBezTo>
                  <a:cubicBezTo>
                    <a:pt x="4273772" y="-34246"/>
                    <a:pt x="4580756" y="59536"/>
                    <a:pt x="4741175" y="0"/>
                  </a:cubicBezTo>
                  <a:cubicBezTo>
                    <a:pt x="4901594" y="-59536"/>
                    <a:pt x="5018857" y="16162"/>
                    <a:pt x="5209440" y="0"/>
                  </a:cubicBezTo>
                  <a:cubicBezTo>
                    <a:pt x="5400024" y="-16162"/>
                    <a:pt x="5686939" y="29985"/>
                    <a:pt x="5853303" y="0"/>
                  </a:cubicBezTo>
                  <a:cubicBezTo>
                    <a:pt x="5897568" y="123553"/>
                    <a:pt x="5834806" y="268347"/>
                    <a:pt x="5853303" y="369332"/>
                  </a:cubicBezTo>
                  <a:cubicBezTo>
                    <a:pt x="5610673" y="436408"/>
                    <a:pt x="5404114" y="305938"/>
                    <a:pt x="5150907" y="369332"/>
                  </a:cubicBezTo>
                  <a:cubicBezTo>
                    <a:pt x="4897700" y="432726"/>
                    <a:pt x="4792997" y="326963"/>
                    <a:pt x="4682642" y="369332"/>
                  </a:cubicBezTo>
                  <a:cubicBezTo>
                    <a:pt x="4572287" y="411701"/>
                    <a:pt x="4395956" y="324007"/>
                    <a:pt x="4272911" y="369332"/>
                  </a:cubicBezTo>
                  <a:cubicBezTo>
                    <a:pt x="4149866" y="414657"/>
                    <a:pt x="3878364" y="324144"/>
                    <a:pt x="3687581" y="369332"/>
                  </a:cubicBezTo>
                  <a:cubicBezTo>
                    <a:pt x="3496798" y="414520"/>
                    <a:pt x="3265150" y="347919"/>
                    <a:pt x="3102251" y="369332"/>
                  </a:cubicBezTo>
                  <a:cubicBezTo>
                    <a:pt x="2939352" y="390745"/>
                    <a:pt x="2607830" y="285186"/>
                    <a:pt x="2399854" y="369332"/>
                  </a:cubicBezTo>
                  <a:cubicBezTo>
                    <a:pt x="2191878" y="453478"/>
                    <a:pt x="2021987" y="357596"/>
                    <a:pt x="1814524" y="369332"/>
                  </a:cubicBezTo>
                  <a:cubicBezTo>
                    <a:pt x="1607061" y="381068"/>
                    <a:pt x="1571233" y="342975"/>
                    <a:pt x="1346260" y="369332"/>
                  </a:cubicBezTo>
                  <a:cubicBezTo>
                    <a:pt x="1121287" y="395689"/>
                    <a:pt x="1040523" y="329250"/>
                    <a:pt x="819462" y="369332"/>
                  </a:cubicBezTo>
                  <a:cubicBezTo>
                    <a:pt x="598401" y="409414"/>
                    <a:pt x="208537" y="298318"/>
                    <a:pt x="0" y="369332"/>
                  </a:cubicBezTo>
                  <a:cubicBezTo>
                    <a:pt x="-29997" y="205551"/>
                    <a:pt x="20303" y="88364"/>
                    <a:pt x="0" y="0"/>
                  </a:cubicBezTo>
                  <a:close/>
                </a:path>
                <a:path w="5853303" h="369332" stroke="0" extrusionOk="0">
                  <a:moveTo>
                    <a:pt x="0" y="0"/>
                  </a:moveTo>
                  <a:cubicBezTo>
                    <a:pt x="268919" y="-29060"/>
                    <a:pt x="482322" y="42331"/>
                    <a:pt x="702396" y="0"/>
                  </a:cubicBezTo>
                  <a:cubicBezTo>
                    <a:pt x="922470" y="-42331"/>
                    <a:pt x="1224450" y="48468"/>
                    <a:pt x="1404793" y="0"/>
                  </a:cubicBezTo>
                  <a:cubicBezTo>
                    <a:pt x="1585136" y="-48468"/>
                    <a:pt x="1765950" y="54072"/>
                    <a:pt x="1931590" y="0"/>
                  </a:cubicBezTo>
                  <a:cubicBezTo>
                    <a:pt x="2097230" y="-54072"/>
                    <a:pt x="2342214" y="27652"/>
                    <a:pt x="2458387" y="0"/>
                  </a:cubicBezTo>
                  <a:cubicBezTo>
                    <a:pt x="2574560" y="-27652"/>
                    <a:pt x="2741730" y="18467"/>
                    <a:pt x="2985185" y="0"/>
                  </a:cubicBezTo>
                  <a:cubicBezTo>
                    <a:pt x="3228640" y="-18467"/>
                    <a:pt x="3350399" y="24034"/>
                    <a:pt x="3570515" y="0"/>
                  </a:cubicBezTo>
                  <a:cubicBezTo>
                    <a:pt x="3790631" y="-24034"/>
                    <a:pt x="3874140" y="26746"/>
                    <a:pt x="4155845" y="0"/>
                  </a:cubicBezTo>
                  <a:cubicBezTo>
                    <a:pt x="4437550" y="-26746"/>
                    <a:pt x="4568738" y="26088"/>
                    <a:pt x="4682642" y="0"/>
                  </a:cubicBezTo>
                  <a:cubicBezTo>
                    <a:pt x="4796546" y="-26088"/>
                    <a:pt x="5275796" y="77474"/>
                    <a:pt x="5853303" y="0"/>
                  </a:cubicBezTo>
                  <a:cubicBezTo>
                    <a:pt x="5853498" y="122460"/>
                    <a:pt x="5850609" y="294804"/>
                    <a:pt x="5853303" y="369332"/>
                  </a:cubicBezTo>
                  <a:cubicBezTo>
                    <a:pt x="5683912" y="386401"/>
                    <a:pt x="5623387" y="339618"/>
                    <a:pt x="5443572" y="369332"/>
                  </a:cubicBezTo>
                  <a:cubicBezTo>
                    <a:pt x="5263757" y="399046"/>
                    <a:pt x="5027834" y="349569"/>
                    <a:pt x="4741175" y="369332"/>
                  </a:cubicBezTo>
                  <a:cubicBezTo>
                    <a:pt x="4454516" y="389095"/>
                    <a:pt x="4444400" y="335465"/>
                    <a:pt x="4331444" y="369332"/>
                  </a:cubicBezTo>
                  <a:cubicBezTo>
                    <a:pt x="4218488" y="403199"/>
                    <a:pt x="4027845" y="347751"/>
                    <a:pt x="3921713" y="369332"/>
                  </a:cubicBezTo>
                  <a:cubicBezTo>
                    <a:pt x="3815581" y="390913"/>
                    <a:pt x="3694417" y="328532"/>
                    <a:pt x="3511982" y="369332"/>
                  </a:cubicBezTo>
                  <a:cubicBezTo>
                    <a:pt x="3329547" y="410132"/>
                    <a:pt x="3200574" y="358333"/>
                    <a:pt x="2985185" y="369332"/>
                  </a:cubicBezTo>
                  <a:cubicBezTo>
                    <a:pt x="2769796" y="380331"/>
                    <a:pt x="2589047" y="319289"/>
                    <a:pt x="2282788" y="369332"/>
                  </a:cubicBezTo>
                  <a:cubicBezTo>
                    <a:pt x="1976529" y="419375"/>
                    <a:pt x="1956505" y="330106"/>
                    <a:pt x="1697458" y="369332"/>
                  </a:cubicBezTo>
                  <a:cubicBezTo>
                    <a:pt x="1438411" y="408558"/>
                    <a:pt x="1457628" y="359465"/>
                    <a:pt x="1287727" y="369332"/>
                  </a:cubicBezTo>
                  <a:cubicBezTo>
                    <a:pt x="1117826" y="379199"/>
                    <a:pt x="1006185" y="360105"/>
                    <a:pt x="877995" y="369332"/>
                  </a:cubicBezTo>
                  <a:cubicBezTo>
                    <a:pt x="749805" y="378559"/>
                    <a:pt x="225753" y="311120"/>
                    <a:pt x="0" y="369332"/>
                  </a:cubicBezTo>
                  <a:cubicBezTo>
                    <a:pt x="-20429" y="215866"/>
                    <a:pt x="13188" y="17021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['ISBA', 'MKT', 'FIN',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'ECO'</a:t>
              </a:r>
              <a:r>
                <a:rPr lang="en-US" dirty="0">
                  <a:latin typeface="Consolas" panose="020B0609020204030204" pitchFamily="49" charset="0"/>
                </a:rPr>
                <a:t>, 'MGT', 'ACC']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E34B867-4720-426E-AD9C-D17392E7D2EE}"/>
              </a:ext>
            </a:extLst>
          </p:cNvPr>
          <p:cNvSpPr/>
          <p:nvPr/>
        </p:nvSpPr>
        <p:spPr>
          <a:xfrm>
            <a:off x="289158" y="5230397"/>
            <a:ext cx="6776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insert() </a:t>
            </a:r>
            <a:r>
              <a:rPr lang="en-US" sz="2000" i="1" dirty="0"/>
              <a:t>– inserts an item at a specified position (not replacing)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20B91D-29CD-4C66-8CEE-7118F27D8B50}"/>
              </a:ext>
            </a:extLst>
          </p:cNvPr>
          <p:cNvGrpSpPr/>
          <p:nvPr/>
        </p:nvGrpSpPr>
        <p:grpSpPr>
          <a:xfrm>
            <a:off x="10586720" y="2418080"/>
            <a:ext cx="1031373" cy="772160"/>
            <a:chOff x="2580640" y="2103120"/>
            <a:chExt cx="1031373" cy="7721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B181D7-0A25-4D70-BC3E-EF4B745A9B43}"/>
                </a:ext>
              </a:extLst>
            </p:cNvPr>
            <p:cNvSpPr txBox="1"/>
            <p:nvPr/>
          </p:nvSpPr>
          <p:spPr>
            <a:xfrm>
              <a:off x="2580640" y="2103120"/>
              <a:ext cx="1031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List within a List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6EB810-BF18-4056-8ADA-DCB97B8F7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240" y="2570480"/>
              <a:ext cx="152400" cy="3048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BAB2E5-C74B-49D8-9E8E-36D41C39D702}"/>
              </a:ext>
            </a:extLst>
          </p:cNvPr>
          <p:cNvGrpSpPr/>
          <p:nvPr/>
        </p:nvGrpSpPr>
        <p:grpSpPr>
          <a:xfrm>
            <a:off x="530458" y="4122420"/>
            <a:ext cx="11178540" cy="1054080"/>
            <a:chOff x="530458" y="4122420"/>
            <a:chExt cx="11178540" cy="10540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72801F-2CD1-497C-8D0D-B829495F7EB2}"/>
                </a:ext>
              </a:extLst>
            </p:cNvPr>
            <p:cNvGrpSpPr/>
            <p:nvPr/>
          </p:nvGrpSpPr>
          <p:grpSpPr>
            <a:xfrm>
              <a:off x="530458" y="4122420"/>
              <a:ext cx="11178540" cy="1002782"/>
              <a:chOff x="627380" y="4122420"/>
              <a:chExt cx="11178540" cy="100278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BD87087-FC9F-4DB5-99DD-BB366FC19F11}"/>
                  </a:ext>
                </a:extLst>
              </p:cNvPr>
              <p:cNvGrpSpPr/>
              <p:nvPr/>
            </p:nvGrpSpPr>
            <p:grpSpPr>
              <a:xfrm>
                <a:off x="627380" y="4201872"/>
                <a:ext cx="10015221" cy="923330"/>
                <a:chOff x="627380" y="4201872"/>
                <a:chExt cx="10015221" cy="9233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2591005-76A0-49B6-AF8D-EB2ECFDAA915}"/>
                    </a:ext>
                  </a:extLst>
                </p:cNvPr>
                <p:cNvSpPr/>
                <p:nvPr/>
              </p:nvSpPr>
              <p:spPr>
                <a:xfrm>
                  <a:off x="5316607" y="4786648"/>
                  <a:ext cx="5325994" cy="338554"/>
                </a:xfrm>
                <a:custGeom>
                  <a:avLst/>
                  <a:gdLst>
                    <a:gd name="connsiteX0" fmla="*/ 0 w 5325994"/>
                    <a:gd name="connsiteY0" fmla="*/ 0 h 338554"/>
                    <a:gd name="connsiteX1" fmla="*/ 485257 w 5325994"/>
                    <a:gd name="connsiteY1" fmla="*/ 0 h 338554"/>
                    <a:gd name="connsiteX2" fmla="*/ 970514 w 5325994"/>
                    <a:gd name="connsiteY2" fmla="*/ 0 h 338554"/>
                    <a:gd name="connsiteX3" fmla="*/ 1455772 w 5325994"/>
                    <a:gd name="connsiteY3" fmla="*/ 0 h 338554"/>
                    <a:gd name="connsiteX4" fmla="*/ 1941029 w 5325994"/>
                    <a:gd name="connsiteY4" fmla="*/ 0 h 338554"/>
                    <a:gd name="connsiteX5" fmla="*/ 2639326 w 5325994"/>
                    <a:gd name="connsiteY5" fmla="*/ 0 h 338554"/>
                    <a:gd name="connsiteX6" fmla="*/ 3231103 w 5325994"/>
                    <a:gd name="connsiteY6" fmla="*/ 0 h 338554"/>
                    <a:gd name="connsiteX7" fmla="*/ 3769620 w 5325994"/>
                    <a:gd name="connsiteY7" fmla="*/ 0 h 338554"/>
                    <a:gd name="connsiteX8" fmla="*/ 4467917 w 5325994"/>
                    <a:gd name="connsiteY8" fmla="*/ 0 h 338554"/>
                    <a:gd name="connsiteX9" fmla="*/ 5325994 w 5325994"/>
                    <a:gd name="connsiteY9" fmla="*/ 0 h 338554"/>
                    <a:gd name="connsiteX10" fmla="*/ 5325994 w 5325994"/>
                    <a:gd name="connsiteY10" fmla="*/ 338554 h 338554"/>
                    <a:gd name="connsiteX11" fmla="*/ 4840737 w 5325994"/>
                    <a:gd name="connsiteY11" fmla="*/ 338554 h 338554"/>
                    <a:gd name="connsiteX12" fmla="*/ 4142440 w 5325994"/>
                    <a:gd name="connsiteY12" fmla="*/ 338554 h 338554"/>
                    <a:gd name="connsiteX13" fmla="*/ 3550663 w 5325994"/>
                    <a:gd name="connsiteY13" fmla="*/ 338554 h 338554"/>
                    <a:gd name="connsiteX14" fmla="*/ 3065405 w 5325994"/>
                    <a:gd name="connsiteY14" fmla="*/ 338554 h 338554"/>
                    <a:gd name="connsiteX15" fmla="*/ 2633408 w 5325994"/>
                    <a:gd name="connsiteY15" fmla="*/ 338554 h 338554"/>
                    <a:gd name="connsiteX16" fmla="*/ 2041631 w 5325994"/>
                    <a:gd name="connsiteY16" fmla="*/ 338554 h 338554"/>
                    <a:gd name="connsiteX17" fmla="*/ 1449854 w 5325994"/>
                    <a:gd name="connsiteY17" fmla="*/ 338554 h 338554"/>
                    <a:gd name="connsiteX18" fmla="*/ 751557 w 5325994"/>
                    <a:gd name="connsiteY18" fmla="*/ 338554 h 338554"/>
                    <a:gd name="connsiteX19" fmla="*/ 0 w 5325994"/>
                    <a:gd name="connsiteY19" fmla="*/ 338554 h 338554"/>
                    <a:gd name="connsiteX20" fmla="*/ 0 w 5325994"/>
                    <a:gd name="connsiteY20" fmla="*/ 0 h 338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325994" h="338554" fill="none" extrusionOk="0">
                      <a:moveTo>
                        <a:pt x="0" y="0"/>
                      </a:moveTo>
                      <a:cubicBezTo>
                        <a:pt x="120911" y="-39823"/>
                        <a:pt x="360105" y="22683"/>
                        <a:pt x="485257" y="0"/>
                      </a:cubicBezTo>
                      <a:cubicBezTo>
                        <a:pt x="610409" y="-22683"/>
                        <a:pt x="778745" y="3723"/>
                        <a:pt x="970514" y="0"/>
                      </a:cubicBezTo>
                      <a:cubicBezTo>
                        <a:pt x="1162283" y="-3723"/>
                        <a:pt x="1286596" y="9037"/>
                        <a:pt x="1455772" y="0"/>
                      </a:cubicBezTo>
                      <a:cubicBezTo>
                        <a:pt x="1624948" y="-9037"/>
                        <a:pt x="1793281" y="24129"/>
                        <a:pt x="1941029" y="0"/>
                      </a:cubicBezTo>
                      <a:cubicBezTo>
                        <a:pt x="2088777" y="-24129"/>
                        <a:pt x="2369125" y="5022"/>
                        <a:pt x="2639326" y="0"/>
                      </a:cubicBezTo>
                      <a:cubicBezTo>
                        <a:pt x="2909527" y="-5022"/>
                        <a:pt x="2991038" y="58114"/>
                        <a:pt x="3231103" y="0"/>
                      </a:cubicBezTo>
                      <a:cubicBezTo>
                        <a:pt x="3471168" y="-58114"/>
                        <a:pt x="3589276" y="21437"/>
                        <a:pt x="3769620" y="0"/>
                      </a:cubicBezTo>
                      <a:cubicBezTo>
                        <a:pt x="3949964" y="-21437"/>
                        <a:pt x="4264913" y="38284"/>
                        <a:pt x="4467917" y="0"/>
                      </a:cubicBezTo>
                      <a:cubicBezTo>
                        <a:pt x="4670921" y="-38284"/>
                        <a:pt x="5137461" y="84909"/>
                        <a:pt x="5325994" y="0"/>
                      </a:cubicBezTo>
                      <a:cubicBezTo>
                        <a:pt x="5364776" y="153188"/>
                        <a:pt x="5305101" y="259263"/>
                        <a:pt x="5325994" y="338554"/>
                      </a:cubicBezTo>
                      <a:cubicBezTo>
                        <a:pt x="5138061" y="368747"/>
                        <a:pt x="4987391" y="301413"/>
                        <a:pt x="4840737" y="338554"/>
                      </a:cubicBezTo>
                      <a:cubicBezTo>
                        <a:pt x="4694083" y="375695"/>
                        <a:pt x="4473456" y="335470"/>
                        <a:pt x="4142440" y="338554"/>
                      </a:cubicBezTo>
                      <a:cubicBezTo>
                        <a:pt x="3811424" y="341638"/>
                        <a:pt x="3821495" y="323039"/>
                        <a:pt x="3550663" y="338554"/>
                      </a:cubicBezTo>
                      <a:cubicBezTo>
                        <a:pt x="3279831" y="354069"/>
                        <a:pt x="3180130" y="325066"/>
                        <a:pt x="3065405" y="338554"/>
                      </a:cubicBezTo>
                      <a:cubicBezTo>
                        <a:pt x="2950680" y="352042"/>
                        <a:pt x="2737563" y="333321"/>
                        <a:pt x="2633408" y="338554"/>
                      </a:cubicBezTo>
                      <a:cubicBezTo>
                        <a:pt x="2529253" y="343787"/>
                        <a:pt x="2324246" y="334684"/>
                        <a:pt x="2041631" y="338554"/>
                      </a:cubicBezTo>
                      <a:cubicBezTo>
                        <a:pt x="1759016" y="342424"/>
                        <a:pt x="1685937" y="295607"/>
                        <a:pt x="1449854" y="338554"/>
                      </a:cubicBezTo>
                      <a:cubicBezTo>
                        <a:pt x="1213771" y="381501"/>
                        <a:pt x="1035674" y="329459"/>
                        <a:pt x="751557" y="338554"/>
                      </a:cubicBezTo>
                      <a:cubicBezTo>
                        <a:pt x="467440" y="347649"/>
                        <a:pt x="202770" y="309730"/>
                        <a:pt x="0" y="338554"/>
                      </a:cubicBezTo>
                      <a:cubicBezTo>
                        <a:pt x="-17409" y="204706"/>
                        <a:pt x="5186" y="115503"/>
                        <a:pt x="0" y="0"/>
                      </a:cubicBezTo>
                      <a:close/>
                    </a:path>
                    <a:path w="5325994" h="338554" stroke="0" extrusionOk="0">
                      <a:moveTo>
                        <a:pt x="0" y="0"/>
                      </a:moveTo>
                      <a:cubicBezTo>
                        <a:pt x="312823" y="-39726"/>
                        <a:pt x="431592" y="6191"/>
                        <a:pt x="698297" y="0"/>
                      </a:cubicBezTo>
                      <a:cubicBezTo>
                        <a:pt x="965002" y="-6191"/>
                        <a:pt x="1152171" y="76435"/>
                        <a:pt x="1396594" y="0"/>
                      </a:cubicBezTo>
                      <a:cubicBezTo>
                        <a:pt x="1641017" y="-76435"/>
                        <a:pt x="1747187" y="64137"/>
                        <a:pt x="1935111" y="0"/>
                      </a:cubicBezTo>
                      <a:cubicBezTo>
                        <a:pt x="2123035" y="-64137"/>
                        <a:pt x="2340471" y="39368"/>
                        <a:pt x="2473628" y="0"/>
                      </a:cubicBezTo>
                      <a:cubicBezTo>
                        <a:pt x="2606785" y="-39368"/>
                        <a:pt x="2767451" y="21056"/>
                        <a:pt x="3012145" y="0"/>
                      </a:cubicBezTo>
                      <a:cubicBezTo>
                        <a:pt x="3256839" y="-21056"/>
                        <a:pt x="3396015" y="52355"/>
                        <a:pt x="3603923" y="0"/>
                      </a:cubicBezTo>
                      <a:cubicBezTo>
                        <a:pt x="3811831" y="-52355"/>
                        <a:pt x="3993333" y="52548"/>
                        <a:pt x="4195700" y="0"/>
                      </a:cubicBezTo>
                      <a:cubicBezTo>
                        <a:pt x="4398067" y="-52548"/>
                        <a:pt x="4547582" y="14708"/>
                        <a:pt x="4734217" y="0"/>
                      </a:cubicBezTo>
                      <a:cubicBezTo>
                        <a:pt x="4920852" y="-14708"/>
                        <a:pt x="5138081" y="3957"/>
                        <a:pt x="5325994" y="0"/>
                      </a:cubicBezTo>
                      <a:cubicBezTo>
                        <a:pt x="5360346" y="79619"/>
                        <a:pt x="5316173" y="233373"/>
                        <a:pt x="5325994" y="338554"/>
                      </a:cubicBezTo>
                      <a:cubicBezTo>
                        <a:pt x="5184650" y="381418"/>
                        <a:pt x="5011147" y="318187"/>
                        <a:pt x="4893997" y="338554"/>
                      </a:cubicBezTo>
                      <a:cubicBezTo>
                        <a:pt x="4776847" y="358921"/>
                        <a:pt x="4374473" y="262613"/>
                        <a:pt x="4195700" y="338554"/>
                      </a:cubicBezTo>
                      <a:cubicBezTo>
                        <a:pt x="4016927" y="414495"/>
                        <a:pt x="3944619" y="286907"/>
                        <a:pt x="3763702" y="338554"/>
                      </a:cubicBezTo>
                      <a:cubicBezTo>
                        <a:pt x="3582785" y="390201"/>
                        <a:pt x="3497947" y="297239"/>
                        <a:pt x="3331705" y="338554"/>
                      </a:cubicBezTo>
                      <a:cubicBezTo>
                        <a:pt x="3165463" y="379869"/>
                        <a:pt x="3053313" y="335967"/>
                        <a:pt x="2899708" y="338554"/>
                      </a:cubicBezTo>
                      <a:cubicBezTo>
                        <a:pt x="2746103" y="341141"/>
                        <a:pt x="2550325" y="304844"/>
                        <a:pt x="2361191" y="338554"/>
                      </a:cubicBezTo>
                      <a:cubicBezTo>
                        <a:pt x="2172057" y="372264"/>
                        <a:pt x="1917370" y="259463"/>
                        <a:pt x="1662894" y="338554"/>
                      </a:cubicBezTo>
                      <a:cubicBezTo>
                        <a:pt x="1408418" y="417645"/>
                        <a:pt x="1268221" y="312927"/>
                        <a:pt x="1071117" y="338554"/>
                      </a:cubicBezTo>
                      <a:cubicBezTo>
                        <a:pt x="874013" y="364181"/>
                        <a:pt x="834318" y="314983"/>
                        <a:pt x="639119" y="338554"/>
                      </a:cubicBezTo>
                      <a:cubicBezTo>
                        <a:pt x="443920" y="362125"/>
                        <a:pt x="137958" y="320870"/>
                        <a:pt x="0" y="338554"/>
                      </a:cubicBezTo>
                      <a:cubicBezTo>
                        <a:pt x="-16409" y="192182"/>
                        <a:pt x="124" y="100719"/>
                        <a:pt x="0" y="0"/>
                      </a:cubicBezTo>
                      <a:close/>
                    </a:path>
                  </a:pathLst>
                </a:custGeom>
                <a:ln>
                  <a:solidFill>
                    <a:schemeClr val="bg1">
                      <a:lumMod val="7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86341577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latin typeface="Consolas" panose="020B0609020204030204" pitchFamily="49" charset="0"/>
                    </a:rPr>
                    <a:t>['ISBA', 'MKT', 'FIN', 'MGT', 'ACC',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'x', 'y'</a:t>
                  </a:r>
                  <a:r>
                    <a:rPr lang="en-US" sz="1600" dirty="0">
                      <a:latin typeface="Consolas" panose="020B0609020204030204" pitchFamily="49" charset="0"/>
                    </a:rPr>
                    <a:t>]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98087A5-B7E4-46C8-AD4E-D143E13150D7}"/>
                    </a:ext>
                  </a:extLst>
                </p:cNvPr>
                <p:cNvSpPr/>
                <p:nvPr/>
              </p:nvSpPr>
              <p:spPr>
                <a:xfrm>
                  <a:off x="627380" y="4201872"/>
                  <a:ext cx="4531360" cy="92333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#Add a </a:t>
                  </a:r>
                  <a:r>
                    <a:rPr lang="en-US" i="1" dirty="0"/>
                    <a:t>list</a:t>
                  </a:r>
                  <a:r>
                    <a:rPr lang="en-US" dirty="0"/>
                    <a:t> to the end </a:t>
                  </a:r>
                </a:p>
                <a:p>
                  <a:r>
                    <a:rPr lang="en-US" dirty="0"/>
                    <a:t>a = ['x','y']</a:t>
                  </a:r>
                </a:p>
                <a:p>
                  <a:r>
                    <a:rPr lang="en-US" b="1" dirty="0" err="1">
                      <a:solidFill>
                        <a:srgbClr val="C00000"/>
                      </a:solidFill>
                      <a:highlight>
                        <a:srgbClr val="EFE5F7"/>
                      </a:highlight>
                    </a:rPr>
                    <a:t>depts</a:t>
                  </a:r>
                  <a:r>
                    <a:rPr lang="en-US" dirty="0" err="1"/>
                    <a:t>.</a:t>
                  </a:r>
                  <a:r>
                    <a:rPr lang="en-US" b="1" dirty="0" err="1">
                      <a:solidFill>
                        <a:srgbClr val="AC8300"/>
                      </a:solidFill>
                    </a:rPr>
                    <a:t>extend</a:t>
                  </a:r>
                  <a:r>
                    <a:rPr lang="en-US" dirty="0"/>
                    <a:t>(a)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B74881-D10D-4AFD-A24B-A6D312684BB0}"/>
                  </a:ext>
                </a:extLst>
              </p:cNvPr>
              <p:cNvSpPr txBox="1"/>
              <p:nvPr/>
            </p:nvSpPr>
            <p:spPr>
              <a:xfrm>
                <a:off x="7614920" y="4122420"/>
                <a:ext cx="1847814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depts.extend('EDU')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0EB2B7-DA10-4030-B4B8-D29EF204A121}"/>
                  </a:ext>
                </a:extLst>
              </p:cNvPr>
              <p:cNvSpPr txBox="1"/>
              <p:nvPr/>
            </p:nvSpPr>
            <p:spPr>
              <a:xfrm>
                <a:off x="9720179" y="4413850"/>
                <a:ext cx="2085741" cy="307777"/>
              </a:xfrm>
              <a:custGeom>
                <a:avLst/>
                <a:gdLst>
                  <a:gd name="connsiteX0" fmla="*/ 0 w 2085741"/>
                  <a:gd name="connsiteY0" fmla="*/ 0 h 307777"/>
                  <a:gd name="connsiteX1" fmla="*/ 479720 w 2085741"/>
                  <a:gd name="connsiteY1" fmla="*/ 0 h 307777"/>
                  <a:gd name="connsiteX2" fmla="*/ 980298 w 2085741"/>
                  <a:gd name="connsiteY2" fmla="*/ 0 h 307777"/>
                  <a:gd name="connsiteX3" fmla="*/ 1480876 w 2085741"/>
                  <a:gd name="connsiteY3" fmla="*/ 0 h 307777"/>
                  <a:gd name="connsiteX4" fmla="*/ 2085741 w 2085741"/>
                  <a:gd name="connsiteY4" fmla="*/ 0 h 307777"/>
                  <a:gd name="connsiteX5" fmla="*/ 2085741 w 2085741"/>
                  <a:gd name="connsiteY5" fmla="*/ 307777 h 307777"/>
                  <a:gd name="connsiteX6" fmla="*/ 1564306 w 2085741"/>
                  <a:gd name="connsiteY6" fmla="*/ 307777 h 307777"/>
                  <a:gd name="connsiteX7" fmla="*/ 1063728 w 2085741"/>
                  <a:gd name="connsiteY7" fmla="*/ 307777 h 307777"/>
                  <a:gd name="connsiteX8" fmla="*/ 563150 w 2085741"/>
                  <a:gd name="connsiteY8" fmla="*/ 307777 h 307777"/>
                  <a:gd name="connsiteX9" fmla="*/ 0 w 2085741"/>
                  <a:gd name="connsiteY9" fmla="*/ 307777 h 307777"/>
                  <a:gd name="connsiteX10" fmla="*/ 0 w 2085741"/>
                  <a:gd name="connsiteY10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5741" h="307777" fill="none" extrusionOk="0">
                    <a:moveTo>
                      <a:pt x="0" y="0"/>
                    </a:moveTo>
                    <a:cubicBezTo>
                      <a:pt x="119894" y="-24427"/>
                      <a:pt x="317598" y="34179"/>
                      <a:pt x="479720" y="0"/>
                    </a:cubicBezTo>
                    <a:cubicBezTo>
                      <a:pt x="641842" y="-34179"/>
                      <a:pt x="825862" y="53390"/>
                      <a:pt x="980298" y="0"/>
                    </a:cubicBezTo>
                    <a:cubicBezTo>
                      <a:pt x="1134734" y="-53390"/>
                      <a:pt x="1236408" y="32215"/>
                      <a:pt x="1480876" y="0"/>
                    </a:cubicBezTo>
                    <a:cubicBezTo>
                      <a:pt x="1725344" y="-32215"/>
                      <a:pt x="1957583" y="62104"/>
                      <a:pt x="2085741" y="0"/>
                    </a:cubicBezTo>
                    <a:cubicBezTo>
                      <a:pt x="2095067" y="132605"/>
                      <a:pt x="2077579" y="204055"/>
                      <a:pt x="2085741" y="307777"/>
                    </a:cubicBezTo>
                    <a:cubicBezTo>
                      <a:pt x="1905871" y="352871"/>
                      <a:pt x="1695981" y="247671"/>
                      <a:pt x="1564306" y="307777"/>
                    </a:cubicBezTo>
                    <a:cubicBezTo>
                      <a:pt x="1432631" y="367883"/>
                      <a:pt x="1252157" y="274409"/>
                      <a:pt x="1063728" y="307777"/>
                    </a:cubicBezTo>
                    <a:cubicBezTo>
                      <a:pt x="875299" y="341145"/>
                      <a:pt x="775723" y="254687"/>
                      <a:pt x="563150" y="307777"/>
                    </a:cubicBezTo>
                    <a:cubicBezTo>
                      <a:pt x="350577" y="360867"/>
                      <a:pt x="139860" y="285926"/>
                      <a:pt x="0" y="307777"/>
                    </a:cubicBezTo>
                    <a:cubicBezTo>
                      <a:pt x="-16513" y="229899"/>
                      <a:pt x="12051" y="122543"/>
                      <a:pt x="0" y="0"/>
                    </a:cubicBezTo>
                    <a:close/>
                  </a:path>
                  <a:path w="2085741" h="307777" stroke="0" extrusionOk="0">
                    <a:moveTo>
                      <a:pt x="0" y="0"/>
                    </a:moveTo>
                    <a:cubicBezTo>
                      <a:pt x="163087" y="-19689"/>
                      <a:pt x="333178" y="32210"/>
                      <a:pt x="458863" y="0"/>
                    </a:cubicBezTo>
                    <a:cubicBezTo>
                      <a:pt x="584548" y="-32210"/>
                      <a:pt x="803387" y="54285"/>
                      <a:pt x="938583" y="0"/>
                    </a:cubicBezTo>
                    <a:cubicBezTo>
                      <a:pt x="1073779" y="-54285"/>
                      <a:pt x="1256749" y="43760"/>
                      <a:pt x="1460019" y="0"/>
                    </a:cubicBezTo>
                    <a:cubicBezTo>
                      <a:pt x="1663289" y="-43760"/>
                      <a:pt x="1775343" y="70460"/>
                      <a:pt x="2085741" y="0"/>
                    </a:cubicBezTo>
                    <a:cubicBezTo>
                      <a:pt x="2114333" y="92457"/>
                      <a:pt x="2076101" y="176764"/>
                      <a:pt x="2085741" y="307777"/>
                    </a:cubicBezTo>
                    <a:cubicBezTo>
                      <a:pt x="1881505" y="362713"/>
                      <a:pt x="1747165" y="270604"/>
                      <a:pt x="1564306" y="307777"/>
                    </a:cubicBezTo>
                    <a:cubicBezTo>
                      <a:pt x="1381447" y="344950"/>
                      <a:pt x="1245173" y="272718"/>
                      <a:pt x="1105443" y="307777"/>
                    </a:cubicBezTo>
                    <a:cubicBezTo>
                      <a:pt x="965713" y="342836"/>
                      <a:pt x="704399" y="293844"/>
                      <a:pt x="563150" y="307777"/>
                    </a:cubicBezTo>
                    <a:cubicBezTo>
                      <a:pt x="421901" y="321710"/>
                      <a:pt x="193287" y="297760"/>
                      <a:pt x="0" y="307777"/>
                    </a:cubicBezTo>
                    <a:cubicBezTo>
                      <a:pt x="-10637" y="169847"/>
                      <a:pt x="3308" y="112993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55935569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600">
                    <a:latin typeface="Consolas" panose="020B0609020204030204" pitchFamily="49" charset="0"/>
                  </a:defRPr>
                </a:lvl1pPr>
              </a:lstStyle>
              <a:p>
                <a:r>
                  <a:rPr lang="en-US" sz="1400" dirty="0"/>
                  <a:t>[…  </a:t>
                </a:r>
                <a:r>
                  <a:rPr lang="en-US" sz="1400" dirty="0">
                    <a:solidFill>
                      <a:srgbClr val="C00000"/>
                    </a:solidFill>
                  </a:rPr>
                  <a:t>'E', 'D', 'U'</a:t>
                </a:r>
                <a:r>
                  <a:rPr lang="en-US" sz="1400" dirty="0"/>
                  <a:t>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FD8708-AE6B-4067-8B36-EEBF2E7A3BF5}"/>
                  </a:ext>
                </a:extLst>
              </p:cNvPr>
              <p:cNvSpPr txBox="1"/>
              <p:nvPr/>
            </p:nvSpPr>
            <p:spPr>
              <a:xfrm>
                <a:off x="9382760" y="4122420"/>
                <a:ext cx="23861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This string has 3 elements.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6B41FED-8B49-407B-9606-F4083C9CBC13}"/>
                </a:ext>
              </a:extLst>
            </p:cNvPr>
            <p:cNvGrpSpPr/>
            <p:nvPr/>
          </p:nvGrpSpPr>
          <p:grpSpPr>
            <a:xfrm>
              <a:off x="2143760" y="4653280"/>
              <a:ext cx="2827632" cy="523220"/>
              <a:chOff x="2499360" y="2560320"/>
              <a:chExt cx="2827632" cy="52322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1E96A-6173-428A-97A3-58D64BBF4F03}"/>
                  </a:ext>
                </a:extLst>
              </p:cNvPr>
              <p:cNvSpPr txBox="1"/>
              <p:nvPr/>
            </p:nvSpPr>
            <p:spPr>
              <a:xfrm>
                <a:off x="2804159" y="2560320"/>
                <a:ext cx="2522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Argument must be an </a:t>
                </a:r>
                <a:r>
                  <a:rPr lang="en-US" sz="1400" i="1" dirty="0">
                    <a:solidFill>
                      <a:srgbClr val="C00000"/>
                    </a:solidFill>
                  </a:rPr>
                  <a:t>iterable</a:t>
                </a:r>
                <a:r>
                  <a:rPr lang="en-US" sz="1400" dirty="0">
                    <a:solidFill>
                      <a:srgbClr val="C00000"/>
                    </a:solidFill>
                  </a:rPr>
                  <a:t>: list, tuple, range, string, 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583A310-9A03-456F-9927-2BF8F26A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9360" y="2844800"/>
                <a:ext cx="32512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45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Values via User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C4DE2-6F18-4BE3-833F-63CFB9126DE6}"/>
              </a:ext>
            </a:extLst>
          </p:cNvPr>
          <p:cNvSpPr/>
          <p:nvPr/>
        </p:nvSpPr>
        <p:spPr>
          <a:xfrm>
            <a:off x="830580" y="1894588"/>
            <a:ext cx="5290820" cy="3170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names</a:t>
            </a:r>
            <a:r>
              <a:rPr lang="en-US" sz="2000" dirty="0"/>
              <a:t> = </a:t>
            </a:r>
            <a:r>
              <a:rPr lang="en-US" sz="2000" dirty="0">
                <a:highlight>
                  <a:srgbClr val="FFD966"/>
                </a:highlight>
                <a:latin typeface="Consolas" panose="020B0609020204030204" pitchFamily="49" charset="0"/>
              </a:rPr>
              <a:t>[]</a:t>
            </a:r>
          </a:p>
          <a:p>
            <a:r>
              <a:rPr lang="en-US" sz="2000" dirty="0"/>
              <a:t>cont = 'Y'</a:t>
            </a:r>
          </a:p>
          <a:p>
            <a:endParaRPr lang="en-US" sz="2000" dirty="0"/>
          </a:p>
          <a:p>
            <a:r>
              <a:rPr lang="en-US" sz="2000" b="1" dirty="0"/>
              <a:t>while cont.upper() == 'Y':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name</a:t>
            </a:r>
            <a:r>
              <a:rPr lang="en-US" sz="2000" dirty="0"/>
              <a:t> = input('Enter a name: ')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names</a:t>
            </a:r>
            <a:r>
              <a:rPr lang="en-US" sz="2000" dirty="0"/>
              <a:t>.</a:t>
            </a:r>
            <a:r>
              <a:rPr lang="en-US" sz="2000" b="1" dirty="0">
                <a:solidFill>
                  <a:srgbClr val="AC8300"/>
                </a:solidFill>
              </a:rPr>
              <a:t>append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B0F0"/>
                </a:solidFill>
              </a:rPr>
              <a:t>name</a:t>
            </a:r>
            <a:r>
              <a:rPr lang="en-US" sz="2000" dirty="0"/>
              <a:t>)</a:t>
            </a:r>
          </a:p>
          <a:p>
            <a:r>
              <a:rPr lang="en-US" sz="2000" dirty="0"/>
              <a:t>    cont = input('Do you want to continue (y/n)? ')</a:t>
            </a:r>
          </a:p>
          <a:p>
            <a:r>
              <a:rPr lang="en-US" sz="2000" dirty="0"/>
              <a:t>    print()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names</a:t>
            </a:r>
            <a:r>
              <a:rPr lang="en-US" sz="2000" dirty="0"/>
              <a:t>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3DF3-3503-40CB-BBA8-AF090598206A}"/>
              </a:ext>
            </a:extLst>
          </p:cNvPr>
          <p:cNvSpPr txBox="1"/>
          <p:nvPr/>
        </p:nvSpPr>
        <p:spPr>
          <a:xfrm>
            <a:off x="728980" y="1082040"/>
            <a:ext cx="4823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append() </a:t>
            </a:r>
            <a:r>
              <a:rPr lang="en-US" sz="2000" i="1" dirty="0"/>
              <a:t>– increases the list </a:t>
            </a:r>
            <a:r>
              <a:rPr lang="en-US" sz="2000" i="1" dirty="0">
                <a:highlight>
                  <a:srgbClr val="EFE5F7"/>
                </a:highlight>
              </a:rPr>
              <a:t>by </a:t>
            </a:r>
            <a:r>
              <a:rPr lang="en-US" sz="2000" i="1" u="sng" dirty="0">
                <a:highlight>
                  <a:srgbClr val="EFE5F7"/>
                </a:highlight>
              </a:rPr>
              <a:t>one</a:t>
            </a:r>
            <a:r>
              <a:rPr lang="en-US" sz="2000" i="1" dirty="0">
                <a:highlight>
                  <a:srgbClr val="EFE5F7"/>
                </a:highlight>
              </a:rPr>
              <a:t> element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8C2F9C-28B8-4303-8061-6E95989C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03"/>
          <a:stretch/>
        </p:blipFill>
        <p:spPr>
          <a:xfrm>
            <a:off x="6432867" y="2478723"/>
            <a:ext cx="4017382" cy="11991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FCC6C-D9B4-4827-9008-3C4D6048B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54"/>
          <a:stretch/>
        </p:blipFill>
        <p:spPr>
          <a:xfrm>
            <a:off x="6432867" y="4226560"/>
            <a:ext cx="4017382" cy="264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976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61BB9-017C-4B7C-97A9-F18B551F55D8}"/>
              </a:ext>
            </a:extLst>
          </p:cNvPr>
          <p:cNvSpPr/>
          <p:nvPr/>
        </p:nvSpPr>
        <p:spPr>
          <a:xfrm>
            <a:off x="126598" y="5156954"/>
            <a:ext cx="4997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count() </a:t>
            </a:r>
            <a:r>
              <a:rPr lang="en-US" i="1" dirty="0"/>
              <a:t>– counts the number of matching elements</a:t>
            </a:r>
            <a:endParaRPr lang="en-US" sz="20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6154-8488-4AD8-A479-26923C472591}"/>
              </a:ext>
            </a:extLst>
          </p:cNvPr>
          <p:cNvSpPr/>
          <p:nvPr/>
        </p:nvSpPr>
        <p:spPr>
          <a:xfrm>
            <a:off x="126598" y="3338314"/>
            <a:ext cx="6127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index() </a:t>
            </a:r>
            <a:r>
              <a:rPr lang="en-US" i="1" dirty="0"/>
              <a:t>– returns the index number of the 1</a:t>
            </a:r>
            <a:r>
              <a:rPr lang="en-US" i="1" baseline="30000" dirty="0"/>
              <a:t>st</a:t>
            </a:r>
            <a:r>
              <a:rPr lang="en-US" i="1" dirty="0"/>
              <a:t> matching element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68646-3D28-4DAF-91C2-50C85244078B}"/>
              </a:ext>
            </a:extLst>
          </p:cNvPr>
          <p:cNvSpPr/>
          <p:nvPr/>
        </p:nvSpPr>
        <p:spPr>
          <a:xfrm>
            <a:off x="126598" y="1641594"/>
            <a:ext cx="5742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in operator </a:t>
            </a:r>
            <a:r>
              <a:rPr lang="en-US" i="1" dirty="0"/>
              <a:t>– returns a Boolean denoting if the value exists</a:t>
            </a:r>
            <a:endParaRPr lang="en-US" sz="2000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2CBC6-2A6E-4DD8-A694-EA90F46D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15C28-6271-41A1-9AB0-A234E026EAAA}"/>
              </a:ext>
            </a:extLst>
          </p:cNvPr>
          <p:cNvSpPr/>
          <p:nvPr/>
        </p:nvSpPr>
        <p:spPr>
          <a:xfrm>
            <a:off x="6237097" y="918895"/>
            <a:ext cx="5376793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['Jones', 'Doe', 'Lopez', 'Doe', 'Carey']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3D1D3-BE1F-4A8C-9249-F437A8B1EF22}"/>
              </a:ext>
            </a:extLst>
          </p:cNvPr>
          <p:cNvSpPr txBox="1"/>
          <p:nvPr/>
        </p:nvSpPr>
        <p:spPr>
          <a:xfrm>
            <a:off x="9733280" y="233680"/>
            <a:ext cx="22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Applies to Tuples too!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A76C4-6507-41B3-9255-EF73A2068FFC}"/>
              </a:ext>
            </a:extLst>
          </p:cNvPr>
          <p:cNvGrpSpPr/>
          <p:nvPr/>
        </p:nvGrpSpPr>
        <p:grpSpPr>
          <a:xfrm>
            <a:off x="675907" y="2043467"/>
            <a:ext cx="11075009" cy="923330"/>
            <a:chOff x="675907" y="2043467"/>
            <a:chExt cx="11075009" cy="9233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9D141F-39B0-4880-9F80-AC38C8C58FEB}"/>
                </a:ext>
              </a:extLst>
            </p:cNvPr>
            <p:cNvSpPr/>
            <p:nvPr/>
          </p:nvSpPr>
          <p:spPr>
            <a:xfrm>
              <a:off x="5649311" y="2297534"/>
              <a:ext cx="3102131" cy="338554"/>
            </a:xfrm>
            <a:custGeom>
              <a:avLst/>
              <a:gdLst>
                <a:gd name="connsiteX0" fmla="*/ 0 w 3102131"/>
                <a:gd name="connsiteY0" fmla="*/ 0 h 338554"/>
                <a:gd name="connsiteX1" fmla="*/ 517022 w 3102131"/>
                <a:gd name="connsiteY1" fmla="*/ 0 h 338554"/>
                <a:gd name="connsiteX2" fmla="*/ 940980 w 3102131"/>
                <a:gd name="connsiteY2" fmla="*/ 0 h 338554"/>
                <a:gd name="connsiteX3" fmla="*/ 1489023 w 3102131"/>
                <a:gd name="connsiteY3" fmla="*/ 0 h 338554"/>
                <a:gd name="connsiteX4" fmla="*/ 1975023 w 3102131"/>
                <a:gd name="connsiteY4" fmla="*/ 0 h 338554"/>
                <a:gd name="connsiteX5" fmla="*/ 2461024 w 3102131"/>
                <a:gd name="connsiteY5" fmla="*/ 0 h 338554"/>
                <a:gd name="connsiteX6" fmla="*/ 3102131 w 3102131"/>
                <a:gd name="connsiteY6" fmla="*/ 0 h 338554"/>
                <a:gd name="connsiteX7" fmla="*/ 3102131 w 3102131"/>
                <a:gd name="connsiteY7" fmla="*/ 338554 h 338554"/>
                <a:gd name="connsiteX8" fmla="*/ 2616130 w 3102131"/>
                <a:gd name="connsiteY8" fmla="*/ 338554 h 338554"/>
                <a:gd name="connsiteX9" fmla="*/ 2037066 w 3102131"/>
                <a:gd name="connsiteY9" fmla="*/ 338554 h 338554"/>
                <a:gd name="connsiteX10" fmla="*/ 1520044 w 3102131"/>
                <a:gd name="connsiteY10" fmla="*/ 338554 h 338554"/>
                <a:gd name="connsiteX11" fmla="*/ 1003022 w 3102131"/>
                <a:gd name="connsiteY11" fmla="*/ 338554 h 338554"/>
                <a:gd name="connsiteX12" fmla="*/ 0 w 3102131"/>
                <a:gd name="connsiteY12" fmla="*/ 338554 h 338554"/>
                <a:gd name="connsiteX13" fmla="*/ 0 w 3102131"/>
                <a:gd name="connsiteY13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131" h="338554" fill="none" extrusionOk="0">
                  <a:moveTo>
                    <a:pt x="0" y="0"/>
                  </a:moveTo>
                  <a:cubicBezTo>
                    <a:pt x="252054" y="-55241"/>
                    <a:pt x="358836" y="45861"/>
                    <a:pt x="517022" y="0"/>
                  </a:cubicBezTo>
                  <a:cubicBezTo>
                    <a:pt x="675208" y="-45861"/>
                    <a:pt x="734994" y="27905"/>
                    <a:pt x="940980" y="0"/>
                  </a:cubicBezTo>
                  <a:cubicBezTo>
                    <a:pt x="1146966" y="-27905"/>
                    <a:pt x="1292284" y="64156"/>
                    <a:pt x="1489023" y="0"/>
                  </a:cubicBezTo>
                  <a:cubicBezTo>
                    <a:pt x="1685762" y="-64156"/>
                    <a:pt x="1816887" y="41526"/>
                    <a:pt x="1975023" y="0"/>
                  </a:cubicBezTo>
                  <a:cubicBezTo>
                    <a:pt x="2133159" y="-41526"/>
                    <a:pt x="2305301" y="24637"/>
                    <a:pt x="2461024" y="0"/>
                  </a:cubicBezTo>
                  <a:cubicBezTo>
                    <a:pt x="2616747" y="-24637"/>
                    <a:pt x="2843694" y="33"/>
                    <a:pt x="3102131" y="0"/>
                  </a:cubicBezTo>
                  <a:cubicBezTo>
                    <a:pt x="3142657" y="138473"/>
                    <a:pt x="3099090" y="184333"/>
                    <a:pt x="3102131" y="338554"/>
                  </a:cubicBezTo>
                  <a:cubicBezTo>
                    <a:pt x="2872580" y="383209"/>
                    <a:pt x="2796021" y="281649"/>
                    <a:pt x="2616130" y="338554"/>
                  </a:cubicBezTo>
                  <a:cubicBezTo>
                    <a:pt x="2436239" y="395459"/>
                    <a:pt x="2159822" y="285243"/>
                    <a:pt x="2037066" y="338554"/>
                  </a:cubicBezTo>
                  <a:cubicBezTo>
                    <a:pt x="1914310" y="391865"/>
                    <a:pt x="1693812" y="293682"/>
                    <a:pt x="1520044" y="338554"/>
                  </a:cubicBezTo>
                  <a:cubicBezTo>
                    <a:pt x="1346276" y="383426"/>
                    <a:pt x="1221445" y="319669"/>
                    <a:pt x="1003022" y="338554"/>
                  </a:cubicBezTo>
                  <a:cubicBezTo>
                    <a:pt x="784599" y="357439"/>
                    <a:pt x="213057" y="228668"/>
                    <a:pt x="0" y="338554"/>
                  </a:cubicBezTo>
                  <a:cubicBezTo>
                    <a:pt x="-36355" y="247485"/>
                    <a:pt x="11404" y="108098"/>
                    <a:pt x="0" y="0"/>
                  </a:cubicBezTo>
                  <a:close/>
                </a:path>
                <a:path w="3102131" h="338554" stroke="0" extrusionOk="0">
                  <a:moveTo>
                    <a:pt x="0" y="0"/>
                  </a:moveTo>
                  <a:cubicBezTo>
                    <a:pt x="161731" y="-30127"/>
                    <a:pt x="317319" y="68231"/>
                    <a:pt x="579064" y="0"/>
                  </a:cubicBezTo>
                  <a:cubicBezTo>
                    <a:pt x="840809" y="-68231"/>
                    <a:pt x="900351" y="8075"/>
                    <a:pt x="1158129" y="0"/>
                  </a:cubicBezTo>
                  <a:cubicBezTo>
                    <a:pt x="1415907" y="-8075"/>
                    <a:pt x="1450737" y="34480"/>
                    <a:pt x="1644129" y="0"/>
                  </a:cubicBezTo>
                  <a:cubicBezTo>
                    <a:pt x="1837521" y="-34480"/>
                    <a:pt x="1962596" y="4299"/>
                    <a:pt x="2130130" y="0"/>
                  </a:cubicBezTo>
                  <a:cubicBezTo>
                    <a:pt x="2297664" y="-4299"/>
                    <a:pt x="2466489" y="47133"/>
                    <a:pt x="2616130" y="0"/>
                  </a:cubicBezTo>
                  <a:cubicBezTo>
                    <a:pt x="2765771" y="-47133"/>
                    <a:pt x="2890452" y="54881"/>
                    <a:pt x="3102131" y="0"/>
                  </a:cubicBezTo>
                  <a:cubicBezTo>
                    <a:pt x="3115226" y="141566"/>
                    <a:pt x="3078261" y="178873"/>
                    <a:pt x="3102131" y="338554"/>
                  </a:cubicBezTo>
                  <a:cubicBezTo>
                    <a:pt x="2909522" y="373034"/>
                    <a:pt x="2747378" y="331746"/>
                    <a:pt x="2585109" y="338554"/>
                  </a:cubicBezTo>
                  <a:cubicBezTo>
                    <a:pt x="2422840" y="345362"/>
                    <a:pt x="2247862" y="316810"/>
                    <a:pt x="2161151" y="338554"/>
                  </a:cubicBezTo>
                  <a:cubicBezTo>
                    <a:pt x="2074440" y="360298"/>
                    <a:pt x="1770868" y="274148"/>
                    <a:pt x="1582087" y="338554"/>
                  </a:cubicBezTo>
                  <a:cubicBezTo>
                    <a:pt x="1393306" y="402960"/>
                    <a:pt x="1162321" y="316659"/>
                    <a:pt x="1003022" y="338554"/>
                  </a:cubicBezTo>
                  <a:cubicBezTo>
                    <a:pt x="843724" y="360449"/>
                    <a:pt x="396154" y="267892"/>
                    <a:pt x="0" y="338554"/>
                  </a:cubicBezTo>
                  <a:cubicBezTo>
                    <a:pt x="-2457" y="213427"/>
                    <a:pt x="36611" y="12139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Is Doe in the list?: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F2DFA-3FD9-4FBF-8079-97DCE750C1AE}"/>
                </a:ext>
              </a:extLst>
            </p:cNvPr>
            <p:cNvSpPr/>
            <p:nvPr/>
          </p:nvSpPr>
          <p:spPr>
            <a:xfrm>
              <a:off x="675907" y="2043467"/>
              <a:ext cx="4424413" cy="9233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#Determine if the value is in the list</a:t>
              </a:r>
            </a:p>
            <a:p>
              <a:r>
                <a:rPr lang="en-US" dirty="0"/>
                <a:t>found = </a:t>
              </a:r>
              <a:r>
                <a:rPr lang="en-US" b="1" dirty="0">
                  <a:solidFill>
                    <a:srgbClr val="00B0F0"/>
                  </a:solidFill>
                </a:rPr>
                <a:t>search_value </a:t>
              </a:r>
              <a:r>
                <a:rPr lang="en-US" b="1" dirty="0">
                  <a:highlight>
                    <a:srgbClr val="FFFF00"/>
                  </a:highlight>
                </a:rPr>
                <a:t>in</a:t>
              </a:r>
              <a:r>
                <a:rPr lang="en-US" dirty="0"/>
                <a:t> 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last_names</a:t>
              </a:r>
            </a:p>
            <a:p>
              <a:r>
                <a:rPr lang="en-US" dirty="0"/>
                <a:t>print('Is', </a:t>
              </a:r>
              <a:r>
                <a:rPr lang="en-US" dirty="0">
                  <a:solidFill>
                    <a:srgbClr val="00B0F0"/>
                  </a:solidFill>
                </a:rPr>
                <a:t>search_value</a:t>
              </a:r>
              <a:r>
                <a:rPr lang="en-US" dirty="0"/>
                <a:t>, 'in the list?:', found)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DD597-A62E-4796-8EEE-62CB60340A4C}"/>
                </a:ext>
              </a:extLst>
            </p:cNvPr>
            <p:cNvSpPr txBox="1"/>
            <p:nvPr/>
          </p:nvSpPr>
          <p:spPr>
            <a:xfrm>
              <a:off x="9170276" y="2312923"/>
              <a:ext cx="258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Does not crash  when not found</a:t>
              </a:r>
              <a:endParaRPr lang="en-US" sz="1400" i="1" dirty="0">
                <a:sym typeface="Wingdings" panose="05000000000000000000" pitchFamily="2" charset="2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0A78B-C8F7-49C2-B2CC-3FB80105AB34}"/>
              </a:ext>
            </a:extLst>
          </p:cNvPr>
          <p:cNvSpPr/>
          <p:nvPr/>
        </p:nvSpPr>
        <p:spPr>
          <a:xfrm>
            <a:off x="289827" y="918895"/>
            <a:ext cx="5427980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last_names</a:t>
            </a:r>
            <a:r>
              <a:rPr lang="en-US" b="1" dirty="0">
                <a:highlight>
                  <a:srgbClr val="EFE5F7"/>
                </a:highlight>
              </a:rPr>
              <a:t> </a:t>
            </a:r>
            <a:r>
              <a:rPr lang="en-US" dirty="0"/>
              <a:t>= ['Jones', 'Doe', 'Lopez', 'Doe', 'Carey']</a:t>
            </a:r>
          </a:p>
          <a:p>
            <a:r>
              <a:rPr lang="en-US" b="1" dirty="0">
                <a:solidFill>
                  <a:srgbClr val="00B0F0"/>
                </a:solidFill>
              </a:rPr>
              <a:t>search_value </a:t>
            </a:r>
            <a:r>
              <a:rPr lang="en-US" dirty="0"/>
              <a:t>= </a:t>
            </a:r>
            <a:r>
              <a:rPr lang="en-US" dirty="0">
                <a:solidFill>
                  <a:srgbClr val="C00000"/>
                </a:solidFill>
              </a:rPr>
              <a:t>'Doe'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0C6F0F-4D4E-4B25-931F-1002DD6BE513}"/>
              </a:ext>
            </a:extLst>
          </p:cNvPr>
          <p:cNvGrpSpPr/>
          <p:nvPr/>
        </p:nvGrpSpPr>
        <p:grpSpPr>
          <a:xfrm>
            <a:off x="675907" y="5503595"/>
            <a:ext cx="11106540" cy="923330"/>
            <a:chOff x="675907" y="5503595"/>
            <a:chExt cx="11106540" cy="9233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F4C1A7-C70C-453A-8486-BD8AF7D13694}"/>
                </a:ext>
              </a:extLst>
            </p:cNvPr>
            <p:cNvSpPr/>
            <p:nvPr/>
          </p:nvSpPr>
          <p:spPr>
            <a:xfrm>
              <a:off x="5638800" y="5882044"/>
              <a:ext cx="2316660" cy="338554"/>
            </a:xfrm>
            <a:custGeom>
              <a:avLst/>
              <a:gdLst>
                <a:gd name="connsiteX0" fmla="*/ 0 w 2316660"/>
                <a:gd name="connsiteY0" fmla="*/ 0 h 338554"/>
                <a:gd name="connsiteX1" fmla="*/ 625498 w 2316660"/>
                <a:gd name="connsiteY1" fmla="*/ 0 h 338554"/>
                <a:gd name="connsiteX2" fmla="*/ 1181497 w 2316660"/>
                <a:gd name="connsiteY2" fmla="*/ 0 h 338554"/>
                <a:gd name="connsiteX3" fmla="*/ 1714328 w 2316660"/>
                <a:gd name="connsiteY3" fmla="*/ 0 h 338554"/>
                <a:gd name="connsiteX4" fmla="*/ 2316660 w 2316660"/>
                <a:gd name="connsiteY4" fmla="*/ 0 h 338554"/>
                <a:gd name="connsiteX5" fmla="*/ 2316660 w 2316660"/>
                <a:gd name="connsiteY5" fmla="*/ 338554 h 338554"/>
                <a:gd name="connsiteX6" fmla="*/ 1737495 w 2316660"/>
                <a:gd name="connsiteY6" fmla="*/ 338554 h 338554"/>
                <a:gd name="connsiteX7" fmla="*/ 1158330 w 2316660"/>
                <a:gd name="connsiteY7" fmla="*/ 338554 h 338554"/>
                <a:gd name="connsiteX8" fmla="*/ 555998 w 2316660"/>
                <a:gd name="connsiteY8" fmla="*/ 338554 h 338554"/>
                <a:gd name="connsiteX9" fmla="*/ 0 w 2316660"/>
                <a:gd name="connsiteY9" fmla="*/ 338554 h 338554"/>
                <a:gd name="connsiteX10" fmla="*/ 0 w 2316660"/>
                <a:gd name="connsiteY10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6660" h="338554" fill="none" extrusionOk="0">
                  <a:moveTo>
                    <a:pt x="0" y="0"/>
                  </a:moveTo>
                  <a:cubicBezTo>
                    <a:pt x="157797" y="-23855"/>
                    <a:pt x="401895" y="24727"/>
                    <a:pt x="625498" y="0"/>
                  </a:cubicBezTo>
                  <a:cubicBezTo>
                    <a:pt x="849101" y="-24727"/>
                    <a:pt x="1033169" y="42672"/>
                    <a:pt x="1181497" y="0"/>
                  </a:cubicBezTo>
                  <a:cubicBezTo>
                    <a:pt x="1329825" y="-42672"/>
                    <a:pt x="1481560" y="45280"/>
                    <a:pt x="1714328" y="0"/>
                  </a:cubicBezTo>
                  <a:cubicBezTo>
                    <a:pt x="1947096" y="-45280"/>
                    <a:pt x="2088811" y="22245"/>
                    <a:pt x="2316660" y="0"/>
                  </a:cubicBezTo>
                  <a:cubicBezTo>
                    <a:pt x="2331025" y="92715"/>
                    <a:pt x="2295172" y="214893"/>
                    <a:pt x="2316660" y="338554"/>
                  </a:cubicBezTo>
                  <a:cubicBezTo>
                    <a:pt x="2073545" y="394786"/>
                    <a:pt x="1957494" y="290797"/>
                    <a:pt x="1737495" y="338554"/>
                  </a:cubicBezTo>
                  <a:cubicBezTo>
                    <a:pt x="1517497" y="386311"/>
                    <a:pt x="1357269" y="297473"/>
                    <a:pt x="1158330" y="338554"/>
                  </a:cubicBezTo>
                  <a:cubicBezTo>
                    <a:pt x="959392" y="379635"/>
                    <a:pt x="797902" y="299822"/>
                    <a:pt x="555998" y="338554"/>
                  </a:cubicBezTo>
                  <a:cubicBezTo>
                    <a:pt x="314094" y="377286"/>
                    <a:pt x="264267" y="291949"/>
                    <a:pt x="0" y="338554"/>
                  </a:cubicBezTo>
                  <a:cubicBezTo>
                    <a:pt x="-19885" y="255888"/>
                    <a:pt x="35791" y="68514"/>
                    <a:pt x="0" y="0"/>
                  </a:cubicBezTo>
                  <a:close/>
                </a:path>
                <a:path w="2316660" h="338554" stroke="0" extrusionOk="0">
                  <a:moveTo>
                    <a:pt x="0" y="0"/>
                  </a:moveTo>
                  <a:cubicBezTo>
                    <a:pt x="127363" y="-11624"/>
                    <a:pt x="363022" y="11059"/>
                    <a:pt x="625498" y="0"/>
                  </a:cubicBezTo>
                  <a:cubicBezTo>
                    <a:pt x="887974" y="-11059"/>
                    <a:pt x="1005792" y="13686"/>
                    <a:pt x="1250996" y="0"/>
                  </a:cubicBezTo>
                  <a:cubicBezTo>
                    <a:pt x="1496200" y="-13686"/>
                    <a:pt x="1590615" y="27079"/>
                    <a:pt x="1806995" y="0"/>
                  </a:cubicBezTo>
                  <a:cubicBezTo>
                    <a:pt x="2023375" y="-27079"/>
                    <a:pt x="2119253" y="21321"/>
                    <a:pt x="2316660" y="0"/>
                  </a:cubicBezTo>
                  <a:cubicBezTo>
                    <a:pt x="2322235" y="85361"/>
                    <a:pt x="2307893" y="185842"/>
                    <a:pt x="2316660" y="338554"/>
                  </a:cubicBezTo>
                  <a:cubicBezTo>
                    <a:pt x="2052446" y="401308"/>
                    <a:pt x="1997316" y="282154"/>
                    <a:pt x="1760662" y="338554"/>
                  </a:cubicBezTo>
                  <a:cubicBezTo>
                    <a:pt x="1524008" y="394954"/>
                    <a:pt x="1410450" y="300448"/>
                    <a:pt x="1227830" y="338554"/>
                  </a:cubicBezTo>
                  <a:cubicBezTo>
                    <a:pt x="1045210" y="376660"/>
                    <a:pt x="841639" y="294897"/>
                    <a:pt x="625498" y="338554"/>
                  </a:cubicBezTo>
                  <a:cubicBezTo>
                    <a:pt x="409357" y="382211"/>
                    <a:pt x="134818" y="320081"/>
                    <a:pt x="0" y="338554"/>
                  </a:cubicBezTo>
                  <a:cubicBezTo>
                    <a:pt x="-17959" y="188153"/>
                    <a:pt x="28205" y="9818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Doe occurs: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600" dirty="0">
                  <a:latin typeface="Consolas" panose="020B0609020204030204" pitchFamily="49" charset="0"/>
                </a:rPr>
                <a:t> times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F1CA48-1573-46AE-B71F-ECB2C079A916}"/>
                </a:ext>
              </a:extLst>
            </p:cNvPr>
            <p:cNvSpPr/>
            <p:nvPr/>
          </p:nvSpPr>
          <p:spPr>
            <a:xfrm>
              <a:off x="675907" y="5503595"/>
              <a:ext cx="4425696" cy="9233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#Determine the number of occurrences</a:t>
              </a:r>
            </a:p>
            <a:p>
              <a:r>
                <a:rPr lang="en-US" b="1" dirty="0"/>
                <a:t>total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last_names</a:t>
              </a:r>
              <a:r>
                <a:rPr lang="en-US" dirty="0" err="1"/>
                <a:t>.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</a:rPr>
                <a:t>count</a:t>
              </a:r>
              <a:r>
                <a:rPr lang="en-US" dirty="0"/>
                <a:t>(</a:t>
              </a:r>
              <a:r>
                <a:rPr lang="en-US" b="1" dirty="0" err="1">
                  <a:solidFill>
                    <a:srgbClr val="00B0F0"/>
                  </a:solidFill>
                </a:rPr>
                <a:t>search_value</a:t>
              </a:r>
              <a:r>
                <a:rPr lang="en-US" dirty="0"/>
                <a:t>)</a:t>
              </a:r>
            </a:p>
            <a:p>
              <a:r>
                <a:rPr lang="en-US" dirty="0"/>
                <a:t>print(</a:t>
              </a:r>
              <a:r>
                <a:rPr lang="en-US" dirty="0" err="1">
                  <a:solidFill>
                    <a:srgbClr val="00B0F0"/>
                  </a:solidFill>
                </a:rPr>
                <a:t>search_value</a:t>
              </a:r>
              <a:r>
                <a:rPr lang="en-US" dirty="0"/>
                <a:t>, 'occurs:', </a:t>
              </a:r>
              <a:r>
                <a:rPr lang="en-US" b="1" dirty="0"/>
                <a:t>total</a:t>
              </a:r>
              <a:r>
                <a:rPr lang="en-US" dirty="0"/>
                <a:t>, 'times')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A2A37E-9132-49A1-BE85-E4A97E4D722D}"/>
                </a:ext>
              </a:extLst>
            </p:cNvPr>
            <p:cNvSpPr txBox="1"/>
            <p:nvPr/>
          </p:nvSpPr>
          <p:spPr>
            <a:xfrm>
              <a:off x="9201807" y="5897433"/>
              <a:ext cx="258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Does not crash  when not found</a:t>
              </a:r>
              <a:endParaRPr lang="en-US" sz="1400" i="1" dirty="0">
                <a:sym typeface="Wingdings" panose="05000000000000000000" pitchFamily="2" charset="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60968C-FA20-42A2-8119-1DB085375810}"/>
              </a:ext>
            </a:extLst>
          </p:cNvPr>
          <p:cNvGrpSpPr/>
          <p:nvPr/>
        </p:nvGrpSpPr>
        <p:grpSpPr>
          <a:xfrm>
            <a:off x="675907" y="3722407"/>
            <a:ext cx="10855693" cy="923330"/>
            <a:chOff x="675907" y="3722407"/>
            <a:chExt cx="10855693" cy="9233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6D2EBD-4B85-47F7-ADBE-2EF94397C22D}"/>
                </a:ext>
              </a:extLst>
            </p:cNvPr>
            <p:cNvGrpSpPr/>
            <p:nvPr/>
          </p:nvGrpSpPr>
          <p:grpSpPr>
            <a:xfrm>
              <a:off x="675907" y="3722407"/>
              <a:ext cx="10855693" cy="923330"/>
              <a:chOff x="675907" y="3722407"/>
              <a:chExt cx="10855693" cy="923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C6A6C5-58D4-4C04-B957-359AF3AA09A4}"/>
                  </a:ext>
                </a:extLst>
              </p:cNvPr>
              <p:cNvSpPr/>
              <p:nvPr/>
            </p:nvSpPr>
            <p:spPr>
              <a:xfrm>
                <a:off x="5638800" y="4277298"/>
                <a:ext cx="2877711" cy="338554"/>
              </a:xfrm>
              <a:custGeom>
                <a:avLst/>
                <a:gdLst>
                  <a:gd name="connsiteX0" fmla="*/ 0 w 2877711"/>
                  <a:gd name="connsiteY0" fmla="*/ 0 h 338554"/>
                  <a:gd name="connsiteX1" fmla="*/ 517988 w 2877711"/>
                  <a:gd name="connsiteY1" fmla="*/ 0 h 338554"/>
                  <a:gd name="connsiteX2" fmla="*/ 1007199 w 2877711"/>
                  <a:gd name="connsiteY2" fmla="*/ 0 h 338554"/>
                  <a:gd name="connsiteX3" fmla="*/ 1496410 w 2877711"/>
                  <a:gd name="connsiteY3" fmla="*/ 0 h 338554"/>
                  <a:gd name="connsiteX4" fmla="*/ 2100729 w 2877711"/>
                  <a:gd name="connsiteY4" fmla="*/ 0 h 338554"/>
                  <a:gd name="connsiteX5" fmla="*/ 2877711 w 2877711"/>
                  <a:gd name="connsiteY5" fmla="*/ 0 h 338554"/>
                  <a:gd name="connsiteX6" fmla="*/ 2877711 w 2877711"/>
                  <a:gd name="connsiteY6" fmla="*/ 338554 h 338554"/>
                  <a:gd name="connsiteX7" fmla="*/ 2330946 w 2877711"/>
                  <a:gd name="connsiteY7" fmla="*/ 338554 h 338554"/>
                  <a:gd name="connsiteX8" fmla="*/ 1812958 w 2877711"/>
                  <a:gd name="connsiteY8" fmla="*/ 338554 h 338554"/>
                  <a:gd name="connsiteX9" fmla="*/ 1237416 w 2877711"/>
                  <a:gd name="connsiteY9" fmla="*/ 338554 h 338554"/>
                  <a:gd name="connsiteX10" fmla="*/ 604319 w 2877711"/>
                  <a:gd name="connsiteY10" fmla="*/ 338554 h 338554"/>
                  <a:gd name="connsiteX11" fmla="*/ 0 w 2877711"/>
                  <a:gd name="connsiteY11" fmla="*/ 338554 h 338554"/>
                  <a:gd name="connsiteX12" fmla="*/ 0 w 2877711"/>
                  <a:gd name="connsiteY12" fmla="*/ 0 h 33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7711" h="338554" fill="none" extrusionOk="0">
                    <a:moveTo>
                      <a:pt x="0" y="0"/>
                    </a:moveTo>
                    <a:cubicBezTo>
                      <a:pt x="107681" y="-3206"/>
                      <a:pt x="332440" y="25887"/>
                      <a:pt x="517988" y="0"/>
                    </a:cubicBezTo>
                    <a:cubicBezTo>
                      <a:pt x="703536" y="-25887"/>
                      <a:pt x="856949" y="37084"/>
                      <a:pt x="1007199" y="0"/>
                    </a:cubicBezTo>
                    <a:cubicBezTo>
                      <a:pt x="1157449" y="-37084"/>
                      <a:pt x="1320687" y="22931"/>
                      <a:pt x="1496410" y="0"/>
                    </a:cubicBezTo>
                    <a:cubicBezTo>
                      <a:pt x="1672133" y="-22931"/>
                      <a:pt x="1933508" y="26747"/>
                      <a:pt x="2100729" y="0"/>
                    </a:cubicBezTo>
                    <a:cubicBezTo>
                      <a:pt x="2267950" y="-26747"/>
                      <a:pt x="2665632" y="74689"/>
                      <a:pt x="2877711" y="0"/>
                    </a:cubicBezTo>
                    <a:cubicBezTo>
                      <a:pt x="2881092" y="138304"/>
                      <a:pt x="2855094" y="259598"/>
                      <a:pt x="2877711" y="338554"/>
                    </a:cubicBezTo>
                    <a:cubicBezTo>
                      <a:pt x="2654642" y="366911"/>
                      <a:pt x="2495531" y="336689"/>
                      <a:pt x="2330946" y="338554"/>
                    </a:cubicBezTo>
                    <a:cubicBezTo>
                      <a:pt x="2166361" y="340419"/>
                      <a:pt x="1933031" y="320282"/>
                      <a:pt x="1812958" y="338554"/>
                    </a:cubicBezTo>
                    <a:cubicBezTo>
                      <a:pt x="1692885" y="356826"/>
                      <a:pt x="1429021" y="297219"/>
                      <a:pt x="1237416" y="338554"/>
                    </a:cubicBezTo>
                    <a:cubicBezTo>
                      <a:pt x="1045811" y="379889"/>
                      <a:pt x="753017" y="319974"/>
                      <a:pt x="604319" y="338554"/>
                    </a:cubicBezTo>
                    <a:cubicBezTo>
                      <a:pt x="455621" y="357134"/>
                      <a:pt x="184331" y="273851"/>
                      <a:pt x="0" y="338554"/>
                    </a:cubicBezTo>
                    <a:cubicBezTo>
                      <a:pt x="-6582" y="251309"/>
                      <a:pt x="31818" y="70746"/>
                      <a:pt x="0" y="0"/>
                    </a:cubicBezTo>
                    <a:close/>
                  </a:path>
                  <a:path w="2877711" h="338554" stroke="0" extrusionOk="0">
                    <a:moveTo>
                      <a:pt x="0" y="0"/>
                    </a:moveTo>
                    <a:cubicBezTo>
                      <a:pt x="178012" y="-9957"/>
                      <a:pt x="475008" y="28740"/>
                      <a:pt x="633096" y="0"/>
                    </a:cubicBezTo>
                    <a:cubicBezTo>
                      <a:pt x="791184" y="-28740"/>
                      <a:pt x="1025460" y="11995"/>
                      <a:pt x="1266193" y="0"/>
                    </a:cubicBezTo>
                    <a:cubicBezTo>
                      <a:pt x="1506926" y="-11995"/>
                      <a:pt x="1620266" y="4317"/>
                      <a:pt x="1812958" y="0"/>
                    </a:cubicBezTo>
                    <a:cubicBezTo>
                      <a:pt x="2005651" y="-4317"/>
                      <a:pt x="2098338" y="4748"/>
                      <a:pt x="2359723" y="0"/>
                    </a:cubicBezTo>
                    <a:cubicBezTo>
                      <a:pt x="2621109" y="-4748"/>
                      <a:pt x="2749904" y="31942"/>
                      <a:pt x="2877711" y="0"/>
                    </a:cubicBezTo>
                    <a:cubicBezTo>
                      <a:pt x="2882060" y="124579"/>
                      <a:pt x="2865663" y="174172"/>
                      <a:pt x="2877711" y="338554"/>
                    </a:cubicBezTo>
                    <a:cubicBezTo>
                      <a:pt x="2752885" y="396087"/>
                      <a:pt x="2433345" y="298901"/>
                      <a:pt x="2302169" y="338554"/>
                    </a:cubicBezTo>
                    <a:cubicBezTo>
                      <a:pt x="2170993" y="378207"/>
                      <a:pt x="1920331" y="308475"/>
                      <a:pt x="1697849" y="338554"/>
                    </a:cubicBezTo>
                    <a:cubicBezTo>
                      <a:pt x="1475367" y="368633"/>
                      <a:pt x="1328039" y="289322"/>
                      <a:pt x="1208639" y="338554"/>
                    </a:cubicBezTo>
                    <a:cubicBezTo>
                      <a:pt x="1089239" y="387786"/>
                      <a:pt x="757229" y="308456"/>
                      <a:pt x="575542" y="338554"/>
                    </a:cubicBezTo>
                    <a:cubicBezTo>
                      <a:pt x="393855" y="368652"/>
                      <a:pt x="262495" y="274180"/>
                      <a:pt x="0" y="338554"/>
                    </a:cubicBezTo>
                    <a:cubicBezTo>
                      <a:pt x="-35655" y="193732"/>
                      <a:pt x="3601" y="134118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Doe found in position: </a:t>
                </a:r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E2855C-80F4-4ACD-95CA-DBDBCB92B14F}"/>
                  </a:ext>
                </a:extLst>
              </p:cNvPr>
              <p:cNvSpPr/>
              <p:nvPr/>
            </p:nvSpPr>
            <p:spPr>
              <a:xfrm>
                <a:off x="675907" y="3722407"/>
                <a:ext cx="4425696" cy="92333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#Find the position of the 1st occurrence </a:t>
                </a:r>
              </a:p>
              <a:p>
                <a:r>
                  <a:rPr lang="en-US" b="1" dirty="0"/>
                  <a:t>pos</a:t>
                </a:r>
                <a:r>
                  <a:rPr lang="en-US" dirty="0"/>
                  <a:t> = </a:t>
                </a:r>
                <a:r>
                  <a:rPr lang="en-US" b="1" dirty="0" err="1">
                    <a:solidFill>
                      <a:srgbClr val="C00000"/>
                    </a:solidFill>
                    <a:highlight>
                      <a:srgbClr val="EFE5F7"/>
                    </a:highlight>
                  </a:rPr>
                  <a:t>last_names</a:t>
                </a:r>
                <a:r>
                  <a:rPr lang="en-US" dirty="0" err="1"/>
                  <a:t>.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index</a:t>
                </a:r>
                <a:r>
                  <a:rPr lang="en-US" dirty="0"/>
                  <a:t>(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search_value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print(</a:t>
                </a:r>
                <a:r>
                  <a:rPr lang="en-US" dirty="0" err="1">
                    <a:solidFill>
                      <a:srgbClr val="00B0F0"/>
                    </a:solidFill>
                  </a:rPr>
                  <a:t>search_value</a:t>
                </a:r>
                <a:r>
                  <a:rPr lang="en-US" dirty="0"/>
                  <a:t>, 'found in position:', </a:t>
                </a:r>
                <a:r>
                  <a:rPr lang="en-US" b="1" dirty="0"/>
                  <a:t>pos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A64760-8CD8-47FC-89CC-B2DA25069CC5}"/>
                  </a:ext>
                </a:extLst>
              </p:cNvPr>
              <p:cNvSpPr txBox="1"/>
              <p:nvPr/>
            </p:nvSpPr>
            <p:spPr>
              <a:xfrm>
                <a:off x="9194800" y="4003040"/>
                <a:ext cx="233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</a:rPr>
                  <a:t>Solution: </a:t>
                </a:r>
                <a:r>
                  <a:rPr lang="en-US" sz="1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see the slide “Avoiding Exceptions”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379A93-A4D6-4500-8C78-D92BA7289E73}"/>
                  </a:ext>
                </a:extLst>
              </p:cNvPr>
              <p:cNvSpPr txBox="1"/>
              <p:nvPr/>
            </p:nvSpPr>
            <p:spPr>
              <a:xfrm>
                <a:off x="9321800" y="3807993"/>
                <a:ext cx="208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Crashes when not found!</a:t>
                </a:r>
                <a:endParaRPr lang="en-US" sz="1400" i="1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D035C7-4F62-44AD-87B9-953182D1DB5D}"/>
                </a:ext>
              </a:extLst>
            </p:cNvPr>
            <p:cNvSpPr txBox="1"/>
            <p:nvPr/>
          </p:nvSpPr>
          <p:spPr>
            <a:xfrm>
              <a:off x="5584914" y="3892044"/>
              <a:ext cx="2746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Syntax:   </a:t>
              </a:r>
              <a:r>
                <a:rPr lang="en-US" sz="1400" b="1" dirty="0">
                  <a:solidFill>
                    <a:srgbClr val="C00000"/>
                  </a:solidFill>
                </a:rPr>
                <a:t>index(</a:t>
              </a:r>
              <a:r>
                <a:rPr lang="en-US" sz="1400" dirty="0">
                  <a:solidFill>
                    <a:srgbClr val="C00000"/>
                  </a:solidFill>
                </a:rPr>
                <a:t>value, start, stop</a:t>
              </a:r>
              <a:r>
                <a:rPr lang="en-US" sz="1400" b="1" dirty="0">
                  <a:solidFill>
                    <a:srgbClr val="C00000"/>
                  </a:solidFill>
                </a:rPr>
                <a:t>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4EB0CD7-14FC-4310-8E2C-0E5CC5D2B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0480" y="4074160"/>
              <a:ext cx="46736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61BB9-017C-4B7C-97A9-F18B551F55D8}"/>
              </a:ext>
            </a:extLst>
          </p:cNvPr>
          <p:cNvSpPr/>
          <p:nvPr/>
        </p:nvSpPr>
        <p:spPr>
          <a:xfrm>
            <a:off x="126598" y="4781034"/>
            <a:ext cx="4766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pop() </a:t>
            </a:r>
            <a:r>
              <a:rPr lang="en-US" sz="2000" i="1" dirty="0"/>
              <a:t>- removes a specified element position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6154-8488-4AD8-A479-26923C472591}"/>
              </a:ext>
            </a:extLst>
          </p:cNvPr>
          <p:cNvSpPr/>
          <p:nvPr/>
        </p:nvSpPr>
        <p:spPr>
          <a:xfrm>
            <a:off x="126598" y="3124954"/>
            <a:ext cx="5495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remove()</a:t>
            </a:r>
            <a:r>
              <a:rPr lang="en-US" sz="2000" i="1" dirty="0"/>
              <a:t> - removes 1</a:t>
            </a:r>
            <a:r>
              <a:rPr lang="en-US" sz="2000" i="1" baseline="30000" dirty="0"/>
              <a:t>st</a:t>
            </a:r>
            <a:r>
              <a:rPr lang="en-US" sz="2000" i="1" dirty="0"/>
              <a:t> occurrence a specified value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68646-3D28-4DAF-91C2-50C85244078B}"/>
              </a:ext>
            </a:extLst>
          </p:cNvPr>
          <p:cNvSpPr/>
          <p:nvPr/>
        </p:nvSpPr>
        <p:spPr>
          <a:xfrm>
            <a:off x="126598" y="1641594"/>
            <a:ext cx="3024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clear() </a:t>
            </a:r>
            <a:r>
              <a:rPr lang="en-US" sz="2000" i="1" dirty="0"/>
              <a:t>- clears all elements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2CBC6-2A6E-4DD8-A694-EA90F46D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002D57-C5B4-4163-9F61-8C59A78C80AD}"/>
              </a:ext>
            </a:extLst>
          </p:cNvPr>
          <p:cNvGrpSpPr/>
          <p:nvPr/>
        </p:nvGrpSpPr>
        <p:grpSpPr>
          <a:xfrm>
            <a:off x="706387" y="2043467"/>
            <a:ext cx="10502896" cy="923330"/>
            <a:chOff x="706387" y="2043467"/>
            <a:chExt cx="10502896" cy="9233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9D141F-39B0-4880-9F80-AC38C8C58FEB}"/>
                </a:ext>
              </a:extLst>
            </p:cNvPr>
            <p:cNvSpPr/>
            <p:nvPr/>
          </p:nvSpPr>
          <p:spPr>
            <a:xfrm>
              <a:off x="4906137" y="2598358"/>
              <a:ext cx="409086" cy="338554"/>
            </a:xfrm>
            <a:custGeom>
              <a:avLst/>
              <a:gdLst>
                <a:gd name="connsiteX0" fmla="*/ 0 w 409086"/>
                <a:gd name="connsiteY0" fmla="*/ 0 h 338554"/>
                <a:gd name="connsiteX1" fmla="*/ 409086 w 409086"/>
                <a:gd name="connsiteY1" fmla="*/ 0 h 338554"/>
                <a:gd name="connsiteX2" fmla="*/ 409086 w 409086"/>
                <a:gd name="connsiteY2" fmla="*/ 338554 h 338554"/>
                <a:gd name="connsiteX3" fmla="*/ 0 w 409086"/>
                <a:gd name="connsiteY3" fmla="*/ 338554 h 338554"/>
                <a:gd name="connsiteX4" fmla="*/ 0 w 409086"/>
                <a:gd name="connsiteY4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086" h="338554" fill="none" extrusionOk="0">
                  <a:moveTo>
                    <a:pt x="0" y="0"/>
                  </a:moveTo>
                  <a:cubicBezTo>
                    <a:pt x="163350" y="-7511"/>
                    <a:pt x="252289" y="45964"/>
                    <a:pt x="409086" y="0"/>
                  </a:cubicBezTo>
                  <a:cubicBezTo>
                    <a:pt x="434370" y="88277"/>
                    <a:pt x="389090" y="195594"/>
                    <a:pt x="409086" y="338554"/>
                  </a:cubicBezTo>
                  <a:cubicBezTo>
                    <a:pt x="241822" y="353164"/>
                    <a:pt x="102242" y="301691"/>
                    <a:pt x="0" y="338554"/>
                  </a:cubicBezTo>
                  <a:cubicBezTo>
                    <a:pt x="-12422" y="199749"/>
                    <a:pt x="11874" y="89030"/>
                    <a:pt x="0" y="0"/>
                  </a:cubicBezTo>
                  <a:close/>
                </a:path>
                <a:path w="409086" h="338554" stroke="0" extrusionOk="0">
                  <a:moveTo>
                    <a:pt x="0" y="0"/>
                  </a:moveTo>
                  <a:cubicBezTo>
                    <a:pt x="155985" y="-8959"/>
                    <a:pt x="220220" y="42348"/>
                    <a:pt x="409086" y="0"/>
                  </a:cubicBezTo>
                  <a:cubicBezTo>
                    <a:pt x="439649" y="123065"/>
                    <a:pt x="395281" y="206681"/>
                    <a:pt x="409086" y="338554"/>
                  </a:cubicBezTo>
                  <a:cubicBezTo>
                    <a:pt x="219974" y="383426"/>
                    <a:pt x="150845" y="327429"/>
                    <a:pt x="0" y="338554"/>
                  </a:cubicBezTo>
                  <a:cubicBezTo>
                    <a:pt x="-36628" y="261160"/>
                    <a:pt x="36277" y="11240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F2DFA-3FD9-4FBF-8079-97DCE750C1AE}"/>
                </a:ext>
              </a:extLst>
            </p:cNvPr>
            <p:cNvSpPr/>
            <p:nvPr/>
          </p:nvSpPr>
          <p:spPr>
            <a:xfrm>
              <a:off x="706387" y="2043467"/>
              <a:ext cx="3835133" cy="9233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#Remove all items</a:t>
              </a:r>
            </a:p>
            <a:p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dirty="0" err="1"/>
                <a:t>.</a:t>
              </a:r>
              <a:r>
                <a:rPr lang="en-US" sz="1800" b="1" dirty="0" err="1">
                  <a:solidFill>
                    <a:schemeClr val="accent4">
                      <a:lumMod val="75000"/>
                    </a:schemeClr>
                  </a:solidFill>
                </a:rPr>
                <a:t>clear</a:t>
              </a:r>
              <a:r>
                <a:rPr lang="en-US" sz="1800" b="1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  <a:endParaRPr lang="en-US" sz="1800" dirty="0"/>
            </a:p>
            <a:p>
              <a:r>
                <a:rPr lang="en-US" sz="1800" dirty="0"/>
                <a:t>print(depts)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DD597-A62E-4796-8EEE-62CB60340A4C}"/>
                </a:ext>
              </a:extLst>
            </p:cNvPr>
            <p:cNvSpPr txBox="1"/>
            <p:nvPr/>
          </p:nvSpPr>
          <p:spPr>
            <a:xfrm>
              <a:off x="8628643" y="2511717"/>
              <a:ext cx="258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Does not crash with 0 elements.</a:t>
              </a:r>
              <a:endParaRPr lang="en-US" sz="1400" i="1" dirty="0">
                <a:sym typeface="Wingdings" panose="05000000000000000000" pitchFamily="2" charset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7870E3-8012-41EC-A465-FBF742E49A6B}"/>
              </a:ext>
            </a:extLst>
          </p:cNvPr>
          <p:cNvGrpSpPr/>
          <p:nvPr/>
        </p:nvGrpSpPr>
        <p:grpSpPr>
          <a:xfrm>
            <a:off x="706387" y="3509047"/>
            <a:ext cx="10393413" cy="935933"/>
            <a:chOff x="706387" y="3722407"/>
            <a:chExt cx="10393413" cy="9359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C6A6C5-58D4-4C04-B957-359AF3AA09A4}"/>
                </a:ext>
              </a:extLst>
            </p:cNvPr>
            <p:cNvSpPr/>
            <p:nvPr/>
          </p:nvSpPr>
          <p:spPr>
            <a:xfrm>
              <a:off x="4926457" y="4192165"/>
              <a:ext cx="4224233" cy="338554"/>
            </a:xfrm>
            <a:custGeom>
              <a:avLst/>
              <a:gdLst>
                <a:gd name="connsiteX0" fmla="*/ 0 w 4224233"/>
                <a:gd name="connsiteY0" fmla="*/ 0 h 338554"/>
                <a:gd name="connsiteX1" fmla="*/ 528029 w 4224233"/>
                <a:gd name="connsiteY1" fmla="*/ 0 h 338554"/>
                <a:gd name="connsiteX2" fmla="*/ 1013816 w 4224233"/>
                <a:gd name="connsiteY2" fmla="*/ 0 h 338554"/>
                <a:gd name="connsiteX3" fmla="*/ 1626330 w 4224233"/>
                <a:gd name="connsiteY3" fmla="*/ 0 h 338554"/>
                <a:gd name="connsiteX4" fmla="*/ 2112117 w 4224233"/>
                <a:gd name="connsiteY4" fmla="*/ 0 h 338554"/>
                <a:gd name="connsiteX5" fmla="*/ 2555661 w 4224233"/>
                <a:gd name="connsiteY5" fmla="*/ 0 h 338554"/>
                <a:gd name="connsiteX6" fmla="*/ 2999205 w 4224233"/>
                <a:gd name="connsiteY6" fmla="*/ 0 h 338554"/>
                <a:gd name="connsiteX7" fmla="*/ 3442750 w 4224233"/>
                <a:gd name="connsiteY7" fmla="*/ 0 h 338554"/>
                <a:gd name="connsiteX8" fmla="*/ 4224233 w 4224233"/>
                <a:gd name="connsiteY8" fmla="*/ 0 h 338554"/>
                <a:gd name="connsiteX9" fmla="*/ 4224233 w 4224233"/>
                <a:gd name="connsiteY9" fmla="*/ 338554 h 338554"/>
                <a:gd name="connsiteX10" fmla="*/ 3611719 w 4224233"/>
                <a:gd name="connsiteY10" fmla="*/ 338554 h 338554"/>
                <a:gd name="connsiteX11" fmla="*/ 3168175 w 4224233"/>
                <a:gd name="connsiteY11" fmla="*/ 338554 h 338554"/>
                <a:gd name="connsiteX12" fmla="*/ 2682388 w 4224233"/>
                <a:gd name="connsiteY12" fmla="*/ 338554 h 338554"/>
                <a:gd name="connsiteX13" fmla="*/ 2196601 w 4224233"/>
                <a:gd name="connsiteY13" fmla="*/ 338554 h 338554"/>
                <a:gd name="connsiteX14" fmla="*/ 1753057 w 4224233"/>
                <a:gd name="connsiteY14" fmla="*/ 338554 h 338554"/>
                <a:gd name="connsiteX15" fmla="*/ 1140543 w 4224233"/>
                <a:gd name="connsiteY15" fmla="*/ 338554 h 338554"/>
                <a:gd name="connsiteX16" fmla="*/ 612514 w 4224233"/>
                <a:gd name="connsiteY16" fmla="*/ 338554 h 338554"/>
                <a:gd name="connsiteX17" fmla="*/ 0 w 4224233"/>
                <a:gd name="connsiteY17" fmla="*/ 338554 h 338554"/>
                <a:gd name="connsiteX18" fmla="*/ 0 w 4224233"/>
                <a:gd name="connsiteY1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24233" h="338554" fill="none" extrusionOk="0">
                  <a:moveTo>
                    <a:pt x="0" y="0"/>
                  </a:moveTo>
                  <a:cubicBezTo>
                    <a:pt x="246848" y="-23576"/>
                    <a:pt x="304795" y="26648"/>
                    <a:pt x="528029" y="0"/>
                  </a:cubicBezTo>
                  <a:cubicBezTo>
                    <a:pt x="751263" y="-26648"/>
                    <a:pt x="866941" y="47909"/>
                    <a:pt x="1013816" y="0"/>
                  </a:cubicBezTo>
                  <a:cubicBezTo>
                    <a:pt x="1160691" y="-47909"/>
                    <a:pt x="1495184" y="24261"/>
                    <a:pt x="1626330" y="0"/>
                  </a:cubicBezTo>
                  <a:cubicBezTo>
                    <a:pt x="1757476" y="-24261"/>
                    <a:pt x="1953497" y="39097"/>
                    <a:pt x="2112117" y="0"/>
                  </a:cubicBezTo>
                  <a:cubicBezTo>
                    <a:pt x="2270737" y="-39097"/>
                    <a:pt x="2465366" y="10996"/>
                    <a:pt x="2555661" y="0"/>
                  </a:cubicBezTo>
                  <a:cubicBezTo>
                    <a:pt x="2645956" y="-10996"/>
                    <a:pt x="2802434" y="10159"/>
                    <a:pt x="2999205" y="0"/>
                  </a:cubicBezTo>
                  <a:cubicBezTo>
                    <a:pt x="3195976" y="-10159"/>
                    <a:pt x="3353196" y="51749"/>
                    <a:pt x="3442750" y="0"/>
                  </a:cubicBezTo>
                  <a:cubicBezTo>
                    <a:pt x="3532304" y="-51749"/>
                    <a:pt x="3854933" y="92447"/>
                    <a:pt x="4224233" y="0"/>
                  </a:cubicBezTo>
                  <a:cubicBezTo>
                    <a:pt x="4244382" y="94904"/>
                    <a:pt x="4221031" y="193135"/>
                    <a:pt x="4224233" y="338554"/>
                  </a:cubicBezTo>
                  <a:cubicBezTo>
                    <a:pt x="3951647" y="339152"/>
                    <a:pt x="3796012" y="298156"/>
                    <a:pt x="3611719" y="338554"/>
                  </a:cubicBezTo>
                  <a:cubicBezTo>
                    <a:pt x="3427426" y="378952"/>
                    <a:pt x="3276173" y="319551"/>
                    <a:pt x="3168175" y="338554"/>
                  </a:cubicBezTo>
                  <a:cubicBezTo>
                    <a:pt x="3060177" y="357557"/>
                    <a:pt x="2877808" y="319282"/>
                    <a:pt x="2682388" y="338554"/>
                  </a:cubicBezTo>
                  <a:cubicBezTo>
                    <a:pt x="2486968" y="357826"/>
                    <a:pt x="2427934" y="289347"/>
                    <a:pt x="2196601" y="338554"/>
                  </a:cubicBezTo>
                  <a:cubicBezTo>
                    <a:pt x="1965268" y="387761"/>
                    <a:pt x="1844899" y="313459"/>
                    <a:pt x="1753057" y="338554"/>
                  </a:cubicBezTo>
                  <a:cubicBezTo>
                    <a:pt x="1661215" y="363649"/>
                    <a:pt x="1333554" y="314016"/>
                    <a:pt x="1140543" y="338554"/>
                  </a:cubicBezTo>
                  <a:cubicBezTo>
                    <a:pt x="947532" y="363092"/>
                    <a:pt x="764118" y="305020"/>
                    <a:pt x="612514" y="338554"/>
                  </a:cubicBezTo>
                  <a:cubicBezTo>
                    <a:pt x="460910" y="372088"/>
                    <a:pt x="184913" y="279589"/>
                    <a:pt x="0" y="338554"/>
                  </a:cubicBezTo>
                  <a:cubicBezTo>
                    <a:pt x="-18466" y="240340"/>
                    <a:pt x="3104" y="85745"/>
                    <a:pt x="0" y="0"/>
                  </a:cubicBezTo>
                  <a:close/>
                </a:path>
                <a:path w="4224233" h="338554" stroke="0" extrusionOk="0">
                  <a:moveTo>
                    <a:pt x="0" y="0"/>
                  </a:moveTo>
                  <a:cubicBezTo>
                    <a:pt x="304273" y="-47333"/>
                    <a:pt x="470206" y="53034"/>
                    <a:pt x="612514" y="0"/>
                  </a:cubicBezTo>
                  <a:cubicBezTo>
                    <a:pt x="754822" y="-53034"/>
                    <a:pt x="984316" y="73286"/>
                    <a:pt x="1225028" y="0"/>
                  </a:cubicBezTo>
                  <a:cubicBezTo>
                    <a:pt x="1465740" y="-73286"/>
                    <a:pt x="1498051" y="56007"/>
                    <a:pt x="1710814" y="0"/>
                  </a:cubicBezTo>
                  <a:cubicBezTo>
                    <a:pt x="1923577" y="-56007"/>
                    <a:pt x="1998654" y="47191"/>
                    <a:pt x="2196601" y="0"/>
                  </a:cubicBezTo>
                  <a:cubicBezTo>
                    <a:pt x="2394548" y="-47191"/>
                    <a:pt x="2536300" y="10459"/>
                    <a:pt x="2682388" y="0"/>
                  </a:cubicBezTo>
                  <a:cubicBezTo>
                    <a:pt x="2828476" y="-10459"/>
                    <a:pt x="2995901" y="23816"/>
                    <a:pt x="3210417" y="0"/>
                  </a:cubicBezTo>
                  <a:cubicBezTo>
                    <a:pt x="3424933" y="-23816"/>
                    <a:pt x="3578519" y="48515"/>
                    <a:pt x="3738446" y="0"/>
                  </a:cubicBezTo>
                  <a:cubicBezTo>
                    <a:pt x="3898373" y="-48515"/>
                    <a:pt x="4052753" y="17426"/>
                    <a:pt x="4224233" y="0"/>
                  </a:cubicBezTo>
                  <a:cubicBezTo>
                    <a:pt x="4242917" y="151544"/>
                    <a:pt x="4197425" y="237842"/>
                    <a:pt x="4224233" y="338554"/>
                  </a:cubicBezTo>
                  <a:cubicBezTo>
                    <a:pt x="4028443" y="365444"/>
                    <a:pt x="3934906" y="296210"/>
                    <a:pt x="3696204" y="338554"/>
                  </a:cubicBezTo>
                  <a:cubicBezTo>
                    <a:pt x="3457502" y="380898"/>
                    <a:pt x="3267207" y="286914"/>
                    <a:pt x="3083690" y="338554"/>
                  </a:cubicBezTo>
                  <a:cubicBezTo>
                    <a:pt x="2900173" y="390194"/>
                    <a:pt x="2654733" y="289083"/>
                    <a:pt x="2471176" y="338554"/>
                  </a:cubicBezTo>
                  <a:cubicBezTo>
                    <a:pt x="2287619" y="388025"/>
                    <a:pt x="2220717" y="324340"/>
                    <a:pt x="2069874" y="338554"/>
                  </a:cubicBezTo>
                  <a:cubicBezTo>
                    <a:pt x="1919031" y="352768"/>
                    <a:pt x="1753342" y="322076"/>
                    <a:pt x="1668572" y="338554"/>
                  </a:cubicBezTo>
                  <a:cubicBezTo>
                    <a:pt x="1583802" y="355032"/>
                    <a:pt x="1467232" y="301476"/>
                    <a:pt x="1267270" y="338554"/>
                  </a:cubicBezTo>
                  <a:cubicBezTo>
                    <a:pt x="1067308" y="375632"/>
                    <a:pt x="914093" y="296441"/>
                    <a:pt x="781483" y="338554"/>
                  </a:cubicBezTo>
                  <a:cubicBezTo>
                    <a:pt x="648873" y="380667"/>
                    <a:pt x="378671" y="304154"/>
                    <a:pt x="0" y="338554"/>
                  </a:cubicBezTo>
                  <a:cubicBezTo>
                    <a:pt x="-24840" y="252578"/>
                    <a:pt x="18501" y="161307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['ISBA', 'MKT', 'FIN', 'MGT', 'ACC']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E2855C-80F4-4ACD-95CA-DBDBCB92B14F}"/>
                </a:ext>
              </a:extLst>
            </p:cNvPr>
            <p:cNvSpPr/>
            <p:nvPr/>
          </p:nvSpPr>
          <p:spPr>
            <a:xfrm>
              <a:off x="706387" y="3722407"/>
              <a:ext cx="3835133" cy="9233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#Remove one item</a:t>
              </a:r>
            </a:p>
            <a:p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dirty="0" err="1"/>
                <a:t>.</a:t>
              </a:r>
              <a:r>
                <a:rPr lang="en-US" sz="1800" b="1" dirty="0" err="1">
                  <a:solidFill>
                    <a:schemeClr val="accent4">
                      <a:lumMod val="75000"/>
                    </a:schemeClr>
                  </a:solidFill>
                </a:rPr>
                <a:t>remove</a:t>
              </a:r>
              <a:r>
                <a:rPr lang="en-US" sz="1800" dirty="0"/>
                <a:t>('</a:t>
              </a:r>
              <a:r>
                <a:rPr lang="en-US" sz="1800" b="1" dirty="0">
                  <a:solidFill>
                    <a:srgbClr val="C00000"/>
                  </a:solidFill>
                </a:rPr>
                <a:t>ACC</a:t>
              </a:r>
              <a:r>
                <a:rPr lang="en-US" sz="1800" dirty="0"/>
                <a:t>')</a:t>
              </a:r>
            </a:p>
            <a:p>
              <a:r>
                <a:rPr lang="en-US" sz="1800" dirty="0"/>
                <a:t>print(depts)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A64760-8CD8-47FC-89CC-B2DA25069CC5}"/>
                </a:ext>
              </a:extLst>
            </p:cNvPr>
            <p:cNvSpPr txBox="1"/>
            <p:nvPr/>
          </p:nvSpPr>
          <p:spPr>
            <a:xfrm>
              <a:off x="8763000" y="4135120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Solution: </a:t>
              </a:r>
              <a:r>
                <a:rPr lang="en-US" sz="1400" b="1" dirty="0">
                  <a:solidFill>
                    <a:srgbClr val="C00000"/>
                  </a:solidFill>
                  <a:sym typeface="Wingdings" panose="05000000000000000000" pitchFamily="2" charset="2"/>
                </a:rPr>
                <a:t>see the slide “Avoiding Exceptions”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379A93-A4D6-4500-8C78-D92BA7289E73}"/>
                </a:ext>
              </a:extLst>
            </p:cNvPr>
            <p:cNvSpPr txBox="1"/>
            <p:nvPr/>
          </p:nvSpPr>
          <p:spPr>
            <a:xfrm>
              <a:off x="8890000" y="3919753"/>
              <a:ext cx="2082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C00000"/>
                  </a:solidFill>
                </a:rPr>
                <a:t>Crashes when not found!</a:t>
              </a:r>
              <a:endParaRPr lang="en-US" sz="1400" i="1" dirty="0">
                <a:solidFill>
                  <a:srgbClr val="C0000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87EFCB-7DD4-451C-928B-205E5A763230}"/>
              </a:ext>
            </a:extLst>
          </p:cNvPr>
          <p:cNvGrpSpPr/>
          <p:nvPr/>
        </p:nvGrpSpPr>
        <p:grpSpPr>
          <a:xfrm>
            <a:off x="706387" y="5127675"/>
            <a:ext cx="10393413" cy="1477328"/>
            <a:chOff x="706387" y="5127675"/>
            <a:chExt cx="10393413" cy="14773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1B9A3D-696D-4A06-A127-2FE3E7DB049B}"/>
                </a:ext>
              </a:extLst>
            </p:cNvPr>
            <p:cNvGrpSpPr/>
            <p:nvPr/>
          </p:nvGrpSpPr>
          <p:grpSpPr>
            <a:xfrm>
              <a:off x="706387" y="5127675"/>
              <a:ext cx="10393413" cy="1477328"/>
              <a:chOff x="706387" y="5503595"/>
              <a:chExt cx="10393413" cy="147732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F4C1A7-C70C-453A-8486-BD8AF7D13694}"/>
                  </a:ext>
                </a:extLst>
              </p:cNvPr>
              <p:cNvSpPr/>
              <p:nvPr/>
            </p:nvSpPr>
            <p:spPr>
              <a:xfrm>
                <a:off x="4926457" y="6337501"/>
                <a:ext cx="3550972" cy="584775"/>
              </a:xfrm>
              <a:custGeom>
                <a:avLst/>
                <a:gdLst>
                  <a:gd name="connsiteX0" fmla="*/ 0 w 3550972"/>
                  <a:gd name="connsiteY0" fmla="*/ 0 h 584775"/>
                  <a:gd name="connsiteX1" fmla="*/ 591829 w 3550972"/>
                  <a:gd name="connsiteY1" fmla="*/ 0 h 584775"/>
                  <a:gd name="connsiteX2" fmla="*/ 1077128 w 3550972"/>
                  <a:gd name="connsiteY2" fmla="*/ 0 h 584775"/>
                  <a:gd name="connsiteX3" fmla="*/ 1704467 w 3550972"/>
                  <a:gd name="connsiteY3" fmla="*/ 0 h 584775"/>
                  <a:gd name="connsiteX4" fmla="*/ 2260786 w 3550972"/>
                  <a:gd name="connsiteY4" fmla="*/ 0 h 584775"/>
                  <a:gd name="connsiteX5" fmla="*/ 2817104 w 3550972"/>
                  <a:gd name="connsiteY5" fmla="*/ 0 h 584775"/>
                  <a:gd name="connsiteX6" fmla="*/ 3550972 w 3550972"/>
                  <a:gd name="connsiteY6" fmla="*/ 0 h 584775"/>
                  <a:gd name="connsiteX7" fmla="*/ 3550972 w 3550972"/>
                  <a:gd name="connsiteY7" fmla="*/ 584775 h 584775"/>
                  <a:gd name="connsiteX8" fmla="*/ 2994653 w 3550972"/>
                  <a:gd name="connsiteY8" fmla="*/ 584775 h 584775"/>
                  <a:gd name="connsiteX9" fmla="*/ 2331805 w 3550972"/>
                  <a:gd name="connsiteY9" fmla="*/ 584775 h 584775"/>
                  <a:gd name="connsiteX10" fmla="*/ 1739976 w 3550972"/>
                  <a:gd name="connsiteY10" fmla="*/ 584775 h 584775"/>
                  <a:gd name="connsiteX11" fmla="*/ 1148148 w 3550972"/>
                  <a:gd name="connsiteY11" fmla="*/ 584775 h 584775"/>
                  <a:gd name="connsiteX12" fmla="*/ 0 w 3550972"/>
                  <a:gd name="connsiteY12" fmla="*/ 584775 h 584775"/>
                  <a:gd name="connsiteX13" fmla="*/ 0 w 3550972"/>
                  <a:gd name="connsiteY13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50972" h="584775" fill="none" extrusionOk="0">
                    <a:moveTo>
                      <a:pt x="0" y="0"/>
                    </a:moveTo>
                    <a:cubicBezTo>
                      <a:pt x="199326" y="-34882"/>
                      <a:pt x="340011" y="46378"/>
                      <a:pt x="591829" y="0"/>
                    </a:cubicBezTo>
                    <a:cubicBezTo>
                      <a:pt x="843647" y="-46378"/>
                      <a:pt x="847078" y="11939"/>
                      <a:pt x="1077128" y="0"/>
                    </a:cubicBezTo>
                    <a:cubicBezTo>
                      <a:pt x="1307178" y="-11939"/>
                      <a:pt x="1542198" y="31396"/>
                      <a:pt x="1704467" y="0"/>
                    </a:cubicBezTo>
                    <a:cubicBezTo>
                      <a:pt x="1866736" y="-31396"/>
                      <a:pt x="2012592" y="23260"/>
                      <a:pt x="2260786" y="0"/>
                    </a:cubicBezTo>
                    <a:cubicBezTo>
                      <a:pt x="2508980" y="-23260"/>
                      <a:pt x="2582389" y="66420"/>
                      <a:pt x="2817104" y="0"/>
                    </a:cubicBezTo>
                    <a:cubicBezTo>
                      <a:pt x="3051819" y="-66420"/>
                      <a:pt x="3340645" y="67803"/>
                      <a:pt x="3550972" y="0"/>
                    </a:cubicBezTo>
                    <a:cubicBezTo>
                      <a:pt x="3572829" y="184772"/>
                      <a:pt x="3484938" y="365194"/>
                      <a:pt x="3550972" y="584775"/>
                    </a:cubicBezTo>
                    <a:cubicBezTo>
                      <a:pt x="3344066" y="604955"/>
                      <a:pt x="3248436" y="537435"/>
                      <a:pt x="2994653" y="584775"/>
                    </a:cubicBezTo>
                    <a:cubicBezTo>
                      <a:pt x="2740870" y="632115"/>
                      <a:pt x="2650742" y="566094"/>
                      <a:pt x="2331805" y="584775"/>
                    </a:cubicBezTo>
                    <a:cubicBezTo>
                      <a:pt x="2012868" y="603456"/>
                      <a:pt x="1945429" y="518562"/>
                      <a:pt x="1739976" y="584775"/>
                    </a:cubicBezTo>
                    <a:cubicBezTo>
                      <a:pt x="1534523" y="650988"/>
                      <a:pt x="1427396" y="535305"/>
                      <a:pt x="1148148" y="584775"/>
                    </a:cubicBezTo>
                    <a:cubicBezTo>
                      <a:pt x="868900" y="634245"/>
                      <a:pt x="424227" y="577871"/>
                      <a:pt x="0" y="584775"/>
                    </a:cubicBezTo>
                    <a:cubicBezTo>
                      <a:pt x="-28957" y="437207"/>
                      <a:pt x="41147" y="119474"/>
                      <a:pt x="0" y="0"/>
                    </a:cubicBezTo>
                    <a:close/>
                  </a:path>
                  <a:path w="3550972" h="584775" stroke="0" extrusionOk="0">
                    <a:moveTo>
                      <a:pt x="0" y="0"/>
                    </a:moveTo>
                    <a:cubicBezTo>
                      <a:pt x="143503" y="-49998"/>
                      <a:pt x="518225" y="79539"/>
                      <a:pt x="662848" y="0"/>
                    </a:cubicBezTo>
                    <a:cubicBezTo>
                      <a:pt x="807471" y="-79539"/>
                      <a:pt x="1066284" y="12894"/>
                      <a:pt x="1325696" y="0"/>
                    </a:cubicBezTo>
                    <a:cubicBezTo>
                      <a:pt x="1585108" y="-12894"/>
                      <a:pt x="1645514" y="20624"/>
                      <a:pt x="1882015" y="0"/>
                    </a:cubicBezTo>
                    <a:cubicBezTo>
                      <a:pt x="2118516" y="-20624"/>
                      <a:pt x="2177616" y="38445"/>
                      <a:pt x="2438334" y="0"/>
                    </a:cubicBezTo>
                    <a:cubicBezTo>
                      <a:pt x="2699052" y="-38445"/>
                      <a:pt x="2872518" y="30596"/>
                      <a:pt x="2994653" y="0"/>
                    </a:cubicBezTo>
                    <a:cubicBezTo>
                      <a:pt x="3116788" y="-30596"/>
                      <a:pt x="3387044" y="56652"/>
                      <a:pt x="3550972" y="0"/>
                    </a:cubicBezTo>
                    <a:cubicBezTo>
                      <a:pt x="3552601" y="272812"/>
                      <a:pt x="3515955" y="302125"/>
                      <a:pt x="3550972" y="584775"/>
                    </a:cubicBezTo>
                    <a:cubicBezTo>
                      <a:pt x="3270439" y="618903"/>
                      <a:pt x="3240285" y="576039"/>
                      <a:pt x="2959143" y="584775"/>
                    </a:cubicBezTo>
                    <a:cubicBezTo>
                      <a:pt x="2678001" y="593511"/>
                      <a:pt x="2623447" y="583880"/>
                      <a:pt x="2473844" y="584775"/>
                    </a:cubicBezTo>
                    <a:cubicBezTo>
                      <a:pt x="2324241" y="585670"/>
                      <a:pt x="2124447" y="559444"/>
                      <a:pt x="1810996" y="584775"/>
                    </a:cubicBezTo>
                    <a:cubicBezTo>
                      <a:pt x="1497545" y="610106"/>
                      <a:pt x="1441307" y="545177"/>
                      <a:pt x="1148148" y="584775"/>
                    </a:cubicBezTo>
                    <a:cubicBezTo>
                      <a:pt x="854989" y="624373"/>
                      <a:pt x="444496" y="491474"/>
                      <a:pt x="0" y="584775"/>
                    </a:cubicBezTo>
                    <a:cubicBezTo>
                      <a:pt x="-43037" y="407292"/>
                      <a:pt x="62809" y="273478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['ISBA', 'FIN', 'FIN', 'MGT’]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Last removed: MKT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9F1CA48-1573-46AE-B71F-ECB2C079A916}"/>
                  </a:ext>
                </a:extLst>
              </p:cNvPr>
              <p:cNvSpPr/>
              <p:nvPr/>
            </p:nvSpPr>
            <p:spPr>
              <a:xfrm>
                <a:off x="706387" y="5503595"/>
                <a:ext cx="3835133" cy="147732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#Remove one item (i.e. specified pos)</a:t>
                </a:r>
              </a:p>
              <a:p>
                <a:r>
                  <a:rPr lang="en-US" b="1" dirty="0" err="1">
                    <a:solidFill>
                      <a:srgbClr val="C00000"/>
                    </a:solidFill>
                    <a:highlight>
                      <a:srgbClr val="EFE5F7"/>
                    </a:highlight>
                  </a:rPr>
                  <a:t>depts</a:t>
                </a:r>
                <a:r>
                  <a:rPr lang="en-US" sz="1800" dirty="0" err="1"/>
                  <a:t>.</a:t>
                </a:r>
                <a:r>
                  <a:rPr lang="en-US" sz="18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pop</a:t>
                </a:r>
                <a:r>
                  <a:rPr lang="en-US" sz="1800" dirty="0"/>
                  <a:t>() </a:t>
                </a:r>
                <a:r>
                  <a:rPr lang="en-US" sz="1400" dirty="0"/>
                  <a:t>#removes last element: ACC</a:t>
                </a:r>
                <a:endParaRPr lang="en-US" sz="1800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last</a:t>
                </a:r>
                <a:r>
                  <a:rPr lang="en-US" dirty="0"/>
                  <a:t> = </a:t>
                </a:r>
                <a:r>
                  <a:rPr lang="en-US" b="1" dirty="0" err="1">
                    <a:solidFill>
                      <a:srgbClr val="C00000"/>
                    </a:solidFill>
                    <a:highlight>
                      <a:srgbClr val="EFE5F7"/>
                    </a:highlight>
                  </a:rPr>
                  <a:t>depts</a:t>
                </a:r>
                <a:r>
                  <a:rPr lang="en-US" sz="1800" dirty="0" err="1"/>
                  <a:t>.</a:t>
                </a:r>
                <a:r>
                  <a:rPr lang="en-US" sz="18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pop</a:t>
                </a:r>
                <a:r>
                  <a:rPr lang="en-US" sz="1800" dirty="0"/>
                  <a:t>(</a:t>
                </a:r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r>
                  <a:rPr lang="en-US" sz="1800" dirty="0"/>
                  <a:t>) </a:t>
                </a:r>
                <a:r>
                  <a:rPr lang="en-US" sz="1400" dirty="0"/>
                  <a:t>#removes MKT</a:t>
                </a:r>
              </a:p>
              <a:p>
                <a:r>
                  <a:rPr lang="en-US" sz="1800" dirty="0"/>
                  <a:t>print(depts)</a:t>
                </a:r>
              </a:p>
              <a:p>
                <a:r>
                  <a:rPr lang="en-US" dirty="0"/>
                  <a:t>print(</a:t>
                </a:r>
                <a:r>
                  <a:rPr lang="en-US" sz="1800" dirty="0"/>
                  <a:t>'</a:t>
                </a:r>
                <a:r>
                  <a:rPr lang="en-US" dirty="0"/>
                  <a:t>Last removed:</a:t>
                </a:r>
                <a:r>
                  <a:rPr lang="en-US" sz="1800" dirty="0"/>
                  <a:t>'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0070C0"/>
                    </a:solidFill>
                  </a:rPr>
                  <a:t>last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FCE02-B669-40A6-8394-BF5660B7C9DB}"/>
                  </a:ext>
                </a:extLst>
              </p:cNvPr>
              <p:cNvSpPr txBox="1"/>
              <p:nvPr/>
            </p:nvSpPr>
            <p:spPr>
              <a:xfrm>
                <a:off x="8890000" y="5870473"/>
                <a:ext cx="208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Crashes when not found!</a:t>
                </a:r>
                <a:endParaRPr lang="en-US" sz="1400" i="1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6E7E95-1E0A-4AD6-B963-AED43013034C}"/>
                  </a:ext>
                </a:extLst>
              </p:cNvPr>
              <p:cNvSpPr txBox="1"/>
              <p:nvPr/>
            </p:nvSpPr>
            <p:spPr>
              <a:xfrm>
                <a:off x="8763000" y="6035040"/>
                <a:ext cx="233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</a:rPr>
                  <a:t>Solution: </a:t>
                </a:r>
                <a:r>
                  <a:rPr lang="en-US" sz="1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see the slide “Avoiding Exceptions”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59BB80-8E98-48FE-BCD4-71014089D003}"/>
                </a:ext>
              </a:extLst>
            </p:cNvPr>
            <p:cNvGrpSpPr/>
            <p:nvPr/>
          </p:nvGrpSpPr>
          <p:grpSpPr>
            <a:xfrm>
              <a:off x="3731172" y="5291321"/>
              <a:ext cx="3170202" cy="523220"/>
              <a:chOff x="3731172" y="5291321"/>
              <a:chExt cx="3170202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1F6054-8BA3-49D4-B04E-C74DFEEB9568}"/>
                  </a:ext>
                </a:extLst>
              </p:cNvPr>
              <p:cNvSpPr txBox="1"/>
              <p:nvPr/>
            </p:nvSpPr>
            <p:spPr>
              <a:xfrm>
                <a:off x="4680324" y="5291321"/>
                <a:ext cx="222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Useful: pop() returns the value that was deleted!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800FC36-2FDF-49C8-8383-BB498444D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31172" y="5538952"/>
                <a:ext cx="1093076" cy="2522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C31C139-2BC5-42D5-A400-A75830E1762B}"/>
              </a:ext>
            </a:extLst>
          </p:cNvPr>
          <p:cNvSpPr/>
          <p:nvPr/>
        </p:nvSpPr>
        <p:spPr>
          <a:xfrm>
            <a:off x="3149986" y="913964"/>
            <a:ext cx="6643165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depts = ['ISBA', 'FIN', 'MKT', 'FIN', 'MGT', 'ACC']</a:t>
            </a:r>
          </a:p>
        </p:txBody>
      </p:sp>
    </p:spTree>
    <p:extLst>
      <p:ext uri="{BB962C8B-B14F-4D97-AF65-F5344CB8AC3E}">
        <p14:creationId xmlns:p14="http://schemas.microsoft.com/office/powerpoint/2010/main" val="12860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D434-8CFC-401E-9E96-BC4136B0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5AF4D-4CDA-4C87-BF49-17AB42E96DF3}"/>
              </a:ext>
            </a:extLst>
          </p:cNvPr>
          <p:cNvSpPr txBox="1"/>
          <p:nvPr/>
        </p:nvSpPr>
        <p:spPr>
          <a:xfrm>
            <a:off x="9733280" y="233680"/>
            <a:ext cx="22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Applies to Tuples too!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1B6B1-2FE6-456D-813D-D6F87120D15C}"/>
              </a:ext>
            </a:extLst>
          </p:cNvPr>
          <p:cNvSpPr/>
          <p:nvPr/>
        </p:nvSpPr>
        <p:spPr>
          <a:xfrm>
            <a:off x="596498" y="1824474"/>
            <a:ext cx="3375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When the value is not found…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008B9-64DE-46AD-B150-316F6196447D}"/>
              </a:ext>
            </a:extLst>
          </p:cNvPr>
          <p:cNvSpPr/>
          <p:nvPr/>
        </p:nvSpPr>
        <p:spPr>
          <a:xfrm>
            <a:off x="805447" y="2285415"/>
            <a:ext cx="4531360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depts = ['ISBA', 'MKT', 'FIN', 'MGT', 'ACC']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pos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index</a:t>
            </a:r>
            <a:r>
              <a:rPr lang="en-US" dirty="0"/>
              <a:t>('AAA')</a:t>
            </a:r>
          </a:p>
          <a:p>
            <a:r>
              <a:rPr lang="en-US" dirty="0"/>
              <a:t>print('Value found in position:', </a:t>
            </a:r>
            <a:r>
              <a:rPr lang="en-US" b="1" dirty="0">
                <a:solidFill>
                  <a:srgbClr val="00B0F0"/>
                </a:solidFill>
              </a:rPr>
              <a:t>pos</a:t>
            </a:r>
            <a:r>
              <a:rPr lang="en-US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AC89E2-B5DF-4EF5-9B4B-57CFB6E9F5FA}"/>
              </a:ext>
            </a:extLst>
          </p:cNvPr>
          <p:cNvGrpSpPr/>
          <p:nvPr/>
        </p:nvGrpSpPr>
        <p:grpSpPr>
          <a:xfrm>
            <a:off x="3352800" y="2749867"/>
            <a:ext cx="4772342" cy="298133"/>
            <a:chOff x="3048000" y="4535487"/>
            <a:chExt cx="4772342" cy="2981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3E4ABA-DCFE-4E99-AD48-DF74AC6C7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417" y="4535487"/>
              <a:ext cx="4352925" cy="27622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B328F4-2BB8-4626-8869-E79CF62E4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4724400"/>
              <a:ext cx="368300" cy="109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521710-7B04-4E08-8225-CFFE91697B5F}"/>
              </a:ext>
            </a:extLst>
          </p:cNvPr>
          <p:cNvSpPr/>
          <p:nvPr/>
        </p:nvSpPr>
        <p:spPr>
          <a:xfrm>
            <a:off x="7215738" y="3745942"/>
            <a:ext cx="3931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Solution #2:  use Exception Handling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91C708-581D-4457-9F17-8CA0481F6FFF}"/>
              </a:ext>
            </a:extLst>
          </p:cNvPr>
          <p:cNvSpPr/>
          <p:nvPr/>
        </p:nvSpPr>
        <p:spPr>
          <a:xfrm>
            <a:off x="637138" y="3745942"/>
            <a:ext cx="484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Solution #1:   First, test using </a:t>
            </a:r>
            <a:r>
              <a:rPr lang="en-US" sz="2000" b="1" i="1" dirty="0"/>
              <a:t>the IN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761C0-BC0B-4F0A-B1F2-5D04C0E2F219}"/>
              </a:ext>
            </a:extLst>
          </p:cNvPr>
          <p:cNvSpPr txBox="1"/>
          <p:nvPr/>
        </p:nvSpPr>
        <p:spPr>
          <a:xfrm>
            <a:off x="2334260" y="1300480"/>
            <a:ext cx="803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Exceptions can occur with index(), remove(), and del when there is a missing value.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290910-F4C3-4190-A7AC-B650C77EAC96}"/>
              </a:ext>
            </a:extLst>
          </p:cNvPr>
          <p:cNvGrpSpPr/>
          <p:nvPr/>
        </p:nvGrpSpPr>
        <p:grpSpPr>
          <a:xfrm>
            <a:off x="828040" y="4207143"/>
            <a:ext cx="4020973" cy="2456180"/>
            <a:chOff x="828040" y="3817620"/>
            <a:chExt cx="4020973" cy="24561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FB99B7-D168-4D25-A4D4-CB316184FFC3}"/>
                </a:ext>
              </a:extLst>
            </p:cNvPr>
            <p:cNvSpPr txBox="1"/>
            <p:nvPr/>
          </p:nvSpPr>
          <p:spPr>
            <a:xfrm>
              <a:off x="828040" y="3817620"/>
              <a:ext cx="4020973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depts = ['ISBA', 'MKT', 'FIN', 'MGT', 'ACC']</a:t>
              </a:r>
            </a:p>
            <a:p>
              <a:endParaRPr lang="en-US" dirty="0"/>
            </a:p>
            <a:p>
              <a:r>
                <a:rPr lang="en-US" b="1" dirty="0"/>
                <a:t>if 'AAA' </a:t>
              </a:r>
              <a:r>
                <a:rPr lang="en-US" b="1" dirty="0">
                  <a:highlight>
                    <a:srgbClr val="FFFF00"/>
                  </a:highlight>
                </a:rPr>
                <a:t>in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b="1" dirty="0">
                  <a:highlight>
                    <a:srgbClr val="EFE5F7"/>
                  </a:highlight>
                </a:rPr>
                <a:t>: </a:t>
              </a:r>
            </a:p>
            <a:p>
              <a:r>
                <a:rPr lang="en-US" dirty="0"/>
                <a:t>    </a:t>
              </a:r>
              <a:r>
                <a:rPr lang="en-US" b="1" dirty="0">
                  <a:solidFill>
                    <a:srgbClr val="00B0F0"/>
                  </a:solidFill>
                </a:rPr>
                <a:t>pos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dirty="0" err="1"/>
                <a:t>.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</a:rPr>
                <a:t>index</a:t>
              </a:r>
              <a:r>
                <a:rPr lang="en-US" dirty="0"/>
                <a:t>('AAA')</a:t>
              </a:r>
            </a:p>
            <a:p>
              <a:r>
                <a:rPr lang="en-US" dirty="0"/>
                <a:t>    print('Value found in position:', </a:t>
              </a:r>
              <a:r>
                <a:rPr lang="en-US" b="1" dirty="0">
                  <a:solidFill>
                    <a:srgbClr val="00B0F0"/>
                  </a:solidFill>
                </a:rPr>
                <a:t>pos</a:t>
              </a:r>
              <a:r>
                <a:rPr lang="en-US" dirty="0"/>
                <a:t>)</a:t>
              </a:r>
            </a:p>
            <a:p>
              <a:r>
                <a:rPr lang="en-US" dirty="0"/>
                <a:t>else:</a:t>
              </a:r>
            </a:p>
            <a:p>
              <a:r>
                <a:rPr lang="en-US" dirty="0"/>
                <a:t>    print(</a:t>
              </a:r>
              <a:r>
                <a:rPr lang="en-US" b="1" dirty="0"/>
                <a:t>'Department</a:t>
              </a:r>
              <a:r>
                <a:rPr lang="en-US" dirty="0"/>
                <a:t> name not found')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D27CA4-40FF-45FC-A671-441904516DAD}"/>
                </a:ext>
              </a:extLst>
            </p:cNvPr>
            <p:cNvSpPr txBox="1"/>
            <p:nvPr/>
          </p:nvSpPr>
          <p:spPr>
            <a:xfrm>
              <a:off x="1036320" y="5935246"/>
              <a:ext cx="2989921" cy="338554"/>
            </a:xfr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Department name not found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722A4-D22C-48B7-BBB1-999C1514D54F}"/>
              </a:ext>
            </a:extLst>
          </p:cNvPr>
          <p:cNvGrpSpPr/>
          <p:nvPr/>
        </p:nvGrpSpPr>
        <p:grpSpPr>
          <a:xfrm>
            <a:off x="5334000" y="4207143"/>
            <a:ext cx="6596647" cy="2650857"/>
            <a:chOff x="5334000" y="3817620"/>
            <a:chExt cx="6596647" cy="26508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D69888-95F6-46AD-8430-19B7DDFD9F61}"/>
                </a:ext>
              </a:extLst>
            </p:cNvPr>
            <p:cNvGrpSpPr/>
            <p:nvPr/>
          </p:nvGrpSpPr>
          <p:grpSpPr>
            <a:xfrm>
              <a:off x="5334000" y="3817620"/>
              <a:ext cx="6596647" cy="2418536"/>
              <a:chOff x="5334000" y="4030980"/>
              <a:chExt cx="6596647" cy="24185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579E4-1CC9-4D1C-80B4-39C1E2B6B601}"/>
                  </a:ext>
                </a:extLst>
              </p:cNvPr>
              <p:cNvSpPr/>
              <p:nvPr/>
            </p:nvSpPr>
            <p:spPr>
              <a:xfrm>
                <a:off x="7399287" y="4030980"/>
                <a:ext cx="4531360" cy="2308324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depts = ['ISBA', 'MKT', 'FIN', 'MGT', 'ACC']</a:t>
                </a:r>
              </a:p>
              <a:p>
                <a:endParaRPr lang="en-US" dirty="0"/>
              </a:p>
              <a:p>
                <a:r>
                  <a:rPr lang="en-US" b="1" dirty="0">
                    <a:highlight>
                      <a:srgbClr val="EFE5F7"/>
                    </a:highlight>
                  </a:rPr>
                  <a:t>try:</a:t>
                </a:r>
              </a:p>
              <a:p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   pos</a:t>
                </a:r>
                <a:r>
                  <a:rPr lang="en-US" dirty="0"/>
                  <a:t> = </a:t>
                </a:r>
                <a:r>
                  <a:rPr lang="en-US" b="1" dirty="0" err="1">
                    <a:solidFill>
                      <a:srgbClr val="C00000"/>
                    </a:solidFill>
                    <a:highlight>
                      <a:srgbClr val="EFE5F7"/>
                    </a:highlight>
                  </a:rPr>
                  <a:t>depts</a:t>
                </a:r>
                <a:r>
                  <a:rPr lang="en-US" dirty="0" err="1"/>
                  <a:t>.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index</a:t>
                </a:r>
                <a:r>
                  <a:rPr lang="en-US" dirty="0"/>
                  <a:t>('AAA')</a:t>
                </a:r>
              </a:p>
              <a:p>
                <a:r>
                  <a:rPr lang="en-US" dirty="0"/>
                  <a:t>    print('Value found in position:', </a:t>
                </a:r>
                <a:r>
                  <a:rPr lang="en-US" b="1" dirty="0">
                    <a:solidFill>
                      <a:srgbClr val="00B0F0"/>
                    </a:solidFill>
                  </a:rPr>
                  <a:t>pos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b="1" dirty="0">
                    <a:highlight>
                      <a:srgbClr val="EFE5F7"/>
                    </a:highlight>
                  </a:rPr>
                  <a:t>except </a:t>
                </a:r>
                <a:r>
                  <a:rPr lang="en-US" b="1" dirty="0" err="1">
                    <a:highlight>
                      <a:srgbClr val="EFE5F7"/>
                    </a:highlight>
                  </a:rPr>
                  <a:t>ValueError</a:t>
                </a:r>
                <a:r>
                  <a:rPr lang="en-US" b="1" dirty="0">
                    <a:highlight>
                      <a:srgbClr val="EFE5F7"/>
                    </a:highlight>
                  </a:rPr>
                  <a:t>:</a:t>
                </a:r>
              </a:p>
              <a:p>
                <a:r>
                  <a:rPr lang="en-US" dirty="0"/>
                  <a:t>    print('Department name not found')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BB9EF0-7C74-45A3-A886-01DD5189F207}"/>
                  </a:ext>
                </a:extLst>
              </p:cNvPr>
              <p:cNvSpPr txBox="1"/>
              <p:nvPr/>
            </p:nvSpPr>
            <p:spPr>
              <a:xfrm>
                <a:off x="5334000" y="5926296"/>
                <a:ext cx="1757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With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pop(), </a:t>
                </a:r>
                <a:r>
                  <a:rPr lang="en-US" sz="1400" dirty="0">
                    <a:solidFill>
                      <a:srgbClr val="C00000"/>
                    </a:solidFill>
                  </a:rPr>
                  <a:t>the error is an </a:t>
                </a:r>
                <a:r>
                  <a:rPr lang="en-US" sz="1400" i="1" dirty="0" err="1">
                    <a:solidFill>
                      <a:srgbClr val="C00000"/>
                    </a:solidFill>
                  </a:rPr>
                  <a:t>IndexError</a:t>
                </a:r>
                <a:endParaRPr lang="en-US" sz="14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EBBA460-C720-4A06-A198-5BAD2680B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0400" y="5915660"/>
                <a:ext cx="368300" cy="10922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D2E0FB-935D-4021-95D8-9A26B4172B28}"/>
                </a:ext>
              </a:extLst>
            </p:cNvPr>
            <p:cNvSpPr txBox="1"/>
            <p:nvPr/>
          </p:nvSpPr>
          <p:spPr>
            <a:xfrm>
              <a:off x="8046720" y="6129923"/>
              <a:ext cx="2989921" cy="338554"/>
            </a:xfr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Department name not found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5F81-46B4-4701-BFEB-A7C10DE2A4B1}"/>
              </a:ext>
            </a:extLst>
          </p:cNvPr>
          <p:cNvSpPr/>
          <p:nvPr/>
        </p:nvSpPr>
        <p:spPr>
          <a:xfrm>
            <a:off x="3149986" y="913964"/>
            <a:ext cx="5756704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depts = ['ISBA', 'MKT', 'FIN', 'MGT', 'ACC']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54D4DF-537E-4DB8-B913-217C102FBF03}"/>
              </a:ext>
            </a:extLst>
          </p:cNvPr>
          <p:cNvCxnSpPr/>
          <p:nvPr/>
        </p:nvCxnSpPr>
        <p:spPr>
          <a:xfrm>
            <a:off x="254000" y="3644900"/>
            <a:ext cx="1174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the Order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7224B-16F0-4B35-886D-4926A31F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56507B-223A-4E31-AE34-EB30A1AA6540}"/>
              </a:ext>
            </a:extLst>
          </p:cNvPr>
          <p:cNvGrpSpPr/>
          <p:nvPr/>
        </p:nvGrpSpPr>
        <p:grpSpPr>
          <a:xfrm>
            <a:off x="596498" y="5112435"/>
            <a:ext cx="9665385" cy="1353538"/>
            <a:chOff x="596498" y="5112435"/>
            <a:chExt cx="9665385" cy="13535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81D540-8C9F-406D-9BE6-56AA6BBB6368}"/>
                </a:ext>
              </a:extLst>
            </p:cNvPr>
            <p:cNvSpPr/>
            <p:nvPr/>
          </p:nvSpPr>
          <p:spPr>
            <a:xfrm>
              <a:off x="5518277" y="6096641"/>
              <a:ext cx="4743606" cy="369332"/>
            </a:xfrm>
            <a:custGeom>
              <a:avLst/>
              <a:gdLst>
                <a:gd name="connsiteX0" fmla="*/ 0 w 4743606"/>
                <a:gd name="connsiteY0" fmla="*/ 0 h 369332"/>
                <a:gd name="connsiteX1" fmla="*/ 592951 w 4743606"/>
                <a:gd name="connsiteY1" fmla="*/ 0 h 369332"/>
                <a:gd name="connsiteX2" fmla="*/ 1138465 w 4743606"/>
                <a:gd name="connsiteY2" fmla="*/ 0 h 369332"/>
                <a:gd name="connsiteX3" fmla="*/ 1826288 w 4743606"/>
                <a:gd name="connsiteY3" fmla="*/ 0 h 369332"/>
                <a:gd name="connsiteX4" fmla="*/ 2371803 w 4743606"/>
                <a:gd name="connsiteY4" fmla="*/ 0 h 369332"/>
                <a:gd name="connsiteX5" fmla="*/ 2869882 w 4743606"/>
                <a:gd name="connsiteY5" fmla="*/ 0 h 369332"/>
                <a:gd name="connsiteX6" fmla="*/ 3367960 w 4743606"/>
                <a:gd name="connsiteY6" fmla="*/ 0 h 369332"/>
                <a:gd name="connsiteX7" fmla="*/ 3866039 w 4743606"/>
                <a:gd name="connsiteY7" fmla="*/ 0 h 369332"/>
                <a:gd name="connsiteX8" fmla="*/ 4743606 w 4743606"/>
                <a:gd name="connsiteY8" fmla="*/ 0 h 369332"/>
                <a:gd name="connsiteX9" fmla="*/ 4743606 w 4743606"/>
                <a:gd name="connsiteY9" fmla="*/ 369332 h 369332"/>
                <a:gd name="connsiteX10" fmla="*/ 4055783 w 4743606"/>
                <a:gd name="connsiteY10" fmla="*/ 369332 h 369332"/>
                <a:gd name="connsiteX11" fmla="*/ 3557705 w 4743606"/>
                <a:gd name="connsiteY11" fmla="*/ 369332 h 369332"/>
                <a:gd name="connsiteX12" fmla="*/ 3012190 w 4743606"/>
                <a:gd name="connsiteY12" fmla="*/ 369332 h 369332"/>
                <a:gd name="connsiteX13" fmla="*/ 2466675 w 4743606"/>
                <a:gd name="connsiteY13" fmla="*/ 369332 h 369332"/>
                <a:gd name="connsiteX14" fmla="*/ 1968596 w 4743606"/>
                <a:gd name="connsiteY14" fmla="*/ 369332 h 369332"/>
                <a:gd name="connsiteX15" fmla="*/ 1280774 w 4743606"/>
                <a:gd name="connsiteY15" fmla="*/ 369332 h 369332"/>
                <a:gd name="connsiteX16" fmla="*/ 687823 w 4743606"/>
                <a:gd name="connsiteY16" fmla="*/ 369332 h 369332"/>
                <a:gd name="connsiteX17" fmla="*/ 0 w 4743606"/>
                <a:gd name="connsiteY17" fmla="*/ 369332 h 369332"/>
                <a:gd name="connsiteX18" fmla="*/ 0 w 4743606"/>
                <a:gd name="connsiteY1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43606" h="369332" fill="none" extrusionOk="0">
                  <a:moveTo>
                    <a:pt x="0" y="0"/>
                  </a:moveTo>
                  <a:cubicBezTo>
                    <a:pt x="287153" y="-54880"/>
                    <a:pt x="389215" y="37764"/>
                    <a:pt x="592951" y="0"/>
                  </a:cubicBezTo>
                  <a:cubicBezTo>
                    <a:pt x="796687" y="-37764"/>
                    <a:pt x="900757" y="46254"/>
                    <a:pt x="1138465" y="0"/>
                  </a:cubicBezTo>
                  <a:cubicBezTo>
                    <a:pt x="1376173" y="-46254"/>
                    <a:pt x="1559062" y="60244"/>
                    <a:pt x="1826288" y="0"/>
                  </a:cubicBezTo>
                  <a:cubicBezTo>
                    <a:pt x="2093514" y="-60244"/>
                    <a:pt x="2124959" y="6998"/>
                    <a:pt x="2371803" y="0"/>
                  </a:cubicBezTo>
                  <a:cubicBezTo>
                    <a:pt x="2618647" y="-6998"/>
                    <a:pt x="2639346" y="57731"/>
                    <a:pt x="2869882" y="0"/>
                  </a:cubicBezTo>
                  <a:cubicBezTo>
                    <a:pt x="3100418" y="-57731"/>
                    <a:pt x="3221764" y="10650"/>
                    <a:pt x="3367960" y="0"/>
                  </a:cubicBezTo>
                  <a:cubicBezTo>
                    <a:pt x="3514156" y="-10650"/>
                    <a:pt x="3678955" y="7463"/>
                    <a:pt x="3866039" y="0"/>
                  </a:cubicBezTo>
                  <a:cubicBezTo>
                    <a:pt x="4053123" y="-7463"/>
                    <a:pt x="4361990" y="40059"/>
                    <a:pt x="4743606" y="0"/>
                  </a:cubicBezTo>
                  <a:cubicBezTo>
                    <a:pt x="4763837" y="82142"/>
                    <a:pt x="4713185" y="254678"/>
                    <a:pt x="4743606" y="369332"/>
                  </a:cubicBezTo>
                  <a:cubicBezTo>
                    <a:pt x="4539734" y="408221"/>
                    <a:pt x="4306294" y="355128"/>
                    <a:pt x="4055783" y="369332"/>
                  </a:cubicBezTo>
                  <a:cubicBezTo>
                    <a:pt x="3805272" y="383536"/>
                    <a:pt x="3774699" y="333627"/>
                    <a:pt x="3557705" y="369332"/>
                  </a:cubicBezTo>
                  <a:cubicBezTo>
                    <a:pt x="3340711" y="405037"/>
                    <a:pt x="3244639" y="330713"/>
                    <a:pt x="3012190" y="369332"/>
                  </a:cubicBezTo>
                  <a:cubicBezTo>
                    <a:pt x="2779741" y="407951"/>
                    <a:pt x="2590642" y="356204"/>
                    <a:pt x="2466675" y="369332"/>
                  </a:cubicBezTo>
                  <a:cubicBezTo>
                    <a:pt x="2342709" y="382460"/>
                    <a:pt x="2130102" y="337471"/>
                    <a:pt x="1968596" y="369332"/>
                  </a:cubicBezTo>
                  <a:cubicBezTo>
                    <a:pt x="1807090" y="401193"/>
                    <a:pt x="1427870" y="292518"/>
                    <a:pt x="1280774" y="369332"/>
                  </a:cubicBezTo>
                  <a:cubicBezTo>
                    <a:pt x="1133678" y="446146"/>
                    <a:pt x="852370" y="356828"/>
                    <a:pt x="687823" y="369332"/>
                  </a:cubicBezTo>
                  <a:cubicBezTo>
                    <a:pt x="523276" y="381836"/>
                    <a:pt x="309831" y="341959"/>
                    <a:pt x="0" y="369332"/>
                  </a:cubicBezTo>
                  <a:cubicBezTo>
                    <a:pt x="-18999" y="237894"/>
                    <a:pt x="35855" y="166281"/>
                    <a:pt x="0" y="0"/>
                  </a:cubicBezTo>
                  <a:close/>
                </a:path>
                <a:path w="4743606" h="369332" stroke="0" extrusionOk="0">
                  <a:moveTo>
                    <a:pt x="0" y="0"/>
                  </a:moveTo>
                  <a:cubicBezTo>
                    <a:pt x="251063" y="-24326"/>
                    <a:pt x="527700" y="42914"/>
                    <a:pt x="687823" y="0"/>
                  </a:cubicBezTo>
                  <a:cubicBezTo>
                    <a:pt x="847946" y="-42914"/>
                    <a:pt x="1184190" y="23866"/>
                    <a:pt x="1375646" y="0"/>
                  </a:cubicBezTo>
                  <a:cubicBezTo>
                    <a:pt x="1567102" y="-23866"/>
                    <a:pt x="1733347" y="5427"/>
                    <a:pt x="1921160" y="0"/>
                  </a:cubicBezTo>
                  <a:cubicBezTo>
                    <a:pt x="2108973" y="-5427"/>
                    <a:pt x="2209317" y="53361"/>
                    <a:pt x="2466675" y="0"/>
                  </a:cubicBezTo>
                  <a:cubicBezTo>
                    <a:pt x="2724034" y="-53361"/>
                    <a:pt x="2817884" y="55427"/>
                    <a:pt x="3012190" y="0"/>
                  </a:cubicBezTo>
                  <a:cubicBezTo>
                    <a:pt x="3206496" y="-55427"/>
                    <a:pt x="3480236" y="24126"/>
                    <a:pt x="3605141" y="0"/>
                  </a:cubicBezTo>
                  <a:cubicBezTo>
                    <a:pt x="3730046" y="-24126"/>
                    <a:pt x="3995690" y="33885"/>
                    <a:pt x="4198091" y="0"/>
                  </a:cubicBezTo>
                  <a:cubicBezTo>
                    <a:pt x="4400492" y="-33885"/>
                    <a:pt x="4510262" y="14411"/>
                    <a:pt x="4743606" y="0"/>
                  </a:cubicBezTo>
                  <a:cubicBezTo>
                    <a:pt x="4751142" y="102087"/>
                    <a:pt x="4725675" y="262258"/>
                    <a:pt x="4743606" y="369332"/>
                  </a:cubicBezTo>
                  <a:cubicBezTo>
                    <a:pt x="4615325" y="378329"/>
                    <a:pt x="4269871" y="340094"/>
                    <a:pt x="4150655" y="369332"/>
                  </a:cubicBezTo>
                  <a:cubicBezTo>
                    <a:pt x="4031439" y="398570"/>
                    <a:pt x="3617947" y="367744"/>
                    <a:pt x="3462832" y="369332"/>
                  </a:cubicBezTo>
                  <a:cubicBezTo>
                    <a:pt x="3307717" y="370920"/>
                    <a:pt x="2926447" y="360270"/>
                    <a:pt x="2775010" y="369332"/>
                  </a:cubicBezTo>
                  <a:cubicBezTo>
                    <a:pt x="2623573" y="378394"/>
                    <a:pt x="2518919" y="344454"/>
                    <a:pt x="2324367" y="369332"/>
                  </a:cubicBezTo>
                  <a:cubicBezTo>
                    <a:pt x="2129815" y="394210"/>
                    <a:pt x="1968263" y="367600"/>
                    <a:pt x="1873724" y="369332"/>
                  </a:cubicBezTo>
                  <a:cubicBezTo>
                    <a:pt x="1779185" y="371064"/>
                    <a:pt x="1629608" y="318850"/>
                    <a:pt x="1423082" y="369332"/>
                  </a:cubicBezTo>
                  <a:cubicBezTo>
                    <a:pt x="1216556" y="419814"/>
                    <a:pt x="1093839" y="310876"/>
                    <a:pt x="877567" y="369332"/>
                  </a:cubicBezTo>
                  <a:cubicBezTo>
                    <a:pt x="661296" y="427788"/>
                    <a:pt x="352614" y="288821"/>
                    <a:pt x="0" y="369332"/>
                  </a:cubicBezTo>
                  <a:cubicBezTo>
                    <a:pt x="-252" y="213039"/>
                    <a:pt x="24723" y="13056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['ACC', 'MGT', 'FIN', 'MKT', 'ISBA']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69C3CA-D963-4040-A39E-24E26D5CACD7}"/>
                </a:ext>
              </a:extLst>
            </p:cNvPr>
            <p:cNvSpPr/>
            <p:nvPr/>
          </p:nvSpPr>
          <p:spPr>
            <a:xfrm>
              <a:off x="5518277" y="5112435"/>
              <a:ext cx="4743606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['ISBA', 'MKT', 'FIN', 'MGT', 'ACC']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813977-4E83-475B-891F-58F9BE41FA4C}"/>
                </a:ext>
              </a:extLst>
            </p:cNvPr>
            <p:cNvSpPr/>
            <p:nvPr/>
          </p:nvSpPr>
          <p:spPr>
            <a:xfrm>
              <a:off x="596498" y="5133458"/>
              <a:ext cx="4531360" cy="13234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2000" dirty="0"/>
                <a:t> = ['ISBA', 'MKT', 'FIN', 'MGT', 'ACC']</a:t>
              </a:r>
            </a:p>
            <a:p>
              <a:endParaRPr lang="en-US" sz="2000" dirty="0"/>
            </a:p>
            <a:p>
              <a:r>
                <a:rPr lang="en-US" sz="2000" b="1" dirty="0"/>
                <a:t>#Reverse order</a:t>
              </a:r>
            </a:p>
            <a:p>
              <a:r>
                <a:rPr lang="en-US" sz="2000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2000" dirty="0" err="1"/>
                <a:t>.</a:t>
              </a:r>
              <a:r>
                <a:rPr lang="en-US" sz="2000" b="1" dirty="0" err="1">
                  <a:solidFill>
                    <a:srgbClr val="AC8300"/>
                  </a:solidFill>
                </a:rPr>
                <a:t>reverse</a:t>
              </a:r>
              <a:r>
                <a:rPr lang="en-US" sz="2000" dirty="0"/>
                <a:t>()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4C5D7-2169-4223-A52F-5A925DF89412}"/>
              </a:ext>
            </a:extLst>
          </p:cNvPr>
          <p:cNvSpPr/>
          <p:nvPr/>
        </p:nvSpPr>
        <p:spPr>
          <a:xfrm>
            <a:off x="5518277" y="2412938"/>
            <a:ext cx="4743606" cy="369332"/>
          </a:xfrm>
          <a:custGeom>
            <a:avLst/>
            <a:gdLst>
              <a:gd name="connsiteX0" fmla="*/ 0 w 4743606"/>
              <a:gd name="connsiteY0" fmla="*/ 0 h 369332"/>
              <a:gd name="connsiteX1" fmla="*/ 592951 w 4743606"/>
              <a:gd name="connsiteY1" fmla="*/ 0 h 369332"/>
              <a:gd name="connsiteX2" fmla="*/ 1138465 w 4743606"/>
              <a:gd name="connsiteY2" fmla="*/ 0 h 369332"/>
              <a:gd name="connsiteX3" fmla="*/ 1826288 w 4743606"/>
              <a:gd name="connsiteY3" fmla="*/ 0 h 369332"/>
              <a:gd name="connsiteX4" fmla="*/ 2371803 w 4743606"/>
              <a:gd name="connsiteY4" fmla="*/ 0 h 369332"/>
              <a:gd name="connsiteX5" fmla="*/ 2869882 w 4743606"/>
              <a:gd name="connsiteY5" fmla="*/ 0 h 369332"/>
              <a:gd name="connsiteX6" fmla="*/ 3367960 w 4743606"/>
              <a:gd name="connsiteY6" fmla="*/ 0 h 369332"/>
              <a:gd name="connsiteX7" fmla="*/ 3866039 w 4743606"/>
              <a:gd name="connsiteY7" fmla="*/ 0 h 369332"/>
              <a:gd name="connsiteX8" fmla="*/ 4743606 w 4743606"/>
              <a:gd name="connsiteY8" fmla="*/ 0 h 369332"/>
              <a:gd name="connsiteX9" fmla="*/ 4743606 w 4743606"/>
              <a:gd name="connsiteY9" fmla="*/ 369332 h 369332"/>
              <a:gd name="connsiteX10" fmla="*/ 4055783 w 4743606"/>
              <a:gd name="connsiteY10" fmla="*/ 369332 h 369332"/>
              <a:gd name="connsiteX11" fmla="*/ 3557705 w 4743606"/>
              <a:gd name="connsiteY11" fmla="*/ 369332 h 369332"/>
              <a:gd name="connsiteX12" fmla="*/ 3012190 w 4743606"/>
              <a:gd name="connsiteY12" fmla="*/ 369332 h 369332"/>
              <a:gd name="connsiteX13" fmla="*/ 2466675 w 4743606"/>
              <a:gd name="connsiteY13" fmla="*/ 369332 h 369332"/>
              <a:gd name="connsiteX14" fmla="*/ 1968596 w 4743606"/>
              <a:gd name="connsiteY14" fmla="*/ 369332 h 369332"/>
              <a:gd name="connsiteX15" fmla="*/ 1280774 w 4743606"/>
              <a:gd name="connsiteY15" fmla="*/ 369332 h 369332"/>
              <a:gd name="connsiteX16" fmla="*/ 687823 w 4743606"/>
              <a:gd name="connsiteY16" fmla="*/ 369332 h 369332"/>
              <a:gd name="connsiteX17" fmla="*/ 0 w 4743606"/>
              <a:gd name="connsiteY17" fmla="*/ 369332 h 369332"/>
              <a:gd name="connsiteX18" fmla="*/ 0 w 4743606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43606" h="369332" fill="none" extrusionOk="0">
                <a:moveTo>
                  <a:pt x="0" y="0"/>
                </a:moveTo>
                <a:cubicBezTo>
                  <a:pt x="287153" y="-54880"/>
                  <a:pt x="389215" y="37764"/>
                  <a:pt x="592951" y="0"/>
                </a:cubicBezTo>
                <a:cubicBezTo>
                  <a:pt x="796687" y="-37764"/>
                  <a:pt x="900757" y="46254"/>
                  <a:pt x="1138465" y="0"/>
                </a:cubicBezTo>
                <a:cubicBezTo>
                  <a:pt x="1376173" y="-46254"/>
                  <a:pt x="1559062" y="60244"/>
                  <a:pt x="1826288" y="0"/>
                </a:cubicBezTo>
                <a:cubicBezTo>
                  <a:pt x="2093514" y="-60244"/>
                  <a:pt x="2124959" y="6998"/>
                  <a:pt x="2371803" y="0"/>
                </a:cubicBezTo>
                <a:cubicBezTo>
                  <a:pt x="2618647" y="-6998"/>
                  <a:pt x="2639346" y="57731"/>
                  <a:pt x="2869882" y="0"/>
                </a:cubicBezTo>
                <a:cubicBezTo>
                  <a:pt x="3100418" y="-57731"/>
                  <a:pt x="3221764" y="10650"/>
                  <a:pt x="3367960" y="0"/>
                </a:cubicBezTo>
                <a:cubicBezTo>
                  <a:pt x="3514156" y="-10650"/>
                  <a:pt x="3678955" y="7463"/>
                  <a:pt x="3866039" y="0"/>
                </a:cubicBezTo>
                <a:cubicBezTo>
                  <a:pt x="4053123" y="-7463"/>
                  <a:pt x="4361990" y="40059"/>
                  <a:pt x="4743606" y="0"/>
                </a:cubicBezTo>
                <a:cubicBezTo>
                  <a:pt x="4763837" y="82142"/>
                  <a:pt x="4713185" y="254678"/>
                  <a:pt x="4743606" y="369332"/>
                </a:cubicBezTo>
                <a:cubicBezTo>
                  <a:pt x="4539734" y="408221"/>
                  <a:pt x="4306294" y="355128"/>
                  <a:pt x="4055783" y="369332"/>
                </a:cubicBezTo>
                <a:cubicBezTo>
                  <a:pt x="3805272" y="383536"/>
                  <a:pt x="3774699" y="333627"/>
                  <a:pt x="3557705" y="369332"/>
                </a:cubicBezTo>
                <a:cubicBezTo>
                  <a:pt x="3340711" y="405037"/>
                  <a:pt x="3244639" y="330713"/>
                  <a:pt x="3012190" y="369332"/>
                </a:cubicBezTo>
                <a:cubicBezTo>
                  <a:pt x="2779741" y="407951"/>
                  <a:pt x="2590642" y="356204"/>
                  <a:pt x="2466675" y="369332"/>
                </a:cubicBezTo>
                <a:cubicBezTo>
                  <a:pt x="2342709" y="382460"/>
                  <a:pt x="2130102" y="337471"/>
                  <a:pt x="1968596" y="369332"/>
                </a:cubicBezTo>
                <a:cubicBezTo>
                  <a:pt x="1807090" y="401193"/>
                  <a:pt x="1427870" y="292518"/>
                  <a:pt x="1280774" y="369332"/>
                </a:cubicBezTo>
                <a:cubicBezTo>
                  <a:pt x="1133678" y="446146"/>
                  <a:pt x="852370" y="356828"/>
                  <a:pt x="687823" y="369332"/>
                </a:cubicBezTo>
                <a:cubicBezTo>
                  <a:pt x="523276" y="381836"/>
                  <a:pt x="309831" y="341959"/>
                  <a:pt x="0" y="369332"/>
                </a:cubicBezTo>
                <a:cubicBezTo>
                  <a:pt x="-18999" y="237894"/>
                  <a:pt x="35855" y="166281"/>
                  <a:pt x="0" y="0"/>
                </a:cubicBezTo>
                <a:close/>
              </a:path>
              <a:path w="4743606" h="369332" stroke="0" extrusionOk="0">
                <a:moveTo>
                  <a:pt x="0" y="0"/>
                </a:moveTo>
                <a:cubicBezTo>
                  <a:pt x="251063" y="-24326"/>
                  <a:pt x="527700" y="42914"/>
                  <a:pt x="687823" y="0"/>
                </a:cubicBezTo>
                <a:cubicBezTo>
                  <a:pt x="847946" y="-42914"/>
                  <a:pt x="1184190" y="23866"/>
                  <a:pt x="1375646" y="0"/>
                </a:cubicBezTo>
                <a:cubicBezTo>
                  <a:pt x="1567102" y="-23866"/>
                  <a:pt x="1733347" y="5427"/>
                  <a:pt x="1921160" y="0"/>
                </a:cubicBezTo>
                <a:cubicBezTo>
                  <a:pt x="2108973" y="-5427"/>
                  <a:pt x="2209317" y="53361"/>
                  <a:pt x="2466675" y="0"/>
                </a:cubicBezTo>
                <a:cubicBezTo>
                  <a:pt x="2724034" y="-53361"/>
                  <a:pt x="2817884" y="55427"/>
                  <a:pt x="3012190" y="0"/>
                </a:cubicBezTo>
                <a:cubicBezTo>
                  <a:pt x="3206496" y="-55427"/>
                  <a:pt x="3480236" y="24126"/>
                  <a:pt x="3605141" y="0"/>
                </a:cubicBezTo>
                <a:cubicBezTo>
                  <a:pt x="3730046" y="-24126"/>
                  <a:pt x="3995690" y="33885"/>
                  <a:pt x="4198091" y="0"/>
                </a:cubicBezTo>
                <a:cubicBezTo>
                  <a:pt x="4400492" y="-33885"/>
                  <a:pt x="4510262" y="14411"/>
                  <a:pt x="4743606" y="0"/>
                </a:cubicBezTo>
                <a:cubicBezTo>
                  <a:pt x="4751142" y="102087"/>
                  <a:pt x="4725675" y="262258"/>
                  <a:pt x="4743606" y="369332"/>
                </a:cubicBezTo>
                <a:cubicBezTo>
                  <a:pt x="4615325" y="378329"/>
                  <a:pt x="4269871" y="340094"/>
                  <a:pt x="4150655" y="369332"/>
                </a:cubicBezTo>
                <a:cubicBezTo>
                  <a:pt x="4031439" y="398570"/>
                  <a:pt x="3617947" y="367744"/>
                  <a:pt x="3462832" y="369332"/>
                </a:cubicBezTo>
                <a:cubicBezTo>
                  <a:pt x="3307717" y="370920"/>
                  <a:pt x="2926447" y="360270"/>
                  <a:pt x="2775010" y="369332"/>
                </a:cubicBezTo>
                <a:cubicBezTo>
                  <a:pt x="2623573" y="378394"/>
                  <a:pt x="2518919" y="344454"/>
                  <a:pt x="2324367" y="369332"/>
                </a:cubicBezTo>
                <a:cubicBezTo>
                  <a:pt x="2129815" y="394210"/>
                  <a:pt x="1968263" y="367600"/>
                  <a:pt x="1873724" y="369332"/>
                </a:cubicBezTo>
                <a:cubicBezTo>
                  <a:pt x="1779185" y="371064"/>
                  <a:pt x="1629608" y="318850"/>
                  <a:pt x="1423082" y="369332"/>
                </a:cubicBezTo>
                <a:cubicBezTo>
                  <a:pt x="1216556" y="419814"/>
                  <a:pt x="1093839" y="310876"/>
                  <a:pt x="877567" y="369332"/>
                </a:cubicBezTo>
                <a:cubicBezTo>
                  <a:pt x="661296" y="427788"/>
                  <a:pt x="352614" y="288821"/>
                  <a:pt x="0" y="369332"/>
                </a:cubicBezTo>
                <a:cubicBezTo>
                  <a:pt x="-252" y="213039"/>
                  <a:pt x="24723" y="13056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634157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['ACC', 'FIN', 'ISBA', 'MGT', 'MKT']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2B2A3-150E-4596-A36F-2729E81AE5C6}"/>
              </a:ext>
            </a:extLst>
          </p:cNvPr>
          <p:cNvSpPr/>
          <p:nvPr/>
        </p:nvSpPr>
        <p:spPr>
          <a:xfrm>
            <a:off x="5518277" y="3323060"/>
            <a:ext cx="4743606" cy="369332"/>
          </a:xfrm>
          <a:custGeom>
            <a:avLst/>
            <a:gdLst>
              <a:gd name="connsiteX0" fmla="*/ 0 w 4743606"/>
              <a:gd name="connsiteY0" fmla="*/ 0 h 369332"/>
              <a:gd name="connsiteX1" fmla="*/ 592951 w 4743606"/>
              <a:gd name="connsiteY1" fmla="*/ 0 h 369332"/>
              <a:gd name="connsiteX2" fmla="*/ 1138465 w 4743606"/>
              <a:gd name="connsiteY2" fmla="*/ 0 h 369332"/>
              <a:gd name="connsiteX3" fmla="*/ 1826288 w 4743606"/>
              <a:gd name="connsiteY3" fmla="*/ 0 h 369332"/>
              <a:gd name="connsiteX4" fmla="*/ 2371803 w 4743606"/>
              <a:gd name="connsiteY4" fmla="*/ 0 h 369332"/>
              <a:gd name="connsiteX5" fmla="*/ 2869882 w 4743606"/>
              <a:gd name="connsiteY5" fmla="*/ 0 h 369332"/>
              <a:gd name="connsiteX6" fmla="*/ 3367960 w 4743606"/>
              <a:gd name="connsiteY6" fmla="*/ 0 h 369332"/>
              <a:gd name="connsiteX7" fmla="*/ 3866039 w 4743606"/>
              <a:gd name="connsiteY7" fmla="*/ 0 h 369332"/>
              <a:gd name="connsiteX8" fmla="*/ 4743606 w 4743606"/>
              <a:gd name="connsiteY8" fmla="*/ 0 h 369332"/>
              <a:gd name="connsiteX9" fmla="*/ 4743606 w 4743606"/>
              <a:gd name="connsiteY9" fmla="*/ 369332 h 369332"/>
              <a:gd name="connsiteX10" fmla="*/ 4055783 w 4743606"/>
              <a:gd name="connsiteY10" fmla="*/ 369332 h 369332"/>
              <a:gd name="connsiteX11" fmla="*/ 3557705 w 4743606"/>
              <a:gd name="connsiteY11" fmla="*/ 369332 h 369332"/>
              <a:gd name="connsiteX12" fmla="*/ 3012190 w 4743606"/>
              <a:gd name="connsiteY12" fmla="*/ 369332 h 369332"/>
              <a:gd name="connsiteX13" fmla="*/ 2466675 w 4743606"/>
              <a:gd name="connsiteY13" fmla="*/ 369332 h 369332"/>
              <a:gd name="connsiteX14" fmla="*/ 1968596 w 4743606"/>
              <a:gd name="connsiteY14" fmla="*/ 369332 h 369332"/>
              <a:gd name="connsiteX15" fmla="*/ 1280774 w 4743606"/>
              <a:gd name="connsiteY15" fmla="*/ 369332 h 369332"/>
              <a:gd name="connsiteX16" fmla="*/ 687823 w 4743606"/>
              <a:gd name="connsiteY16" fmla="*/ 369332 h 369332"/>
              <a:gd name="connsiteX17" fmla="*/ 0 w 4743606"/>
              <a:gd name="connsiteY17" fmla="*/ 369332 h 369332"/>
              <a:gd name="connsiteX18" fmla="*/ 0 w 4743606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43606" h="369332" fill="none" extrusionOk="0">
                <a:moveTo>
                  <a:pt x="0" y="0"/>
                </a:moveTo>
                <a:cubicBezTo>
                  <a:pt x="287153" y="-54880"/>
                  <a:pt x="389215" y="37764"/>
                  <a:pt x="592951" y="0"/>
                </a:cubicBezTo>
                <a:cubicBezTo>
                  <a:pt x="796687" y="-37764"/>
                  <a:pt x="900757" y="46254"/>
                  <a:pt x="1138465" y="0"/>
                </a:cubicBezTo>
                <a:cubicBezTo>
                  <a:pt x="1376173" y="-46254"/>
                  <a:pt x="1559062" y="60244"/>
                  <a:pt x="1826288" y="0"/>
                </a:cubicBezTo>
                <a:cubicBezTo>
                  <a:pt x="2093514" y="-60244"/>
                  <a:pt x="2124959" y="6998"/>
                  <a:pt x="2371803" y="0"/>
                </a:cubicBezTo>
                <a:cubicBezTo>
                  <a:pt x="2618647" y="-6998"/>
                  <a:pt x="2639346" y="57731"/>
                  <a:pt x="2869882" y="0"/>
                </a:cubicBezTo>
                <a:cubicBezTo>
                  <a:pt x="3100418" y="-57731"/>
                  <a:pt x="3221764" y="10650"/>
                  <a:pt x="3367960" y="0"/>
                </a:cubicBezTo>
                <a:cubicBezTo>
                  <a:pt x="3514156" y="-10650"/>
                  <a:pt x="3678955" y="7463"/>
                  <a:pt x="3866039" y="0"/>
                </a:cubicBezTo>
                <a:cubicBezTo>
                  <a:pt x="4053123" y="-7463"/>
                  <a:pt x="4361990" y="40059"/>
                  <a:pt x="4743606" y="0"/>
                </a:cubicBezTo>
                <a:cubicBezTo>
                  <a:pt x="4763837" y="82142"/>
                  <a:pt x="4713185" y="254678"/>
                  <a:pt x="4743606" y="369332"/>
                </a:cubicBezTo>
                <a:cubicBezTo>
                  <a:pt x="4539734" y="408221"/>
                  <a:pt x="4306294" y="355128"/>
                  <a:pt x="4055783" y="369332"/>
                </a:cubicBezTo>
                <a:cubicBezTo>
                  <a:pt x="3805272" y="383536"/>
                  <a:pt x="3774699" y="333627"/>
                  <a:pt x="3557705" y="369332"/>
                </a:cubicBezTo>
                <a:cubicBezTo>
                  <a:pt x="3340711" y="405037"/>
                  <a:pt x="3244639" y="330713"/>
                  <a:pt x="3012190" y="369332"/>
                </a:cubicBezTo>
                <a:cubicBezTo>
                  <a:pt x="2779741" y="407951"/>
                  <a:pt x="2590642" y="356204"/>
                  <a:pt x="2466675" y="369332"/>
                </a:cubicBezTo>
                <a:cubicBezTo>
                  <a:pt x="2342709" y="382460"/>
                  <a:pt x="2130102" y="337471"/>
                  <a:pt x="1968596" y="369332"/>
                </a:cubicBezTo>
                <a:cubicBezTo>
                  <a:pt x="1807090" y="401193"/>
                  <a:pt x="1427870" y="292518"/>
                  <a:pt x="1280774" y="369332"/>
                </a:cubicBezTo>
                <a:cubicBezTo>
                  <a:pt x="1133678" y="446146"/>
                  <a:pt x="852370" y="356828"/>
                  <a:pt x="687823" y="369332"/>
                </a:cubicBezTo>
                <a:cubicBezTo>
                  <a:pt x="523276" y="381836"/>
                  <a:pt x="309831" y="341959"/>
                  <a:pt x="0" y="369332"/>
                </a:cubicBezTo>
                <a:cubicBezTo>
                  <a:pt x="-18999" y="237894"/>
                  <a:pt x="35855" y="166281"/>
                  <a:pt x="0" y="0"/>
                </a:cubicBezTo>
                <a:close/>
              </a:path>
              <a:path w="4743606" h="369332" stroke="0" extrusionOk="0">
                <a:moveTo>
                  <a:pt x="0" y="0"/>
                </a:moveTo>
                <a:cubicBezTo>
                  <a:pt x="251063" y="-24326"/>
                  <a:pt x="527700" y="42914"/>
                  <a:pt x="687823" y="0"/>
                </a:cubicBezTo>
                <a:cubicBezTo>
                  <a:pt x="847946" y="-42914"/>
                  <a:pt x="1184190" y="23866"/>
                  <a:pt x="1375646" y="0"/>
                </a:cubicBezTo>
                <a:cubicBezTo>
                  <a:pt x="1567102" y="-23866"/>
                  <a:pt x="1733347" y="5427"/>
                  <a:pt x="1921160" y="0"/>
                </a:cubicBezTo>
                <a:cubicBezTo>
                  <a:pt x="2108973" y="-5427"/>
                  <a:pt x="2209317" y="53361"/>
                  <a:pt x="2466675" y="0"/>
                </a:cubicBezTo>
                <a:cubicBezTo>
                  <a:pt x="2724034" y="-53361"/>
                  <a:pt x="2817884" y="55427"/>
                  <a:pt x="3012190" y="0"/>
                </a:cubicBezTo>
                <a:cubicBezTo>
                  <a:pt x="3206496" y="-55427"/>
                  <a:pt x="3480236" y="24126"/>
                  <a:pt x="3605141" y="0"/>
                </a:cubicBezTo>
                <a:cubicBezTo>
                  <a:pt x="3730046" y="-24126"/>
                  <a:pt x="3995690" y="33885"/>
                  <a:pt x="4198091" y="0"/>
                </a:cubicBezTo>
                <a:cubicBezTo>
                  <a:pt x="4400492" y="-33885"/>
                  <a:pt x="4510262" y="14411"/>
                  <a:pt x="4743606" y="0"/>
                </a:cubicBezTo>
                <a:cubicBezTo>
                  <a:pt x="4751142" y="102087"/>
                  <a:pt x="4725675" y="262258"/>
                  <a:pt x="4743606" y="369332"/>
                </a:cubicBezTo>
                <a:cubicBezTo>
                  <a:pt x="4615325" y="378329"/>
                  <a:pt x="4269871" y="340094"/>
                  <a:pt x="4150655" y="369332"/>
                </a:cubicBezTo>
                <a:cubicBezTo>
                  <a:pt x="4031439" y="398570"/>
                  <a:pt x="3617947" y="367744"/>
                  <a:pt x="3462832" y="369332"/>
                </a:cubicBezTo>
                <a:cubicBezTo>
                  <a:pt x="3307717" y="370920"/>
                  <a:pt x="2926447" y="360270"/>
                  <a:pt x="2775010" y="369332"/>
                </a:cubicBezTo>
                <a:cubicBezTo>
                  <a:pt x="2623573" y="378394"/>
                  <a:pt x="2518919" y="344454"/>
                  <a:pt x="2324367" y="369332"/>
                </a:cubicBezTo>
                <a:cubicBezTo>
                  <a:pt x="2129815" y="394210"/>
                  <a:pt x="1968263" y="367600"/>
                  <a:pt x="1873724" y="369332"/>
                </a:cubicBezTo>
                <a:cubicBezTo>
                  <a:pt x="1779185" y="371064"/>
                  <a:pt x="1629608" y="318850"/>
                  <a:pt x="1423082" y="369332"/>
                </a:cubicBezTo>
                <a:cubicBezTo>
                  <a:pt x="1216556" y="419814"/>
                  <a:pt x="1093839" y="310876"/>
                  <a:pt x="877567" y="369332"/>
                </a:cubicBezTo>
                <a:cubicBezTo>
                  <a:pt x="661296" y="427788"/>
                  <a:pt x="352614" y="288821"/>
                  <a:pt x="0" y="369332"/>
                </a:cubicBezTo>
                <a:cubicBezTo>
                  <a:pt x="-252" y="213039"/>
                  <a:pt x="24723" y="13056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634157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['MKT', 'MGT', 'ISBA', 'FIN', 'ACC']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6EC79-D076-4A43-B654-F2C987C3F3E2}"/>
              </a:ext>
            </a:extLst>
          </p:cNvPr>
          <p:cNvSpPr/>
          <p:nvPr/>
        </p:nvSpPr>
        <p:spPr>
          <a:xfrm>
            <a:off x="5518277" y="1528495"/>
            <a:ext cx="4743606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['ISBA', 'MKT', 'FIN', 'MGT', 'ACC']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802BDC-741F-41C3-9DDE-2F256552BB6C}"/>
              </a:ext>
            </a:extLst>
          </p:cNvPr>
          <p:cNvSpPr/>
          <p:nvPr/>
        </p:nvSpPr>
        <p:spPr>
          <a:xfrm>
            <a:off x="596498" y="1513255"/>
            <a:ext cx="4531360" cy="2246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sz="2000" dirty="0"/>
              <a:t> = ['ISBA', 'MKT', 'FIN', 'MGT', 'ACC']</a:t>
            </a:r>
          </a:p>
          <a:p>
            <a:endParaRPr lang="en-US" sz="2000" dirty="0"/>
          </a:p>
          <a:p>
            <a:r>
              <a:rPr lang="en-US" sz="2000" b="1" dirty="0"/>
              <a:t>#Sort ascending</a:t>
            </a:r>
          </a:p>
          <a:p>
            <a:r>
              <a:rPr lang="en-US" sz="2000" b="1" dirty="0" err="1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AC8300"/>
                </a:solidFill>
              </a:rPr>
              <a:t>sort</a:t>
            </a:r>
            <a:r>
              <a:rPr lang="en-US" sz="2000" dirty="0"/>
              <a:t>()  </a:t>
            </a:r>
          </a:p>
          <a:p>
            <a:endParaRPr lang="en-US" sz="2000" dirty="0"/>
          </a:p>
          <a:p>
            <a:r>
              <a:rPr lang="en-US" sz="2000" b="1" dirty="0"/>
              <a:t>#Sort descending</a:t>
            </a:r>
          </a:p>
          <a:p>
            <a:r>
              <a:rPr lang="en-US" sz="2000" b="1" dirty="0" err="1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reverse=True</a:t>
            </a:r>
            <a:r>
              <a:rPr lang="en-US" sz="2000" dirty="0"/>
              <a:t>)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F4789-81AC-4457-9EED-9227F92D5D5E}"/>
              </a:ext>
            </a:extLst>
          </p:cNvPr>
          <p:cNvSpPr/>
          <p:nvPr/>
        </p:nvSpPr>
        <p:spPr>
          <a:xfrm>
            <a:off x="278998" y="4542599"/>
            <a:ext cx="5348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reverse() </a:t>
            </a:r>
            <a:r>
              <a:rPr lang="en-US" sz="2000" i="1" dirty="0"/>
              <a:t>– reverses the elements of a list </a:t>
            </a:r>
            <a:r>
              <a:rPr lang="en-US" sz="2000" i="1" dirty="0">
                <a:solidFill>
                  <a:srgbClr val="C00000"/>
                </a:solidFill>
              </a:rPr>
              <a:t>in place 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8ED1F-E4C9-4707-9DA4-04CD0FABA413}"/>
              </a:ext>
            </a:extLst>
          </p:cNvPr>
          <p:cNvSpPr/>
          <p:nvPr/>
        </p:nvSpPr>
        <p:spPr>
          <a:xfrm>
            <a:off x="278998" y="981194"/>
            <a:ext cx="6962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sort() </a:t>
            </a:r>
            <a:r>
              <a:rPr lang="en-US" sz="2000" i="1" dirty="0"/>
              <a:t>– sorts the list </a:t>
            </a:r>
            <a:r>
              <a:rPr lang="en-US" sz="2000" i="1" dirty="0">
                <a:solidFill>
                  <a:srgbClr val="C00000"/>
                </a:solidFill>
              </a:rPr>
              <a:t>in place </a:t>
            </a:r>
            <a:r>
              <a:rPr lang="en-US" sz="2000" i="1" dirty="0"/>
              <a:t>in either ascending/descending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C2FD6-0D52-497E-B6C6-413902C75546}"/>
              </a:ext>
            </a:extLst>
          </p:cNvPr>
          <p:cNvSpPr txBox="1"/>
          <p:nvPr/>
        </p:nvSpPr>
        <p:spPr>
          <a:xfrm>
            <a:off x="7823200" y="4175760"/>
            <a:ext cx="392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Both methods works with numbers too!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4F0BD-6C99-4FD7-82F4-41830151F8E4}"/>
              </a:ext>
            </a:extLst>
          </p:cNvPr>
          <p:cNvSpPr txBox="1"/>
          <p:nvPr/>
        </p:nvSpPr>
        <p:spPr>
          <a:xfrm>
            <a:off x="568960" y="3749040"/>
            <a:ext cx="453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We will cover the </a:t>
            </a:r>
            <a:r>
              <a:rPr lang="en-US" sz="1400" b="1" dirty="0">
                <a:solidFill>
                  <a:srgbClr val="C00000"/>
                </a:solidFill>
              </a:rPr>
              <a:t>sorted() </a:t>
            </a:r>
            <a:r>
              <a:rPr lang="en-US" sz="1400" dirty="0">
                <a:solidFill>
                  <a:srgbClr val="C00000"/>
                </a:solidFill>
              </a:rPr>
              <a:t>function later with “Advanced Sorting” which doesn’t change our original list.</a:t>
            </a:r>
          </a:p>
        </p:txBody>
      </p:sp>
    </p:spTree>
    <p:extLst>
      <p:ext uri="{BB962C8B-B14F-4D97-AF65-F5344CB8AC3E}">
        <p14:creationId xmlns:p14="http://schemas.microsoft.com/office/powerpoint/2010/main" val="29789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E766154-8488-4AD8-A479-26923C472591}"/>
              </a:ext>
            </a:extLst>
          </p:cNvPr>
          <p:cNvSpPr/>
          <p:nvPr/>
        </p:nvSpPr>
        <p:spPr>
          <a:xfrm>
            <a:off x="126598" y="3815834"/>
            <a:ext cx="4841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copy() </a:t>
            </a:r>
            <a:r>
              <a:rPr lang="en-US" sz="2000" i="1" dirty="0"/>
              <a:t>– create a new list w/ the same values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68646-3D28-4DAF-91C2-50C85244078B}"/>
              </a:ext>
            </a:extLst>
          </p:cNvPr>
          <p:cNvSpPr/>
          <p:nvPr/>
        </p:nvSpPr>
        <p:spPr>
          <a:xfrm>
            <a:off x="126598" y="1641594"/>
            <a:ext cx="2282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Warning: </a:t>
            </a:r>
            <a:r>
              <a:rPr lang="en-US" sz="2000" i="1" dirty="0"/>
              <a:t>same list!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a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2CBC6-2A6E-4DD8-A694-EA90F46D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002D57-C5B4-4163-9F61-8C59A78C80AD}"/>
              </a:ext>
            </a:extLst>
          </p:cNvPr>
          <p:cNvGrpSpPr/>
          <p:nvPr/>
        </p:nvGrpSpPr>
        <p:grpSpPr>
          <a:xfrm>
            <a:off x="706387" y="2043467"/>
            <a:ext cx="10668187" cy="1508105"/>
            <a:chOff x="706387" y="2043467"/>
            <a:chExt cx="10668187" cy="15081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9D141F-39B0-4880-9F80-AC38C8C58FEB}"/>
                </a:ext>
              </a:extLst>
            </p:cNvPr>
            <p:cNvSpPr/>
            <p:nvPr/>
          </p:nvSpPr>
          <p:spPr>
            <a:xfrm>
              <a:off x="4906137" y="2598358"/>
              <a:ext cx="6468437" cy="584775"/>
            </a:xfrm>
            <a:custGeom>
              <a:avLst/>
              <a:gdLst>
                <a:gd name="connsiteX0" fmla="*/ 0 w 6468437"/>
                <a:gd name="connsiteY0" fmla="*/ 0 h 584775"/>
                <a:gd name="connsiteX1" fmla="*/ 717408 w 6468437"/>
                <a:gd name="connsiteY1" fmla="*/ 0 h 584775"/>
                <a:gd name="connsiteX2" fmla="*/ 1240764 w 6468437"/>
                <a:gd name="connsiteY2" fmla="*/ 0 h 584775"/>
                <a:gd name="connsiteX3" fmla="*/ 1958172 w 6468437"/>
                <a:gd name="connsiteY3" fmla="*/ 0 h 584775"/>
                <a:gd name="connsiteX4" fmla="*/ 2675581 w 6468437"/>
                <a:gd name="connsiteY4" fmla="*/ 0 h 584775"/>
                <a:gd name="connsiteX5" fmla="*/ 3134252 w 6468437"/>
                <a:gd name="connsiteY5" fmla="*/ 0 h 584775"/>
                <a:gd name="connsiteX6" fmla="*/ 3851660 w 6468437"/>
                <a:gd name="connsiteY6" fmla="*/ 0 h 584775"/>
                <a:gd name="connsiteX7" fmla="*/ 4375016 w 6468437"/>
                <a:gd name="connsiteY7" fmla="*/ 0 h 584775"/>
                <a:gd name="connsiteX8" fmla="*/ 4833687 w 6468437"/>
                <a:gd name="connsiteY8" fmla="*/ 0 h 584775"/>
                <a:gd name="connsiteX9" fmla="*/ 5551095 w 6468437"/>
                <a:gd name="connsiteY9" fmla="*/ 0 h 584775"/>
                <a:gd name="connsiteX10" fmla="*/ 6468437 w 6468437"/>
                <a:gd name="connsiteY10" fmla="*/ 0 h 584775"/>
                <a:gd name="connsiteX11" fmla="*/ 6468437 w 6468437"/>
                <a:gd name="connsiteY11" fmla="*/ 584775 h 584775"/>
                <a:gd name="connsiteX12" fmla="*/ 6074450 w 6468437"/>
                <a:gd name="connsiteY12" fmla="*/ 584775 h 584775"/>
                <a:gd name="connsiteX13" fmla="*/ 5357042 w 6468437"/>
                <a:gd name="connsiteY13" fmla="*/ 584775 h 584775"/>
                <a:gd name="connsiteX14" fmla="*/ 4769002 w 6468437"/>
                <a:gd name="connsiteY14" fmla="*/ 584775 h 584775"/>
                <a:gd name="connsiteX15" fmla="*/ 4310331 w 6468437"/>
                <a:gd name="connsiteY15" fmla="*/ 584775 h 584775"/>
                <a:gd name="connsiteX16" fmla="*/ 3786976 w 6468437"/>
                <a:gd name="connsiteY16" fmla="*/ 584775 h 584775"/>
                <a:gd name="connsiteX17" fmla="*/ 3392989 w 6468437"/>
                <a:gd name="connsiteY17" fmla="*/ 584775 h 584775"/>
                <a:gd name="connsiteX18" fmla="*/ 2999003 w 6468437"/>
                <a:gd name="connsiteY18" fmla="*/ 584775 h 584775"/>
                <a:gd name="connsiteX19" fmla="*/ 2346279 w 6468437"/>
                <a:gd name="connsiteY19" fmla="*/ 584775 h 584775"/>
                <a:gd name="connsiteX20" fmla="*/ 1952292 w 6468437"/>
                <a:gd name="connsiteY20" fmla="*/ 584775 h 584775"/>
                <a:gd name="connsiteX21" fmla="*/ 1493621 w 6468437"/>
                <a:gd name="connsiteY21" fmla="*/ 584775 h 584775"/>
                <a:gd name="connsiteX22" fmla="*/ 1034950 w 6468437"/>
                <a:gd name="connsiteY22" fmla="*/ 584775 h 584775"/>
                <a:gd name="connsiteX23" fmla="*/ 640963 w 6468437"/>
                <a:gd name="connsiteY23" fmla="*/ 584775 h 584775"/>
                <a:gd name="connsiteX24" fmla="*/ 0 w 6468437"/>
                <a:gd name="connsiteY24" fmla="*/ 584775 h 584775"/>
                <a:gd name="connsiteX25" fmla="*/ 0 w 6468437"/>
                <a:gd name="connsiteY25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68437" h="584775" fill="none" extrusionOk="0">
                  <a:moveTo>
                    <a:pt x="0" y="0"/>
                  </a:moveTo>
                  <a:cubicBezTo>
                    <a:pt x="246223" y="-34166"/>
                    <a:pt x="379423" y="65322"/>
                    <a:pt x="717408" y="0"/>
                  </a:cubicBezTo>
                  <a:cubicBezTo>
                    <a:pt x="1055393" y="-65322"/>
                    <a:pt x="1051967" y="48261"/>
                    <a:pt x="1240764" y="0"/>
                  </a:cubicBezTo>
                  <a:cubicBezTo>
                    <a:pt x="1429561" y="-48261"/>
                    <a:pt x="1741746" y="34609"/>
                    <a:pt x="1958172" y="0"/>
                  </a:cubicBezTo>
                  <a:cubicBezTo>
                    <a:pt x="2174598" y="-34609"/>
                    <a:pt x="2459503" y="67456"/>
                    <a:pt x="2675581" y="0"/>
                  </a:cubicBezTo>
                  <a:cubicBezTo>
                    <a:pt x="2891659" y="-67456"/>
                    <a:pt x="2982848" y="21731"/>
                    <a:pt x="3134252" y="0"/>
                  </a:cubicBezTo>
                  <a:cubicBezTo>
                    <a:pt x="3285656" y="-21731"/>
                    <a:pt x="3626567" y="79681"/>
                    <a:pt x="3851660" y="0"/>
                  </a:cubicBezTo>
                  <a:cubicBezTo>
                    <a:pt x="4076753" y="-79681"/>
                    <a:pt x="4226386" y="24049"/>
                    <a:pt x="4375016" y="0"/>
                  </a:cubicBezTo>
                  <a:cubicBezTo>
                    <a:pt x="4523646" y="-24049"/>
                    <a:pt x="4715755" y="30210"/>
                    <a:pt x="4833687" y="0"/>
                  </a:cubicBezTo>
                  <a:cubicBezTo>
                    <a:pt x="4951619" y="-30210"/>
                    <a:pt x="5218757" y="71137"/>
                    <a:pt x="5551095" y="0"/>
                  </a:cubicBezTo>
                  <a:cubicBezTo>
                    <a:pt x="5883433" y="-71137"/>
                    <a:pt x="6198735" y="27981"/>
                    <a:pt x="6468437" y="0"/>
                  </a:cubicBezTo>
                  <a:cubicBezTo>
                    <a:pt x="6530555" y="276723"/>
                    <a:pt x="6458879" y="320294"/>
                    <a:pt x="6468437" y="584775"/>
                  </a:cubicBezTo>
                  <a:cubicBezTo>
                    <a:pt x="6303750" y="599360"/>
                    <a:pt x="6267426" y="551594"/>
                    <a:pt x="6074450" y="584775"/>
                  </a:cubicBezTo>
                  <a:cubicBezTo>
                    <a:pt x="5881474" y="617956"/>
                    <a:pt x="5596621" y="523809"/>
                    <a:pt x="5357042" y="584775"/>
                  </a:cubicBezTo>
                  <a:cubicBezTo>
                    <a:pt x="5117463" y="645741"/>
                    <a:pt x="4987648" y="553248"/>
                    <a:pt x="4769002" y="584775"/>
                  </a:cubicBezTo>
                  <a:cubicBezTo>
                    <a:pt x="4550356" y="616302"/>
                    <a:pt x="4499567" y="546321"/>
                    <a:pt x="4310331" y="584775"/>
                  </a:cubicBezTo>
                  <a:cubicBezTo>
                    <a:pt x="4121095" y="623229"/>
                    <a:pt x="3918551" y="565893"/>
                    <a:pt x="3786976" y="584775"/>
                  </a:cubicBezTo>
                  <a:cubicBezTo>
                    <a:pt x="3655401" y="603657"/>
                    <a:pt x="3479372" y="577403"/>
                    <a:pt x="3392989" y="584775"/>
                  </a:cubicBezTo>
                  <a:cubicBezTo>
                    <a:pt x="3306606" y="592147"/>
                    <a:pt x="3175387" y="559607"/>
                    <a:pt x="2999003" y="584775"/>
                  </a:cubicBezTo>
                  <a:cubicBezTo>
                    <a:pt x="2822619" y="609943"/>
                    <a:pt x="2554683" y="539358"/>
                    <a:pt x="2346279" y="584775"/>
                  </a:cubicBezTo>
                  <a:cubicBezTo>
                    <a:pt x="2137875" y="630192"/>
                    <a:pt x="2055043" y="541385"/>
                    <a:pt x="1952292" y="584775"/>
                  </a:cubicBezTo>
                  <a:cubicBezTo>
                    <a:pt x="1849541" y="628165"/>
                    <a:pt x="1702378" y="554623"/>
                    <a:pt x="1493621" y="584775"/>
                  </a:cubicBezTo>
                  <a:cubicBezTo>
                    <a:pt x="1284864" y="614927"/>
                    <a:pt x="1228489" y="552580"/>
                    <a:pt x="1034950" y="584775"/>
                  </a:cubicBezTo>
                  <a:cubicBezTo>
                    <a:pt x="841411" y="616970"/>
                    <a:pt x="836674" y="554800"/>
                    <a:pt x="640963" y="584775"/>
                  </a:cubicBezTo>
                  <a:cubicBezTo>
                    <a:pt x="445252" y="614750"/>
                    <a:pt x="160803" y="584040"/>
                    <a:pt x="0" y="584775"/>
                  </a:cubicBezTo>
                  <a:cubicBezTo>
                    <a:pt x="-47639" y="406392"/>
                    <a:pt x="16026" y="199726"/>
                    <a:pt x="0" y="0"/>
                  </a:cubicBezTo>
                  <a:close/>
                </a:path>
                <a:path w="6468437" h="584775" stroke="0" extrusionOk="0">
                  <a:moveTo>
                    <a:pt x="0" y="0"/>
                  </a:moveTo>
                  <a:cubicBezTo>
                    <a:pt x="223868" y="-81574"/>
                    <a:pt x="528656" y="12177"/>
                    <a:pt x="717408" y="0"/>
                  </a:cubicBezTo>
                  <a:cubicBezTo>
                    <a:pt x="906160" y="-12177"/>
                    <a:pt x="1123139" y="56483"/>
                    <a:pt x="1434817" y="0"/>
                  </a:cubicBezTo>
                  <a:cubicBezTo>
                    <a:pt x="1746495" y="-56483"/>
                    <a:pt x="1812655" y="3234"/>
                    <a:pt x="1958172" y="0"/>
                  </a:cubicBezTo>
                  <a:cubicBezTo>
                    <a:pt x="2103690" y="-3234"/>
                    <a:pt x="2252208" y="16590"/>
                    <a:pt x="2481528" y="0"/>
                  </a:cubicBezTo>
                  <a:cubicBezTo>
                    <a:pt x="2710848" y="-16590"/>
                    <a:pt x="2881008" y="26945"/>
                    <a:pt x="3004883" y="0"/>
                  </a:cubicBezTo>
                  <a:cubicBezTo>
                    <a:pt x="3128758" y="-26945"/>
                    <a:pt x="3332156" y="38665"/>
                    <a:pt x="3592923" y="0"/>
                  </a:cubicBezTo>
                  <a:cubicBezTo>
                    <a:pt x="3853690" y="-38665"/>
                    <a:pt x="3907987" y="21607"/>
                    <a:pt x="4180962" y="0"/>
                  </a:cubicBezTo>
                  <a:cubicBezTo>
                    <a:pt x="4453937" y="-21607"/>
                    <a:pt x="4584173" y="26047"/>
                    <a:pt x="4704318" y="0"/>
                  </a:cubicBezTo>
                  <a:cubicBezTo>
                    <a:pt x="4824463" y="-26047"/>
                    <a:pt x="5272147" y="15632"/>
                    <a:pt x="5421726" y="0"/>
                  </a:cubicBezTo>
                  <a:cubicBezTo>
                    <a:pt x="5571305" y="-15632"/>
                    <a:pt x="5704436" y="39439"/>
                    <a:pt x="5815713" y="0"/>
                  </a:cubicBezTo>
                  <a:cubicBezTo>
                    <a:pt x="5926990" y="-39439"/>
                    <a:pt x="6176618" y="39540"/>
                    <a:pt x="6468437" y="0"/>
                  </a:cubicBezTo>
                  <a:cubicBezTo>
                    <a:pt x="6524590" y="272514"/>
                    <a:pt x="6437787" y="324730"/>
                    <a:pt x="6468437" y="584775"/>
                  </a:cubicBezTo>
                  <a:cubicBezTo>
                    <a:pt x="6352497" y="592423"/>
                    <a:pt x="6268571" y="558322"/>
                    <a:pt x="6074450" y="584775"/>
                  </a:cubicBezTo>
                  <a:cubicBezTo>
                    <a:pt x="5880329" y="611228"/>
                    <a:pt x="5852914" y="548069"/>
                    <a:pt x="5680464" y="584775"/>
                  </a:cubicBezTo>
                  <a:cubicBezTo>
                    <a:pt x="5508014" y="621481"/>
                    <a:pt x="5425046" y="547140"/>
                    <a:pt x="5286477" y="584775"/>
                  </a:cubicBezTo>
                  <a:cubicBezTo>
                    <a:pt x="5147908" y="622410"/>
                    <a:pt x="5002763" y="584070"/>
                    <a:pt x="4763122" y="584775"/>
                  </a:cubicBezTo>
                  <a:cubicBezTo>
                    <a:pt x="4523481" y="585480"/>
                    <a:pt x="4400958" y="503886"/>
                    <a:pt x="4045713" y="584775"/>
                  </a:cubicBezTo>
                  <a:cubicBezTo>
                    <a:pt x="3690468" y="665664"/>
                    <a:pt x="3636552" y="561879"/>
                    <a:pt x="3457674" y="584775"/>
                  </a:cubicBezTo>
                  <a:cubicBezTo>
                    <a:pt x="3278796" y="607671"/>
                    <a:pt x="3152602" y="552132"/>
                    <a:pt x="3063687" y="584775"/>
                  </a:cubicBezTo>
                  <a:cubicBezTo>
                    <a:pt x="2974772" y="617418"/>
                    <a:pt x="2759263" y="543608"/>
                    <a:pt x="2669700" y="584775"/>
                  </a:cubicBezTo>
                  <a:cubicBezTo>
                    <a:pt x="2580137" y="625942"/>
                    <a:pt x="2352942" y="561500"/>
                    <a:pt x="2146345" y="584775"/>
                  </a:cubicBezTo>
                  <a:cubicBezTo>
                    <a:pt x="1939748" y="608050"/>
                    <a:pt x="1787584" y="553773"/>
                    <a:pt x="1687674" y="584775"/>
                  </a:cubicBezTo>
                  <a:cubicBezTo>
                    <a:pt x="1587764" y="615777"/>
                    <a:pt x="1364590" y="567129"/>
                    <a:pt x="1164319" y="584775"/>
                  </a:cubicBezTo>
                  <a:cubicBezTo>
                    <a:pt x="964049" y="602421"/>
                    <a:pt x="913367" y="573345"/>
                    <a:pt x="770332" y="584775"/>
                  </a:cubicBezTo>
                  <a:cubicBezTo>
                    <a:pt x="627297" y="596205"/>
                    <a:pt x="356671" y="505376"/>
                    <a:pt x="0" y="584775"/>
                  </a:cubicBezTo>
                  <a:cubicBezTo>
                    <a:pt x="-9174" y="387075"/>
                    <a:pt x="19850" y="12884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DEPTS: 3231061928960 ['</a:t>
              </a:r>
              <a:r>
                <a:rPr lang="en-US" sz="1600" dirty="0">
                  <a:highlight>
                    <a:srgbClr val="EFE5F7"/>
                  </a:highlight>
                  <a:latin typeface="Consolas" panose="020B0609020204030204" pitchFamily="49" charset="0"/>
                </a:rPr>
                <a:t>AAA</a:t>
              </a:r>
              <a:r>
                <a:rPr lang="en-US" sz="1600" dirty="0">
                  <a:latin typeface="Consolas" panose="020B0609020204030204" pitchFamily="49" charset="0"/>
                </a:rPr>
                <a:t>', 'MKT', 'FIN', 'MGT', 'ACC’]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a:     3231061928960 ['</a:t>
              </a:r>
              <a:r>
                <a:rPr lang="en-US" sz="1600" dirty="0">
                  <a:highlight>
                    <a:srgbClr val="EFE5F7"/>
                  </a:highlight>
                  <a:latin typeface="Consolas" panose="020B0609020204030204" pitchFamily="49" charset="0"/>
                </a:rPr>
                <a:t>AAA</a:t>
              </a:r>
              <a:r>
                <a:rPr lang="en-US" sz="1600" dirty="0">
                  <a:latin typeface="Consolas" panose="020B0609020204030204" pitchFamily="49" charset="0"/>
                </a:rPr>
                <a:t>', 'MKT', 'FIN', 'MGT', 'ACC']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F2DFA-3FD9-4FBF-8079-97DCE750C1AE}"/>
                </a:ext>
              </a:extLst>
            </p:cNvPr>
            <p:cNvSpPr/>
            <p:nvPr/>
          </p:nvSpPr>
          <p:spPr>
            <a:xfrm>
              <a:off x="706387" y="2043467"/>
              <a:ext cx="3835133" cy="150810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#Same List</a:t>
              </a:r>
            </a:p>
            <a:p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 = 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endParaRPr lang="en-US" sz="2000" b="1" dirty="0">
                <a:solidFill>
                  <a:srgbClr val="C00000"/>
                </a:solidFill>
                <a:highlight>
                  <a:srgbClr val="EFE5F7"/>
                </a:highlight>
              </a:endParaRPr>
            </a:p>
            <a:p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[0] = 'AAA'</a:t>
              </a:r>
            </a:p>
            <a:p>
              <a:r>
                <a:rPr lang="en-US" sz="1800" dirty="0"/>
                <a:t>print('DEPTS:', </a:t>
              </a:r>
              <a:r>
                <a:rPr lang="en-US" sz="1800" b="1" dirty="0"/>
                <a:t>id</a:t>
              </a:r>
              <a:r>
                <a:rPr lang="en-US" sz="1800" dirty="0"/>
                <a:t>(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dirty="0"/>
                <a:t>), 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dirty="0"/>
                <a:t>)</a:t>
              </a:r>
            </a:p>
            <a:p>
              <a:r>
                <a:rPr lang="en-US" sz="1800" dirty="0"/>
                <a:t>print('a:    ', </a:t>
              </a:r>
              <a:r>
                <a:rPr lang="en-US" sz="1800" b="1" dirty="0"/>
                <a:t>id</a:t>
              </a:r>
              <a:r>
                <a:rPr lang="en-US" sz="1800" dirty="0"/>
                <a:t>(</a:t>
              </a:r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), </a:t>
              </a:r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)</a:t>
              </a:r>
              <a:endParaRPr lang="en-US" dirty="0"/>
            </a:p>
          </p:txBody>
        </p:sp>
      </p:grp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54A0637B-2297-4312-9A2B-C08F9F91ED16}"/>
              </a:ext>
            </a:extLst>
          </p:cNvPr>
          <p:cNvSpPr/>
          <p:nvPr/>
        </p:nvSpPr>
        <p:spPr>
          <a:xfrm>
            <a:off x="1717575" y="2392414"/>
            <a:ext cx="236354" cy="236354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59440-DC77-430C-A4D1-C218C0328501}"/>
              </a:ext>
            </a:extLst>
          </p:cNvPr>
          <p:cNvGrpSpPr/>
          <p:nvPr/>
        </p:nvGrpSpPr>
        <p:grpSpPr>
          <a:xfrm>
            <a:off x="706387" y="4199927"/>
            <a:ext cx="10800718" cy="2231352"/>
            <a:chOff x="706387" y="4199927"/>
            <a:chExt cx="10800718" cy="22313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C6A6C5-58D4-4C04-B957-359AF3AA09A4}"/>
                </a:ext>
              </a:extLst>
            </p:cNvPr>
            <p:cNvSpPr/>
            <p:nvPr/>
          </p:nvSpPr>
          <p:spPr>
            <a:xfrm>
              <a:off x="4926457" y="4785298"/>
              <a:ext cx="6580648" cy="584775"/>
            </a:xfrm>
            <a:custGeom>
              <a:avLst/>
              <a:gdLst>
                <a:gd name="connsiteX0" fmla="*/ 0 w 6580648"/>
                <a:gd name="connsiteY0" fmla="*/ 0 h 584775"/>
                <a:gd name="connsiteX1" fmla="*/ 729854 w 6580648"/>
                <a:gd name="connsiteY1" fmla="*/ 0 h 584775"/>
                <a:gd name="connsiteX2" fmla="*/ 1262288 w 6580648"/>
                <a:gd name="connsiteY2" fmla="*/ 0 h 584775"/>
                <a:gd name="connsiteX3" fmla="*/ 1992142 w 6580648"/>
                <a:gd name="connsiteY3" fmla="*/ 0 h 584775"/>
                <a:gd name="connsiteX4" fmla="*/ 2721995 w 6580648"/>
                <a:gd name="connsiteY4" fmla="*/ 0 h 584775"/>
                <a:gd name="connsiteX5" fmla="*/ 3188623 w 6580648"/>
                <a:gd name="connsiteY5" fmla="*/ 0 h 584775"/>
                <a:gd name="connsiteX6" fmla="*/ 3918477 w 6580648"/>
                <a:gd name="connsiteY6" fmla="*/ 0 h 584775"/>
                <a:gd name="connsiteX7" fmla="*/ 4450911 w 6580648"/>
                <a:gd name="connsiteY7" fmla="*/ 0 h 584775"/>
                <a:gd name="connsiteX8" fmla="*/ 4917539 w 6580648"/>
                <a:gd name="connsiteY8" fmla="*/ 0 h 584775"/>
                <a:gd name="connsiteX9" fmla="*/ 5647392 w 6580648"/>
                <a:gd name="connsiteY9" fmla="*/ 0 h 584775"/>
                <a:gd name="connsiteX10" fmla="*/ 6580648 w 6580648"/>
                <a:gd name="connsiteY10" fmla="*/ 0 h 584775"/>
                <a:gd name="connsiteX11" fmla="*/ 6580648 w 6580648"/>
                <a:gd name="connsiteY11" fmla="*/ 584775 h 584775"/>
                <a:gd name="connsiteX12" fmla="*/ 6179827 w 6580648"/>
                <a:gd name="connsiteY12" fmla="*/ 584775 h 584775"/>
                <a:gd name="connsiteX13" fmla="*/ 5449973 w 6580648"/>
                <a:gd name="connsiteY13" fmla="*/ 584775 h 584775"/>
                <a:gd name="connsiteX14" fmla="*/ 4851732 w 6580648"/>
                <a:gd name="connsiteY14" fmla="*/ 584775 h 584775"/>
                <a:gd name="connsiteX15" fmla="*/ 4385105 w 6580648"/>
                <a:gd name="connsiteY15" fmla="*/ 584775 h 584775"/>
                <a:gd name="connsiteX16" fmla="*/ 3852670 w 6580648"/>
                <a:gd name="connsiteY16" fmla="*/ 584775 h 584775"/>
                <a:gd name="connsiteX17" fmla="*/ 3451849 w 6580648"/>
                <a:gd name="connsiteY17" fmla="*/ 584775 h 584775"/>
                <a:gd name="connsiteX18" fmla="*/ 3051028 w 6580648"/>
                <a:gd name="connsiteY18" fmla="*/ 584775 h 584775"/>
                <a:gd name="connsiteX19" fmla="*/ 2386981 w 6580648"/>
                <a:gd name="connsiteY19" fmla="*/ 584775 h 584775"/>
                <a:gd name="connsiteX20" fmla="*/ 1986159 w 6580648"/>
                <a:gd name="connsiteY20" fmla="*/ 584775 h 584775"/>
                <a:gd name="connsiteX21" fmla="*/ 1519531 w 6580648"/>
                <a:gd name="connsiteY21" fmla="*/ 584775 h 584775"/>
                <a:gd name="connsiteX22" fmla="*/ 1052904 w 6580648"/>
                <a:gd name="connsiteY22" fmla="*/ 584775 h 584775"/>
                <a:gd name="connsiteX23" fmla="*/ 652082 w 6580648"/>
                <a:gd name="connsiteY23" fmla="*/ 584775 h 584775"/>
                <a:gd name="connsiteX24" fmla="*/ 0 w 6580648"/>
                <a:gd name="connsiteY24" fmla="*/ 584775 h 584775"/>
                <a:gd name="connsiteX25" fmla="*/ 0 w 6580648"/>
                <a:gd name="connsiteY25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80648" h="584775" fill="none" extrusionOk="0">
                  <a:moveTo>
                    <a:pt x="0" y="0"/>
                  </a:moveTo>
                  <a:cubicBezTo>
                    <a:pt x="329957" y="-76758"/>
                    <a:pt x="433955" y="30992"/>
                    <a:pt x="729854" y="0"/>
                  </a:cubicBezTo>
                  <a:cubicBezTo>
                    <a:pt x="1025753" y="-30992"/>
                    <a:pt x="1113637" y="46411"/>
                    <a:pt x="1262288" y="0"/>
                  </a:cubicBezTo>
                  <a:cubicBezTo>
                    <a:pt x="1410939" y="-46411"/>
                    <a:pt x="1702300" y="3220"/>
                    <a:pt x="1992142" y="0"/>
                  </a:cubicBezTo>
                  <a:cubicBezTo>
                    <a:pt x="2281984" y="-3220"/>
                    <a:pt x="2448231" y="8433"/>
                    <a:pt x="2721995" y="0"/>
                  </a:cubicBezTo>
                  <a:cubicBezTo>
                    <a:pt x="2995759" y="-8433"/>
                    <a:pt x="3042535" y="43184"/>
                    <a:pt x="3188623" y="0"/>
                  </a:cubicBezTo>
                  <a:cubicBezTo>
                    <a:pt x="3334711" y="-43184"/>
                    <a:pt x="3656214" y="86829"/>
                    <a:pt x="3918477" y="0"/>
                  </a:cubicBezTo>
                  <a:cubicBezTo>
                    <a:pt x="4180740" y="-86829"/>
                    <a:pt x="4245191" y="17423"/>
                    <a:pt x="4450911" y="0"/>
                  </a:cubicBezTo>
                  <a:cubicBezTo>
                    <a:pt x="4656631" y="-17423"/>
                    <a:pt x="4730956" y="22771"/>
                    <a:pt x="4917539" y="0"/>
                  </a:cubicBezTo>
                  <a:cubicBezTo>
                    <a:pt x="5104122" y="-22771"/>
                    <a:pt x="5282826" y="56571"/>
                    <a:pt x="5647392" y="0"/>
                  </a:cubicBezTo>
                  <a:cubicBezTo>
                    <a:pt x="6011958" y="-56571"/>
                    <a:pt x="6320544" y="41109"/>
                    <a:pt x="6580648" y="0"/>
                  </a:cubicBezTo>
                  <a:cubicBezTo>
                    <a:pt x="6642766" y="276723"/>
                    <a:pt x="6571090" y="320294"/>
                    <a:pt x="6580648" y="584775"/>
                  </a:cubicBezTo>
                  <a:cubicBezTo>
                    <a:pt x="6401473" y="620371"/>
                    <a:pt x="6260918" y="543671"/>
                    <a:pt x="6179827" y="584775"/>
                  </a:cubicBezTo>
                  <a:cubicBezTo>
                    <a:pt x="6098736" y="625879"/>
                    <a:pt x="5672053" y="515590"/>
                    <a:pt x="5449973" y="584775"/>
                  </a:cubicBezTo>
                  <a:cubicBezTo>
                    <a:pt x="5227893" y="653960"/>
                    <a:pt x="5138806" y="575362"/>
                    <a:pt x="4851732" y="584775"/>
                  </a:cubicBezTo>
                  <a:cubicBezTo>
                    <a:pt x="4564658" y="594188"/>
                    <a:pt x="4531110" y="575353"/>
                    <a:pt x="4385105" y="584775"/>
                  </a:cubicBezTo>
                  <a:cubicBezTo>
                    <a:pt x="4239100" y="594197"/>
                    <a:pt x="4041493" y="529315"/>
                    <a:pt x="3852670" y="584775"/>
                  </a:cubicBezTo>
                  <a:cubicBezTo>
                    <a:pt x="3663847" y="640235"/>
                    <a:pt x="3611252" y="541137"/>
                    <a:pt x="3451849" y="584775"/>
                  </a:cubicBezTo>
                  <a:cubicBezTo>
                    <a:pt x="3292446" y="628413"/>
                    <a:pt x="3231062" y="539361"/>
                    <a:pt x="3051028" y="584775"/>
                  </a:cubicBezTo>
                  <a:cubicBezTo>
                    <a:pt x="2870994" y="630189"/>
                    <a:pt x="2580248" y="584536"/>
                    <a:pt x="2386981" y="584775"/>
                  </a:cubicBezTo>
                  <a:cubicBezTo>
                    <a:pt x="2193714" y="585014"/>
                    <a:pt x="2116095" y="549889"/>
                    <a:pt x="1986159" y="584775"/>
                  </a:cubicBezTo>
                  <a:cubicBezTo>
                    <a:pt x="1856223" y="619661"/>
                    <a:pt x="1630682" y="536047"/>
                    <a:pt x="1519531" y="584775"/>
                  </a:cubicBezTo>
                  <a:cubicBezTo>
                    <a:pt x="1408380" y="633503"/>
                    <a:pt x="1150965" y="560719"/>
                    <a:pt x="1052904" y="584775"/>
                  </a:cubicBezTo>
                  <a:cubicBezTo>
                    <a:pt x="954843" y="608831"/>
                    <a:pt x="833688" y="563386"/>
                    <a:pt x="652082" y="584775"/>
                  </a:cubicBezTo>
                  <a:cubicBezTo>
                    <a:pt x="470476" y="606164"/>
                    <a:pt x="230078" y="557803"/>
                    <a:pt x="0" y="584775"/>
                  </a:cubicBezTo>
                  <a:cubicBezTo>
                    <a:pt x="-47639" y="406392"/>
                    <a:pt x="16026" y="199726"/>
                    <a:pt x="0" y="0"/>
                  </a:cubicBezTo>
                  <a:close/>
                </a:path>
                <a:path w="6580648" h="584775" stroke="0" extrusionOk="0">
                  <a:moveTo>
                    <a:pt x="0" y="0"/>
                  </a:moveTo>
                  <a:cubicBezTo>
                    <a:pt x="293451" y="-1313"/>
                    <a:pt x="583321" y="61584"/>
                    <a:pt x="729854" y="0"/>
                  </a:cubicBezTo>
                  <a:cubicBezTo>
                    <a:pt x="876387" y="-61584"/>
                    <a:pt x="1164571" y="35514"/>
                    <a:pt x="1459707" y="0"/>
                  </a:cubicBezTo>
                  <a:cubicBezTo>
                    <a:pt x="1754843" y="-35514"/>
                    <a:pt x="1884873" y="5444"/>
                    <a:pt x="1992142" y="0"/>
                  </a:cubicBezTo>
                  <a:cubicBezTo>
                    <a:pt x="2099411" y="-5444"/>
                    <a:pt x="2289054" y="10406"/>
                    <a:pt x="2524576" y="0"/>
                  </a:cubicBezTo>
                  <a:cubicBezTo>
                    <a:pt x="2760098" y="-10406"/>
                    <a:pt x="2929863" y="54395"/>
                    <a:pt x="3057010" y="0"/>
                  </a:cubicBezTo>
                  <a:cubicBezTo>
                    <a:pt x="3184157" y="-54395"/>
                    <a:pt x="3381282" y="38633"/>
                    <a:pt x="3655251" y="0"/>
                  </a:cubicBezTo>
                  <a:cubicBezTo>
                    <a:pt x="3929220" y="-38633"/>
                    <a:pt x="4089282" y="30652"/>
                    <a:pt x="4253492" y="0"/>
                  </a:cubicBezTo>
                  <a:cubicBezTo>
                    <a:pt x="4417702" y="-30652"/>
                    <a:pt x="4524974" y="61892"/>
                    <a:pt x="4785926" y="0"/>
                  </a:cubicBezTo>
                  <a:cubicBezTo>
                    <a:pt x="5046878" y="-61892"/>
                    <a:pt x="5208669" y="72992"/>
                    <a:pt x="5515780" y="0"/>
                  </a:cubicBezTo>
                  <a:cubicBezTo>
                    <a:pt x="5822891" y="-72992"/>
                    <a:pt x="5767108" y="12726"/>
                    <a:pt x="5916601" y="0"/>
                  </a:cubicBezTo>
                  <a:cubicBezTo>
                    <a:pt x="6066094" y="-12726"/>
                    <a:pt x="6342372" y="34288"/>
                    <a:pt x="6580648" y="0"/>
                  </a:cubicBezTo>
                  <a:cubicBezTo>
                    <a:pt x="6636801" y="272514"/>
                    <a:pt x="6549998" y="324730"/>
                    <a:pt x="6580648" y="584775"/>
                  </a:cubicBezTo>
                  <a:cubicBezTo>
                    <a:pt x="6454305" y="608753"/>
                    <a:pt x="6304773" y="552042"/>
                    <a:pt x="6179827" y="584775"/>
                  </a:cubicBezTo>
                  <a:cubicBezTo>
                    <a:pt x="6054881" y="617508"/>
                    <a:pt x="5975310" y="584088"/>
                    <a:pt x="5779005" y="584775"/>
                  </a:cubicBezTo>
                  <a:cubicBezTo>
                    <a:pt x="5582700" y="585462"/>
                    <a:pt x="5466911" y="553114"/>
                    <a:pt x="5378184" y="584775"/>
                  </a:cubicBezTo>
                  <a:cubicBezTo>
                    <a:pt x="5289457" y="616436"/>
                    <a:pt x="5021796" y="579170"/>
                    <a:pt x="4845750" y="584775"/>
                  </a:cubicBezTo>
                  <a:cubicBezTo>
                    <a:pt x="4669704" y="590380"/>
                    <a:pt x="4264206" y="550598"/>
                    <a:pt x="4115896" y="584775"/>
                  </a:cubicBezTo>
                  <a:cubicBezTo>
                    <a:pt x="3967586" y="618952"/>
                    <a:pt x="3760109" y="516693"/>
                    <a:pt x="3517655" y="584775"/>
                  </a:cubicBezTo>
                  <a:cubicBezTo>
                    <a:pt x="3275201" y="652857"/>
                    <a:pt x="3287577" y="563881"/>
                    <a:pt x="3116834" y="584775"/>
                  </a:cubicBezTo>
                  <a:cubicBezTo>
                    <a:pt x="2946091" y="605669"/>
                    <a:pt x="2823707" y="566696"/>
                    <a:pt x="2716013" y="584775"/>
                  </a:cubicBezTo>
                  <a:cubicBezTo>
                    <a:pt x="2608319" y="602854"/>
                    <a:pt x="2440541" y="560528"/>
                    <a:pt x="2183579" y="584775"/>
                  </a:cubicBezTo>
                  <a:cubicBezTo>
                    <a:pt x="1926617" y="609022"/>
                    <a:pt x="1920724" y="559303"/>
                    <a:pt x="1716951" y="584775"/>
                  </a:cubicBezTo>
                  <a:cubicBezTo>
                    <a:pt x="1513178" y="610247"/>
                    <a:pt x="1365520" y="550558"/>
                    <a:pt x="1184517" y="584775"/>
                  </a:cubicBezTo>
                  <a:cubicBezTo>
                    <a:pt x="1003514" y="618992"/>
                    <a:pt x="863954" y="570528"/>
                    <a:pt x="783695" y="584775"/>
                  </a:cubicBezTo>
                  <a:cubicBezTo>
                    <a:pt x="703436" y="599022"/>
                    <a:pt x="382957" y="506031"/>
                    <a:pt x="0" y="584775"/>
                  </a:cubicBezTo>
                  <a:cubicBezTo>
                    <a:pt x="-9174" y="387075"/>
                    <a:pt x="19850" y="12884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DEPTS: 3231094734464 ['ISBA', 'MKT', 'FIN', 'MGT', 'ACC’]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a:     3231094752704 ['</a:t>
              </a:r>
              <a:r>
                <a:rPr lang="en-US" sz="1600" dirty="0">
                  <a:highlight>
                    <a:srgbClr val="EFE5F7"/>
                  </a:highlight>
                  <a:latin typeface="Consolas" panose="020B0609020204030204" pitchFamily="49" charset="0"/>
                </a:rPr>
                <a:t>AAA</a:t>
              </a:r>
              <a:r>
                <a:rPr lang="en-US" sz="1600" dirty="0">
                  <a:latin typeface="Consolas" panose="020B0609020204030204" pitchFamily="49" charset="0"/>
                </a:rPr>
                <a:t>', 'MKT', 'FIN', 'MGT', 'ACC']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E2855C-80F4-4ACD-95CA-DBDBCB92B14F}"/>
                </a:ext>
              </a:extLst>
            </p:cNvPr>
            <p:cNvSpPr/>
            <p:nvPr/>
          </p:nvSpPr>
          <p:spPr>
            <a:xfrm>
              <a:off x="706387" y="4199927"/>
              <a:ext cx="3835133" cy="14773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#Create a NEW List</a:t>
              </a:r>
            </a:p>
            <a:p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 = </a:t>
              </a:r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dirty="0" err="1"/>
                <a:t>.</a:t>
              </a:r>
              <a:r>
                <a:rPr lang="en-US" sz="1800" b="1" dirty="0" err="1">
                  <a:solidFill>
                    <a:schemeClr val="accent4">
                      <a:lumMod val="75000"/>
                    </a:schemeClr>
                  </a:solidFill>
                </a:rPr>
                <a:t>copy</a:t>
              </a:r>
              <a:r>
                <a:rPr lang="en-US" sz="1800" dirty="0"/>
                <a:t>()</a:t>
              </a:r>
            </a:p>
            <a:p>
              <a:r>
                <a:rPr lang="en-US" sz="1800" dirty="0"/>
                <a:t>a[0] = 'AAA'</a:t>
              </a:r>
            </a:p>
            <a:p>
              <a:r>
                <a:rPr lang="en-US" sz="1800" dirty="0"/>
                <a:t>print('DEPTS:', </a:t>
              </a:r>
              <a:r>
                <a:rPr lang="en-US" sz="1800" b="1" dirty="0"/>
                <a:t>id</a:t>
              </a:r>
              <a:r>
                <a:rPr lang="en-US" sz="1800" dirty="0"/>
                <a:t>(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dirty="0"/>
                <a:t>), 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dirty="0"/>
                <a:t>)</a:t>
              </a:r>
            </a:p>
            <a:p>
              <a:r>
                <a:rPr lang="en-US" sz="1800" dirty="0"/>
                <a:t>print('a:    ', </a:t>
              </a:r>
              <a:r>
                <a:rPr lang="en-US" sz="1800" b="1" dirty="0"/>
                <a:t>id</a:t>
              </a:r>
              <a:r>
                <a:rPr lang="en-US" sz="1800" dirty="0"/>
                <a:t>(</a:t>
              </a:r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), </a:t>
              </a:r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)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B18AE5-E43A-409B-BC65-BC6F1B59D07A}"/>
                </a:ext>
              </a:extLst>
            </p:cNvPr>
            <p:cNvSpPr/>
            <p:nvPr/>
          </p:nvSpPr>
          <p:spPr>
            <a:xfrm>
              <a:off x="1935747" y="6049046"/>
              <a:ext cx="1305293" cy="38223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B0F0"/>
                  </a:solidFill>
                </a:rPr>
                <a:t>a</a:t>
              </a:r>
              <a:r>
                <a:rPr lang="en-US" sz="1800" dirty="0"/>
                <a:t> = 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depts</a:t>
              </a:r>
              <a:r>
                <a:rPr lang="en-US" sz="1800" b="1" dirty="0">
                  <a:solidFill>
                    <a:schemeClr val="accent4">
                      <a:lumMod val="75000"/>
                    </a:schemeClr>
                  </a:solidFill>
                </a:rPr>
                <a:t>[:]</a:t>
              </a:r>
              <a:endParaRPr 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31C2F3-BAEE-47B5-AF73-13AD5FEA03A2}"/>
                </a:ext>
              </a:extLst>
            </p:cNvPr>
            <p:cNvSpPr txBox="1"/>
            <p:nvPr/>
          </p:nvSpPr>
          <p:spPr>
            <a:xfrm>
              <a:off x="1285061" y="5740400"/>
              <a:ext cx="301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Recall, can use Slicing to copy!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05C0E-3B77-42C1-AD64-1A5387E67EEB}"/>
              </a:ext>
            </a:extLst>
          </p:cNvPr>
          <p:cNvSpPr/>
          <p:nvPr/>
        </p:nvSpPr>
        <p:spPr>
          <a:xfrm>
            <a:off x="3149986" y="913964"/>
            <a:ext cx="5756704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depts = ['ISBA', 'MKT', 'FIN', 'MGT', 'ACC']</a:t>
            </a:r>
          </a:p>
        </p:txBody>
      </p:sp>
    </p:spTree>
    <p:extLst>
      <p:ext uri="{BB962C8B-B14F-4D97-AF65-F5344CB8AC3E}">
        <p14:creationId xmlns:p14="http://schemas.microsoft.com/office/powerpoint/2010/main" val="78319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5 – List Operators/Functions,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0FF51-2088-4AA2-BD63-440DC16EF461}"/>
              </a:ext>
            </a:extLst>
          </p:cNvPr>
          <p:cNvSpPr txBox="1"/>
          <p:nvPr/>
        </p:nvSpPr>
        <p:spPr>
          <a:xfrm>
            <a:off x="2800656" y="1552029"/>
            <a:ext cx="809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Part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1070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starter code below and save it as </a:t>
            </a:r>
            <a:r>
              <a:rPr lang="en-US" sz="2400" b="1" dirty="0"/>
              <a:t>Ch7-Ex05-List-Oper-Funct-Methods.py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06CFE-F1A3-4F97-A8FF-E6964FEBCC79}"/>
              </a:ext>
            </a:extLst>
          </p:cNvPr>
          <p:cNvSpPr txBox="1"/>
          <p:nvPr/>
        </p:nvSpPr>
        <p:spPr>
          <a:xfrm>
            <a:off x="487680" y="1524000"/>
            <a:ext cx="1991360" cy="51398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#Ch7-Ex03-List-Oper-Funct-Methods.py</a:t>
            </a:r>
          </a:p>
          <a:p>
            <a:endParaRPr lang="en-US" sz="400" dirty="0"/>
          </a:p>
          <a:p>
            <a:r>
              <a:rPr lang="en-US" sz="400" dirty="0"/>
              <a:t>XXXX = '???' </a:t>
            </a:r>
          </a:p>
          <a:p>
            <a:endParaRPr lang="en-US" sz="400" dirty="0"/>
          </a:p>
          <a:p>
            <a:r>
              <a:rPr lang="en-US" sz="400" dirty="0"/>
              <a:t>#List</a:t>
            </a:r>
          </a:p>
          <a:p>
            <a:r>
              <a:rPr lang="en-US" sz="400" dirty="0"/>
              <a:t>numbers = [700, 333, 400, 900, 600, 100]</a:t>
            </a:r>
          </a:p>
          <a:p>
            <a:endParaRPr lang="en-US" sz="400" dirty="0"/>
          </a:p>
          <a:p>
            <a:r>
              <a:rPr lang="en-US" sz="400" dirty="0"/>
              <a:t>#PART 1 - Practicing Sequence Operators &amp; Functions--------------------------------</a:t>
            </a:r>
          </a:p>
          <a:p>
            <a:r>
              <a:rPr lang="en-US" sz="400" dirty="0"/>
              <a:t>print('\n***** Operators &amp; Functions ', '*'*50)</a:t>
            </a:r>
          </a:p>
          <a:p>
            <a:endParaRPr lang="en-US" sz="400" dirty="0"/>
          </a:p>
          <a:p>
            <a:r>
              <a:rPr lang="en-US" sz="400" dirty="0"/>
              <a:t>#Display the list</a:t>
            </a:r>
          </a:p>
          <a:p>
            <a:r>
              <a:rPr lang="en-US" sz="400" dirty="0"/>
              <a:t>print('\n' + '-'*50)</a:t>
            </a:r>
          </a:p>
          <a:p>
            <a:r>
              <a:rPr lang="en-US" sz="400" dirty="0"/>
              <a:t>print('List displayed:', XXXX)</a:t>
            </a:r>
          </a:p>
          <a:p>
            <a:endParaRPr lang="en-US" sz="400" dirty="0"/>
          </a:p>
          <a:p>
            <a:r>
              <a:rPr lang="en-US" sz="400" dirty="0"/>
              <a:t>#Display highest value</a:t>
            </a:r>
          </a:p>
          <a:p>
            <a:r>
              <a:rPr lang="en-US" sz="400" dirty="0"/>
              <a:t>print('\n' + '-'*50)</a:t>
            </a:r>
          </a:p>
          <a:p>
            <a:r>
              <a:rPr lang="en-US" sz="400" dirty="0"/>
              <a:t>print('Highest value:', XXXX)</a:t>
            </a:r>
          </a:p>
          <a:p>
            <a:endParaRPr lang="en-US" sz="400" dirty="0"/>
          </a:p>
          <a:p>
            <a:r>
              <a:rPr lang="en-US" sz="400" dirty="0"/>
              <a:t>#Display lowest value</a:t>
            </a:r>
          </a:p>
          <a:p>
            <a:r>
              <a:rPr lang="en-US" sz="400" dirty="0"/>
              <a:t>print('\n' + '-'*50)</a:t>
            </a:r>
          </a:p>
          <a:p>
            <a:r>
              <a:rPr lang="en-US" sz="400" dirty="0"/>
              <a:t>print('Lowest value:', XXXX)</a:t>
            </a:r>
          </a:p>
          <a:p>
            <a:endParaRPr lang="en-US" sz="400" dirty="0"/>
          </a:p>
          <a:p>
            <a:r>
              <a:rPr lang="en-US" sz="400" dirty="0"/>
              <a:t>#Display number of elements</a:t>
            </a:r>
          </a:p>
          <a:p>
            <a:r>
              <a:rPr lang="en-US" sz="400" dirty="0"/>
              <a:t>print('\n' + '-'*50)</a:t>
            </a:r>
          </a:p>
          <a:p>
            <a:r>
              <a:rPr lang="en-US" sz="400" dirty="0"/>
              <a:t>print('# of elements:', XXXX)</a:t>
            </a:r>
          </a:p>
          <a:p>
            <a:endParaRPr lang="en-US" sz="400" dirty="0"/>
          </a:p>
          <a:p>
            <a:r>
              <a:rPr lang="en-US" sz="400" dirty="0"/>
              <a:t>#Display first three elements</a:t>
            </a:r>
          </a:p>
          <a:p>
            <a:r>
              <a:rPr lang="en-US" sz="400" dirty="0"/>
              <a:t>print('\n' + '-'*50)</a:t>
            </a:r>
          </a:p>
          <a:p>
            <a:r>
              <a:rPr lang="en-US" sz="400" dirty="0"/>
              <a:t>print('First three elements:', XXXX)</a:t>
            </a:r>
          </a:p>
          <a:p>
            <a:endParaRPr lang="en-US" sz="400" dirty="0"/>
          </a:p>
          <a:p>
            <a:r>
              <a:rPr lang="en-US" sz="400" dirty="0"/>
              <a:t>###Display whether the number is found in the list</a:t>
            </a:r>
          </a:p>
          <a:p>
            <a:r>
              <a:rPr lang="en-US" sz="400" dirty="0"/>
              <a:t>##print('\n' + '-'*50)</a:t>
            </a:r>
          </a:p>
          <a:p>
            <a:r>
              <a:rPr lang="en-US" sz="400" dirty="0"/>
              <a:t>##search_value = int(input('Enter a value to search: '))</a:t>
            </a:r>
          </a:p>
          <a:p>
            <a:r>
              <a:rPr lang="en-US" sz="400" dirty="0"/>
              <a:t>##found = XXXX</a:t>
            </a:r>
          </a:p>
          <a:p>
            <a:r>
              <a:rPr lang="en-US" sz="400" dirty="0"/>
              <a:t>##print('Was value found?', found)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###PART 2 - Practicing List Methods-------------------------------------------------</a:t>
            </a:r>
          </a:p>
          <a:p>
            <a:r>
              <a:rPr lang="en-US" sz="400" dirty="0"/>
              <a:t>##print('\n***** Practicing List Methods ', '*'*50)</a:t>
            </a:r>
          </a:p>
          <a:p>
            <a:r>
              <a:rPr lang="en-US" sz="400" dirty="0"/>
              <a:t>##</a:t>
            </a:r>
          </a:p>
          <a:p>
            <a:r>
              <a:rPr lang="en-US" sz="400" dirty="0"/>
              <a:t>###Find a value</a:t>
            </a:r>
          </a:p>
          <a:p>
            <a:r>
              <a:rPr lang="en-US" sz="400" dirty="0"/>
              <a:t>##print('\n' + '-'*50)</a:t>
            </a:r>
          </a:p>
          <a:p>
            <a:r>
              <a:rPr lang="en-US" sz="400" dirty="0"/>
              <a:t>##print('Display list:', numbers)</a:t>
            </a:r>
          </a:p>
          <a:p>
            <a:r>
              <a:rPr lang="en-US" sz="400" dirty="0"/>
              <a:t>##search_value = int(input('\</a:t>
            </a:r>
            <a:r>
              <a:rPr lang="en-US" sz="400" dirty="0" err="1"/>
              <a:t>nEnter</a:t>
            </a:r>
            <a:r>
              <a:rPr lang="en-US" sz="400" dirty="0"/>
              <a:t> a value to search: '))</a:t>
            </a:r>
          </a:p>
          <a:p>
            <a:r>
              <a:rPr lang="en-US" sz="400" dirty="0"/>
              <a:t>##print('Value found at pos:', XXXX)</a:t>
            </a:r>
          </a:p>
          <a:p>
            <a:r>
              <a:rPr lang="en-US" sz="400" dirty="0"/>
              <a:t>##input('\n  &gt;&gt; click to continue...')</a:t>
            </a:r>
          </a:p>
          <a:p>
            <a:r>
              <a:rPr lang="en-US" sz="400" dirty="0"/>
              <a:t>##</a:t>
            </a:r>
          </a:p>
          <a:p>
            <a:r>
              <a:rPr lang="en-US" sz="400" dirty="0"/>
              <a:t>###Sort the list ascending</a:t>
            </a:r>
          </a:p>
          <a:p>
            <a:r>
              <a:rPr lang="en-US" sz="400" dirty="0"/>
              <a:t>##print('\n' + '-'*50)</a:t>
            </a:r>
          </a:p>
          <a:p>
            <a:r>
              <a:rPr lang="en-US" sz="400" dirty="0"/>
              <a:t>##print('Before:    ', numbers)</a:t>
            </a:r>
          </a:p>
          <a:p>
            <a:r>
              <a:rPr lang="en-US" sz="400" dirty="0"/>
              <a:t>##XXXX</a:t>
            </a:r>
          </a:p>
          <a:p>
            <a:r>
              <a:rPr lang="en-US" sz="400" dirty="0"/>
              <a:t>##print('After SORT:', numbers)</a:t>
            </a:r>
          </a:p>
          <a:p>
            <a:r>
              <a:rPr lang="en-US" sz="400" dirty="0"/>
              <a:t>##input('\n  &gt;&gt; click to continue...')</a:t>
            </a:r>
          </a:p>
          <a:p>
            <a:r>
              <a:rPr lang="en-US" sz="400" dirty="0"/>
              <a:t>##</a:t>
            </a:r>
          </a:p>
          <a:p>
            <a:r>
              <a:rPr lang="en-US" sz="400" dirty="0"/>
              <a:t>###Put list in reverse order</a:t>
            </a:r>
          </a:p>
          <a:p>
            <a:r>
              <a:rPr lang="en-US" sz="400" dirty="0"/>
              <a:t>##print('\n' + '-'*50)</a:t>
            </a:r>
          </a:p>
          <a:p>
            <a:r>
              <a:rPr lang="en-US" sz="400" dirty="0"/>
              <a:t>##print('Before:       ', numbers)</a:t>
            </a:r>
          </a:p>
          <a:p>
            <a:r>
              <a:rPr lang="en-US" sz="400" dirty="0"/>
              <a:t>##XXXX</a:t>
            </a:r>
          </a:p>
          <a:p>
            <a:r>
              <a:rPr lang="en-US" sz="400" dirty="0"/>
              <a:t>##print('After REVERSE:', numbers)</a:t>
            </a:r>
          </a:p>
          <a:p>
            <a:r>
              <a:rPr lang="en-US" sz="400" dirty="0"/>
              <a:t>##input('\n  &gt;&gt; click to continue...')</a:t>
            </a:r>
          </a:p>
          <a:p>
            <a:r>
              <a:rPr lang="en-US" sz="400" dirty="0"/>
              <a:t>##</a:t>
            </a:r>
          </a:p>
          <a:p>
            <a:r>
              <a:rPr lang="en-US" sz="400" dirty="0"/>
              <a:t>###Delete a value</a:t>
            </a:r>
          </a:p>
          <a:p>
            <a:r>
              <a:rPr lang="en-US" sz="400" dirty="0"/>
              <a:t>##print('\n' + '-'*50)</a:t>
            </a:r>
          </a:p>
          <a:p>
            <a:r>
              <a:rPr lang="en-US" sz="400" dirty="0"/>
              <a:t>##print('Before:', numbers)</a:t>
            </a:r>
          </a:p>
          <a:p>
            <a:r>
              <a:rPr lang="en-US" sz="400" dirty="0"/>
              <a:t>##delete_value = int(input('Enter a value to remove: '))</a:t>
            </a:r>
          </a:p>
          <a:p>
            <a:r>
              <a:rPr lang="en-US" sz="400" dirty="0"/>
              <a:t>##XXXX</a:t>
            </a:r>
          </a:p>
          <a:p>
            <a:r>
              <a:rPr lang="en-US" sz="400" dirty="0"/>
              <a:t>##print('List re-displayed:', numbers)</a:t>
            </a:r>
          </a:p>
          <a:p>
            <a:r>
              <a:rPr lang="en-US" sz="400" dirty="0"/>
              <a:t>##input('\n  &gt;&gt; click to continue...')</a:t>
            </a:r>
          </a:p>
          <a:p>
            <a:r>
              <a:rPr lang="en-US" sz="400" dirty="0"/>
              <a:t>##</a:t>
            </a:r>
          </a:p>
          <a:p>
            <a:r>
              <a:rPr lang="en-US" sz="400" dirty="0"/>
              <a:t>###Delete the last value (i.e. without user input)</a:t>
            </a:r>
          </a:p>
          <a:p>
            <a:r>
              <a:rPr lang="en-US" sz="400" dirty="0"/>
              <a:t>##print('\n' + '-'*50)</a:t>
            </a:r>
          </a:p>
          <a:p>
            <a:r>
              <a:rPr lang="en-US" sz="400" dirty="0"/>
              <a:t>##print('Before:', numbers)</a:t>
            </a:r>
          </a:p>
          <a:p>
            <a:r>
              <a:rPr lang="en-US" sz="400" dirty="0"/>
              <a:t>##print('Last value auto-deleted:', XXXX)</a:t>
            </a:r>
          </a:p>
          <a:p>
            <a:r>
              <a:rPr lang="en-US" sz="400" dirty="0"/>
              <a:t>##print('After:', numbers)</a:t>
            </a:r>
          </a:p>
          <a:p>
            <a:r>
              <a:rPr lang="en-US" sz="400" dirty="0"/>
              <a:t>##input('\n  &gt;&gt; click to continue...')</a:t>
            </a:r>
          </a:p>
          <a:p>
            <a:r>
              <a:rPr lang="en-US" sz="400" dirty="0"/>
              <a:t>##</a:t>
            </a:r>
          </a:p>
          <a:p>
            <a:r>
              <a:rPr lang="en-US" sz="400" dirty="0"/>
              <a:t>###Add a value to the end - don't use extend as the argument must be an </a:t>
            </a:r>
            <a:r>
              <a:rPr lang="en-US" sz="400" dirty="0" err="1"/>
              <a:t>iterable</a:t>
            </a:r>
            <a:endParaRPr lang="en-US" sz="400" dirty="0"/>
          </a:p>
          <a:p>
            <a:r>
              <a:rPr lang="en-US" sz="400" dirty="0"/>
              <a:t>##print('\n' + '-'*50)</a:t>
            </a:r>
          </a:p>
          <a:p>
            <a:r>
              <a:rPr lang="en-US" sz="400" dirty="0"/>
              <a:t>##print('Before:', numbers)</a:t>
            </a:r>
          </a:p>
          <a:p>
            <a:r>
              <a:rPr lang="en-US" sz="400" dirty="0"/>
              <a:t>##add_value = int(input('Enter a value to add at the end: '))</a:t>
            </a:r>
          </a:p>
          <a:p>
            <a:r>
              <a:rPr lang="en-US" sz="400" dirty="0"/>
              <a:t>##XXXX</a:t>
            </a:r>
          </a:p>
          <a:p>
            <a:r>
              <a:rPr lang="en-US" sz="400" dirty="0"/>
              <a:t>##print('After:', numbers)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6AFA1-B53F-4ACC-B95A-34621FACA6FD}"/>
              </a:ext>
            </a:extLst>
          </p:cNvPr>
          <p:cNvSpPr txBox="1"/>
          <p:nvPr/>
        </p:nvSpPr>
        <p:spPr>
          <a:xfrm>
            <a:off x="2759665" y="2071939"/>
            <a:ext cx="45975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Replace all XXXX in the code to achieve what is stated in the comment lines (and as shown in the screenshot).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these Sequence Operators &amp;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min(), max(), </a:t>
            </a:r>
            <a:r>
              <a:rPr lang="en-US" sz="1600" b="1" dirty="0" err="1"/>
              <a:t>len</a:t>
            </a:r>
            <a:r>
              <a:rPr lang="en-US" sz="1600" b="1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Repetition, Concatenation </a:t>
            </a:r>
            <a:r>
              <a:rPr lang="en-US" sz="14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in, not 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Slicing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D69DE5-C9E6-4AC2-AD6B-A77266B6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67" y="2071939"/>
            <a:ext cx="4040435" cy="31162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235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B003B-26CF-44EA-B886-AD102664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BB882-506D-4A01-BDFD-57A1DCD6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2 – Sequence Operators &amp; Functions, and List Methods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Sequence Operators &amp; Functions </a:t>
            </a:r>
            <a:r>
              <a:rPr lang="en-US" sz="1600" b="1" dirty="0"/>
              <a:t>– </a:t>
            </a:r>
            <a:r>
              <a:rPr lang="en-US" sz="1600" dirty="0"/>
              <a:t>these work on all Range objects, Strings, Lists and Tuples</a:t>
            </a:r>
            <a:endParaRPr lang="en-US" sz="1600" b="1" dirty="0"/>
          </a:p>
          <a:p>
            <a:pPr lvl="2"/>
            <a:r>
              <a:rPr lang="en-US" dirty="0"/>
              <a:t>min(), max(), len()</a:t>
            </a:r>
          </a:p>
          <a:p>
            <a:pPr lvl="2"/>
            <a:r>
              <a:rPr lang="en-US" dirty="0"/>
              <a:t>Repetition, Concatenation </a:t>
            </a:r>
            <a:r>
              <a:rPr lang="en-US" sz="1600" dirty="0"/>
              <a:t>- </a:t>
            </a:r>
            <a:r>
              <a:rPr lang="en-US" sz="1600" dirty="0">
                <a:solidFill>
                  <a:srgbClr val="C00000"/>
                </a:solidFill>
              </a:rPr>
              <a:t>cannot do these on a </a:t>
            </a:r>
            <a:r>
              <a:rPr lang="en-US" sz="1600" i="1" dirty="0">
                <a:solidFill>
                  <a:srgbClr val="C00000"/>
                </a:solidFill>
              </a:rPr>
              <a:t>range</a:t>
            </a:r>
            <a:endParaRPr lang="en-US" sz="1600" dirty="0"/>
          </a:p>
          <a:p>
            <a:pPr lvl="2"/>
            <a:r>
              <a:rPr lang="en-US" dirty="0"/>
              <a:t>in, not in </a:t>
            </a:r>
          </a:p>
          <a:p>
            <a:pPr lvl="2"/>
            <a:r>
              <a:rPr lang="en-US" dirty="0"/>
              <a:t>Slicing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List Methods </a:t>
            </a:r>
            <a:r>
              <a:rPr lang="en-US" sz="1600" b="1" dirty="0"/>
              <a:t>– </a:t>
            </a:r>
            <a:r>
              <a:rPr lang="en-US" sz="1600" dirty="0"/>
              <a:t>these work only with Lists</a:t>
            </a:r>
            <a:endParaRPr lang="en-US" b="1" dirty="0"/>
          </a:p>
          <a:p>
            <a:pPr lvl="2"/>
            <a:r>
              <a:rPr lang="en-US" dirty="0"/>
              <a:t>Adding values: append(), extend(), insert()</a:t>
            </a:r>
          </a:p>
          <a:p>
            <a:pPr lvl="2"/>
            <a:r>
              <a:rPr lang="en-US" dirty="0"/>
              <a:t>Finding values: index(), count() </a:t>
            </a:r>
            <a:r>
              <a:rPr lang="en-US" sz="1600" dirty="0">
                <a:solidFill>
                  <a:srgbClr val="C00000"/>
                </a:solidFill>
              </a:rPr>
              <a:t>– these work with tuples too</a:t>
            </a:r>
          </a:p>
          <a:p>
            <a:pPr lvl="2"/>
            <a:r>
              <a:rPr lang="en-US" dirty="0"/>
              <a:t>Removing values: clear(), remove(), pop()</a:t>
            </a:r>
          </a:p>
          <a:p>
            <a:pPr lvl="2"/>
            <a:r>
              <a:rPr lang="en-US" dirty="0"/>
              <a:t>Changing the order: sort(), reverse()</a:t>
            </a:r>
          </a:p>
          <a:p>
            <a:pPr lvl="2"/>
            <a:r>
              <a:rPr lang="en-US" dirty="0"/>
              <a:t>Copying a list: copy()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EB0F3-948C-4057-8572-2DAB3DE0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8CE9-05AF-4DDE-81F4-33D2427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5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AE107-7CCF-4E59-980B-268E38AD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2EEC9-BF05-4F54-9F3E-1FA806B0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46" y="991674"/>
            <a:ext cx="4092250" cy="4439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3BC60-47ED-4E1F-8556-44F7345DF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" t="38747" r="24704"/>
          <a:stretch/>
        </p:blipFill>
        <p:spPr>
          <a:xfrm>
            <a:off x="9057880" y="991674"/>
            <a:ext cx="2949138" cy="1640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8C4F2-C630-40BD-991F-6E6F170464B6}"/>
              </a:ext>
            </a:extLst>
          </p:cNvPr>
          <p:cNvSpPr txBox="1"/>
          <p:nvPr/>
        </p:nvSpPr>
        <p:spPr>
          <a:xfrm>
            <a:off x="225621" y="973960"/>
            <a:ext cx="809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Part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744B6-9DE7-4022-9185-A739ADB2D02C}"/>
              </a:ext>
            </a:extLst>
          </p:cNvPr>
          <p:cNvSpPr txBox="1"/>
          <p:nvPr/>
        </p:nvSpPr>
        <p:spPr>
          <a:xfrm>
            <a:off x="90040" y="1493870"/>
            <a:ext cx="45975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Replace all XXXX in the code to achieve what is stated in the comment lines (and as shown in the screenshot).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these List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Adding values: </a:t>
            </a:r>
            <a:r>
              <a:rPr lang="en-US" sz="1600" dirty="0"/>
              <a:t>append(), extend(), insert()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Finding values</a:t>
            </a:r>
            <a:r>
              <a:rPr lang="en-US" sz="1600" dirty="0"/>
              <a:t>: index(), count()</a:t>
            </a:r>
            <a:endParaRPr lang="en-US" sz="1600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Removing values: </a:t>
            </a:r>
            <a:r>
              <a:rPr lang="en-US" sz="1600" dirty="0"/>
              <a:t>clear(), remove(), pop()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Changing the order: </a:t>
            </a:r>
            <a:r>
              <a:rPr lang="en-US" sz="1600" dirty="0"/>
              <a:t>sort(), reverse()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Copying a list: </a:t>
            </a:r>
            <a:r>
              <a:rPr lang="en-US" sz="1600" dirty="0"/>
              <a:t>copy()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84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8AB3-6957-49C2-9A16-C14BCCB1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Operators &amp; 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34C261-EFCB-4F68-AF98-B8428A64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30769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The following are applicable to 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all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sequences.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Sequence Operators &amp; Functions </a:t>
            </a:r>
            <a:r>
              <a:rPr lang="en-US" sz="1800" b="1" dirty="0">
                <a:solidFill>
                  <a:schemeClr val="tx1"/>
                </a:solidFill>
              </a:rPr>
              <a:t>– </a:t>
            </a:r>
            <a:r>
              <a:rPr lang="en-US" sz="1800" dirty="0">
                <a:solidFill>
                  <a:schemeClr val="tx1"/>
                </a:solidFill>
              </a:rPr>
              <a:t>(i.e. Range, Strings, Lists and Tuples)</a:t>
            </a:r>
            <a:endParaRPr lang="en-US" sz="1800" b="1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min(), max(),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Repetition, Concatenation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>
                <a:solidFill>
                  <a:srgbClr val="C00000"/>
                </a:solidFill>
              </a:rPr>
              <a:t>cannot do these on a </a:t>
            </a:r>
            <a:r>
              <a:rPr lang="en-US" sz="1600" i="1" dirty="0">
                <a:solidFill>
                  <a:srgbClr val="C00000"/>
                </a:solidFill>
              </a:rPr>
              <a:t>range</a:t>
            </a:r>
            <a:endParaRPr lang="en-US" sz="1600" dirty="0">
              <a:solidFill>
                <a:srgbClr val="C00000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in, not in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Slicing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9BD83-191D-4638-84F5-2484A98C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61BB9-017C-4B7C-97A9-F18B551F55D8}"/>
              </a:ext>
            </a:extLst>
          </p:cNvPr>
          <p:cNvSpPr/>
          <p:nvPr/>
        </p:nvSpPr>
        <p:spPr>
          <a:xfrm>
            <a:off x="268838" y="5014714"/>
            <a:ext cx="3777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len() </a:t>
            </a:r>
            <a:r>
              <a:rPr lang="en-US" sz="2000" i="1" dirty="0"/>
              <a:t>-  # of elements in a sequence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6154-8488-4AD8-A479-26923C472591}"/>
              </a:ext>
            </a:extLst>
          </p:cNvPr>
          <p:cNvSpPr/>
          <p:nvPr/>
        </p:nvSpPr>
        <p:spPr>
          <a:xfrm>
            <a:off x="268838" y="3358634"/>
            <a:ext cx="3891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max()</a:t>
            </a:r>
            <a:r>
              <a:rPr lang="en-US" sz="2000" i="1" dirty="0"/>
              <a:t> -  highest value in a sequence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68646-3D28-4DAF-91C2-50C85244078B}"/>
              </a:ext>
            </a:extLst>
          </p:cNvPr>
          <p:cNvSpPr/>
          <p:nvPr/>
        </p:nvSpPr>
        <p:spPr>
          <a:xfrm>
            <a:off x="268838" y="1875274"/>
            <a:ext cx="3745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min() </a:t>
            </a:r>
            <a:r>
              <a:rPr lang="en-US" sz="2000" i="1" dirty="0"/>
              <a:t>– lowest value in a sequence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min( ), max( ), len(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2CBC6-2A6E-4DD8-A694-EA90F46D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15C28-6271-41A1-9AB0-A234E026EAAA}"/>
              </a:ext>
            </a:extLst>
          </p:cNvPr>
          <p:cNvSpPr/>
          <p:nvPr/>
        </p:nvSpPr>
        <p:spPr>
          <a:xfrm>
            <a:off x="3468497" y="1185595"/>
            <a:ext cx="4110421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ages = [33, 71, 22, 85, 18, 56]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002D57-C5B4-4163-9F61-8C59A78C80AD}"/>
              </a:ext>
            </a:extLst>
          </p:cNvPr>
          <p:cNvGrpSpPr/>
          <p:nvPr/>
        </p:nvGrpSpPr>
        <p:grpSpPr>
          <a:xfrm>
            <a:off x="848627" y="2277147"/>
            <a:ext cx="5506518" cy="369332"/>
            <a:chOff x="706387" y="2043467"/>
            <a:chExt cx="5506518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9D141F-39B0-4880-9F80-AC38C8C58FEB}"/>
                </a:ext>
              </a:extLst>
            </p:cNvPr>
            <p:cNvSpPr/>
            <p:nvPr/>
          </p:nvSpPr>
          <p:spPr>
            <a:xfrm>
              <a:off x="4906137" y="2070038"/>
              <a:ext cx="1306768" cy="338554"/>
            </a:xfrm>
            <a:custGeom>
              <a:avLst/>
              <a:gdLst>
                <a:gd name="connsiteX0" fmla="*/ 0 w 1306768"/>
                <a:gd name="connsiteY0" fmla="*/ 0 h 338554"/>
                <a:gd name="connsiteX1" fmla="*/ 435589 w 1306768"/>
                <a:gd name="connsiteY1" fmla="*/ 0 h 338554"/>
                <a:gd name="connsiteX2" fmla="*/ 884246 w 1306768"/>
                <a:gd name="connsiteY2" fmla="*/ 0 h 338554"/>
                <a:gd name="connsiteX3" fmla="*/ 1306768 w 1306768"/>
                <a:gd name="connsiteY3" fmla="*/ 0 h 338554"/>
                <a:gd name="connsiteX4" fmla="*/ 1306768 w 1306768"/>
                <a:gd name="connsiteY4" fmla="*/ 338554 h 338554"/>
                <a:gd name="connsiteX5" fmla="*/ 910382 w 1306768"/>
                <a:gd name="connsiteY5" fmla="*/ 338554 h 338554"/>
                <a:gd name="connsiteX6" fmla="*/ 500928 w 1306768"/>
                <a:gd name="connsiteY6" fmla="*/ 338554 h 338554"/>
                <a:gd name="connsiteX7" fmla="*/ 0 w 1306768"/>
                <a:gd name="connsiteY7" fmla="*/ 338554 h 338554"/>
                <a:gd name="connsiteX8" fmla="*/ 0 w 1306768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768" h="338554" fill="none" extrusionOk="0">
                  <a:moveTo>
                    <a:pt x="0" y="0"/>
                  </a:moveTo>
                  <a:cubicBezTo>
                    <a:pt x="182486" y="-17612"/>
                    <a:pt x="348395" y="37677"/>
                    <a:pt x="435589" y="0"/>
                  </a:cubicBezTo>
                  <a:cubicBezTo>
                    <a:pt x="522783" y="-37677"/>
                    <a:pt x="706257" y="44710"/>
                    <a:pt x="884246" y="0"/>
                  </a:cubicBezTo>
                  <a:cubicBezTo>
                    <a:pt x="1062235" y="-44710"/>
                    <a:pt x="1182494" y="48048"/>
                    <a:pt x="1306768" y="0"/>
                  </a:cubicBezTo>
                  <a:cubicBezTo>
                    <a:pt x="1342224" y="163903"/>
                    <a:pt x="1270132" y="265295"/>
                    <a:pt x="1306768" y="338554"/>
                  </a:cubicBezTo>
                  <a:cubicBezTo>
                    <a:pt x="1118379" y="382124"/>
                    <a:pt x="1074307" y="331948"/>
                    <a:pt x="910382" y="338554"/>
                  </a:cubicBezTo>
                  <a:cubicBezTo>
                    <a:pt x="746457" y="345160"/>
                    <a:pt x="675210" y="314499"/>
                    <a:pt x="500928" y="338554"/>
                  </a:cubicBezTo>
                  <a:cubicBezTo>
                    <a:pt x="326646" y="362609"/>
                    <a:pt x="200593" y="325880"/>
                    <a:pt x="0" y="338554"/>
                  </a:cubicBezTo>
                  <a:cubicBezTo>
                    <a:pt x="-22125" y="262873"/>
                    <a:pt x="37246" y="98684"/>
                    <a:pt x="0" y="0"/>
                  </a:cubicBezTo>
                  <a:close/>
                </a:path>
                <a:path w="1306768" h="338554" stroke="0" extrusionOk="0">
                  <a:moveTo>
                    <a:pt x="0" y="0"/>
                  </a:moveTo>
                  <a:cubicBezTo>
                    <a:pt x="119459" y="-52270"/>
                    <a:pt x="270892" y="18818"/>
                    <a:pt x="461725" y="0"/>
                  </a:cubicBezTo>
                  <a:cubicBezTo>
                    <a:pt x="652559" y="-18818"/>
                    <a:pt x="771901" y="55084"/>
                    <a:pt x="923449" y="0"/>
                  </a:cubicBezTo>
                  <a:cubicBezTo>
                    <a:pt x="1074997" y="-55084"/>
                    <a:pt x="1215653" y="17898"/>
                    <a:pt x="1306768" y="0"/>
                  </a:cubicBezTo>
                  <a:cubicBezTo>
                    <a:pt x="1333058" y="152661"/>
                    <a:pt x="1296926" y="213398"/>
                    <a:pt x="1306768" y="338554"/>
                  </a:cubicBezTo>
                  <a:cubicBezTo>
                    <a:pt x="1177412" y="361600"/>
                    <a:pt x="966702" y="306964"/>
                    <a:pt x="871179" y="338554"/>
                  </a:cubicBezTo>
                  <a:cubicBezTo>
                    <a:pt x="775656" y="370144"/>
                    <a:pt x="623605" y="296029"/>
                    <a:pt x="474792" y="338554"/>
                  </a:cubicBezTo>
                  <a:cubicBezTo>
                    <a:pt x="325979" y="381079"/>
                    <a:pt x="168648" y="287913"/>
                    <a:pt x="0" y="338554"/>
                  </a:cubicBezTo>
                  <a:cubicBezTo>
                    <a:pt x="-20630" y="244527"/>
                    <a:pt x="6274" y="15736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Lowest: 18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F2DFA-3FD9-4FBF-8079-97DCE750C1AE}"/>
                </a:ext>
              </a:extLst>
            </p:cNvPr>
            <p:cNvSpPr/>
            <p:nvPr/>
          </p:nvSpPr>
          <p:spPr>
            <a:xfrm>
              <a:off x="706387" y="2043467"/>
              <a:ext cx="383513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print('Lowest:', </a:t>
              </a:r>
              <a:r>
                <a:rPr lang="en-US" sz="1800" b="1" dirty="0">
                  <a:solidFill>
                    <a:srgbClr val="0070C0"/>
                  </a:solidFill>
                </a:rPr>
                <a:t>min</a:t>
              </a:r>
              <a:r>
                <a:rPr lang="en-US" sz="1800" dirty="0"/>
                <a:t>(</a:t>
              </a:r>
              <a:r>
                <a:rPr lang="en-US" sz="1800" b="1" dirty="0">
                  <a:solidFill>
                    <a:srgbClr val="AC8300"/>
                  </a:solidFill>
                </a:rPr>
                <a:t>ages</a:t>
              </a:r>
              <a:r>
                <a:rPr lang="en-US" sz="1800" dirty="0"/>
                <a:t>))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7870E3-8012-41EC-A465-FBF742E49A6B}"/>
              </a:ext>
            </a:extLst>
          </p:cNvPr>
          <p:cNvGrpSpPr/>
          <p:nvPr/>
        </p:nvGrpSpPr>
        <p:grpSpPr>
          <a:xfrm>
            <a:off x="848627" y="3742727"/>
            <a:ext cx="5639048" cy="385445"/>
            <a:chOff x="706387" y="3722407"/>
            <a:chExt cx="5639048" cy="38544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C6A6C5-58D4-4C04-B957-359AF3AA09A4}"/>
                </a:ext>
              </a:extLst>
            </p:cNvPr>
            <p:cNvSpPr/>
            <p:nvPr/>
          </p:nvSpPr>
          <p:spPr>
            <a:xfrm>
              <a:off x="4926457" y="3769298"/>
              <a:ext cx="1418978" cy="338554"/>
            </a:xfrm>
            <a:custGeom>
              <a:avLst/>
              <a:gdLst>
                <a:gd name="connsiteX0" fmla="*/ 0 w 1418978"/>
                <a:gd name="connsiteY0" fmla="*/ 0 h 338554"/>
                <a:gd name="connsiteX1" fmla="*/ 472993 w 1418978"/>
                <a:gd name="connsiteY1" fmla="*/ 0 h 338554"/>
                <a:gd name="connsiteX2" fmla="*/ 960175 w 1418978"/>
                <a:gd name="connsiteY2" fmla="*/ 0 h 338554"/>
                <a:gd name="connsiteX3" fmla="*/ 1418978 w 1418978"/>
                <a:gd name="connsiteY3" fmla="*/ 0 h 338554"/>
                <a:gd name="connsiteX4" fmla="*/ 1418978 w 1418978"/>
                <a:gd name="connsiteY4" fmla="*/ 338554 h 338554"/>
                <a:gd name="connsiteX5" fmla="*/ 988555 w 1418978"/>
                <a:gd name="connsiteY5" fmla="*/ 338554 h 338554"/>
                <a:gd name="connsiteX6" fmla="*/ 543942 w 1418978"/>
                <a:gd name="connsiteY6" fmla="*/ 338554 h 338554"/>
                <a:gd name="connsiteX7" fmla="*/ 0 w 1418978"/>
                <a:gd name="connsiteY7" fmla="*/ 338554 h 338554"/>
                <a:gd name="connsiteX8" fmla="*/ 0 w 1418978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78" h="338554" fill="none" extrusionOk="0">
                  <a:moveTo>
                    <a:pt x="0" y="0"/>
                  </a:moveTo>
                  <a:cubicBezTo>
                    <a:pt x="114039" y="-51993"/>
                    <a:pt x="285471" y="50466"/>
                    <a:pt x="472993" y="0"/>
                  </a:cubicBezTo>
                  <a:cubicBezTo>
                    <a:pt x="660515" y="-50466"/>
                    <a:pt x="762949" y="2489"/>
                    <a:pt x="960175" y="0"/>
                  </a:cubicBezTo>
                  <a:cubicBezTo>
                    <a:pt x="1157401" y="-2489"/>
                    <a:pt x="1311873" y="26179"/>
                    <a:pt x="1418978" y="0"/>
                  </a:cubicBezTo>
                  <a:cubicBezTo>
                    <a:pt x="1454434" y="163903"/>
                    <a:pt x="1382342" y="265295"/>
                    <a:pt x="1418978" y="338554"/>
                  </a:cubicBezTo>
                  <a:cubicBezTo>
                    <a:pt x="1286902" y="373737"/>
                    <a:pt x="1115382" y="296965"/>
                    <a:pt x="988555" y="338554"/>
                  </a:cubicBezTo>
                  <a:cubicBezTo>
                    <a:pt x="861728" y="380143"/>
                    <a:pt x="719014" y="286370"/>
                    <a:pt x="543942" y="338554"/>
                  </a:cubicBezTo>
                  <a:cubicBezTo>
                    <a:pt x="368870" y="390738"/>
                    <a:pt x="142354" y="316076"/>
                    <a:pt x="0" y="338554"/>
                  </a:cubicBezTo>
                  <a:cubicBezTo>
                    <a:pt x="-22125" y="262873"/>
                    <a:pt x="37246" y="98684"/>
                    <a:pt x="0" y="0"/>
                  </a:cubicBezTo>
                  <a:close/>
                </a:path>
                <a:path w="1418978" h="338554" stroke="0" extrusionOk="0">
                  <a:moveTo>
                    <a:pt x="0" y="0"/>
                  </a:moveTo>
                  <a:cubicBezTo>
                    <a:pt x="101288" y="-25448"/>
                    <a:pt x="257374" y="31397"/>
                    <a:pt x="501372" y="0"/>
                  </a:cubicBezTo>
                  <a:cubicBezTo>
                    <a:pt x="745370" y="-31397"/>
                    <a:pt x="832118" y="45889"/>
                    <a:pt x="1002744" y="0"/>
                  </a:cubicBezTo>
                  <a:cubicBezTo>
                    <a:pt x="1173370" y="-45889"/>
                    <a:pt x="1323996" y="40153"/>
                    <a:pt x="1418978" y="0"/>
                  </a:cubicBezTo>
                  <a:cubicBezTo>
                    <a:pt x="1445268" y="152661"/>
                    <a:pt x="1409136" y="213398"/>
                    <a:pt x="1418978" y="338554"/>
                  </a:cubicBezTo>
                  <a:cubicBezTo>
                    <a:pt x="1229690" y="358865"/>
                    <a:pt x="1162385" y="316874"/>
                    <a:pt x="945985" y="338554"/>
                  </a:cubicBezTo>
                  <a:cubicBezTo>
                    <a:pt x="729585" y="360234"/>
                    <a:pt x="720381" y="320985"/>
                    <a:pt x="515562" y="338554"/>
                  </a:cubicBezTo>
                  <a:cubicBezTo>
                    <a:pt x="310743" y="356123"/>
                    <a:pt x="202309" y="307521"/>
                    <a:pt x="0" y="338554"/>
                  </a:cubicBezTo>
                  <a:cubicBezTo>
                    <a:pt x="-20630" y="244527"/>
                    <a:pt x="6274" y="15736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Highest: 85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E2855C-80F4-4ACD-95CA-DBDBCB92B14F}"/>
                </a:ext>
              </a:extLst>
            </p:cNvPr>
            <p:cNvSpPr/>
            <p:nvPr/>
          </p:nvSpPr>
          <p:spPr>
            <a:xfrm>
              <a:off x="706387" y="3722407"/>
              <a:ext cx="383513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print('Highest:', </a:t>
              </a:r>
              <a:r>
                <a:rPr lang="en-US" sz="1800" b="1" dirty="0">
                  <a:solidFill>
                    <a:srgbClr val="0070C0"/>
                  </a:solidFill>
                </a:rPr>
                <a:t>max</a:t>
              </a:r>
              <a:r>
                <a:rPr lang="en-US" sz="1800" dirty="0"/>
                <a:t>(</a:t>
              </a:r>
              <a:r>
                <a:rPr lang="en-US" sz="1800" b="1" dirty="0">
                  <a:solidFill>
                    <a:srgbClr val="AC8300"/>
                  </a:solidFill>
                </a:rPr>
                <a:t>ages</a:t>
              </a:r>
              <a:r>
                <a:rPr lang="en-US" sz="1800" dirty="0"/>
                <a:t>))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9A3D-696D-4A06-A127-2FE3E7DB049B}"/>
              </a:ext>
            </a:extLst>
          </p:cNvPr>
          <p:cNvGrpSpPr/>
          <p:nvPr/>
        </p:nvGrpSpPr>
        <p:grpSpPr>
          <a:xfrm>
            <a:off x="848627" y="5361355"/>
            <a:ext cx="6710350" cy="369332"/>
            <a:chOff x="706387" y="5503595"/>
            <a:chExt cx="6710350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F4C1A7-C70C-453A-8486-BD8AF7D13694}"/>
                </a:ext>
              </a:extLst>
            </p:cNvPr>
            <p:cNvSpPr/>
            <p:nvPr/>
          </p:nvSpPr>
          <p:spPr>
            <a:xfrm>
              <a:off x="4875657" y="5532058"/>
              <a:ext cx="2541080" cy="338554"/>
            </a:xfrm>
            <a:custGeom>
              <a:avLst/>
              <a:gdLst>
                <a:gd name="connsiteX0" fmla="*/ 0 w 2541080"/>
                <a:gd name="connsiteY0" fmla="*/ 0 h 338554"/>
                <a:gd name="connsiteX1" fmla="*/ 457394 w 2541080"/>
                <a:gd name="connsiteY1" fmla="*/ 0 h 338554"/>
                <a:gd name="connsiteX2" fmla="*/ 889378 w 2541080"/>
                <a:gd name="connsiteY2" fmla="*/ 0 h 338554"/>
                <a:gd name="connsiteX3" fmla="*/ 1321362 w 2541080"/>
                <a:gd name="connsiteY3" fmla="*/ 0 h 338554"/>
                <a:gd name="connsiteX4" fmla="*/ 1854988 w 2541080"/>
                <a:gd name="connsiteY4" fmla="*/ 0 h 338554"/>
                <a:gd name="connsiteX5" fmla="*/ 2541080 w 2541080"/>
                <a:gd name="connsiteY5" fmla="*/ 0 h 338554"/>
                <a:gd name="connsiteX6" fmla="*/ 2541080 w 2541080"/>
                <a:gd name="connsiteY6" fmla="*/ 338554 h 338554"/>
                <a:gd name="connsiteX7" fmla="*/ 2058275 w 2541080"/>
                <a:gd name="connsiteY7" fmla="*/ 338554 h 338554"/>
                <a:gd name="connsiteX8" fmla="*/ 1600880 w 2541080"/>
                <a:gd name="connsiteY8" fmla="*/ 338554 h 338554"/>
                <a:gd name="connsiteX9" fmla="*/ 1092664 w 2541080"/>
                <a:gd name="connsiteY9" fmla="*/ 338554 h 338554"/>
                <a:gd name="connsiteX10" fmla="*/ 533627 w 2541080"/>
                <a:gd name="connsiteY10" fmla="*/ 338554 h 338554"/>
                <a:gd name="connsiteX11" fmla="*/ 0 w 2541080"/>
                <a:gd name="connsiteY11" fmla="*/ 338554 h 338554"/>
                <a:gd name="connsiteX12" fmla="*/ 0 w 2541080"/>
                <a:gd name="connsiteY12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1080" h="338554" fill="none" extrusionOk="0">
                  <a:moveTo>
                    <a:pt x="0" y="0"/>
                  </a:moveTo>
                  <a:cubicBezTo>
                    <a:pt x="175096" y="-49887"/>
                    <a:pt x="239112" y="18101"/>
                    <a:pt x="457394" y="0"/>
                  </a:cubicBezTo>
                  <a:cubicBezTo>
                    <a:pt x="675676" y="-18101"/>
                    <a:pt x="685217" y="46064"/>
                    <a:pt x="889378" y="0"/>
                  </a:cubicBezTo>
                  <a:cubicBezTo>
                    <a:pt x="1093539" y="-46064"/>
                    <a:pt x="1143907" y="30489"/>
                    <a:pt x="1321362" y="0"/>
                  </a:cubicBezTo>
                  <a:cubicBezTo>
                    <a:pt x="1498817" y="-30489"/>
                    <a:pt x="1619021" y="5887"/>
                    <a:pt x="1854988" y="0"/>
                  </a:cubicBezTo>
                  <a:cubicBezTo>
                    <a:pt x="2090955" y="-5887"/>
                    <a:pt x="2333471" y="41706"/>
                    <a:pt x="2541080" y="0"/>
                  </a:cubicBezTo>
                  <a:cubicBezTo>
                    <a:pt x="2544461" y="138304"/>
                    <a:pt x="2518463" y="259598"/>
                    <a:pt x="2541080" y="338554"/>
                  </a:cubicBezTo>
                  <a:cubicBezTo>
                    <a:pt x="2305749" y="353922"/>
                    <a:pt x="2248981" y="306343"/>
                    <a:pt x="2058275" y="338554"/>
                  </a:cubicBezTo>
                  <a:cubicBezTo>
                    <a:pt x="1867569" y="370765"/>
                    <a:pt x="1733584" y="327698"/>
                    <a:pt x="1600880" y="338554"/>
                  </a:cubicBezTo>
                  <a:cubicBezTo>
                    <a:pt x="1468176" y="349410"/>
                    <a:pt x="1218009" y="279903"/>
                    <a:pt x="1092664" y="338554"/>
                  </a:cubicBezTo>
                  <a:cubicBezTo>
                    <a:pt x="967319" y="397205"/>
                    <a:pt x="703243" y="285153"/>
                    <a:pt x="533627" y="338554"/>
                  </a:cubicBezTo>
                  <a:cubicBezTo>
                    <a:pt x="364011" y="391955"/>
                    <a:pt x="164536" y="323574"/>
                    <a:pt x="0" y="338554"/>
                  </a:cubicBezTo>
                  <a:cubicBezTo>
                    <a:pt x="-6582" y="251309"/>
                    <a:pt x="31818" y="70746"/>
                    <a:pt x="0" y="0"/>
                  </a:cubicBezTo>
                  <a:close/>
                </a:path>
                <a:path w="2541080" h="338554" stroke="0" extrusionOk="0">
                  <a:moveTo>
                    <a:pt x="0" y="0"/>
                  </a:moveTo>
                  <a:cubicBezTo>
                    <a:pt x="138714" y="-17480"/>
                    <a:pt x="361762" y="63944"/>
                    <a:pt x="559038" y="0"/>
                  </a:cubicBezTo>
                  <a:cubicBezTo>
                    <a:pt x="756314" y="-63944"/>
                    <a:pt x="973950" y="66087"/>
                    <a:pt x="1118075" y="0"/>
                  </a:cubicBezTo>
                  <a:cubicBezTo>
                    <a:pt x="1262200" y="-66087"/>
                    <a:pt x="1436763" y="41527"/>
                    <a:pt x="1600880" y="0"/>
                  </a:cubicBezTo>
                  <a:cubicBezTo>
                    <a:pt x="1764998" y="-41527"/>
                    <a:pt x="1922214" y="36802"/>
                    <a:pt x="2083686" y="0"/>
                  </a:cubicBezTo>
                  <a:cubicBezTo>
                    <a:pt x="2245158" y="-36802"/>
                    <a:pt x="2370816" y="47715"/>
                    <a:pt x="2541080" y="0"/>
                  </a:cubicBezTo>
                  <a:cubicBezTo>
                    <a:pt x="2545429" y="124579"/>
                    <a:pt x="2529032" y="174172"/>
                    <a:pt x="2541080" y="338554"/>
                  </a:cubicBezTo>
                  <a:cubicBezTo>
                    <a:pt x="2403782" y="397929"/>
                    <a:pt x="2228924" y="286555"/>
                    <a:pt x="2032864" y="338554"/>
                  </a:cubicBezTo>
                  <a:cubicBezTo>
                    <a:pt x="1836804" y="390553"/>
                    <a:pt x="1614810" y="281637"/>
                    <a:pt x="1499237" y="338554"/>
                  </a:cubicBezTo>
                  <a:cubicBezTo>
                    <a:pt x="1383664" y="395471"/>
                    <a:pt x="1249077" y="321803"/>
                    <a:pt x="1067254" y="338554"/>
                  </a:cubicBezTo>
                  <a:cubicBezTo>
                    <a:pt x="885431" y="355305"/>
                    <a:pt x="682079" y="305754"/>
                    <a:pt x="508216" y="338554"/>
                  </a:cubicBezTo>
                  <a:cubicBezTo>
                    <a:pt x="334353" y="371354"/>
                    <a:pt x="132552" y="322565"/>
                    <a:pt x="0" y="338554"/>
                  </a:cubicBezTo>
                  <a:cubicBezTo>
                    <a:pt x="-35655" y="193732"/>
                    <a:pt x="3601" y="13411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Number of elements: 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F1CA48-1573-46AE-B71F-ECB2C079A916}"/>
                </a:ext>
              </a:extLst>
            </p:cNvPr>
            <p:cNvSpPr/>
            <p:nvPr/>
          </p:nvSpPr>
          <p:spPr>
            <a:xfrm>
              <a:off x="706387" y="5503595"/>
              <a:ext cx="383513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print('Number of elements:', </a:t>
              </a:r>
              <a:r>
                <a:rPr lang="en-US" sz="1800" b="1" dirty="0">
                  <a:solidFill>
                    <a:srgbClr val="0070C0"/>
                  </a:solidFill>
                </a:rPr>
                <a:t>len</a:t>
              </a:r>
              <a:r>
                <a:rPr lang="en-US" sz="1800" dirty="0"/>
                <a:t>(</a:t>
              </a:r>
              <a:r>
                <a:rPr lang="en-US" sz="1800" b="1" dirty="0">
                  <a:solidFill>
                    <a:srgbClr val="AC8300"/>
                  </a:solidFill>
                </a:rPr>
                <a:t>ages</a:t>
              </a:r>
              <a:r>
                <a:rPr lang="en-US" sz="1800" dirty="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4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F26155-7DD7-4532-92B0-57D695E5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&amp; Concatenation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BB825-483B-4375-9D79-089A8E42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752BE-6A25-48CA-85CC-D32DBC0BAC4E}"/>
              </a:ext>
            </a:extLst>
          </p:cNvPr>
          <p:cNvSpPr/>
          <p:nvPr/>
        </p:nvSpPr>
        <p:spPr>
          <a:xfrm>
            <a:off x="5775865" y="1860778"/>
            <a:ext cx="2300630" cy="400110"/>
          </a:xfrm>
          <a:custGeom>
            <a:avLst/>
            <a:gdLst>
              <a:gd name="connsiteX0" fmla="*/ 0 w 2300630"/>
              <a:gd name="connsiteY0" fmla="*/ 0 h 400110"/>
              <a:gd name="connsiteX1" fmla="*/ 529145 w 2300630"/>
              <a:gd name="connsiteY1" fmla="*/ 0 h 400110"/>
              <a:gd name="connsiteX2" fmla="*/ 1058290 w 2300630"/>
              <a:gd name="connsiteY2" fmla="*/ 0 h 400110"/>
              <a:gd name="connsiteX3" fmla="*/ 1610441 w 2300630"/>
              <a:gd name="connsiteY3" fmla="*/ 0 h 400110"/>
              <a:gd name="connsiteX4" fmla="*/ 2300630 w 2300630"/>
              <a:gd name="connsiteY4" fmla="*/ 0 h 400110"/>
              <a:gd name="connsiteX5" fmla="*/ 2300630 w 2300630"/>
              <a:gd name="connsiteY5" fmla="*/ 400110 h 400110"/>
              <a:gd name="connsiteX6" fmla="*/ 1794491 w 2300630"/>
              <a:gd name="connsiteY6" fmla="*/ 400110 h 400110"/>
              <a:gd name="connsiteX7" fmla="*/ 1196328 w 2300630"/>
              <a:gd name="connsiteY7" fmla="*/ 400110 h 400110"/>
              <a:gd name="connsiteX8" fmla="*/ 621170 w 2300630"/>
              <a:gd name="connsiteY8" fmla="*/ 400110 h 400110"/>
              <a:gd name="connsiteX9" fmla="*/ 0 w 2300630"/>
              <a:gd name="connsiteY9" fmla="*/ 400110 h 400110"/>
              <a:gd name="connsiteX10" fmla="*/ 0 w 2300630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0630" h="400110" fill="none" extrusionOk="0">
                <a:moveTo>
                  <a:pt x="0" y="0"/>
                </a:moveTo>
                <a:cubicBezTo>
                  <a:pt x="132171" y="-49439"/>
                  <a:pt x="309093" y="36227"/>
                  <a:pt x="529145" y="0"/>
                </a:cubicBezTo>
                <a:cubicBezTo>
                  <a:pt x="749198" y="-36227"/>
                  <a:pt x="924610" y="36514"/>
                  <a:pt x="1058290" y="0"/>
                </a:cubicBezTo>
                <a:cubicBezTo>
                  <a:pt x="1191971" y="-36514"/>
                  <a:pt x="1389747" y="4875"/>
                  <a:pt x="1610441" y="0"/>
                </a:cubicBezTo>
                <a:cubicBezTo>
                  <a:pt x="1831135" y="-4875"/>
                  <a:pt x="2113268" y="78127"/>
                  <a:pt x="2300630" y="0"/>
                </a:cubicBezTo>
                <a:cubicBezTo>
                  <a:pt x="2302942" y="168957"/>
                  <a:pt x="2280352" y="307828"/>
                  <a:pt x="2300630" y="400110"/>
                </a:cubicBezTo>
                <a:cubicBezTo>
                  <a:pt x="2088201" y="430053"/>
                  <a:pt x="1900802" y="380272"/>
                  <a:pt x="1794491" y="400110"/>
                </a:cubicBezTo>
                <a:cubicBezTo>
                  <a:pt x="1688180" y="419948"/>
                  <a:pt x="1487399" y="358298"/>
                  <a:pt x="1196328" y="400110"/>
                </a:cubicBezTo>
                <a:cubicBezTo>
                  <a:pt x="905257" y="441922"/>
                  <a:pt x="901688" y="371957"/>
                  <a:pt x="621170" y="400110"/>
                </a:cubicBezTo>
                <a:cubicBezTo>
                  <a:pt x="340652" y="428263"/>
                  <a:pt x="232675" y="392851"/>
                  <a:pt x="0" y="400110"/>
                </a:cubicBezTo>
                <a:cubicBezTo>
                  <a:pt x="-40715" y="245313"/>
                  <a:pt x="14353" y="100990"/>
                  <a:pt x="0" y="0"/>
                </a:cubicBezTo>
                <a:close/>
              </a:path>
              <a:path w="2300630" h="400110" stroke="0" extrusionOk="0">
                <a:moveTo>
                  <a:pt x="0" y="0"/>
                </a:moveTo>
                <a:cubicBezTo>
                  <a:pt x="179021" y="-17824"/>
                  <a:pt x="301629" y="14276"/>
                  <a:pt x="552151" y="0"/>
                </a:cubicBezTo>
                <a:cubicBezTo>
                  <a:pt x="802673" y="-14276"/>
                  <a:pt x="968386" y="16076"/>
                  <a:pt x="1081296" y="0"/>
                </a:cubicBezTo>
                <a:cubicBezTo>
                  <a:pt x="1194206" y="-16076"/>
                  <a:pt x="1383758" y="3606"/>
                  <a:pt x="1610441" y="0"/>
                </a:cubicBezTo>
                <a:cubicBezTo>
                  <a:pt x="1837124" y="-3606"/>
                  <a:pt x="2061304" y="55613"/>
                  <a:pt x="2300630" y="0"/>
                </a:cubicBezTo>
                <a:cubicBezTo>
                  <a:pt x="2324120" y="182629"/>
                  <a:pt x="2297920" y="264343"/>
                  <a:pt x="2300630" y="400110"/>
                </a:cubicBezTo>
                <a:cubicBezTo>
                  <a:pt x="2102589" y="432854"/>
                  <a:pt x="1869170" y="345255"/>
                  <a:pt x="1748479" y="400110"/>
                </a:cubicBezTo>
                <a:cubicBezTo>
                  <a:pt x="1627788" y="454965"/>
                  <a:pt x="1327357" y="388277"/>
                  <a:pt x="1127309" y="400110"/>
                </a:cubicBezTo>
                <a:cubicBezTo>
                  <a:pt x="927261" y="411943"/>
                  <a:pt x="796120" y="343468"/>
                  <a:pt x="552151" y="400110"/>
                </a:cubicBezTo>
                <a:cubicBezTo>
                  <a:pt x="308182" y="456752"/>
                  <a:pt x="134908" y="389136"/>
                  <a:pt x="0" y="400110"/>
                </a:cubicBezTo>
                <a:cubicBezTo>
                  <a:pt x="-39730" y="303830"/>
                  <a:pt x="28246" y="80497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41522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[0, 0, 0, 0, 0]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A6695-53A7-4EF1-AAED-32852E7DAB14}"/>
              </a:ext>
            </a:extLst>
          </p:cNvPr>
          <p:cNvSpPr/>
          <p:nvPr/>
        </p:nvSpPr>
        <p:spPr>
          <a:xfrm>
            <a:off x="355457" y="1185595"/>
            <a:ext cx="430798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Repetition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35C179-B067-4B1C-994A-ECA9358708E8}"/>
              </a:ext>
            </a:extLst>
          </p:cNvPr>
          <p:cNvSpPr/>
          <p:nvPr/>
        </p:nvSpPr>
        <p:spPr>
          <a:xfrm>
            <a:off x="786598" y="2519839"/>
            <a:ext cx="4203036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AC8300"/>
                </a:solidFill>
              </a:rPr>
              <a:t>quarters</a:t>
            </a:r>
            <a:r>
              <a:rPr lang="en-US" sz="2000" dirty="0"/>
              <a:t> = ['Q1', 'Q2', 'Q3', 'Q4']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C151D-B4A2-4164-A473-787C8119DBCB}"/>
              </a:ext>
            </a:extLst>
          </p:cNvPr>
          <p:cNvSpPr/>
          <p:nvPr/>
        </p:nvSpPr>
        <p:spPr>
          <a:xfrm>
            <a:off x="786598" y="1860778"/>
            <a:ext cx="42164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AC8300"/>
                </a:solidFill>
              </a:rPr>
              <a:t>numbers</a:t>
            </a:r>
            <a:r>
              <a:rPr lang="en-US" sz="2000" dirty="0"/>
              <a:t> = [0]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0DE23E-AB73-41A1-A841-9791AD48CA31}"/>
              </a:ext>
            </a:extLst>
          </p:cNvPr>
          <p:cNvSpPr/>
          <p:nvPr/>
        </p:nvSpPr>
        <p:spPr>
          <a:xfrm>
            <a:off x="5775865" y="2519839"/>
            <a:ext cx="4515980" cy="400110"/>
          </a:xfrm>
          <a:custGeom>
            <a:avLst/>
            <a:gdLst>
              <a:gd name="connsiteX0" fmla="*/ 0 w 4515980"/>
              <a:gd name="connsiteY0" fmla="*/ 0 h 400110"/>
              <a:gd name="connsiteX1" fmla="*/ 429018 w 4515980"/>
              <a:gd name="connsiteY1" fmla="*/ 0 h 400110"/>
              <a:gd name="connsiteX2" fmla="*/ 1083835 w 4515980"/>
              <a:gd name="connsiteY2" fmla="*/ 0 h 400110"/>
              <a:gd name="connsiteX3" fmla="*/ 1693493 w 4515980"/>
              <a:gd name="connsiteY3" fmla="*/ 0 h 400110"/>
              <a:gd name="connsiteX4" fmla="*/ 2348310 w 4515980"/>
              <a:gd name="connsiteY4" fmla="*/ 0 h 400110"/>
              <a:gd name="connsiteX5" fmla="*/ 2957967 w 4515980"/>
              <a:gd name="connsiteY5" fmla="*/ 0 h 400110"/>
              <a:gd name="connsiteX6" fmla="*/ 3477305 w 4515980"/>
              <a:gd name="connsiteY6" fmla="*/ 0 h 400110"/>
              <a:gd name="connsiteX7" fmla="*/ 4515980 w 4515980"/>
              <a:gd name="connsiteY7" fmla="*/ 0 h 400110"/>
              <a:gd name="connsiteX8" fmla="*/ 4515980 w 4515980"/>
              <a:gd name="connsiteY8" fmla="*/ 400110 h 400110"/>
              <a:gd name="connsiteX9" fmla="*/ 3996642 w 4515980"/>
              <a:gd name="connsiteY9" fmla="*/ 400110 h 400110"/>
              <a:gd name="connsiteX10" fmla="*/ 3386985 w 4515980"/>
              <a:gd name="connsiteY10" fmla="*/ 400110 h 400110"/>
              <a:gd name="connsiteX11" fmla="*/ 2867647 w 4515980"/>
              <a:gd name="connsiteY11" fmla="*/ 400110 h 400110"/>
              <a:gd name="connsiteX12" fmla="*/ 2257990 w 4515980"/>
              <a:gd name="connsiteY12" fmla="*/ 400110 h 400110"/>
              <a:gd name="connsiteX13" fmla="*/ 1603173 w 4515980"/>
              <a:gd name="connsiteY13" fmla="*/ 400110 h 400110"/>
              <a:gd name="connsiteX14" fmla="*/ 1083835 w 4515980"/>
              <a:gd name="connsiteY14" fmla="*/ 400110 h 400110"/>
              <a:gd name="connsiteX15" fmla="*/ 0 w 4515980"/>
              <a:gd name="connsiteY15" fmla="*/ 400110 h 400110"/>
              <a:gd name="connsiteX16" fmla="*/ 0 w 4515980"/>
              <a:gd name="connsiteY1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5980" h="400110" fill="none" extrusionOk="0">
                <a:moveTo>
                  <a:pt x="0" y="0"/>
                </a:moveTo>
                <a:cubicBezTo>
                  <a:pt x="165312" y="-8732"/>
                  <a:pt x="335692" y="30753"/>
                  <a:pt x="429018" y="0"/>
                </a:cubicBezTo>
                <a:cubicBezTo>
                  <a:pt x="522344" y="-30753"/>
                  <a:pt x="890624" y="69893"/>
                  <a:pt x="1083835" y="0"/>
                </a:cubicBezTo>
                <a:cubicBezTo>
                  <a:pt x="1277046" y="-69893"/>
                  <a:pt x="1544785" y="43464"/>
                  <a:pt x="1693493" y="0"/>
                </a:cubicBezTo>
                <a:cubicBezTo>
                  <a:pt x="1842201" y="-43464"/>
                  <a:pt x="2211522" y="64931"/>
                  <a:pt x="2348310" y="0"/>
                </a:cubicBezTo>
                <a:cubicBezTo>
                  <a:pt x="2485098" y="-64931"/>
                  <a:pt x="2755222" y="25331"/>
                  <a:pt x="2957967" y="0"/>
                </a:cubicBezTo>
                <a:cubicBezTo>
                  <a:pt x="3160712" y="-25331"/>
                  <a:pt x="3272914" y="58332"/>
                  <a:pt x="3477305" y="0"/>
                </a:cubicBezTo>
                <a:cubicBezTo>
                  <a:pt x="3681696" y="-58332"/>
                  <a:pt x="4162292" y="85734"/>
                  <a:pt x="4515980" y="0"/>
                </a:cubicBezTo>
                <a:cubicBezTo>
                  <a:pt x="4547885" y="155265"/>
                  <a:pt x="4497832" y="245176"/>
                  <a:pt x="4515980" y="400110"/>
                </a:cubicBezTo>
                <a:cubicBezTo>
                  <a:pt x="4269027" y="452245"/>
                  <a:pt x="4177138" y="345659"/>
                  <a:pt x="3996642" y="400110"/>
                </a:cubicBezTo>
                <a:cubicBezTo>
                  <a:pt x="3816146" y="454561"/>
                  <a:pt x="3563206" y="374282"/>
                  <a:pt x="3386985" y="400110"/>
                </a:cubicBezTo>
                <a:cubicBezTo>
                  <a:pt x="3210764" y="425938"/>
                  <a:pt x="3114900" y="378842"/>
                  <a:pt x="2867647" y="400110"/>
                </a:cubicBezTo>
                <a:cubicBezTo>
                  <a:pt x="2620394" y="421378"/>
                  <a:pt x="2438465" y="351863"/>
                  <a:pt x="2257990" y="400110"/>
                </a:cubicBezTo>
                <a:cubicBezTo>
                  <a:pt x="2077515" y="448357"/>
                  <a:pt x="1772518" y="385946"/>
                  <a:pt x="1603173" y="400110"/>
                </a:cubicBezTo>
                <a:cubicBezTo>
                  <a:pt x="1433828" y="414274"/>
                  <a:pt x="1280559" y="349184"/>
                  <a:pt x="1083835" y="400110"/>
                </a:cubicBezTo>
                <a:cubicBezTo>
                  <a:pt x="887111" y="451036"/>
                  <a:pt x="514432" y="351792"/>
                  <a:pt x="0" y="400110"/>
                </a:cubicBezTo>
                <a:cubicBezTo>
                  <a:pt x="-16197" y="283259"/>
                  <a:pt x="31895" y="151496"/>
                  <a:pt x="0" y="0"/>
                </a:cubicBezTo>
                <a:close/>
              </a:path>
              <a:path w="4515980" h="400110" stroke="0" extrusionOk="0">
                <a:moveTo>
                  <a:pt x="0" y="0"/>
                </a:moveTo>
                <a:cubicBezTo>
                  <a:pt x="142757" y="-31869"/>
                  <a:pt x="385402" y="20378"/>
                  <a:pt x="609657" y="0"/>
                </a:cubicBezTo>
                <a:cubicBezTo>
                  <a:pt x="833912" y="-20378"/>
                  <a:pt x="1048806" y="52795"/>
                  <a:pt x="1219315" y="0"/>
                </a:cubicBezTo>
                <a:cubicBezTo>
                  <a:pt x="1389824" y="-52795"/>
                  <a:pt x="1686853" y="8406"/>
                  <a:pt x="1874132" y="0"/>
                </a:cubicBezTo>
                <a:cubicBezTo>
                  <a:pt x="2061411" y="-8406"/>
                  <a:pt x="2168837" y="40273"/>
                  <a:pt x="2393469" y="0"/>
                </a:cubicBezTo>
                <a:cubicBezTo>
                  <a:pt x="2618101" y="-40273"/>
                  <a:pt x="2633272" y="28533"/>
                  <a:pt x="2867647" y="0"/>
                </a:cubicBezTo>
                <a:cubicBezTo>
                  <a:pt x="3102022" y="-28533"/>
                  <a:pt x="3184901" y="12891"/>
                  <a:pt x="3296665" y="0"/>
                </a:cubicBezTo>
                <a:cubicBezTo>
                  <a:pt x="3408429" y="-12891"/>
                  <a:pt x="3659463" y="27563"/>
                  <a:pt x="3906323" y="0"/>
                </a:cubicBezTo>
                <a:cubicBezTo>
                  <a:pt x="4153183" y="-27563"/>
                  <a:pt x="4380150" y="15415"/>
                  <a:pt x="4515980" y="0"/>
                </a:cubicBezTo>
                <a:cubicBezTo>
                  <a:pt x="4557791" y="176194"/>
                  <a:pt x="4488923" y="237667"/>
                  <a:pt x="4515980" y="400110"/>
                </a:cubicBezTo>
                <a:cubicBezTo>
                  <a:pt x="4385456" y="402870"/>
                  <a:pt x="4237877" y="343024"/>
                  <a:pt x="3996642" y="400110"/>
                </a:cubicBezTo>
                <a:cubicBezTo>
                  <a:pt x="3755407" y="457196"/>
                  <a:pt x="3704242" y="370475"/>
                  <a:pt x="3567624" y="400110"/>
                </a:cubicBezTo>
                <a:cubicBezTo>
                  <a:pt x="3431006" y="429745"/>
                  <a:pt x="3129017" y="380632"/>
                  <a:pt x="2912807" y="400110"/>
                </a:cubicBezTo>
                <a:cubicBezTo>
                  <a:pt x="2696597" y="419588"/>
                  <a:pt x="2550435" y="393455"/>
                  <a:pt x="2438629" y="400110"/>
                </a:cubicBezTo>
                <a:cubicBezTo>
                  <a:pt x="2326823" y="406765"/>
                  <a:pt x="2148704" y="349419"/>
                  <a:pt x="2009611" y="400110"/>
                </a:cubicBezTo>
                <a:cubicBezTo>
                  <a:pt x="1870518" y="450801"/>
                  <a:pt x="1687131" y="390294"/>
                  <a:pt x="1445114" y="400110"/>
                </a:cubicBezTo>
                <a:cubicBezTo>
                  <a:pt x="1203097" y="409926"/>
                  <a:pt x="1030506" y="329410"/>
                  <a:pt x="835456" y="400110"/>
                </a:cubicBezTo>
                <a:cubicBezTo>
                  <a:pt x="640406" y="470810"/>
                  <a:pt x="318061" y="359686"/>
                  <a:pt x="0" y="400110"/>
                </a:cubicBezTo>
                <a:cubicBezTo>
                  <a:pt x="-422" y="217262"/>
                  <a:pt x="3477" y="116873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527621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2000" dirty="0"/>
              <a:t>['Q1', 'Q2', 'Q3', 'Q4', 'Q1', 'Q2', 'Q3', 'Q4']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75CC65-DCB7-4713-B0B7-95DF8BA9DB85}"/>
              </a:ext>
            </a:extLst>
          </p:cNvPr>
          <p:cNvCxnSpPr/>
          <p:nvPr/>
        </p:nvCxnSpPr>
        <p:spPr>
          <a:xfrm>
            <a:off x="5963920" y="2846596"/>
            <a:ext cx="191008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4845A7-B322-41DA-8F96-95DD46B65E89}"/>
              </a:ext>
            </a:extLst>
          </p:cNvPr>
          <p:cNvCxnSpPr/>
          <p:nvPr/>
        </p:nvCxnSpPr>
        <p:spPr>
          <a:xfrm>
            <a:off x="8117840" y="2846596"/>
            <a:ext cx="191008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527EAD-BE5C-42D1-9C7C-8D9BBCF49DB1}"/>
              </a:ext>
            </a:extLst>
          </p:cNvPr>
          <p:cNvGrpSpPr/>
          <p:nvPr/>
        </p:nvGrpSpPr>
        <p:grpSpPr>
          <a:xfrm>
            <a:off x="786598" y="4102045"/>
            <a:ext cx="10634309" cy="1938992"/>
            <a:chOff x="786598" y="4406845"/>
            <a:chExt cx="10634309" cy="19389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766C32-F39C-43F3-ABD6-3B7259845696}"/>
                </a:ext>
              </a:extLst>
            </p:cNvPr>
            <p:cNvSpPr/>
            <p:nvPr/>
          </p:nvSpPr>
          <p:spPr>
            <a:xfrm>
              <a:off x="786598" y="4406845"/>
              <a:ext cx="4242602" cy="193899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ages1</a:t>
              </a:r>
              <a:r>
                <a:rPr lang="en-US" sz="2000" dirty="0"/>
                <a:t> = [38, 33, 20, 27]  </a:t>
              </a:r>
              <a:endParaRPr lang="en-US" sz="2000" b="1" dirty="0"/>
            </a:p>
            <a:p>
              <a:r>
                <a:rPr lang="en-US" sz="2000" dirty="0">
                  <a:solidFill>
                    <a:srgbClr val="0070C0"/>
                  </a:solidFill>
                </a:rPr>
                <a:t>ages2</a:t>
              </a:r>
              <a:r>
                <a:rPr lang="en-US" sz="2000" dirty="0"/>
                <a:t> = [65, 55, 73, 81] </a:t>
              </a:r>
            </a:p>
            <a:p>
              <a:endParaRPr lang="en-US" sz="2000" b="1" dirty="0"/>
            </a:p>
            <a:p>
              <a:r>
                <a:rPr lang="en-US" sz="2000" b="1" dirty="0"/>
                <a:t>#Concatenate the lists</a:t>
              </a:r>
            </a:p>
            <a:p>
              <a:r>
                <a:rPr lang="en-US" sz="2000" b="1" dirty="0">
                  <a:solidFill>
                    <a:srgbClr val="AC8300"/>
                  </a:solidFill>
                </a:rPr>
                <a:t>ages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rgbClr val="0070C0"/>
                  </a:solidFill>
                </a:rPr>
                <a:t>ages1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C00000"/>
                  </a:solidFill>
                </a:rPr>
                <a:t>+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70C0"/>
                  </a:solidFill>
                </a:rPr>
                <a:t>ages2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print('All ages:', </a:t>
              </a:r>
              <a:r>
                <a:rPr lang="en-US" sz="2000" b="1" dirty="0">
                  <a:solidFill>
                    <a:srgbClr val="AC8300"/>
                  </a:solidFill>
                </a:rPr>
                <a:t>ages</a:t>
              </a:r>
              <a:r>
                <a:rPr lang="en-US" sz="2000" dirty="0"/>
                <a:t>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3611AF-D74B-40F0-A4D1-7E6E31AD5563}"/>
                </a:ext>
              </a:extLst>
            </p:cNvPr>
            <p:cNvSpPr/>
            <p:nvPr/>
          </p:nvSpPr>
          <p:spPr>
            <a:xfrm>
              <a:off x="5897611" y="5899496"/>
              <a:ext cx="5523296" cy="370962"/>
            </a:xfrm>
            <a:custGeom>
              <a:avLst/>
              <a:gdLst>
                <a:gd name="connsiteX0" fmla="*/ 0 w 5523296"/>
                <a:gd name="connsiteY0" fmla="*/ 0 h 370962"/>
                <a:gd name="connsiteX1" fmla="*/ 497097 w 5523296"/>
                <a:gd name="connsiteY1" fmla="*/ 0 h 370962"/>
                <a:gd name="connsiteX2" fmla="*/ 883727 w 5523296"/>
                <a:gd name="connsiteY2" fmla="*/ 0 h 370962"/>
                <a:gd name="connsiteX3" fmla="*/ 1380824 w 5523296"/>
                <a:gd name="connsiteY3" fmla="*/ 0 h 370962"/>
                <a:gd name="connsiteX4" fmla="*/ 1988387 w 5523296"/>
                <a:gd name="connsiteY4" fmla="*/ 0 h 370962"/>
                <a:gd name="connsiteX5" fmla="*/ 2375017 w 5523296"/>
                <a:gd name="connsiteY5" fmla="*/ 0 h 370962"/>
                <a:gd name="connsiteX6" fmla="*/ 2927347 w 5523296"/>
                <a:gd name="connsiteY6" fmla="*/ 0 h 370962"/>
                <a:gd name="connsiteX7" fmla="*/ 3534909 w 5523296"/>
                <a:gd name="connsiteY7" fmla="*/ 0 h 370962"/>
                <a:gd name="connsiteX8" fmla="*/ 4032006 w 5523296"/>
                <a:gd name="connsiteY8" fmla="*/ 0 h 370962"/>
                <a:gd name="connsiteX9" fmla="*/ 4584336 w 5523296"/>
                <a:gd name="connsiteY9" fmla="*/ 0 h 370962"/>
                <a:gd name="connsiteX10" fmla="*/ 5523296 w 5523296"/>
                <a:gd name="connsiteY10" fmla="*/ 0 h 370962"/>
                <a:gd name="connsiteX11" fmla="*/ 5523296 w 5523296"/>
                <a:gd name="connsiteY11" fmla="*/ 370962 h 370962"/>
                <a:gd name="connsiteX12" fmla="*/ 4915733 w 5523296"/>
                <a:gd name="connsiteY12" fmla="*/ 370962 h 370962"/>
                <a:gd name="connsiteX13" fmla="*/ 4363404 w 5523296"/>
                <a:gd name="connsiteY13" fmla="*/ 370962 h 370962"/>
                <a:gd name="connsiteX14" fmla="*/ 3811074 w 5523296"/>
                <a:gd name="connsiteY14" fmla="*/ 370962 h 370962"/>
                <a:gd name="connsiteX15" fmla="*/ 3258745 w 5523296"/>
                <a:gd name="connsiteY15" fmla="*/ 370962 h 370962"/>
                <a:gd name="connsiteX16" fmla="*/ 2706415 w 5523296"/>
                <a:gd name="connsiteY16" fmla="*/ 370962 h 370962"/>
                <a:gd name="connsiteX17" fmla="*/ 2043620 w 5523296"/>
                <a:gd name="connsiteY17" fmla="*/ 370962 h 370962"/>
                <a:gd name="connsiteX18" fmla="*/ 1601756 w 5523296"/>
                <a:gd name="connsiteY18" fmla="*/ 370962 h 370962"/>
                <a:gd name="connsiteX19" fmla="*/ 994193 w 5523296"/>
                <a:gd name="connsiteY19" fmla="*/ 370962 h 370962"/>
                <a:gd name="connsiteX20" fmla="*/ 0 w 5523296"/>
                <a:gd name="connsiteY20" fmla="*/ 370962 h 370962"/>
                <a:gd name="connsiteX21" fmla="*/ 0 w 5523296"/>
                <a:gd name="connsiteY21" fmla="*/ 0 h 3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23296" h="370962" fill="none" extrusionOk="0">
                  <a:moveTo>
                    <a:pt x="0" y="0"/>
                  </a:moveTo>
                  <a:cubicBezTo>
                    <a:pt x="242341" y="-7609"/>
                    <a:pt x="299125" y="44314"/>
                    <a:pt x="497097" y="0"/>
                  </a:cubicBezTo>
                  <a:cubicBezTo>
                    <a:pt x="695069" y="-44314"/>
                    <a:pt x="785561" y="36886"/>
                    <a:pt x="883727" y="0"/>
                  </a:cubicBezTo>
                  <a:cubicBezTo>
                    <a:pt x="981893" y="-36886"/>
                    <a:pt x="1155949" y="31041"/>
                    <a:pt x="1380824" y="0"/>
                  </a:cubicBezTo>
                  <a:cubicBezTo>
                    <a:pt x="1605699" y="-31041"/>
                    <a:pt x="1798657" y="36193"/>
                    <a:pt x="1988387" y="0"/>
                  </a:cubicBezTo>
                  <a:cubicBezTo>
                    <a:pt x="2178117" y="-36193"/>
                    <a:pt x="2263975" y="43154"/>
                    <a:pt x="2375017" y="0"/>
                  </a:cubicBezTo>
                  <a:cubicBezTo>
                    <a:pt x="2486059" y="-43154"/>
                    <a:pt x="2774494" y="43434"/>
                    <a:pt x="2927347" y="0"/>
                  </a:cubicBezTo>
                  <a:cubicBezTo>
                    <a:pt x="3080200" y="-43434"/>
                    <a:pt x="3319939" y="28329"/>
                    <a:pt x="3534909" y="0"/>
                  </a:cubicBezTo>
                  <a:cubicBezTo>
                    <a:pt x="3749879" y="-28329"/>
                    <a:pt x="3859382" y="29073"/>
                    <a:pt x="4032006" y="0"/>
                  </a:cubicBezTo>
                  <a:cubicBezTo>
                    <a:pt x="4204630" y="-29073"/>
                    <a:pt x="4445333" y="19409"/>
                    <a:pt x="4584336" y="0"/>
                  </a:cubicBezTo>
                  <a:cubicBezTo>
                    <a:pt x="4723339" y="-19409"/>
                    <a:pt x="5202879" y="89986"/>
                    <a:pt x="5523296" y="0"/>
                  </a:cubicBezTo>
                  <a:cubicBezTo>
                    <a:pt x="5526836" y="163850"/>
                    <a:pt x="5507109" y="236845"/>
                    <a:pt x="5523296" y="370962"/>
                  </a:cubicBezTo>
                  <a:cubicBezTo>
                    <a:pt x="5377370" y="380169"/>
                    <a:pt x="5051978" y="323870"/>
                    <a:pt x="4915733" y="370962"/>
                  </a:cubicBezTo>
                  <a:cubicBezTo>
                    <a:pt x="4779488" y="418054"/>
                    <a:pt x="4610839" y="323346"/>
                    <a:pt x="4363404" y="370962"/>
                  </a:cubicBezTo>
                  <a:cubicBezTo>
                    <a:pt x="4115969" y="418578"/>
                    <a:pt x="4084041" y="306830"/>
                    <a:pt x="3811074" y="370962"/>
                  </a:cubicBezTo>
                  <a:cubicBezTo>
                    <a:pt x="3538107" y="435094"/>
                    <a:pt x="3491929" y="309635"/>
                    <a:pt x="3258745" y="370962"/>
                  </a:cubicBezTo>
                  <a:cubicBezTo>
                    <a:pt x="3025561" y="432289"/>
                    <a:pt x="2855128" y="311404"/>
                    <a:pt x="2706415" y="370962"/>
                  </a:cubicBezTo>
                  <a:cubicBezTo>
                    <a:pt x="2557702" y="430520"/>
                    <a:pt x="2251134" y="292911"/>
                    <a:pt x="2043620" y="370962"/>
                  </a:cubicBezTo>
                  <a:cubicBezTo>
                    <a:pt x="1836107" y="449013"/>
                    <a:pt x="1789409" y="358060"/>
                    <a:pt x="1601756" y="370962"/>
                  </a:cubicBezTo>
                  <a:cubicBezTo>
                    <a:pt x="1414103" y="383864"/>
                    <a:pt x="1193158" y="357661"/>
                    <a:pt x="994193" y="370962"/>
                  </a:cubicBezTo>
                  <a:cubicBezTo>
                    <a:pt x="795228" y="384263"/>
                    <a:pt x="469348" y="305635"/>
                    <a:pt x="0" y="370962"/>
                  </a:cubicBezTo>
                  <a:cubicBezTo>
                    <a:pt x="-36043" y="199394"/>
                    <a:pt x="16044" y="101842"/>
                    <a:pt x="0" y="0"/>
                  </a:cubicBezTo>
                  <a:close/>
                </a:path>
                <a:path w="5523296" h="370962" stroke="0" extrusionOk="0">
                  <a:moveTo>
                    <a:pt x="0" y="0"/>
                  </a:moveTo>
                  <a:cubicBezTo>
                    <a:pt x="129974" y="-29302"/>
                    <a:pt x="405553" y="27731"/>
                    <a:pt x="552330" y="0"/>
                  </a:cubicBezTo>
                  <a:cubicBezTo>
                    <a:pt x="699107" y="-27731"/>
                    <a:pt x="783337" y="18147"/>
                    <a:pt x="938960" y="0"/>
                  </a:cubicBezTo>
                  <a:cubicBezTo>
                    <a:pt x="1094583" y="-18147"/>
                    <a:pt x="1356877" y="14823"/>
                    <a:pt x="1491290" y="0"/>
                  </a:cubicBezTo>
                  <a:cubicBezTo>
                    <a:pt x="1625703" y="-14823"/>
                    <a:pt x="1799424" y="6138"/>
                    <a:pt x="1933154" y="0"/>
                  </a:cubicBezTo>
                  <a:cubicBezTo>
                    <a:pt x="2066884" y="-6138"/>
                    <a:pt x="2315176" y="53071"/>
                    <a:pt x="2485483" y="0"/>
                  </a:cubicBezTo>
                  <a:cubicBezTo>
                    <a:pt x="2655790" y="-53071"/>
                    <a:pt x="2862561" y="50895"/>
                    <a:pt x="3037813" y="0"/>
                  </a:cubicBezTo>
                  <a:cubicBezTo>
                    <a:pt x="3213065" y="-50895"/>
                    <a:pt x="3387486" y="32735"/>
                    <a:pt x="3590142" y="0"/>
                  </a:cubicBezTo>
                  <a:cubicBezTo>
                    <a:pt x="3792798" y="-32735"/>
                    <a:pt x="3988282" y="19342"/>
                    <a:pt x="4142472" y="0"/>
                  </a:cubicBezTo>
                  <a:cubicBezTo>
                    <a:pt x="4296662" y="-19342"/>
                    <a:pt x="4631769" y="27506"/>
                    <a:pt x="4805268" y="0"/>
                  </a:cubicBezTo>
                  <a:cubicBezTo>
                    <a:pt x="4978767" y="-27506"/>
                    <a:pt x="5238306" y="6312"/>
                    <a:pt x="5523296" y="0"/>
                  </a:cubicBezTo>
                  <a:cubicBezTo>
                    <a:pt x="5532265" y="101571"/>
                    <a:pt x="5481417" y="191617"/>
                    <a:pt x="5523296" y="370962"/>
                  </a:cubicBezTo>
                  <a:cubicBezTo>
                    <a:pt x="5344883" y="393578"/>
                    <a:pt x="5219056" y="364229"/>
                    <a:pt x="5026199" y="370962"/>
                  </a:cubicBezTo>
                  <a:cubicBezTo>
                    <a:pt x="4833342" y="377695"/>
                    <a:pt x="4699332" y="325813"/>
                    <a:pt x="4529103" y="370962"/>
                  </a:cubicBezTo>
                  <a:cubicBezTo>
                    <a:pt x="4358874" y="416111"/>
                    <a:pt x="4240723" y="318278"/>
                    <a:pt x="4032006" y="370962"/>
                  </a:cubicBezTo>
                  <a:cubicBezTo>
                    <a:pt x="3823289" y="423646"/>
                    <a:pt x="3827494" y="337049"/>
                    <a:pt x="3645375" y="370962"/>
                  </a:cubicBezTo>
                  <a:cubicBezTo>
                    <a:pt x="3463256" y="404875"/>
                    <a:pt x="3267857" y="348530"/>
                    <a:pt x="3093046" y="370962"/>
                  </a:cubicBezTo>
                  <a:cubicBezTo>
                    <a:pt x="2918235" y="393394"/>
                    <a:pt x="2874110" y="348897"/>
                    <a:pt x="2706415" y="370962"/>
                  </a:cubicBezTo>
                  <a:cubicBezTo>
                    <a:pt x="2538720" y="393027"/>
                    <a:pt x="2302672" y="356808"/>
                    <a:pt x="2043620" y="370962"/>
                  </a:cubicBezTo>
                  <a:cubicBezTo>
                    <a:pt x="1784568" y="385116"/>
                    <a:pt x="1728000" y="326753"/>
                    <a:pt x="1546523" y="370962"/>
                  </a:cubicBezTo>
                  <a:cubicBezTo>
                    <a:pt x="1365046" y="415171"/>
                    <a:pt x="1203909" y="310184"/>
                    <a:pt x="994193" y="370962"/>
                  </a:cubicBezTo>
                  <a:cubicBezTo>
                    <a:pt x="784477" y="431740"/>
                    <a:pt x="422110" y="288776"/>
                    <a:pt x="0" y="370962"/>
                  </a:cubicBezTo>
                  <a:cubicBezTo>
                    <a:pt x="-5870" y="275717"/>
                    <a:pt x="42052" y="11671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4132150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All ages: [38, 33, 20, 27, 65, 55, 73, 81]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AA8562E-15B7-4E2B-8E75-BA2B17E0367A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1" y="6226609"/>
              <a:ext cx="174337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F5D6D0F-368D-4F82-A1DD-6C8FC2F7AF5A}"/>
                </a:ext>
              </a:extLst>
            </p:cNvPr>
            <p:cNvCxnSpPr>
              <a:cxnSpLocks/>
            </p:cNvCxnSpPr>
            <p:nvPr/>
          </p:nvCxnSpPr>
          <p:spPr>
            <a:xfrm>
              <a:off x="9364712" y="6226609"/>
              <a:ext cx="174337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6E17672-3759-4EC7-B20E-49F78B9991BE}"/>
              </a:ext>
            </a:extLst>
          </p:cNvPr>
          <p:cNvSpPr/>
          <p:nvPr/>
        </p:nvSpPr>
        <p:spPr>
          <a:xfrm>
            <a:off x="355457" y="3573195"/>
            <a:ext cx="430798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Concatenation operator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C530A-0322-459F-8505-8FF42AD615D7}"/>
              </a:ext>
            </a:extLst>
          </p:cNvPr>
          <p:cNvSpPr txBox="1"/>
          <p:nvPr/>
        </p:nvSpPr>
        <p:spPr>
          <a:xfrm>
            <a:off x="9390380" y="233680"/>
            <a:ext cx="279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Does NOT Apply to Ranges!</a:t>
            </a:r>
          </a:p>
        </p:txBody>
      </p:sp>
    </p:spTree>
    <p:extLst>
      <p:ext uri="{BB962C8B-B14F-4D97-AF65-F5344CB8AC3E}">
        <p14:creationId xmlns:p14="http://schemas.microsoft.com/office/powerpoint/2010/main" val="36141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8AB3-6957-49C2-9A16-C14BCCB1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operator &amp; NOT IN operator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0A6F-6442-43CF-A21A-08717519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5FFC-573D-454F-9120-B9F1FA893F4C}"/>
              </a:ext>
            </a:extLst>
          </p:cNvPr>
          <p:cNvSpPr/>
          <p:nvPr/>
        </p:nvSpPr>
        <p:spPr>
          <a:xfrm>
            <a:off x="939800" y="5133053"/>
            <a:ext cx="4000062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#Determine if the value is in the list</a:t>
            </a:r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search_value </a:t>
            </a:r>
            <a:r>
              <a:rPr lang="en-US" b="1" dirty="0">
                <a:highlight>
                  <a:srgbClr val="FFFF00"/>
                </a:highlight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dirty="0">
                <a:highlight>
                  <a:srgbClr val="EFE5F7"/>
                </a:highlight>
              </a:rPr>
              <a:t>:</a:t>
            </a:r>
          </a:p>
          <a:p>
            <a:r>
              <a:rPr lang="en-US" dirty="0"/>
              <a:t>    print(search_value, 'found!')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print(search_value, 'not found!')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25B66-D9D5-4060-BC1F-F4C515F2E940}"/>
              </a:ext>
            </a:extLst>
          </p:cNvPr>
          <p:cNvSpPr txBox="1"/>
          <p:nvPr/>
        </p:nvSpPr>
        <p:spPr>
          <a:xfrm>
            <a:off x="655320" y="4813737"/>
            <a:ext cx="29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operator – directly in an 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FCD12-2EA8-4EE6-A8C8-545E0AAE8699}"/>
              </a:ext>
            </a:extLst>
          </p:cNvPr>
          <p:cNvSpPr/>
          <p:nvPr/>
        </p:nvSpPr>
        <p:spPr>
          <a:xfrm>
            <a:off x="7222183" y="3919546"/>
            <a:ext cx="4704080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#Determine if the value is NOT in the list</a:t>
            </a:r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search_value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not in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dirty="0">
                <a:highlight>
                  <a:srgbClr val="EFE5F7"/>
                </a:highlight>
              </a:rPr>
              <a:t>:</a:t>
            </a:r>
            <a:endParaRPr lang="en-US" dirty="0"/>
          </a:p>
          <a:p>
            <a:r>
              <a:rPr lang="en-US" dirty="0"/>
              <a:t>    print(search_value, 'not found!')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print(search_value, 'found!')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A058B-5845-4071-AF3F-6E6A9F841D0C}"/>
              </a:ext>
            </a:extLst>
          </p:cNvPr>
          <p:cNvSpPr txBox="1"/>
          <p:nvPr/>
        </p:nvSpPr>
        <p:spPr>
          <a:xfrm>
            <a:off x="7222183" y="3600230"/>
            <a:ext cx="175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IN operator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851C07-1F87-4EA5-A30A-25B45D16BFB9}"/>
              </a:ext>
            </a:extLst>
          </p:cNvPr>
          <p:cNvSpPr/>
          <p:nvPr/>
        </p:nvSpPr>
        <p:spPr>
          <a:xfrm>
            <a:off x="939800" y="2574222"/>
            <a:ext cx="4000062" cy="2031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#Determine if the value is in the list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is_found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B050"/>
                </a:solidFill>
              </a:rPr>
              <a:t>search_value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dirty="0">
                <a:highlight>
                  <a:srgbClr val="EFE5F7"/>
                </a:highlight>
              </a:rPr>
              <a:t>:</a:t>
            </a:r>
            <a:endParaRPr lang="en-US" b="1" dirty="0">
              <a:solidFill>
                <a:srgbClr val="AC8300"/>
              </a:solidFill>
              <a:highlight>
                <a:srgbClr val="EFE5F7"/>
              </a:highlight>
            </a:endParaRPr>
          </a:p>
          <a:p>
            <a:endParaRPr lang="en-US" dirty="0">
              <a:highlight>
                <a:srgbClr val="EFE5F7"/>
              </a:highlight>
            </a:endParaRP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7030A0"/>
                </a:solidFill>
              </a:rPr>
              <a:t>is_found</a:t>
            </a:r>
            <a:r>
              <a:rPr lang="en-US" b="1" dirty="0"/>
              <a:t>:</a:t>
            </a:r>
          </a:p>
          <a:p>
            <a:r>
              <a:rPr lang="en-US" dirty="0"/>
              <a:t>    print(search_value, 'found!')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print(search_value, 'not found!')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CC226-0E78-4F5A-8E6E-66931034BF08}"/>
              </a:ext>
            </a:extLst>
          </p:cNvPr>
          <p:cNvSpPr txBox="1"/>
          <p:nvPr/>
        </p:nvSpPr>
        <p:spPr>
          <a:xfrm>
            <a:off x="655320" y="2254906"/>
            <a:ext cx="33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operator – storing the Boolean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471A9F-200E-4710-AC1F-E576B245BE9F}"/>
              </a:ext>
            </a:extLst>
          </p:cNvPr>
          <p:cNvSpPr/>
          <p:nvPr/>
        </p:nvSpPr>
        <p:spPr>
          <a:xfrm>
            <a:off x="934545" y="934171"/>
            <a:ext cx="4000062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dirty="0"/>
              <a:t> = ['ISBA', 'MKT', 'FIN', 'MGT', 'ACC']</a:t>
            </a:r>
          </a:p>
          <a:p>
            <a:endParaRPr lang="en-US" dirty="0"/>
          </a:p>
          <a:p>
            <a:r>
              <a:rPr lang="en-US" dirty="0"/>
              <a:t>#Get search value</a:t>
            </a:r>
          </a:p>
          <a:p>
            <a:r>
              <a:rPr lang="en-US" b="1" dirty="0">
                <a:solidFill>
                  <a:srgbClr val="00B050"/>
                </a:solidFill>
              </a:rPr>
              <a:t>search_value </a:t>
            </a:r>
            <a:r>
              <a:rPr lang="en-US" dirty="0"/>
              <a:t>= input('Enter a dept: ')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19784-70D1-447B-8E74-0F6FEFC4ED19}"/>
              </a:ext>
            </a:extLst>
          </p:cNvPr>
          <p:cNvSpPr/>
          <p:nvPr/>
        </p:nvSpPr>
        <p:spPr>
          <a:xfrm>
            <a:off x="8055829" y="2426166"/>
            <a:ext cx="2275841" cy="584775"/>
          </a:xfrm>
          <a:custGeom>
            <a:avLst/>
            <a:gdLst>
              <a:gd name="connsiteX0" fmla="*/ 0 w 2275841"/>
              <a:gd name="connsiteY0" fmla="*/ 0 h 584775"/>
              <a:gd name="connsiteX1" fmla="*/ 568960 w 2275841"/>
              <a:gd name="connsiteY1" fmla="*/ 0 h 584775"/>
              <a:gd name="connsiteX2" fmla="*/ 1092404 w 2275841"/>
              <a:gd name="connsiteY2" fmla="*/ 0 h 584775"/>
              <a:gd name="connsiteX3" fmla="*/ 1593089 w 2275841"/>
              <a:gd name="connsiteY3" fmla="*/ 0 h 584775"/>
              <a:gd name="connsiteX4" fmla="*/ 2275841 w 2275841"/>
              <a:gd name="connsiteY4" fmla="*/ 0 h 584775"/>
              <a:gd name="connsiteX5" fmla="*/ 2275841 w 2275841"/>
              <a:gd name="connsiteY5" fmla="*/ 584775 h 584775"/>
              <a:gd name="connsiteX6" fmla="*/ 1729639 w 2275841"/>
              <a:gd name="connsiteY6" fmla="*/ 584775 h 584775"/>
              <a:gd name="connsiteX7" fmla="*/ 1183437 w 2275841"/>
              <a:gd name="connsiteY7" fmla="*/ 584775 h 584775"/>
              <a:gd name="connsiteX8" fmla="*/ 591719 w 2275841"/>
              <a:gd name="connsiteY8" fmla="*/ 584775 h 584775"/>
              <a:gd name="connsiteX9" fmla="*/ 0 w 2275841"/>
              <a:gd name="connsiteY9" fmla="*/ 584775 h 584775"/>
              <a:gd name="connsiteX10" fmla="*/ 0 w 227584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5841" h="584775" fill="none" extrusionOk="0">
                <a:moveTo>
                  <a:pt x="0" y="0"/>
                </a:moveTo>
                <a:cubicBezTo>
                  <a:pt x="141214" y="-19581"/>
                  <a:pt x="446468" y="5831"/>
                  <a:pt x="568960" y="0"/>
                </a:cubicBezTo>
                <a:cubicBezTo>
                  <a:pt x="691452" y="-5831"/>
                  <a:pt x="927382" y="34071"/>
                  <a:pt x="1092404" y="0"/>
                </a:cubicBezTo>
                <a:cubicBezTo>
                  <a:pt x="1257426" y="-34071"/>
                  <a:pt x="1449853" y="53592"/>
                  <a:pt x="1593089" y="0"/>
                </a:cubicBezTo>
                <a:cubicBezTo>
                  <a:pt x="1736326" y="-53592"/>
                  <a:pt x="2116888" y="44029"/>
                  <a:pt x="2275841" y="0"/>
                </a:cubicBezTo>
                <a:cubicBezTo>
                  <a:pt x="2292912" y="280429"/>
                  <a:pt x="2227532" y="321964"/>
                  <a:pt x="2275841" y="584775"/>
                </a:cubicBezTo>
                <a:cubicBezTo>
                  <a:pt x="2103611" y="614035"/>
                  <a:pt x="1985743" y="534533"/>
                  <a:pt x="1729639" y="584775"/>
                </a:cubicBezTo>
                <a:cubicBezTo>
                  <a:pt x="1473535" y="635017"/>
                  <a:pt x="1441814" y="553634"/>
                  <a:pt x="1183437" y="584775"/>
                </a:cubicBezTo>
                <a:cubicBezTo>
                  <a:pt x="925060" y="615916"/>
                  <a:pt x="765526" y="547736"/>
                  <a:pt x="591719" y="584775"/>
                </a:cubicBezTo>
                <a:cubicBezTo>
                  <a:pt x="417912" y="621814"/>
                  <a:pt x="281914" y="531931"/>
                  <a:pt x="0" y="584775"/>
                </a:cubicBezTo>
                <a:cubicBezTo>
                  <a:pt x="-47189" y="437785"/>
                  <a:pt x="12199" y="276939"/>
                  <a:pt x="0" y="0"/>
                </a:cubicBezTo>
                <a:close/>
              </a:path>
              <a:path w="2275841" h="584775" stroke="0" extrusionOk="0">
                <a:moveTo>
                  <a:pt x="0" y="0"/>
                </a:moveTo>
                <a:cubicBezTo>
                  <a:pt x="131528" y="-3281"/>
                  <a:pt x="438976" y="11608"/>
                  <a:pt x="591719" y="0"/>
                </a:cubicBezTo>
                <a:cubicBezTo>
                  <a:pt x="744462" y="-11608"/>
                  <a:pt x="1006654" y="63574"/>
                  <a:pt x="1183437" y="0"/>
                </a:cubicBezTo>
                <a:cubicBezTo>
                  <a:pt x="1360220" y="-63574"/>
                  <a:pt x="1586977" y="47531"/>
                  <a:pt x="1729639" y="0"/>
                </a:cubicBezTo>
                <a:cubicBezTo>
                  <a:pt x="1872301" y="-47531"/>
                  <a:pt x="2048123" y="58489"/>
                  <a:pt x="2275841" y="0"/>
                </a:cubicBezTo>
                <a:cubicBezTo>
                  <a:pt x="2316690" y="172255"/>
                  <a:pt x="2222665" y="429226"/>
                  <a:pt x="2275841" y="584775"/>
                </a:cubicBezTo>
                <a:cubicBezTo>
                  <a:pt x="2052484" y="615408"/>
                  <a:pt x="1812198" y="564262"/>
                  <a:pt x="1684122" y="584775"/>
                </a:cubicBezTo>
                <a:cubicBezTo>
                  <a:pt x="1556046" y="605288"/>
                  <a:pt x="1270460" y="576287"/>
                  <a:pt x="1069645" y="584775"/>
                </a:cubicBezTo>
                <a:cubicBezTo>
                  <a:pt x="868830" y="593263"/>
                  <a:pt x="769992" y="536755"/>
                  <a:pt x="500685" y="584775"/>
                </a:cubicBezTo>
                <a:cubicBezTo>
                  <a:pt x="231378" y="632795"/>
                  <a:pt x="220314" y="534295"/>
                  <a:pt x="0" y="584775"/>
                </a:cubicBezTo>
                <a:cubicBezTo>
                  <a:pt x="-6542" y="444031"/>
                  <a:pt x="15310" y="12662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616134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Enter a dept: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HIST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HIST not found!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91376-1E7A-4202-BEFD-BD47FA14AA9F}"/>
              </a:ext>
            </a:extLst>
          </p:cNvPr>
          <p:cNvSpPr/>
          <p:nvPr/>
        </p:nvSpPr>
        <p:spPr>
          <a:xfrm>
            <a:off x="8055829" y="1563967"/>
            <a:ext cx="2275841" cy="584775"/>
          </a:xfrm>
          <a:custGeom>
            <a:avLst/>
            <a:gdLst>
              <a:gd name="connsiteX0" fmla="*/ 0 w 2275841"/>
              <a:gd name="connsiteY0" fmla="*/ 0 h 584775"/>
              <a:gd name="connsiteX1" fmla="*/ 500685 w 2275841"/>
              <a:gd name="connsiteY1" fmla="*/ 0 h 584775"/>
              <a:gd name="connsiteX2" fmla="*/ 1046887 w 2275841"/>
              <a:gd name="connsiteY2" fmla="*/ 0 h 584775"/>
              <a:gd name="connsiteX3" fmla="*/ 1638606 w 2275841"/>
              <a:gd name="connsiteY3" fmla="*/ 0 h 584775"/>
              <a:gd name="connsiteX4" fmla="*/ 2275841 w 2275841"/>
              <a:gd name="connsiteY4" fmla="*/ 0 h 584775"/>
              <a:gd name="connsiteX5" fmla="*/ 2275841 w 2275841"/>
              <a:gd name="connsiteY5" fmla="*/ 584775 h 584775"/>
              <a:gd name="connsiteX6" fmla="*/ 1706881 w 2275841"/>
              <a:gd name="connsiteY6" fmla="*/ 584775 h 584775"/>
              <a:gd name="connsiteX7" fmla="*/ 1137921 w 2275841"/>
              <a:gd name="connsiteY7" fmla="*/ 584775 h 584775"/>
              <a:gd name="connsiteX8" fmla="*/ 637235 w 2275841"/>
              <a:gd name="connsiteY8" fmla="*/ 584775 h 584775"/>
              <a:gd name="connsiteX9" fmla="*/ 0 w 2275841"/>
              <a:gd name="connsiteY9" fmla="*/ 584775 h 584775"/>
              <a:gd name="connsiteX10" fmla="*/ 0 w 227584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5841" h="584775" fill="none" extrusionOk="0">
                <a:moveTo>
                  <a:pt x="0" y="0"/>
                </a:moveTo>
                <a:cubicBezTo>
                  <a:pt x="193359" y="-5803"/>
                  <a:pt x="279634" y="10332"/>
                  <a:pt x="500685" y="0"/>
                </a:cubicBezTo>
                <a:cubicBezTo>
                  <a:pt x="721737" y="-10332"/>
                  <a:pt x="840628" y="27907"/>
                  <a:pt x="1046887" y="0"/>
                </a:cubicBezTo>
                <a:cubicBezTo>
                  <a:pt x="1253146" y="-27907"/>
                  <a:pt x="1417652" y="17080"/>
                  <a:pt x="1638606" y="0"/>
                </a:cubicBezTo>
                <a:cubicBezTo>
                  <a:pt x="1859560" y="-17080"/>
                  <a:pt x="2113816" y="63204"/>
                  <a:pt x="2275841" y="0"/>
                </a:cubicBezTo>
                <a:cubicBezTo>
                  <a:pt x="2299364" y="238718"/>
                  <a:pt x="2217065" y="406906"/>
                  <a:pt x="2275841" y="584775"/>
                </a:cubicBezTo>
                <a:cubicBezTo>
                  <a:pt x="2015834" y="632765"/>
                  <a:pt x="1901448" y="568550"/>
                  <a:pt x="1706881" y="584775"/>
                </a:cubicBezTo>
                <a:cubicBezTo>
                  <a:pt x="1512314" y="601000"/>
                  <a:pt x="1327198" y="550106"/>
                  <a:pt x="1137921" y="584775"/>
                </a:cubicBezTo>
                <a:cubicBezTo>
                  <a:pt x="948644" y="619444"/>
                  <a:pt x="812036" y="542007"/>
                  <a:pt x="637235" y="584775"/>
                </a:cubicBezTo>
                <a:cubicBezTo>
                  <a:pt x="462434" y="627543"/>
                  <a:pt x="183306" y="508393"/>
                  <a:pt x="0" y="584775"/>
                </a:cubicBezTo>
                <a:cubicBezTo>
                  <a:pt x="-51018" y="356806"/>
                  <a:pt x="45235" y="163878"/>
                  <a:pt x="0" y="0"/>
                </a:cubicBezTo>
                <a:close/>
              </a:path>
              <a:path w="2275841" h="584775" stroke="0" extrusionOk="0">
                <a:moveTo>
                  <a:pt x="0" y="0"/>
                </a:moveTo>
                <a:cubicBezTo>
                  <a:pt x="221694" y="-4329"/>
                  <a:pt x="395624" y="17872"/>
                  <a:pt x="500685" y="0"/>
                </a:cubicBezTo>
                <a:cubicBezTo>
                  <a:pt x="605746" y="-17872"/>
                  <a:pt x="870796" y="31618"/>
                  <a:pt x="1001370" y="0"/>
                </a:cubicBezTo>
                <a:cubicBezTo>
                  <a:pt x="1131944" y="-31618"/>
                  <a:pt x="1304481" y="14433"/>
                  <a:pt x="1502055" y="0"/>
                </a:cubicBezTo>
                <a:cubicBezTo>
                  <a:pt x="1699630" y="-14433"/>
                  <a:pt x="1964613" y="63450"/>
                  <a:pt x="2275841" y="0"/>
                </a:cubicBezTo>
                <a:cubicBezTo>
                  <a:pt x="2303475" y="217181"/>
                  <a:pt x="2269216" y="360096"/>
                  <a:pt x="2275841" y="584775"/>
                </a:cubicBezTo>
                <a:cubicBezTo>
                  <a:pt x="2066228" y="635347"/>
                  <a:pt x="1873741" y="569370"/>
                  <a:pt x="1752398" y="584775"/>
                </a:cubicBezTo>
                <a:cubicBezTo>
                  <a:pt x="1631055" y="600180"/>
                  <a:pt x="1439346" y="514987"/>
                  <a:pt x="1160679" y="584775"/>
                </a:cubicBezTo>
                <a:cubicBezTo>
                  <a:pt x="882012" y="654563"/>
                  <a:pt x="845537" y="561546"/>
                  <a:pt x="659994" y="584775"/>
                </a:cubicBezTo>
                <a:cubicBezTo>
                  <a:pt x="474452" y="608004"/>
                  <a:pt x="307151" y="564024"/>
                  <a:pt x="0" y="584775"/>
                </a:cubicBezTo>
                <a:cubicBezTo>
                  <a:pt x="-36787" y="299603"/>
                  <a:pt x="53494" y="24796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334717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Enter a dept: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ISBA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ISBA found!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8C8E80-61C4-41BA-99B3-6C556B1E82CB}"/>
              </a:ext>
            </a:extLst>
          </p:cNvPr>
          <p:cNvSpPr txBox="1"/>
          <p:nvPr/>
        </p:nvSpPr>
        <p:spPr>
          <a:xfrm>
            <a:off x="7231117" y="1177159"/>
            <a:ext cx="400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of these examples return the same result…</a:t>
            </a:r>
          </a:p>
        </p:txBody>
      </p:sp>
    </p:spTree>
    <p:extLst>
      <p:ext uri="{BB962C8B-B14F-4D97-AF65-F5344CB8AC3E}">
        <p14:creationId xmlns:p14="http://schemas.microsoft.com/office/powerpoint/2010/main" val="4568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8AB3-6957-49C2-9A16-C14BCCB1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6C926-B8DA-4BBE-B1A4-4D20CCE3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20C34-ABBB-4CC8-944C-BF1836DC863C}"/>
              </a:ext>
            </a:extLst>
          </p:cNvPr>
          <p:cNvSpPr/>
          <p:nvPr/>
        </p:nvSpPr>
        <p:spPr>
          <a:xfrm>
            <a:off x="10591585" y="3783870"/>
            <a:ext cx="691215" cy="369332"/>
          </a:xfrm>
          <a:custGeom>
            <a:avLst/>
            <a:gdLst>
              <a:gd name="connsiteX0" fmla="*/ 0 w 691215"/>
              <a:gd name="connsiteY0" fmla="*/ 0 h 369332"/>
              <a:gd name="connsiteX1" fmla="*/ 331783 w 691215"/>
              <a:gd name="connsiteY1" fmla="*/ 0 h 369332"/>
              <a:gd name="connsiteX2" fmla="*/ 691215 w 691215"/>
              <a:gd name="connsiteY2" fmla="*/ 0 h 369332"/>
              <a:gd name="connsiteX3" fmla="*/ 691215 w 691215"/>
              <a:gd name="connsiteY3" fmla="*/ 369332 h 369332"/>
              <a:gd name="connsiteX4" fmla="*/ 331783 w 691215"/>
              <a:gd name="connsiteY4" fmla="*/ 369332 h 369332"/>
              <a:gd name="connsiteX5" fmla="*/ 0 w 691215"/>
              <a:gd name="connsiteY5" fmla="*/ 369332 h 369332"/>
              <a:gd name="connsiteX6" fmla="*/ 0 w 691215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215" h="369332" fill="none" extrusionOk="0">
                <a:moveTo>
                  <a:pt x="0" y="0"/>
                </a:moveTo>
                <a:cubicBezTo>
                  <a:pt x="87575" y="-24132"/>
                  <a:pt x="173365" y="3671"/>
                  <a:pt x="331783" y="0"/>
                </a:cubicBezTo>
                <a:cubicBezTo>
                  <a:pt x="490201" y="-3671"/>
                  <a:pt x="589983" y="38262"/>
                  <a:pt x="691215" y="0"/>
                </a:cubicBezTo>
                <a:cubicBezTo>
                  <a:pt x="728621" y="182667"/>
                  <a:pt x="661272" y="195206"/>
                  <a:pt x="691215" y="369332"/>
                </a:cubicBezTo>
                <a:cubicBezTo>
                  <a:pt x="539752" y="372703"/>
                  <a:pt x="406785" y="326762"/>
                  <a:pt x="331783" y="369332"/>
                </a:cubicBezTo>
                <a:cubicBezTo>
                  <a:pt x="256781" y="411902"/>
                  <a:pt x="76328" y="365379"/>
                  <a:pt x="0" y="369332"/>
                </a:cubicBezTo>
                <a:cubicBezTo>
                  <a:pt x="-41881" y="245037"/>
                  <a:pt x="40883" y="74683"/>
                  <a:pt x="0" y="0"/>
                </a:cubicBezTo>
                <a:close/>
              </a:path>
              <a:path w="691215" h="369332" stroke="0" extrusionOk="0">
                <a:moveTo>
                  <a:pt x="0" y="0"/>
                </a:moveTo>
                <a:cubicBezTo>
                  <a:pt x="90224" y="-1977"/>
                  <a:pt x="189151" y="4099"/>
                  <a:pt x="352520" y="0"/>
                </a:cubicBezTo>
                <a:cubicBezTo>
                  <a:pt x="515889" y="-4099"/>
                  <a:pt x="595459" y="34034"/>
                  <a:pt x="691215" y="0"/>
                </a:cubicBezTo>
                <a:cubicBezTo>
                  <a:pt x="730347" y="126026"/>
                  <a:pt x="686568" y="271582"/>
                  <a:pt x="691215" y="369332"/>
                </a:cubicBezTo>
                <a:cubicBezTo>
                  <a:pt x="523319" y="371576"/>
                  <a:pt x="406009" y="362765"/>
                  <a:pt x="331783" y="369332"/>
                </a:cubicBezTo>
                <a:cubicBezTo>
                  <a:pt x="257557" y="375899"/>
                  <a:pt x="159041" y="330943"/>
                  <a:pt x="0" y="369332"/>
                </a:cubicBezTo>
                <a:cubicBezTo>
                  <a:pt x="-27799" y="199134"/>
                  <a:pt x="37830" y="146708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668345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'Do'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74C89-096F-4A31-8E26-09B472FF301B}"/>
              </a:ext>
            </a:extLst>
          </p:cNvPr>
          <p:cNvSpPr/>
          <p:nvPr/>
        </p:nvSpPr>
        <p:spPr>
          <a:xfrm>
            <a:off x="7470666" y="3757661"/>
            <a:ext cx="286547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my_str</a:t>
            </a:r>
            <a:r>
              <a:rPr lang="en-US" sz="2000" dirty="0"/>
              <a:t> = </a:t>
            </a:r>
            <a:r>
              <a:rPr lang="en-US" sz="2000" b="1" dirty="0"/>
              <a:t>name</a:t>
            </a:r>
            <a:r>
              <a:rPr lang="en-US" sz="2000" b="1" dirty="0">
                <a:solidFill>
                  <a:srgbClr val="0070C0"/>
                </a:solidFill>
              </a:rPr>
              <a:t>[5:7]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0C0D55-75C6-49FB-934E-98982496141C}"/>
              </a:ext>
            </a:extLst>
          </p:cNvPr>
          <p:cNvSpPr txBox="1"/>
          <p:nvPr/>
        </p:nvSpPr>
        <p:spPr>
          <a:xfrm>
            <a:off x="7155706" y="3464012"/>
            <a:ext cx="19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 a start &amp; end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3F574-03A7-49DA-9296-CE773E5CAC0F}"/>
              </a:ext>
            </a:extLst>
          </p:cNvPr>
          <p:cNvGrpSpPr/>
          <p:nvPr/>
        </p:nvGrpSpPr>
        <p:grpSpPr>
          <a:xfrm>
            <a:off x="8776576" y="4229100"/>
            <a:ext cx="1031373" cy="529546"/>
            <a:chOff x="2743200" y="2094711"/>
            <a:chExt cx="1031373" cy="529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661F58-07D6-42C0-B8D1-D3958EC97B8C}"/>
                </a:ext>
              </a:extLst>
            </p:cNvPr>
            <p:cNvSpPr txBox="1"/>
            <p:nvPr/>
          </p:nvSpPr>
          <p:spPr>
            <a:xfrm>
              <a:off x="2743200" y="2316480"/>
              <a:ext cx="1031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5 through 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8256D7-CE48-4CA7-988E-3FD25C68BE98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258887" y="2094711"/>
              <a:ext cx="0" cy="221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0B5D3DD-41BF-4644-9CEA-54FB0FB48056}"/>
              </a:ext>
            </a:extLst>
          </p:cNvPr>
          <p:cNvSpPr txBox="1"/>
          <p:nvPr/>
        </p:nvSpPr>
        <p:spPr>
          <a:xfrm>
            <a:off x="8969110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281B86-095D-4AF1-B64D-A3F203857EE3}"/>
              </a:ext>
            </a:extLst>
          </p:cNvPr>
          <p:cNvSpPr txBox="1"/>
          <p:nvPr/>
        </p:nvSpPr>
        <p:spPr>
          <a:xfrm>
            <a:off x="9194645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53559-F3A2-4A4C-BC14-184BA6306F4E}"/>
              </a:ext>
            </a:extLst>
          </p:cNvPr>
          <p:cNvSpPr txBox="1"/>
          <p:nvPr/>
        </p:nvSpPr>
        <p:spPr>
          <a:xfrm>
            <a:off x="9420180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EB32BF-9E80-4CA6-8FB1-25C65627E2F5}"/>
              </a:ext>
            </a:extLst>
          </p:cNvPr>
          <p:cNvSpPr txBox="1"/>
          <p:nvPr/>
        </p:nvSpPr>
        <p:spPr>
          <a:xfrm>
            <a:off x="9645715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892A97-2317-4148-87A0-A8EA5C51B259}"/>
              </a:ext>
            </a:extLst>
          </p:cNvPr>
          <p:cNvSpPr txBox="1"/>
          <p:nvPr/>
        </p:nvSpPr>
        <p:spPr>
          <a:xfrm>
            <a:off x="9871250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FF4CE-F3D1-4303-99E3-1396A96D3783}"/>
              </a:ext>
            </a:extLst>
          </p:cNvPr>
          <p:cNvSpPr/>
          <p:nvPr/>
        </p:nvSpPr>
        <p:spPr>
          <a:xfrm>
            <a:off x="7120843" y="2134504"/>
            <a:ext cx="4027064" cy="584775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name = 'John </a:t>
            </a:r>
            <a:r>
              <a:rPr lang="en-US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Do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e'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5DE082-1FAC-402B-A180-67F6BD1C73DC}"/>
              </a:ext>
            </a:extLst>
          </p:cNvPr>
          <p:cNvSpPr txBox="1"/>
          <p:nvPr/>
        </p:nvSpPr>
        <p:spPr>
          <a:xfrm>
            <a:off x="10096785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EBE044-7604-4BE6-8487-81874882BE57}"/>
              </a:ext>
            </a:extLst>
          </p:cNvPr>
          <p:cNvSpPr txBox="1"/>
          <p:nvPr/>
        </p:nvSpPr>
        <p:spPr>
          <a:xfrm>
            <a:off x="10322320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6DA7E-4B53-498D-A378-8D4832F791C6}"/>
              </a:ext>
            </a:extLst>
          </p:cNvPr>
          <p:cNvSpPr txBox="1"/>
          <p:nvPr/>
        </p:nvSpPr>
        <p:spPr>
          <a:xfrm>
            <a:off x="10547855" y="18784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757699-24E8-421F-9A3D-B1B52EAA1F9B}"/>
              </a:ext>
            </a:extLst>
          </p:cNvPr>
          <p:cNvSpPr txBox="1"/>
          <p:nvPr/>
        </p:nvSpPr>
        <p:spPr>
          <a:xfrm>
            <a:off x="233680" y="924560"/>
            <a:ext cx="5328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800" b="1" i="1" dirty="0"/>
              <a:t>slice</a:t>
            </a:r>
            <a:r>
              <a:rPr lang="en-US" sz="2200" dirty="0"/>
              <a:t> is a span of items that are taken from any </a:t>
            </a:r>
            <a:r>
              <a:rPr lang="en-US" sz="2200" b="1" dirty="0"/>
              <a:t>sequence.</a:t>
            </a:r>
            <a:endParaRPr lang="en-US" sz="2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1EB0BF-C823-4FB5-BBD1-BC184417B156}"/>
              </a:ext>
            </a:extLst>
          </p:cNvPr>
          <p:cNvSpPr txBox="1"/>
          <p:nvPr/>
        </p:nvSpPr>
        <p:spPr>
          <a:xfrm>
            <a:off x="513693" y="2051970"/>
            <a:ext cx="48457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Slice syntax</a:t>
            </a:r>
            <a:r>
              <a:rPr lang="en-US" sz="2000" dirty="0">
                <a:sym typeface="Wingdings" panose="05000000000000000000" pitchFamily="2" charset="2"/>
              </a:rPr>
              <a:t>   </a:t>
            </a:r>
            <a:r>
              <a:rPr lang="en-US" sz="2800" b="1" dirty="0">
                <a:solidFill>
                  <a:srgbClr val="0070C0"/>
                </a:solidFill>
              </a:rPr>
              <a:t>[</a:t>
            </a:r>
            <a:r>
              <a:rPr lang="en-US" sz="2800" b="1" dirty="0" err="1">
                <a:solidFill>
                  <a:srgbClr val="0070C0"/>
                </a:solidFill>
              </a:rPr>
              <a:t>start:</a:t>
            </a:r>
            <a:r>
              <a:rPr lang="en-US" sz="2800" b="1" dirty="0" err="1">
                <a:solidFill>
                  <a:srgbClr val="C00000"/>
                </a:solidFill>
              </a:rPr>
              <a:t>end</a:t>
            </a:r>
            <a:r>
              <a:rPr lang="en-US" sz="2800" b="1" dirty="0" err="1">
                <a:solidFill>
                  <a:srgbClr val="0070C0"/>
                </a:solidFill>
              </a:rPr>
              <a:t>:step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ym typeface="Wingdings" panose="05000000000000000000" pitchFamily="2" charset="2"/>
              </a:rPr>
              <a:t>end</a:t>
            </a:r>
            <a:r>
              <a:rPr lang="en-US" sz="2000" dirty="0">
                <a:sym typeface="Wingdings" panose="05000000000000000000" pitchFamily="2" charset="2"/>
              </a:rPr>
              <a:t> is exclusive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Default values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    start = 0,   end = len(),   step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When the slice operation is to the RIGHT of the =, the result is a new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FA119D-1448-4167-94C0-A79B8BBE2FF3}"/>
              </a:ext>
            </a:extLst>
          </p:cNvPr>
          <p:cNvSpPr txBox="1"/>
          <p:nvPr/>
        </p:nvSpPr>
        <p:spPr>
          <a:xfrm>
            <a:off x="7352689" y="872796"/>
            <a:ext cx="35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works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STRINGs </a:t>
            </a:r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101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8AB3-6957-49C2-9A16-C14BCCB1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Lists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6C926-B8DA-4BBE-B1A4-4D20CCE3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5C9C38-022F-44D5-BBD3-8885DD5C209C}"/>
              </a:ext>
            </a:extLst>
          </p:cNvPr>
          <p:cNvGrpSpPr/>
          <p:nvPr/>
        </p:nvGrpSpPr>
        <p:grpSpPr>
          <a:xfrm>
            <a:off x="5953235" y="4528602"/>
            <a:ext cx="6092719" cy="400110"/>
            <a:chOff x="802290" y="3779302"/>
            <a:chExt cx="6092719" cy="4001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30E9BB-BF8A-447C-B373-F8470B244D76}"/>
                </a:ext>
              </a:extLst>
            </p:cNvPr>
            <p:cNvSpPr/>
            <p:nvPr/>
          </p:nvSpPr>
          <p:spPr>
            <a:xfrm>
              <a:off x="3923209" y="3799095"/>
              <a:ext cx="2971800" cy="369332"/>
            </a:xfrm>
            <a:custGeom>
              <a:avLst/>
              <a:gdLst>
                <a:gd name="connsiteX0" fmla="*/ 0 w 2971800"/>
                <a:gd name="connsiteY0" fmla="*/ 0 h 369332"/>
                <a:gd name="connsiteX1" fmla="*/ 594360 w 2971800"/>
                <a:gd name="connsiteY1" fmla="*/ 0 h 369332"/>
                <a:gd name="connsiteX2" fmla="*/ 1188720 w 2971800"/>
                <a:gd name="connsiteY2" fmla="*/ 0 h 369332"/>
                <a:gd name="connsiteX3" fmla="*/ 1812798 w 2971800"/>
                <a:gd name="connsiteY3" fmla="*/ 0 h 369332"/>
                <a:gd name="connsiteX4" fmla="*/ 2318004 w 2971800"/>
                <a:gd name="connsiteY4" fmla="*/ 0 h 369332"/>
                <a:gd name="connsiteX5" fmla="*/ 2971800 w 2971800"/>
                <a:gd name="connsiteY5" fmla="*/ 0 h 369332"/>
                <a:gd name="connsiteX6" fmla="*/ 2971800 w 2971800"/>
                <a:gd name="connsiteY6" fmla="*/ 369332 h 369332"/>
                <a:gd name="connsiteX7" fmla="*/ 2318004 w 2971800"/>
                <a:gd name="connsiteY7" fmla="*/ 369332 h 369332"/>
                <a:gd name="connsiteX8" fmla="*/ 1693926 w 2971800"/>
                <a:gd name="connsiteY8" fmla="*/ 369332 h 369332"/>
                <a:gd name="connsiteX9" fmla="*/ 1069848 w 2971800"/>
                <a:gd name="connsiteY9" fmla="*/ 369332 h 369332"/>
                <a:gd name="connsiteX10" fmla="*/ 0 w 2971800"/>
                <a:gd name="connsiteY10" fmla="*/ 369332 h 369332"/>
                <a:gd name="connsiteX11" fmla="*/ 0 w 2971800"/>
                <a:gd name="connsiteY1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71800" h="369332" fill="none" extrusionOk="0">
                  <a:moveTo>
                    <a:pt x="0" y="0"/>
                  </a:moveTo>
                  <a:cubicBezTo>
                    <a:pt x="284081" y="-22418"/>
                    <a:pt x="424128" y="9372"/>
                    <a:pt x="594360" y="0"/>
                  </a:cubicBezTo>
                  <a:cubicBezTo>
                    <a:pt x="764592" y="-9372"/>
                    <a:pt x="968736" y="54481"/>
                    <a:pt x="1188720" y="0"/>
                  </a:cubicBezTo>
                  <a:cubicBezTo>
                    <a:pt x="1408704" y="-54481"/>
                    <a:pt x="1686301" y="22986"/>
                    <a:pt x="1812798" y="0"/>
                  </a:cubicBezTo>
                  <a:cubicBezTo>
                    <a:pt x="1939295" y="-22986"/>
                    <a:pt x="2208262" y="23851"/>
                    <a:pt x="2318004" y="0"/>
                  </a:cubicBezTo>
                  <a:cubicBezTo>
                    <a:pt x="2427746" y="-23851"/>
                    <a:pt x="2833944" y="24263"/>
                    <a:pt x="2971800" y="0"/>
                  </a:cubicBezTo>
                  <a:cubicBezTo>
                    <a:pt x="3012399" y="156392"/>
                    <a:pt x="2957799" y="192035"/>
                    <a:pt x="2971800" y="369332"/>
                  </a:cubicBezTo>
                  <a:cubicBezTo>
                    <a:pt x="2706287" y="384055"/>
                    <a:pt x="2502495" y="295255"/>
                    <a:pt x="2318004" y="369332"/>
                  </a:cubicBezTo>
                  <a:cubicBezTo>
                    <a:pt x="2133513" y="443409"/>
                    <a:pt x="1924555" y="359022"/>
                    <a:pt x="1693926" y="369332"/>
                  </a:cubicBezTo>
                  <a:cubicBezTo>
                    <a:pt x="1463297" y="379642"/>
                    <a:pt x="1269483" y="318367"/>
                    <a:pt x="1069848" y="369332"/>
                  </a:cubicBezTo>
                  <a:cubicBezTo>
                    <a:pt x="870213" y="420297"/>
                    <a:pt x="307610" y="321276"/>
                    <a:pt x="0" y="369332"/>
                  </a:cubicBezTo>
                  <a:cubicBezTo>
                    <a:pt x="-18784" y="193580"/>
                    <a:pt x="39778" y="106794"/>
                    <a:pt x="0" y="0"/>
                  </a:cubicBezTo>
                  <a:close/>
                </a:path>
                <a:path w="2971800" h="369332" stroke="0" extrusionOk="0">
                  <a:moveTo>
                    <a:pt x="0" y="0"/>
                  </a:moveTo>
                  <a:cubicBezTo>
                    <a:pt x="175980" y="-51829"/>
                    <a:pt x="375446" y="1966"/>
                    <a:pt x="653796" y="0"/>
                  </a:cubicBezTo>
                  <a:cubicBezTo>
                    <a:pt x="932146" y="-1966"/>
                    <a:pt x="987004" y="14628"/>
                    <a:pt x="1277874" y="0"/>
                  </a:cubicBezTo>
                  <a:cubicBezTo>
                    <a:pt x="1568744" y="-14628"/>
                    <a:pt x="1693903" y="71678"/>
                    <a:pt x="1931670" y="0"/>
                  </a:cubicBezTo>
                  <a:cubicBezTo>
                    <a:pt x="2169437" y="-71678"/>
                    <a:pt x="2675755" y="16924"/>
                    <a:pt x="2971800" y="0"/>
                  </a:cubicBezTo>
                  <a:cubicBezTo>
                    <a:pt x="2984670" y="108811"/>
                    <a:pt x="2934267" y="230036"/>
                    <a:pt x="2971800" y="369332"/>
                  </a:cubicBezTo>
                  <a:cubicBezTo>
                    <a:pt x="2843343" y="430134"/>
                    <a:pt x="2625000" y="320584"/>
                    <a:pt x="2407158" y="369332"/>
                  </a:cubicBezTo>
                  <a:cubicBezTo>
                    <a:pt x="2189316" y="418080"/>
                    <a:pt x="2070554" y="350043"/>
                    <a:pt x="1842516" y="369332"/>
                  </a:cubicBezTo>
                  <a:cubicBezTo>
                    <a:pt x="1614478" y="388621"/>
                    <a:pt x="1514964" y="307042"/>
                    <a:pt x="1248156" y="369332"/>
                  </a:cubicBezTo>
                  <a:cubicBezTo>
                    <a:pt x="981348" y="431622"/>
                    <a:pt x="860037" y="348951"/>
                    <a:pt x="594360" y="369332"/>
                  </a:cubicBezTo>
                  <a:cubicBezTo>
                    <a:pt x="328683" y="389713"/>
                    <a:pt x="169628" y="364277"/>
                    <a:pt x="0" y="369332"/>
                  </a:cubicBezTo>
                  <a:cubicBezTo>
                    <a:pt x="-12450" y="198281"/>
                    <a:pt x="8645" y="16160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8203877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['ISBA', 'FIN', 'ACC']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12FC93-FF46-4D92-B2E1-946BCDE92AAA}"/>
                </a:ext>
              </a:extLst>
            </p:cNvPr>
            <p:cNvSpPr/>
            <p:nvPr/>
          </p:nvSpPr>
          <p:spPr>
            <a:xfrm>
              <a:off x="802290" y="3779302"/>
              <a:ext cx="2865470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new_list= </a:t>
              </a:r>
              <a:r>
                <a:rPr lang="en-US" sz="2000" b="1" dirty="0"/>
                <a:t>depts</a:t>
              </a:r>
              <a:r>
                <a:rPr lang="en-US" sz="2000" b="1" dirty="0">
                  <a:solidFill>
                    <a:srgbClr val="0070C0"/>
                  </a:solidFill>
                </a:rPr>
                <a:t>[0:5:2]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F4AB1F-E1BF-4545-9108-B267449437F3}"/>
              </a:ext>
            </a:extLst>
          </p:cNvPr>
          <p:cNvSpPr txBox="1"/>
          <p:nvPr/>
        </p:nvSpPr>
        <p:spPr>
          <a:xfrm>
            <a:off x="5638275" y="4234953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 a step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20C34-ABBB-4CC8-944C-BF1836DC863C}"/>
              </a:ext>
            </a:extLst>
          </p:cNvPr>
          <p:cNvSpPr/>
          <p:nvPr/>
        </p:nvSpPr>
        <p:spPr>
          <a:xfrm>
            <a:off x="9074154" y="3252221"/>
            <a:ext cx="1957587" cy="369332"/>
          </a:xfrm>
          <a:custGeom>
            <a:avLst/>
            <a:gdLst>
              <a:gd name="connsiteX0" fmla="*/ 0 w 1957587"/>
              <a:gd name="connsiteY0" fmla="*/ 0 h 369332"/>
              <a:gd name="connsiteX1" fmla="*/ 489397 w 1957587"/>
              <a:gd name="connsiteY1" fmla="*/ 0 h 369332"/>
              <a:gd name="connsiteX2" fmla="*/ 1017945 w 1957587"/>
              <a:gd name="connsiteY2" fmla="*/ 0 h 369332"/>
              <a:gd name="connsiteX3" fmla="*/ 1526918 w 1957587"/>
              <a:gd name="connsiteY3" fmla="*/ 0 h 369332"/>
              <a:gd name="connsiteX4" fmla="*/ 1957587 w 1957587"/>
              <a:gd name="connsiteY4" fmla="*/ 0 h 369332"/>
              <a:gd name="connsiteX5" fmla="*/ 1957587 w 1957587"/>
              <a:gd name="connsiteY5" fmla="*/ 369332 h 369332"/>
              <a:gd name="connsiteX6" fmla="*/ 1507342 w 1957587"/>
              <a:gd name="connsiteY6" fmla="*/ 369332 h 369332"/>
              <a:gd name="connsiteX7" fmla="*/ 998369 w 1957587"/>
              <a:gd name="connsiteY7" fmla="*/ 369332 h 369332"/>
              <a:gd name="connsiteX8" fmla="*/ 508973 w 1957587"/>
              <a:gd name="connsiteY8" fmla="*/ 369332 h 369332"/>
              <a:gd name="connsiteX9" fmla="*/ 0 w 1957587"/>
              <a:gd name="connsiteY9" fmla="*/ 369332 h 369332"/>
              <a:gd name="connsiteX10" fmla="*/ 0 w 1957587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7587" h="369332" fill="none" extrusionOk="0">
                <a:moveTo>
                  <a:pt x="0" y="0"/>
                </a:moveTo>
                <a:cubicBezTo>
                  <a:pt x="193235" y="-56940"/>
                  <a:pt x="348394" y="4143"/>
                  <a:pt x="489397" y="0"/>
                </a:cubicBezTo>
                <a:cubicBezTo>
                  <a:pt x="630400" y="-4143"/>
                  <a:pt x="774103" y="24831"/>
                  <a:pt x="1017945" y="0"/>
                </a:cubicBezTo>
                <a:cubicBezTo>
                  <a:pt x="1261787" y="-24831"/>
                  <a:pt x="1331755" y="38441"/>
                  <a:pt x="1526918" y="0"/>
                </a:cubicBezTo>
                <a:cubicBezTo>
                  <a:pt x="1722081" y="-38441"/>
                  <a:pt x="1838450" y="25249"/>
                  <a:pt x="1957587" y="0"/>
                </a:cubicBezTo>
                <a:cubicBezTo>
                  <a:pt x="1996579" y="174849"/>
                  <a:pt x="1946350" y="232770"/>
                  <a:pt x="1957587" y="369332"/>
                </a:cubicBezTo>
                <a:cubicBezTo>
                  <a:pt x="1830103" y="420670"/>
                  <a:pt x="1682975" y="356590"/>
                  <a:pt x="1507342" y="369332"/>
                </a:cubicBezTo>
                <a:cubicBezTo>
                  <a:pt x="1331710" y="382074"/>
                  <a:pt x="1249469" y="364194"/>
                  <a:pt x="998369" y="369332"/>
                </a:cubicBezTo>
                <a:cubicBezTo>
                  <a:pt x="747269" y="374470"/>
                  <a:pt x="667180" y="343049"/>
                  <a:pt x="508973" y="369332"/>
                </a:cubicBezTo>
                <a:cubicBezTo>
                  <a:pt x="350766" y="395615"/>
                  <a:pt x="253994" y="321267"/>
                  <a:pt x="0" y="369332"/>
                </a:cubicBezTo>
                <a:cubicBezTo>
                  <a:pt x="-19203" y="250423"/>
                  <a:pt x="31275" y="145433"/>
                  <a:pt x="0" y="0"/>
                </a:cubicBezTo>
                <a:close/>
              </a:path>
              <a:path w="1957587" h="369332" stroke="0" extrusionOk="0">
                <a:moveTo>
                  <a:pt x="0" y="0"/>
                </a:moveTo>
                <a:cubicBezTo>
                  <a:pt x="158132" y="-59893"/>
                  <a:pt x="400848" y="14468"/>
                  <a:pt x="508973" y="0"/>
                </a:cubicBezTo>
                <a:cubicBezTo>
                  <a:pt x="617098" y="-14468"/>
                  <a:pt x="819779" y="36170"/>
                  <a:pt x="998369" y="0"/>
                </a:cubicBezTo>
                <a:cubicBezTo>
                  <a:pt x="1176959" y="-36170"/>
                  <a:pt x="1333615" y="7537"/>
                  <a:pt x="1468190" y="0"/>
                </a:cubicBezTo>
                <a:cubicBezTo>
                  <a:pt x="1602765" y="-7537"/>
                  <a:pt x="1748367" y="50757"/>
                  <a:pt x="1957587" y="0"/>
                </a:cubicBezTo>
                <a:cubicBezTo>
                  <a:pt x="1963198" y="132844"/>
                  <a:pt x="1957578" y="224126"/>
                  <a:pt x="1957587" y="369332"/>
                </a:cubicBezTo>
                <a:cubicBezTo>
                  <a:pt x="1761509" y="391687"/>
                  <a:pt x="1705541" y="350838"/>
                  <a:pt x="1526918" y="369332"/>
                </a:cubicBezTo>
                <a:cubicBezTo>
                  <a:pt x="1348295" y="387826"/>
                  <a:pt x="1296513" y="319396"/>
                  <a:pt x="1096249" y="369332"/>
                </a:cubicBezTo>
                <a:cubicBezTo>
                  <a:pt x="895985" y="419268"/>
                  <a:pt x="732411" y="355660"/>
                  <a:pt x="606852" y="369332"/>
                </a:cubicBezTo>
                <a:cubicBezTo>
                  <a:pt x="481293" y="383004"/>
                  <a:pt x="222784" y="306656"/>
                  <a:pt x="0" y="369332"/>
                </a:cubicBezTo>
                <a:cubicBezTo>
                  <a:pt x="-14829" y="266194"/>
                  <a:pt x="5185" y="74483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668345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['MGT', 'ACC']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74C89-096F-4A31-8E26-09B472FF301B}"/>
              </a:ext>
            </a:extLst>
          </p:cNvPr>
          <p:cNvSpPr/>
          <p:nvPr/>
        </p:nvSpPr>
        <p:spPr>
          <a:xfrm>
            <a:off x="5953235" y="3226012"/>
            <a:ext cx="286547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new_list = </a:t>
            </a:r>
            <a:r>
              <a:rPr lang="en-US" sz="2000" b="1" dirty="0"/>
              <a:t>depts</a:t>
            </a:r>
            <a:r>
              <a:rPr lang="en-US" sz="2000" b="1" dirty="0">
                <a:solidFill>
                  <a:srgbClr val="0070C0"/>
                </a:solidFill>
              </a:rPr>
              <a:t>[3:5]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0C0D55-75C6-49FB-934E-98982496141C}"/>
              </a:ext>
            </a:extLst>
          </p:cNvPr>
          <p:cNvSpPr txBox="1"/>
          <p:nvPr/>
        </p:nvSpPr>
        <p:spPr>
          <a:xfrm>
            <a:off x="5638275" y="2932363"/>
            <a:ext cx="19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 a start &amp; 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F47675-40A4-440B-A2CB-1223235A37AC}"/>
              </a:ext>
            </a:extLst>
          </p:cNvPr>
          <p:cNvGrpSpPr/>
          <p:nvPr/>
        </p:nvGrpSpPr>
        <p:grpSpPr>
          <a:xfrm>
            <a:off x="5953235" y="5546636"/>
            <a:ext cx="5964967" cy="1015663"/>
            <a:chOff x="802290" y="4683036"/>
            <a:chExt cx="5964967" cy="101566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15F91C-2378-49AC-911D-46AEB34DD58D}"/>
                </a:ext>
              </a:extLst>
            </p:cNvPr>
            <p:cNvSpPr/>
            <p:nvPr/>
          </p:nvSpPr>
          <p:spPr>
            <a:xfrm>
              <a:off x="3923209" y="4702829"/>
              <a:ext cx="2844048" cy="369332"/>
            </a:xfrm>
            <a:custGeom>
              <a:avLst/>
              <a:gdLst>
                <a:gd name="connsiteX0" fmla="*/ 0 w 2844048"/>
                <a:gd name="connsiteY0" fmla="*/ 0 h 369332"/>
                <a:gd name="connsiteX1" fmla="*/ 568810 w 2844048"/>
                <a:gd name="connsiteY1" fmla="*/ 0 h 369332"/>
                <a:gd name="connsiteX2" fmla="*/ 1137619 w 2844048"/>
                <a:gd name="connsiteY2" fmla="*/ 0 h 369332"/>
                <a:gd name="connsiteX3" fmla="*/ 1734869 w 2844048"/>
                <a:gd name="connsiteY3" fmla="*/ 0 h 369332"/>
                <a:gd name="connsiteX4" fmla="*/ 2218357 w 2844048"/>
                <a:gd name="connsiteY4" fmla="*/ 0 h 369332"/>
                <a:gd name="connsiteX5" fmla="*/ 2844048 w 2844048"/>
                <a:gd name="connsiteY5" fmla="*/ 0 h 369332"/>
                <a:gd name="connsiteX6" fmla="*/ 2844048 w 2844048"/>
                <a:gd name="connsiteY6" fmla="*/ 369332 h 369332"/>
                <a:gd name="connsiteX7" fmla="*/ 2218357 w 2844048"/>
                <a:gd name="connsiteY7" fmla="*/ 369332 h 369332"/>
                <a:gd name="connsiteX8" fmla="*/ 1621107 w 2844048"/>
                <a:gd name="connsiteY8" fmla="*/ 369332 h 369332"/>
                <a:gd name="connsiteX9" fmla="*/ 1023857 w 2844048"/>
                <a:gd name="connsiteY9" fmla="*/ 369332 h 369332"/>
                <a:gd name="connsiteX10" fmla="*/ 0 w 2844048"/>
                <a:gd name="connsiteY10" fmla="*/ 369332 h 369332"/>
                <a:gd name="connsiteX11" fmla="*/ 0 w 2844048"/>
                <a:gd name="connsiteY1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44048" h="369332" fill="none" extrusionOk="0">
                  <a:moveTo>
                    <a:pt x="0" y="0"/>
                  </a:moveTo>
                  <a:cubicBezTo>
                    <a:pt x="273541" y="-19213"/>
                    <a:pt x="435668" y="21456"/>
                    <a:pt x="568810" y="0"/>
                  </a:cubicBezTo>
                  <a:cubicBezTo>
                    <a:pt x="701952" y="-21456"/>
                    <a:pt x="860202" y="65697"/>
                    <a:pt x="1137619" y="0"/>
                  </a:cubicBezTo>
                  <a:cubicBezTo>
                    <a:pt x="1415036" y="-65697"/>
                    <a:pt x="1488692" y="16336"/>
                    <a:pt x="1734869" y="0"/>
                  </a:cubicBezTo>
                  <a:cubicBezTo>
                    <a:pt x="1981046" y="-16336"/>
                    <a:pt x="2060014" y="5447"/>
                    <a:pt x="2218357" y="0"/>
                  </a:cubicBezTo>
                  <a:cubicBezTo>
                    <a:pt x="2376700" y="-5447"/>
                    <a:pt x="2675956" y="41461"/>
                    <a:pt x="2844048" y="0"/>
                  </a:cubicBezTo>
                  <a:cubicBezTo>
                    <a:pt x="2884647" y="156392"/>
                    <a:pt x="2830047" y="192035"/>
                    <a:pt x="2844048" y="369332"/>
                  </a:cubicBezTo>
                  <a:cubicBezTo>
                    <a:pt x="2631309" y="422734"/>
                    <a:pt x="2395920" y="352026"/>
                    <a:pt x="2218357" y="369332"/>
                  </a:cubicBezTo>
                  <a:cubicBezTo>
                    <a:pt x="2040794" y="386638"/>
                    <a:pt x="1905484" y="312313"/>
                    <a:pt x="1621107" y="369332"/>
                  </a:cubicBezTo>
                  <a:cubicBezTo>
                    <a:pt x="1336730" y="426351"/>
                    <a:pt x="1246230" y="368070"/>
                    <a:pt x="1023857" y="369332"/>
                  </a:cubicBezTo>
                  <a:cubicBezTo>
                    <a:pt x="801484" y="370594"/>
                    <a:pt x="384950" y="277184"/>
                    <a:pt x="0" y="369332"/>
                  </a:cubicBezTo>
                  <a:cubicBezTo>
                    <a:pt x="-18784" y="193580"/>
                    <a:pt x="39778" y="106794"/>
                    <a:pt x="0" y="0"/>
                  </a:cubicBezTo>
                  <a:close/>
                </a:path>
                <a:path w="2844048" h="369332" stroke="0" extrusionOk="0">
                  <a:moveTo>
                    <a:pt x="0" y="0"/>
                  </a:moveTo>
                  <a:cubicBezTo>
                    <a:pt x="185502" y="-60531"/>
                    <a:pt x="406013" y="52237"/>
                    <a:pt x="625691" y="0"/>
                  </a:cubicBezTo>
                  <a:cubicBezTo>
                    <a:pt x="845369" y="-52237"/>
                    <a:pt x="959597" y="54100"/>
                    <a:pt x="1222941" y="0"/>
                  </a:cubicBezTo>
                  <a:cubicBezTo>
                    <a:pt x="1486285" y="-54100"/>
                    <a:pt x="1602821" y="3091"/>
                    <a:pt x="1848631" y="0"/>
                  </a:cubicBezTo>
                  <a:cubicBezTo>
                    <a:pt x="2094441" y="-3091"/>
                    <a:pt x="2372092" y="50092"/>
                    <a:pt x="2844048" y="0"/>
                  </a:cubicBezTo>
                  <a:cubicBezTo>
                    <a:pt x="2856918" y="108811"/>
                    <a:pt x="2806515" y="230036"/>
                    <a:pt x="2844048" y="369332"/>
                  </a:cubicBezTo>
                  <a:cubicBezTo>
                    <a:pt x="2617788" y="406136"/>
                    <a:pt x="2462268" y="367686"/>
                    <a:pt x="2303679" y="369332"/>
                  </a:cubicBezTo>
                  <a:cubicBezTo>
                    <a:pt x="2145090" y="370978"/>
                    <a:pt x="1969666" y="347290"/>
                    <a:pt x="1763310" y="369332"/>
                  </a:cubicBezTo>
                  <a:cubicBezTo>
                    <a:pt x="1556954" y="391374"/>
                    <a:pt x="1389183" y="328876"/>
                    <a:pt x="1194500" y="369332"/>
                  </a:cubicBezTo>
                  <a:cubicBezTo>
                    <a:pt x="999817" y="409788"/>
                    <a:pt x="772290" y="314363"/>
                    <a:pt x="568810" y="369332"/>
                  </a:cubicBezTo>
                  <a:cubicBezTo>
                    <a:pt x="365330" y="424301"/>
                    <a:pt x="220047" y="360266"/>
                    <a:pt x="0" y="369332"/>
                  </a:cubicBezTo>
                  <a:cubicBezTo>
                    <a:pt x="-12450" y="198281"/>
                    <a:pt x="8645" y="16160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8203877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['FIN', 'MGT', 'ACC']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08C72A-A951-4F65-929B-7837C8CB0382}"/>
                </a:ext>
              </a:extLst>
            </p:cNvPr>
            <p:cNvSpPr/>
            <p:nvPr/>
          </p:nvSpPr>
          <p:spPr>
            <a:xfrm>
              <a:off x="802290" y="4683036"/>
              <a:ext cx="2865470" cy="101566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a = 2</a:t>
              </a:r>
            </a:p>
            <a:p>
              <a:r>
                <a:rPr lang="en-US" sz="2000" dirty="0"/>
                <a:t>b = 5</a:t>
              </a:r>
            </a:p>
            <a:p>
              <a:r>
                <a:rPr lang="en-US" sz="2000" dirty="0"/>
                <a:t>new_list = </a:t>
              </a:r>
              <a:r>
                <a:rPr lang="en-US" sz="2000" b="1" dirty="0"/>
                <a:t>depts</a:t>
              </a:r>
              <a:r>
                <a:rPr lang="en-US" sz="2000" b="1" dirty="0">
                  <a:solidFill>
                    <a:srgbClr val="0070C0"/>
                  </a:solidFill>
                </a:rPr>
                <a:t>[a:b]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659C1FC-57C5-4B67-8E19-FE4E18A1C99A}"/>
              </a:ext>
            </a:extLst>
          </p:cNvPr>
          <p:cNvSpPr txBox="1"/>
          <p:nvPr/>
        </p:nvSpPr>
        <p:spPr>
          <a:xfrm>
            <a:off x="5638275" y="5252987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 variable names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3F574-03A7-49DA-9296-CE773E5CAC0F}"/>
              </a:ext>
            </a:extLst>
          </p:cNvPr>
          <p:cNvGrpSpPr/>
          <p:nvPr/>
        </p:nvGrpSpPr>
        <p:grpSpPr>
          <a:xfrm>
            <a:off x="7792545" y="2750820"/>
            <a:ext cx="1031373" cy="558800"/>
            <a:chOff x="2743200" y="2316480"/>
            <a:chExt cx="1031373" cy="5588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661F58-07D6-42C0-B8D1-D3958EC97B8C}"/>
                </a:ext>
              </a:extLst>
            </p:cNvPr>
            <p:cNvSpPr txBox="1"/>
            <p:nvPr/>
          </p:nvSpPr>
          <p:spPr>
            <a:xfrm>
              <a:off x="2743200" y="2316480"/>
              <a:ext cx="1031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3 through 4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8256D7-CE48-4CA7-988E-3FD25C68B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240" y="2570480"/>
              <a:ext cx="152400" cy="3048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0D4449-2976-48C9-9308-D23BCDDE148D}"/>
              </a:ext>
            </a:extLst>
          </p:cNvPr>
          <p:cNvGrpSpPr/>
          <p:nvPr/>
        </p:nvGrpSpPr>
        <p:grpSpPr>
          <a:xfrm>
            <a:off x="5792597" y="1557020"/>
            <a:ext cx="5756704" cy="998954"/>
            <a:chOff x="3011297" y="1328420"/>
            <a:chExt cx="5756704" cy="998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C2F55D-57B9-4BB7-94A1-ACFF6FB13408}"/>
                </a:ext>
              </a:extLst>
            </p:cNvPr>
            <p:cNvGrpSpPr/>
            <p:nvPr/>
          </p:nvGrpSpPr>
          <p:grpSpPr>
            <a:xfrm>
              <a:off x="4502212" y="1328420"/>
              <a:ext cx="3895662" cy="338554"/>
              <a:chOff x="7728012" y="701040"/>
              <a:chExt cx="3895662" cy="33855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B5D3DD-41BF-4644-9CEA-54FB0FB48056}"/>
                  </a:ext>
                </a:extLst>
              </p:cNvPr>
              <p:cNvSpPr txBox="1"/>
              <p:nvPr/>
            </p:nvSpPr>
            <p:spPr>
              <a:xfrm>
                <a:off x="772801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281B86-095D-4AF1-B64D-A3F203857EE3}"/>
                  </a:ext>
                </a:extLst>
              </p:cNvPr>
              <p:cNvSpPr txBox="1"/>
              <p:nvPr/>
            </p:nvSpPr>
            <p:spPr>
              <a:xfrm>
                <a:off x="862209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A53559-F3A2-4A4C-BC14-184BA6306F4E}"/>
                  </a:ext>
                </a:extLst>
              </p:cNvPr>
              <p:cNvSpPr txBox="1"/>
              <p:nvPr/>
            </p:nvSpPr>
            <p:spPr>
              <a:xfrm>
                <a:off x="956697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EB32BF-9E80-4CA6-8FB1-25C65627E2F5}"/>
                  </a:ext>
                </a:extLst>
              </p:cNvPr>
              <p:cNvSpPr txBox="1"/>
              <p:nvPr/>
            </p:nvSpPr>
            <p:spPr>
              <a:xfrm>
                <a:off x="1034929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892A97-2317-4148-87A0-A8EA5C51B259}"/>
                  </a:ext>
                </a:extLst>
              </p:cNvPr>
              <p:cNvSpPr txBox="1"/>
              <p:nvPr/>
            </p:nvSpPr>
            <p:spPr>
              <a:xfrm>
                <a:off x="1133481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FFF4CE-F3D1-4303-99E3-1396A96D3783}"/>
                </a:ext>
              </a:extLst>
            </p:cNvPr>
            <p:cNvSpPr/>
            <p:nvPr/>
          </p:nvSpPr>
          <p:spPr>
            <a:xfrm>
              <a:off x="3011297" y="1658035"/>
              <a:ext cx="5756704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depts = ['ISBA', 'MKT', 'FIN', 'MGT', 'ACC']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65EE08A-4244-4EBA-87EA-C022045FE4A3}"/>
                </a:ext>
              </a:extLst>
            </p:cNvPr>
            <p:cNvGrpSpPr/>
            <p:nvPr/>
          </p:nvGrpSpPr>
          <p:grpSpPr>
            <a:xfrm>
              <a:off x="4470954" y="1988820"/>
              <a:ext cx="3958178" cy="338554"/>
              <a:chOff x="7696754" y="701040"/>
              <a:chExt cx="3958178" cy="3385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AA9FAE-2B1C-40DD-8A28-6FD7F9B6D649}"/>
                  </a:ext>
                </a:extLst>
              </p:cNvPr>
              <p:cNvSpPr txBox="1"/>
              <p:nvPr/>
            </p:nvSpPr>
            <p:spPr>
              <a:xfrm>
                <a:off x="769675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-5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7AB64A-BA07-4EF0-8C70-8AF85A5B3281}"/>
                  </a:ext>
                </a:extLst>
              </p:cNvPr>
              <p:cNvSpPr txBox="1"/>
              <p:nvPr/>
            </p:nvSpPr>
            <p:spPr>
              <a:xfrm>
                <a:off x="859083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-4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24F88B-E5E8-4E81-9464-C12FB8E7E2E9}"/>
                  </a:ext>
                </a:extLst>
              </p:cNvPr>
              <p:cNvSpPr txBox="1"/>
              <p:nvPr/>
            </p:nvSpPr>
            <p:spPr>
              <a:xfrm>
                <a:off x="953571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F00A71-EF9F-432C-8DAA-C4617BBA14AD}"/>
                  </a:ext>
                </a:extLst>
              </p:cNvPr>
              <p:cNvSpPr txBox="1"/>
              <p:nvPr/>
            </p:nvSpPr>
            <p:spPr>
              <a:xfrm>
                <a:off x="1031803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B9A9BA-5A8B-42C0-857C-934B6F4C40F2}"/>
                  </a:ext>
                </a:extLst>
              </p:cNvPr>
              <p:cNvSpPr txBox="1"/>
              <p:nvPr/>
            </p:nvSpPr>
            <p:spPr>
              <a:xfrm>
                <a:off x="1130355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-1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8F9C853-6ECA-40DC-9695-75DB25D9180E}"/>
              </a:ext>
            </a:extLst>
          </p:cNvPr>
          <p:cNvSpPr txBox="1"/>
          <p:nvPr/>
        </p:nvSpPr>
        <p:spPr>
          <a:xfrm>
            <a:off x="233680" y="924560"/>
            <a:ext cx="5328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800" b="1" i="1" dirty="0"/>
              <a:t>slice</a:t>
            </a:r>
            <a:r>
              <a:rPr lang="en-US" sz="2200" dirty="0"/>
              <a:t> is a span of items that are taken from any </a:t>
            </a:r>
            <a:r>
              <a:rPr lang="en-US" sz="2200" b="1" dirty="0"/>
              <a:t>sequence.</a:t>
            </a:r>
            <a:endParaRPr lang="en-US" sz="2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4DAAC-AC18-41CE-8424-74F864C76474}"/>
              </a:ext>
            </a:extLst>
          </p:cNvPr>
          <p:cNvSpPr txBox="1"/>
          <p:nvPr/>
        </p:nvSpPr>
        <p:spPr>
          <a:xfrm>
            <a:off x="513693" y="2051970"/>
            <a:ext cx="48457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Slice syntax</a:t>
            </a:r>
            <a:r>
              <a:rPr lang="en-US" sz="2000" dirty="0">
                <a:sym typeface="Wingdings" panose="05000000000000000000" pitchFamily="2" charset="2"/>
              </a:rPr>
              <a:t>   </a:t>
            </a:r>
            <a:r>
              <a:rPr lang="en-US" sz="2800" b="1" dirty="0">
                <a:solidFill>
                  <a:srgbClr val="0070C0"/>
                </a:solidFill>
              </a:rPr>
              <a:t>[</a:t>
            </a:r>
            <a:r>
              <a:rPr lang="en-US" sz="2800" b="1" dirty="0" err="1">
                <a:solidFill>
                  <a:srgbClr val="0070C0"/>
                </a:solidFill>
              </a:rPr>
              <a:t>start:</a:t>
            </a:r>
            <a:r>
              <a:rPr lang="en-US" sz="2800" b="1" dirty="0" err="1">
                <a:solidFill>
                  <a:srgbClr val="C00000"/>
                </a:solidFill>
              </a:rPr>
              <a:t>end</a:t>
            </a:r>
            <a:r>
              <a:rPr lang="en-US" sz="2800" b="1" dirty="0" err="1">
                <a:solidFill>
                  <a:srgbClr val="0070C0"/>
                </a:solidFill>
              </a:rPr>
              <a:t>:step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ym typeface="Wingdings" panose="05000000000000000000" pitchFamily="2" charset="2"/>
              </a:rPr>
              <a:t>end</a:t>
            </a:r>
            <a:r>
              <a:rPr lang="en-US" sz="2000" dirty="0">
                <a:sym typeface="Wingdings" panose="05000000000000000000" pitchFamily="2" charset="2"/>
              </a:rPr>
              <a:t> is exclusive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Default values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    start = 0,   end = len(),   step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When the slice operation is to the RIGHT of the =, the result is a new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58C06E-04CD-4068-90D4-1FF97327E54A}"/>
              </a:ext>
            </a:extLst>
          </p:cNvPr>
          <p:cNvSpPr txBox="1"/>
          <p:nvPr/>
        </p:nvSpPr>
        <p:spPr>
          <a:xfrm>
            <a:off x="7352689" y="872796"/>
            <a:ext cx="35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works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LISTs </a:t>
            </a:r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58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181CBD-3F1F-48D5-8EEA-1961E5B68FEA}"/>
              </a:ext>
            </a:extLst>
          </p:cNvPr>
          <p:cNvSpPr/>
          <p:nvPr/>
        </p:nvSpPr>
        <p:spPr>
          <a:xfrm>
            <a:off x="3550179" y="1988772"/>
            <a:ext cx="2844048" cy="369332"/>
          </a:xfrm>
          <a:custGeom>
            <a:avLst/>
            <a:gdLst>
              <a:gd name="connsiteX0" fmla="*/ 0 w 2844048"/>
              <a:gd name="connsiteY0" fmla="*/ 0 h 369332"/>
              <a:gd name="connsiteX1" fmla="*/ 511929 w 2844048"/>
              <a:gd name="connsiteY1" fmla="*/ 0 h 369332"/>
              <a:gd name="connsiteX2" fmla="*/ 995417 w 2844048"/>
              <a:gd name="connsiteY2" fmla="*/ 0 h 369332"/>
              <a:gd name="connsiteX3" fmla="*/ 1478905 w 2844048"/>
              <a:gd name="connsiteY3" fmla="*/ 0 h 369332"/>
              <a:gd name="connsiteX4" fmla="*/ 2076155 w 2844048"/>
              <a:gd name="connsiteY4" fmla="*/ 0 h 369332"/>
              <a:gd name="connsiteX5" fmla="*/ 2844048 w 2844048"/>
              <a:gd name="connsiteY5" fmla="*/ 0 h 369332"/>
              <a:gd name="connsiteX6" fmla="*/ 2844048 w 2844048"/>
              <a:gd name="connsiteY6" fmla="*/ 369332 h 369332"/>
              <a:gd name="connsiteX7" fmla="*/ 2303679 w 2844048"/>
              <a:gd name="connsiteY7" fmla="*/ 369332 h 369332"/>
              <a:gd name="connsiteX8" fmla="*/ 1791750 w 2844048"/>
              <a:gd name="connsiteY8" fmla="*/ 369332 h 369332"/>
              <a:gd name="connsiteX9" fmla="*/ 1222941 w 2844048"/>
              <a:gd name="connsiteY9" fmla="*/ 369332 h 369332"/>
              <a:gd name="connsiteX10" fmla="*/ 597250 w 2844048"/>
              <a:gd name="connsiteY10" fmla="*/ 369332 h 369332"/>
              <a:gd name="connsiteX11" fmla="*/ 0 w 2844048"/>
              <a:gd name="connsiteY11" fmla="*/ 369332 h 369332"/>
              <a:gd name="connsiteX12" fmla="*/ 0 w 284404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4048" h="369332" fill="none" extrusionOk="0">
                <a:moveTo>
                  <a:pt x="0" y="0"/>
                </a:moveTo>
                <a:cubicBezTo>
                  <a:pt x="111445" y="-33420"/>
                  <a:pt x="356803" y="45690"/>
                  <a:pt x="511929" y="0"/>
                </a:cubicBezTo>
                <a:cubicBezTo>
                  <a:pt x="667055" y="-45690"/>
                  <a:pt x="785543" y="35206"/>
                  <a:pt x="995417" y="0"/>
                </a:cubicBezTo>
                <a:cubicBezTo>
                  <a:pt x="1205291" y="-35206"/>
                  <a:pt x="1294576" y="43351"/>
                  <a:pt x="1478905" y="0"/>
                </a:cubicBezTo>
                <a:cubicBezTo>
                  <a:pt x="1663234" y="-43351"/>
                  <a:pt x="1901291" y="50661"/>
                  <a:pt x="2076155" y="0"/>
                </a:cubicBezTo>
                <a:cubicBezTo>
                  <a:pt x="2251019" y="-50661"/>
                  <a:pt x="2683925" y="66331"/>
                  <a:pt x="2844048" y="0"/>
                </a:cubicBezTo>
                <a:cubicBezTo>
                  <a:pt x="2851215" y="116275"/>
                  <a:pt x="2804445" y="191223"/>
                  <a:pt x="2844048" y="369332"/>
                </a:cubicBezTo>
                <a:cubicBezTo>
                  <a:pt x="2723255" y="412396"/>
                  <a:pt x="2500913" y="328765"/>
                  <a:pt x="2303679" y="369332"/>
                </a:cubicBezTo>
                <a:cubicBezTo>
                  <a:pt x="2106445" y="409899"/>
                  <a:pt x="1953246" y="312557"/>
                  <a:pt x="1791750" y="369332"/>
                </a:cubicBezTo>
                <a:cubicBezTo>
                  <a:pt x="1630254" y="426107"/>
                  <a:pt x="1387211" y="340550"/>
                  <a:pt x="1222941" y="369332"/>
                </a:cubicBezTo>
                <a:cubicBezTo>
                  <a:pt x="1058671" y="398114"/>
                  <a:pt x="888001" y="335654"/>
                  <a:pt x="597250" y="369332"/>
                </a:cubicBezTo>
                <a:cubicBezTo>
                  <a:pt x="306499" y="403010"/>
                  <a:pt x="205828" y="346879"/>
                  <a:pt x="0" y="369332"/>
                </a:cubicBezTo>
                <a:cubicBezTo>
                  <a:pt x="-32410" y="193393"/>
                  <a:pt x="9218" y="169660"/>
                  <a:pt x="0" y="0"/>
                </a:cubicBezTo>
                <a:close/>
              </a:path>
              <a:path w="2844048" h="369332" stroke="0" extrusionOk="0">
                <a:moveTo>
                  <a:pt x="0" y="0"/>
                </a:moveTo>
                <a:cubicBezTo>
                  <a:pt x="267220" y="-29485"/>
                  <a:pt x="442612" y="47459"/>
                  <a:pt x="625691" y="0"/>
                </a:cubicBezTo>
                <a:cubicBezTo>
                  <a:pt x="808770" y="-47459"/>
                  <a:pt x="1067190" y="32755"/>
                  <a:pt x="1251381" y="0"/>
                </a:cubicBezTo>
                <a:cubicBezTo>
                  <a:pt x="1435572" y="-32755"/>
                  <a:pt x="1561907" y="54702"/>
                  <a:pt x="1791750" y="0"/>
                </a:cubicBezTo>
                <a:cubicBezTo>
                  <a:pt x="2021593" y="-54702"/>
                  <a:pt x="2084691" y="61720"/>
                  <a:pt x="2332119" y="0"/>
                </a:cubicBezTo>
                <a:cubicBezTo>
                  <a:pt x="2579547" y="-61720"/>
                  <a:pt x="2697874" y="7279"/>
                  <a:pt x="2844048" y="0"/>
                </a:cubicBezTo>
                <a:cubicBezTo>
                  <a:pt x="2856169" y="139754"/>
                  <a:pt x="2806429" y="262953"/>
                  <a:pt x="2844048" y="369332"/>
                </a:cubicBezTo>
                <a:cubicBezTo>
                  <a:pt x="2678132" y="428898"/>
                  <a:pt x="2462484" y="333953"/>
                  <a:pt x="2275238" y="369332"/>
                </a:cubicBezTo>
                <a:cubicBezTo>
                  <a:pt x="2087992" y="404711"/>
                  <a:pt x="1823786" y="331376"/>
                  <a:pt x="1677988" y="369332"/>
                </a:cubicBezTo>
                <a:cubicBezTo>
                  <a:pt x="1532190" y="407288"/>
                  <a:pt x="1412827" y="321431"/>
                  <a:pt x="1194500" y="369332"/>
                </a:cubicBezTo>
                <a:cubicBezTo>
                  <a:pt x="976173" y="417233"/>
                  <a:pt x="798705" y="341224"/>
                  <a:pt x="568810" y="369332"/>
                </a:cubicBezTo>
                <a:cubicBezTo>
                  <a:pt x="338915" y="397440"/>
                  <a:pt x="174175" y="339808"/>
                  <a:pt x="0" y="369332"/>
                </a:cubicBezTo>
                <a:cubicBezTo>
                  <a:pt x="-43758" y="274017"/>
                  <a:pt x="25049" y="14029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634157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['FIN', 'MGT', 'ACC']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C9E5F-9D3C-4583-86A1-326032F0D108}"/>
              </a:ext>
            </a:extLst>
          </p:cNvPr>
          <p:cNvSpPr/>
          <p:nvPr/>
        </p:nvSpPr>
        <p:spPr>
          <a:xfrm>
            <a:off x="3550179" y="2567892"/>
            <a:ext cx="2084225" cy="369332"/>
          </a:xfrm>
          <a:custGeom>
            <a:avLst/>
            <a:gdLst>
              <a:gd name="connsiteX0" fmla="*/ 0 w 2084225"/>
              <a:gd name="connsiteY0" fmla="*/ 0 h 369332"/>
              <a:gd name="connsiteX1" fmla="*/ 458530 w 2084225"/>
              <a:gd name="connsiteY1" fmla="*/ 0 h 369332"/>
              <a:gd name="connsiteX2" fmla="*/ 1000428 w 2084225"/>
              <a:gd name="connsiteY2" fmla="*/ 0 h 369332"/>
              <a:gd name="connsiteX3" fmla="*/ 1521484 w 2084225"/>
              <a:gd name="connsiteY3" fmla="*/ 0 h 369332"/>
              <a:gd name="connsiteX4" fmla="*/ 2084225 w 2084225"/>
              <a:gd name="connsiteY4" fmla="*/ 0 h 369332"/>
              <a:gd name="connsiteX5" fmla="*/ 2084225 w 2084225"/>
              <a:gd name="connsiteY5" fmla="*/ 369332 h 369332"/>
              <a:gd name="connsiteX6" fmla="*/ 1604853 w 2084225"/>
              <a:gd name="connsiteY6" fmla="*/ 369332 h 369332"/>
              <a:gd name="connsiteX7" fmla="*/ 1042113 w 2084225"/>
              <a:gd name="connsiteY7" fmla="*/ 369332 h 369332"/>
              <a:gd name="connsiteX8" fmla="*/ 562741 w 2084225"/>
              <a:gd name="connsiteY8" fmla="*/ 369332 h 369332"/>
              <a:gd name="connsiteX9" fmla="*/ 0 w 2084225"/>
              <a:gd name="connsiteY9" fmla="*/ 369332 h 369332"/>
              <a:gd name="connsiteX10" fmla="*/ 0 w 208422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4225" h="369332" fill="none" extrusionOk="0">
                <a:moveTo>
                  <a:pt x="0" y="0"/>
                </a:moveTo>
                <a:cubicBezTo>
                  <a:pt x="169412" y="-25226"/>
                  <a:pt x="279712" y="5752"/>
                  <a:pt x="458530" y="0"/>
                </a:cubicBezTo>
                <a:cubicBezTo>
                  <a:pt x="637348" y="-5752"/>
                  <a:pt x="802493" y="20288"/>
                  <a:pt x="1000428" y="0"/>
                </a:cubicBezTo>
                <a:cubicBezTo>
                  <a:pt x="1198363" y="-20288"/>
                  <a:pt x="1403543" y="15614"/>
                  <a:pt x="1521484" y="0"/>
                </a:cubicBezTo>
                <a:cubicBezTo>
                  <a:pt x="1639425" y="-15614"/>
                  <a:pt x="1875547" y="31231"/>
                  <a:pt x="2084225" y="0"/>
                </a:cubicBezTo>
                <a:cubicBezTo>
                  <a:pt x="2096255" y="117814"/>
                  <a:pt x="2060283" y="286802"/>
                  <a:pt x="2084225" y="369332"/>
                </a:cubicBezTo>
                <a:cubicBezTo>
                  <a:pt x="1934398" y="373285"/>
                  <a:pt x="1782671" y="319974"/>
                  <a:pt x="1604853" y="369332"/>
                </a:cubicBezTo>
                <a:cubicBezTo>
                  <a:pt x="1427035" y="418690"/>
                  <a:pt x="1240359" y="329970"/>
                  <a:pt x="1042113" y="369332"/>
                </a:cubicBezTo>
                <a:cubicBezTo>
                  <a:pt x="843867" y="408694"/>
                  <a:pt x="679368" y="347911"/>
                  <a:pt x="562741" y="369332"/>
                </a:cubicBezTo>
                <a:cubicBezTo>
                  <a:pt x="446114" y="390753"/>
                  <a:pt x="275227" y="316102"/>
                  <a:pt x="0" y="369332"/>
                </a:cubicBezTo>
                <a:cubicBezTo>
                  <a:pt x="-14960" y="258717"/>
                  <a:pt x="27066" y="85781"/>
                  <a:pt x="0" y="0"/>
                </a:cubicBezTo>
                <a:close/>
              </a:path>
              <a:path w="2084225" h="369332" stroke="0" extrusionOk="0">
                <a:moveTo>
                  <a:pt x="0" y="0"/>
                </a:moveTo>
                <a:cubicBezTo>
                  <a:pt x="112415" y="-18836"/>
                  <a:pt x="361716" y="34439"/>
                  <a:pt x="458530" y="0"/>
                </a:cubicBezTo>
                <a:cubicBezTo>
                  <a:pt x="555344" y="-34439"/>
                  <a:pt x="854718" y="35041"/>
                  <a:pt x="1021270" y="0"/>
                </a:cubicBezTo>
                <a:cubicBezTo>
                  <a:pt x="1187822" y="-35041"/>
                  <a:pt x="1335196" y="21679"/>
                  <a:pt x="1479800" y="0"/>
                </a:cubicBezTo>
                <a:cubicBezTo>
                  <a:pt x="1624404" y="-21679"/>
                  <a:pt x="1874731" y="62957"/>
                  <a:pt x="2084225" y="0"/>
                </a:cubicBezTo>
                <a:cubicBezTo>
                  <a:pt x="2103020" y="183002"/>
                  <a:pt x="2057474" y="278861"/>
                  <a:pt x="2084225" y="369332"/>
                </a:cubicBezTo>
                <a:cubicBezTo>
                  <a:pt x="1980384" y="417740"/>
                  <a:pt x="1832907" y="309761"/>
                  <a:pt x="1584011" y="369332"/>
                </a:cubicBezTo>
                <a:cubicBezTo>
                  <a:pt x="1335115" y="428903"/>
                  <a:pt x="1238103" y="361002"/>
                  <a:pt x="1062955" y="369332"/>
                </a:cubicBezTo>
                <a:cubicBezTo>
                  <a:pt x="887807" y="377662"/>
                  <a:pt x="801174" y="367204"/>
                  <a:pt x="562741" y="369332"/>
                </a:cubicBezTo>
                <a:cubicBezTo>
                  <a:pt x="324308" y="371460"/>
                  <a:pt x="192555" y="348568"/>
                  <a:pt x="0" y="369332"/>
                </a:cubicBezTo>
                <a:cubicBezTo>
                  <a:pt x="-41626" y="235876"/>
                  <a:pt x="32328" y="17617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60024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['ISBA', 'MKT']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1939CE-E28F-4313-9E4B-59F9E7832045}"/>
              </a:ext>
            </a:extLst>
          </p:cNvPr>
          <p:cNvSpPr/>
          <p:nvPr/>
        </p:nvSpPr>
        <p:spPr>
          <a:xfrm>
            <a:off x="833120" y="1965236"/>
            <a:ext cx="2456180" cy="2246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new_list = </a:t>
            </a:r>
            <a:r>
              <a:rPr lang="en-US" sz="2000" b="1" dirty="0"/>
              <a:t>depts</a:t>
            </a:r>
            <a:r>
              <a:rPr lang="en-US" sz="2000" b="1" dirty="0">
                <a:solidFill>
                  <a:srgbClr val="0070C0"/>
                </a:solidFill>
              </a:rPr>
              <a:t>[2:]</a:t>
            </a:r>
          </a:p>
          <a:p>
            <a:endParaRPr lang="en-US" sz="2000" dirty="0"/>
          </a:p>
          <a:p>
            <a:r>
              <a:rPr lang="en-US" sz="2000" dirty="0"/>
              <a:t>new_list = </a:t>
            </a:r>
            <a:r>
              <a:rPr lang="en-US" sz="2000" b="1" dirty="0"/>
              <a:t>depts</a:t>
            </a:r>
            <a:r>
              <a:rPr lang="en-US" sz="2000" b="1" dirty="0">
                <a:solidFill>
                  <a:srgbClr val="0070C0"/>
                </a:solidFill>
              </a:rPr>
              <a:t>[:2]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/>
              <a:t>new_list = </a:t>
            </a:r>
            <a:r>
              <a:rPr lang="en-US" sz="2000" b="1" dirty="0"/>
              <a:t>depts</a:t>
            </a:r>
            <a:r>
              <a:rPr lang="en-US" sz="2000" b="1" dirty="0">
                <a:solidFill>
                  <a:srgbClr val="0070C0"/>
                </a:solidFill>
              </a:rPr>
              <a:t>[::2]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/>
              <a:t>new_list = </a:t>
            </a:r>
            <a:r>
              <a:rPr lang="en-US" sz="2000" b="1" dirty="0"/>
              <a:t>depts</a:t>
            </a:r>
            <a:r>
              <a:rPr lang="en-US" sz="2000" b="1" dirty="0">
                <a:solidFill>
                  <a:srgbClr val="0070C0"/>
                </a:solidFill>
              </a:rPr>
              <a:t>[:]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667691-790B-40BC-8FA0-3DBBF37BCE4D}"/>
              </a:ext>
            </a:extLst>
          </p:cNvPr>
          <p:cNvSpPr txBox="1"/>
          <p:nvPr/>
        </p:nvSpPr>
        <p:spPr>
          <a:xfrm>
            <a:off x="528320" y="166356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May omit values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7487EE-92BC-4786-8402-39A4F0B7EC24}"/>
              </a:ext>
            </a:extLst>
          </p:cNvPr>
          <p:cNvSpPr/>
          <p:nvPr/>
        </p:nvSpPr>
        <p:spPr>
          <a:xfrm>
            <a:off x="3533140" y="3858212"/>
            <a:ext cx="4743606" cy="369332"/>
          </a:xfrm>
          <a:custGeom>
            <a:avLst/>
            <a:gdLst>
              <a:gd name="connsiteX0" fmla="*/ 0 w 4743606"/>
              <a:gd name="connsiteY0" fmla="*/ 0 h 369332"/>
              <a:gd name="connsiteX1" fmla="*/ 498079 w 4743606"/>
              <a:gd name="connsiteY1" fmla="*/ 0 h 369332"/>
              <a:gd name="connsiteX2" fmla="*/ 1185902 w 4743606"/>
              <a:gd name="connsiteY2" fmla="*/ 0 h 369332"/>
              <a:gd name="connsiteX3" fmla="*/ 1731416 w 4743606"/>
              <a:gd name="connsiteY3" fmla="*/ 0 h 369332"/>
              <a:gd name="connsiteX4" fmla="*/ 2276931 w 4743606"/>
              <a:gd name="connsiteY4" fmla="*/ 0 h 369332"/>
              <a:gd name="connsiteX5" fmla="*/ 2775010 w 4743606"/>
              <a:gd name="connsiteY5" fmla="*/ 0 h 369332"/>
              <a:gd name="connsiteX6" fmla="*/ 3225652 w 4743606"/>
              <a:gd name="connsiteY6" fmla="*/ 0 h 369332"/>
              <a:gd name="connsiteX7" fmla="*/ 3866039 w 4743606"/>
              <a:gd name="connsiteY7" fmla="*/ 0 h 369332"/>
              <a:gd name="connsiteX8" fmla="*/ 4743606 w 4743606"/>
              <a:gd name="connsiteY8" fmla="*/ 0 h 369332"/>
              <a:gd name="connsiteX9" fmla="*/ 4743606 w 4743606"/>
              <a:gd name="connsiteY9" fmla="*/ 369332 h 369332"/>
              <a:gd name="connsiteX10" fmla="*/ 4245527 w 4743606"/>
              <a:gd name="connsiteY10" fmla="*/ 369332 h 369332"/>
              <a:gd name="connsiteX11" fmla="*/ 3605141 w 4743606"/>
              <a:gd name="connsiteY11" fmla="*/ 369332 h 369332"/>
              <a:gd name="connsiteX12" fmla="*/ 2917318 w 4743606"/>
              <a:gd name="connsiteY12" fmla="*/ 369332 h 369332"/>
              <a:gd name="connsiteX13" fmla="*/ 2371803 w 4743606"/>
              <a:gd name="connsiteY13" fmla="*/ 369332 h 369332"/>
              <a:gd name="connsiteX14" fmla="*/ 1921160 w 4743606"/>
              <a:gd name="connsiteY14" fmla="*/ 369332 h 369332"/>
              <a:gd name="connsiteX15" fmla="*/ 1328210 w 4743606"/>
              <a:gd name="connsiteY15" fmla="*/ 369332 h 369332"/>
              <a:gd name="connsiteX16" fmla="*/ 877567 w 4743606"/>
              <a:gd name="connsiteY16" fmla="*/ 369332 h 369332"/>
              <a:gd name="connsiteX17" fmla="*/ 0 w 4743606"/>
              <a:gd name="connsiteY17" fmla="*/ 369332 h 369332"/>
              <a:gd name="connsiteX18" fmla="*/ 0 w 4743606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43606" h="369332" fill="none" extrusionOk="0">
                <a:moveTo>
                  <a:pt x="0" y="0"/>
                </a:moveTo>
                <a:cubicBezTo>
                  <a:pt x="158480" y="-37112"/>
                  <a:pt x="299670" y="46773"/>
                  <a:pt x="498079" y="0"/>
                </a:cubicBezTo>
                <a:cubicBezTo>
                  <a:pt x="696488" y="-46773"/>
                  <a:pt x="862622" y="7909"/>
                  <a:pt x="1185902" y="0"/>
                </a:cubicBezTo>
                <a:cubicBezTo>
                  <a:pt x="1509182" y="-7909"/>
                  <a:pt x="1530427" y="21637"/>
                  <a:pt x="1731416" y="0"/>
                </a:cubicBezTo>
                <a:cubicBezTo>
                  <a:pt x="1932405" y="-21637"/>
                  <a:pt x="2150664" y="24003"/>
                  <a:pt x="2276931" y="0"/>
                </a:cubicBezTo>
                <a:cubicBezTo>
                  <a:pt x="2403199" y="-24003"/>
                  <a:pt x="2637554" y="47180"/>
                  <a:pt x="2775010" y="0"/>
                </a:cubicBezTo>
                <a:cubicBezTo>
                  <a:pt x="2912466" y="-47180"/>
                  <a:pt x="3110471" y="10024"/>
                  <a:pt x="3225652" y="0"/>
                </a:cubicBezTo>
                <a:cubicBezTo>
                  <a:pt x="3340833" y="-10024"/>
                  <a:pt x="3665218" y="69008"/>
                  <a:pt x="3866039" y="0"/>
                </a:cubicBezTo>
                <a:cubicBezTo>
                  <a:pt x="4066860" y="-69008"/>
                  <a:pt x="4558439" y="41690"/>
                  <a:pt x="4743606" y="0"/>
                </a:cubicBezTo>
                <a:cubicBezTo>
                  <a:pt x="4754609" y="88112"/>
                  <a:pt x="4734690" y="224160"/>
                  <a:pt x="4743606" y="369332"/>
                </a:cubicBezTo>
                <a:cubicBezTo>
                  <a:pt x="4511562" y="410942"/>
                  <a:pt x="4349546" y="354169"/>
                  <a:pt x="4245527" y="369332"/>
                </a:cubicBezTo>
                <a:cubicBezTo>
                  <a:pt x="4141508" y="384495"/>
                  <a:pt x="3840066" y="348746"/>
                  <a:pt x="3605141" y="369332"/>
                </a:cubicBezTo>
                <a:cubicBezTo>
                  <a:pt x="3370216" y="389918"/>
                  <a:pt x="3103333" y="335016"/>
                  <a:pt x="2917318" y="369332"/>
                </a:cubicBezTo>
                <a:cubicBezTo>
                  <a:pt x="2731303" y="403648"/>
                  <a:pt x="2604834" y="325000"/>
                  <a:pt x="2371803" y="369332"/>
                </a:cubicBezTo>
                <a:cubicBezTo>
                  <a:pt x="2138773" y="413664"/>
                  <a:pt x="2087283" y="328824"/>
                  <a:pt x="1921160" y="369332"/>
                </a:cubicBezTo>
                <a:cubicBezTo>
                  <a:pt x="1755037" y="409840"/>
                  <a:pt x="1567201" y="320697"/>
                  <a:pt x="1328210" y="369332"/>
                </a:cubicBezTo>
                <a:cubicBezTo>
                  <a:pt x="1089219" y="417967"/>
                  <a:pt x="1042307" y="350065"/>
                  <a:pt x="877567" y="369332"/>
                </a:cubicBezTo>
                <a:cubicBezTo>
                  <a:pt x="712827" y="388599"/>
                  <a:pt x="270928" y="300781"/>
                  <a:pt x="0" y="369332"/>
                </a:cubicBezTo>
                <a:cubicBezTo>
                  <a:pt x="-4416" y="204410"/>
                  <a:pt x="11590" y="144129"/>
                  <a:pt x="0" y="0"/>
                </a:cubicBezTo>
                <a:close/>
              </a:path>
              <a:path w="4743606" h="369332" stroke="0" extrusionOk="0">
                <a:moveTo>
                  <a:pt x="0" y="0"/>
                </a:moveTo>
                <a:cubicBezTo>
                  <a:pt x="151149" y="-2814"/>
                  <a:pt x="234984" y="31487"/>
                  <a:pt x="450643" y="0"/>
                </a:cubicBezTo>
                <a:cubicBezTo>
                  <a:pt x="666302" y="-31487"/>
                  <a:pt x="953760" y="27653"/>
                  <a:pt x="1138465" y="0"/>
                </a:cubicBezTo>
                <a:cubicBezTo>
                  <a:pt x="1323170" y="-27653"/>
                  <a:pt x="1433681" y="33497"/>
                  <a:pt x="1589108" y="0"/>
                </a:cubicBezTo>
                <a:cubicBezTo>
                  <a:pt x="1744535" y="-33497"/>
                  <a:pt x="1863085" y="4164"/>
                  <a:pt x="2134623" y="0"/>
                </a:cubicBezTo>
                <a:cubicBezTo>
                  <a:pt x="2406161" y="-4164"/>
                  <a:pt x="2511995" y="34280"/>
                  <a:pt x="2632701" y="0"/>
                </a:cubicBezTo>
                <a:cubicBezTo>
                  <a:pt x="2753407" y="-34280"/>
                  <a:pt x="2993306" y="34817"/>
                  <a:pt x="3178216" y="0"/>
                </a:cubicBezTo>
                <a:cubicBezTo>
                  <a:pt x="3363127" y="-34817"/>
                  <a:pt x="3489238" y="10277"/>
                  <a:pt x="3628859" y="0"/>
                </a:cubicBezTo>
                <a:cubicBezTo>
                  <a:pt x="3768480" y="-10277"/>
                  <a:pt x="4095061" y="8423"/>
                  <a:pt x="4221809" y="0"/>
                </a:cubicBezTo>
                <a:cubicBezTo>
                  <a:pt x="4348557" y="-8423"/>
                  <a:pt x="4550495" y="25035"/>
                  <a:pt x="4743606" y="0"/>
                </a:cubicBezTo>
                <a:cubicBezTo>
                  <a:pt x="4769232" y="116249"/>
                  <a:pt x="4725252" y="209714"/>
                  <a:pt x="4743606" y="369332"/>
                </a:cubicBezTo>
                <a:cubicBezTo>
                  <a:pt x="4524808" y="403650"/>
                  <a:pt x="4385100" y="342329"/>
                  <a:pt x="4292963" y="369332"/>
                </a:cubicBezTo>
                <a:cubicBezTo>
                  <a:pt x="4200826" y="396335"/>
                  <a:pt x="3865663" y="337636"/>
                  <a:pt x="3747449" y="369332"/>
                </a:cubicBezTo>
                <a:cubicBezTo>
                  <a:pt x="3629235" y="401028"/>
                  <a:pt x="3323552" y="369056"/>
                  <a:pt x="3107062" y="369332"/>
                </a:cubicBezTo>
                <a:cubicBezTo>
                  <a:pt x="2890572" y="369608"/>
                  <a:pt x="2653592" y="296486"/>
                  <a:pt x="2466675" y="369332"/>
                </a:cubicBezTo>
                <a:cubicBezTo>
                  <a:pt x="2279758" y="442178"/>
                  <a:pt x="2082419" y="289453"/>
                  <a:pt x="1778852" y="369332"/>
                </a:cubicBezTo>
                <a:cubicBezTo>
                  <a:pt x="1475285" y="449211"/>
                  <a:pt x="1484534" y="360867"/>
                  <a:pt x="1328210" y="369332"/>
                </a:cubicBezTo>
                <a:cubicBezTo>
                  <a:pt x="1171886" y="377797"/>
                  <a:pt x="887871" y="310097"/>
                  <a:pt x="735259" y="369332"/>
                </a:cubicBezTo>
                <a:cubicBezTo>
                  <a:pt x="582647" y="428567"/>
                  <a:pt x="200976" y="303856"/>
                  <a:pt x="0" y="369332"/>
                </a:cubicBezTo>
                <a:cubicBezTo>
                  <a:pt x="-27740" y="241391"/>
                  <a:pt x="813" y="159162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60024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['ISBA', 'MKT', 'FIN', 'MGT', 'ACC']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138AB3-6957-49C2-9A16-C14BCCB1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Lists cont.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99884F-6660-4E8D-9E6A-71D11110C7F4}"/>
              </a:ext>
            </a:extLst>
          </p:cNvPr>
          <p:cNvSpPr txBox="1"/>
          <p:nvPr/>
        </p:nvSpPr>
        <p:spPr>
          <a:xfrm>
            <a:off x="589280" y="466817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May use a Negative value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610385-B89D-4617-ABE6-BB8500159864}"/>
              </a:ext>
            </a:extLst>
          </p:cNvPr>
          <p:cNvGrpSpPr/>
          <p:nvPr/>
        </p:nvGrpSpPr>
        <p:grpSpPr>
          <a:xfrm>
            <a:off x="894080" y="5027602"/>
            <a:ext cx="5636944" cy="1019572"/>
            <a:chOff x="894080" y="5067707"/>
            <a:chExt cx="5636944" cy="101957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AAB78B-5CCA-4D12-B907-9311132FF7B5}"/>
                </a:ext>
              </a:extLst>
            </p:cNvPr>
            <p:cNvSpPr/>
            <p:nvPr/>
          </p:nvSpPr>
          <p:spPr>
            <a:xfrm>
              <a:off x="894080" y="5068769"/>
              <a:ext cx="2456180" cy="101566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new_list = </a:t>
              </a:r>
              <a:r>
                <a:rPr lang="en-US" sz="2000" b="1" dirty="0"/>
                <a:t>depts</a:t>
              </a:r>
              <a:r>
                <a:rPr lang="en-US" sz="2000" b="1" dirty="0">
                  <a:solidFill>
                    <a:srgbClr val="0070C0"/>
                  </a:solidFill>
                </a:rPr>
                <a:t>[-2:]</a:t>
              </a:r>
            </a:p>
            <a:p>
              <a:endParaRPr lang="en-US" sz="2000" b="1" dirty="0">
                <a:solidFill>
                  <a:srgbClr val="0070C0"/>
                </a:solidFill>
              </a:endParaRPr>
            </a:p>
            <a:p>
              <a:r>
                <a:rPr lang="en-US" sz="2000" dirty="0"/>
                <a:t>new_list = </a:t>
              </a:r>
              <a:r>
                <a:rPr lang="en-US" sz="2000" b="1" dirty="0"/>
                <a:t>depts</a:t>
              </a:r>
              <a:r>
                <a:rPr lang="en-US" sz="2000" b="1" dirty="0">
                  <a:solidFill>
                    <a:srgbClr val="0070C0"/>
                  </a:solidFill>
                </a:rPr>
                <a:t>[:-2]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5F36CC-73AD-4296-81EE-76C69B9F9D76}"/>
                </a:ext>
              </a:extLst>
            </p:cNvPr>
            <p:cNvSpPr/>
            <p:nvPr/>
          </p:nvSpPr>
          <p:spPr>
            <a:xfrm>
              <a:off x="3560339" y="5067707"/>
              <a:ext cx="1957587" cy="369332"/>
            </a:xfrm>
            <a:custGeom>
              <a:avLst/>
              <a:gdLst>
                <a:gd name="connsiteX0" fmla="*/ 0 w 1957587"/>
                <a:gd name="connsiteY0" fmla="*/ 0 h 369332"/>
                <a:gd name="connsiteX1" fmla="*/ 450245 w 1957587"/>
                <a:gd name="connsiteY1" fmla="*/ 0 h 369332"/>
                <a:gd name="connsiteX2" fmla="*/ 939642 w 1957587"/>
                <a:gd name="connsiteY2" fmla="*/ 0 h 369332"/>
                <a:gd name="connsiteX3" fmla="*/ 1468190 w 1957587"/>
                <a:gd name="connsiteY3" fmla="*/ 0 h 369332"/>
                <a:gd name="connsiteX4" fmla="*/ 1957587 w 1957587"/>
                <a:gd name="connsiteY4" fmla="*/ 0 h 369332"/>
                <a:gd name="connsiteX5" fmla="*/ 1957587 w 1957587"/>
                <a:gd name="connsiteY5" fmla="*/ 369332 h 369332"/>
                <a:gd name="connsiteX6" fmla="*/ 1429039 w 1957587"/>
                <a:gd name="connsiteY6" fmla="*/ 369332 h 369332"/>
                <a:gd name="connsiteX7" fmla="*/ 978794 w 1957587"/>
                <a:gd name="connsiteY7" fmla="*/ 369332 h 369332"/>
                <a:gd name="connsiteX8" fmla="*/ 528548 w 1957587"/>
                <a:gd name="connsiteY8" fmla="*/ 369332 h 369332"/>
                <a:gd name="connsiteX9" fmla="*/ 0 w 1957587"/>
                <a:gd name="connsiteY9" fmla="*/ 369332 h 369332"/>
                <a:gd name="connsiteX10" fmla="*/ 0 w 1957587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7587" h="369332" fill="none" extrusionOk="0">
                  <a:moveTo>
                    <a:pt x="0" y="0"/>
                  </a:moveTo>
                  <a:cubicBezTo>
                    <a:pt x="118113" y="-18790"/>
                    <a:pt x="296672" y="51847"/>
                    <a:pt x="450245" y="0"/>
                  </a:cubicBezTo>
                  <a:cubicBezTo>
                    <a:pt x="603819" y="-51847"/>
                    <a:pt x="824621" y="23207"/>
                    <a:pt x="939642" y="0"/>
                  </a:cubicBezTo>
                  <a:cubicBezTo>
                    <a:pt x="1054663" y="-23207"/>
                    <a:pt x="1234847" y="57762"/>
                    <a:pt x="1468190" y="0"/>
                  </a:cubicBezTo>
                  <a:cubicBezTo>
                    <a:pt x="1701533" y="-57762"/>
                    <a:pt x="1783909" y="8194"/>
                    <a:pt x="1957587" y="0"/>
                  </a:cubicBezTo>
                  <a:cubicBezTo>
                    <a:pt x="1975447" y="115985"/>
                    <a:pt x="1945691" y="220715"/>
                    <a:pt x="1957587" y="369332"/>
                  </a:cubicBezTo>
                  <a:cubicBezTo>
                    <a:pt x="1786160" y="390101"/>
                    <a:pt x="1587579" y="343968"/>
                    <a:pt x="1429039" y="369332"/>
                  </a:cubicBezTo>
                  <a:cubicBezTo>
                    <a:pt x="1270499" y="394696"/>
                    <a:pt x="1186167" y="334885"/>
                    <a:pt x="978794" y="369332"/>
                  </a:cubicBezTo>
                  <a:cubicBezTo>
                    <a:pt x="771421" y="403779"/>
                    <a:pt x="668688" y="316774"/>
                    <a:pt x="528548" y="369332"/>
                  </a:cubicBezTo>
                  <a:cubicBezTo>
                    <a:pt x="388408" y="421890"/>
                    <a:pt x="215525" y="314020"/>
                    <a:pt x="0" y="369332"/>
                  </a:cubicBezTo>
                  <a:cubicBezTo>
                    <a:pt x="-2167" y="293154"/>
                    <a:pt x="13624" y="105625"/>
                    <a:pt x="0" y="0"/>
                  </a:cubicBezTo>
                  <a:close/>
                </a:path>
                <a:path w="1957587" h="369332" stroke="0" extrusionOk="0">
                  <a:moveTo>
                    <a:pt x="0" y="0"/>
                  </a:moveTo>
                  <a:cubicBezTo>
                    <a:pt x="164626" y="-37243"/>
                    <a:pt x="344315" y="30730"/>
                    <a:pt x="528548" y="0"/>
                  </a:cubicBezTo>
                  <a:cubicBezTo>
                    <a:pt x="712781" y="-30730"/>
                    <a:pt x="857209" y="44003"/>
                    <a:pt x="1057097" y="0"/>
                  </a:cubicBezTo>
                  <a:cubicBezTo>
                    <a:pt x="1256985" y="-44003"/>
                    <a:pt x="1580357" y="57067"/>
                    <a:pt x="1957587" y="0"/>
                  </a:cubicBezTo>
                  <a:cubicBezTo>
                    <a:pt x="1971971" y="98212"/>
                    <a:pt x="1952663" y="243561"/>
                    <a:pt x="1957587" y="369332"/>
                  </a:cubicBezTo>
                  <a:cubicBezTo>
                    <a:pt x="1733190" y="370401"/>
                    <a:pt x="1720683" y="333039"/>
                    <a:pt x="1487766" y="369332"/>
                  </a:cubicBezTo>
                  <a:cubicBezTo>
                    <a:pt x="1254849" y="405625"/>
                    <a:pt x="1189472" y="331330"/>
                    <a:pt x="978794" y="369332"/>
                  </a:cubicBezTo>
                  <a:cubicBezTo>
                    <a:pt x="768116" y="407334"/>
                    <a:pt x="662073" y="330666"/>
                    <a:pt x="489397" y="369332"/>
                  </a:cubicBezTo>
                  <a:cubicBezTo>
                    <a:pt x="316721" y="407998"/>
                    <a:pt x="179214" y="320452"/>
                    <a:pt x="0" y="369332"/>
                  </a:cubicBezTo>
                  <a:cubicBezTo>
                    <a:pt x="-18122" y="235631"/>
                    <a:pt x="37019" y="10113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7110641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['MGT', 'ACC']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E30849-C941-4459-81EC-2742F4761C24}"/>
                </a:ext>
              </a:extLst>
            </p:cNvPr>
            <p:cNvSpPr/>
            <p:nvPr/>
          </p:nvSpPr>
          <p:spPr>
            <a:xfrm>
              <a:off x="3560339" y="5717947"/>
              <a:ext cx="2970685" cy="369332"/>
            </a:xfrm>
            <a:custGeom>
              <a:avLst/>
              <a:gdLst>
                <a:gd name="connsiteX0" fmla="*/ 0 w 2970685"/>
                <a:gd name="connsiteY0" fmla="*/ 0 h 369332"/>
                <a:gd name="connsiteX1" fmla="*/ 623844 w 2970685"/>
                <a:gd name="connsiteY1" fmla="*/ 0 h 369332"/>
                <a:gd name="connsiteX2" fmla="*/ 1217981 w 2970685"/>
                <a:gd name="connsiteY2" fmla="*/ 0 h 369332"/>
                <a:gd name="connsiteX3" fmla="*/ 1841825 w 2970685"/>
                <a:gd name="connsiteY3" fmla="*/ 0 h 369332"/>
                <a:gd name="connsiteX4" fmla="*/ 2970685 w 2970685"/>
                <a:gd name="connsiteY4" fmla="*/ 0 h 369332"/>
                <a:gd name="connsiteX5" fmla="*/ 2970685 w 2970685"/>
                <a:gd name="connsiteY5" fmla="*/ 369332 h 369332"/>
                <a:gd name="connsiteX6" fmla="*/ 2435962 w 2970685"/>
                <a:gd name="connsiteY6" fmla="*/ 369332 h 369332"/>
                <a:gd name="connsiteX7" fmla="*/ 1871532 w 2970685"/>
                <a:gd name="connsiteY7" fmla="*/ 369332 h 369332"/>
                <a:gd name="connsiteX8" fmla="*/ 1366515 w 2970685"/>
                <a:gd name="connsiteY8" fmla="*/ 369332 h 369332"/>
                <a:gd name="connsiteX9" fmla="*/ 861499 w 2970685"/>
                <a:gd name="connsiteY9" fmla="*/ 369332 h 369332"/>
                <a:gd name="connsiteX10" fmla="*/ 0 w 2970685"/>
                <a:gd name="connsiteY10" fmla="*/ 369332 h 369332"/>
                <a:gd name="connsiteX11" fmla="*/ 0 w 2970685"/>
                <a:gd name="connsiteY1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70685" h="369332" fill="none" extrusionOk="0">
                  <a:moveTo>
                    <a:pt x="0" y="0"/>
                  </a:moveTo>
                  <a:cubicBezTo>
                    <a:pt x="250789" y="-18242"/>
                    <a:pt x="468621" y="59588"/>
                    <a:pt x="623844" y="0"/>
                  </a:cubicBezTo>
                  <a:cubicBezTo>
                    <a:pt x="779067" y="-59588"/>
                    <a:pt x="1014359" y="6480"/>
                    <a:pt x="1217981" y="0"/>
                  </a:cubicBezTo>
                  <a:cubicBezTo>
                    <a:pt x="1421603" y="-6480"/>
                    <a:pt x="1601296" y="47863"/>
                    <a:pt x="1841825" y="0"/>
                  </a:cubicBezTo>
                  <a:cubicBezTo>
                    <a:pt x="2082354" y="-47863"/>
                    <a:pt x="2556566" y="111330"/>
                    <a:pt x="2970685" y="0"/>
                  </a:cubicBezTo>
                  <a:cubicBezTo>
                    <a:pt x="2993884" y="94044"/>
                    <a:pt x="2961495" y="283968"/>
                    <a:pt x="2970685" y="369332"/>
                  </a:cubicBezTo>
                  <a:cubicBezTo>
                    <a:pt x="2707659" y="392657"/>
                    <a:pt x="2611120" y="348834"/>
                    <a:pt x="2435962" y="369332"/>
                  </a:cubicBezTo>
                  <a:cubicBezTo>
                    <a:pt x="2260804" y="389830"/>
                    <a:pt x="2058532" y="344847"/>
                    <a:pt x="1871532" y="369332"/>
                  </a:cubicBezTo>
                  <a:cubicBezTo>
                    <a:pt x="1684532" y="393817"/>
                    <a:pt x="1474244" y="324693"/>
                    <a:pt x="1366515" y="369332"/>
                  </a:cubicBezTo>
                  <a:cubicBezTo>
                    <a:pt x="1258786" y="413971"/>
                    <a:pt x="1024879" y="354488"/>
                    <a:pt x="861499" y="369332"/>
                  </a:cubicBezTo>
                  <a:cubicBezTo>
                    <a:pt x="698119" y="384176"/>
                    <a:pt x="383199" y="344138"/>
                    <a:pt x="0" y="369332"/>
                  </a:cubicBezTo>
                  <a:cubicBezTo>
                    <a:pt x="-26028" y="233252"/>
                    <a:pt x="35869" y="153321"/>
                    <a:pt x="0" y="0"/>
                  </a:cubicBezTo>
                  <a:close/>
                </a:path>
                <a:path w="2970685" h="369332" stroke="0" extrusionOk="0">
                  <a:moveTo>
                    <a:pt x="0" y="0"/>
                  </a:moveTo>
                  <a:cubicBezTo>
                    <a:pt x="326442" y="-66750"/>
                    <a:pt x="421353" y="54262"/>
                    <a:pt x="653551" y="0"/>
                  </a:cubicBezTo>
                  <a:cubicBezTo>
                    <a:pt x="885749" y="-54262"/>
                    <a:pt x="1017584" y="7912"/>
                    <a:pt x="1307101" y="0"/>
                  </a:cubicBezTo>
                  <a:cubicBezTo>
                    <a:pt x="1596618" y="-7912"/>
                    <a:pt x="1671528" y="62448"/>
                    <a:pt x="1930945" y="0"/>
                  </a:cubicBezTo>
                  <a:cubicBezTo>
                    <a:pt x="2190362" y="-62448"/>
                    <a:pt x="2500102" y="293"/>
                    <a:pt x="2970685" y="0"/>
                  </a:cubicBezTo>
                  <a:cubicBezTo>
                    <a:pt x="2985377" y="156484"/>
                    <a:pt x="2951993" y="186461"/>
                    <a:pt x="2970685" y="369332"/>
                  </a:cubicBezTo>
                  <a:cubicBezTo>
                    <a:pt x="2692101" y="401324"/>
                    <a:pt x="2670947" y="331629"/>
                    <a:pt x="2406255" y="369332"/>
                  </a:cubicBezTo>
                  <a:cubicBezTo>
                    <a:pt x="2141563" y="407035"/>
                    <a:pt x="1952275" y="338304"/>
                    <a:pt x="1812118" y="369332"/>
                  </a:cubicBezTo>
                  <a:cubicBezTo>
                    <a:pt x="1671961" y="400360"/>
                    <a:pt x="1384406" y="338819"/>
                    <a:pt x="1247688" y="369332"/>
                  </a:cubicBezTo>
                  <a:cubicBezTo>
                    <a:pt x="1110970" y="399845"/>
                    <a:pt x="860406" y="309420"/>
                    <a:pt x="742671" y="369332"/>
                  </a:cubicBezTo>
                  <a:cubicBezTo>
                    <a:pt x="624936" y="429244"/>
                    <a:pt x="333484" y="332154"/>
                    <a:pt x="0" y="369332"/>
                  </a:cubicBezTo>
                  <a:cubicBezTo>
                    <a:pt x="-10515" y="221383"/>
                    <a:pt x="647" y="18044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7110641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['ISBA', 'MKT', 'FIN']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40A5C8E-92C2-4D2D-82A6-0657A7EF0867}"/>
              </a:ext>
            </a:extLst>
          </p:cNvPr>
          <p:cNvSpPr txBox="1"/>
          <p:nvPr/>
        </p:nvSpPr>
        <p:spPr>
          <a:xfrm>
            <a:off x="6654800" y="4668173"/>
            <a:ext cx="186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Effect of mistakes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F4CEF2-96BF-4717-8788-B9767236D8EF}"/>
              </a:ext>
            </a:extLst>
          </p:cNvPr>
          <p:cNvGrpSpPr/>
          <p:nvPr/>
        </p:nvGrpSpPr>
        <p:grpSpPr>
          <a:xfrm>
            <a:off x="6959600" y="5027602"/>
            <a:ext cx="5004846" cy="1642438"/>
            <a:chOff x="6959600" y="5027602"/>
            <a:chExt cx="5004846" cy="164243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9182AA-2009-44D2-B3F2-827474C4B483}"/>
                </a:ext>
              </a:extLst>
            </p:cNvPr>
            <p:cNvSpPr/>
            <p:nvPr/>
          </p:nvSpPr>
          <p:spPr>
            <a:xfrm>
              <a:off x="6959600" y="5038824"/>
              <a:ext cx="2705100" cy="163121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new_list = </a:t>
              </a:r>
              <a:r>
                <a:rPr lang="en-US" sz="2000" b="1" dirty="0"/>
                <a:t>depts</a:t>
              </a:r>
              <a:r>
                <a:rPr lang="en-US" sz="2000" b="1" dirty="0">
                  <a:solidFill>
                    <a:srgbClr val="0070C0"/>
                  </a:solidFill>
                </a:rPr>
                <a:t>[3:50]</a:t>
              </a:r>
            </a:p>
            <a:p>
              <a:endParaRPr lang="en-US" sz="2000" dirty="0"/>
            </a:p>
            <a:p>
              <a:r>
                <a:rPr lang="en-US" sz="2000" dirty="0"/>
                <a:t>new_list = </a:t>
              </a:r>
              <a:r>
                <a:rPr lang="en-US" sz="2000" b="1" dirty="0"/>
                <a:t>depts</a:t>
              </a:r>
              <a:r>
                <a:rPr lang="en-US" sz="2000" b="1" dirty="0">
                  <a:solidFill>
                    <a:srgbClr val="0070C0"/>
                  </a:solidFill>
                </a:rPr>
                <a:t>[3:2]</a:t>
              </a:r>
            </a:p>
            <a:p>
              <a:endParaRPr lang="en-US" sz="2000" b="1" dirty="0">
                <a:solidFill>
                  <a:srgbClr val="0070C0"/>
                </a:solidFill>
              </a:endParaRPr>
            </a:p>
            <a:p>
              <a:r>
                <a:rPr lang="en-US" sz="2000" dirty="0"/>
                <a:t>new_list = </a:t>
              </a:r>
              <a:r>
                <a:rPr lang="en-US" sz="2000" b="1" dirty="0"/>
                <a:t>depts</a:t>
              </a:r>
              <a:r>
                <a:rPr lang="en-US" sz="2000" b="1" dirty="0">
                  <a:solidFill>
                    <a:srgbClr val="0070C0"/>
                  </a:solidFill>
                </a:rPr>
                <a:t>[3:3]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7242C0-B773-4776-BB33-FA5880F7DC1A}"/>
                </a:ext>
              </a:extLst>
            </p:cNvPr>
            <p:cNvSpPr/>
            <p:nvPr/>
          </p:nvSpPr>
          <p:spPr>
            <a:xfrm>
              <a:off x="10006859" y="6277282"/>
              <a:ext cx="437940" cy="369332"/>
            </a:xfrm>
            <a:custGeom>
              <a:avLst/>
              <a:gdLst>
                <a:gd name="connsiteX0" fmla="*/ 0 w 437940"/>
                <a:gd name="connsiteY0" fmla="*/ 0 h 369332"/>
                <a:gd name="connsiteX1" fmla="*/ 437940 w 437940"/>
                <a:gd name="connsiteY1" fmla="*/ 0 h 369332"/>
                <a:gd name="connsiteX2" fmla="*/ 437940 w 437940"/>
                <a:gd name="connsiteY2" fmla="*/ 369332 h 369332"/>
                <a:gd name="connsiteX3" fmla="*/ 0 w 437940"/>
                <a:gd name="connsiteY3" fmla="*/ 369332 h 369332"/>
                <a:gd name="connsiteX4" fmla="*/ 0 w 437940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940" h="369332" fill="none" extrusionOk="0">
                  <a:moveTo>
                    <a:pt x="0" y="0"/>
                  </a:moveTo>
                  <a:cubicBezTo>
                    <a:pt x="94369" y="-15657"/>
                    <a:pt x="311982" y="3119"/>
                    <a:pt x="437940" y="0"/>
                  </a:cubicBezTo>
                  <a:cubicBezTo>
                    <a:pt x="456108" y="90437"/>
                    <a:pt x="406014" y="289006"/>
                    <a:pt x="437940" y="369332"/>
                  </a:cubicBezTo>
                  <a:cubicBezTo>
                    <a:pt x="282338" y="419989"/>
                    <a:pt x="138843" y="336535"/>
                    <a:pt x="0" y="369332"/>
                  </a:cubicBezTo>
                  <a:cubicBezTo>
                    <a:pt x="-236" y="222190"/>
                    <a:pt x="8756" y="90720"/>
                    <a:pt x="0" y="0"/>
                  </a:cubicBezTo>
                  <a:close/>
                </a:path>
                <a:path w="437940" h="369332" stroke="0" extrusionOk="0">
                  <a:moveTo>
                    <a:pt x="0" y="0"/>
                  </a:moveTo>
                  <a:cubicBezTo>
                    <a:pt x="127583" y="-43465"/>
                    <a:pt x="230488" y="48985"/>
                    <a:pt x="437940" y="0"/>
                  </a:cubicBezTo>
                  <a:cubicBezTo>
                    <a:pt x="457369" y="127288"/>
                    <a:pt x="409196" y="248235"/>
                    <a:pt x="437940" y="369332"/>
                  </a:cubicBezTo>
                  <a:cubicBezTo>
                    <a:pt x="227466" y="407533"/>
                    <a:pt x="147697" y="354321"/>
                    <a:pt x="0" y="369332"/>
                  </a:cubicBezTo>
                  <a:cubicBezTo>
                    <a:pt x="-15917" y="231577"/>
                    <a:pt x="2096" y="85771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7110641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A32F795-CD74-4F01-A025-1E8A906E99CD}"/>
                </a:ext>
              </a:extLst>
            </p:cNvPr>
            <p:cNvSpPr/>
            <p:nvPr/>
          </p:nvSpPr>
          <p:spPr>
            <a:xfrm>
              <a:off x="10006859" y="5677842"/>
              <a:ext cx="437940" cy="369332"/>
            </a:xfrm>
            <a:custGeom>
              <a:avLst/>
              <a:gdLst>
                <a:gd name="connsiteX0" fmla="*/ 0 w 437940"/>
                <a:gd name="connsiteY0" fmla="*/ 0 h 369332"/>
                <a:gd name="connsiteX1" fmla="*/ 437940 w 437940"/>
                <a:gd name="connsiteY1" fmla="*/ 0 h 369332"/>
                <a:gd name="connsiteX2" fmla="*/ 437940 w 437940"/>
                <a:gd name="connsiteY2" fmla="*/ 369332 h 369332"/>
                <a:gd name="connsiteX3" fmla="*/ 0 w 437940"/>
                <a:gd name="connsiteY3" fmla="*/ 369332 h 369332"/>
                <a:gd name="connsiteX4" fmla="*/ 0 w 437940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940" h="369332" fill="none" extrusionOk="0">
                  <a:moveTo>
                    <a:pt x="0" y="0"/>
                  </a:moveTo>
                  <a:cubicBezTo>
                    <a:pt x="94369" y="-15657"/>
                    <a:pt x="311982" y="3119"/>
                    <a:pt x="437940" y="0"/>
                  </a:cubicBezTo>
                  <a:cubicBezTo>
                    <a:pt x="456108" y="90437"/>
                    <a:pt x="406014" y="289006"/>
                    <a:pt x="437940" y="369332"/>
                  </a:cubicBezTo>
                  <a:cubicBezTo>
                    <a:pt x="282338" y="419989"/>
                    <a:pt x="138843" y="336535"/>
                    <a:pt x="0" y="369332"/>
                  </a:cubicBezTo>
                  <a:cubicBezTo>
                    <a:pt x="-236" y="222190"/>
                    <a:pt x="8756" y="90720"/>
                    <a:pt x="0" y="0"/>
                  </a:cubicBezTo>
                  <a:close/>
                </a:path>
                <a:path w="437940" h="369332" stroke="0" extrusionOk="0">
                  <a:moveTo>
                    <a:pt x="0" y="0"/>
                  </a:moveTo>
                  <a:cubicBezTo>
                    <a:pt x="127583" y="-43465"/>
                    <a:pt x="230488" y="48985"/>
                    <a:pt x="437940" y="0"/>
                  </a:cubicBezTo>
                  <a:cubicBezTo>
                    <a:pt x="457369" y="127288"/>
                    <a:pt x="409196" y="248235"/>
                    <a:pt x="437940" y="369332"/>
                  </a:cubicBezTo>
                  <a:cubicBezTo>
                    <a:pt x="227466" y="407533"/>
                    <a:pt x="147697" y="354321"/>
                    <a:pt x="0" y="369332"/>
                  </a:cubicBezTo>
                  <a:cubicBezTo>
                    <a:pt x="-15917" y="231577"/>
                    <a:pt x="2096" y="85771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7110641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E2A30D3-497A-4FC5-8478-F3DDBD3E0215}"/>
                </a:ext>
              </a:extLst>
            </p:cNvPr>
            <p:cNvSpPr/>
            <p:nvPr/>
          </p:nvSpPr>
          <p:spPr>
            <a:xfrm>
              <a:off x="10006859" y="5027602"/>
              <a:ext cx="1957587" cy="369332"/>
            </a:xfrm>
            <a:custGeom>
              <a:avLst/>
              <a:gdLst>
                <a:gd name="connsiteX0" fmla="*/ 0 w 1957587"/>
                <a:gd name="connsiteY0" fmla="*/ 0 h 369332"/>
                <a:gd name="connsiteX1" fmla="*/ 450245 w 1957587"/>
                <a:gd name="connsiteY1" fmla="*/ 0 h 369332"/>
                <a:gd name="connsiteX2" fmla="*/ 939642 w 1957587"/>
                <a:gd name="connsiteY2" fmla="*/ 0 h 369332"/>
                <a:gd name="connsiteX3" fmla="*/ 1468190 w 1957587"/>
                <a:gd name="connsiteY3" fmla="*/ 0 h 369332"/>
                <a:gd name="connsiteX4" fmla="*/ 1957587 w 1957587"/>
                <a:gd name="connsiteY4" fmla="*/ 0 h 369332"/>
                <a:gd name="connsiteX5" fmla="*/ 1957587 w 1957587"/>
                <a:gd name="connsiteY5" fmla="*/ 369332 h 369332"/>
                <a:gd name="connsiteX6" fmla="*/ 1429039 w 1957587"/>
                <a:gd name="connsiteY6" fmla="*/ 369332 h 369332"/>
                <a:gd name="connsiteX7" fmla="*/ 978794 w 1957587"/>
                <a:gd name="connsiteY7" fmla="*/ 369332 h 369332"/>
                <a:gd name="connsiteX8" fmla="*/ 528548 w 1957587"/>
                <a:gd name="connsiteY8" fmla="*/ 369332 h 369332"/>
                <a:gd name="connsiteX9" fmla="*/ 0 w 1957587"/>
                <a:gd name="connsiteY9" fmla="*/ 369332 h 369332"/>
                <a:gd name="connsiteX10" fmla="*/ 0 w 1957587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7587" h="369332" fill="none" extrusionOk="0">
                  <a:moveTo>
                    <a:pt x="0" y="0"/>
                  </a:moveTo>
                  <a:cubicBezTo>
                    <a:pt x="118113" y="-18790"/>
                    <a:pt x="296672" y="51847"/>
                    <a:pt x="450245" y="0"/>
                  </a:cubicBezTo>
                  <a:cubicBezTo>
                    <a:pt x="603819" y="-51847"/>
                    <a:pt x="824621" y="23207"/>
                    <a:pt x="939642" y="0"/>
                  </a:cubicBezTo>
                  <a:cubicBezTo>
                    <a:pt x="1054663" y="-23207"/>
                    <a:pt x="1234847" y="57762"/>
                    <a:pt x="1468190" y="0"/>
                  </a:cubicBezTo>
                  <a:cubicBezTo>
                    <a:pt x="1701533" y="-57762"/>
                    <a:pt x="1783909" y="8194"/>
                    <a:pt x="1957587" y="0"/>
                  </a:cubicBezTo>
                  <a:cubicBezTo>
                    <a:pt x="1975447" y="115985"/>
                    <a:pt x="1945691" y="220715"/>
                    <a:pt x="1957587" y="369332"/>
                  </a:cubicBezTo>
                  <a:cubicBezTo>
                    <a:pt x="1786160" y="390101"/>
                    <a:pt x="1587579" y="343968"/>
                    <a:pt x="1429039" y="369332"/>
                  </a:cubicBezTo>
                  <a:cubicBezTo>
                    <a:pt x="1270499" y="394696"/>
                    <a:pt x="1186167" y="334885"/>
                    <a:pt x="978794" y="369332"/>
                  </a:cubicBezTo>
                  <a:cubicBezTo>
                    <a:pt x="771421" y="403779"/>
                    <a:pt x="668688" y="316774"/>
                    <a:pt x="528548" y="369332"/>
                  </a:cubicBezTo>
                  <a:cubicBezTo>
                    <a:pt x="388408" y="421890"/>
                    <a:pt x="215525" y="314020"/>
                    <a:pt x="0" y="369332"/>
                  </a:cubicBezTo>
                  <a:cubicBezTo>
                    <a:pt x="-2167" y="293154"/>
                    <a:pt x="13624" y="105625"/>
                    <a:pt x="0" y="0"/>
                  </a:cubicBezTo>
                  <a:close/>
                </a:path>
                <a:path w="1957587" h="369332" stroke="0" extrusionOk="0">
                  <a:moveTo>
                    <a:pt x="0" y="0"/>
                  </a:moveTo>
                  <a:cubicBezTo>
                    <a:pt x="164626" y="-37243"/>
                    <a:pt x="344315" y="30730"/>
                    <a:pt x="528548" y="0"/>
                  </a:cubicBezTo>
                  <a:cubicBezTo>
                    <a:pt x="712781" y="-30730"/>
                    <a:pt x="857209" y="44003"/>
                    <a:pt x="1057097" y="0"/>
                  </a:cubicBezTo>
                  <a:cubicBezTo>
                    <a:pt x="1256985" y="-44003"/>
                    <a:pt x="1580357" y="57067"/>
                    <a:pt x="1957587" y="0"/>
                  </a:cubicBezTo>
                  <a:cubicBezTo>
                    <a:pt x="1971971" y="98212"/>
                    <a:pt x="1952663" y="243561"/>
                    <a:pt x="1957587" y="369332"/>
                  </a:cubicBezTo>
                  <a:cubicBezTo>
                    <a:pt x="1733190" y="370401"/>
                    <a:pt x="1720683" y="333039"/>
                    <a:pt x="1487766" y="369332"/>
                  </a:cubicBezTo>
                  <a:cubicBezTo>
                    <a:pt x="1254849" y="405625"/>
                    <a:pt x="1189472" y="331330"/>
                    <a:pt x="978794" y="369332"/>
                  </a:cubicBezTo>
                  <a:cubicBezTo>
                    <a:pt x="768116" y="407334"/>
                    <a:pt x="662073" y="330666"/>
                    <a:pt x="489397" y="369332"/>
                  </a:cubicBezTo>
                  <a:cubicBezTo>
                    <a:pt x="316721" y="407998"/>
                    <a:pt x="179214" y="320452"/>
                    <a:pt x="0" y="369332"/>
                  </a:cubicBezTo>
                  <a:cubicBezTo>
                    <a:pt x="-18122" y="235631"/>
                    <a:pt x="37019" y="10113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7110641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['MGT', 'ACC']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866CC-1123-4940-84CA-267182F6408E}"/>
              </a:ext>
            </a:extLst>
          </p:cNvPr>
          <p:cNvSpPr/>
          <p:nvPr/>
        </p:nvSpPr>
        <p:spPr>
          <a:xfrm>
            <a:off x="3522980" y="3187652"/>
            <a:ext cx="2970685" cy="369332"/>
          </a:xfrm>
          <a:custGeom>
            <a:avLst/>
            <a:gdLst>
              <a:gd name="connsiteX0" fmla="*/ 0 w 2970685"/>
              <a:gd name="connsiteY0" fmla="*/ 0 h 369332"/>
              <a:gd name="connsiteX1" fmla="*/ 594137 w 2970685"/>
              <a:gd name="connsiteY1" fmla="*/ 0 h 369332"/>
              <a:gd name="connsiteX2" fmla="*/ 1188274 w 2970685"/>
              <a:gd name="connsiteY2" fmla="*/ 0 h 369332"/>
              <a:gd name="connsiteX3" fmla="*/ 1722997 w 2970685"/>
              <a:gd name="connsiteY3" fmla="*/ 0 h 369332"/>
              <a:gd name="connsiteX4" fmla="*/ 2257721 w 2970685"/>
              <a:gd name="connsiteY4" fmla="*/ 0 h 369332"/>
              <a:gd name="connsiteX5" fmla="*/ 2970685 w 2970685"/>
              <a:gd name="connsiteY5" fmla="*/ 0 h 369332"/>
              <a:gd name="connsiteX6" fmla="*/ 2970685 w 2970685"/>
              <a:gd name="connsiteY6" fmla="*/ 369332 h 369332"/>
              <a:gd name="connsiteX7" fmla="*/ 2465669 w 2970685"/>
              <a:gd name="connsiteY7" fmla="*/ 369332 h 369332"/>
              <a:gd name="connsiteX8" fmla="*/ 1841825 w 2970685"/>
              <a:gd name="connsiteY8" fmla="*/ 369332 h 369332"/>
              <a:gd name="connsiteX9" fmla="*/ 1336808 w 2970685"/>
              <a:gd name="connsiteY9" fmla="*/ 369332 h 369332"/>
              <a:gd name="connsiteX10" fmla="*/ 831792 w 2970685"/>
              <a:gd name="connsiteY10" fmla="*/ 369332 h 369332"/>
              <a:gd name="connsiteX11" fmla="*/ 0 w 2970685"/>
              <a:gd name="connsiteY11" fmla="*/ 369332 h 369332"/>
              <a:gd name="connsiteX12" fmla="*/ 0 w 2970685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0685" h="369332" fill="none" extrusionOk="0">
                <a:moveTo>
                  <a:pt x="0" y="0"/>
                </a:moveTo>
                <a:cubicBezTo>
                  <a:pt x="157254" y="-31645"/>
                  <a:pt x="393139" y="6122"/>
                  <a:pt x="594137" y="0"/>
                </a:cubicBezTo>
                <a:cubicBezTo>
                  <a:pt x="795135" y="-6122"/>
                  <a:pt x="975168" y="44160"/>
                  <a:pt x="1188274" y="0"/>
                </a:cubicBezTo>
                <a:cubicBezTo>
                  <a:pt x="1401380" y="-44160"/>
                  <a:pt x="1463505" y="525"/>
                  <a:pt x="1722997" y="0"/>
                </a:cubicBezTo>
                <a:cubicBezTo>
                  <a:pt x="1982489" y="-525"/>
                  <a:pt x="2149329" y="3561"/>
                  <a:pt x="2257721" y="0"/>
                </a:cubicBezTo>
                <a:cubicBezTo>
                  <a:pt x="2366113" y="-3561"/>
                  <a:pt x="2772631" y="25282"/>
                  <a:pt x="2970685" y="0"/>
                </a:cubicBezTo>
                <a:cubicBezTo>
                  <a:pt x="3010696" y="167694"/>
                  <a:pt x="2939927" y="278574"/>
                  <a:pt x="2970685" y="369332"/>
                </a:cubicBezTo>
                <a:cubicBezTo>
                  <a:pt x="2735809" y="404064"/>
                  <a:pt x="2627511" y="314321"/>
                  <a:pt x="2465669" y="369332"/>
                </a:cubicBezTo>
                <a:cubicBezTo>
                  <a:pt x="2303827" y="424343"/>
                  <a:pt x="2084555" y="363812"/>
                  <a:pt x="1841825" y="369332"/>
                </a:cubicBezTo>
                <a:cubicBezTo>
                  <a:pt x="1599095" y="374852"/>
                  <a:pt x="1542977" y="334800"/>
                  <a:pt x="1336808" y="369332"/>
                </a:cubicBezTo>
                <a:cubicBezTo>
                  <a:pt x="1130639" y="403864"/>
                  <a:pt x="995428" y="333765"/>
                  <a:pt x="831792" y="369332"/>
                </a:cubicBezTo>
                <a:cubicBezTo>
                  <a:pt x="668156" y="404899"/>
                  <a:pt x="357583" y="299190"/>
                  <a:pt x="0" y="369332"/>
                </a:cubicBezTo>
                <a:cubicBezTo>
                  <a:pt x="-40840" y="214306"/>
                  <a:pt x="35968" y="95412"/>
                  <a:pt x="0" y="0"/>
                </a:cubicBezTo>
                <a:close/>
              </a:path>
              <a:path w="2970685" h="369332" stroke="0" extrusionOk="0">
                <a:moveTo>
                  <a:pt x="0" y="0"/>
                </a:moveTo>
                <a:cubicBezTo>
                  <a:pt x="135731" y="-60044"/>
                  <a:pt x="343391" y="51153"/>
                  <a:pt x="505016" y="0"/>
                </a:cubicBezTo>
                <a:cubicBezTo>
                  <a:pt x="666641" y="-51153"/>
                  <a:pt x="883425" y="48254"/>
                  <a:pt x="1158567" y="0"/>
                </a:cubicBezTo>
                <a:cubicBezTo>
                  <a:pt x="1433709" y="-48254"/>
                  <a:pt x="1432485" y="48368"/>
                  <a:pt x="1663584" y="0"/>
                </a:cubicBezTo>
                <a:cubicBezTo>
                  <a:pt x="1894683" y="-48368"/>
                  <a:pt x="2106069" y="1368"/>
                  <a:pt x="2228014" y="0"/>
                </a:cubicBezTo>
                <a:cubicBezTo>
                  <a:pt x="2349959" y="-1368"/>
                  <a:pt x="2634316" y="13115"/>
                  <a:pt x="2970685" y="0"/>
                </a:cubicBezTo>
                <a:cubicBezTo>
                  <a:pt x="2971687" y="155563"/>
                  <a:pt x="2929515" y="202737"/>
                  <a:pt x="2970685" y="369332"/>
                </a:cubicBezTo>
                <a:cubicBezTo>
                  <a:pt x="2786987" y="402875"/>
                  <a:pt x="2627620" y="337957"/>
                  <a:pt x="2376548" y="369332"/>
                </a:cubicBezTo>
                <a:cubicBezTo>
                  <a:pt x="2125476" y="400707"/>
                  <a:pt x="2087347" y="364287"/>
                  <a:pt x="1812118" y="369332"/>
                </a:cubicBezTo>
                <a:cubicBezTo>
                  <a:pt x="1536889" y="374377"/>
                  <a:pt x="1386444" y="361742"/>
                  <a:pt x="1188274" y="369332"/>
                </a:cubicBezTo>
                <a:cubicBezTo>
                  <a:pt x="990104" y="376922"/>
                  <a:pt x="901793" y="320305"/>
                  <a:pt x="653551" y="369332"/>
                </a:cubicBezTo>
                <a:cubicBezTo>
                  <a:pt x="405309" y="418359"/>
                  <a:pt x="270861" y="291832"/>
                  <a:pt x="0" y="369332"/>
                </a:cubicBezTo>
                <a:cubicBezTo>
                  <a:pt x="-448" y="288726"/>
                  <a:pt x="28457" y="126895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60024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['ISBA', 'FIN', 'ACC']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34072-5049-4D49-A8F9-4F76C392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B5F8C7-3BFC-456E-ABA2-F9CAEDEDFCE1}"/>
              </a:ext>
            </a:extLst>
          </p:cNvPr>
          <p:cNvSpPr txBox="1"/>
          <p:nvPr/>
        </p:nvSpPr>
        <p:spPr>
          <a:xfrm>
            <a:off x="8323230" y="3811203"/>
            <a:ext cx="21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Copy a List via slicing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BB0DE7-A482-49C5-ACC6-3E8438E63AB7}"/>
              </a:ext>
            </a:extLst>
          </p:cNvPr>
          <p:cNvGrpSpPr/>
          <p:nvPr/>
        </p:nvGrpSpPr>
        <p:grpSpPr>
          <a:xfrm>
            <a:off x="3011297" y="807720"/>
            <a:ext cx="5756704" cy="998954"/>
            <a:chOff x="3011297" y="1328420"/>
            <a:chExt cx="5756704" cy="99895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65C2C3-85D3-49E5-983E-E34ED6668C11}"/>
                </a:ext>
              </a:extLst>
            </p:cNvPr>
            <p:cNvGrpSpPr/>
            <p:nvPr/>
          </p:nvGrpSpPr>
          <p:grpSpPr>
            <a:xfrm>
              <a:off x="4502212" y="1328420"/>
              <a:ext cx="3895662" cy="338554"/>
              <a:chOff x="7728012" y="701040"/>
              <a:chExt cx="3895662" cy="33855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DB6BE78-D524-4154-9487-33D3D20C743B}"/>
                  </a:ext>
                </a:extLst>
              </p:cNvPr>
              <p:cNvSpPr txBox="1"/>
              <p:nvPr/>
            </p:nvSpPr>
            <p:spPr>
              <a:xfrm>
                <a:off x="772801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3B0F86B-0B2E-4390-8A11-65F2698ED880}"/>
                  </a:ext>
                </a:extLst>
              </p:cNvPr>
              <p:cNvSpPr txBox="1"/>
              <p:nvPr/>
            </p:nvSpPr>
            <p:spPr>
              <a:xfrm>
                <a:off x="862209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4089A3-0AE8-4C4E-9E83-EBFE6A57DBCB}"/>
                  </a:ext>
                </a:extLst>
              </p:cNvPr>
              <p:cNvSpPr txBox="1"/>
              <p:nvPr/>
            </p:nvSpPr>
            <p:spPr>
              <a:xfrm>
                <a:off x="956697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3E987F-105A-432F-87CC-A7C653DC2C7F}"/>
                  </a:ext>
                </a:extLst>
              </p:cNvPr>
              <p:cNvSpPr txBox="1"/>
              <p:nvPr/>
            </p:nvSpPr>
            <p:spPr>
              <a:xfrm>
                <a:off x="1034929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BA1D9D7-590C-450E-89A8-32DC3CD603EA}"/>
                  </a:ext>
                </a:extLst>
              </p:cNvPr>
              <p:cNvSpPr txBox="1"/>
              <p:nvPr/>
            </p:nvSpPr>
            <p:spPr>
              <a:xfrm>
                <a:off x="11334812" y="7010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BB7D09-430A-446E-871A-D1BE35B7DDD3}"/>
                </a:ext>
              </a:extLst>
            </p:cNvPr>
            <p:cNvSpPr/>
            <p:nvPr/>
          </p:nvSpPr>
          <p:spPr>
            <a:xfrm>
              <a:off x="3011297" y="1658035"/>
              <a:ext cx="5756704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depts = ['ISBA', 'MKT', 'FIN', 'MGT', 'ACC']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E7A6036-2929-4177-83B6-B6D06DF90E26}"/>
                </a:ext>
              </a:extLst>
            </p:cNvPr>
            <p:cNvGrpSpPr/>
            <p:nvPr/>
          </p:nvGrpSpPr>
          <p:grpSpPr>
            <a:xfrm>
              <a:off x="4470954" y="1988820"/>
              <a:ext cx="3958178" cy="338554"/>
              <a:chOff x="7696754" y="701040"/>
              <a:chExt cx="3958178" cy="338554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39A3BE-D84F-48DA-BD9A-9A5C4BC4E8D0}"/>
                  </a:ext>
                </a:extLst>
              </p:cNvPr>
              <p:cNvSpPr txBox="1"/>
              <p:nvPr/>
            </p:nvSpPr>
            <p:spPr>
              <a:xfrm>
                <a:off x="769675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306A4B4-6387-4E0F-85F6-64CCF4402320}"/>
                  </a:ext>
                </a:extLst>
              </p:cNvPr>
              <p:cNvSpPr txBox="1"/>
              <p:nvPr/>
            </p:nvSpPr>
            <p:spPr>
              <a:xfrm>
                <a:off x="859083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-4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45F382-A66E-473E-9161-2247AB6DD3B6}"/>
                  </a:ext>
                </a:extLst>
              </p:cNvPr>
              <p:cNvSpPr txBox="1"/>
              <p:nvPr/>
            </p:nvSpPr>
            <p:spPr>
              <a:xfrm>
                <a:off x="953571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F6B2CB-2957-4995-9845-DABFE9722891}"/>
                  </a:ext>
                </a:extLst>
              </p:cNvPr>
              <p:cNvSpPr txBox="1"/>
              <p:nvPr/>
            </p:nvSpPr>
            <p:spPr>
              <a:xfrm>
                <a:off x="1031803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456E70-5C67-4F66-8FA4-5CA6ADDBFECF}"/>
                  </a:ext>
                </a:extLst>
              </p:cNvPr>
              <p:cNvSpPr txBox="1"/>
              <p:nvPr/>
            </p:nvSpPr>
            <p:spPr>
              <a:xfrm>
                <a:off x="11303554" y="701040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4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E77B1B7C90C4DA7B63886DF12DE4F" ma:contentTypeVersion="9" ma:contentTypeDescription="Create a new document." ma:contentTypeScope="" ma:versionID="90ee8b46c1523219ed1d169930741b24">
  <xsd:schema xmlns:xsd="http://www.w3.org/2001/XMLSchema" xmlns:xs="http://www.w3.org/2001/XMLSchema" xmlns:p="http://schemas.microsoft.com/office/2006/metadata/properties" xmlns:ns3="c004e9e5-0b20-4921-9fc4-853e8d46d969" targetNamespace="http://schemas.microsoft.com/office/2006/metadata/properties" ma:root="true" ma:fieldsID="1338cee04ca0bfedef9b72c5afae7c56" ns3:_="">
    <xsd:import namespace="c004e9e5-0b20-4921-9fc4-853e8d46d9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4e9e5-0b20-4921-9fc4-853e8d46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DDDB3-83BC-46BE-ADC8-0D623A0D58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1C4A82-9029-49E2-A6EE-9561B5CA2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4e9e5-0b20-4921-9fc4-853e8d46d9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BD4203-B962-4A1E-9018-4E030EE38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3115</Words>
  <Application>Microsoft Macintosh PowerPoint</Application>
  <PresentationFormat>Widescreen</PresentationFormat>
  <Paragraphs>481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Outline</vt:lpstr>
      <vt:lpstr>Sequence Operators &amp; Functions</vt:lpstr>
      <vt:lpstr>min( ), max( ), len( )</vt:lpstr>
      <vt:lpstr>Repetition &amp; Concatenation</vt:lpstr>
      <vt:lpstr>IN operator &amp; NOT IN operator</vt:lpstr>
      <vt:lpstr>SLICING Strings</vt:lpstr>
      <vt:lpstr>SLICING Lists</vt:lpstr>
      <vt:lpstr>SLICING Lists cont.</vt:lpstr>
      <vt:lpstr>SLICING Lists cont.</vt:lpstr>
      <vt:lpstr>List Methods</vt:lpstr>
      <vt:lpstr>Adding Values</vt:lpstr>
      <vt:lpstr>Adding Values via User Input</vt:lpstr>
      <vt:lpstr>Finding Values</vt:lpstr>
      <vt:lpstr>Removing Values</vt:lpstr>
      <vt:lpstr>Avoiding Exceptions</vt:lpstr>
      <vt:lpstr>Changing the Order</vt:lpstr>
      <vt:lpstr>Copying a List</vt:lpstr>
      <vt:lpstr>Exercise 5 – List Operators/Functions, Methods</vt:lpstr>
      <vt:lpstr>Exercise 5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</dc:creator>
  <cp:lastModifiedBy>Zhang, Zheng</cp:lastModifiedBy>
  <cp:revision>230</cp:revision>
  <dcterms:created xsi:type="dcterms:W3CDTF">2020-08-24T22:38:23Z</dcterms:created>
  <dcterms:modified xsi:type="dcterms:W3CDTF">2022-04-13T03:38:08Z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0x010100AF3E77B1B7C90C4DA7B63886DF12DE4F</vt:lpwstr>
  </property>
</Properties>
</file>