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98" r:id="rId5"/>
    <p:sldId id="299" r:id="rId6"/>
    <p:sldId id="323" r:id="rId7"/>
    <p:sldId id="432" r:id="rId8"/>
    <p:sldId id="433" r:id="rId9"/>
    <p:sldId id="325" r:id="rId10"/>
    <p:sldId id="316" r:id="rId11"/>
    <p:sldId id="3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EFE5F7"/>
    <a:srgbClr val="F2F2F2"/>
    <a:srgbClr val="FFD966"/>
    <a:srgbClr val="FBFBFB"/>
    <a:srgbClr val="AC8300"/>
    <a:srgbClr val="00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771E0-BD35-4150-944D-569CB8746C5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BB94A-1611-40C5-893E-B57599AC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rgbClr val="FFD9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78EE-EF4D-4CB5-8E39-EDB681B0045B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C0F7D-84BB-46B0-97D5-CBAE434B0CFF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1B165A0-80AD-4321-AFFE-86A5FBC43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rgbClr val="FFD966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1B2FDB-827B-46CD-891C-238FB209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0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0704-CCE3-4D5A-8EBF-CEF58B10C778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CB-92A0-4619-823D-78FB16B067D9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FD39-38C6-4BB1-98B6-67359799CCD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64AA-00F0-41C2-BF1D-61A83F498F20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229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6202"/>
            <a:ext cx="5157787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229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6202"/>
            <a:ext cx="5183188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19EC-04A2-4431-B270-8B36FFA751E4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C040B-BE9E-4A3D-8A51-6B0C00E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CD3B-D696-47B3-9922-868B2C3E5DE1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F94-0173-47E5-9656-254597AE25D4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E4DD-E159-46C9-AD84-D78ED4E19029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6">
            <a:extLst>
              <a:ext uri="{FF2B5EF4-FFF2-40B4-BE49-F238E27FC236}">
                <a16:creationId xmlns:a16="http://schemas.microsoft.com/office/drawing/2014/main" id="{9CEEAD76-6714-4E36-91A2-A25818DAB208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0625-30A3-4E9E-9382-037FB28155AA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3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 &amp; Tuples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Part 4 </a:t>
            </a:r>
            <a:r>
              <a:rPr lang="en-US" dirty="0"/>
              <a:t>- Passing &amp; Returning Lists to Functions</a:t>
            </a:r>
          </a:p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128579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3B254-CAF6-4100-8A3E-C6098903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&amp; Returning Lists to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A56A-EF1F-4F56-8C0C-9026A910A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8CDA07-195A-4AC0-953A-C7B21D74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82408B-C568-4571-BE6E-9043D44E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EEDC3-F011-4624-9786-0556F3387F19}"/>
              </a:ext>
            </a:extLst>
          </p:cNvPr>
          <p:cNvSpPr/>
          <p:nvPr/>
        </p:nvSpPr>
        <p:spPr>
          <a:xfrm>
            <a:off x="5974080" y="3957320"/>
            <a:ext cx="5252720" cy="400110"/>
          </a:xfrm>
          <a:custGeom>
            <a:avLst/>
            <a:gdLst>
              <a:gd name="connsiteX0" fmla="*/ 0 w 5252720"/>
              <a:gd name="connsiteY0" fmla="*/ 0 h 400110"/>
              <a:gd name="connsiteX1" fmla="*/ 531108 w 5252720"/>
              <a:gd name="connsiteY1" fmla="*/ 0 h 400110"/>
              <a:gd name="connsiteX2" fmla="*/ 957162 w 5252720"/>
              <a:gd name="connsiteY2" fmla="*/ 0 h 400110"/>
              <a:gd name="connsiteX3" fmla="*/ 1435743 w 5252720"/>
              <a:gd name="connsiteY3" fmla="*/ 0 h 400110"/>
              <a:gd name="connsiteX4" fmla="*/ 1914325 w 5252720"/>
              <a:gd name="connsiteY4" fmla="*/ 0 h 400110"/>
              <a:gd name="connsiteX5" fmla="*/ 2550487 w 5252720"/>
              <a:gd name="connsiteY5" fmla="*/ 0 h 400110"/>
              <a:gd name="connsiteX6" fmla="*/ 3239177 w 5252720"/>
              <a:gd name="connsiteY6" fmla="*/ 0 h 400110"/>
              <a:gd name="connsiteX7" fmla="*/ 3770286 w 5252720"/>
              <a:gd name="connsiteY7" fmla="*/ 0 h 400110"/>
              <a:gd name="connsiteX8" fmla="*/ 4458976 w 5252720"/>
              <a:gd name="connsiteY8" fmla="*/ 0 h 400110"/>
              <a:gd name="connsiteX9" fmla="*/ 5252720 w 5252720"/>
              <a:gd name="connsiteY9" fmla="*/ 0 h 400110"/>
              <a:gd name="connsiteX10" fmla="*/ 5252720 w 5252720"/>
              <a:gd name="connsiteY10" fmla="*/ 400110 h 400110"/>
              <a:gd name="connsiteX11" fmla="*/ 4826666 w 5252720"/>
              <a:gd name="connsiteY11" fmla="*/ 400110 h 400110"/>
              <a:gd name="connsiteX12" fmla="*/ 4295558 w 5252720"/>
              <a:gd name="connsiteY12" fmla="*/ 400110 h 400110"/>
              <a:gd name="connsiteX13" fmla="*/ 3816977 w 5252720"/>
              <a:gd name="connsiteY13" fmla="*/ 400110 h 400110"/>
              <a:gd name="connsiteX14" fmla="*/ 3128287 w 5252720"/>
              <a:gd name="connsiteY14" fmla="*/ 400110 h 400110"/>
              <a:gd name="connsiteX15" fmla="*/ 2544651 w 5252720"/>
              <a:gd name="connsiteY15" fmla="*/ 400110 h 400110"/>
              <a:gd name="connsiteX16" fmla="*/ 2013543 w 5252720"/>
              <a:gd name="connsiteY16" fmla="*/ 400110 h 400110"/>
              <a:gd name="connsiteX17" fmla="*/ 1324853 w 5252720"/>
              <a:gd name="connsiteY17" fmla="*/ 400110 h 400110"/>
              <a:gd name="connsiteX18" fmla="*/ 793744 w 5252720"/>
              <a:gd name="connsiteY18" fmla="*/ 400110 h 400110"/>
              <a:gd name="connsiteX19" fmla="*/ 0 w 5252720"/>
              <a:gd name="connsiteY19" fmla="*/ 400110 h 400110"/>
              <a:gd name="connsiteX20" fmla="*/ 0 w 5252720"/>
              <a:gd name="connsiteY2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52720" h="400110" fill="none" extrusionOk="0">
                <a:moveTo>
                  <a:pt x="0" y="0"/>
                </a:moveTo>
                <a:cubicBezTo>
                  <a:pt x="207276" y="-22222"/>
                  <a:pt x="381715" y="54565"/>
                  <a:pt x="531108" y="0"/>
                </a:cubicBezTo>
                <a:cubicBezTo>
                  <a:pt x="680501" y="-54565"/>
                  <a:pt x="756453" y="4491"/>
                  <a:pt x="957162" y="0"/>
                </a:cubicBezTo>
                <a:cubicBezTo>
                  <a:pt x="1157871" y="-4491"/>
                  <a:pt x="1228659" y="13250"/>
                  <a:pt x="1435743" y="0"/>
                </a:cubicBezTo>
                <a:cubicBezTo>
                  <a:pt x="1642827" y="-13250"/>
                  <a:pt x="1694556" y="35172"/>
                  <a:pt x="1914325" y="0"/>
                </a:cubicBezTo>
                <a:cubicBezTo>
                  <a:pt x="2134094" y="-35172"/>
                  <a:pt x="2378381" y="46070"/>
                  <a:pt x="2550487" y="0"/>
                </a:cubicBezTo>
                <a:cubicBezTo>
                  <a:pt x="2722593" y="-46070"/>
                  <a:pt x="2906134" y="20857"/>
                  <a:pt x="3239177" y="0"/>
                </a:cubicBezTo>
                <a:cubicBezTo>
                  <a:pt x="3572220" y="-20857"/>
                  <a:pt x="3571814" y="8669"/>
                  <a:pt x="3770286" y="0"/>
                </a:cubicBezTo>
                <a:cubicBezTo>
                  <a:pt x="3968758" y="-8669"/>
                  <a:pt x="4185660" y="51094"/>
                  <a:pt x="4458976" y="0"/>
                </a:cubicBezTo>
                <a:cubicBezTo>
                  <a:pt x="4732292" y="-51094"/>
                  <a:pt x="4976134" y="27771"/>
                  <a:pt x="5252720" y="0"/>
                </a:cubicBezTo>
                <a:cubicBezTo>
                  <a:pt x="5289107" y="83731"/>
                  <a:pt x="5216117" y="257946"/>
                  <a:pt x="5252720" y="400110"/>
                </a:cubicBezTo>
                <a:cubicBezTo>
                  <a:pt x="5086810" y="425675"/>
                  <a:pt x="4994356" y="385970"/>
                  <a:pt x="4826666" y="400110"/>
                </a:cubicBezTo>
                <a:cubicBezTo>
                  <a:pt x="4658976" y="414250"/>
                  <a:pt x="4505984" y="396868"/>
                  <a:pt x="4295558" y="400110"/>
                </a:cubicBezTo>
                <a:cubicBezTo>
                  <a:pt x="4085132" y="403352"/>
                  <a:pt x="3913104" y="392834"/>
                  <a:pt x="3816977" y="400110"/>
                </a:cubicBezTo>
                <a:cubicBezTo>
                  <a:pt x="3720850" y="407386"/>
                  <a:pt x="3371805" y="388912"/>
                  <a:pt x="3128287" y="400110"/>
                </a:cubicBezTo>
                <a:cubicBezTo>
                  <a:pt x="2884769" y="411308"/>
                  <a:pt x="2719988" y="354589"/>
                  <a:pt x="2544651" y="400110"/>
                </a:cubicBezTo>
                <a:cubicBezTo>
                  <a:pt x="2369314" y="445631"/>
                  <a:pt x="2262665" y="337904"/>
                  <a:pt x="2013543" y="400110"/>
                </a:cubicBezTo>
                <a:cubicBezTo>
                  <a:pt x="1764421" y="462316"/>
                  <a:pt x="1607522" y="373892"/>
                  <a:pt x="1324853" y="400110"/>
                </a:cubicBezTo>
                <a:cubicBezTo>
                  <a:pt x="1042184" y="426328"/>
                  <a:pt x="1032777" y="381900"/>
                  <a:pt x="793744" y="400110"/>
                </a:cubicBezTo>
                <a:cubicBezTo>
                  <a:pt x="554711" y="418320"/>
                  <a:pt x="272270" y="397165"/>
                  <a:pt x="0" y="400110"/>
                </a:cubicBezTo>
                <a:cubicBezTo>
                  <a:pt x="-5648" y="289788"/>
                  <a:pt x="16406" y="153639"/>
                  <a:pt x="0" y="0"/>
                </a:cubicBezTo>
                <a:close/>
              </a:path>
              <a:path w="5252720" h="400110" stroke="0" extrusionOk="0">
                <a:moveTo>
                  <a:pt x="0" y="0"/>
                </a:moveTo>
                <a:cubicBezTo>
                  <a:pt x="156682" y="-34725"/>
                  <a:pt x="262990" y="10113"/>
                  <a:pt x="478581" y="0"/>
                </a:cubicBezTo>
                <a:cubicBezTo>
                  <a:pt x="694172" y="-10113"/>
                  <a:pt x="768723" y="34172"/>
                  <a:pt x="1009690" y="0"/>
                </a:cubicBezTo>
                <a:cubicBezTo>
                  <a:pt x="1250657" y="-34172"/>
                  <a:pt x="1339828" y="15146"/>
                  <a:pt x="1435743" y="0"/>
                </a:cubicBezTo>
                <a:cubicBezTo>
                  <a:pt x="1531658" y="-15146"/>
                  <a:pt x="1716798" y="24241"/>
                  <a:pt x="1861797" y="0"/>
                </a:cubicBezTo>
                <a:cubicBezTo>
                  <a:pt x="2006796" y="-24241"/>
                  <a:pt x="2122458" y="49128"/>
                  <a:pt x="2340379" y="0"/>
                </a:cubicBezTo>
                <a:cubicBezTo>
                  <a:pt x="2558300" y="-49128"/>
                  <a:pt x="2607253" y="51004"/>
                  <a:pt x="2766433" y="0"/>
                </a:cubicBezTo>
                <a:cubicBezTo>
                  <a:pt x="2925613" y="-51004"/>
                  <a:pt x="3201586" y="16742"/>
                  <a:pt x="3350068" y="0"/>
                </a:cubicBezTo>
                <a:cubicBezTo>
                  <a:pt x="3498551" y="-16742"/>
                  <a:pt x="3818890" y="25269"/>
                  <a:pt x="3986231" y="0"/>
                </a:cubicBezTo>
                <a:cubicBezTo>
                  <a:pt x="4153572" y="-25269"/>
                  <a:pt x="4459086" y="19744"/>
                  <a:pt x="4622394" y="0"/>
                </a:cubicBezTo>
                <a:cubicBezTo>
                  <a:pt x="4785702" y="-19744"/>
                  <a:pt x="5015472" y="34582"/>
                  <a:pt x="5252720" y="0"/>
                </a:cubicBezTo>
                <a:cubicBezTo>
                  <a:pt x="5297204" y="80379"/>
                  <a:pt x="5248127" y="279796"/>
                  <a:pt x="5252720" y="400110"/>
                </a:cubicBezTo>
                <a:cubicBezTo>
                  <a:pt x="4939065" y="406662"/>
                  <a:pt x="4930465" y="367438"/>
                  <a:pt x="4616557" y="400110"/>
                </a:cubicBezTo>
                <a:cubicBezTo>
                  <a:pt x="4302649" y="432782"/>
                  <a:pt x="4172258" y="367417"/>
                  <a:pt x="3927867" y="400110"/>
                </a:cubicBezTo>
                <a:cubicBezTo>
                  <a:pt x="3683476" y="432803"/>
                  <a:pt x="3600568" y="385847"/>
                  <a:pt x="3291705" y="400110"/>
                </a:cubicBezTo>
                <a:cubicBezTo>
                  <a:pt x="2982842" y="414373"/>
                  <a:pt x="2984224" y="359674"/>
                  <a:pt x="2708069" y="400110"/>
                </a:cubicBezTo>
                <a:cubicBezTo>
                  <a:pt x="2431914" y="440546"/>
                  <a:pt x="2450750" y="374810"/>
                  <a:pt x="2229488" y="400110"/>
                </a:cubicBezTo>
                <a:cubicBezTo>
                  <a:pt x="2008226" y="425410"/>
                  <a:pt x="1844706" y="383854"/>
                  <a:pt x="1540798" y="400110"/>
                </a:cubicBezTo>
                <a:cubicBezTo>
                  <a:pt x="1236890" y="416366"/>
                  <a:pt x="1169735" y="361693"/>
                  <a:pt x="1009690" y="400110"/>
                </a:cubicBezTo>
                <a:cubicBezTo>
                  <a:pt x="849645" y="438527"/>
                  <a:pt x="236441" y="306840"/>
                  <a:pt x="0" y="400110"/>
                </a:cubicBezTo>
                <a:cubicBezTo>
                  <a:pt x="-5041" y="292055"/>
                  <a:pt x="34629" y="13139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47181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['ISBA', 'MKT', 'FIN', 'MGT', 'ACC']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52740-9BF6-4316-8885-8B36953CB83D}"/>
              </a:ext>
            </a:extLst>
          </p:cNvPr>
          <p:cNvSpPr/>
          <p:nvPr/>
        </p:nvSpPr>
        <p:spPr>
          <a:xfrm>
            <a:off x="896621" y="1558975"/>
            <a:ext cx="4874260" cy="34778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def </a:t>
            </a:r>
            <a:r>
              <a:rPr lang="en-US" sz="2000" b="1" dirty="0"/>
              <a:t>main():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depts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/>
              <a:t>= ['ISBA', 'MKT', 'FIN', 'MGT', 'ACC'] </a:t>
            </a:r>
          </a:p>
          <a:p>
            <a:endParaRPr lang="en-US" sz="2000" dirty="0"/>
          </a:p>
          <a:p>
            <a:r>
              <a:rPr lang="en-US" sz="2000" dirty="0"/>
              <a:t>    #pass a list to a function    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my_funct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depts</a:t>
            </a:r>
            <a:r>
              <a:rPr lang="en-US" sz="2000" b="1" dirty="0"/>
              <a:t>) 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def </a:t>
            </a:r>
            <a:r>
              <a:rPr lang="en-US" sz="2000" b="1" dirty="0" err="1"/>
              <a:t>my_funct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C00000"/>
                </a:solidFill>
                <a:highlight>
                  <a:srgbClr val="FFF2CC"/>
                </a:highlight>
              </a:rPr>
              <a:t>dept_list</a:t>
            </a:r>
            <a:r>
              <a:rPr lang="en-US" sz="2000" dirty="0"/>
              <a:t>): </a:t>
            </a:r>
          </a:p>
          <a:p>
            <a:r>
              <a:rPr lang="en-US" sz="2000" dirty="0"/>
              <a:t>    print(</a:t>
            </a:r>
            <a:r>
              <a:rPr lang="en-US" sz="2000" b="1" dirty="0" err="1">
                <a:solidFill>
                  <a:srgbClr val="C00000"/>
                </a:solidFill>
                <a:highlight>
                  <a:srgbClr val="FFF2CC"/>
                </a:highlight>
              </a:rPr>
              <a:t>dept_list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887B6-9610-4ED5-992A-704BBE8B9B9D}"/>
              </a:ext>
            </a:extLst>
          </p:cNvPr>
          <p:cNvSpPr/>
          <p:nvPr/>
        </p:nvSpPr>
        <p:spPr>
          <a:xfrm>
            <a:off x="6017646" y="1815515"/>
            <a:ext cx="4743606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['ISBA', 'MKT', 'FIN', 'MGT', 'ACC']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6BBC1-6312-4DF1-A907-D23DD2BA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C953-224B-4615-9B83-2B283BD1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Passing </a:t>
            </a:r>
            <a:r>
              <a:rPr lang="en-US" b="1" i="1" dirty="0"/>
              <a:t>Immutable</a:t>
            </a:r>
            <a:r>
              <a:rPr lang="en-US" dirty="0"/>
              <a:t>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4BF38-2199-4151-9609-CF5D94804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[Review from Ch5 – Functions] - </a:t>
            </a:r>
            <a:r>
              <a:rPr lang="en-US" sz="2000" b="1" dirty="0"/>
              <a:t>When we pass an </a:t>
            </a:r>
            <a:r>
              <a:rPr lang="en-US" sz="2000" b="1" i="1" dirty="0">
                <a:solidFill>
                  <a:srgbClr val="C00000"/>
                </a:solidFill>
              </a:rPr>
              <a:t>immutable</a:t>
            </a:r>
            <a:r>
              <a:rPr lang="en-US" sz="2000" b="1" dirty="0">
                <a:solidFill>
                  <a:srgbClr val="C00000"/>
                </a:solidFill>
              </a:rPr>
              <a:t> object </a:t>
            </a:r>
            <a:r>
              <a:rPr lang="en-US" sz="2000" dirty="0"/>
              <a:t>(e.g. </a:t>
            </a:r>
            <a:r>
              <a:rPr lang="en-US" sz="2000" dirty="0">
                <a:solidFill>
                  <a:srgbClr val="C00000"/>
                </a:solidFill>
              </a:rPr>
              <a:t>strings, </a:t>
            </a:r>
            <a:r>
              <a:rPr lang="en-US" sz="2000" dirty="0" err="1">
                <a:solidFill>
                  <a:srgbClr val="C00000"/>
                </a:solidFill>
              </a:rPr>
              <a:t>ints</a:t>
            </a:r>
            <a:r>
              <a:rPr lang="en-US" sz="2000" dirty="0">
                <a:solidFill>
                  <a:srgbClr val="C00000"/>
                </a:solidFill>
              </a:rPr>
              <a:t>, floats, bools</a:t>
            </a:r>
            <a:r>
              <a:rPr lang="en-US" sz="2000" dirty="0"/>
              <a:t>), the </a:t>
            </a:r>
            <a:r>
              <a:rPr lang="en-US" sz="2000" i="1" dirty="0"/>
              <a:t>calling function </a:t>
            </a:r>
            <a:r>
              <a:rPr lang="en-US" sz="2000" dirty="0"/>
              <a:t>(e.g. main) </a:t>
            </a:r>
            <a:r>
              <a:rPr lang="en-US" sz="2000" b="1" dirty="0"/>
              <a:t>will NOT be aware </a:t>
            </a:r>
            <a:r>
              <a:rPr lang="en-US" sz="2000" dirty="0"/>
              <a:t>when the </a:t>
            </a:r>
            <a:r>
              <a:rPr lang="en-US" sz="2000" i="1" dirty="0"/>
              <a:t>called function</a:t>
            </a:r>
            <a:r>
              <a:rPr lang="en-US" sz="2000" dirty="0"/>
              <a:t> (e.g. </a:t>
            </a:r>
            <a:r>
              <a:rPr lang="en-US" sz="2000" dirty="0" err="1"/>
              <a:t>my_function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/>
              <a:t>has changed the </a:t>
            </a:r>
            <a:r>
              <a:rPr lang="en-US" sz="2000" dirty="0" err="1"/>
              <a:t>passed</a:t>
            </a:r>
            <a:r>
              <a:rPr lang="en-US" sz="2000" dirty="0"/>
              <a:t> value because a new object is created.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172AF-F958-4B43-8E71-E7F87A7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A38887-5CA2-40C2-BD69-9F62C508E6C8}"/>
              </a:ext>
            </a:extLst>
          </p:cNvPr>
          <p:cNvSpPr/>
          <p:nvPr/>
        </p:nvSpPr>
        <p:spPr>
          <a:xfrm>
            <a:off x="4914157" y="2709590"/>
            <a:ext cx="2390883" cy="2862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def main():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a = 10</a:t>
            </a:r>
            <a:r>
              <a:rPr lang="en-US" sz="2000" dirty="0"/>
              <a:t> 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rgbClr val="0070C0"/>
                </a:solidFill>
              </a:rPr>
              <a:t>my_function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/>
              <a:t>)</a:t>
            </a:r>
          </a:p>
          <a:p>
            <a:r>
              <a:rPr lang="en-US" sz="2000" dirty="0"/>
              <a:t>    print('a:', a)</a:t>
            </a:r>
          </a:p>
          <a:p>
            <a:r>
              <a:rPr lang="en-US" sz="2000" dirty="0"/>
              <a:t>     </a:t>
            </a:r>
          </a:p>
          <a:p>
            <a:r>
              <a:rPr lang="en-US" sz="2000" b="1" dirty="0"/>
              <a:t>def </a:t>
            </a:r>
            <a:r>
              <a:rPr lang="en-US" sz="2000" b="1" dirty="0" err="1"/>
              <a:t>my_function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2000" b="1" dirty="0"/>
              <a:t>): 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x = 99 </a:t>
            </a:r>
          </a:p>
          <a:p>
            <a:r>
              <a:rPr lang="en-US" sz="2000" dirty="0"/>
              <a:t> </a:t>
            </a:r>
          </a:p>
          <a:p>
            <a:r>
              <a:rPr lang="en-US" sz="2000" b="1" dirty="0"/>
              <a:t>main()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0DC7EB-D7EB-4523-96CC-8504797B0FD9}"/>
              </a:ext>
            </a:extLst>
          </p:cNvPr>
          <p:cNvSpPr txBox="1"/>
          <p:nvPr/>
        </p:nvSpPr>
        <p:spPr>
          <a:xfrm>
            <a:off x="7708028" y="3601720"/>
            <a:ext cx="694421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577FF"/>
                </a:solidFill>
              </a:rPr>
              <a:t>a: </a:t>
            </a:r>
            <a:r>
              <a:rPr lang="en-US" sz="20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FFA20E-985E-4058-A047-B38CAE78AD78}"/>
              </a:ext>
            </a:extLst>
          </p:cNvPr>
          <p:cNvSpPr txBox="1"/>
          <p:nvPr/>
        </p:nvSpPr>
        <p:spPr>
          <a:xfrm>
            <a:off x="7300859" y="3993570"/>
            <a:ext cx="1788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Notice that the value of “a” in main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was NOT updated.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DE21B-878A-487B-B8D1-63CC0D4D5C9B}"/>
              </a:ext>
            </a:extLst>
          </p:cNvPr>
          <p:cNvSpPr txBox="1"/>
          <p:nvPr/>
        </p:nvSpPr>
        <p:spPr>
          <a:xfrm>
            <a:off x="5052958" y="2072640"/>
            <a:ext cx="2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Passing </a:t>
            </a:r>
            <a:r>
              <a:rPr lang="en-US" b="1" i="1" dirty="0"/>
              <a:t>Immutable</a:t>
            </a:r>
            <a:r>
              <a:rPr lang="en-US" i="1" dirty="0"/>
              <a:t> arguments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71AA9A-AF43-4EAC-8B5F-4720FF9614C8}"/>
              </a:ext>
            </a:extLst>
          </p:cNvPr>
          <p:cNvSpPr txBox="1"/>
          <p:nvPr/>
        </p:nvSpPr>
        <p:spPr>
          <a:xfrm>
            <a:off x="2692401" y="4349170"/>
            <a:ext cx="1930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Recall, because </a:t>
            </a:r>
            <a:r>
              <a:rPr lang="en-US" sz="1400" b="1" i="1" dirty="0">
                <a:solidFill>
                  <a:srgbClr val="C00000"/>
                </a:solidFill>
              </a:rPr>
              <a:t>integers are immutable, </a:t>
            </a:r>
            <a:r>
              <a:rPr lang="en-US" sz="1400" i="1" dirty="0">
                <a:solidFill>
                  <a:srgbClr val="C00000"/>
                </a:solidFill>
              </a:rPr>
              <a:t>a new object is created here.</a:t>
            </a: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(this is true for strings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&amp; floats too)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F41769-101D-4054-8CAA-77E0D3786ED2}"/>
              </a:ext>
            </a:extLst>
          </p:cNvPr>
          <p:cNvCxnSpPr>
            <a:cxnSpLocks/>
          </p:cNvCxnSpPr>
          <p:nvPr/>
        </p:nvCxnSpPr>
        <p:spPr>
          <a:xfrm>
            <a:off x="4531360" y="4744720"/>
            <a:ext cx="58928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0FABD55-D844-46D7-94EA-8CD2B6776420}"/>
              </a:ext>
            </a:extLst>
          </p:cNvPr>
          <p:cNvCxnSpPr>
            <a:cxnSpLocks/>
          </p:cNvCxnSpPr>
          <p:nvPr/>
        </p:nvCxnSpPr>
        <p:spPr>
          <a:xfrm flipH="1">
            <a:off x="6957060" y="3817620"/>
            <a:ext cx="58928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5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C953-224B-4615-9B83-2B283BD1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New: Passing </a:t>
            </a:r>
            <a:r>
              <a:rPr lang="en-US" b="1" i="1" dirty="0"/>
              <a:t>Mutable</a:t>
            </a:r>
            <a:r>
              <a:rPr lang="en-US" dirty="0"/>
              <a:t>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4BF38-2199-4151-9609-CF5D94804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However, when we pass a </a:t>
            </a:r>
            <a:r>
              <a:rPr lang="en-US" sz="2000" b="1" i="1" dirty="0">
                <a:solidFill>
                  <a:srgbClr val="C00000"/>
                </a:solidFill>
              </a:rPr>
              <a:t>mutable</a:t>
            </a:r>
            <a:r>
              <a:rPr lang="en-US" sz="2000" b="1" dirty="0">
                <a:solidFill>
                  <a:srgbClr val="C00000"/>
                </a:solidFill>
              </a:rPr>
              <a:t> object (e.g. list</a:t>
            </a:r>
            <a:r>
              <a:rPr lang="en-US" sz="2000" b="1" dirty="0"/>
              <a:t>)</a:t>
            </a:r>
            <a:r>
              <a:rPr lang="en-US" sz="2000" dirty="0"/>
              <a:t>, the </a:t>
            </a:r>
            <a:r>
              <a:rPr lang="en-US" sz="2000" i="1" dirty="0"/>
              <a:t>calling function </a:t>
            </a:r>
            <a:r>
              <a:rPr lang="en-US" sz="2000" dirty="0"/>
              <a:t>(e.g. main) </a:t>
            </a:r>
            <a:r>
              <a:rPr lang="en-US" sz="2000" b="1" dirty="0"/>
              <a:t>will be aware </a:t>
            </a:r>
            <a:r>
              <a:rPr lang="en-US" sz="2000" dirty="0"/>
              <a:t>of any changes that occurred to this object in the </a:t>
            </a:r>
            <a:r>
              <a:rPr lang="en-US" sz="2000" i="1" dirty="0"/>
              <a:t>called function</a:t>
            </a:r>
            <a:r>
              <a:rPr lang="en-US" sz="2000" dirty="0"/>
              <a:t> (e.g. </a:t>
            </a:r>
            <a:r>
              <a:rPr lang="en-US" sz="2000" dirty="0" err="1"/>
              <a:t>my_function</a:t>
            </a:r>
            <a:r>
              <a:rPr lang="en-US" sz="2000" dirty="0"/>
              <a:t>) because it is the same object</a:t>
            </a:r>
            <a:r>
              <a:rPr lang="en-US" sz="2000" i="1" dirty="0"/>
              <a:t>.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172AF-F958-4B43-8E71-E7F87A7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7B5A9-429B-4453-BDD7-16CA703C8FA4}"/>
              </a:ext>
            </a:extLst>
          </p:cNvPr>
          <p:cNvSpPr/>
          <p:nvPr/>
        </p:nvSpPr>
        <p:spPr>
          <a:xfrm>
            <a:off x="2625617" y="2941518"/>
            <a:ext cx="2390883" cy="2862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def main():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a = [10,20,30]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  </a:t>
            </a:r>
            <a:r>
              <a:rPr lang="en-US" sz="2000" b="1" dirty="0" err="1">
                <a:solidFill>
                  <a:srgbClr val="0070C0"/>
                </a:solidFill>
              </a:rPr>
              <a:t>my_function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/>
              <a:t>)</a:t>
            </a:r>
          </a:p>
          <a:p>
            <a:r>
              <a:rPr lang="en-US" sz="2000" dirty="0"/>
              <a:t>    print('a:', a)</a:t>
            </a:r>
          </a:p>
          <a:p>
            <a:r>
              <a:rPr lang="en-US" sz="2000" dirty="0"/>
              <a:t> </a:t>
            </a:r>
          </a:p>
          <a:p>
            <a:r>
              <a:rPr lang="en-US" sz="2000" b="1" dirty="0"/>
              <a:t>def </a:t>
            </a:r>
            <a:r>
              <a:rPr lang="en-US" sz="2000" b="1" dirty="0" err="1"/>
              <a:t>my_function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2000" b="1" dirty="0"/>
              <a:t>):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x.append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(40) </a:t>
            </a:r>
          </a:p>
          <a:p>
            <a:r>
              <a:rPr lang="en-US" sz="2000" dirty="0"/>
              <a:t>    </a:t>
            </a:r>
          </a:p>
          <a:p>
            <a:r>
              <a:rPr lang="en-US" sz="2000" b="1" dirty="0"/>
              <a:t>main()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6879A-CB91-437A-900C-FB15E1E64496}"/>
              </a:ext>
            </a:extLst>
          </p:cNvPr>
          <p:cNvSpPr txBox="1"/>
          <p:nvPr/>
        </p:nvSpPr>
        <p:spPr>
          <a:xfrm>
            <a:off x="2764418" y="2304568"/>
            <a:ext cx="2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Passing </a:t>
            </a:r>
            <a:r>
              <a:rPr lang="en-US" b="1" i="1" dirty="0"/>
              <a:t>Mutable</a:t>
            </a:r>
            <a:r>
              <a:rPr lang="en-US" i="1" dirty="0"/>
              <a:t> arguments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B97262-2394-4E0B-9162-9D72C5609992}"/>
              </a:ext>
            </a:extLst>
          </p:cNvPr>
          <p:cNvSpPr txBox="1"/>
          <p:nvPr/>
        </p:nvSpPr>
        <p:spPr>
          <a:xfrm>
            <a:off x="535941" y="4692858"/>
            <a:ext cx="1930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Because </a:t>
            </a:r>
            <a:r>
              <a:rPr lang="en-US" sz="1400" b="1" i="1" dirty="0">
                <a:solidFill>
                  <a:srgbClr val="C00000"/>
                </a:solidFill>
              </a:rPr>
              <a:t>lists are mutable, </a:t>
            </a:r>
            <a:r>
              <a:rPr lang="en-US" sz="1400" i="1" dirty="0">
                <a:solidFill>
                  <a:srgbClr val="C00000"/>
                </a:solidFill>
              </a:rPr>
              <a:t>the same object is updated here.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3FB44D-7743-49C6-A9D7-6128B6297991}"/>
              </a:ext>
            </a:extLst>
          </p:cNvPr>
          <p:cNvCxnSpPr>
            <a:cxnSpLocks/>
          </p:cNvCxnSpPr>
          <p:nvPr/>
        </p:nvCxnSpPr>
        <p:spPr>
          <a:xfrm>
            <a:off x="2283460" y="4996968"/>
            <a:ext cx="58928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D7104E-A547-4637-B12B-F84C3F229FDC}"/>
              </a:ext>
            </a:extLst>
          </p:cNvPr>
          <p:cNvSpPr txBox="1"/>
          <p:nvPr/>
        </p:nvSpPr>
        <p:spPr>
          <a:xfrm>
            <a:off x="9954260" y="1445260"/>
            <a:ext cx="2052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Recall, you can use the </a:t>
            </a:r>
            <a:r>
              <a:rPr lang="en-US" sz="1600" b="1" dirty="0">
                <a:solidFill>
                  <a:srgbClr val="C00000"/>
                </a:solidFill>
              </a:rPr>
              <a:t>id() </a:t>
            </a:r>
            <a:r>
              <a:rPr lang="en-US" sz="1600" dirty="0">
                <a:solidFill>
                  <a:srgbClr val="C00000"/>
                </a:solidFill>
              </a:rPr>
              <a:t>function to check the address of each object.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C5833-79CE-407D-B56D-F431CCC5716B}"/>
              </a:ext>
            </a:extLst>
          </p:cNvPr>
          <p:cNvSpPr txBox="1"/>
          <p:nvPr/>
        </p:nvSpPr>
        <p:spPr>
          <a:xfrm>
            <a:off x="5203009" y="3790468"/>
            <a:ext cx="1996059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6577FF"/>
                </a:solidFill>
              </a:rPr>
              <a:t>a: [10, 20, 30, </a:t>
            </a:r>
            <a:r>
              <a:rPr lang="pt-BR" sz="2000" b="1" dirty="0">
                <a:solidFill>
                  <a:srgbClr val="C00000"/>
                </a:solidFill>
              </a:rPr>
              <a:t>40</a:t>
            </a:r>
            <a:r>
              <a:rPr lang="pt-BR" sz="2000" dirty="0">
                <a:solidFill>
                  <a:srgbClr val="6577FF"/>
                </a:solidFill>
              </a:rPr>
              <a:t>]</a:t>
            </a:r>
            <a:endParaRPr lang="en-US" sz="2000" b="1" dirty="0">
              <a:solidFill>
                <a:srgbClr val="6577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959321-A419-4C1F-9A83-DEF7E943BB4F}"/>
              </a:ext>
            </a:extLst>
          </p:cNvPr>
          <p:cNvSpPr txBox="1"/>
          <p:nvPr/>
        </p:nvSpPr>
        <p:spPr>
          <a:xfrm>
            <a:off x="5306959" y="4182318"/>
            <a:ext cx="1788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Notice that the value of “a” in main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WAS updated.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B2CFC-7E15-4214-8D48-25C22AAD4A84}"/>
              </a:ext>
            </a:extLst>
          </p:cNvPr>
          <p:cNvSpPr txBox="1"/>
          <p:nvPr/>
        </p:nvSpPr>
        <p:spPr>
          <a:xfrm>
            <a:off x="8219440" y="2979420"/>
            <a:ext cx="34213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also true when using:</a:t>
            </a:r>
          </a:p>
          <a:p>
            <a:pPr lvl="1"/>
            <a:r>
              <a:rPr lang="en-US" dirty="0" err="1"/>
              <a:t>x.remove</a:t>
            </a:r>
            <a:r>
              <a:rPr lang="en-US" dirty="0"/>
              <a:t>(40) </a:t>
            </a:r>
            <a:r>
              <a:rPr lang="en-US" dirty="0">
                <a:solidFill>
                  <a:srgbClr val="C00000"/>
                </a:solidFill>
              </a:rPr>
              <a:t>**</a:t>
            </a:r>
          </a:p>
          <a:p>
            <a:pPr lvl="1"/>
            <a:r>
              <a:rPr lang="en-US" dirty="0"/>
              <a:t>x[0] = 40</a:t>
            </a:r>
          </a:p>
          <a:p>
            <a:endParaRPr lang="en-US" dirty="0"/>
          </a:p>
          <a:p>
            <a:r>
              <a:rPr lang="en-US" i="1" dirty="0"/>
              <a:t>However, this creates a new object</a:t>
            </a:r>
          </a:p>
          <a:p>
            <a:pPr lvl="1"/>
            <a:r>
              <a:rPr lang="en-US" dirty="0"/>
              <a:t>x = </a:t>
            </a:r>
            <a:r>
              <a:rPr lang="en-US" dirty="0">
                <a:solidFill>
                  <a:srgbClr val="C00000"/>
                </a:solidFill>
              </a:rPr>
              <a:t>[100,900]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39036B-B8BA-4F8A-921E-3F7D84719884}"/>
              </a:ext>
            </a:extLst>
          </p:cNvPr>
          <p:cNvCxnSpPr>
            <a:cxnSpLocks/>
          </p:cNvCxnSpPr>
          <p:nvPr/>
        </p:nvCxnSpPr>
        <p:spPr>
          <a:xfrm flipH="1">
            <a:off x="4531360" y="4057168"/>
            <a:ext cx="58928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A46B55-DB7A-4D14-ACBF-C63D8D258906}"/>
              </a:ext>
            </a:extLst>
          </p:cNvPr>
          <p:cNvSpPr txBox="1"/>
          <p:nvPr/>
        </p:nvSpPr>
        <p:spPr>
          <a:xfrm>
            <a:off x="7704553" y="5187632"/>
            <a:ext cx="4487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** or any of the List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Adding values: </a:t>
            </a:r>
            <a:r>
              <a:rPr lang="en-US" sz="1600" dirty="0"/>
              <a:t>append(), extend(), insert()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Removing values: </a:t>
            </a:r>
            <a:r>
              <a:rPr lang="en-US" sz="1600" dirty="0"/>
              <a:t>clear(), remove(), pop()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Changing the order: </a:t>
            </a:r>
            <a:r>
              <a:rPr lang="en-US" sz="1600" dirty="0"/>
              <a:t>sort(), reverse()</a:t>
            </a:r>
          </a:p>
        </p:txBody>
      </p:sp>
    </p:spTree>
    <p:extLst>
      <p:ext uri="{BB962C8B-B14F-4D97-AF65-F5344CB8AC3E}">
        <p14:creationId xmlns:p14="http://schemas.microsoft.com/office/powerpoint/2010/main" val="183401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82408B-C568-4571-BE6E-9043D44E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a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52740-9BF6-4316-8885-8B36953CB83D}"/>
              </a:ext>
            </a:extLst>
          </p:cNvPr>
          <p:cNvSpPr/>
          <p:nvPr/>
        </p:nvSpPr>
        <p:spPr>
          <a:xfrm>
            <a:off x="317501" y="1122095"/>
            <a:ext cx="3655060" cy="50167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def </a:t>
            </a:r>
            <a:r>
              <a:rPr lang="en-US" sz="2000" b="1" dirty="0"/>
              <a:t>main():</a:t>
            </a:r>
          </a:p>
          <a:p>
            <a:r>
              <a:rPr lang="en-US" sz="2000" dirty="0"/>
              <a:t>    #Receive a list from a function</a:t>
            </a:r>
          </a:p>
          <a:p>
            <a:r>
              <a:rPr lang="en-US" sz="2000" dirty="0"/>
              <a:t>    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F2F2F2"/>
                </a:highlight>
              </a:rPr>
              <a:t>num_list</a:t>
            </a:r>
            <a:r>
              <a:rPr lang="en-US" sz="2000" b="1" dirty="0">
                <a:solidFill>
                  <a:srgbClr val="7030A0"/>
                </a:solidFill>
                <a:highlight>
                  <a:srgbClr val="F2F2F2"/>
                </a:highlight>
              </a:rPr>
              <a:t> </a:t>
            </a:r>
            <a:r>
              <a:rPr lang="en-US" sz="2000" dirty="0"/>
              <a:t>= </a:t>
            </a:r>
            <a:r>
              <a:rPr lang="en-US" sz="2000" b="1" dirty="0" err="1"/>
              <a:t>gen_numbers</a:t>
            </a:r>
            <a:r>
              <a:rPr lang="en-US" sz="2000" b="1" dirty="0"/>
              <a:t>() 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num_list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def </a:t>
            </a:r>
            <a:r>
              <a:rPr lang="en-US" sz="2000" b="1" dirty="0" err="1"/>
              <a:t>gen_numbers</a:t>
            </a:r>
            <a:r>
              <a:rPr lang="en-US" sz="2000" b="1" dirty="0"/>
              <a:t>(): </a:t>
            </a:r>
          </a:p>
          <a:p>
            <a:r>
              <a:rPr lang="en-US" sz="2000" dirty="0"/>
              <a:t>   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= []   </a:t>
            </a:r>
            <a:r>
              <a:rPr lang="en-US" sz="2000" dirty="0"/>
              <a:t>#an empty list</a:t>
            </a:r>
          </a:p>
          <a:p>
            <a:endParaRPr lang="en-US" sz="2000" dirty="0"/>
          </a:p>
          <a:p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range(10, 50, 10):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nums.</a:t>
            </a:r>
            <a:r>
              <a:rPr lang="en-US" sz="2000" b="1" dirty="0" err="1"/>
              <a:t>append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</a:p>
          <a:p>
            <a:r>
              <a:rPr lang="en-US" sz="2000" dirty="0"/>
              <a:t>    #Return the list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7030A0"/>
                </a:solidFill>
                <a:highlight>
                  <a:srgbClr val="EFE5F7"/>
                </a:highlight>
              </a:rPr>
              <a:t>return 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EFE5F7"/>
                </a:highlight>
              </a:rPr>
              <a:t>nums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      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main()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1C291C-DB25-47E9-BFC2-6CB7CB3800F1}"/>
              </a:ext>
            </a:extLst>
          </p:cNvPr>
          <p:cNvGrpSpPr/>
          <p:nvPr/>
        </p:nvGrpSpPr>
        <p:grpSpPr>
          <a:xfrm>
            <a:off x="8534400" y="2936240"/>
            <a:ext cx="2956560" cy="2988340"/>
            <a:chOff x="7680960" y="2326640"/>
            <a:chExt cx="2956560" cy="29883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A2CEA6-E387-45D1-95EE-176DE8DED8E4}"/>
                </a:ext>
              </a:extLst>
            </p:cNvPr>
            <p:cNvSpPr/>
            <p:nvPr/>
          </p:nvSpPr>
          <p:spPr>
            <a:xfrm>
              <a:off x="7762240" y="2698879"/>
              <a:ext cx="2875280" cy="261610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def </a:t>
              </a:r>
              <a:r>
                <a:rPr lang="en-US" sz="1600" dirty="0" err="1"/>
                <a:t>gen_numbers</a:t>
              </a:r>
              <a:r>
                <a:rPr lang="en-US" sz="1600" dirty="0"/>
                <a:t>(): </a:t>
              </a:r>
            </a:p>
            <a:p>
              <a:r>
                <a:rPr lang="en-US" sz="1600" dirty="0"/>
                <a:t>    </a:t>
              </a:r>
              <a:r>
                <a:rPr lang="en-US" sz="1600" b="1" dirty="0" err="1">
                  <a:solidFill>
                    <a:schemeClr val="accent4">
                      <a:lumMod val="75000"/>
                    </a:schemeClr>
                  </a:solidFill>
                </a:rPr>
                <a:t>nums</a:t>
              </a:r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 = [0]*4   </a:t>
              </a:r>
              <a:r>
                <a:rPr lang="en-US" sz="1200" dirty="0">
                  <a:solidFill>
                    <a:srgbClr val="C00000"/>
                  </a:solidFill>
                </a:rPr>
                <a:t>#4 elements w/0's</a:t>
              </a:r>
              <a:endParaRPr lang="en-US" sz="1600" dirty="0">
                <a:solidFill>
                  <a:srgbClr val="C00000"/>
                </a:solidFill>
              </a:endParaRPr>
            </a:p>
            <a:p>
              <a:endParaRPr lang="en-US" sz="1600" dirty="0"/>
            </a:p>
            <a:p>
              <a:r>
                <a:rPr lang="en-US" sz="1600" dirty="0"/>
                <a:t>    </a:t>
              </a:r>
              <a:r>
                <a:rPr lang="en-US" sz="1600" dirty="0" err="1"/>
                <a:t>i</a:t>
              </a:r>
              <a:r>
                <a:rPr lang="en-US" sz="1600" dirty="0"/>
                <a:t> = 0</a:t>
              </a:r>
            </a:p>
            <a:p>
              <a:r>
                <a:rPr lang="en-US" sz="1600" dirty="0"/>
                <a:t>    while </a:t>
              </a:r>
              <a:r>
                <a:rPr lang="en-US" sz="1600" dirty="0" err="1"/>
                <a:t>i</a:t>
              </a:r>
              <a:r>
                <a:rPr lang="en-US" sz="1600" dirty="0"/>
                <a:t> &lt; </a:t>
              </a:r>
              <a:r>
                <a:rPr lang="en-US" sz="1600" dirty="0" err="1"/>
                <a:t>len</a:t>
              </a:r>
              <a:r>
                <a:rPr lang="en-US" sz="1600" dirty="0"/>
                <a:t>(</a:t>
              </a:r>
              <a:r>
                <a:rPr lang="en-US" sz="1600" dirty="0" err="1"/>
                <a:t>nums</a:t>
              </a:r>
              <a:r>
                <a:rPr lang="en-US" sz="1600" dirty="0"/>
                <a:t>):</a:t>
              </a:r>
            </a:p>
            <a:p>
              <a:r>
                <a:rPr lang="en-US" sz="1600" dirty="0"/>
                <a:t>        </a:t>
              </a:r>
              <a:r>
                <a:rPr lang="en-US" sz="1600" b="1" dirty="0" err="1">
                  <a:solidFill>
                    <a:schemeClr val="accent4">
                      <a:lumMod val="75000"/>
                    </a:schemeClr>
                  </a:solidFill>
                </a:rPr>
                <a:t>nums</a:t>
              </a:r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[</a:t>
              </a:r>
              <a:r>
                <a:rPr lang="en-US" sz="1600" b="1" dirty="0" err="1">
                  <a:solidFill>
                    <a:schemeClr val="accent4">
                      <a:lumMod val="75000"/>
                    </a:schemeClr>
                  </a:solidFill>
                </a:rPr>
                <a:t>i</a:t>
              </a:r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] = (i+1)*10</a:t>
              </a:r>
            </a:p>
            <a:p>
              <a:r>
                <a:rPr lang="en-US" sz="1600" dirty="0"/>
                <a:t>        </a:t>
              </a:r>
              <a:r>
                <a:rPr lang="en-US" sz="1600" dirty="0" err="1"/>
                <a:t>i</a:t>
              </a:r>
              <a:r>
                <a:rPr lang="en-US" sz="1600" dirty="0"/>
                <a:t> += 1</a:t>
              </a:r>
            </a:p>
            <a:p>
              <a:r>
                <a:rPr lang="en-US" sz="1600" dirty="0"/>
                <a:t>        </a:t>
              </a:r>
            </a:p>
            <a:p>
              <a:r>
                <a:rPr lang="en-US" sz="1600" dirty="0"/>
                <a:t>    #Return the list</a:t>
              </a:r>
            </a:p>
            <a:p>
              <a:r>
                <a:rPr lang="en-US" sz="1600" dirty="0"/>
                <a:t>    return </a:t>
              </a:r>
              <a:r>
                <a:rPr lang="en-US" sz="1600" dirty="0" err="1"/>
                <a:t>nums</a:t>
              </a:r>
              <a:r>
                <a:rPr lang="en-US" sz="1600" dirty="0"/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506179-2854-4B4E-BBFA-A5CD400AC6D7}"/>
                </a:ext>
              </a:extLst>
            </p:cNvPr>
            <p:cNvSpPr txBox="1"/>
            <p:nvPr/>
          </p:nvSpPr>
          <p:spPr>
            <a:xfrm>
              <a:off x="7680960" y="2326640"/>
              <a:ext cx="2597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Alternate </a:t>
              </a:r>
              <a:r>
                <a:rPr lang="en-US" b="1" i="1" dirty="0" err="1"/>
                <a:t>gen_numbers</a:t>
              </a:r>
              <a:r>
                <a:rPr lang="en-US" b="1" i="1" dirty="0"/>
                <a:t>()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78F24-EBF8-43B4-B660-165CA70C2266}"/>
              </a:ext>
            </a:extLst>
          </p:cNvPr>
          <p:cNvSpPr/>
          <p:nvPr/>
        </p:nvSpPr>
        <p:spPr>
          <a:xfrm>
            <a:off x="386080" y="2712720"/>
            <a:ext cx="3271520" cy="2468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8E500-1F09-42BC-9D6F-31AFC019593E}"/>
              </a:ext>
            </a:extLst>
          </p:cNvPr>
          <p:cNvSpPr/>
          <p:nvPr/>
        </p:nvSpPr>
        <p:spPr>
          <a:xfrm>
            <a:off x="3938305" y="1354574"/>
            <a:ext cx="2101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Notice this list wasn’t created in main()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4AA73-384B-4ED7-874A-AD722ECEE5F8}"/>
              </a:ext>
            </a:extLst>
          </p:cNvPr>
          <p:cNvSpPr/>
          <p:nvPr/>
        </p:nvSpPr>
        <p:spPr>
          <a:xfrm>
            <a:off x="3870960" y="3325614"/>
            <a:ext cx="1838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… it’s created in </a:t>
            </a:r>
            <a:r>
              <a:rPr lang="en-US" sz="1600" dirty="0" err="1">
                <a:solidFill>
                  <a:srgbClr val="C00000"/>
                </a:solidFill>
              </a:rPr>
              <a:t>gen_numbers</a:t>
            </a:r>
            <a:r>
              <a:rPr lang="en-US" sz="1600" dirty="0">
                <a:solidFill>
                  <a:srgbClr val="C00000"/>
                </a:solidFill>
              </a:rPr>
              <a:t>()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&amp; then returned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ED130-D827-42E1-A312-CEE3EA79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6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2ACDD1-6E7D-4B1C-9C6D-E8C3C63EF614}"/>
              </a:ext>
            </a:extLst>
          </p:cNvPr>
          <p:cNvGrpSpPr/>
          <p:nvPr/>
        </p:nvGrpSpPr>
        <p:grpSpPr>
          <a:xfrm>
            <a:off x="2407920" y="2062480"/>
            <a:ext cx="4297680" cy="400110"/>
            <a:chOff x="2509520" y="2072640"/>
            <a:chExt cx="4297680" cy="400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0EEDC3-F011-4624-9786-0556F3387F19}"/>
                </a:ext>
              </a:extLst>
            </p:cNvPr>
            <p:cNvSpPr/>
            <p:nvPr/>
          </p:nvSpPr>
          <p:spPr>
            <a:xfrm>
              <a:off x="4307840" y="2072640"/>
              <a:ext cx="2499360" cy="400110"/>
            </a:xfrm>
            <a:custGeom>
              <a:avLst/>
              <a:gdLst>
                <a:gd name="connsiteX0" fmla="*/ 0 w 2499360"/>
                <a:gd name="connsiteY0" fmla="*/ 0 h 400110"/>
                <a:gd name="connsiteX1" fmla="*/ 524866 w 2499360"/>
                <a:gd name="connsiteY1" fmla="*/ 0 h 400110"/>
                <a:gd name="connsiteX2" fmla="*/ 949757 w 2499360"/>
                <a:gd name="connsiteY2" fmla="*/ 0 h 400110"/>
                <a:gd name="connsiteX3" fmla="*/ 1424635 w 2499360"/>
                <a:gd name="connsiteY3" fmla="*/ 0 h 400110"/>
                <a:gd name="connsiteX4" fmla="*/ 1874520 w 2499360"/>
                <a:gd name="connsiteY4" fmla="*/ 0 h 400110"/>
                <a:gd name="connsiteX5" fmla="*/ 2499360 w 2499360"/>
                <a:gd name="connsiteY5" fmla="*/ 0 h 400110"/>
                <a:gd name="connsiteX6" fmla="*/ 2499360 w 2499360"/>
                <a:gd name="connsiteY6" fmla="*/ 400110 h 400110"/>
                <a:gd name="connsiteX7" fmla="*/ 1974494 w 2499360"/>
                <a:gd name="connsiteY7" fmla="*/ 400110 h 400110"/>
                <a:gd name="connsiteX8" fmla="*/ 1524610 w 2499360"/>
                <a:gd name="connsiteY8" fmla="*/ 400110 h 400110"/>
                <a:gd name="connsiteX9" fmla="*/ 1074725 w 2499360"/>
                <a:gd name="connsiteY9" fmla="*/ 400110 h 400110"/>
                <a:gd name="connsiteX10" fmla="*/ 624840 w 2499360"/>
                <a:gd name="connsiteY10" fmla="*/ 400110 h 400110"/>
                <a:gd name="connsiteX11" fmla="*/ 0 w 2499360"/>
                <a:gd name="connsiteY11" fmla="*/ 400110 h 400110"/>
                <a:gd name="connsiteX12" fmla="*/ 0 w 2499360"/>
                <a:gd name="connsiteY12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9360" h="400110" fill="none" extrusionOk="0">
                  <a:moveTo>
                    <a:pt x="0" y="0"/>
                  </a:moveTo>
                  <a:cubicBezTo>
                    <a:pt x="122240" y="-40690"/>
                    <a:pt x="371676" y="38071"/>
                    <a:pt x="524866" y="0"/>
                  </a:cubicBezTo>
                  <a:cubicBezTo>
                    <a:pt x="678056" y="-38071"/>
                    <a:pt x="763184" y="48991"/>
                    <a:pt x="949757" y="0"/>
                  </a:cubicBezTo>
                  <a:cubicBezTo>
                    <a:pt x="1136330" y="-48991"/>
                    <a:pt x="1326441" y="32593"/>
                    <a:pt x="1424635" y="0"/>
                  </a:cubicBezTo>
                  <a:cubicBezTo>
                    <a:pt x="1522829" y="-32593"/>
                    <a:pt x="1737495" y="30292"/>
                    <a:pt x="1874520" y="0"/>
                  </a:cubicBezTo>
                  <a:cubicBezTo>
                    <a:pt x="2011546" y="-30292"/>
                    <a:pt x="2305915" y="58987"/>
                    <a:pt x="2499360" y="0"/>
                  </a:cubicBezTo>
                  <a:cubicBezTo>
                    <a:pt x="2518833" y="132544"/>
                    <a:pt x="2456388" y="228088"/>
                    <a:pt x="2499360" y="400110"/>
                  </a:cubicBezTo>
                  <a:cubicBezTo>
                    <a:pt x="2367464" y="433181"/>
                    <a:pt x="2168181" y="342448"/>
                    <a:pt x="1974494" y="400110"/>
                  </a:cubicBezTo>
                  <a:cubicBezTo>
                    <a:pt x="1780807" y="457772"/>
                    <a:pt x="1715388" y="386073"/>
                    <a:pt x="1524610" y="400110"/>
                  </a:cubicBezTo>
                  <a:cubicBezTo>
                    <a:pt x="1333832" y="414147"/>
                    <a:pt x="1259243" y="391485"/>
                    <a:pt x="1074725" y="400110"/>
                  </a:cubicBezTo>
                  <a:cubicBezTo>
                    <a:pt x="890207" y="408735"/>
                    <a:pt x="845912" y="367255"/>
                    <a:pt x="624840" y="400110"/>
                  </a:cubicBezTo>
                  <a:cubicBezTo>
                    <a:pt x="403769" y="432965"/>
                    <a:pt x="144782" y="337621"/>
                    <a:pt x="0" y="400110"/>
                  </a:cubicBezTo>
                  <a:cubicBezTo>
                    <a:pt x="-32003" y="254333"/>
                    <a:pt x="42862" y="157977"/>
                    <a:pt x="0" y="0"/>
                  </a:cubicBezTo>
                  <a:close/>
                </a:path>
                <a:path w="2499360" h="400110" stroke="0" extrusionOk="0">
                  <a:moveTo>
                    <a:pt x="0" y="0"/>
                  </a:moveTo>
                  <a:cubicBezTo>
                    <a:pt x="144368" y="-7911"/>
                    <a:pt x="246450" y="35306"/>
                    <a:pt x="449885" y="0"/>
                  </a:cubicBezTo>
                  <a:cubicBezTo>
                    <a:pt x="653320" y="-35306"/>
                    <a:pt x="711813" y="11371"/>
                    <a:pt x="924763" y="0"/>
                  </a:cubicBezTo>
                  <a:cubicBezTo>
                    <a:pt x="1137713" y="-11371"/>
                    <a:pt x="1224113" y="24446"/>
                    <a:pt x="1349654" y="0"/>
                  </a:cubicBezTo>
                  <a:cubicBezTo>
                    <a:pt x="1475195" y="-24446"/>
                    <a:pt x="1662181" y="36478"/>
                    <a:pt x="1774546" y="0"/>
                  </a:cubicBezTo>
                  <a:cubicBezTo>
                    <a:pt x="1886911" y="-36478"/>
                    <a:pt x="2189574" y="45256"/>
                    <a:pt x="2499360" y="0"/>
                  </a:cubicBezTo>
                  <a:cubicBezTo>
                    <a:pt x="2544210" y="102056"/>
                    <a:pt x="2459472" y="234876"/>
                    <a:pt x="2499360" y="400110"/>
                  </a:cubicBezTo>
                  <a:cubicBezTo>
                    <a:pt x="2328710" y="443231"/>
                    <a:pt x="2169425" y="364696"/>
                    <a:pt x="2074469" y="400110"/>
                  </a:cubicBezTo>
                  <a:cubicBezTo>
                    <a:pt x="1979513" y="435524"/>
                    <a:pt x="1681200" y="364891"/>
                    <a:pt x="1549603" y="400110"/>
                  </a:cubicBezTo>
                  <a:cubicBezTo>
                    <a:pt x="1418006" y="435329"/>
                    <a:pt x="1293414" y="341431"/>
                    <a:pt x="1049731" y="400110"/>
                  </a:cubicBezTo>
                  <a:cubicBezTo>
                    <a:pt x="806048" y="458789"/>
                    <a:pt x="750296" y="380170"/>
                    <a:pt x="549859" y="400110"/>
                  </a:cubicBezTo>
                  <a:cubicBezTo>
                    <a:pt x="349422" y="420050"/>
                    <a:pt x="209402" y="355683"/>
                    <a:pt x="0" y="400110"/>
                  </a:cubicBezTo>
                  <a:cubicBezTo>
                    <a:pt x="-40974" y="219986"/>
                    <a:pt x="42888" y="91784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14718183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[10, 20, 30, 40]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F4ED139-59EC-4FB7-9AFC-46ADBF8C8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9520" y="2272695"/>
              <a:ext cx="179832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84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694-7BFE-4ABD-95A2-569F7B22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6 – Passing a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A977A-8BBD-4A3E-A553-0E70AA5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0BB8F-A82A-49B3-B1DD-04FD8C7E8D13}"/>
              </a:ext>
            </a:extLst>
          </p:cNvPr>
          <p:cNvSpPr txBox="1"/>
          <p:nvPr/>
        </p:nvSpPr>
        <p:spPr>
          <a:xfrm>
            <a:off x="751840" y="894080"/>
            <a:ext cx="8682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the starter code below and save it as </a:t>
            </a:r>
            <a:r>
              <a:rPr lang="en-US" sz="2400" b="1" dirty="0"/>
              <a:t>Ch7-Ex06-PassingList.py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B666C3-7792-4116-A4C6-AF9552B943DE}"/>
              </a:ext>
            </a:extLst>
          </p:cNvPr>
          <p:cNvSpPr/>
          <p:nvPr/>
        </p:nvSpPr>
        <p:spPr>
          <a:xfrm>
            <a:off x="571500" y="2107615"/>
            <a:ext cx="6672580" cy="40318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#Ch7-Ex04-PassingList.py </a:t>
            </a:r>
          </a:p>
          <a:p>
            <a:endParaRPr lang="en-US" sz="1600" dirty="0"/>
          </a:p>
          <a:p>
            <a:r>
              <a:rPr lang="en-US" sz="1600" dirty="0"/>
              <a:t>def main():</a:t>
            </a:r>
          </a:p>
          <a:p>
            <a:r>
              <a:rPr lang="en-US" sz="1600" dirty="0"/>
              <a:t>     'Cowboys', 'Rangers', 'Astros', 'Spurs', 'Texans'</a:t>
            </a:r>
          </a:p>
          <a:p>
            <a:r>
              <a:rPr lang="en-US" sz="1600" dirty="0"/>
              <a:t>    #call the function &amp; pass this list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display_team_banners</a:t>
            </a:r>
            <a:r>
              <a:rPr lang="en-US" sz="1600" dirty="0"/>
              <a:t>(_____):  #use a different variable name for the list</a:t>
            </a:r>
          </a:p>
          <a:p>
            <a:endParaRPr lang="en-US" sz="1600" dirty="0"/>
          </a:p>
          <a:p>
            <a:r>
              <a:rPr lang="en-US" sz="1600" dirty="0"/>
              <a:t>    Loop here</a:t>
            </a:r>
          </a:p>
          <a:p>
            <a:r>
              <a:rPr lang="en-US" sz="1600" dirty="0"/>
              <a:t>        print('*'*30)</a:t>
            </a:r>
          </a:p>
          <a:p>
            <a:r>
              <a:rPr lang="en-US" sz="1600" dirty="0"/>
              <a:t>        print('***', ________,'^22'), '***')</a:t>
            </a:r>
          </a:p>
          <a:p>
            <a:r>
              <a:rPr lang="en-US" sz="1600" dirty="0"/>
              <a:t>        print('*'*30)</a:t>
            </a:r>
          </a:p>
          <a:p>
            <a:r>
              <a:rPr lang="en-US" sz="1600" dirty="0"/>
              <a:t>        print('\n\n')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main()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13B5D-361D-4541-B364-DE90413D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840" y="1828800"/>
            <a:ext cx="2484442" cy="4165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8FD2AB-2DBE-486C-86F8-F9D63B952F8A}"/>
              </a:ext>
            </a:extLst>
          </p:cNvPr>
          <p:cNvSpPr txBox="1"/>
          <p:nvPr/>
        </p:nvSpPr>
        <p:spPr>
          <a:xfrm>
            <a:off x="599440" y="1615440"/>
            <a:ext cx="328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Produce the output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31096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694-7BFE-4ABD-95A2-569F7B22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7 – Passing a Single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A977A-8BBD-4A3E-A553-0E70AA5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0BB8F-A82A-49B3-B1DD-04FD8C7E8D13}"/>
              </a:ext>
            </a:extLst>
          </p:cNvPr>
          <p:cNvSpPr txBox="1"/>
          <p:nvPr/>
        </p:nvSpPr>
        <p:spPr>
          <a:xfrm>
            <a:off x="751840" y="894080"/>
            <a:ext cx="946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the previous program and save it as </a:t>
            </a:r>
            <a:r>
              <a:rPr lang="en-US" sz="2400" b="1" dirty="0"/>
              <a:t>Ch7-Ex07-PassingAn Element.py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B666C3-7792-4116-A4C6-AF9552B943DE}"/>
              </a:ext>
            </a:extLst>
          </p:cNvPr>
          <p:cNvSpPr/>
          <p:nvPr/>
        </p:nvSpPr>
        <p:spPr>
          <a:xfrm>
            <a:off x="571500" y="2107615"/>
            <a:ext cx="7424420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Update the banner function to display only one team.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u="sng" dirty="0"/>
              <a:t>In Main: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Prompt the user for a team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Invoke the display banner function (but only if the team entered is a valid team in the list). If it is not, display a message like “Giants not found”.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13B5D-361D-4541-B364-DE90413D8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854"/>
          <a:stretch/>
        </p:blipFill>
        <p:spPr>
          <a:xfrm>
            <a:off x="8876880" y="2905760"/>
            <a:ext cx="2484442" cy="5892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8FD2AB-2DBE-486C-86F8-F9D63B952F8A}"/>
              </a:ext>
            </a:extLst>
          </p:cNvPr>
          <p:cNvSpPr txBox="1"/>
          <p:nvPr/>
        </p:nvSpPr>
        <p:spPr>
          <a:xfrm>
            <a:off x="599440" y="1615440"/>
            <a:ext cx="328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Produce the output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426000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E77B1B7C90C4DA7B63886DF12DE4F" ma:contentTypeVersion="9" ma:contentTypeDescription="Create a new document." ma:contentTypeScope="" ma:versionID="90ee8b46c1523219ed1d169930741b24">
  <xsd:schema xmlns:xsd="http://www.w3.org/2001/XMLSchema" xmlns:xs="http://www.w3.org/2001/XMLSchema" xmlns:p="http://schemas.microsoft.com/office/2006/metadata/properties" xmlns:ns3="c004e9e5-0b20-4921-9fc4-853e8d46d969" targetNamespace="http://schemas.microsoft.com/office/2006/metadata/properties" ma:root="true" ma:fieldsID="1338cee04ca0bfedef9b72c5afae7c56" ns3:_="">
    <xsd:import namespace="c004e9e5-0b20-4921-9fc4-853e8d46d9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4e9e5-0b20-4921-9fc4-853e8d46d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BD4203-B962-4A1E-9018-4E030EE38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7DDDB3-83BC-46BE-ADC8-0D623A0D58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1C4A82-9029-49E2-A6EE-9561B5CA2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04e9e5-0b20-4921-9fc4-853e8d46d9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831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Passing &amp; Returning Lists to Functions</vt:lpstr>
      <vt:lpstr>Passing a List</vt:lpstr>
      <vt:lpstr>Review: Passing Immutable Objects</vt:lpstr>
      <vt:lpstr>New: Passing Mutable Objects</vt:lpstr>
      <vt:lpstr>Returning a List</vt:lpstr>
      <vt:lpstr>Exercise 6 – Passing a List</vt:lpstr>
      <vt:lpstr>Exercise 7 – Passing a Single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</dc:creator>
  <cp:lastModifiedBy>Sanchez, Nancy</cp:lastModifiedBy>
  <cp:revision>222</cp:revision>
  <dcterms:created xsi:type="dcterms:W3CDTF">2020-08-24T22:38:23Z</dcterms:created>
  <dcterms:modified xsi:type="dcterms:W3CDTF">2022-04-20T04:43:50Z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0x010100AF3E77B1B7C90C4DA7B63886DF12DE4F</vt:lpwstr>
  </property>
</Properties>
</file>