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334" r:id="rId5"/>
    <p:sldId id="376" r:id="rId6"/>
    <p:sldId id="300" r:id="rId7"/>
    <p:sldId id="256" r:id="rId8"/>
    <p:sldId id="367" r:id="rId9"/>
    <p:sldId id="346" r:id="rId10"/>
    <p:sldId id="347" r:id="rId11"/>
    <p:sldId id="348" r:id="rId12"/>
    <p:sldId id="378" r:id="rId13"/>
    <p:sldId id="344" r:id="rId14"/>
    <p:sldId id="377" r:id="rId15"/>
    <p:sldId id="370" r:id="rId16"/>
    <p:sldId id="350" r:id="rId17"/>
    <p:sldId id="371" r:id="rId18"/>
    <p:sldId id="353" r:id="rId19"/>
    <p:sldId id="352" r:id="rId20"/>
    <p:sldId id="336" r:id="rId21"/>
    <p:sldId id="354" r:id="rId22"/>
    <p:sldId id="355" r:id="rId23"/>
    <p:sldId id="375" r:id="rId24"/>
    <p:sldId id="356" r:id="rId25"/>
    <p:sldId id="337" r:id="rId26"/>
    <p:sldId id="341" r:id="rId27"/>
    <p:sldId id="340" r:id="rId28"/>
    <p:sldId id="357" r:id="rId29"/>
    <p:sldId id="358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5F7"/>
    <a:srgbClr val="FFF2CC"/>
    <a:srgbClr val="FFFFFF"/>
    <a:srgbClr val="FFD966"/>
    <a:srgbClr val="F2F2F2"/>
    <a:srgbClr val="FBFBFB"/>
    <a:srgbClr val="AC8300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78EE-EF4D-4CB5-8E39-EDB681B0045B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0704-CCE3-4D5A-8EBF-CEF58B10C778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CB-92A0-4619-823D-78FB16B067D9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FD39-38C6-4BB1-98B6-67359799CCDD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64AA-00F0-41C2-BF1D-61A83F498F20}" type="datetime1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19EC-04A2-4431-B270-8B36FFA751E4}" type="datetime1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CD3B-D696-47B3-9922-868B2C3E5DE1}" type="datetime1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F94-0173-47E5-9656-254597AE25D4}" type="datetime1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4DD-E159-46C9-AD84-D78ED4E19029}" type="datetime1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0625-30A3-4E9E-9382-037FB28155AA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&amp; Tuples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5 – Lists &amp; CSV Files; Advanced Sorting, Aggregating &amp; Filtering Data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2605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A8E2E-B19A-417B-98E0-CD85D6AD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9F369-7FB9-4E43-AC6E-33797C9A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</p:spPr>
        <p:txBody>
          <a:bodyPr>
            <a:normAutofit/>
          </a:bodyPr>
          <a:lstStyle/>
          <a:p>
            <a:r>
              <a:rPr lang="en-US" dirty="0"/>
              <a:t>To Sort, you need to know several things: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b="1" dirty="0"/>
              <a:t>list</a:t>
            </a:r>
            <a:r>
              <a:rPr lang="en-US" dirty="0"/>
              <a:t> do you want to sort?</a:t>
            </a:r>
          </a:p>
          <a:p>
            <a:pPr lvl="3"/>
            <a:r>
              <a:rPr lang="en-US" i="1" dirty="0"/>
              <a:t>e.g. students</a:t>
            </a:r>
            <a:br>
              <a:rPr lang="en-US" b="1" dirty="0"/>
            </a:b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b="1" dirty="0"/>
              <a:t>field(s) </a:t>
            </a:r>
            <a:r>
              <a:rPr lang="en-US" dirty="0"/>
              <a:t>do</a:t>
            </a:r>
            <a:r>
              <a:rPr lang="en-US" b="1" dirty="0"/>
              <a:t> </a:t>
            </a:r>
            <a:r>
              <a:rPr lang="en-US" dirty="0"/>
              <a:t>you want to sort on? </a:t>
            </a:r>
          </a:p>
          <a:p>
            <a:pPr lvl="3"/>
            <a:r>
              <a:rPr lang="en-US" b="1" i="1" dirty="0"/>
              <a:t>Single-field sort</a:t>
            </a:r>
            <a:r>
              <a:rPr lang="en-US" i="1" dirty="0"/>
              <a:t>: e.g. </a:t>
            </a:r>
            <a:r>
              <a:rPr lang="en-US" dirty="0"/>
              <a:t>name</a:t>
            </a:r>
          </a:p>
          <a:p>
            <a:pPr lvl="3"/>
            <a:r>
              <a:rPr lang="en-US" b="1" i="1" dirty="0"/>
              <a:t>Multi-field sort</a:t>
            </a:r>
            <a:r>
              <a:rPr lang="en-US" i="1" dirty="0"/>
              <a:t>: e.g. </a:t>
            </a:r>
            <a:r>
              <a:rPr lang="en-US" dirty="0"/>
              <a:t>major, name 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b="1" dirty="0"/>
              <a:t>sort order</a:t>
            </a:r>
            <a:r>
              <a:rPr lang="en-US" dirty="0"/>
              <a:t> do you want (for each field)?</a:t>
            </a:r>
          </a:p>
          <a:p>
            <a:pPr lvl="3"/>
            <a:r>
              <a:rPr lang="en-US" dirty="0"/>
              <a:t>Ascending </a:t>
            </a:r>
          </a:p>
          <a:p>
            <a:pPr lvl="3"/>
            <a:r>
              <a:rPr lang="en-US" dirty="0"/>
              <a:t>Descending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6473C-06A9-4F25-84CE-C2F3F42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B28B-1E9C-47D0-B39E-1C4529F9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Summary - Sorts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B7086-0266-448F-873A-2F503956BA37}"/>
              </a:ext>
            </a:extLst>
          </p:cNvPr>
          <p:cNvSpPr txBox="1"/>
          <p:nvPr/>
        </p:nvSpPr>
        <p:spPr>
          <a:xfrm>
            <a:off x="5786120" y="396240"/>
            <a:ext cx="318548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names</a:t>
            </a:r>
            <a:r>
              <a:rPr lang="en-US" sz="1100" dirty="0">
                <a:latin typeface="Consolas" panose="020B0609020204030204" pitchFamily="49" charset="0"/>
              </a:rPr>
              <a:t> = ['Larry', 'Joey', 'Max', 'Bob']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E1382-C0E5-4E7B-BCC4-D278EB7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8E2EC-F978-4D74-AE5C-9EF4FB07CA2A}"/>
              </a:ext>
            </a:extLst>
          </p:cNvPr>
          <p:cNvSpPr txBox="1"/>
          <p:nvPr/>
        </p:nvSpPr>
        <p:spPr>
          <a:xfrm>
            <a:off x="2921000" y="1925104"/>
            <a:ext cx="447411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sorted_names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, </a:t>
            </a:r>
            <a:r>
              <a:rPr lang="en-US" b="1" dirty="0">
                <a:highlight>
                  <a:srgbClr val="EFE5F7"/>
                </a:highlight>
              </a:rPr>
              <a:t>reverse=True)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7352B-752E-406B-B1A9-ABA4F68EA71D}"/>
              </a:ext>
            </a:extLst>
          </p:cNvPr>
          <p:cNvSpPr txBox="1"/>
          <p:nvPr/>
        </p:nvSpPr>
        <p:spPr>
          <a:xfrm>
            <a:off x="1701585" y="1462405"/>
            <a:ext cx="11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Ascending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25C2C-E5E0-40EB-8675-60E42C68FBC2}"/>
              </a:ext>
            </a:extLst>
          </p:cNvPr>
          <p:cNvSpPr txBox="1"/>
          <p:nvPr/>
        </p:nvSpPr>
        <p:spPr>
          <a:xfrm>
            <a:off x="1581359" y="1914944"/>
            <a:ext cx="12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Descending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79ECA-7930-411E-867B-4A2880BB3AC9}"/>
              </a:ext>
            </a:extLst>
          </p:cNvPr>
          <p:cNvSpPr txBox="1"/>
          <p:nvPr/>
        </p:nvSpPr>
        <p:spPr>
          <a:xfrm>
            <a:off x="2921000" y="1472565"/>
            <a:ext cx="312245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sorted_names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8C9E-834D-4AE7-A58A-23B109189B62}"/>
              </a:ext>
            </a:extLst>
          </p:cNvPr>
          <p:cNvSpPr/>
          <p:nvPr/>
        </p:nvSpPr>
        <p:spPr>
          <a:xfrm>
            <a:off x="2921000" y="5264696"/>
            <a:ext cx="6893560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highlight>
                  <a:srgbClr val="FFF2CC"/>
                </a:highlight>
              </a:rPr>
              <a:t>sorted_students</a:t>
            </a:r>
            <a:r>
              <a:rPr lang="en-US" b="1" dirty="0">
                <a:solidFill>
                  <a:srgbClr val="0070C0"/>
                </a:solidFill>
                <a:highlight>
                  <a:srgbClr val="FFF2CC"/>
                </a:highlight>
              </a:rPr>
              <a:t> </a:t>
            </a:r>
            <a:r>
              <a:rPr lang="en-US" dirty="0"/>
              <a:t>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i="1" dirty="0"/>
              <a:t>students</a:t>
            </a:r>
            <a:r>
              <a:rPr lang="en-US" dirty="0"/>
              <a:t>, </a:t>
            </a:r>
            <a:r>
              <a:rPr lang="en-US" b="1" dirty="0">
                <a:highlight>
                  <a:srgbClr val="EFE5F7"/>
                </a:highlight>
              </a:rPr>
              <a:t>key</a:t>
            </a:r>
            <a:r>
              <a:rPr lang="en-US" dirty="0">
                <a:highlight>
                  <a:srgbClr val="EFE5F7"/>
                </a:highlight>
              </a:rPr>
              <a:t>=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itemgetter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(3)</a:t>
            </a:r>
            <a:r>
              <a:rPr lang="en-US" dirty="0">
                <a:highlight>
                  <a:srgbClr val="EFE5F7"/>
                </a:highlight>
              </a:rPr>
              <a:t>, </a:t>
            </a:r>
            <a:r>
              <a:rPr lang="en-US" b="1" dirty="0">
                <a:highlight>
                  <a:srgbClr val="EFE5F7"/>
                </a:highlight>
              </a:rPr>
              <a:t>reverse=True</a:t>
            </a:r>
            <a:r>
              <a:rPr lang="en-US" dirty="0">
                <a:highlight>
                  <a:srgbClr val="EFE5F7"/>
                </a:highlight>
              </a:rPr>
              <a:t>)</a:t>
            </a:r>
            <a:r>
              <a:rPr lang="en-US" dirty="0"/>
              <a:t> </a:t>
            </a:r>
          </a:p>
          <a:p>
            <a:r>
              <a:rPr lang="en-US" dirty="0" err="1"/>
              <a:t>sorted_students</a:t>
            </a:r>
            <a:r>
              <a:rPr lang="en-US" dirty="0"/>
              <a:t> 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  <a:highlight>
                  <a:srgbClr val="FFF2CC"/>
                </a:highlight>
              </a:rPr>
              <a:t>sorted_students</a:t>
            </a:r>
            <a:r>
              <a:rPr lang="en-US" b="1" dirty="0"/>
              <a:t>, </a:t>
            </a:r>
            <a:r>
              <a:rPr lang="en-US" b="1" dirty="0">
                <a:highlight>
                  <a:srgbClr val="EFE5F7"/>
                </a:highlight>
              </a:rPr>
              <a:t>key</a:t>
            </a:r>
            <a:r>
              <a:rPr lang="en-US" dirty="0">
                <a:highlight>
                  <a:srgbClr val="EFE5F7"/>
                </a:highlight>
              </a:rPr>
              <a:t>=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itemgetter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(1))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14FE0-1EA6-4BBB-910A-F3C36528AEA6}"/>
              </a:ext>
            </a:extLst>
          </p:cNvPr>
          <p:cNvSpPr/>
          <p:nvPr/>
        </p:nvSpPr>
        <p:spPr>
          <a:xfrm>
            <a:off x="2921000" y="4350079"/>
            <a:ext cx="684276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sorted_students </a:t>
            </a:r>
            <a:r>
              <a:rPr lang="en-US" dirty="0"/>
              <a:t>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i="1" dirty="0"/>
              <a:t>students</a:t>
            </a:r>
            <a:r>
              <a:rPr lang="en-US" dirty="0"/>
              <a:t>, </a:t>
            </a:r>
            <a:r>
              <a:rPr lang="en-US" b="1" dirty="0">
                <a:highlight>
                  <a:srgbClr val="EFE5F7"/>
                </a:highlight>
              </a:rPr>
              <a:t>key</a:t>
            </a:r>
            <a:r>
              <a:rPr lang="en-US" dirty="0">
                <a:highlight>
                  <a:srgbClr val="EFE5F7"/>
                </a:highlight>
              </a:rPr>
              <a:t>=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itemgetter(0,3)</a:t>
            </a:r>
            <a:r>
              <a:rPr lang="en-US" dirty="0">
                <a:highlight>
                  <a:srgbClr val="EFE5F7"/>
                </a:highlight>
              </a:rPr>
              <a:t>, </a:t>
            </a:r>
            <a:r>
              <a:rPr lang="en-US" b="1" dirty="0">
                <a:highlight>
                  <a:srgbClr val="EFE5F7"/>
                </a:highlight>
              </a:rPr>
              <a:t>reverse=True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8293B-657A-43F4-ABB2-2765C0C6CDED}"/>
              </a:ext>
            </a:extLst>
          </p:cNvPr>
          <p:cNvSpPr txBox="1"/>
          <p:nvPr/>
        </p:nvSpPr>
        <p:spPr>
          <a:xfrm>
            <a:off x="1701585" y="3429744"/>
            <a:ext cx="11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Ascending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6CC6D-BEEA-41EA-90C6-00648283460B}"/>
              </a:ext>
            </a:extLst>
          </p:cNvPr>
          <p:cNvSpPr txBox="1"/>
          <p:nvPr/>
        </p:nvSpPr>
        <p:spPr>
          <a:xfrm>
            <a:off x="1581359" y="4350079"/>
            <a:ext cx="12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Descending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DDBD0-E83E-45B1-8AC7-7276D47E972D}"/>
              </a:ext>
            </a:extLst>
          </p:cNvPr>
          <p:cNvSpPr txBox="1"/>
          <p:nvPr/>
        </p:nvSpPr>
        <p:spPr>
          <a:xfrm>
            <a:off x="1054100" y="540319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Mixing: </a:t>
            </a:r>
            <a:r>
              <a:rPr lang="en-US" i="1" dirty="0" err="1"/>
              <a:t>Asc</a:t>
            </a:r>
            <a:r>
              <a:rPr lang="en-US" i="1" dirty="0"/>
              <a:t>/Desc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61378-901A-462A-8C78-9BEE9FC09872}"/>
              </a:ext>
            </a:extLst>
          </p:cNvPr>
          <p:cNvSpPr txBox="1"/>
          <p:nvPr/>
        </p:nvSpPr>
        <p:spPr>
          <a:xfrm>
            <a:off x="487680" y="1066800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Sorting 1D Lists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7310C-A782-4ACD-8DFA-2DDFE6C37116}"/>
              </a:ext>
            </a:extLst>
          </p:cNvPr>
          <p:cNvSpPr txBox="1"/>
          <p:nvPr/>
        </p:nvSpPr>
        <p:spPr>
          <a:xfrm>
            <a:off x="487680" y="2987040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Sorting 2D Lists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3D61CE-6719-4A04-98BA-DF8B84535795}"/>
              </a:ext>
            </a:extLst>
          </p:cNvPr>
          <p:cNvSpPr/>
          <p:nvPr/>
        </p:nvSpPr>
        <p:spPr>
          <a:xfrm>
            <a:off x="2921000" y="3429744"/>
            <a:ext cx="549148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sorted_students </a:t>
            </a:r>
            <a:r>
              <a:rPr lang="en-US" dirty="0"/>
              <a:t>= </a:t>
            </a:r>
            <a:r>
              <a:rPr lang="en-US" b="1" dirty="0"/>
              <a:t>sorted</a:t>
            </a:r>
            <a:r>
              <a:rPr lang="en-US" dirty="0"/>
              <a:t>(</a:t>
            </a:r>
            <a:r>
              <a:rPr lang="en-US" i="1" dirty="0"/>
              <a:t>students</a:t>
            </a:r>
            <a:r>
              <a:rPr lang="en-US" dirty="0"/>
              <a:t>, </a:t>
            </a:r>
            <a:r>
              <a:rPr lang="en-US" b="1" dirty="0">
                <a:highlight>
                  <a:srgbClr val="EFE5F7"/>
                </a:highlight>
              </a:rPr>
              <a:t>key</a:t>
            </a:r>
            <a:r>
              <a:rPr lang="en-US" dirty="0">
                <a:highlight>
                  <a:srgbClr val="EFE5F7"/>
                </a:highlight>
              </a:rPr>
              <a:t>=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itemgetter(0,3)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265C4-F82A-411B-885C-2A072058D496}"/>
              </a:ext>
            </a:extLst>
          </p:cNvPr>
          <p:cNvSpPr txBox="1"/>
          <p:nvPr/>
        </p:nvSpPr>
        <p:spPr>
          <a:xfrm>
            <a:off x="6035040" y="1503680"/>
            <a:ext cx="115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By names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asc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6A3F0-9BE6-4352-98AE-73BC4EA8884F}"/>
              </a:ext>
            </a:extLst>
          </p:cNvPr>
          <p:cNvSpPr txBox="1"/>
          <p:nvPr/>
        </p:nvSpPr>
        <p:spPr>
          <a:xfrm>
            <a:off x="7426960" y="1971040"/>
            <a:ext cx="125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By names desc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819625-2E03-43A9-B8F3-1AAA3220276E}"/>
              </a:ext>
            </a:extLst>
          </p:cNvPr>
          <p:cNvSpPr txBox="1"/>
          <p:nvPr/>
        </p:nvSpPr>
        <p:spPr>
          <a:xfrm>
            <a:off x="8412480" y="3352800"/>
            <a:ext cx="1913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Goal: sort by names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asc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Then by Ex2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asc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2A2514-86F6-49DD-BEFB-F9AF53AEC9F4}"/>
              </a:ext>
            </a:extLst>
          </p:cNvPr>
          <p:cNvSpPr txBox="1"/>
          <p:nvPr/>
        </p:nvSpPr>
        <p:spPr>
          <a:xfrm>
            <a:off x="9814560" y="4273135"/>
            <a:ext cx="194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Goal: sort by 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desc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Then by Ex2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desc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2D795-C9D9-44BE-BF07-09202A5A0877}"/>
              </a:ext>
            </a:extLst>
          </p:cNvPr>
          <p:cNvSpPr txBox="1"/>
          <p:nvPr/>
        </p:nvSpPr>
        <p:spPr>
          <a:xfrm>
            <a:off x="9814560" y="5326251"/>
            <a:ext cx="185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Goal: sort by major </a:t>
            </a:r>
            <a:r>
              <a:rPr lang="en-US" sz="1400" b="1" dirty="0" err="1">
                <a:solidFill>
                  <a:srgbClr val="00B0F0"/>
                </a:solidFill>
              </a:rPr>
              <a:t>asc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Then by Ex2 </a:t>
            </a:r>
            <a:r>
              <a:rPr lang="en-US" sz="1400" b="1" dirty="0">
                <a:solidFill>
                  <a:srgbClr val="00B0F0"/>
                </a:solidFill>
              </a:rPr>
              <a:t>desc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649B5C-143A-4126-B511-91DB19EFA1D7}"/>
              </a:ext>
            </a:extLst>
          </p:cNvPr>
          <p:cNvSpPr txBox="1"/>
          <p:nvPr/>
        </p:nvSpPr>
        <p:spPr>
          <a:xfrm>
            <a:off x="6606978" y="2591150"/>
            <a:ext cx="260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These are column #’s for the sort fields: 0 </a:t>
            </a:r>
            <a:r>
              <a:rPr 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C00000"/>
                </a:solidFill>
              </a:rPr>
              <a:t>name, 3 </a:t>
            </a:r>
            <a:r>
              <a:rPr 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C00000"/>
                </a:solidFill>
              </a:rPr>
              <a:t>Ex2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29B14-4C65-42B5-9906-78968BD05285}"/>
              </a:ext>
            </a:extLst>
          </p:cNvPr>
          <p:cNvCxnSpPr>
            <a:cxnSpLocks/>
          </p:cNvCxnSpPr>
          <p:nvPr/>
        </p:nvCxnSpPr>
        <p:spPr>
          <a:xfrm>
            <a:off x="7884160" y="3091180"/>
            <a:ext cx="0" cy="355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7AED556-4F2F-46E2-909D-BAD33EC9229E}"/>
              </a:ext>
            </a:extLst>
          </p:cNvPr>
          <p:cNvGrpSpPr/>
          <p:nvPr/>
        </p:nvGrpSpPr>
        <p:grpSpPr>
          <a:xfrm>
            <a:off x="9077960" y="101600"/>
            <a:ext cx="3031599" cy="1741190"/>
            <a:chOff x="8712200" y="101600"/>
            <a:chExt cx="3031599" cy="17411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44BE43-ACCD-4BAD-93F1-221B9BC2E258}"/>
                </a:ext>
              </a:extLst>
            </p:cNvPr>
            <p:cNvSpPr txBox="1"/>
            <p:nvPr/>
          </p:nvSpPr>
          <p:spPr>
            <a:xfrm>
              <a:off x="8712200" y="396240"/>
              <a:ext cx="3031599" cy="144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nsolas" panose="020B0609020204030204" pitchFamily="49" charset="0"/>
                </a:rPr>
                <a:t>students</a:t>
              </a:r>
              <a:r>
                <a:rPr lang="en-US" sz="1100" dirty="0">
                  <a:latin typeface="Consolas" panose="020B0609020204030204" pitchFamily="49" charset="0"/>
                </a:rPr>
                <a:t> = [ ['Bob', 'MIS', 87, 100],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['Sue', 'ACC', 88, 82],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['Mac', 'MIS', 94, 89],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['Jen', 'MGT', 77, 93],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['Bob', 'MIS', 85, 94],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['Rob', 'ACC', 77, 88],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['Ann', 'ACC', 84, 99],</a:t>
              </a:r>
            </a:p>
            <a:p>
              <a:r>
                <a:rPr lang="en-US" sz="1100" dirty="0">
                  <a:latin typeface="Consolas" panose="020B0609020204030204" pitchFamily="49" charset="0"/>
                </a:rPr>
                <a:t>             ['Art', 'MGT', 82, 86] 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D5DAD4-EB6A-42BD-B3A1-DDBBDAC870C6}"/>
                </a:ext>
              </a:extLst>
            </p:cNvPr>
            <p:cNvSpPr txBox="1"/>
            <p:nvPr/>
          </p:nvSpPr>
          <p:spPr>
            <a:xfrm>
              <a:off x="9885680" y="101600"/>
              <a:ext cx="1672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>
                      <a:lumMod val="95000"/>
                    </a:schemeClr>
                  </a:solidFill>
                </a:rPr>
                <a:t>0           1          2      3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86C1A1-45FB-41A9-825F-A33630635B86}"/>
              </a:ext>
            </a:extLst>
          </p:cNvPr>
          <p:cNvSpPr txBox="1"/>
          <p:nvPr/>
        </p:nvSpPr>
        <p:spPr>
          <a:xfrm>
            <a:off x="2895600" y="5902960"/>
            <a:ext cx="8352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IMPORTANT</a:t>
            </a:r>
            <a:r>
              <a:rPr lang="en-US" sz="1600" dirty="0">
                <a:solidFill>
                  <a:srgbClr val="C00000"/>
                </a:solidFill>
              </a:rPr>
              <a:t>: Do this backwards – 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sort the </a:t>
            </a:r>
            <a:r>
              <a:rPr lang="en-US" sz="1600" b="1" i="1" dirty="0">
                <a:solidFill>
                  <a:srgbClr val="C00000"/>
                </a:solidFill>
              </a:rPr>
              <a:t>secondary</a:t>
            </a:r>
            <a:r>
              <a:rPr lang="en-US" sz="1600" dirty="0">
                <a:solidFill>
                  <a:srgbClr val="C00000"/>
                </a:solidFill>
              </a:rPr>
              <a:t> sort field, then sort the </a:t>
            </a:r>
            <a:r>
              <a:rPr lang="en-US" sz="1600" b="1" i="1" dirty="0">
                <a:solidFill>
                  <a:srgbClr val="C00000"/>
                </a:solidFill>
              </a:rPr>
              <a:t>primary</a:t>
            </a:r>
            <a:r>
              <a:rPr lang="en-US" sz="1600" dirty="0">
                <a:solidFill>
                  <a:srgbClr val="C00000"/>
                </a:solidFill>
              </a:rPr>
              <a:t> sort field.</a:t>
            </a:r>
          </a:p>
        </p:txBody>
      </p:sp>
    </p:spTree>
    <p:extLst>
      <p:ext uri="{BB962C8B-B14F-4D97-AF65-F5344CB8AC3E}">
        <p14:creationId xmlns:p14="http://schemas.microsoft.com/office/powerpoint/2010/main" val="340263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217A-3F2F-496A-A213-C065247D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2D List – Ascending only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381D6C-8544-46BF-A931-E313D8A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6048-E988-45EF-8595-EF41508E952D}"/>
              </a:ext>
            </a:extLst>
          </p:cNvPr>
          <p:cNvSpPr txBox="1"/>
          <p:nvPr/>
        </p:nvSpPr>
        <p:spPr>
          <a:xfrm>
            <a:off x="1150620" y="4127500"/>
            <a:ext cx="300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Multi-field Sort - Ascending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7CF58-1630-41D4-B98A-0CA7AC3A7B80}"/>
              </a:ext>
            </a:extLst>
          </p:cNvPr>
          <p:cNvSpPr/>
          <p:nvPr/>
        </p:nvSpPr>
        <p:spPr>
          <a:xfrm>
            <a:off x="1372001" y="4497616"/>
            <a:ext cx="64516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sorted_students 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i="1" dirty="0"/>
              <a:t>students</a:t>
            </a:r>
            <a:r>
              <a:rPr lang="en-US" sz="2000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itemgetter(1, 0, 2)</a:t>
            </a:r>
            <a:r>
              <a:rPr lang="en-US" sz="2000" dirty="0"/>
              <a:t>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CD1B6D-6DE0-461D-8199-2477FAF61C0F}"/>
              </a:ext>
            </a:extLst>
          </p:cNvPr>
          <p:cNvGrpSpPr/>
          <p:nvPr/>
        </p:nvGrpSpPr>
        <p:grpSpPr>
          <a:xfrm>
            <a:off x="8906978" y="4433838"/>
            <a:ext cx="2082800" cy="1815882"/>
            <a:chOff x="8703778" y="4802138"/>
            <a:chExt cx="2082800" cy="18158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D02E3A-CA20-42CC-955D-0A67C6858819}"/>
                </a:ext>
              </a:extLst>
            </p:cNvPr>
            <p:cNvSpPr/>
            <p:nvPr/>
          </p:nvSpPr>
          <p:spPr>
            <a:xfrm>
              <a:off x="8876498" y="4802138"/>
              <a:ext cx="1788160" cy="181588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Ann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ACC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84</a:t>
              </a:r>
              <a:r>
                <a:rPr lang="en-US" sz="1400" dirty="0">
                  <a:latin typeface="Consolas" panose="020B0609020204030204" pitchFamily="49" charset="0"/>
                </a:rPr>
                <a:t> 99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Rob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ACC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77</a:t>
              </a:r>
              <a:r>
                <a:rPr lang="en-US" sz="1400" dirty="0">
                  <a:latin typeface="Consolas" panose="020B0609020204030204" pitchFamily="49" charset="0"/>
                </a:rPr>
                <a:t> 88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Sue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ACC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88</a:t>
              </a:r>
              <a:r>
                <a:rPr lang="en-US" sz="1400" dirty="0">
                  <a:latin typeface="Consolas" panose="020B0609020204030204" pitchFamily="49" charset="0"/>
                </a:rPr>
                <a:t> 82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Art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MGT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82</a:t>
              </a:r>
              <a:r>
                <a:rPr lang="en-US" sz="1400" dirty="0">
                  <a:latin typeface="Consolas" panose="020B0609020204030204" pitchFamily="49" charset="0"/>
                </a:rPr>
                <a:t> 86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Jen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MGT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77</a:t>
              </a:r>
              <a:r>
                <a:rPr lang="en-US" sz="1400" dirty="0">
                  <a:latin typeface="Consolas" panose="020B0609020204030204" pitchFamily="49" charset="0"/>
                </a:rPr>
                <a:t> 93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Bob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MIS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85</a:t>
              </a:r>
              <a:r>
                <a:rPr lang="en-US" sz="1400" dirty="0">
                  <a:latin typeface="Consolas" panose="020B0609020204030204" pitchFamily="49" charset="0"/>
                </a:rPr>
                <a:t> 94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Bob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MIS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87</a:t>
              </a:r>
              <a:r>
                <a:rPr lang="en-US" sz="1400" dirty="0">
                  <a:latin typeface="Consolas" panose="020B0609020204030204" pitchFamily="49" charset="0"/>
                </a:rPr>
                <a:t> 100</a:t>
              </a:r>
            </a:p>
            <a:p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Mac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MIS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94</a:t>
              </a:r>
              <a:r>
                <a:rPr lang="en-US" sz="1400" dirty="0">
                  <a:latin typeface="Consolas" panose="020B0609020204030204" pitchFamily="49" charset="0"/>
                </a:rPr>
                <a:t> 89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D39018-E4A1-484F-8A4D-B90AAAF0B99A}"/>
                </a:ext>
              </a:extLst>
            </p:cNvPr>
            <p:cNvSpPr/>
            <p:nvPr/>
          </p:nvSpPr>
          <p:spPr>
            <a:xfrm>
              <a:off x="8703778" y="5941060"/>
              <a:ext cx="2082800" cy="39624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6C93BB-B727-4BCF-A5E5-35A00DE2001F}"/>
              </a:ext>
            </a:extLst>
          </p:cNvPr>
          <p:cNvSpPr/>
          <p:nvPr/>
        </p:nvSpPr>
        <p:spPr>
          <a:xfrm>
            <a:off x="266655" y="1161534"/>
            <a:ext cx="33018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from operator </a:t>
            </a:r>
            <a:r>
              <a:rPr lang="en-US" b="1" dirty="0">
                <a:solidFill>
                  <a:srgbClr val="C00000"/>
                </a:solidFill>
              </a:rPr>
              <a:t>import itemgetter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12365-4058-4FB7-AB24-9DBE521E9EE3}"/>
              </a:ext>
            </a:extLst>
          </p:cNvPr>
          <p:cNvSpPr/>
          <p:nvPr/>
        </p:nvSpPr>
        <p:spPr>
          <a:xfrm>
            <a:off x="182863" y="810379"/>
            <a:ext cx="266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- Requires this IMPORT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847E1E-160E-4F88-9368-0ABCA08D4087}"/>
              </a:ext>
            </a:extLst>
          </p:cNvPr>
          <p:cNvGrpSpPr/>
          <p:nvPr/>
        </p:nvGrpSpPr>
        <p:grpSpPr>
          <a:xfrm>
            <a:off x="10028873" y="88900"/>
            <a:ext cx="2074227" cy="2291459"/>
            <a:chOff x="9685973" y="203200"/>
            <a:chExt cx="2074227" cy="22914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094128-1503-44AF-912C-3A24A17B9025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5996DD-F9FE-4A87-8D71-F6ACE3350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A5A7632-E5B7-45EB-B51B-A7127B0D6990}"/>
              </a:ext>
            </a:extLst>
          </p:cNvPr>
          <p:cNvSpPr/>
          <p:nvPr/>
        </p:nvSpPr>
        <p:spPr>
          <a:xfrm>
            <a:off x="368701" y="2516416"/>
            <a:ext cx="5957102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sorted_students 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i="1" dirty="0"/>
              <a:t>students</a:t>
            </a:r>
            <a:r>
              <a:rPr lang="en-US" sz="2000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itemgetter(0)</a:t>
            </a:r>
            <a:r>
              <a:rPr lang="en-US" sz="20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11393F-19C4-45B3-9A69-4A1B1DA66AC0}"/>
              </a:ext>
            </a:extLst>
          </p:cNvPr>
          <p:cNvSpPr txBox="1"/>
          <p:nvPr/>
        </p:nvSpPr>
        <p:spPr>
          <a:xfrm>
            <a:off x="147320" y="2125980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Single-field Sort - Ascending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38D6DE-4556-4D85-BD02-D62D0388C0F8}"/>
              </a:ext>
            </a:extLst>
          </p:cNvPr>
          <p:cNvSpPr/>
          <p:nvPr/>
        </p:nvSpPr>
        <p:spPr>
          <a:xfrm>
            <a:off x="6664960" y="1484898"/>
            <a:ext cx="17881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Ann</a:t>
            </a:r>
            <a:r>
              <a:rPr lang="en-US" sz="1400" dirty="0">
                <a:latin typeface="Consolas" panose="020B0609020204030204" pitchFamily="49" charset="0"/>
              </a:rPr>
              <a:t> ACC 84 99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Art</a:t>
            </a:r>
            <a:r>
              <a:rPr lang="en-US" sz="1400" dirty="0">
                <a:latin typeface="Consolas" panose="020B0609020204030204" pitchFamily="49" charset="0"/>
              </a:rPr>
              <a:t> MGT 82 86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Bob</a:t>
            </a:r>
            <a:r>
              <a:rPr lang="en-US" sz="1400" dirty="0">
                <a:latin typeface="Consolas" panose="020B0609020204030204" pitchFamily="49" charset="0"/>
              </a:rPr>
              <a:t> MIS 87 100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Bob</a:t>
            </a:r>
            <a:r>
              <a:rPr lang="en-US" sz="1400" dirty="0">
                <a:latin typeface="Consolas" panose="020B0609020204030204" pitchFamily="49" charset="0"/>
              </a:rPr>
              <a:t> MIS 85 94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Jen</a:t>
            </a:r>
            <a:r>
              <a:rPr lang="en-US" sz="1400" dirty="0">
                <a:latin typeface="Consolas" panose="020B0609020204030204" pitchFamily="49" charset="0"/>
              </a:rPr>
              <a:t> MGT 77 93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Mac</a:t>
            </a:r>
            <a:r>
              <a:rPr lang="en-US" sz="1400" dirty="0">
                <a:latin typeface="Consolas" panose="020B0609020204030204" pitchFamily="49" charset="0"/>
              </a:rPr>
              <a:t> MIS 94 89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>
                <a:latin typeface="Consolas" panose="020B0609020204030204" pitchFamily="49" charset="0"/>
              </a:rPr>
              <a:t> ACC 77 88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Sue</a:t>
            </a:r>
            <a:r>
              <a:rPr lang="en-US" sz="1400" dirty="0">
                <a:latin typeface="Consolas" panose="020B0609020204030204" pitchFamily="49" charset="0"/>
              </a:rPr>
              <a:t> ACC 88 82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642C5-875E-4DE6-BC07-3077FAA28E5B}"/>
              </a:ext>
            </a:extLst>
          </p:cNvPr>
          <p:cNvSpPr txBox="1"/>
          <p:nvPr/>
        </p:nvSpPr>
        <p:spPr>
          <a:xfrm>
            <a:off x="5207000" y="1422400"/>
            <a:ext cx="135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This is the column # for the sort field.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098F3F-C03C-40DF-8552-C2BE65553BB2}"/>
              </a:ext>
            </a:extLst>
          </p:cNvPr>
          <p:cNvCxnSpPr>
            <a:cxnSpLocks/>
          </p:cNvCxnSpPr>
          <p:nvPr/>
        </p:nvCxnSpPr>
        <p:spPr>
          <a:xfrm>
            <a:off x="5882640" y="2197100"/>
            <a:ext cx="0" cy="355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1C4D74-AE29-415D-90AC-2D089653EAFC}"/>
              </a:ext>
            </a:extLst>
          </p:cNvPr>
          <p:cNvSpPr txBox="1"/>
          <p:nvPr/>
        </p:nvSpPr>
        <p:spPr>
          <a:xfrm>
            <a:off x="5189220" y="3050540"/>
            <a:ext cx="123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Sort by </a:t>
            </a:r>
            <a:r>
              <a:rPr lang="en-US" sz="1600" b="1" dirty="0">
                <a:solidFill>
                  <a:srgbClr val="C00000"/>
                </a:solidFill>
              </a:rPr>
              <a:t>Name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5985A-BB85-4AD5-9BB6-FE6AD0064E8D}"/>
              </a:ext>
            </a:extLst>
          </p:cNvPr>
          <p:cNvCxnSpPr>
            <a:cxnSpLocks/>
          </p:cNvCxnSpPr>
          <p:nvPr/>
        </p:nvCxnSpPr>
        <p:spPr>
          <a:xfrm flipV="1">
            <a:off x="5786120" y="2877820"/>
            <a:ext cx="114300" cy="2362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7434099-C60A-475B-97EB-6EDBDF18CDCD}"/>
              </a:ext>
            </a:extLst>
          </p:cNvPr>
          <p:cNvSpPr txBox="1"/>
          <p:nvPr/>
        </p:nvSpPr>
        <p:spPr>
          <a:xfrm>
            <a:off x="6414770" y="5272104"/>
            <a:ext cx="1878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by:       </a:t>
            </a:r>
            <a:r>
              <a:rPr lang="en-US" sz="1600" b="1" dirty="0">
                <a:solidFill>
                  <a:srgbClr val="C00000"/>
                </a:solidFill>
              </a:rPr>
              <a:t>Major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Then by:   </a:t>
            </a:r>
            <a:r>
              <a:rPr lang="en-US" sz="1600" b="1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Then by:   </a:t>
            </a:r>
            <a:r>
              <a:rPr lang="en-US" sz="1600" b="1" dirty="0">
                <a:solidFill>
                  <a:srgbClr val="C00000"/>
                </a:solidFill>
              </a:rPr>
              <a:t>Exam1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A56EC4E8-0D68-455C-A5EB-71EED10E25FE}"/>
              </a:ext>
            </a:extLst>
          </p:cNvPr>
          <p:cNvSpPr/>
          <p:nvPr/>
        </p:nvSpPr>
        <p:spPr>
          <a:xfrm rot="5400000">
            <a:off x="6959600" y="4724400"/>
            <a:ext cx="393700" cy="609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217A-3F2F-496A-A213-C065247D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2D List – Descending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61DE2-06E1-4A18-AE36-A2D1035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93BB-B727-4BCF-A5E5-35A00DE2001F}"/>
              </a:ext>
            </a:extLst>
          </p:cNvPr>
          <p:cNvSpPr/>
          <p:nvPr/>
        </p:nvSpPr>
        <p:spPr>
          <a:xfrm>
            <a:off x="266655" y="1161534"/>
            <a:ext cx="33018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from operator </a:t>
            </a:r>
            <a:r>
              <a:rPr lang="en-US" b="1" dirty="0">
                <a:solidFill>
                  <a:srgbClr val="C00000"/>
                </a:solidFill>
              </a:rPr>
              <a:t>import itemgetter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12365-4058-4FB7-AB24-9DBE521E9EE3}"/>
              </a:ext>
            </a:extLst>
          </p:cNvPr>
          <p:cNvSpPr/>
          <p:nvPr/>
        </p:nvSpPr>
        <p:spPr>
          <a:xfrm>
            <a:off x="182863" y="810379"/>
            <a:ext cx="266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- Requires this IMPORT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30F211-138F-4081-8F08-09824AF60DB5}"/>
              </a:ext>
            </a:extLst>
          </p:cNvPr>
          <p:cNvSpPr txBox="1"/>
          <p:nvPr/>
        </p:nvSpPr>
        <p:spPr>
          <a:xfrm>
            <a:off x="1391920" y="4543124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Multi-field Sort - Descending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AA262-DFBB-424E-ADB1-832571EDDB45}"/>
              </a:ext>
            </a:extLst>
          </p:cNvPr>
          <p:cNvSpPr/>
          <p:nvPr/>
        </p:nvSpPr>
        <p:spPr>
          <a:xfrm>
            <a:off x="9677400" y="4687838"/>
            <a:ext cx="17881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Sue</a:t>
            </a:r>
            <a:r>
              <a:rPr lang="en-US" sz="1400" dirty="0">
                <a:latin typeface="Consolas" panose="020B0609020204030204" pitchFamily="49" charset="0"/>
              </a:rPr>
              <a:t> ACC 88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82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>
                <a:latin typeface="Consolas" panose="020B0609020204030204" pitchFamily="49" charset="0"/>
              </a:rPr>
              <a:t> ACC 77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Mac</a:t>
            </a:r>
            <a:r>
              <a:rPr lang="en-US" sz="1400" dirty="0">
                <a:latin typeface="Consolas" panose="020B0609020204030204" pitchFamily="49" charset="0"/>
              </a:rPr>
              <a:t> MIS 94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89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Jen</a:t>
            </a:r>
            <a:r>
              <a:rPr lang="en-US" sz="1400" dirty="0">
                <a:latin typeface="Consolas" panose="020B0609020204030204" pitchFamily="49" charset="0"/>
              </a:rPr>
              <a:t> MGT 77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93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Bob</a:t>
            </a:r>
            <a:r>
              <a:rPr lang="en-US" sz="1400" dirty="0">
                <a:latin typeface="Consolas" panose="020B0609020204030204" pitchFamily="49" charset="0"/>
              </a:rPr>
              <a:t> MIS 87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Bob</a:t>
            </a:r>
            <a:r>
              <a:rPr lang="en-US" sz="1400" dirty="0">
                <a:latin typeface="Consolas" panose="020B0609020204030204" pitchFamily="49" charset="0"/>
              </a:rPr>
              <a:t> MIS 85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Art</a:t>
            </a:r>
            <a:r>
              <a:rPr lang="en-US" sz="1400" dirty="0">
                <a:latin typeface="Consolas" panose="020B0609020204030204" pitchFamily="49" charset="0"/>
              </a:rPr>
              <a:t> MGT 82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Ann</a:t>
            </a:r>
            <a:r>
              <a:rPr lang="en-US" sz="1400" dirty="0">
                <a:latin typeface="Consolas" panose="020B0609020204030204" pitchFamily="49" charset="0"/>
              </a:rPr>
              <a:t> ACC 84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80252-D0AF-400C-AF6D-49EF56C061D6}"/>
              </a:ext>
            </a:extLst>
          </p:cNvPr>
          <p:cNvSpPr/>
          <p:nvPr/>
        </p:nvSpPr>
        <p:spPr>
          <a:xfrm>
            <a:off x="1574800" y="4933560"/>
            <a:ext cx="75438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sorted_students 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i="1" dirty="0"/>
              <a:t>students</a:t>
            </a:r>
            <a:r>
              <a:rPr lang="en-US" sz="2000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itemgetter(0,3)</a:t>
            </a:r>
            <a:r>
              <a:rPr lang="en-US" sz="2000" dirty="0">
                <a:highlight>
                  <a:srgbClr val="EFE5F7"/>
                </a:highlight>
              </a:rPr>
              <a:t>, </a:t>
            </a:r>
            <a:r>
              <a:rPr lang="en-US" sz="2000" b="1" dirty="0">
                <a:highlight>
                  <a:srgbClr val="EFE5F7"/>
                </a:highlight>
              </a:rPr>
              <a:t>reverse=True</a:t>
            </a:r>
            <a:r>
              <a:rPr lang="en-US" sz="2000" dirty="0"/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FB0F1B-61EF-4651-A6C6-FD58DFF77285}"/>
              </a:ext>
            </a:extLst>
          </p:cNvPr>
          <p:cNvSpPr/>
          <p:nvPr/>
        </p:nvSpPr>
        <p:spPr>
          <a:xfrm>
            <a:off x="9514840" y="5610860"/>
            <a:ext cx="2082800" cy="39624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D2AA99-8101-4D44-9B75-2C4A889F3BD7}"/>
              </a:ext>
            </a:extLst>
          </p:cNvPr>
          <p:cNvSpPr txBox="1"/>
          <p:nvPr/>
        </p:nvSpPr>
        <p:spPr>
          <a:xfrm>
            <a:off x="7719060" y="5498164"/>
            <a:ext cx="123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Both fields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Descending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0603DB-7C42-4EB3-97AE-C1CAA865B1A7}"/>
              </a:ext>
            </a:extLst>
          </p:cNvPr>
          <p:cNvGrpSpPr/>
          <p:nvPr/>
        </p:nvGrpSpPr>
        <p:grpSpPr>
          <a:xfrm>
            <a:off x="10028873" y="88900"/>
            <a:ext cx="2074227" cy="2291459"/>
            <a:chOff x="9685973" y="203200"/>
            <a:chExt cx="2074227" cy="22914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1A579-6F18-4CA6-A61C-86B65F496EAD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BADE643-B809-4A35-B737-68DACD066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22DDE-5347-4C25-9789-E217148FF593}"/>
              </a:ext>
            </a:extLst>
          </p:cNvPr>
          <p:cNvSpPr/>
          <p:nvPr/>
        </p:nvSpPr>
        <p:spPr>
          <a:xfrm>
            <a:off x="383807" y="2521496"/>
            <a:ext cx="740664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sorted_students 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i="1" dirty="0"/>
              <a:t>students</a:t>
            </a:r>
            <a:r>
              <a:rPr lang="en-US" sz="2000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itemgetter(3)</a:t>
            </a:r>
            <a:r>
              <a:rPr lang="en-US" sz="2000" dirty="0">
                <a:highlight>
                  <a:srgbClr val="EFE5F7"/>
                </a:highlight>
              </a:rPr>
              <a:t>, </a:t>
            </a:r>
            <a:r>
              <a:rPr lang="en-US" sz="2000" b="1" dirty="0">
                <a:highlight>
                  <a:srgbClr val="EFE5F7"/>
                </a:highlight>
              </a:rPr>
              <a:t>reverse=True</a:t>
            </a:r>
            <a:r>
              <a:rPr lang="en-US" sz="2000" dirty="0">
                <a:highlight>
                  <a:srgbClr val="EFE5F7"/>
                </a:highlight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F9725D-3F5F-44AD-87BE-889C6A8076AE}"/>
              </a:ext>
            </a:extLst>
          </p:cNvPr>
          <p:cNvSpPr txBox="1"/>
          <p:nvPr/>
        </p:nvSpPr>
        <p:spPr>
          <a:xfrm>
            <a:off x="114300" y="213106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Single-field Sort – Descending</a:t>
            </a:r>
            <a:endParaRPr lang="en-US" sz="2000" i="1" dirty="0">
              <a:highlight>
                <a:srgbClr val="EFE5F7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C64C33-E42A-4B00-A81A-2DAD5A36BF74}"/>
              </a:ext>
            </a:extLst>
          </p:cNvPr>
          <p:cNvSpPr/>
          <p:nvPr/>
        </p:nvSpPr>
        <p:spPr>
          <a:xfrm>
            <a:off x="8001000" y="2071638"/>
            <a:ext cx="17881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 MIS 87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Ann ACC 84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MIS 85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 MGT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Mac MIS 94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Rob ACC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Art MGT 82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 ACC 88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2A59F0-2409-4EF6-922D-E00F59B003B9}"/>
              </a:ext>
            </a:extLst>
          </p:cNvPr>
          <p:cNvSpPr txBox="1"/>
          <p:nvPr/>
        </p:nvSpPr>
        <p:spPr>
          <a:xfrm>
            <a:off x="6118860" y="3025140"/>
            <a:ext cx="123698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Descending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B7EF35-5AF8-40E2-AEFB-9208CFFF1D17}"/>
              </a:ext>
            </a:extLst>
          </p:cNvPr>
          <p:cNvCxnSpPr>
            <a:cxnSpLocks/>
          </p:cNvCxnSpPr>
          <p:nvPr/>
        </p:nvCxnSpPr>
        <p:spPr>
          <a:xfrm flipV="1">
            <a:off x="6715760" y="2852420"/>
            <a:ext cx="114300" cy="2362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A80D9F-8A86-49DC-9B37-A74478B18AF0}"/>
              </a:ext>
            </a:extLst>
          </p:cNvPr>
          <p:cNvCxnSpPr>
            <a:cxnSpLocks/>
          </p:cNvCxnSpPr>
          <p:nvPr/>
        </p:nvCxnSpPr>
        <p:spPr>
          <a:xfrm flipV="1">
            <a:off x="8244840" y="5333064"/>
            <a:ext cx="114300" cy="2362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4DF9C6B-CE24-4555-8E31-DFD83B454AA9}"/>
              </a:ext>
            </a:extLst>
          </p:cNvPr>
          <p:cNvSpPr txBox="1"/>
          <p:nvPr/>
        </p:nvSpPr>
        <p:spPr>
          <a:xfrm>
            <a:off x="4757420" y="3025140"/>
            <a:ext cx="123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Column 3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is </a:t>
            </a:r>
            <a:r>
              <a:rPr lang="en-US" sz="1600" b="1" dirty="0">
                <a:solidFill>
                  <a:srgbClr val="C00000"/>
                </a:solidFill>
              </a:rPr>
              <a:t>Exam2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36D9D5-6EDE-4369-90F2-8BD3889CFAC7}"/>
              </a:ext>
            </a:extLst>
          </p:cNvPr>
          <p:cNvCxnSpPr>
            <a:cxnSpLocks/>
          </p:cNvCxnSpPr>
          <p:nvPr/>
        </p:nvCxnSpPr>
        <p:spPr>
          <a:xfrm flipV="1">
            <a:off x="5354320" y="2852420"/>
            <a:ext cx="114300" cy="2362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E95444-731B-4EC6-A367-F4C75272535D}"/>
              </a:ext>
            </a:extLst>
          </p:cNvPr>
          <p:cNvSpPr txBox="1"/>
          <p:nvPr/>
        </p:nvSpPr>
        <p:spPr>
          <a:xfrm>
            <a:off x="5588000" y="5526104"/>
            <a:ext cx="208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by:  </a:t>
            </a:r>
            <a:r>
              <a:rPr lang="en-US" sz="1600" b="1" dirty="0">
                <a:solidFill>
                  <a:srgbClr val="C00000"/>
                </a:solidFill>
              </a:rPr>
              <a:t>Name Desc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Then by:  </a:t>
            </a:r>
            <a:r>
              <a:rPr lang="en-US" sz="1600" b="1" dirty="0">
                <a:solidFill>
                  <a:srgbClr val="C00000"/>
                </a:solidFill>
              </a:rPr>
              <a:t>Exam2 Desc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E29E7-7321-4090-B7E1-41945673FC4F}"/>
              </a:ext>
            </a:extLst>
          </p:cNvPr>
          <p:cNvCxnSpPr>
            <a:cxnSpLocks/>
          </p:cNvCxnSpPr>
          <p:nvPr/>
        </p:nvCxnSpPr>
        <p:spPr>
          <a:xfrm flipV="1">
            <a:off x="7052310" y="5333064"/>
            <a:ext cx="114300" cy="2362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1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DA19853-014F-498C-88E5-1F9A4006405D}"/>
              </a:ext>
            </a:extLst>
          </p:cNvPr>
          <p:cNvSpPr/>
          <p:nvPr/>
        </p:nvSpPr>
        <p:spPr>
          <a:xfrm>
            <a:off x="398780" y="3928656"/>
            <a:ext cx="50292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</a:p>
          <a:p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B217A-3F2F-496A-A213-C065247D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2D List – Mixing </a:t>
            </a:r>
            <a:r>
              <a:rPr lang="en-US" dirty="0" err="1"/>
              <a:t>Asc</a:t>
            </a:r>
            <a:r>
              <a:rPr lang="en-US" dirty="0"/>
              <a:t> &amp; Desc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C49AC-56BD-430B-B8EB-8A2CA9854702}"/>
              </a:ext>
            </a:extLst>
          </p:cNvPr>
          <p:cNvSpPr/>
          <p:nvPr/>
        </p:nvSpPr>
        <p:spPr>
          <a:xfrm>
            <a:off x="754380" y="3928656"/>
            <a:ext cx="7889508" cy="10156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0070C0"/>
                </a:solidFill>
                <a:highlight>
                  <a:srgbClr val="FFF2CC"/>
                </a:highlight>
              </a:rPr>
              <a:t>sorted_students</a:t>
            </a:r>
            <a:r>
              <a:rPr lang="en-US" sz="2000" b="1" i="1" dirty="0">
                <a:solidFill>
                  <a:srgbClr val="0070C0"/>
                </a:solidFill>
                <a:highlight>
                  <a:srgbClr val="FFF2CC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i="1" dirty="0"/>
              <a:t>students</a:t>
            </a:r>
            <a:r>
              <a:rPr lang="en-US" sz="2000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itemgetter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(3)</a:t>
            </a:r>
            <a:r>
              <a:rPr lang="en-US" sz="2000" dirty="0">
                <a:highlight>
                  <a:srgbClr val="EFE5F7"/>
                </a:highlight>
              </a:rPr>
              <a:t>, </a:t>
            </a:r>
            <a:r>
              <a:rPr lang="en-US" sz="2000" b="1" dirty="0">
                <a:highlight>
                  <a:srgbClr val="EFE5F7"/>
                </a:highlight>
              </a:rPr>
              <a:t>reverse=True</a:t>
            </a:r>
            <a:r>
              <a:rPr lang="en-US" sz="2000" dirty="0">
                <a:highlight>
                  <a:srgbClr val="EFE5F7"/>
                </a:highlight>
              </a:rPr>
              <a:t>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err="1"/>
              <a:t>sorted_students</a:t>
            </a:r>
            <a:r>
              <a:rPr lang="en-US" sz="2000" dirty="0"/>
              <a:t> = </a:t>
            </a:r>
            <a:r>
              <a:rPr lang="en-US" sz="2000" b="1" dirty="0"/>
              <a:t>sorted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  <a:highlight>
                  <a:srgbClr val="FFF2CC"/>
                </a:highlight>
              </a:rPr>
              <a:t>sorted_students</a:t>
            </a:r>
            <a:r>
              <a:rPr lang="en-US" sz="2000" b="1" dirty="0"/>
              <a:t>, </a:t>
            </a:r>
            <a:r>
              <a:rPr lang="en-US" sz="2000" b="1" dirty="0">
                <a:highlight>
                  <a:srgbClr val="EFE5F7"/>
                </a:highlight>
              </a:rPr>
              <a:t>key</a:t>
            </a:r>
            <a:r>
              <a:rPr lang="en-US" sz="2000" dirty="0">
                <a:highlight>
                  <a:srgbClr val="EFE5F7"/>
                </a:highlight>
              </a:rPr>
              <a:t>=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itemgetter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(1))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93BB-B727-4BCF-A5E5-35A00DE2001F}"/>
              </a:ext>
            </a:extLst>
          </p:cNvPr>
          <p:cNvSpPr/>
          <p:nvPr/>
        </p:nvSpPr>
        <p:spPr>
          <a:xfrm>
            <a:off x="266655" y="1161534"/>
            <a:ext cx="33018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from operator </a:t>
            </a:r>
            <a:r>
              <a:rPr lang="en-US" b="1" dirty="0">
                <a:solidFill>
                  <a:srgbClr val="C00000"/>
                </a:solidFill>
              </a:rPr>
              <a:t>import itemgetter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12365-4058-4FB7-AB24-9DBE521E9EE3}"/>
              </a:ext>
            </a:extLst>
          </p:cNvPr>
          <p:cNvSpPr/>
          <p:nvPr/>
        </p:nvSpPr>
        <p:spPr>
          <a:xfrm>
            <a:off x="182863" y="810379"/>
            <a:ext cx="266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- Requires this IMPORT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8071C-CA85-4EF2-85DE-E339B77E0FA9}"/>
              </a:ext>
            </a:extLst>
          </p:cNvPr>
          <p:cNvSpPr txBox="1"/>
          <p:nvPr/>
        </p:nvSpPr>
        <p:spPr>
          <a:xfrm>
            <a:off x="5267113" y="2368294"/>
            <a:ext cx="4922520" cy="1077218"/>
          </a:xfrm>
          <a:custGeom>
            <a:avLst/>
            <a:gdLst>
              <a:gd name="connsiteX0" fmla="*/ 0 w 4922520"/>
              <a:gd name="connsiteY0" fmla="*/ 0 h 1077218"/>
              <a:gd name="connsiteX1" fmla="*/ 448496 w 4922520"/>
              <a:gd name="connsiteY1" fmla="*/ 0 h 1077218"/>
              <a:gd name="connsiteX2" fmla="*/ 1093893 w 4922520"/>
              <a:gd name="connsiteY2" fmla="*/ 0 h 1077218"/>
              <a:gd name="connsiteX3" fmla="*/ 1690065 w 4922520"/>
              <a:gd name="connsiteY3" fmla="*/ 0 h 1077218"/>
              <a:gd name="connsiteX4" fmla="*/ 2089336 w 4922520"/>
              <a:gd name="connsiteY4" fmla="*/ 0 h 1077218"/>
              <a:gd name="connsiteX5" fmla="*/ 2685508 w 4922520"/>
              <a:gd name="connsiteY5" fmla="*/ 0 h 1077218"/>
              <a:gd name="connsiteX6" fmla="*/ 3232455 w 4922520"/>
              <a:gd name="connsiteY6" fmla="*/ 0 h 1077218"/>
              <a:gd name="connsiteX7" fmla="*/ 3779401 w 4922520"/>
              <a:gd name="connsiteY7" fmla="*/ 0 h 1077218"/>
              <a:gd name="connsiteX8" fmla="*/ 4375573 w 4922520"/>
              <a:gd name="connsiteY8" fmla="*/ 0 h 1077218"/>
              <a:gd name="connsiteX9" fmla="*/ 4922520 w 4922520"/>
              <a:gd name="connsiteY9" fmla="*/ 0 h 1077218"/>
              <a:gd name="connsiteX10" fmla="*/ 4922520 w 4922520"/>
              <a:gd name="connsiteY10" fmla="*/ 517065 h 1077218"/>
              <a:gd name="connsiteX11" fmla="*/ 4922520 w 4922520"/>
              <a:gd name="connsiteY11" fmla="*/ 1077218 h 1077218"/>
              <a:gd name="connsiteX12" fmla="*/ 4523249 w 4922520"/>
              <a:gd name="connsiteY12" fmla="*/ 1077218 h 1077218"/>
              <a:gd name="connsiteX13" fmla="*/ 4025527 w 4922520"/>
              <a:gd name="connsiteY13" fmla="*/ 1077218 h 1077218"/>
              <a:gd name="connsiteX14" fmla="*/ 3577031 w 4922520"/>
              <a:gd name="connsiteY14" fmla="*/ 1077218 h 1077218"/>
              <a:gd name="connsiteX15" fmla="*/ 3079310 w 4922520"/>
              <a:gd name="connsiteY15" fmla="*/ 1077218 h 1077218"/>
              <a:gd name="connsiteX16" fmla="*/ 2532363 w 4922520"/>
              <a:gd name="connsiteY16" fmla="*/ 1077218 h 1077218"/>
              <a:gd name="connsiteX17" fmla="*/ 2133092 w 4922520"/>
              <a:gd name="connsiteY17" fmla="*/ 1077218 h 1077218"/>
              <a:gd name="connsiteX18" fmla="*/ 1733821 w 4922520"/>
              <a:gd name="connsiteY18" fmla="*/ 1077218 h 1077218"/>
              <a:gd name="connsiteX19" fmla="*/ 1285325 w 4922520"/>
              <a:gd name="connsiteY19" fmla="*/ 1077218 h 1077218"/>
              <a:gd name="connsiteX20" fmla="*/ 738378 w 4922520"/>
              <a:gd name="connsiteY20" fmla="*/ 1077218 h 1077218"/>
              <a:gd name="connsiteX21" fmla="*/ 0 w 4922520"/>
              <a:gd name="connsiteY21" fmla="*/ 1077218 h 1077218"/>
              <a:gd name="connsiteX22" fmla="*/ 0 w 4922520"/>
              <a:gd name="connsiteY22" fmla="*/ 538609 h 1077218"/>
              <a:gd name="connsiteX23" fmla="*/ 0 w 4922520"/>
              <a:gd name="connsiteY23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22520" h="1077218" extrusionOk="0">
                <a:moveTo>
                  <a:pt x="0" y="0"/>
                </a:moveTo>
                <a:cubicBezTo>
                  <a:pt x="126248" y="-12613"/>
                  <a:pt x="321243" y="29844"/>
                  <a:pt x="448496" y="0"/>
                </a:cubicBezTo>
                <a:cubicBezTo>
                  <a:pt x="575749" y="-29844"/>
                  <a:pt x="888291" y="57418"/>
                  <a:pt x="1093893" y="0"/>
                </a:cubicBezTo>
                <a:cubicBezTo>
                  <a:pt x="1299495" y="-57418"/>
                  <a:pt x="1406890" y="7918"/>
                  <a:pt x="1690065" y="0"/>
                </a:cubicBezTo>
                <a:cubicBezTo>
                  <a:pt x="1973240" y="-7918"/>
                  <a:pt x="1973164" y="42581"/>
                  <a:pt x="2089336" y="0"/>
                </a:cubicBezTo>
                <a:cubicBezTo>
                  <a:pt x="2205508" y="-42581"/>
                  <a:pt x="2551325" y="68597"/>
                  <a:pt x="2685508" y="0"/>
                </a:cubicBezTo>
                <a:cubicBezTo>
                  <a:pt x="2819691" y="-68597"/>
                  <a:pt x="3053980" y="58024"/>
                  <a:pt x="3232455" y="0"/>
                </a:cubicBezTo>
                <a:cubicBezTo>
                  <a:pt x="3410930" y="-58024"/>
                  <a:pt x="3649796" y="62401"/>
                  <a:pt x="3779401" y="0"/>
                </a:cubicBezTo>
                <a:cubicBezTo>
                  <a:pt x="3909006" y="-62401"/>
                  <a:pt x="4196021" y="24299"/>
                  <a:pt x="4375573" y="0"/>
                </a:cubicBezTo>
                <a:cubicBezTo>
                  <a:pt x="4555125" y="-24299"/>
                  <a:pt x="4794431" y="17514"/>
                  <a:pt x="4922520" y="0"/>
                </a:cubicBezTo>
                <a:cubicBezTo>
                  <a:pt x="4935211" y="171479"/>
                  <a:pt x="4900229" y="356796"/>
                  <a:pt x="4922520" y="517065"/>
                </a:cubicBezTo>
                <a:cubicBezTo>
                  <a:pt x="4944811" y="677334"/>
                  <a:pt x="4895872" y="882464"/>
                  <a:pt x="4922520" y="1077218"/>
                </a:cubicBezTo>
                <a:cubicBezTo>
                  <a:pt x="4756591" y="1122828"/>
                  <a:pt x="4607063" y="1030560"/>
                  <a:pt x="4523249" y="1077218"/>
                </a:cubicBezTo>
                <a:cubicBezTo>
                  <a:pt x="4439435" y="1123876"/>
                  <a:pt x="4244049" y="1057131"/>
                  <a:pt x="4025527" y="1077218"/>
                </a:cubicBezTo>
                <a:cubicBezTo>
                  <a:pt x="3807005" y="1097305"/>
                  <a:pt x="3690006" y="1053209"/>
                  <a:pt x="3577031" y="1077218"/>
                </a:cubicBezTo>
                <a:cubicBezTo>
                  <a:pt x="3464056" y="1101227"/>
                  <a:pt x="3183700" y="1032472"/>
                  <a:pt x="3079310" y="1077218"/>
                </a:cubicBezTo>
                <a:cubicBezTo>
                  <a:pt x="2974920" y="1121964"/>
                  <a:pt x="2779372" y="1042203"/>
                  <a:pt x="2532363" y="1077218"/>
                </a:cubicBezTo>
                <a:cubicBezTo>
                  <a:pt x="2285354" y="1112233"/>
                  <a:pt x="2320076" y="1030426"/>
                  <a:pt x="2133092" y="1077218"/>
                </a:cubicBezTo>
                <a:cubicBezTo>
                  <a:pt x="1946108" y="1124010"/>
                  <a:pt x="1893979" y="1052681"/>
                  <a:pt x="1733821" y="1077218"/>
                </a:cubicBezTo>
                <a:cubicBezTo>
                  <a:pt x="1573663" y="1101755"/>
                  <a:pt x="1430959" y="1029739"/>
                  <a:pt x="1285325" y="1077218"/>
                </a:cubicBezTo>
                <a:cubicBezTo>
                  <a:pt x="1139691" y="1124697"/>
                  <a:pt x="879120" y="1065401"/>
                  <a:pt x="738378" y="1077218"/>
                </a:cubicBezTo>
                <a:cubicBezTo>
                  <a:pt x="597636" y="1089035"/>
                  <a:pt x="319372" y="1016811"/>
                  <a:pt x="0" y="1077218"/>
                </a:cubicBezTo>
                <a:cubicBezTo>
                  <a:pt x="-64521" y="880291"/>
                  <a:pt x="63914" y="747840"/>
                  <a:pt x="0" y="538609"/>
                </a:cubicBezTo>
                <a:cubicBezTo>
                  <a:pt x="-63914" y="329378"/>
                  <a:pt x="20842" y="13722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6898205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When mixing </a:t>
            </a:r>
            <a:r>
              <a:rPr lang="en-US" sz="1600" dirty="0" err="1">
                <a:solidFill>
                  <a:srgbClr val="C00000"/>
                </a:solidFill>
              </a:rPr>
              <a:t>Asc</a:t>
            </a:r>
            <a:r>
              <a:rPr lang="en-US" sz="1600" dirty="0">
                <a:solidFill>
                  <a:srgbClr val="C00000"/>
                </a:solidFill>
              </a:rPr>
              <a:t> &amp; Desc, write separate </a:t>
            </a:r>
            <a:r>
              <a:rPr lang="en-US" sz="1600" b="1" dirty="0">
                <a:solidFill>
                  <a:srgbClr val="C00000"/>
                </a:solidFill>
              </a:rPr>
              <a:t>sorted()</a:t>
            </a:r>
            <a:r>
              <a:rPr lang="en-US" sz="1600" dirty="0">
                <a:solidFill>
                  <a:srgbClr val="C00000"/>
                </a:solidFill>
              </a:rPr>
              <a:t> functions written in </a:t>
            </a:r>
            <a:r>
              <a:rPr lang="en-US" sz="1600" b="1" dirty="0">
                <a:solidFill>
                  <a:srgbClr val="C00000"/>
                </a:solidFill>
              </a:rPr>
              <a:t>reverse order: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First, sort the </a:t>
            </a:r>
            <a:r>
              <a:rPr lang="en-US" sz="1600" i="1" dirty="0">
                <a:solidFill>
                  <a:srgbClr val="C00000"/>
                </a:solidFill>
              </a:rPr>
              <a:t>secondary</a:t>
            </a:r>
            <a:r>
              <a:rPr lang="en-US" sz="1600" dirty="0">
                <a:solidFill>
                  <a:srgbClr val="C00000"/>
                </a:solidFill>
              </a:rPr>
              <a:t> sort field – Exam2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Second, sort the </a:t>
            </a:r>
            <a:r>
              <a:rPr lang="en-US" sz="1600" i="1" dirty="0">
                <a:solidFill>
                  <a:srgbClr val="C00000"/>
                </a:solidFill>
              </a:rPr>
              <a:t>primary</a:t>
            </a:r>
            <a:r>
              <a:rPr lang="en-US" sz="1600" dirty="0">
                <a:solidFill>
                  <a:srgbClr val="C00000"/>
                </a:solidFill>
              </a:rPr>
              <a:t> sort field - Major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92C60-323D-4872-A0A2-C1652DC1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87D78-EE5D-4037-94B3-341B3BBF5B49}"/>
              </a:ext>
            </a:extLst>
          </p:cNvPr>
          <p:cNvGrpSpPr/>
          <p:nvPr/>
        </p:nvGrpSpPr>
        <p:grpSpPr>
          <a:xfrm>
            <a:off x="10028873" y="88900"/>
            <a:ext cx="2074227" cy="2291459"/>
            <a:chOff x="9685973" y="203200"/>
            <a:chExt cx="2074227" cy="22914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157BC7-D207-4549-9168-3421335394C7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A36128-ECF0-4918-890B-C3C484F31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A69B6B-1052-44D3-9E65-036DCEB63838}"/>
              </a:ext>
            </a:extLst>
          </p:cNvPr>
          <p:cNvSpPr txBox="1"/>
          <p:nvPr/>
        </p:nvSpPr>
        <p:spPr>
          <a:xfrm>
            <a:off x="388620" y="1826260"/>
            <a:ext cx="508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Multi-field Sort – Both Ascending &amp; Descending</a:t>
            </a:r>
            <a:endParaRPr lang="en-US" sz="2000" i="1" dirty="0">
              <a:highlight>
                <a:srgbClr val="EFE5F7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94BD9-D9E7-4E96-B095-1A3C9559FA36}"/>
              </a:ext>
            </a:extLst>
          </p:cNvPr>
          <p:cNvGrpSpPr/>
          <p:nvPr/>
        </p:nvGrpSpPr>
        <p:grpSpPr>
          <a:xfrm>
            <a:off x="8128000" y="4002104"/>
            <a:ext cx="1993900" cy="338554"/>
            <a:chOff x="8356600" y="4179904"/>
            <a:chExt cx="1993900" cy="338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6DB5CA-1C27-45BC-9735-B3DB29B6EE88}"/>
                </a:ext>
              </a:extLst>
            </p:cNvPr>
            <p:cNvSpPr txBox="1"/>
            <p:nvPr/>
          </p:nvSpPr>
          <p:spPr>
            <a:xfrm>
              <a:off x="8954770" y="4179904"/>
              <a:ext cx="1395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Exam2 Desc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919283-2ADE-4BF2-A68E-DAA0E36F6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600" y="4349181"/>
              <a:ext cx="6096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A87149E-364C-4CCE-B4C7-A684BB21A87B}"/>
              </a:ext>
            </a:extLst>
          </p:cNvPr>
          <p:cNvSpPr txBox="1"/>
          <p:nvPr/>
        </p:nvSpPr>
        <p:spPr>
          <a:xfrm>
            <a:off x="1034203" y="2399072"/>
            <a:ext cx="3453130" cy="1015663"/>
          </a:xfrm>
          <a:custGeom>
            <a:avLst/>
            <a:gdLst>
              <a:gd name="connsiteX0" fmla="*/ 0 w 3453130"/>
              <a:gd name="connsiteY0" fmla="*/ 0 h 1015663"/>
              <a:gd name="connsiteX1" fmla="*/ 506459 w 3453130"/>
              <a:gd name="connsiteY1" fmla="*/ 0 h 1015663"/>
              <a:gd name="connsiteX2" fmla="*/ 1012918 w 3453130"/>
              <a:gd name="connsiteY2" fmla="*/ 0 h 1015663"/>
              <a:gd name="connsiteX3" fmla="*/ 1588440 w 3453130"/>
              <a:gd name="connsiteY3" fmla="*/ 0 h 1015663"/>
              <a:gd name="connsiteX4" fmla="*/ 2060368 w 3453130"/>
              <a:gd name="connsiteY4" fmla="*/ 0 h 1015663"/>
              <a:gd name="connsiteX5" fmla="*/ 2601358 w 3453130"/>
              <a:gd name="connsiteY5" fmla="*/ 0 h 1015663"/>
              <a:gd name="connsiteX6" fmla="*/ 3453130 w 3453130"/>
              <a:gd name="connsiteY6" fmla="*/ 0 h 1015663"/>
              <a:gd name="connsiteX7" fmla="*/ 3453130 w 3453130"/>
              <a:gd name="connsiteY7" fmla="*/ 528145 h 1015663"/>
              <a:gd name="connsiteX8" fmla="*/ 3453130 w 3453130"/>
              <a:gd name="connsiteY8" fmla="*/ 1015663 h 1015663"/>
              <a:gd name="connsiteX9" fmla="*/ 2912140 w 3453130"/>
              <a:gd name="connsiteY9" fmla="*/ 1015663 h 1015663"/>
              <a:gd name="connsiteX10" fmla="*/ 2440212 w 3453130"/>
              <a:gd name="connsiteY10" fmla="*/ 1015663 h 1015663"/>
              <a:gd name="connsiteX11" fmla="*/ 1864690 w 3453130"/>
              <a:gd name="connsiteY11" fmla="*/ 1015663 h 1015663"/>
              <a:gd name="connsiteX12" fmla="*/ 1323700 w 3453130"/>
              <a:gd name="connsiteY12" fmla="*/ 1015663 h 1015663"/>
              <a:gd name="connsiteX13" fmla="*/ 782709 w 3453130"/>
              <a:gd name="connsiteY13" fmla="*/ 1015663 h 1015663"/>
              <a:gd name="connsiteX14" fmla="*/ 0 w 3453130"/>
              <a:gd name="connsiteY14" fmla="*/ 1015663 h 1015663"/>
              <a:gd name="connsiteX15" fmla="*/ 0 w 3453130"/>
              <a:gd name="connsiteY15" fmla="*/ 507832 h 1015663"/>
              <a:gd name="connsiteX16" fmla="*/ 0 w 3453130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3130" h="1015663" extrusionOk="0">
                <a:moveTo>
                  <a:pt x="0" y="0"/>
                </a:moveTo>
                <a:cubicBezTo>
                  <a:pt x="123123" y="-41546"/>
                  <a:pt x="399745" y="26549"/>
                  <a:pt x="506459" y="0"/>
                </a:cubicBezTo>
                <a:cubicBezTo>
                  <a:pt x="613173" y="-26549"/>
                  <a:pt x="891447" y="53480"/>
                  <a:pt x="1012918" y="0"/>
                </a:cubicBezTo>
                <a:cubicBezTo>
                  <a:pt x="1134389" y="-53480"/>
                  <a:pt x="1375417" y="25712"/>
                  <a:pt x="1588440" y="0"/>
                </a:cubicBezTo>
                <a:cubicBezTo>
                  <a:pt x="1801463" y="-25712"/>
                  <a:pt x="1941995" y="38422"/>
                  <a:pt x="2060368" y="0"/>
                </a:cubicBezTo>
                <a:cubicBezTo>
                  <a:pt x="2178741" y="-38422"/>
                  <a:pt x="2472934" y="38091"/>
                  <a:pt x="2601358" y="0"/>
                </a:cubicBezTo>
                <a:cubicBezTo>
                  <a:pt x="2729782" y="-38091"/>
                  <a:pt x="3269700" y="12562"/>
                  <a:pt x="3453130" y="0"/>
                </a:cubicBezTo>
                <a:cubicBezTo>
                  <a:pt x="3482048" y="252143"/>
                  <a:pt x="3429256" y="297353"/>
                  <a:pt x="3453130" y="528145"/>
                </a:cubicBezTo>
                <a:cubicBezTo>
                  <a:pt x="3477004" y="758938"/>
                  <a:pt x="3450391" y="912538"/>
                  <a:pt x="3453130" y="1015663"/>
                </a:cubicBezTo>
                <a:cubicBezTo>
                  <a:pt x="3315002" y="1070783"/>
                  <a:pt x="3023263" y="994034"/>
                  <a:pt x="2912140" y="1015663"/>
                </a:cubicBezTo>
                <a:cubicBezTo>
                  <a:pt x="2801017" y="1037292"/>
                  <a:pt x="2658353" y="967676"/>
                  <a:pt x="2440212" y="1015663"/>
                </a:cubicBezTo>
                <a:cubicBezTo>
                  <a:pt x="2222071" y="1063650"/>
                  <a:pt x="2136789" y="985750"/>
                  <a:pt x="1864690" y="1015663"/>
                </a:cubicBezTo>
                <a:cubicBezTo>
                  <a:pt x="1592591" y="1045576"/>
                  <a:pt x="1476967" y="1007510"/>
                  <a:pt x="1323700" y="1015663"/>
                </a:cubicBezTo>
                <a:cubicBezTo>
                  <a:pt x="1170433" y="1023816"/>
                  <a:pt x="908848" y="968829"/>
                  <a:pt x="782709" y="1015663"/>
                </a:cubicBezTo>
                <a:cubicBezTo>
                  <a:pt x="656570" y="1062497"/>
                  <a:pt x="369599" y="940811"/>
                  <a:pt x="0" y="1015663"/>
                </a:cubicBezTo>
                <a:cubicBezTo>
                  <a:pt x="-25849" y="823065"/>
                  <a:pt x="29563" y="732840"/>
                  <a:pt x="0" y="507832"/>
                </a:cubicBezTo>
                <a:cubicBezTo>
                  <a:pt x="-29563" y="282824"/>
                  <a:pt x="49400" y="10753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097772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Goal is to sort…</a:t>
            </a:r>
          </a:p>
          <a:p>
            <a:pPr marL="406400" lvl="1" indent="-222250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by:  </a:t>
            </a:r>
            <a:r>
              <a:rPr lang="en-US" sz="2000" b="1" dirty="0"/>
              <a:t>Major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Asc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06400" lvl="1" indent="-222250">
              <a:buFont typeface="Arial" panose="020B0604020202020204" pitchFamily="34" charset="0"/>
              <a:buChar char="•"/>
            </a:pPr>
            <a:r>
              <a:rPr lang="en-US" sz="2000" dirty="0"/>
              <a:t>Then by:  </a:t>
            </a:r>
            <a:r>
              <a:rPr lang="en-US" sz="2000" b="1" dirty="0"/>
              <a:t>Exam2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Desc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8A6091A-B476-4999-93CE-7AA9D71DC3E2}"/>
              </a:ext>
            </a:extLst>
          </p:cNvPr>
          <p:cNvSpPr/>
          <p:nvPr/>
        </p:nvSpPr>
        <p:spPr>
          <a:xfrm>
            <a:off x="4614333" y="2322703"/>
            <a:ext cx="546100" cy="11684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137E9-47F3-4191-9F69-A209EF81C2A9}"/>
              </a:ext>
            </a:extLst>
          </p:cNvPr>
          <p:cNvGrpSpPr/>
          <p:nvPr/>
        </p:nvGrpSpPr>
        <p:grpSpPr>
          <a:xfrm>
            <a:off x="7505700" y="4596825"/>
            <a:ext cx="2006600" cy="338554"/>
            <a:chOff x="7734300" y="4774625"/>
            <a:chExt cx="2006600" cy="3385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C0B815-F7C5-4736-8EA1-E7A05A635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4300" y="4943902"/>
              <a:ext cx="6096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73FE2-72D0-4B9C-895D-EB700C0CFBF8}"/>
                </a:ext>
              </a:extLst>
            </p:cNvPr>
            <p:cNvSpPr txBox="1"/>
            <p:nvPr/>
          </p:nvSpPr>
          <p:spPr>
            <a:xfrm>
              <a:off x="8345170" y="4774625"/>
              <a:ext cx="1395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Major </a:t>
              </a:r>
              <a:r>
                <a:rPr lang="en-US" sz="1600" b="1" dirty="0" err="1">
                  <a:solidFill>
                    <a:srgbClr val="C00000"/>
                  </a:solidFill>
                </a:rPr>
                <a:t>Asc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D037F-9E31-4018-A38B-22444462F270}"/>
              </a:ext>
            </a:extLst>
          </p:cNvPr>
          <p:cNvSpPr/>
          <p:nvPr/>
        </p:nvSpPr>
        <p:spPr>
          <a:xfrm>
            <a:off x="9568604" y="4783512"/>
            <a:ext cx="15722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Ann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sz="1400" dirty="0">
                <a:latin typeface="Consolas" panose="020B0609020204030204" pitchFamily="49" charset="0"/>
              </a:rPr>
              <a:t> 84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Rob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sz="1400" dirty="0">
                <a:latin typeface="Consolas" panose="020B0609020204030204" pitchFamily="49" charset="0"/>
              </a:rPr>
              <a:t> 77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sz="1400" dirty="0">
                <a:latin typeface="Consolas" panose="020B0609020204030204" pitchFamily="49" charset="0"/>
              </a:rPr>
              <a:t> 88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MGT</a:t>
            </a:r>
            <a:r>
              <a:rPr lang="en-US" sz="1400" dirty="0">
                <a:latin typeface="Consolas" panose="020B0609020204030204" pitchFamily="49" charset="0"/>
              </a:rPr>
              <a:t> 77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93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MGT</a:t>
            </a:r>
            <a:r>
              <a:rPr lang="en-US" sz="1400" dirty="0">
                <a:latin typeface="Consolas" panose="020B0609020204030204" pitchFamily="49" charset="0"/>
              </a:rPr>
              <a:t> 99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MIS</a:t>
            </a:r>
            <a:r>
              <a:rPr lang="en-US" sz="1400" dirty="0">
                <a:latin typeface="Consolas" panose="020B0609020204030204" pitchFamily="49" charset="0"/>
              </a:rPr>
              <a:t> 87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MIS</a:t>
            </a:r>
            <a:r>
              <a:rPr lang="en-US" sz="1400" dirty="0">
                <a:latin typeface="Consolas" panose="020B0609020204030204" pitchFamily="49" charset="0"/>
              </a:rPr>
              <a:t> 88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Mac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MIS</a:t>
            </a:r>
            <a:r>
              <a:rPr lang="en-US" sz="1400" dirty="0">
                <a:latin typeface="Consolas" panose="020B0609020204030204" pitchFamily="49" charset="0"/>
              </a:rPr>
              <a:t> 94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1DE7032-0B7F-4BFE-A02B-5D241620622D}"/>
              </a:ext>
            </a:extLst>
          </p:cNvPr>
          <p:cNvSpPr/>
          <p:nvPr/>
        </p:nvSpPr>
        <p:spPr>
          <a:xfrm>
            <a:off x="9952522" y="4821589"/>
            <a:ext cx="510139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6E06420-CF69-4613-9F84-C8E64097A2CD}"/>
              </a:ext>
            </a:extLst>
          </p:cNvPr>
          <p:cNvSpPr/>
          <p:nvPr/>
        </p:nvSpPr>
        <p:spPr>
          <a:xfrm>
            <a:off x="10707216" y="4821589"/>
            <a:ext cx="381088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41FB52-4911-4471-AC3D-B6727ABDDA44}"/>
              </a:ext>
            </a:extLst>
          </p:cNvPr>
          <p:cNvSpPr/>
          <p:nvPr/>
        </p:nvSpPr>
        <p:spPr>
          <a:xfrm>
            <a:off x="9952522" y="5474504"/>
            <a:ext cx="510139" cy="42578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F8EA1B-A4F6-4CEF-9EEC-A95EE9C2FDC3}"/>
              </a:ext>
            </a:extLst>
          </p:cNvPr>
          <p:cNvSpPr/>
          <p:nvPr/>
        </p:nvSpPr>
        <p:spPr>
          <a:xfrm>
            <a:off x="10707216" y="5474504"/>
            <a:ext cx="381088" cy="42578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E51238-7F7A-4701-B1F6-2F3B52C80216}"/>
              </a:ext>
            </a:extLst>
          </p:cNvPr>
          <p:cNvSpPr/>
          <p:nvPr/>
        </p:nvSpPr>
        <p:spPr>
          <a:xfrm>
            <a:off x="9952522" y="5898014"/>
            <a:ext cx="510139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1AD5A6-ED7B-4BBC-8457-4B2102077A12}"/>
              </a:ext>
            </a:extLst>
          </p:cNvPr>
          <p:cNvSpPr/>
          <p:nvPr/>
        </p:nvSpPr>
        <p:spPr>
          <a:xfrm>
            <a:off x="10707216" y="5898014"/>
            <a:ext cx="381088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A5FAC-8556-42E3-B7FC-75EB4B676E17}"/>
              </a:ext>
            </a:extLst>
          </p:cNvPr>
          <p:cNvSpPr txBox="1"/>
          <p:nvPr/>
        </p:nvSpPr>
        <p:spPr>
          <a:xfrm>
            <a:off x="6112043" y="5496025"/>
            <a:ext cx="2704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You will have to convert sorted numbers to integers before sorting. See the slide “Complete SORT Example #2”</a:t>
            </a:r>
          </a:p>
        </p:txBody>
      </p:sp>
    </p:spTree>
    <p:extLst>
      <p:ext uri="{BB962C8B-B14F-4D97-AF65-F5344CB8AC3E}">
        <p14:creationId xmlns:p14="http://schemas.microsoft.com/office/powerpoint/2010/main" val="318071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1BFE937-7900-4AD2-A9D4-FF607CE54EE4}"/>
              </a:ext>
            </a:extLst>
          </p:cNvPr>
          <p:cNvSpPr/>
          <p:nvPr/>
        </p:nvSpPr>
        <p:spPr>
          <a:xfrm>
            <a:off x="1625600" y="4781659"/>
            <a:ext cx="1788160" cy="1815882"/>
          </a:xfrm>
          <a:custGeom>
            <a:avLst/>
            <a:gdLst>
              <a:gd name="connsiteX0" fmla="*/ 0 w 1788160"/>
              <a:gd name="connsiteY0" fmla="*/ 0 h 1815882"/>
              <a:gd name="connsiteX1" fmla="*/ 542409 w 1788160"/>
              <a:gd name="connsiteY1" fmla="*/ 0 h 1815882"/>
              <a:gd name="connsiteX2" fmla="*/ 1084817 w 1788160"/>
              <a:gd name="connsiteY2" fmla="*/ 0 h 1815882"/>
              <a:gd name="connsiteX3" fmla="*/ 1788160 w 1788160"/>
              <a:gd name="connsiteY3" fmla="*/ 0 h 1815882"/>
              <a:gd name="connsiteX4" fmla="*/ 1788160 w 1788160"/>
              <a:gd name="connsiteY4" fmla="*/ 417653 h 1815882"/>
              <a:gd name="connsiteX5" fmla="*/ 1788160 w 1788160"/>
              <a:gd name="connsiteY5" fmla="*/ 889782 h 1815882"/>
              <a:gd name="connsiteX6" fmla="*/ 1788160 w 1788160"/>
              <a:gd name="connsiteY6" fmla="*/ 1343753 h 1815882"/>
              <a:gd name="connsiteX7" fmla="*/ 1788160 w 1788160"/>
              <a:gd name="connsiteY7" fmla="*/ 1815882 h 1815882"/>
              <a:gd name="connsiteX8" fmla="*/ 1174225 w 1788160"/>
              <a:gd name="connsiteY8" fmla="*/ 1815882 h 1815882"/>
              <a:gd name="connsiteX9" fmla="*/ 578172 w 1788160"/>
              <a:gd name="connsiteY9" fmla="*/ 1815882 h 1815882"/>
              <a:gd name="connsiteX10" fmla="*/ 0 w 1788160"/>
              <a:gd name="connsiteY10" fmla="*/ 1815882 h 1815882"/>
              <a:gd name="connsiteX11" fmla="*/ 0 w 1788160"/>
              <a:gd name="connsiteY11" fmla="*/ 1416388 h 1815882"/>
              <a:gd name="connsiteX12" fmla="*/ 0 w 1788160"/>
              <a:gd name="connsiteY12" fmla="*/ 980576 h 1815882"/>
              <a:gd name="connsiteX13" fmla="*/ 0 w 1788160"/>
              <a:gd name="connsiteY13" fmla="*/ 526606 h 1815882"/>
              <a:gd name="connsiteX14" fmla="*/ 0 w 1788160"/>
              <a:gd name="connsiteY1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160" h="1815882" extrusionOk="0">
                <a:moveTo>
                  <a:pt x="0" y="0"/>
                </a:moveTo>
                <a:cubicBezTo>
                  <a:pt x="154129" y="-4109"/>
                  <a:pt x="404112" y="38430"/>
                  <a:pt x="542409" y="0"/>
                </a:cubicBezTo>
                <a:cubicBezTo>
                  <a:pt x="680706" y="-38430"/>
                  <a:pt x="896626" y="60772"/>
                  <a:pt x="1084817" y="0"/>
                </a:cubicBezTo>
                <a:cubicBezTo>
                  <a:pt x="1273008" y="-60772"/>
                  <a:pt x="1568249" y="80502"/>
                  <a:pt x="1788160" y="0"/>
                </a:cubicBezTo>
                <a:cubicBezTo>
                  <a:pt x="1814426" y="102836"/>
                  <a:pt x="1766943" y="215148"/>
                  <a:pt x="1788160" y="417653"/>
                </a:cubicBezTo>
                <a:cubicBezTo>
                  <a:pt x="1809377" y="620158"/>
                  <a:pt x="1735531" y="723766"/>
                  <a:pt x="1788160" y="889782"/>
                </a:cubicBezTo>
                <a:cubicBezTo>
                  <a:pt x="1840789" y="1055798"/>
                  <a:pt x="1783939" y="1177062"/>
                  <a:pt x="1788160" y="1343753"/>
                </a:cubicBezTo>
                <a:cubicBezTo>
                  <a:pt x="1792381" y="1510444"/>
                  <a:pt x="1743809" y="1663481"/>
                  <a:pt x="1788160" y="1815882"/>
                </a:cubicBezTo>
                <a:cubicBezTo>
                  <a:pt x="1638495" y="1835187"/>
                  <a:pt x="1473908" y="1753019"/>
                  <a:pt x="1174225" y="1815882"/>
                </a:cubicBezTo>
                <a:cubicBezTo>
                  <a:pt x="874543" y="1878745"/>
                  <a:pt x="840041" y="1777490"/>
                  <a:pt x="578172" y="1815882"/>
                </a:cubicBezTo>
                <a:cubicBezTo>
                  <a:pt x="316303" y="1854274"/>
                  <a:pt x="190319" y="1754491"/>
                  <a:pt x="0" y="1815882"/>
                </a:cubicBezTo>
                <a:cubicBezTo>
                  <a:pt x="-25782" y="1721665"/>
                  <a:pt x="14305" y="1594753"/>
                  <a:pt x="0" y="1416388"/>
                </a:cubicBezTo>
                <a:cubicBezTo>
                  <a:pt x="-14305" y="1238023"/>
                  <a:pt x="10844" y="1070022"/>
                  <a:pt x="0" y="980576"/>
                </a:cubicBezTo>
                <a:cubicBezTo>
                  <a:pt x="-10844" y="891130"/>
                  <a:pt x="5143" y="727970"/>
                  <a:pt x="0" y="526606"/>
                </a:cubicBezTo>
                <a:cubicBezTo>
                  <a:pt x="-5143" y="325242"/>
                  <a:pt x="28148" y="166326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ACC Ann 84 99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ACC Rob 77 88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ACC Sue 88 82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MGT Art 82 86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MGT Jen 77 93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MIS Bob 87 100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MIS Bob 85 94</a:t>
            </a:r>
          </a:p>
          <a:p>
            <a:r>
              <a:rPr lang="en-US" sz="1400" dirty="0">
                <a:latin typeface="Consolas" panose="020B0609020204030204" pitchFamily="49" charset="0"/>
                <a:cs typeface="Vani" panose="020B0502040204020203" pitchFamily="18" charset="0"/>
              </a:rPr>
              <a:t>MIS Mac 94 89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68FB-36EB-4576-B5B6-751CA01C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9613900" cy="696154"/>
          </a:xfrm>
        </p:spPr>
        <p:txBody>
          <a:bodyPr>
            <a:noAutofit/>
          </a:bodyPr>
          <a:lstStyle/>
          <a:p>
            <a:r>
              <a:rPr lang="en-US" sz="3200" dirty="0"/>
              <a:t>Complete Example: SORT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34C2C-AA08-4DFC-BB6E-CB0546C65DD3}"/>
              </a:ext>
            </a:extLst>
          </p:cNvPr>
          <p:cNvSpPr txBox="1"/>
          <p:nvPr/>
        </p:nvSpPr>
        <p:spPr>
          <a:xfrm>
            <a:off x="8950815" y="2452838"/>
            <a:ext cx="31588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 this example, </a:t>
            </a:r>
            <a:r>
              <a:rPr lang="en-US" sz="1400" b="1" dirty="0">
                <a:solidFill>
                  <a:srgbClr val="C00000"/>
                </a:solidFill>
                <a:highlight>
                  <a:srgbClr val="EFE5F7"/>
                </a:highlight>
              </a:rPr>
              <a:t>since we are only sorting strings</a:t>
            </a:r>
            <a:r>
              <a:rPr lang="en-US" sz="1400" b="1" dirty="0">
                <a:solidFill>
                  <a:srgbClr val="C00000"/>
                </a:solidFill>
              </a:rPr>
              <a:t> (Major, Name) </a:t>
            </a:r>
            <a:r>
              <a:rPr lang="en-US" sz="1400" dirty="0">
                <a:solidFill>
                  <a:srgbClr val="C00000"/>
                </a:solidFill>
              </a:rPr>
              <a:t>and </a:t>
            </a:r>
            <a:r>
              <a:rPr lang="en-US" sz="1400" b="1" dirty="0">
                <a:solidFill>
                  <a:srgbClr val="C00000"/>
                </a:solidFill>
              </a:rPr>
              <a:t>not sorting a number nor doing calculations on numbers</a:t>
            </a:r>
            <a:r>
              <a:rPr lang="en-US" sz="1400" dirty="0">
                <a:solidFill>
                  <a:srgbClr val="C00000"/>
                </a:solidFill>
              </a:rPr>
              <a:t>, the code can be simplified by not having to loop through reader.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Instead, we can simply convert </a:t>
            </a:r>
            <a:r>
              <a:rPr lang="en-US" sz="1400" b="1" i="1" dirty="0">
                <a:solidFill>
                  <a:srgbClr val="C00000"/>
                </a:solidFill>
              </a:rPr>
              <a:t>reader</a:t>
            </a:r>
            <a:r>
              <a:rPr lang="en-US" sz="1400" dirty="0">
                <a:solidFill>
                  <a:srgbClr val="C00000"/>
                </a:solidFill>
              </a:rPr>
              <a:t> to a </a:t>
            </a:r>
            <a:r>
              <a:rPr lang="en-US" sz="1400" b="1" i="1" dirty="0">
                <a:solidFill>
                  <a:srgbClr val="C00000"/>
                </a:solidFill>
              </a:rPr>
              <a:t>list</a:t>
            </a:r>
            <a:r>
              <a:rPr lang="en-US" sz="1400" dirty="0">
                <a:solidFill>
                  <a:srgbClr val="C00000"/>
                </a:solidFill>
              </a:rPr>
              <a:t> in one statement.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2926-CB9F-4B7D-8F34-D68FC778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590EE-2723-42A4-B70C-56EF9F2B80B1}"/>
              </a:ext>
            </a:extLst>
          </p:cNvPr>
          <p:cNvSpPr txBox="1"/>
          <p:nvPr/>
        </p:nvSpPr>
        <p:spPr>
          <a:xfrm>
            <a:off x="416560" y="91440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display </a:t>
            </a:r>
            <a:r>
              <a:rPr lang="en-US" b="1" i="1" dirty="0"/>
              <a:t>students </a:t>
            </a:r>
            <a:r>
              <a:rPr lang="en-US" b="1" dirty="0"/>
              <a:t>sorted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 by</a:t>
            </a:r>
            <a:r>
              <a:rPr lang="en-US" dirty="0"/>
              <a:t>  </a:t>
            </a:r>
            <a:r>
              <a:rPr lang="en-US" b="1" dirty="0"/>
              <a:t>Major</a:t>
            </a:r>
            <a:r>
              <a:rPr lang="en-US" dirty="0"/>
              <a:t> ascending,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Then by </a:t>
            </a:r>
            <a:r>
              <a:rPr lang="en-US" b="1" dirty="0"/>
              <a:t>Name</a:t>
            </a:r>
            <a:r>
              <a:rPr lang="en-US" dirty="0"/>
              <a:t> ascending.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C7960-1B0B-4409-9222-564D02659106}"/>
              </a:ext>
            </a:extLst>
          </p:cNvPr>
          <p:cNvSpPr txBox="1"/>
          <p:nvPr/>
        </p:nvSpPr>
        <p:spPr>
          <a:xfrm>
            <a:off x="243840" y="2641600"/>
            <a:ext cx="93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9FB95-AAF2-4623-98E8-BF689427EC32}"/>
              </a:ext>
            </a:extLst>
          </p:cNvPr>
          <p:cNvSpPr txBox="1"/>
          <p:nvPr/>
        </p:nvSpPr>
        <p:spPr>
          <a:xfrm>
            <a:off x="243840" y="49987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5CA0D3-527C-46EC-80EF-CA16A827E20B}"/>
              </a:ext>
            </a:extLst>
          </p:cNvPr>
          <p:cNvGrpSpPr/>
          <p:nvPr/>
        </p:nvGrpSpPr>
        <p:grpSpPr>
          <a:xfrm>
            <a:off x="1341279" y="1871980"/>
            <a:ext cx="2369185" cy="2509746"/>
            <a:chOff x="8959215" y="1005840"/>
            <a:chExt cx="2369185" cy="2509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C8CF95-64AB-4119-A75D-64143F892379}"/>
                </a:ext>
              </a:extLst>
            </p:cNvPr>
            <p:cNvSpPr txBox="1"/>
            <p:nvPr/>
          </p:nvSpPr>
          <p:spPr>
            <a:xfrm>
              <a:off x="9316720" y="1005840"/>
              <a:ext cx="18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</a:rPr>
                <a:t> 0         1           2           3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6EB2B5-92A2-4669-BECD-75A2B0AE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9215" y="1297305"/>
              <a:ext cx="2369185" cy="221828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F72BC4-A593-4BE6-B98E-4C1671F09C01}"/>
              </a:ext>
            </a:extLst>
          </p:cNvPr>
          <p:cNvSpPr txBox="1"/>
          <p:nvPr/>
        </p:nvSpPr>
        <p:spPr>
          <a:xfrm>
            <a:off x="4587241" y="1084580"/>
            <a:ext cx="4328159" cy="48320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csv </a:t>
            </a:r>
          </a:p>
          <a:p>
            <a:r>
              <a:rPr lang="en-US" sz="1400" dirty="0"/>
              <a:t>from operator import itemgetter</a:t>
            </a:r>
          </a:p>
          <a:p>
            <a:endParaRPr lang="en-US" sz="1400" dirty="0"/>
          </a:p>
          <a:p>
            <a:r>
              <a:rPr lang="en-US" sz="1400" b="1" dirty="0"/>
              <a:t>#Open CSV File</a:t>
            </a:r>
          </a:p>
          <a:p>
            <a:r>
              <a:rPr lang="en-US" sz="1400" dirty="0"/>
              <a:t>infile = open('students.csv', 'r')</a:t>
            </a:r>
          </a:p>
          <a:p>
            <a:r>
              <a:rPr lang="en-US" sz="1400" dirty="0"/>
              <a:t>reader = csv.reader(infile)   </a:t>
            </a:r>
          </a:p>
          <a:p>
            <a:endParaRPr lang="en-US" sz="1400" dirty="0"/>
          </a:p>
          <a:p>
            <a:r>
              <a:rPr lang="en-US" sz="1400" b="1" dirty="0"/>
              <a:t>#Skip header row</a:t>
            </a:r>
          </a:p>
          <a:p>
            <a:r>
              <a:rPr lang="en-US" sz="1400" dirty="0"/>
              <a:t>next(reader)</a:t>
            </a:r>
          </a:p>
          <a:p>
            <a:endParaRPr lang="en-US" sz="1400" dirty="0"/>
          </a:p>
          <a:p>
            <a:r>
              <a:rPr lang="en-US" sz="1400" b="1" dirty="0"/>
              <a:t>#Convert reader to a list  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highlight>
                  <a:srgbClr val="FFF2CC"/>
                </a:highlight>
              </a:rPr>
              <a:t>students</a:t>
            </a:r>
            <a:r>
              <a:rPr lang="en-US" sz="1400" dirty="0">
                <a:highlight>
                  <a:srgbClr val="FFF2CC"/>
                </a:highlight>
              </a:rPr>
              <a:t> = </a:t>
            </a:r>
            <a:r>
              <a:rPr lang="en-US" sz="1400" b="1" dirty="0">
                <a:highlight>
                  <a:srgbClr val="FFF2CC"/>
                </a:highlight>
              </a:rPr>
              <a:t>list</a:t>
            </a:r>
            <a:r>
              <a:rPr lang="en-US" sz="1400" dirty="0">
                <a:highlight>
                  <a:srgbClr val="FFF2CC"/>
                </a:highlight>
              </a:rPr>
              <a:t>(reader)</a:t>
            </a:r>
            <a:r>
              <a:rPr lang="en-US" sz="1400" dirty="0">
                <a:highlight>
                  <a:srgbClr val="FFD966"/>
                </a:highlight>
              </a:rPr>
              <a:t>  </a:t>
            </a:r>
          </a:p>
          <a:p>
            <a:endParaRPr lang="en-US" sz="1400" dirty="0"/>
          </a:p>
          <a:p>
            <a:r>
              <a:rPr lang="en-US" sz="1400" b="1" dirty="0"/>
              <a:t>#Close CSV file        </a:t>
            </a:r>
          </a:p>
          <a:p>
            <a:r>
              <a:rPr lang="en-US" sz="1400" dirty="0"/>
              <a:t>infile.close()</a:t>
            </a:r>
          </a:p>
          <a:p>
            <a:endParaRPr lang="en-US" sz="1400" dirty="0"/>
          </a:p>
          <a:p>
            <a:r>
              <a:rPr lang="en-US" sz="1400" b="1" dirty="0"/>
              <a:t>#Sort list by 2 FIELDS (</a:t>
            </a:r>
            <a:r>
              <a:rPr lang="en-US" sz="1400" b="1" dirty="0">
                <a:solidFill>
                  <a:srgbClr val="C00000"/>
                </a:solidFill>
              </a:rPr>
              <a:t>MAJOR</a:t>
            </a:r>
            <a:r>
              <a:rPr lang="en-US" sz="1400" b="1" dirty="0"/>
              <a:t> ASC &amp; </a:t>
            </a:r>
            <a:r>
              <a:rPr lang="en-US" sz="1400" b="1" dirty="0">
                <a:solidFill>
                  <a:srgbClr val="0070C0"/>
                </a:solidFill>
              </a:rPr>
              <a:t>NAME</a:t>
            </a:r>
            <a:r>
              <a:rPr lang="en-US" sz="1400" b="1" dirty="0"/>
              <a:t> ASC) </a:t>
            </a:r>
          </a:p>
          <a:p>
            <a:r>
              <a:rPr lang="en-US" sz="1400" dirty="0"/>
              <a:t>sorted_students = sorted(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students</a:t>
            </a:r>
            <a:r>
              <a:rPr lang="en-US" sz="1400" dirty="0"/>
              <a:t>, key=</a:t>
            </a:r>
            <a:r>
              <a:rPr lang="en-US" sz="1400" b="1" dirty="0">
                <a:highlight>
                  <a:srgbClr val="EFE5F7"/>
                </a:highlight>
              </a:rPr>
              <a:t>itemgetter(1,0)</a:t>
            </a:r>
            <a:r>
              <a:rPr lang="en-US" sz="1400" dirty="0"/>
              <a:t>)         </a:t>
            </a:r>
          </a:p>
          <a:p>
            <a:endParaRPr lang="en-US" sz="1400" dirty="0"/>
          </a:p>
          <a:p>
            <a:r>
              <a:rPr lang="en-US" sz="1400" b="1" dirty="0"/>
              <a:t>#Display Sorted List</a:t>
            </a:r>
          </a:p>
          <a:p>
            <a:r>
              <a:rPr lang="en-US" sz="1400" dirty="0"/>
              <a:t>for row in </a:t>
            </a:r>
            <a:r>
              <a:rPr lang="en-US" sz="1400" dirty="0" err="1"/>
              <a:t>sorted_students</a:t>
            </a:r>
            <a:r>
              <a:rPr lang="en-US" sz="1400" dirty="0"/>
              <a:t>:</a:t>
            </a:r>
          </a:p>
          <a:p>
            <a:r>
              <a:rPr lang="en-US" sz="1400" dirty="0"/>
              <a:t>    print(</a:t>
            </a:r>
            <a:r>
              <a:rPr lang="en-US" sz="1400" dirty="0">
                <a:highlight>
                  <a:srgbClr val="EFE5F7"/>
                </a:highlight>
              </a:rPr>
              <a:t>row[1], row[0], </a:t>
            </a:r>
            <a:r>
              <a:rPr lang="en-US" sz="1400" dirty="0"/>
              <a:t>row[2], row[3])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3D14944-7417-4815-B01C-A8F64EE4D475}"/>
              </a:ext>
            </a:extLst>
          </p:cNvPr>
          <p:cNvSpPr/>
          <p:nvPr/>
        </p:nvSpPr>
        <p:spPr>
          <a:xfrm flipH="1">
            <a:off x="6503870" y="3279140"/>
            <a:ext cx="285813" cy="420501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9AC8C-6E2F-4355-96E3-64B775DE0C81}"/>
              </a:ext>
            </a:extLst>
          </p:cNvPr>
          <p:cNvSpPr txBox="1"/>
          <p:nvPr/>
        </p:nvSpPr>
        <p:spPr>
          <a:xfrm>
            <a:off x="6794693" y="3202321"/>
            <a:ext cx="162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Converts the reader object to a List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7671E-D6A3-40C2-B203-965304E3F8FA}"/>
              </a:ext>
            </a:extLst>
          </p:cNvPr>
          <p:cNvSpPr txBox="1"/>
          <p:nvPr/>
        </p:nvSpPr>
        <p:spPr>
          <a:xfrm>
            <a:off x="9652000" y="454660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Compare this example with the next slide and notice how much shorter this is but also understand why.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AC8061-15C6-4D52-A015-7899F536C4FB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8421765" y="3281329"/>
            <a:ext cx="540351" cy="1826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02DCC1-7810-407F-9101-4D34664C0FFB}"/>
              </a:ext>
            </a:extLst>
          </p:cNvPr>
          <p:cNvSpPr/>
          <p:nvPr/>
        </p:nvSpPr>
        <p:spPr>
          <a:xfrm>
            <a:off x="1696720" y="4841240"/>
            <a:ext cx="767080" cy="63161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DE853A-6932-47E9-878E-FECF23ABB797}"/>
              </a:ext>
            </a:extLst>
          </p:cNvPr>
          <p:cNvSpPr/>
          <p:nvPr/>
        </p:nvSpPr>
        <p:spPr>
          <a:xfrm>
            <a:off x="1696720" y="5498446"/>
            <a:ext cx="767080" cy="38419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786DC4-8452-45C0-915E-839BCAA61329}"/>
              </a:ext>
            </a:extLst>
          </p:cNvPr>
          <p:cNvSpPr/>
          <p:nvPr/>
        </p:nvSpPr>
        <p:spPr>
          <a:xfrm>
            <a:off x="1696720" y="5918200"/>
            <a:ext cx="767080" cy="63161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9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68FB-36EB-4576-B5B6-751CA01C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6646"/>
            <a:ext cx="9613900" cy="696154"/>
          </a:xfrm>
        </p:spPr>
        <p:txBody>
          <a:bodyPr>
            <a:noAutofit/>
          </a:bodyPr>
          <a:lstStyle/>
          <a:p>
            <a:r>
              <a:rPr lang="en-US" sz="2800" dirty="0"/>
              <a:t>Complete Example: SORT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13DA2-CC67-4554-9371-01A3EE027395}"/>
              </a:ext>
            </a:extLst>
          </p:cNvPr>
          <p:cNvSpPr txBox="1"/>
          <p:nvPr/>
        </p:nvSpPr>
        <p:spPr>
          <a:xfrm>
            <a:off x="5425441" y="0"/>
            <a:ext cx="6624320" cy="6755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import csv </a:t>
            </a:r>
          </a:p>
          <a:p>
            <a:r>
              <a:rPr lang="en-US" sz="1000" b="1" dirty="0"/>
              <a:t>from operator </a:t>
            </a:r>
            <a:r>
              <a:rPr lang="en-US" sz="1000" b="1" dirty="0">
                <a:solidFill>
                  <a:srgbClr val="C00000"/>
                </a:solidFill>
              </a:rPr>
              <a:t>import itemgetter</a:t>
            </a:r>
          </a:p>
          <a:p>
            <a:endParaRPr lang="en-US" sz="1000" dirty="0"/>
          </a:p>
          <a:p>
            <a:r>
              <a:rPr lang="en-US" sz="1000" dirty="0"/>
              <a:t>#Open CSV File</a:t>
            </a:r>
          </a:p>
          <a:p>
            <a:r>
              <a:rPr lang="en-US" sz="1000" dirty="0"/>
              <a:t>infile = open('students.csv', 'r')</a:t>
            </a:r>
          </a:p>
          <a:p>
            <a:r>
              <a:rPr lang="en-US" sz="1000" dirty="0"/>
              <a:t>reader = csv.reader(infile)   </a:t>
            </a:r>
          </a:p>
          <a:p>
            <a:endParaRPr lang="en-US" sz="1200" dirty="0"/>
          </a:p>
          <a:p>
            <a:r>
              <a:rPr lang="en-US" sz="1200" dirty="0"/>
              <a:t>#Create the List</a:t>
            </a:r>
          </a:p>
          <a:p>
            <a:r>
              <a:rPr lang="en-US" sz="1200" dirty="0"/>
              <a:t>students = </a:t>
            </a:r>
            <a:r>
              <a:rPr lang="en-US" sz="1200" dirty="0">
                <a:latin typeface="Consolas" panose="020B0609020204030204" pitchFamily="49" charset="0"/>
              </a:rPr>
              <a:t>[]</a:t>
            </a:r>
          </a:p>
          <a:p>
            <a:endParaRPr lang="en-US" sz="1200" dirty="0"/>
          </a:p>
          <a:p>
            <a:r>
              <a:rPr lang="en-US" sz="1200" dirty="0"/>
              <a:t>#Skip header row</a:t>
            </a:r>
          </a:p>
          <a:p>
            <a:r>
              <a:rPr lang="en-US" sz="1200" dirty="0"/>
              <a:t>next(reader)</a:t>
            </a:r>
            <a:endParaRPr lang="en-US" sz="1050" dirty="0"/>
          </a:p>
          <a:p>
            <a:endParaRPr lang="en-US" sz="1050" dirty="0"/>
          </a:p>
          <a:p>
            <a:r>
              <a:rPr lang="en-US" sz="1400" b="1" dirty="0"/>
              <a:t>#Load the list from the CSV Records   </a:t>
            </a:r>
          </a:p>
          <a:p>
            <a:r>
              <a:rPr lang="en-US" sz="1400" dirty="0"/>
              <a:t>for row in reader: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  <a:highlight>
                  <a:srgbClr val="FFD966"/>
                </a:highlight>
              </a:rPr>
              <a:t>#Create a temp list with only 1 row</a:t>
            </a:r>
          </a:p>
          <a:p>
            <a:r>
              <a:rPr lang="en-US" sz="1400" dirty="0"/>
              <a:t>    temp = </a:t>
            </a:r>
            <a:r>
              <a:rPr lang="en-US" sz="1400" dirty="0">
                <a:latin typeface="Consolas" panose="020B0609020204030204" pitchFamily="49" charset="0"/>
              </a:rPr>
              <a:t>[]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temp.append</a:t>
            </a:r>
            <a:r>
              <a:rPr lang="en-US" sz="1400" dirty="0"/>
              <a:t>(row[0])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temp.append</a:t>
            </a:r>
            <a:r>
              <a:rPr lang="en-US" sz="1400" dirty="0"/>
              <a:t>(row[1])</a:t>
            </a:r>
          </a:p>
          <a:p>
            <a:r>
              <a:rPr lang="en-US" sz="1400" dirty="0"/>
              <a:t>    temp.append(</a:t>
            </a:r>
            <a:r>
              <a:rPr lang="en-US" sz="1400" b="1" dirty="0">
                <a:solidFill>
                  <a:srgbClr val="00B0F0"/>
                </a:solidFill>
              </a:rPr>
              <a:t>int</a:t>
            </a:r>
            <a:r>
              <a:rPr lang="en-US" sz="1400" dirty="0"/>
              <a:t>(row[2]))</a:t>
            </a:r>
          </a:p>
          <a:p>
            <a:r>
              <a:rPr lang="en-US" sz="1400" dirty="0"/>
              <a:t>    temp.append(</a:t>
            </a:r>
            <a:r>
              <a:rPr lang="en-US" sz="1400" b="1" dirty="0">
                <a:solidFill>
                  <a:srgbClr val="00B0F0"/>
                </a:solidFill>
              </a:rPr>
              <a:t>int</a:t>
            </a:r>
            <a:r>
              <a:rPr lang="en-US" sz="1400" dirty="0"/>
              <a:t>(row[3]))</a:t>
            </a:r>
          </a:p>
          <a:p>
            <a:endParaRPr lang="en-US" sz="1050" dirty="0"/>
          </a:p>
          <a:p>
            <a:r>
              <a:rPr lang="en-US" sz="1400" dirty="0"/>
              <a:t>    #Append the converted data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students</a:t>
            </a:r>
            <a:r>
              <a:rPr lang="en-US" sz="1400" dirty="0"/>
              <a:t>.</a:t>
            </a:r>
            <a:r>
              <a:rPr lang="en-US" sz="1400" b="1" dirty="0"/>
              <a:t>append</a:t>
            </a:r>
            <a:r>
              <a:rPr lang="en-US" sz="1400" dirty="0"/>
              <a:t>(temp)   </a:t>
            </a:r>
          </a:p>
          <a:p>
            <a:endParaRPr lang="en-US" sz="1400" dirty="0"/>
          </a:p>
          <a:p>
            <a:r>
              <a:rPr lang="en-US" sz="1050" dirty="0">
                <a:latin typeface="Consolas" panose="020B0609020204030204" pitchFamily="49" charset="0"/>
              </a:rPr>
              <a:t>#Close CSV file       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infile.close()</a:t>
            </a:r>
          </a:p>
          <a:p>
            <a:endParaRPr lang="en-US" sz="1050" dirty="0"/>
          </a:p>
          <a:p>
            <a:r>
              <a:rPr lang="en-US" sz="1400" b="1" dirty="0"/>
              <a:t>#Sort list by 2 FIELDS (</a:t>
            </a:r>
            <a:r>
              <a:rPr lang="en-US" sz="1400" b="1" dirty="0">
                <a:solidFill>
                  <a:srgbClr val="C00000"/>
                </a:solidFill>
              </a:rPr>
              <a:t>MAJOR ASC</a:t>
            </a:r>
            <a:r>
              <a:rPr lang="en-US" sz="1400" b="1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EXAM2 DESC</a:t>
            </a:r>
            <a:r>
              <a:rPr lang="en-US" sz="1400" b="1" dirty="0"/>
              <a:t>)</a:t>
            </a:r>
          </a:p>
          <a:p>
            <a:r>
              <a:rPr lang="en-US" sz="1400" dirty="0"/>
              <a:t>sorted_students = sorted(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students</a:t>
            </a:r>
            <a:r>
              <a:rPr lang="en-US" sz="1400" dirty="0"/>
              <a:t>, key=</a:t>
            </a:r>
            <a:r>
              <a:rPr lang="en-US" sz="1400" b="1" dirty="0">
                <a:highlight>
                  <a:srgbClr val="EFE5F7"/>
                </a:highlight>
              </a:rPr>
              <a:t>itemgetter(3)</a:t>
            </a:r>
            <a:r>
              <a:rPr lang="en-US" sz="1400" dirty="0">
                <a:highlight>
                  <a:srgbClr val="EFE5F7"/>
                </a:highlight>
              </a:rPr>
              <a:t>, </a:t>
            </a:r>
            <a:r>
              <a:rPr lang="en-US" sz="1400" b="1" dirty="0">
                <a:highlight>
                  <a:srgbClr val="EFE5F7"/>
                </a:highlight>
              </a:rPr>
              <a:t>reverse=True</a:t>
            </a:r>
            <a:r>
              <a:rPr lang="en-US" sz="1400" dirty="0"/>
              <a:t>)  #</a:t>
            </a:r>
            <a:r>
              <a:rPr lang="en-US" sz="1400" b="1" dirty="0">
                <a:solidFill>
                  <a:srgbClr val="0070C0"/>
                </a:solidFill>
              </a:rPr>
              <a:t>EXAM2 DESC          </a:t>
            </a:r>
          </a:p>
          <a:p>
            <a:r>
              <a:rPr lang="en-US" sz="1400" dirty="0"/>
              <a:t>sorted_students = sorted(sorted_students, key=</a:t>
            </a:r>
            <a:r>
              <a:rPr lang="en-US" sz="1400" b="1" dirty="0" err="1">
                <a:highlight>
                  <a:srgbClr val="EFE5F7"/>
                </a:highlight>
              </a:rPr>
              <a:t>itemgetter</a:t>
            </a:r>
            <a:r>
              <a:rPr lang="en-US" sz="1400" b="1" dirty="0">
                <a:highlight>
                  <a:srgbClr val="EFE5F7"/>
                </a:highlight>
              </a:rPr>
              <a:t>(1)</a:t>
            </a:r>
            <a:r>
              <a:rPr lang="en-US" sz="1400" dirty="0"/>
              <a:t>) #</a:t>
            </a:r>
            <a:r>
              <a:rPr lang="en-US" sz="1400" b="1" dirty="0">
                <a:solidFill>
                  <a:srgbClr val="C00000"/>
                </a:solidFill>
              </a:rPr>
              <a:t>MAJOR ASC</a:t>
            </a:r>
            <a:endParaRPr lang="en-US" sz="1050" b="1" dirty="0">
              <a:solidFill>
                <a:srgbClr val="C00000"/>
              </a:solidFill>
            </a:endParaRPr>
          </a:p>
          <a:p>
            <a:endParaRPr lang="en-US" sz="1050" dirty="0"/>
          </a:p>
          <a:p>
            <a:r>
              <a:rPr lang="en-US" sz="1400" b="1" dirty="0"/>
              <a:t>#Display Sorted List</a:t>
            </a:r>
          </a:p>
          <a:p>
            <a:r>
              <a:rPr lang="en-US" sz="1400" dirty="0"/>
              <a:t>for row in </a:t>
            </a:r>
            <a:r>
              <a:rPr lang="en-US" sz="1400" dirty="0" err="1"/>
              <a:t>sorted_students</a:t>
            </a:r>
            <a:r>
              <a:rPr lang="en-US" sz="1400" dirty="0"/>
              <a:t>:</a:t>
            </a:r>
          </a:p>
          <a:p>
            <a:r>
              <a:rPr lang="en-US" sz="1400" dirty="0"/>
              <a:t>    print(</a:t>
            </a:r>
            <a:r>
              <a:rPr lang="en-US" sz="1400" dirty="0">
                <a:highlight>
                  <a:srgbClr val="EFE5F7"/>
                </a:highlight>
              </a:rPr>
              <a:t>row[1], row[0],</a:t>
            </a:r>
            <a:r>
              <a:rPr lang="en-US" sz="1400" dirty="0"/>
              <a:t> row[2], row[3])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E3B-A3A1-4425-9F1F-A0AD47A8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98FF4-2809-40E4-8BE1-A93932D5490B}"/>
              </a:ext>
            </a:extLst>
          </p:cNvPr>
          <p:cNvSpPr txBox="1"/>
          <p:nvPr/>
        </p:nvSpPr>
        <p:spPr>
          <a:xfrm>
            <a:off x="416560" y="91440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display </a:t>
            </a:r>
            <a:r>
              <a:rPr lang="en-US" b="1" i="1" dirty="0"/>
              <a:t>students </a:t>
            </a:r>
            <a:r>
              <a:rPr lang="en-US" b="1" dirty="0"/>
              <a:t>sorted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 by</a:t>
            </a:r>
            <a:r>
              <a:rPr lang="en-US" dirty="0"/>
              <a:t>  </a:t>
            </a:r>
            <a:r>
              <a:rPr lang="en-US" b="1" dirty="0"/>
              <a:t>Exam1</a:t>
            </a:r>
            <a:r>
              <a:rPr lang="en-US" dirty="0"/>
              <a:t> descending,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Then by </a:t>
            </a:r>
            <a:r>
              <a:rPr lang="en-US" b="1" dirty="0"/>
              <a:t>Name</a:t>
            </a:r>
            <a:r>
              <a:rPr lang="en-US" dirty="0"/>
              <a:t> ascending.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18AEB-44A2-41F8-841F-C2DB3C3D97CB}"/>
              </a:ext>
            </a:extLst>
          </p:cNvPr>
          <p:cNvSpPr txBox="1"/>
          <p:nvPr/>
        </p:nvSpPr>
        <p:spPr>
          <a:xfrm>
            <a:off x="243840" y="2641600"/>
            <a:ext cx="93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2BE38-A5FB-42AF-B24C-2B9F69B96361}"/>
              </a:ext>
            </a:extLst>
          </p:cNvPr>
          <p:cNvSpPr txBox="1"/>
          <p:nvPr/>
        </p:nvSpPr>
        <p:spPr>
          <a:xfrm>
            <a:off x="243840" y="49987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9BCEF-5640-4207-BBB5-32BE252D5B3E}"/>
              </a:ext>
            </a:extLst>
          </p:cNvPr>
          <p:cNvSpPr txBox="1"/>
          <p:nvPr/>
        </p:nvSpPr>
        <p:spPr>
          <a:xfrm>
            <a:off x="8763000" y="2650520"/>
            <a:ext cx="317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Since we are sorting by a </a:t>
            </a:r>
            <a:r>
              <a:rPr lang="en-US" sz="1400" b="1" i="1" u="sng" dirty="0">
                <a:solidFill>
                  <a:srgbClr val="C00000"/>
                </a:solidFill>
              </a:rPr>
              <a:t>numerical</a:t>
            </a:r>
            <a:r>
              <a:rPr lang="en-US" sz="1400" b="1" dirty="0">
                <a:solidFill>
                  <a:srgbClr val="C00000"/>
                </a:solidFill>
              </a:rPr>
              <a:t> value (Exam1)</a:t>
            </a:r>
            <a:r>
              <a:rPr lang="en-US" sz="1400" dirty="0">
                <a:solidFill>
                  <a:srgbClr val="C00000"/>
                </a:solidFill>
              </a:rPr>
              <a:t>, we have to convert each exam score to an </a:t>
            </a:r>
            <a:r>
              <a:rPr lang="en-US" sz="1400" i="1" dirty="0">
                <a:solidFill>
                  <a:srgbClr val="C00000"/>
                </a:solidFill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Thus, we must loop to convert the numbers and append each temp row to the students list </a:t>
            </a:r>
            <a:r>
              <a:rPr lang="en-US" sz="1400" i="1" dirty="0">
                <a:solidFill>
                  <a:srgbClr val="C00000"/>
                </a:solidFill>
              </a:rPr>
              <a:t>one record at a time.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C7CEBEC-85EC-4B40-9033-AF17337452E9}"/>
              </a:ext>
            </a:extLst>
          </p:cNvPr>
          <p:cNvSpPr/>
          <p:nvPr/>
        </p:nvSpPr>
        <p:spPr>
          <a:xfrm>
            <a:off x="8331200" y="2273300"/>
            <a:ext cx="393700" cy="232410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BD954-05C3-49D0-B76E-34F640A784B5}"/>
              </a:ext>
            </a:extLst>
          </p:cNvPr>
          <p:cNvGrpSpPr/>
          <p:nvPr/>
        </p:nvGrpSpPr>
        <p:grpSpPr>
          <a:xfrm>
            <a:off x="1520141" y="2013952"/>
            <a:ext cx="2074227" cy="2291459"/>
            <a:chOff x="9685973" y="203200"/>
            <a:chExt cx="2074227" cy="22914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B011BA-EBAC-48F6-A797-3041292FCBFF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CB7950-4827-450B-A010-ECDE49ADB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35631D1-D971-4B50-BC4E-6DB5D73FF54B}"/>
              </a:ext>
            </a:extLst>
          </p:cNvPr>
          <p:cNvSpPr/>
          <p:nvPr/>
        </p:nvSpPr>
        <p:spPr>
          <a:xfrm>
            <a:off x="1775884" y="4824152"/>
            <a:ext cx="15722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ACC Ann 84 99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ACC Rob 77 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ACC Sue 88 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MGT Jen 77 93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MGT Art 82 86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MIS Bob 87 100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MIS Bob 85 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MIS Mac 94 89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4D49E3-96F6-49FC-A11A-37273DFF3338}"/>
              </a:ext>
            </a:extLst>
          </p:cNvPr>
          <p:cNvSpPr/>
          <p:nvPr/>
        </p:nvSpPr>
        <p:spPr>
          <a:xfrm>
            <a:off x="1732547" y="4879340"/>
            <a:ext cx="510139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3A1EF4-04C8-4CA4-98AE-E1F299AE6F08}"/>
              </a:ext>
            </a:extLst>
          </p:cNvPr>
          <p:cNvSpPr/>
          <p:nvPr/>
        </p:nvSpPr>
        <p:spPr>
          <a:xfrm>
            <a:off x="2891502" y="4879340"/>
            <a:ext cx="381088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E24E98-FF45-4529-AC1A-71C74E265765}"/>
              </a:ext>
            </a:extLst>
          </p:cNvPr>
          <p:cNvSpPr/>
          <p:nvPr/>
        </p:nvSpPr>
        <p:spPr>
          <a:xfrm>
            <a:off x="1732547" y="5532255"/>
            <a:ext cx="510139" cy="42578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56788A-828B-472F-B147-3B9CDE22C09E}"/>
              </a:ext>
            </a:extLst>
          </p:cNvPr>
          <p:cNvSpPr/>
          <p:nvPr/>
        </p:nvSpPr>
        <p:spPr>
          <a:xfrm>
            <a:off x="2891502" y="5532255"/>
            <a:ext cx="381088" cy="42578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741D0-2F77-4C70-98CA-DB79396D8205}"/>
              </a:ext>
            </a:extLst>
          </p:cNvPr>
          <p:cNvSpPr/>
          <p:nvPr/>
        </p:nvSpPr>
        <p:spPr>
          <a:xfrm>
            <a:off x="1732547" y="5955765"/>
            <a:ext cx="510139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4FD170-874C-4A66-9A43-D19D0AC5E3C7}"/>
              </a:ext>
            </a:extLst>
          </p:cNvPr>
          <p:cNvSpPr/>
          <p:nvPr/>
        </p:nvSpPr>
        <p:spPr>
          <a:xfrm>
            <a:off x="2891502" y="5955765"/>
            <a:ext cx="381088" cy="6138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6C018C-49CC-4267-B669-04AC00EB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Aggregating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7A22-93DE-480A-8B0F-8157E2F32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 values include: </a:t>
            </a:r>
            <a:r>
              <a:rPr lang="en-US" b="1" dirty="0"/>
              <a:t>SUM, AVERAGE, MIN, MAX, COUNT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0A24B-0543-4B22-8601-02F1C41D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A8E2E-B19A-417B-98E0-CD85D6AD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600" dirty="0"/>
              <a:t>Complete Example: Aggregate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9F369-7FB9-4E43-AC6E-33797C9A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Scenario: we want to determine the min &amp; max scores for Exam 1 by major.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b="1" dirty="0"/>
              <a:t>Step 1: SORT </a:t>
            </a:r>
            <a:r>
              <a:rPr lang="en-US" dirty="0"/>
              <a:t>by MAJOR since we will be analyzing by major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Step 2: Determine the MIN &amp; MAX </a:t>
            </a:r>
            <a:r>
              <a:rPr lang="en-US" dirty="0"/>
              <a:t>scores for Exam 1.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B560D-C783-460B-846F-36F88B126E7D}"/>
              </a:ext>
            </a:extLst>
          </p:cNvPr>
          <p:cNvSpPr txBox="1"/>
          <p:nvPr/>
        </p:nvSpPr>
        <p:spPr>
          <a:xfrm>
            <a:off x="2799081" y="4081780"/>
            <a:ext cx="643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we could also determine the </a:t>
            </a:r>
            <a:r>
              <a:rPr lang="en-US" b="1" dirty="0"/>
              <a:t>AVERAGE, SUM, </a:t>
            </a:r>
            <a:r>
              <a:rPr lang="en-US" dirty="0"/>
              <a:t>and</a:t>
            </a:r>
            <a:r>
              <a:rPr lang="en-US" b="1" dirty="0"/>
              <a:t> COUNT </a:t>
            </a:r>
            <a:r>
              <a:rPr lang="en-US" dirty="0"/>
              <a:t>of Exam 1. I did not show all examples intentionally as you will need to determine the logic in some assignments.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A0876-D5C5-438F-850E-B5F80CA7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3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97B-6C1B-44D9-BF69-E4F2725C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Complete Example: Aggregate Data – Part 1 of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02E7F-71DF-4000-AA2D-34B47723088A}"/>
              </a:ext>
            </a:extLst>
          </p:cNvPr>
          <p:cNvSpPr/>
          <p:nvPr/>
        </p:nvSpPr>
        <p:spPr>
          <a:xfrm>
            <a:off x="8694737" y="4139337"/>
            <a:ext cx="2171700" cy="1569660"/>
          </a:xfrm>
          <a:custGeom>
            <a:avLst/>
            <a:gdLst>
              <a:gd name="connsiteX0" fmla="*/ 0 w 2171700"/>
              <a:gd name="connsiteY0" fmla="*/ 0 h 1569660"/>
              <a:gd name="connsiteX1" fmla="*/ 586359 w 2171700"/>
              <a:gd name="connsiteY1" fmla="*/ 0 h 1569660"/>
              <a:gd name="connsiteX2" fmla="*/ 1064133 w 2171700"/>
              <a:gd name="connsiteY2" fmla="*/ 0 h 1569660"/>
              <a:gd name="connsiteX3" fmla="*/ 1607058 w 2171700"/>
              <a:gd name="connsiteY3" fmla="*/ 0 h 1569660"/>
              <a:gd name="connsiteX4" fmla="*/ 2171700 w 2171700"/>
              <a:gd name="connsiteY4" fmla="*/ 0 h 1569660"/>
              <a:gd name="connsiteX5" fmla="*/ 2171700 w 2171700"/>
              <a:gd name="connsiteY5" fmla="*/ 554613 h 1569660"/>
              <a:gd name="connsiteX6" fmla="*/ 2171700 w 2171700"/>
              <a:gd name="connsiteY6" fmla="*/ 1093530 h 1569660"/>
              <a:gd name="connsiteX7" fmla="*/ 2171700 w 2171700"/>
              <a:gd name="connsiteY7" fmla="*/ 1569660 h 1569660"/>
              <a:gd name="connsiteX8" fmla="*/ 1607058 w 2171700"/>
              <a:gd name="connsiteY8" fmla="*/ 1569660 h 1569660"/>
              <a:gd name="connsiteX9" fmla="*/ 1129284 w 2171700"/>
              <a:gd name="connsiteY9" fmla="*/ 1569660 h 1569660"/>
              <a:gd name="connsiteX10" fmla="*/ 629793 w 2171700"/>
              <a:gd name="connsiteY10" fmla="*/ 1569660 h 1569660"/>
              <a:gd name="connsiteX11" fmla="*/ 0 w 2171700"/>
              <a:gd name="connsiteY11" fmla="*/ 1569660 h 1569660"/>
              <a:gd name="connsiteX12" fmla="*/ 0 w 2171700"/>
              <a:gd name="connsiteY12" fmla="*/ 1046440 h 1569660"/>
              <a:gd name="connsiteX13" fmla="*/ 0 w 2171700"/>
              <a:gd name="connsiteY13" fmla="*/ 554613 h 1569660"/>
              <a:gd name="connsiteX14" fmla="*/ 0 w 2171700"/>
              <a:gd name="connsiteY1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71700" h="1569660" fill="none" extrusionOk="0">
                <a:moveTo>
                  <a:pt x="0" y="0"/>
                </a:moveTo>
                <a:cubicBezTo>
                  <a:pt x="191215" y="-17024"/>
                  <a:pt x="411052" y="49792"/>
                  <a:pt x="586359" y="0"/>
                </a:cubicBezTo>
                <a:cubicBezTo>
                  <a:pt x="761666" y="-49792"/>
                  <a:pt x="874169" y="24415"/>
                  <a:pt x="1064133" y="0"/>
                </a:cubicBezTo>
                <a:cubicBezTo>
                  <a:pt x="1254097" y="-24415"/>
                  <a:pt x="1440793" y="44791"/>
                  <a:pt x="1607058" y="0"/>
                </a:cubicBezTo>
                <a:cubicBezTo>
                  <a:pt x="1773323" y="-44791"/>
                  <a:pt x="1974903" y="55878"/>
                  <a:pt x="2171700" y="0"/>
                </a:cubicBezTo>
                <a:cubicBezTo>
                  <a:pt x="2213587" y="178199"/>
                  <a:pt x="2121262" y="391646"/>
                  <a:pt x="2171700" y="554613"/>
                </a:cubicBezTo>
                <a:cubicBezTo>
                  <a:pt x="2222138" y="717580"/>
                  <a:pt x="2128443" y="893240"/>
                  <a:pt x="2171700" y="1093530"/>
                </a:cubicBezTo>
                <a:cubicBezTo>
                  <a:pt x="2214957" y="1293820"/>
                  <a:pt x="2150423" y="1424987"/>
                  <a:pt x="2171700" y="1569660"/>
                </a:cubicBezTo>
                <a:cubicBezTo>
                  <a:pt x="1954633" y="1617872"/>
                  <a:pt x="1787129" y="1524691"/>
                  <a:pt x="1607058" y="1569660"/>
                </a:cubicBezTo>
                <a:cubicBezTo>
                  <a:pt x="1426987" y="1614629"/>
                  <a:pt x="1333469" y="1564173"/>
                  <a:pt x="1129284" y="1569660"/>
                </a:cubicBezTo>
                <a:cubicBezTo>
                  <a:pt x="925099" y="1575147"/>
                  <a:pt x="792247" y="1529941"/>
                  <a:pt x="629793" y="1569660"/>
                </a:cubicBezTo>
                <a:cubicBezTo>
                  <a:pt x="467339" y="1609379"/>
                  <a:pt x="139681" y="1495300"/>
                  <a:pt x="0" y="1569660"/>
                </a:cubicBezTo>
                <a:cubicBezTo>
                  <a:pt x="-55746" y="1370768"/>
                  <a:pt x="11900" y="1299261"/>
                  <a:pt x="0" y="1046440"/>
                </a:cubicBezTo>
                <a:cubicBezTo>
                  <a:pt x="-11900" y="793619"/>
                  <a:pt x="54719" y="763941"/>
                  <a:pt x="0" y="554613"/>
                </a:cubicBezTo>
                <a:cubicBezTo>
                  <a:pt x="-54719" y="345285"/>
                  <a:pt x="49828" y="183424"/>
                  <a:pt x="0" y="0"/>
                </a:cubicBezTo>
                <a:close/>
              </a:path>
              <a:path w="2171700" h="1569660" stroke="0" extrusionOk="0">
                <a:moveTo>
                  <a:pt x="0" y="0"/>
                </a:moveTo>
                <a:cubicBezTo>
                  <a:pt x="135375" y="-1474"/>
                  <a:pt x="294201" y="47928"/>
                  <a:pt x="521208" y="0"/>
                </a:cubicBezTo>
                <a:cubicBezTo>
                  <a:pt x="748215" y="-47928"/>
                  <a:pt x="803837" y="15537"/>
                  <a:pt x="998982" y="0"/>
                </a:cubicBezTo>
                <a:cubicBezTo>
                  <a:pt x="1194127" y="-15537"/>
                  <a:pt x="1412834" y="48961"/>
                  <a:pt x="1563624" y="0"/>
                </a:cubicBezTo>
                <a:cubicBezTo>
                  <a:pt x="1714414" y="-48961"/>
                  <a:pt x="2036056" y="59773"/>
                  <a:pt x="2171700" y="0"/>
                </a:cubicBezTo>
                <a:cubicBezTo>
                  <a:pt x="2220923" y="237197"/>
                  <a:pt x="2122957" y="305449"/>
                  <a:pt x="2171700" y="523220"/>
                </a:cubicBezTo>
                <a:cubicBezTo>
                  <a:pt x="2220443" y="740991"/>
                  <a:pt x="2147175" y="789289"/>
                  <a:pt x="2171700" y="1046440"/>
                </a:cubicBezTo>
                <a:cubicBezTo>
                  <a:pt x="2196225" y="1303591"/>
                  <a:pt x="2126090" y="1446278"/>
                  <a:pt x="2171700" y="1569660"/>
                </a:cubicBezTo>
                <a:cubicBezTo>
                  <a:pt x="2058955" y="1576459"/>
                  <a:pt x="1795061" y="1559831"/>
                  <a:pt x="1672209" y="1569660"/>
                </a:cubicBezTo>
                <a:cubicBezTo>
                  <a:pt x="1549357" y="1579489"/>
                  <a:pt x="1298863" y="1565124"/>
                  <a:pt x="1172718" y="1569660"/>
                </a:cubicBezTo>
                <a:cubicBezTo>
                  <a:pt x="1046573" y="1574196"/>
                  <a:pt x="745954" y="1506870"/>
                  <a:pt x="629793" y="1569660"/>
                </a:cubicBezTo>
                <a:cubicBezTo>
                  <a:pt x="513633" y="1632450"/>
                  <a:pt x="128645" y="1544753"/>
                  <a:pt x="0" y="1569660"/>
                </a:cubicBezTo>
                <a:cubicBezTo>
                  <a:pt x="-61871" y="1359054"/>
                  <a:pt x="52895" y="1274933"/>
                  <a:pt x="0" y="1046440"/>
                </a:cubicBezTo>
                <a:cubicBezTo>
                  <a:pt x="-52895" y="817947"/>
                  <a:pt x="3757" y="780851"/>
                  <a:pt x="0" y="538917"/>
                </a:cubicBezTo>
                <a:cubicBezTo>
                  <a:pt x="-3757" y="296983"/>
                  <a:pt x="12027" y="23760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415262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    EX1 EX1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Major Min Max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ACC    77  88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MGT    77  82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MIS    85  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0BB13-8324-4BDE-9834-6E2A2C86AA0C}"/>
              </a:ext>
            </a:extLst>
          </p:cNvPr>
          <p:cNvSpPr txBox="1"/>
          <p:nvPr/>
        </p:nvSpPr>
        <p:spPr>
          <a:xfrm>
            <a:off x="190500" y="800100"/>
            <a:ext cx="7042312" cy="58477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import csv </a:t>
            </a:r>
          </a:p>
          <a:p>
            <a:r>
              <a:rPr lang="en-US" sz="1000" b="1" dirty="0"/>
              <a:t>from operator </a:t>
            </a:r>
            <a:r>
              <a:rPr lang="en-US" sz="1000" b="1" dirty="0">
                <a:solidFill>
                  <a:srgbClr val="C00000"/>
                </a:solidFill>
              </a:rPr>
              <a:t>import itemgetter</a:t>
            </a:r>
          </a:p>
          <a:p>
            <a:endParaRPr lang="en-US" sz="1000" dirty="0"/>
          </a:p>
          <a:p>
            <a:r>
              <a:rPr lang="en-US" sz="1000" dirty="0"/>
              <a:t>#Open CSV File</a:t>
            </a:r>
          </a:p>
          <a:p>
            <a:r>
              <a:rPr lang="en-US" sz="1000" dirty="0"/>
              <a:t>infile = open('students.csv', 'r')</a:t>
            </a:r>
          </a:p>
          <a:p>
            <a:r>
              <a:rPr lang="en-US" sz="1000" dirty="0"/>
              <a:t>reader = csv.reader(infile)   </a:t>
            </a:r>
          </a:p>
          <a:p>
            <a:endParaRPr lang="en-US" sz="1000" dirty="0"/>
          </a:p>
          <a:p>
            <a:r>
              <a:rPr lang="en-US" sz="1000" dirty="0"/>
              <a:t>#Create the List</a:t>
            </a:r>
          </a:p>
          <a:p>
            <a:r>
              <a:rPr lang="en-US" sz="1000" dirty="0"/>
              <a:t>students = </a:t>
            </a:r>
            <a:r>
              <a:rPr lang="en-US" sz="1000" dirty="0">
                <a:latin typeface="Consolas" panose="020B0609020204030204" pitchFamily="49" charset="0"/>
              </a:rPr>
              <a:t>[]</a:t>
            </a:r>
          </a:p>
          <a:p>
            <a:endParaRPr lang="en-US" sz="1000" dirty="0"/>
          </a:p>
          <a:p>
            <a:r>
              <a:rPr lang="en-US" sz="1000" dirty="0"/>
              <a:t>#Skip header row</a:t>
            </a:r>
          </a:p>
          <a:p>
            <a:r>
              <a:rPr lang="en-US" sz="1000" dirty="0"/>
              <a:t>next(reader)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#Load the list from the CSV Records   </a:t>
            </a:r>
          </a:p>
          <a:p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for row in reader: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#Cannot do a direct append since need int conversion for sorting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temp = []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temp.append</a:t>
            </a:r>
            <a:r>
              <a:rPr lang="en-US" sz="1400" dirty="0">
                <a:latin typeface="Consolas" panose="020B0609020204030204" pitchFamily="49" charset="0"/>
              </a:rPr>
              <a:t>(row[0])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temp.append</a:t>
            </a:r>
            <a:r>
              <a:rPr lang="en-US" sz="1400" dirty="0">
                <a:latin typeface="Consolas" panose="020B0609020204030204" pitchFamily="49" charset="0"/>
              </a:rPr>
              <a:t>(row[1])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temp.append(</a:t>
            </a:r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(row[2]))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temp.append(</a:t>
            </a:r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(row[3]))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#Append the converted data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highlight>
                  <a:srgbClr val="EFE5F7"/>
                </a:highlight>
                <a:latin typeface="Consolas" panose="020B0609020204030204" pitchFamily="49" charset="0"/>
              </a:rPr>
              <a:t>students</a:t>
            </a:r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C00000"/>
                </a:solidFill>
                <a:highlight>
                  <a:srgbClr val="EFE5F7"/>
                </a:highlight>
                <a:latin typeface="Consolas" panose="020B0609020204030204" pitchFamily="49" charset="0"/>
              </a:rPr>
              <a:t>append</a:t>
            </a:r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(temp)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#Close CSV file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infile.close()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#Sort list by MAJOR ASC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sorted_students = </a:t>
            </a:r>
            <a:r>
              <a:rPr lang="en-US" sz="1400" b="1" dirty="0">
                <a:solidFill>
                  <a:srgbClr val="C00000"/>
                </a:solidFill>
                <a:highlight>
                  <a:srgbClr val="EFE5F7"/>
                </a:highlight>
                <a:latin typeface="Consolas" panose="020B0609020204030204" pitchFamily="49" charset="0"/>
              </a:rPr>
              <a:t>sorted</a:t>
            </a:r>
            <a:r>
              <a:rPr lang="en-US" sz="1400" dirty="0">
                <a:highlight>
                  <a:srgbClr val="EFE5F7"/>
                </a:highlight>
                <a:latin typeface="Consolas" panose="020B0609020204030204" pitchFamily="49" charset="0"/>
              </a:rPr>
              <a:t>(students, key=itemgetter(1))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90E4-284B-4D5B-B226-4F91A057DA97}"/>
              </a:ext>
            </a:extLst>
          </p:cNvPr>
          <p:cNvSpPr txBox="1"/>
          <p:nvPr/>
        </p:nvSpPr>
        <p:spPr>
          <a:xfrm>
            <a:off x="2545081" y="894080"/>
            <a:ext cx="1630679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Part 1 of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8739-E9F5-4050-B398-3125B09B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74CD99-28F1-46F3-AE71-4D28FF55A516}"/>
              </a:ext>
            </a:extLst>
          </p:cNvPr>
          <p:cNvGrpSpPr/>
          <p:nvPr/>
        </p:nvGrpSpPr>
        <p:grpSpPr>
          <a:xfrm>
            <a:off x="9937433" y="515620"/>
            <a:ext cx="2074227" cy="2291459"/>
            <a:chOff x="9685973" y="203200"/>
            <a:chExt cx="2074227" cy="2291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63982C-D806-4A4B-A623-20D43B0EB202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26726E-019F-4C6A-A8A8-493BC2CA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37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1948B-36B2-4BD8-B3A6-1DFF60CC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19E0-B3DC-4474-8A15-570CBB0F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Lists &amp; CSV Files</a:t>
            </a:r>
          </a:p>
          <a:p>
            <a:pPr lvl="1"/>
            <a:r>
              <a:rPr lang="en-US" sz="2100" dirty="0"/>
              <a:t>Writing LISTs to CSV Files </a:t>
            </a:r>
          </a:p>
          <a:p>
            <a:pPr lvl="1"/>
            <a:r>
              <a:rPr lang="en-US" sz="2100" dirty="0"/>
              <a:t>Reading CSV Files to LISTs</a:t>
            </a:r>
          </a:p>
          <a:p>
            <a:pPr lvl="1"/>
            <a:r>
              <a:rPr lang="en-US" sz="2100" dirty="0"/>
              <a:t>CONVERT numbers from CSV files before Sorting</a:t>
            </a:r>
          </a:p>
          <a:p>
            <a:pPr lvl="1"/>
            <a:endParaRPr lang="en-US" sz="2100" dirty="0"/>
          </a:p>
          <a:p>
            <a:r>
              <a:rPr lang="en-US" sz="2400" dirty="0"/>
              <a:t>Sorting a List</a:t>
            </a:r>
          </a:p>
          <a:p>
            <a:pPr lvl="1"/>
            <a:r>
              <a:rPr lang="en-US" sz="2000" dirty="0">
                <a:highlight>
                  <a:srgbClr val="EFE5F7"/>
                </a:highlight>
              </a:rPr>
              <a:t>“Quick Summary - Sorts”</a:t>
            </a:r>
          </a:p>
          <a:p>
            <a:pPr lvl="1"/>
            <a:r>
              <a:rPr lang="en-US" sz="2000" dirty="0"/>
              <a:t>Single-field sorting</a:t>
            </a:r>
          </a:p>
          <a:p>
            <a:pPr lvl="1"/>
            <a:r>
              <a:rPr lang="en-US" sz="2000" dirty="0"/>
              <a:t>Multi-field sorting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Aggregating Data</a:t>
            </a:r>
          </a:p>
          <a:p>
            <a:pPr lvl="1"/>
            <a:r>
              <a:rPr lang="en-US" sz="2000" dirty="0"/>
              <a:t>sum, min, max, count</a:t>
            </a:r>
          </a:p>
          <a:p>
            <a:pPr lvl="1"/>
            <a:endParaRPr lang="en-US" sz="2000" dirty="0"/>
          </a:p>
          <a:p>
            <a:r>
              <a:rPr lang="en-US" sz="2400" dirty="0"/>
              <a:t>Filtering a List</a:t>
            </a:r>
          </a:p>
          <a:p>
            <a:pPr lvl="1"/>
            <a:r>
              <a:rPr lang="en-US" sz="2000" dirty="0"/>
              <a:t>Single-field filtering</a:t>
            </a:r>
          </a:p>
          <a:p>
            <a:pPr lvl="1"/>
            <a:r>
              <a:rPr lang="en-US" sz="2000" dirty="0"/>
              <a:t>Multi-field filtering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777E9-1D50-4EA6-8BA1-FFBC3FCE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97B-6C1B-44D9-BF69-E4F2725C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Complete Example: Aggregate Data – Part 2 of 2 (version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02E7F-71DF-4000-AA2D-34B47723088A}"/>
              </a:ext>
            </a:extLst>
          </p:cNvPr>
          <p:cNvSpPr/>
          <p:nvPr/>
        </p:nvSpPr>
        <p:spPr>
          <a:xfrm>
            <a:off x="8672363" y="4177837"/>
            <a:ext cx="3272589" cy="2123658"/>
          </a:xfrm>
          <a:custGeom>
            <a:avLst/>
            <a:gdLst>
              <a:gd name="connsiteX0" fmla="*/ 0 w 3272589"/>
              <a:gd name="connsiteY0" fmla="*/ 0 h 2123658"/>
              <a:gd name="connsiteX1" fmla="*/ 512706 w 3272589"/>
              <a:gd name="connsiteY1" fmla="*/ 0 h 2123658"/>
              <a:gd name="connsiteX2" fmla="*/ 1090863 w 3272589"/>
              <a:gd name="connsiteY2" fmla="*/ 0 h 2123658"/>
              <a:gd name="connsiteX3" fmla="*/ 1603569 w 3272589"/>
              <a:gd name="connsiteY3" fmla="*/ 0 h 2123658"/>
              <a:gd name="connsiteX4" fmla="*/ 2149000 w 3272589"/>
              <a:gd name="connsiteY4" fmla="*/ 0 h 2123658"/>
              <a:gd name="connsiteX5" fmla="*/ 2727157 w 3272589"/>
              <a:gd name="connsiteY5" fmla="*/ 0 h 2123658"/>
              <a:gd name="connsiteX6" fmla="*/ 3272589 w 3272589"/>
              <a:gd name="connsiteY6" fmla="*/ 0 h 2123658"/>
              <a:gd name="connsiteX7" fmla="*/ 3272589 w 3272589"/>
              <a:gd name="connsiteY7" fmla="*/ 488441 h 2123658"/>
              <a:gd name="connsiteX8" fmla="*/ 3272589 w 3272589"/>
              <a:gd name="connsiteY8" fmla="*/ 1019356 h 2123658"/>
              <a:gd name="connsiteX9" fmla="*/ 3272589 w 3272589"/>
              <a:gd name="connsiteY9" fmla="*/ 1529034 h 2123658"/>
              <a:gd name="connsiteX10" fmla="*/ 3272589 w 3272589"/>
              <a:gd name="connsiteY10" fmla="*/ 2123658 h 2123658"/>
              <a:gd name="connsiteX11" fmla="*/ 2727158 w 3272589"/>
              <a:gd name="connsiteY11" fmla="*/ 2123658 h 2123658"/>
              <a:gd name="connsiteX12" fmla="*/ 2149000 w 3272589"/>
              <a:gd name="connsiteY12" fmla="*/ 2123658 h 2123658"/>
              <a:gd name="connsiteX13" fmla="*/ 1603569 w 3272589"/>
              <a:gd name="connsiteY13" fmla="*/ 2123658 h 2123658"/>
              <a:gd name="connsiteX14" fmla="*/ 992685 w 3272589"/>
              <a:gd name="connsiteY14" fmla="*/ 2123658 h 2123658"/>
              <a:gd name="connsiteX15" fmla="*/ 545432 w 3272589"/>
              <a:gd name="connsiteY15" fmla="*/ 2123658 h 2123658"/>
              <a:gd name="connsiteX16" fmla="*/ 0 w 3272589"/>
              <a:gd name="connsiteY16" fmla="*/ 2123658 h 2123658"/>
              <a:gd name="connsiteX17" fmla="*/ 0 w 3272589"/>
              <a:gd name="connsiteY17" fmla="*/ 1571507 h 2123658"/>
              <a:gd name="connsiteX18" fmla="*/ 0 w 3272589"/>
              <a:gd name="connsiteY18" fmla="*/ 1083066 h 2123658"/>
              <a:gd name="connsiteX19" fmla="*/ 0 w 3272589"/>
              <a:gd name="connsiteY19" fmla="*/ 594624 h 2123658"/>
              <a:gd name="connsiteX20" fmla="*/ 0 w 3272589"/>
              <a:gd name="connsiteY20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89" h="2123658" extrusionOk="0">
                <a:moveTo>
                  <a:pt x="0" y="0"/>
                </a:moveTo>
                <a:cubicBezTo>
                  <a:pt x="115059" y="-2518"/>
                  <a:pt x="269977" y="44238"/>
                  <a:pt x="512706" y="0"/>
                </a:cubicBezTo>
                <a:cubicBezTo>
                  <a:pt x="755435" y="-44238"/>
                  <a:pt x="857880" y="23130"/>
                  <a:pt x="1090863" y="0"/>
                </a:cubicBezTo>
                <a:cubicBezTo>
                  <a:pt x="1323846" y="-23130"/>
                  <a:pt x="1487037" y="60689"/>
                  <a:pt x="1603569" y="0"/>
                </a:cubicBezTo>
                <a:cubicBezTo>
                  <a:pt x="1720101" y="-60689"/>
                  <a:pt x="1893548" y="42553"/>
                  <a:pt x="2149000" y="0"/>
                </a:cubicBezTo>
                <a:cubicBezTo>
                  <a:pt x="2404452" y="-42553"/>
                  <a:pt x="2579098" y="41784"/>
                  <a:pt x="2727157" y="0"/>
                </a:cubicBezTo>
                <a:cubicBezTo>
                  <a:pt x="2875216" y="-41784"/>
                  <a:pt x="3021290" y="22604"/>
                  <a:pt x="3272589" y="0"/>
                </a:cubicBezTo>
                <a:cubicBezTo>
                  <a:pt x="3313465" y="211129"/>
                  <a:pt x="3242177" y="257176"/>
                  <a:pt x="3272589" y="488441"/>
                </a:cubicBezTo>
                <a:cubicBezTo>
                  <a:pt x="3303001" y="719706"/>
                  <a:pt x="3216477" y="867576"/>
                  <a:pt x="3272589" y="1019356"/>
                </a:cubicBezTo>
                <a:cubicBezTo>
                  <a:pt x="3328701" y="1171136"/>
                  <a:pt x="3252179" y="1392001"/>
                  <a:pt x="3272589" y="1529034"/>
                </a:cubicBezTo>
                <a:cubicBezTo>
                  <a:pt x="3292999" y="1666067"/>
                  <a:pt x="3242655" y="1860248"/>
                  <a:pt x="3272589" y="2123658"/>
                </a:cubicBezTo>
                <a:cubicBezTo>
                  <a:pt x="3111766" y="2174749"/>
                  <a:pt x="2885537" y="2085181"/>
                  <a:pt x="2727158" y="2123658"/>
                </a:cubicBezTo>
                <a:cubicBezTo>
                  <a:pt x="2568779" y="2162135"/>
                  <a:pt x="2394674" y="2106490"/>
                  <a:pt x="2149000" y="2123658"/>
                </a:cubicBezTo>
                <a:cubicBezTo>
                  <a:pt x="1903326" y="2140826"/>
                  <a:pt x="1786094" y="2093126"/>
                  <a:pt x="1603569" y="2123658"/>
                </a:cubicBezTo>
                <a:cubicBezTo>
                  <a:pt x="1421044" y="2154190"/>
                  <a:pt x="1193687" y="2069348"/>
                  <a:pt x="992685" y="2123658"/>
                </a:cubicBezTo>
                <a:cubicBezTo>
                  <a:pt x="791683" y="2177968"/>
                  <a:pt x="639569" y="2118829"/>
                  <a:pt x="545432" y="2123658"/>
                </a:cubicBezTo>
                <a:cubicBezTo>
                  <a:pt x="451295" y="2128487"/>
                  <a:pt x="168864" y="2101258"/>
                  <a:pt x="0" y="2123658"/>
                </a:cubicBezTo>
                <a:cubicBezTo>
                  <a:pt x="-54002" y="1858204"/>
                  <a:pt x="54561" y="1812798"/>
                  <a:pt x="0" y="1571507"/>
                </a:cubicBezTo>
                <a:cubicBezTo>
                  <a:pt x="-54561" y="1330216"/>
                  <a:pt x="10045" y="1300009"/>
                  <a:pt x="0" y="1083066"/>
                </a:cubicBezTo>
                <a:cubicBezTo>
                  <a:pt x="-10045" y="866123"/>
                  <a:pt x="35056" y="793365"/>
                  <a:pt x="0" y="594624"/>
                </a:cubicBezTo>
                <a:cubicBezTo>
                  <a:pt x="-35056" y="395883"/>
                  <a:pt x="16236" y="16073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662961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*** Aggregate Exam Data ***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EX1 EX1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Major Min Max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ACC    77  88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MGT    77  82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MIS    85  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0BB13-8324-4BDE-9834-6E2A2C86AA0C}"/>
              </a:ext>
            </a:extLst>
          </p:cNvPr>
          <p:cNvSpPr txBox="1"/>
          <p:nvPr/>
        </p:nvSpPr>
        <p:spPr>
          <a:xfrm>
            <a:off x="200660" y="1397000"/>
            <a:ext cx="34925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EFE5F7"/>
                </a:highlight>
                <a:latin typeface="Consolas" panose="020B0609020204030204" pitchFamily="49" charset="0"/>
              </a:rPr>
              <a:t>#Initialize variables</a:t>
            </a:r>
          </a:p>
          <a:p>
            <a:r>
              <a:rPr lang="en-US" sz="1200" dirty="0">
                <a:highlight>
                  <a:srgbClr val="FFF2CC"/>
                </a:highlight>
                <a:latin typeface="Consolas" panose="020B0609020204030204" pitchFamily="49" charset="0"/>
              </a:rPr>
              <a:t>prev_major </a:t>
            </a:r>
            <a:r>
              <a:rPr lang="en-US" sz="1200" dirty="0">
                <a:latin typeface="Consolas" panose="020B0609020204030204" pitchFamily="49" charset="0"/>
              </a:rPr>
              <a:t>= ''    </a:t>
            </a:r>
          </a:p>
          <a:p>
            <a:r>
              <a:rPr lang="en-US" sz="1200" dirty="0">
                <a:highlight>
                  <a:srgbClr val="FFF2CC"/>
                </a:highlight>
                <a:latin typeface="Consolas" panose="020B0609020204030204" pitchFamily="49" charset="0"/>
              </a:rPr>
              <a:t>exam1_list </a:t>
            </a:r>
            <a:r>
              <a:rPr lang="en-US" sz="1200" dirty="0">
                <a:latin typeface="Consolas" panose="020B0609020204030204" pitchFamily="49" charset="0"/>
              </a:rPr>
              <a:t>=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#Display Report Header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print('*** Aggregate Exam Data ***')    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     ', 'EX1', 'EX1')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print('Major', 'Min', 'Max')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print('-'*15)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59F82-61B9-4E74-8D3F-A21E5E47D686}"/>
              </a:ext>
            </a:extLst>
          </p:cNvPr>
          <p:cNvSpPr txBox="1"/>
          <p:nvPr/>
        </p:nvSpPr>
        <p:spPr>
          <a:xfrm>
            <a:off x="3876172" y="889000"/>
            <a:ext cx="3975055" cy="528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Consolas" panose="020B0609020204030204" pitchFamily="49" charset="0"/>
              </a:rPr>
              <a:t>#Process each student in the sorted list</a:t>
            </a:r>
          </a:p>
          <a:p>
            <a:r>
              <a:rPr lang="en-US" sz="1250" dirty="0" err="1">
                <a:latin typeface="Consolas" panose="020B0609020204030204" pitchFamily="49" charset="0"/>
              </a:rPr>
              <a:t>i</a:t>
            </a:r>
            <a:r>
              <a:rPr lang="en-US" sz="1250" dirty="0">
                <a:latin typeface="Consolas" panose="020B0609020204030204" pitchFamily="49" charset="0"/>
              </a:rPr>
              <a:t> = 0    </a:t>
            </a:r>
          </a:p>
          <a:p>
            <a:r>
              <a:rPr lang="en-US" sz="1250" b="1" dirty="0">
                <a:latin typeface="Consolas" panose="020B0609020204030204" pitchFamily="49" charset="0"/>
              </a:rPr>
              <a:t>for row in </a:t>
            </a:r>
            <a:r>
              <a:rPr lang="en-US" sz="1250" b="1" dirty="0" err="1">
                <a:latin typeface="Consolas" panose="020B0609020204030204" pitchFamily="49" charset="0"/>
              </a:rPr>
              <a:t>sorted_students</a:t>
            </a:r>
            <a:r>
              <a:rPr lang="en-US" sz="125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name = row[0]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major = row[1]        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exam1 = int(row[2])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exam2 = int(row[3])</a:t>
            </a:r>
          </a:p>
          <a:p>
            <a:endParaRPr lang="en-US" sz="1250" dirty="0">
              <a:latin typeface="Consolas" panose="020B0609020204030204" pitchFamily="49" charset="0"/>
            </a:endParaRPr>
          </a:p>
          <a:p>
            <a:r>
              <a:rPr lang="en-US" sz="1250" b="1" dirty="0">
                <a:latin typeface="Consolas" panose="020B0609020204030204" pitchFamily="49" charset="0"/>
              </a:rPr>
              <a:t>    </a:t>
            </a:r>
            <a:r>
              <a:rPr lang="en-US" sz="1250" b="1" dirty="0">
                <a:highlight>
                  <a:srgbClr val="EFE5F7"/>
                </a:highlight>
                <a:latin typeface="Consolas" panose="020B0609020204030204" pitchFamily="49" charset="0"/>
              </a:rPr>
              <a:t>#Display next major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if </a:t>
            </a:r>
            <a:r>
              <a:rPr lang="en-US" sz="1250" dirty="0" err="1">
                <a:highlight>
                  <a:srgbClr val="FFF2CC"/>
                </a:highlight>
                <a:latin typeface="Consolas" panose="020B0609020204030204" pitchFamily="49" charset="0"/>
              </a:rPr>
              <a:t>i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 != 0 </a:t>
            </a:r>
            <a:r>
              <a:rPr lang="en-US" sz="1250" dirty="0">
                <a:latin typeface="Consolas" panose="020B0609020204030204" pitchFamily="49" charset="0"/>
              </a:rPr>
              <a:t>and 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major != </a:t>
            </a:r>
            <a:r>
              <a:rPr lang="en-US" sz="1250" dirty="0" err="1">
                <a:highlight>
                  <a:srgbClr val="FFF2CC"/>
                </a:highlight>
                <a:latin typeface="Consolas" panose="020B0609020204030204" pitchFamily="49" charset="0"/>
              </a:rPr>
              <a:t>prev_major</a:t>
            </a:r>
            <a:r>
              <a:rPr lang="en-US" sz="12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    print(</a:t>
            </a:r>
            <a:r>
              <a:rPr lang="en-US" sz="1250" dirty="0" err="1">
                <a:latin typeface="Consolas" panose="020B0609020204030204" pitchFamily="49" charset="0"/>
              </a:rPr>
              <a:t>prev_major</a:t>
            </a:r>
            <a:r>
              <a:rPr lang="en-US" sz="1250" dirty="0">
                <a:latin typeface="Consolas" panose="020B0609020204030204" pitchFamily="49" charset="0"/>
              </a:rPr>
              <a:t>, ' ', \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      format(</a:t>
            </a:r>
            <a:r>
              <a:rPr lang="en-US" sz="1250" b="1" dirty="0">
                <a:solidFill>
                  <a:srgbClr val="C00000"/>
                </a:solidFill>
                <a:latin typeface="Consolas" panose="020B0609020204030204" pitchFamily="49" charset="0"/>
              </a:rPr>
              <a:t>min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exam1_list</a:t>
            </a:r>
            <a:r>
              <a:rPr lang="en-US" sz="1250" dirty="0">
                <a:latin typeface="Consolas" panose="020B0609020204030204" pitchFamily="49" charset="0"/>
              </a:rPr>
              <a:t>), '3d'), \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      format(</a:t>
            </a:r>
            <a:r>
              <a:rPr lang="en-US" sz="1250" b="1" dirty="0">
                <a:solidFill>
                  <a:srgbClr val="C00000"/>
                </a:solidFill>
                <a:latin typeface="Consolas" panose="020B0609020204030204" pitchFamily="49" charset="0"/>
              </a:rPr>
              <a:t>max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exam1_list</a:t>
            </a:r>
            <a:r>
              <a:rPr lang="en-US" sz="1250" dirty="0">
                <a:latin typeface="Consolas" panose="020B0609020204030204" pitchFamily="49" charset="0"/>
              </a:rPr>
              <a:t>), '3d'))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    exam1_list = []</a:t>
            </a:r>
          </a:p>
          <a:p>
            <a:endParaRPr lang="en-US" sz="1250" dirty="0">
              <a:latin typeface="Consolas" panose="020B0609020204030204" pitchFamily="49" charset="0"/>
            </a:endParaRPr>
          </a:p>
          <a:p>
            <a:r>
              <a:rPr lang="en-US" sz="1250" b="1" dirty="0">
                <a:latin typeface="Consolas" panose="020B0609020204030204" pitchFamily="49" charset="0"/>
              </a:rPr>
              <a:t>    </a:t>
            </a:r>
            <a:r>
              <a:rPr lang="en-US" sz="1250" b="1" dirty="0">
                <a:highlight>
                  <a:srgbClr val="EFE5F7"/>
                </a:highlight>
                <a:latin typeface="Consolas" panose="020B0609020204030204" pitchFamily="49" charset="0"/>
              </a:rPr>
              <a:t>#Set </a:t>
            </a:r>
            <a:r>
              <a:rPr lang="en-US" sz="1250" b="1" dirty="0" err="1">
                <a:highlight>
                  <a:srgbClr val="EFE5F7"/>
                </a:highlight>
                <a:latin typeface="Consolas" panose="020B0609020204030204" pitchFamily="49" charset="0"/>
              </a:rPr>
              <a:t>prev</a:t>
            </a:r>
            <a:r>
              <a:rPr lang="en-US" sz="1250" b="1" dirty="0">
                <a:highlight>
                  <a:srgbClr val="EFE5F7"/>
                </a:highlight>
                <a:latin typeface="Consolas" panose="020B0609020204030204" pitchFamily="49" charset="0"/>
              </a:rPr>
              <a:t> team code to the new team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prev_major</a:t>
            </a:r>
            <a:r>
              <a:rPr lang="en-US" sz="1250" dirty="0">
                <a:latin typeface="Consolas" panose="020B0609020204030204" pitchFamily="49" charset="0"/>
              </a:rPr>
              <a:t> = major</a:t>
            </a:r>
          </a:p>
          <a:p>
            <a:endParaRPr lang="en-US" sz="1250" dirty="0">
              <a:latin typeface="Consolas" panose="020B0609020204030204" pitchFamily="49" charset="0"/>
            </a:endParaRPr>
          </a:p>
          <a:p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b="1" dirty="0">
                <a:highlight>
                  <a:srgbClr val="EFE5F7"/>
                </a:highlight>
                <a:latin typeface="Consolas" panose="020B0609020204030204" pitchFamily="49" charset="0"/>
              </a:rPr>
              <a:t>#Add to Exam1 1D List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exam1_list.</a:t>
            </a:r>
            <a:r>
              <a:rPr lang="en-US" sz="1250" b="1" dirty="0">
                <a:highlight>
                  <a:srgbClr val="FFF2CC"/>
                </a:highlight>
                <a:latin typeface="Consolas" panose="020B0609020204030204" pitchFamily="49" charset="0"/>
              </a:rPr>
              <a:t>append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(exam1)</a:t>
            </a:r>
          </a:p>
          <a:p>
            <a:endParaRPr lang="en-US" sz="1250" dirty="0">
              <a:latin typeface="Consolas" panose="020B0609020204030204" pitchFamily="49" charset="0"/>
            </a:endParaRPr>
          </a:p>
          <a:p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i</a:t>
            </a:r>
            <a:r>
              <a:rPr lang="en-US" sz="1250" dirty="0">
                <a:latin typeface="Consolas" panose="020B0609020204030204" pitchFamily="49" charset="0"/>
              </a:rPr>
              <a:t> += 1 </a:t>
            </a:r>
          </a:p>
          <a:p>
            <a:endParaRPr lang="en-US" sz="1250" dirty="0">
              <a:latin typeface="Consolas" panose="020B0609020204030204" pitchFamily="49" charset="0"/>
            </a:endParaRPr>
          </a:p>
          <a:p>
            <a:r>
              <a:rPr lang="en-US" sz="1250" dirty="0">
                <a:latin typeface="Consolas" panose="020B0609020204030204" pitchFamily="49" charset="0"/>
              </a:rPr>
              <a:t>#Display last major's data        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print(</a:t>
            </a:r>
            <a:r>
              <a:rPr lang="en-US" sz="1250" dirty="0" err="1">
                <a:latin typeface="Consolas" panose="020B0609020204030204" pitchFamily="49" charset="0"/>
              </a:rPr>
              <a:t>prev_major</a:t>
            </a:r>
            <a:r>
              <a:rPr lang="en-US" sz="1250" dirty="0">
                <a:latin typeface="Consolas" panose="020B0609020204030204" pitchFamily="49" charset="0"/>
              </a:rPr>
              <a:t>, ' ', \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format(</a:t>
            </a:r>
            <a:r>
              <a:rPr lang="en-US" sz="1250" b="1" dirty="0">
                <a:solidFill>
                  <a:srgbClr val="C00000"/>
                </a:solidFill>
                <a:latin typeface="Consolas" panose="020B0609020204030204" pitchFamily="49" charset="0"/>
              </a:rPr>
              <a:t>min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exam1_list</a:t>
            </a:r>
            <a:r>
              <a:rPr lang="en-US" sz="1250" dirty="0">
                <a:latin typeface="Consolas" panose="020B0609020204030204" pitchFamily="49" charset="0"/>
              </a:rPr>
              <a:t>), '3d'), \</a:t>
            </a:r>
          </a:p>
          <a:p>
            <a:r>
              <a:rPr lang="en-US" sz="1250" dirty="0">
                <a:latin typeface="Consolas" panose="020B0609020204030204" pitchFamily="49" charset="0"/>
              </a:rPr>
              <a:t>  format(</a:t>
            </a:r>
            <a:r>
              <a:rPr lang="en-US" sz="1250" b="1" dirty="0">
                <a:solidFill>
                  <a:srgbClr val="C00000"/>
                </a:solidFill>
                <a:latin typeface="Consolas" panose="020B0609020204030204" pitchFamily="49" charset="0"/>
              </a:rPr>
              <a:t>max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highlight>
                  <a:srgbClr val="FFF2CC"/>
                </a:highlight>
                <a:latin typeface="Consolas" panose="020B0609020204030204" pitchFamily="49" charset="0"/>
              </a:rPr>
              <a:t>exam1_list</a:t>
            </a:r>
            <a:r>
              <a:rPr lang="en-US" sz="1250" dirty="0">
                <a:latin typeface="Consolas" panose="020B0609020204030204" pitchFamily="49" charset="0"/>
              </a:rPr>
              <a:t>), '3d'))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96A03-EB4E-4FC5-8F1D-2AFEFA9B2AC3}"/>
              </a:ext>
            </a:extLst>
          </p:cNvPr>
          <p:cNvSpPr txBox="1"/>
          <p:nvPr/>
        </p:nvSpPr>
        <p:spPr>
          <a:xfrm>
            <a:off x="187961" y="833120"/>
            <a:ext cx="1630679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Part 2 of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A40C3-EC9E-4282-ADAD-E21420A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DC1A8-ABA2-4F3E-944D-DC3F6F275B1D}"/>
              </a:ext>
            </a:extLst>
          </p:cNvPr>
          <p:cNvGrpSpPr/>
          <p:nvPr/>
        </p:nvGrpSpPr>
        <p:grpSpPr>
          <a:xfrm>
            <a:off x="7881707" y="2790321"/>
            <a:ext cx="1473200" cy="830997"/>
            <a:chOff x="7345680" y="2443480"/>
            <a:chExt cx="1473200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32F259-BC99-414D-9119-77BFA006D75E}"/>
                </a:ext>
              </a:extLst>
            </p:cNvPr>
            <p:cNvSpPr txBox="1"/>
            <p:nvPr/>
          </p:nvSpPr>
          <p:spPr>
            <a:xfrm>
              <a:off x="7665720" y="2443480"/>
              <a:ext cx="115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Getting the </a:t>
              </a:r>
              <a:r>
                <a:rPr lang="en-US" sz="1200" b="1" dirty="0">
                  <a:solidFill>
                    <a:srgbClr val="C00000"/>
                  </a:solidFill>
                </a:rPr>
                <a:t>MIN</a:t>
              </a:r>
              <a:r>
                <a:rPr lang="en-US" sz="1200" dirty="0">
                  <a:solidFill>
                    <a:srgbClr val="C00000"/>
                  </a:solidFill>
                </a:rPr>
                <a:t>  &amp; </a:t>
              </a:r>
              <a:r>
                <a:rPr lang="en-US" sz="1200" b="1" dirty="0">
                  <a:solidFill>
                    <a:srgbClr val="C00000"/>
                  </a:solidFill>
                </a:rPr>
                <a:t>MAX</a:t>
              </a:r>
              <a:r>
                <a:rPr lang="en-US" sz="1200" dirty="0">
                  <a:solidFill>
                    <a:srgbClr val="C00000"/>
                  </a:solidFill>
                </a:rPr>
                <a:t> values from the 1D list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08F00C-9D62-4173-A376-046A2A98C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5680" y="2858978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9ECD98-B3E3-4AB6-A485-DA5B7F9EF550}"/>
              </a:ext>
            </a:extLst>
          </p:cNvPr>
          <p:cNvGrpSpPr/>
          <p:nvPr/>
        </p:nvGrpSpPr>
        <p:grpSpPr>
          <a:xfrm>
            <a:off x="6608205" y="4408914"/>
            <a:ext cx="1231462" cy="461665"/>
            <a:chOff x="6419018" y="3967480"/>
            <a:chExt cx="1231462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C2FDB-8B74-4638-881F-229CD8473130}"/>
                </a:ext>
              </a:extLst>
            </p:cNvPr>
            <p:cNvSpPr txBox="1"/>
            <p:nvPr/>
          </p:nvSpPr>
          <p:spPr>
            <a:xfrm>
              <a:off x="6497320" y="3967480"/>
              <a:ext cx="1153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Build the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1D List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71B439-E77C-4970-8638-23395A84E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9018" y="4187802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E6E2D8-F920-4E8C-8F62-D35687E19A3D}"/>
              </a:ext>
            </a:extLst>
          </p:cNvPr>
          <p:cNvGrpSpPr/>
          <p:nvPr/>
        </p:nvGrpSpPr>
        <p:grpSpPr>
          <a:xfrm>
            <a:off x="9937433" y="515620"/>
            <a:ext cx="2074227" cy="2291459"/>
            <a:chOff x="9685973" y="203200"/>
            <a:chExt cx="2074227" cy="22914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AF2B54-CA30-436A-BC47-C93E1368CB82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D3E68FF-92BB-4286-819D-37AC5A7F7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0559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97B-6C1B-44D9-BF69-E4F2725C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Complete Example: Aggregate Data – Part 2 of 2 (version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02E7F-71DF-4000-AA2D-34B47723088A}"/>
              </a:ext>
            </a:extLst>
          </p:cNvPr>
          <p:cNvSpPr/>
          <p:nvPr/>
        </p:nvSpPr>
        <p:spPr>
          <a:xfrm>
            <a:off x="8977163" y="3111037"/>
            <a:ext cx="3011637" cy="1815882"/>
          </a:xfrm>
          <a:custGeom>
            <a:avLst/>
            <a:gdLst>
              <a:gd name="connsiteX0" fmla="*/ 0 w 3011637"/>
              <a:gd name="connsiteY0" fmla="*/ 0 h 1815882"/>
              <a:gd name="connsiteX1" fmla="*/ 501940 w 3011637"/>
              <a:gd name="connsiteY1" fmla="*/ 0 h 1815882"/>
              <a:gd name="connsiteX2" fmla="*/ 1003879 w 3011637"/>
              <a:gd name="connsiteY2" fmla="*/ 0 h 1815882"/>
              <a:gd name="connsiteX3" fmla="*/ 1445586 w 3011637"/>
              <a:gd name="connsiteY3" fmla="*/ 0 h 1815882"/>
              <a:gd name="connsiteX4" fmla="*/ 2007758 w 3011637"/>
              <a:gd name="connsiteY4" fmla="*/ 0 h 1815882"/>
              <a:gd name="connsiteX5" fmla="*/ 2449465 w 3011637"/>
              <a:gd name="connsiteY5" fmla="*/ 0 h 1815882"/>
              <a:gd name="connsiteX6" fmla="*/ 3011637 w 3011637"/>
              <a:gd name="connsiteY6" fmla="*/ 0 h 1815882"/>
              <a:gd name="connsiteX7" fmla="*/ 3011637 w 3011637"/>
              <a:gd name="connsiteY7" fmla="*/ 472129 h 1815882"/>
              <a:gd name="connsiteX8" fmla="*/ 3011637 w 3011637"/>
              <a:gd name="connsiteY8" fmla="*/ 962417 h 1815882"/>
              <a:gd name="connsiteX9" fmla="*/ 3011637 w 3011637"/>
              <a:gd name="connsiteY9" fmla="*/ 1398229 h 1815882"/>
              <a:gd name="connsiteX10" fmla="*/ 3011637 w 3011637"/>
              <a:gd name="connsiteY10" fmla="*/ 1815882 h 1815882"/>
              <a:gd name="connsiteX11" fmla="*/ 2479581 w 3011637"/>
              <a:gd name="connsiteY11" fmla="*/ 1815882 h 1815882"/>
              <a:gd name="connsiteX12" fmla="*/ 2037874 w 3011637"/>
              <a:gd name="connsiteY12" fmla="*/ 1815882 h 1815882"/>
              <a:gd name="connsiteX13" fmla="*/ 1596168 w 3011637"/>
              <a:gd name="connsiteY13" fmla="*/ 1815882 h 1815882"/>
              <a:gd name="connsiteX14" fmla="*/ 1064112 w 3011637"/>
              <a:gd name="connsiteY14" fmla="*/ 1815882 h 1815882"/>
              <a:gd name="connsiteX15" fmla="*/ 652521 w 3011637"/>
              <a:gd name="connsiteY15" fmla="*/ 1815882 h 1815882"/>
              <a:gd name="connsiteX16" fmla="*/ 0 w 3011637"/>
              <a:gd name="connsiteY16" fmla="*/ 1815882 h 1815882"/>
              <a:gd name="connsiteX17" fmla="*/ 0 w 3011637"/>
              <a:gd name="connsiteY17" fmla="*/ 1325594 h 1815882"/>
              <a:gd name="connsiteX18" fmla="*/ 0 w 3011637"/>
              <a:gd name="connsiteY18" fmla="*/ 926100 h 1815882"/>
              <a:gd name="connsiteX19" fmla="*/ 0 w 3011637"/>
              <a:gd name="connsiteY19" fmla="*/ 472129 h 1815882"/>
              <a:gd name="connsiteX20" fmla="*/ 0 w 3011637"/>
              <a:gd name="connsiteY20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11637" h="1815882" fill="none" extrusionOk="0">
                <a:moveTo>
                  <a:pt x="0" y="0"/>
                </a:moveTo>
                <a:cubicBezTo>
                  <a:pt x="232550" y="-42567"/>
                  <a:pt x="354168" y="3701"/>
                  <a:pt x="501940" y="0"/>
                </a:cubicBezTo>
                <a:cubicBezTo>
                  <a:pt x="649712" y="-3701"/>
                  <a:pt x="847519" y="8300"/>
                  <a:pt x="1003879" y="0"/>
                </a:cubicBezTo>
                <a:cubicBezTo>
                  <a:pt x="1160239" y="-8300"/>
                  <a:pt x="1336680" y="10516"/>
                  <a:pt x="1445586" y="0"/>
                </a:cubicBezTo>
                <a:cubicBezTo>
                  <a:pt x="1554492" y="-10516"/>
                  <a:pt x="1874425" y="24464"/>
                  <a:pt x="2007758" y="0"/>
                </a:cubicBezTo>
                <a:cubicBezTo>
                  <a:pt x="2141091" y="-24464"/>
                  <a:pt x="2233052" y="32473"/>
                  <a:pt x="2449465" y="0"/>
                </a:cubicBezTo>
                <a:cubicBezTo>
                  <a:pt x="2665878" y="-32473"/>
                  <a:pt x="2838068" y="43513"/>
                  <a:pt x="3011637" y="0"/>
                </a:cubicBezTo>
                <a:cubicBezTo>
                  <a:pt x="3044519" y="103129"/>
                  <a:pt x="2986625" y="310878"/>
                  <a:pt x="3011637" y="472129"/>
                </a:cubicBezTo>
                <a:cubicBezTo>
                  <a:pt x="3036649" y="633380"/>
                  <a:pt x="2966371" y="742141"/>
                  <a:pt x="3011637" y="962417"/>
                </a:cubicBezTo>
                <a:cubicBezTo>
                  <a:pt x="3056903" y="1182693"/>
                  <a:pt x="2993107" y="1237185"/>
                  <a:pt x="3011637" y="1398229"/>
                </a:cubicBezTo>
                <a:cubicBezTo>
                  <a:pt x="3030167" y="1559273"/>
                  <a:pt x="3002513" y="1728776"/>
                  <a:pt x="3011637" y="1815882"/>
                </a:cubicBezTo>
                <a:cubicBezTo>
                  <a:pt x="2863955" y="1856498"/>
                  <a:pt x="2681866" y="1752778"/>
                  <a:pt x="2479581" y="1815882"/>
                </a:cubicBezTo>
                <a:cubicBezTo>
                  <a:pt x="2277296" y="1878986"/>
                  <a:pt x="2164065" y="1813030"/>
                  <a:pt x="2037874" y="1815882"/>
                </a:cubicBezTo>
                <a:cubicBezTo>
                  <a:pt x="1911683" y="1818734"/>
                  <a:pt x="1736917" y="1779417"/>
                  <a:pt x="1596168" y="1815882"/>
                </a:cubicBezTo>
                <a:cubicBezTo>
                  <a:pt x="1455419" y="1852347"/>
                  <a:pt x="1254841" y="1767546"/>
                  <a:pt x="1064112" y="1815882"/>
                </a:cubicBezTo>
                <a:cubicBezTo>
                  <a:pt x="873383" y="1864218"/>
                  <a:pt x="821251" y="1773088"/>
                  <a:pt x="652521" y="1815882"/>
                </a:cubicBezTo>
                <a:cubicBezTo>
                  <a:pt x="483791" y="1858676"/>
                  <a:pt x="288927" y="1744397"/>
                  <a:pt x="0" y="1815882"/>
                </a:cubicBezTo>
                <a:cubicBezTo>
                  <a:pt x="-30132" y="1589072"/>
                  <a:pt x="32032" y="1521558"/>
                  <a:pt x="0" y="1325594"/>
                </a:cubicBezTo>
                <a:cubicBezTo>
                  <a:pt x="-32032" y="1129630"/>
                  <a:pt x="22805" y="1075180"/>
                  <a:pt x="0" y="926100"/>
                </a:cubicBezTo>
                <a:cubicBezTo>
                  <a:pt x="-22805" y="777020"/>
                  <a:pt x="24404" y="641794"/>
                  <a:pt x="0" y="472129"/>
                </a:cubicBezTo>
                <a:cubicBezTo>
                  <a:pt x="-24404" y="302464"/>
                  <a:pt x="24179" y="153596"/>
                  <a:pt x="0" y="0"/>
                </a:cubicBezTo>
                <a:close/>
              </a:path>
              <a:path w="3011637" h="1815882" stroke="0" extrusionOk="0">
                <a:moveTo>
                  <a:pt x="0" y="0"/>
                </a:moveTo>
                <a:cubicBezTo>
                  <a:pt x="205500" y="-50147"/>
                  <a:pt x="284644" y="27448"/>
                  <a:pt x="471823" y="0"/>
                </a:cubicBezTo>
                <a:cubicBezTo>
                  <a:pt x="659002" y="-27448"/>
                  <a:pt x="751034" y="62145"/>
                  <a:pt x="1003879" y="0"/>
                </a:cubicBezTo>
                <a:cubicBezTo>
                  <a:pt x="1256724" y="-62145"/>
                  <a:pt x="1262132" y="13067"/>
                  <a:pt x="1475702" y="0"/>
                </a:cubicBezTo>
                <a:cubicBezTo>
                  <a:pt x="1689272" y="-13067"/>
                  <a:pt x="1858131" y="50098"/>
                  <a:pt x="1977642" y="0"/>
                </a:cubicBezTo>
                <a:cubicBezTo>
                  <a:pt x="2097153" y="-50098"/>
                  <a:pt x="2372850" y="63660"/>
                  <a:pt x="2509698" y="0"/>
                </a:cubicBezTo>
                <a:cubicBezTo>
                  <a:pt x="2646546" y="-63660"/>
                  <a:pt x="2796867" y="27963"/>
                  <a:pt x="3011637" y="0"/>
                </a:cubicBezTo>
                <a:cubicBezTo>
                  <a:pt x="3036432" y="193930"/>
                  <a:pt x="2989815" y="279221"/>
                  <a:pt x="3011637" y="417653"/>
                </a:cubicBezTo>
                <a:cubicBezTo>
                  <a:pt x="3033459" y="556085"/>
                  <a:pt x="2958409" y="730705"/>
                  <a:pt x="3011637" y="871623"/>
                </a:cubicBezTo>
                <a:cubicBezTo>
                  <a:pt x="3064865" y="1012541"/>
                  <a:pt x="2992029" y="1145252"/>
                  <a:pt x="3011637" y="1307435"/>
                </a:cubicBezTo>
                <a:cubicBezTo>
                  <a:pt x="3031245" y="1469618"/>
                  <a:pt x="2975766" y="1704841"/>
                  <a:pt x="3011637" y="1815882"/>
                </a:cubicBezTo>
                <a:cubicBezTo>
                  <a:pt x="2760843" y="1823862"/>
                  <a:pt x="2625394" y="1815194"/>
                  <a:pt x="2509698" y="1815882"/>
                </a:cubicBezTo>
                <a:cubicBezTo>
                  <a:pt x="2394002" y="1816570"/>
                  <a:pt x="2241610" y="1756049"/>
                  <a:pt x="1977642" y="1815882"/>
                </a:cubicBezTo>
                <a:cubicBezTo>
                  <a:pt x="1713674" y="1875715"/>
                  <a:pt x="1654562" y="1788688"/>
                  <a:pt x="1475702" y="1815882"/>
                </a:cubicBezTo>
                <a:cubicBezTo>
                  <a:pt x="1296842" y="1843076"/>
                  <a:pt x="1085107" y="1801270"/>
                  <a:pt x="913530" y="1815882"/>
                </a:cubicBezTo>
                <a:cubicBezTo>
                  <a:pt x="741953" y="1830494"/>
                  <a:pt x="636845" y="1769264"/>
                  <a:pt x="501940" y="1815882"/>
                </a:cubicBezTo>
                <a:cubicBezTo>
                  <a:pt x="367035" y="1862500"/>
                  <a:pt x="219730" y="1783978"/>
                  <a:pt x="0" y="1815882"/>
                </a:cubicBezTo>
                <a:cubicBezTo>
                  <a:pt x="-55041" y="1638991"/>
                  <a:pt x="52371" y="1469665"/>
                  <a:pt x="0" y="1343753"/>
                </a:cubicBezTo>
                <a:cubicBezTo>
                  <a:pt x="-52371" y="1217841"/>
                  <a:pt x="13340" y="1114973"/>
                  <a:pt x="0" y="926100"/>
                </a:cubicBezTo>
                <a:cubicBezTo>
                  <a:pt x="-13340" y="737227"/>
                  <a:pt x="26068" y="713638"/>
                  <a:pt x="0" y="508447"/>
                </a:cubicBezTo>
                <a:cubicBezTo>
                  <a:pt x="-26068" y="303256"/>
                  <a:pt x="39356" y="1106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662961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*** Aggregate Exam Data ***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EX1 </a:t>
            </a:r>
            <a:r>
              <a:rPr lang="en-US" sz="1400" dirty="0" err="1">
                <a:latin typeface="Consolas" panose="020B0609020204030204" pitchFamily="49" charset="0"/>
              </a:rPr>
              <a:t>EX1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Major Min Max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ACC    77  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MGT    77  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MIS    85  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0BB13-8324-4BDE-9834-6E2A2C86AA0C}"/>
              </a:ext>
            </a:extLst>
          </p:cNvPr>
          <p:cNvSpPr txBox="1"/>
          <p:nvPr/>
        </p:nvSpPr>
        <p:spPr>
          <a:xfrm>
            <a:off x="200660" y="1397000"/>
            <a:ext cx="3492500" cy="2123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EFE5F7"/>
                </a:highlight>
                <a:latin typeface="Consolas" panose="020B0609020204030204" pitchFamily="49" charset="0"/>
              </a:rPr>
              <a:t>#Initialize variables</a:t>
            </a:r>
          </a:p>
          <a:p>
            <a:r>
              <a:rPr lang="en-US" sz="1200" dirty="0">
                <a:highlight>
                  <a:srgbClr val="FFF2CC"/>
                </a:highlight>
                <a:latin typeface="Consolas" panose="020B0609020204030204" pitchFamily="49" charset="0"/>
              </a:rPr>
              <a:t>prev_major </a:t>
            </a:r>
            <a:r>
              <a:rPr lang="en-US" sz="1200" dirty="0">
                <a:latin typeface="Consolas" panose="020B0609020204030204" pitchFamily="49" charset="0"/>
              </a:rPr>
              <a:t>= ''    </a:t>
            </a:r>
          </a:p>
          <a:p>
            <a:r>
              <a:rPr lang="en-US" sz="1200" dirty="0">
                <a:highlight>
                  <a:srgbClr val="FFF2CC"/>
                </a:highlight>
                <a:latin typeface="Consolas" panose="020B0609020204030204" pitchFamily="49" charset="0"/>
              </a:rPr>
              <a:t>min_exam1 </a:t>
            </a:r>
            <a:r>
              <a:rPr lang="en-US" sz="1200" dirty="0">
                <a:latin typeface="Consolas" panose="020B0609020204030204" pitchFamily="49" charset="0"/>
              </a:rPr>
              <a:t>= 1000 #go really high</a:t>
            </a:r>
          </a:p>
          <a:p>
            <a:r>
              <a:rPr lang="en-US" sz="1200" dirty="0">
                <a:highlight>
                  <a:srgbClr val="FFF2CC"/>
                </a:highlight>
                <a:latin typeface="Consolas" panose="020B0609020204030204" pitchFamily="49" charset="0"/>
              </a:rPr>
              <a:t>max_exam1 </a:t>
            </a:r>
            <a:r>
              <a:rPr lang="en-US" sz="1200" dirty="0">
                <a:latin typeface="Consolas" panose="020B0609020204030204" pitchFamily="49" charset="0"/>
              </a:rPr>
              <a:t>= 0    #go really low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#Display Report Header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print('*** Aggregate Exam Data ***')    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     ', 'EX1', 'EX1')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print('Major', 'Min', 'Max')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print('-'*15)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59F82-61B9-4E74-8D3F-A21E5E47D686}"/>
              </a:ext>
            </a:extLst>
          </p:cNvPr>
          <p:cNvSpPr txBox="1"/>
          <p:nvPr/>
        </p:nvSpPr>
        <p:spPr>
          <a:xfrm>
            <a:off x="3876173" y="889000"/>
            <a:ext cx="3660408" cy="58477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#Process each student in the sorted list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0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for row in sorted_students: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name = row[0]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major = row[1]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exam1 = int(row[2])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exam2 = int(row[3])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highlight>
                  <a:srgbClr val="EFE5F7"/>
                </a:highlight>
                <a:latin typeface="Consolas" panose="020B0609020204030204" pitchFamily="49" charset="0"/>
              </a:rPr>
              <a:t>#Display next major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 </a:t>
            </a:r>
            <a:r>
              <a:rPr lang="en-US" sz="1100" dirty="0">
                <a:highlight>
                  <a:srgbClr val="FFF2CC"/>
                </a:highlight>
                <a:latin typeface="Consolas" panose="020B0609020204030204" pitchFamily="49" charset="0"/>
              </a:rPr>
              <a:t>i != 0 </a:t>
            </a: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>
                <a:highlight>
                  <a:srgbClr val="FFF2CC"/>
                </a:highlight>
                <a:latin typeface="Consolas" panose="020B0609020204030204" pitchFamily="49" charset="0"/>
              </a:rPr>
              <a:t>major != prev_major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print(prev_major, ' ', \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format(min_exam1, '3d'), \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format(max_exam1, '3d'))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min_exam1 = 1000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max_exam1 = 0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highlight>
                  <a:srgbClr val="EFE5F7"/>
                </a:highlight>
                <a:latin typeface="Consolas" panose="020B0609020204030204" pitchFamily="49" charset="0"/>
              </a:rPr>
              <a:t>#Set prev team code to the new team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prev_major = major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highlight>
                  <a:srgbClr val="EFE5F7"/>
                </a:highlight>
                <a:latin typeface="Consolas" panose="020B0609020204030204" pitchFamily="49" charset="0"/>
              </a:rPr>
              <a:t>#Handle MINs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 exam1 &lt; min_exam1: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min_exam1 = exam1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highlight>
                  <a:srgbClr val="EFE5F7"/>
                </a:highlight>
                <a:latin typeface="Consolas" panose="020B0609020204030204" pitchFamily="49" charset="0"/>
              </a:rPr>
              <a:t>#Handle MAXs</a:t>
            </a:r>
            <a:r>
              <a:rPr lang="en-US" sz="11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 exam1 &gt; max_exam1: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max_exam1 = exam1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i += 1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#Display last major's data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print(</a:t>
            </a:r>
            <a:r>
              <a:rPr lang="en-US" sz="1100" dirty="0" err="1">
                <a:latin typeface="Consolas" panose="020B0609020204030204" pitchFamily="49" charset="0"/>
              </a:rPr>
              <a:t>prev_major</a:t>
            </a:r>
            <a:r>
              <a:rPr lang="en-US" sz="1100" dirty="0">
                <a:latin typeface="Consolas" panose="020B0609020204030204" pitchFamily="49" charset="0"/>
              </a:rPr>
              <a:t>, ' ', \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format(min_exam1, '3d'), \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format(max_exam1, '3d'))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96A03-EB4E-4FC5-8F1D-2AFEFA9B2AC3}"/>
              </a:ext>
            </a:extLst>
          </p:cNvPr>
          <p:cNvSpPr txBox="1"/>
          <p:nvPr/>
        </p:nvSpPr>
        <p:spPr>
          <a:xfrm>
            <a:off x="187961" y="833120"/>
            <a:ext cx="1630679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Part 2 of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2F259-BC99-414D-9119-77BFA006D75E}"/>
              </a:ext>
            </a:extLst>
          </p:cNvPr>
          <p:cNvSpPr txBox="1"/>
          <p:nvPr/>
        </p:nvSpPr>
        <p:spPr>
          <a:xfrm>
            <a:off x="6385560" y="4262120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Getting the </a:t>
            </a:r>
            <a:r>
              <a:rPr lang="en-US" sz="1400" b="1" dirty="0">
                <a:solidFill>
                  <a:srgbClr val="C00000"/>
                </a:solidFill>
              </a:rPr>
              <a:t>MIN</a:t>
            </a:r>
            <a:r>
              <a:rPr lang="en-US" sz="1400" dirty="0">
                <a:solidFill>
                  <a:srgbClr val="C00000"/>
                </a:solidFill>
              </a:rPr>
              <a:t> value in a list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0E22F-2944-4627-988B-EE65FAE6010D}"/>
              </a:ext>
            </a:extLst>
          </p:cNvPr>
          <p:cNvSpPr txBox="1"/>
          <p:nvPr/>
        </p:nvSpPr>
        <p:spPr>
          <a:xfrm>
            <a:off x="6398260" y="4947920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Getting the </a:t>
            </a:r>
            <a:r>
              <a:rPr lang="en-US" sz="1400" b="1" dirty="0">
                <a:solidFill>
                  <a:srgbClr val="C00000"/>
                </a:solidFill>
              </a:rPr>
              <a:t>MAX</a:t>
            </a:r>
            <a:r>
              <a:rPr lang="en-US" sz="1400" dirty="0">
                <a:solidFill>
                  <a:srgbClr val="C00000"/>
                </a:solidFill>
              </a:rPr>
              <a:t> value in a list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A40C3-EC9E-4282-ADAD-E21420A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A0391-307B-4C81-A588-9B2970DCC991}"/>
              </a:ext>
            </a:extLst>
          </p:cNvPr>
          <p:cNvSpPr txBox="1"/>
          <p:nvPr/>
        </p:nvSpPr>
        <p:spPr>
          <a:xfrm>
            <a:off x="650240" y="4358640"/>
            <a:ext cx="2245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An alternative approach is to manually determine the MIN &amp; MAX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A75CF1-92F1-44F0-94D8-5014A3A84DBF}"/>
              </a:ext>
            </a:extLst>
          </p:cNvPr>
          <p:cNvCxnSpPr/>
          <p:nvPr/>
        </p:nvCxnSpPr>
        <p:spPr>
          <a:xfrm>
            <a:off x="3048000" y="4785360"/>
            <a:ext cx="64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08F00C-9D62-4173-A376-046A2A98CA54}"/>
              </a:ext>
            </a:extLst>
          </p:cNvPr>
          <p:cNvCxnSpPr>
            <a:cxnSpLocks/>
          </p:cNvCxnSpPr>
          <p:nvPr/>
        </p:nvCxnSpPr>
        <p:spPr>
          <a:xfrm flipH="1">
            <a:off x="6085840" y="4541520"/>
            <a:ext cx="304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B3B4F1-7C80-4D90-8E0F-032FB5C70D40}"/>
              </a:ext>
            </a:extLst>
          </p:cNvPr>
          <p:cNvCxnSpPr>
            <a:cxnSpLocks/>
          </p:cNvCxnSpPr>
          <p:nvPr/>
        </p:nvCxnSpPr>
        <p:spPr>
          <a:xfrm flipH="1">
            <a:off x="6085840" y="5181600"/>
            <a:ext cx="304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A42048-F0AE-40C2-B86B-1728A3664221}"/>
              </a:ext>
            </a:extLst>
          </p:cNvPr>
          <p:cNvGrpSpPr/>
          <p:nvPr/>
        </p:nvGrpSpPr>
        <p:grpSpPr>
          <a:xfrm>
            <a:off x="9937433" y="515620"/>
            <a:ext cx="2074227" cy="2291459"/>
            <a:chOff x="9685973" y="203200"/>
            <a:chExt cx="2074227" cy="22914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225C7F-5AEF-4449-99B5-789EF1B92766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3C5041D-1A05-4C00-8B4F-B1F4D364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525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6C018C-49CC-4267-B669-04AC00EB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FILTER Data -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7A22-93DE-480A-8B0F-8157E2F32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reducing a set of data (e.g. from 1,000 records to only 10 records)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28C32-96F6-4B24-9B50-E9C474A1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A8E2E-B19A-417B-98E0-CD85D6AD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600" dirty="0"/>
              <a:t>Complete Example: Single-Field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9F369-7FB9-4E43-AC6E-33797C9A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8976360" cy="518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Scenario: we want to find all students whose grade on Exam 2 is at least 10 points higher than their grade on Exam; the data is to be displayed in order by student name.</a:t>
            </a:r>
            <a:br>
              <a:rPr lang="en-US" sz="2400" i="1" dirty="0"/>
            </a:br>
            <a:endParaRPr lang="en-US" sz="3200" dirty="0"/>
          </a:p>
          <a:p>
            <a:pPr lvl="1"/>
            <a:r>
              <a:rPr lang="en-US" sz="2000" b="1" dirty="0"/>
              <a:t>Step 1: FILTER: </a:t>
            </a:r>
            <a:r>
              <a:rPr lang="en-US" sz="2000" dirty="0"/>
              <a:t>“Find all students whose grade on Exam 2 is at least 10 points higher than their grade on Exam 1”.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Step 2: SORT: </a:t>
            </a:r>
            <a:r>
              <a:rPr lang="en-US" sz="2000" dirty="0"/>
              <a:t>display the filtered results by Name in ascending order.</a:t>
            </a:r>
            <a:endParaRPr 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F4349-6C0C-4E08-A551-D5A3AD8E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DF0B8E-490E-466A-942B-CFA2320DAB2F}"/>
              </a:ext>
            </a:extLst>
          </p:cNvPr>
          <p:cNvGrpSpPr/>
          <p:nvPr/>
        </p:nvGrpSpPr>
        <p:grpSpPr>
          <a:xfrm>
            <a:off x="3313113" y="4142740"/>
            <a:ext cx="1939607" cy="2161224"/>
            <a:chOff x="9787573" y="203200"/>
            <a:chExt cx="1939607" cy="21612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FAD25B-586B-4D04-88D2-E2E64F42B31D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B4D6C8-1281-41EA-A07E-15AC8388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573" y="487997"/>
              <a:ext cx="1939607" cy="1876427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12D502E-4573-484B-ADC7-8A13AFD1342D}"/>
              </a:ext>
            </a:extLst>
          </p:cNvPr>
          <p:cNvSpPr/>
          <p:nvPr/>
        </p:nvSpPr>
        <p:spPr>
          <a:xfrm>
            <a:off x="6842760" y="4253856"/>
            <a:ext cx="2392680" cy="1938992"/>
          </a:xfrm>
          <a:custGeom>
            <a:avLst/>
            <a:gdLst>
              <a:gd name="connsiteX0" fmla="*/ 0 w 2392680"/>
              <a:gd name="connsiteY0" fmla="*/ 0 h 1938992"/>
              <a:gd name="connsiteX1" fmla="*/ 646024 w 2392680"/>
              <a:gd name="connsiteY1" fmla="*/ 0 h 1938992"/>
              <a:gd name="connsiteX2" fmla="*/ 1220267 w 2392680"/>
              <a:gd name="connsiteY2" fmla="*/ 0 h 1938992"/>
              <a:gd name="connsiteX3" fmla="*/ 1842364 w 2392680"/>
              <a:gd name="connsiteY3" fmla="*/ 0 h 1938992"/>
              <a:gd name="connsiteX4" fmla="*/ 2392680 w 2392680"/>
              <a:gd name="connsiteY4" fmla="*/ 0 h 1938992"/>
              <a:gd name="connsiteX5" fmla="*/ 2392680 w 2392680"/>
              <a:gd name="connsiteY5" fmla="*/ 445968 h 1938992"/>
              <a:gd name="connsiteX6" fmla="*/ 2392680 w 2392680"/>
              <a:gd name="connsiteY6" fmla="*/ 930716 h 1938992"/>
              <a:gd name="connsiteX7" fmla="*/ 2392680 w 2392680"/>
              <a:gd name="connsiteY7" fmla="*/ 1434854 h 1938992"/>
              <a:gd name="connsiteX8" fmla="*/ 2392680 w 2392680"/>
              <a:gd name="connsiteY8" fmla="*/ 1938992 h 1938992"/>
              <a:gd name="connsiteX9" fmla="*/ 1818437 w 2392680"/>
              <a:gd name="connsiteY9" fmla="*/ 1938992 h 1938992"/>
              <a:gd name="connsiteX10" fmla="*/ 1268120 w 2392680"/>
              <a:gd name="connsiteY10" fmla="*/ 1938992 h 1938992"/>
              <a:gd name="connsiteX11" fmla="*/ 669950 w 2392680"/>
              <a:gd name="connsiteY11" fmla="*/ 1938992 h 1938992"/>
              <a:gd name="connsiteX12" fmla="*/ 0 w 2392680"/>
              <a:gd name="connsiteY12" fmla="*/ 1938992 h 1938992"/>
              <a:gd name="connsiteX13" fmla="*/ 0 w 2392680"/>
              <a:gd name="connsiteY13" fmla="*/ 1473634 h 1938992"/>
              <a:gd name="connsiteX14" fmla="*/ 0 w 2392680"/>
              <a:gd name="connsiteY14" fmla="*/ 1027666 h 1938992"/>
              <a:gd name="connsiteX15" fmla="*/ 0 w 2392680"/>
              <a:gd name="connsiteY15" fmla="*/ 562308 h 1938992"/>
              <a:gd name="connsiteX16" fmla="*/ 0 w 2392680"/>
              <a:gd name="connsiteY16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2680" h="1938992" fill="none" extrusionOk="0">
                <a:moveTo>
                  <a:pt x="0" y="0"/>
                </a:moveTo>
                <a:cubicBezTo>
                  <a:pt x="219023" y="-71776"/>
                  <a:pt x="468223" y="76629"/>
                  <a:pt x="646024" y="0"/>
                </a:cubicBezTo>
                <a:cubicBezTo>
                  <a:pt x="823825" y="-76629"/>
                  <a:pt x="1062688" y="16359"/>
                  <a:pt x="1220267" y="0"/>
                </a:cubicBezTo>
                <a:cubicBezTo>
                  <a:pt x="1377846" y="-16359"/>
                  <a:pt x="1643006" y="31751"/>
                  <a:pt x="1842364" y="0"/>
                </a:cubicBezTo>
                <a:cubicBezTo>
                  <a:pt x="2041722" y="-31751"/>
                  <a:pt x="2241848" y="40550"/>
                  <a:pt x="2392680" y="0"/>
                </a:cubicBezTo>
                <a:cubicBezTo>
                  <a:pt x="2444745" y="192803"/>
                  <a:pt x="2387616" y="231957"/>
                  <a:pt x="2392680" y="445968"/>
                </a:cubicBezTo>
                <a:cubicBezTo>
                  <a:pt x="2397744" y="659979"/>
                  <a:pt x="2360945" y="725108"/>
                  <a:pt x="2392680" y="930716"/>
                </a:cubicBezTo>
                <a:cubicBezTo>
                  <a:pt x="2424415" y="1136324"/>
                  <a:pt x="2346516" y="1287643"/>
                  <a:pt x="2392680" y="1434854"/>
                </a:cubicBezTo>
                <a:cubicBezTo>
                  <a:pt x="2438844" y="1582065"/>
                  <a:pt x="2359019" y="1835882"/>
                  <a:pt x="2392680" y="1938992"/>
                </a:cubicBezTo>
                <a:cubicBezTo>
                  <a:pt x="2110645" y="1939779"/>
                  <a:pt x="2021069" y="1898372"/>
                  <a:pt x="1818437" y="1938992"/>
                </a:cubicBezTo>
                <a:cubicBezTo>
                  <a:pt x="1615805" y="1979612"/>
                  <a:pt x="1521421" y="1903157"/>
                  <a:pt x="1268120" y="1938992"/>
                </a:cubicBezTo>
                <a:cubicBezTo>
                  <a:pt x="1014819" y="1974827"/>
                  <a:pt x="851711" y="1917411"/>
                  <a:pt x="669950" y="1938992"/>
                </a:cubicBezTo>
                <a:cubicBezTo>
                  <a:pt x="488189" y="1960573"/>
                  <a:pt x="307094" y="1872940"/>
                  <a:pt x="0" y="1938992"/>
                </a:cubicBezTo>
                <a:cubicBezTo>
                  <a:pt x="-41879" y="1824239"/>
                  <a:pt x="51819" y="1680091"/>
                  <a:pt x="0" y="1473634"/>
                </a:cubicBezTo>
                <a:cubicBezTo>
                  <a:pt x="-51819" y="1267177"/>
                  <a:pt x="13611" y="1164307"/>
                  <a:pt x="0" y="1027666"/>
                </a:cubicBezTo>
                <a:cubicBezTo>
                  <a:pt x="-13611" y="891025"/>
                  <a:pt x="1379" y="742061"/>
                  <a:pt x="0" y="562308"/>
                </a:cubicBezTo>
                <a:cubicBezTo>
                  <a:pt x="-1379" y="382555"/>
                  <a:pt x="23382" y="165999"/>
                  <a:pt x="0" y="0"/>
                </a:cubicBezTo>
                <a:close/>
              </a:path>
              <a:path w="2392680" h="1938992" stroke="0" extrusionOk="0">
                <a:moveTo>
                  <a:pt x="0" y="0"/>
                </a:moveTo>
                <a:cubicBezTo>
                  <a:pt x="233636" y="-35402"/>
                  <a:pt x="366253" y="42977"/>
                  <a:pt x="622097" y="0"/>
                </a:cubicBezTo>
                <a:cubicBezTo>
                  <a:pt x="877941" y="-42977"/>
                  <a:pt x="1013070" y="10532"/>
                  <a:pt x="1172413" y="0"/>
                </a:cubicBezTo>
                <a:cubicBezTo>
                  <a:pt x="1331756" y="-10532"/>
                  <a:pt x="1540994" y="40074"/>
                  <a:pt x="1698803" y="0"/>
                </a:cubicBezTo>
                <a:cubicBezTo>
                  <a:pt x="1856612" y="-40074"/>
                  <a:pt x="2084468" y="7106"/>
                  <a:pt x="2392680" y="0"/>
                </a:cubicBezTo>
                <a:cubicBezTo>
                  <a:pt x="2425641" y="202359"/>
                  <a:pt x="2385361" y="364492"/>
                  <a:pt x="2392680" y="465358"/>
                </a:cubicBezTo>
                <a:cubicBezTo>
                  <a:pt x="2399999" y="566224"/>
                  <a:pt x="2346422" y="811164"/>
                  <a:pt x="2392680" y="969496"/>
                </a:cubicBezTo>
                <a:cubicBezTo>
                  <a:pt x="2438938" y="1127828"/>
                  <a:pt x="2341056" y="1327153"/>
                  <a:pt x="2392680" y="1454244"/>
                </a:cubicBezTo>
                <a:cubicBezTo>
                  <a:pt x="2444304" y="1581335"/>
                  <a:pt x="2381067" y="1696836"/>
                  <a:pt x="2392680" y="1938992"/>
                </a:cubicBezTo>
                <a:cubicBezTo>
                  <a:pt x="2190618" y="1973465"/>
                  <a:pt x="2037436" y="1889986"/>
                  <a:pt x="1770583" y="1938992"/>
                </a:cubicBezTo>
                <a:cubicBezTo>
                  <a:pt x="1503730" y="1987998"/>
                  <a:pt x="1311459" y="1873235"/>
                  <a:pt x="1124560" y="1938992"/>
                </a:cubicBezTo>
                <a:cubicBezTo>
                  <a:pt x="937661" y="2004749"/>
                  <a:pt x="740423" y="1918061"/>
                  <a:pt x="574243" y="1938992"/>
                </a:cubicBezTo>
                <a:cubicBezTo>
                  <a:pt x="408063" y="1959923"/>
                  <a:pt x="135706" y="1876146"/>
                  <a:pt x="0" y="1938992"/>
                </a:cubicBezTo>
                <a:cubicBezTo>
                  <a:pt x="-59967" y="1689122"/>
                  <a:pt x="38123" y="1622077"/>
                  <a:pt x="0" y="1434854"/>
                </a:cubicBezTo>
                <a:cubicBezTo>
                  <a:pt x="-38123" y="1247631"/>
                  <a:pt x="12050" y="1106268"/>
                  <a:pt x="0" y="950106"/>
                </a:cubicBezTo>
                <a:cubicBezTo>
                  <a:pt x="-12050" y="793944"/>
                  <a:pt x="7861" y="611346"/>
                  <a:pt x="0" y="484748"/>
                </a:cubicBezTo>
                <a:cubicBezTo>
                  <a:pt x="-7861" y="358150"/>
                  <a:pt x="21294" y="20208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245351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** Improved Scores Only **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Name Major Incr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 ----- 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Ann  ACC   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Bob  MIS   13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Jen  MGT   16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Rob  ACC   11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4 out of 8 improved grades</a:t>
            </a:r>
          </a:p>
        </p:txBody>
      </p:sp>
    </p:spTree>
    <p:extLst>
      <p:ext uri="{BB962C8B-B14F-4D97-AF65-F5344CB8AC3E}">
        <p14:creationId xmlns:p14="http://schemas.microsoft.com/office/powerpoint/2010/main" val="32584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85574-F4F2-4BE4-A8EF-C505E296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600" dirty="0"/>
              <a:t>Complete Example: Single-Field Filtering cont.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758A3-92DD-4F6D-902C-8BD7F6CDDA29}"/>
              </a:ext>
            </a:extLst>
          </p:cNvPr>
          <p:cNvSpPr/>
          <p:nvPr/>
        </p:nvSpPr>
        <p:spPr>
          <a:xfrm>
            <a:off x="139700" y="856952"/>
            <a:ext cx="5394826" cy="5909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import csv </a:t>
            </a:r>
          </a:p>
          <a:p>
            <a:r>
              <a:rPr lang="en-US" sz="1400" dirty="0"/>
              <a:t>from operator import itemgetter</a:t>
            </a:r>
          </a:p>
          <a:p>
            <a:endParaRPr lang="en-US" sz="1400" dirty="0"/>
          </a:p>
          <a:p>
            <a:r>
              <a:rPr lang="en-US" sz="1400" dirty="0"/>
              <a:t>#Open CSV File</a:t>
            </a:r>
          </a:p>
          <a:p>
            <a:r>
              <a:rPr lang="en-US" sz="1400" dirty="0"/>
              <a:t>infile = open('students.csv', 'r')</a:t>
            </a:r>
          </a:p>
          <a:p>
            <a:r>
              <a:rPr lang="en-US" sz="1400" dirty="0"/>
              <a:t>reader = csv.reader(infile)   </a:t>
            </a:r>
          </a:p>
          <a:p>
            <a:endParaRPr lang="en-US" sz="1400" dirty="0"/>
          </a:p>
          <a:p>
            <a:r>
              <a:rPr lang="en-US" sz="1400" dirty="0"/>
              <a:t>#Create the Students List</a:t>
            </a:r>
          </a:p>
          <a:p>
            <a:r>
              <a:rPr lang="en-US" sz="1400" dirty="0"/>
              <a:t>students = []</a:t>
            </a:r>
          </a:p>
          <a:p>
            <a:endParaRPr lang="en-US" sz="1400" dirty="0"/>
          </a:p>
          <a:p>
            <a:r>
              <a:rPr lang="en-US" sz="1400" dirty="0"/>
              <a:t>#Skip header row</a:t>
            </a:r>
          </a:p>
          <a:p>
            <a:r>
              <a:rPr lang="en-US" sz="1400" dirty="0"/>
              <a:t>next(reader)</a:t>
            </a:r>
          </a:p>
          <a:p>
            <a:endParaRPr lang="en-US" sz="1400" dirty="0"/>
          </a:p>
          <a:p>
            <a:r>
              <a:rPr lang="en-US" sz="1400" b="1" dirty="0"/>
              <a:t>#Load the Students list from the CSV Records   </a:t>
            </a:r>
          </a:p>
          <a:p>
            <a:r>
              <a:rPr lang="en-US" sz="1400" dirty="0">
                <a:highlight>
                  <a:srgbClr val="EFE5F7"/>
                </a:highlight>
              </a:rPr>
              <a:t>for row in </a:t>
            </a:r>
            <a:r>
              <a:rPr lang="en-US" sz="1400" b="1" dirty="0">
                <a:highlight>
                  <a:srgbClr val="EFE5F7"/>
                </a:highlight>
              </a:rPr>
              <a:t>reader</a:t>
            </a:r>
            <a:r>
              <a:rPr lang="en-US" sz="1400" dirty="0">
                <a:highlight>
                  <a:srgbClr val="EFE5F7"/>
                </a:highlight>
              </a:rPr>
              <a:t>: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#Cannot do a direct append; need int conversion for sorting </a:t>
            </a:r>
          </a:p>
          <a:p>
            <a:r>
              <a:rPr lang="en-US" sz="1400" dirty="0"/>
              <a:t>    temp = []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temp.append</a:t>
            </a:r>
            <a:r>
              <a:rPr lang="en-US" sz="1400" dirty="0"/>
              <a:t>(row[0])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temp.append</a:t>
            </a:r>
            <a:r>
              <a:rPr lang="en-US" sz="1400" dirty="0"/>
              <a:t>(row[1])</a:t>
            </a:r>
          </a:p>
          <a:p>
            <a:r>
              <a:rPr lang="en-US" sz="1400" dirty="0"/>
              <a:t>    temp.append(</a:t>
            </a:r>
            <a:r>
              <a:rPr lang="en-US" sz="1400" b="1" dirty="0">
                <a:solidFill>
                  <a:srgbClr val="0070C0"/>
                </a:solidFill>
              </a:rPr>
              <a:t>int</a:t>
            </a:r>
            <a:r>
              <a:rPr lang="en-US" sz="1400" dirty="0"/>
              <a:t>(row[2]))</a:t>
            </a:r>
          </a:p>
          <a:p>
            <a:r>
              <a:rPr lang="en-US" sz="1400" dirty="0"/>
              <a:t>    temp.append(</a:t>
            </a:r>
            <a:r>
              <a:rPr lang="en-US" sz="1400" b="1" dirty="0">
                <a:solidFill>
                  <a:srgbClr val="0070C0"/>
                </a:solidFill>
              </a:rPr>
              <a:t>int</a:t>
            </a:r>
            <a:r>
              <a:rPr lang="en-US" sz="1400" dirty="0"/>
              <a:t>(row[3]))</a:t>
            </a:r>
          </a:p>
          <a:p>
            <a:endParaRPr lang="en-US" sz="1400" dirty="0"/>
          </a:p>
          <a:p>
            <a:r>
              <a:rPr lang="en-US" sz="1400" dirty="0"/>
              <a:t>    #Append the converted data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00B050"/>
                </a:solidFill>
              </a:rPr>
              <a:t>students</a:t>
            </a:r>
            <a:r>
              <a:rPr lang="en-US" sz="1400" dirty="0"/>
              <a:t>.</a:t>
            </a:r>
            <a:r>
              <a:rPr lang="en-US" sz="1400" b="1" dirty="0"/>
              <a:t>append</a:t>
            </a:r>
            <a:r>
              <a:rPr lang="en-US" sz="1400" dirty="0"/>
              <a:t>(temp) </a:t>
            </a:r>
          </a:p>
          <a:p>
            <a:endParaRPr lang="en-US" sz="1400" dirty="0"/>
          </a:p>
          <a:p>
            <a:r>
              <a:rPr lang="en-US" sz="1400" dirty="0"/>
              <a:t>#Close the file</a:t>
            </a:r>
          </a:p>
          <a:p>
            <a:r>
              <a:rPr lang="en-US" sz="1400" dirty="0" err="1"/>
              <a:t>infile.close</a:t>
            </a:r>
            <a:r>
              <a:rPr lang="en-US" sz="1400" dirty="0"/>
              <a:t>() 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30A26-D369-4CED-AFC0-6C0BD347D3DF}"/>
              </a:ext>
            </a:extLst>
          </p:cNvPr>
          <p:cNvSpPr/>
          <p:nvPr/>
        </p:nvSpPr>
        <p:spPr>
          <a:xfrm>
            <a:off x="5572760" y="808831"/>
            <a:ext cx="6019800" cy="59093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print('** Improved Scores Only **\n')</a:t>
            </a:r>
          </a:p>
          <a:p>
            <a:r>
              <a:rPr lang="en-US" sz="1100" dirty="0"/>
              <a:t>print('Name', 'Major', 'Incr')</a:t>
            </a:r>
          </a:p>
          <a:p>
            <a:r>
              <a:rPr lang="en-US" sz="1100" dirty="0"/>
              <a:t>print('-'*4, '-'*5, '-'*4)</a:t>
            </a:r>
          </a:p>
          <a:p>
            <a:endParaRPr lang="en-US" sz="1400" dirty="0"/>
          </a:p>
          <a:p>
            <a:r>
              <a:rPr lang="en-US" sz="1300" b="1" dirty="0"/>
              <a:t>#Populate the Filtered Students list </a:t>
            </a:r>
          </a:p>
          <a:p>
            <a:r>
              <a:rPr lang="en-US" sz="1300" dirty="0"/>
              <a:t>filtered_students = []</a:t>
            </a:r>
          </a:p>
          <a:p>
            <a:r>
              <a:rPr lang="en-US" sz="1300" dirty="0" err="1"/>
              <a:t>num_filtered</a:t>
            </a:r>
            <a:r>
              <a:rPr lang="en-US" sz="1300" dirty="0"/>
              <a:t> = 0</a:t>
            </a:r>
          </a:p>
          <a:p>
            <a:r>
              <a:rPr lang="en-US" sz="1300" dirty="0">
                <a:highlight>
                  <a:srgbClr val="EFE5F7"/>
                </a:highlight>
              </a:rPr>
              <a:t>for </a:t>
            </a:r>
            <a:r>
              <a:rPr lang="en-US" sz="1300" b="1" dirty="0">
                <a:highlight>
                  <a:srgbClr val="EFE5F7"/>
                </a:highlight>
              </a:rPr>
              <a:t>row</a:t>
            </a:r>
            <a:r>
              <a:rPr lang="en-US" sz="1300" dirty="0">
                <a:highlight>
                  <a:srgbClr val="EFE5F7"/>
                </a:highlight>
              </a:rPr>
              <a:t> in </a:t>
            </a:r>
            <a:r>
              <a:rPr lang="en-US" sz="1300" b="1" dirty="0">
                <a:solidFill>
                  <a:srgbClr val="00B050"/>
                </a:solidFill>
                <a:highlight>
                  <a:srgbClr val="EFE5F7"/>
                </a:highlight>
              </a:rPr>
              <a:t>students</a:t>
            </a:r>
            <a:r>
              <a:rPr lang="en-US" sz="1300" dirty="0">
                <a:highlight>
                  <a:srgbClr val="EFE5F7"/>
                </a:highlight>
              </a:rPr>
              <a:t>:</a:t>
            </a:r>
          </a:p>
          <a:p>
            <a:r>
              <a:rPr lang="en-US" sz="1300" dirty="0"/>
              <a:t>    #name = row[0]</a:t>
            </a:r>
          </a:p>
          <a:p>
            <a:r>
              <a:rPr lang="en-US" sz="1300" dirty="0"/>
              <a:t>    #major = row[1]</a:t>
            </a:r>
          </a:p>
          <a:p>
            <a:r>
              <a:rPr lang="en-US" sz="1300" dirty="0"/>
              <a:t>    exam1 = int(row[2])</a:t>
            </a:r>
          </a:p>
          <a:p>
            <a:r>
              <a:rPr lang="en-US" sz="1300" dirty="0"/>
              <a:t>    exam2 = int(row[3])</a:t>
            </a:r>
          </a:p>
          <a:p>
            <a:endParaRPr lang="en-US" sz="1300" dirty="0"/>
          </a:p>
          <a:p>
            <a:r>
              <a:rPr lang="en-US" sz="1300" dirty="0"/>
              <a:t>    </a:t>
            </a:r>
            <a:r>
              <a:rPr lang="en-US" sz="1300" b="1" dirty="0">
                <a:solidFill>
                  <a:srgbClr val="C00000"/>
                </a:solidFill>
                <a:highlight>
                  <a:srgbClr val="EFE5F7"/>
                </a:highlight>
              </a:rPr>
              <a:t>if exam2 - exam1 &gt;= 10:</a:t>
            </a:r>
          </a:p>
          <a:p>
            <a:r>
              <a:rPr lang="en-US" sz="1300" dirty="0"/>
              <a:t>        </a:t>
            </a:r>
            <a:r>
              <a:rPr lang="en-US" sz="1300" b="1" dirty="0" err="1">
                <a:solidFill>
                  <a:srgbClr val="0070C0"/>
                </a:solidFill>
              </a:rPr>
              <a:t>filtered_students</a:t>
            </a:r>
            <a:r>
              <a:rPr lang="en-US" sz="1300" dirty="0" err="1"/>
              <a:t>.</a:t>
            </a:r>
            <a:r>
              <a:rPr lang="en-US" sz="1300" b="1" dirty="0" err="1"/>
              <a:t>append</a:t>
            </a:r>
            <a:r>
              <a:rPr lang="en-US" sz="1300" dirty="0"/>
              <a:t>(</a:t>
            </a:r>
            <a:r>
              <a:rPr lang="en-US" sz="1300" b="1" dirty="0"/>
              <a:t>row</a:t>
            </a:r>
            <a:r>
              <a:rPr lang="en-US" sz="1300" dirty="0"/>
              <a:t>)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num_filtered</a:t>
            </a:r>
            <a:r>
              <a:rPr lang="en-US" sz="1300" dirty="0"/>
              <a:t> += 1</a:t>
            </a:r>
          </a:p>
          <a:p>
            <a:r>
              <a:rPr lang="en-US" sz="1300" dirty="0"/>
              <a:t>    </a:t>
            </a:r>
          </a:p>
          <a:p>
            <a:r>
              <a:rPr lang="en-US" sz="1300" b="1" dirty="0"/>
              <a:t>#Sort filtered list by Name ASC</a:t>
            </a:r>
          </a:p>
          <a:p>
            <a:r>
              <a:rPr lang="en-US" sz="1300" b="1" dirty="0" err="1">
                <a:solidFill>
                  <a:schemeClr val="accent4">
                    <a:lumMod val="75000"/>
                  </a:schemeClr>
                </a:solidFill>
              </a:rPr>
              <a:t>sorted_students</a:t>
            </a: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300" dirty="0"/>
              <a:t>= </a:t>
            </a:r>
            <a:r>
              <a:rPr lang="en-US" sz="1300" b="1" dirty="0">
                <a:solidFill>
                  <a:srgbClr val="C00000"/>
                </a:solidFill>
              </a:rPr>
              <a:t>sorted</a:t>
            </a:r>
            <a:r>
              <a:rPr lang="en-US" sz="1300" dirty="0"/>
              <a:t>(</a:t>
            </a:r>
            <a:r>
              <a:rPr lang="en-US" sz="1300" b="1" dirty="0" err="1">
                <a:solidFill>
                  <a:srgbClr val="0070C0"/>
                </a:solidFill>
              </a:rPr>
              <a:t>filtered_students</a:t>
            </a:r>
            <a:r>
              <a:rPr lang="en-US" sz="1300" dirty="0"/>
              <a:t>, key=</a:t>
            </a:r>
            <a:r>
              <a:rPr lang="en-US" sz="1300" dirty="0" err="1"/>
              <a:t>itemgetter</a:t>
            </a:r>
            <a:r>
              <a:rPr lang="en-US" sz="1300" dirty="0"/>
              <a:t>(0))</a:t>
            </a:r>
          </a:p>
          <a:p>
            <a:endParaRPr lang="en-US" sz="1300" dirty="0"/>
          </a:p>
          <a:p>
            <a:r>
              <a:rPr lang="en-US" sz="1300" b="1" dirty="0"/>
              <a:t>#Display filtered, sorted list</a:t>
            </a:r>
          </a:p>
          <a:p>
            <a:r>
              <a:rPr lang="en-US" sz="1300" dirty="0">
                <a:highlight>
                  <a:srgbClr val="EFE5F7"/>
                </a:highlight>
              </a:rPr>
              <a:t>for row in </a:t>
            </a: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highlight>
                  <a:srgbClr val="EFE5F7"/>
                </a:highlight>
              </a:rPr>
              <a:t>sorted_students</a:t>
            </a:r>
            <a:r>
              <a:rPr lang="en-US" sz="1300" dirty="0">
                <a:highlight>
                  <a:srgbClr val="EFE5F7"/>
                </a:highlight>
              </a:rPr>
              <a:t>:</a:t>
            </a:r>
          </a:p>
          <a:p>
            <a:r>
              <a:rPr lang="en-US" sz="1300" dirty="0"/>
              <a:t>    name = row[0]</a:t>
            </a:r>
          </a:p>
          <a:p>
            <a:r>
              <a:rPr lang="en-US" sz="1300" dirty="0"/>
              <a:t>    major = row[1]</a:t>
            </a:r>
          </a:p>
          <a:p>
            <a:r>
              <a:rPr lang="en-US" sz="1300" dirty="0"/>
              <a:t>    exam1 = int(row[2])</a:t>
            </a:r>
          </a:p>
          <a:p>
            <a:r>
              <a:rPr lang="en-US" sz="1300" dirty="0"/>
              <a:t>    exam2 = int(row[3])</a:t>
            </a:r>
          </a:p>
          <a:p>
            <a:r>
              <a:rPr lang="en-US" sz="1300" dirty="0"/>
              <a:t>    print(format(name, '4'), format(major, '4'), format(int(exam2 - exam1),'3d'))</a:t>
            </a:r>
          </a:p>
          <a:p>
            <a:endParaRPr lang="en-US" sz="1100" dirty="0"/>
          </a:p>
          <a:p>
            <a:r>
              <a:rPr lang="en-US" sz="1050" dirty="0"/>
              <a:t>print()</a:t>
            </a:r>
          </a:p>
          <a:p>
            <a:r>
              <a:rPr lang="en-US" sz="1050" dirty="0"/>
              <a:t>print(</a:t>
            </a:r>
            <a:r>
              <a:rPr lang="en-US" sz="1050" dirty="0" err="1"/>
              <a:t>num_filtered</a:t>
            </a:r>
            <a:r>
              <a:rPr lang="en-US" sz="1050" dirty="0"/>
              <a:t>, 'out of', </a:t>
            </a:r>
            <a:r>
              <a:rPr lang="en-US" sz="1050" b="1" dirty="0"/>
              <a:t>len(students)</a:t>
            </a:r>
            <a:r>
              <a:rPr lang="en-US" sz="1050" dirty="0"/>
              <a:t>, 'improved grades')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07CF2-CE68-4752-9CE9-ACF17A048339}"/>
              </a:ext>
            </a:extLst>
          </p:cNvPr>
          <p:cNvSpPr/>
          <p:nvPr/>
        </p:nvSpPr>
        <p:spPr>
          <a:xfrm>
            <a:off x="9636760" y="509404"/>
            <a:ext cx="2392680" cy="1938992"/>
          </a:xfrm>
          <a:custGeom>
            <a:avLst/>
            <a:gdLst>
              <a:gd name="connsiteX0" fmla="*/ 0 w 2392680"/>
              <a:gd name="connsiteY0" fmla="*/ 0 h 1938992"/>
              <a:gd name="connsiteX1" fmla="*/ 646024 w 2392680"/>
              <a:gd name="connsiteY1" fmla="*/ 0 h 1938992"/>
              <a:gd name="connsiteX2" fmla="*/ 1220267 w 2392680"/>
              <a:gd name="connsiteY2" fmla="*/ 0 h 1938992"/>
              <a:gd name="connsiteX3" fmla="*/ 1842364 w 2392680"/>
              <a:gd name="connsiteY3" fmla="*/ 0 h 1938992"/>
              <a:gd name="connsiteX4" fmla="*/ 2392680 w 2392680"/>
              <a:gd name="connsiteY4" fmla="*/ 0 h 1938992"/>
              <a:gd name="connsiteX5" fmla="*/ 2392680 w 2392680"/>
              <a:gd name="connsiteY5" fmla="*/ 445968 h 1938992"/>
              <a:gd name="connsiteX6" fmla="*/ 2392680 w 2392680"/>
              <a:gd name="connsiteY6" fmla="*/ 930716 h 1938992"/>
              <a:gd name="connsiteX7" fmla="*/ 2392680 w 2392680"/>
              <a:gd name="connsiteY7" fmla="*/ 1434854 h 1938992"/>
              <a:gd name="connsiteX8" fmla="*/ 2392680 w 2392680"/>
              <a:gd name="connsiteY8" fmla="*/ 1938992 h 1938992"/>
              <a:gd name="connsiteX9" fmla="*/ 1818437 w 2392680"/>
              <a:gd name="connsiteY9" fmla="*/ 1938992 h 1938992"/>
              <a:gd name="connsiteX10" fmla="*/ 1268120 w 2392680"/>
              <a:gd name="connsiteY10" fmla="*/ 1938992 h 1938992"/>
              <a:gd name="connsiteX11" fmla="*/ 669950 w 2392680"/>
              <a:gd name="connsiteY11" fmla="*/ 1938992 h 1938992"/>
              <a:gd name="connsiteX12" fmla="*/ 0 w 2392680"/>
              <a:gd name="connsiteY12" fmla="*/ 1938992 h 1938992"/>
              <a:gd name="connsiteX13" fmla="*/ 0 w 2392680"/>
              <a:gd name="connsiteY13" fmla="*/ 1473634 h 1938992"/>
              <a:gd name="connsiteX14" fmla="*/ 0 w 2392680"/>
              <a:gd name="connsiteY14" fmla="*/ 1027666 h 1938992"/>
              <a:gd name="connsiteX15" fmla="*/ 0 w 2392680"/>
              <a:gd name="connsiteY15" fmla="*/ 562308 h 1938992"/>
              <a:gd name="connsiteX16" fmla="*/ 0 w 2392680"/>
              <a:gd name="connsiteY16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2680" h="1938992" fill="none" extrusionOk="0">
                <a:moveTo>
                  <a:pt x="0" y="0"/>
                </a:moveTo>
                <a:cubicBezTo>
                  <a:pt x="219023" y="-71776"/>
                  <a:pt x="468223" y="76629"/>
                  <a:pt x="646024" y="0"/>
                </a:cubicBezTo>
                <a:cubicBezTo>
                  <a:pt x="823825" y="-76629"/>
                  <a:pt x="1062688" y="16359"/>
                  <a:pt x="1220267" y="0"/>
                </a:cubicBezTo>
                <a:cubicBezTo>
                  <a:pt x="1377846" y="-16359"/>
                  <a:pt x="1643006" y="31751"/>
                  <a:pt x="1842364" y="0"/>
                </a:cubicBezTo>
                <a:cubicBezTo>
                  <a:pt x="2041722" y="-31751"/>
                  <a:pt x="2241848" y="40550"/>
                  <a:pt x="2392680" y="0"/>
                </a:cubicBezTo>
                <a:cubicBezTo>
                  <a:pt x="2444745" y="192803"/>
                  <a:pt x="2387616" y="231957"/>
                  <a:pt x="2392680" y="445968"/>
                </a:cubicBezTo>
                <a:cubicBezTo>
                  <a:pt x="2397744" y="659979"/>
                  <a:pt x="2360945" y="725108"/>
                  <a:pt x="2392680" y="930716"/>
                </a:cubicBezTo>
                <a:cubicBezTo>
                  <a:pt x="2424415" y="1136324"/>
                  <a:pt x="2346516" y="1287643"/>
                  <a:pt x="2392680" y="1434854"/>
                </a:cubicBezTo>
                <a:cubicBezTo>
                  <a:pt x="2438844" y="1582065"/>
                  <a:pt x="2359019" y="1835882"/>
                  <a:pt x="2392680" y="1938992"/>
                </a:cubicBezTo>
                <a:cubicBezTo>
                  <a:pt x="2110645" y="1939779"/>
                  <a:pt x="2021069" y="1898372"/>
                  <a:pt x="1818437" y="1938992"/>
                </a:cubicBezTo>
                <a:cubicBezTo>
                  <a:pt x="1615805" y="1979612"/>
                  <a:pt x="1521421" y="1903157"/>
                  <a:pt x="1268120" y="1938992"/>
                </a:cubicBezTo>
                <a:cubicBezTo>
                  <a:pt x="1014819" y="1974827"/>
                  <a:pt x="851711" y="1917411"/>
                  <a:pt x="669950" y="1938992"/>
                </a:cubicBezTo>
                <a:cubicBezTo>
                  <a:pt x="488189" y="1960573"/>
                  <a:pt x="307094" y="1872940"/>
                  <a:pt x="0" y="1938992"/>
                </a:cubicBezTo>
                <a:cubicBezTo>
                  <a:pt x="-41879" y="1824239"/>
                  <a:pt x="51819" y="1680091"/>
                  <a:pt x="0" y="1473634"/>
                </a:cubicBezTo>
                <a:cubicBezTo>
                  <a:pt x="-51819" y="1267177"/>
                  <a:pt x="13611" y="1164307"/>
                  <a:pt x="0" y="1027666"/>
                </a:cubicBezTo>
                <a:cubicBezTo>
                  <a:pt x="-13611" y="891025"/>
                  <a:pt x="1379" y="742061"/>
                  <a:pt x="0" y="562308"/>
                </a:cubicBezTo>
                <a:cubicBezTo>
                  <a:pt x="-1379" y="382555"/>
                  <a:pt x="23382" y="165999"/>
                  <a:pt x="0" y="0"/>
                </a:cubicBezTo>
                <a:close/>
              </a:path>
              <a:path w="2392680" h="1938992" stroke="0" extrusionOk="0">
                <a:moveTo>
                  <a:pt x="0" y="0"/>
                </a:moveTo>
                <a:cubicBezTo>
                  <a:pt x="233636" y="-35402"/>
                  <a:pt x="366253" y="42977"/>
                  <a:pt x="622097" y="0"/>
                </a:cubicBezTo>
                <a:cubicBezTo>
                  <a:pt x="877941" y="-42977"/>
                  <a:pt x="1013070" y="10532"/>
                  <a:pt x="1172413" y="0"/>
                </a:cubicBezTo>
                <a:cubicBezTo>
                  <a:pt x="1331756" y="-10532"/>
                  <a:pt x="1540994" y="40074"/>
                  <a:pt x="1698803" y="0"/>
                </a:cubicBezTo>
                <a:cubicBezTo>
                  <a:pt x="1856612" y="-40074"/>
                  <a:pt x="2084468" y="7106"/>
                  <a:pt x="2392680" y="0"/>
                </a:cubicBezTo>
                <a:cubicBezTo>
                  <a:pt x="2425641" y="202359"/>
                  <a:pt x="2385361" y="364492"/>
                  <a:pt x="2392680" y="465358"/>
                </a:cubicBezTo>
                <a:cubicBezTo>
                  <a:pt x="2399999" y="566224"/>
                  <a:pt x="2346422" y="811164"/>
                  <a:pt x="2392680" y="969496"/>
                </a:cubicBezTo>
                <a:cubicBezTo>
                  <a:pt x="2438938" y="1127828"/>
                  <a:pt x="2341056" y="1327153"/>
                  <a:pt x="2392680" y="1454244"/>
                </a:cubicBezTo>
                <a:cubicBezTo>
                  <a:pt x="2444304" y="1581335"/>
                  <a:pt x="2381067" y="1696836"/>
                  <a:pt x="2392680" y="1938992"/>
                </a:cubicBezTo>
                <a:cubicBezTo>
                  <a:pt x="2190618" y="1973465"/>
                  <a:pt x="2037436" y="1889986"/>
                  <a:pt x="1770583" y="1938992"/>
                </a:cubicBezTo>
                <a:cubicBezTo>
                  <a:pt x="1503730" y="1987998"/>
                  <a:pt x="1311459" y="1873235"/>
                  <a:pt x="1124560" y="1938992"/>
                </a:cubicBezTo>
                <a:cubicBezTo>
                  <a:pt x="937661" y="2004749"/>
                  <a:pt x="740423" y="1918061"/>
                  <a:pt x="574243" y="1938992"/>
                </a:cubicBezTo>
                <a:cubicBezTo>
                  <a:pt x="408063" y="1959923"/>
                  <a:pt x="135706" y="1876146"/>
                  <a:pt x="0" y="1938992"/>
                </a:cubicBezTo>
                <a:cubicBezTo>
                  <a:pt x="-59967" y="1689122"/>
                  <a:pt x="38123" y="1622077"/>
                  <a:pt x="0" y="1434854"/>
                </a:cubicBezTo>
                <a:cubicBezTo>
                  <a:pt x="-38123" y="1247631"/>
                  <a:pt x="12050" y="1106268"/>
                  <a:pt x="0" y="950106"/>
                </a:cubicBezTo>
                <a:cubicBezTo>
                  <a:pt x="-12050" y="793944"/>
                  <a:pt x="7861" y="611346"/>
                  <a:pt x="0" y="484748"/>
                </a:cubicBezTo>
                <a:cubicBezTo>
                  <a:pt x="-7861" y="358150"/>
                  <a:pt x="21294" y="20208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245351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** Improved Scores Only **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Name Major Incr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 ----- 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Ann  ACC   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Bob  MIS   13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Jen  MGT   16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Rob  ACC   11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4 out of 8 improved grades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93588-4E2B-4E24-B772-91FE4B9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BBFDB-BDF3-4724-924D-F62BF8806424}"/>
              </a:ext>
            </a:extLst>
          </p:cNvPr>
          <p:cNvGrpSpPr/>
          <p:nvPr/>
        </p:nvGrpSpPr>
        <p:grpSpPr>
          <a:xfrm>
            <a:off x="3170873" y="800100"/>
            <a:ext cx="1939607" cy="2161224"/>
            <a:chOff x="9787573" y="203200"/>
            <a:chExt cx="1939607" cy="21612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19FB1D-424D-4DF8-BD57-3D3F7AC6A04B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94E8DC-4436-41F1-8392-55E8EE4D4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573" y="487997"/>
              <a:ext cx="1939607" cy="1876427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3C97390-D4E2-47D9-A2D9-1D0F843B9708}"/>
              </a:ext>
            </a:extLst>
          </p:cNvPr>
          <p:cNvSpPr txBox="1"/>
          <p:nvPr/>
        </p:nvSpPr>
        <p:spPr>
          <a:xfrm>
            <a:off x="10062633" y="4094480"/>
            <a:ext cx="141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Sort</a:t>
            </a:r>
            <a:r>
              <a:rPr lang="en-US" sz="1400" dirty="0">
                <a:solidFill>
                  <a:srgbClr val="C00000"/>
                </a:solidFill>
              </a:rPr>
              <a:t> the filtered list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E110FFB-7CC7-4D6B-B625-09FF55CD1DA1}"/>
              </a:ext>
            </a:extLst>
          </p:cNvPr>
          <p:cNvSpPr/>
          <p:nvPr/>
        </p:nvSpPr>
        <p:spPr>
          <a:xfrm flipH="1">
            <a:off x="9889913" y="4226560"/>
            <a:ext cx="335280" cy="43688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A13191-02B6-4C67-B021-CDF03B11C775}"/>
              </a:ext>
            </a:extLst>
          </p:cNvPr>
          <p:cNvGrpSpPr/>
          <p:nvPr/>
        </p:nvGrpSpPr>
        <p:grpSpPr>
          <a:xfrm>
            <a:off x="8035771" y="3351152"/>
            <a:ext cx="1008381" cy="609600"/>
            <a:chOff x="3431540" y="3166169"/>
            <a:chExt cx="1008381" cy="609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B4EAF1-57A5-4DD3-9835-6D1669D39DF0}"/>
                </a:ext>
              </a:extLst>
            </p:cNvPr>
            <p:cNvSpPr txBox="1"/>
            <p:nvPr/>
          </p:nvSpPr>
          <p:spPr>
            <a:xfrm>
              <a:off x="3624581" y="3263900"/>
              <a:ext cx="815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Filter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0EF76905-FA25-4154-B61D-CB8A09544C18}"/>
                </a:ext>
              </a:extLst>
            </p:cNvPr>
            <p:cNvSpPr/>
            <p:nvPr/>
          </p:nvSpPr>
          <p:spPr>
            <a:xfrm flipH="1">
              <a:off x="3431540" y="3166169"/>
              <a:ext cx="294640" cy="6096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149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A8E2E-B19A-417B-98E0-CD85D6AD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600" dirty="0"/>
              <a:t>Complete Example: Multi-Field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9F369-7FB9-4E43-AC6E-33797C9A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683240" cy="5183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Scenario: allow a user to view all students of a certain </a:t>
            </a:r>
            <a:r>
              <a:rPr lang="en-US" sz="2400" b="1" dirty="0"/>
              <a:t>major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that made a specified </a:t>
            </a:r>
            <a:r>
              <a:rPr lang="en-US" sz="2400" b="1" dirty="0"/>
              <a:t>minimum score on Exam 1</a:t>
            </a:r>
            <a:r>
              <a:rPr lang="en-US" sz="2400" dirty="0"/>
              <a:t> AND </a:t>
            </a:r>
            <a:br>
              <a:rPr lang="en-US" sz="2400" dirty="0"/>
            </a:br>
            <a:r>
              <a:rPr lang="en-US" sz="2400" dirty="0"/>
              <a:t>made a specified </a:t>
            </a:r>
            <a:r>
              <a:rPr lang="en-US" sz="2400" b="1" dirty="0"/>
              <a:t>minimum score on Exam 2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The major and minimum scores will be specified by the user. </a:t>
            </a:r>
            <a:br>
              <a:rPr lang="en-US" sz="2400" i="1" dirty="0"/>
            </a:br>
            <a:endParaRPr lang="en-US" sz="3200" dirty="0"/>
          </a:p>
          <a:p>
            <a:pPr marL="457200" lvl="1" indent="0" algn="ctr">
              <a:buNone/>
            </a:pP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3DB9D-4740-4180-8069-5320739E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712A47-BF5E-4CA9-A575-9C9D06E49DDF}"/>
              </a:ext>
            </a:extLst>
          </p:cNvPr>
          <p:cNvGrpSpPr/>
          <p:nvPr/>
        </p:nvGrpSpPr>
        <p:grpSpPr>
          <a:xfrm>
            <a:off x="2754313" y="3095850"/>
            <a:ext cx="1939607" cy="2161224"/>
            <a:chOff x="9787573" y="203200"/>
            <a:chExt cx="1939607" cy="21612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868B4C-B2B5-4F24-8028-7C86F9DCA3B5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454B9E-E937-4689-935C-8E0901D3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573" y="487997"/>
              <a:ext cx="1939607" cy="1876427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0094605-7703-41F1-A259-0ABF855A9150}"/>
              </a:ext>
            </a:extLst>
          </p:cNvPr>
          <p:cNvSpPr/>
          <p:nvPr/>
        </p:nvSpPr>
        <p:spPr>
          <a:xfrm>
            <a:off x="6212840" y="2998604"/>
            <a:ext cx="2463800" cy="2355716"/>
          </a:xfrm>
          <a:custGeom>
            <a:avLst/>
            <a:gdLst>
              <a:gd name="connsiteX0" fmla="*/ 0 w 2463800"/>
              <a:gd name="connsiteY0" fmla="*/ 0 h 2355716"/>
              <a:gd name="connsiteX1" fmla="*/ 492760 w 2463800"/>
              <a:gd name="connsiteY1" fmla="*/ 0 h 2355716"/>
              <a:gd name="connsiteX2" fmla="*/ 1034796 w 2463800"/>
              <a:gd name="connsiteY2" fmla="*/ 0 h 2355716"/>
              <a:gd name="connsiteX3" fmla="*/ 1478280 w 2463800"/>
              <a:gd name="connsiteY3" fmla="*/ 0 h 2355716"/>
              <a:gd name="connsiteX4" fmla="*/ 1897126 w 2463800"/>
              <a:gd name="connsiteY4" fmla="*/ 0 h 2355716"/>
              <a:gd name="connsiteX5" fmla="*/ 2463800 w 2463800"/>
              <a:gd name="connsiteY5" fmla="*/ 0 h 2355716"/>
              <a:gd name="connsiteX6" fmla="*/ 2463800 w 2463800"/>
              <a:gd name="connsiteY6" fmla="*/ 541815 h 2355716"/>
              <a:gd name="connsiteX7" fmla="*/ 2463800 w 2463800"/>
              <a:gd name="connsiteY7" fmla="*/ 1107187 h 2355716"/>
              <a:gd name="connsiteX8" fmla="*/ 2463800 w 2463800"/>
              <a:gd name="connsiteY8" fmla="*/ 1649001 h 2355716"/>
              <a:gd name="connsiteX9" fmla="*/ 2463800 w 2463800"/>
              <a:gd name="connsiteY9" fmla="*/ 2355716 h 2355716"/>
              <a:gd name="connsiteX10" fmla="*/ 2044954 w 2463800"/>
              <a:gd name="connsiteY10" fmla="*/ 2355716 h 2355716"/>
              <a:gd name="connsiteX11" fmla="*/ 1576832 w 2463800"/>
              <a:gd name="connsiteY11" fmla="*/ 2355716 h 2355716"/>
              <a:gd name="connsiteX12" fmla="*/ 1157986 w 2463800"/>
              <a:gd name="connsiteY12" fmla="*/ 2355716 h 2355716"/>
              <a:gd name="connsiteX13" fmla="*/ 714502 w 2463800"/>
              <a:gd name="connsiteY13" fmla="*/ 2355716 h 2355716"/>
              <a:gd name="connsiteX14" fmla="*/ 0 w 2463800"/>
              <a:gd name="connsiteY14" fmla="*/ 2355716 h 2355716"/>
              <a:gd name="connsiteX15" fmla="*/ 0 w 2463800"/>
              <a:gd name="connsiteY15" fmla="*/ 1743230 h 2355716"/>
              <a:gd name="connsiteX16" fmla="*/ 0 w 2463800"/>
              <a:gd name="connsiteY16" fmla="*/ 1224972 h 2355716"/>
              <a:gd name="connsiteX17" fmla="*/ 0 w 2463800"/>
              <a:gd name="connsiteY17" fmla="*/ 683158 h 2355716"/>
              <a:gd name="connsiteX18" fmla="*/ 0 w 2463800"/>
              <a:gd name="connsiteY18" fmla="*/ 0 h 235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3800" h="2355716" fill="none" extrusionOk="0">
                <a:moveTo>
                  <a:pt x="0" y="0"/>
                </a:moveTo>
                <a:cubicBezTo>
                  <a:pt x="216378" y="-18390"/>
                  <a:pt x="336199" y="23640"/>
                  <a:pt x="492760" y="0"/>
                </a:cubicBezTo>
                <a:cubicBezTo>
                  <a:pt x="649321" y="-23640"/>
                  <a:pt x="805161" y="9248"/>
                  <a:pt x="1034796" y="0"/>
                </a:cubicBezTo>
                <a:cubicBezTo>
                  <a:pt x="1264431" y="-9248"/>
                  <a:pt x="1389120" y="49753"/>
                  <a:pt x="1478280" y="0"/>
                </a:cubicBezTo>
                <a:cubicBezTo>
                  <a:pt x="1567440" y="-49753"/>
                  <a:pt x="1735594" y="38532"/>
                  <a:pt x="1897126" y="0"/>
                </a:cubicBezTo>
                <a:cubicBezTo>
                  <a:pt x="2058658" y="-38532"/>
                  <a:pt x="2239925" y="34605"/>
                  <a:pt x="2463800" y="0"/>
                </a:cubicBezTo>
                <a:cubicBezTo>
                  <a:pt x="2508030" y="192464"/>
                  <a:pt x="2436034" y="339500"/>
                  <a:pt x="2463800" y="541815"/>
                </a:cubicBezTo>
                <a:cubicBezTo>
                  <a:pt x="2491566" y="744130"/>
                  <a:pt x="2435239" y="922840"/>
                  <a:pt x="2463800" y="1107187"/>
                </a:cubicBezTo>
                <a:cubicBezTo>
                  <a:pt x="2492361" y="1291534"/>
                  <a:pt x="2424686" y="1483460"/>
                  <a:pt x="2463800" y="1649001"/>
                </a:cubicBezTo>
                <a:cubicBezTo>
                  <a:pt x="2502914" y="1814542"/>
                  <a:pt x="2437874" y="2126919"/>
                  <a:pt x="2463800" y="2355716"/>
                </a:cubicBezTo>
                <a:cubicBezTo>
                  <a:pt x="2370954" y="2383676"/>
                  <a:pt x="2143301" y="2328135"/>
                  <a:pt x="2044954" y="2355716"/>
                </a:cubicBezTo>
                <a:cubicBezTo>
                  <a:pt x="1946607" y="2383297"/>
                  <a:pt x="1760390" y="2324696"/>
                  <a:pt x="1576832" y="2355716"/>
                </a:cubicBezTo>
                <a:cubicBezTo>
                  <a:pt x="1393274" y="2386736"/>
                  <a:pt x="1312484" y="2307087"/>
                  <a:pt x="1157986" y="2355716"/>
                </a:cubicBezTo>
                <a:cubicBezTo>
                  <a:pt x="1003488" y="2404345"/>
                  <a:pt x="825810" y="2308679"/>
                  <a:pt x="714502" y="2355716"/>
                </a:cubicBezTo>
                <a:cubicBezTo>
                  <a:pt x="603194" y="2402753"/>
                  <a:pt x="228014" y="2298274"/>
                  <a:pt x="0" y="2355716"/>
                </a:cubicBezTo>
                <a:cubicBezTo>
                  <a:pt x="-17179" y="2111738"/>
                  <a:pt x="36496" y="1978869"/>
                  <a:pt x="0" y="1743230"/>
                </a:cubicBezTo>
                <a:cubicBezTo>
                  <a:pt x="-36496" y="1507591"/>
                  <a:pt x="58231" y="1382409"/>
                  <a:pt x="0" y="1224972"/>
                </a:cubicBezTo>
                <a:cubicBezTo>
                  <a:pt x="-58231" y="1067535"/>
                  <a:pt x="10320" y="953176"/>
                  <a:pt x="0" y="683158"/>
                </a:cubicBezTo>
                <a:cubicBezTo>
                  <a:pt x="-10320" y="413140"/>
                  <a:pt x="17549" y="276506"/>
                  <a:pt x="0" y="0"/>
                </a:cubicBezTo>
                <a:close/>
              </a:path>
              <a:path w="2463800" h="2355716" stroke="0" extrusionOk="0">
                <a:moveTo>
                  <a:pt x="0" y="0"/>
                </a:moveTo>
                <a:cubicBezTo>
                  <a:pt x="238517" y="-20996"/>
                  <a:pt x="339496" y="53086"/>
                  <a:pt x="517398" y="0"/>
                </a:cubicBezTo>
                <a:cubicBezTo>
                  <a:pt x="695300" y="-53086"/>
                  <a:pt x="747808" y="36030"/>
                  <a:pt x="960882" y="0"/>
                </a:cubicBezTo>
                <a:cubicBezTo>
                  <a:pt x="1173956" y="-36030"/>
                  <a:pt x="1255564" y="42989"/>
                  <a:pt x="1379728" y="0"/>
                </a:cubicBezTo>
                <a:cubicBezTo>
                  <a:pt x="1503892" y="-42989"/>
                  <a:pt x="1657679" y="25748"/>
                  <a:pt x="1921764" y="0"/>
                </a:cubicBezTo>
                <a:cubicBezTo>
                  <a:pt x="2185849" y="-25748"/>
                  <a:pt x="2252953" y="34240"/>
                  <a:pt x="2463800" y="0"/>
                </a:cubicBezTo>
                <a:cubicBezTo>
                  <a:pt x="2465665" y="178025"/>
                  <a:pt x="2462198" y="367611"/>
                  <a:pt x="2463800" y="541815"/>
                </a:cubicBezTo>
                <a:cubicBezTo>
                  <a:pt x="2465402" y="716020"/>
                  <a:pt x="2440361" y="935766"/>
                  <a:pt x="2463800" y="1130744"/>
                </a:cubicBezTo>
                <a:cubicBezTo>
                  <a:pt x="2487239" y="1325722"/>
                  <a:pt x="2426653" y="1479170"/>
                  <a:pt x="2463800" y="1719673"/>
                </a:cubicBezTo>
                <a:cubicBezTo>
                  <a:pt x="2500947" y="1960176"/>
                  <a:pt x="2403107" y="2212686"/>
                  <a:pt x="2463800" y="2355716"/>
                </a:cubicBezTo>
                <a:cubicBezTo>
                  <a:pt x="2325396" y="2386966"/>
                  <a:pt x="2127907" y="2338683"/>
                  <a:pt x="1995678" y="2355716"/>
                </a:cubicBezTo>
                <a:cubicBezTo>
                  <a:pt x="1863449" y="2372749"/>
                  <a:pt x="1673691" y="2316041"/>
                  <a:pt x="1552194" y="2355716"/>
                </a:cubicBezTo>
                <a:cubicBezTo>
                  <a:pt x="1430697" y="2395391"/>
                  <a:pt x="1158881" y="2293913"/>
                  <a:pt x="1010158" y="2355716"/>
                </a:cubicBezTo>
                <a:cubicBezTo>
                  <a:pt x="861435" y="2417519"/>
                  <a:pt x="739503" y="2323184"/>
                  <a:pt x="492760" y="2355716"/>
                </a:cubicBezTo>
                <a:cubicBezTo>
                  <a:pt x="246017" y="2388248"/>
                  <a:pt x="202480" y="2342873"/>
                  <a:pt x="0" y="2355716"/>
                </a:cubicBezTo>
                <a:cubicBezTo>
                  <a:pt x="-33248" y="2207031"/>
                  <a:pt x="63079" y="1939425"/>
                  <a:pt x="0" y="1743230"/>
                </a:cubicBezTo>
                <a:cubicBezTo>
                  <a:pt x="-63079" y="1547035"/>
                  <a:pt x="25841" y="1333098"/>
                  <a:pt x="0" y="1224972"/>
                </a:cubicBezTo>
                <a:cubicBezTo>
                  <a:pt x="-25841" y="1116846"/>
                  <a:pt x="46800" y="883176"/>
                  <a:pt x="0" y="588929"/>
                </a:cubicBezTo>
                <a:cubicBezTo>
                  <a:pt x="-46800" y="294682"/>
                  <a:pt x="19481" y="2681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245351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** Multi-Field Filtering **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search choices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Enter Major: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MIS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Enter Exam 1 (min.):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Enter Exam 2 (min.):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Name Major EX1 EX2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 ----- --- 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Bob   MIS   87 100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Mac   MIS   94  89</a:t>
            </a:r>
          </a:p>
        </p:txBody>
      </p:sp>
    </p:spTree>
    <p:extLst>
      <p:ext uri="{BB962C8B-B14F-4D97-AF65-F5344CB8AC3E}">
        <p14:creationId xmlns:p14="http://schemas.microsoft.com/office/powerpoint/2010/main" val="255474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8D8159A-F1B5-44BA-A579-723F220326C7}"/>
              </a:ext>
            </a:extLst>
          </p:cNvPr>
          <p:cNvSpPr/>
          <p:nvPr/>
        </p:nvSpPr>
        <p:spPr>
          <a:xfrm>
            <a:off x="5760720" y="4124960"/>
            <a:ext cx="2214880" cy="609600"/>
          </a:xfrm>
          <a:prstGeom prst="roundRect">
            <a:avLst>
              <a:gd name="adj" fmla="val 59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0F887-AA2A-41F6-997D-B2D8A370CE26}"/>
              </a:ext>
            </a:extLst>
          </p:cNvPr>
          <p:cNvSpPr/>
          <p:nvPr/>
        </p:nvSpPr>
        <p:spPr>
          <a:xfrm>
            <a:off x="5760720" y="2661920"/>
            <a:ext cx="2214880" cy="1391920"/>
          </a:xfrm>
          <a:prstGeom prst="roundRect">
            <a:avLst>
              <a:gd name="adj" fmla="val 59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85574-F4F2-4BE4-A8EF-C505E296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600" dirty="0"/>
              <a:t>Complete Example: Multi-Field Filtering cont.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758A3-92DD-4F6D-902C-8BD7F6CDDA29}"/>
              </a:ext>
            </a:extLst>
          </p:cNvPr>
          <p:cNvSpPr/>
          <p:nvPr/>
        </p:nvSpPr>
        <p:spPr>
          <a:xfrm>
            <a:off x="139700" y="856952"/>
            <a:ext cx="2933700" cy="186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Starts the same as the single-field filtering example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#Open CSV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#Create the Students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#Skip header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#Load the Students list from the CSV Records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#Close the file</a:t>
            </a:r>
            <a:endParaRPr lang="en-US" sz="1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30A26-D369-4CED-AFC0-6C0BD347D3DF}"/>
              </a:ext>
            </a:extLst>
          </p:cNvPr>
          <p:cNvSpPr/>
          <p:nvPr/>
        </p:nvSpPr>
        <p:spPr>
          <a:xfrm>
            <a:off x="5572760" y="829151"/>
            <a:ext cx="6019800" cy="57708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#Populate the Filtered Students list</a:t>
            </a:r>
          </a:p>
          <a:p>
            <a:r>
              <a:rPr lang="en-US" sz="1200" dirty="0"/>
              <a:t>filtered_students = []</a:t>
            </a:r>
            <a:endParaRPr lang="en-US" sz="900" dirty="0"/>
          </a:p>
          <a:p>
            <a:r>
              <a:rPr lang="en-US" sz="900" dirty="0"/>
              <a:t> </a:t>
            </a:r>
          </a:p>
          <a:p>
            <a:r>
              <a:rPr lang="en-US" sz="1200" dirty="0">
                <a:highlight>
                  <a:srgbClr val="EFE5F7"/>
                </a:highlight>
              </a:rPr>
              <a:t>for row in </a:t>
            </a:r>
            <a:r>
              <a:rPr lang="en-US" sz="1200" b="1" dirty="0">
                <a:highlight>
                  <a:srgbClr val="EFE5F7"/>
                </a:highlight>
              </a:rPr>
              <a:t>students</a:t>
            </a:r>
            <a:r>
              <a:rPr lang="en-US" sz="1200" dirty="0">
                <a:highlight>
                  <a:srgbClr val="EFE5F7"/>
                </a:highlight>
              </a:rPr>
              <a:t>: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b="1" dirty="0">
                <a:highlight>
                  <a:srgbClr val="FFF2CC"/>
                </a:highlight>
              </a:rPr>
              <a:t>meets_criteria = </a:t>
            </a:r>
            <a:r>
              <a:rPr lang="en-US" sz="1200" b="1" dirty="0">
                <a:solidFill>
                  <a:srgbClr val="0070C0"/>
                </a:solidFill>
                <a:highlight>
                  <a:srgbClr val="FFF2CC"/>
                </a:highlight>
              </a:rPr>
              <a:t>True</a:t>
            </a:r>
          </a:p>
          <a:p>
            <a:r>
              <a:rPr lang="en-US" sz="1200" dirty="0"/>
              <a:t>    name = row[0]</a:t>
            </a:r>
          </a:p>
          <a:p>
            <a:r>
              <a:rPr lang="en-US" sz="1200" dirty="0"/>
              <a:t>    major = row[1]</a:t>
            </a:r>
          </a:p>
          <a:p>
            <a:r>
              <a:rPr lang="en-US" sz="1200" dirty="0"/>
              <a:t>    exam1 = int(row[2])</a:t>
            </a:r>
          </a:p>
          <a:p>
            <a:r>
              <a:rPr lang="en-US" sz="1200" dirty="0"/>
              <a:t>    exam2 = int(row[3])</a:t>
            </a:r>
          </a:p>
          <a:p>
            <a:endParaRPr lang="en-US" sz="1200" dirty="0"/>
          </a:p>
          <a:p>
            <a:r>
              <a:rPr lang="en-US" sz="1200" b="1" dirty="0"/>
              <a:t>   </a:t>
            </a:r>
            <a:r>
              <a:rPr lang="en-US" sz="1200" b="1" dirty="0">
                <a:highlight>
                  <a:srgbClr val="EFE5F7"/>
                </a:highlight>
              </a:rPr>
              <a:t> </a:t>
            </a:r>
            <a:r>
              <a:rPr lang="en-US" sz="1200" b="1" dirty="0"/>
              <a:t>#Test filter criteria</a:t>
            </a:r>
          </a:p>
          <a:p>
            <a:r>
              <a:rPr lang="en-US" sz="1200" dirty="0"/>
              <a:t>    if major </a:t>
            </a:r>
            <a:r>
              <a:rPr lang="en-US" sz="1200" b="1" dirty="0">
                <a:solidFill>
                  <a:srgbClr val="FF0000"/>
                </a:solidFill>
                <a:highlight>
                  <a:srgbClr val="EFE5F7"/>
                </a:highlight>
              </a:rPr>
              <a:t>!=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search_major</a:t>
            </a:r>
            <a:r>
              <a:rPr lang="en-US" sz="1200" dirty="0"/>
              <a:t>:</a:t>
            </a:r>
          </a:p>
          <a:p>
            <a:r>
              <a:rPr lang="en-US" sz="1200" b="1" dirty="0"/>
              <a:t>        meets_criteria = </a:t>
            </a:r>
            <a:r>
              <a:rPr lang="en-US" sz="1200" b="1" dirty="0">
                <a:solidFill>
                  <a:srgbClr val="C00000"/>
                </a:solidFill>
              </a:rPr>
              <a:t>False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EFE5F7"/>
                </a:highlight>
              </a:rPr>
              <a:t>not</a:t>
            </a:r>
            <a:r>
              <a:rPr lang="en-US" sz="1200" dirty="0"/>
              <a:t> (exam1 &gt;=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search_exam1</a:t>
            </a:r>
            <a:r>
              <a:rPr lang="en-US" sz="1200" dirty="0"/>
              <a:t>):</a:t>
            </a:r>
          </a:p>
          <a:p>
            <a:r>
              <a:rPr lang="en-US" sz="1200" b="1" dirty="0"/>
              <a:t>        meets_criteria = </a:t>
            </a:r>
            <a:r>
              <a:rPr lang="en-US" sz="1200" b="1" dirty="0">
                <a:solidFill>
                  <a:srgbClr val="C00000"/>
                </a:solidFill>
              </a:rPr>
              <a:t>False</a:t>
            </a:r>
            <a:r>
              <a:rPr lang="en-US" sz="1200" b="1" dirty="0"/>
              <a:t>    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elif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EFE5F7"/>
                </a:highlight>
              </a:rPr>
              <a:t>not</a:t>
            </a:r>
            <a:r>
              <a:rPr lang="en-US" sz="1200" dirty="0"/>
              <a:t>(exam2 &gt;=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search_exam2</a:t>
            </a:r>
            <a:r>
              <a:rPr lang="en-US" sz="1200" dirty="0"/>
              <a:t>):</a:t>
            </a:r>
          </a:p>
          <a:p>
            <a:r>
              <a:rPr lang="en-US" sz="1200" b="1" dirty="0"/>
              <a:t>        meets_criteria = </a:t>
            </a:r>
            <a:r>
              <a:rPr lang="en-US" sz="1200" b="1" dirty="0">
                <a:solidFill>
                  <a:srgbClr val="C00000"/>
                </a:solidFill>
              </a:rPr>
              <a:t>False</a:t>
            </a:r>
          </a:p>
          <a:p>
            <a:endParaRPr lang="en-US" sz="1200" b="1" dirty="0"/>
          </a:p>
          <a:p>
            <a:r>
              <a:rPr lang="en-US" sz="1200" b="1" dirty="0"/>
              <a:t>    #Append only valid records       </a:t>
            </a:r>
          </a:p>
          <a:p>
            <a:r>
              <a:rPr lang="en-US" sz="1200" dirty="0"/>
              <a:t>    </a:t>
            </a:r>
            <a:r>
              <a:rPr lang="en-US" sz="1200" dirty="0">
                <a:highlight>
                  <a:srgbClr val="FFF2CC"/>
                </a:highlight>
              </a:rPr>
              <a:t>if </a:t>
            </a:r>
            <a:r>
              <a:rPr lang="en-US" sz="1200" b="1" dirty="0">
                <a:highlight>
                  <a:srgbClr val="FFF2CC"/>
                </a:highlight>
              </a:rPr>
              <a:t>meets_criteria</a:t>
            </a:r>
            <a:r>
              <a:rPr lang="en-US" sz="1200" dirty="0">
                <a:highlight>
                  <a:srgbClr val="FFF2CC"/>
                </a:highlight>
              </a:rPr>
              <a:t>:</a:t>
            </a:r>
            <a:r>
              <a:rPr lang="en-US" sz="1200" dirty="0"/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b="1" dirty="0" err="1">
                <a:solidFill>
                  <a:srgbClr val="0070C0"/>
                </a:solidFill>
              </a:rPr>
              <a:t>filtered_students</a:t>
            </a:r>
            <a:r>
              <a:rPr lang="en-US" sz="1200" dirty="0" err="1"/>
              <a:t>.</a:t>
            </a:r>
            <a:r>
              <a:rPr lang="en-US" sz="1200" b="1" dirty="0" err="1"/>
              <a:t>append</a:t>
            </a:r>
            <a:r>
              <a:rPr lang="en-US" sz="1200" dirty="0"/>
              <a:t>(row)</a:t>
            </a:r>
          </a:p>
          <a:p>
            <a:r>
              <a:rPr lang="en-US" sz="1200" dirty="0"/>
              <a:t>   </a:t>
            </a:r>
          </a:p>
          <a:p>
            <a:endParaRPr lang="en-US" sz="1200" dirty="0"/>
          </a:p>
          <a:p>
            <a:r>
              <a:rPr lang="en-US" sz="1200" b="1" dirty="0"/>
              <a:t>#Display filtered students</a:t>
            </a:r>
          </a:p>
          <a:p>
            <a:r>
              <a:rPr lang="en-US" sz="1200" dirty="0">
                <a:highlight>
                  <a:srgbClr val="EFE5F7"/>
                </a:highlight>
              </a:rPr>
              <a:t>for row in </a:t>
            </a:r>
            <a:r>
              <a:rPr lang="en-US" sz="1200" b="1" dirty="0">
                <a:solidFill>
                  <a:srgbClr val="0070C0"/>
                </a:solidFill>
                <a:highlight>
                  <a:srgbClr val="EFE5F7"/>
                </a:highlight>
              </a:rPr>
              <a:t>filtered_students:</a:t>
            </a:r>
          </a:p>
          <a:p>
            <a:r>
              <a:rPr lang="en-US" sz="1200" dirty="0"/>
              <a:t>    name = row[0]</a:t>
            </a:r>
          </a:p>
          <a:p>
            <a:r>
              <a:rPr lang="en-US" sz="1200" dirty="0"/>
              <a:t>    major = row[1]</a:t>
            </a:r>
          </a:p>
          <a:p>
            <a:r>
              <a:rPr lang="en-US" sz="1200" dirty="0"/>
              <a:t>    exam1 = row[2]</a:t>
            </a:r>
          </a:p>
          <a:p>
            <a:r>
              <a:rPr lang="en-US" sz="1200" dirty="0"/>
              <a:t>    exam2 = row[3]</a:t>
            </a:r>
          </a:p>
          <a:p>
            <a:r>
              <a:rPr lang="en-US" sz="1200" dirty="0"/>
              <a:t>    print(format(name, '4'), format(major, '^5'), format(exam1, '&gt;3'), format(exam2, '&gt;3'))</a:t>
            </a:r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07CF2-CE68-4752-9CE9-ACF17A048339}"/>
              </a:ext>
            </a:extLst>
          </p:cNvPr>
          <p:cNvSpPr/>
          <p:nvPr/>
        </p:nvSpPr>
        <p:spPr>
          <a:xfrm>
            <a:off x="9596120" y="235084"/>
            <a:ext cx="2463800" cy="2355716"/>
          </a:xfrm>
          <a:custGeom>
            <a:avLst/>
            <a:gdLst>
              <a:gd name="connsiteX0" fmla="*/ 0 w 2463800"/>
              <a:gd name="connsiteY0" fmla="*/ 0 h 2355716"/>
              <a:gd name="connsiteX1" fmla="*/ 492760 w 2463800"/>
              <a:gd name="connsiteY1" fmla="*/ 0 h 2355716"/>
              <a:gd name="connsiteX2" fmla="*/ 1034796 w 2463800"/>
              <a:gd name="connsiteY2" fmla="*/ 0 h 2355716"/>
              <a:gd name="connsiteX3" fmla="*/ 1478280 w 2463800"/>
              <a:gd name="connsiteY3" fmla="*/ 0 h 2355716"/>
              <a:gd name="connsiteX4" fmla="*/ 1897126 w 2463800"/>
              <a:gd name="connsiteY4" fmla="*/ 0 h 2355716"/>
              <a:gd name="connsiteX5" fmla="*/ 2463800 w 2463800"/>
              <a:gd name="connsiteY5" fmla="*/ 0 h 2355716"/>
              <a:gd name="connsiteX6" fmla="*/ 2463800 w 2463800"/>
              <a:gd name="connsiteY6" fmla="*/ 541815 h 2355716"/>
              <a:gd name="connsiteX7" fmla="*/ 2463800 w 2463800"/>
              <a:gd name="connsiteY7" fmla="*/ 1107187 h 2355716"/>
              <a:gd name="connsiteX8" fmla="*/ 2463800 w 2463800"/>
              <a:gd name="connsiteY8" fmla="*/ 1649001 h 2355716"/>
              <a:gd name="connsiteX9" fmla="*/ 2463800 w 2463800"/>
              <a:gd name="connsiteY9" fmla="*/ 2355716 h 2355716"/>
              <a:gd name="connsiteX10" fmla="*/ 2044954 w 2463800"/>
              <a:gd name="connsiteY10" fmla="*/ 2355716 h 2355716"/>
              <a:gd name="connsiteX11" fmla="*/ 1576832 w 2463800"/>
              <a:gd name="connsiteY11" fmla="*/ 2355716 h 2355716"/>
              <a:gd name="connsiteX12" fmla="*/ 1157986 w 2463800"/>
              <a:gd name="connsiteY12" fmla="*/ 2355716 h 2355716"/>
              <a:gd name="connsiteX13" fmla="*/ 714502 w 2463800"/>
              <a:gd name="connsiteY13" fmla="*/ 2355716 h 2355716"/>
              <a:gd name="connsiteX14" fmla="*/ 0 w 2463800"/>
              <a:gd name="connsiteY14" fmla="*/ 2355716 h 2355716"/>
              <a:gd name="connsiteX15" fmla="*/ 0 w 2463800"/>
              <a:gd name="connsiteY15" fmla="*/ 1743230 h 2355716"/>
              <a:gd name="connsiteX16" fmla="*/ 0 w 2463800"/>
              <a:gd name="connsiteY16" fmla="*/ 1224972 h 2355716"/>
              <a:gd name="connsiteX17" fmla="*/ 0 w 2463800"/>
              <a:gd name="connsiteY17" fmla="*/ 683158 h 2355716"/>
              <a:gd name="connsiteX18" fmla="*/ 0 w 2463800"/>
              <a:gd name="connsiteY18" fmla="*/ 0 h 235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3800" h="2355716" fill="none" extrusionOk="0">
                <a:moveTo>
                  <a:pt x="0" y="0"/>
                </a:moveTo>
                <a:cubicBezTo>
                  <a:pt x="216378" y="-18390"/>
                  <a:pt x="336199" y="23640"/>
                  <a:pt x="492760" y="0"/>
                </a:cubicBezTo>
                <a:cubicBezTo>
                  <a:pt x="649321" y="-23640"/>
                  <a:pt x="805161" y="9248"/>
                  <a:pt x="1034796" y="0"/>
                </a:cubicBezTo>
                <a:cubicBezTo>
                  <a:pt x="1264431" y="-9248"/>
                  <a:pt x="1389120" y="49753"/>
                  <a:pt x="1478280" y="0"/>
                </a:cubicBezTo>
                <a:cubicBezTo>
                  <a:pt x="1567440" y="-49753"/>
                  <a:pt x="1735594" y="38532"/>
                  <a:pt x="1897126" y="0"/>
                </a:cubicBezTo>
                <a:cubicBezTo>
                  <a:pt x="2058658" y="-38532"/>
                  <a:pt x="2239925" y="34605"/>
                  <a:pt x="2463800" y="0"/>
                </a:cubicBezTo>
                <a:cubicBezTo>
                  <a:pt x="2508030" y="192464"/>
                  <a:pt x="2436034" y="339500"/>
                  <a:pt x="2463800" y="541815"/>
                </a:cubicBezTo>
                <a:cubicBezTo>
                  <a:pt x="2491566" y="744130"/>
                  <a:pt x="2435239" y="922840"/>
                  <a:pt x="2463800" y="1107187"/>
                </a:cubicBezTo>
                <a:cubicBezTo>
                  <a:pt x="2492361" y="1291534"/>
                  <a:pt x="2424686" y="1483460"/>
                  <a:pt x="2463800" y="1649001"/>
                </a:cubicBezTo>
                <a:cubicBezTo>
                  <a:pt x="2502914" y="1814542"/>
                  <a:pt x="2437874" y="2126919"/>
                  <a:pt x="2463800" y="2355716"/>
                </a:cubicBezTo>
                <a:cubicBezTo>
                  <a:pt x="2370954" y="2383676"/>
                  <a:pt x="2143301" y="2328135"/>
                  <a:pt x="2044954" y="2355716"/>
                </a:cubicBezTo>
                <a:cubicBezTo>
                  <a:pt x="1946607" y="2383297"/>
                  <a:pt x="1760390" y="2324696"/>
                  <a:pt x="1576832" y="2355716"/>
                </a:cubicBezTo>
                <a:cubicBezTo>
                  <a:pt x="1393274" y="2386736"/>
                  <a:pt x="1312484" y="2307087"/>
                  <a:pt x="1157986" y="2355716"/>
                </a:cubicBezTo>
                <a:cubicBezTo>
                  <a:pt x="1003488" y="2404345"/>
                  <a:pt x="825810" y="2308679"/>
                  <a:pt x="714502" y="2355716"/>
                </a:cubicBezTo>
                <a:cubicBezTo>
                  <a:pt x="603194" y="2402753"/>
                  <a:pt x="228014" y="2298274"/>
                  <a:pt x="0" y="2355716"/>
                </a:cubicBezTo>
                <a:cubicBezTo>
                  <a:pt x="-17179" y="2111738"/>
                  <a:pt x="36496" y="1978869"/>
                  <a:pt x="0" y="1743230"/>
                </a:cubicBezTo>
                <a:cubicBezTo>
                  <a:pt x="-36496" y="1507591"/>
                  <a:pt x="58231" y="1382409"/>
                  <a:pt x="0" y="1224972"/>
                </a:cubicBezTo>
                <a:cubicBezTo>
                  <a:pt x="-58231" y="1067535"/>
                  <a:pt x="10320" y="953176"/>
                  <a:pt x="0" y="683158"/>
                </a:cubicBezTo>
                <a:cubicBezTo>
                  <a:pt x="-10320" y="413140"/>
                  <a:pt x="17549" y="276506"/>
                  <a:pt x="0" y="0"/>
                </a:cubicBezTo>
                <a:close/>
              </a:path>
              <a:path w="2463800" h="2355716" stroke="0" extrusionOk="0">
                <a:moveTo>
                  <a:pt x="0" y="0"/>
                </a:moveTo>
                <a:cubicBezTo>
                  <a:pt x="238517" y="-20996"/>
                  <a:pt x="339496" y="53086"/>
                  <a:pt x="517398" y="0"/>
                </a:cubicBezTo>
                <a:cubicBezTo>
                  <a:pt x="695300" y="-53086"/>
                  <a:pt x="747808" y="36030"/>
                  <a:pt x="960882" y="0"/>
                </a:cubicBezTo>
                <a:cubicBezTo>
                  <a:pt x="1173956" y="-36030"/>
                  <a:pt x="1255564" y="42989"/>
                  <a:pt x="1379728" y="0"/>
                </a:cubicBezTo>
                <a:cubicBezTo>
                  <a:pt x="1503892" y="-42989"/>
                  <a:pt x="1657679" y="25748"/>
                  <a:pt x="1921764" y="0"/>
                </a:cubicBezTo>
                <a:cubicBezTo>
                  <a:pt x="2185849" y="-25748"/>
                  <a:pt x="2252953" y="34240"/>
                  <a:pt x="2463800" y="0"/>
                </a:cubicBezTo>
                <a:cubicBezTo>
                  <a:pt x="2465665" y="178025"/>
                  <a:pt x="2462198" y="367611"/>
                  <a:pt x="2463800" y="541815"/>
                </a:cubicBezTo>
                <a:cubicBezTo>
                  <a:pt x="2465402" y="716020"/>
                  <a:pt x="2440361" y="935766"/>
                  <a:pt x="2463800" y="1130744"/>
                </a:cubicBezTo>
                <a:cubicBezTo>
                  <a:pt x="2487239" y="1325722"/>
                  <a:pt x="2426653" y="1479170"/>
                  <a:pt x="2463800" y="1719673"/>
                </a:cubicBezTo>
                <a:cubicBezTo>
                  <a:pt x="2500947" y="1960176"/>
                  <a:pt x="2403107" y="2212686"/>
                  <a:pt x="2463800" y="2355716"/>
                </a:cubicBezTo>
                <a:cubicBezTo>
                  <a:pt x="2325396" y="2386966"/>
                  <a:pt x="2127907" y="2338683"/>
                  <a:pt x="1995678" y="2355716"/>
                </a:cubicBezTo>
                <a:cubicBezTo>
                  <a:pt x="1863449" y="2372749"/>
                  <a:pt x="1673691" y="2316041"/>
                  <a:pt x="1552194" y="2355716"/>
                </a:cubicBezTo>
                <a:cubicBezTo>
                  <a:pt x="1430697" y="2395391"/>
                  <a:pt x="1158881" y="2293913"/>
                  <a:pt x="1010158" y="2355716"/>
                </a:cubicBezTo>
                <a:cubicBezTo>
                  <a:pt x="861435" y="2417519"/>
                  <a:pt x="739503" y="2323184"/>
                  <a:pt x="492760" y="2355716"/>
                </a:cubicBezTo>
                <a:cubicBezTo>
                  <a:pt x="246017" y="2388248"/>
                  <a:pt x="202480" y="2342873"/>
                  <a:pt x="0" y="2355716"/>
                </a:cubicBezTo>
                <a:cubicBezTo>
                  <a:pt x="-33248" y="2207031"/>
                  <a:pt x="63079" y="1939425"/>
                  <a:pt x="0" y="1743230"/>
                </a:cubicBezTo>
                <a:cubicBezTo>
                  <a:pt x="-63079" y="1547035"/>
                  <a:pt x="25841" y="1333098"/>
                  <a:pt x="0" y="1224972"/>
                </a:cubicBezTo>
                <a:cubicBezTo>
                  <a:pt x="-25841" y="1116846"/>
                  <a:pt x="46800" y="883176"/>
                  <a:pt x="0" y="588929"/>
                </a:cubicBezTo>
                <a:cubicBezTo>
                  <a:pt x="-46800" y="294682"/>
                  <a:pt x="19481" y="2681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245351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** Multi-Field Filtering **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search choices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Enter Major: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MIS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Enter Exam 1 (min.):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Enter Exam 2 (min.):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Name Major EX1 EX2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 ----- --- 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Bob   MIS   87 100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Mac   MIS   94  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A972B-C965-4C91-B4A1-B2C76C077887}"/>
              </a:ext>
            </a:extLst>
          </p:cNvPr>
          <p:cNvSpPr/>
          <p:nvPr/>
        </p:nvSpPr>
        <p:spPr>
          <a:xfrm>
            <a:off x="149860" y="3148171"/>
            <a:ext cx="410718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#Display title</a:t>
            </a:r>
          </a:p>
          <a:p>
            <a:r>
              <a:rPr lang="en-US" sz="1400" dirty="0"/>
              <a:t>print('\n** Multi-Field Filtering **')</a:t>
            </a:r>
          </a:p>
          <a:p>
            <a:r>
              <a:rPr lang="en-US" sz="1400" dirty="0"/>
              <a:t>print('\nEnter search choices\n')</a:t>
            </a:r>
          </a:p>
          <a:p>
            <a:endParaRPr lang="en-US" sz="1400" dirty="0"/>
          </a:p>
          <a:p>
            <a:r>
              <a:rPr lang="en-US" sz="1400" b="1" dirty="0"/>
              <a:t>#Get user search choices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2CC"/>
                </a:highlight>
              </a:rPr>
              <a:t>search_major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dirty="0"/>
              <a:t>input</a:t>
            </a:r>
            <a:r>
              <a:rPr lang="en-US" sz="1400" dirty="0"/>
              <a:t>('   Enter Major: ')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2CC"/>
                </a:highlight>
              </a:rPr>
              <a:t>search_exam1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= int(</a:t>
            </a:r>
            <a:r>
              <a:rPr lang="en-US" sz="1400" b="1" dirty="0"/>
              <a:t>input</a:t>
            </a:r>
            <a:r>
              <a:rPr lang="en-US" sz="1400" dirty="0"/>
              <a:t>('   Enter Exam 1 (min.): '))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2CC"/>
                </a:highlight>
              </a:rPr>
              <a:t>search_exam2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= int(</a:t>
            </a:r>
            <a:r>
              <a:rPr lang="en-US" sz="1400" b="1" dirty="0"/>
              <a:t>input</a:t>
            </a:r>
            <a:r>
              <a:rPr lang="en-US" sz="1400" dirty="0"/>
              <a:t>('   Enter Exam 2 (min.): '))</a:t>
            </a:r>
          </a:p>
          <a:p>
            <a:r>
              <a:rPr lang="en-US" sz="1400" dirty="0"/>
              <a:t>print()</a:t>
            </a:r>
          </a:p>
          <a:p>
            <a:endParaRPr lang="en-US" sz="1400" dirty="0"/>
          </a:p>
          <a:p>
            <a:r>
              <a:rPr lang="en-US" sz="1400" dirty="0"/>
              <a:t>#Print field names</a:t>
            </a:r>
          </a:p>
          <a:p>
            <a:r>
              <a:rPr lang="en-US" sz="1400" dirty="0"/>
              <a:t>print('Name', 'Major', 'EX1', 'EX2')</a:t>
            </a:r>
          </a:p>
          <a:p>
            <a:r>
              <a:rPr lang="en-US" sz="1400" dirty="0"/>
              <a:t>print('-'*4, '-'*5, '-'*3, '-'*3)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45BBD5-32F4-4A07-B3BA-76888CC5992A}"/>
              </a:ext>
            </a:extLst>
          </p:cNvPr>
          <p:cNvGrpSpPr/>
          <p:nvPr/>
        </p:nvGrpSpPr>
        <p:grpSpPr>
          <a:xfrm>
            <a:off x="7873777" y="4204278"/>
            <a:ext cx="1514064" cy="646331"/>
            <a:chOff x="7873777" y="4204278"/>
            <a:chExt cx="1514064" cy="646331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BE110FFB-7CC7-4D6B-B625-09FF55CD1DA1}"/>
                </a:ext>
              </a:extLst>
            </p:cNvPr>
            <p:cNvSpPr/>
            <p:nvPr/>
          </p:nvSpPr>
          <p:spPr>
            <a:xfrm flipH="1">
              <a:off x="7873777" y="4350913"/>
              <a:ext cx="294863" cy="35306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8A7962-1C48-48B1-95C5-71A717D60350}"/>
                </a:ext>
              </a:extLst>
            </p:cNvPr>
            <p:cNvSpPr txBox="1"/>
            <p:nvPr/>
          </p:nvSpPr>
          <p:spPr>
            <a:xfrm>
              <a:off x="8085043" y="4204278"/>
              <a:ext cx="1302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Append only if the record meets </a:t>
              </a:r>
              <a:r>
                <a:rPr lang="en-US" sz="1200" b="1" dirty="0">
                  <a:solidFill>
                    <a:srgbClr val="C00000"/>
                  </a:solidFill>
                </a:rPr>
                <a:t>ALL</a:t>
              </a:r>
              <a:r>
                <a:rPr lang="en-US" sz="1200" dirty="0">
                  <a:solidFill>
                    <a:srgbClr val="C00000"/>
                  </a:solidFill>
                </a:rPr>
                <a:t> criteria.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1C09798-C9AC-4723-A8F9-5CD54A405F26}"/>
              </a:ext>
            </a:extLst>
          </p:cNvPr>
          <p:cNvSpPr txBox="1"/>
          <p:nvPr/>
        </p:nvSpPr>
        <p:spPr>
          <a:xfrm>
            <a:off x="7408687" y="1254492"/>
            <a:ext cx="103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Start with the assumption that it is a valid record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A7617-02ED-4E4F-B99A-474DEDCA5273}"/>
              </a:ext>
            </a:extLst>
          </p:cNvPr>
          <p:cNvGrpSpPr/>
          <p:nvPr/>
        </p:nvGrpSpPr>
        <p:grpSpPr>
          <a:xfrm>
            <a:off x="7872307" y="2854960"/>
            <a:ext cx="1068493" cy="1097280"/>
            <a:chOff x="7872307" y="2854960"/>
            <a:chExt cx="1068493" cy="1097280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E4EA16C4-CCCE-4F59-9BC7-1F79F3C617C8}"/>
                </a:ext>
              </a:extLst>
            </p:cNvPr>
            <p:cNvSpPr/>
            <p:nvPr/>
          </p:nvSpPr>
          <p:spPr>
            <a:xfrm flipH="1">
              <a:off x="7872307" y="2854960"/>
              <a:ext cx="377390" cy="109728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B4A99B-D1E1-4037-8CA0-06CC0B883F03}"/>
                </a:ext>
              </a:extLst>
            </p:cNvPr>
            <p:cNvSpPr txBox="1"/>
            <p:nvPr/>
          </p:nvSpPr>
          <p:spPr>
            <a:xfrm>
              <a:off x="8229600" y="2890252"/>
              <a:ext cx="711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Here are the 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3 filter criteria</a:t>
              </a:r>
              <a:endParaRPr lang="en-US" sz="11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3DACF7-7F27-4FE0-88E9-AB33F74F9D38}"/>
              </a:ext>
            </a:extLst>
          </p:cNvPr>
          <p:cNvGrpSpPr/>
          <p:nvPr/>
        </p:nvGrpSpPr>
        <p:grpSpPr>
          <a:xfrm>
            <a:off x="4307840" y="2980623"/>
            <a:ext cx="1564640" cy="646331"/>
            <a:chOff x="4307840" y="2980623"/>
            <a:chExt cx="156464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C97390-D4E2-47D9-A2D9-1D0F843B9708}"/>
                </a:ext>
              </a:extLst>
            </p:cNvPr>
            <p:cNvSpPr txBox="1"/>
            <p:nvPr/>
          </p:nvSpPr>
          <p:spPr>
            <a:xfrm>
              <a:off x="4307840" y="2980623"/>
              <a:ext cx="1259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IF filter criteria is not met, flag it immediately!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BAE814-4891-4D57-B09C-EDE82F26F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240" y="3121382"/>
              <a:ext cx="396240" cy="1704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A7C8A-4115-4264-A0BE-B17FE2BD8598}"/>
              </a:ext>
            </a:extLst>
          </p:cNvPr>
          <p:cNvCxnSpPr>
            <a:cxnSpLocks/>
          </p:cNvCxnSpPr>
          <p:nvPr/>
        </p:nvCxnSpPr>
        <p:spPr>
          <a:xfrm flipH="1">
            <a:off x="7196043" y="1666898"/>
            <a:ext cx="34267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A0F4A8-8068-4283-9A58-DD8CA53D90F6}"/>
              </a:ext>
            </a:extLst>
          </p:cNvPr>
          <p:cNvSpPr txBox="1"/>
          <p:nvPr/>
        </p:nvSpPr>
        <p:spPr>
          <a:xfrm>
            <a:off x="101600" y="2865120"/>
            <a:ext cx="1404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Continues 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92483-A72F-44D4-8D05-98215D84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B774D3-6C02-476E-98CD-4C52931205B4}"/>
              </a:ext>
            </a:extLst>
          </p:cNvPr>
          <p:cNvGrpSpPr/>
          <p:nvPr/>
        </p:nvGrpSpPr>
        <p:grpSpPr>
          <a:xfrm>
            <a:off x="3404553" y="759460"/>
            <a:ext cx="1939607" cy="2161224"/>
            <a:chOff x="9787573" y="203200"/>
            <a:chExt cx="1939607" cy="21612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C7C6A-AE54-4146-AD3E-083F8C5D7433}"/>
                </a:ext>
              </a:extLst>
            </p:cNvPr>
            <p:cNvSpPr txBox="1"/>
            <p:nvPr/>
          </p:nvSpPr>
          <p:spPr>
            <a:xfrm>
              <a:off x="9933663" y="203200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0   1    2   3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ECAF9A2-9B35-41F7-ACFA-B915E38C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573" y="487997"/>
              <a:ext cx="1939607" cy="1876427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09D569-0905-4200-B5AA-F0F5EBECF65D}"/>
              </a:ext>
            </a:extLst>
          </p:cNvPr>
          <p:cNvSpPr txBox="1"/>
          <p:nvPr/>
        </p:nvSpPr>
        <p:spPr>
          <a:xfrm>
            <a:off x="10025861" y="2936240"/>
            <a:ext cx="1978427" cy="1277273"/>
          </a:xfrm>
          <a:custGeom>
            <a:avLst/>
            <a:gdLst>
              <a:gd name="connsiteX0" fmla="*/ 0 w 1978427"/>
              <a:gd name="connsiteY0" fmla="*/ 0 h 1277273"/>
              <a:gd name="connsiteX1" fmla="*/ 474822 w 1978427"/>
              <a:gd name="connsiteY1" fmla="*/ 0 h 1277273"/>
              <a:gd name="connsiteX2" fmla="*/ 989214 w 1978427"/>
              <a:gd name="connsiteY2" fmla="*/ 0 h 1277273"/>
              <a:gd name="connsiteX3" fmla="*/ 1424467 w 1978427"/>
              <a:gd name="connsiteY3" fmla="*/ 0 h 1277273"/>
              <a:gd name="connsiteX4" fmla="*/ 1978427 w 1978427"/>
              <a:gd name="connsiteY4" fmla="*/ 0 h 1277273"/>
              <a:gd name="connsiteX5" fmla="*/ 1978427 w 1978427"/>
              <a:gd name="connsiteY5" fmla="*/ 387439 h 1277273"/>
              <a:gd name="connsiteX6" fmla="*/ 1978427 w 1978427"/>
              <a:gd name="connsiteY6" fmla="*/ 825970 h 1277273"/>
              <a:gd name="connsiteX7" fmla="*/ 1978427 w 1978427"/>
              <a:gd name="connsiteY7" fmla="*/ 1277273 h 1277273"/>
              <a:gd name="connsiteX8" fmla="*/ 1523389 w 1978427"/>
              <a:gd name="connsiteY8" fmla="*/ 1277273 h 1277273"/>
              <a:gd name="connsiteX9" fmla="*/ 1028782 w 1978427"/>
              <a:gd name="connsiteY9" fmla="*/ 1277273 h 1277273"/>
              <a:gd name="connsiteX10" fmla="*/ 573744 w 1978427"/>
              <a:gd name="connsiteY10" fmla="*/ 1277273 h 1277273"/>
              <a:gd name="connsiteX11" fmla="*/ 0 w 1978427"/>
              <a:gd name="connsiteY11" fmla="*/ 1277273 h 1277273"/>
              <a:gd name="connsiteX12" fmla="*/ 0 w 1978427"/>
              <a:gd name="connsiteY12" fmla="*/ 838743 h 1277273"/>
              <a:gd name="connsiteX13" fmla="*/ 0 w 1978427"/>
              <a:gd name="connsiteY13" fmla="*/ 438530 h 1277273"/>
              <a:gd name="connsiteX14" fmla="*/ 0 w 1978427"/>
              <a:gd name="connsiteY1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427" h="1277273" fill="none" extrusionOk="0">
                <a:moveTo>
                  <a:pt x="0" y="0"/>
                </a:moveTo>
                <a:cubicBezTo>
                  <a:pt x="139945" y="-37376"/>
                  <a:pt x="272740" y="29625"/>
                  <a:pt x="474822" y="0"/>
                </a:cubicBezTo>
                <a:cubicBezTo>
                  <a:pt x="676904" y="-29625"/>
                  <a:pt x="821717" y="39425"/>
                  <a:pt x="989214" y="0"/>
                </a:cubicBezTo>
                <a:cubicBezTo>
                  <a:pt x="1156711" y="-39425"/>
                  <a:pt x="1244473" y="31956"/>
                  <a:pt x="1424467" y="0"/>
                </a:cubicBezTo>
                <a:cubicBezTo>
                  <a:pt x="1604461" y="-31956"/>
                  <a:pt x="1726529" y="24188"/>
                  <a:pt x="1978427" y="0"/>
                </a:cubicBezTo>
                <a:cubicBezTo>
                  <a:pt x="1995481" y="168224"/>
                  <a:pt x="1953427" y="286249"/>
                  <a:pt x="1978427" y="387439"/>
                </a:cubicBezTo>
                <a:cubicBezTo>
                  <a:pt x="2003427" y="488629"/>
                  <a:pt x="1962382" y="710010"/>
                  <a:pt x="1978427" y="825970"/>
                </a:cubicBezTo>
                <a:cubicBezTo>
                  <a:pt x="1994472" y="941930"/>
                  <a:pt x="1955139" y="1107900"/>
                  <a:pt x="1978427" y="1277273"/>
                </a:cubicBezTo>
                <a:cubicBezTo>
                  <a:pt x="1821887" y="1304340"/>
                  <a:pt x="1750693" y="1226022"/>
                  <a:pt x="1523389" y="1277273"/>
                </a:cubicBezTo>
                <a:cubicBezTo>
                  <a:pt x="1296085" y="1328524"/>
                  <a:pt x="1217921" y="1260657"/>
                  <a:pt x="1028782" y="1277273"/>
                </a:cubicBezTo>
                <a:cubicBezTo>
                  <a:pt x="839643" y="1293889"/>
                  <a:pt x="740740" y="1232208"/>
                  <a:pt x="573744" y="1277273"/>
                </a:cubicBezTo>
                <a:cubicBezTo>
                  <a:pt x="406748" y="1322338"/>
                  <a:pt x="226235" y="1230733"/>
                  <a:pt x="0" y="1277273"/>
                </a:cubicBezTo>
                <a:cubicBezTo>
                  <a:pt x="-45319" y="1134574"/>
                  <a:pt x="23341" y="941218"/>
                  <a:pt x="0" y="838743"/>
                </a:cubicBezTo>
                <a:cubicBezTo>
                  <a:pt x="-23341" y="736268"/>
                  <a:pt x="13336" y="616362"/>
                  <a:pt x="0" y="438530"/>
                </a:cubicBezTo>
                <a:cubicBezTo>
                  <a:pt x="-13336" y="260698"/>
                  <a:pt x="28171" y="112526"/>
                  <a:pt x="0" y="0"/>
                </a:cubicBezTo>
                <a:close/>
              </a:path>
              <a:path w="1978427" h="1277273" stroke="0" extrusionOk="0">
                <a:moveTo>
                  <a:pt x="0" y="0"/>
                </a:moveTo>
                <a:cubicBezTo>
                  <a:pt x="177145" y="-14474"/>
                  <a:pt x="284374" y="9073"/>
                  <a:pt x="534175" y="0"/>
                </a:cubicBezTo>
                <a:cubicBezTo>
                  <a:pt x="783976" y="-9073"/>
                  <a:pt x="851884" y="43873"/>
                  <a:pt x="1008998" y="0"/>
                </a:cubicBezTo>
                <a:cubicBezTo>
                  <a:pt x="1166112" y="-43873"/>
                  <a:pt x="1361247" y="8112"/>
                  <a:pt x="1483820" y="0"/>
                </a:cubicBezTo>
                <a:cubicBezTo>
                  <a:pt x="1606393" y="-8112"/>
                  <a:pt x="1843640" y="34188"/>
                  <a:pt x="1978427" y="0"/>
                </a:cubicBezTo>
                <a:cubicBezTo>
                  <a:pt x="2001577" y="173490"/>
                  <a:pt x="1976754" y="279636"/>
                  <a:pt x="1978427" y="400212"/>
                </a:cubicBezTo>
                <a:cubicBezTo>
                  <a:pt x="1980100" y="520788"/>
                  <a:pt x="1948634" y="700725"/>
                  <a:pt x="1978427" y="851515"/>
                </a:cubicBezTo>
                <a:cubicBezTo>
                  <a:pt x="2008220" y="1002305"/>
                  <a:pt x="1943818" y="1073287"/>
                  <a:pt x="1978427" y="1277273"/>
                </a:cubicBezTo>
                <a:cubicBezTo>
                  <a:pt x="1842489" y="1332511"/>
                  <a:pt x="1591435" y="1253898"/>
                  <a:pt x="1483820" y="1277273"/>
                </a:cubicBezTo>
                <a:cubicBezTo>
                  <a:pt x="1376205" y="1300648"/>
                  <a:pt x="1198714" y="1250987"/>
                  <a:pt x="1028782" y="1277273"/>
                </a:cubicBezTo>
                <a:cubicBezTo>
                  <a:pt x="858850" y="1303559"/>
                  <a:pt x="723983" y="1270504"/>
                  <a:pt x="553960" y="1277273"/>
                </a:cubicBezTo>
                <a:cubicBezTo>
                  <a:pt x="383937" y="1284042"/>
                  <a:pt x="125662" y="1271836"/>
                  <a:pt x="0" y="1277273"/>
                </a:cubicBezTo>
                <a:cubicBezTo>
                  <a:pt x="-16949" y="1071270"/>
                  <a:pt x="19510" y="1029579"/>
                  <a:pt x="0" y="825970"/>
                </a:cubicBezTo>
                <a:cubicBezTo>
                  <a:pt x="-19510" y="622361"/>
                  <a:pt x="40065" y="533040"/>
                  <a:pt x="0" y="438530"/>
                </a:cubicBezTo>
                <a:cubicBezTo>
                  <a:pt x="-40065" y="344020"/>
                  <a:pt x="27721" y="16420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110502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    #Test filter criteria</a:t>
            </a:r>
          </a:p>
          <a:p>
            <a:r>
              <a:rPr lang="en-US" sz="1100" dirty="0"/>
              <a:t>    if major </a:t>
            </a:r>
            <a:r>
              <a:rPr lang="en-US" sz="1100" b="1" dirty="0">
                <a:solidFill>
                  <a:srgbClr val="FF0000"/>
                </a:solidFill>
                <a:highlight>
                  <a:srgbClr val="EFE5F7"/>
                </a:highlight>
              </a:rPr>
              <a:t>!=</a:t>
            </a:r>
            <a:r>
              <a:rPr lang="en-US" sz="1100" dirty="0"/>
              <a:t>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search_major</a:t>
            </a:r>
            <a:r>
              <a:rPr lang="en-US" sz="1100" dirty="0"/>
              <a:t>:</a:t>
            </a:r>
          </a:p>
          <a:p>
            <a:r>
              <a:rPr lang="en-US" sz="1100" b="1" dirty="0"/>
              <a:t>        </a:t>
            </a:r>
            <a:r>
              <a:rPr lang="en-US" sz="1100" b="1" dirty="0" err="1"/>
              <a:t>meets_criteria</a:t>
            </a:r>
            <a:r>
              <a:rPr lang="en-US" sz="1100" b="1" dirty="0"/>
              <a:t> = </a:t>
            </a:r>
            <a:r>
              <a:rPr lang="en-US" sz="1100" b="1" dirty="0">
                <a:solidFill>
                  <a:srgbClr val="C00000"/>
                </a:solidFill>
              </a:rPr>
              <a:t>False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elif</a:t>
            </a:r>
            <a:r>
              <a:rPr lang="en-US" sz="1100" dirty="0"/>
              <a:t> exam1 &lt;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search_exam1</a:t>
            </a:r>
            <a:r>
              <a:rPr lang="en-US" sz="1100" dirty="0"/>
              <a:t>:</a:t>
            </a:r>
          </a:p>
          <a:p>
            <a:r>
              <a:rPr lang="en-US" sz="1100" b="1" dirty="0"/>
              <a:t>        </a:t>
            </a:r>
            <a:r>
              <a:rPr lang="en-US" sz="1100" b="1" dirty="0" err="1"/>
              <a:t>meets_criteria</a:t>
            </a:r>
            <a:r>
              <a:rPr lang="en-US" sz="1100" b="1" dirty="0"/>
              <a:t> = </a:t>
            </a:r>
            <a:r>
              <a:rPr lang="en-US" sz="1100" b="1" dirty="0">
                <a:solidFill>
                  <a:srgbClr val="C00000"/>
                </a:solidFill>
              </a:rPr>
              <a:t>False</a:t>
            </a:r>
            <a:r>
              <a:rPr lang="en-US" sz="1100" b="1" dirty="0"/>
              <a:t>       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elif</a:t>
            </a:r>
            <a:r>
              <a:rPr lang="en-US" sz="1100" dirty="0"/>
              <a:t> exam2 &lt;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search_exam2</a:t>
            </a:r>
            <a:r>
              <a:rPr lang="en-US" sz="1100" dirty="0"/>
              <a:t>:</a:t>
            </a:r>
          </a:p>
          <a:p>
            <a:r>
              <a:rPr lang="en-US" sz="1100" b="1" dirty="0"/>
              <a:t>        </a:t>
            </a:r>
            <a:r>
              <a:rPr lang="en-US" sz="1100" b="1" dirty="0" err="1"/>
              <a:t>meets_criteria</a:t>
            </a:r>
            <a:r>
              <a:rPr lang="en-US" sz="1100" b="1" dirty="0"/>
              <a:t> = </a:t>
            </a:r>
            <a:r>
              <a:rPr lang="en-US" sz="1100" b="1" dirty="0">
                <a:solidFill>
                  <a:srgbClr val="C00000"/>
                </a:solidFill>
              </a:rPr>
              <a:t>False</a:t>
            </a:r>
            <a:endParaRPr lang="en-US" sz="1100" dirty="0">
              <a:solidFill>
                <a:srgbClr val="C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E3374-B3E3-401C-8250-D667A0B37AB0}"/>
              </a:ext>
            </a:extLst>
          </p:cNvPr>
          <p:cNvGrpSpPr/>
          <p:nvPr/>
        </p:nvGrpSpPr>
        <p:grpSpPr>
          <a:xfrm>
            <a:off x="10227674" y="4358640"/>
            <a:ext cx="1574800" cy="883754"/>
            <a:chOff x="4145280" y="2682240"/>
            <a:chExt cx="1574800" cy="8837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C2CFC9-2C89-4C22-A1B5-AE5BF3B55BC8}"/>
                </a:ext>
              </a:extLst>
            </p:cNvPr>
            <p:cNvSpPr txBox="1"/>
            <p:nvPr/>
          </p:nvSpPr>
          <p:spPr>
            <a:xfrm>
              <a:off x="4145280" y="2919663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This is ok, BUT it is mixing positive &amp; negative operators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C6DDE6-F4A5-4444-86BB-00571F1BD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800" y="2682240"/>
              <a:ext cx="0" cy="254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3B254-CAF6-4100-8A3E-C6098903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&amp; CSV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A56A-EF1F-4F56-8C0C-9026A910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Writing from a 1D &amp; 2D List to a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Reading from a CSV file and loading a 1D &amp; 2D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DD56E-1A42-4F37-ADD4-E5B0C36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AFAE7-FFD6-43B9-A6A8-AF1E6D11A5DE}"/>
              </a:ext>
            </a:extLst>
          </p:cNvPr>
          <p:cNvSpPr txBox="1"/>
          <p:nvPr/>
        </p:nvSpPr>
        <p:spPr>
          <a:xfrm>
            <a:off x="1259840" y="4765040"/>
            <a:ext cx="592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This part is similar to Ch5 Files; the only difference is the data is being loaded to a list and written out from a list.</a:t>
            </a:r>
          </a:p>
        </p:txBody>
      </p:sp>
    </p:spTree>
    <p:extLst>
      <p:ext uri="{BB962C8B-B14F-4D97-AF65-F5344CB8AC3E}">
        <p14:creationId xmlns:p14="http://schemas.microsoft.com/office/powerpoint/2010/main" val="18706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BFD146-9A06-45F9-9BB3-0CB1408B0181}"/>
              </a:ext>
            </a:extLst>
          </p:cNvPr>
          <p:cNvSpPr/>
          <p:nvPr/>
        </p:nvSpPr>
        <p:spPr>
          <a:xfrm>
            <a:off x="588579" y="4046483"/>
            <a:ext cx="2848304" cy="1166648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9EA2D5-FB86-49F6-A952-56162FD4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LISTs to CSV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B412B-607B-4FAA-B926-B23311D02759}"/>
              </a:ext>
            </a:extLst>
          </p:cNvPr>
          <p:cNvSpPr/>
          <p:nvPr/>
        </p:nvSpPr>
        <p:spPr>
          <a:xfrm>
            <a:off x="546100" y="1358900"/>
            <a:ext cx="4940299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csv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fields</a:t>
            </a:r>
            <a:r>
              <a:rPr lang="en-US" sz="1600" dirty="0">
                <a:latin typeface="Consolas" panose="020B0609020204030204" pitchFamily="49" charset="0"/>
              </a:rPr>
              <a:t> = ['First Name']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latin typeface="Consolas" panose="020B0609020204030204" pitchFamily="49" charset="0"/>
              </a:rPr>
              <a:t> = ['Bob', 'Sue', 'John']</a:t>
            </a:r>
          </a:p>
          <a:p>
            <a:endParaRPr lang="en-US" dirty="0"/>
          </a:p>
          <a:p>
            <a:r>
              <a:rPr lang="en-US" dirty="0" err="1"/>
              <a:t>outfile</a:t>
            </a:r>
            <a:r>
              <a:rPr lang="en-US" dirty="0"/>
              <a:t> = </a:t>
            </a:r>
            <a:r>
              <a:rPr lang="en-US" b="1" dirty="0"/>
              <a:t>open</a:t>
            </a:r>
            <a:r>
              <a:rPr lang="en-US" dirty="0"/>
              <a:t>('names.csv', 'w', newline='')</a:t>
            </a:r>
          </a:p>
          <a:p>
            <a:r>
              <a:rPr lang="en-US" dirty="0"/>
              <a:t>writer = </a:t>
            </a:r>
            <a:r>
              <a:rPr lang="en-US" dirty="0" err="1"/>
              <a:t>csv.</a:t>
            </a:r>
            <a:r>
              <a:rPr lang="en-US" b="1" dirty="0" err="1"/>
              <a:t>writer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#write the field names</a:t>
            </a:r>
          </a:p>
          <a:p>
            <a:r>
              <a:rPr lang="en-US" dirty="0" err="1"/>
              <a:t>writer.</a:t>
            </a:r>
            <a:r>
              <a:rPr lang="en-US" b="1" dirty="0" err="1"/>
              <a:t>writerow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fields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#write one element per row</a:t>
            </a:r>
          </a:p>
          <a:p>
            <a:r>
              <a:rPr lang="en-US" dirty="0"/>
              <a:t>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</a:rPr>
              <a:t>names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>
                <a:highlight>
                  <a:srgbClr val="EFE5F7"/>
                </a:highlight>
              </a:rPr>
              <a:t>[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EFE5F7"/>
                </a:highlight>
              </a:rPr>
              <a:t>name</a:t>
            </a:r>
            <a:r>
              <a:rPr lang="en-US" b="1" dirty="0">
                <a:highlight>
                  <a:srgbClr val="EFE5F7"/>
                </a:highlight>
              </a:rPr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writer.</a:t>
            </a:r>
            <a:r>
              <a:rPr lang="en-US" b="1" dirty="0" err="1"/>
              <a:t>writerow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outfile.close</a:t>
            </a:r>
            <a:r>
              <a:rPr lang="en-US" dirty="0"/>
              <a:t>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8C005-6BC0-45D7-930F-809C9C7270D0}"/>
              </a:ext>
            </a:extLst>
          </p:cNvPr>
          <p:cNvSpPr/>
          <p:nvPr/>
        </p:nvSpPr>
        <p:spPr>
          <a:xfrm>
            <a:off x="529223" y="958334"/>
            <a:ext cx="2939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Write a </a:t>
            </a:r>
            <a:r>
              <a:rPr lang="en-US" sz="2000" b="1" i="1" dirty="0">
                <a:solidFill>
                  <a:srgbClr val="C00000"/>
                </a:solidFill>
              </a:rPr>
              <a:t>1D list </a:t>
            </a:r>
            <a:r>
              <a:rPr lang="en-US" sz="2000" i="1" dirty="0"/>
              <a:t>to a CSV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B237D-D679-4384-850A-BAA069C2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47" y="3345181"/>
            <a:ext cx="1261534" cy="127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C3B6EB-4E41-4FDC-923C-9254A4BB7C48}"/>
              </a:ext>
            </a:extLst>
          </p:cNvPr>
          <p:cNvGrpSpPr/>
          <p:nvPr/>
        </p:nvGrpSpPr>
        <p:grpSpPr>
          <a:xfrm>
            <a:off x="2211271" y="4649039"/>
            <a:ext cx="2939849" cy="307777"/>
            <a:chOff x="2373831" y="5360239"/>
            <a:chExt cx="293984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C43FA-D417-45DC-B342-49BA207F1427}"/>
                </a:ext>
              </a:extLst>
            </p:cNvPr>
            <p:cNvSpPr txBox="1"/>
            <p:nvPr/>
          </p:nvSpPr>
          <p:spPr>
            <a:xfrm>
              <a:off x="2753583" y="5360239"/>
              <a:ext cx="2560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 b="1" dirty="0">
                  <a:solidFill>
                    <a:srgbClr val="C00000"/>
                  </a:solidFill>
                </a:rPr>
                <a:t>Variable must be within a list!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A804F3-3778-441D-8271-369C22F61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831" y="5517098"/>
              <a:ext cx="3962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07F8A-D080-40CE-B7C0-5A35A3BDDDE0}"/>
              </a:ext>
            </a:extLst>
          </p:cNvPr>
          <p:cNvSpPr/>
          <p:nvPr/>
        </p:nvSpPr>
        <p:spPr>
          <a:xfrm>
            <a:off x="6320423" y="958334"/>
            <a:ext cx="2939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Write a </a:t>
            </a:r>
            <a:r>
              <a:rPr lang="en-US" sz="2000" b="1" i="1" dirty="0">
                <a:solidFill>
                  <a:srgbClr val="C00000"/>
                </a:solidFill>
              </a:rPr>
              <a:t>2D list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to a CSV file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C51828-1440-4705-AEA5-FB1B37AA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17" y="6160135"/>
            <a:ext cx="2154995" cy="6165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A7B293-D752-4825-AF70-716BD8754AEA}"/>
              </a:ext>
            </a:extLst>
          </p:cNvPr>
          <p:cNvSpPr txBox="1"/>
          <p:nvPr/>
        </p:nvSpPr>
        <p:spPr>
          <a:xfrm>
            <a:off x="355600" y="6238240"/>
            <a:ext cx="24892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writer.</a:t>
            </a:r>
            <a:r>
              <a:rPr lang="en-US" b="1" dirty="0" err="1"/>
              <a:t>writerow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names</a:t>
            </a:r>
            <a:r>
              <a:rPr lang="en-US" dirty="0"/>
              <a:t>)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FBAED-E757-4867-9214-94D4068A7349}"/>
              </a:ext>
            </a:extLst>
          </p:cNvPr>
          <p:cNvGrpSpPr/>
          <p:nvPr/>
        </p:nvGrpSpPr>
        <p:grpSpPr>
          <a:xfrm>
            <a:off x="0" y="5908878"/>
            <a:ext cx="3728720" cy="715442"/>
            <a:chOff x="2753583" y="5563438"/>
            <a:chExt cx="3728720" cy="7154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4869E6-2BB1-4BDC-9C66-5E6B49262092}"/>
                </a:ext>
              </a:extLst>
            </p:cNvPr>
            <p:cNvSpPr txBox="1"/>
            <p:nvPr/>
          </p:nvSpPr>
          <p:spPr>
            <a:xfrm>
              <a:off x="2753583" y="5563438"/>
              <a:ext cx="372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Without a loop, it will be written horizontally!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B79132-B7F5-4E4F-95DF-2221DCAA1902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63" y="5963920"/>
              <a:ext cx="701040" cy="3149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E316B1-0470-452A-936B-67437D00DA0D}"/>
              </a:ext>
            </a:extLst>
          </p:cNvPr>
          <p:cNvGrpSpPr/>
          <p:nvPr/>
        </p:nvGrpSpPr>
        <p:grpSpPr>
          <a:xfrm>
            <a:off x="6337300" y="1358900"/>
            <a:ext cx="5854700" cy="4647426"/>
            <a:chOff x="6337300" y="1358900"/>
            <a:chExt cx="5854700" cy="4647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26C0C92-5E3F-4389-AA89-B7F608848669}"/>
                </a:ext>
              </a:extLst>
            </p:cNvPr>
            <p:cNvSpPr/>
            <p:nvPr/>
          </p:nvSpPr>
          <p:spPr>
            <a:xfrm>
              <a:off x="6395544" y="4650828"/>
              <a:ext cx="2506718" cy="909144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ACC25D-CD0C-413E-BD3B-C7DFA37A5ECB}"/>
                </a:ext>
              </a:extLst>
            </p:cNvPr>
            <p:cNvSpPr txBox="1"/>
            <p:nvPr/>
          </p:nvSpPr>
          <p:spPr>
            <a:xfrm>
              <a:off x="9526226" y="5515793"/>
              <a:ext cx="153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rgbClr val="C00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2C4260-5043-443D-AE4E-02E2E5E92CD5}"/>
                </a:ext>
              </a:extLst>
            </p:cNvPr>
            <p:cNvGrpSpPr/>
            <p:nvPr/>
          </p:nvGrpSpPr>
          <p:grpSpPr>
            <a:xfrm>
              <a:off x="6337300" y="1358900"/>
              <a:ext cx="5854700" cy="4647426"/>
              <a:chOff x="6337300" y="1358900"/>
              <a:chExt cx="5854700" cy="46474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C57CFCE-6019-43E0-AB0D-77682D35D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8663" y="3648710"/>
                <a:ext cx="1506538" cy="113463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F8BD7D5-70BC-4025-B931-9ED228DBD43E}"/>
                  </a:ext>
                </a:extLst>
              </p:cNvPr>
              <p:cNvGrpSpPr/>
              <p:nvPr/>
            </p:nvGrpSpPr>
            <p:grpSpPr>
              <a:xfrm>
                <a:off x="6337300" y="1358900"/>
                <a:ext cx="5854700" cy="4647426"/>
                <a:chOff x="6337300" y="1358900"/>
                <a:chExt cx="5854700" cy="464742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DC33F1E-9C27-4B38-949A-2D6DD2D83741}"/>
                    </a:ext>
                  </a:extLst>
                </p:cNvPr>
                <p:cNvSpPr/>
                <p:nvPr/>
              </p:nvSpPr>
              <p:spPr>
                <a:xfrm>
                  <a:off x="6337300" y="1358900"/>
                  <a:ext cx="5321299" cy="464742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import csv</a:t>
                  </a:r>
                </a:p>
                <a:p>
                  <a:r>
                    <a:rPr 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fields</a:t>
                  </a:r>
                  <a:r>
                    <a:rPr lang="en-US" sz="1600" dirty="0">
                      <a:latin typeface="Consolas" panose="020B0609020204030204" pitchFamily="49" charset="0"/>
                    </a:rPr>
                    <a:t> = [['Ex1', 'Ex2', 'Ex3']]</a:t>
                  </a:r>
                </a:p>
                <a:p>
                  <a:r>
                    <a:rPr 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grades</a:t>
                  </a:r>
                  <a:r>
                    <a:rPr lang="en-US" sz="1600" dirty="0">
                      <a:latin typeface="Consolas" panose="020B0609020204030204" pitchFamily="49" charset="0"/>
                    </a:rPr>
                    <a:t> = [[90, 80, 90],</a:t>
                  </a:r>
                </a:p>
                <a:p>
                  <a:r>
                    <a:rPr lang="en-US" sz="1600" dirty="0">
                      <a:latin typeface="Consolas" panose="020B0609020204030204" pitchFamily="49" charset="0"/>
                    </a:rPr>
                    <a:t>          [100,70, 95],</a:t>
                  </a:r>
                </a:p>
                <a:p>
                  <a:r>
                    <a:rPr lang="en-US" sz="1600" dirty="0">
                      <a:latin typeface="Consolas" panose="020B0609020204030204" pitchFamily="49" charset="0"/>
                    </a:rPr>
                    <a:t>          [70, 95, 95],</a:t>
                  </a:r>
                </a:p>
                <a:p>
                  <a:r>
                    <a:rPr lang="en-US" sz="1600" dirty="0">
                      <a:latin typeface="Consolas" panose="020B0609020204030204" pitchFamily="49" charset="0"/>
                    </a:rPr>
                    <a:t>          [80, 80, 100]] </a:t>
                  </a:r>
                </a:p>
                <a:p>
                  <a:endParaRPr lang="en-US" dirty="0"/>
                </a:p>
                <a:p>
                  <a:r>
                    <a:rPr lang="en-US" dirty="0" err="1"/>
                    <a:t>outfile</a:t>
                  </a:r>
                  <a:r>
                    <a:rPr lang="en-US" dirty="0"/>
                    <a:t> = open('grades.csv', 'w', newline ='') </a:t>
                  </a:r>
                </a:p>
                <a:p>
                  <a:r>
                    <a:rPr lang="en-US" dirty="0"/>
                    <a:t>writer = </a:t>
                  </a:r>
                  <a:r>
                    <a:rPr lang="en-US" dirty="0" err="1"/>
                    <a:t>csv.writer</a:t>
                  </a:r>
                  <a:r>
                    <a:rPr lang="en-US" dirty="0"/>
                    <a:t>(</a:t>
                  </a:r>
                  <a:r>
                    <a:rPr lang="en-US" dirty="0" err="1"/>
                    <a:t>outfile</a:t>
                  </a:r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#write the field names</a:t>
                  </a:r>
                </a:p>
                <a:p>
                  <a:r>
                    <a:rPr lang="en-US" dirty="0" err="1"/>
                    <a:t>writer.</a:t>
                  </a:r>
                  <a:r>
                    <a:rPr lang="en-US" b="1" dirty="0" err="1"/>
                    <a:t>writerows</a:t>
                  </a:r>
                  <a:r>
                    <a:rPr lang="en-US" dirty="0"/>
                    <a:t>(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fields</a:t>
                  </a:r>
                  <a:r>
                    <a:rPr lang="en-US" dirty="0"/>
                    <a:t>)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#write entire list</a:t>
                  </a:r>
                </a:p>
                <a:p>
                  <a:r>
                    <a:rPr lang="en-US" dirty="0" err="1"/>
                    <a:t>writer.</a:t>
                  </a:r>
                  <a:r>
                    <a:rPr lang="en-US" b="1" dirty="0" err="1"/>
                    <a:t>writerows</a:t>
                  </a:r>
                  <a:r>
                    <a:rPr lang="en-US" dirty="0"/>
                    <a:t>(</a:t>
                  </a:r>
                  <a:r>
                    <a:rPr lang="en-US" dirty="0">
                      <a:solidFill>
                        <a:srgbClr val="C00000"/>
                      </a:solidFill>
                      <a:highlight>
                        <a:srgbClr val="EFE5F7"/>
                      </a:highlight>
                    </a:rPr>
                    <a:t>grades</a:t>
                  </a:r>
                  <a:r>
                    <a:rPr lang="en-US" dirty="0"/>
                    <a:t>) </a:t>
                  </a:r>
                </a:p>
                <a:p>
                  <a:endParaRPr lang="en-US" dirty="0"/>
                </a:p>
                <a:p>
                  <a:r>
                    <a:rPr lang="en-US" dirty="0" err="1"/>
                    <a:t>outfile.close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C765F43-6E3C-49D5-9D2E-0B68D98FE5A2}"/>
                    </a:ext>
                  </a:extLst>
                </p:cNvPr>
                <p:cNvSpPr txBox="1"/>
                <p:nvPr/>
              </p:nvSpPr>
              <p:spPr>
                <a:xfrm>
                  <a:off x="9211029" y="5065584"/>
                  <a:ext cx="298097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err="1">
                      <a:solidFill>
                        <a:srgbClr val="C00000"/>
                      </a:solidFill>
                    </a:rPr>
                    <a:t>writerows</a:t>
                  </a:r>
                  <a:r>
                    <a:rPr lang="en-US" sz="1400" b="1" dirty="0">
                      <a:solidFill>
                        <a:srgbClr val="C00000"/>
                      </a:solidFill>
                    </a:rPr>
                    <a:t>()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rgbClr val="C00000"/>
                      </a:solidFill>
                    </a:rPr>
                    <a:t>used to write an entire 2D List;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rgbClr val="C00000"/>
                      </a:solidFill>
                    </a:rPr>
                    <a:t>thus, </a:t>
                  </a:r>
                  <a:r>
                    <a:rPr lang="en-US" altLang="en-US" sz="1400" dirty="0">
                      <a:solidFill>
                        <a:srgbClr val="C00000"/>
                      </a:solidFill>
                    </a:rPr>
                    <a:t>no loop required w/2D List!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3359BC1-99DB-49BA-B7E7-231B1785E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06513" y="5231567"/>
                  <a:ext cx="396240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874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D1FED-512D-447A-8037-39BA56EA7358}"/>
              </a:ext>
            </a:extLst>
          </p:cNvPr>
          <p:cNvSpPr/>
          <p:nvPr/>
        </p:nvSpPr>
        <p:spPr>
          <a:xfrm>
            <a:off x="493986" y="4393325"/>
            <a:ext cx="2827283" cy="1019503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9EA2D5-FB86-49F6-A952-56162FD4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 to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8C005-6BC0-45D7-930F-809C9C7270D0}"/>
              </a:ext>
            </a:extLst>
          </p:cNvPr>
          <p:cNvSpPr/>
          <p:nvPr/>
        </p:nvSpPr>
        <p:spPr>
          <a:xfrm>
            <a:off x="529223" y="958334"/>
            <a:ext cx="314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Read a CSV file into a </a:t>
            </a:r>
            <a:r>
              <a:rPr lang="en-US" sz="2000" b="1" i="1" dirty="0">
                <a:solidFill>
                  <a:srgbClr val="C00000"/>
                </a:solidFill>
              </a:rPr>
              <a:t>1D list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5A712-CBF4-4759-AC04-DD04581A3A8E}"/>
              </a:ext>
            </a:extLst>
          </p:cNvPr>
          <p:cNvSpPr txBox="1"/>
          <p:nvPr/>
        </p:nvSpPr>
        <p:spPr>
          <a:xfrm>
            <a:off x="451069" y="1348390"/>
            <a:ext cx="3207353" cy="53245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import csv</a:t>
            </a:r>
          </a:p>
          <a:p>
            <a:endParaRPr lang="en-US" sz="2000" dirty="0"/>
          </a:p>
          <a:p>
            <a:r>
              <a:rPr lang="en-US" sz="2000" b="1" dirty="0"/>
              <a:t>names </a:t>
            </a:r>
            <a:r>
              <a:rPr lang="en-US" b="1" dirty="0">
                <a:latin typeface="Consolas" panose="020B0609020204030204" pitchFamily="49" charset="0"/>
              </a:rPr>
              <a:t>= []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dirty="0"/>
          </a:p>
          <a:p>
            <a:r>
              <a:rPr lang="en-US" sz="2000" dirty="0" err="1"/>
              <a:t>infile</a:t>
            </a:r>
            <a:r>
              <a:rPr lang="en-US" sz="2000" dirty="0"/>
              <a:t> = </a:t>
            </a:r>
            <a:r>
              <a:rPr lang="en-US" sz="2000" b="1" dirty="0"/>
              <a:t>open</a:t>
            </a:r>
            <a:r>
              <a:rPr lang="en-US" sz="2000" dirty="0"/>
              <a:t>('names.csv', 'r') </a:t>
            </a:r>
          </a:p>
          <a:p>
            <a:r>
              <a:rPr lang="en-US" sz="2000" dirty="0"/>
              <a:t>reader = </a:t>
            </a:r>
            <a:r>
              <a:rPr lang="en-US" sz="2000" dirty="0" err="1"/>
              <a:t>csv.</a:t>
            </a:r>
            <a:r>
              <a:rPr lang="en-US" sz="2000" b="1" dirty="0" err="1"/>
              <a:t>reader</a:t>
            </a:r>
            <a:r>
              <a:rPr lang="en-US" sz="2000" dirty="0"/>
              <a:t>(</a:t>
            </a:r>
            <a:r>
              <a:rPr lang="en-US" sz="2000" dirty="0" err="1"/>
              <a:t>infile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#skip field names</a:t>
            </a:r>
          </a:p>
          <a:p>
            <a:r>
              <a:rPr lang="en-US" sz="2000" dirty="0"/>
              <a:t>next(reader)</a:t>
            </a:r>
          </a:p>
          <a:p>
            <a:endParaRPr lang="en-US" sz="2000" dirty="0"/>
          </a:p>
          <a:p>
            <a:r>
              <a:rPr lang="en-US" sz="2000" dirty="0"/>
              <a:t>#build the list</a:t>
            </a:r>
          </a:p>
          <a:p>
            <a:r>
              <a:rPr lang="en-US" sz="2000" dirty="0"/>
              <a:t>for </a:t>
            </a:r>
            <a:r>
              <a:rPr lang="en-US" sz="2000" b="1" dirty="0">
                <a:solidFill>
                  <a:srgbClr val="C00000"/>
                </a:solidFill>
              </a:rPr>
              <a:t>row</a:t>
            </a:r>
            <a:r>
              <a:rPr lang="en-US" sz="2000" dirty="0"/>
              <a:t> in reader: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names.</a:t>
            </a:r>
            <a:r>
              <a:rPr lang="en-US" sz="2000" b="1" dirty="0" err="1"/>
              <a:t>append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row[0]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print(names)    </a:t>
            </a:r>
          </a:p>
          <a:p>
            <a:endParaRPr lang="en-US" sz="2000" dirty="0"/>
          </a:p>
          <a:p>
            <a:r>
              <a:rPr lang="en-US" sz="2000" dirty="0" err="1"/>
              <a:t>infile.close</a:t>
            </a:r>
            <a:r>
              <a:rPr lang="en-US" sz="2000" dirty="0"/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1D2E00-BABC-41B6-81F0-4D9BEA746C98}"/>
              </a:ext>
            </a:extLst>
          </p:cNvPr>
          <p:cNvGrpSpPr/>
          <p:nvPr/>
        </p:nvGrpSpPr>
        <p:grpSpPr>
          <a:xfrm>
            <a:off x="2485135" y="6086301"/>
            <a:ext cx="2005677" cy="693150"/>
            <a:chOff x="5919215" y="5560521"/>
            <a:chExt cx="2005677" cy="693150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58FED-AEB0-45E4-A54D-718584C5F7EB}"/>
                </a:ext>
              </a:extLst>
            </p:cNvPr>
            <p:cNvSpPr txBox="1"/>
            <p:nvPr/>
          </p:nvSpPr>
          <p:spPr>
            <a:xfrm>
              <a:off x="6079739" y="5560521"/>
              <a:ext cx="16846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The created List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EFB255-7EB5-49F4-9DDD-8BFF8300DB81}"/>
                </a:ext>
              </a:extLst>
            </p:cNvPr>
            <p:cNvSpPr/>
            <p:nvPr/>
          </p:nvSpPr>
          <p:spPr>
            <a:xfrm>
              <a:off x="5919215" y="5884339"/>
              <a:ext cx="2005677" cy="369332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['Bob', 'Sue', 'John']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C2D968-44C8-4699-8D58-F97574AF965C}"/>
              </a:ext>
            </a:extLst>
          </p:cNvPr>
          <p:cNvGrpSpPr/>
          <p:nvPr/>
        </p:nvGrpSpPr>
        <p:grpSpPr>
          <a:xfrm>
            <a:off x="3222191" y="4948758"/>
            <a:ext cx="2439469" cy="523220"/>
            <a:chOff x="2373831" y="5360238"/>
            <a:chExt cx="2439469" cy="523220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87F0DE-7DEB-4C63-9443-48299C957ACF}"/>
                </a:ext>
              </a:extLst>
            </p:cNvPr>
            <p:cNvSpPr txBox="1"/>
            <p:nvPr/>
          </p:nvSpPr>
          <p:spPr>
            <a:xfrm>
              <a:off x="2753582" y="5360238"/>
              <a:ext cx="20597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en-US" sz="1400" b="1" dirty="0">
                  <a:solidFill>
                    <a:srgbClr val="C00000"/>
                  </a:solidFill>
                </a:rPr>
                <a:t>To create a 1D List – this must be a single element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3C6B66-D759-4293-9CDC-B3C87C760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831" y="5621848"/>
              <a:ext cx="396240" cy="0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F6C3D7-CF79-4775-AD60-AAF0FD4CD802}"/>
              </a:ext>
            </a:extLst>
          </p:cNvPr>
          <p:cNvGrpSpPr/>
          <p:nvPr/>
        </p:nvGrpSpPr>
        <p:grpSpPr>
          <a:xfrm>
            <a:off x="1853131" y="2007438"/>
            <a:ext cx="2113280" cy="313721"/>
            <a:chOff x="2373831" y="5360238"/>
            <a:chExt cx="2113280" cy="3137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BA40DF-0A04-494D-8CC8-453066D47008}"/>
                </a:ext>
              </a:extLst>
            </p:cNvPr>
            <p:cNvSpPr txBox="1"/>
            <p:nvPr/>
          </p:nvSpPr>
          <p:spPr>
            <a:xfrm>
              <a:off x="2753583" y="5360238"/>
              <a:ext cx="1733528" cy="31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Create an empty list!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A0C9FA-3F4B-499F-844D-5CD7E2D77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831" y="5517098"/>
              <a:ext cx="3962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8C29FE7-7CF5-409E-B51C-AF6D3C098C26}"/>
              </a:ext>
            </a:extLst>
          </p:cNvPr>
          <p:cNvSpPr/>
          <p:nvPr/>
        </p:nvSpPr>
        <p:spPr>
          <a:xfrm>
            <a:off x="6526625" y="958334"/>
            <a:ext cx="3088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Read a CSV file into a </a:t>
            </a:r>
            <a:r>
              <a:rPr lang="en-US" sz="2000" b="1" i="1" dirty="0">
                <a:solidFill>
                  <a:srgbClr val="C00000"/>
                </a:solidFill>
              </a:rPr>
              <a:t>2D list</a:t>
            </a:r>
            <a:endParaRPr lang="en-US" sz="2000" i="1" dirty="0">
              <a:solidFill>
                <a:srgbClr val="C0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255BD6D-8A31-428D-BF10-3A195A3B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67" y="1211581"/>
            <a:ext cx="1261534" cy="127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32E2FF-7B2F-476F-B9AB-6FB3BC81B30D}"/>
              </a:ext>
            </a:extLst>
          </p:cNvPr>
          <p:cNvGrpSpPr/>
          <p:nvPr/>
        </p:nvGrpSpPr>
        <p:grpSpPr>
          <a:xfrm>
            <a:off x="3906300" y="3303230"/>
            <a:ext cx="2255520" cy="1272044"/>
            <a:chOff x="3794540" y="3242270"/>
            <a:chExt cx="2255520" cy="12720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0DB053-1FDE-44E5-8665-6B9C76A9EDBE}"/>
                </a:ext>
              </a:extLst>
            </p:cNvPr>
            <p:cNvSpPr/>
            <p:nvPr/>
          </p:nvSpPr>
          <p:spPr>
            <a:xfrm>
              <a:off x="4379523" y="3242270"/>
              <a:ext cx="10855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Don’t use: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E50479-95F6-4ADF-AC57-37F09FEDD1FD}"/>
                </a:ext>
              </a:extLst>
            </p:cNvPr>
            <p:cNvSpPr txBox="1"/>
            <p:nvPr/>
          </p:nvSpPr>
          <p:spPr>
            <a:xfrm>
              <a:off x="3794540" y="3545840"/>
              <a:ext cx="2255520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names.</a:t>
              </a:r>
              <a:r>
                <a:rPr lang="en-US" b="1" dirty="0" err="1"/>
                <a:t>append</a:t>
              </a:r>
              <a:r>
                <a:rPr lang="en-US" dirty="0"/>
                <a:t>(</a:t>
              </a:r>
              <a:r>
                <a:rPr lang="en-US" b="1" dirty="0">
                  <a:solidFill>
                    <a:srgbClr val="C00000"/>
                  </a:solidFill>
                </a:rPr>
                <a:t>row</a:t>
              </a:r>
              <a:r>
                <a:rPr lang="en-US" dirty="0"/>
                <a:t>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1A6A0EC-C0B9-4099-A0AC-47A8E7562D63}"/>
                </a:ext>
              </a:extLst>
            </p:cNvPr>
            <p:cNvSpPr txBox="1"/>
            <p:nvPr/>
          </p:nvSpPr>
          <p:spPr>
            <a:xfrm>
              <a:off x="3812862" y="4175760"/>
              <a:ext cx="2218877" cy="33855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/>
                <a:t> [['Bob'], ['Sue'], ['John']]</a:t>
              </a:r>
              <a:endParaRPr 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93B481-FD8A-4FDD-9927-BAF032E669A6}"/>
                </a:ext>
              </a:extLst>
            </p:cNvPr>
            <p:cNvSpPr/>
            <p:nvPr/>
          </p:nvSpPr>
          <p:spPr>
            <a:xfrm>
              <a:off x="3867110" y="3851870"/>
              <a:ext cx="21103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as it creates a 2D List 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1409E0-075D-4379-B5E0-9BD04DC500CA}"/>
              </a:ext>
            </a:extLst>
          </p:cNvPr>
          <p:cNvGrpSpPr/>
          <p:nvPr/>
        </p:nvGrpSpPr>
        <p:grpSpPr>
          <a:xfrm>
            <a:off x="6607002" y="1088390"/>
            <a:ext cx="5385301" cy="5595045"/>
            <a:chOff x="6607002" y="1088390"/>
            <a:chExt cx="5385301" cy="559504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7A31338-6130-445C-93D1-36581465C5DF}"/>
                </a:ext>
              </a:extLst>
            </p:cNvPr>
            <p:cNvSpPr/>
            <p:nvPr/>
          </p:nvSpPr>
          <p:spPr>
            <a:xfrm>
              <a:off x="6658303" y="4414345"/>
              <a:ext cx="2496207" cy="1093076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465950-56AA-4449-977C-D6A7977C2816}"/>
                </a:ext>
              </a:extLst>
            </p:cNvPr>
            <p:cNvGrpSpPr/>
            <p:nvPr/>
          </p:nvGrpSpPr>
          <p:grpSpPr>
            <a:xfrm>
              <a:off x="6607002" y="1088390"/>
              <a:ext cx="5385301" cy="5595045"/>
              <a:chOff x="6607002" y="1088390"/>
              <a:chExt cx="5385301" cy="559504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587D754-9A44-496A-B783-B806CBF78A45}"/>
                  </a:ext>
                </a:extLst>
              </p:cNvPr>
              <p:cNvGrpSpPr/>
              <p:nvPr/>
            </p:nvGrpSpPr>
            <p:grpSpPr>
              <a:xfrm>
                <a:off x="6607002" y="1088390"/>
                <a:ext cx="5341159" cy="5595045"/>
                <a:chOff x="6607002" y="1088390"/>
                <a:chExt cx="5341159" cy="55950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4771AD5-2B46-4CF2-915A-E7827A84450C}"/>
                    </a:ext>
                  </a:extLst>
                </p:cNvPr>
                <p:cNvSpPr txBox="1"/>
                <p:nvPr/>
              </p:nvSpPr>
              <p:spPr>
                <a:xfrm>
                  <a:off x="6607002" y="1358900"/>
                  <a:ext cx="3218125" cy="5324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import csv</a:t>
                  </a:r>
                </a:p>
                <a:p>
                  <a:endParaRPr lang="en-US" sz="2000" dirty="0"/>
                </a:p>
                <a:p>
                  <a:r>
                    <a:rPr lang="en-US" sz="2000" b="1" dirty="0"/>
                    <a:t>grades</a:t>
                  </a:r>
                  <a:r>
                    <a:rPr lang="en-US" b="1" dirty="0"/>
                    <a:t> </a:t>
                  </a:r>
                  <a:r>
                    <a:rPr lang="en-US" b="1" dirty="0">
                      <a:latin typeface="Consolas" panose="020B0609020204030204" pitchFamily="49" charset="0"/>
                    </a:rPr>
                    <a:t>= []</a:t>
                  </a:r>
                  <a:endParaRPr lang="en-US" sz="2000" b="1" dirty="0"/>
                </a:p>
                <a:p>
                  <a:endParaRPr lang="en-US" sz="2000" dirty="0"/>
                </a:p>
                <a:p>
                  <a:r>
                    <a:rPr lang="en-US" sz="2000" dirty="0" err="1"/>
                    <a:t>infile</a:t>
                  </a:r>
                  <a:r>
                    <a:rPr lang="en-US" sz="2000" dirty="0"/>
                    <a:t> = </a:t>
                  </a:r>
                  <a:r>
                    <a:rPr lang="en-US" sz="2000" b="1" dirty="0"/>
                    <a:t>open</a:t>
                  </a:r>
                  <a:r>
                    <a:rPr lang="en-US" sz="2000" dirty="0"/>
                    <a:t>('grades.csv', 'r') </a:t>
                  </a:r>
                </a:p>
                <a:p>
                  <a:r>
                    <a:rPr lang="en-US" sz="2000" dirty="0"/>
                    <a:t>reader = </a:t>
                  </a:r>
                  <a:r>
                    <a:rPr lang="en-US" sz="2000" dirty="0" err="1"/>
                    <a:t>csv.</a:t>
                  </a:r>
                  <a:r>
                    <a:rPr lang="en-US" sz="2000" b="1" dirty="0" err="1"/>
                    <a:t>reader</a:t>
                  </a:r>
                  <a:r>
                    <a:rPr lang="en-US" sz="2000" dirty="0"/>
                    <a:t>(</a:t>
                  </a:r>
                  <a:r>
                    <a:rPr lang="en-US" sz="2000" dirty="0" err="1"/>
                    <a:t>infile</a:t>
                  </a:r>
                  <a:r>
                    <a:rPr lang="en-US" sz="2000" dirty="0"/>
                    <a:t>)</a:t>
                  </a:r>
                </a:p>
                <a:p>
                  <a:endParaRPr lang="en-US" sz="2000" dirty="0"/>
                </a:p>
                <a:p>
                  <a:r>
                    <a:rPr lang="en-US" sz="2000" dirty="0"/>
                    <a:t>#skip field names</a:t>
                  </a:r>
                </a:p>
                <a:p>
                  <a:r>
                    <a:rPr lang="en-US" sz="2000" dirty="0"/>
                    <a:t>next(reader)</a:t>
                  </a:r>
                </a:p>
                <a:p>
                  <a:endParaRPr lang="en-US" sz="2000" dirty="0"/>
                </a:p>
                <a:p>
                  <a:r>
                    <a:rPr lang="en-US" sz="2000" dirty="0"/>
                    <a:t>#build the list</a:t>
                  </a:r>
                </a:p>
                <a:p>
                  <a:r>
                    <a:rPr lang="en-US" sz="2000" dirty="0"/>
                    <a:t>for 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row</a:t>
                  </a:r>
                  <a:r>
                    <a:rPr lang="en-US" sz="2000" dirty="0"/>
                    <a:t> in reader:</a:t>
                  </a:r>
                </a:p>
                <a:p>
                  <a:r>
                    <a:rPr lang="en-US" sz="2000" dirty="0"/>
                    <a:t>    </a:t>
                  </a:r>
                  <a:r>
                    <a:rPr lang="en-US" sz="2000" dirty="0" err="1"/>
                    <a:t>names.</a:t>
                  </a:r>
                  <a:r>
                    <a:rPr lang="en-US" sz="2000" b="1" dirty="0" err="1"/>
                    <a:t>append</a:t>
                  </a:r>
                  <a:r>
                    <a:rPr lang="en-US" sz="2000" dirty="0"/>
                    <a:t>(</a:t>
                  </a:r>
                  <a:r>
                    <a:rPr lang="en-US" sz="2000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</a:rPr>
                    <a:t>row</a:t>
                  </a:r>
                  <a:r>
                    <a:rPr lang="en-US" sz="2000" dirty="0"/>
                    <a:t>)</a:t>
                  </a:r>
                </a:p>
                <a:p>
                  <a:r>
                    <a:rPr lang="en-US" sz="2000" dirty="0"/>
                    <a:t> </a:t>
                  </a:r>
                </a:p>
                <a:p>
                  <a:r>
                    <a:rPr lang="en-US" sz="2000" dirty="0"/>
                    <a:t>print(grades)    </a:t>
                  </a:r>
                </a:p>
                <a:p>
                  <a:endParaRPr lang="en-US" sz="2000" dirty="0"/>
                </a:p>
                <a:p>
                  <a:r>
                    <a:rPr lang="en-US" sz="2000" dirty="0" err="1"/>
                    <a:t>infile.close</a:t>
                  </a:r>
                  <a:r>
                    <a:rPr lang="en-US" sz="2000" dirty="0"/>
                    <a:t>() </a:t>
                  </a: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BC08811-0F71-4B71-98B0-91ED5823786B}"/>
                    </a:ext>
                  </a:extLst>
                </p:cNvPr>
                <p:cNvGrpSpPr/>
                <p:nvPr/>
              </p:nvGrpSpPr>
              <p:grpSpPr>
                <a:xfrm>
                  <a:off x="8015171" y="2007438"/>
                  <a:ext cx="2113280" cy="313721"/>
                  <a:chOff x="2373831" y="5360238"/>
                  <a:chExt cx="2113280" cy="313721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1417ECF-5279-48F8-8DE3-2D74106D5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753583" y="5360238"/>
                    <a:ext cx="1733528" cy="313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400" dirty="0">
                        <a:solidFill>
                          <a:srgbClr val="C00000"/>
                        </a:solidFill>
                      </a:rPr>
                      <a:t>Create an empty list!</a:t>
                    </a:r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E1D96740-EAEF-4BD2-87C7-FF6C37B17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831" y="5517098"/>
                    <a:ext cx="396240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9A3223AA-A4C2-466A-9608-479B29E9D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41623" y="1088390"/>
                  <a:ext cx="1506538" cy="1134631"/>
                </a:xfrm>
                <a:prstGeom prst="rect">
                  <a:avLst/>
                </a:prstGeom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147F29E6-C42E-4B47-86DA-1062E9AE70F9}"/>
                    </a:ext>
                  </a:extLst>
                </p:cNvPr>
                <p:cNvGrpSpPr/>
                <p:nvPr/>
              </p:nvGrpSpPr>
              <p:grpSpPr>
                <a:xfrm>
                  <a:off x="9967136" y="4599087"/>
                  <a:ext cx="1954381" cy="1102341"/>
                  <a:chOff x="10048416" y="4416207"/>
                  <a:chExt cx="1954381" cy="1102341"/>
                </a:xfrm>
                <a:solidFill>
                  <a:schemeClr val="bg1"/>
                </a:solidFill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19A4EB-6075-4A3F-B9EF-3E98F0BF7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3292" y="4416207"/>
                    <a:ext cx="168462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The created List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71780D0-B717-4AD8-838C-C343D72D76CA}"/>
                      </a:ext>
                    </a:extLst>
                  </p:cNvPr>
                  <p:cNvSpPr/>
                  <p:nvPr/>
                </p:nvSpPr>
                <p:spPr>
                  <a:xfrm>
                    <a:off x="10048416" y="4749107"/>
                    <a:ext cx="1954381" cy="769441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dirty="0">
                        <a:latin typeface="Consolas" panose="020B0609020204030204" pitchFamily="49" charset="0"/>
                      </a:rPr>
                      <a:t>[ ['90', '80', '90'], </a:t>
                    </a:r>
                  </a:p>
                  <a:p>
                    <a:r>
                      <a:rPr lang="en-US" sz="1100" dirty="0">
                        <a:latin typeface="Consolas" panose="020B0609020204030204" pitchFamily="49" charset="0"/>
                      </a:rPr>
                      <a:t>  ['100', '70', '95'], </a:t>
                    </a:r>
                  </a:p>
                  <a:p>
                    <a:r>
                      <a:rPr lang="en-US" sz="1100" dirty="0">
                        <a:latin typeface="Consolas" panose="020B0609020204030204" pitchFamily="49" charset="0"/>
                      </a:rPr>
                      <a:t>  ['70', '95', '95'], </a:t>
                    </a:r>
                  </a:p>
                  <a:p>
                    <a:r>
                      <a:rPr lang="en-US" sz="1100" dirty="0">
                        <a:latin typeface="Consolas" panose="020B0609020204030204" pitchFamily="49" charset="0"/>
                      </a:rPr>
                      <a:t>  ['80', '80', '100'] ]</a:t>
                    </a:r>
                  </a:p>
                </p:txBody>
              </p:sp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4CB8F-1910-414B-9A38-8DBB0277AA68}"/>
                  </a:ext>
                </a:extLst>
              </p:cNvPr>
              <p:cNvSpPr txBox="1"/>
              <p:nvPr/>
            </p:nvSpPr>
            <p:spPr>
              <a:xfrm>
                <a:off x="9890235" y="5822730"/>
                <a:ext cx="2102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Note: we will need to convert numerical values first in order to do calculations or sorting!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1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7563B-AB9B-4EC2-AF15-C9169E5F60B1}"/>
              </a:ext>
            </a:extLst>
          </p:cNvPr>
          <p:cNvSpPr/>
          <p:nvPr/>
        </p:nvSpPr>
        <p:spPr>
          <a:xfrm>
            <a:off x="10185400" y="2082800"/>
            <a:ext cx="1371600" cy="2367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4870E-14CD-43D7-B34D-2206B065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Autofit/>
          </a:bodyPr>
          <a:lstStyle/>
          <a:p>
            <a:r>
              <a:rPr lang="en-US" sz="3200" dirty="0"/>
              <a:t>Recall, NUMBERs in a CSV File are read in as 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DAAD-5672-4433-ABB8-F9CCC87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B3203-DE04-483B-BEE3-29B42EBCA778}"/>
              </a:ext>
            </a:extLst>
          </p:cNvPr>
          <p:cNvSpPr/>
          <p:nvPr/>
        </p:nvSpPr>
        <p:spPr>
          <a:xfrm>
            <a:off x="8267700" y="2084338"/>
            <a:ext cx="369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['Bob', 'MIS', '87', '100']</a:t>
            </a:r>
          </a:p>
          <a:p>
            <a:r>
              <a:rPr lang="en-US" dirty="0">
                <a:latin typeface="Consolas" panose="020B0609020204030204" pitchFamily="49" charset="0"/>
              </a:rPr>
              <a:t>['Sue', 'ACC', '88', '82']</a:t>
            </a:r>
          </a:p>
          <a:p>
            <a:r>
              <a:rPr lang="en-US" dirty="0">
                <a:latin typeface="Consolas" panose="020B0609020204030204" pitchFamily="49" charset="0"/>
              </a:rPr>
              <a:t>['Mac', 'MIS', '94', '89']</a:t>
            </a:r>
          </a:p>
          <a:p>
            <a:r>
              <a:rPr lang="en-US" dirty="0">
                <a:latin typeface="Consolas" panose="020B0609020204030204" pitchFamily="49" charset="0"/>
              </a:rPr>
              <a:t>['Jen', 'MGT', '77', '93']</a:t>
            </a:r>
          </a:p>
          <a:p>
            <a:r>
              <a:rPr lang="en-US" dirty="0">
                <a:latin typeface="Consolas" panose="020B0609020204030204" pitchFamily="49" charset="0"/>
              </a:rPr>
              <a:t>['Bob', 'MIS', '85', '94']</a:t>
            </a:r>
          </a:p>
          <a:p>
            <a:r>
              <a:rPr lang="en-US" dirty="0">
                <a:latin typeface="Consolas" panose="020B0609020204030204" pitchFamily="49" charset="0"/>
              </a:rPr>
              <a:t>['Rob', 'ACC', '77', '88']</a:t>
            </a:r>
          </a:p>
          <a:p>
            <a:r>
              <a:rPr lang="en-US" dirty="0">
                <a:latin typeface="Consolas" panose="020B0609020204030204" pitchFamily="49" charset="0"/>
              </a:rPr>
              <a:t>['Ann', 'ACC', '84', '99']</a:t>
            </a:r>
          </a:p>
          <a:p>
            <a:r>
              <a:rPr lang="en-US" dirty="0">
                <a:latin typeface="Consolas" panose="020B0609020204030204" pitchFamily="49" charset="0"/>
              </a:rPr>
              <a:t>['Art', 'MGT', '82', '86']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2895-9DA3-4F3B-B986-E6A214CC0327}"/>
              </a:ext>
            </a:extLst>
          </p:cNvPr>
          <p:cNvSpPr/>
          <p:nvPr/>
        </p:nvSpPr>
        <p:spPr>
          <a:xfrm>
            <a:off x="3644900" y="1391841"/>
            <a:ext cx="4254500" cy="517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400" dirty="0"/>
              <a:t>import csv</a:t>
            </a:r>
          </a:p>
          <a:p>
            <a:endParaRPr lang="nn-NO" sz="1400" dirty="0"/>
          </a:p>
          <a:p>
            <a:r>
              <a:rPr lang="en-US" sz="1400" dirty="0"/>
              <a:t>#Open CSV File</a:t>
            </a:r>
          </a:p>
          <a:p>
            <a:r>
              <a:rPr lang="en-US" sz="1400" dirty="0"/>
              <a:t>infile = open('</a:t>
            </a:r>
            <a:r>
              <a:rPr lang="nn-NO" sz="1400" dirty="0"/>
              <a:t>students.csv</a:t>
            </a:r>
            <a:r>
              <a:rPr lang="en-US" sz="1400" dirty="0"/>
              <a:t>', 'r')</a:t>
            </a:r>
          </a:p>
          <a:p>
            <a:r>
              <a:rPr lang="en-US" sz="1400" dirty="0"/>
              <a:t>reader = csv.reader(infile)   </a:t>
            </a:r>
          </a:p>
          <a:p>
            <a:endParaRPr lang="en-US" sz="2000" dirty="0"/>
          </a:p>
          <a:p>
            <a:r>
              <a:rPr lang="en-US" sz="2000" dirty="0"/>
              <a:t>#Create the List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students 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[]</a:t>
            </a:r>
          </a:p>
          <a:p>
            <a:endParaRPr lang="en-US" sz="2000" dirty="0"/>
          </a:p>
          <a:p>
            <a:r>
              <a:rPr lang="en-US" sz="2000" dirty="0"/>
              <a:t>#Skip header row</a:t>
            </a:r>
          </a:p>
          <a:p>
            <a:r>
              <a:rPr lang="en-US" sz="2000" dirty="0"/>
              <a:t>next(reader)</a:t>
            </a:r>
          </a:p>
          <a:p>
            <a:endParaRPr lang="en-US" sz="2000" dirty="0"/>
          </a:p>
          <a:p>
            <a:r>
              <a:rPr lang="en-US" sz="2000" b="1" dirty="0"/>
              <a:t>#Load the list from the CSV Records   </a:t>
            </a:r>
          </a:p>
          <a:p>
            <a:r>
              <a:rPr lang="en-US" sz="2000" dirty="0"/>
              <a:t>for </a:t>
            </a:r>
            <a:r>
              <a:rPr lang="en-US" sz="2000" b="1" dirty="0">
                <a:solidFill>
                  <a:srgbClr val="0070C0"/>
                </a:solidFill>
              </a:rPr>
              <a:t>row</a:t>
            </a:r>
            <a:r>
              <a:rPr lang="en-US" sz="2000" dirty="0"/>
              <a:t> in reader: </a:t>
            </a:r>
          </a:p>
          <a:p>
            <a:r>
              <a:rPr lang="en-US" sz="2000" dirty="0"/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students</a:t>
            </a:r>
            <a:r>
              <a:rPr lang="en-US" sz="2000" dirty="0" err="1"/>
              <a:t>.</a:t>
            </a:r>
            <a:r>
              <a:rPr lang="en-US" sz="2000" b="1" dirty="0" err="1"/>
              <a:t>append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row</a:t>
            </a:r>
            <a:r>
              <a:rPr lang="en-US" sz="2000" dirty="0"/>
              <a:t>)   </a:t>
            </a:r>
          </a:p>
          <a:p>
            <a:endParaRPr lang="en-US" sz="2000" dirty="0"/>
          </a:p>
          <a:p>
            <a:r>
              <a:rPr lang="en-US" sz="1400" dirty="0"/>
              <a:t>#Close CSV file        </a:t>
            </a:r>
          </a:p>
          <a:p>
            <a:r>
              <a:rPr lang="en-US" sz="1400" dirty="0"/>
              <a:t>infile.close()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9025E-3E82-4697-837A-D6C8D6D80246}"/>
              </a:ext>
            </a:extLst>
          </p:cNvPr>
          <p:cNvSpPr txBox="1"/>
          <p:nvPr/>
        </p:nvSpPr>
        <p:spPr>
          <a:xfrm>
            <a:off x="8338820" y="1645920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4354C-5F63-4FBE-B553-DB3EECA1C829}"/>
              </a:ext>
            </a:extLst>
          </p:cNvPr>
          <p:cNvSpPr txBox="1"/>
          <p:nvPr/>
        </p:nvSpPr>
        <p:spPr>
          <a:xfrm>
            <a:off x="9073494" y="5460650"/>
            <a:ext cx="2644140" cy="83099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689820584">
                  <a:custGeom>
                    <a:avLst/>
                    <a:gdLst>
                      <a:gd name="connsiteX0" fmla="*/ 0 w 2644140"/>
                      <a:gd name="connsiteY0" fmla="*/ 0 h 830997"/>
                      <a:gd name="connsiteX1" fmla="*/ 475945 w 2644140"/>
                      <a:gd name="connsiteY1" fmla="*/ 0 h 830997"/>
                      <a:gd name="connsiteX2" fmla="*/ 1057656 w 2644140"/>
                      <a:gd name="connsiteY2" fmla="*/ 0 h 830997"/>
                      <a:gd name="connsiteX3" fmla="*/ 1612925 w 2644140"/>
                      <a:gd name="connsiteY3" fmla="*/ 0 h 830997"/>
                      <a:gd name="connsiteX4" fmla="*/ 2062429 w 2644140"/>
                      <a:gd name="connsiteY4" fmla="*/ 0 h 830997"/>
                      <a:gd name="connsiteX5" fmla="*/ 2644140 w 2644140"/>
                      <a:gd name="connsiteY5" fmla="*/ 0 h 830997"/>
                      <a:gd name="connsiteX6" fmla="*/ 2644140 w 2644140"/>
                      <a:gd name="connsiteY6" fmla="*/ 415499 h 830997"/>
                      <a:gd name="connsiteX7" fmla="*/ 2644140 w 2644140"/>
                      <a:gd name="connsiteY7" fmla="*/ 830997 h 830997"/>
                      <a:gd name="connsiteX8" fmla="*/ 2194636 w 2644140"/>
                      <a:gd name="connsiteY8" fmla="*/ 830997 h 830997"/>
                      <a:gd name="connsiteX9" fmla="*/ 1612925 w 2644140"/>
                      <a:gd name="connsiteY9" fmla="*/ 830997 h 830997"/>
                      <a:gd name="connsiteX10" fmla="*/ 1110539 w 2644140"/>
                      <a:gd name="connsiteY10" fmla="*/ 830997 h 830997"/>
                      <a:gd name="connsiteX11" fmla="*/ 528828 w 2644140"/>
                      <a:gd name="connsiteY11" fmla="*/ 830997 h 830997"/>
                      <a:gd name="connsiteX12" fmla="*/ 0 w 2644140"/>
                      <a:gd name="connsiteY12" fmla="*/ 830997 h 830997"/>
                      <a:gd name="connsiteX13" fmla="*/ 0 w 2644140"/>
                      <a:gd name="connsiteY13" fmla="*/ 423808 h 830997"/>
                      <a:gd name="connsiteX14" fmla="*/ 0 w 2644140"/>
                      <a:gd name="connsiteY14" fmla="*/ 0 h 830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644140" h="830997" extrusionOk="0">
                        <a:moveTo>
                          <a:pt x="0" y="0"/>
                        </a:moveTo>
                        <a:cubicBezTo>
                          <a:pt x="199826" y="-988"/>
                          <a:pt x="363493" y="52392"/>
                          <a:pt x="475945" y="0"/>
                        </a:cubicBezTo>
                        <a:cubicBezTo>
                          <a:pt x="588398" y="-52392"/>
                          <a:pt x="865660" y="22136"/>
                          <a:pt x="1057656" y="0"/>
                        </a:cubicBezTo>
                        <a:cubicBezTo>
                          <a:pt x="1249652" y="-22136"/>
                          <a:pt x="1414552" y="49873"/>
                          <a:pt x="1612925" y="0"/>
                        </a:cubicBezTo>
                        <a:cubicBezTo>
                          <a:pt x="1811298" y="-49873"/>
                          <a:pt x="1954613" y="32635"/>
                          <a:pt x="2062429" y="0"/>
                        </a:cubicBezTo>
                        <a:cubicBezTo>
                          <a:pt x="2170245" y="-32635"/>
                          <a:pt x="2416644" y="10296"/>
                          <a:pt x="2644140" y="0"/>
                        </a:cubicBezTo>
                        <a:cubicBezTo>
                          <a:pt x="2689080" y="164722"/>
                          <a:pt x="2643885" y="318144"/>
                          <a:pt x="2644140" y="415499"/>
                        </a:cubicBezTo>
                        <a:cubicBezTo>
                          <a:pt x="2644395" y="512854"/>
                          <a:pt x="2632682" y="687252"/>
                          <a:pt x="2644140" y="830997"/>
                        </a:cubicBezTo>
                        <a:cubicBezTo>
                          <a:pt x="2426385" y="854859"/>
                          <a:pt x="2417802" y="787214"/>
                          <a:pt x="2194636" y="830997"/>
                        </a:cubicBezTo>
                        <a:cubicBezTo>
                          <a:pt x="1971470" y="874780"/>
                          <a:pt x="1797912" y="801632"/>
                          <a:pt x="1612925" y="830997"/>
                        </a:cubicBezTo>
                        <a:cubicBezTo>
                          <a:pt x="1427938" y="860362"/>
                          <a:pt x="1222244" y="787536"/>
                          <a:pt x="1110539" y="830997"/>
                        </a:cubicBezTo>
                        <a:cubicBezTo>
                          <a:pt x="998834" y="874458"/>
                          <a:pt x="721512" y="799142"/>
                          <a:pt x="528828" y="830997"/>
                        </a:cubicBezTo>
                        <a:cubicBezTo>
                          <a:pt x="336144" y="862852"/>
                          <a:pt x="261149" y="807575"/>
                          <a:pt x="0" y="830997"/>
                        </a:cubicBezTo>
                        <a:cubicBezTo>
                          <a:pt x="-24358" y="704477"/>
                          <a:pt x="29578" y="549254"/>
                          <a:pt x="0" y="423808"/>
                        </a:cubicBezTo>
                        <a:cubicBezTo>
                          <a:pt x="-29578" y="298362"/>
                          <a:pt x="48327" y="1118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…this presents a problem when we want to sort numbers!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59519-3C8A-4474-B214-61BBCDDA2E31}"/>
              </a:ext>
            </a:extLst>
          </p:cNvPr>
          <p:cNvSpPr txBox="1"/>
          <p:nvPr/>
        </p:nvSpPr>
        <p:spPr>
          <a:xfrm>
            <a:off x="10414000" y="13208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91E6A8-39A9-452A-85E0-FE41DF95C346}"/>
              </a:ext>
            </a:extLst>
          </p:cNvPr>
          <p:cNvGrpSpPr/>
          <p:nvPr/>
        </p:nvGrpSpPr>
        <p:grpSpPr>
          <a:xfrm>
            <a:off x="10495280" y="1686560"/>
            <a:ext cx="721360" cy="335280"/>
            <a:chOff x="10495280" y="1330960"/>
            <a:chExt cx="721360" cy="69088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6F9106-3A0E-4277-827F-8F920827C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5280" y="1330960"/>
              <a:ext cx="0" cy="6908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A99E98-E7D2-4EF3-B900-F96DCFF5EA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0" y="1330960"/>
              <a:ext cx="0" cy="6908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3498-876F-4BF5-8385-9BF1C9DCB409}"/>
              </a:ext>
            </a:extLst>
          </p:cNvPr>
          <p:cNvGrpSpPr/>
          <p:nvPr/>
        </p:nvGrpSpPr>
        <p:grpSpPr>
          <a:xfrm>
            <a:off x="549593" y="1501140"/>
            <a:ext cx="2610167" cy="2883528"/>
            <a:chOff x="9685973" y="203200"/>
            <a:chExt cx="2074227" cy="22914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373952-8D91-4C7F-A1E2-99E9FBE6CE37}"/>
                </a:ext>
              </a:extLst>
            </p:cNvPr>
            <p:cNvSpPr txBox="1"/>
            <p:nvPr/>
          </p:nvSpPr>
          <p:spPr>
            <a:xfrm>
              <a:off x="9933663" y="203200"/>
              <a:ext cx="1647358" cy="24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0    1     2     3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12C35E-2C80-4414-B5D2-0803098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02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A9CD-3543-4A0E-ADBC-28DFA4D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Issue: Sorting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F7C6A-A9BD-42A2-9AAF-39A73DA2C13A}"/>
              </a:ext>
            </a:extLst>
          </p:cNvPr>
          <p:cNvSpPr/>
          <p:nvPr/>
        </p:nvSpPr>
        <p:spPr>
          <a:xfrm>
            <a:off x="6071870" y="2808238"/>
            <a:ext cx="17881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 MIS 87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Ann ACC 84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MIS 85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 MGT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Mac MIS 94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Rob ACC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Art MGT 82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 ACC 88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A5EA9-FE1F-4212-8BD6-4A8DD187997B}"/>
              </a:ext>
            </a:extLst>
          </p:cNvPr>
          <p:cNvSpPr/>
          <p:nvPr/>
        </p:nvSpPr>
        <p:spPr>
          <a:xfrm>
            <a:off x="1512570" y="2808238"/>
            <a:ext cx="178816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Ann ACC 84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MIS 85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 MGT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Mac MIS 94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Rob ACC 77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Art MGT 82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 ACC 88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82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MIS 87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9A645-D277-48F7-971D-866091C9D966}"/>
              </a:ext>
            </a:extLst>
          </p:cNvPr>
          <p:cNvSpPr txBox="1"/>
          <p:nvPr/>
        </p:nvSpPr>
        <p:spPr>
          <a:xfrm>
            <a:off x="848361" y="1076961"/>
            <a:ext cx="713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Assume that I want to sort the last column in </a:t>
            </a:r>
            <a:r>
              <a:rPr lang="en-US" sz="2000" b="1" dirty="0">
                <a:solidFill>
                  <a:srgbClr val="C00000"/>
                </a:solidFill>
              </a:rPr>
              <a:t>descending</a:t>
            </a:r>
            <a:r>
              <a:rPr lang="en-US" sz="2000" b="1" dirty="0"/>
              <a:t> order…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89C7F-912F-4D5B-AAC4-2B278E34754D}"/>
              </a:ext>
            </a:extLst>
          </p:cNvPr>
          <p:cNvSpPr txBox="1"/>
          <p:nvPr/>
        </p:nvSpPr>
        <p:spPr>
          <a:xfrm>
            <a:off x="711200" y="1775460"/>
            <a:ext cx="339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If all data is read in as strings, this is what we get when we sort Exam 2 in descending order: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C4CEC-AD87-48C2-99E5-72B9D987EDA2}"/>
              </a:ext>
            </a:extLst>
          </p:cNvPr>
          <p:cNvSpPr txBox="1"/>
          <p:nvPr/>
        </p:nvSpPr>
        <p:spPr>
          <a:xfrm>
            <a:off x="5207000" y="1775460"/>
            <a:ext cx="351790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If we first convert the numbers to </a:t>
            </a:r>
            <a:r>
              <a:rPr lang="en-US" i="1" dirty="0">
                <a:solidFill>
                  <a:srgbClr val="C00000"/>
                </a:solidFill>
              </a:rPr>
              <a:t>INTs</a:t>
            </a:r>
            <a:r>
              <a:rPr lang="en-US" i="1" dirty="0"/>
              <a:t>, this is what we get when we sort descending: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9C296-962E-4EA7-835B-A48EAD170A21}"/>
              </a:ext>
            </a:extLst>
          </p:cNvPr>
          <p:cNvSpPr txBox="1"/>
          <p:nvPr/>
        </p:nvSpPr>
        <p:spPr>
          <a:xfrm>
            <a:off x="266700" y="4869994"/>
            <a:ext cx="4376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 looks correct at first: 99, 94, 93, 89, etc.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But notice what it did with the 100. This is because it is doing a string/text-based sort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and not a numeric one.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(You will notice this issue when the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numbers are not of the same length)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D51BB-AF63-4BAB-A3DC-454E72C372B8}"/>
              </a:ext>
            </a:extLst>
          </p:cNvPr>
          <p:cNvSpPr txBox="1"/>
          <p:nvPr/>
        </p:nvSpPr>
        <p:spPr>
          <a:xfrm>
            <a:off x="7467600" y="261112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E3F68-9082-4BE8-A3E2-3DE2F3477E96}"/>
              </a:ext>
            </a:extLst>
          </p:cNvPr>
          <p:cNvSpPr txBox="1"/>
          <p:nvPr/>
        </p:nvSpPr>
        <p:spPr>
          <a:xfrm>
            <a:off x="2905760" y="408432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2B223-B7B0-463E-9BDF-24F28A5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7628B5-1384-472D-B8B0-9A212FAEBDD9}"/>
              </a:ext>
            </a:extLst>
          </p:cNvPr>
          <p:cNvGrpSpPr/>
          <p:nvPr/>
        </p:nvGrpSpPr>
        <p:grpSpPr>
          <a:xfrm>
            <a:off x="9419273" y="952500"/>
            <a:ext cx="2610167" cy="2883528"/>
            <a:chOff x="9685973" y="203200"/>
            <a:chExt cx="2074227" cy="22914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ADAEA-6D0C-4CC0-BB36-E5E785C0E800}"/>
                </a:ext>
              </a:extLst>
            </p:cNvPr>
            <p:cNvSpPr txBox="1"/>
            <p:nvPr/>
          </p:nvSpPr>
          <p:spPr>
            <a:xfrm>
              <a:off x="9933663" y="203200"/>
              <a:ext cx="1647358" cy="24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0    1     2     3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556CBA-E2F9-4B38-B7ED-97003C25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9407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EF29-80F5-45E4-8387-F745B391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1239500" cy="557784"/>
          </a:xfrm>
        </p:spPr>
        <p:txBody>
          <a:bodyPr>
            <a:noAutofit/>
          </a:bodyPr>
          <a:lstStyle/>
          <a:p>
            <a:r>
              <a:rPr lang="en-US" sz="3200" dirty="0"/>
              <a:t>Solution: CONVERT numbers from CSV files before Sorting!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FA785-5994-4CFE-B9DA-66E3B902A202}"/>
              </a:ext>
            </a:extLst>
          </p:cNvPr>
          <p:cNvSpPr/>
          <p:nvPr/>
        </p:nvSpPr>
        <p:spPr>
          <a:xfrm>
            <a:off x="640080" y="915531"/>
            <a:ext cx="8300720" cy="6017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400" dirty="0"/>
              <a:t>import csv</a:t>
            </a:r>
          </a:p>
          <a:p>
            <a:endParaRPr lang="nn-NO" sz="1400" dirty="0"/>
          </a:p>
          <a:p>
            <a:r>
              <a:rPr lang="en-US" sz="1400" dirty="0"/>
              <a:t>#Open CSV File</a:t>
            </a:r>
          </a:p>
          <a:p>
            <a:r>
              <a:rPr lang="en-US" sz="1400" dirty="0"/>
              <a:t>infile = open('</a:t>
            </a:r>
            <a:r>
              <a:rPr lang="nn-NO" sz="1400" dirty="0"/>
              <a:t>students.csv</a:t>
            </a:r>
            <a:r>
              <a:rPr lang="en-US" sz="1400" dirty="0"/>
              <a:t>', 'r')</a:t>
            </a:r>
          </a:p>
          <a:p>
            <a:r>
              <a:rPr lang="en-US" sz="1400" dirty="0"/>
              <a:t>reader = csv.reader(infile)   </a:t>
            </a:r>
          </a:p>
          <a:p>
            <a:endParaRPr lang="en-US" sz="1600" dirty="0"/>
          </a:p>
          <a:p>
            <a:r>
              <a:rPr lang="en-US" sz="1400" b="1" dirty="0"/>
              <a:t>#Create the List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students</a:t>
            </a:r>
            <a:r>
              <a:rPr lang="en-US" sz="1400" dirty="0"/>
              <a:t> = </a:t>
            </a:r>
            <a:r>
              <a:rPr lang="en-US" sz="1400" b="1" dirty="0">
                <a:highlight>
                  <a:srgbClr val="EFE5F7"/>
                </a:highlight>
                <a:latin typeface="Consolas" panose="020B0609020204030204" pitchFamily="49" charset="0"/>
              </a:rPr>
              <a:t>[]</a:t>
            </a:r>
          </a:p>
          <a:p>
            <a:endParaRPr lang="en-US" sz="1600" dirty="0"/>
          </a:p>
          <a:p>
            <a:r>
              <a:rPr lang="en-US" sz="1400" b="1" dirty="0"/>
              <a:t>#Skip header row</a:t>
            </a:r>
          </a:p>
          <a:p>
            <a:r>
              <a:rPr lang="en-US" sz="1400" dirty="0"/>
              <a:t>next(reader)</a:t>
            </a:r>
          </a:p>
          <a:p>
            <a:endParaRPr lang="en-US" sz="1600" dirty="0"/>
          </a:p>
          <a:p>
            <a:r>
              <a:rPr lang="en-US" sz="1600" b="1" dirty="0"/>
              <a:t>#Load the list from the CSV Records   </a:t>
            </a:r>
          </a:p>
          <a:p>
            <a:r>
              <a:rPr lang="en-US" sz="1600" dirty="0"/>
              <a:t>for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dirty="0"/>
              <a:t> in reader:</a:t>
            </a:r>
          </a:p>
          <a:p>
            <a:r>
              <a:rPr lang="en-US" sz="1600" i="1" dirty="0"/>
              <a:t>    #Do NOT do a direct append to the students list since we need INT conversion for sorting 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F0"/>
                </a:solidFill>
              </a:rPr>
              <a:t>temp</a:t>
            </a:r>
            <a:r>
              <a:rPr lang="en-US" sz="1600" dirty="0"/>
              <a:t> = </a:t>
            </a:r>
            <a:r>
              <a:rPr lang="en-US" sz="1600" dirty="0">
                <a:highlight>
                  <a:srgbClr val="EFE5F7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US" sz="1600" dirty="0"/>
              <a:t>    </a:t>
            </a:r>
            <a:r>
              <a:rPr lang="en-US" sz="1600" b="1" dirty="0" err="1">
                <a:solidFill>
                  <a:srgbClr val="00B0F0"/>
                </a:solidFill>
              </a:rPr>
              <a:t>temp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(row[0])</a:t>
            </a:r>
          </a:p>
          <a:p>
            <a:r>
              <a:rPr lang="en-US" sz="1600" dirty="0"/>
              <a:t>    </a:t>
            </a:r>
            <a:r>
              <a:rPr lang="en-US" sz="1600" b="1" dirty="0" err="1">
                <a:solidFill>
                  <a:srgbClr val="00B0F0"/>
                </a:solidFill>
              </a:rPr>
              <a:t>temp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(row[1])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F0"/>
                </a:solidFill>
              </a:rPr>
              <a:t>temp</a:t>
            </a:r>
            <a:r>
              <a:rPr lang="en-US" sz="1600" dirty="0"/>
              <a:t>.</a:t>
            </a:r>
            <a:r>
              <a:rPr lang="en-US" sz="1600" b="1" dirty="0"/>
              <a:t>append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  <a:highlight>
                  <a:srgbClr val="EFE5F7"/>
                </a:highlight>
              </a:rPr>
              <a:t>int</a:t>
            </a:r>
            <a:r>
              <a:rPr lang="en-US" sz="1600" dirty="0"/>
              <a:t>(row[2]))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F0"/>
                </a:solidFill>
              </a:rPr>
              <a:t>temp</a:t>
            </a:r>
            <a:r>
              <a:rPr lang="en-US" sz="1600" dirty="0"/>
              <a:t>.</a:t>
            </a:r>
            <a:r>
              <a:rPr lang="en-US" sz="1600" b="1" dirty="0"/>
              <a:t>append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  <a:highlight>
                  <a:srgbClr val="EFE5F7"/>
                </a:highlight>
              </a:rPr>
              <a:t>int</a:t>
            </a:r>
            <a:r>
              <a:rPr lang="en-US" sz="1600" dirty="0"/>
              <a:t>(row[3]))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i="1" dirty="0"/>
              <a:t>#NOW, you can append the converted data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50"/>
                </a:solidFill>
              </a:rPr>
              <a:t>students</a:t>
            </a:r>
            <a:r>
              <a:rPr lang="en-US" sz="1600" dirty="0"/>
              <a:t>.</a:t>
            </a:r>
            <a:r>
              <a:rPr lang="en-US" sz="1600" b="1" dirty="0"/>
              <a:t>append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temp</a:t>
            </a:r>
            <a:r>
              <a:rPr lang="en-US" sz="1600" dirty="0"/>
              <a:t>)</a:t>
            </a:r>
            <a:r>
              <a:rPr lang="en-US" sz="1100" dirty="0"/>
              <a:t>  </a:t>
            </a:r>
          </a:p>
          <a:p>
            <a:endParaRPr lang="en-US" sz="1100" dirty="0"/>
          </a:p>
          <a:p>
            <a:r>
              <a:rPr lang="en-US" sz="1200" dirty="0"/>
              <a:t>#Close CSV file        </a:t>
            </a:r>
          </a:p>
          <a:p>
            <a:r>
              <a:rPr lang="en-US" sz="1200" dirty="0"/>
              <a:t>infile.close()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4643B-D370-4C0F-8514-1F16E4C433B4}"/>
              </a:ext>
            </a:extLst>
          </p:cNvPr>
          <p:cNvSpPr txBox="1"/>
          <p:nvPr/>
        </p:nvSpPr>
        <p:spPr>
          <a:xfrm>
            <a:off x="9539072" y="6236721"/>
            <a:ext cx="2085370" cy="523220"/>
          </a:xfrm>
          <a:custGeom>
            <a:avLst/>
            <a:gdLst>
              <a:gd name="connsiteX0" fmla="*/ 0 w 2085370"/>
              <a:gd name="connsiteY0" fmla="*/ 0 h 523220"/>
              <a:gd name="connsiteX1" fmla="*/ 479635 w 2085370"/>
              <a:gd name="connsiteY1" fmla="*/ 0 h 523220"/>
              <a:gd name="connsiteX2" fmla="*/ 1042685 w 2085370"/>
              <a:gd name="connsiteY2" fmla="*/ 0 h 523220"/>
              <a:gd name="connsiteX3" fmla="*/ 1584881 w 2085370"/>
              <a:gd name="connsiteY3" fmla="*/ 0 h 523220"/>
              <a:gd name="connsiteX4" fmla="*/ 2085370 w 2085370"/>
              <a:gd name="connsiteY4" fmla="*/ 0 h 523220"/>
              <a:gd name="connsiteX5" fmla="*/ 2085370 w 2085370"/>
              <a:gd name="connsiteY5" fmla="*/ 523220 h 523220"/>
              <a:gd name="connsiteX6" fmla="*/ 1564028 w 2085370"/>
              <a:gd name="connsiteY6" fmla="*/ 523220 h 523220"/>
              <a:gd name="connsiteX7" fmla="*/ 1105246 w 2085370"/>
              <a:gd name="connsiteY7" fmla="*/ 523220 h 523220"/>
              <a:gd name="connsiteX8" fmla="*/ 542196 w 2085370"/>
              <a:gd name="connsiteY8" fmla="*/ 523220 h 523220"/>
              <a:gd name="connsiteX9" fmla="*/ 0 w 2085370"/>
              <a:gd name="connsiteY9" fmla="*/ 523220 h 523220"/>
              <a:gd name="connsiteX10" fmla="*/ 0 w 2085370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5370" h="523220" extrusionOk="0">
                <a:moveTo>
                  <a:pt x="0" y="0"/>
                </a:moveTo>
                <a:cubicBezTo>
                  <a:pt x="215652" y="-33115"/>
                  <a:pt x="278727" y="42789"/>
                  <a:pt x="479635" y="0"/>
                </a:cubicBezTo>
                <a:cubicBezTo>
                  <a:pt x="680544" y="-42789"/>
                  <a:pt x="883682" y="60750"/>
                  <a:pt x="1042685" y="0"/>
                </a:cubicBezTo>
                <a:cubicBezTo>
                  <a:pt x="1201688" y="-60750"/>
                  <a:pt x="1416620" y="16545"/>
                  <a:pt x="1584881" y="0"/>
                </a:cubicBezTo>
                <a:cubicBezTo>
                  <a:pt x="1753142" y="-16545"/>
                  <a:pt x="1957709" y="32734"/>
                  <a:pt x="2085370" y="0"/>
                </a:cubicBezTo>
                <a:cubicBezTo>
                  <a:pt x="2089781" y="136280"/>
                  <a:pt x="2023802" y="334693"/>
                  <a:pt x="2085370" y="523220"/>
                </a:cubicBezTo>
                <a:cubicBezTo>
                  <a:pt x="1860419" y="575313"/>
                  <a:pt x="1745770" y="484757"/>
                  <a:pt x="1564028" y="523220"/>
                </a:cubicBezTo>
                <a:cubicBezTo>
                  <a:pt x="1382286" y="561683"/>
                  <a:pt x="1307861" y="494222"/>
                  <a:pt x="1105246" y="523220"/>
                </a:cubicBezTo>
                <a:cubicBezTo>
                  <a:pt x="902631" y="552218"/>
                  <a:pt x="771581" y="486403"/>
                  <a:pt x="542196" y="523220"/>
                </a:cubicBezTo>
                <a:cubicBezTo>
                  <a:pt x="312811" y="560037"/>
                  <a:pt x="189340" y="523003"/>
                  <a:pt x="0" y="523220"/>
                </a:cubicBezTo>
                <a:cubicBezTo>
                  <a:pt x="-19227" y="266992"/>
                  <a:pt x="31938" y="20886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6898205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Now you can proceed with sorting!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C54208-EBA0-4037-A0E8-642506F17591}"/>
              </a:ext>
            </a:extLst>
          </p:cNvPr>
          <p:cNvGrpSpPr/>
          <p:nvPr/>
        </p:nvGrpSpPr>
        <p:grpSpPr>
          <a:xfrm>
            <a:off x="4123267" y="4434762"/>
            <a:ext cx="3854026" cy="1192292"/>
            <a:chOff x="4133427" y="4221402"/>
            <a:chExt cx="3854026" cy="11922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5ADD42-8E8E-47DA-97F0-1C36774D02BB}"/>
                </a:ext>
              </a:extLst>
            </p:cNvPr>
            <p:cNvSpPr txBox="1"/>
            <p:nvPr/>
          </p:nvSpPr>
          <p:spPr>
            <a:xfrm>
              <a:off x="4184259" y="4221402"/>
              <a:ext cx="55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row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92832D-B569-4E6D-9756-80D2EFF5A53E}"/>
                </a:ext>
              </a:extLst>
            </p:cNvPr>
            <p:cNvSpPr/>
            <p:nvPr/>
          </p:nvSpPr>
          <p:spPr>
            <a:xfrm>
              <a:off x="4782819" y="4236791"/>
              <a:ext cx="3204634" cy="33855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['Bob', 'MIS', </a:t>
              </a:r>
              <a:r>
                <a:rPr lang="en-US" sz="1600" dirty="0">
                  <a:highlight>
                    <a:srgbClr val="FFFF00"/>
                  </a:highlight>
                  <a:latin typeface="Consolas" panose="020B0609020204030204" pitchFamily="49" charset="0"/>
                </a:rPr>
                <a:t>'87', '100'</a:t>
              </a:r>
              <a:r>
                <a:rPr lang="en-US" sz="1600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B641AF-6AA2-4C97-80C6-628FFB00A765}"/>
                </a:ext>
              </a:extLst>
            </p:cNvPr>
            <p:cNvSpPr txBox="1"/>
            <p:nvPr/>
          </p:nvSpPr>
          <p:spPr>
            <a:xfrm>
              <a:off x="4133427" y="5044362"/>
              <a:ext cx="688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temp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15AC7-4CF5-4731-8903-4116535615D9}"/>
                </a:ext>
              </a:extLst>
            </p:cNvPr>
            <p:cNvSpPr/>
            <p:nvPr/>
          </p:nvSpPr>
          <p:spPr>
            <a:xfrm>
              <a:off x="4782819" y="5059751"/>
              <a:ext cx="3204634" cy="33855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['Bob', 'MIS', </a:t>
              </a:r>
              <a:r>
                <a:rPr lang="en-US" sz="1600" dirty="0">
                  <a:highlight>
                    <a:srgbClr val="FFFF00"/>
                  </a:highlight>
                  <a:latin typeface="Consolas" panose="020B0609020204030204" pitchFamily="49" charset="0"/>
                </a:rPr>
                <a:t>87, 100</a:t>
              </a:r>
              <a:r>
                <a:rPr lang="en-US" sz="1600" dirty="0">
                  <a:latin typeface="Consolas" panose="020B0609020204030204" pitchFamily="49" charset="0"/>
                </a:rPr>
                <a:t>]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60BE2F-94C3-45B1-9EC6-006830D7E3E0}"/>
              </a:ext>
            </a:extLst>
          </p:cNvPr>
          <p:cNvCxnSpPr>
            <a:cxnSpLocks/>
          </p:cNvCxnSpPr>
          <p:nvPr/>
        </p:nvCxnSpPr>
        <p:spPr>
          <a:xfrm flipH="1">
            <a:off x="6644640" y="4826000"/>
            <a:ext cx="91440" cy="4267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FFA736-B775-4A67-AABD-9DBEE461EFF0}"/>
              </a:ext>
            </a:extLst>
          </p:cNvPr>
          <p:cNvCxnSpPr>
            <a:cxnSpLocks/>
          </p:cNvCxnSpPr>
          <p:nvPr/>
        </p:nvCxnSpPr>
        <p:spPr>
          <a:xfrm flipH="1">
            <a:off x="7233920" y="4866640"/>
            <a:ext cx="111760" cy="3657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EA20C-3B96-4EE4-A630-2D4EADC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2C766E-E1C4-419C-A34A-28859BC7B86B}"/>
              </a:ext>
            </a:extLst>
          </p:cNvPr>
          <p:cNvGrpSpPr/>
          <p:nvPr/>
        </p:nvGrpSpPr>
        <p:grpSpPr>
          <a:xfrm>
            <a:off x="9419273" y="952500"/>
            <a:ext cx="2610167" cy="2883528"/>
            <a:chOff x="9685973" y="203200"/>
            <a:chExt cx="2074227" cy="22914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FC194-3BF0-40D0-B5F4-ACA3ABBDA6D5}"/>
                </a:ext>
              </a:extLst>
            </p:cNvPr>
            <p:cNvSpPr txBox="1"/>
            <p:nvPr/>
          </p:nvSpPr>
          <p:spPr>
            <a:xfrm>
              <a:off x="9933663" y="203200"/>
              <a:ext cx="1647358" cy="24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 0    1     2     3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EFD546-5FA1-412F-9196-D26C13841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973" y="487997"/>
              <a:ext cx="2074227" cy="2006662"/>
            </a:xfrm>
            <a:prstGeom prst="rect">
              <a:avLst/>
            </a:prstGeom>
            <a:ln w="57150"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7D4CA2-A612-4BB4-B4BE-3442FF9852D2}"/>
              </a:ext>
            </a:extLst>
          </p:cNvPr>
          <p:cNvSpPr txBox="1"/>
          <p:nvPr/>
        </p:nvSpPr>
        <p:spPr>
          <a:xfrm>
            <a:off x="3563942" y="6119336"/>
            <a:ext cx="2216748" cy="523220"/>
          </a:xfrm>
          <a:custGeom>
            <a:avLst/>
            <a:gdLst>
              <a:gd name="connsiteX0" fmla="*/ 0 w 2216748"/>
              <a:gd name="connsiteY0" fmla="*/ 0 h 523220"/>
              <a:gd name="connsiteX1" fmla="*/ 509852 w 2216748"/>
              <a:gd name="connsiteY1" fmla="*/ 0 h 523220"/>
              <a:gd name="connsiteX2" fmla="*/ 1108374 w 2216748"/>
              <a:gd name="connsiteY2" fmla="*/ 0 h 523220"/>
              <a:gd name="connsiteX3" fmla="*/ 1684728 w 2216748"/>
              <a:gd name="connsiteY3" fmla="*/ 0 h 523220"/>
              <a:gd name="connsiteX4" fmla="*/ 2216748 w 2216748"/>
              <a:gd name="connsiteY4" fmla="*/ 0 h 523220"/>
              <a:gd name="connsiteX5" fmla="*/ 2216748 w 2216748"/>
              <a:gd name="connsiteY5" fmla="*/ 523220 h 523220"/>
              <a:gd name="connsiteX6" fmla="*/ 1662561 w 2216748"/>
              <a:gd name="connsiteY6" fmla="*/ 523220 h 523220"/>
              <a:gd name="connsiteX7" fmla="*/ 1174876 w 2216748"/>
              <a:gd name="connsiteY7" fmla="*/ 523220 h 523220"/>
              <a:gd name="connsiteX8" fmla="*/ 576354 w 2216748"/>
              <a:gd name="connsiteY8" fmla="*/ 523220 h 523220"/>
              <a:gd name="connsiteX9" fmla="*/ 0 w 2216748"/>
              <a:gd name="connsiteY9" fmla="*/ 523220 h 523220"/>
              <a:gd name="connsiteX10" fmla="*/ 0 w 2216748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6748" h="523220" extrusionOk="0">
                <a:moveTo>
                  <a:pt x="0" y="0"/>
                </a:moveTo>
                <a:cubicBezTo>
                  <a:pt x="217875" y="-31821"/>
                  <a:pt x="297910" y="17524"/>
                  <a:pt x="509852" y="0"/>
                </a:cubicBezTo>
                <a:cubicBezTo>
                  <a:pt x="721794" y="-17524"/>
                  <a:pt x="822331" y="71537"/>
                  <a:pt x="1108374" y="0"/>
                </a:cubicBezTo>
                <a:cubicBezTo>
                  <a:pt x="1394417" y="-71537"/>
                  <a:pt x="1554833" y="16986"/>
                  <a:pt x="1684728" y="0"/>
                </a:cubicBezTo>
                <a:cubicBezTo>
                  <a:pt x="1814623" y="-16986"/>
                  <a:pt x="2099131" y="63566"/>
                  <a:pt x="2216748" y="0"/>
                </a:cubicBezTo>
                <a:cubicBezTo>
                  <a:pt x="2221159" y="136280"/>
                  <a:pt x="2155180" y="334693"/>
                  <a:pt x="2216748" y="523220"/>
                </a:cubicBezTo>
                <a:cubicBezTo>
                  <a:pt x="2042503" y="553130"/>
                  <a:pt x="1806190" y="476250"/>
                  <a:pt x="1662561" y="523220"/>
                </a:cubicBezTo>
                <a:cubicBezTo>
                  <a:pt x="1518932" y="570190"/>
                  <a:pt x="1376420" y="511454"/>
                  <a:pt x="1174876" y="523220"/>
                </a:cubicBezTo>
                <a:cubicBezTo>
                  <a:pt x="973333" y="534986"/>
                  <a:pt x="867586" y="487774"/>
                  <a:pt x="576354" y="523220"/>
                </a:cubicBezTo>
                <a:cubicBezTo>
                  <a:pt x="285122" y="558666"/>
                  <a:pt x="153009" y="518135"/>
                  <a:pt x="0" y="523220"/>
                </a:cubicBezTo>
                <a:cubicBezTo>
                  <a:pt x="-19227" y="266992"/>
                  <a:pt x="31938" y="20886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6898205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Must CONVERT numbers before Sorting!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6E0055-A4CB-4A65-A80B-AE1C739ABE65}"/>
              </a:ext>
            </a:extLst>
          </p:cNvPr>
          <p:cNvCxnSpPr>
            <a:cxnSpLocks/>
          </p:cNvCxnSpPr>
          <p:nvPr/>
        </p:nvCxnSpPr>
        <p:spPr>
          <a:xfrm flipH="1" flipV="1">
            <a:off x="2490951" y="5665076"/>
            <a:ext cx="1061546" cy="662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371CF3-E5A1-489C-B1B5-09E8D58E2378}"/>
              </a:ext>
            </a:extLst>
          </p:cNvPr>
          <p:cNvSpPr txBox="1"/>
          <p:nvPr/>
        </p:nvSpPr>
        <p:spPr>
          <a:xfrm>
            <a:off x="9438290" y="4540469"/>
            <a:ext cx="2393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[['Bob', 'MIS', 87, 100],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['Sue', 'ACC', 88, 82],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['Mac', 'MIS', 94, 89],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['Jen', 'MGT', 77, 93],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['Bob', 'MIS', 85, 94],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['Rob', 'ACC', 77, 88],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['Ann', 'ACC', 84, 99], 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['Art', 'MGT', 82, 86]]</a:t>
            </a:r>
          </a:p>
        </p:txBody>
      </p:sp>
    </p:spTree>
    <p:extLst>
      <p:ext uri="{BB962C8B-B14F-4D97-AF65-F5344CB8AC3E}">
        <p14:creationId xmlns:p14="http://schemas.microsoft.com/office/powerpoint/2010/main" val="154380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3ECAD1-E4C2-437C-AE60-42E8475C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C5831-D82C-42EA-BA8A-B69080C84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32D62-BD8B-472D-AF85-383C42B8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E77B1B7C90C4DA7B63886DF12DE4F" ma:contentTypeVersion="9" ma:contentTypeDescription="Create a new document." ma:contentTypeScope="" ma:versionID="90ee8b46c1523219ed1d169930741b24">
  <xsd:schema xmlns:xsd="http://www.w3.org/2001/XMLSchema" xmlns:xs="http://www.w3.org/2001/XMLSchema" xmlns:p="http://schemas.microsoft.com/office/2006/metadata/properties" xmlns:ns3="c004e9e5-0b20-4921-9fc4-853e8d46d969" targetNamespace="http://schemas.microsoft.com/office/2006/metadata/properties" ma:root="true" ma:fieldsID="1338cee04ca0bfedef9b72c5afae7c56" ns3:_="">
    <xsd:import namespace="c004e9e5-0b20-4921-9fc4-853e8d46d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4e9e5-0b20-4921-9fc4-853e8d46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C4A82-9029-49E2-A6EE-9561B5CA2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4e9e5-0b20-4921-9fc4-853e8d46d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BD4203-B962-4A1E-9018-4E030EE38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DDDB3-83BC-46BE-ADC8-0D623A0D581B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c004e9e5-0b20-4921-9fc4-853e8d46d9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4666</Words>
  <Application>Microsoft Macintosh PowerPoint</Application>
  <PresentationFormat>Widescreen</PresentationFormat>
  <Paragraphs>807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Lists &amp; CSV Files</vt:lpstr>
      <vt:lpstr>Writing LISTs to CSV Files</vt:lpstr>
      <vt:lpstr>Reading CSV Files to LISTs</vt:lpstr>
      <vt:lpstr>Recall, NUMBERs in a CSV File are read in as STRINGs</vt:lpstr>
      <vt:lpstr>Issue: Sorting Numbers</vt:lpstr>
      <vt:lpstr>Solution: CONVERT numbers from CSV files before Sorting!</vt:lpstr>
      <vt:lpstr>Sorting a List</vt:lpstr>
      <vt:lpstr>Sorting Data</vt:lpstr>
      <vt:lpstr>Quick Summary - Sorts</vt:lpstr>
      <vt:lpstr>Sorting 2D List – Ascending only</vt:lpstr>
      <vt:lpstr>Sorting 2D List – Descending only</vt:lpstr>
      <vt:lpstr>Sorting 2D List – Mixing Asc &amp; Desc</vt:lpstr>
      <vt:lpstr>Complete Example: SORT #1</vt:lpstr>
      <vt:lpstr>Complete Example: SORT #2</vt:lpstr>
      <vt:lpstr>Aggregating Data</vt:lpstr>
      <vt:lpstr>Complete Example: Aggregate Data</vt:lpstr>
      <vt:lpstr>Complete Example: Aggregate Data – Part 1 of 2</vt:lpstr>
      <vt:lpstr>Complete Example: Aggregate Data – Part 2 of 2 (version 1)</vt:lpstr>
      <vt:lpstr>Complete Example: Aggregate Data – Part 2 of 2 (version 2)</vt:lpstr>
      <vt:lpstr>FILTER Data - Example</vt:lpstr>
      <vt:lpstr>Complete Example: Single-Field Filtering</vt:lpstr>
      <vt:lpstr>Complete Example: Single-Field Filtering cont.</vt:lpstr>
      <vt:lpstr>Complete Example: Multi-Field Filtering</vt:lpstr>
      <vt:lpstr>Complete Example: Multi-Field Filtering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Zhang, Zheng</cp:lastModifiedBy>
  <cp:revision>362</cp:revision>
  <cp:lastPrinted>2021-11-12T14:25:43Z</cp:lastPrinted>
  <dcterms:created xsi:type="dcterms:W3CDTF">2020-08-24T22:38:23Z</dcterms:created>
  <dcterms:modified xsi:type="dcterms:W3CDTF">2022-04-26T19:00:18Z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0x010100AF3E77B1B7C90C4DA7B63886DF12DE4F</vt:lpwstr>
  </property>
</Properties>
</file>