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336" r:id="rId3"/>
    <p:sldId id="257" r:id="rId4"/>
    <p:sldId id="260" r:id="rId5"/>
    <p:sldId id="259" r:id="rId6"/>
    <p:sldId id="337" r:id="rId7"/>
    <p:sldId id="319" r:id="rId8"/>
    <p:sldId id="324" r:id="rId9"/>
    <p:sldId id="332" r:id="rId10"/>
    <p:sldId id="323" r:id="rId11"/>
    <p:sldId id="340" r:id="rId12"/>
    <p:sldId id="325" r:id="rId13"/>
    <p:sldId id="316" r:id="rId14"/>
    <p:sldId id="343" r:id="rId15"/>
    <p:sldId id="338" r:id="rId16"/>
    <p:sldId id="3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BFF"/>
    <a:srgbClr val="EFE5F7"/>
    <a:srgbClr val="F0F0F0"/>
    <a:srgbClr val="FBE9A8"/>
    <a:srgbClr val="FFD525"/>
    <a:srgbClr val="FFE16A"/>
    <a:srgbClr val="FFDB67"/>
    <a:srgbClr val="FCC70A"/>
    <a:srgbClr val="FAC305"/>
    <a:srgbClr val="6A4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5695" autoAdjust="0"/>
  </p:normalViewPr>
  <p:slideViewPr>
    <p:cSldViewPr snapToGrid="0">
      <p:cViewPr varScale="1">
        <p:scale>
          <a:sx n="111" d="100"/>
          <a:sy n="111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F5D5F5F-D3C8-4F27-93F8-E10A6B3A8376}" type="datetimeFigureOut">
              <a:rPr lang="en-US" smtClean="0"/>
              <a:t>5/1/22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BF2ABB28-8490-4619-A565-84376FA88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064C-8E27-47C8-94A0-6A9702F7002A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5B2EA0B-C0D9-4215-9ADE-FECEE39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4845"/>
            <a:ext cx="10442712" cy="1311965"/>
          </a:xfrm>
        </p:spPr>
        <p:txBody>
          <a:bodyPr anchor="ctr">
            <a:normAutofit/>
          </a:bodyPr>
          <a:lstStyle>
            <a:lvl1pPr algn="l">
              <a:defRPr sz="4800" b="0">
                <a:solidFill>
                  <a:srgbClr val="FFE16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9E6D30-4FA1-4ABA-A9D3-C29C09511732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rgbClr val="FFD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F5E395-9354-4DC2-8F60-2B2D7425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5F9016A5-EF2C-4CE7-ADA8-C29C31B77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E52-8E02-4EA4-96A7-33ECB24063CA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2C0F-B2A6-4E79-9DAC-35E1637D431A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C1E1-B660-4713-9F0C-A755F1378ABD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4525"/>
            <a:ext cx="5181600" cy="5287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94525"/>
            <a:ext cx="5181600" cy="5287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8E88-A481-4F72-807D-E79C0210E9FC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BD1E716-01F3-42CA-8151-EE40A7C7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43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8250"/>
            <a:ext cx="5157787" cy="442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43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8250"/>
            <a:ext cx="5183188" cy="442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B840-38E3-416C-BB45-724EAE846989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C26F7-0E13-495C-96DF-D0EAAF6E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10B-6F76-4F26-B3D3-A17CA8AA4745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13B-E079-497E-9EEF-74BFB80ED942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4BF-479F-4B48-A06A-40C9274D90D6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6">
            <a:extLst>
              <a:ext uri="{FF2B5EF4-FFF2-40B4-BE49-F238E27FC236}">
                <a16:creationId xmlns:a16="http://schemas.microsoft.com/office/drawing/2014/main" id="{7CC8114C-4448-48F6-8A28-7AA371C4C849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04461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4D9E-2351-4B1F-BBC5-306ABF2F6773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73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4845"/>
            <a:ext cx="10442712" cy="1311965"/>
          </a:xfrm>
        </p:spPr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/>
          <a:lstStyle/>
          <a:p>
            <a:r>
              <a:rPr lang="en-US" dirty="0"/>
              <a:t>Looping through a String, String Manipulation, </a:t>
            </a:r>
            <a:br>
              <a:rPr lang="en-US" dirty="0"/>
            </a:br>
            <a:r>
              <a:rPr lang="en-US" dirty="0"/>
              <a:t>String Methods - for searching, testing, and modifying strings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231094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4563-BB27-42F5-85BA-4E9082DE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MODIFICATION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28972-3F4F-40E8-B0A9-D0179979AD98}"/>
              </a:ext>
            </a:extLst>
          </p:cNvPr>
          <p:cNvSpPr/>
          <p:nvPr/>
        </p:nvSpPr>
        <p:spPr>
          <a:xfrm>
            <a:off x="3236227" y="1201357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'python'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AD900-D00A-46B4-B04A-67B8A811CF7D}"/>
              </a:ext>
            </a:extLst>
          </p:cNvPr>
          <p:cNvSpPr/>
          <p:nvPr/>
        </p:nvSpPr>
        <p:spPr>
          <a:xfrm>
            <a:off x="5965909" y="1201357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</a:t>
            </a:r>
            <a:r>
              <a:rPr lang="en-US" sz="1600" dirty="0">
                <a:solidFill>
                  <a:srgbClr val="FF0000"/>
                </a:solidFill>
              </a:rPr>
              <a:t>ƀ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en-US" sz="1600" dirty="0">
                <a:solidFill>
                  <a:srgbClr val="FF0000"/>
                </a:solidFill>
              </a:rPr>
              <a:t>ƀƀƀ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DFE3FC-DA33-4AAF-8CBC-5068B87F444C}"/>
              </a:ext>
            </a:extLst>
          </p:cNvPr>
          <p:cNvSpPr/>
          <p:nvPr/>
        </p:nvSpPr>
        <p:spPr>
          <a:xfrm>
            <a:off x="8661637" y="1201357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'Python is fun'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00F252-1AB0-4111-9425-09062CE110AC}"/>
              </a:ext>
            </a:extLst>
          </p:cNvPr>
          <p:cNvSpPr txBox="1"/>
          <p:nvPr/>
        </p:nvSpPr>
        <p:spPr>
          <a:xfrm>
            <a:off x="147587" y="180848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Changing Case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850463-6302-4AAC-B4B0-44D74C42CA88}"/>
              </a:ext>
            </a:extLst>
          </p:cNvPr>
          <p:cNvGrpSpPr/>
          <p:nvPr/>
        </p:nvGrpSpPr>
        <p:grpSpPr>
          <a:xfrm>
            <a:off x="360947" y="2106607"/>
            <a:ext cx="10117731" cy="1015663"/>
            <a:chOff x="360947" y="1751007"/>
            <a:chExt cx="10117731" cy="10156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818FAA-75FC-4483-A360-5E9FD402DC74}"/>
                </a:ext>
              </a:extLst>
            </p:cNvPr>
            <p:cNvSpPr/>
            <p:nvPr/>
          </p:nvSpPr>
          <p:spPr>
            <a:xfrm>
              <a:off x="360947" y="1751007"/>
              <a:ext cx="2443213" cy="101566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highlight>
                    <a:srgbClr val="EFE5F7"/>
                  </a:highlight>
                </a:rPr>
                <a:t>any_str</a:t>
              </a:r>
              <a:r>
                <a:rPr lang="en-US" sz="2000" dirty="0"/>
                <a:t>.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upper</a:t>
              </a:r>
              <a:r>
                <a:rPr lang="en-US" sz="2000" dirty="0"/>
                <a:t>()</a:t>
              </a:r>
            </a:p>
            <a:p>
              <a:r>
                <a:rPr lang="en-US" sz="2000" dirty="0"/>
                <a:t>any_str.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lower</a:t>
              </a:r>
              <a:r>
                <a:rPr lang="en-US" sz="2000" dirty="0"/>
                <a:t>()</a:t>
              </a:r>
            </a:p>
            <a:p>
              <a:r>
                <a:rPr lang="en-US" sz="2000" dirty="0"/>
                <a:t>any_str.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title</a:t>
              </a:r>
              <a:r>
                <a:rPr lang="en-US" sz="2000" dirty="0"/>
                <a:t>()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05AA90-DA05-4527-8C7E-0DBA75FF032E}"/>
                </a:ext>
              </a:extLst>
            </p:cNvPr>
            <p:cNvSpPr/>
            <p:nvPr/>
          </p:nvSpPr>
          <p:spPr>
            <a:xfrm>
              <a:off x="3665549" y="1797173"/>
              <a:ext cx="944489" cy="923330"/>
            </a:xfrm>
            <a:custGeom>
              <a:avLst/>
              <a:gdLst>
                <a:gd name="connsiteX0" fmla="*/ 0 w 944489"/>
                <a:gd name="connsiteY0" fmla="*/ 0 h 923330"/>
                <a:gd name="connsiteX1" fmla="*/ 472245 w 944489"/>
                <a:gd name="connsiteY1" fmla="*/ 0 h 923330"/>
                <a:gd name="connsiteX2" fmla="*/ 944489 w 944489"/>
                <a:gd name="connsiteY2" fmla="*/ 0 h 923330"/>
                <a:gd name="connsiteX3" fmla="*/ 944489 w 944489"/>
                <a:gd name="connsiteY3" fmla="*/ 433965 h 923330"/>
                <a:gd name="connsiteX4" fmla="*/ 944489 w 944489"/>
                <a:gd name="connsiteY4" fmla="*/ 923330 h 923330"/>
                <a:gd name="connsiteX5" fmla="*/ 500579 w 944489"/>
                <a:gd name="connsiteY5" fmla="*/ 923330 h 923330"/>
                <a:gd name="connsiteX6" fmla="*/ 0 w 944489"/>
                <a:gd name="connsiteY6" fmla="*/ 923330 h 923330"/>
                <a:gd name="connsiteX7" fmla="*/ 0 w 944489"/>
                <a:gd name="connsiteY7" fmla="*/ 480132 h 923330"/>
                <a:gd name="connsiteX8" fmla="*/ 0 w 944489"/>
                <a:gd name="connsiteY8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489" h="923330" fill="none" extrusionOk="0">
                  <a:moveTo>
                    <a:pt x="0" y="0"/>
                  </a:moveTo>
                  <a:cubicBezTo>
                    <a:pt x="104111" y="-8245"/>
                    <a:pt x="285614" y="41931"/>
                    <a:pt x="472245" y="0"/>
                  </a:cubicBezTo>
                  <a:cubicBezTo>
                    <a:pt x="658876" y="-41931"/>
                    <a:pt x="719591" y="6342"/>
                    <a:pt x="944489" y="0"/>
                  </a:cubicBezTo>
                  <a:cubicBezTo>
                    <a:pt x="991119" y="134566"/>
                    <a:pt x="940152" y="341900"/>
                    <a:pt x="944489" y="433965"/>
                  </a:cubicBezTo>
                  <a:cubicBezTo>
                    <a:pt x="948826" y="526031"/>
                    <a:pt x="897270" y="717820"/>
                    <a:pt x="944489" y="923330"/>
                  </a:cubicBezTo>
                  <a:cubicBezTo>
                    <a:pt x="771787" y="961542"/>
                    <a:pt x="719808" y="921412"/>
                    <a:pt x="500579" y="923330"/>
                  </a:cubicBezTo>
                  <a:cubicBezTo>
                    <a:pt x="281350" y="925248"/>
                    <a:pt x="104860" y="922088"/>
                    <a:pt x="0" y="923330"/>
                  </a:cubicBezTo>
                  <a:cubicBezTo>
                    <a:pt x="-21948" y="775939"/>
                    <a:pt x="38248" y="666163"/>
                    <a:pt x="0" y="480132"/>
                  </a:cubicBezTo>
                  <a:cubicBezTo>
                    <a:pt x="-38248" y="294101"/>
                    <a:pt x="25085" y="238290"/>
                    <a:pt x="0" y="0"/>
                  </a:cubicBezTo>
                  <a:close/>
                </a:path>
                <a:path w="944489" h="923330" stroke="0" extrusionOk="0">
                  <a:moveTo>
                    <a:pt x="0" y="0"/>
                  </a:moveTo>
                  <a:cubicBezTo>
                    <a:pt x="118652" y="-25777"/>
                    <a:pt x="342382" y="52755"/>
                    <a:pt x="491134" y="0"/>
                  </a:cubicBezTo>
                  <a:cubicBezTo>
                    <a:pt x="639886" y="-52755"/>
                    <a:pt x="721199" y="39947"/>
                    <a:pt x="944489" y="0"/>
                  </a:cubicBezTo>
                  <a:cubicBezTo>
                    <a:pt x="952733" y="181249"/>
                    <a:pt x="909681" y="241510"/>
                    <a:pt x="944489" y="452432"/>
                  </a:cubicBezTo>
                  <a:cubicBezTo>
                    <a:pt x="979297" y="663354"/>
                    <a:pt x="917708" y="696689"/>
                    <a:pt x="944489" y="923330"/>
                  </a:cubicBezTo>
                  <a:cubicBezTo>
                    <a:pt x="776050" y="975322"/>
                    <a:pt x="645617" y="911307"/>
                    <a:pt x="472245" y="923330"/>
                  </a:cubicBezTo>
                  <a:cubicBezTo>
                    <a:pt x="298873" y="935353"/>
                    <a:pt x="113816" y="919111"/>
                    <a:pt x="0" y="923330"/>
                  </a:cubicBezTo>
                  <a:cubicBezTo>
                    <a:pt x="-29390" y="786132"/>
                    <a:pt x="22379" y="648231"/>
                    <a:pt x="0" y="480132"/>
                  </a:cubicBezTo>
                  <a:cubicBezTo>
                    <a:pt x="-22379" y="312033"/>
                    <a:pt x="19617" y="167422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PYTHON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python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Python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C3F2E-6D07-41D5-9340-CF40A47ACA2D}"/>
                </a:ext>
              </a:extLst>
            </p:cNvPr>
            <p:cNvSpPr/>
            <p:nvPr/>
          </p:nvSpPr>
          <p:spPr>
            <a:xfrm>
              <a:off x="6189244" y="1797173"/>
              <a:ext cx="1356462" cy="923330"/>
            </a:xfrm>
            <a:custGeom>
              <a:avLst/>
              <a:gdLst>
                <a:gd name="connsiteX0" fmla="*/ 0 w 1356462"/>
                <a:gd name="connsiteY0" fmla="*/ 0 h 923330"/>
                <a:gd name="connsiteX1" fmla="*/ 479283 w 1356462"/>
                <a:gd name="connsiteY1" fmla="*/ 0 h 923330"/>
                <a:gd name="connsiteX2" fmla="*/ 917873 w 1356462"/>
                <a:gd name="connsiteY2" fmla="*/ 0 h 923330"/>
                <a:gd name="connsiteX3" fmla="*/ 1356462 w 1356462"/>
                <a:gd name="connsiteY3" fmla="*/ 0 h 923330"/>
                <a:gd name="connsiteX4" fmla="*/ 1356462 w 1356462"/>
                <a:gd name="connsiteY4" fmla="*/ 433965 h 923330"/>
                <a:gd name="connsiteX5" fmla="*/ 1356462 w 1356462"/>
                <a:gd name="connsiteY5" fmla="*/ 923330 h 923330"/>
                <a:gd name="connsiteX6" fmla="*/ 904308 w 1356462"/>
                <a:gd name="connsiteY6" fmla="*/ 923330 h 923330"/>
                <a:gd name="connsiteX7" fmla="*/ 452154 w 1356462"/>
                <a:gd name="connsiteY7" fmla="*/ 923330 h 923330"/>
                <a:gd name="connsiteX8" fmla="*/ 0 w 1356462"/>
                <a:gd name="connsiteY8" fmla="*/ 923330 h 923330"/>
                <a:gd name="connsiteX9" fmla="*/ 0 w 1356462"/>
                <a:gd name="connsiteY9" fmla="*/ 470898 h 923330"/>
                <a:gd name="connsiteX10" fmla="*/ 0 w 1356462"/>
                <a:gd name="connsiteY10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6462" h="923330" fill="none" extrusionOk="0">
                  <a:moveTo>
                    <a:pt x="0" y="0"/>
                  </a:moveTo>
                  <a:cubicBezTo>
                    <a:pt x="151998" y="-12313"/>
                    <a:pt x="248869" y="7008"/>
                    <a:pt x="479283" y="0"/>
                  </a:cubicBezTo>
                  <a:cubicBezTo>
                    <a:pt x="709697" y="-7008"/>
                    <a:pt x="752637" y="10066"/>
                    <a:pt x="917873" y="0"/>
                  </a:cubicBezTo>
                  <a:cubicBezTo>
                    <a:pt x="1083109" y="-10066"/>
                    <a:pt x="1222813" y="40724"/>
                    <a:pt x="1356462" y="0"/>
                  </a:cubicBezTo>
                  <a:cubicBezTo>
                    <a:pt x="1404741" y="105128"/>
                    <a:pt x="1352233" y="230454"/>
                    <a:pt x="1356462" y="433965"/>
                  </a:cubicBezTo>
                  <a:cubicBezTo>
                    <a:pt x="1360691" y="637476"/>
                    <a:pt x="1315780" y="766639"/>
                    <a:pt x="1356462" y="923330"/>
                  </a:cubicBezTo>
                  <a:cubicBezTo>
                    <a:pt x="1166680" y="975738"/>
                    <a:pt x="1129220" y="886634"/>
                    <a:pt x="904308" y="923330"/>
                  </a:cubicBezTo>
                  <a:cubicBezTo>
                    <a:pt x="679396" y="960026"/>
                    <a:pt x="603994" y="884934"/>
                    <a:pt x="452154" y="923330"/>
                  </a:cubicBezTo>
                  <a:cubicBezTo>
                    <a:pt x="300314" y="961726"/>
                    <a:pt x="133679" y="874508"/>
                    <a:pt x="0" y="923330"/>
                  </a:cubicBezTo>
                  <a:cubicBezTo>
                    <a:pt x="-7794" y="730890"/>
                    <a:pt x="17845" y="661745"/>
                    <a:pt x="0" y="470898"/>
                  </a:cubicBezTo>
                  <a:cubicBezTo>
                    <a:pt x="-17845" y="280051"/>
                    <a:pt x="15404" y="221684"/>
                    <a:pt x="0" y="0"/>
                  </a:cubicBezTo>
                  <a:close/>
                </a:path>
                <a:path w="1356462" h="923330" stroke="0" extrusionOk="0">
                  <a:moveTo>
                    <a:pt x="0" y="0"/>
                  </a:moveTo>
                  <a:cubicBezTo>
                    <a:pt x="148923" y="-50575"/>
                    <a:pt x="314702" y="44471"/>
                    <a:pt x="479283" y="0"/>
                  </a:cubicBezTo>
                  <a:cubicBezTo>
                    <a:pt x="643864" y="-44471"/>
                    <a:pt x="832542" y="30678"/>
                    <a:pt x="958566" y="0"/>
                  </a:cubicBezTo>
                  <a:cubicBezTo>
                    <a:pt x="1084590" y="-30678"/>
                    <a:pt x="1276056" y="46930"/>
                    <a:pt x="1356462" y="0"/>
                  </a:cubicBezTo>
                  <a:cubicBezTo>
                    <a:pt x="1363184" y="187735"/>
                    <a:pt x="1353959" y="238287"/>
                    <a:pt x="1356462" y="452432"/>
                  </a:cubicBezTo>
                  <a:cubicBezTo>
                    <a:pt x="1358965" y="666577"/>
                    <a:pt x="1307891" y="691028"/>
                    <a:pt x="1356462" y="923330"/>
                  </a:cubicBezTo>
                  <a:cubicBezTo>
                    <a:pt x="1234150" y="938616"/>
                    <a:pt x="1061280" y="896442"/>
                    <a:pt x="917873" y="923330"/>
                  </a:cubicBezTo>
                  <a:cubicBezTo>
                    <a:pt x="774466" y="950218"/>
                    <a:pt x="632072" y="886266"/>
                    <a:pt x="492848" y="923330"/>
                  </a:cubicBezTo>
                  <a:cubicBezTo>
                    <a:pt x="353624" y="960394"/>
                    <a:pt x="101144" y="892767"/>
                    <a:pt x="0" y="923330"/>
                  </a:cubicBezTo>
                  <a:cubicBezTo>
                    <a:pt x="-27986" y="716464"/>
                    <a:pt x="29729" y="627149"/>
                    <a:pt x="0" y="489365"/>
                  </a:cubicBezTo>
                  <a:cubicBezTo>
                    <a:pt x="-29729" y="351581"/>
                    <a:pt x="41432" y="19147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ƀ</a:t>
              </a:r>
              <a:r>
                <a:rPr lang="en-US" dirty="0">
                  <a:latin typeface="Consolas" panose="020B0609020204030204" pitchFamily="49" charset="0"/>
                </a:rPr>
                <a:t>PYTHON</a:t>
              </a:r>
              <a:r>
                <a:rPr lang="en-US" sz="1400" dirty="0">
                  <a:solidFill>
                    <a:srgbClr val="FF0000"/>
                  </a:solidFill>
                </a:rPr>
                <a:t>ƀƀƀ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FF0000"/>
                  </a:solidFill>
                </a:rPr>
                <a:t>ƀ</a:t>
              </a:r>
              <a:r>
                <a:rPr lang="en-US" dirty="0">
                  <a:latin typeface="Consolas" panose="020B0609020204030204" pitchFamily="49" charset="0"/>
                </a:rPr>
                <a:t>python</a:t>
              </a:r>
              <a:r>
                <a:rPr lang="en-US" sz="1400" dirty="0">
                  <a:solidFill>
                    <a:srgbClr val="FF0000"/>
                  </a:solidFill>
                </a:rPr>
                <a:t>ƀƀƀ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FF0000"/>
                  </a:solidFill>
                </a:rPr>
                <a:t>ƀ</a:t>
              </a:r>
              <a:r>
                <a:rPr lang="en-US" dirty="0">
                  <a:latin typeface="Consolas" panose="020B0609020204030204" pitchFamily="49" charset="0"/>
                </a:rPr>
                <a:t>Python</a:t>
              </a:r>
              <a:r>
                <a:rPr lang="en-US" sz="1400" dirty="0">
                  <a:solidFill>
                    <a:srgbClr val="FF0000"/>
                  </a:solidFill>
                </a:rPr>
                <a:t>ƀƀƀ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AC7E86-57F1-4EAB-842C-B3206099D925}"/>
                </a:ext>
              </a:extLst>
            </p:cNvPr>
            <p:cNvSpPr/>
            <p:nvPr/>
          </p:nvSpPr>
          <p:spPr>
            <a:xfrm>
              <a:off x="8647728" y="1797173"/>
              <a:ext cx="1830950" cy="923330"/>
            </a:xfrm>
            <a:custGeom>
              <a:avLst/>
              <a:gdLst>
                <a:gd name="connsiteX0" fmla="*/ 0 w 1830950"/>
                <a:gd name="connsiteY0" fmla="*/ 0 h 923330"/>
                <a:gd name="connsiteX1" fmla="*/ 421119 w 1830950"/>
                <a:gd name="connsiteY1" fmla="*/ 0 h 923330"/>
                <a:gd name="connsiteX2" fmla="*/ 823928 w 1830950"/>
                <a:gd name="connsiteY2" fmla="*/ 0 h 923330"/>
                <a:gd name="connsiteX3" fmla="*/ 1226737 w 1830950"/>
                <a:gd name="connsiteY3" fmla="*/ 0 h 923330"/>
                <a:gd name="connsiteX4" fmla="*/ 1830950 w 1830950"/>
                <a:gd name="connsiteY4" fmla="*/ 0 h 923330"/>
                <a:gd name="connsiteX5" fmla="*/ 1830950 w 1830950"/>
                <a:gd name="connsiteY5" fmla="*/ 452432 h 923330"/>
                <a:gd name="connsiteX6" fmla="*/ 1830950 w 1830950"/>
                <a:gd name="connsiteY6" fmla="*/ 923330 h 923330"/>
                <a:gd name="connsiteX7" fmla="*/ 1391522 w 1830950"/>
                <a:gd name="connsiteY7" fmla="*/ 923330 h 923330"/>
                <a:gd name="connsiteX8" fmla="*/ 970404 w 1830950"/>
                <a:gd name="connsiteY8" fmla="*/ 923330 h 923330"/>
                <a:gd name="connsiteX9" fmla="*/ 512666 w 1830950"/>
                <a:gd name="connsiteY9" fmla="*/ 923330 h 923330"/>
                <a:gd name="connsiteX10" fmla="*/ 0 w 1830950"/>
                <a:gd name="connsiteY10" fmla="*/ 923330 h 923330"/>
                <a:gd name="connsiteX11" fmla="*/ 0 w 1830950"/>
                <a:gd name="connsiteY11" fmla="*/ 461665 h 923330"/>
                <a:gd name="connsiteX12" fmla="*/ 0 w 1830950"/>
                <a:gd name="connsiteY12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0950" h="923330" fill="none" extrusionOk="0">
                  <a:moveTo>
                    <a:pt x="0" y="0"/>
                  </a:moveTo>
                  <a:cubicBezTo>
                    <a:pt x="86714" y="-27166"/>
                    <a:pt x="277414" y="7952"/>
                    <a:pt x="421119" y="0"/>
                  </a:cubicBezTo>
                  <a:cubicBezTo>
                    <a:pt x="564824" y="-7952"/>
                    <a:pt x="624747" y="12063"/>
                    <a:pt x="823928" y="0"/>
                  </a:cubicBezTo>
                  <a:cubicBezTo>
                    <a:pt x="1023109" y="-12063"/>
                    <a:pt x="1106654" y="40488"/>
                    <a:pt x="1226737" y="0"/>
                  </a:cubicBezTo>
                  <a:cubicBezTo>
                    <a:pt x="1346820" y="-40488"/>
                    <a:pt x="1538772" y="60066"/>
                    <a:pt x="1830950" y="0"/>
                  </a:cubicBezTo>
                  <a:cubicBezTo>
                    <a:pt x="1862801" y="107621"/>
                    <a:pt x="1812616" y="341158"/>
                    <a:pt x="1830950" y="452432"/>
                  </a:cubicBezTo>
                  <a:cubicBezTo>
                    <a:pt x="1849284" y="563706"/>
                    <a:pt x="1824737" y="801833"/>
                    <a:pt x="1830950" y="923330"/>
                  </a:cubicBezTo>
                  <a:cubicBezTo>
                    <a:pt x="1631538" y="927874"/>
                    <a:pt x="1594842" y="882986"/>
                    <a:pt x="1391522" y="923330"/>
                  </a:cubicBezTo>
                  <a:cubicBezTo>
                    <a:pt x="1188202" y="963674"/>
                    <a:pt x="1064197" y="904229"/>
                    <a:pt x="970404" y="923330"/>
                  </a:cubicBezTo>
                  <a:cubicBezTo>
                    <a:pt x="876611" y="942431"/>
                    <a:pt x="652339" y="886118"/>
                    <a:pt x="512666" y="923330"/>
                  </a:cubicBezTo>
                  <a:cubicBezTo>
                    <a:pt x="372993" y="960542"/>
                    <a:pt x="162181" y="880694"/>
                    <a:pt x="0" y="923330"/>
                  </a:cubicBezTo>
                  <a:cubicBezTo>
                    <a:pt x="-26563" y="813436"/>
                    <a:pt x="22207" y="580270"/>
                    <a:pt x="0" y="461665"/>
                  </a:cubicBezTo>
                  <a:cubicBezTo>
                    <a:pt x="-22207" y="343061"/>
                    <a:pt x="53538" y="128054"/>
                    <a:pt x="0" y="0"/>
                  </a:cubicBezTo>
                  <a:close/>
                </a:path>
                <a:path w="1830950" h="923330" stroke="0" extrusionOk="0">
                  <a:moveTo>
                    <a:pt x="0" y="0"/>
                  </a:moveTo>
                  <a:cubicBezTo>
                    <a:pt x="163284" y="-35284"/>
                    <a:pt x="267393" y="16054"/>
                    <a:pt x="494357" y="0"/>
                  </a:cubicBezTo>
                  <a:cubicBezTo>
                    <a:pt x="721321" y="-16054"/>
                    <a:pt x="882680" y="416"/>
                    <a:pt x="988713" y="0"/>
                  </a:cubicBezTo>
                  <a:cubicBezTo>
                    <a:pt x="1094746" y="-416"/>
                    <a:pt x="1272318" y="37134"/>
                    <a:pt x="1428141" y="0"/>
                  </a:cubicBezTo>
                  <a:cubicBezTo>
                    <a:pt x="1583964" y="-37134"/>
                    <a:pt x="1638132" y="5451"/>
                    <a:pt x="1830950" y="0"/>
                  </a:cubicBezTo>
                  <a:cubicBezTo>
                    <a:pt x="1846680" y="204162"/>
                    <a:pt x="1788506" y="283005"/>
                    <a:pt x="1830950" y="452432"/>
                  </a:cubicBezTo>
                  <a:cubicBezTo>
                    <a:pt x="1873394" y="621859"/>
                    <a:pt x="1817351" y="815192"/>
                    <a:pt x="1830950" y="923330"/>
                  </a:cubicBezTo>
                  <a:cubicBezTo>
                    <a:pt x="1606260" y="952045"/>
                    <a:pt x="1546217" y="899398"/>
                    <a:pt x="1373213" y="923330"/>
                  </a:cubicBezTo>
                  <a:cubicBezTo>
                    <a:pt x="1200209" y="947262"/>
                    <a:pt x="1010832" y="902511"/>
                    <a:pt x="897166" y="923330"/>
                  </a:cubicBezTo>
                  <a:cubicBezTo>
                    <a:pt x="783500" y="944149"/>
                    <a:pt x="621319" y="894502"/>
                    <a:pt x="494357" y="923330"/>
                  </a:cubicBezTo>
                  <a:cubicBezTo>
                    <a:pt x="367395" y="952158"/>
                    <a:pt x="171553" y="883161"/>
                    <a:pt x="0" y="923330"/>
                  </a:cubicBezTo>
                  <a:cubicBezTo>
                    <a:pt x="-21858" y="799023"/>
                    <a:pt x="38966" y="552174"/>
                    <a:pt x="0" y="443198"/>
                  </a:cubicBezTo>
                  <a:cubicBezTo>
                    <a:pt x="-38966" y="334222"/>
                    <a:pt x="52294" y="13265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PYTHON IS FUN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python is fun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Python Is Fun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9C058F-19F8-448B-9F23-B0B840AE776A}"/>
              </a:ext>
            </a:extLst>
          </p:cNvPr>
          <p:cNvSpPr txBox="1"/>
          <p:nvPr/>
        </p:nvSpPr>
        <p:spPr>
          <a:xfrm>
            <a:off x="147587" y="395224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Replace Characters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81922-BBF3-4B55-B34F-07FE6CB8E822}"/>
              </a:ext>
            </a:extLst>
          </p:cNvPr>
          <p:cNvSpPr txBox="1"/>
          <p:nvPr/>
        </p:nvSpPr>
        <p:spPr>
          <a:xfrm>
            <a:off x="6807200" y="196198"/>
            <a:ext cx="38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…but it creates a new STRING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0A77A39-6311-4A0C-B2C4-ABE5C63B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8C881D-183A-4969-8A0C-EEFA620C1A83}"/>
              </a:ext>
            </a:extLst>
          </p:cNvPr>
          <p:cNvGrpSpPr/>
          <p:nvPr/>
        </p:nvGrpSpPr>
        <p:grpSpPr>
          <a:xfrm>
            <a:off x="360947" y="4298105"/>
            <a:ext cx="10371006" cy="2194393"/>
            <a:chOff x="360947" y="4298105"/>
            <a:chExt cx="10371006" cy="21943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2B9D3F4-6464-4D8C-84FE-3AAA546AA04E}"/>
                </a:ext>
              </a:extLst>
            </p:cNvPr>
            <p:cNvGrpSpPr/>
            <p:nvPr/>
          </p:nvGrpSpPr>
          <p:grpSpPr>
            <a:xfrm>
              <a:off x="360947" y="4298105"/>
              <a:ext cx="10371006" cy="707886"/>
              <a:chOff x="360947" y="3241465"/>
              <a:chExt cx="10371006" cy="7078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F4C4B5-17E2-4FFA-BA80-FB31EA9D7BFD}"/>
                  </a:ext>
                </a:extLst>
              </p:cNvPr>
              <p:cNvSpPr/>
              <p:nvPr/>
            </p:nvSpPr>
            <p:spPr>
              <a:xfrm>
                <a:off x="360947" y="3241465"/>
                <a:ext cx="2971533" cy="707886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err="1"/>
                  <a:t>any_str.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replace</a:t>
                </a:r>
                <a:r>
                  <a:rPr lang="en-US" sz="2000" dirty="0"/>
                  <a:t>('n', 'll')</a:t>
                </a:r>
              </a:p>
              <a:p>
                <a:r>
                  <a:rPr lang="en-US" sz="2000" dirty="0" err="1"/>
                  <a:t>any_str.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replace</a:t>
                </a:r>
                <a:r>
                  <a:rPr lang="en-US" sz="2000" dirty="0"/>
                  <a:t>(' ', '')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46244F-06AB-4D77-B84A-BC12145B4FB7}"/>
                  </a:ext>
                </a:extLst>
              </p:cNvPr>
              <p:cNvSpPr/>
              <p:nvPr/>
            </p:nvSpPr>
            <p:spPr>
              <a:xfrm>
                <a:off x="3665549" y="3272243"/>
                <a:ext cx="1071127" cy="646331"/>
              </a:xfrm>
              <a:custGeom>
                <a:avLst/>
                <a:gdLst>
                  <a:gd name="connsiteX0" fmla="*/ 0 w 1071127"/>
                  <a:gd name="connsiteY0" fmla="*/ 0 h 646331"/>
                  <a:gd name="connsiteX1" fmla="*/ 535564 w 1071127"/>
                  <a:gd name="connsiteY1" fmla="*/ 0 h 646331"/>
                  <a:gd name="connsiteX2" fmla="*/ 1071127 w 1071127"/>
                  <a:gd name="connsiteY2" fmla="*/ 0 h 646331"/>
                  <a:gd name="connsiteX3" fmla="*/ 1071127 w 1071127"/>
                  <a:gd name="connsiteY3" fmla="*/ 303776 h 646331"/>
                  <a:gd name="connsiteX4" fmla="*/ 1071127 w 1071127"/>
                  <a:gd name="connsiteY4" fmla="*/ 646331 h 646331"/>
                  <a:gd name="connsiteX5" fmla="*/ 567697 w 1071127"/>
                  <a:gd name="connsiteY5" fmla="*/ 646331 h 646331"/>
                  <a:gd name="connsiteX6" fmla="*/ 0 w 1071127"/>
                  <a:gd name="connsiteY6" fmla="*/ 646331 h 646331"/>
                  <a:gd name="connsiteX7" fmla="*/ 0 w 1071127"/>
                  <a:gd name="connsiteY7" fmla="*/ 336092 h 646331"/>
                  <a:gd name="connsiteX8" fmla="*/ 0 w 1071127"/>
                  <a:gd name="connsiteY8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1127" h="646331" fill="none" extrusionOk="0">
                    <a:moveTo>
                      <a:pt x="0" y="0"/>
                    </a:moveTo>
                    <a:cubicBezTo>
                      <a:pt x="191584" y="-26879"/>
                      <a:pt x="350252" y="2892"/>
                      <a:pt x="535564" y="0"/>
                    </a:cubicBezTo>
                    <a:cubicBezTo>
                      <a:pt x="720876" y="-2892"/>
                      <a:pt x="860113" y="4738"/>
                      <a:pt x="1071127" y="0"/>
                    </a:cubicBezTo>
                    <a:cubicBezTo>
                      <a:pt x="1102305" y="143993"/>
                      <a:pt x="1067278" y="182098"/>
                      <a:pt x="1071127" y="303776"/>
                    </a:cubicBezTo>
                    <a:cubicBezTo>
                      <a:pt x="1074976" y="425454"/>
                      <a:pt x="1070730" y="555030"/>
                      <a:pt x="1071127" y="646331"/>
                    </a:cubicBezTo>
                    <a:cubicBezTo>
                      <a:pt x="879769" y="649068"/>
                      <a:pt x="760500" y="623760"/>
                      <a:pt x="567697" y="646331"/>
                    </a:cubicBezTo>
                    <a:cubicBezTo>
                      <a:pt x="374894" y="668902"/>
                      <a:pt x="281452" y="589123"/>
                      <a:pt x="0" y="646331"/>
                    </a:cubicBezTo>
                    <a:cubicBezTo>
                      <a:pt x="-30979" y="522419"/>
                      <a:pt x="777" y="408254"/>
                      <a:pt x="0" y="336092"/>
                    </a:cubicBezTo>
                    <a:cubicBezTo>
                      <a:pt x="-777" y="263930"/>
                      <a:pt x="12377" y="113922"/>
                      <a:pt x="0" y="0"/>
                    </a:cubicBezTo>
                    <a:close/>
                  </a:path>
                  <a:path w="1071127" h="646331" stroke="0" extrusionOk="0">
                    <a:moveTo>
                      <a:pt x="0" y="0"/>
                    </a:moveTo>
                    <a:cubicBezTo>
                      <a:pt x="161007" y="-66277"/>
                      <a:pt x="311181" y="62103"/>
                      <a:pt x="556986" y="0"/>
                    </a:cubicBezTo>
                    <a:cubicBezTo>
                      <a:pt x="802791" y="-62103"/>
                      <a:pt x="901278" y="54693"/>
                      <a:pt x="1071127" y="0"/>
                    </a:cubicBezTo>
                    <a:cubicBezTo>
                      <a:pt x="1091249" y="121398"/>
                      <a:pt x="1049350" y="169741"/>
                      <a:pt x="1071127" y="316702"/>
                    </a:cubicBezTo>
                    <a:cubicBezTo>
                      <a:pt x="1092904" y="463663"/>
                      <a:pt x="1042740" y="526620"/>
                      <a:pt x="1071127" y="646331"/>
                    </a:cubicBezTo>
                    <a:cubicBezTo>
                      <a:pt x="934504" y="685510"/>
                      <a:pt x="720023" y="626188"/>
                      <a:pt x="535564" y="646331"/>
                    </a:cubicBezTo>
                    <a:cubicBezTo>
                      <a:pt x="351105" y="666474"/>
                      <a:pt x="110350" y="607046"/>
                      <a:pt x="0" y="646331"/>
                    </a:cubicBezTo>
                    <a:cubicBezTo>
                      <a:pt x="-6492" y="512931"/>
                      <a:pt x="12313" y="430264"/>
                      <a:pt x="0" y="336092"/>
                    </a:cubicBezTo>
                    <a:cubicBezTo>
                      <a:pt x="-12313" y="241920"/>
                      <a:pt x="17210" y="141315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pytholl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python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3A04A8-CAA0-4183-9DF8-87AD2B308449}"/>
                  </a:ext>
                </a:extLst>
              </p:cNvPr>
              <p:cNvSpPr/>
              <p:nvPr/>
            </p:nvSpPr>
            <p:spPr>
              <a:xfrm>
                <a:off x="6189244" y="3272243"/>
                <a:ext cx="1468672" cy="646331"/>
              </a:xfrm>
              <a:custGeom>
                <a:avLst/>
                <a:gdLst>
                  <a:gd name="connsiteX0" fmla="*/ 0 w 1468672"/>
                  <a:gd name="connsiteY0" fmla="*/ 0 h 646331"/>
                  <a:gd name="connsiteX1" fmla="*/ 518931 w 1468672"/>
                  <a:gd name="connsiteY1" fmla="*/ 0 h 646331"/>
                  <a:gd name="connsiteX2" fmla="*/ 993801 w 1468672"/>
                  <a:gd name="connsiteY2" fmla="*/ 0 h 646331"/>
                  <a:gd name="connsiteX3" fmla="*/ 1468672 w 1468672"/>
                  <a:gd name="connsiteY3" fmla="*/ 0 h 646331"/>
                  <a:gd name="connsiteX4" fmla="*/ 1468672 w 1468672"/>
                  <a:gd name="connsiteY4" fmla="*/ 303776 h 646331"/>
                  <a:gd name="connsiteX5" fmla="*/ 1468672 w 1468672"/>
                  <a:gd name="connsiteY5" fmla="*/ 646331 h 646331"/>
                  <a:gd name="connsiteX6" fmla="*/ 979115 w 1468672"/>
                  <a:gd name="connsiteY6" fmla="*/ 646331 h 646331"/>
                  <a:gd name="connsiteX7" fmla="*/ 489557 w 1468672"/>
                  <a:gd name="connsiteY7" fmla="*/ 646331 h 646331"/>
                  <a:gd name="connsiteX8" fmla="*/ 0 w 1468672"/>
                  <a:gd name="connsiteY8" fmla="*/ 646331 h 646331"/>
                  <a:gd name="connsiteX9" fmla="*/ 0 w 1468672"/>
                  <a:gd name="connsiteY9" fmla="*/ 329629 h 646331"/>
                  <a:gd name="connsiteX10" fmla="*/ 0 w 1468672"/>
                  <a:gd name="connsiteY10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8672" h="646331" fill="none" extrusionOk="0">
                    <a:moveTo>
                      <a:pt x="0" y="0"/>
                    </a:moveTo>
                    <a:cubicBezTo>
                      <a:pt x="203611" y="-8992"/>
                      <a:pt x="343200" y="36537"/>
                      <a:pt x="518931" y="0"/>
                    </a:cubicBezTo>
                    <a:cubicBezTo>
                      <a:pt x="694662" y="-36537"/>
                      <a:pt x="803121" y="11424"/>
                      <a:pt x="993801" y="0"/>
                    </a:cubicBezTo>
                    <a:cubicBezTo>
                      <a:pt x="1184481" y="-11424"/>
                      <a:pt x="1267711" y="55715"/>
                      <a:pt x="1468672" y="0"/>
                    </a:cubicBezTo>
                    <a:cubicBezTo>
                      <a:pt x="1497452" y="138007"/>
                      <a:pt x="1468238" y="207726"/>
                      <a:pt x="1468672" y="303776"/>
                    </a:cubicBezTo>
                    <a:cubicBezTo>
                      <a:pt x="1469106" y="399826"/>
                      <a:pt x="1456884" y="559471"/>
                      <a:pt x="1468672" y="646331"/>
                    </a:cubicBezTo>
                    <a:cubicBezTo>
                      <a:pt x="1226175" y="669675"/>
                      <a:pt x="1093672" y="606090"/>
                      <a:pt x="979115" y="646331"/>
                    </a:cubicBezTo>
                    <a:cubicBezTo>
                      <a:pt x="864558" y="686572"/>
                      <a:pt x="652943" y="634441"/>
                      <a:pt x="489557" y="646331"/>
                    </a:cubicBezTo>
                    <a:cubicBezTo>
                      <a:pt x="326171" y="658221"/>
                      <a:pt x="179017" y="613838"/>
                      <a:pt x="0" y="646331"/>
                    </a:cubicBezTo>
                    <a:cubicBezTo>
                      <a:pt x="-28821" y="524218"/>
                      <a:pt x="21704" y="455131"/>
                      <a:pt x="0" y="329629"/>
                    </a:cubicBezTo>
                    <a:cubicBezTo>
                      <a:pt x="-21704" y="204127"/>
                      <a:pt x="16928" y="138185"/>
                      <a:pt x="0" y="0"/>
                    </a:cubicBezTo>
                    <a:close/>
                  </a:path>
                  <a:path w="1468672" h="646331" stroke="0" extrusionOk="0">
                    <a:moveTo>
                      <a:pt x="0" y="0"/>
                    </a:moveTo>
                    <a:cubicBezTo>
                      <a:pt x="163321" y="-33396"/>
                      <a:pt x="280621" y="27738"/>
                      <a:pt x="518931" y="0"/>
                    </a:cubicBezTo>
                    <a:cubicBezTo>
                      <a:pt x="757241" y="-27738"/>
                      <a:pt x="918932" y="3439"/>
                      <a:pt x="1037862" y="0"/>
                    </a:cubicBezTo>
                    <a:cubicBezTo>
                      <a:pt x="1156792" y="-3439"/>
                      <a:pt x="1354582" y="2838"/>
                      <a:pt x="1468672" y="0"/>
                    </a:cubicBezTo>
                    <a:cubicBezTo>
                      <a:pt x="1498571" y="114985"/>
                      <a:pt x="1456530" y="249146"/>
                      <a:pt x="1468672" y="316702"/>
                    </a:cubicBezTo>
                    <a:cubicBezTo>
                      <a:pt x="1480814" y="384258"/>
                      <a:pt x="1455588" y="571449"/>
                      <a:pt x="1468672" y="646331"/>
                    </a:cubicBezTo>
                    <a:cubicBezTo>
                      <a:pt x="1289486" y="684150"/>
                      <a:pt x="1115189" y="596628"/>
                      <a:pt x="993801" y="646331"/>
                    </a:cubicBezTo>
                    <a:cubicBezTo>
                      <a:pt x="872413" y="696034"/>
                      <a:pt x="664466" y="641264"/>
                      <a:pt x="533617" y="646331"/>
                    </a:cubicBezTo>
                    <a:cubicBezTo>
                      <a:pt x="402768" y="651398"/>
                      <a:pt x="206657" y="629902"/>
                      <a:pt x="0" y="646331"/>
                    </a:cubicBezTo>
                    <a:cubicBezTo>
                      <a:pt x="-8405" y="570555"/>
                      <a:pt x="10522" y="432466"/>
                      <a:pt x="0" y="342555"/>
                    </a:cubicBezTo>
                    <a:cubicBezTo>
                      <a:pt x="-10522" y="252644"/>
                      <a:pt x="11723" y="147890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solidFill>
                      <a:srgbClr val="FF0000"/>
                    </a:solidFill>
                  </a:rPr>
                  <a:t>ƀ</a:t>
                </a:r>
                <a:r>
                  <a:rPr lang="en-US" dirty="0" err="1">
                    <a:latin typeface="Consolas" panose="020B0609020204030204" pitchFamily="49" charset="0"/>
                  </a:rPr>
                  <a:t>pytholl</a:t>
                </a:r>
                <a:r>
                  <a:rPr lang="en-US" sz="1400" dirty="0" err="1">
                    <a:solidFill>
                      <a:srgbClr val="FF0000"/>
                    </a:solidFill>
                  </a:rPr>
                  <a:t>ƀƀƀ</a:t>
                </a:r>
                <a:endParaRPr lang="en-US" sz="1400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python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C275770-F1CA-48EA-B713-6B6DDD0863BC}"/>
                  </a:ext>
                </a:extLst>
              </p:cNvPr>
              <p:cNvSpPr/>
              <p:nvPr/>
            </p:nvSpPr>
            <p:spPr>
              <a:xfrm>
                <a:off x="8647728" y="3272243"/>
                <a:ext cx="2084225" cy="646331"/>
              </a:xfrm>
              <a:custGeom>
                <a:avLst/>
                <a:gdLst>
                  <a:gd name="connsiteX0" fmla="*/ 0 w 2084225"/>
                  <a:gd name="connsiteY0" fmla="*/ 0 h 646331"/>
                  <a:gd name="connsiteX1" fmla="*/ 479372 w 2084225"/>
                  <a:gd name="connsiteY1" fmla="*/ 0 h 646331"/>
                  <a:gd name="connsiteX2" fmla="*/ 937901 w 2084225"/>
                  <a:gd name="connsiteY2" fmla="*/ 0 h 646331"/>
                  <a:gd name="connsiteX3" fmla="*/ 1396431 w 2084225"/>
                  <a:gd name="connsiteY3" fmla="*/ 0 h 646331"/>
                  <a:gd name="connsiteX4" fmla="*/ 2084225 w 2084225"/>
                  <a:gd name="connsiteY4" fmla="*/ 0 h 646331"/>
                  <a:gd name="connsiteX5" fmla="*/ 2084225 w 2084225"/>
                  <a:gd name="connsiteY5" fmla="*/ 316702 h 646331"/>
                  <a:gd name="connsiteX6" fmla="*/ 2084225 w 2084225"/>
                  <a:gd name="connsiteY6" fmla="*/ 646331 h 646331"/>
                  <a:gd name="connsiteX7" fmla="*/ 1584011 w 2084225"/>
                  <a:gd name="connsiteY7" fmla="*/ 646331 h 646331"/>
                  <a:gd name="connsiteX8" fmla="*/ 1104639 w 2084225"/>
                  <a:gd name="connsiteY8" fmla="*/ 646331 h 646331"/>
                  <a:gd name="connsiteX9" fmla="*/ 583583 w 2084225"/>
                  <a:gd name="connsiteY9" fmla="*/ 646331 h 646331"/>
                  <a:gd name="connsiteX10" fmla="*/ 0 w 2084225"/>
                  <a:gd name="connsiteY10" fmla="*/ 646331 h 646331"/>
                  <a:gd name="connsiteX11" fmla="*/ 0 w 2084225"/>
                  <a:gd name="connsiteY11" fmla="*/ 323166 h 646331"/>
                  <a:gd name="connsiteX12" fmla="*/ 0 w 2084225"/>
                  <a:gd name="connsiteY12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4225" h="646331" fill="none" extrusionOk="0">
                    <a:moveTo>
                      <a:pt x="0" y="0"/>
                    </a:moveTo>
                    <a:cubicBezTo>
                      <a:pt x="228151" y="-22394"/>
                      <a:pt x="264723" y="19113"/>
                      <a:pt x="479372" y="0"/>
                    </a:cubicBezTo>
                    <a:cubicBezTo>
                      <a:pt x="694021" y="-19113"/>
                      <a:pt x="748703" y="29833"/>
                      <a:pt x="937901" y="0"/>
                    </a:cubicBezTo>
                    <a:cubicBezTo>
                      <a:pt x="1127099" y="-29833"/>
                      <a:pt x="1232429" y="4692"/>
                      <a:pt x="1396431" y="0"/>
                    </a:cubicBezTo>
                    <a:cubicBezTo>
                      <a:pt x="1560433" y="-4692"/>
                      <a:pt x="1938012" y="33460"/>
                      <a:pt x="2084225" y="0"/>
                    </a:cubicBezTo>
                    <a:cubicBezTo>
                      <a:pt x="2094121" y="91615"/>
                      <a:pt x="2083880" y="216760"/>
                      <a:pt x="2084225" y="316702"/>
                    </a:cubicBezTo>
                    <a:cubicBezTo>
                      <a:pt x="2084570" y="416644"/>
                      <a:pt x="2079837" y="535918"/>
                      <a:pt x="2084225" y="646331"/>
                    </a:cubicBezTo>
                    <a:cubicBezTo>
                      <a:pt x="1858945" y="681264"/>
                      <a:pt x="1826366" y="631988"/>
                      <a:pt x="1584011" y="646331"/>
                    </a:cubicBezTo>
                    <a:cubicBezTo>
                      <a:pt x="1341656" y="660674"/>
                      <a:pt x="1224225" y="589180"/>
                      <a:pt x="1104639" y="646331"/>
                    </a:cubicBezTo>
                    <a:cubicBezTo>
                      <a:pt x="985053" y="703482"/>
                      <a:pt x="815736" y="606560"/>
                      <a:pt x="583583" y="646331"/>
                    </a:cubicBezTo>
                    <a:cubicBezTo>
                      <a:pt x="351430" y="686102"/>
                      <a:pt x="237858" y="599251"/>
                      <a:pt x="0" y="646331"/>
                    </a:cubicBezTo>
                    <a:cubicBezTo>
                      <a:pt x="-11166" y="578411"/>
                      <a:pt x="16430" y="400993"/>
                      <a:pt x="0" y="323166"/>
                    </a:cubicBezTo>
                    <a:cubicBezTo>
                      <a:pt x="-16430" y="245340"/>
                      <a:pt x="13803" y="112369"/>
                      <a:pt x="0" y="0"/>
                    </a:cubicBezTo>
                    <a:close/>
                  </a:path>
                  <a:path w="2084225" h="646331" stroke="0" extrusionOk="0">
                    <a:moveTo>
                      <a:pt x="0" y="0"/>
                    </a:moveTo>
                    <a:cubicBezTo>
                      <a:pt x="168750" y="-36762"/>
                      <a:pt x="404247" y="3254"/>
                      <a:pt x="562741" y="0"/>
                    </a:cubicBezTo>
                    <a:cubicBezTo>
                      <a:pt x="721235" y="-3254"/>
                      <a:pt x="948745" y="5680"/>
                      <a:pt x="1125482" y="0"/>
                    </a:cubicBezTo>
                    <a:cubicBezTo>
                      <a:pt x="1302219" y="-5680"/>
                      <a:pt x="1436938" y="37863"/>
                      <a:pt x="1625696" y="0"/>
                    </a:cubicBezTo>
                    <a:cubicBezTo>
                      <a:pt x="1814454" y="-37863"/>
                      <a:pt x="1869841" y="14766"/>
                      <a:pt x="2084225" y="0"/>
                    </a:cubicBezTo>
                    <a:cubicBezTo>
                      <a:pt x="2091271" y="116409"/>
                      <a:pt x="2083567" y="182594"/>
                      <a:pt x="2084225" y="316702"/>
                    </a:cubicBezTo>
                    <a:cubicBezTo>
                      <a:pt x="2084883" y="450810"/>
                      <a:pt x="2058574" y="497653"/>
                      <a:pt x="2084225" y="646331"/>
                    </a:cubicBezTo>
                    <a:cubicBezTo>
                      <a:pt x="1834632" y="669312"/>
                      <a:pt x="1805947" y="631538"/>
                      <a:pt x="1563169" y="646331"/>
                    </a:cubicBezTo>
                    <a:cubicBezTo>
                      <a:pt x="1320391" y="661124"/>
                      <a:pt x="1152982" y="623660"/>
                      <a:pt x="1021270" y="646331"/>
                    </a:cubicBezTo>
                    <a:cubicBezTo>
                      <a:pt x="889558" y="669002"/>
                      <a:pt x="790789" y="602497"/>
                      <a:pt x="562741" y="646331"/>
                    </a:cubicBezTo>
                    <a:cubicBezTo>
                      <a:pt x="334693" y="690165"/>
                      <a:pt x="249659" y="587117"/>
                      <a:pt x="0" y="646331"/>
                    </a:cubicBezTo>
                    <a:cubicBezTo>
                      <a:pt x="-11467" y="543187"/>
                      <a:pt x="12059" y="408365"/>
                      <a:pt x="0" y="310239"/>
                    </a:cubicBezTo>
                    <a:cubicBezTo>
                      <a:pt x="-12059" y="212113"/>
                      <a:pt x="35405" y="11982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Pytholl</a:t>
                </a:r>
                <a:r>
                  <a:rPr lang="en-US" dirty="0">
                    <a:latin typeface="Consolas" panose="020B0609020204030204" pitchFamily="49" charset="0"/>
                  </a:rPr>
                  <a:t> is full</a:t>
                </a:r>
              </a:p>
              <a:p>
                <a:r>
                  <a:rPr lang="en-US" dirty="0" err="1">
                    <a:latin typeface="Consolas" panose="020B0609020204030204" pitchFamily="49" charset="0"/>
                  </a:rPr>
                  <a:t>Pythonisfun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0947CD-4696-4875-9F16-B794F57814D9}"/>
                </a:ext>
              </a:extLst>
            </p:cNvPr>
            <p:cNvSpPr txBox="1"/>
            <p:nvPr/>
          </p:nvSpPr>
          <p:spPr>
            <a:xfrm>
              <a:off x="492848" y="4950460"/>
              <a:ext cx="2414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Can include &gt;=1 characters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D8264F-2128-45E8-B40E-7B90C119CA2A}"/>
                </a:ext>
              </a:extLst>
            </p:cNvPr>
            <p:cNvGrpSpPr/>
            <p:nvPr/>
          </p:nvGrpSpPr>
          <p:grpSpPr>
            <a:xfrm>
              <a:off x="2651760" y="4917440"/>
              <a:ext cx="3820159" cy="1575058"/>
              <a:chOff x="2651760" y="4917440"/>
              <a:chExt cx="3820159" cy="157505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D28CA5-CCDA-4C73-950F-6104178BA3F7}"/>
                  </a:ext>
                </a:extLst>
              </p:cNvPr>
              <p:cNvSpPr txBox="1"/>
              <p:nvPr/>
            </p:nvSpPr>
            <p:spPr>
              <a:xfrm>
                <a:off x="2804160" y="5415280"/>
                <a:ext cx="366775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This is the best way to remove all spaces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because the strip() functions on the next slide only look for spaces on the left &amp; right only.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97124DC-A536-45C7-BD4B-0F23FFC6FB1C}"/>
                  </a:ext>
                </a:extLst>
              </p:cNvPr>
              <p:cNvCxnSpPr/>
              <p:nvPr/>
            </p:nvCxnSpPr>
            <p:spPr>
              <a:xfrm flipH="1" flipV="1">
                <a:off x="2651760" y="4917440"/>
                <a:ext cx="518160" cy="4064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80B1DEF-1745-4157-9BEC-D4F7160A214C}"/>
              </a:ext>
            </a:extLst>
          </p:cNvPr>
          <p:cNvSpPr txBox="1"/>
          <p:nvPr/>
        </p:nvSpPr>
        <p:spPr>
          <a:xfrm>
            <a:off x="3694125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26E07-89B3-41DE-A838-9F5B968DBA67}"/>
              </a:ext>
            </a:extLst>
          </p:cNvPr>
          <p:cNvSpPr txBox="1"/>
          <p:nvPr/>
        </p:nvSpPr>
        <p:spPr>
          <a:xfrm>
            <a:off x="6432072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EE1CE-7DB7-4865-B3AC-AA7889D9722C}"/>
              </a:ext>
            </a:extLst>
          </p:cNvPr>
          <p:cNvSpPr txBox="1"/>
          <p:nvPr/>
        </p:nvSpPr>
        <p:spPr>
          <a:xfrm>
            <a:off x="9148997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67136F-FCC1-4C5F-BC12-B2860052D735}"/>
              </a:ext>
            </a:extLst>
          </p:cNvPr>
          <p:cNvCxnSpPr>
            <a:cxnSpLocks/>
          </p:cNvCxnSpPr>
          <p:nvPr/>
        </p:nvCxnSpPr>
        <p:spPr>
          <a:xfrm>
            <a:off x="52550" y="3636580"/>
            <a:ext cx="12055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CCA2D5-0825-4777-AFEF-47C1C536F769}"/>
              </a:ext>
            </a:extLst>
          </p:cNvPr>
          <p:cNvSpPr txBox="1"/>
          <p:nvPr/>
        </p:nvSpPr>
        <p:spPr>
          <a:xfrm>
            <a:off x="5675585" y="1555531"/>
            <a:ext cx="245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ƀ </a:t>
            </a:r>
            <a:r>
              <a:rPr lang="en-US" sz="1600" dirty="0"/>
              <a:t>represents a blank space</a:t>
            </a:r>
          </a:p>
        </p:txBody>
      </p:sp>
    </p:spTree>
    <p:extLst>
      <p:ext uri="{BB962C8B-B14F-4D97-AF65-F5344CB8AC3E}">
        <p14:creationId xmlns:p14="http://schemas.microsoft.com/office/powerpoint/2010/main" val="10924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4563-BB27-42F5-85BA-4E9082DE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MODIFICATION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28972-3F4F-40E8-B0A9-D0179979AD98}"/>
              </a:ext>
            </a:extLst>
          </p:cNvPr>
          <p:cNvSpPr/>
          <p:nvPr/>
        </p:nvSpPr>
        <p:spPr>
          <a:xfrm>
            <a:off x="3236227" y="1159317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'python'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AD900-D00A-46B4-B04A-67B8A811CF7D}"/>
              </a:ext>
            </a:extLst>
          </p:cNvPr>
          <p:cNvSpPr/>
          <p:nvPr/>
        </p:nvSpPr>
        <p:spPr>
          <a:xfrm>
            <a:off x="5965909" y="1159317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</a:t>
            </a:r>
            <a:r>
              <a:rPr lang="en-US" sz="1600" dirty="0">
                <a:solidFill>
                  <a:srgbClr val="FF0000"/>
                </a:solidFill>
              </a:rPr>
              <a:t>ƀ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en-US" sz="1600" dirty="0">
                <a:solidFill>
                  <a:srgbClr val="FF0000"/>
                </a:solidFill>
              </a:rPr>
              <a:t>ƀƀƀ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DFE3FC-DA33-4AAF-8CBC-5068B87F444C}"/>
              </a:ext>
            </a:extLst>
          </p:cNvPr>
          <p:cNvSpPr/>
          <p:nvPr/>
        </p:nvSpPr>
        <p:spPr>
          <a:xfrm>
            <a:off x="8661637" y="1159317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'Python is fun'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9C058F-19F8-448B-9F23-B0B840AE776A}"/>
              </a:ext>
            </a:extLst>
          </p:cNvPr>
          <p:cNvSpPr txBox="1"/>
          <p:nvPr/>
        </p:nvSpPr>
        <p:spPr>
          <a:xfrm>
            <a:off x="147587" y="1767840"/>
            <a:ext cx="250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Remove from beg &amp; end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B9D3F4-6464-4D8C-84FE-3AAA546AA04E}"/>
              </a:ext>
            </a:extLst>
          </p:cNvPr>
          <p:cNvGrpSpPr/>
          <p:nvPr/>
        </p:nvGrpSpPr>
        <p:grpSpPr>
          <a:xfrm>
            <a:off x="360947" y="2113705"/>
            <a:ext cx="10117731" cy="707886"/>
            <a:chOff x="360947" y="3241465"/>
            <a:chExt cx="10117731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F4C4B5-17E2-4FFA-BA80-FB31EA9D7BFD}"/>
                </a:ext>
              </a:extLst>
            </p:cNvPr>
            <p:cNvSpPr/>
            <p:nvPr/>
          </p:nvSpPr>
          <p:spPr>
            <a:xfrm>
              <a:off x="360947" y="3241465"/>
              <a:ext cx="2443213" cy="70788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highlight>
                    <a:srgbClr val="EFE5F7"/>
                  </a:highlight>
                </a:rPr>
                <a:t>any_str</a:t>
              </a:r>
              <a:r>
                <a:rPr lang="en-US" sz="2000" dirty="0"/>
                <a:t>.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strip</a:t>
              </a:r>
              <a:r>
                <a:rPr lang="en-US" sz="2000" dirty="0"/>
                <a:t>()</a:t>
              </a:r>
            </a:p>
            <a:p>
              <a:r>
                <a:rPr lang="en-US" sz="2000" dirty="0"/>
                <a:t>any_str.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strip</a:t>
              </a:r>
              <a:r>
                <a:rPr lang="en-US" sz="2000" dirty="0"/>
                <a:t>('n')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46244F-06AB-4D77-B84A-BC12145B4FB7}"/>
                </a:ext>
              </a:extLst>
            </p:cNvPr>
            <p:cNvSpPr/>
            <p:nvPr/>
          </p:nvSpPr>
          <p:spPr>
            <a:xfrm>
              <a:off x="3665549" y="3272243"/>
              <a:ext cx="944489" cy="646331"/>
            </a:xfrm>
            <a:custGeom>
              <a:avLst/>
              <a:gdLst>
                <a:gd name="connsiteX0" fmla="*/ 0 w 944489"/>
                <a:gd name="connsiteY0" fmla="*/ 0 h 646331"/>
                <a:gd name="connsiteX1" fmla="*/ 472245 w 944489"/>
                <a:gd name="connsiteY1" fmla="*/ 0 h 646331"/>
                <a:gd name="connsiteX2" fmla="*/ 944489 w 944489"/>
                <a:gd name="connsiteY2" fmla="*/ 0 h 646331"/>
                <a:gd name="connsiteX3" fmla="*/ 944489 w 944489"/>
                <a:gd name="connsiteY3" fmla="*/ 303776 h 646331"/>
                <a:gd name="connsiteX4" fmla="*/ 944489 w 944489"/>
                <a:gd name="connsiteY4" fmla="*/ 646331 h 646331"/>
                <a:gd name="connsiteX5" fmla="*/ 500579 w 944489"/>
                <a:gd name="connsiteY5" fmla="*/ 646331 h 646331"/>
                <a:gd name="connsiteX6" fmla="*/ 0 w 944489"/>
                <a:gd name="connsiteY6" fmla="*/ 646331 h 646331"/>
                <a:gd name="connsiteX7" fmla="*/ 0 w 944489"/>
                <a:gd name="connsiteY7" fmla="*/ 336092 h 646331"/>
                <a:gd name="connsiteX8" fmla="*/ 0 w 944489"/>
                <a:gd name="connsiteY8" fmla="*/ 0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489" h="646331" fill="none" extrusionOk="0">
                  <a:moveTo>
                    <a:pt x="0" y="0"/>
                  </a:moveTo>
                  <a:cubicBezTo>
                    <a:pt x="104111" y="-8245"/>
                    <a:pt x="285614" y="41931"/>
                    <a:pt x="472245" y="0"/>
                  </a:cubicBezTo>
                  <a:cubicBezTo>
                    <a:pt x="658876" y="-41931"/>
                    <a:pt x="719591" y="6342"/>
                    <a:pt x="944489" y="0"/>
                  </a:cubicBezTo>
                  <a:cubicBezTo>
                    <a:pt x="975667" y="143993"/>
                    <a:pt x="940640" y="182098"/>
                    <a:pt x="944489" y="303776"/>
                  </a:cubicBezTo>
                  <a:cubicBezTo>
                    <a:pt x="948338" y="425454"/>
                    <a:pt x="944092" y="555030"/>
                    <a:pt x="944489" y="646331"/>
                  </a:cubicBezTo>
                  <a:cubicBezTo>
                    <a:pt x="771787" y="684543"/>
                    <a:pt x="719808" y="644413"/>
                    <a:pt x="500579" y="646331"/>
                  </a:cubicBezTo>
                  <a:cubicBezTo>
                    <a:pt x="281350" y="648249"/>
                    <a:pt x="104860" y="645089"/>
                    <a:pt x="0" y="646331"/>
                  </a:cubicBezTo>
                  <a:cubicBezTo>
                    <a:pt x="-30979" y="522419"/>
                    <a:pt x="777" y="408254"/>
                    <a:pt x="0" y="336092"/>
                  </a:cubicBezTo>
                  <a:cubicBezTo>
                    <a:pt x="-777" y="263930"/>
                    <a:pt x="12377" y="113922"/>
                    <a:pt x="0" y="0"/>
                  </a:cubicBezTo>
                  <a:close/>
                </a:path>
                <a:path w="944489" h="646331" stroke="0" extrusionOk="0">
                  <a:moveTo>
                    <a:pt x="0" y="0"/>
                  </a:moveTo>
                  <a:cubicBezTo>
                    <a:pt x="118652" y="-25777"/>
                    <a:pt x="342382" y="52755"/>
                    <a:pt x="491134" y="0"/>
                  </a:cubicBezTo>
                  <a:cubicBezTo>
                    <a:pt x="639886" y="-52755"/>
                    <a:pt x="721199" y="39947"/>
                    <a:pt x="944489" y="0"/>
                  </a:cubicBezTo>
                  <a:cubicBezTo>
                    <a:pt x="964611" y="121398"/>
                    <a:pt x="922712" y="169741"/>
                    <a:pt x="944489" y="316702"/>
                  </a:cubicBezTo>
                  <a:cubicBezTo>
                    <a:pt x="966266" y="463663"/>
                    <a:pt x="916102" y="526620"/>
                    <a:pt x="944489" y="646331"/>
                  </a:cubicBezTo>
                  <a:cubicBezTo>
                    <a:pt x="776050" y="698323"/>
                    <a:pt x="645617" y="634308"/>
                    <a:pt x="472245" y="646331"/>
                  </a:cubicBezTo>
                  <a:cubicBezTo>
                    <a:pt x="298873" y="658354"/>
                    <a:pt x="113816" y="642112"/>
                    <a:pt x="0" y="646331"/>
                  </a:cubicBezTo>
                  <a:cubicBezTo>
                    <a:pt x="-6492" y="512931"/>
                    <a:pt x="12313" y="430264"/>
                    <a:pt x="0" y="336092"/>
                  </a:cubicBezTo>
                  <a:cubicBezTo>
                    <a:pt x="-12313" y="241920"/>
                    <a:pt x="17210" y="141315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python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pytho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3A04A8-CAA0-4183-9DF8-87AD2B308449}"/>
                </a:ext>
              </a:extLst>
            </p:cNvPr>
            <p:cNvSpPr/>
            <p:nvPr/>
          </p:nvSpPr>
          <p:spPr>
            <a:xfrm>
              <a:off x="6189244" y="3272243"/>
              <a:ext cx="1356462" cy="646331"/>
            </a:xfrm>
            <a:custGeom>
              <a:avLst/>
              <a:gdLst>
                <a:gd name="connsiteX0" fmla="*/ 0 w 1356462"/>
                <a:gd name="connsiteY0" fmla="*/ 0 h 646331"/>
                <a:gd name="connsiteX1" fmla="*/ 479283 w 1356462"/>
                <a:gd name="connsiteY1" fmla="*/ 0 h 646331"/>
                <a:gd name="connsiteX2" fmla="*/ 917873 w 1356462"/>
                <a:gd name="connsiteY2" fmla="*/ 0 h 646331"/>
                <a:gd name="connsiteX3" fmla="*/ 1356462 w 1356462"/>
                <a:gd name="connsiteY3" fmla="*/ 0 h 646331"/>
                <a:gd name="connsiteX4" fmla="*/ 1356462 w 1356462"/>
                <a:gd name="connsiteY4" fmla="*/ 303776 h 646331"/>
                <a:gd name="connsiteX5" fmla="*/ 1356462 w 1356462"/>
                <a:gd name="connsiteY5" fmla="*/ 646331 h 646331"/>
                <a:gd name="connsiteX6" fmla="*/ 904308 w 1356462"/>
                <a:gd name="connsiteY6" fmla="*/ 646331 h 646331"/>
                <a:gd name="connsiteX7" fmla="*/ 452154 w 1356462"/>
                <a:gd name="connsiteY7" fmla="*/ 646331 h 646331"/>
                <a:gd name="connsiteX8" fmla="*/ 0 w 1356462"/>
                <a:gd name="connsiteY8" fmla="*/ 646331 h 646331"/>
                <a:gd name="connsiteX9" fmla="*/ 0 w 1356462"/>
                <a:gd name="connsiteY9" fmla="*/ 329629 h 646331"/>
                <a:gd name="connsiteX10" fmla="*/ 0 w 1356462"/>
                <a:gd name="connsiteY10" fmla="*/ 0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6462" h="646331" fill="none" extrusionOk="0">
                  <a:moveTo>
                    <a:pt x="0" y="0"/>
                  </a:moveTo>
                  <a:cubicBezTo>
                    <a:pt x="151998" y="-12313"/>
                    <a:pt x="248869" y="7008"/>
                    <a:pt x="479283" y="0"/>
                  </a:cubicBezTo>
                  <a:cubicBezTo>
                    <a:pt x="709697" y="-7008"/>
                    <a:pt x="752637" y="10066"/>
                    <a:pt x="917873" y="0"/>
                  </a:cubicBezTo>
                  <a:cubicBezTo>
                    <a:pt x="1083109" y="-10066"/>
                    <a:pt x="1222813" y="40724"/>
                    <a:pt x="1356462" y="0"/>
                  </a:cubicBezTo>
                  <a:cubicBezTo>
                    <a:pt x="1385242" y="138007"/>
                    <a:pt x="1356028" y="207726"/>
                    <a:pt x="1356462" y="303776"/>
                  </a:cubicBezTo>
                  <a:cubicBezTo>
                    <a:pt x="1356896" y="399826"/>
                    <a:pt x="1344674" y="559471"/>
                    <a:pt x="1356462" y="646331"/>
                  </a:cubicBezTo>
                  <a:cubicBezTo>
                    <a:pt x="1166680" y="698739"/>
                    <a:pt x="1129220" y="609635"/>
                    <a:pt x="904308" y="646331"/>
                  </a:cubicBezTo>
                  <a:cubicBezTo>
                    <a:pt x="679396" y="683027"/>
                    <a:pt x="603994" y="607935"/>
                    <a:pt x="452154" y="646331"/>
                  </a:cubicBezTo>
                  <a:cubicBezTo>
                    <a:pt x="300314" y="684727"/>
                    <a:pt x="133679" y="597509"/>
                    <a:pt x="0" y="646331"/>
                  </a:cubicBezTo>
                  <a:cubicBezTo>
                    <a:pt x="-28821" y="524218"/>
                    <a:pt x="21704" y="455131"/>
                    <a:pt x="0" y="329629"/>
                  </a:cubicBezTo>
                  <a:cubicBezTo>
                    <a:pt x="-21704" y="204127"/>
                    <a:pt x="16928" y="138185"/>
                    <a:pt x="0" y="0"/>
                  </a:cubicBezTo>
                  <a:close/>
                </a:path>
                <a:path w="1356462" h="646331" stroke="0" extrusionOk="0">
                  <a:moveTo>
                    <a:pt x="0" y="0"/>
                  </a:moveTo>
                  <a:cubicBezTo>
                    <a:pt x="148923" y="-50575"/>
                    <a:pt x="314702" y="44471"/>
                    <a:pt x="479283" y="0"/>
                  </a:cubicBezTo>
                  <a:cubicBezTo>
                    <a:pt x="643864" y="-44471"/>
                    <a:pt x="832542" y="30678"/>
                    <a:pt x="958566" y="0"/>
                  </a:cubicBezTo>
                  <a:cubicBezTo>
                    <a:pt x="1084590" y="-30678"/>
                    <a:pt x="1276056" y="46930"/>
                    <a:pt x="1356462" y="0"/>
                  </a:cubicBezTo>
                  <a:cubicBezTo>
                    <a:pt x="1386361" y="114985"/>
                    <a:pt x="1344320" y="249146"/>
                    <a:pt x="1356462" y="316702"/>
                  </a:cubicBezTo>
                  <a:cubicBezTo>
                    <a:pt x="1368604" y="384258"/>
                    <a:pt x="1343378" y="571449"/>
                    <a:pt x="1356462" y="646331"/>
                  </a:cubicBezTo>
                  <a:cubicBezTo>
                    <a:pt x="1234150" y="661617"/>
                    <a:pt x="1061280" y="619443"/>
                    <a:pt x="917873" y="646331"/>
                  </a:cubicBezTo>
                  <a:cubicBezTo>
                    <a:pt x="774466" y="673219"/>
                    <a:pt x="632072" y="609267"/>
                    <a:pt x="492848" y="646331"/>
                  </a:cubicBezTo>
                  <a:cubicBezTo>
                    <a:pt x="353624" y="683395"/>
                    <a:pt x="101144" y="615768"/>
                    <a:pt x="0" y="646331"/>
                  </a:cubicBezTo>
                  <a:cubicBezTo>
                    <a:pt x="-8405" y="570555"/>
                    <a:pt x="10522" y="432466"/>
                    <a:pt x="0" y="342555"/>
                  </a:cubicBezTo>
                  <a:cubicBezTo>
                    <a:pt x="-10522" y="252644"/>
                    <a:pt x="11723" y="14789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python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ƀ</a:t>
              </a:r>
              <a:r>
                <a:rPr lang="en-US" dirty="0">
                  <a:latin typeface="Consolas" panose="020B0609020204030204" pitchFamily="49" charset="0"/>
                </a:rPr>
                <a:t>python</a:t>
              </a:r>
              <a:r>
                <a:rPr lang="en-US" sz="1400" dirty="0">
                  <a:solidFill>
                    <a:srgbClr val="FF0000"/>
                  </a:solidFill>
                </a:rPr>
                <a:t>ƀƀƀ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275770-F1CA-48EA-B713-6B6DDD0863BC}"/>
                </a:ext>
              </a:extLst>
            </p:cNvPr>
            <p:cNvSpPr/>
            <p:nvPr/>
          </p:nvSpPr>
          <p:spPr>
            <a:xfrm>
              <a:off x="8647728" y="3272243"/>
              <a:ext cx="1830950" cy="646331"/>
            </a:xfrm>
            <a:custGeom>
              <a:avLst/>
              <a:gdLst>
                <a:gd name="connsiteX0" fmla="*/ 0 w 1830950"/>
                <a:gd name="connsiteY0" fmla="*/ 0 h 646331"/>
                <a:gd name="connsiteX1" fmla="*/ 421119 w 1830950"/>
                <a:gd name="connsiteY1" fmla="*/ 0 h 646331"/>
                <a:gd name="connsiteX2" fmla="*/ 823928 w 1830950"/>
                <a:gd name="connsiteY2" fmla="*/ 0 h 646331"/>
                <a:gd name="connsiteX3" fmla="*/ 1226737 w 1830950"/>
                <a:gd name="connsiteY3" fmla="*/ 0 h 646331"/>
                <a:gd name="connsiteX4" fmla="*/ 1830950 w 1830950"/>
                <a:gd name="connsiteY4" fmla="*/ 0 h 646331"/>
                <a:gd name="connsiteX5" fmla="*/ 1830950 w 1830950"/>
                <a:gd name="connsiteY5" fmla="*/ 316702 h 646331"/>
                <a:gd name="connsiteX6" fmla="*/ 1830950 w 1830950"/>
                <a:gd name="connsiteY6" fmla="*/ 646331 h 646331"/>
                <a:gd name="connsiteX7" fmla="*/ 1391522 w 1830950"/>
                <a:gd name="connsiteY7" fmla="*/ 646331 h 646331"/>
                <a:gd name="connsiteX8" fmla="*/ 970404 w 1830950"/>
                <a:gd name="connsiteY8" fmla="*/ 646331 h 646331"/>
                <a:gd name="connsiteX9" fmla="*/ 512666 w 1830950"/>
                <a:gd name="connsiteY9" fmla="*/ 646331 h 646331"/>
                <a:gd name="connsiteX10" fmla="*/ 0 w 1830950"/>
                <a:gd name="connsiteY10" fmla="*/ 646331 h 646331"/>
                <a:gd name="connsiteX11" fmla="*/ 0 w 1830950"/>
                <a:gd name="connsiteY11" fmla="*/ 323166 h 646331"/>
                <a:gd name="connsiteX12" fmla="*/ 0 w 1830950"/>
                <a:gd name="connsiteY12" fmla="*/ 0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0950" h="646331" fill="none" extrusionOk="0">
                  <a:moveTo>
                    <a:pt x="0" y="0"/>
                  </a:moveTo>
                  <a:cubicBezTo>
                    <a:pt x="86714" y="-27166"/>
                    <a:pt x="277414" y="7952"/>
                    <a:pt x="421119" y="0"/>
                  </a:cubicBezTo>
                  <a:cubicBezTo>
                    <a:pt x="564824" y="-7952"/>
                    <a:pt x="624747" y="12063"/>
                    <a:pt x="823928" y="0"/>
                  </a:cubicBezTo>
                  <a:cubicBezTo>
                    <a:pt x="1023109" y="-12063"/>
                    <a:pt x="1106654" y="40488"/>
                    <a:pt x="1226737" y="0"/>
                  </a:cubicBezTo>
                  <a:cubicBezTo>
                    <a:pt x="1346820" y="-40488"/>
                    <a:pt x="1538772" y="60066"/>
                    <a:pt x="1830950" y="0"/>
                  </a:cubicBezTo>
                  <a:cubicBezTo>
                    <a:pt x="1840846" y="91615"/>
                    <a:pt x="1830605" y="216760"/>
                    <a:pt x="1830950" y="316702"/>
                  </a:cubicBezTo>
                  <a:cubicBezTo>
                    <a:pt x="1831295" y="416644"/>
                    <a:pt x="1826562" y="535918"/>
                    <a:pt x="1830950" y="646331"/>
                  </a:cubicBezTo>
                  <a:cubicBezTo>
                    <a:pt x="1631538" y="650875"/>
                    <a:pt x="1594842" y="605987"/>
                    <a:pt x="1391522" y="646331"/>
                  </a:cubicBezTo>
                  <a:cubicBezTo>
                    <a:pt x="1188202" y="686675"/>
                    <a:pt x="1064197" y="627230"/>
                    <a:pt x="970404" y="646331"/>
                  </a:cubicBezTo>
                  <a:cubicBezTo>
                    <a:pt x="876611" y="665432"/>
                    <a:pt x="652339" y="609119"/>
                    <a:pt x="512666" y="646331"/>
                  </a:cubicBezTo>
                  <a:cubicBezTo>
                    <a:pt x="372993" y="683543"/>
                    <a:pt x="162181" y="603695"/>
                    <a:pt x="0" y="646331"/>
                  </a:cubicBezTo>
                  <a:cubicBezTo>
                    <a:pt x="-11166" y="578411"/>
                    <a:pt x="16430" y="400993"/>
                    <a:pt x="0" y="323166"/>
                  </a:cubicBezTo>
                  <a:cubicBezTo>
                    <a:pt x="-16430" y="245340"/>
                    <a:pt x="13803" y="112369"/>
                    <a:pt x="0" y="0"/>
                  </a:cubicBezTo>
                  <a:close/>
                </a:path>
                <a:path w="1830950" h="646331" stroke="0" extrusionOk="0">
                  <a:moveTo>
                    <a:pt x="0" y="0"/>
                  </a:moveTo>
                  <a:cubicBezTo>
                    <a:pt x="163284" y="-35284"/>
                    <a:pt x="267393" y="16054"/>
                    <a:pt x="494357" y="0"/>
                  </a:cubicBezTo>
                  <a:cubicBezTo>
                    <a:pt x="721321" y="-16054"/>
                    <a:pt x="882680" y="416"/>
                    <a:pt x="988713" y="0"/>
                  </a:cubicBezTo>
                  <a:cubicBezTo>
                    <a:pt x="1094746" y="-416"/>
                    <a:pt x="1272318" y="37134"/>
                    <a:pt x="1428141" y="0"/>
                  </a:cubicBezTo>
                  <a:cubicBezTo>
                    <a:pt x="1583964" y="-37134"/>
                    <a:pt x="1638132" y="5451"/>
                    <a:pt x="1830950" y="0"/>
                  </a:cubicBezTo>
                  <a:cubicBezTo>
                    <a:pt x="1837996" y="116409"/>
                    <a:pt x="1830292" y="182594"/>
                    <a:pt x="1830950" y="316702"/>
                  </a:cubicBezTo>
                  <a:cubicBezTo>
                    <a:pt x="1831608" y="450810"/>
                    <a:pt x="1805299" y="497653"/>
                    <a:pt x="1830950" y="646331"/>
                  </a:cubicBezTo>
                  <a:cubicBezTo>
                    <a:pt x="1606260" y="675046"/>
                    <a:pt x="1546217" y="622399"/>
                    <a:pt x="1373213" y="646331"/>
                  </a:cubicBezTo>
                  <a:cubicBezTo>
                    <a:pt x="1200209" y="670263"/>
                    <a:pt x="1010832" y="625512"/>
                    <a:pt x="897166" y="646331"/>
                  </a:cubicBezTo>
                  <a:cubicBezTo>
                    <a:pt x="783500" y="667150"/>
                    <a:pt x="621319" y="617503"/>
                    <a:pt x="494357" y="646331"/>
                  </a:cubicBezTo>
                  <a:cubicBezTo>
                    <a:pt x="367395" y="675159"/>
                    <a:pt x="171553" y="606162"/>
                    <a:pt x="0" y="646331"/>
                  </a:cubicBezTo>
                  <a:cubicBezTo>
                    <a:pt x="-11467" y="543187"/>
                    <a:pt x="12059" y="408365"/>
                    <a:pt x="0" y="310239"/>
                  </a:cubicBezTo>
                  <a:cubicBezTo>
                    <a:pt x="-12059" y="212113"/>
                    <a:pt x="35405" y="119826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Python is fun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Python is fu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A28ED65-D9A4-40EA-A8F3-6041FE6945A1}"/>
              </a:ext>
            </a:extLst>
          </p:cNvPr>
          <p:cNvSpPr txBox="1"/>
          <p:nvPr/>
        </p:nvSpPr>
        <p:spPr>
          <a:xfrm>
            <a:off x="147587" y="5313680"/>
            <a:ext cx="24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Remove from right only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81922-BBF3-4B55-B34F-07FE6CB8E822}"/>
              </a:ext>
            </a:extLst>
          </p:cNvPr>
          <p:cNvSpPr txBox="1"/>
          <p:nvPr/>
        </p:nvSpPr>
        <p:spPr>
          <a:xfrm>
            <a:off x="6807200" y="196198"/>
            <a:ext cx="38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…but it creates a new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4ADA9-2A8B-417E-BCFD-F183730B3D99}"/>
              </a:ext>
            </a:extLst>
          </p:cNvPr>
          <p:cNvSpPr txBox="1"/>
          <p:nvPr/>
        </p:nvSpPr>
        <p:spPr>
          <a:xfrm>
            <a:off x="157747" y="3444240"/>
            <a:ext cx="23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Remove from left only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0A77A39-6311-4A0C-B2C4-ABE5C63B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FCFC20-7F46-4B85-BEA4-B7DBC1E23EC2}"/>
              </a:ext>
            </a:extLst>
          </p:cNvPr>
          <p:cNvGrpSpPr/>
          <p:nvPr/>
        </p:nvGrpSpPr>
        <p:grpSpPr>
          <a:xfrm>
            <a:off x="360947" y="5603963"/>
            <a:ext cx="10117731" cy="969712"/>
            <a:chOff x="360947" y="5603963"/>
            <a:chExt cx="10117731" cy="9697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65297E-3B4F-4132-8D59-5C6FBFC13EDB}"/>
                </a:ext>
              </a:extLst>
            </p:cNvPr>
            <p:cNvGrpSpPr/>
            <p:nvPr/>
          </p:nvGrpSpPr>
          <p:grpSpPr>
            <a:xfrm>
              <a:off x="360947" y="5603963"/>
              <a:ext cx="10117731" cy="707886"/>
              <a:chOff x="360947" y="5766523"/>
              <a:chExt cx="10117731" cy="70788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F92439-8FE8-4D4A-BC5F-0952D1C3B6AD}"/>
                  </a:ext>
                </a:extLst>
              </p:cNvPr>
              <p:cNvSpPr/>
              <p:nvPr/>
            </p:nvSpPr>
            <p:spPr>
              <a:xfrm>
                <a:off x="360947" y="5766523"/>
                <a:ext cx="2443213" cy="707886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err="1"/>
                  <a:t>any_str.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rstrip</a:t>
                </a:r>
                <a:r>
                  <a:rPr lang="en-US" sz="2000" dirty="0"/>
                  <a:t>()</a:t>
                </a:r>
              </a:p>
              <a:p>
                <a:r>
                  <a:rPr lang="en-US" sz="2000" dirty="0" err="1"/>
                  <a:t>any_str.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rstrip</a:t>
                </a:r>
                <a:r>
                  <a:rPr lang="en-US" sz="2000" dirty="0"/>
                  <a:t>('n')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1B5575-9BBB-43B0-A6EF-35FC612197E9}"/>
                  </a:ext>
                </a:extLst>
              </p:cNvPr>
              <p:cNvSpPr/>
              <p:nvPr/>
            </p:nvSpPr>
            <p:spPr>
              <a:xfrm>
                <a:off x="3665549" y="5797301"/>
                <a:ext cx="944489" cy="646331"/>
              </a:xfrm>
              <a:custGeom>
                <a:avLst/>
                <a:gdLst>
                  <a:gd name="connsiteX0" fmla="*/ 0 w 944489"/>
                  <a:gd name="connsiteY0" fmla="*/ 0 h 646331"/>
                  <a:gd name="connsiteX1" fmla="*/ 472245 w 944489"/>
                  <a:gd name="connsiteY1" fmla="*/ 0 h 646331"/>
                  <a:gd name="connsiteX2" fmla="*/ 944489 w 944489"/>
                  <a:gd name="connsiteY2" fmla="*/ 0 h 646331"/>
                  <a:gd name="connsiteX3" fmla="*/ 944489 w 944489"/>
                  <a:gd name="connsiteY3" fmla="*/ 303776 h 646331"/>
                  <a:gd name="connsiteX4" fmla="*/ 944489 w 944489"/>
                  <a:gd name="connsiteY4" fmla="*/ 646331 h 646331"/>
                  <a:gd name="connsiteX5" fmla="*/ 500579 w 944489"/>
                  <a:gd name="connsiteY5" fmla="*/ 646331 h 646331"/>
                  <a:gd name="connsiteX6" fmla="*/ 0 w 944489"/>
                  <a:gd name="connsiteY6" fmla="*/ 646331 h 646331"/>
                  <a:gd name="connsiteX7" fmla="*/ 0 w 944489"/>
                  <a:gd name="connsiteY7" fmla="*/ 336092 h 646331"/>
                  <a:gd name="connsiteX8" fmla="*/ 0 w 944489"/>
                  <a:gd name="connsiteY8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489" h="646331" fill="none" extrusionOk="0">
                    <a:moveTo>
                      <a:pt x="0" y="0"/>
                    </a:moveTo>
                    <a:cubicBezTo>
                      <a:pt x="104111" y="-8245"/>
                      <a:pt x="285614" y="41931"/>
                      <a:pt x="472245" y="0"/>
                    </a:cubicBezTo>
                    <a:cubicBezTo>
                      <a:pt x="658876" y="-41931"/>
                      <a:pt x="719591" y="6342"/>
                      <a:pt x="944489" y="0"/>
                    </a:cubicBezTo>
                    <a:cubicBezTo>
                      <a:pt x="975667" y="143993"/>
                      <a:pt x="940640" y="182098"/>
                      <a:pt x="944489" y="303776"/>
                    </a:cubicBezTo>
                    <a:cubicBezTo>
                      <a:pt x="948338" y="425454"/>
                      <a:pt x="944092" y="555030"/>
                      <a:pt x="944489" y="646331"/>
                    </a:cubicBezTo>
                    <a:cubicBezTo>
                      <a:pt x="771787" y="684543"/>
                      <a:pt x="719808" y="644413"/>
                      <a:pt x="500579" y="646331"/>
                    </a:cubicBezTo>
                    <a:cubicBezTo>
                      <a:pt x="281350" y="648249"/>
                      <a:pt x="104860" y="645089"/>
                      <a:pt x="0" y="646331"/>
                    </a:cubicBezTo>
                    <a:cubicBezTo>
                      <a:pt x="-30979" y="522419"/>
                      <a:pt x="777" y="408254"/>
                      <a:pt x="0" y="336092"/>
                    </a:cubicBezTo>
                    <a:cubicBezTo>
                      <a:pt x="-777" y="263930"/>
                      <a:pt x="12377" y="113922"/>
                      <a:pt x="0" y="0"/>
                    </a:cubicBezTo>
                    <a:close/>
                  </a:path>
                  <a:path w="944489" h="646331" stroke="0" extrusionOk="0">
                    <a:moveTo>
                      <a:pt x="0" y="0"/>
                    </a:moveTo>
                    <a:cubicBezTo>
                      <a:pt x="118652" y="-25777"/>
                      <a:pt x="342382" y="52755"/>
                      <a:pt x="491134" y="0"/>
                    </a:cubicBezTo>
                    <a:cubicBezTo>
                      <a:pt x="639886" y="-52755"/>
                      <a:pt x="721199" y="39947"/>
                      <a:pt x="944489" y="0"/>
                    </a:cubicBezTo>
                    <a:cubicBezTo>
                      <a:pt x="964611" y="121398"/>
                      <a:pt x="922712" y="169741"/>
                      <a:pt x="944489" y="316702"/>
                    </a:cubicBezTo>
                    <a:cubicBezTo>
                      <a:pt x="966266" y="463663"/>
                      <a:pt x="916102" y="526620"/>
                      <a:pt x="944489" y="646331"/>
                    </a:cubicBezTo>
                    <a:cubicBezTo>
                      <a:pt x="776050" y="698323"/>
                      <a:pt x="645617" y="634308"/>
                      <a:pt x="472245" y="646331"/>
                    </a:cubicBezTo>
                    <a:cubicBezTo>
                      <a:pt x="298873" y="658354"/>
                      <a:pt x="113816" y="642112"/>
                      <a:pt x="0" y="646331"/>
                    </a:cubicBezTo>
                    <a:cubicBezTo>
                      <a:pt x="-6492" y="512931"/>
                      <a:pt x="12313" y="430264"/>
                      <a:pt x="0" y="336092"/>
                    </a:cubicBezTo>
                    <a:cubicBezTo>
                      <a:pt x="-12313" y="241920"/>
                      <a:pt x="17210" y="141315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python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pytho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AD97BD0-D9F7-48B8-9622-3A9ED631F27E}"/>
                  </a:ext>
                </a:extLst>
              </p:cNvPr>
              <p:cNvSpPr/>
              <p:nvPr/>
            </p:nvSpPr>
            <p:spPr>
              <a:xfrm>
                <a:off x="6182832" y="5797301"/>
                <a:ext cx="1369286" cy="646331"/>
              </a:xfrm>
              <a:custGeom>
                <a:avLst/>
                <a:gdLst>
                  <a:gd name="connsiteX0" fmla="*/ 0 w 1369286"/>
                  <a:gd name="connsiteY0" fmla="*/ 0 h 646331"/>
                  <a:gd name="connsiteX1" fmla="*/ 483814 w 1369286"/>
                  <a:gd name="connsiteY1" fmla="*/ 0 h 646331"/>
                  <a:gd name="connsiteX2" fmla="*/ 926550 w 1369286"/>
                  <a:gd name="connsiteY2" fmla="*/ 0 h 646331"/>
                  <a:gd name="connsiteX3" fmla="*/ 1369286 w 1369286"/>
                  <a:gd name="connsiteY3" fmla="*/ 0 h 646331"/>
                  <a:gd name="connsiteX4" fmla="*/ 1369286 w 1369286"/>
                  <a:gd name="connsiteY4" fmla="*/ 303776 h 646331"/>
                  <a:gd name="connsiteX5" fmla="*/ 1369286 w 1369286"/>
                  <a:gd name="connsiteY5" fmla="*/ 646331 h 646331"/>
                  <a:gd name="connsiteX6" fmla="*/ 912857 w 1369286"/>
                  <a:gd name="connsiteY6" fmla="*/ 646331 h 646331"/>
                  <a:gd name="connsiteX7" fmla="*/ 456429 w 1369286"/>
                  <a:gd name="connsiteY7" fmla="*/ 646331 h 646331"/>
                  <a:gd name="connsiteX8" fmla="*/ 0 w 1369286"/>
                  <a:gd name="connsiteY8" fmla="*/ 646331 h 646331"/>
                  <a:gd name="connsiteX9" fmla="*/ 0 w 1369286"/>
                  <a:gd name="connsiteY9" fmla="*/ 329629 h 646331"/>
                  <a:gd name="connsiteX10" fmla="*/ 0 w 1369286"/>
                  <a:gd name="connsiteY10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69286" h="646331" fill="none" extrusionOk="0">
                    <a:moveTo>
                      <a:pt x="0" y="0"/>
                    </a:moveTo>
                    <a:cubicBezTo>
                      <a:pt x="203631" y="-18052"/>
                      <a:pt x="341406" y="15293"/>
                      <a:pt x="483814" y="0"/>
                    </a:cubicBezTo>
                    <a:cubicBezTo>
                      <a:pt x="626222" y="-15293"/>
                      <a:pt x="747461" y="38165"/>
                      <a:pt x="926550" y="0"/>
                    </a:cubicBezTo>
                    <a:cubicBezTo>
                      <a:pt x="1105639" y="-38165"/>
                      <a:pt x="1148131" y="33399"/>
                      <a:pt x="1369286" y="0"/>
                    </a:cubicBezTo>
                    <a:cubicBezTo>
                      <a:pt x="1398066" y="138007"/>
                      <a:pt x="1368852" y="207726"/>
                      <a:pt x="1369286" y="303776"/>
                    </a:cubicBezTo>
                    <a:cubicBezTo>
                      <a:pt x="1369720" y="399826"/>
                      <a:pt x="1357498" y="559471"/>
                      <a:pt x="1369286" y="646331"/>
                    </a:cubicBezTo>
                    <a:cubicBezTo>
                      <a:pt x="1151984" y="682694"/>
                      <a:pt x="1004283" y="622218"/>
                      <a:pt x="912857" y="646331"/>
                    </a:cubicBezTo>
                    <a:cubicBezTo>
                      <a:pt x="821431" y="670444"/>
                      <a:pt x="673203" y="644422"/>
                      <a:pt x="456429" y="646331"/>
                    </a:cubicBezTo>
                    <a:cubicBezTo>
                      <a:pt x="239655" y="648240"/>
                      <a:pt x="180360" y="633555"/>
                      <a:pt x="0" y="646331"/>
                    </a:cubicBezTo>
                    <a:cubicBezTo>
                      <a:pt x="-28821" y="524218"/>
                      <a:pt x="21704" y="455131"/>
                      <a:pt x="0" y="329629"/>
                    </a:cubicBezTo>
                    <a:cubicBezTo>
                      <a:pt x="-21704" y="204127"/>
                      <a:pt x="16928" y="138185"/>
                      <a:pt x="0" y="0"/>
                    </a:cubicBezTo>
                    <a:close/>
                  </a:path>
                  <a:path w="1369286" h="646331" stroke="0" extrusionOk="0">
                    <a:moveTo>
                      <a:pt x="0" y="0"/>
                    </a:moveTo>
                    <a:cubicBezTo>
                      <a:pt x="98670" y="-10098"/>
                      <a:pt x="339975" y="28285"/>
                      <a:pt x="483814" y="0"/>
                    </a:cubicBezTo>
                    <a:cubicBezTo>
                      <a:pt x="627653" y="-28285"/>
                      <a:pt x="830995" y="22946"/>
                      <a:pt x="967629" y="0"/>
                    </a:cubicBezTo>
                    <a:cubicBezTo>
                      <a:pt x="1104263" y="-22946"/>
                      <a:pt x="1264563" y="17578"/>
                      <a:pt x="1369286" y="0"/>
                    </a:cubicBezTo>
                    <a:cubicBezTo>
                      <a:pt x="1399185" y="114985"/>
                      <a:pt x="1357144" y="249146"/>
                      <a:pt x="1369286" y="316702"/>
                    </a:cubicBezTo>
                    <a:cubicBezTo>
                      <a:pt x="1381428" y="384258"/>
                      <a:pt x="1356202" y="571449"/>
                      <a:pt x="1369286" y="646331"/>
                    </a:cubicBezTo>
                    <a:cubicBezTo>
                      <a:pt x="1235148" y="698903"/>
                      <a:pt x="1071085" y="610702"/>
                      <a:pt x="926550" y="646331"/>
                    </a:cubicBezTo>
                    <a:cubicBezTo>
                      <a:pt x="782015" y="681960"/>
                      <a:pt x="667504" y="611482"/>
                      <a:pt x="497507" y="646331"/>
                    </a:cubicBezTo>
                    <a:cubicBezTo>
                      <a:pt x="327510" y="681180"/>
                      <a:pt x="133026" y="613514"/>
                      <a:pt x="0" y="646331"/>
                    </a:cubicBezTo>
                    <a:cubicBezTo>
                      <a:pt x="-8405" y="570555"/>
                      <a:pt x="10522" y="432466"/>
                      <a:pt x="0" y="342555"/>
                    </a:cubicBezTo>
                    <a:cubicBezTo>
                      <a:pt x="-10522" y="252644"/>
                      <a:pt x="11723" y="147890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ƀ</a:t>
                </a:r>
                <a:r>
                  <a:rPr lang="en-US" dirty="0">
                    <a:latin typeface="Consolas" panose="020B0609020204030204" pitchFamily="49" charset="0"/>
                  </a:rPr>
                  <a:t>python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ƀ</a:t>
                </a:r>
                <a:r>
                  <a:rPr lang="en-US" dirty="0">
                    <a:latin typeface="Consolas" panose="020B0609020204030204" pitchFamily="49" charset="0"/>
                  </a:rPr>
                  <a:t>python</a:t>
                </a:r>
                <a:r>
                  <a:rPr lang="en-US" sz="1400" dirty="0">
                    <a:solidFill>
                      <a:srgbClr val="FF0000"/>
                    </a:solidFill>
                  </a:rPr>
                  <a:t>ƀƀƀ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1EA740-2A4D-4628-9526-7D11C83D2D61}"/>
                  </a:ext>
                </a:extLst>
              </p:cNvPr>
              <p:cNvSpPr/>
              <p:nvPr/>
            </p:nvSpPr>
            <p:spPr>
              <a:xfrm>
                <a:off x="8647728" y="5797301"/>
                <a:ext cx="1830950" cy="646331"/>
              </a:xfrm>
              <a:custGeom>
                <a:avLst/>
                <a:gdLst>
                  <a:gd name="connsiteX0" fmla="*/ 0 w 1830950"/>
                  <a:gd name="connsiteY0" fmla="*/ 0 h 646331"/>
                  <a:gd name="connsiteX1" fmla="*/ 421119 w 1830950"/>
                  <a:gd name="connsiteY1" fmla="*/ 0 h 646331"/>
                  <a:gd name="connsiteX2" fmla="*/ 823928 w 1830950"/>
                  <a:gd name="connsiteY2" fmla="*/ 0 h 646331"/>
                  <a:gd name="connsiteX3" fmla="*/ 1226737 w 1830950"/>
                  <a:gd name="connsiteY3" fmla="*/ 0 h 646331"/>
                  <a:gd name="connsiteX4" fmla="*/ 1830950 w 1830950"/>
                  <a:gd name="connsiteY4" fmla="*/ 0 h 646331"/>
                  <a:gd name="connsiteX5" fmla="*/ 1830950 w 1830950"/>
                  <a:gd name="connsiteY5" fmla="*/ 316702 h 646331"/>
                  <a:gd name="connsiteX6" fmla="*/ 1830950 w 1830950"/>
                  <a:gd name="connsiteY6" fmla="*/ 646331 h 646331"/>
                  <a:gd name="connsiteX7" fmla="*/ 1391522 w 1830950"/>
                  <a:gd name="connsiteY7" fmla="*/ 646331 h 646331"/>
                  <a:gd name="connsiteX8" fmla="*/ 970404 w 1830950"/>
                  <a:gd name="connsiteY8" fmla="*/ 646331 h 646331"/>
                  <a:gd name="connsiteX9" fmla="*/ 512666 w 1830950"/>
                  <a:gd name="connsiteY9" fmla="*/ 646331 h 646331"/>
                  <a:gd name="connsiteX10" fmla="*/ 0 w 1830950"/>
                  <a:gd name="connsiteY10" fmla="*/ 646331 h 646331"/>
                  <a:gd name="connsiteX11" fmla="*/ 0 w 1830950"/>
                  <a:gd name="connsiteY11" fmla="*/ 323166 h 646331"/>
                  <a:gd name="connsiteX12" fmla="*/ 0 w 1830950"/>
                  <a:gd name="connsiteY12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0950" h="646331" fill="none" extrusionOk="0">
                    <a:moveTo>
                      <a:pt x="0" y="0"/>
                    </a:moveTo>
                    <a:cubicBezTo>
                      <a:pt x="86714" y="-27166"/>
                      <a:pt x="277414" y="7952"/>
                      <a:pt x="421119" y="0"/>
                    </a:cubicBezTo>
                    <a:cubicBezTo>
                      <a:pt x="564824" y="-7952"/>
                      <a:pt x="624747" y="12063"/>
                      <a:pt x="823928" y="0"/>
                    </a:cubicBezTo>
                    <a:cubicBezTo>
                      <a:pt x="1023109" y="-12063"/>
                      <a:pt x="1106654" y="40488"/>
                      <a:pt x="1226737" y="0"/>
                    </a:cubicBezTo>
                    <a:cubicBezTo>
                      <a:pt x="1346820" y="-40488"/>
                      <a:pt x="1538772" y="60066"/>
                      <a:pt x="1830950" y="0"/>
                    </a:cubicBezTo>
                    <a:cubicBezTo>
                      <a:pt x="1840846" y="91615"/>
                      <a:pt x="1830605" y="216760"/>
                      <a:pt x="1830950" y="316702"/>
                    </a:cubicBezTo>
                    <a:cubicBezTo>
                      <a:pt x="1831295" y="416644"/>
                      <a:pt x="1826562" y="535918"/>
                      <a:pt x="1830950" y="646331"/>
                    </a:cubicBezTo>
                    <a:cubicBezTo>
                      <a:pt x="1631538" y="650875"/>
                      <a:pt x="1594842" y="605987"/>
                      <a:pt x="1391522" y="646331"/>
                    </a:cubicBezTo>
                    <a:cubicBezTo>
                      <a:pt x="1188202" y="686675"/>
                      <a:pt x="1064197" y="627230"/>
                      <a:pt x="970404" y="646331"/>
                    </a:cubicBezTo>
                    <a:cubicBezTo>
                      <a:pt x="876611" y="665432"/>
                      <a:pt x="652339" y="609119"/>
                      <a:pt x="512666" y="646331"/>
                    </a:cubicBezTo>
                    <a:cubicBezTo>
                      <a:pt x="372993" y="683543"/>
                      <a:pt x="162181" y="603695"/>
                      <a:pt x="0" y="646331"/>
                    </a:cubicBezTo>
                    <a:cubicBezTo>
                      <a:pt x="-11166" y="578411"/>
                      <a:pt x="16430" y="400993"/>
                      <a:pt x="0" y="323166"/>
                    </a:cubicBezTo>
                    <a:cubicBezTo>
                      <a:pt x="-16430" y="245340"/>
                      <a:pt x="13803" y="112369"/>
                      <a:pt x="0" y="0"/>
                    </a:cubicBezTo>
                    <a:close/>
                  </a:path>
                  <a:path w="1830950" h="646331" stroke="0" extrusionOk="0">
                    <a:moveTo>
                      <a:pt x="0" y="0"/>
                    </a:moveTo>
                    <a:cubicBezTo>
                      <a:pt x="163284" y="-35284"/>
                      <a:pt x="267393" y="16054"/>
                      <a:pt x="494357" y="0"/>
                    </a:cubicBezTo>
                    <a:cubicBezTo>
                      <a:pt x="721321" y="-16054"/>
                      <a:pt x="882680" y="416"/>
                      <a:pt x="988713" y="0"/>
                    </a:cubicBezTo>
                    <a:cubicBezTo>
                      <a:pt x="1094746" y="-416"/>
                      <a:pt x="1272318" y="37134"/>
                      <a:pt x="1428141" y="0"/>
                    </a:cubicBezTo>
                    <a:cubicBezTo>
                      <a:pt x="1583964" y="-37134"/>
                      <a:pt x="1638132" y="5451"/>
                      <a:pt x="1830950" y="0"/>
                    </a:cubicBezTo>
                    <a:cubicBezTo>
                      <a:pt x="1837996" y="116409"/>
                      <a:pt x="1830292" y="182594"/>
                      <a:pt x="1830950" y="316702"/>
                    </a:cubicBezTo>
                    <a:cubicBezTo>
                      <a:pt x="1831608" y="450810"/>
                      <a:pt x="1805299" y="497653"/>
                      <a:pt x="1830950" y="646331"/>
                    </a:cubicBezTo>
                    <a:cubicBezTo>
                      <a:pt x="1606260" y="675046"/>
                      <a:pt x="1546217" y="622399"/>
                      <a:pt x="1373213" y="646331"/>
                    </a:cubicBezTo>
                    <a:cubicBezTo>
                      <a:pt x="1200209" y="670263"/>
                      <a:pt x="1010832" y="625512"/>
                      <a:pt x="897166" y="646331"/>
                    </a:cubicBezTo>
                    <a:cubicBezTo>
                      <a:pt x="783500" y="667150"/>
                      <a:pt x="621319" y="617503"/>
                      <a:pt x="494357" y="646331"/>
                    </a:cubicBezTo>
                    <a:cubicBezTo>
                      <a:pt x="367395" y="675159"/>
                      <a:pt x="171553" y="606162"/>
                      <a:pt x="0" y="646331"/>
                    </a:cubicBezTo>
                    <a:cubicBezTo>
                      <a:pt x="-11467" y="543187"/>
                      <a:pt x="12059" y="408365"/>
                      <a:pt x="0" y="310239"/>
                    </a:cubicBezTo>
                    <a:cubicBezTo>
                      <a:pt x="-12059" y="212113"/>
                      <a:pt x="35405" y="11982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Python is fun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Python is fu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5B9FAF-A4BE-497A-9061-FFCB3308389A}"/>
                </a:ext>
              </a:extLst>
            </p:cNvPr>
            <p:cNvSpPr txBox="1"/>
            <p:nvPr/>
          </p:nvSpPr>
          <p:spPr>
            <a:xfrm>
              <a:off x="779780" y="6235121"/>
              <a:ext cx="1346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Case sensitive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65B5A9D-1E68-4ADB-BB5A-10690EE76815}"/>
              </a:ext>
            </a:extLst>
          </p:cNvPr>
          <p:cNvSpPr txBox="1"/>
          <p:nvPr/>
        </p:nvSpPr>
        <p:spPr>
          <a:xfrm>
            <a:off x="728980" y="2790881"/>
            <a:ext cx="134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Case sensitive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9F66CA-43B4-4968-A151-CF1188EC1BC8}"/>
              </a:ext>
            </a:extLst>
          </p:cNvPr>
          <p:cNvGrpSpPr/>
          <p:nvPr/>
        </p:nvGrpSpPr>
        <p:grpSpPr>
          <a:xfrm>
            <a:off x="371107" y="3812461"/>
            <a:ext cx="10107571" cy="973054"/>
            <a:chOff x="371107" y="3710861"/>
            <a:chExt cx="10107571" cy="9730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53D466-1F36-4173-BF7C-75680F180987}"/>
                </a:ext>
              </a:extLst>
            </p:cNvPr>
            <p:cNvGrpSpPr/>
            <p:nvPr/>
          </p:nvGrpSpPr>
          <p:grpSpPr>
            <a:xfrm>
              <a:off x="371107" y="3710861"/>
              <a:ext cx="10107571" cy="707886"/>
              <a:chOff x="371107" y="4458200"/>
              <a:chExt cx="10107571" cy="70788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7E7A76-7F19-4766-B6CE-EB0313D5CBC7}"/>
                  </a:ext>
                </a:extLst>
              </p:cNvPr>
              <p:cNvSpPr/>
              <p:nvPr/>
            </p:nvSpPr>
            <p:spPr>
              <a:xfrm>
                <a:off x="371107" y="4458200"/>
                <a:ext cx="2443213" cy="707886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err="1"/>
                  <a:t>any_str.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lstrip</a:t>
                </a:r>
                <a:r>
                  <a:rPr lang="en-US" sz="2000" dirty="0"/>
                  <a:t>()</a:t>
                </a:r>
              </a:p>
              <a:p>
                <a:r>
                  <a:rPr lang="en-US" sz="2000" dirty="0" err="1"/>
                  <a:t>any_str.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lstrip</a:t>
                </a:r>
                <a:r>
                  <a:rPr lang="en-US" sz="2000" dirty="0"/>
                  <a:t>('py')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74132F-ED2A-4DFB-B1B8-52C9963D9EBF}"/>
                  </a:ext>
                </a:extLst>
              </p:cNvPr>
              <p:cNvSpPr/>
              <p:nvPr/>
            </p:nvSpPr>
            <p:spPr>
              <a:xfrm>
                <a:off x="3665549" y="4488978"/>
                <a:ext cx="944489" cy="646331"/>
              </a:xfrm>
              <a:custGeom>
                <a:avLst/>
                <a:gdLst>
                  <a:gd name="connsiteX0" fmla="*/ 0 w 944489"/>
                  <a:gd name="connsiteY0" fmla="*/ 0 h 646331"/>
                  <a:gd name="connsiteX1" fmla="*/ 472245 w 944489"/>
                  <a:gd name="connsiteY1" fmla="*/ 0 h 646331"/>
                  <a:gd name="connsiteX2" fmla="*/ 944489 w 944489"/>
                  <a:gd name="connsiteY2" fmla="*/ 0 h 646331"/>
                  <a:gd name="connsiteX3" fmla="*/ 944489 w 944489"/>
                  <a:gd name="connsiteY3" fmla="*/ 303776 h 646331"/>
                  <a:gd name="connsiteX4" fmla="*/ 944489 w 944489"/>
                  <a:gd name="connsiteY4" fmla="*/ 646331 h 646331"/>
                  <a:gd name="connsiteX5" fmla="*/ 500579 w 944489"/>
                  <a:gd name="connsiteY5" fmla="*/ 646331 h 646331"/>
                  <a:gd name="connsiteX6" fmla="*/ 0 w 944489"/>
                  <a:gd name="connsiteY6" fmla="*/ 646331 h 646331"/>
                  <a:gd name="connsiteX7" fmla="*/ 0 w 944489"/>
                  <a:gd name="connsiteY7" fmla="*/ 336092 h 646331"/>
                  <a:gd name="connsiteX8" fmla="*/ 0 w 944489"/>
                  <a:gd name="connsiteY8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489" h="646331" fill="none" extrusionOk="0">
                    <a:moveTo>
                      <a:pt x="0" y="0"/>
                    </a:moveTo>
                    <a:cubicBezTo>
                      <a:pt x="104111" y="-8245"/>
                      <a:pt x="285614" y="41931"/>
                      <a:pt x="472245" y="0"/>
                    </a:cubicBezTo>
                    <a:cubicBezTo>
                      <a:pt x="658876" y="-41931"/>
                      <a:pt x="719591" y="6342"/>
                      <a:pt x="944489" y="0"/>
                    </a:cubicBezTo>
                    <a:cubicBezTo>
                      <a:pt x="975667" y="143993"/>
                      <a:pt x="940640" y="182098"/>
                      <a:pt x="944489" y="303776"/>
                    </a:cubicBezTo>
                    <a:cubicBezTo>
                      <a:pt x="948338" y="425454"/>
                      <a:pt x="944092" y="555030"/>
                      <a:pt x="944489" y="646331"/>
                    </a:cubicBezTo>
                    <a:cubicBezTo>
                      <a:pt x="771787" y="684543"/>
                      <a:pt x="719808" y="644413"/>
                      <a:pt x="500579" y="646331"/>
                    </a:cubicBezTo>
                    <a:cubicBezTo>
                      <a:pt x="281350" y="648249"/>
                      <a:pt x="104860" y="645089"/>
                      <a:pt x="0" y="646331"/>
                    </a:cubicBezTo>
                    <a:cubicBezTo>
                      <a:pt x="-30979" y="522419"/>
                      <a:pt x="777" y="408254"/>
                      <a:pt x="0" y="336092"/>
                    </a:cubicBezTo>
                    <a:cubicBezTo>
                      <a:pt x="-777" y="263930"/>
                      <a:pt x="12377" y="113922"/>
                      <a:pt x="0" y="0"/>
                    </a:cubicBezTo>
                    <a:close/>
                  </a:path>
                  <a:path w="944489" h="646331" stroke="0" extrusionOk="0">
                    <a:moveTo>
                      <a:pt x="0" y="0"/>
                    </a:moveTo>
                    <a:cubicBezTo>
                      <a:pt x="118652" y="-25777"/>
                      <a:pt x="342382" y="52755"/>
                      <a:pt x="491134" y="0"/>
                    </a:cubicBezTo>
                    <a:cubicBezTo>
                      <a:pt x="639886" y="-52755"/>
                      <a:pt x="721199" y="39947"/>
                      <a:pt x="944489" y="0"/>
                    </a:cubicBezTo>
                    <a:cubicBezTo>
                      <a:pt x="964611" y="121398"/>
                      <a:pt x="922712" y="169741"/>
                      <a:pt x="944489" y="316702"/>
                    </a:cubicBezTo>
                    <a:cubicBezTo>
                      <a:pt x="966266" y="463663"/>
                      <a:pt x="916102" y="526620"/>
                      <a:pt x="944489" y="646331"/>
                    </a:cubicBezTo>
                    <a:cubicBezTo>
                      <a:pt x="776050" y="698323"/>
                      <a:pt x="645617" y="634308"/>
                      <a:pt x="472245" y="646331"/>
                    </a:cubicBezTo>
                    <a:cubicBezTo>
                      <a:pt x="298873" y="658354"/>
                      <a:pt x="113816" y="642112"/>
                      <a:pt x="0" y="646331"/>
                    </a:cubicBezTo>
                    <a:cubicBezTo>
                      <a:pt x="-6492" y="512931"/>
                      <a:pt x="12313" y="430264"/>
                      <a:pt x="0" y="336092"/>
                    </a:cubicBezTo>
                    <a:cubicBezTo>
                      <a:pt x="-12313" y="241920"/>
                      <a:pt x="17210" y="141315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python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thon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73822E-D496-49F9-B189-BC724CCE983C}"/>
                  </a:ext>
                </a:extLst>
              </p:cNvPr>
              <p:cNvSpPr/>
              <p:nvPr/>
            </p:nvSpPr>
            <p:spPr>
              <a:xfrm>
                <a:off x="6148368" y="4488978"/>
                <a:ext cx="1438214" cy="646331"/>
              </a:xfrm>
              <a:custGeom>
                <a:avLst/>
                <a:gdLst>
                  <a:gd name="connsiteX0" fmla="*/ 0 w 1438214"/>
                  <a:gd name="connsiteY0" fmla="*/ 0 h 646331"/>
                  <a:gd name="connsiteX1" fmla="*/ 508169 w 1438214"/>
                  <a:gd name="connsiteY1" fmla="*/ 0 h 646331"/>
                  <a:gd name="connsiteX2" fmla="*/ 973191 w 1438214"/>
                  <a:gd name="connsiteY2" fmla="*/ 0 h 646331"/>
                  <a:gd name="connsiteX3" fmla="*/ 1438214 w 1438214"/>
                  <a:gd name="connsiteY3" fmla="*/ 0 h 646331"/>
                  <a:gd name="connsiteX4" fmla="*/ 1438214 w 1438214"/>
                  <a:gd name="connsiteY4" fmla="*/ 303776 h 646331"/>
                  <a:gd name="connsiteX5" fmla="*/ 1438214 w 1438214"/>
                  <a:gd name="connsiteY5" fmla="*/ 646331 h 646331"/>
                  <a:gd name="connsiteX6" fmla="*/ 958809 w 1438214"/>
                  <a:gd name="connsiteY6" fmla="*/ 646331 h 646331"/>
                  <a:gd name="connsiteX7" fmla="*/ 479405 w 1438214"/>
                  <a:gd name="connsiteY7" fmla="*/ 646331 h 646331"/>
                  <a:gd name="connsiteX8" fmla="*/ 0 w 1438214"/>
                  <a:gd name="connsiteY8" fmla="*/ 646331 h 646331"/>
                  <a:gd name="connsiteX9" fmla="*/ 0 w 1438214"/>
                  <a:gd name="connsiteY9" fmla="*/ 329629 h 646331"/>
                  <a:gd name="connsiteX10" fmla="*/ 0 w 1438214"/>
                  <a:gd name="connsiteY10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8214" h="646331" fill="none" extrusionOk="0">
                    <a:moveTo>
                      <a:pt x="0" y="0"/>
                    </a:moveTo>
                    <a:cubicBezTo>
                      <a:pt x="167928" y="-55537"/>
                      <a:pt x="329120" y="48601"/>
                      <a:pt x="508169" y="0"/>
                    </a:cubicBezTo>
                    <a:cubicBezTo>
                      <a:pt x="687218" y="-48601"/>
                      <a:pt x="794253" y="20499"/>
                      <a:pt x="973191" y="0"/>
                    </a:cubicBezTo>
                    <a:cubicBezTo>
                      <a:pt x="1152129" y="-20499"/>
                      <a:pt x="1237669" y="44953"/>
                      <a:pt x="1438214" y="0"/>
                    </a:cubicBezTo>
                    <a:cubicBezTo>
                      <a:pt x="1466994" y="138007"/>
                      <a:pt x="1437780" y="207726"/>
                      <a:pt x="1438214" y="303776"/>
                    </a:cubicBezTo>
                    <a:cubicBezTo>
                      <a:pt x="1438648" y="399826"/>
                      <a:pt x="1426426" y="559471"/>
                      <a:pt x="1438214" y="646331"/>
                    </a:cubicBezTo>
                    <a:cubicBezTo>
                      <a:pt x="1321965" y="672254"/>
                      <a:pt x="1190861" y="636667"/>
                      <a:pt x="958809" y="646331"/>
                    </a:cubicBezTo>
                    <a:cubicBezTo>
                      <a:pt x="726758" y="655995"/>
                      <a:pt x="700381" y="606173"/>
                      <a:pt x="479405" y="646331"/>
                    </a:cubicBezTo>
                    <a:cubicBezTo>
                      <a:pt x="258429" y="686489"/>
                      <a:pt x="204591" y="624031"/>
                      <a:pt x="0" y="646331"/>
                    </a:cubicBezTo>
                    <a:cubicBezTo>
                      <a:pt x="-28821" y="524218"/>
                      <a:pt x="21704" y="455131"/>
                      <a:pt x="0" y="329629"/>
                    </a:cubicBezTo>
                    <a:cubicBezTo>
                      <a:pt x="-21704" y="204127"/>
                      <a:pt x="16928" y="138185"/>
                      <a:pt x="0" y="0"/>
                    </a:cubicBezTo>
                    <a:close/>
                  </a:path>
                  <a:path w="1438214" h="646331" stroke="0" extrusionOk="0">
                    <a:moveTo>
                      <a:pt x="0" y="0"/>
                    </a:moveTo>
                    <a:cubicBezTo>
                      <a:pt x="103123" y="-35521"/>
                      <a:pt x="384045" y="21696"/>
                      <a:pt x="508169" y="0"/>
                    </a:cubicBezTo>
                    <a:cubicBezTo>
                      <a:pt x="632293" y="-21696"/>
                      <a:pt x="907852" y="7541"/>
                      <a:pt x="1016338" y="0"/>
                    </a:cubicBezTo>
                    <a:cubicBezTo>
                      <a:pt x="1124824" y="-7541"/>
                      <a:pt x="1305344" y="4335"/>
                      <a:pt x="1438214" y="0"/>
                    </a:cubicBezTo>
                    <a:cubicBezTo>
                      <a:pt x="1468113" y="114985"/>
                      <a:pt x="1426072" y="249146"/>
                      <a:pt x="1438214" y="316702"/>
                    </a:cubicBezTo>
                    <a:cubicBezTo>
                      <a:pt x="1450356" y="384258"/>
                      <a:pt x="1425130" y="571449"/>
                      <a:pt x="1438214" y="646331"/>
                    </a:cubicBezTo>
                    <a:cubicBezTo>
                      <a:pt x="1263257" y="696307"/>
                      <a:pt x="1147389" y="642552"/>
                      <a:pt x="973191" y="646331"/>
                    </a:cubicBezTo>
                    <a:cubicBezTo>
                      <a:pt x="798993" y="650110"/>
                      <a:pt x="632416" y="600464"/>
                      <a:pt x="522551" y="646331"/>
                    </a:cubicBezTo>
                    <a:cubicBezTo>
                      <a:pt x="412686" y="692198"/>
                      <a:pt x="190913" y="595168"/>
                      <a:pt x="0" y="646331"/>
                    </a:cubicBezTo>
                    <a:cubicBezTo>
                      <a:pt x="-8405" y="570555"/>
                      <a:pt x="10522" y="432466"/>
                      <a:pt x="0" y="342555"/>
                    </a:cubicBezTo>
                    <a:cubicBezTo>
                      <a:pt x="-10522" y="252644"/>
                      <a:pt x="11723" y="147890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python</a:t>
                </a:r>
                <a:r>
                  <a:rPr lang="en-US" sz="1400" dirty="0">
                    <a:solidFill>
                      <a:srgbClr val="FF0000"/>
                    </a:solidFill>
                  </a:rPr>
                  <a:t>ƀƀƀ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ƀ</a:t>
                </a:r>
                <a:r>
                  <a:rPr lang="en-US" dirty="0">
                    <a:latin typeface="Consolas" panose="020B0609020204030204" pitchFamily="49" charset="0"/>
                  </a:rPr>
                  <a:t>python</a:t>
                </a:r>
                <a:r>
                  <a:rPr lang="en-US" sz="1600" dirty="0">
                    <a:solidFill>
                      <a:srgbClr val="FF0000"/>
                    </a:solidFill>
                  </a:rPr>
                  <a:t>ƀƀƀ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1E1064F-F278-4143-A241-0A34A6AE1C5E}"/>
                  </a:ext>
                </a:extLst>
              </p:cNvPr>
              <p:cNvSpPr/>
              <p:nvPr/>
            </p:nvSpPr>
            <p:spPr>
              <a:xfrm>
                <a:off x="8647728" y="4488978"/>
                <a:ext cx="1830950" cy="646331"/>
              </a:xfrm>
              <a:custGeom>
                <a:avLst/>
                <a:gdLst>
                  <a:gd name="connsiteX0" fmla="*/ 0 w 1830950"/>
                  <a:gd name="connsiteY0" fmla="*/ 0 h 646331"/>
                  <a:gd name="connsiteX1" fmla="*/ 421119 w 1830950"/>
                  <a:gd name="connsiteY1" fmla="*/ 0 h 646331"/>
                  <a:gd name="connsiteX2" fmla="*/ 823928 w 1830950"/>
                  <a:gd name="connsiteY2" fmla="*/ 0 h 646331"/>
                  <a:gd name="connsiteX3" fmla="*/ 1226737 w 1830950"/>
                  <a:gd name="connsiteY3" fmla="*/ 0 h 646331"/>
                  <a:gd name="connsiteX4" fmla="*/ 1830950 w 1830950"/>
                  <a:gd name="connsiteY4" fmla="*/ 0 h 646331"/>
                  <a:gd name="connsiteX5" fmla="*/ 1830950 w 1830950"/>
                  <a:gd name="connsiteY5" fmla="*/ 316702 h 646331"/>
                  <a:gd name="connsiteX6" fmla="*/ 1830950 w 1830950"/>
                  <a:gd name="connsiteY6" fmla="*/ 646331 h 646331"/>
                  <a:gd name="connsiteX7" fmla="*/ 1391522 w 1830950"/>
                  <a:gd name="connsiteY7" fmla="*/ 646331 h 646331"/>
                  <a:gd name="connsiteX8" fmla="*/ 970404 w 1830950"/>
                  <a:gd name="connsiteY8" fmla="*/ 646331 h 646331"/>
                  <a:gd name="connsiteX9" fmla="*/ 512666 w 1830950"/>
                  <a:gd name="connsiteY9" fmla="*/ 646331 h 646331"/>
                  <a:gd name="connsiteX10" fmla="*/ 0 w 1830950"/>
                  <a:gd name="connsiteY10" fmla="*/ 646331 h 646331"/>
                  <a:gd name="connsiteX11" fmla="*/ 0 w 1830950"/>
                  <a:gd name="connsiteY11" fmla="*/ 323166 h 646331"/>
                  <a:gd name="connsiteX12" fmla="*/ 0 w 1830950"/>
                  <a:gd name="connsiteY12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0950" h="646331" fill="none" extrusionOk="0">
                    <a:moveTo>
                      <a:pt x="0" y="0"/>
                    </a:moveTo>
                    <a:cubicBezTo>
                      <a:pt x="86714" y="-27166"/>
                      <a:pt x="277414" y="7952"/>
                      <a:pt x="421119" y="0"/>
                    </a:cubicBezTo>
                    <a:cubicBezTo>
                      <a:pt x="564824" y="-7952"/>
                      <a:pt x="624747" y="12063"/>
                      <a:pt x="823928" y="0"/>
                    </a:cubicBezTo>
                    <a:cubicBezTo>
                      <a:pt x="1023109" y="-12063"/>
                      <a:pt x="1106654" y="40488"/>
                      <a:pt x="1226737" y="0"/>
                    </a:cubicBezTo>
                    <a:cubicBezTo>
                      <a:pt x="1346820" y="-40488"/>
                      <a:pt x="1538772" y="60066"/>
                      <a:pt x="1830950" y="0"/>
                    </a:cubicBezTo>
                    <a:cubicBezTo>
                      <a:pt x="1840846" y="91615"/>
                      <a:pt x="1830605" y="216760"/>
                      <a:pt x="1830950" y="316702"/>
                    </a:cubicBezTo>
                    <a:cubicBezTo>
                      <a:pt x="1831295" y="416644"/>
                      <a:pt x="1826562" y="535918"/>
                      <a:pt x="1830950" y="646331"/>
                    </a:cubicBezTo>
                    <a:cubicBezTo>
                      <a:pt x="1631538" y="650875"/>
                      <a:pt x="1594842" y="605987"/>
                      <a:pt x="1391522" y="646331"/>
                    </a:cubicBezTo>
                    <a:cubicBezTo>
                      <a:pt x="1188202" y="686675"/>
                      <a:pt x="1064197" y="627230"/>
                      <a:pt x="970404" y="646331"/>
                    </a:cubicBezTo>
                    <a:cubicBezTo>
                      <a:pt x="876611" y="665432"/>
                      <a:pt x="652339" y="609119"/>
                      <a:pt x="512666" y="646331"/>
                    </a:cubicBezTo>
                    <a:cubicBezTo>
                      <a:pt x="372993" y="683543"/>
                      <a:pt x="162181" y="603695"/>
                      <a:pt x="0" y="646331"/>
                    </a:cubicBezTo>
                    <a:cubicBezTo>
                      <a:pt x="-11166" y="578411"/>
                      <a:pt x="16430" y="400993"/>
                      <a:pt x="0" y="323166"/>
                    </a:cubicBezTo>
                    <a:cubicBezTo>
                      <a:pt x="-16430" y="245340"/>
                      <a:pt x="13803" y="112369"/>
                      <a:pt x="0" y="0"/>
                    </a:cubicBezTo>
                    <a:close/>
                  </a:path>
                  <a:path w="1830950" h="646331" stroke="0" extrusionOk="0">
                    <a:moveTo>
                      <a:pt x="0" y="0"/>
                    </a:moveTo>
                    <a:cubicBezTo>
                      <a:pt x="163284" y="-35284"/>
                      <a:pt x="267393" y="16054"/>
                      <a:pt x="494357" y="0"/>
                    </a:cubicBezTo>
                    <a:cubicBezTo>
                      <a:pt x="721321" y="-16054"/>
                      <a:pt x="882680" y="416"/>
                      <a:pt x="988713" y="0"/>
                    </a:cubicBezTo>
                    <a:cubicBezTo>
                      <a:pt x="1094746" y="-416"/>
                      <a:pt x="1272318" y="37134"/>
                      <a:pt x="1428141" y="0"/>
                    </a:cubicBezTo>
                    <a:cubicBezTo>
                      <a:pt x="1583964" y="-37134"/>
                      <a:pt x="1638132" y="5451"/>
                      <a:pt x="1830950" y="0"/>
                    </a:cubicBezTo>
                    <a:cubicBezTo>
                      <a:pt x="1837996" y="116409"/>
                      <a:pt x="1830292" y="182594"/>
                      <a:pt x="1830950" y="316702"/>
                    </a:cubicBezTo>
                    <a:cubicBezTo>
                      <a:pt x="1831608" y="450810"/>
                      <a:pt x="1805299" y="497653"/>
                      <a:pt x="1830950" y="646331"/>
                    </a:cubicBezTo>
                    <a:cubicBezTo>
                      <a:pt x="1606260" y="675046"/>
                      <a:pt x="1546217" y="622399"/>
                      <a:pt x="1373213" y="646331"/>
                    </a:cubicBezTo>
                    <a:cubicBezTo>
                      <a:pt x="1200209" y="670263"/>
                      <a:pt x="1010832" y="625512"/>
                      <a:pt x="897166" y="646331"/>
                    </a:cubicBezTo>
                    <a:cubicBezTo>
                      <a:pt x="783500" y="667150"/>
                      <a:pt x="621319" y="617503"/>
                      <a:pt x="494357" y="646331"/>
                    </a:cubicBezTo>
                    <a:cubicBezTo>
                      <a:pt x="367395" y="675159"/>
                      <a:pt x="171553" y="606162"/>
                      <a:pt x="0" y="646331"/>
                    </a:cubicBezTo>
                    <a:cubicBezTo>
                      <a:pt x="-11467" y="543187"/>
                      <a:pt x="12059" y="408365"/>
                      <a:pt x="0" y="310239"/>
                    </a:cubicBezTo>
                    <a:cubicBezTo>
                      <a:pt x="-12059" y="212113"/>
                      <a:pt x="35405" y="11982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Python is fun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Py</a:t>
                </a:r>
                <a:r>
                  <a:rPr lang="en-US" dirty="0">
                    <a:latin typeface="Consolas" panose="020B0609020204030204" pitchFamily="49" charset="0"/>
                  </a:rPr>
                  <a:t>thon is fun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FE4DCF-AE55-48E1-B92E-B7B4933332BF}"/>
                </a:ext>
              </a:extLst>
            </p:cNvPr>
            <p:cNvSpPr txBox="1"/>
            <p:nvPr/>
          </p:nvSpPr>
          <p:spPr>
            <a:xfrm>
              <a:off x="728980" y="4345361"/>
              <a:ext cx="1346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Case sensitive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D066FC-190C-495F-AAAF-21B15F4F6104}"/>
              </a:ext>
            </a:extLst>
          </p:cNvPr>
          <p:cNvSpPr txBox="1"/>
          <p:nvPr/>
        </p:nvSpPr>
        <p:spPr>
          <a:xfrm>
            <a:off x="3694125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B809D-B5FE-4E83-A903-89724FF98BCE}"/>
              </a:ext>
            </a:extLst>
          </p:cNvPr>
          <p:cNvSpPr txBox="1"/>
          <p:nvPr/>
        </p:nvSpPr>
        <p:spPr>
          <a:xfrm>
            <a:off x="6432072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C87E02-5DEC-4A6D-BF53-E7DB203AAFC2}"/>
              </a:ext>
            </a:extLst>
          </p:cNvPr>
          <p:cNvSpPr txBox="1"/>
          <p:nvPr/>
        </p:nvSpPr>
        <p:spPr>
          <a:xfrm>
            <a:off x="9148997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86CBAB-2A14-438A-A28E-46205D28F613}"/>
              </a:ext>
            </a:extLst>
          </p:cNvPr>
          <p:cNvCxnSpPr>
            <a:cxnSpLocks/>
          </p:cNvCxnSpPr>
          <p:nvPr/>
        </p:nvCxnSpPr>
        <p:spPr>
          <a:xfrm>
            <a:off x="52550" y="3132083"/>
            <a:ext cx="12055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D09B6E-523C-4B48-98B1-35B350D88996}"/>
              </a:ext>
            </a:extLst>
          </p:cNvPr>
          <p:cNvCxnSpPr>
            <a:cxnSpLocks/>
          </p:cNvCxnSpPr>
          <p:nvPr/>
        </p:nvCxnSpPr>
        <p:spPr>
          <a:xfrm>
            <a:off x="52550" y="4987158"/>
            <a:ext cx="12055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4563-BB27-42F5-85BA-4E9082DE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MODIFICATION 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00F252-1AB0-4111-9425-09062CE110AC}"/>
              </a:ext>
            </a:extLst>
          </p:cNvPr>
          <p:cNvSpPr txBox="1"/>
          <p:nvPr/>
        </p:nvSpPr>
        <p:spPr>
          <a:xfrm>
            <a:off x="147587" y="955040"/>
            <a:ext cx="379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Splitting a string – </a:t>
            </a:r>
            <a:r>
              <a:rPr lang="en-US" i="1" dirty="0">
                <a:solidFill>
                  <a:srgbClr val="C00000"/>
                </a:solidFill>
              </a:rPr>
              <a:t>w/default delimeter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9050D-124B-4281-A0EF-F4BBCCB4CB00}"/>
              </a:ext>
            </a:extLst>
          </p:cNvPr>
          <p:cNvGrpSpPr/>
          <p:nvPr/>
        </p:nvGrpSpPr>
        <p:grpSpPr>
          <a:xfrm>
            <a:off x="322909" y="1239520"/>
            <a:ext cx="5688961" cy="5396452"/>
            <a:chOff x="322909" y="1239520"/>
            <a:chExt cx="5688961" cy="5396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818FAA-75FC-4483-A360-5E9FD402DC74}"/>
                </a:ext>
              </a:extLst>
            </p:cNvPr>
            <p:cNvSpPr/>
            <p:nvPr/>
          </p:nvSpPr>
          <p:spPr>
            <a:xfrm>
              <a:off x="360947" y="1364927"/>
              <a:ext cx="2961373" cy="338554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any_str = 'John M. Doe'</a:t>
              </a:r>
            </a:p>
            <a:p>
              <a:endParaRPr lang="en-US" dirty="0"/>
            </a:p>
            <a:p>
              <a:r>
                <a:rPr lang="en-US" dirty="0"/>
                <a:t>name_list = </a:t>
              </a:r>
              <a:r>
                <a:rPr lang="en-US" b="1" dirty="0">
                  <a:highlight>
                    <a:srgbClr val="EFE5F7"/>
                  </a:highlight>
                </a:rPr>
                <a:t>any_str.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split</a:t>
              </a:r>
              <a:r>
                <a:rPr lang="en-US" dirty="0">
                  <a:solidFill>
                    <a:srgbClr val="C00000"/>
                  </a:solidFill>
                </a:rPr>
                <a:t>()</a:t>
              </a:r>
            </a:p>
            <a:p>
              <a:endParaRPr lang="en-US" dirty="0"/>
            </a:p>
            <a:p>
              <a:r>
                <a:rPr lang="en-US" dirty="0"/>
                <a:t>first = </a:t>
              </a:r>
              <a:r>
                <a:rPr lang="en-US" dirty="0">
                  <a:solidFill>
                    <a:srgbClr val="C00000"/>
                  </a:solidFill>
                </a:rPr>
                <a:t>name_list[0]</a:t>
              </a:r>
            </a:p>
            <a:p>
              <a:r>
                <a:rPr lang="en-US" dirty="0"/>
                <a:t>middle = </a:t>
              </a:r>
              <a:r>
                <a:rPr lang="en-US" dirty="0">
                  <a:solidFill>
                    <a:srgbClr val="C00000"/>
                  </a:solidFill>
                </a:rPr>
                <a:t>name_list[1]</a:t>
              </a:r>
            </a:p>
            <a:p>
              <a:r>
                <a:rPr lang="en-US" dirty="0"/>
                <a:t>last = </a:t>
              </a:r>
              <a:r>
                <a:rPr lang="en-US" dirty="0">
                  <a:solidFill>
                    <a:srgbClr val="C00000"/>
                  </a:solidFill>
                </a:rPr>
                <a:t>name_list[2]</a:t>
              </a:r>
            </a:p>
            <a:p>
              <a:endParaRPr lang="en-US" dirty="0"/>
            </a:p>
            <a:p>
              <a:r>
                <a:rPr lang="en-US" sz="1400" dirty="0"/>
                <a:t>print('List:', name_list)</a:t>
              </a:r>
            </a:p>
            <a:p>
              <a:r>
                <a:rPr lang="en-US" sz="1400" dirty="0"/>
                <a:t>print()</a:t>
              </a:r>
            </a:p>
            <a:p>
              <a:r>
                <a:rPr lang="en-US" sz="1400" dirty="0"/>
                <a:t>print('First name:', first)</a:t>
              </a:r>
            </a:p>
            <a:p>
              <a:r>
                <a:rPr lang="en-US" sz="1400" dirty="0"/>
                <a:t>print('Middle name:', middle)</a:t>
              </a:r>
            </a:p>
            <a:p>
              <a:r>
                <a:rPr lang="en-US" sz="1400" dirty="0"/>
                <a:t>print('Last name:', last)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05AA90-DA05-4527-8C7E-0DBA75FF032E}"/>
                </a:ext>
              </a:extLst>
            </p:cNvPr>
            <p:cNvSpPr/>
            <p:nvPr/>
          </p:nvSpPr>
          <p:spPr>
            <a:xfrm>
              <a:off x="322909" y="5312533"/>
              <a:ext cx="3214341" cy="1323439"/>
            </a:xfrm>
            <a:custGeom>
              <a:avLst/>
              <a:gdLst>
                <a:gd name="connsiteX0" fmla="*/ 0 w 3214341"/>
                <a:gd name="connsiteY0" fmla="*/ 0 h 1323439"/>
                <a:gd name="connsiteX1" fmla="*/ 535724 w 3214341"/>
                <a:gd name="connsiteY1" fmla="*/ 0 h 1323439"/>
                <a:gd name="connsiteX2" fmla="*/ 1039304 w 3214341"/>
                <a:gd name="connsiteY2" fmla="*/ 0 h 1323439"/>
                <a:gd name="connsiteX3" fmla="*/ 1639314 w 3214341"/>
                <a:gd name="connsiteY3" fmla="*/ 0 h 1323439"/>
                <a:gd name="connsiteX4" fmla="*/ 2142894 w 3214341"/>
                <a:gd name="connsiteY4" fmla="*/ 0 h 1323439"/>
                <a:gd name="connsiteX5" fmla="*/ 2614331 w 3214341"/>
                <a:gd name="connsiteY5" fmla="*/ 0 h 1323439"/>
                <a:gd name="connsiteX6" fmla="*/ 3214341 w 3214341"/>
                <a:gd name="connsiteY6" fmla="*/ 0 h 1323439"/>
                <a:gd name="connsiteX7" fmla="*/ 3214341 w 3214341"/>
                <a:gd name="connsiteY7" fmla="*/ 414678 h 1323439"/>
                <a:gd name="connsiteX8" fmla="*/ 3214341 w 3214341"/>
                <a:gd name="connsiteY8" fmla="*/ 816121 h 1323439"/>
                <a:gd name="connsiteX9" fmla="*/ 3214341 w 3214341"/>
                <a:gd name="connsiteY9" fmla="*/ 1323439 h 1323439"/>
                <a:gd name="connsiteX10" fmla="*/ 2614331 w 3214341"/>
                <a:gd name="connsiteY10" fmla="*/ 1323439 h 1323439"/>
                <a:gd name="connsiteX11" fmla="*/ 2142894 w 3214341"/>
                <a:gd name="connsiteY11" fmla="*/ 1323439 h 1323439"/>
                <a:gd name="connsiteX12" fmla="*/ 1639314 w 3214341"/>
                <a:gd name="connsiteY12" fmla="*/ 1323439 h 1323439"/>
                <a:gd name="connsiteX13" fmla="*/ 1135734 w 3214341"/>
                <a:gd name="connsiteY13" fmla="*/ 1323439 h 1323439"/>
                <a:gd name="connsiteX14" fmla="*/ 664297 w 3214341"/>
                <a:gd name="connsiteY14" fmla="*/ 1323439 h 1323439"/>
                <a:gd name="connsiteX15" fmla="*/ 0 w 3214341"/>
                <a:gd name="connsiteY15" fmla="*/ 1323439 h 1323439"/>
                <a:gd name="connsiteX16" fmla="*/ 0 w 3214341"/>
                <a:gd name="connsiteY16" fmla="*/ 882293 h 1323439"/>
                <a:gd name="connsiteX17" fmla="*/ 0 w 3214341"/>
                <a:gd name="connsiteY17" fmla="*/ 467615 h 1323439"/>
                <a:gd name="connsiteX18" fmla="*/ 0 w 3214341"/>
                <a:gd name="connsiteY18" fmla="*/ 0 h 132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14341" h="1323439" fill="none" extrusionOk="0">
                  <a:moveTo>
                    <a:pt x="0" y="0"/>
                  </a:moveTo>
                  <a:cubicBezTo>
                    <a:pt x="139483" y="-49714"/>
                    <a:pt x="405520" y="34977"/>
                    <a:pt x="535724" y="0"/>
                  </a:cubicBezTo>
                  <a:cubicBezTo>
                    <a:pt x="665928" y="-34977"/>
                    <a:pt x="814270" y="2612"/>
                    <a:pt x="1039304" y="0"/>
                  </a:cubicBezTo>
                  <a:cubicBezTo>
                    <a:pt x="1264338" y="-2612"/>
                    <a:pt x="1485002" y="47676"/>
                    <a:pt x="1639314" y="0"/>
                  </a:cubicBezTo>
                  <a:cubicBezTo>
                    <a:pt x="1793626" y="-47676"/>
                    <a:pt x="1963461" y="21403"/>
                    <a:pt x="2142894" y="0"/>
                  </a:cubicBezTo>
                  <a:cubicBezTo>
                    <a:pt x="2322327" y="-21403"/>
                    <a:pt x="2418839" y="27021"/>
                    <a:pt x="2614331" y="0"/>
                  </a:cubicBezTo>
                  <a:cubicBezTo>
                    <a:pt x="2809823" y="-27021"/>
                    <a:pt x="2986073" y="17988"/>
                    <a:pt x="3214341" y="0"/>
                  </a:cubicBezTo>
                  <a:cubicBezTo>
                    <a:pt x="3218746" y="87916"/>
                    <a:pt x="3211904" y="288062"/>
                    <a:pt x="3214341" y="414678"/>
                  </a:cubicBezTo>
                  <a:cubicBezTo>
                    <a:pt x="3216778" y="541294"/>
                    <a:pt x="3191571" y="623175"/>
                    <a:pt x="3214341" y="816121"/>
                  </a:cubicBezTo>
                  <a:cubicBezTo>
                    <a:pt x="3237111" y="1009067"/>
                    <a:pt x="3156602" y="1117738"/>
                    <a:pt x="3214341" y="1323439"/>
                  </a:cubicBezTo>
                  <a:cubicBezTo>
                    <a:pt x="2998430" y="1342450"/>
                    <a:pt x="2754431" y="1284417"/>
                    <a:pt x="2614331" y="1323439"/>
                  </a:cubicBezTo>
                  <a:cubicBezTo>
                    <a:pt x="2474231" y="1362461"/>
                    <a:pt x="2354523" y="1310343"/>
                    <a:pt x="2142894" y="1323439"/>
                  </a:cubicBezTo>
                  <a:cubicBezTo>
                    <a:pt x="1931265" y="1336535"/>
                    <a:pt x="1850822" y="1290466"/>
                    <a:pt x="1639314" y="1323439"/>
                  </a:cubicBezTo>
                  <a:cubicBezTo>
                    <a:pt x="1427806" y="1356412"/>
                    <a:pt x="1287819" y="1274879"/>
                    <a:pt x="1135734" y="1323439"/>
                  </a:cubicBezTo>
                  <a:cubicBezTo>
                    <a:pt x="983649" y="1371999"/>
                    <a:pt x="853392" y="1299228"/>
                    <a:pt x="664297" y="1323439"/>
                  </a:cubicBezTo>
                  <a:cubicBezTo>
                    <a:pt x="475202" y="1347650"/>
                    <a:pt x="234308" y="1305413"/>
                    <a:pt x="0" y="1323439"/>
                  </a:cubicBezTo>
                  <a:cubicBezTo>
                    <a:pt x="-24540" y="1217900"/>
                    <a:pt x="8988" y="1060508"/>
                    <a:pt x="0" y="882293"/>
                  </a:cubicBezTo>
                  <a:cubicBezTo>
                    <a:pt x="-8988" y="704078"/>
                    <a:pt x="23547" y="666884"/>
                    <a:pt x="0" y="467615"/>
                  </a:cubicBezTo>
                  <a:cubicBezTo>
                    <a:pt x="-23547" y="268346"/>
                    <a:pt x="29446" y="208447"/>
                    <a:pt x="0" y="0"/>
                  </a:cubicBezTo>
                  <a:close/>
                </a:path>
                <a:path w="3214341" h="1323439" stroke="0" extrusionOk="0">
                  <a:moveTo>
                    <a:pt x="0" y="0"/>
                  </a:moveTo>
                  <a:cubicBezTo>
                    <a:pt x="223856" y="-18455"/>
                    <a:pt x="421084" y="17828"/>
                    <a:pt x="600010" y="0"/>
                  </a:cubicBezTo>
                  <a:cubicBezTo>
                    <a:pt x="778936" y="-17828"/>
                    <a:pt x="1055866" y="19814"/>
                    <a:pt x="1200021" y="0"/>
                  </a:cubicBezTo>
                  <a:cubicBezTo>
                    <a:pt x="1344176" y="-19814"/>
                    <a:pt x="1557346" y="53798"/>
                    <a:pt x="1703601" y="0"/>
                  </a:cubicBezTo>
                  <a:cubicBezTo>
                    <a:pt x="1849856" y="-53798"/>
                    <a:pt x="1978748" y="11485"/>
                    <a:pt x="2207181" y="0"/>
                  </a:cubicBezTo>
                  <a:cubicBezTo>
                    <a:pt x="2435614" y="-11485"/>
                    <a:pt x="2541266" y="29558"/>
                    <a:pt x="2710761" y="0"/>
                  </a:cubicBezTo>
                  <a:cubicBezTo>
                    <a:pt x="2880256" y="-29558"/>
                    <a:pt x="3112375" y="25604"/>
                    <a:pt x="3214341" y="0"/>
                  </a:cubicBezTo>
                  <a:cubicBezTo>
                    <a:pt x="3215673" y="135507"/>
                    <a:pt x="3162037" y="347209"/>
                    <a:pt x="3214341" y="441146"/>
                  </a:cubicBezTo>
                  <a:cubicBezTo>
                    <a:pt x="3266645" y="535083"/>
                    <a:pt x="3213892" y="713917"/>
                    <a:pt x="3214341" y="882293"/>
                  </a:cubicBezTo>
                  <a:cubicBezTo>
                    <a:pt x="3214790" y="1050669"/>
                    <a:pt x="3176037" y="1177731"/>
                    <a:pt x="3214341" y="1323439"/>
                  </a:cubicBezTo>
                  <a:cubicBezTo>
                    <a:pt x="2983755" y="1384813"/>
                    <a:pt x="2829849" y="1260990"/>
                    <a:pt x="2678618" y="1323439"/>
                  </a:cubicBezTo>
                  <a:cubicBezTo>
                    <a:pt x="2527387" y="1385888"/>
                    <a:pt x="2201676" y="1297706"/>
                    <a:pt x="2078607" y="1323439"/>
                  </a:cubicBezTo>
                  <a:cubicBezTo>
                    <a:pt x="1955538" y="1349172"/>
                    <a:pt x="1631196" y="1257465"/>
                    <a:pt x="1478597" y="1323439"/>
                  </a:cubicBezTo>
                  <a:cubicBezTo>
                    <a:pt x="1325998" y="1389413"/>
                    <a:pt x="1188084" y="1320354"/>
                    <a:pt x="1039304" y="1323439"/>
                  </a:cubicBezTo>
                  <a:cubicBezTo>
                    <a:pt x="890524" y="1326524"/>
                    <a:pt x="689559" y="1304131"/>
                    <a:pt x="600010" y="1323439"/>
                  </a:cubicBezTo>
                  <a:cubicBezTo>
                    <a:pt x="510461" y="1342747"/>
                    <a:pt x="285453" y="1288811"/>
                    <a:pt x="0" y="1323439"/>
                  </a:cubicBezTo>
                  <a:cubicBezTo>
                    <a:pt x="-37366" y="1139005"/>
                    <a:pt x="25100" y="1098223"/>
                    <a:pt x="0" y="895527"/>
                  </a:cubicBezTo>
                  <a:cubicBezTo>
                    <a:pt x="-25100" y="692831"/>
                    <a:pt x="12188" y="582941"/>
                    <a:pt x="0" y="480850"/>
                  </a:cubicBezTo>
                  <a:cubicBezTo>
                    <a:pt x="-12188" y="378759"/>
                    <a:pt x="21044" y="223635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List: ['John', 'M.', 'Doe']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First name: John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Middle name: M.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Last name: Doe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76A62F-2CCB-4D1A-9A3A-8E6CF3B098CF}"/>
                </a:ext>
              </a:extLst>
            </p:cNvPr>
            <p:cNvSpPr/>
            <p:nvPr/>
          </p:nvSpPr>
          <p:spPr>
            <a:xfrm>
              <a:off x="3023338" y="1933694"/>
              <a:ext cx="2541080" cy="338554"/>
            </a:xfrm>
            <a:custGeom>
              <a:avLst/>
              <a:gdLst>
                <a:gd name="connsiteX0" fmla="*/ 0 w 2541080"/>
                <a:gd name="connsiteY0" fmla="*/ 0 h 338554"/>
                <a:gd name="connsiteX1" fmla="*/ 508216 w 2541080"/>
                <a:gd name="connsiteY1" fmla="*/ 0 h 338554"/>
                <a:gd name="connsiteX2" fmla="*/ 991021 w 2541080"/>
                <a:gd name="connsiteY2" fmla="*/ 0 h 338554"/>
                <a:gd name="connsiteX3" fmla="*/ 1473826 w 2541080"/>
                <a:gd name="connsiteY3" fmla="*/ 0 h 338554"/>
                <a:gd name="connsiteX4" fmla="*/ 2032864 w 2541080"/>
                <a:gd name="connsiteY4" fmla="*/ 0 h 338554"/>
                <a:gd name="connsiteX5" fmla="*/ 2541080 w 2541080"/>
                <a:gd name="connsiteY5" fmla="*/ 0 h 338554"/>
                <a:gd name="connsiteX6" fmla="*/ 2541080 w 2541080"/>
                <a:gd name="connsiteY6" fmla="*/ 338554 h 338554"/>
                <a:gd name="connsiteX7" fmla="*/ 2032864 w 2541080"/>
                <a:gd name="connsiteY7" fmla="*/ 338554 h 338554"/>
                <a:gd name="connsiteX8" fmla="*/ 1600880 w 2541080"/>
                <a:gd name="connsiteY8" fmla="*/ 338554 h 338554"/>
                <a:gd name="connsiteX9" fmla="*/ 1118075 w 2541080"/>
                <a:gd name="connsiteY9" fmla="*/ 338554 h 338554"/>
                <a:gd name="connsiteX10" fmla="*/ 635270 w 2541080"/>
                <a:gd name="connsiteY10" fmla="*/ 338554 h 338554"/>
                <a:gd name="connsiteX11" fmla="*/ 0 w 2541080"/>
                <a:gd name="connsiteY11" fmla="*/ 338554 h 338554"/>
                <a:gd name="connsiteX12" fmla="*/ 0 w 2541080"/>
                <a:gd name="connsiteY12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1080" h="338554" fill="none" extrusionOk="0">
                  <a:moveTo>
                    <a:pt x="0" y="0"/>
                  </a:moveTo>
                  <a:cubicBezTo>
                    <a:pt x="253782" y="-52289"/>
                    <a:pt x="386401" y="38739"/>
                    <a:pt x="508216" y="0"/>
                  </a:cubicBezTo>
                  <a:cubicBezTo>
                    <a:pt x="630031" y="-38739"/>
                    <a:pt x="872160" y="39756"/>
                    <a:pt x="991021" y="0"/>
                  </a:cubicBezTo>
                  <a:cubicBezTo>
                    <a:pt x="1109882" y="-39756"/>
                    <a:pt x="1281191" y="7110"/>
                    <a:pt x="1473826" y="0"/>
                  </a:cubicBezTo>
                  <a:cubicBezTo>
                    <a:pt x="1666462" y="-7110"/>
                    <a:pt x="1761770" y="34264"/>
                    <a:pt x="2032864" y="0"/>
                  </a:cubicBezTo>
                  <a:cubicBezTo>
                    <a:pt x="2303958" y="-34264"/>
                    <a:pt x="2298625" y="31684"/>
                    <a:pt x="2541080" y="0"/>
                  </a:cubicBezTo>
                  <a:cubicBezTo>
                    <a:pt x="2576973" y="77558"/>
                    <a:pt x="2540265" y="258179"/>
                    <a:pt x="2541080" y="338554"/>
                  </a:cubicBezTo>
                  <a:cubicBezTo>
                    <a:pt x="2381712" y="357819"/>
                    <a:pt x="2184829" y="294369"/>
                    <a:pt x="2032864" y="338554"/>
                  </a:cubicBezTo>
                  <a:cubicBezTo>
                    <a:pt x="1880899" y="382739"/>
                    <a:pt x="1746593" y="336707"/>
                    <a:pt x="1600880" y="338554"/>
                  </a:cubicBezTo>
                  <a:cubicBezTo>
                    <a:pt x="1455167" y="340401"/>
                    <a:pt x="1227408" y="301814"/>
                    <a:pt x="1118075" y="338554"/>
                  </a:cubicBezTo>
                  <a:cubicBezTo>
                    <a:pt x="1008743" y="375294"/>
                    <a:pt x="805044" y="287795"/>
                    <a:pt x="635270" y="338554"/>
                  </a:cubicBezTo>
                  <a:cubicBezTo>
                    <a:pt x="465496" y="389313"/>
                    <a:pt x="255578" y="281867"/>
                    <a:pt x="0" y="338554"/>
                  </a:cubicBezTo>
                  <a:cubicBezTo>
                    <a:pt x="-32161" y="242710"/>
                    <a:pt x="31576" y="126050"/>
                    <a:pt x="0" y="0"/>
                  </a:cubicBezTo>
                  <a:close/>
                </a:path>
                <a:path w="2541080" h="338554" stroke="0" extrusionOk="0">
                  <a:moveTo>
                    <a:pt x="0" y="0"/>
                  </a:moveTo>
                  <a:cubicBezTo>
                    <a:pt x="199190" y="-12450"/>
                    <a:pt x="291539" y="16846"/>
                    <a:pt x="457394" y="0"/>
                  </a:cubicBezTo>
                  <a:cubicBezTo>
                    <a:pt x="623249" y="-16846"/>
                    <a:pt x="823086" y="20924"/>
                    <a:pt x="1016432" y="0"/>
                  </a:cubicBezTo>
                  <a:cubicBezTo>
                    <a:pt x="1209778" y="-20924"/>
                    <a:pt x="1279946" y="42292"/>
                    <a:pt x="1448416" y="0"/>
                  </a:cubicBezTo>
                  <a:cubicBezTo>
                    <a:pt x="1616886" y="-42292"/>
                    <a:pt x="1698474" y="9227"/>
                    <a:pt x="1880399" y="0"/>
                  </a:cubicBezTo>
                  <a:cubicBezTo>
                    <a:pt x="2062324" y="-9227"/>
                    <a:pt x="2369051" y="12358"/>
                    <a:pt x="2541080" y="0"/>
                  </a:cubicBezTo>
                  <a:cubicBezTo>
                    <a:pt x="2563368" y="95112"/>
                    <a:pt x="2502786" y="215842"/>
                    <a:pt x="2541080" y="338554"/>
                  </a:cubicBezTo>
                  <a:cubicBezTo>
                    <a:pt x="2340712" y="390438"/>
                    <a:pt x="2161780" y="334682"/>
                    <a:pt x="2058275" y="338554"/>
                  </a:cubicBezTo>
                  <a:cubicBezTo>
                    <a:pt x="1954770" y="342426"/>
                    <a:pt x="1759353" y="334501"/>
                    <a:pt x="1575470" y="338554"/>
                  </a:cubicBezTo>
                  <a:cubicBezTo>
                    <a:pt x="1391588" y="342607"/>
                    <a:pt x="1217728" y="327613"/>
                    <a:pt x="1092664" y="338554"/>
                  </a:cubicBezTo>
                  <a:cubicBezTo>
                    <a:pt x="967600" y="349495"/>
                    <a:pt x="681190" y="304764"/>
                    <a:pt x="533627" y="338554"/>
                  </a:cubicBezTo>
                  <a:cubicBezTo>
                    <a:pt x="386064" y="372344"/>
                    <a:pt x="153419" y="310773"/>
                    <a:pt x="0" y="338554"/>
                  </a:cubicBezTo>
                  <a:cubicBezTo>
                    <a:pt x="-35444" y="256613"/>
                    <a:pt x="16735" y="77544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86374121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['John', 'M.', 'Doe']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95C0D8-5C79-4A57-BF09-B953DC838D0A}"/>
                </a:ext>
              </a:extLst>
            </p:cNvPr>
            <p:cNvSpPr/>
            <p:nvPr/>
          </p:nvSpPr>
          <p:spPr>
            <a:xfrm>
              <a:off x="3267178" y="1273294"/>
              <a:ext cx="1643399" cy="338554"/>
            </a:xfrm>
            <a:custGeom>
              <a:avLst/>
              <a:gdLst>
                <a:gd name="connsiteX0" fmla="*/ 0 w 1643399"/>
                <a:gd name="connsiteY0" fmla="*/ 0 h 338554"/>
                <a:gd name="connsiteX1" fmla="*/ 514932 w 1643399"/>
                <a:gd name="connsiteY1" fmla="*/ 0 h 338554"/>
                <a:gd name="connsiteX2" fmla="*/ 1029863 w 1643399"/>
                <a:gd name="connsiteY2" fmla="*/ 0 h 338554"/>
                <a:gd name="connsiteX3" fmla="*/ 1643399 w 1643399"/>
                <a:gd name="connsiteY3" fmla="*/ 0 h 338554"/>
                <a:gd name="connsiteX4" fmla="*/ 1643399 w 1643399"/>
                <a:gd name="connsiteY4" fmla="*/ 338554 h 338554"/>
                <a:gd name="connsiteX5" fmla="*/ 1144901 w 1643399"/>
                <a:gd name="connsiteY5" fmla="*/ 338554 h 338554"/>
                <a:gd name="connsiteX6" fmla="*/ 646404 w 1643399"/>
                <a:gd name="connsiteY6" fmla="*/ 338554 h 338554"/>
                <a:gd name="connsiteX7" fmla="*/ 0 w 1643399"/>
                <a:gd name="connsiteY7" fmla="*/ 338554 h 338554"/>
                <a:gd name="connsiteX8" fmla="*/ 0 w 1643399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399" h="338554" fill="none" extrusionOk="0">
                  <a:moveTo>
                    <a:pt x="0" y="0"/>
                  </a:moveTo>
                  <a:cubicBezTo>
                    <a:pt x="181334" y="-42813"/>
                    <a:pt x="411584" y="58754"/>
                    <a:pt x="514932" y="0"/>
                  </a:cubicBezTo>
                  <a:cubicBezTo>
                    <a:pt x="618280" y="-58754"/>
                    <a:pt x="781220" y="34203"/>
                    <a:pt x="1029863" y="0"/>
                  </a:cubicBezTo>
                  <a:cubicBezTo>
                    <a:pt x="1278506" y="-34203"/>
                    <a:pt x="1342963" y="17422"/>
                    <a:pt x="1643399" y="0"/>
                  </a:cubicBezTo>
                  <a:cubicBezTo>
                    <a:pt x="1682104" y="94000"/>
                    <a:pt x="1626230" y="210706"/>
                    <a:pt x="1643399" y="338554"/>
                  </a:cubicBezTo>
                  <a:cubicBezTo>
                    <a:pt x="1434147" y="386926"/>
                    <a:pt x="1304805" y="312401"/>
                    <a:pt x="1144901" y="338554"/>
                  </a:cubicBezTo>
                  <a:cubicBezTo>
                    <a:pt x="984997" y="364707"/>
                    <a:pt x="894196" y="296562"/>
                    <a:pt x="646404" y="338554"/>
                  </a:cubicBezTo>
                  <a:cubicBezTo>
                    <a:pt x="398612" y="380546"/>
                    <a:pt x="260463" y="292576"/>
                    <a:pt x="0" y="338554"/>
                  </a:cubicBezTo>
                  <a:cubicBezTo>
                    <a:pt x="-13147" y="251073"/>
                    <a:pt x="4733" y="159430"/>
                    <a:pt x="0" y="0"/>
                  </a:cubicBezTo>
                  <a:close/>
                </a:path>
                <a:path w="1643399" h="338554" stroke="0" extrusionOk="0">
                  <a:moveTo>
                    <a:pt x="0" y="0"/>
                  </a:moveTo>
                  <a:cubicBezTo>
                    <a:pt x="135349" y="-26954"/>
                    <a:pt x="349220" y="25902"/>
                    <a:pt x="514932" y="0"/>
                  </a:cubicBezTo>
                  <a:cubicBezTo>
                    <a:pt x="680644" y="-25902"/>
                    <a:pt x="831807" y="36681"/>
                    <a:pt x="1095599" y="0"/>
                  </a:cubicBezTo>
                  <a:cubicBezTo>
                    <a:pt x="1359391" y="-36681"/>
                    <a:pt x="1522417" y="51787"/>
                    <a:pt x="1643399" y="0"/>
                  </a:cubicBezTo>
                  <a:cubicBezTo>
                    <a:pt x="1682769" y="114131"/>
                    <a:pt x="1619263" y="248918"/>
                    <a:pt x="1643399" y="338554"/>
                  </a:cubicBezTo>
                  <a:cubicBezTo>
                    <a:pt x="1491347" y="345723"/>
                    <a:pt x="1271236" y="286728"/>
                    <a:pt x="1079165" y="338554"/>
                  </a:cubicBezTo>
                  <a:cubicBezTo>
                    <a:pt x="887094" y="390380"/>
                    <a:pt x="724313" y="301982"/>
                    <a:pt x="498498" y="338554"/>
                  </a:cubicBezTo>
                  <a:cubicBezTo>
                    <a:pt x="272683" y="375126"/>
                    <a:pt x="204342" y="297242"/>
                    <a:pt x="0" y="338554"/>
                  </a:cubicBezTo>
                  <a:cubicBezTo>
                    <a:pt x="-4280" y="230278"/>
                    <a:pt x="28069" y="100569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86374121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'John M. Doe'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7CAFC74-8D6E-40AF-9D5E-F5980D1F9A29}"/>
                </a:ext>
              </a:extLst>
            </p:cNvPr>
            <p:cNvCxnSpPr>
              <a:cxnSpLocks/>
            </p:cNvCxnSpPr>
            <p:nvPr/>
          </p:nvCxnSpPr>
          <p:spPr>
            <a:xfrm>
              <a:off x="3982720" y="1625600"/>
              <a:ext cx="0" cy="2743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6CC91C-CA22-428A-9362-B4FC6CE54E19}"/>
                </a:ext>
              </a:extLst>
            </p:cNvPr>
            <p:cNvSpPr txBox="1"/>
            <p:nvPr/>
          </p:nvSpPr>
          <p:spPr>
            <a:xfrm>
              <a:off x="4876800" y="1239520"/>
              <a:ext cx="408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str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5BF9B7-B0D6-44C2-BD87-95A074CDEFCF}"/>
                </a:ext>
              </a:extLst>
            </p:cNvPr>
            <p:cNvSpPr txBox="1"/>
            <p:nvPr/>
          </p:nvSpPr>
          <p:spPr>
            <a:xfrm>
              <a:off x="5577840" y="1910080"/>
              <a:ext cx="434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list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941044-303D-40EB-9CD0-37D40BEAEAB4}"/>
              </a:ext>
            </a:extLst>
          </p:cNvPr>
          <p:cNvGrpSpPr/>
          <p:nvPr/>
        </p:nvGrpSpPr>
        <p:grpSpPr>
          <a:xfrm>
            <a:off x="6822707" y="1249680"/>
            <a:ext cx="5359133" cy="5386292"/>
            <a:chOff x="6822707" y="1249680"/>
            <a:chExt cx="5359133" cy="538629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7F5E71-D117-4FE6-81A5-FF0C8515FE43}"/>
                </a:ext>
              </a:extLst>
            </p:cNvPr>
            <p:cNvSpPr/>
            <p:nvPr/>
          </p:nvSpPr>
          <p:spPr>
            <a:xfrm>
              <a:off x="6822707" y="1364927"/>
              <a:ext cx="3327133" cy="338554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any_str = '10:30:50'</a:t>
              </a:r>
            </a:p>
            <a:p>
              <a:endParaRPr lang="en-US" dirty="0"/>
            </a:p>
            <a:p>
              <a:r>
                <a:rPr lang="en-US" dirty="0"/>
                <a:t>time_list = </a:t>
              </a:r>
              <a:r>
                <a:rPr lang="en-US" b="1" dirty="0">
                  <a:highlight>
                    <a:srgbClr val="EFE5F7"/>
                  </a:highlight>
                </a:rPr>
                <a:t>any_str</a:t>
              </a:r>
              <a:r>
                <a:rPr lang="en-US" dirty="0"/>
                <a:t>.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split</a:t>
              </a:r>
              <a:r>
                <a:rPr lang="en-US" dirty="0">
                  <a:solidFill>
                    <a:srgbClr val="C00000"/>
                  </a:solidFill>
                </a:rPr>
                <a:t>(':')</a:t>
              </a:r>
            </a:p>
            <a:p>
              <a:endParaRPr lang="en-US" dirty="0"/>
            </a:p>
            <a:p>
              <a:r>
                <a:rPr lang="en-US" dirty="0"/>
                <a:t>hour = </a:t>
              </a:r>
              <a:r>
                <a:rPr lang="en-US" dirty="0">
                  <a:solidFill>
                    <a:srgbClr val="C00000"/>
                  </a:solidFill>
                </a:rPr>
                <a:t>time_list[0]</a:t>
              </a:r>
            </a:p>
            <a:p>
              <a:r>
                <a:rPr lang="en-US" dirty="0"/>
                <a:t>minute = </a:t>
              </a:r>
              <a:r>
                <a:rPr lang="en-US" dirty="0">
                  <a:solidFill>
                    <a:srgbClr val="C00000"/>
                  </a:solidFill>
                </a:rPr>
                <a:t>time_list[1]</a:t>
              </a:r>
            </a:p>
            <a:p>
              <a:r>
                <a:rPr lang="en-US" dirty="0"/>
                <a:t>second = </a:t>
              </a:r>
              <a:r>
                <a:rPr lang="en-US" dirty="0">
                  <a:solidFill>
                    <a:srgbClr val="C00000"/>
                  </a:solidFill>
                </a:rPr>
                <a:t>time_list[2]</a:t>
              </a:r>
            </a:p>
            <a:p>
              <a:endParaRPr lang="en-US" dirty="0"/>
            </a:p>
            <a:p>
              <a:r>
                <a:rPr lang="en-US" sz="1400" dirty="0"/>
                <a:t>print('List:', time_list)</a:t>
              </a:r>
            </a:p>
            <a:p>
              <a:r>
                <a:rPr lang="en-US" sz="1400" dirty="0"/>
                <a:t>print()</a:t>
              </a:r>
            </a:p>
            <a:p>
              <a:r>
                <a:rPr lang="en-US" sz="1400" dirty="0"/>
                <a:t>print('Hour:', hour)</a:t>
              </a:r>
            </a:p>
            <a:p>
              <a:r>
                <a:rPr lang="en-US" sz="1400" dirty="0"/>
                <a:t>print('Minute:', minute)</a:t>
              </a:r>
            </a:p>
            <a:p>
              <a:r>
                <a:rPr lang="en-US" sz="1400" dirty="0"/>
                <a:t>print('Second:', second)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5ABF08-7E23-41B8-9DC2-4FB2BC99B56B}"/>
                </a:ext>
              </a:extLst>
            </p:cNvPr>
            <p:cNvSpPr/>
            <p:nvPr/>
          </p:nvSpPr>
          <p:spPr>
            <a:xfrm>
              <a:off x="7048829" y="5312533"/>
              <a:ext cx="2877711" cy="1323439"/>
            </a:xfrm>
            <a:custGeom>
              <a:avLst/>
              <a:gdLst>
                <a:gd name="connsiteX0" fmla="*/ 0 w 2877711"/>
                <a:gd name="connsiteY0" fmla="*/ 0 h 1323439"/>
                <a:gd name="connsiteX1" fmla="*/ 517988 w 2877711"/>
                <a:gd name="connsiteY1" fmla="*/ 0 h 1323439"/>
                <a:gd name="connsiteX2" fmla="*/ 1064753 w 2877711"/>
                <a:gd name="connsiteY2" fmla="*/ 0 h 1323439"/>
                <a:gd name="connsiteX3" fmla="*/ 1611518 w 2877711"/>
                <a:gd name="connsiteY3" fmla="*/ 0 h 1323439"/>
                <a:gd name="connsiteX4" fmla="*/ 2215837 w 2877711"/>
                <a:gd name="connsiteY4" fmla="*/ 0 h 1323439"/>
                <a:gd name="connsiteX5" fmla="*/ 2877711 w 2877711"/>
                <a:gd name="connsiteY5" fmla="*/ 0 h 1323439"/>
                <a:gd name="connsiteX6" fmla="*/ 2877711 w 2877711"/>
                <a:gd name="connsiteY6" fmla="*/ 467615 h 1323439"/>
                <a:gd name="connsiteX7" fmla="*/ 2877711 w 2877711"/>
                <a:gd name="connsiteY7" fmla="*/ 869058 h 1323439"/>
                <a:gd name="connsiteX8" fmla="*/ 2877711 w 2877711"/>
                <a:gd name="connsiteY8" fmla="*/ 1323439 h 1323439"/>
                <a:gd name="connsiteX9" fmla="*/ 2359723 w 2877711"/>
                <a:gd name="connsiteY9" fmla="*/ 1323439 h 1323439"/>
                <a:gd name="connsiteX10" fmla="*/ 1726627 w 2877711"/>
                <a:gd name="connsiteY10" fmla="*/ 1323439 h 1323439"/>
                <a:gd name="connsiteX11" fmla="*/ 1237416 w 2877711"/>
                <a:gd name="connsiteY11" fmla="*/ 1323439 h 1323439"/>
                <a:gd name="connsiteX12" fmla="*/ 748205 w 2877711"/>
                <a:gd name="connsiteY12" fmla="*/ 1323439 h 1323439"/>
                <a:gd name="connsiteX13" fmla="*/ 0 w 2877711"/>
                <a:gd name="connsiteY13" fmla="*/ 1323439 h 1323439"/>
                <a:gd name="connsiteX14" fmla="*/ 0 w 2877711"/>
                <a:gd name="connsiteY14" fmla="*/ 908761 h 1323439"/>
                <a:gd name="connsiteX15" fmla="*/ 0 w 2877711"/>
                <a:gd name="connsiteY15" fmla="*/ 441146 h 1323439"/>
                <a:gd name="connsiteX16" fmla="*/ 0 w 2877711"/>
                <a:gd name="connsiteY16" fmla="*/ 0 h 132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77711" h="1323439" fill="none" extrusionOk="0">
                  <a:moveTo>
                    <a:pt x="0" y="0"/>
                  </a:moveTo>
                  <a:cubicBezTo>
                    <a:pt x="186234" y="-13322"/>
                    <a:pt x="367561" y="4783"/>
                    <a:pt x="517988" y="0"/>
                  </a:cubicBezTo>
                  <a:cubicBezTo>
                    <a:pt x="668415" y="-4783"/>
                    <a:pt x="896658" y="43648"/>
                    <a:pt x="1064753" y="0"/>
                  </a:cubicBezTo>
                  <a:cubicBezTo>
                    <a:pt x="1232848" y="-43648"/>
                    <a:pt x="1370999" y="29112"/>
                    <a:pt x="1611518" y="0"/>
                  </a:cubicBezTo>
                  <a:cubicBezTo>
                    <a:pt x="1852037" y="-29112"/>
                    <a:pt x="1994250" y="66702"/>
                    <a:pt x="2215837" y="0"/>
                  </a:cubicBezTo>
                  <a:cubicBezTo>
                    <a:pt x="2437424" y="-66702"/>
                    <a:pt x="2656538" y="13713"/>
                    <a:pt x="2877711" y="0"/>
                  </a:cubicBezTo>
                  <a:cubicBezTo>
                    <a:pt x="2879862" y="101661"/>
                    <a:pt x="2836780" y="280509"/>
                    <a:pt x="2877711" y="467615"/>
                  </a:cubicBezTo>
                  <a:cubicBezTo>
                    <a:pt x="2918642" y="654721"/>
                    <a:pt x="2843838" y="775464"/>
                    <a:pt x="2877711" y="869058"/>
                  </a:cubicBezTo>
                  <a:cubicBezTo>
                    <a:pt x="2911584" y="962652"/>
                    <a:pt x="2865451" y="1189555"/>
                    <a:pt x="2877711" y="1323439"/>
                  </a:cubicBezTo>
                  <a:cubicBezTo>
                    <a:pt x="2739265" y="1341330"/>
                    <a:pt x="2611336" y="1302284"/>
                    <a:pt x="2359723" y="1323439"/>
                  </a:cubicBezTo>
                  <a:cubicBezTo>
                    <a:pt x="2108110" y="1344594"/>
                    <a:pt x="2001092" y="1304080"/>
                    <a:pt x="1726627" y="1323439"/>
                  </a:cubicBezTo>
                  <a:cubicBezTo>
                    <a:pt x="1452162" y="1342798"/>
                    <a:pt x="1480177" y="1311520"/>
                    <a:pt x="1237416" y="1323439"/>
                  </a:cubicBezTo>
                  <a:cubicBezTo>
                    <a:pt x="994655" y="1335358"/>
                    <a:pt x="910484" y="1287456"/>
                    <a:pt x="748205" y="1323439"/>
                  </a:cubicBezTo>
                  <a:cubicBezTo>
                    <a:pt x="585926" y="1359422"/>
                    <a:pt x="353977" y="1295853"/>
                    <a:pt x="0" y="1323439"/>
                  </a:cubicBezTo>
                  <a:cubicBezTo>
                    <a:pt x="-4918" y="1117884"/>
                    <a:pt x="12574" y="1106113"/>
                    <a:pt x="0" y="908761"/>
                  </a:cubicBezTo>
                  <a:cubicBezTo>
                    <a:pt x="-12574" y="711409"/>
                    <a:pt x="23343" y="662589"/>
                    <a:pt x="0" y="441146"/>
                  </a:cubicBezTo>
                  <a:cubicBezTo>
                    <a:pt x="-23343" y="219703"/>
                    <a:pt x="16040" y="215374"/>
                    <a:pt x="0" y="0"/>
                  </a:cubicBezTo>
                  <a:close/>
                </a:path>
                <a:path w="2877711" h="1323439" stroke="0" extrusionOk="0">
                  <a:moveTo>
                    <a:pt x="0" y="0"/>
                  </a:moveTo>
                  <a:cubicBezTo>
                    <a:pt x="178012" y="-9957"/>
                    <a:pt x="475008" y="28740"/>
                    <a:pt x="633096" y="0"/>
                  </a:cubicBezTo>
                  <a:cubicBezTo>
                    <a:pt x="791184" y="-28740"/>
                    <a:pt x="1025460" y="11995"/>
                    <a:pt x="1266193" y="0"/>
                  </a:cubicBezTo>
                  <a:cubicBezTo>
                    <a:pt x="1506926" y="-11995"/>
                    <a:pt x="1620266" y="4317"/>
                    <a:pt x="1812958" y="0"/>
                  </a:cubicBezTo>
                  <a:cubicBezTo>
                    <a:pt x="2005651" y="-4317"/>
                    <a:pt x="2098338" y="4748"/>
                    <a:pt x="2359723" y="0"/>
                  </a:cubicBezTo>
                  <a:cubicBezTo>
                    <a:pt x="2621109" y="-4748"/>
                    <a:pt x="2749904" y="31942"/>
                    <a:pt x="2877711" y="0"/>
                  </a:cubicBezTo>
                  <a:cubicBezTo>
                    <a:pt x="2922780" y="173064"/>
                    <a:pt x="2826389" y="331375"/>
                    <a:pt x="2877711" y="441146"/>
                  </a:cubicBezTo>
                  <a:cubicBezTo>
                    <a:pt x="2929033" y="550917"/>
                    <a:pt x="2826385" y="788282"/>
                    <a:pt x="2877711" y="882293"/>
                  </a:cubicBezTo>
                  <a:cubicBezTo>
                    <a:pt x="2929037" y="976304"/>
                    <a:pt x="2874323" y="1161557"/>
                    <a:pt x="2877711" y="1323439"/>
                  </a:cubicBezTo>
                  <a:cubicBezTo>
                    <a:pt x="2679224" y="1382473"/>
                    <a:pt x="2448621" y="1268386"/>
                    <a:pt x="2302169" y="1323439"/>
                  </a:cubicBezTo>
                  <a:cubicBezTo>
                    <a:pt x="2155717" y="1378492"/>
                    <a:pt x="1850759" y="1293341"/>
                    <a:pt x="1669072" y="1323439"/>
                  </a:cubicBezTo>
                  <a:cubicBezTo>
                    <a:pt x="1487385" y="1353537"/>
                    <a:pt x="1185928" y="1292368"/>
                    <a:pt x="1035976" y="1323439"/>
                  </a:cubicBezTo>
                  <a:cubicBezTo>
                    <a:pt x="886024" y="1354510"/>
                    <a:pt x="364428" y="1280812"/>
                    <a:pt x="0" y="1323439"/>
                  </a:cubicBezTo>
                  <a:cubicBezTo>
                    <a:pt x="-41738" y="1206739"/>
                    <a:pt x="29146" y="1074428"/>
                    <a:pt x="0" y="921996"/>
                  </a:cubicBezTo>
                  <a:cubicBezTo>
                    <a:pt x="-29146" y="769564"/>
                    <a:pt x="14748" y="577953"/>
                    <a:pt x="0" y="480850"/>
                  </a:cubicBezTo>
                  <a:cubicBezTo>
                    <a:pt x="-14748" y="383747"/>
                    <a:pt x="56814" y="167925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List: ['10', '30', '50']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Hour: 10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Minute: 30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Second: 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E96CFF-A75B-44A4-B8BB-FACE13CF8F40}"/>
                </a:ext>
              </a:extLst>
            </p:cNvPr>
            <p:cNvSpPr/>
            <p:nvPr/>
          </p:nvSpPr>
          <p:spPr>
            <a:xfrm>
              <a:off x="9566378" y="1923534"/>
              <a:ext cx="2204450" cy="338554"/>
            </a:xfrm>
            <a:custGeom>
              <a:avLst/>
              <a:gdLst>
                <a:gd name="connsiteX0" fmla="*/ 0 w 2204450"/>
                <a:gd name="connsiteY0" fmla="*/ 0 h 338554"/>
                <a:gd name="connsiteX1" fmla="*/ 529068 w 2204450"/>
                <a:gd name="connsiteY1" fmla="*/ 0 h 338554"/>
                <a:gd name="connsiteX2" fmla="*/ 1036091 w 2204450"/>
                <a:gd name="connsiteY2" fmla="*/ 0 h 338554"/>
                <a:gd name="connsiteX3" fmla="*/ 1543115 w 2204450"/>
                <a:gd name="connsiteY3" fmla="*/ 0 h 338554"/>
                <a:gd name="connsiteX4" fmla="*/ 2204450 w 2204450"/>
                <a:gd name="connsiteY4" fmla="*/ 0 h 338554"/>
                <a:gd name="connsiteX5" fmla="*/ 2204450 w 2204450"/>
                <a:gd name="connsiteY5" fmla="*/ 338554 h 338554"/>
                <a:gd name="connsiteX6" fmla="*/ 1609249 w 2204450"/>
                <a:gd name="connsiteY6" fmla="*/ 338554 h 338554"/>
                <a:gd name="connsiteX7" fmla="*/ 1080181 w 2204450"/>
                <a:gd name="connsiteY7" fmla="*/ 338554 h 338554"/>
                <a:gd name="connsiteX8" fmla="*/ 573157 w 2204450"/>
                <a:gd name="connsiteY8" fmla="*/ 338554 h 338554"/>
                <a:gd name="connsiteX9" fmla="*/ 0 w 2204450"/>
                <a:gd name="connsiteY9" fmla="*/ 338554 h 338554"/>
                <a:gd name="connsiteX10" fmla="*/ 0 w 2204450"/>
                <a:gd name="connsiteY10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50" h="338554" fill="none" extrusionOk="0">
                  <a:moveTo>
                    <a:pt x="0" y="0"/>
                  </a:moveTo>
                  <a:cubicBezTo>
                    <a:pt x="253426" y="-25024"/>
                    <a:pt x="362208" y="63370"/>
                    <a:pt x="529068" y="0"/>
                  </a:cubicBezTo>
                  <a:cubicBezTo>
                    <a:pt x="695928" y="-63370"/>
                    <a:pt x="851541" y="48262"/>
                    <a:pt x="1036091" y="0"/>
                  </a:cubicBezTo>
                  <a:cubicBezTo>
                    <a:pt x="1220641" y="-48262"/>
                    <a:pt x="1341099" y="20230"/>
                    <a:pt x="1543115" y="0"/>
                  </a:cubicBezTo>
                  <a:cubicBezTo>
                    <a:pt x="1745131" y="-20230"/>
                    <a:pt x="1884476" y="43747"/>
                    <a:pt x="2204450" y="0"/>
                  </a:cubicBezTo>
                  <a:cubicBezTo>
                    <a:pt x="2210397" y="102306"/>
                    <a:pt x="2164866" y="209724"/>
                    <a:pt x="2204450" y="338554"/>
                  </a:cubicBezTo>
                  <a:cubicBezTo>
                    <a:pt x="1950462" y="358046"/>
                    <a:pt x="1740520" y="268091"/>
                    <a:pt x="1609249" y="338554"/>
                  </a:cubicBezTo>
                  <a:cubicBezTo>
                    <a:pt x="1477978" y="409017"/>
                    <a:pt x="1246757" y="304702"/>
                    <a:pt x="1080181" y="338554"/>
                  </a:cubicBezTo>
                  <a:cubicBezTo>
                    <a:pt x="913605" y="372406"/>
                    <a:pt x="770621" y="287289"/>
                    <a:pt x="573157" y="338554"/>
                  </a:cubicBezTo>
                  <a:cubicBezTo>
                    <a:pt x="375693" y="389819"/>
                    <a:pt x="259338" y="319238"/>
                    <a:pt x="0" y="338554"/>
                  </a:cubicBezTo>
                  <a:cubicBezTo>
                    <a:pt x="-39747" y="263131"/>
                    <a:pt x="14403" y="81996"/>
                    <a:pt x="0" y="0"/>
                  </a:cubicBezTo>
                  <a:close/>
                </a:path>
                <a:path w="2204450" h="338554" stroke="0" extrusionOk="0">
                  <a:moveTo>
                    <a:pt x="0" y="0"/>
                  </a:moveTo>
                  <a:cubicBezTo>
                    <a:pt x="238779" y="-46203"/>
                    <a:pt x="337951" y="60078"/>
                    <a:pt x="507024" y="0"/>
                  </a:cubicBezTo>
                  <a:cubicBezTo>
                    <a:pt x="676097" y="-60078"/>
                    <a:pt x="983022" y="31883"/>
                    <a:pt x="1102225" y="0"/>
                  </a:cubicBezTo>
                  <a:cubicBezTo>
                    <a:pt x="1221428" y="-31883"/>
                    <a:pt x="1361118" y="22438"/>
                    <a:pt x="1587204" y="0"/>
                  </a:cubicBezTo>
                  <a:cubicBezTo>
                    <a:pt x="1813290" y="-22438"/>
                    <a:pt x="1952527" y="45583"/>
                    <a:pt x="2204450" y="0"/>
                  </a:cubicBezTo>
                  <a:cubicBezTo>
                    <a:pt x="2222949" y="128895"/>
                    <a:pt x="2184495" y="256430"/>
                    <a:pt x="2204450" y="338554"/>
                  </a:cubicBezTo>
                  <a:cubicBezTo>
                    <a:pt x="1949198" y="361593"/>
                    <a:pt x="1819358" y="298517"/>
                    <a:pt x="1675382" y="338554"/>
                  </a:cubicBezTo>
                  <a:cubicBezTo>
                    <a:pt x="1531406" y="378591"/>
                    <a:pt x="1342228" y="273785"/>
                    <a:pt x="1080181" y="338554"/>
                  </a:cubicBezTo>
                  <a:cubicBezTo>
                    <a:pt x="818134" y="403323"/>
                    <a:pt x="802282" y="326426"/>
                    <a:pt x="551113" y="338554"/>
                  </a:cubicBezTo>
                  <a:cubicBezTo>
                    <a:pt x="299944" y="350682"/>
                    <a:pt x="184699" y="332500"/>
                    <a:pt x="0" y="338554"/>
                  </a:cubicBezTo>
                  <a:cubicBezTo>
                    <a:pt x="-7239" y="227035"/>
                    <a:pt x="16284" y="100075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86374121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['10', '30', '50']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1AD6D8-3538-4F94-87CD-01E443A37FF7}"/>
                </a:ext>
              </a:extLst>
            </p:cNvPr>
            <p:cNvSpPr/>
            <p:nvPr/>
          </p:nvSpPr>
          <p:spPr>
            <a:xfrm>
              <a:off x="9982938" y="1252974"/>
              <a:ext cx="1306768" cy="338554"/>
            </a:xfrm>
            <a:custGeom>
              <a:avLst/>
              <a:gdLst>
                <a:gd name="connsiteX0" fmla="*/ 0 w 1306768"/>
                <a:gd name="connsiteY0" fmla="*/ 0 h 338554"/>
                <a:gd name="connsiteX1" fmla="*/ 409454 w 1306768"/>
                <a:gd name="connsiteY1" fmla="*/ 0 h 338554"/>
                <a:gd name="connsiteX2" fmla="*/ 818908 w 1306768"/>
                <a:gd name="connsiteY2" fmla="*/ 0 h 338554"/>
                <a:gd name="connsiteX3" fmla="*/ 1306768 w 1306768"/>
                <a:gd name="connsiteY3" fmla="*/ 0 h 338554"/>
                <a:gd name="connsiteX4" fmla="*/ 1306768 w 1306768"/>
                <a:gd name="connsiteY4" fmla="*/ 338554 h 338554"/>
                <a:gd name="connsiteX5" fmla="*/ 910382 w 1306768"/>
                <a:gd name="connsiteY5" fmla="*/ 338554 h 338554"/>
                <a:gd name="connsiteX6" fmla="*/ 513995 w 1306768"/>
                <a:gd name="connsiteY6" fmla="*/ 338554 h 338554"/>
                <a:gd name="connsiteX7" fmla="*/ 0 w 1306768"/>
                <a:gd name="connsiteY7" fmla="*/ 338554 h 338554"/>
                <a:gd name="connsiteX8" fmla="*/ 0 w 1306768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6768" h="338554" fill="none" extrusionOk="0">
                  <a:moveTo>
                    <a:pt x="0" y="0"/>
                  </a:moveTo>
                  <a:cubicBezTo>
                    <a:pt x="103137" y="-19635"/>
                    <a:pt x="248854" y="20760"/>
                    <a:pt x="409454" y="0"/>
                  </a:cubicBezTo>
                  <a:cubicBezTo>
                    <a:pt x="570054" y="-20760"/>
                    <a:pt x="637661" y="24030"/>
                    <a:pt x="818908" y="0"/>
                  </a:cubicBezTo>
                  <a:cubicBezTo>
                    <a:pt x="1000155" y="-24030"/>
                    <a:pt x="1121697" y="21313"/>
                    <a:pt x="1306768" y="0"/>
                  </a:cubicBezTo>
                  <a:cubicBezTo>
                    <a:pt x="1345473" y="94000"/>
                    <a:pt x="1289599" y="210706"/>
                    <a:pt x="1306768" y="338554"/>
                  </a:cubicBezTo>
                  <a:cubicBezTo>
                    <a:pt x="1182567" y="355168"/>
                    <a:pt x="1014660" y="337597"/>
                    <a:pt x="910382" y="338554"/>
                  </a:cubicBezTo>
                  <a:cubicBezTo>
                    <a:pt x="806104" y="339511"/>
                    <a:pt x="634369" y="317207"/>
                    <a:pt x="513995" y="338554"/>
                  </a:cubicBezTo>
                  <a:cubicBezTo>
                    <a:pt x="393621" y="359901"/>
                    <a:pt x="193792" y="292935"/>
                    <a:pt x="0" y="338554"/>
                  </a:cubicBezTo>
                  <a:cubicBezTo>
                    <a:pt x="-13147" y="251073"/>
                    <a:pt x="4733" y="159430"/>
                    <a:pt x="0" y="0"/>
                  </a:cubicBezTo>
                  <a:close/>
                </a:path>
                <a:path w="1306768" h="338554" stroke="0" extrusionOk="0">
                  <a:moveTo>
                    <a:pt x="0" y="0"/>
                  </a:moveTo>
                  <a:cubicBezTo>
                    <a:pt x="132679" y="-49105"/>
                    <a:pt x="235386" y="32964"/>
                    <a:pt x="409454" y="0"/>
                  </a:cubicBezTo>
                  <a:cubicBezTo>
                    <a:pt x="583522" y="-32964"/>
                    <a:pt x="655485" y="29985"/>
                    <a:pt x="871179" y="0"/>
                  </a:cubicBezTo>
                  <a:cubicBezTo>
                    <a:pt x="1086874" y="-29985"/>
                    <a:pt x="1196357" y="10946"/>
                    <a:pt x="1306768" y="0"/>
                  </a:cubicBezTo>
                  <a:cubicBezTo>
                    <a:pt x="1346138" y="114131"/>
                    <a:pt x="1282632" y="248918"/>
                    <a:pt x="1306768" y="338554"/>
                  </a:cubicBezTo>
                  <a:cubicBezTo>
                    <a:pt x="1194039" y="353647"/>
                    <a:pt x="953713" y="305614"/>
                    <a:pt x="858111" y="338554"/>
                  </a:cubicBezTo>
                  <a:cubicBezTo>
                    <a:pt x="762509" y="371494"/>
                    <a:pt x="526225" y="317478"/>
                    <a:pt x="396386" y="338554"/>
                  </a:cubicBezTo>
                  <a:cubicBezTo>
                    <a:pt x="266548" y="359630"/>
                    <a:pt x="121942" y="295441"/>
                    <a:pt x="0" y="338554"/>
                  </a:cubicBezTo>
                  <a:cubicBezTo>
                    <a:pt x="-4280" y="230278"/>
                    <a:pt x="28069" y="100569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86374121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'10:30:50'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4EA1C0-3A5F-4C97-BC4A-94995F4FF0E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760" y="1645920"/>
              <a:ext cx="0" cy="2743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1076D-6E4B-4740-A1E6-2C326A19EED9}"/>
                </a:ext>
              </a:extLst>
            </p:cNvPr>
            <p:cNvSpPr txBox="1"/>
            <p:nvPr/>
          </p:nvSpPr>
          <p:spPr>
            <a:xfrm>
              <a:off x="11270290" y="1249680"/>
              <a:ext cx="408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str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3667EB-E8F3-41C3-B65F-171B00C9DD59}"/>
                </a:ext>
              </a:extLst>
            </p:cNvPr>
            <p:cNvSpPr txBox="1"/>
            <p:nvPr/>
          </p:nvSpPr>
          <p:spPr>
            <a:xfrm>
              <a:off x="11747810" y="1920240"/>
              <a:ext cx="434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list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FCE54-0F89-4917-8CD9-603A7283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395C9-5935-425C-A7D5-A8CC0CD71B9C}"/>
              </a:ext>
            </a:extLst>
          </p:cNvPr>
          <p:cNvSpPr txBox="1"/>
          <p:nvPr/>
        </p:nvSpPr>
        <p:spPr>
          <a:xfrm>
            <a:off x="6807200" y="196198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…but it creates a new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22E79-B5C6-4B7C-8151-44EBEFCFC9FB}"/>
              </a:ext>
            </a:extLst>
          </p:cNvPr>
          <p:cNvSpPr txBox="1"/>
          <p:nvPr/>
        </p:nvSpPr>
        <p:spPr>
          <a:xfrm>
            <a:off x="6742828" y="955040"/>
            <a:ext cx="41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Splitting a string – </a:t>
            </a:r>
            <a:r>
              <a:rPr lang="en-US" i="1" dirty="0">
                <a:solidFill>
                  <a:srgbClr val="C00000"/>
                </a:solidFill>
              </a:rPr>
              <a:t>w/a specified delimeter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64740-D028-4EFC-BCB5-57433088DEA1}"/>
              </a:ext>
            </a:extLst>
          </p:cNvPr>
          <p:cNvSpPr txBox="1"/>
          <p:nvPr/>
        </p:nvSpPr>
        <p:spPr>
          <a:xfrm>
            <a:off x="3615558" y="2543503"/>
            <a:ext cx="179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Note: split() always creates a list</a:t>
            </a:r>
          </a:p>
        </p:txBody>
      </p:sp>
    </p:spTree>
    <p:extLst>
      <p:ext uri="{BB962C8B-B14F-4D97-AF65-F5344CB8AC3E}">
        <p14:creationId xmlns:p14="http://schemas.microsoft.com/office/powerpoint/2010/main" val="11628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37D4E8-8077-41F7-A140-902846F953EA}"/>
              </a:ext>
            </a:extLst>
          </p:cNvPr>
          <p:cNvGrpSpPr/>
          <p:nvPr/>
        </p:nvGrpSpPr>
        <p:grpSpPr>
          <a:xfrm>
            <a:off x="5857678" y="1598930"/>
            <a:ext cx="5905143" cy="4732060"/>
            <a:chOff x="5920740" y="1598930"/>
            <a:chExt cx="5905143" cy="473206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EDA116-7692-4230-ADAC-0E037B24680E}"/>
                </a:ext>
              </a:extLst>
            </p:cNvPr>
            <p:cNvSpPr/>
            <p:nvPr/>
          </p:nvSpPr>
          <p:spPr>
            <a:xfrm>
              <a:off x="6003111" y="1598930"/>
              <a:ext cx="5740400" cy="546100"/>
            </a:xfrm>
            <a:prstGeom prst="roundRect">
              <a:avLst>
                <a:gd name="adj" fmla="val 1201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Given this email address: </a:t>
              </a:r>
              <a:r>
                <a: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john_doe@baylor.edu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28F0B8-0EF6-484D-A19A-4373EFA7089E}"/>
                </a:ext>
              </a:extLst>
            </p:cNvPr>
            <p:cNvSpPr txBox="1"/>
            <p:nvPr/>
          </p:nvSpPr>
          <p:spPr>
            <a:xfrm>
              <a:off x="5920740" y="2202180"/>
              <a:ext cx="59051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Practice EXTRACTING &amp; CONCATENATING</a:t>
              </a:r>
              <a:r>
                <a:rPr lang="en-US" dirty="0"/>
                <a:t> to produce the following (without hardcoding numbers, and without changing variable names)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B73C68-F1A6-4332-BB00-C00E4B4E6F8A}"/>
                </a:ext>
              </a:extLst>
            </p:cNvPr>
            <p:cNvSpPr/>
            <p:nvPr/>
          </p:nvSpPr>
          <p:spPr>
            <a:xfrm>
              <a:off x="6580654" y="5376883"/>
              <a:ext cx="4795520" cy="954107"/>
            </a:xfrm>
            <a:custGeom>
              <a:avLst/>
              <a:gdLst>
                <a:gd name="connsiteX0" fmla="*/ 0 w 4795520"/>
                <a:gd name="connsiteY0" fmla="*/ 0 h 954107"/>
                <a:gd name="connsiteX1" fmla="*/ 455574 w 4795520"/>
                <a:gd name="connsiteY1" fmla="*/ 0 h 954107"/>
                <a:gd name="connsiteX2" fmla="*/ 959104 w 4795520"/>
                <a:gd name="connsiteY2" fmla="*/ 0 h 954107"/>
                <a:gd name="connsiteX3" fmla="*/ 1654454 w 4795520"/>
                <a:gd name="connsiteY3" fmla="*/ 0 h 954107"/>
                <a:gd name="connsiteX4" fmla="*/ 2301850 w 4795520"/>
                <a:gd name="connsiteY4" fmla="*/ 0 h 954107"/>
                <a:gd name="connsiteX5" fmla="*/ 2757424 w 4795520"/>
                <a:gd name="connsiteY5" fmla="*/ 0 h 954107"/>
                <a:gd name="connsiteX6" fmla="*/ 3212998 w 4795520"/>
                <a:gd name="connsiteY6" fmla="*/ 0 h 954107"/>
                <a:gd name="connsiteX7" fmla="*/ 3812438 w 4795520"/>
                <a:gd name="connsiteY7" fmla="*/ 0 h 954107"/>
                <a:gd name="connsiteX8" fmla="*/ 4795520 w 4795520"/>
                <a:gd name="connsiteY8" fmla="*/ 0 h 954107"/>
                <a:gd name="connsiteX9" fmla="*/ 4795520 w 4795520"/>
                <a:gd name="connsiteY9" fmla="*/ 467512 h 954107"/>
                <a:gd name="connsiteX10" fmla="*/ 4795520 w 4795520"/>
                <a:gd name="connsiteY10" fmla="*/ 954107 h 954107"/>
                <a:gd name="connsiteX11" fmla="*/ 4148125 w 4795520"/>
                <a:gd name="connsiteY11" fmla="*/ 954107 h 954107"/>
                <a:gd name="connsiteX12" fmla="*/ 3500730 w 4795520"/>
                <a:gd name="connsiteY12" fmla="*/ 954107 h 954107"/>
                <a:gd name="connsiteX13" fmla="*/ 2997200 w 4795520"/>
                <a:gd name="connsiteY13" fmla="*/ 954107 h 954107"/>
                <a:gd name="connsiteX14" fmla="*/ 2541626 w 4795520"/>
                <a:gd name="connsiteY14" fmla="*/ 954107 h 954107"/>
                <a:gd name="connsiteX15" fmla="*/ 1990141 w 4795520"/>
                <a:gd name="connsiteY15" fmla="*/ 954107 h 954107"/>
                <a:gd name="connsiteX16" fmla="*/ 1294790 w 4795520"/>
                <a:gd name="connsiteY16" fmla="*/ 954107 h 954107"/>
                <a:gd name="connsiteX17" fmla="*/ 695350 w 4795520"/>
                <a:gd name="connsiteY17" fmla="*/ 954107 h 954107"/>
                <a:gd name="connsiteX18" fmla="*/ 0 w 4795520"/>
                <a:gd name="connsiteY18" fmla="*/ 954107 h 954107"/>
                <a:gd name="connsiteX19" fmla="*/ 0 w 4795520"/>
                <a:gd name="connsiteY19" fmla="*/ 477054 h 954107"/>
                <a:gd name="connsiteX20" fmla="*/ 0 w 4795520"/>
                <a:gd name="connsiteY20" fmla="*/ 0 h 95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95520" h="954107" fill="none" extrusionOk="0">
                  <a:moveTo>
                    <a:pt x="0" y="0"/>
                  </a:moveTo>
                  <a:cubicBezTo>
                    <a:pt x="129748" y="-14460"/>
                    <a:pt x="281269" y="37337"/>
                    <a:pt x="455574" y="0"/>
                  </a:cubicBezTo>
                  <a:cubicBezTo>
                    <a:pt x="629879" y="-37337"/>
                    <a:pt x="753553" y="31439"/>
                    <a:pt x="959104" y="0"/>
                  </a:cubicBezTo>
                  <a:cubicBezTo>
                    <a:pt x="1164655" y="-31439"/>
                    <a:pt x="1326050" y="13093"/>
                    <a:pt x="1654454" y="0"/>
                  </a:cubicBezTo>
                  <a:cubicBezTo>
                    <a:pt x="1982858" y="-13093"/>
                    <a:pt x="2007775" y="2115"/>
                    <a:pt x="2301850" y="0"/>
                  </a:cubicBezTo>
                  <a:cubicBezTo>
                    <a:pt x="2595925" y="-2115"/>
                    <a:pt x="2588958" y="492"/>
                    <a:pt x="2757424" y="0"/>
                  </a:cubicBezTo>
                  <a:cubicBezTo>
                    <a:pt x="2925890" y="-492"/>
                    <a:pt x="3059422" y="22021"/>
                    <a:pt x="3212998" y="0"/>
                  </a:cubicBezTo>
                  <a:cubicBezTo>
                    <a:pt x="3366574" y="-22021"/>
                    <a:pt x="3639075" y="32611"/>
                    <a:pt x="3812438" y="0"/>
                  </a:cubicBezTo>
                  <a:cubicBezTo>
                    <a:pt x="3985801" y="-32611"/>
                    <a:pt x="4431665" y="23357"/>
                    <a:pt x="4795520" y="0"/>
                  </a:cubicBezTo>
                  <a:cubicBezTo>
                    <a:pt x="4813467" y="94697"/>
                    <a:pt x="4780671" y="361805"/>
                    <a:pt x="4795520" y="467512"/>
                  </a:cubicBezTo>
                  <a:cubicBezTo>
                    <a:pt x="4810369" y="573219"/>
                    <a:pt x="4786309" y="726510"/>
                    <a:pt x="4795520" y="954107"/>
                  </a:cubicBezTo>
                  <a:cubicBezTo>
                    <a:pt x="4474707" y="989989"/>
                    <a:pt x="4307453" y="918495"/>
                    <a:pt x="4148125" y="954107"/>
                  </a:cubicBezTo>
                  <a:cubicBezTo>
                    <a:pt x="3988797" y="989719"/>
                    <a:pt x="3661266" y="943191"/>
                    <a:pt x="3500730" y="954107"/>
                  </a:cubicBezTo>
                  <a:cubicBezTo>
                    <a:pt x="3340195" y="965023"/>
                    <a:pt x="3105473" y="941646"/>
                    <a:pt x="2997200" y="954107"/>
                  </a:cubicBezTo>
                  <a:cubicBezTo>
                    <a:pt x="2888927" y="966568"/>
                    <a:pt x="2732881" y="914138"/>
                    <a:pt x="2541626" y="954107"/>
                  </a:cubicBezTo>
                  <a:cubicBezTo>
                    <a:pt x="2350371" y="994076"/>
                    <a:pt x="2181370" y="914553"/>
                    <a:pt x="1990141" y="954107"/>
                  </a:cubicBezTo>
                  <a:cubicBezTo>
                    <a:pt x="1798912" y="993661"/>
                    <a:pt x="1461731" y="884644"/>
                    <a:pt x="1294790" y="954107"/>
                  </a:cubicBezTo>
                  <a:cubicBezTo>
                    <a:pt x="1127849" y="1023570"/>
                    <a:pt x="945972" y="882344"/>
                    <a:pt x="695350" y="954107"/>
                  </a:cubicBezTo>
                  <a:cubicBezTo>
                    <a:pt x="444728" y="1025870"/>
                    <a:pt x="287271" y="880627"/>
                    <a:pt x="0" y="954107"/>
                  </a:cubicBezTo>
                  <a:cubicBezTo>
                    <a:pt x="-46059" y="776786"/>
                    <a:pt x="53563" y="651677"/>
                    <a:pt x="0" y="477054"/>
                  </a:cubicBezTo>
                  <a:cubicBezTo>
                    <a:pt x="-53563" y="302431"/>
                    <a:pt x="9342" y="174254"/>
                    <a:pt x="0" y="0"/>
                  </a:cubicBezTo>
                  <a:close/>
                </a:path>
                <a:path w="4795520" h="954107" stroke="0" extrusionOk="0">
                  <a:moveTo>
                    <a:pt x="0" y="0"/>
                  </a:moveTo>
                  <a:cubicBezTo>
                    <a:pt x="305787" y="-44304"/>
                    <a:pt x="500685" y="23402"/>
                    <a:pt x="647395" y="0"/>
                  </a:cubicBezTo>
                  <a:cubicBezTo>
                    <a:pt x="794106" y="-23402"/>
                    <a:pt x="912676" y="5545"/>
                    <a:pt x="1102970" y="0"/>
                  </a:cubicBezTo>
                  <a:cubicBezTo>
                    <a:pt x="1293265" y="-5545"/>
                    <a:pt x="1451496" y="10820"/>
                    <a:pt x="1606499" y="0"/>
                  </a:cubicBezTo>
                  <a:cubicBezTo>
                    <a:pt x="1761502" y="-10820"/>
                    <a:pt x="1904883" y="8552"/>
                    <a:pt x="2062074" y="0"/>
                  </a:cubicBezTo>
                  <a:cubicBezTo>
                    <a:pt x="2219265" y="-8552"/>
                    <a:pt x="2429968" y="24120"/>
                    <a:pt x="2613558" y="0"/>
                  </a:cubicBezTo>
                  <a:cubicBezTo>
                    <a:pt x="2797148" y="-24120"/>
                    <a:pt x="3069270" y="7294"/>
                    <a:pt x="3308909" y="0"/>
                  </a:cubicBezTo>
                  <a:cubicBezTo>
                    <a:pt x="3548548" y="-7294"/>
                    <a:pt x="3640860" y="4748"/>
                    <a:pt x="3860394" y="0"/>
                  </a:cubicBezTo>
                  <a:cubicBezTo>
                    <a:pt x="4079928" y="-4748"/>
                    <a:pt x="4544812" y="18788"/>
                    <a:pt x="4795520" y="0"/>
                  </a:cubicBezTo>
                  <a:cubicBezTo>
                    <a:pt x="4843214" y="111399"/>
                    <a:pt x="4749079" y="311395"/>
                    <a:pt x="4795520" y="477054"/>
                  </a:cubicBezTo>
                  <a:cubicBezTo>
                    <a:pt x="4841961" y="642713"/>
                    <a:pt x="4744623" y="781445"/>
                    <a:pt x="4795520" y="954107"/>
                  </a:cubicBezTo>
                  <a:cubicBezTo>
                    <a:pt x="4515039" y="1036860"/>
                    <a:pt x="4340089" y="898678"/>
                    <a:pt x="4100170" y="954107"/>
                  </a:cubicBezTo>
                  <a:cubicBezTo>
                    <a:pt x="3860251" y="1009536"/>
                    <a:pt x="3775945" y="917247"/>
                    <a:pt x="3644595" y="954107"/>
                  </a:cubicBezTo>
                  <a:cubicBezTo>
                    <a:pt x="3513246" y="990967"/>
                    <a:pt x="3251132" y="899768"/>
                    <a:pt x="2949245" y="954107"/>
                  </a:cubicBezTo>
                  <a:cubicBezTo>
                    <a:pt x="2647358" y="1008446"/>
                    <a:pt x="2545698" y="885895"/>
                    <a:pt x="2301850" y="954107"/>
                  </a:cubicBezTo>
                  <a:cubicBezTo>
                    <a:pt x="2058003" y="1022319"/>
                    <a:pt x="2014910" y="926248"/>
                    <a:pt x="1846275" y="954107"/>
                  </a:cubicBezTo>
                  <a:cubicBezTo>
                    <a:pt x="1677640" y="981966"/>
                    <a:pt x="1388891" y="873807"/>
                    <a:pt x="1150925" y="954107"/>
                  </a:cubicBezTo>
                  <a:cubicBezTo>
                    <a:pt x="912959" y="1034407"/>
                    <a:pt x="785865" y="911332"/>
                    <a:pt x="647395" y="954107"/>
                  </a:cubicBezTo>
                  <a:cubicBezTo>
                    <a:pt x="508925" y="996882"/>
                    <a:pt x="155248" y="926071"/>
                    <a:pt x="0" y="954107"/>
                  </a:cubicBezTo>
                  <a:cubicBezTo>
                    <a:pt x="-38198" y="843168"/>
                    <a:pt x="41043" y="588639"/>
                    <a:pt x="0" y="467512"/>
                  </a:cubicBezTo>
                  <a:cubicBezTo>
                    <a:pt x="-41043" y="346386"/>
                    <a:pt x="17338" y="14654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4116106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After completing this, change the string to these email addresses and make sure you still get correct results!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sue_smith@abc.gov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larry_lyons@xyzenergy.com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1 – Extract &amp; Concatenate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82320" y="904240"/>
            <a:ext cx="9848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starter code below and save it as </a:t>
            </a:r>
            <a:r>
              <a:rPr lang="en-US" sz="2400" b="1" dirty="0"/>
              <a:t>Ch8-Ex01-Extract-Concatenate.py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06CFE-F1A3-4F97-A8FF-E6964FEBCC79}"/>
              </a:ext>
            </a:extLst>
          </p:cNvPr>
          <p:cNvSpPr txBox="1"/>
          <p:nvPr/>
        </p:nvSpPr>
        <p:spPr>
          <a:xfrm>
            <a:off x="2599558" y="1426856"/>
            <a:ext cx="2550511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#Ch8-Ex01-Extract-Concatenate.py</a:t>
            </a:r>
          </a:p>
          <a:p>
            <a:endParaRPr lang="en-US" sz="1050" dirty="0"/>
          </a:p>
          <a:p>
            <a:r>
              <a:rPr lang="en-US" sz="1050" dirty="0"/>
              <a:t>email = 'john_doe@baylor.edu'</a:t>
            </a:r>
          </a:p>
          <a:p>
            <a:r>
              <a:rPr lang="en-US" sz="1050" dirty="0"/>
              <a:t>##email = 'sue_smith@abc.gov'</a:t>
            </a:r>
          </a:p>
          <a:p>
            <a:r>
              <a:rPr lang="en-US" sz="1050" dirty="0"/>
              <a:t>##email = 'larry_lyons@xyzenergy.com’</a:t>
            </a:r>
          </a:p>
          <a:p>
            <a:endParaRPr lang="en-US" sz="1050" dirty="0"/>
          </a:p>
          <a:p>
            <a:r>
              <a:rPr lang="en-US" sz="1050" dirty="0"/>
              <a:t>#Locate the 3 symbols: @ _ .</a:t>
            </a:r>
          </a:p>
          <a:p>
            <a:r>
              <a:rPr lang="en-US" sz="1050" dirty="0" err="1"/>
              <a:t>at_pos</a:t>
            </a:r>
            <a:r>
              <a:rPr lang="en-US" sz="1050" dirty="0"/>
              <a:t> = ???</a:t>
            </a:r>
          </a:p>
          <a:p>
            <a:r>
              <a:rPr lang="en-US" sz="1050" dirty="0" err="1"/>
              <a:t>underscore_pos</a:t>
            </a:r>
            <a:r>
              <a:rPr lang="en-US" sz="1050" dirty="0"/>
              <a:t> = ???</a:t>
            </a:r>
          </a:p>
          <a:p>
            <a:r>
              <a:rPr lang="en-US" sz="1050" dirty="0" err="1"/>
              <a:t>dot_pos</a:t>
            </a:r>
            <a:r>
              <a:rPr lang="en-US" sz="1050" dirty="0"/>
              <a:t> = ???</a:t>
            </a:r>
          </a:p>
          <a:p>
            <a:r>
              <a:rPr lang="en-US" sz="1050" dirty="0"/>
              <a:t> </a:t>
            </a:r>
          </a:p>
          <a:p>
            <a:endParaRPr lang="en-US" sz="1050" dirty="0"/>
          </a:p>
          <a:p>
            <a:r>
              <a:rPr lang="en-US" sz="1050" dirty="0"/>
              <a:t>#USERID - extract &amp; display: </a:t>
            </a:r>
            <a:r>
              <a:rPr lang="en-US" sz="1050" dirty="0" err="1"/>
              <a:t>john_doe</a:t>
            </a:r>
            <a:r>
              <a:rPr lang="en-US" sz="1050" dirty="0"/>
              <a:t> </a:t>
            </a:r>
          </a:p>
          <a:p>
            <a:r>
              <a:rPr lang="en-US" sz="1050" dirty="0"/>
              <a:t>result =  ???</a:t>
            </a:r>
          </a:p>
          <a:p>
            <a:r>
              <a:rPr lang="en-US" sz="1050" dirty="0"/>
              <a:t>print('\</a:t>
            </a:r>
            <a:r>
              <a:rPr lang="en-US" sz="1050" dirty="0" err="1"/>
              <a:t>nuserid</a:t>
            </a:r>
            <a:r>
              <a:rPr lang="en-US" sz="1050" dirty="0"/>
              <a:t>:       ', result)</a:t>
            </a:r>
          </a:p>
          <a:p>
            <a:endParaRPr lang="en-US" sz="1050" dirty="0"/>
          </a:p>
          <a:p>
            <a:r>
              <a:rPr lang="en-US" sz="1050" dirty="0"/>
              <a:t>###FIRST NAME - extract &amp; display: John</a:t>
            </a:r>
          </a:p>
          <a:p>
            <a:r>
              <a:rPr lang="en-US" sz="1050" dirty="0"/>
              <a:t>##result =  ???</a:t>
            </a:r>
          </a:p>
          <a:p>
            <a:r>
              <a:rPr lang="en-US" sz="1050" dirty="0"/>
              <a:t>##print('\nFirst name:   ', result)</a:t>
            </a:r>
          </a:p>
          <a:p>
            <a:r>
              <a:rPr lang="en-US" sz="1050" dirty="0"/>
              <a:t>##</a:t>
            </a:r>
          </a:p>
          <a:p>
            <a:r>
              <a:rPr lang="en-US" sz="1050" dirty="0"/>
              <a:t>###LAST NAME - extract &amp; display: Doe</a:t>
            </a:r>
          </a:p>
          <a:p>
            <a:r>
              <a:rPr lang="en-US" sz="1050" dirty="0"/>
              <a:t>##result = ???</a:t>
            </a:r>
          </a:p>
          <a:p>
            <a:r>
              <a:rPr lang="en-US" sz="1050" dirty="0"/>
              <a:t>##print('\nLast name:    ', result)</a:t>
            </a:r>
          </a:p>
          <a:p>
            <a:r>
              <a:rPr lang="en-US" sz="1050" dirty="0"/>
              <a:t>##</a:t>
            </a:r>
          </a:p>
          <a:p>
            <a:r>
              <a:rPr lang="en-US" sz="1050" dirty="0"/>
              <a:t>###ORG - extract &amp; display: BAYLOR</a:t>
            </a:r>
          </a:p>
          <a:p>
            <a:r>
              <a:rPr lang="en-US" sz="1050" dirty="0"/>
              <a:t>##result = ???</a:t>
            </a:r>
          </a:p>
          <a:p>
            <a:r>
              <a:rPr lang="en-US" sz="1050" dirty="0"/>
              <a:t>##print('\nOrganization: ', result)</a:t>
            </a:r>
          </a:p>
          <a:p>
            <a:r>
              <a:rPr lang="en-US" sz="1050" dirty="0"/>
              <a:t>##</a:t>
            </a:r>
          </a:p>
          <a:p>
            <a:r>
              <a:rPr lang="en-US" sz="1050" dirty="0"/>
              <a:t>###DOMAIN - extract &amp; display: </a:t>
            </a:r>
            <a:r>
              <a:rPr lang="en-US" sz="1050" dirty="0" err="1"/>
              <a:t>edu</a:t>
            </a:r>
            <a:endParaRPr lang="en-US" sz="1050" dirty="0"/>
          </a:p>
          <a:p>
            <a:r>
              <a:rPr lang="en-US" sz="1050" dirty="0"/>
              <a:t>##result = ???</a:t>
            </a:r>
          </a:p>
          <a:p>
            <a:r>
              <a:rPr lang="en-US" sz="1050" dirty="0"/>
              <a:t>##print('\nDomain:       ', result)</a:t>
            </a:r>
          </a:p>
          <a:p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7080-B976-4D1E-8966-145996F09DA0}"/>
              </a:ext>
            </a:extLst>
          </p:cNvPr>
          <p:cNvSpPr txBox="1"/>
          <p:nvPr/>
        </p:nvSpPr>
        <p:spPr>
          <a:xfrm>
            <a:off x="7178565" y="3258207"/>
            <a:ext cx="2877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: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john_doe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First name: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John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Last name: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Doe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Organization: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BAYLOR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Domain: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edu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ED5D1-3ECB-47B8-9338-625CB953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5" y="1670488"/>
            <a:ext cx="2390775" cy="9525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96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2 – String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51840" y="894080"/>
            <a:ext cx="8826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starter code below and save it as </a:t>
            </a:r>
            <a:r>
              <a:rPr lang="en-US" sz="2400" b="1" dirty="0"/>
              <a:t>Ch8-Ex02-StringTesting.py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43544-9319-4108-9698-B64C7830612A}"/>
              </a:ext>
            </a:extLst>
          </p:cNvPr>
          <p:cNvSpPr txBox="1"/>
          <p:nvPr/>
        </p:nvSpPr>
        <p:spPr>
          <a:xfrm>
            <a:off x="3450195" y="1627352"/>
            <a:ext cx="3486632" cy="28931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# Ch8-Ex02-StringTesting.py</a:t>
            </a:r>
          </a:p>
          <a:p>
            <a:endParaRPr lang="en-US" sz="1400" dirty="0"/>
          </a:p>
          <a:p>
            <a:r>
              <a:rPr lang="en-US" sz="1400" dirty="0"/>
              <a:t>#User input</a:t>
            </a:r>
          </a:p>
          <a:p>
            <a:r>
              <a:rPr lang="en-US" sz="1400" dirty="0" err="1"/>
              <a:t>ssn</a:t>
            </a:r>
            <a:r>
              <a:rPr lang="en-US" sz="1400" dirty="0"/>
              <a:t> = input('\</a:t>
            </a:r>
            <a:r>
              <a:rPr lang="en-US" sz="1400" dirty="0" err="1"/>
              <a:t>nEnter</a:t>
            </a:r>
            <a:r>
              <a:rPr lang="en-US" sz="1400" dirty="0"/>
              <a:t> </a:t>
            </a:r>
            <a:r>
              <a:rPr lang="en-US" sz="1400" dirty="0" err="1"/>
              <a:t>ssn</a:t>
            </a:r>
            <a:r>
              <a:rPr lang="en-US" sz="1400" dirty="0"/>
              <a:t>: ')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#Validate the SSN</a:t>
            </a:r>
          </a:p>
          <a:p>
            <a:r>
              <a:rPr lang="en-US" sz="1400" dirty="0"/>
              <a:t>while ___________:</a:t>
            </a:r>
          </a:p>
          <a:p>
            <a:r>
              <a:rPr lang="en-US" sz="1400" dirty="0"/>
              <a:t>    print('   &gt;&gt; Invalid SSN. Please try again.')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ssn</a:t>
            </a:r>
            <a:r>
              <a:rPr lang="en-US" sz="1400" dirty="0"/>
              <a:t> = input('\</a:t>
            </a:r>
            <a:r>
              <a:rPr lang="en-US" sz="1400" dirty="0" err="1"/>
              <a:t>nEnter</a:t>
            </a:r>
            <a:r>
              <a:rPr lang="en-US" sz="1400" dirty="0"/>
              <a:t> </a:t>
            </a:r>
            <a:r>
              <a:rPr lang="en-US" sz="1400" dirty="0" err="1"/>
              <a:t>ssn</a:t>
            </a:r>
            <a:r>
              <a:rPr lang="en-US" sz="1400" dirty="0"/>
              <a:t>: ')</a:t>
            </a:r>
          </a:p>
          <a:p>
            <a:endParaRPr lang="en-US" sz="1400" dirty="0"/>
          </a:p>
          <a:p>
            <a:r>
              <a:rPr lang="en-US" sz="1400" dirty="0"/>
              <a:t>print('\</a:t>
            </a:r>
            <a:r>
              <a:rPr lang="en-US" sz="1400" dirty="0" err="1"/>
              <a:t>nGreat</a:t>
            </a:r>
            <a:r>
              <a:rPr lang="en-US" sz="1400" dirty="0"/>
              <a:t> job!')</a:t>
            </a:r>
          </a:p>
          <a:p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D82BD-0AD4-45C1-A519-897F5811A057}"/>
              </a:ext>
            </a:extLst>
          </p:cNvPr>
          <p:cNvSpPr txBox="1"/>
          <p:nvPr/>
        </p:nvSpPr>
        <p:spPr>
          <a:xfrm>
            <a:off x="6052820" y="164779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214EAD-3CE9-4CBE-B0F2-7C1B40365365}"/>
              </a:ext>
            </a:extLst>
          </p:cNvPr>
          <p:cNvSpPr txBox="1"/>
          <p:nvPr/>
        </p:nvSpPr>
        <p:spPr>
          <a:xfrm>
            <a:off x="8204200" y="164779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E03E3-609B-422C-82EB-BC00571E43CF}"/>
              </a:ext>
            </a:extLst>
          </p:cNvPr>
          <p:cNvSpPr/>
          <p:nvPr/>
        </p:nvSpPr>
        <p:spPr>
          <a:xfrm>
            <a:off x="7434402" y="3128936"/>
            <a:ext cx="4224233" cy="3293209"/>
          </a:xfrm>
          <a:custGeom>
            <a:avLst/>
            <a:gdLst>
              <a:gd name="connsiteX0" fmla="*/ 0 w 4224233"/>
              <a:gd name="connsiteY0" fmla="*/ 0 h 3293209"/>
              <a:gd name="connsiteX1" fmla="*/ 443544 w 4224233"/>
              <a:gd name="connsiteY1" fmla="*/ 0 h 3293209"/>
              <a:gd name="connsiteX2" fmla="*/ 929331 w 4224233"/>
              <a:gd name="connsiteY2" fmla="*/ 0 h 3293209"/>
              <a:gd name="connsiteX3" fmla="*/ 1541845 w 4224233"/>
              <a:gd name="connsiteY3" fmla="*/ 0 h 3293209"/>
              <a:gd name="connsiteX4" fmla="*/ 2027632 w 4224233"/>
              <a:gd name="connsiteY4" fmla="*/ 0 h 3293209"/>
              <a:gd name="connsiteX5" fmla="*/ 2513419 w 4224233"/>
              <a:gd name="connsiteY5" fmla="*/ 0 h 3293209"/>
              <a:gd name="connsiteX6" fmla="*/ 2914721 w 4224233"/>
              <a:gd name="connsiteY6" fmla="*/ 0 h 3293209"/>
              <a:gd name="connsiteX7" fmla="*/ 3400508 w 4224233"/>
              <a:gd name="connsiteY7" fmla="*/ 0 h 3293209"/>
              <a:gd name="connsiteX8" fmla="*/ 4224233 w 4224233"/>
              <a:gd name="connsiteY8" fmla="*/ 0 h 3293209"/>
              <a:gd name="connsiteX9" fmla="*/ 4224233 w 4224233"/>
              <a:gd name="connsiteY9" fmla="*/ 515936 h 3293209"/>
              <a:gd name="connsiteX10" fmla="*/ 4224233 w 4224233"/>
              <a:gd name="connsiteY10" fmla="*/ 1064804 h 3293209"/>
              <a:gd name="connsiteX11" fmla="*/ 4224233 w 4224233"/>
              <a:gd name="connsiteY11" fmla="*/ 1613672 h 3293209"/>
              <a:gd name="connsiteX12" fmla="*/ 4224233 w 4224233"/>
              <a:gd name="connsiteY12" fmla="*/ 2129608 h 3293209"/>
              <a:gd name="connsiteX13" fmla="*/ 4224233 w 4224233"/>
              <a:gd name="connsiteY13" fmla="*/ 2744341 h 3293209"/>
              <a:gd name="connsiteX14" fmla="*/ 4224233 w 4224233"/>
              <a:gd name="connsiteY14" fmla="*/ 3293209 h 3293209"/>
              <a:gd name="connsiteX15" fmla="*/ 3738446 w 4224233"/>
              <a:gd name="connsiteY15" fmla="*/ 3293209 h 3293209"/>
              <a:gd name="connsiteX16" fmla="*/ 3294902 w 4224233"/>
              <a:gd name="connsiteY16" fmla="*/ 3293209 h 3293209"/>
              <a:gd name="connsiteX17" fmla="*/ 2724630 w 4224233"/>
              <a:gd name="connsiteY17" fmla="*/ 3293209 h 3293209"/>
              <a:gd name="connsiteX18" fmla="*/ 2112117 w 4224233"/>
              <a:gd name="connsiteY18" fmla="*/ 3293209 h 3293209"/>
              <a:gd name="connsiteX19" fmla="*/ 1710814 w 4224233"/>
              <a:gd name="connsiteY19" fmla="*/ 3293209 h 3293209"/>
              <a:gd name="connsiteX20" fmla="*/ 1182785 w 4224233"/>
              <a:gd name="connsiteY20" fmla="*/ 3293209 h 3293209"/>
              <a:gd name="connsiteX21" fmla="*/ 781483 w 4224233"/>
              <a:gd name="connsiteY21" fmla="*/ 3293209 h 3293209"/>
              <a:gd name="connsiteX22" fmla="*/ 0 w 4224233"/>
              <a:gd name="connsiteY22" fmla="*/ 3293209 h 3293209"/>
              <a:gd name="connsiteX23" fmla="*/ 0 w 4224233"/>
              <a:gd name="connsiteY23" fmla="*/ 2744341 h 3293209"/>
              <a:gd name="connsiteX24" fmla="*/ 0 w 4224233"/>
              <a:gd name="connsiteY24" fmla="*/ 2162541 h 3293209"/>
              <a:gd name="connsiteX25" fmla="*/ 0 w 4224233"/>
              <a:gd name="connsiteY25" fmla="*/ 1547808 h 3293209"/>
              <a:gd name="connsiteX26" fmla="*/ 0 w 4224233"/>
              <a:gd name="connsiteY26" fmla="*/ 1064804 h 3293209"/>
              <a:gd name="connsiteX27" fmla="*/ 0 w 4224233"/>
              <a:gd name="connsiteY27" fmla="*/ 581800 h 3293209"/>
              <a:gd name="connsiteX28" fmla="*/ 0 w 4224233"/>
              <a:gd name="connsiteY28" fmla="*/ 0 h 329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24233" h="3293209" fill="none" extrusionOk="0">
                <a:moveTo>
                  <a:pt x="0" y="0"/>
                </a:moveTo>
                <a:cubicBezTo>
                  <a:pt x="210304" y="-9029"/>
                  <a:pt x="234197" y="46603"/>
                  <a:pt x="443544" y="0"/>
                </a:cubicBezTo>
                <a:cubicBezTo>
                  <a:pt x="652891" y="-46603"/>
                  <a:pt x="767312" y="35419"/>
                  <a:pt x="929331" y="0"/>
                </a:cubicBezTo>
                <a:cubicBezTo>
                  <a:pt x="1091350" y="-35419"/>
                  <a:pt x="1238418" y="29438"/>
                  <a:pt x="1541845" y="0"/>
                </a:cubicBezTo>
                <a:cubicBezTo>
                  <a:pt x="1845272" y="-29438"/>
                  <a:pt x="1807480" y="47465"/>
                  <a:pt x="2027632" y="0"/>
                </a:cubicBezTo>
                <a:cubicBezTo>
                  <a:pt x="2247784" y="-47465"/>
                  <a:pt x="2397595" y="10292"/>
                  <a:pt x="2513419" y="0"/>
                </a:cubicBezTo>
                <a:cubicBezTo>
                  <a:pt x="2629243" y="-10292"/>
                  <a:pt x="2803476" y="2883"/>
                  <a:pt x="2914721" y="0"/>
                </a:cubicBezTo>
                <a:cubicBezTo>
                  <a:pt x="3025966" y="-2883"/>
                  <a:pt x="3182953" y="1894"/>
                  <a:pt x="3400508" y="0"/>
                </a:cubicBezTo>
                <a:cubicBezTo>
                  <a:pt x="3618063" y="-1894"/>
                  <a:pt x="3876564" y="96856"/>
                  <a:pt x="4224233" y="0"/>
                </a:cubicBezTo>
                <a:cubicBezTo>
                  <a:pt x="4225502" y="257320"/>
                  <a:pt x="4191043" y="265048"/>
                  <a:pt x="4224233" y="515936"/>
                </a:cubicBezTo>
                <a:cubicBezTo>
                  <a:pt x="4257423" y="766824"/>
                  <a:pt x="4197302" y="858528"/>
                  <a:pt x="4224233" y="1064804"/>
                </a:cubicBezTo>
                <a:cubicBezTo>
                  <a:pt x="4251164" y="1271080"/>
                  <a:pt x="4182724" y="1405040"/>
                  <a:pt x="4224233" y="1613672"/>
                </a:cubicBezTo>
                <a:cubicBezTo>
                  <a:pt x="4265742" y="1822304"/>
                  <a:pt x="4186473" y="1987044"/>
                  <a:pt x="4224233" y="2129608"/>
                </a:cubicBezTo>
                <a:cubicBezTo>
                  <a:pt x="4261993" y="2272172"/>
                  <a:pt x="4154886" y="2451729"/>
                  <a:pt x="4224233" y="2744341"/>
                </a:cubicBezTo>
                <a:cubicBezTo>
                  <a:pt x="4293580" y="3036953"/>
                  <a:pt x="4186711" y="3049069"/>
                  <a:pt x="4224233" y="3293209"/>
                </a:cubicBezTo>
                <a:cubicBezTo>
                  <a:pt x="4124401" y="3305006"/>
                  <a:pt x="3959906" y="3263795"/>
                  <a:pt x="3738446" y="3293209"/>
                </a:cubicBezTo>
                <a:cubicBezTo>
                  <a:pt x="3516986" y="3322623"/>
                  <a:pt x="3502379" y="3241907"/>
                  <a:pt x="3294902" y="3293209"/>
                </a:cubicBezTo>
                <a:cubicBezTo>
                  <a:pt x="3087425" y="3344511"/>
                  <a:pt x="2909284" y="3277143"/>
                  <a:pt x="2724630" y="3293209"/>
                </a:cubicBezTo>
                <a:cubicBezTo>
                  <a:pt x="2539976" y="3309275"/>
                  <a:pt x="2399211" y="3227194"/>
                  <a:pt x="2112117" y="3293209"/>
                </a:cubicBezTo>
                <a:cubicBezTo>
                  <a:pt x="1825023" y="3359224"/>
                  <a:pt x="1830584" y="3263980"/>
                  <a:pt x="1710814" y="3293209"/>
                </a:cubicBezTo>
                <a:cubicBezTo>
                  <a:pt x="1591044" y="3322438"/>
                  <a:pt x="1366070" y="3256074"/>
                  <a:pt x="1182785" y="3293209"/>
                </a:cubicBezTo>
                <a:cubicBezTo>
                  <a:pt x="999500" y="3330344"/>
                  <a:pt x="864215" y="3279891"/>
                  <a:pt x="781483" y="3293209"/>
                </a:cubicBezTo>
                <a:cubicBezTo>
                  <a:pt x="698751" y="3306527"/>
                  <a:pt x="327041" y="3262817"/>
                  <a:pt x="0" y="3293209"/>
                </a:cubicBezTo>
                <a:cubicBezTo>
                  <a:pt x="-19445" y="3166300"/>
                  <a:pt x="30862" y="2922667"/>
                  <a:pt x="0" y="2744341"/>
                </a:cubicBezTo>
                <a:cubicBezTo>
                  <a:pt x="-30862" y="2566015"/>
                  <a:pt x="2655" y="2425646"/>
                  <a:pt x="0" y="2162541"/>
                </a:cubicBezTo>
                <a:cubicBezTo>
                  <a:pt x="-2655" y="1899436"/>
                  <a:pt x="30274" y="1747285"/>
                  <a:pt x="0" y="1547808"/>
                </a:cubicBezTo>
                <a:cubicBezTo>
                  <a:pt x="-30274" y="1348331"/>
                  <a:pt x="34107" y="1219985"/>
                  <a:pt x="0" y="1064804"/>
                </a:cubicBezTo>
                <a:cubicBezTo>
                  <a:pt x="-34107" y="909623"/>
                  <a:pt x="40390" y="747391"/>
                  <a:pt x="0" y="581800"/>
                </a:cubicBezTo>
                <a:cubicBezTo>
                  <a:pt x="-40390" y="416209"/>
                  <a:pt x="42027" y="249883"/>
                  <a:pt x="0" y="0"/>
                </a:cubicBezTo>
                <a:close/>
              </a:path>
              <a:path w="4224233" h="3293209" stroke="0" extrusionOk="0">
                <a:moveTo>
                  <a:pt x="0" y="0"/>
                </a:moveTo>
                <a:cubicBezTo>
                  <a:pt x="142911" y="-20279"/>
                  <a:pt x="293343" y="1629"/>
                  <a:pt x="401302" y="0"/>
                </a:cubicBezTo>
                <a:cubicBezTo>
                  <a:pt x="509261" y="-1629"/>
                  <a:pt x="811878" y="66313"/>
                  <a:pt x="971574" y="0"/>
                </a:cubicBezTo>
                <a:cubicBezTo>
                  <a:pt x="1131270" y="-66313"/>
                  <a:pt x="1270722" y="39903"/>
                  <a:pt x="1372876" y="0"/>
                </a:cubicBezTo>
                <a:cubicBezTo>
                  <a:pt x="1475030" y="-39903"/>
                  <a:pt x="1797700" y="34339"/>
                  <a:pt x="1985390" y="0"/>
                </a:cubicBezTo>
                <a:cubicBezTo>
                  <a:pt x="2173080" y="-34339"/>
                  <a:pt x="2192090" y="4439"/>
                  <a:pt x="2386692" y="0"/>
                </a:cubicBezTo>
                <a:cubicBezTo>
                  <a:pt x="2581294" y="-4439"/>
                  <a:pt x="2778138" y="8847"/>
                  <a:pt x="2914721" y="0"/>
                </a:cubicBezTo>
                <a:cubicBezTo>
                  <a:pt x="3051304" y="-8847"/>
                  <a:pt x="3377215" y="1895"/>
                  <a:pt x="3527235" y="0"/>
                </a:cubicBezTo>
                <a:cubicBezTo>
                  <a:pt x="3677255" y="-1895"/>
                  <a:pt x="4058793" y="49403"/>
                  <a:pt x="4224233" y="0"/>
                </a:cubicBezTo>
                <a:cubicBezTo>
                  <a:pt x="4278292" y="179673"/>
                  <a:pt x="4183381" y="378317"/>
                  <a:pt x="4224233" y="515936"/>
                </a:cubicBezTo>
                <a:cubicBezTo>
                  <a:pt x="4265085" y="653555"/>
                  <a:pt x="4208993" y="869002"/>
                  <a:pt x="4224233" y="1097736"/>
                </a:cubicBezTo>
                <a:cubicBezTo>
                  <a:pt x="4239473" y="1326470"/>
                  <a:pt x="4217170" y="1357535"/>
                  <a:pt x="4224233" y="1547808"/>
                </a:cubicBezTo>
                <a:cubicBezTo>
                  <a:pt x="4231296" y="1738081"/>
                  <a:pt x="4213755" y="1880831"/>
                  <a:pt x="4224233" y="2096676"/>
                </a:cubicBezTo>
                <a:cubicBezTo>
                  <a:pt x="4234711" y="2312521"/>
                  <a:pt x="4194951" y="2367119"/>
                  <a:pt x="4224233" y="2546748"/>
                </a:cubicBezTo>
                <a:cubicBezTo>
                  <a:pt x="4253515" y="2726377"/>
                  <a:pt x="4179077" y="3006054"/>
                  <a:pt x="4224233" y="3293209"/>
                </a:cubicBezTo>
                <a:cubicBezTo>
                  <a:pt x="4046404" y="3315431"/>
                  <a:pt x="3999614" y="3261444"/>
                  <a:pt x="3822931" y="3293209"/>
                </a:cubicBezTo>
                <a:cubicBezTo>
                  <a:pt x="3646248" y="3324974"/>
                  <a:pt x="3543505" y="3261552"/>
                  <a:pt x="3337144" y="3293209"/>
                </a:cubicBezTo>
                <a:cubicBezTo>
                  <a:pt x="3130783" y="3324866"/>
                  <a:pt x="3038544" y="3270440"/>
                  <a:pt x="2893600" y="3293209"/>
                </a:cubicBezTo>
                <a:cubicBezTo>
                  <a:pt x="2748656" y="3315978"/>
                  <a:pt x="2588693" y="3254561"/>
                  <a:pt x="2407813" y="3293209"/>
                </a:cubicBezTo>
                <a:cubicBezTo>
                  <a:pt x="2226933" y="3331857"/>
                  <a:pt x="2174582" y="3262981"/>
                  <a:pt x="2006511" y="3293209"/>
                </a:cubicBezTo>
                <a:cubicBezTo>
                  <a:pt x="1838440" y="3323437"/>
                  <a:pt x="1725915" y="3289864"/>
                  <a:pt x="1605209" y="3293209"/>
                </a:cubicBezTo>
                <a:cubicBezTo>
                  <a:pt x="1484503" y="3296554"/>
                  <a:pt x="1221350" y="3242136"/>
                  <a:pt x="1077179" y="3293209"/>
                </a:cubicBezTo>
                <a:cubicBezTo>
                  <a:pt x="933008" y="3344282"/>
                  <a:pt x="669359" y="3249895"/>
                  <a:pt x="506908" y="3293209"/>
                </a:cubicBezTo>
                <a:cubicBezTo>
                  <a:pt x="344457" y="3336523"/>
                  <a:pt x="217127" y="3249472"/>
                  <a:pt x="0" y="3293209"/>
                </a:cubicBezTo>
                <a:cubicBezTo>
                  <a:pt x="-43595" y="3193358"/>
                  <a:pt x="21682" y="3022890"/>
                  <a:pt x="0" y="2810205"/>
                </a:cubicBezTo>
                <a:cubicBezTo>
                  <a:pt x="-21682" y="2597520"/>
                  <a:pt x="38413" y="2561371"/>
                  <a:pt x="0" y="2327201"/>
                </a:cubicBezTo>
                <a:cubicBezTo>
                  <a:pt x="-38413" y="2093031"/>
                  <a:pt x="60351" y="1850153"/>
                  <a:pt x="0" y="1712469"/>
                </a:cubicBezTo>
                <a:cubicBezTo>
                  <a:pt x="-60351" y="1574785"/>
                  <a:pt x="50077" y="1441370"/>
                  <a:pt x="0" y="1196533"/>
                </a:cubicBezTo>
                <a:cubicBezTo>
                  <a:pt x="-50077" y="951696"/>
                  <a:pt x="58977" y="791756"/>
                  <a:pt x="0" y="614732"/>
                </a:cubicBezTo>
                <a:cubicBezTo>
                  <a:pt x="-58977" y="437708"/>
                  <a:pt x="41564" y="18264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3094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>
            <a:spAutoFit/>
          </a:bodyPr>
          <a:lstStyle/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Enter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ssn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&gt;&gt; Invalid SSN. Please try again.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Enter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ssn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123-45-6789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&gt;&gt; Invalid SSN. Please try again.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Enter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ssn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123456789a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&gt;&gt; Invalid SSN. Please try again.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Enter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ssn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123456789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Great job!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A49CD-FAAA-4B97-949F-14B972DE7DD6}"/>
              </a:ext>
            </a:extLst>
          </p:cNvPr>
          <p:cNvSpPr txBox="1"/>
          <p:nvPr/>
        </p:nvSpPr>
        <p:spPr>
          <a:xfrm>
            <a:off x="7020909" y="1473858"/>
            <a:ext cx="4981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the </a:t>
            </a:r>
            <a:r>
              <a:rPr lang="en-US" b="1" i="1" dirty="0"/>
              <a:t>while</a:t>
            </a:r>
            <a:r>
              <a:rPr lang="en-US" dirty="0"/>
              <a:t> loop to validate the SSN.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Make sure they only enter numbers – no letters, hyphens - by using String TESTING methods: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Make sure there are 9 numbers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C3B9D2-F655-42F2-B904-453E03DD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6" y="1679520"/>
            <a:ext cx="3200400" cy="24479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06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3 – Looping through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51840" y="894080"/>
            <a:ext cx="894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starter code below and save it as </a:t>
            </a:r>
            <a:r>
              <a:rPr lang="en-US" sz="2400" b="1" dirty="0"/>
              <a:t>Ch8-Ex03-StringLooping.py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43544-9319-4108-9698-B64C7830612A}"/>
              </a:ext>
            </a:extLst>
          </p:cNvPr>
          <p:cNvSpPr txBox="1"/>
          <p:nvPr/>
        </p:nvSpPr>
        <p:spPr>
          <a:xfrm>
            <a:off x="3860099" y="1490717"/>
            <a:ext cx="3560204" cy="16004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#Ch8-Ex03-StringLooping.py</a:t>
            </a:r>
          </a:p>
          <a:p>
            <a:endParaRPr lang="en-US" sz="1400" dirty="0"/>
          </a:p>
          <a:p>
            <a:r>
              <a:rPr lang="fr-FR" sz="1400" dirty="0" err="1">
                <a:solidFill>
                  <a:srgbClr val="C00000"/>
                </a:solidFill>
              </a:rPr>
              <a:t>title</a:t>
            </a:r>
            <a:r>
              <a:rPr lang="fr-FR" sz="1400" dirty="0">
                <a:solidFill>
                  <a:srgbClr val="C00000"/>
                </a:solidFill>
              </a:rPr>
              <a:t> = '</a:t>
            </a:r>
            <a:r>
              <a:rPr lang="fr-FR" sz="1400" dirty="0" err="1">
                <a:solidFill>
                  <a:srgbClr val="C00000"/>
                </a:solidFill>
              </a:rPr>
              <a:t>programming</a:t>
            </a:r>
            <a:r>
              <a:rPr lang="fr-FR" sz="1400" dirty="0">
                <a:solidFill>
                  <a:srgbClr val="C00000"/>
                </a:solidFill>
              </a:rPr>
              <a:t>'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#Loop to display hyphens between each letter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37D9EA-097E-405D-893F-D6896869BF27}"/>
              </a:ext>
            </a:extLst>
          </p:cNvPr>
          <p:cNvSpPr/>
          <p:nvPr/>
        </p:nvSpPr>
        <p:spPr>
          <a:xfrm>
            <a:off x="7624286" y="1574800"/>
            <a:ext cx="4426885" cy="546100"/>
          </a:xfrm>
          <a:prstGeom prst="roundRect">
            <a:avLst>
              <a:gd name="adj" fmla="val 120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Given this string…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D82BD-0AD4-45C1-A519-897F5811A057}"/>
              </a:ext>
            </a:extLst>
          </p:cNvPr>
          <p:cNvSpPr txBox="1"/>
          <p:nvPr/>
        </p:nvSpPr>
        <p:spPr>
          <a:xfrm>
            <a:off x="9761434" y="1647795"/>
            <a:ext cx="15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E03E3-609B-422C-82EB-BC00571E43CF}"/>
              </a:ext>
            </a:extLst>
          </p:cNvPr>
          <p:cNvSpPr/>
          <p:nvPr/>
        </p:nvSpPr>
        <p:spPr>
          <a:xfrm>
            <a:off x="8572893" y="3633431"/>
            <a:ext cx="2529671" cy="369332"/>
          </a:xfrm>
          <a:custGeom>
            <a:avLst/>
            <a:gdLst>
              <a:gd name="connsiteX0" fmla="*/ 0 w 2529671"/>
              <a:gd name="connsiteY0" fmla="*/ 0 h 369332"/>
              <a:gd name="connsiteX1" fmla="*/ 556528 w 2529671"/>
              <a:gd name="connsiteY1" fmla="*/ 0 h 369332"/>
              <a:gd name="connsiteX2" fmla="*/ 1113055 w 2529671"/>
              <a:gd name="connsiteY2" fmla="*/ 0 h 369332"/>
              <a:gd name="connsiteX3" fmla="*/ 1644286 w 2529671"/>
              <a:gd name="connsiteY3" fmla="*/ 0 h 369332"/>
              <a:gd name="connsiteX4" fmla="*/ 2529671 w 2529671"/>
              <a:gd name="connsiteY4" fmla="*/ 0 h 369332"/>
              <a:gd name="connsiteX5" fmla="*/ 2529671 w 2529671"/>
              <a:gd name="connsiteY5" fmla="*/ 369332 h 369332"/>
              <a:gd name="connsiteX6" fmla="*/ 2099627 w 2529671"/>
              <a:gd name="connsiteY6" fmla="*/ 369332 h 369332"/>
              <a:gd name="connsiteX7" fmla="*/ 1593693 w 2529671"/>
              <a:gd name="connsiteY7" fmla="*/ 369332 h 369332"/>
              <a:gd name="connsiteX8" fmla="*/ 1087759 w 2529671"/>
              <a:gd name="connsiteY8" fmla="*/ 369332 h 369332"/>
              <a:gd name="connsiteX9" fmla="*/ 556528 w 2529671"/>
              <a:gd name="connsiteY9" fmla="*/ 369332 h 369332"/>
              <a:gd name="connsiteX10" fmla="*/ 0 w 2529671"/>
              <a:gd name="connsiteY10" fmla="*/ 369332 h 369332"/>
              <a:gd name="connsiteX11" fmla="*/ 0 w 2529671"/>
              <a:gd name="connsiteY11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671" h="369332" fill="none" extrusionOk="0">
                <a:moveTo>
                  <a:pt x="0" y="0"/>
                </a:moveTo>
                <a:cubicBezTo>
                  <a:pt x="157603" y="-61470"/>
                  <a:pt x="418620" y="28882"/>
                  <a:pt x="556528" y="0"/>
                </a:cubicBezTo>
                <a:cubicBezTo>
                  <a:pt x="694436" y="-28882"/>
                  <a:pt x="908945" y="16616"/>
                  <a:pt x="1113055" y="0"/>
                </a:cubicBezTo>
                <a:cubicBezTo>
                  <a:pt x="1317165" y="-16616"/>
                  <a:pt x="1438840" y="6345"/>
                  <a:pt x="1644286" y="0"/>
                </a:cubicBezTo>
                <a:cubicBezTo>
                  <a:pt x="1849732" y="-6345"/>
                  <a:pt x="2104214" y="71116"/>
                  <a:pt x="2529671" y="0"/>
                </a:cubicBezTo>
                <a:cubicBezTo>
                  <a:pt x="2556849" y="164132"/>
                  <a:pt x="2505216" y="290108"/>
                  <a:pt x="2529671" y="369332"/>
                </a:cubicBezTo>
                <a:cubicBezTo>
                  <a:pt x="2434903" y="418965"/>
                  <a:pt x="2206178" y="361070"/>
                  <a:pt x="2099627" y="369332"/>
                </a:cubicBezTo>
                <a:cubicBezTo>
                  <a:pt x="1993076" y="377594"/>
                  <a:pt x="1815010" y="364916"/>
                  <a:pt x="1593693" y="369332"/>
                </a:cubicBezTo>
                <a:cubicBezTo>
                  <a:pt x="1372376" y="373748"/>
                  <a:pt x="1288205" y="336836"/>
                  <a:pt x="1087759" y="369332"/>
                </a:cubicBezTo>
                <a:cubicBezTo>
                  <a:pt x="887313" y="401828"/>
                  <a:pt x="682547" y="310398"/>
                  <a:pt x="556528" y="369332"/>
                </a:cubicBezTo>
                <a:cubicBezTo>
                  <a:pt x="430509" y="428266"/>
                  <a:pt x="228434" y="316764"/>
                  <a:pt x="0" y="369332"/>
                </a:cubicBezTo>
                <a:cubicBezTo>
                  <a:pt x="-28714" y="205616"/>
                  <a:pt x="4240" y="105646"/>
                  <a:pt x="0" y="0"/>
                </a:cubicBezTo>
                <a:close/>
              </a:path>
              <a:path w="2529671" h="369332" stroke="0" extrusionOk="0">
                <a:moveTo>
                  <a:pt x="0" y="0"/>
                </a:moveTo>
                <a:cubicBezTo>
                  <a:pt x="165160" y="-46770"/>
                  <a:pt x="315565" y="31572"/>
                  <a:pt x="430044" y="0"/>
                </a:cubicBezTo>
                <a:cubicBezTo>
                  <a:pt x="544523" y="-31572"/>
                  <a:pt x="701243" y="29547"/>
                  <a:pt x="961275" y="0"/>
                </a:cubicBezTo>
                <a:cubicBezTo>
                  <a:pt x="1221307" y="-29547"/>
                  <a:pt x="1287917" y="10359"/>
                  <a:pt x="1391319" y="0"/>
                </a:cubicBezTo>
                <a:cubicBezTo>
                  <a:pt x="1494721" y="-10359"/>
                  <a:pt x="1826226" y="64006"/>
                  <a:pt x="1947847" y="0"/>
                </a:cubicBezTo>
                <a:cubicBezTo>
                  <a:pt x="2069468" y="-64006"/>
                  <a:pt x="2357379" y="50246"/>
                  <a:pt x="2529671" y="0"/>
                </a:cubicBezTo>
                <a:cubicBezTo>
                  <a:pt x="2565286" y="117204"/>
                  <a:pt x="2526018" y="271553"/>
                  <a:pt x="2529671" y="369332"/>
                </a:cubicBezTo>
                <a:cubicBezTo>
                  <a:pt x="2290292" y="373399"/>
                  <a:pt x="2273752" y="345483"/>
                  <a:pt x="2023737" y="369332"/>
                </a:cubicBezTo>
                <a:cubicBezTo>
                  <a:pt x="1773722" y="393181"/>
                  <a:pt x="1795449" y="344208"/>
                  <a:pt x="1568396" y="369332"/>
                </a:cubicBezTo>
                <a:cubicBezTo>
                  <a:pt x="1341343" y="394456"/>
                  <a:pt x="1184833" y="357608"/>
                  <a:pt x="1037165" y="369332"/>
                </a:cubicBezTo>
                <a:cubicBezTo>
                  <a:pt x="889497" y="381056"/>
                  <a:pt x="714373" y="330207"/>
                  <a:pt x="607121" y="369332"/>
                </a:cubicBezTo>
                <a:cubicBezTo>
                  <a:pt x="499869" y="408457"/>
                  <a:pt x="159745" y="359144"/>
                  <a:pt x="0" y="369332"/>
                </a:cubicBezTo>
                <a:cubicBezTo>
                  <a:pt x="-15976" y="219357"/>
                  <a:pt x="25226" y="175322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3094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P-R-O-G-R-A-M-M-I-N-G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A49CD-FAAA-4B97-949F-14B972DE7DD6}"/>
              </a:ext>
            </a:extLst>
          </p:cNvPr>
          <p:cNvSpPr txBox="1"/>
          <p:nvPr/>
        </p:nvSpPr>
        <p:spPr>
          <a:xfrm>
            <a:off x="7815208" y="2178050"/>
            <a:ext cx="404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EXTRACT &amp; CONCATENATE </a:t>
            </a:r>
            <a:r>
              <a:rPr lang="en-US" dirty="0"/>
              <a:t>to produce this data (without hardcoding numbers). You must use a loop and make sure there is no hyphen at the 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2472D6-01AF-4FC8-8EEB-186A8BC52AE4}"/>
              </a:ext>
            </a:extLst>
          </p:cNvPr>
          <p:cNvSpPr txBox="1"/>
          <p:nvPr/>
        </p:nvSpPr>
        <p:spPr>
          <a:xfrm>
            <a:off x="8319928" y="5087751"/>
            <a:ext cx="2936652" cy="830997"/>
          </a:xfrm>
          <a:custGeom>
            <a:avLst/>
            <a:gdLst>
              <a:gd name="connsiteX0" fmla="*/ 0 w 2936652"/>
              <a:gd name="connsiteY0" fmla="*/ 0 h 830997"/>
              <a:gd name="connsiteX1" fmla="*/ 616697 w 2936652"/>
              <a:gd name="connsiteY1" fmla="*/ 0 h 830997"/>
              <a:gd name="connsiteX2" fmla="*/ 1174661 w 2936652"/>
              <a:gd name="connsiteY2" fmla="*/ 0 h 830997"/>
              <a:gd name="connsiteX3" fmla="*/ 1732625 w 2936652"/>
              <a:gd name="connsiteY3" fmla="*/ 0 h 830997"/>
              <a:gd name="connsiteX4" fmla="*/ 2290589 w 2936652"/>
              <a:gd name="connsiteY4" fmla="*/ 0 h 830997"/>
              <a:gd name="connsiteX5" fmla="*/ 2936652 w 2936652"/>
              <a:gd name="connsiteY5" fmla="*/ 0 h 830997"/>
              <a:gd name="connsiteX6" fmla="*/ 2936652 w 2936652"/>
              <a:gd name="connsiteY6" fmla="*/ 407189 h 830997"/>
              <a:gd name="connsiteX7" fmla="*/ 2936652 w 2936652"/>
              <a:gd name="connsiteY7" fmla="*/ 830997 h 830997"/>
              <a:gd name="connsiteX8" fmla="*/ 2290589 w 2936652"/>
              <a:gd name="connsiteY8" fmla="*/ 830997 h 830997"/>
              <a:gd name="connsiteX9" fmla="*/ 1644525 w 2936652"/>
              <a:gd name="connsiteY9" fmla="*/ 830997 h 830997"/>
              <a:gd name="connsiteX10" fmla="*/ 1115928 w 2936652"/>
              <a:gd name="connsiteY10" fmla="*/ 830997 h 830997"/>
              <a:gd name="connsiteX11" fmla="*/ 587330 w 2936652"/>
              <a:gd name="connsiteY11" fmla="*/ 830997 h 830997"/>
              <a:gd name="connsiteX12" fmla="*/ 0 w 2936652"/>
              <a:gd name="connsiteY12" fmla="*/ 830997 h 830997"/>
              <a:gd name="connsiteX13" fmla="*/ 0 w 2936652"/>
              <a:gd name="connsiteY13" fmla="*/ 415499 h 830997"/>
              <a:gd name="connsiteX14" fmla="*/ 0 w 2936652"/>
              <a:gd name="connsiteY1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36652" h="830997" extrusionOk="0">
                <a:moveTo>
                  <a:pt x="0" y="0"/>
                </a:moveTo>
                <a:cubicBezTo>
                  <a:pt x="209109" y="-2165"/>
                  <a:pt x="446158" y="534"/>
                  <a:pt x="616697" y="0"/>
                </a:cubicBezTo>
                <a:cubicBezTo>
                  <a:pt x="787236" y="-534"/>
                  <a:pt x="946422" y="38546"/>
                  <a:pt x="1174661" y="0"/>
                </a:cubicBezTo>
                <a:cubicBezTo>
                  <a:pt x="1402900" y="-38546"/>
                  <a:pt x="1468788" y="7314"/>
                  <a:pt x="1732625" y="0"/>
                </a:cubicBezTo>
                <a:cubicBezTo>
                  <a:pt x="1996462" y="-7314"/>
                  <a:pt x="2128258" y="50550"/>
                  <a:pt x="2290589" y="0"/>
                </a:cubicBezTo>
                <a:cubicBezTo>
                  <a:pt x="2452920" y="-50550"/>
                  <a:pt x="2672019" y="41934"/>
                  <a:pt x="2936652" y="0"/>
                </a:cubicBezTo>
                <a:cubicBezTo>
                  <a:pt x="2957261" y="90371"/>
                  <a:pt x="2918958" y="212988"/>
                  <a:pt x="2936652" y="407189"/>
                </a:cubicBezTo>
                <a:cubicBezTo>
                  <a:pt x="2954346" y="601390"/>
                  <a:pt x="2893669" y="638192"/>
                  <a:pt x="2936652" y="830997"/>
                </a:cubicBezTo>
                <a:cubicBezTo>
                  <a:pt x="2723410" y="837997"/>
                  <a:pt x="2484983" y="766289"/>
                  <a:pt x="2290589" y="830997"/>
                </a:cubicBezTo>
                <a:cubicBezTo>
                  <a:pt x="2096195" y="895705"/>
                  <a:pt x="1828335" y="766474"/>
                  <a:pt x="1644525" y="830997"/>
                </a:cubicBezTo>
                <a:cubicBezTo>
                  <a:pt x="1460715" y="895520"/>
                  <a:pt x="1359729" y="789186"/>
                  <a:pt x="1115928" y="830997"/>
                </a:cubicBezTo>
                <a:cubicBezTo>
                  <a:pt x="872127" y="872808"/>
                  <a:pt x="701410" y="772740"/>
                  <a:pt x="587330" y="830997"/>
                </a:cubicBezTo>
                <a:cubicBezTo>
                  <a:pt x="473250" y="889254"/>
                  <a:pt x="275803" y="769913"/>
                  <a:pt x="0" y="830997"/>
                </a:cubicBezTo>
                <a:cubicBezTo>
                  <a:pt x="-48755" y="675013"/>
                  <a:pt x="47750" y="538280"/>
                  <a:pt x="0" y="415499"/>
                </a:cubicBezTo>
                <a:cubicBezTo>
                  <a:pt x="-47750" y="292718"/>
                  <a:pt x="48551" y="189402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05353155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After completing this, change the string to </a:t>
            </a:r>
            <a:r>
              <a:rPr lang="en-US" sz="1600" b="1" dirty="0"/>
              <a:t>your last name </a:t>
            </a:r>
            <a:r>
              <a:rPr lang="en-US" sz="1600" dirty="0"/>
              <a:t>and see if you still get correct results!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3643B-C755-4AC1-9491-7AEC2CA3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0" y="1533362"/>
            <a:ext cx="3166296" cy="13569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51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@HOME - Exercise 4 – Extract &amp; Lookup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51840" y="894080"/>
            <a:ext cx="910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starter code below and save it as </a:t>
            </a:r>
            <a:r>
              <a:rPr lang="en-US" sz="2400" b="1" dirty="0"/>
              <a:t>Ch8-Ex04-Extract-Lookup.py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CD1992-1A83-45C4-A479-FF39840ADBB6}"/>
              </a:ext>
            </a:extLst>
          </p:cNvPr>
          <p:cNvSpPr txBox="1"/>
          <p:nvPr/>
        </p:nvSpPr>
        <p:spPr>
          <a:xfrm>
            <a:off x="853440" y="1597243"/>
            <a:ext cx="4612640" cy="41857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#Ch8-Ex04-Extract-Lookup.py</a:t>
            </a:r>
          </a:p>
          <a:p>
            <a:endParaRPr lang="en-US" sz="1400" dirty="0"/>
          </a:p>
          <a:p>
            <a:r>
              <a:rPr lang="en-US" sz="1400" dirty="0"/>
              <a:t>vin = '5FNRL3891PN111818'</a:t>
            </a:r>
          </a:p>
          <a:p>
            <a:r>
              <a:rPr lang="en-US" sz="1400" dirty="0"/>
              <a:t>#vin = '1G8DC18D0CP150367'</a:t>
            </a:r>
          </a:p>
          <a:p>
            <a:r>
              <a:rPr lang="en-US" sz="1400" dirty="0"/>
              <a:t>#vin = '2C4GM68475K667819'</a:t>
            </a:r>
          </a:p>
          <a:p>
            <a:endParaRPr lang="en-US" sz="1400" dirty="0"/>
          </a:p>
          <a:p>
            <a:r>
              <a:rPr lang="en-US" sz="1400" b="1" dirty="0"/>
              <a:t>#Parallel lists</a:t>
            </a:r>
          </a:p>
          <a:p>
            <a:r>
              <a:rPr lang="en-US" sz="1400" dirty="0" err="1"/>
              <a:t>year_codes</a:t>
            </a:r>
            <a:r>
              <a:rPr lang="en-US" sz="1400" dirty="0"/>
              <a:t> = ['K','L','M','N','O','P','R','S']</a:t>
            </a:r>
          </a:p>
          <a:p>
            <a:r>
              <a:rPr lang="en-US" sz="1400" dirty="0"/>
              <a:t>years = [2019,2020,2021,2022,2023,2024,2025]</a:t>
            </a:r>
          </a:p>
          <a:p>
            <a:endParaRPr lang="en-US" sz="1400" dirty="0"/>
          </a:p>
          <a:p>
            <a:r>
              <a:rPr lang="en-US" sz="1400" dirty="0"/>
              <a:t>#Extract the year code - 11th digit (e.g. M)</a:t>
            </a:r>
          </a:p>
          <a:p>
            <a:r>
              <a:rPr lang="en-US" sz="1400" dirty="0" err="1"/>
              <a:t>year_code</a:t>
            </a:r>
            <a:r>
              <a:rPr lang="en-US" sz="1400" dirty="0"/>
              <a:t> = ???</a:t>
            </a:r>
          </a:p>
          <a:p>
            <a:endParaRPr lang="en-US" sz="1400" dirty="0"/>
          </a:p>
          <a:p>
            <a:r>
              <a:rPr lang="en-US" sz="1400" dirty="0"/>
              <a:t>#Determine the Year (</a:t>
            </a:r>
            <a:r>
              <a:rPr lang="en-US" sz="1400" dirty="0" err="1"/>
              <a:t>yyyy</a:t>
            </a:r>
            <a:r>
              <a:rPr lang="en-US" sz="1400" dirty="0"/>
              <a:t>)</a:t>
            </a:r>
          </a:p>
          <a:p>
            <a:r>
              <a:rPr lang="en-US" sz="1400" dirty="0"/>
              <a:t>pos = ???</a:t>
            </a:r>
          </a:p>
          <a:p>
            <a:r>
              <a:rPr lang="en-US" sz="1400" dirty="0"/>
              <a:t>year = ???</a:t>
            </a:r>
          </a:p>
          <a:p>
            <a:endParaRPr lang="en-US" sz="1400" dirty="0"/>
          </a:p>
          <a:p>
            <a:r>
              <a:rPr lang="en-US" sz="1400" dirty="0"/>
              <a:t>#Display the result</a:t>
            </a:r>
          </a:p>
          <a:p>
            <a:r>
              <a:rPr lang="en-US" sz="1400" dirty="0"/>
              <a:t>print('Vehicle:', vin, 'was made in', year)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A2253B-7D48-4AC8-9EE7-A3C894A4E885}"/>
              </a:ext>
            </a:extLst>
          </p:cNvPr>
          <p:cNvGrpSpPr/>
          <p:nvPr/>
        </p:nvGrpSpPr>
        <p:grpSpPr>
          <a:xfrm>
            <a:off x="5986780" y="1597243"/>
            <a:ext cx="5359400" cy="2766060"/>
            <a:chOff x="6565900" y="3390900"/>
            <a:chExt cx="5359400" cy="276606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F796405-3503-430C-95DD-3F4AD7E42066}"/>
                </a:ext>
              </a:extLst>
            </p:cNvPr>
            <p:cNvSpPr/>
            <p:nvPr/>
          </p:nvSpPr>
          <p:spPr>
            <a:xfrm>
              <a:off x="6565900" y="3390900"/>
              <a:ext cx="5359400" cy="730250"/>
            </a:xfrm>
            <a:prstGeom prst="roundRect">
              <a:avLst>
                <a:gd name="adj" fmla="val 1201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Given this VIN (vehicle identification number) …</a:t>
              </a:r>
            </a:p>
            <a:p>
              <a:pPr algn="ctr"/>
              <a:r>
                <a: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5FNRL3891P</a:t>
              </a:r>
              <a:r>
                <a:rPr lang="en-US" sz="20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111818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A2E6F3-6399-43AA-AD74-21A3D2C501A4}"/>
                </a:ext>
              </a:extLst>
            </p:cNvPr>
            <p:cNvSpPr/>
            <p:nvPr/>
          </p:nvSpPr>
          <p:spPr>
            <a:xfrm>
              <a:off x="7692587" y="3752334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ADDEC9-9F47-4B2A-A0D8-AB87BA556CD4}"/>
                </a:ext>
              </a:extLst>
            </p:cNvPr>
            <p:cNvSpPr txBox="1"/>
            <p:nvPr/>
          </p:nvSpPr>
          <p:spPr>
            <a:xfrm>
              <a:off x="6753860" y="342646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C3F0F4-EA00-4A0D-A320-95F79BCB3534}"/>
                </a:ext>
              </a:extLst>
            </p:cNvPr>
            <p:cNvSpPr txBox="1"/>
            <p:nvPr/>
          </p:nvSpPr>
          <p:spPr>
            <a:xfrm>
              <a:off x="7040881" y="4165600"/>
              <a:ext cx="36245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Display the year that this vehicle was made. </a:t>
              </a:r>
              <a:r>
                <a:rPr lang="en-US" dirty="0"/>
                <a:t>The 11</a:t>
              </a:r>
              <a:r>
                <a:rPr lang="en-US" baseline="30000" dirty="0"/>
                <a:t>th</a:t>
              </a:r>
              <a:r>
                <a:rPr lang="en-US" dirty="0"/>
                <a:t> digit of a VIN represents a vehicle’s model year</a:t>
              </a:r>
              <a:r>
                <a:rPr lang="en-US" b="1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Can use a bunch of IFs,</a:t>
              </a:r>
              <a:br>
                <a:rPr lang="en-US" dirty="0"/>
              </a:br>
              <a:r>
                <a:rPr lang="en-US" dirty="0"/>
                <a:t>but Lists would be better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70D2AE-09B3-4FBA-9FDC-364B16F2E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49267" y="4248785"/>
              <a:ext cx="969601" cy="190817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F4E1512-82B5-4B7E-9AE1-0F4A602BABFD}"/>
              </a:ext>
            </a:extLst>
          </p:cNvPr>
          <p:cNvSpPr txBox="1"/>
          <p:nvPr/>
        </p:nvSpPr>
        <p:spPr>
          <a:xfrm>
            <a:off x="7119415" y="5549746"/>
            <a:ext cx="3226653" cy="830997"/>
          </a:xfrm>
          <a:custGeom>
            <a:avLst/>
            <a:gdLst>
              <a:gd name="connsiteX0" fmla="*/ 0 w 3226653"/>
              <a:gd name="connsiteY0" fmla="*/ 0 h 830997"/>
              <a:gd name="connsiteX1" fmla="*/ 602309 w 3226653"/>
              <a:gd name="connsiteY1" fmla="*/ 0 h 830997"/>
              <a:gd name="connsiteX2" fmla="*/ 1075551 w 3226653"/>
              <a:gd name="connsiteY2" fmla="*/ 0 h 830997"/>
              <a:gd name="connsiteX3" fmla="*/ 1516527 w 3226653"/>
              <a:gd name="connsiteY3" fmla="*/ 0 h 830997"/>
              <a:gd name="connsiteX4" fmla="*/ 2022036 w 3226653"/>
              <a:gd name="connsiteY4" fmla="*/ 0 h 830997"/>
              <a:gd name="connsiteX5" fmla="*/ 2495278 w 3226653"/>
              <a:gd name="connsiteY5" fmla="*/ 0 h 830997"/>
              <a:gd name="connsiteX6" fmla="*/ 3226653 w 3226653"/>
              <a:gd name="connsiteY6" fmla="*/ 0 h 830997"/>
              <a:gd name="connsiteX7" fmla="*/ 3226653 w 3226653"/>
              <a:gd name="connsiteY7" fmla="*/ 415499 h 830997"/>
              <a:gd name="connsiteX8" fmla="*/ 3226653 w 3226653"/>
              <a:gd name="connsiteY8" fmla="*/ 830997 h 830997"/>
              <a:gd name="connsiteX9" fmla="*/ 2721144 w 3226653"/>
              <a:gd name="connsiteY9" fmla="*/ 830997 h 830997"/>
              <a:gd name="connsiteX10" fmla="*/ 2280168 w 3226653"/>
              <a:gd name="connsiteY10" fmla="*/ 830997 h 830997"/>
              <a:gd name="connsiteX11" fmla="*/ 1774659 w 3226653"/>
              <a:gd name="connsiteY11" fmla="*/ 830997 h 830997"/>
              <a:gd name="connsiteX12" fmla="*/ 1301417 w 3226653"/>
              <a:gd name="connsiteY12" fmla="*/ 830997 h 830997"/>
              <a:gd name="connsiteX13" fmla="*/ 860441 w 3226653"/>
              <a:gd name="connsiteY13" fmla="*/ 830997 h 830997"/>
              <a:gd name="connsiteX14" fmla="*/ 0 w 3226653"/>
              <a:gd name="connsiteY14" fmla="*/ 830997 h 830997"/>
              <a:gd name="connsiteX15" fmla="*/ 0 w 3226653"/>
              <a:gd name="connsiteY15" fmla="*/ 440428 h 830997"/>
              <a:gd name="connsiteX16" fmla="*/ 0 w 3226653"/>
              <a:gd name="connsiteY1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26653" h="830997" extrusionOk="0">
                <a:moveTo>
                  <a:pt x="0" y="0"/>
                </a:moveTo>
                <a:cubicBezTo>
                  <a:pt x="196300" y="-33155"/>
                  <a:pt x="345420" y="12360"/>
                  <a:pt x="602309" y="0"/>
                </a:cubicBezTo>
                <a:cubicBezTo>
                  <a:pt x="859198" y="-12360"/>
                  <a:pt x="942201" y="36079"/>
                  <a:pt x="1075551" y="0"/>
                </a:cubicBezTo>
                <a:cubicBezTo>
                  <a:pt x="1208901" y="-36079"/>
                  <a:pt x="1418222" y="10715"/>
                  <a:pt x="1516527" y="0"/>
                </a:cubicBezTo>
                <a:cubicBezTo>
                  <a:pt x="1614832" y="-10715"/>
                  <a:pt x="1831989" y="37469"/>
                  <a:pt x="2022036" y="0"/>
                </a:cubicBezTo>
                <a:cubicBezTo>
                  <a:pt x="2212083" y="-37469"/>
                  <a:pt x="2343966" y="42741"/>
                  <a:pt x="2495278" y="0"/>
                </a:cubicBezTo>
                <a:cubicBezTo>
                  <a:pt x="2646590" y="-42741"/>
                  <a:pt x="2934720" y="39677"/>
                  <a:pt x="3226653" y="0"/>
                </a:cubicBezTo>
                <a:cubicBezTo>
                  <a:pt x="3274481" y="117375"/>
                  <a:pt x="3206347" y="319546"/>
                  <a:pt x="3226653" y="415499"/>
                </a:cubicBezTo>
                <a:cubicBezTo>
                  <a:pt x="3246959" y="511452"/>
                  <a:pt x="3204451" y="664794"/>
                  <a:pt x="3226653" y="830997"/>
                </a:cubicBezTo>
                <a:cubicBezTo>
                  <a:pt x="3061842" y="866487"/>
                  <a:pt x="2852668" y="795524"/>
                  <a:pt x="2721144" y="830997"/>
                </a:cubicBezTo>
                <a:cubicBezTo>
                  <a:pt x="2589620" y="866470"/>
                  <a:pt x="2393020" y="825349"/>
                  <a:pt x="2280168" y="830997"/>
                </a:cubicBezTo>
                <a:cubicBezTo>
                  <a:pt x="2167316" y="836645"/>
                  <a:pt x="1895540" y="809832"/>
                  <a:pt x="1774659" y="830997"/>
                </a:cubicBezTo>
                <a:cubicBezTo>
                  <a:pt x="1653778" y="852162"/>
                  <a:pt x="1404229" y="810178"/>
                  <a:pt x="1301417" y="830997"/>
                </a:cubicBezTo>
                <a:cubicBezTo>
                  <a:pt x="1198605" y="851816"/>
                  <a:pt x="1063420" y="793921"/>
                  <a:pt x="860441" y="830997"/>
                </a:cubicBezTo>
                <a:cubicBezTo>
                  <a:pt x="657462" y="868073"/>
                  <a:pt x="347754" y="821706"/>
                  <a:pt x="0" y="830997"/>
                </a:cubicBezTo>
                <a:cubicBezTo>
                  <a:pt x="-27530" y="752875"/>
                  <a:pt x="17258" y="566533"/>
                  <a:pt x="0" y="440428"/>
                </a:cubicBezTo>
                <a:cubicBezTo>
                  <a:pt x="-17258" y="314323"/>
                  <a:pt x="42122" y="196115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4458269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Uncomment lines to test these VINs:</a:t>
            </a:r>
          </a:p>
          <a:p>
            <a:pPr algn="ctr"/>
            <a:r>
              <a:rPr lang="en-US" sz="1600" b="1" dirty="0"/>
              <a:t>1G8DC18D0C</a:t>
            </a:r>
            <a:r>
              <a:rPr lang="en-US" sz="1600" b="1" dirty="0">
                <a:solidFill>
                  <a:srgbClr val="C00000"/>
                </a:solidFill>
              </a:rPr>
              <a:t>P</a:t>
            </a:r>
            <a:r>
              <a:rPr lang="en-US" sz="1600" b="1" dirty="0"/>
              <a:t>150367</a:t>
            </a:r>
          </a:p>
          <a:p>
            <a:pPr algn="ctr"/>
            <a:r>
              <a:rPr lang="en-US" sz="1600" b="1" dirty="0"/>
              <a:t>2C4GM68475</a:t>
            </a:r>
            <a:r>
              <a:rPr lang="en-US" sz="1600" b="1" dirty="0">
                <a:solidFill>
                  <a:srgbClr val="C00000"/>
                </a:solidFill>
              </a:rPr>
              <a:t>K</a:t>
            </a:r>
            <a:r>
              <a:rPr lang="en-US" sz="1600" b="1" dirty="0"/>
              <a:t>667819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3DF58-8B05-43D9-9FAB-A158DEEDD556}"/>
              </a:ext>
            </a:extLst>
          </p:cNvPr>
          <p:cNvSpPr txBox="1"/>
          <p:nvPr/>
        </p:nvSpPr>
        <p:spPr>
          <a:xfrm>
            <a:off x="6789683" y="4593021"/>
            <a:ext cx="4246996" cy="338554"/>
          </a:xfrm>
          <a:custGeom>
            <a:avLst/>
            <a:gdLst>
              <a:gd name="connsiteX0" fmla="*/ 0 w 4246996"/>
              <a:gd name="connsiteY0" fmla="*/ 0 h 338554"/>
              <a:gd name="connsiteX1" fmla="*/ 615814 w 4246996"/>
              <a:gd name="connsiteY1" fmla="*/ 0 h 338554"/>
              <a:gd name="connsiteX2" fmla="*/ 1231629 w 4246996"/>
              <a:gd name="connsiteY2" fmla="*/ 0 h 338554"/>
              <a:gd name="connsiteX3" fmla="*/ 1804973 w 4246996"/>
              <a:gd name="connsiteY3" fmla="*/ 0 h 338554"/>
              <a:gd name="connsiteX4" fmla="*/ 2335848 w 4246996"/>
              <a:gd name="connsiteY4" fmla="*/ 0 h 338554"/>
              <a:gd name="connsiteX5" fmla="*/ 2781782 w 4246996"/>
              <a:gd name="connsiteY5" fmla="*/ 0 h 338554"/>
              <a:gd name="connsiteX6" fmla="*/ 3227717 w 4246996"/>
              <a:gd name="connsiteY6" fmla="*/ 0 h 338554"/>
              <a:gd name="connsiteX7" fmla="*/ 3673652 w 4246996"/>
              <a:gd name="connsiteY7" fmla="*/ 0 h 338554"/>
              <a:gd name="connsiteX8" fmla="*/ 4246996 w 4246996"/>
              <a:gd name="connsiteY8" fmla="*/ 0 h 338554"/>
              <a:gd name="connsiteX9" fmla="*/ 4246996 w 4246996"/>
              <a:gd name="connsiteY9" fmla="*/ 338554 h 338554"/>
              <a:gd name="connsiteX10" fmla="*/ 3843531 w 4246996"/>
              <a:gd name="connsiteY10" fmla="*/ 338554 h 338554"/>
              <a:gd name="connsiteX11" fmla="*/ 3227717 w 4246996"/>
              <a:gd name="connsiteY11" fmla="*/ 338554 h 338554"/>
              <a:gd name="connsiteX12" fmla="*/ 2781782 w 4246996"/>
              <a:gd name="connsiteY12" fmla="*/ 338554 h 338554"/>
              <a:gd name="connsiteX13" fmla="*/ 2165968 w 4246996"/>
              <a:gd name="connsiteY13" fmla="*/ 338554 h 338554"/>
              <a:gd name="connsiteX14" fmla="*/ 1550154 w 4246996"/>
              <a:gd name="connsiteY14" fmla="*/ 338554 h 338554"/>
              <a:gd name="connsiteX15" fmla="*/ 976809 w 4246996"/>
              <a:gd name="connsiteY15" fmla="*/ 338554 h 338554"/>
              <a:gd name="connsiteX16" fmla="*/ 488405 w 4246996"/>
              <a:gd name="connsiteY16" fmla="*/ 338554 h 338554"/>
              <a:gd name="connsiteX17" fmla="*/ 0 w 4246996"/>
              <a:gd name="connsiteY17" fmla="*/ 338554 h 338554"/>
              <a:gd name="connsiteX18" fmla="*/ 0 w 4246996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46996" h="338554" extrusionOk="0">
                <a:moveTo>
                  <a:pt x="0" y="0"/>
                </a:moveTo>
                <a:cubicBezTo>
                  <a:pt x="299556" y="-62155"/>
                  <a:pt x="390243" y="14166"/>
                  <a:pt x="615814" y="0"/>
                </a:cubicBezTo>
                <a:cubicBezTo>
                  <a:pt x="841385" y="-14166"/>
                  <a:pt x="1095840" y="9884"/>
                  <a:pt x="1231629" y="0"/>
                </a:cubicBezTo>
                <a:cubicBezTo>
                  <a:pt x="1367419" y="-9884"/>
                  <a:pt x="1526217" y="38166"/>
                  <a:pt x="1804973" y="0"/>
                </a:cubicBezTo>
                <a:cubicBezTo>
                  <a:pt x="2083729" y="-38166"/>
                  <a:pt x="2113417" y="34709"/>
                  <a:pt x="2335848" y="0"/>
                </a:cubicBezTo>
                <a:cubicBezTo>
                  <a:pt x="2558280" y="-34709"/>
                  <a:pt x="2641363" y="47510"/>
                  <a:pt x="2781782" y="0"/>
                </a:cubicBezTo>
                <a:cubicBezTo>
                  <a:pt x="2922201" y="-47510"/>
                  <a:pt x="3050407" y="34945"/>
                  <a:pt x="3227717" y="0"/>
                </a:cubicBezTo>
                <a:cubicBezTo>
                  <a:pt x="3405028" y="-34945"/>
                  <a:pt x="3490048" y="42627"/>
                  <a:pt x="3673652" y="0"/>
                </a:cubicBezTo>
                <a:cubicBezTo>
                  <a:pt x="3857257" y="-42627"/>
                  <a:pt x="4112033" y="17042"/>
                  <a:pt x="4246996" y="0"/>
                </a:cubicBezTo>
                <a:cubicBezTo>
                  <a:pt x="4272709" y="100528"/>
                  <a:pt x="4246114" y="200280"/>
                  <a:pt x="4246996" y="338554"/>
                </a:cubicBezTo>
                <a:cubicBezTo>
                  <a:pt x="4081815" y="353502"/>
                  <a:pt x="4004542" y="305989"/>
                  <a:pt x="3843531" y="338554"/>
                </a:cubicBezTo>
                <a:cubicBezTo>
                  <a:pt x="3682521" y="371119"/>
                  <a:pt x="3516964" y="270405"/>
                  <a:pt x="3227717" y="338554"/>
                </a:cubicBezTo>
                <a:cubicBezTo>
                  <a:pt x="2938470" y="406703"/>
                  <a:pt x="2889609" y="299315"/>
                  <a:pt x="2781782" y="338554"/>
                </a:cubicBezTo>
                <a:cubicBezTo>
                  <a:pt x="2673955" y="377793"/>
                  <a:pt x="2353154" y="332818"/>
                  <a:pt x="2165968" y="338554"/>
                </a:cubicBezTo>
                <a:cubicBezTo>
                  <a:pt x="1978782" y="344290"/>
                  <a:pt x="1840324" y="297649"/>
                  <a:pt x="1550154" y="338554"/>
                </a:cubicBezTo>
                <a:cubicBezTo>
                  <a:pt x="1259984" y="379459"/>
                  <a:pt x="1217558" y="313448"/>
                  <a:pt x="976809" y="338554"/>
                </a:cubicBezTo>
                <a:cubicBezTo>
                  <a:pt x="736060" y="363660"/>
                  <a:pt x="653120" y="304450"/>
                  <a:pt x="488405" y="338554"/>
                </a:cubicBezTo>
                <a:cubicBezTo>
                  <a:pt x="323690" y="372658"/>
                  <a:pt x="206939" y="299360"/>
                  <a:pt x="0" y="338554"/>
                </a:cubicBezTo>
                <a:cubicBezTo>
                  <a:pt x="-19175" y="269063"/>
                  <a:pt x="38445" y="803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A5BFF"/>
                </a:solidFill>
              </a:rPr>
              <a:t>Vehicle: 5FNRL3891PN111818 was made in 2022</a:t>
            </a:r>
          </a:p>
        </p:txBody>
      </p:sp>
    </p:spTree>
    <p:extLst>
      <p:ext uri="{BB962C8B-B14F-4D97-AF65-F5344CB8AC3E}">
        <p14:creationId xmlns:p14="http://schemas.microsoft.com/office/powerpoint/2010/main" val="410243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1D65D1-7793-482E-8E9A-CB66A8F6C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3762"/>
            <a:ext cx="5181600" cy="5893117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Intro</a:t>
            </a:r>
          </a:p>
          <a:p>
            <a:pPr lvl="1"/>
            <a:r>
              <a:rPr lang="en-US" sz="1600" dirty="0"/>
              <a:t>Length – len()</a:t>
            </a:r>
          </a:p>
          <a:p>
            <a:pPr lvl="1"/>
            <a:r>
              <a:rPr lang="en-US" sz="1600" dirty="0"/>
              <a:t>Indexing – str[0]</a:t>
            </a:r>
          </a:p>
          <a:p>
            <a:pPr lvl="1"/>
            <a:r>
              <a:rPr lang="en-US" sz="1600" dirty="0"/>
              <a:t>Immutability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Looping through a String</a:t>
            </a:r>
          </a:p>
          <a:p>
            <a:endParaRPr lang="en-US" sz="1800" dirty="0"/>
          </a:p>
          <a:p>
            <a:r>
              <a:rPr lang="en-US" sz="1800" b="1" dirty="0"/>
              <a:t>String Manipulation</a:t>
            </a:r>
          </a:p>
          <a:p>
            <a:pPr lvl="1"/>
            <a:r>
              <a:rPr lang="en-US" sz="1600" dirty="0"/>
              <a:t>Concatenating - +</a:t>
            </a:r>
          </a:p>
          <a:p>
            <a:pPr lvl="1"/>
            <a:r>
              <a:rPr lang="en-US" sz="1600" dirty="0"/>
              <a:t>Extracting – slicing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Search Methods</a:t>
            </a:r>
          </a:p>
          <a:p>
            <a:pPr lvl="1"/>
            <a:r>
              <a:rPr lang="en-US" sz="1600" i="1" dirty="0"/>
              <a:t>Found? </a:t>
            </a:r>
            <a:r>
              <a:rPr lang="en-US" sz="1600" dirty="0"/>
              <a:t>returns a Boolean</a:t>
            </a:r>
          </a:p>
          <a:p>
            <a:pPr lvl="2"/>
            <a:r>
              <a:rPr lang="en-US" sz="1200" dirty="0"/>
              <a:t>in </a:t>
            </a:r>
          </a:p>
          <a:p>
            <a:pPr lvl="2"/>
            <a:r>
              <a:rPr lang="en-US" sz="1200" dirty="0"/>
              <a:t>endswith()</a:t>
            </a:r>
          </a:p>
          <a:p>
            <a:pPr lvl="2"/>
            <a:r>
              <a:rPr lang="en-US" sz="1200" dirty="0"/>
              <a:t>startswith()</a:t>
            </a:r>
          </a:p>
          <a:p>
            <a:pPr lvl="1"/>
            <a:r>
              <a:rPr lang="en-US" sz="1600" i="1" dirty="0"/>
              <a:t>Where? </a:t>
            </a:r>
            <a:r>
              <a:rPr lang="en-US" sz="1600" dirty="0"/>
              <a:t>returns an index #</a:t>
            </a:r>
          </a:p>
          <a:p>
            <a:pPr lvl="2"/>
            <a:r>
              <a:rPr lang="en-US" sz="1200" dirty="0"/>
              <a:t>index()</a:t>
            </a:r>
          </a:p>
          <a:p>
            <a:pPr lvl="2"/>
            <a:r>
              <a:rPr lang="en-US" sz="1200" dirty="0"/>
              <a:t>find()</a:t>
            </a:r>
          </a:p>
          <a:p>
            <a:pPr lvl="1"/>
            <a:r>
              <a:rPr lang="en-US" sz="1600" i="1" dirty="0"/>
              <a:t>How many? </a:t>
            </a:r>
            <a:r>
              <a:rPr lang="en-US" sz="1600" dirty="0"/>
              <a:t>returns a count</a:t>
            </a:r>
          </a:p>
          <a:p>
            <a:pPr lvl="2"/>
            <a:r>
              <a:rPr lang="en-US" sz="1200" dirty="0"/>
              <a:t>count()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EAFA2-3376-423E-8A15-4DA9FF2EF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93762"/>
            <a:ext cx="5181600" cy="5893117"/>
          </a:xfrm>
        </p:spPr>
        <p:txBody>
          <a:bodyPr>
            <a:noAutofit/>
          </a:bodyPr>
          <a:lstStyle/>
          <a:p>
            <a:r>
              <a:rPr lang="en-US" sz="1800" b="1" dirty="0"/>
              <a:t>Testing Methods</a:t>
            </a:r>
          </a:p>
          <a:p>
            <a:pPr lvl="1"/>
            <a:r>
              <a:rPr lang="en-US" sz="1600" i="1" dirty="0"/>
              <a:t>Testing Type </a:t>
            </a:r>
            <a:r>
              <a:rPr lang="en-US" sz="1600" dirty="0"/>
              <a:t>- returns a Boolean</a:t>
            </a:r>
          </a:p>
          <a:p>
            <a:pPr lvl="2"/>
            <a:r>
              <a:rPr lang="en-US" sz="1400" dirty="0" err="1"/>
              <a:t>any_str.isalpha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 err="1"/>
              <a:t>any_str.isdigit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 err="1"/>
              <a:t>any_str.isalnum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 err="1"/>
              <a:t>any_str.isspace</a:t>
            </a:r>
            <a:r>
              <a:rPr lang="en-US" sz="1400" dirty="0"/>
              <a:t>()</a:t>
            </a:r>
          </a:p>
          <a:p>
            <a:pPr lvl="1"/>
            <a:r>
              <a:rPr lang="en-US" sz="1600" i="1" dirty="0"/>
              <a:t>Testing Case </a:t>
            </a:r>
            <a:r>
              <a:rPr lang="en-US" sz="1600" dirty="0"/>
              <a:t>- returns a Boolean</a:t>
            </a:r>
          </a:p>
          <a:p>
            <a:pPr lvl="2"/>
            <a:r>
              <a:rPr lang="en-US" sz="1400" dirty="0" err="1"/>
              <a:t>any_str.isupper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 err="1"/>
              <a:t>any_str.islower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 err="1"/>
              <a:t>any_str.istitle</a:t>
            </a:r>
            <a:r>
              <a:rPr lang="en-US" sz="1400" dirty="0"/>
              <a:t>()</a:t>
            </a:r>
          </a:p>
          <a:p>
            <a:r>
              <a:rPr lang="en-US" sz="1800" b="1" dirty="0"/>
              <a:t>Modification Methods</a:t>
            </a:r>
          </a:p>
          <a:p>
            <a:pPr lvl="1"/>
            <a:r>
              <a:rPr lang="en-US" sz="1600" i="1" dirty="0"/>
              <a:t>Changing Case</a:t>
            </a:r>
          </a:p>
          <a:p>
            <a:pPr lvl="2"/>
            <a:r>
              <a:rPr lang="en-US" sz="1400" dirty="0"/>
              <a:t>any_str.upper()</a:t>
            </a:r>
          </a:p>
          <a:p>
            <a:pPr lvl="2"/>
            <a:r>
              <a:rPr lang="en-US" sz="1400" dirty="0"/>
              <a:t>any_str.lower()</a:t>
            </a:r>
          </a:p>
          <a:p>
            <a:pPr lvl="2"/>
            <a:r>
              <a:rPr lang="en-US" sz="1400" dirty="0"/>
              <a:t>any_str.title()</a:t>
            </a:r>
          </a:p>
          <a:p>
            <a:pPr lvl="1"/>
            <a:r>
              <a:rPr lang="en-US" sz="1600" i="1" dirty="0"/>
              <a:t>Remove characters</a:t>
            </a:r>
          </a:p>
          <a:p>
            <a:pPr lvl="2"/>
            <a:r>
              <a:rPr lang="en-US" sz="1400" dirty="0"/>
              <a:t>any_str.strip() </a:t>
            </a:r>
          </a:p>
          <a:p>
            <a:pPr lvl="2"/>
            <a:r>
              <a:rPr lang="en-US" sz="1400" dirty="0" err="1"/>
              <a:t>any_str.lstrip</a:t>
            </a:r>
            <a:r>
              <a:rPr lang="en-US" sz="1400" dirty="0"/>
              <a:t>() </a:t>
            </a:r>
          </a:p>
          <a:p>
            <a:pPr lvl="2"/>
            <a:r>
              <a:rPr lang="en-US" sz="1400" dirty="0" err="1"/>
              <a:t>any_str.rstrip</a:t>
            </a:r>
            <a:r>
              <a:rPr lang="en-US" sz="1400" dirty="0"/>
              <a:t>() </a:t>
            </a:r>
          </a:p>
          <a:p>
            <a:pPr lvl="1"/>
            <a:r>
              <a:rPr lang="en-US" sz="1600" i="1" dirty="0"/>
              <a:t>Splitting a string</a:t>
            </a:r>
          </a:p>
          <a:p>
            <a:pPr lvl="2"/>
            <a:r>
              <a:rPr lang="en-US" sz="1400" dirty="0"/>
              <a:t>any_str.split()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CB33C38-77BF-44BD-A383-6F336AAF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C5027-5B23-44C0-869F-F9C4FE0E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DF90F-DABE-4696-B250-B28C454AA1E3}"/>
              </a:ext>
            </a:extLst>
          </p:cNvPr>
          <p:cNvSpPr txBox="1"/>
          <p:nvPr/>
        </p:nvSpPr>
        <p:spPr>
          <a:xfrm>
            <a:off x="1087120" y="1869440"/>
            <a:ext cx="283464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any_str = 'python'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6FCCA3-A0CF-4303-8758-03C756B0D33C}"/>
              </a:ext>
            </a:extLst>
          </p:cNvPr>
          <p:cNvGrpSpPr/>
          <p:nvPr/>
        </p:nvGrpSpPr>
        <p:grpSpPr>
          <a:xfrm>
            <a:off x="5537200" y="2831164"/>
            <a:ext cx="3765704" cy="1304350"/>
            <a:chOff x="6055360" y="2440004"/>
            <a:chExt cx="3765704" cy="13043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EDBAA8-5B11-4791-9167-C3DE521A7C38}"/>
                </a:ext>
              </a:extLst>
            </p:cNvPr>
            <p:cNvSpPr txBox="1"/>
            <p:nvPr/>
          </p:nvSpPr>
          <p:spPr>
            <a:xfrm>
              <a:off x="9509760" y="2821153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extrusionOk="0">
                  <a:moveTo>
                    <a:pt x="0" y="0"/>
                  </a:moveTo>
                  <a:cubicBezTo>
                    <a:pt x="110637" y="-23126"/>
                    <a:pt x="247946" y="13255"/>
                    <a:pt x="311304" y="0"/>
                  </a:cubicBezTo>
                  <a:cubicBezTo>
                    <a:pt x="349290" y="102077"/>
                    <a:pt x="291229" y="200754"/>
                    <a:pt x="311304" y="369332"/>
                  </a:cubicBezTo>
                  <a:cubicBezTo>
                    <a:pt x="157884" y="373237"/>
                    <a:pt x="127280" y="346916"/>
                    <a:pt x="0" y="369332"/>
                  </a:cubicBezTo>
                  <a:cubicBezTo>
                    <a:pt x="-10489" y="258783"/>
                    <a:pt x="27850" y="119999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3830075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096CFF-2CD3-4F08-88E1-2179AC2A0D53}"/>
                </a:ext>
              </a:extLst>
            </p:cNvPr>
            <p:cNvSpPr txBox="1"/>
            <p:nvPr/>
          </p:nvSpPr>
          <p:spPr>
            <a:xfrm>
              <a:off x="9509760" y="3359633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extrusionOk="0">
                  <a:moveTo>
                    <a:pt x="0" y="0"/>
                  </a:moveTo>
                  <a:cubicBezTo>
                    <a:pt x="148415" y="-33980"/>
                    <a:pt x="244979" y="34168"/>
                    <a:pt x="311304" y="0"/>
                  </a:cubicBezTo>
                  <a:cubicBezTo>
                    <a:pt x="313186" y="143805"/>
                    <a:pt x="270336" y="229680"/>
                    <a:pt x="311304" y="369332"/>
                  </a:cubicBezTo>
                  <a:cubicBezTo>
                    <a:pt x="200591" y="379138"/>
                    <a:pt x="97500" y="359689"/>
                    <a:pt x="0" y="369332"/>
                  </a:cubicBezTo>
                  <a:cubicBezTo>
                    <a:pt x="-28067" y="201801"/>
                    <a:pt x="32634" y="11393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4504645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01F1EE-2AC1-4BB5-B95F-8F5BDFF76008}"/>
                </a:ext>
              </a:extLst>
            </p:cNvPr>
            <p:cNvSpPr txBox="1"/>
            <p:nvPr/>
          </p:nvSpPr>
          <p:spPr>
            <a:xfrm>
              <a:off x="6482080" y="2805764"/>
              <a:ext cx="2834640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first_char = any_str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[0]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6DDC7A-8179-4855-925C-C6F687BDA5D1}"/>
                </a:ext>
              </a:extLst>
            </p:cNvPr>
            <p:cNvSpPr txBox="1"/>
            <p:nvPr/>
          </p:nvSpPr>
          <p:spPr>
            <a:xfrm>
              <a:off x="6482080" y="3344244"/>
              <a:ext cx="2834640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last_char = any_str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[-1]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393B48-5132-4A79-B546-C4E17C225DEC}"/>
                </a:ext>
              </a:extLst>
            </p:cNvPr>
            <p:cNvSpPr txBox="1"/>
            <p:nvPr/>
          </p:nvSpPr>
          <p:spPr>
            <a:xfrm>
              <a:off x="6055360" y="2440004"/>
              <a:ext cx="3580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Indexing  - Access a single character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2BA0B7-AB6F-4CDD-A4A0-9D5E12BC9D9F}"/>
              </a:ext>
            </a:extLst>
          </p:cNvPr>
          <p:cNvGrpSpPr/>
          <p:nvPr/>
        </p:nvGrpSpPr>
        <p:grpSpPr>
          <a:xfrm>
            <a:off x="5537200" y="1442720"/>
            <a:ext cx="3765704" cy="780961"/>
            <a:chOff x="6055360" y="1178560"/>
            <a:chExt cx="3765704" cy="7809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B8341A-5E93-4E22-A511-0E6D302D4EB7}"/>
                </a:ext>
              </a:extLst>
            </p:cNvPr>
            <p:cNvSpPr txBox="1"/>
            <p:nvPr/>
          </p:nvSpPr>
          <p:spPr>
            <a:xfrm>
              <a:off x="9509760" y="1574800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extrusionOk="0">
                  <a:moveTo>
                    <a:pt x="0" y="0"/>
                  </a:moveTo>
                  <a:cubicBezTo>
                    <a:pt x="146184" y="-5804"/>
                    <a:pt x="175559" y="10416"/>
                    <a:pt x="311304" y="0"/>
                  </a:cubicBezTo>
                  <a:cubicBezTo>
                    <a:pt x="339400" y="179067"/>
                    <a:pt x="295615" y="242328"/>
                    <a:pt x="311304" y="369332"/>
                  </a:cubicBezTo>
                  <a:cubicBezTo>
                    <a:pt x="245712" y="377559"/>
                    <a:pt x="119486" y="363179"/>
                    <a:pt x="0" y="369332"/>
                  </a:cubicBezTo>
                  <a:cubicBezTo>
                    <a:pt x="-37390" y="276372"/>
                    <a:pt x="29184" y="125758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6623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A597B7-15AE-497D-8D43-DE5300250C13}"/>
                </a:ext>
              </a:extLst>
            </p:cNvPr>
            <p:cNvSpPr txBox="1"/>
            <p:nvPr/>
          </p:nvSpPr>
          <p:spPr>
            <a:xfrm>
              <a:off x="6482080" y="1559411"/>
              <a:ext cx="2834640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num_chars = 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len</a:t>
              </a:r>
              <a:r>
                <a:rPr lang="en-US" sz="2000" dirty="0"/>
                <a:t>(any_str)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23BB1C-5ED5-42F9-A065-39F4C8EC7044}"/>
                </a:ext>
              </a:extLst>
            </p:cNvPr>
            <p:cNvSpPr txBox="1"/>
            <p:nvPr/>
          </p:nvSpPr>
          <p:spPr>
            <a:xfrm>
              <a:off x="6055360" y="1178560"/>
              <a:ext cx="885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Length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608C5D-B272-4987-8D4D-BCF2738F0977}"/>
              </a:ext>
            </a:extLst>
          </p:cNvPr>
          <p:cNvGrpSpPr/>
          <p:nvPr/>
        </p:nvGrpSpPr>
        <p:grpSpPr>
          <a:xfrm>
            <a:off x="5537200" y="4520799"/>
            <a:ext cx="5942878" cy="1867301"/>
            <a:chOff x="6055360" y="4228699"/>
            <a:chExt cx="5942878" cy="186730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94C6E3-F702-45E7-BEEA-7B8D907F5A46}"/>
                </a:ext>
              </a:extLst>
            </p:cNvPr>
            <p:cNvSpPr txBox="1"/>
            <p:nvPr/>
          </p:nvSpPr>
          <p:spPr>
            <a:xfrm>
              <a:off x="6482080" y="4594459"/>
              <a:ext cx="2834640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any_str[0] = 'z'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D8A671-5EDF-4935-BEA1-3DF713E64656}"/>
                </a:ext>
              </a:extLst>
            </p:cNvPr>
            <p:cNvSpPr txBox="1"/>
            <p:nvPr/>
          </p:nvSpPr>
          <p:spPr>
            <a:xfrm>
              <a:off x="6055360" y="4228699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Strings are immutable!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6DFC83D-FC41-4CEC-B182-C5A354C19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4195" y="5216208"/>
              <a:ext cx="5104043" cy="879792"/>
            </a:xfrm>
            <a:custGeom>
              <a:avLst/>
              <a:gdLst>
                <a:gd name="connsiteX0" fmla="*/ 0 w 5104043"/>
                <a:gd name="connsiteY0" fmla="*/ 0 h 879792"/>
                <a:gd name="connsiteX1" fmla="*/ 669197 w 5104043"/>
                <a:gd name="connsiteY1" fmla="*/ 0 h 879792"/>
                <a:gd name="connsiteX2" fmla="*/ 1236313 w 5104043"/>
                <a:gd name="connsiteY2" fmla="*/ 0 h 879792"/>
                <a:gd name="connsiteX3" fmla="*/ 1905509 w 5104043"/>
                <a:gd name="connsiteY3" fmla="*/ 0 h 879792"/>
                <a:gd name="connsiteX4" fmla="*/ 2523666 w 5104043"/>
                <a:gd name="connsiteY4" fmla="*/ 0 h 879792"/>
                <a:gd name="connsiteX5" fmla="*/ 2937660 w 5104043"/>
                <a:gd name="connsiteY5" fmla="*/ 0 h 879792"/>
                <a:gd name="connsiteX6" fmla="*/ 3402695 w 5104043"/>
                <a:gd name="connsiteY6" fmla="*/ 0 h 879792"/>
                <a:gd name="connsiteX7" fmla="*/ 3816690 w 5104043"/>
                <a:gd name="connsiteY7" fmla="*/ 0 h 879792"/>
                <a:gd name="connsiteX8" fmla="*/ 4281725 w 5104043"/>
                <a:gd name="connsiteY8" fmla="*/ 0 h 879792"/>
                <a:gd name="connsiteX9" fmla="*/ 5104043 w 5104043"/>
                <a:gd name="connsiteY9" fmla="*/ 0 h 879792"/>
                <a:gd name="connsiteX10" fmla="*/ 5104043 w 5104043"/>
                <a:gd name="connsiteY10" fmla="*/ 439896 h 879792"/>
                <a:gd name="connsiteX11" fmla="*/ 5104043 w 5104043"/>
                <a:gd name="connsiteY11" fmla="*/ 879792 h 879792"/>
                <a:gd name="connsiteX12" fmla="*/ 4485887 w 5104043"/>
                <a:gd name="connsiteY12" fmla="*/ 879792 h 879792"/>
                <a:gd name="connsiteX13" fmla="*/ 4071892 w 5104043"/>
                <a:gd name="connsiteY13" fmla="*/ 879792 h 879792"/>
                <a:gd name="connsiteX14" fmla="*/ 3606857 w 5104043"/>
                <a:gd name="connsiteY14" fmla="*/ 879792 h 879792"/>
                <a:gd name="connsiteX15" fmla="*/ 3192862 w 5104043"/>
                <a:gd name="connsiteY15" fmla="*/ 879792 h 879792"/>
                <a:gd name="connsiteX16" fmla="*/ 2574706 w 5104043"/>
                <a:gd name="connsiteY16" fmla="*/ 879792 h 879792"/>
                <a:gd name="connsiteX17" fmla="*/ 2160712 w 5104043"/>
                <a:gd name="connsiteY17" fmla="*/ 879792 h 879792"/>
                <a:gd name="connsiteX18" fmla="*/ 1644636 w 5104043"/>
                <a:gd name="connsiteY18" fmla="*/ 879792 h 879792"/>
                <a:gd name="connsiteX19" fmla="*/ 1077520 w 5104043"/>
                <a:gd name="connsiteY19" fmla="*/ 879792 h 879792"/>
                <a:gd name="connsiteX20" fmla="*/ 0 w 5104043"/>
                <a:gd name="connsiteY20" fmla="*/ 879792 h 879792"/>
                <a:gd name="connsiteX21" fmla="*/ 0 w 5104043"/>
                <a:gd name="connsiteY21" fmla="*/ 448694 h 879792"/>
                <a:gd name="connsiteX22" fmla="*/ 0 w 5104043"/>
                <a:gd name="connsiteY22" fmla="*/ 0 h 87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04043" h="879792" fill="none" extrusionOk="0">
                  <a:moveTo>
                    <a:pt x="0" y="0"/>
                  </a:moveTo>
                  <a:cubicBezTo>
                    <a:pt x="282383" y="-32431"/>
                    <a:pt x="362094" y="28125"/>
                    <a:pt x="669197" y="0"/>
                  </a:cubicBezTo>
                  <a:cubicBezTo>
                    <a:pt x="976300" y="-28125"/>
                    <a:pt x="1035212" y="9941"/>
                    <a:pt x="1236313" y="0"/>
                  </a:cubicBezTo>
                  <a:cubicBezTo>
                    <a:pt x="1437414" y="-9941"/>
                    <a:pt x="1634416" y="16982"/>
                    <a:pt x="1905509" y="0"/>
                  </a:cubicBezTo>
                  <a:cubicBezTo>
                    <a:pt x="2176602" y="-16982"/>
                    <a:pt x="2312150" y="835"/>
                    <a:pt x="2523666" y="0"/>
                  </a:cubicBezTo>
                  <a:cubicBezTo>
                    <a:pt x="2735182" y="-835"/>
                    <a:pt x="2771398" y="25379"/>
                    <a:pt x="2937660" y="0"/>
                  </a:cubicBezTo>
                  <a:cubicBezTo>
                    <a:pt x="3103922" y="-25379"/>
                    <a:pt x="3267070" y="1273"/>
                    <a:pt x="3402695" y="0"/>
                  </a:cubicBezTo>
                  <a:cubicBezTo>
                    <a:pt x="3538320" y="-1273"/>
                    <a:pt x="3641143" y="14202"/>
                    <a:pt x="3816690" y="0"/>
                  </a:cubicBezTo>
                  <a:cubicBezTo>
                    <a:pt x="3992237" y="-14202"/>
                    <a:pt x="4052214" y="51288"/>
                    <a:pt x="4281725" y="0"/>
                  </a:cubicBezTo>
                  <a:cubicBezTo>
                    <a:pt x="4511237" y="-51288"/>
                    <a:pt x="4848586" y="93063"/>
                    <a:pt x="5104043" y="0"/>
                  </a:cubicBezTo>
                  <a:cubicBezTo>
                    <a:pt x="5151900" y="197644"/>
                    <a:pt x="5060266" y="321868"/>
                    <a:pt x="5104043" y="439896"/>
                  </a:cubicBezTo>
                  <a:cubicBezTo>
                    <a:pt x="5147820" y="557924"/>
                    <a:pt x="5097927" y="705673"/>
                    <a:pt x="5104043" y="879792"/>
                  </a:cubicBezTo>
                  <a:cubicBezTo>
                    <a:pt x="4881604" y="893701"/>
                    <a:pt x="4652519" y="818596"/>
                    <a:pt x="4485887" y="879792"/>
                  </a:cubicBezTo>
                  <a:cubicBezTo>
                    <a:pt x="4319255" y="940988"/>
                    <a:pt x="4266983" y="864683"/>
                    <a:pt x="4071892" y="879792"/>
                  </a:cubicBezTo>
                  <a:cubicBezTo>
                    <a:pt x="3876801" y="894901"/>
                    <a:pt x="3790603" y="852366"/>
                    <a:pt x="3606857" y="879792"/>
                  </a:cubicBezTo>
                  <a:cubicBezTo>
                    <a:pt x="3423112" y="907218"/>
                    <a:pt x="3340187" y="837355"/>
                    <a:pt x="3192862" y="879792"/>
                  </a:cubicBezTo>
                  <a:cubicBezTo>
                    <a:pt x="3045538" y="922229"/>
                    <a:pt x="2833219" y="840748"/>
                    <a:pt x="2574706" y="879792"/>
                  </a:cubicBezTo>
                  <a:cubicBezTo>
                    <a:pt x="2316193" y="918836"/>
                    <a:pt x="2287519" y="855399"/>
                    <a:pt x="2160712" y="879792"/>
                  </a:cubicBezTo>
                  <a:cubicBezTo>
                    <a:pt x="2033905" y="904185"/>
                    <a:pt x="1790813" y="869896"/>
                    <a:pt x="1644636" y="879792"/>
                  </a:cubicBezTo>
                  <a:cubicBezTo>
                    <a:pt x="1498459" y="889688"/>
                    <a:pt x="1353210" y="849582"/>
                    <a:pt x="1077520" y="879792"/>
                  </a:cubicBezTo>
                  <a:cubicBezTo>
                    <a:pt x="801830" y="910002"/>
                    <a:pt x="498426" y="779511"/>
                    <a:pt x="0" y="879792"/>
                  </a:cubicBezTo>
                  <a:cubicBezTo>
                    <a:pt x="-42909" y="714106"/>
                    <a:pt x="26782" y="604155"/>
                    <a:pt x="0" y="448694"/>
                  </a:cubicBezTo>
                  <a:cubicBezTo>
                    <a:pt x="-26782" y="293233"/>
                    <a:pt x="28998" y="154039"/>
                    <a:pt x="0" y="0"/>
                  </a:cubicBezTo>
                  <a:close/>
                </a:path>
                <a:path w="5104043" h="879792" stroke="0" extrusionOk="0">
                  <a:moveTo>
                    <a:pt x="0" y="0"/>
                  </a:moveTo>
                  <a:cubicBezTo>
                    <a:pt x="288039" y="-31043"/>
                    <a:pt x="384566" y="58622"/>
                    <a:pt x="618156" y="0"/>
                  </a:cubicBezTo>
                  <a:cubicBezTo>
                    <a:pt x="851746" y="-58622"/>
                    <a:pt x="844452" y="39872"/>
                    <a:pt x="1032151" y="0"/>
                  </a:cubicBezTo>
                  <a:cubicBezTo>
                    <a:pt x="1219850" y="-39872"/>
                    <a:pt x="1405445" y="26782"/>
                    <a:pt x="1599267" y="0"/>
                  </a:cubicBezTo>
                  <a:cubicBezTo>
                    <a:pt x="1793089" y="-26782"/>
                    <a:pt x="1928011" y="43200"/>
                    <a:pt x="2217423" y="0"/>
                  </a:cubicBezTo>
                  <a:cubicBezTo>
                    <a:pt x="2506835" y="-43200"/>
                    <a:pt x="2450010" y="47550"/>
                    <a:pt x="2682458" y="0"/>
                  </a:cubicBezTo>
                  <a:cubicBezTo>
                    <a:pt x="2914906" y="-47550"/>
                    <a:pt x="2946021" y="20339"/>
                    <a:pt x="3147493" y="0"/>
                  </a:cubicBezTo>
                  <a:cubicBezTo>
                    <a:pt x="3348966" y="-20339"/>
                    <a:pt x="3509433" y="12342"/>
                    <a:pt x="3765650" y="0"/>
                  </a:cubicBezTo>
                  <a:cubicBezTo>
                    <a:pt x="4021867" y="-12342"/>
                    <a:pt x="4098682" y="23157"/>
                    <a:pt x="4281725" y="0"/>
                  </a:cubicBezTo>
                  <a:cubicBezTo>
                    <a:pt x="4464769" y="-23157"/>
                    <a:pt x="4846462" y="47274"/>
                    <a:pt x="5104043" y="0"/>
                  </a:cubicBezTo>
                  <a:cubicBezTo>
                    <a:pt x="5105389" y="96003"/>
                    <a:pt x="5094973" y="327763"/>
                    <a:pt x="5104043" y="448694"/>
                  </a:cubicBezTo>
                  <a:cubicBezTo>
                    <a:pt x="5113113" y="569625"/>
                    <a:pt x="5060366" y="716607"/>
                    <a:pt x="5104043" y="879792"/>
                  </a:cubicBezTo>
                  <a:cubicBezTo>
                    <a:pt x="4838127" y="948752"/>
                    <a:pt x="4579925" y="819552"/>
                    <a:pt x="4434846" y="879792"/>
                  </a:cubicBezTo>
                  <a:cubicBezTo>
                    <a:pt x="4289767" y="940032"/>
                    <a:pt x="3987547" y="879494"/>
                    <a:pt x="3816690" y="879792"/>
                  </a:cubicBezTo>
                  <a:cubicBezTo>
                    <a:pt x="3645833" y="880090"/>
                    <a:pt x="3383195" y="867787"/>
                    <a:pt x="3147493" y="879792"/>
                  </a:cubicBezTo>
                  <a:cubicBezTo>
                    <a:pt x="2911791" y="891797"/>
                    <a:pt x="2785939" y="838072"/>
                    <a:pt x="2631418" y="879792"/>
                  </a:cubicBezTo>
                  <a:cubicBezTo>
                    <a:pt x="2476897" y="921512"/>
                    <a:pt x="2334540" y="873872"/>
                    <a:pt x="2166383" y="879792"/>
                  </a:cubicBezTo>
                  <a:cubicBezTo>
                    <a:pt x="1998227" y="885712"/>
                    <a:pt x="1802419" y="860933"/>
                    <a:pt x="1650307" y="879792"/>
                  </a:cubicBezTo>
                  <a:cubicBezTo>
                    <a:pt x="1498195" y="898651"/>
                    <a:pt x="1434615" y="845522"/>
                    <a:pt x="1236313" y="879792"/>
                  </a:cubicBezTo>
                  <a:cubicBezTo>
                    <a:pt x="1038011" y="914062"/>
                    <a:pt x="870670" y="868511"/>
                    <a:pt x="771278" y="879792"/>
                  </a:cubicBezTo>
                  <a:cubicBezTo>
                    <a:pt x="671887" y="891073"/>
                    <a:pt x="303943" y="799247"/>
                    <a:pt x="0" y="879792"/>
                  </a:cubicBezTo>
                  <a:cubicBezTo>
                    <a:pt x="-226" y="730183"/>
                    <a:pt x="642" y="642899"/>
                    <a:pt x="0" y="457492"/>
                  </a:cubicBezTo>
                  <a:cubicBezTo>
                    <a:pt x="-642" y="272085"/>
                    <a:pt x="48654" y="115261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80052711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6DC764-F216-43DE-847F-2908BB035CF1}"/>
              </a:ext>
            </a:extLst>
          </p:cNvPr>
          <p:cNvSpPr txBox="1"/>
          <p:nvPr/>
        </p:nvSpPr>
        <p:spPr>
          <a:xfrm>
            <a:off x="528320" y="883920"/>
            <a:ext cx="503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 can be processed much like Lists and Tuples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C820AC-71F0-4F2B-AD52-64DEB57F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CA2992-9358-496E-97B4-E4B25D62AA4B}"/>
              </a:ext>
            </a:extLst>
          </p:cNvPr>
          <p:cNvGrpSpPr/>
          <p:nvPr/>
        </p:nvGrpSpPr>
        <p:grpSpPr>
          <a:xfrm>
            <a:off x="7758933" y="300421"/>
            <a:ext cx="4299935" cy="894605"/>
            <a:chOff x="7485664" y="279400"/>
            <a:chExt cx="4299935" cy="89460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16DBB3-DA60-47A9-B903-97022FCEC9EB}"/>
                </a:ext>
              </a:extLst>
            </p:cNvPr>
            <p:cNvSpPr txBox="1"/>
            <p:nvPr/>
          </p:nvSpPr>
          <p:spPr>
            <a:xfrm>
              <a:off x="8541407" y="279400"/>
              <a:ext cx="2868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0    1    2    3    4    5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09D71B-5825-4BD9-A5C0-5E3E0120DD70}"/>
                </a:ext>
              </a:extLst>
            </p:cNvPr>
            <p:cNvSpPr txBox="1"/>
            <p:nvPr/>
          </p:nvSpPr>
          <p:spPr>
            <a:xfrm>
              <a:off x="8541407" y="866228"/>
              <a:ext cx="3166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-6   -5   -4    -3   -2  -1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59A4E5-6A62-426C-B22B-8732C7195CCE}"/>
                </a:ext>
              </a:extLst>
            </p:cNvPr>
            <p:cNvSpPr/>
            <p:nvPr/>
          </p:nvSpPr>
          <p:spPr>
            <a:xfrm>
              <a:off x="7485664" y="549394"/>
              <a:ext cx="4299935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any_str</a:t>
              </a:r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['p', 'y', 't', 'h', 'o', 'n']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8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STRING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C9E32C-2F17-433B-A2DF-C88B853E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17891-9092-4D4D-985C-A946C5CFBA33}"/>
              </a:ext>
            </a:extLst>
          </p:cNvPr>
          <p:cNvGrpSpPr/>
          <p:nvPr/>
        </p:nvGrpSpPr>
        <p:grpSpPr>
          <a:xfrm>
            <a:off x="304800" y="1208505"/>
            <a:ext cx="4426957" cy="1879600"/>
            <a:chOff x="812800" y="1259305"/>
            <a:chExt cx="4426957" cy="18796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8B2247-7F97-4E48-A11E-79E557D3C7B6}"/>
                </a:ext>
              </a:extLst>
            </p:cNvPr>
            <p:cNvSpPr txBox="1"/>
            <p:nvPr/>
          </p:nvSpPr>
          <p:spPr>
            <a:xfrm>
              <a:off x="4736838" y="1396466"/>
              <a:ext cx="502919" cy="1742439"/>
            </a:xfrm>
            <a:custGeom>
              <a:avLst/>
              <a:gdLst>
                <a:gd name="connsiteX0" fmla="*/ 0 w 502919"/>
                <a:gd name="connsiteY0" fmla="*/ 0 h 1742439"/>
                <a:gd name="connsiteX1" fmla="*/ 502919 w 502919"/>
                <a:gd name="connsiteY1" fmla="*/ 0 h 1742439"/>
                <a:gd name="connsiteX2" fmla="*/ 502919 w 502919"/>
                <a:gd name="connsiteY2" fmla="*/ 563389 h 1742439"/>
                <a:gd name="connsiteX3" fmla="*/ 502919 w 502919"/>
                <a:gd name="connsiteY3" fmla="*/ 1161626 h 1742439"/>
                <a:gd name="connsiteX4" fmla="*/ 502919 w 502919"/>
                <a:gd name="connsiteY4" fmla="*/ 1742439 h 1742439"/>
                <a:gd name="connsiteX5" fmla="*/ 0 w 502919"/>
                <a:gd name="connsiteY5" fmla="*/ 1742439 h 1742439"/>
                <a:gd name="connsiteX6" fmla="*/ 0 w 502919"/>
                <a:gd name="connsiteY6" fmla="*/ 1213899 h 1742439"/>
                <a:gd name="connsiteX7" fmla="*/ 0 w 502919"/>
                <a:gd name="connsiteY7" fmla="*/ 633086 h 1742439"/>
                <a:gd name="connsiteX8" fmla="*/ 0 w 502919"/>
                <a:gd name="connsiteY8" fmla="*/ 0 h 174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919" h="1742439" extrusionOk="0">
                  <a:moveTo>
                    <a:pt x="0" y="0"/>
                  </a:moveTo>
                  <a:cubicBezTo>
                    <a:pt x="177829" y="-16295"/>
                    <a:pt x="365547" y="51908"/>
                    <a:pt x="502919" y="0"/>
                  </a:cubicBezTo>
                  <a:cubicBezTo>
                    <a:pt x="516911" y="180983"/>
                    <a:pt x="486198" y="449061"/>
                    <a:pt x="502919" y="563389"/>
                  </a:cubicBezTo>
                  <a:cubicBezTo>
                    <a:pt x="519640" y="677717"/>
                    <a:pt x="439321" y="931466"/>
                    <a:pt x="502919" y="1161626"/>
                  </a:cubicBezTo>
                  <a:cubicBezTo>
                    <a:pt x="566517" y="1391786"/>
                    <a:pt x="448663" y="1620159"/>
                    <a:pt x="502919" y="1742439"/>
                  </a:cubicBezTo>
                  <a:cubicBezTo>
                    <a:pt x="252089" y="1768607"/>
                    <a:pt x="111155" y="1737438"/>
                    <a:pt x="0" y="1742439"/>
                  </a:cubicBezTo>
                  <a:cubicBezTo>
                    <a:pt x="-20552" y="1605029"/>
                    <a:pt x="50590" y="1319944"/>
                    <a:pt x="0" y="1213899"/>
                  </a:cubicBezTo>
                  <a:cubicBezTo>
                    <a:pt x="-50590" y="1107854"/>
                    <a:pt x="23849" y="855401"/>
                    <a:pt x="0" y="633086"/>
                  </a:cubicBezTo>
                  <a:cubicBezTo>
                    <a:pt x="-23849" y="410771"/>
                    <a:pt x="18912" y="14265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955867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y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t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h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o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n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A18050-8B4F-451A-8533-4C6B447D1511}"/>
                </a:ext>
              </a:extLst>
            </p:cNvPr>
            <p:cNvSpPr txBox="1"/>
            <p:nvPr/>
          </p:nvSpPr>
          <p:spPr>
            <a:xfrm>
              <a:off x="894080" y="1598782"/>
              <a:ext cx="3261010" cy="132343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any_str = 'python'</a:t>
              </a:r>
            </a:p>
            <a:p>
              <a:br>
                <a:rPr lang="en-US" sz="2000" dirty="0"/>
              </a:br>
              <a:r>
                <a:rPr lang="en-US" sz="2000" dirty="0"/>
                <a:t>for </a:t>
              </a:r>
              <a:r>
                <a:rPr lang="en-US" sz="2000" b="1" dirty="0"/>
                <a:t>ch</a:t>
              </a:r>
              <a:r>
                <a:rPr lang="en-US" sz="2000" dirty="0"/>
                <a:t> in 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any_str</a:t>
              </a:r>
              <a:r>
                <a:rPr lang="en-US" sz="2000" dirty="0"/>
                <a:t>:</a:t>
              </a:r>
            </a:p>
            <a:p>
              <a:r>
                <a:rPr lang="en-US" sz="2000" dirty="0"/>
                <a:t>    print(</a:t>
              </a:r>
              <a:r>
                <a:rPr lang="en-US" sz="2000" b="1" dirty="0"/>
                <a:t>ch</a:t>
              </a:r>
              <a:r>
                <a:rPr lang="en-US" sz="2000" dirty="0"/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01895E-E3C1-4E47-ADAE-8CCF227DCEDD}"/>
                </a:ext>
              </a:extLst>
            </p:cNvPr>
            <p:cNvSpPr txBox="1"/>
            <p:nvPr/>
          </p:nvSpPr>
          <p:spPr>
            <a:xfrm>
              <a:off x="812800" y="1259305"/>
              <a:ext cx="3566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Looping through a String – FOR loop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C048A-07A0-4393-9488-9F79EEE60E18}"/>
              </a:ext>
            </a:extLst>
          </p:cNvPr>
          <p:cNvGrpSpPr/>
          <p:nvPr/>
        </p:nvGrpSpPr>
        <p:grpSpPr>
          <a:xfrm>
            <a:off x="246380" y="3776445"/>
            <a:ext cx="8780780" cy="2108928"/>
            <a:chOff x="782320" y="4134585"/>
            <a:chExt cx="8780780" cy="21089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E77E674-FDA4-4668-966D-4169E1A81F5D}"/>
                </a:ext>
              </a:extLst>
            </p:cNvPr>
            <p:cNvGrpSpPr/>
            <p:nvPr/>
          </p:nvGrpSpPr>
          <p:grpSpPr>
            <a:xfrm>
              <a:off x="782320" y="4134585"/>
              <a:ext cx="4693920" cy="2108928"/>
              <a:chOff x="6136640" y="4276825"/>
              <a:chExt cx="4693920" cy="210892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905E5B-A43A-489C-8969-46CA1B7A3A8C}"/>
                  </a:ext>
                </a:extLst>
              </p:cNvPr>
              <p:cNvSpPr/>
              <p:nvPr/>
            </p:nvSpPr>
            <p:spPr>
              <a:xfrm>
                <a:off x="6268720" y="4631427"/>
                <a:ext cx="3302000" cy="1754326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any_str = 'python'</a:t>
                </a:r>
              </a:p>
              <a:p>
                <a:endParaRPr lang="en-US" dirty="0"/>
              </a:p>
              <a:p>
                <a:r>
                  <a:rPr lang="en-US" dirty="0"/>
                  <a:t>i = 0</a:t>
                </a:r>
              </a:p>
              <a:p>
                <a:r>
                  <a:rPr lang="en-US" dirty="0"/>
                  <a:t>while i &lt; </a:t>
                </a:r>
                <a:r>
                  <a:rPr lang="en-US" b="1" dirty="0"/>
                  <a:t>len</a:t>
                </a:r>
                <a:r>
                  <a:rPr lang="en-US" dirty="0"/>
                  <a:t>(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any_str</a:t>
                </a:r>
                <a:r>
                  <a:rPr lang="en-US" dirty="0"/>
                  <a:t>):</a:t>
                </a:r>
              </a:p>
              <a:p>
                <a:r>
                  <a:rPr lang="en-US" dirty="0"/>
                  <a:t>    print(i, ': ', 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any_str</a:t>
                </a:r>
                <a:r>
                  <a:rPr lang="en-US" sz="16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[i]</a:t>
                </a:r>
                <a:r>
                  <a:rPr lang="en-US" dirty="0"/>
                  <a:t>, sep='')</a:t>
                </a:r>
              </a:p>
              <a:p>
                <a:r>
                  <a:rPr lang="en-US" dirty="0"/>
                  <a:t>    i += 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A24845A-0713-4829-8DEF-1C355D496020}"/>
                  </a:ext>
                </a:extLst>
              </p:cNvPr>
              <p:cNvSpPr/>
              <p:nvPr/>
            </p:nvSpPr>
            <p:spPr>
              <a:xfrm>
                <a:off x="10027920" y="4631427"/>
                <a:ext cx="802640" cy="1754326"/>
              </a:xfrm>
              <a:custGeom>
                <a:avLst/>
                <a:gdLst>
                  <a:gd name="connsiteX0" fmla="*/ 0 w 802640"/>
                  <a:gd name="connsiteY0" fmla="*/ 0 h 1754326"/>
                  <a:gd name="connsiteX1" fmla="*/ 377241 w 802640"/>
                  <a:gd name="connsiteY1" fmla="*/ 0 h 1754326"/>
                  <a:gd name="connsiteX2" fmla="*/ 802640 w 802640"/>
                  <a:gd name="connsiteY2" fmla="*/ 0 h 1754326"/>
                  <a:gd name="connsiteX3" fmla="*/ 802640 w 802640"/>
                  <a:gd name="connsiteY3" fmla="*/ 602319 h 1754326"/>
                  <a:gd name="connsiteX4" fmla="*/ 802640 w 802640"/>
                  <a:gd name="connsiteY4" fmla="*/ 1134464 h 1754326"/>
                  <a:gd name="connsiteX5" fmla="*/ 802640 w 802640"/>
                  <a:gd name="connsiteY5" fmla="*/ 1754326 h 1754326"/>
                  <a:gd name="connsiteX6" fmla="*/ 401320 w 802640"/>
                  <a:gd name="connsiteY6" fmla="*/ 1754326 h 1754326"/>
                  <a:gd name="connsiteX7" fmla="*/ 0 w 802640"/>
                  <a:gd name="connsiteY7" fmla="*/ 1754326 h 1754326"/>
                  <a:gd name="connsiteX8" fmla="*/ 0 w 802640"/>
                  <a:gd name="connsiteY8" fmla="*/ 1169551 h 1754326"/>
                  <a:gd name="connsiteX9" fmla="*/ 0 w 802640"/>
                  <a:gd name="connsiteY9" fmla="*/ 619862 h 1754326"/>
                  <a:gd name="connsiteX10" fmla="*/ 0 w 802640"/>
                  <a:gd name="connsiteY10" fmla="*/ 0 h 17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2640" h="1754326" fill="none" extrusionOk="0">
                    <a:moveTo>
                      <a:pt x="0" y="0"/>
                    </a:moveTo>
                    <a:cubicBezTo>
                      <a:pt x="185466" y="-6651"/>
                      <a:pt x="299372" y="680"/>
                      <a:pt x="377241" y="0"/>
                    </a:cubicBezTo>
                    <a:cubicBezTo>
                      <a:pt x="455110" y="-680"/>
                      <a:pt x="653713" y="50712"/>
                      <a:pt x="802640" y="0"/>
                    </a:cubicBezTo>
                    <a:cubicBezTo>
                      <a:pt x="872704" y="147493"/>
                      <a:pt x="738652" y="376365"/>
                      <a:pt x="802640" y="602319"/>
                    </a:cubicBezTo>
                    <a:cubicBezTo>
                      <a:pt x="866628" y="828273"/>
                      <a:pt x="799732" y="895956"/>
                      <a:pt x="802640" y="1134464"/>
                    </a:cubicBezTo>
                    <a:cubicBezTo>
                      <a:pt x="805548" y="1372973"/>
                      <a:pt x="761149" y="1541086"/>
                      <a:pt x="802640" y="1754326"/>
                    </a:cubicBezTo>
                    <a:cubicBezTo>
                      <a:pt x="639475" y="1797506"/>
                      <a:pt x="518602" y="1722081"/>
                      <a:pt x="401320" y="1754326"/>
                    </a:cubicBezTo>
                    <a:cubicBezTo>
                      <a:pt x="284038" y="1786571"/>
                      <a:pt x="105482" y="1712929"/>
                      <a:pt x="0" y="1754326"/>
                    </a:cubicBezTo>
                    <a:cubicBezTo>
                      <a:pt x="-62474" y="1604116"/>
                      <a:pt x="46797" y="1404237"/>
                      <a:pt x="0" y="1169551"/>
                    </a:cubicBezTo>
                    <a:cubicBezTo>
                      <a:pt x="-46797" y="934866"/>
                      <a:pt x="52360" y="860564"/>
                      <a:pt x="0" y="619862"/>
                    </a:cubicBezTo>
                    <a:cubicBezTo>
                      <a:pt x="-52360" y="379160"/>
                      <a:pt x="2234" y="184157"/>
                      <a:pt x="0" y="0"/>
                    </a:cubicBezTo>
                    <a:close/>
                  </a:path>
                  <a:path w="802640" h="1754326" stroke="0" extrusionOk="0">
                    <a:moveTo>
                      <a:pt x="0" y="0"/>
                    </a:moveTo>
                    <a:cubicBezTo>
                      <a:pt x="164823" y="-380"/>
                      <a:pt x="308851" y="38828"/>
                      <a:pt x="409346" y="0"/>
                    </a:cubicBezTo>
                    <a:cubicBezTo>
                      <a:pt x="509841" y="-38828"/>
                      <a:pt x="710126" y="34069"/>
                      <a:pt x="802640" y="0"/>
                    </a:cubicBezTo>
                    <a:cubicBezTo>
                      <a:pt x="826245" y="223560"/>
                      <a:pt x="744565" y="398678"/>
                      <a:pt x="802640" y="549689"/>
                    </a:cubicBezTo>
                    <a:cubicBezTo>
                      <a:pt x="860715" y="700700"/>
                      <a:pt x="770867" y="933275"/>
                      <a:pt x="802640" y="1152007"/>
                    </a:cubicBezTo>
                    <a:cubicBezTo>
                      <a:pt x="834413" y="1370739"/>
                      <a:pt x="782765" y="1522523"/>
                      <a:pt x="802640" y="1754326"/>
                    </a:cubicBezTo>
                    <a:cubicBezTo>
                      <a:pt x="670617" y="1793263"/>
                      <a:pt x="542663" y="1710955"/>
                      <a:pt x="393294" y="1754326"/>
                    </a:cubicBezTo>
                    <a:cubicBezTo>
                      <a:pt x="243925" y="1797697"/>
                      <a:pt x="111773" y="1721814"/>
                      <a:pt x="0" y="1754326"/>
                    </a:cubicBezTo>
                    <a:cubicBezTo>
                      <a:pt x="-20853" y="1542239"/>
                      <a:pt x="44999" y="1438671"/>
                      <a:pt x="0" y="1152007"/>
                    </a:cubicBezTo>
                    <a:cubicBezTo>
                      <a:pt x="-44999" y="865343"/>
                      <a:pt x="63899" y="771470"/>
                      <a:pt x="0" y="532146"/>
                    </a:cubicBezTo>
                    <a:cubicBezTo>
                      <a:pt x="-63899" y="292822"/>
                      <a:pt x="2339" y="135818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30326037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latin typeface="Consolas" panose="020B0609020204030204" pitchFamily="49" charset="0"/>
                  </a:rPr>
                  <a:t>0: p</a:t>
                </a:r>
              </a:p>
              <a:p>
                <a:r>
                  <a:rPr lang="pt-BR" dirty="0">
                    <a:latin typeface="Consolas" panose="020B0609020204030204" pitchFamily="49" charset="0"/>
                  </a:rPr>
                  <a:t>1: y</a:t>
                </a:r>
              </a:p>
              <a:p>
                <a:r>
                  <a:rPr lang="pt-BR" dirty="0">
                    <a:latin typeface="Consolas" panose="020B0609020204030204" pitchFamily="49" charset="0"/>
                  </a:rPr>
                  <a:t>2: t</a:t>
                </a:r>
              </a:p>
              <a:p>
                <a:r>
                  <a:rPr lang="pt-BR" dirty="0">
                    <a:latin typeface="Consolas" panose="020B0609020204030204" pitchFamily="49" charset="0"/>
                  </a:rPr>
                  <a:t>3: h</a:t>
                </a:r>
              </a:p>
              <a:p>
                <a:r>
                  <a:rPr lang="pt-BR" dirty="0">
                    <a:latin typeface="Consolas" panose="020B0609020204030204" pitchFamily="49" charset="0"/>
                  </a:rPr>
                  <a:t>4: o</a:t>
                </a:r>
              </a:p>
              <a:p>
                <a:r>
                  <a:rPr lang="pt-BR" dirty="0">
                    <a:latin typeface="Consolas" panose="020B0609020204030204" pitchFamily="49" charset="0"/>
                  </a:rPr>
                  <a:t>5: n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7DF6D4-3D93-4384-B4E6-8F6770D39FE1}"/>
                  </a:ext>
                </a:extLst>
              </p:cNvPr>
              <p:cNvSpPr txBox="1"/>
              <p:nvPr/>
            </p:nvSpPr>
            <p:spPr>
              <a:xfrm>
                <a:off x="6136640" y="4276825"/>
                <a:ext cx="372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Looping through a String – While loop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6D5EC7-B50F-489F-8544-72C080A19C0A}"/>
                </a:ext>
              </a:extLst>
            </p:cNvPr>
            <p:cNvSpPr txBox="1"/>
            <p:nvPr/>
          </p:nvSpPr>
          <p:spPr>
            <a:xfrm>
              <a:off x="5821680" y="4745464"/>
              <a:ext cx="37414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You will typically just use a </a:t>
              </a:r>
              <a:r>
                <a:rPr lang="en-US" sz="1600" i="1" dirty="0">
                  <a:solidFill>
                    <a:srgbClr val="C00000"/>
                  </a:solidFill>
                </a:rPr>
                <a:t>for loop</a:t>
              </a:r>
              <a:r>
                <a:rPr lang="en-US" sz="1600" dirty="0">
                  <a:solidFill>
                    <a:srgbClr val="C00000"/>
                  </a:solidFill>
                </a:rPr>
                <a:t>; 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However, while loops are useful when we need the subscript/index – notice here I am displaying the index #.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FAE53-3453-4024-85F9-0BF6FC3800F8}"/>
              </a:ext>
            </a:extLst>
          </p:cNvPr>
          <p:cNvGrpSpPr/>
          <p:nvPr/>
        </p:nvGrpSpPr>
        <p:grpSpPr>
          <a:xfrm>
            <a:off x="7758933" y="300421"/>
            <a:ext cx="4299935" cy="894605"/>
            <a:chOff x="7485664" y="279400"/>
            <a:chExt cx="4299935" cy="8946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D44B1F-DE52-44D5-B615-534FB824183C}"/>
                </a:ext>
              </a:extLst>
            </p:cNvPr>
            <p:cNvSpPr txBox="1"/>
            <p:nvPr/>
          </p:nvSpPr>
          <p:spPr>
            <a:xfrm>
              <a:off x="8541407" y="279400"/>
              <a:ext cx="2868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0    1    2    3    4    5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59AF65-E774-48A6-A32F-126CCF34ED01}"/>
                </a:ext>
              </a:extLst>
            </p:cNvPr>
            <p:cNvSpPr txBox="1"/>
            <p:nvPr/>
          </p:nvSpPr>
          <p:spPr>
            <a:xfrm>
              <a:off x="8541407" y="866228"/>
              <a:ext cx="3166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-6   -5   -4    -3   -2  -1 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94FC6D-77C5-4E86-B5E7-BC73692F6C1D}"/>
                </a:ext>
              </a:extLst>
            </p:cNvPr>
            <p:cNvSpPr/>
            <p:nvPr/>
          </p:nvSpPr>
          <p:spPr>
            <a:xfrm>
              <a:off x="7485664" y="549394"/>
              <a:ext cx="4299935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any_str</a:t>
              </a:r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['p', 'y', 't', 'h', 'o', 'n']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35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9D41-F0C7-4834-AC15-C219390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String Manipulation: Concatenating &amp; Extracting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0F4D31-F679-47E3-9CFA-600FB320CB96}"/>
              </a:ext>
            </a:extLst>
          </p:cNvPr>
          <p:cNvGrpSpPr/>
          <p:nvPr/>
        </p:nvGrpSpPr>
        <p:grpSpPr>
          <a:xfrm>
            <a:off x="3749040" y="4183818"/>
            <a:ext cx="5201920" cy="780960"/>
            <a:chOff x="640080" y="3769360"/>
            <a:chExt cx="5201920" cy="7809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B8341A-5E93-4E22-A511-0E6D302D4EB7}"/>
                </a:ext>
              </a:extLst>
            </p:cNvPr>
            <p:cNvSpPr txBox="1"/>
            <p:nvPr/>
          </p:nvSpPr>
          <p:spPr>
            <a:xfrm>
              <a:off x="4521200" y="4165601"/>
              <a:ext cx="1320800" cy="369332"/>
            </a:xfrm>
            <a:custGeom>
              <a:avLst/>
              <a:gdLst>
                <a:gd name="connsiteX0" fmla="*/ 0 w 1320800"/>
                <a:gd name="connsiteY0" fmla="*/ 0 h 369332"/>
                <a:gd name="connsiteX1" fmla="*/ 413851 w 1320800"/>
                <a:gd name="connsiteY1" fmla="*/ 0 h 369332"/>
                <a:gd name="connsiteX2" fmla="*/ 840909 w 1320800"/>
                <a:gd name="connsiteY2" fmla="*/ 0 h 369332"/>
                <a:gd name="connsiteX3" fmla="*/ 1320800 w 1320800"/>
                <a:gd name="connsiteY3" fmla="*/ 0 h 369332"/>
                <a:gd name="connsiteX4" fmla="*/ 1320800 w 1320800"/>
                <a:gd name="connsiteY4" fmla="*/ 369332 h 369332"/>
                <a:gd name="connsiteX5" fmla="*/ 920157 w 1320800"/>
                <a:gd name="connsiteY5" fmla="*/ 369332 h 369332"/>
                <a:gd name="connsiteX6" fmla="*/ 506307 w 1320800"/>
                <a:gd name="connsiteY6" fmla="*/ 369332 h 369332"/>
                <a:gd name="connsiteX7" fmla="*/ 0 w 1320800"/>
                <a:gd name="connsiteY7" fmla="*/ 369332 h 369332"/>
                <a:gd name="connsiteX8" fmla="*/ 0 w 1320800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0800" h="369332" extrusionOk="0">
                  <a:moveTo>
                    <a:pt x="0" y="0"/>
                  </a:moveTo>
                  <a:cubicBezTo>
                    <a:pt x="165942" y="-24422"/>
                    <a:pt x="305965" y="34281"/>
                    <a:pt x="413851" y="0"/>
                  </a:cubicBezTo>
                  <a:cubicBezTo>
                    <a:pt x="521737" y="-34281"/>
                    <a:pt x="723234" y="5962"/>
                    <a:pt x="840909" y="0"/>
                  </a:cubicBezTo>
                  <a:cubicBezTo>
                    <a:pt x="958584" y="-5962"/>
                    <a:pt x="1116611" y="19224"/>
                    <a:pt x="1320800" y="0"/>
                  </a:cubicBezTo>
                  <a:cubicBezTo>
                    <a:pt x="1335994" y="84774"/>
                    <a:pt x="1279013" y="196556"/>
                    <a:pt x="1320800" y="369332"/>
                  </a:cubicBezTo>
                  <a:cubicBezTo>
                    <a:pt x="1204045" y="376248"/>
                    <a:pt x="1006462" y="363898"/>
                    <a:pt x="920157" y="369332"/>
                  </a:cubicBezTo>
                  <a:cubicBezTo>
                    <a:pt x="833852" y="374766"/>
                    <a:pt x="699296" y="359767"/>
                    <a:pt x="506307" y="369332"/>
                  </a:cubicBezTo>
                  <a:cubicBezTo>
                    <a:pt x="313318" y="378897"/>
                    <a:pt x="125855" y="335195"/>
                    <a:pt x="0" y="369332"/>
                  </a:cubicBezTo>
                  <a:cubicBezTo>
                    <a:pt x="-34871" y="268836"/>
                    <a:pt x="17565" y="7455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6623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pyth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A597B7-15AE-497D-8D43-DE5300250C13}"/>
                </a:ext>
              </a:extLst>
            </p:cNvPr>
            <p:cNvSpPr txBox="1"/>
            <p:nvPr/>
          </p:nvSpPr>
          <p:spPr>
            <a:xfrm>
              <a:off x="1066800" y="4150210"/>
              <a:ext cx="3159760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new_str = any_str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[0:4]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23BB1C-5ED5-42F9-A065-39F4C8EC7044}"/>
                </a:ext>
              </a:extLst>
            </p:cNvPr>
            <p:cNvSpPr txBox="1"/>
            <p:nvPr/>
          </p:nvSpPr>
          <p:spPr>
            <a:xfrm>
              <a:off x="640080" y="3769360"/>
              <a:ext cx="3308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Slicing (i.e. Extracting, or Parsing)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EB7245-1B4C-4C8B-9198-BD1F38112196}"/>
              </a:ext>
            </a:extLst>
          </p:cNvPr>
          <p:cNvGrpSpPr/>
          <p:nvPr/>
        </p:nvGrpSpPr>
        <p:grpSpPr>
          <a:xfrm>
            <a:off x="3728720" y="1528555"/>
            <a:ext cx="5853707" cy="768866"/>
            <a:chOff x="619760" y="2052320"/>
            <a:chExt cx="5853707" cy="76886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01F1EE-2AC1-4BB5-B95F-8F5BDFF76008}"/>
                </a:ext>
              </a:extLst>
            </p:cNvPr>
            <p:cNvSpPr txBox="1"/>
            <p:nvPr/>
          </p:nvSpPr>
          <p:spPr>
            <a:xfrm>
              <a:off x="1107440" y="2418080"/>
              <a:ext cx="3103880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new_str = any_str 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+</a:t>
              </a:r>
              <a:r>
                <a:rPr lang="en-US" sz="2000" dirty="0"/>
                <a:t> ' is cool'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393B48-5132-4A79-B546-C4E17C225DEC}"/>
                </a:ext>
              </a:extLst>
            </p:cNvPr>
            <p:cNvSpPr txBox="1"/>
            <p:nvPr/>
          </p:nvSpPr>
          <p:spPr>
            <a:xfrm>
              <a:off x="619760" y="2052320"/>
              <a:ext cx="1676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Concatenation 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6F8E93-70B9-4882-B15B-598877BD1E54}"/>
                </a:ext>
              </a:extLst>
            </p:cNvPr>
            <p:cNvSpPr/>
            <p:nvPr/>
          </p:nvSpPr>
          <p:spPr>
            <a:xfrm>
              <a:off x="4515880" y="2451854"/>
              <a:ext cx="1957587" cy="369332"/>
            </a:xfr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python is cool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875B34-0997-43B3-B470-31FD351291F8}"/>
              </a:ext>
            </a:extLst>
          </p:cNvPr>
          <p:cNvGrpSpPr/>
          <p:nvPr/>
        </p:nvGrpSpPr>
        <p:grpSpPr>
          <a:xfrm>
            <a:off x="4113589" y="5214908"/>
            <a:ext cx="4847531" cy="896016"/>
            <a:chOff x="1004629" y="5277970"/>
            <a:chExt cx="4847531" cy="8960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BF39D37-B048-4EC4-9ACE-FC522026EC6B}"/>
                </a:ext>
              </a:extLst>
            </p:cNvPr>
            <p:cNvGrpSpPr/>
            <p:nvPr/>
          </p:nvGrpSpPr>
          <p:grpSpPr>
            <a:xfrm>
              <a:off x="1076960" y="5277970"/>
              <a:ext cx="4775200" cy="400110"/>
              <a:chOff x="1076960" y="4800450"/>
              <a:chExt cx="4775200" cy="4001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D15898-44EF-4275-B482-70C624FDEB46}"/>
                  </a:ext>
                </a:extLst>
              </p:cNvPr>
              <p:cNvSpPr txBox="1"/>
              <p:nvPr/>
            </p:nvSpPr>
            <p:spPr>
              <a:xfrm>
                <a:off x="4531360" y="4815841"/>
                <a:ext cx="1320800" cy="369332"/>
              </a:xfrm>
              <a:custGeom>
                <a:avLst/>
                <a:gdLst>
                  <a:gd name="connsiteX0" fmla="*/ 0 w 1320800"/>
                  <a:gd name="connsiteY0" fmla="*/ 0 h 369332"/>
                  <a:gd name="connsiteX1" fmla="*/ 413851 w 1320800"/>
                  <a:gd name="connsiteY1" fmla="*/ 0 h 369332"/>
                  <a:gd name="connsiteX2" fmla="*/ 840909 w 1320800"/>
                  <a:gd name="connsiteY2" fmla="*/ 0 h 369332"/>
                  <a:gd name="connsiteX3" fmla="*/ 1320800 w 1320800"/>
                  <a:gd name="connsiteY3" fmla="*/ 0 h 369332"/>
                  <a:gd name="connsiteX4" fmla="*/ 1320800 w 1320800"/>
                  <a:gd name="connsiteY4" fmla="*/ 369332 h 369332"/>
                  <a:gd name="connsiteX5" fmla="*/ 920157 w 1320800"/>
                  <a:gd name="connsiteY5" fmla="*/ 369332 h 369332"/>
                  <a:gd name="connsiteX6" fmla="*/ 506307 w 1320800"/>
                  <a:gd name="connsiteY6" fmla="*/ 369332 h 369332"/>
                  <a:gd name="connsiteX7" fmla="*/ 0 w 1320800"/>
                  <a:gd name="connsiteY7" fmla="*/ 369332 h 369332"/>
                  <a:gd name="connsiteX8" fmla="*/ 0 w 1320800"/>
                  <a:gd name="connsiteY8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0800" h="369332" extrusionOk="0">
                    <a:moveTo>
                      <a:pt x="0" y="0"/>
                    </a:moveTo>
                    <a:cubicBezTo>
                      <a:pt x="165942" y="-24422"/>
                      <a:pt x="305965" y="34281"/>
                      <a:pt x="413851" y="0"/>
                    </a:cubicBezTo>
                    <a:cubicBezTo>
                      <a:pt x="521737" y="-34281"/>
                      <a:pt x="723234" y="5962"/>
                      <a:pt x="840909" y="0"/>
                    </a:cubicBezTo>
                    <a:cubicBezTo>
                      <a:pt x="958584" y="-5962"/>
                      <a:pt x="1116611" y="19224"/>
                      <a:pt x="1320800" y="0"/>
                    </a:cubicBezTo>
                    <a:cubicBezTo>
                      <a:pt x="1335994" y="84774"/>
                      <a:pt x="1279013" y="196556"/>
                      <a:pt x="1320800" y="369332"/>
                    </a:cubicBezTo>
                    <a:cubicBezTo>
                      <a:pt x="1204045" y="376248"/>
                      <a:pt x="1006462" y="363898"/>
                      <a:pt x="920157" y="369332"/>
                    </a:cubicBezTo>
                    <a:cubicBezTo>
                      <a:pt x="833852" y="374766"/>
                      <a:pt x="699296" y="359767"/>
                      <a:pt x="506307" y="369332"/>
                    </a:cubicBezTo>
                    <a:cubicBezTo>
                      <a:pt x="313318" y="378897"/>
                      <a:pt x="125855" y="335195"/>
                      <a:pt x="0" y="369332"/>
                    </a:cubicBezTo>
                    <a:cubicBezTo>
                      <a:pt x="-34871" y="268836"/>
                      <a:pt x="17565" y="74552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66238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thon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3473D9-6B68-4ABB-A452-5A44AE8BB6A5}"/>
                  </a:ext>
                </a:extLst>
              </p:cNvPr>
              <p:cNvSpPr txBox="1"/>
              <p:nvPr/>
            </p:nvSpPr>
            <p:spPr>
              <a:xfrm>
                <a:off x="1076960" y="4800450"/>
                <a:ext cx="315976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new_str = any_str</a:t>
                </a:r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[2:]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5B5C79-11C6-4080-A9B3-7E077684F5AA}"/>
                </a:ext>
              </a:extLst>
            </p:cNvPr>
            <p:cNvSpPr/>
            <p:nvPr/>
          </p:nvSpPr>
          <p:spPr>
            <a:xfrm>
              <a:off x="1004629" y="5804654"/>
              <a:ext cx="3561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all other slicing options work as well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35BAB3-9D12-48D2-ABBC-157A0D09C14B}"/>
              </a:ext>
            </a:extLst>
          </p:cNvPr>
          <p:cNvGrpSpPr/>
          <p:nvPr/>
        </p:nvGrpSpPr>
        <p:grpSpPr>
          <a:xfrm>
            <a:off x="1135984" y="1487915"/>
            <a:ext cx="1570879" cy="1605280"/>
            <a:chOff x="8070027" y="4450080"/>
            <a:chExt cx="1570879" cy="16052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3D43486-D855-476C-B4FF-CFA2EBA24AC2}"/>
                </a:ext>
              </a:extLst>
            </p:cNvPr>
            <p:cNvGrpSpPr/>
            <p:nvPr/>
          </p:nvGrpSpPr>
          <p:grpSpPr>
            <a:xfrm>
              <a:off x="8105274" y="4833035"/>
              <a:ext cx="1386573" cy="1222325"/>
              <a:chOff x="8143507" y="4833035"/>
              <a:chExt cx="1386573" cy="12223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E3F19B-6C02-4B13-8987-BC5BA56EBADD}"/>
                  </a:ext>
                </a:extLst>
              </p:cNvPr>
              <p:cNvSpPr/>
              <p:nvPr/>
            </p:nvSpPr>
            <p:spPr>
              <a:xfrm>
                <a:off x="8143507" y="4833035"/>
                <a:ext cx="583933" cy="40011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1C2EE39-B8AF-4FD5-BEFC-4029F7683784}"/>
                  </a:ext>
                </a:extLst>
              </p:cNvPr>
              <p:cNvSpPr/>
              <p:nvPr/>
            </p:nvSpPr>
            <p:spPr>
              <a:xfrm>
                <a:off x="8946147" y="4833035"/>
                <a:ext cx="583933" cy="40011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1F933BF-B31A-4773-BBC9-71900C66A3B1}"/>
                  </a:ext>
                </a:extLst>
              </p:cNvPr>
              <p:cNvSpPr/>
              <p:nvPr/>
            </p:nvSpPr>
            <p:spPr>
              <a:xfrm>
                <a:off x="8438147" y="5655995"/>
                <a:ext cx="909053" cy="3993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ab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46159BB-0F47-4522-BAE6-B61A241A778E}"/>
                  </a:ext>
                </a:extLst>
              </p:cNvPr>
              <p:cNvCxnSpPr>
                <a:stCxn id="34" idx="2"/>
                <a:endCxn id="36" idx="0"/>
              </p:cNvCxnSpPr>
              <p:nvPr/>
            </p:nvCxnSpPr>
            <p:spPr>
              <a:xfrm>
                <a:off x="8435474" y="5233145"/>
                <a:ext cx="457200" cy="42285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62479A6-280E-42F9-A6F2-F9E7B9965AE0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 flipH="1">
                <a:off x="8892674" y="5233145"/>
                <a:ext cx="345440" cy="42285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52A845-A32E-4491-935F-4F13D169BAF2}"/>
                </a:ext>
              </a:extLst>
            </p:cNvPr>
            <p:cNvSpPr txBox="1"/>
            <p:nvPr/>
          </p:nvSpPr>
          <p:spPr>
            <a:xfrm>
              <a:off x="8070027" y="4450080"/>
              <a:ext cx="1570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Concatenation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5B7901-2BAA-44D0-80F7-A39F861FA691}"/>
              </a:ext>
            </a:extLst>
          </p:cNvPr>
          <p:cNvGrpSpPr/>
          <p:nvPr/>
        </p:nvGrpSpPr>
        <p:grpSpPr>
          <a:xfrm>
            <a:off x="1171231" y="4397178"/>
            <a:ext cx="1386573" cy="1606025"/>
            <a:chOff x="10101714" y="4450080"/>
            <a:chExt cx="1386573" cy="160602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CF2DDE8-6899-43F2-8B2A-AE1C1CA1618C}"/>
                </a:ext>
              </a:extLst>
            </p:cNvPr>
            <p:cNvGrpSpPr/>
            <p:nvPr/>
          </p:nvGrpSpPr>
          <p:grpSpPr>
            <a:xfrm>
              <a:off x="10101714" y="4833035"/>
              <a:ext cx="1386573" cy="1223070"/>
              <a:chOff x="10124707" y="4833035"/>
              <a:chExt cx="1386573" cy="122307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50AF7F-8744-4E5F-9F18-525A6C79FCBC}"/>
                  </a:ext>
                </a:extLst>
              </p:cNvPr>
              <p:cNvSpPr/>
              <p:nvPr/>
            </p:nvSpPr>
            <p:spPr>
              <a:xfrm>
                <a:off x="10348227" y="4833035"/>
                <a:ext cx="909053" cy="39936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cd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FF1ACB0-EE9C-405A-8FD4-145F232432FD}"/>
                  </a:ext>
                </a:extLst>
              </p:cNvPr>
              <p:cNvSpPr/>
              <p:nvPr/>
            </p:nvSpPr>
            <p:spPr>
              <a:xfrm>
                <a:off x="10124707" y="5655995"/>
                <a:ext cx="583933" cy="40011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B2C0B5D-954A-4794-B03E-BB5A92DD22F0}"/>
                  </a:ext>
                </a:extLst>
              </p:cNvPr>
              <p:cNvSpPr/>
              <p:nvPr/>
            </p:nvSpPr>
            <p:spPr>
              <a:xfrm>
                <a:off x="10927347" y="5655995"/>
                <a:ext cx="583933" cy="40011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d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21221B8-026C-4DB0-B27F-3B05F174347C}"/>
                  </a:ext>
                </a:extLst>
              </p:cNvPr>
              <p:cNvCxnSpPr>
                <a:cxnSpLocks/>
                <a:stCxn id="37" idx="2"/>
                <a:endCxn id="38" idx="0"/>
              </p:cNvCxnSpPr>
              <p:nvPr/>
            </p:nvCxnSpPr>
            <p:spPr>
              <a:xfrm flipH="1">
                <a:off x="10416674" y="5232400"/>
                <a:ext cx="386080" cy="42359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B9EE1C4-830E-4D70-9AD4-9E115CFEC084}"/>
                  </a:ext>
                </a:extLst>
              </p:cNvPr>
              <p:cNvCxnSpPr>
                <a:cxnSpLocks/>
                <a:stCxn id="37" idx="2"/>
                <a:endCxn id="39" idx="0"/>
              </p:cNvCxnSpPr>
              <p:nvPr/>
            </p:nvCxnSpPr>
            <p:spPr>
              <a:xfrm>
                <a:off x="10802754" y="5232400"/>
                <a:ext cx="416560" cy="42359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2FCF34-EE28-4145-8316-F7DEAA93841E}"/>
                </a:ext>
              </a:extLst>
            </p:cNvPr>
            <p:cNvSpPr txBox="1"/>
            <p:nvPr/>
          </p:nvSpPr>
          <p:spPr>
            <a:xfrm>
              <a:off x="10218689" y="4450080"/>
              <a:ext cx="1152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Extraction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31E9C3-5875-42E3-898C-E8F2EC32AA96}"/>
              </a:ext>
            </a:extLst>
          </p:cNvPr>
          <p:cNvGrpSpPr/>
          <p:nvPr/>
        </p:nvGrpSpPr>
        <p:grpSpPr>
          <a:xfrm>
            <a:off x="4216400" y="2432795"/>
            <a:ext cx="7019206" cy="1156117"/>
            <a:chOff x="4216400" y="2905760"/>
            <a:chExt cx="7019206" cy="11561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02D3FF-E902-406F-BDE6-F1C845F0FC6D}"/>
                </a:ext>
              </a:extLst>
            </p:cNvPr>
            <p:cNvGrpSpPr/>
            <p:nvPr/>
          </p:nvGrpSpPr>
          <p:grpSpPr>
            <a:xfrm>
              <a:off x="4216400" y="2905760"/>
              <a:ext cx="7019206" cy="400110"/>
              <a:chOff x="1107440" y="2956560"/>
              <a:chExt cx="7019206" cy="40011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6DDC7A-8179-4855-925C-C6F687BDA5D1}"/>
                  </a:ext>
                </a:extLst>
              </p:cNvPr>
              <p:cNvSpPr txBox="1"/>
              <p:nvPr/>
            </p:nvSpPr>
            <p:spPr>
              <a:xfrm>
                <a:off x="1107440" y="2956560"/>
                <a:ext cx="310388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new_str </a:t>
                </a:r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+=</a:t>
                </a:r>
                <a:r>
                  <a:rPr lang="en-US" sz="2000" dirty="0"/>
                  <a:t> ' and popular!'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19C64DD-F3DE-465D-9391-6E4554EE95EE}"/>
                  </a:ext>
                </a:extLst>
              </p:cNvPr>
              <p:cNvSpPr/>
              <p:nvPr/>
            </p:nvSpPr>
            <p:spPr>
              <a:xfrm>
                <a:off x="4522774" y="2980174"/>
                <a:ext cx="3603872" cy="369332"/>
              </a:xfr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python is cool and popular!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A2209A8-6A33-4632-8DF3-1AFFABF55AB6}"/>
                </a:ext>
              </a:extLst>
            </p:cNvPr>
            <p:cNvSpPr txBox="1"/>
            <p:nvPr/>
          </p:nvSpPr>
          <p:spPr>
            <a:xfrm>
              <a:off x="7508240" y="3230880"/>
              <a:ext cx="3586480" cy="830997"/>
            </a:xfrm>
            <a:custGeom>
              <a:avLst/>
              <a:gdLst>
                <a:gd name="connsiteX0" fmla="*/ 0 w 3586480"/>
                <a:gd name="connsiteY0" fmla="*/ 0 h 830997"/>
                <a:gd name="connsiteX1" fmla="*/ 669476 w 3586480"/>
                <a:gd name="connsiteY1" fmla="*/ 0 h 830997"/>
                <a:gd name="connsiteX2" fmla="*/ 1231358 w 3586480"/>
                <a:gd name="connsiteY2" fmla="*/ 0 h 830997"/>
                <a:gd name="connsiteX3" fmla="*/ 1829105 w 3586480"/>
                <a:gd name="connsiteY3" fmla="*/ 0 h 830997"/>
                <a:gd name="connsiteX4" fmla="*/ 2462716 w 3586480"/>
                <a:gd name="connsiteY4" fmla="*/ 0 h 830997"/>
                <a:gd name="connsiteX5" fmla="*/ 2988733 w 3586480"/>
                <a:gd name="connsiteY5" fmla="*/ 0 h 830997"/>
                <a:gd name="connsiteX6" fmla="*/ 3586480 w 3586480"/>
                <a:gd name="connsiteY6" fmla="*/ 0 h 830997"/>
                <a:gd name="connsiteX7" fmla="*/ 3586480 w 3586480"/>
                <a:gd name="connsiteY7" fmla="*/ 432118 h 830997"/>
                <a:gd name="connsiteX8" fmla="*/ 3586480 w 3586480"/>
                <a:gd name="connsiteY8" fmla="*/ 830997 h 830997"/>
                <a:gd name="connsiteX9" fmla="*/ 3096328 w 3586480"/>
                <a:gd name="connsiteY9" fmla="*/ 830997 h 830997"/>
                <a:gd name="connsiteX10" fmla="*/ 2498581 w 3586480"/>
                <a:gd name="connsiteY10" fmla="*/ 830997 h 830997"/>
                <a:gd name="connsiteX11" fmla="*/ 2008429 w 3586480"/>
                <a:gd name="connsiteY11" fmla="*/ 830997 h 830997"/>
                <a:gd name="connsiteX12" fmla="*/ 1446547 w 3586480"/>
                <a:gd name="connsiteY12" fmla="*/ 830997 h 830997"/>
                <a:gd name="connsiteX13" fmla="*/ 848800 w 3586480"/>
                <a:gd name="connsiteY13" fmla="*/ 830997 h 830997"/>
                <a:gd name="connsiteX14" fmla="*/ 0 w 3586480"/>
                <a:gd name="connsiteY14" fmla="*/ 830997 h 830997"/>
                <a:gd name="connsiteX15" fmla="*/ 0 w 3586480"/>
                <a:gd name="connsiteY15" fmla="*/ 415499 h 830997"/>
                <a:gd name="connsiteX16" fmla="*/ 0 w 3586480"/>
                <a:gd name="connsiteY16" fmla="*/ 0 h 83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480" h="830997" extrusionOk="0">
                  <a:moveTo>
                    <a:pt x="0" y="0"/>
                  </a:moveTo>
                  <a:cubicBezTo>
                    <a:pt x="280846" y="-15948"/>
                    <a:pt x="428603" y="68079"/>
                    <a:pt x="669476" y="0"/>
                  </a:cubicBezTo>
                  <a:cubicBezTo>
                    <a:pt x="910349" y="-68079"/>
                    <a:pt x="1033378" y="66772"/>
                    <a:pt x="1231358" y="0"/>
                  </a:cubicBezTo>
                  <a:cubicBezTo>
                    <a:pt x="1429338" y="-66772"/>
                    <a:pt x="1690958" y="8450"/>
                    <a:pt x="1829105" y="0"/>
                  </a:cubicBezTo>
                  <a:cubicBezTo>
                    <a:pt x="1967252" y="-8450"/>
                    <a:pt x="2219817" y="35683"/>
                    <a:pt x="2462716" y="0"/>
                  </a:cubicBezTo>
                  <a:cubicBezTo>
                    <a:pt x="2705615" y="-35683"/>
                    <a:pt x="2743439" y="56433"/>
                    <a:pt x="2988733" y="0"/>
                  </a:cubicBezTo>
                  <a:cubicBezTo>
                    <a:pt x="3234027" y="-56433"/>
                    <a:pt x="3316874" y="25671"/>
                    <a:pt x="3586480" y="0"/>
                  </a:cubicBezTo>
                  <a:cubicBezTo>
                    <a:pt x="3604943" y="196243"/>
                    <a:pt x="3554039" y="305458"/>
                    <a:pt x="3586480" y="432118"/>
                  </a:cubicBezTo>
                  <a:cubicBezTo>
                    <a:pt x="3618921" y="558778"/>
                    <a:pt x="3554951" y="661711"/>
                    <a:pt x="3586480" y="830997"/>
                  </a:cubicBezTo>
                  <a:cubicBezTo>
                    <a:pt x="3349569" y="855685"/>
                    <a:pt x="3209727" y="789119"/>
                    <a:pt x="3096328" y="830997"/>
                  </a:cubicBezTo>
                  <a:cubicBezTo>
                    <a:pt x="2982929" y="872875"/>
                    <a:pt x="2686789" y="822131"/>
                    <a:pt x="2498581" y="830997"/>
                  </a:cubicBezTo>
                  <a:cubicBezTo>
                    <a:pt x="2310373" y="839863"/>
                    <a:pt x="2163451" y="790697"/>
                    <a:pt x="2008429" y="830997"/>
                  </a:cubicBezTo>
                  <a:cubicBezTo>
                    <a:pt x="1853407" y="871297"/>
                    <a:pt x="1646320" y="781944"/>
                    <a:pt x="1446547" y="830997"/>
                  </a:cubicBezTo>
                  <a:cubicBezTo>
                    <a:pt x="1246774" y="880050"/>
                    <a:pt x="1024901" y="819809"/>
                    <a:pt x="848800" y="830997"/>
                  </a:cubicBezTo>
                  <a:cubicBezTo>
                    <a:pt x="672699" y="842185"/>
                    <a:pt x="287104" y="752311"/>
                    <a:pt x="0" y="830997"/>
                  </a:cubicBezTo>
                  <a:cubicBezTo>
                    <a:pt x="-6270" y="725114"/>
                    <a:pt x="20116" y="525946"/>
                    <a:pt x="0" y="415499"/>
                  </a:cubicBezTo>
                  <a:cubicBezTo>
                    <a:pt x="-20116" y="305052"/>
                    <a:pt x="33284" y="94301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287489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Remember, strings cannot be updated. However, this doesn’t crash, it just produces a new object in memory. 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D9021C-925D-412D-878B-4504ECC67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2320" y="3200403"/>
              <a:ext cx="406400" cy="2438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1A785-D332-4F83-8B49-39F2E23D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411D2E-50C8-4F07-BBC1-9DFBC2874E8D}"/>
              </a:ext>
            </a:extLst>
          </p:cNvPr>
          <p:cNvGrpSpPr/>
          <p:nvPr/>
        </p:nvGrpSpPr>
        <p:grpSpPr>
          <a:xfrm>
            <a:off x="7758933" y="300421"/>
            <a:ext cx="4299935" cy="894605"/>
            <a:chOff x="7485664" y="279400"/>
            <a:chExt cx="4299935" cy="8946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170B90-E1C9-450D-86AC-4A6111A30DE7}"/>
                </a:ext>
              </a:extLst>
            </p:cNvPr>
            <p:cNvSpPr txBox="1"/>
            <p:nvPr/>
          </p:nvSpPr>
          <p:spPr>
            <a:xfrm>
              <a:off x="8541407" y="279400"/>
              <a:ext cx="2868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0    1    2    3    4    5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774704-A116-4CEB-B847-FA92680F9C5E}"/>
                </a:ext>
              </a:extLst>
            </p:cNvPr>
            <p:cNvSpPr txBox="1"/>
            <p:nvPr/>
          </p:nvSpPr>
          <p:spPr>
            <a:xfrm>
              <a:off x="8541407" y="866228"/>
              <a:ext cx="3166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-6   -5   -4    -3   -2  -1 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010EECA-48C2-4E99-8CE9-EC477DF0C6F0}"/>
                </a:ext>
              </a:extLst>
            </p:cNvPr>
            <p:cNvSpPr/>
            <p:nvPr/>
          </p:nvSpPr>
          <p:spPr>
            <a:xfrm>
              <a:off x="7485664" y="549394"/>
              <a:ext cx="4299935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any_str</a:t>
              </a:r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['p', 'y', 't', 'h', 'o', 'n']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49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89288-8820-4894-B44F-862FF11C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8D0E7-A6CB-4F9D-9D3D-C7E7CC14A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BCAC3-4FA6-451C-B3B5-A56D9FBF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8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157D8-A3D9-4DAF-BD40-B9BF4BE4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Properties &amp;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7A609-43AF-4893-9B48-122E7F0B40B1}"/>
              </a:ext>
            </a:extLst>
          </p:cNvPr>
          <p:cNvSpPr/>
          <p:nvPr/>
        </p:nvSpPr>
        <p:spPr>
          <a:xfrm>
            <a:off x="199813" y="1263082"/>
            <a:ext cx="4114800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any_str = 'python'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#Display properties &amp; methods</a:t>
            </a:r>
          </a:p>
          <a:p>
            <a:r>
              <a:rPr lang="en-US" dirty="0"/>
              <a:t>print('String properties &amp; methods:') </a:t>
            </a:r>
          </a:p>
          <a:p>
            <a:r>
              <a:rPr lang="en-US" dirty="0"/>
              <a:t>print(</a:t>
            </a:r>
            <a:r>
              <a:rPr lang="en-US" b="1" dirty="0">
                <a:solidFill>
                  <a:srgbClr val="C00000"/>
                </a:solidFill>
              </a:rPr>
              <a:t>dir</a:t>
            </a:r>
            <a:r>
              <a:rPr lang="en-US" dirty="0"/>
              <a:t>(any_str))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3C440-3321-4DCE-92DE-EF5E355B6863}"/>
              </a:ext>
            </a:extLst>
          </p:cNvPr>
          <p:cNvSpPr/>
          <p:nvPr/>
        </p:nvSpPr>
        <p:spPr>
          <a:xfrm>
            <a:off x="4744720" y="1274862"/>
            <a:ext cx="6695440" cy="47705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properties &amp;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methods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['__add__', '__class__', '__contains__', '__delattr__', '__dir__', '__doc__', '__eq__', '__format__', '__ge__', '__getattribute__', '__getitem__', '__getnewargs__', '__gt__', '__hash__', '__init__', '__init_subclass__', '__iter__', '__le__', '__</a:t>
            </a:r>
            <a:r>
              <a:rPr lang="en-US" sz="1600" b="1" dirty="0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__', '__lt__', '__mod__', '__mul__', '__ne__', '__new__', '__reduce__', '__reduce_ex__', '__repr__', '__rmod__', '__rmul__', '__setattr__', '__sizeof__', '__str__', '__subclasshook__', 'capitalize', 'casefold', 'center',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'count'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'encode',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'endswith'</a:t>
            </a:r>
            <a:r>
              <a:rPr lang="en-US" sz="1600" dirty="0">
                <a:latin typeface="Consolas" panose="020B0609020204030204" pitchFamily="49" charset="0"/>
              </a:rPr>
              <a:t>, 'expandtabs',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'find'</a:t>
            </a:r>
            <a:r>
              <a:rPr lang="en-US" sz="1600" dirty="0">
                <a:latin typeface="Consolas" panose="020B0609020204030204" pitchFamily="49" charset="0"/>
              </a:rPr>
              <a:t>, 'format', 'format_map',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'index', 'isalnum', 'isalpha</a:t>
            </a:r>
            <a:r>
              <a:rPr lang="en-US" sz="1600" dirty="0">
                <a:latin typeface="Consolas" panose="020B0609020204030204" pitchFamily="49" charset="0"/>
              </a:rPr>
              <a:t>', 'isascii',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'isdecimal', 'isdigit',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'isidentifier',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'islower', 'isnumeric',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'isprintable', 'isspace',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'istitle'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'isupper</a:t>
            </a:r>
            <a:r>
              <a:rPr lang="en-US" sz="1600" dirty="0">
                <a:latin typeface="Consolas" panose="020B0609020204030204" pitchFamily="49" charset="0"/>
              </a:rPr>
              <a:t>', 'join', 'ljust',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'lower'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'lstrip',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'maketrans', 'partition',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'replace</a:t>
            </a:r>
            <a:r>
              <a:rPr lang="en-US" sz="1600" dirty="0">
                <a:latin typeface="Consolas" panose="020B0609020204030204" pitchFamily="49" charset="0"/>
              </a:rPr>
              <a:t>', 'rfind', 'rindex', 'rjust', 'rpartition',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'rsplit', 'rstrip', 'split', </a:t>
            </a:r>
            <a:r>
              <a:rPr lang="en-US" sz="1600" dirty="0">
                <a:latin typeface="Consolas" panose="020B0609020204030204" pitchFamily="49" charset="0"/>
              </a:rPr>
              <a:t>'splitlines',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'startswith', 'strip', </a:t>
            </a:r>
            <a:r>
              <a:rPr lang="en-US" sz="1600" dirty="0">
                <a:latin typeface="Consolas" panose="020B0609020204030204" pitchFamily="49" charset="0"/>
              </a:rPr>
              <a:t>'swapcase',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'title'</a:t>
            </a:r>
            <a:r>
              <a:rPr lang="en-US" sz="1600" dirty="0">
                <a:latin typeface="Consolas" panose="020B0609020204030204" pitchFamily="49" charset="0"/>
              </a:rPr>
              <a:t>, 'translate',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'upper', </a:t>
            </a:r>
            <a:r>
              <a:rPr lang="en-US" sz="1600" dirty="0">
                <a:latin typeface="Consolas" panose="020B0609020204030204" pitchFamily="49" charset="0"/>
              </a:rPr>
              <a:t>'zfill']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F915C9-35AD-476B-90AF-269613EA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1A141-23B7-4CB1-BB5B-81F70E6E0EF5}"/>
              </a:ext>
            </a:extLst>
          </p:cNvPr>
          <p:cNvSpPr txBox="1"/>
          <p:nvPr/>
        </p:nvSpPr>
        <p:spPr>
          <a:xfrm>
            <a:off x="693682" y="3777733"/>
            <a:ext cx="27537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Note: All string methods &amp; operations are </a:t>
            </a:r>
          </a:p>
          <a:p>
            <a:pPr algn="ctr"/>
            <a:r>
              <a:rPr lang="en-US" sz="2000" b="1" i="1" dirty="0">
                <a:solidFill>
                  <a:srgbClr val="C00000"/>
                </a:solidFill>
              </a:rPr>
              <a:t>case sensitive</a:t>
            </a:r>
          </a:p>
        </p:txBody>
      </p:sp>
    </p:spTree>
    <p:extLst>
      <p:ext uri="{BB962C8B-B14F-4D97-AF65-F5344CB8AC3E}">
        <p14:creationId xmlns:p14="http://schemas.microsoft.com/office/powerpoint/2010/main" val="19473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7EED-F3CF-4FE5-BA20-80EB3E90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SEARCHING 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9CBBBC-8B97-4F0D-987C-30307F91381F}"/>
              </a:ext>
            </a:extLst>
          </p:cNvPr>
          <p:cNvSpPr/>
          <p:nvPr/>
        </p:nvSpPr>
        <p:spPr>
          <a:xfrm>
            <a:off x="2636787" y="1256715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'python'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BB262-46C3-4B08-9FD4-AD25C8D6CA86}"/>
              </a:ext>
            </a:extLst>
          </p:cNvPr>
          <p:cNvSpPr txBox="1"/>
          <p:nvPr/>
        </p:nvSpPr>
        <p:spPr>
          <a:xfrm>
            <a:off x="3073667" y="894080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any_str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FE213C-18EE-47A6-B48A-0A91D798CFFB}"/>
              </a:ext>
            </a:extLst>
          </p:cNvPr>
          <p:cNvSpPr/>
          <p:nvPr/>
        </p:nvSpPr>
        <p:spPr>
          <a:xfrm>
            <a:off x="6970799" y="1256715"/>
            <a:ext cx="9144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't'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FC9E48-C349-4EB8-B492-A0142E9CE9CD}"/>
              </a:ext>
            </a:extLst>
          </p:cNvPr>
          <p:cNvSpPr txBox="1"/>
          <p:nvPr/>
        </p:nvSpPr>
        <p:spPr>
          <a:xfrm>
            <a:off x="6721107" y="894080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search_value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9CFD8-2212-4217-B0A2-CCB9867DF614}"/>
              </a:ext>
            </a:extLst>
          </p:cNvPr>
          <p:cNvSpPr txBox="1"/>
          <p:nvPr/>
        </p:nvSpPr>
        <p:spPr>
          <a:xfrm>
            <a:off x="8793747" y="894080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search_value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C8D6CA-8AC3-4487-B9D2-20808E89D2A8}"/>
              </a:ext>
            </a:extLst>
          </p:cNvPr>
          <p:cNvSpPr/>
          <p:nvPr/>
        </p:nvSpPr>
        <p:spPr>
          <a:xfrm>
            <a:off x="9043439" y="1256715"/>
            <a:ext cx="9144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'on'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014FB3-837B-4764-B233-F17F578DB000}"/>
              </a:ext>
            </a:extLst>
          </p:cNvPr>
          <p:cNvSpPr txBox="1"/>
          <p:nvPr/>
        </p:nvSpPr>
        <p:spPr>
          <a:xfrm>
            <a:off x="10642867" y="894080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search_value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198237-7E67-409A-8EA5-F90E73200470}"/>
              </a:ext>
            </a:extLst>
          </p:cNvPr>
          <p:cNvSpPr/>
          <p:nvPr/>
        </p:nvSpPr>
        <p:spPr>
          <a:xfrm>
            <a:off x="10892559" y="1256715"/>
            <a:ext cx="9144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'x'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0EFEE4-0518-46CB-A3E1-CA4600DFDE06}"/>
              </a:ext>
            </a:extLst>
          </p:cNvPr>
          <p:cNvSpPr txBox="1"/>
          <p:nvPr/>
        </p:nvSpPr>
        <p:spPr>
          <a:xfrm>
            <a:off x="696227" y="5858812"/>
            <a:ext cx="280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How many? </a:t>
            </a:r>
            <a:r>
              <a:rPr lang="en-US" i="1" dirty="0"/>
              <a:t>returns a count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12587-A2B6-46C5-BF12-D7C1061A0735}"/>
              </a:ext>
            </a:extLst>
          </p:cNvPr>
          <p:cNvGrpSpPr/>
          <p:nvPr/>
        </p:nvGrpSpPr>
        <p:grpSpPr>
          <a:xfrm>
            <a:off x="1051827" y="6232692"/>
            <a:ext cx="10493499" cy="400110"/>
            <a:chOff x="1051827" y="6033000"/>
            <a:chExt cx="10493499" cy="4001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CCD159-510F-4839-AFAF-8B141E7C4835}"/>
                </a:ext>
              </a:extLst>
            </p:cNvPr>
            <p:cNvSpPr/>
            <p:nvPr/>
          </p:nvSpPr>
          <p:spPr>
            <a:xfrm>
              <a:off x="1051827" y="6033000"/>
              <a:ext cx="4597133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total = </a:t>
              </a:r>
              <a:r>
                <a:rPr lang="en-US" sz="2000" b="1" dirty="0"/>
                <a:t>any_str</a:t>
              </a:r>
              <a:r>
                <a:rPr lang="en-US" sz="2000" dirty="0"/>
                <a:t>.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count</a:t>
              </a:r>
              <a:r>
                <a:rPr lang="en-US" sz="2000" dirty="0"/>
                <a:t>(search_value)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3A614A-FC0F-481E-A916-1EC86889EF82}"/>
                </a:ext>
              </a:extLst>
            </p:cNvPr>
            <p:cNvSpPr/>
            <p:nvPr/>
          </p:nvSpPr>
          <p:spPr>
            <a:xfrm>
              <a:off x="7261462" y="6048389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fill="none" extrusionOk="0">
                  <a:moveTo>
                    <a:pt x="0" y="0"/>
                  </a:moveTo>
                  <a:cubicBezTo>
                    <a:pt x="67693" y="-4489"/>
                    <a:pt x="190792" y="19554"/>
                    <a:pt x="311304" y="0"/>
                  </a:cubicBezTo>
                  <a:cubicBezTo>
                    <a:pt x="337864" y="140130"/>
                    <a:pt x="311012" y="210378"/>
                    <a:pt x="311304" y="369332"/>
                  </a:cubicBezTo>
                  <a:cubicBezTo>
                    <a:pt x="231227" y="393576"/>
                    <a:pt x="134858" y="344519"/>
                    <a:pt x="0" y="369332"/>
                  </a:cubicBezTo>
                  <a:cubicBezTo>
                    <a:pt x="-42002" y="242890"/>
                    <a:pt x="2527" y="114290"/>
                    <a:pt x="0" y="0"/>
                  </a:cubicBezTo>
                  <a:close/>
                </a:path>
                <a:path w="311304" h="369332" stroke="0" extrusionOk="0">
                  <a:moveTo>
                    <a:pt x="0" y="0"/>
                  </a:moveTo>
                  <a:cubicBezTo>
                    <a:pt x="138573" y="-32199"/>
                    <a:pt x="236812" y="3405"/>
                    <a:pt x="311304" y="0"/>
                  </a:cubicBezTo>
                  <a:cubicBezTo>
                    <a:pt x="353287" y="119418"/>
                    <a:pt x="274535" y="277177"/>
                    <a:pt x="311304" y="369332"/>
                  </a:cubicBezTo>
                  <a:cubicBezTo>
                    <a:pt x="228334" y="403620"/>
                    <a:pt x="78928" y="345515"/>
                    <a:pt x="0" y="369332"/>
                  </a:cubicBezTo>
                  <a:cubicBezTo>
                    <a:pt x="-39434" y="286205"/>
                    <a:pt x="32199" y="11877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7CB8EF-AC5A-4CB4-8C15-5F327674F1E2}"/>
                </a:ext>
              </a:extLst>
            </p:cNvPr>
            <p:cNvSpPr/>
            <p:nvPr/>
          </p:nvSpPr>
          <p:spPr>
            <a:xfrm>
              <a:off x="9415382" y="6048389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fill="none" extrusionOk="0">
                  <a:moveTo>
                    <a:pt x="0" y="0"/>
                  </a:moveTo>
                  <a:cubicBezTo>
                    <a:pt x="67693" y="-4489"/>
                    <a:pt x="190792" y="19554"/>
                    <a:pt x="311304" y="0"/>
                  </a:cubicBezTo>
                  <a:cubicBezTo>
                    <a:pt x="337864" y="140130"/>
                    <a:pt x="311012" y="210378"/>
                    <a:pt x="311304" y="369332"/>
                  </a:cubicBezTo>
                  <a:cubicBezTo>
                    <a:pt x="231227" y="393576"/>
                    <a:pt x="134858" y="344519"/>
                    <a:pt x="0" y="369332"/>
                  </a:cubicBezTo>
                  <a:cubicBezTo>
                    <a:pt x="-42002" y="242890"/>
                    <a:pt x="2527" y="114290"/>
                    <a:pt x="0" y="0"/>
                  </a:cubicBezTo>
                  <a:close/>
                </a:path>
                <a:path w="311304" h="369332" stroke="0" extrusionOk="0">
                  <a:moveTo>
                    <a:pt x="0" y="0"/>
                  </a:moveTo>
                  <a:cubicBezTo>
                    <a:pt x="138573" y="-32199"/>
                    <a:pt x="236812" y="3405"/>
                    <a:pt x="311304" y="0"/>
                  </a:cubicBezTo>
                  <a:cubicBezTo>
                    <a:pt x="353287" y="119418"/>
                    <a:pt x="274535" y="277177"/>
                    <a:pt x="311304" y="369332"/>
                  </a:cubicBezTo>
                  <a:cubicBezTo>
                    <a:pt x="228334" y="403620"/>
                    <a:pt x="78928" y="345515"/>
                    <a:pt x="0" y="369332"/>
                  </a:cubicBezTo>
                  <a:cubicBezTo>
                    <a:pt x="-39434" y="286205"/>
                    <a:pt x="32199" y="11877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9509F23-0ED0-4683-BF5B-229D6ECAAD2A}"/>
                </a:ext>
              </a:extLst>
            </p:cNvPr>
            <p:cNvSpPr/>
            <p:nvPr/>
          </p:nvSpPr>
          <p:spPr>
            <a:xfrm>
              <a:off x="11234022" y="6048389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fill="none" extrusionOk="0">
                  <a:moveTo>
                    <a:pt x="0" y="0"/>
                  </a:moveTo>
                  <a:cubicBezTo>
                    <a:pt x="67693" y="-4489"/>
                    <a:pt x="190792" y="19554"/>
                    <a:pt x="311304" y="0"/>
                  </a:cubicBezTo>
                  <a:cubicBezTo>
                    <a:pt x="337864" y="140130"/>
                    <a:pt x="311012" y="210378"/>
                    <a:pt x="311304" y="369332"/>
                  </a:cubicBezTo>
                  <a:cubicBezTo>
                    <a:pt x="231227" y="393576"/>
                    <a:pt x="134858" y="344519"/>
                    <a:pt x="0" y="369332"/>
                  </a:cubicBezTo>
                  <a:cubicBezTo>
                    <a:pt x="-42002" y="242890"/>
                    <a:pt x="2527" y="114290"/>
                    <a:pt x="0" y="0"/>
                  </a:cubicBezTo>
                  <a:close/>
                </a:path>
                <a:path w="311304" h="369332" stroke="0" extrusionOk="0">
                  <a:moveTo>
                    <a:pt x="0" y="0"/>
                  </a:moveTo>
                  <a:cubicBezTo>
                    <a:pt x="138573" y="-32199"/>
                    <a:pt x="236812" y="3405"/>
                    <a:pt x="311304" y="0"/>
                  </a:cubicBezTo>
                  <a:cubicBezTo>
                    <a:pt x="353287" y="119418"/>
                    <a:pt x="274535" y="277177"/>
                    <a:pt x="311304" y="369332"/>
                  </a:cubicBezTo>
                  <a:cubicBezTo>
                    <a:pt x="228334" y="403620"/>
                    <a:pt x="78928" y="345515"/>
                    <a:pt x="0" y="369332"/>
                  </a:cubicBezTo>
                  <a:cubicBezTo>
                    <a:pt x="-39434" y="286205"/>
                    <a:pt x="32199" y="11877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BA36B4-0E58-4DE0-A526-B4F93F6C0D06}"/>
              </a:ext>
            </a:extLst>
          </p:cNvPr>
          <p:cNvSpPr txBox="1"/>
          <p:nvPr/>
        </p:nvSpPr>
        <p:spPr>
          <a:xfrm>
            <a:off x="696227" y="4220954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Where? </a:t>
            </a:r>
            <a:r>
              <a:rPr lang="en-US" i="1" dirty="0"/>
              <a:t>returns an index # (of the 1</a:t>
            </a:r>
            <a:r>
              <a:rPr lang="en-US" i="1" baseline="30000" dirty="0"/>
              <a:t>st</a:t>
            </a:r>
            <a:r>
              <a:rPr lang="en-US" i="1" dirty="0"/>
              <a:t> occurrence)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5011D1-76AC-4A86-B82C-42BD0C0FDB6C}"/>
              </a:ext>
            </a:extLst>
          </p:cNvPr>
          <p:cNvGrpSpPr/>
          <p:nvPr/>
        </p:nvGrpSpPr>
        <p:grpSpPr>
          <a:xfrm>
            <a:off x="1041667" y="4474954"/>
            <a:ext cx="11018253" cy="1114945"/>
            <a:chOff x="1041667" y="4338320"/>
            <a:chExt cx="11018253" cy="11149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B8B2D9-921C-4C60-BB55-152F6DE40C2E}"/>
                </a:ext>
              </a:extLst>
            </p:cNvPr>
            <p:cNvSpPr/>
            <p:nvPr/>
          </p:nvSpPr>
          <p:spPr>
            <a:xfrm>
              <a:off x="1041667" y="5053155"/>
              <a:ext cx="4597133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pos = </a:t>
              </a:r>
              <a:r>
                <a:rPr lang="en-US" sz="2000" b="1" dirty="0"/>
                <a:t>any_str</a:t>
              </a:r>
              <a:r>
                <a:rPr lang="en-US" sz="2000" dirty="0"/>
                <a:t>.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find</a:t>
              </a:r>
              <a:r>
                <a:rPr lang="en-US" sz="2000" dirty="0"/>
                <a:t>(search_value)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0946A3-0692-4533-9855-5BD7AD8E0482}"/>
                </a:ext>
              </a:extLst>
            </p:cNvPr>
            <p:cNvSpPr/>
            <p:nvPr/>
          </p:nvSpPr>
          <p:spPr>
            <a:xfrm>
              <a:off x="7261462" y="5068544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fill="none" extrusionOk="0">
                  <a:moveTo>
                    <a:pt x="0" y="0"/>
                  </a:moveTo>
                  <a:cubicBezTo>
                    <a:pt x="67693" y="-4489"/>
                    <a:pt x="190792" y="19554"/>
                    <a:pt x="311304" y="0"/>
                  </a:cubicBezTo>
                  <a:cubicBezTo>
                    <a:pt x="337864" y="140130"/>
                    <a:pt x="311012" y="210378"/>
                    <a:pt x="311304" y="369332"/>
                  </a:cubicBezTo>
                  <a:cubicBezTo>
                    <a:pt x="231227" y="393576"/>
                    <a:pt x="134858" y="344519"/>
                    <a:pt x="0" y="369332"/>
                  </a:cubicBezTo>
                  <a:cubicBezTo>
                    <a:pt x="-42002" y="242890"/>
                    <a:pt x="2527" y="114290"/>
                    <a:pt x="0" y="0"/>
                  </a:cubicBezTo>
                  <a:close/>
                </a:path>
                <a:path w="311304" h="369332" stroke="0" extrusionOk="0">
                  <a:moveTo>
                    <a:pt x="0" y="0"/>
                  </a:moveTo>
                  <a:cubicBezTo>
                    <a:pt x="138573" y="-32199"/>
                    <a:pt x="236812" y="3405"/>
                    <a:pt x="311304" y="0"/>
                  </a:cubicBezTo>
                  <a:cubicBezTo>
                    <a:pt x="353287" y="119418"/>
                    <a:pt x="274535" y="277177"/>
                    <a:pt x="311304" y="369332"/>
                  </a:cubicBezTo>
                  <a:cubicBezTo>
                    <a:pt x="228334" y="403620"/>
                    <a:pt x="78928" y="345515"/>
                    <a:pt x="0" y="369332"/>
                  </a:cubicBezTo>
                  <a:cubicBezTo>
                    <a:pt x="-39434" y="286205"/>
                    <a:pt x="32199" y="11877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404C71A-A05B-4282-B5F7-5A2A04514A2E}"/>
                </a:ext>
              </a:extLst>
            </p:cNvPr>
            <p:cNvSpPr/>
            <p:nvPr/>
          </p:nvSpPr>
          <p:spPr>
            <a:xfrm>
              <a:off x="9415382" y="5068544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fill="none" extrusionOk="0">
                  <a:moveTo>
                    <a:pt x="0" y="0"/>
                  </a:moveTo>
                  <a:cubicBezTo>
                    <a:pt x="67693" y="-4489"/>
                    <a:pt x="190792" y="19554"/>
                    <a:pt x="311304" y="0"/>
                  </a:cubicBezTo>
                  <a:cubicBezTo>
                    <a:pt x="337864" y="140130"/>
                    <a:pt x="311012" y="210378"/>
                    <a:pt x="311304" y="369332"/>
                  </a:cubicBezTo>
                  <a:cubicBezTo>
                    <a:pt x="231227" y="393576"/>
                    <a:pt x="134858" y="344519"/>
                    <a:pt x="0" y="369332"/>
                  </a:cubicBezTo>
                  <a:cubicBezTo>
                    <a:pt x="-42002" y="242890"/>
                    <a:pt x="2527" y="114290"/>
                    <a:pt x="0" y="0"/>
                  </a:cubicBezTo>
                  <a:close/>
                </a:path>
                <a:path w="311304" h="369332" stroke="0" extrusionOk="0">
                  <a:moveTo>
                    <a:pt x="0" y="0"/>
                  </a:moveTo>
                  <a:cubicBezTo>
                    <a:pt x="138573" y="-32199"/>
                    <a:pt x="236812" y="3405"/>
                    <a:pt x="311304" y="0"/>
                  </a:cubicBezTo>
                  <a:cubicBezTo>
                    <a:pt x="353287" y="119418"/>
                    <a:pt x="274535" y="277177"/>
                    <a:pt x="311304" y="369332"/>
                  </a:cubicBezTo>
                  <a:cubicBezTo>
                    <a:pt x="228334" y="403620"/>
                    <a:pt x="78928" y="345515"/>
                    <a:pt x="0" y="369332"/>
                  </a:cubicBezTo>
                  <a:cubicBezTo>
                    <a:pt x="-39434" y="286205"/>
                    <a:pt x="32199" y="11877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3FFFDF-CF75-4E85-90B3-9D3E46C2F4F8}"/>
                </a:ext>
              </a:extLst>
            </p:cNvPr>
            <p:cNvSpPr/>
            <p:nvPr/>
          </p:nvSpPr>
          <p:spPr>
            <a:xfrm>
              <a:off x="11170704" y="5068544"/>
              <a:ext cx="437941" cy="369332"/>
            </a:xfrm>
            <a:custGeom>
              <a:avLst/>
              <a:gdLst>
                <a:gd name="connsiteX0" fmla="*/ 0 w 437941"/>
                <a:gd name="connsiteY0" fmla="*/ 0 h 369332"/>
                <a:gd name="connsiteX1" fmla="*/ 437941 w 437941"/>
                <a:gd name="connsiteY1" fmla="*/ 0 h 369332"/>
                <a:gd name="connsiteX2" fmla="*/ 437941 w 437941"/>
                <a:gd name="connsiteY2" fmla="*/ 369332 h 369332"/>
                <a:gd name="connsiteX3" fmla="*/ 0 w 437941"/>
                <a:gd name="connsiteY3" fmla="*/ 369332 h 369332"/>
                <a:gd name="connsiteX4" fmla="*/ 0 w 437941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941" h="369332" fill="none" extrusionOk="0">
                  <a:moveTo>
                    <a:pt x="0" y="0"/>
                  </a:moveTo>
                  <a:cubicBezTo>
                    <a:pt x="174639" y="-15644"/>
                    <a:pt x="320331" y="34388"/>
                    <a:pt x="437941" y="0"/>
                  </a:cubicBezTo>
                  <a:cubicBezTo>
                    <a:pt x="464501" y="140130"/>
                    <a:pt x="437649" y="210378"/>
                    <a:pt x="437941" y="369332"/>
                  </a:cubicBezTo>
                  <a:cubicBezTo>
                    <a:pt x="304465" y="413403"/>
                    <a:pt x="167549" y="321220"/>
                    <a:pt x="0" y="369332"/>
                  </a:cubicBezTo>
                  <a:cubicBezTo>
                    <a:pt x="-42002" y="242890"/>
                    <a:pt x="2527" y="114290"/>
                    <a:pt x="0" y="0"/>
                  </a:cubicBezTo>
                  <a:close/>
                </a:path>
                <a:path w="437941" h="369332" stroke="0" extrusionOk="0">
                  <a:moveTo>
                    <a:pt x="0" y="0"/>
                  </a:moveTo>
                  <a:cubicBezTo>
                    <a:pt x="97508" y="-35253"/>
                    <a:pt x="325814" y="40758"/>
                    <a:pt x="437941" y="0"/>
                  </a:cubicBezTo>
                  <a:cubicBezTo>
                    <a:pt x="479924" y="119418"/>
                    <a:pt x="401172" y="277177"/>
                    <a:pt x="437941" y="369332"/>
                  </a:cubicBezTo>
                  <a:cubicBezTo>
                    <a:pt x="284419" y="412001"/>
                    <a:pt x="162672" y="326609"/>
                    <a:pt x="0" y="369332"/>
                  </a:cubicBezTo>
                  <a:cubicBezTo>
                    <a:pt x="-39434" y="286205"/>
                    <a:pt x="32199" y="11877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EF38BC-A5B1-4CCC-ACA0-53D3A023FFFD}"/>
                </a:ext>
              </a:extLst>
            </p:cNvPr>
            <p:cNvSpPr/>
            <p:nvPr/>
          </p:nvSpPr>
          <p:spPr>
            <a:xfrm>
              <a:off x="1041667" y="4430652"/>
              <a:ext cx="4597133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pos = </a:t>
              </a:r>
              <a:r>
                <a:rPr lang="en-US" sz="2000" b="1" dirty="0"/>
                <a:t>any_str</a:t>
              </a:r>
              <a:r>
                <a:rPr lang="en-US" sz="2000" dirty="0"/>
                <a:t>.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index</a:t>
              </a:r>
              <a:r>
                <a:rPr lang="en-US" sz="2000" dirty="0"/>
                <a:t>(search_value)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CB315F-B13D-491A-89D6-244E8D45D8AE}"/>
                </a:ext>
              </a:extLst>
            </p:cNvPr>
            <p:cNvSpPr/>
            <p:nvPr/>
          </p:nvSpPr>
          <p:spPr>
            <a:xfrm>
              <a:off x="7261462" y="4446041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fill="none" extrusionOk="0">
                  <a:moveTo>
                    <a:pt x="0" y="0"/>
                  </a:moveTo>
                  <a:cubicBezTo>
                    <a:pt x="67693" y="-4489"/>
                    <a:pt x="190792" y="19554"/>
                    <a:pt x="311304" y="0"/>
                  </a:cubicBezTo>
                  <a:cubicBezTo>
                    <a:pt x="337864" y="140130"/>
                    <a:pt x="311012" y="210378"/>
                    <a:pt x="311304" y="369332"/>
                  </a:cubicBezTo>
                  <a:cubicBezTo>
                    <a:pt x="231227" y="393576"/>
                    <a:pt x="134858" y="344519"/>
                    <a:pt x="0" y="369332"/>
                  </a:cubicBezTo>
                  <a:cubicBezTo>
                    <a:pt x="-42002" y="242890"/>
                    <a:pt x="2527" y="114290"/>
                    <a:pt x="0" y="0"/>
                  </a:cubicBezTo>
                  <a:close/>
                </a:path>
                <a:path w="311304" h="369332" stroke="0" extrusionOk="0">
                  <a:moveTo>
                    <a:pt x="0" y="0"/>
                  </a:moveTo>
                  <a:cubicBezTo>
                    <a:pt x="138573" y="-32199"/>
                    <a:pt x="236812" y="3405"/>
                    <a:pt x="311304" y="0"/>
                  </a:cubicBezTo>
                  <a:cubicBezTo>
                    <a:pt x="353287" y="119418"/>
                    <a:pt x="274535" y="277177"/>
                    <a:pt x="311304" y="369332"/>
                  </a:cubicBezTo>
                  <a:cubicBezTo>
                    <a:pt x="228334" y="403620"/>
                    <a:pt x="78928" y="345515"/>
                    <a:pt x="0" y="369332"/>
                  </a:cubicBezTo>
                  <a:cubicBezTo>
                    <a:pt x="-39434" y="286205"/>
                    <a:pt x="32199" y="11877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9C7446-67AA-423D-ABB6-8396289A2DAD}"/>
                </a:ext>
              </a:extLst>
            </p:cNvPr>
            <p:cNvSpPr/>
            <p:nvPr/>
          </p:nvSpPr>
          <p:spPr>
            <a:xfrm>
              <a:off x="9415382" y="4446041"/>
              <a:ext cx="311304" cy="369332"/>
            </a:xfrm>
            <a:custGeom>
              <a:avLst/>
              <a:gdLst>
                <a:gd name="connsiteX0" fmla="*/ 0 w 311304"/>
                <a:gd name="connsiteY0" fmla="*/ 0 h 369332"/>
                <a:gd name="connsiteX1" fmla="*/ 311304 w 311304"/>
                <a:gd name="connsiteY1" fmla="*/ 0 h 369332"/>
                <a:gd name="connsiteX2" fmla="*/ 311304 w 311304"/>
                <a:gd name="connsiteY2" fmla="*/ 369332 h 369332"/>
                <a:gd name="connsiteX3" fmla="*/ 0 w 311304"/>
                <a:gd name="connsiteY3" fmla="*/ 369332 h 369332"/>
                <a:gd name="connsiteX4" fmla="*/ 0 w 31130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4" h="369332" fill="none" extrusionOk="0">
                  <a:moveTo>
                    <a:pt x="0" y="0"/>
                  </a:moveTo>
                  <a:cubicBezTo>
                    <a:pt x="67693" y="-4489"/>
                    <a:pt x="190792" y="19554"/>
                    <a:pt x="311304" y="0"/>
                  </a:cubicBezTo>
                  <a:cubicBezTo>
                    <a:pt x="337864" y="140130"/>
                    <a:pt x="311012" y="210378"/>
                    <a:pt x="311304" y="369332"/>
                  </a:cubicBezTo>
                  <a:cubicBezTo>
                    <a:pt x="231227" y="393576"/>
                    <a:pt x="134858" y="344519"/>
                    <a:pt x="0" y="369332"/>
                  </a:cubicBezTo>
                  <a:cubicBezTo>
                    <a:pt x="-42002" y="242890"/>
                    <a:pt x="2527" y="114290"/>
                    <a:pt x="0" y="0"/>
                  </a:cubicBezTo>
                  <a:close/>
                </a:path>
                <a:path w="311304" h="369332" stroke="0" extrusionOk="0">
                  <a:moveTo>
                    <a:pt x="0" y="0"/>
                  </a:moveTo>
                  <a:cubicBezTo>
                    <a:pt x="138573" y="-32199"/>
                    <a:pt x="236812" y="3405"/>
                    <a:pt x="311304" y="0"/>
                  </a:cubicBezTo>
                  <a:cubicBezTo>
                    <a:pt x="353287" y="119418"/>
                    <a:pt x="274535" y="277177"/>
                    <a:pt x="311304" y="369332"/>
                  </a:cubicBezTo>
                  <a:cubicBezTo>
                    <a:pt x="228334" y="403620"/>
                    <a:pt x="78928" y="345515"/>
                    <a:pt x="0" y="369332"/>
                  </a:cubicBezTo>
                  <a:cubicBezTo>
                    <a:pt x="-39434" y="286205"/>
                    <a:pt x="32199" y="118778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12F519B-95FA-4E09-AC47-565A1DBF8E07}"/>
                </a:ext>
              </a:extLst>
            </p:cNvPr>
            <p:cNvSpPr txBox="1"/>
            <p:nvPr/>
          </p:nvSpPr>
          <p:spPr>
            <a:xfrm>
              <a:off x="10708640" y="4338320"/>
              <a:ext cx="1351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C00000"/>
                  </a:solidFill>
                </a:rPr>
                <a:t>crashes when not found  </a:t>
              </a:r>
              <a:endParaRPr lang="en-US" sz="1600" i="1" dirty="0">
                <a:solidFill>
                  <a:srgbClr val="C0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93B23E3-0E2B-4087-8014-FE0AFD075699}"/>
              </a:ext>
            </a:extLst>
          </p:cNvPr>
          <p:cNvSpPr txBox="1"/>
          <p:nvPr/>
        </p:nvSpPr>
        <p:spPr>
          <a:xfrm>
            <a:off x="696227" y="1971040"/>
            <a:ext cx="262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Found? </a:t>
            </a:r>
            <a:r>
              <a:rPr lang="en-US" i="1" dirty="0"/>
              <a:t>Returns a Boolean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D8C458-514F-4F38-90FA-A6A2225FDE87}"/>
              </a:ext>
            </a:extLst>
          </p:cNvPr>
          <p:cNvGrpSpPr/>
          <p:nvPr/>
        </p:nvGrpSpPr>
        <p:grpSpPr>
          <a:xfrm>
            <a:off x="1041667" y="2245360"/>
            <a:ext cx="10756935" cy="1673894"/>
            <a:chOff x="1041667" y="2245360"/>
            <a:chExt cx="10756935" cy="16738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A19EFB-467E-42C6-9FBD-60D2DFE075B2}"/>
                </a:ext>
              </a:extLst>
            </p:cNvPr>
            <p:cNvGrpSpPr/>
            <p:nvPr/>
          </p:nvGrpSpPr>
          <p:grpSpPr>
            <a:xfrm>
              <a:off x="1041667" y="2340287"/>
              <a:ext cx="10756935" cy="1578967"/>
              <a:chOff x="1041667" y="2340287"/>
              <a:chExt cx="10756935" cy="157896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713A22-F206-4A15-999F-A94DAFBB113C}"/>
                  </a:ext>
                </a:extLst>
              </p:cNvPr>
              <p:cNvSpPr/>
              <p:nvPr/>
            </p:nvSpPr>
            <p:spPr>
              <a:xfrm>
                <a:off x="1041667" y="2929567"/>
                <a:ext cx="4597133" cy="40011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found = </a:t>
                </a:r>
                <a:r>
                  <a:rPr lang="en-US" sz="2000" b="1" dirty="0">
                    <a:highlight>
                      <a:srgbClr val="EFE5F7"/>
                    </a:highlight>
                  </a:rPr>
                  <a:t>any_str</a:t>
                </a:r>
                <a:r>
                  <a:rPr lang="en-US" sz="2000" b="1" dirty="0"/>
                  <a:t>.</a:t>
                </a:r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endswith</a:t>
                </a:r>
                <a:r>
                  <a:rPr lang="en-US" sz="2000" dirty="0"/>
                  <a:t>(search_value)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8774B3-88DB-4F70-8A68-A3B489A78D20}"/>
                  </a:ext>
                </a:extLst>
              </p:cNvPr>
              <p:cNvSpPr/>
              <p:nvPr/>
            </p:nvSpPr>
            <p:spPr>
              <a:xfrm>
                <a:off x="7008189" y="2944956"/>
                <a:ext cx="817853" cy="369332"/>
              </a:xfrm>
              <a:custGeom>
                <a:avLst/>
                <a:gdLst>
                  <a:gd name="connsiteX0" fmla="*/ 0 w 817853"/>
                  <a:gd name="connsiteY0" fmla="*/ 0 h 369332"/>
                  <a:gd name="connsiteX1" fmla="*/ 425284 w 817853"/>
                  <a:gd name="connsiteY1" fmla="*/ 0 h 369332"/>
                  <a:gd name="connsiteX2" fmla="*/ 817853 w 817853"/>
                  <a:gd name="connsiteY2" fmla="*/ 0 h 369332"/>
                  <a:gd name="connsiteX3" fmla="*/ 817853 w 817853"/>
                  <a:gd name="connsiteY3" fmla="*/ 369332 h 369332"/>
                  <a:gd name="connsiteX4" fmla="*/ 392569 w 817853"/>
                  <a:gd name="connsiteY4" fmla="*/ 369332 h 369332"/>
                  <a:gd name="connsiteX5" fmla="*/ 0 w 817853"/>
                  <a:gd name="connsiteY5" fmla="*/ 369332 h 369332"/>
                  <a:gd name="connsiteX6" fmla="*/ 0 w 817853"/>
                  <a:gd name="connsiteY6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853" h="369332" fill="none" extrusionOk="0">
                    <a:moveTo>
                      <a:pt x="0" y="0"/>
                    </a:moveTo>
                    <a:cubicBezTo>
                      <a:pt x="93705" y="-17387"/>
                      <a:pt x="300140" y="49614"/>
                      <a:pt x="425284" y="0"/>
                    </a:cubicBezTo>
                    <a:cubicBezTo>
                      <a:pt x="550428" y="-49614"/>
                      <a:pt x="691152" y="43885"/>
                      <a:pt x="817853" y="0"/>
                    </a:cubicBezTo>
                    <a:cubicBezTo>
                      <a:pt x="851055" y="127977"/>
                      <a:pt x="801015" y="197135"/>
                      <a:pt x="817853" y="369332"/>
                    </a:cubicBezTo>
                    <a:cubicBezTo>
                      <a:pt x="661536" y="387012"/>
                      <a:pt x="545483" y="359904"/>
                      <a:pt x="392569" y="369332"/>
                    </a:cubicBezTo>
                    <a:cubicBezTo>
                      <a:pt x="239655" y="378760"/>
                      <a:pt x="83450" y="330468"/>
                      <a:pt x="0" y="369332"/>
                    </a:cubicBezTo>
                    <a:cubicBezTo>
                      <a:pt x="-29532" y="293166"/>
                      <a:pt x="18393" y="150293"/>
                      <a:pt x="0" y="0"/>
                    </a:cubicBezTo>
                    <a:close/>
                  </a:path>
                  <a:path w="817853" h="369332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35970" y="106310"/>
                      <a:pt x="774687" y="217301"/>
                      <a:pt x="817853" y="369332"/>
                    </a:cubicBezTo>
                    <a:cubicBezTo>
                      <a:pt x="729639" y="406988"/>
                      <a:pt x="546636" y="333858"/>
                      <a:pt x="425284" y="369332"/>
                    </a:cubicBezTo>
                    <a:cubicBezTo>
                      <a:pt x="303932" y="404806"/>
                      <a:pt x="206700" y="342235"/>
                      <a:pt x="0" y="369332"/>
                    </a:cubicBezTo>
                    <a:cubicBezTo>
                      <a:pt x="-25199" y="292823"/>
                      <a:pt x="29311" y="15403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6AFD0C7-2117-4A2A-B768-1B3F48CB2138}"/>
                  </a:ext>
                </a:extLst>
              </p:cNvPr>
              <p:cNvSpPr/>
              <p:nvPr/>
            </p:nvSpPr>
            <p:spPr>
              <a:xfrm>
                <a:off x="9225427" y="2944956"/>
                <a:ext cx="691215" cy="369332"/>
              </a:xfrm>
              <a:custGeom>
                <a:avLst/>
                <a:gdLst>
                  <a:gd name="connsiteX0" fmla="*/ 0 w 691215"/>
                  <a:gd name="connsiteY0" fmla="*/ 0 h 369332"/>
                  <a:gd name="connsiteX1" fmla="*/ 359432 w 691215"/>
                  <a:gd name="connsiteY1" fmla="*/ 0 h 369332"/>
                  <a:gd name="connsiteX2" fmla="*/ 691215 w 691215"/>
                  <a:gd name="connsiteY2" fmla="*/ 0 h 369332"/>
                  <a:gd name="connsiteX3" fmla="*/ 691215 w 691215"/>
                  <a:gd name="connsiteY3" fmla="*/ 369332 h 369332"/>
                  <a:gd name="connsiteX4" fmla="*/ 331783 w 691215"/>
                  <a:gd name="connsiteY4" fmla="*/ 369332 h 369332"/>
                  <a:gd name="connsiteX5" fmla="*/ 0 w 691215"/>
                  <a:gd name="connsiteY5" fmla="*/ 369332 h 369332"/>
                  <a:gd name="connsiteX6" fmla="*/ 0 w 691215"/>
                  <a:gd name="connsiteY6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1215" h="369332" fill="none" extrusionOk="0">
                    <a:moveTo>
                      <a:pt x="0" y="0"/>
                    </a:moveTo>
                    <a:cubicBezTo>
                      <a:pt x="124684" y="-38466"/>
                      <a:pt x="186130" y="39450"/>
                      <a:pt x="359432" y="0"/>
                    </a:cubicBezTo>
                    <a:cubicBezTo>
                      <a:pt x="532734" y="-39450"/>
                      <a:pt x="536269" y="9793"/>
                      <a:pt x="691215" y="0"/>
                    </a:cubicBezTo>
                    <a:cubicBezTo>
                      <a:pt x="724417" y="127977"/>
                      <a:pt x="674377" y="197135"/>
                      <a:pt x="691215" y="369332"/>
                    </a:cubicBezTo>
                    <a:cubicBezTo>
                      <a:pt x="591108" y="408849"/>
                      <a:pt x="496739" y="354759"/>
                      <a:pt x="331783" y="369332"/>
                    </a:cubicBezTo>
                    <a:cubicBezTo>
                      <a:pt x="166827" y="383905"/>
                      <a:pt x="112737" y="347882"/>
                      <a:pt x="0" y="369332"/>
                    </a:cubicBezTo>
                    <a:cubicBezTo>
                      <a:pt x="-29532" y="293166"/>
                      <a:pt x="18393" y="150293"/>
                      <a:pt x="0" y="0"/>
                    </a:cubicBezTo>
                    <a:close/>
                  </a:path>
                  <a:path w="691215" h="369332" stroke="0" extrusionOk="0">
                    <a:moveTo>
                      <a:pt x="0" y="0"/>
                    </a:moveTo>
                    <a:cubicBezTo>
                      <a:pt x="165331" y="-41776"/>
                      <a:pt x="283476" y="1433"/>
                      <a:pt x="359432" y="0"/>
                    </a:cubicBezTo>
                    <a:cubicBezTo>
                      <a:pt x="435388" y="-1433"/>
                      <a:pt x="603520" y="35076"/>
                      <a:pt x="691215" y="0"/>
                    </a:cubicBezTo>
                    <a:cubicBezTo>
                      <a:pt x="709332" y="106310"/>
                      <a:pt x="648049" y="217301"/>
                      <a:pt x="691215" y="369332"/>
                    </a:cubicBezTo>
                    <a:cubicBezTo>
                      <a:pt x="587465" y="383857"/>
                      <a:pt x="445682" y="340020"/>
                      <a:pt x="359432" y="369332"/>
                    </a:cubicBezTo>
                    <a:cubicBezTo>
                      <a:pt x="273182" y="398644"/>
                      <a:pt x="125362" y="367431"/>
                      <a:pt x="0" y="369332"/>
                    </a:cubicBezTo>
                    <a:cubicBezTo>
                      <a:pt x="-25199" y="292823"/>
                      <a:pt x="29311" y="15403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True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A14917B-7D86-4C0C-A964-D361EEF9764C}"/>
                  </a:ext>
                </a:extLst>
              </p:cNvPr>
              <p:cNvSpPr/>
              <p:nvPr/>
            </p:nvSpPr>
            <p:spPr>
              <a:xfrm>
                <a:off x="10980748" y="2944956"/>
                <a:ext cx="817853" cy="369332"/>
              </a:xfrm>
              <a:custGeom>
                <a:avLst/>
                <a:gdLst>
                  <a:gd name="connsiteX0" fmla="*/ 0 w 817853"/>
                  <a:gd name="connsiteY0" fmla="*/ 0 h 369332"/>
                  <a:gd name="connsiteX1" fmla="*/ 425284 w 817853"/>
                  <a:gd name="connsiteY1" fmla="*/ 0 h 369332"/>
                  <a:gd name="connsiteX2" fmla="*/ 817853 w 817853"/>
                  <a:gd name="connsiteY2" fmla="*/ 0 h 369332"/>
                  <a:gd name="connsiteX3" fmla="*/ 817853 w 817853"/>
                  <a:gd name="connsiteY3" fmla="*/ 369332 h 369332"/>
                  <a:gd name="connsiteX4" fmla="*/ 392569 w 817853"/>
                  <a:gd name="connsiteY4" fmla="*/ 369332 h 369332"/>
                  <a:gd name="connsiteX5" fmla="*/ 0 w 817853"/>
                  <a:gd name="connsiteY5" fmla="*/ 369332 h 369332"/>
                  <a:gd name="connsiteX6" fmla="*/ 0 w 817853"/>
                  <a:gd name="connsiteY6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853" h="369332" fill="none" extrusionOk="0">
                    <a:moveTo>
                      <a:pt x="0" y="0"/>
                    </a:moveTo>
                    <a:cubicBezTo>
                      <a:pt x="93705" y="-17387"/>
                      <a:pt x="300140" y="49614"/>
                      <a:pt x="425284" y="0"/>
                    </a:cubicBezTo>
                    <a:cubicBezTo>
                      <a:pt x="550428" y="-49614"/>
                      <a:pt x="691152" y="43885"/>
                      <a:pt x="817853" y="0"/>
                    </a:cubicBezTo>
                    <a:cubicBezTo>
                      <a:pt x="851055" y="127977"/>
                      <a:pt x="801015" y="197135"/>
                      <a:pt x="817853" y="369332"/>
                    </a:cubicBezTo>
                    <a:cubicBezTo>
                      <a:pt x="661536" y="387012"/>
                      <a:pt x="545483" y="359904"/>
                      <a:pt x="392569" y="369332"/>
                    </a:cubicBezTo>
                    <a:cubicBezTo>
                      <a:pt x="239655" y="378760"/>
                      <a:pt x="83450" y="330468"/>
                      <a:pt x="0" y="369332"/>
                    </a:cubicBezTo>
                    <a:cubicBezTo>
                      <a:pt x="-29532" y="293166"/>
                      <a:pt x="18393" y="150293"/>
                      <a:pt x="0" y="0"/>
                    </a:cubicBezTo>
                    <a:close/>
                  </a:path>
                  <a:path w="817853" h="369332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35970" y="106310"/>
                      <a:pt x="774687" y="217301"/>
                      <a:pt x="817853" y="369332"/>
                    </a:cubicBezTo>
                    <a:cubicBezTo>
                      <a:pt x="729639" y="406988"/>
                      <a:pt x="546636" y="333858"/>
                      <a:pt x="425284" y="369332"/>
                    </a:cubicBezTo>
                    <a:cubicBezTo>
                      <a:pt x="303932" y="404806"/>
                      <a:pt x="206700" y="342235"/>
                      <a:pt x="0" y="369332"/>
                    </a:cubicBezTo>
                    <a:cubicBezTo>
                      <a:pt x="-25199" y="292823"/>
                      <a:pt x="29311" y="15403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6F8392-E712-474C-AA37-2477C8FBA3E0}"/>
                  </a:ext>
                </a:extLst>
              </p:cNvPr>
              <p:cNvSpPr/>
              <p:nvPr/>
            </p:nvSpPr>
            <p:spPr>
              <a:xfrm>
                <a:off x="1041667" y="3518847"/>
                <a:ext cx="4597133" cy="40011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found = </a:t>
                </a:r>
                <a:r>
                  <a:rPr lang="en-US" sz="2000" b="1" dirty="0"/>
                  <a:t>any_str</a:t>
                </a:r>
                <a:r>
                  <a:rPr lang="en-US" sz="2000" dirty="0"/>
                  <a:t>.</a:t>
                </a:r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startswith</a:t>
                </a:r>
                <a:r>
                  <a:rPr lang="en-US" sz="2000" dirty="0"/>
                  <a:t>(search_value)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74EE44B-4AF1-4358-9A7E-EF5E9320AC82}"/>
                  </a:ext>
                </a:extLst>
              </p:cNvPr>
              <p:cNvSpPr/>
              <p:nvPr/>
            </p:nvSpPr>
            <p:spPr>
              <a:xfrm>
                <a:off x="7008189" y="3539762"/>
                <a:ext cx="817853" cy="369332"/>
              </a:xfrm>
              <a:custGeom>
                <a:avLst/>
                <a:gdLst>
                  <a:gd name="connsiteX0" fmla="*/ 0 w 817853"/>
                  <a:gd name="connsiteY0" fmla="*/ 0 h 369332"/>
                  <a:gd name="connsiteX1" fmla="*/ 425284 w 817853"/>
                  <a:gd name="connsiteY1" fmla="*/ 0 h 369332"/>
                  <a:gd name="connsiteX2" fmla="*/ 817853 w 817853"/>
                  <a:gd name="connsiteY2" fmla="*/ 0 h 369332"/>
                  <a:gd name="connsiteX3" fmla="*/ 817853 w 817853"/>
                  <a:gd name="connsiteY3" fmla="*/ 369332 h 369332"/>
                  <a:gd name="connsiteX4" fmla="*/ 392569 w 817853"/>
                  <a:gd name="connsiteY4" fmla="*/ 369332 h 369332"/>
                  <a:gd name="connsiteX5" fmla="*/ 0 w 817853"/>
                  <a:gd name="connsiteY5" fmla="*/ 369332 h 369332"/>
                  <a:gd name="connsiteX6" fmla="*/ 0 w 817853"/>
                  <a:gd name="connsiteY6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853" h="369332" fill="none" extrusionOk="0">
                    <a:moveTo>
                      <a:pt x="0" y="0"/>
                    </a:moveTo>
                    <a:cubicBezTo>
                      <a:pt x="93705" y="-17387"/>
                      <a:pt x="300140" y="49614"/>
                      <a:pt x="425284" y="0"/>
                    </a:cubicBezTo>
                    <a:cubicBezTo>
                      <a:pt x="550428" y="-49614"/>
                      <a:pt x="691152" y="43885"/>
                      <a:pt x="817853" y="0"/>
                    </a:cubicBezTo>
                    <a:cubicBezTo>
                      <a:pt x="851055" y="127977"/>
                      <a:pt x="801015" y="197135"/>
                      <a:pt x="817853" y="369332"/>
                    </a:cubicBezTo>
                    <a:cubicBezTo>
                      <a:pt x="661536" y="387012"/>
                      <a:pt x="545483" y="359904"/>
                      <a:pt x="392569" y="369332"/>
                    </a:cubicBezTo>
                    <a:cubicBezTo>
                      <a:pt x="239655" y="378760"/>
                      <a:pt x="83450" y="330468"/>
                      <a:pt x="0" y="369332"/>
                    </a:cubicBezTo>
                    <a:cubicBezTo>
                      <a:pt x="-29532" y="293166"/>
                      <a:pt x="18393" y="150293"/>
                      <a:pt x="0" y="0"/>
                    </a:cubicBezTo>
                    <a:close/>
                  </a:path>
                  <a:path w="817853" h="369332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35970" y="106310"/>
                      <a:pt x="774687" y="217301"/>
                      <a:pt x="817853" y="369332"/>
                    </a:cubicBezTo>
                    <a:cubicBezTo>
                      <a:pt x="729639" y="406988"/>
                      <a:pt x="546636" y="333858"/>
                      <a:pt x="425284" y="369332"/>
                    </a:cubicBezTo>
                    <a:cubicBezTo>
                      <a:pt x="303932" y="404806"/>
                      <a:pt x="206700" y="342235"/>
                      <a:pt x="0" y="369332"/>
                    </a:cubicBezTo>
                    <a:cubicBezTo>
                      <a:pt x="-25199" y="292823"/>
                      <a:pt x="29311" y="15403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50320B-2AC7-402C-998C-461D3DBA2E12}"/>
                  </a:ext>
                </a:extLst>
              </p:cNvPr>
              <p:cNvSpPr/>
              <p:nvPr/>
            </p:nvSpPr>
            <p:spPr>
              <a:xfrm>
                <a:off x="9162109" y="3549922"/>
                <a:ext cx="817853" cy="369332"/>
              </a:xfrm>
              <a:custGeom>
                <a:avLst/>
                <a:gdLst>
                  <a:gd name="connsiteX0" fmla="*/ 0 w 817853"/>
                  <a:gd name="connsiteY0" fmla="*/ 0 h 369332"/>
                  <a:gd name="connsiteX1" fmla="*/ 425284 w 817853"/>
                  <a:gd name="connsiteY1" fmla="*/ 0 h 369332"/>
                  <a:gd name="connsiteX2" fmla="*/ 817853 w 817853"/>
                  <a:gd name="connsiteY2" fmla="*/ 0 h 369332"/>
                  <a:gd name="connsiteX3" fmla="*/ 817853 w 817853"/>
                  <a:gd name="connsiteY3" fmla="*/ 369332 h 369332"/>
                  <a:gd name="connsiteX4" fmla="*/ 392569 w 817853"/>
                  <a:gd name="connsiteY4" fmla="*/ 369332 h 369332"/>
                  <a:gd name="connsiteX5" fmla="*/ 0 w 817853"/>
                  <a:gd name="connsiteY5" fmla="*/ 369332 h 369332"/>
                  <a:gd name="connsiteX6" fmla="*/ 0 w 817853"/>
                  <a:gd name="connsiteY6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853" h="369332" fill="none" extrusionOk="0">
                    <a:moveTo>
                      <a:pt x="0" y="0"/>
                    </a:moveTo>
                    <a:cubicBezTo>
                      <a:pt x="93705" y="-17387"/>
                      <a:pt x="300140" y="49614"/>
                      <a:pt x="425284" y="0"/>
                    </a:cubicBezTo>
                    <a:cubicBezTo>
                      <a:pt x="550428" y="-49614"/>
                      <a:pt x="691152" y="43885"/>
                      <a:pt x="817853" y="0"/>
                    </a:cubicBezTo>
                    <a:cubicBezTo>
                      <a:pt x="851055" y="127977"/>
                      <a:pt x="801015" y="197135"/>
                      <a:pt x="817853" y="369332"/>
                    </a:cubicBezTo>
                    <a:cubicBezTo>
                      <a:pt x="661536" y="387012"/>
                      <a:pt x="545483" y="359904"/>
                      <a:pt x="392569" y="369332"/>
                    </a:cubicBezTo>
                    <a:cubicBezTo>
                      <a:pt x="239655" y="378760"/>
                      <a:pt x="83450" y="330468"/>
                      <a:pt x="0" y="369332"/>
                    </a:cubicBezTo>
                    <a:cubicBezTo>
                      <a:pt x="-29532" y="293166"/>
                      <a:pt x="18393" y="150293"/>
                      <a:pt x="0" y="0"/>
                    </a:cubicBezTo>
                    <a:close/>
                  </a:path>
                  <a:path w="817853" h="369332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35970" y="106310"/>
                      <a:pt x="774687" y="217301"/>
                      <a:pt x="817853" y="369332"/>
                    </a:cubicBezTo>
                    <a:cubicBezTo>
                      <a:pt x="729639" y="406988"/>
                      <a:pt x="546636" y="333858"/>
                      <a:pt x="425284" y="369332"/>
                    </a:cubicBezTo>
                    <a:cubicBezTo>
                      <a:pt x="303932" y="404806"/>
                      <a:pt x="206700" y="342235"/>
                      <a:pt x="0" y="369332"/>
                    </a:cubicBezTo>
                    <a:cubicBezTo>
                      <a:pt x="-25199" y="292823"/>
                      <a:pt x="29311" y="15403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B652A7-7969-4E3F-972A-7F51E6537EC1}"/>
                  </a:ext>
                </a:extLst>
              </p:cNvPr>
              <p:cNvSpPr/>
              <p:nvPr/>
            </p:nvSpPr>
            <p:spPr>
              <a:xfrm>
                <a:off x="10980749" y="3549922"/>
                <a:ext cx="817853" cy="369332"/>
              </a:xfrm>
              <a:custGeom>
                <a:avLst/>
                <a:gdLst>
                  <a:gd name="connsiteX0" fmla="*/ 0 w 817853"/>
                  <a:gd name="connsiteY0" fmla="*/ 0 h 369332"/>
                  <a:gd name="connsiteX1" fmla="*/ 425284 w 817853"/>
                  <a:gd name="connsiteY1" fmla="*/ 0 h 369332"/>
                  <a:gd name="connsiteX2" fmla="*/ 817853 w 817853"/>
                  <a:gd name="connsiteY2" fmla="*/ 0 h 369332"/>
                  <a:gd name="connsiteX3" fmla="*/ 817853 w 817853"/>
                  <a:gd name="connsiteY3" fmla="*/ 369332 h 369332"/>
                  <a:gd name="connsiteX4" fmla="*/ 392569 w 817853"/>
                  <a:gd name="connsiteY4" fmla="*/ 369332 h 369332"/>
                  <a:gd name="connsiteX5" fmla="*/ 0 w 817853"/>
                  <a:gd name="connsiteY5" fmla="*/ 369332 h 369332"/>
                  <a:gd name="connsiteX6" fmla="*/ 0 w 817853"/>
                  <a:gd name="connsiteY6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853" h="369332" fill="none" extrusionOk="0">
                    <a:moveTo>
                      <a:pt x="0" y="0"/>
                    </a:moveTo>
                    <a:cubicBezTo>
                      <a:pt x="93705" y="-17387"/>
                      <a:pt x="300140" y="49614"/>
                      <a:pt x="425284" y="0"/>
                    </a:cubicBezTo>
                    <a:cubicBezTo>
                      <a:pt x="550428" y="-49614"/>
                      <a:pt x="691152" y="43885"/>
                      <a:pt x="817853" y="0"/>
                    </a:cubicBezTo>
                    <a:cubicBezTo>
                      <a:pt x="851055" y="127977"/>
                      <a:pt x="801015" y="197135"/>
                      <a:pt x="817853" y="369332"/>
                    </a:cubicBezTo>
                    <a:cubicBezTo>
                      <a:pt x="661536" y="387012"/>
                      <a:pt x="545483" y="359904"/>
                      <a:pt x="392569" y="369332"/>
                    </a:cubicBezTo>
                    <a:cubicBezTo>
                      <a:pt x="239655" y="378760"/>
                      <a:pt x="83450" y="330468"/>
                      <a:pt x="0" y="369332"/>
                    </a:cubicBezTo>
                    <a:cubicBezTo>
                      <a:pt x="-29532" y="293166"/>
                      <a:pt x="18393" y="150293"/>
                      <a:pt x="0" y="0"/>
                    </a:cubicBezTo>
                    <a:close/>
                  </a:path>
                  <a:path w="817853" h="369332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35970" y="106310"/>
                      <a:pt x="774687" y="217301"/>
                      <a:pt x="817853" y="369332"/>
                    </a:cubicBezTo>
                    <a:cubicBezTo>
                      <a:pt x="729639" y="406988"/>
                      <a:pt x="546636" y="333858"/>
                      <a:pt x="425284" y="369332"/>
                    </a:cubicBezTo>
                    <a:cubicBezTo>
                      <a:pt x="303932" y="404806"/>
                      <a:pt x="206700" y="342235"/>
                      <a:pt x="0" y="369332"/>
                    </a:cubicBezTo>
                    <a:cubicBezTo>
                      <a:pt x="-25199" y="292823"/>
                      <a:pt x="29311" y="15403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78B448-F1DE-4405-827E-4DFBAD14EFC0}"/>
                  </a:ext>
                </a:extLst>
              </p:cNvPr>
              <p:cNvSpPr/>
              <p:nvPr/>
            </p:nvSpPr>
            <p:spPr>
              <a:xfrm>
                <a:off x="1041667" y="2340287"/>
                <a:ext cx="4597133" cy="40011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found = search_value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in</a:t>
                </a:r>
                <a:r>
                  <a:rPr lang="en-US" sz="2000" dirty="0"/>
                  <a:t> </a:t>
                </a:r>
                <a:r>
                  <a:rPr lang="en-US" sz="2000" b="1" dirty="0"/>
                  <a:t>any_str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35C5F2-549C-4687-ABBF-FB918198FBF5}"/>
                  </a:ext>
                </a:extLst>
              </p:cNvPr>
              <p:cNvSpPr/>
              <p:nvPr/>
            </p:nvSpPr>
            <p:spPr>
              <a:xfrm>
                <a:off x="7071507" y="2371362"/>
                <a:ext cx="691215" cy="369332"/>
              </a:xfrm>
              <a:custGeom>
                <a:avLst/>
                <a:gdLst>
                  <a:gd name="connsiteX0" fmla="*/ 0 w 691215"/>
                  <a:gd name="connsiteY0" fmla="*/ 0 h 369332"/>
                  <a:gd name="connsiteX1" fmla="*/ 359432 w 691215"/>
                  <a:gd name="connsiteY1" fmla="*/ 0 h 369332"/>
                  <a:gd name="connsiteX2" fmla="*/ 691215 w 691215"/>
                  <a:gd name="connsiteY2" fmla="*/ 0 h 369332"/>
                  <a:gd name="connsiteX3" fmla="*/ 691215 w 691215"/>
                  <a:gd name="connsiteY3" fmla="*/ 369332 h 369332"/>
                  <a:gd name="connsiteX4" fmla="*/ 331783 w 691215"/>
                  <a:gd name="connsiteY4" fmla="*/ 369332 h 369332"/>
                  <a:gd name="connsiteX5" fmla="*/ 0 w 691215"/>
                  <a:gd name="connsiteY5" fmla="*/ 369332 h 369332"/>
                  <a:gd name="connsiteX6" fmla="*/ 0 w 691215"/>
                  <a:gd name="connsiteY6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1215" h="369332" fill="none" extrusionOk="0">
                    <a:moveTo>
                      <a:pt x="0" y="0"/>
                    </a:moveTo>
                    <a:cubicBezTo>
                      <a:pt x="124684" y="-38466"/>
                      <a:pt x="186130" y="39450"/>
                      <a:pt x="359432" y="0"/>
                    </a:cubicBezTo>
                    <a:cubicBezTo>
                      <a:pt x="532734" y="-39450"/>
                      <a:pt x="536269" y="9793"/>
                      <a:pt x="691215" y="0"/>
                    </a:cubicBezTo>
                    <a:cubicBezTo>
                      <a:pt x="724417" y="127977"/>
                      <a:pt x="674377" y="197135"/>
                      <a:pt x="691215" y="369332"/>
                    </a:cubicBezTo>
                    <a:cubicBezTo>
                      <a:pt x="591108" y="408849"/>
                      <a:pt x="496739" y="354759"/>
                      <a:pt x="331783" y="369332"/>
                    </a:cubicBezTo>
                    <a:cubicBezTo>
                      <a:pt x="166827" y="383905"/>
                      <a:pt x="112737" y="347882"/>
                      <a:pt x="0" y="369332"/>
                    </a:cubicBezTo>
                    <a:cubicBezTo>
                      <a:pt x="-29532" y="293166"/>
                      <a:pt x="18393" y="150293"/>
                      <a:pt x="0" y="0"/>
                    </a:cubicBezTo>
                    <a:close/>
                  </a:path>
                  <a:path w="691215" h="369332" stroke="0" extrusionOk="0">
                    <a:moveTo>
                      <a:pt x="0" y="0"/>
                    </a:moveTo>
                    <a:cubicBezTo>
                      <a:pt x="165331" y="-41776"/>
                      <a:pt x="283476" y="1433"/>
                      <a:pt x="359432" y="0"/>
                    </a:cubicBezTo>
                    <a:cubicBezTo>
                      <a:pt x="435388" y="-1433"/>
                      <a:pt x="603520" y="35076"/>
                      <a:pt x="691215" y="0"/>
                    </a:cubicBezTo>
                    <a:cubicBezTo>
                      <a:pt x="709332" y="106310"/>
                      <a:pt x="648049" y="217301"/>
                      <a:pt x="691215" y="369332"/>
                    </a:cubicBezTo>
                    <a:cubicBezTo>
                      <a:pt x="587465" y="383857"/>
                      <a:pt x="445682" y="340020"/>
                      <a:pt x="359432" y="369332"/>
                    </a:cubicBezTo>
                    <a:cubicBezTo>
                      <a:pt x="273182" y="398644"/>
                      <a:pt x="125362" y="367431"/>
                      <a:pt x="0" y="369332"/>
                    </a:cubicBezTo>
                    <a:cubicBezTo>
                      <a:pt x="-25199" y="292823"/>
                      <a:pt x="29311" y="15403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True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0167912-DC8E-4247-9B54-3A57DB1865CC}"/>
                  </a:ext>
                </a:extLst>
              </p:cNvPr>
              <p:cNvSpPr/>
              <p:nvPr/>
            </p:nvSpPr>
            <p:spPr>
              <a:xfrm>
                <a:off x="9225427" y="2381522"/>
                <a:ext cx="691215" cy="369332"/>
              </a:xfrm>
              <a:custGeom>
                <a:avLst/>
                <a:gdLst>
                  <a:gd name="connsiteX0" fmla="*/ 0 w 691215"/>
                  <a:gd name="connsiteY0" fmla="*/ 0 h 369332"/>
                  <a:gd name="connsiteX1" fmla="*/ 359432 w 691215"/>
                  <a:gd name="connsiteY1" fmla="*/ 0 h 369332"/>
                  <a:gd name="connsiteX2" fmla="*/ 691215 w 691215"/>
                  <a:gd name="connsiteY2" fmla="*/ 0 h 369332"/>
                  <a:gd name="connsiteX3" fmla="*/ 691215 w 691215"/>
                  <a:gd name="connsiteY3" fmla="*/ 369332 h 369332"/>
                  <a:gd name="connsiteX4" fmla="*/ 331783 w 691215"/>
                  <a:gd name="connsiteY4" fmla="*/ 369332 h 369332"/>
                  <a:gd name="connsiteX5" fmla="*/ 0 w 691215"/>
                  <a:gd name="connsiteY5" fmla="*/ 369332 h 369332"/>
                  <a:gd name="connsiteX6" fmla="*/ 0 w 691215"/>
                  <a:gd name="connsiteY6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1215" h="369332" fill="none" extrusionOk="0">
                    <a:moveTo>
                      <a:pt x="0" y="0"/>
                    </a:moveTo>
                    <a:cubicBezTo>
                      <a:pt x="124684" y="-38466"/>
                      <a:pt x="186130" y="39450"/>
                      <a:pt x="359432" y="0"/>
                    </a:cubicBezTo>
                    <a:cubicBezTo>
                      <a:pt x="532734" y="-39450"/>
                      <a:pt x="536269" y="9793"/>
                      <a:pt x="691215" y="0"/>
                    </a:cubicBezTo>
                    <a:cubicBezTo>
                      <a:pt x="724417" y="127977"/>
                      <a:pt x="674377" y="197135"/>
                      <a:pt x="691215" y="369332"/>
                    </a:cubicBezTo>
                    <a:cubicBezTo>
                      <a:pt x="591108" y="408849"/>
                      <a:pt x="496739" y="354759"/>
                      <a:pt x="331783" y="369332"/>
                    </a:cubicBezTo>
                    <a:cubicBezTo>
                      <a:pt x="166827" y="383905"/>
                      <a:pt x="112737" y="347882"/>
                      <a:pt x="0" y="369332"/>
                    </a:cubicBezTo>
                    <a:cubicBezTo>
                      <a:pt x="-29532" y="293166"/>
                      <a:pt x="18393" y="150293"/>
                      <a:pt x="0" y="0"/>
                    </a:cubicBezTo>
                    <a:close/>
                  </a:path>
                  <a:path w="691215" h="369332" stroke="0" extrusionOk="0">
                    <a:moveTo>
                      <a:pt x="0" y="0"/>
                    </a:moveTo>
                    <a:cubicBezTo>
                      <a:pt x="165331" y="-41776"/>
                      <a:pt x="283476" y="1433"/>
                      <a:pt x="359432" y="0"/>
                    </a:cubicBezTo>
                    <a:cubicBezTo>
                      <a:pt x="435388" y="-1433"/>
                      <a:pt x="603520" y="35076"/>
                      <a:pt x="691215" y="0"/>
                    </a:cubicBezTo>
                    <a:cubicBezTo>
                      <a:pt x="709332" y="106310"/>
                      <a:pt x="648049" y="217301"/>
                      <a:pt x="691215" y="369332"/>
                    </a:cubicBezTo>
                    <a:cubicBezTo>
                      <a:pt x="587465" y="383857"/>
                      <a:pt x="445682" y="340020"/>
                      <a:pt x="359432" y="369332"/>
                    </a:cubicBezTo>
                    <a:cubicBezTo>
                      <a:pt x="273182" y="398644"/>
                      <a:pt x="125362" y="367431"/>
                      <a:pt x="0" y="369332"/>
                    </a:cubicBezTo>
                    <a:cubicBezTo>
                      <a:pt x="-25199" y="292823"/>
                      <a:pt x="29311" y="15403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True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0270325-B35A-4962-8B8A-55F32273DF99}"/>
                  </a:ext>
                </a:extLst>
              </p:cNvPr>
              <p:cNvSpPr/>
              <p:nvPr/>
            </p:nvSpPr>
            <p:spPr>
              <a:xfrm>
                <a:off x="10980749" y="2381522"/>
                <a:ext cx="817853" cy="369332"/>
              </a:xfrm>
              <a:custGeom>
                <a:avLst/>
                <a:gdLst>
                  <a:gd name="connsiteX0" fmla="*/ 0 w 817853"/>
                  <a:gd name="connsiteY0" fmla="*/ 0 h 369332"/>
                  <a:gd name="connsiteX1" fmla="*/ 425284 w 817853"/>
                  <a:gd name="connsiteY1" fmla="*/ 0 h 369332"/>
                  <a:gd name="connsiteX2" fmla="*/ 817853 w 817853"/>
                  <a:gd name="connsiteY2" fmla="*/ 0 h 369332"/>
                  <a:gd name="connsiteX3" fmla="*/ 817853 w 817853"/>
                  <a:gd name="connsiteY3" fmla="*/ 369332 h 369332"/>
                  <a:gd name="connsiteX4" fmla="*/ 392569 w 817853"/>
                  <a:gd name="connsiteY4" fmla="*/ 369332 h 369332"/>
                  <a:gd name="connsiteX5" fmla="*/ 0 w 817853"/>
                  <a:gd name="connsiteY5" fmla="*/ 369332 h 369332"/>
                  <a:gd name="connsiteX6" fmla="*/ 0 w 817853"/>
                  <a:gd name="connsiteY6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853" h="369332" fill="none" extrusionOk="0">
                    <a:moveTo>
                      <a:pt x="0" y="0"/>
                    </a:moveTo>
                    <a:cubicBezTo>
                      <a:pt x="93705" y="-17387"/>
                      <a:pt x="300140" y="49614"/>
                      <a:pt x="425284" y="0"/>
                    </a:cubicBezTo>
                    <a:cubicBezTo>
                      <a:pt x="550428" y="-49614"/>
                      <a:pt x="691152" y="43885"/>
                      <a:pt x="817853" y="0"/>
                    </a:cubicBezTo>
                    <a:cubicBezTo>
                      <a:pt x="851055" y="127977"/>
                      <a:pt x="801015" y="197135"/>
                      <a:pt x="817853" y="369332"/>
                    </a:cubicBezTo>
                    <a:cubicBezTo>
                      <a:pt x="661536" y="387012"/>
                      <a:pt x="545483" y="359904"/>
                      <a:pt x="392569" y="369332"/>
                    </a:cubicBezTo>
                    <a:cubicBezTo>
                      <a:pt x="239655" y="378760"/>
                      <a:pt x="83450" y="330468"/>
                      <a:pt x="0" y="369332"/>
                    </a:cubicBezTo>
                    <a:cubicBezTo>
                      <a:pt x="-29532" y="293166"/>
                      <a:pt x="18393" y="150293"/>
                      <a:pt x="0" y="0"/>
                    </a:cubicBezTo>
                    <a:close/>
                  </a:path>
                  <a:path w="817853" h="369332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35970" y="106310"/>
                      <a:pt x="774687" y="217301"/>
                      <a:pt x="817853" y="369332"/>
                    </a:cubicBezTo>
                    <a:cubicBezTo>
                      <a:pt x="729639" y="406988"/>
                      <a:pt x="546636" y="333858"/>
                      <a:pt x="425284" y="369332"/>
                    </a:cubicBezTo>
                    <a:cubicBezTo>
                      <a:pt x="303932" y="404806"/>
                      <a:pt x="206700" y="342235"/>
                      <a:pt x="0" y="369332"/>
                    </a:cubicBezTo>
                    <a:cubicBezTo>
                      <a:pt x="-25199" y="292823"/>
                      <a:pt x="29311" y="154036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22A2150-DAC5-4D22-A13A-D4A89FB3D984}"/>
                </a:ext>
              </a:extLst>
            </p:cNvPr>
            <p:cNvSpPr txBox="1"/>
            <p:nvPr/>
          </p:nvSpPr>
          <p:spPr>
            <a:xfrm>
              <a:off x="4631505" y="2245360"/>
              <a:ext cx="1743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C00000"/>
                  </a:solidFill>
                </a:rPr>
                <a:t>This is an </a:t>
              </a:r>
              <a:r>
                <a:rPr lang="en-US" sz="1600" b="1" i="1" dirty="0">
                  <a:solidFill>
                    <a:srgbClr val="C00000"/>
                  </a:solidFill>
                </a:rPr>
                <a:t>operator</a:t>
              </a:r>
            </a:p>
            <a:p>
              <a:pPr algn="ctr"/>
              <a:r>
                <a:rPr lang="en-US" sz="1600" i="1" dirty="0">
                  <a:solidFill>
                    <a:srgbClr val="C00000"/>
                  </a:solidFill>
                </a:rPr>
                <a:t>not a method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C81A-7C9E-496A-8A19-50F5469A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4BAE58-4658-4E0E-8685-B1F2EFF39C96}"/>
              </a:ext>
            </a:extLst>
          </p:cNvPr>
          <p:cNvCxnSpPr>
            <a:cxnSpLocks/>
          </p:cNvCxnSpPr>
          <p:nvPr/>
        </p:nvCxnSpPr>
        <p:spPr>
          <a:xfrm>
            <a:off x="52550" y="4067504"/>
            <a:ext cx="12055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43F8B1-89C5-427B-AA55-24C0D41A55E2}"/>
              </a:ext>
            </a:extLst>
          </p:cNvPr>
          <p:cNvCxnSpPr>
            <a:cxnSpLocks/>
          </p:cNvCxnSpPr>
          <p:nvPr/>
        </p:nvCxnSpPr>
        <p:spPr>
          <a:xfrm>
            <a:off x="52550" y="5859511"/>
            <a:ext cx="12055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7EED-F3CF-4FE5-BA20-80EB3E90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TESTING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3AC65-2CA4-4F98-85A1-8813B059F28E}"/>
              </a:ext>
            </a:extLst>
          </p:cNvPr>
          <p:cNvSpPr/>
          <p:nvPr/>
        </p:nvSpPr>
        <p:spPr>
          <a:xfrm>
            <a:off x="3175267" y="1165275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'python'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E9658-B3CE-4A34-82E1-4DBC86529541}"/>
              </a:ext>
            </a:extLst>
          </p:cNvPr>
          <p:cNvSpPr/>
          <p:nvPr/>
        </p:nvSpPr>
        <p:spPr>
          <a:xfrm>
            <a:off x="7645667" y="1165275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'python3301'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3A8A1-0469-4B4E-AF5D-08B938F02C42}"/>
              </a:ext>
            </a:extLst>
          </p:cNvPr>
          <p:cNvSpPr/>
          <p:nvPr/>
        </p:nvSpPr>
        <p:spPr>
          <a:xfrm>
            <a:off x="5461267" y="1165275"/>
            <a:ext cx="1803133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'3301'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30A63-EC26-4EF0-805F-203CFC7E7E11}"/>
              </a:ext>
            </a:extLst>
          </p:cNvPr>
          <p:cNvSpPr/>
          <p:nvPr/>
        </p:nvSpPr>
        <p:spPr>
          <a:xfrm>
            <a:off x="9891027" y="1165275"/>
            <a:ext cx="2035455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'PYTHON IS FUN'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5388C8-4FF1-429C-9255-C7CE5B3C2724}"/>
              </a:ext>
            </a:extLst>
          </p:cNvPr>
          <p:cNvGrpSpPr/>
          <p:nvPr/>
        </p:nvGrpSpPr>
        <p:grpSpPr>
          <a:xfrm>
            <a:off x="503187" y="5331960"/>
            <a:ext cx="10814494" cy="1015663"/>
            <a:chOff x="360947" y="5331960"/>
            <a:chExt cx="10814494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B8B2D9-921C-4C60-BB55-152F6DE40C2E}"/>
                </a:ext>
              </a:extLst>
            </p:cNvPr>
            <p:cNvSpPr/>
            <p:nvPr/>
          </p:nvSpPr>
          <p:spPr>
            <a:xfrm>
              <a:off x="360947" y="5331960"/>
              <a:ext cx="1986013" cy="101566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any_str.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</a:rPr>
                <a:t>isupper</a:t>
              </a:r>
              <a:r>
                <a:rPr lang="en-US" sz="2000" dirty="0"/>
                <a:t>()</a:t>
              </a:r>
            </a:p>
            <a:p>
              <a:r>
                <a:rPr lang="en-US" sz="2000" dirty="0" err="1"/>
                <a:t>any_str.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</a:rPr>
                <a:t>islower</a:t>
              </a:r>
              <a:r>
                <a:rPr lang="en-US" sz="2000" dirty="0"/>
                <a:t>()</a:t>
              </a:r>
            </a:p>
            <a:p>
              <a:r>
                <a:rPr lang="en-US" sz="2000" dirty="0" err="1"/>
                <a:t>any_str.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</a:rPr>
                <a:t>istitle</a:t>
              </a:r>
              <a:r>
                <a:rPr lang="en-US" sz="2000" dirty="0"/>
                <a:t>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43E09C-195D-4E93-9F55-06CC5AF949F3}"/>
                </a:ext>
              </a:extLst>
            </p:cNvPr>
            <p:cNvSpPr/>
            <p:nvPr/>
          </p:nvSpPr>
          <p:spPr>
            <a:xfrm>
              <a:off x="3525667" y="5378126"/>
              <a:ext cx="817853" cy="923330"/>
            </a:xfrm>
            <a:custGeom>
              <a:avLst/>
              <a:gdLst>
                <a:gd name="connsiteX0" fmla="*/ 0 w 817853"/>
                <a:gd name="connsiteY0" fmla="*/ 0 h 923330"/>
                <a:gd name="connsiteX1" fmla="*/ 408927 w 817853"/>
                <a:gd name="connsiteY1" fmla="*/ 0 h 923330"/>
                <a:gd name="connsiteX2" fmla="*/ 817853 w 817853"/>
                <a:gd name="connsiteY2" fmla="*/ 0 h 923330"/>
                <a:gd name="connsiteX3" fmla="*/ 817853 w 817853"/>
                <a:gd name="connsiteY3" fmla="*/ 433965 h 923330"/>
                <a:gd name="connsiteX4" fmla="*/ 817853 w 817853"/>
                <a:gd name="connsiteY4" fmla="*/ 923330 h 923330"/>
                <a:gd name="connsiteX5" fmla="*/ 433462 w 817853"/>
                <a:gd name="connsiteY5" fmla="*/ 923330 h 923330"/>
                <a:gd name="connsiteX6" fmla="*/ 0 w 817853"/>
                <a:gd name="connsiteY6" fmla="*/ 923330 h 923330"/>
                <a:gd name="connsiteX7" fmla="*/ 0 w 817853"/>
                <a:gd name="connsiteY7" fmla="*/ 480132 h 923330"/>
                <a:gd name="connsiteX8" fmla="*/ 0 w 817853"/>
                <a:gd name="connsiteY8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853" h="923330" fill="none" extrusionOk="0">
                  <a:moveTo>
                    <a:pt x="0" y="0"/>
                  </a:moveTo>
                  <a:cubicBezTo>
                    <a:pt x="190155" y="-31"/>
                    <a:pt x="276023" y="16469"/>
                    <a:pt x="408927" y="0"/>
                  </a:cubicBezTo>
                  <a:cubicBezTo>
                    <a:pt x="541831" y="-16469"/>
                    <a:pt x="720431" y="9087"/>
                    <a:pt x="817853" y="0"/>
                  </a:cubicBezTo>
                  <a:cubicBezTo>
                    <a:pt x="864483" y="134566"/>
                    <a:pt x="813516" y="341900"/>
                    <a:pt x="817853" y="433965"/>
                  </a:cubicBezTo>
                  <a:cubicBezTo>
                    <a:pt x="822190" y="526031"/>
                    <a:pt x="770634" y="717820"/>
                    <a:pt x="817853" y="923330"/>
                  </a:cubicBezTo>
                  <a:cubicBezTo>
                    <a:pt x="701007" y="933990"/>
                    <a:pt x="545166" y="911336"/>
                    <a:pt x="433462" y="923330"/>
                  </a:cubicBezTo>
                  <a:cubicBezTo>
                    <a:pt x="321758" y="935324"/>
                    <a:pt x="121076" y="880334"/>
                    <a:pt x="0" y="923330"/>
                  </a:cubicBezTo>
                  <a:cubicBezTo>
                    <a:pt x="-21948" y="775939"/>
                    <a:pt x="38248" y="666163"/>
                    <a:pt x="0" y="480132"/>
                  </a:cubicBezTo>
                  <a:cubicBezTo>
                    <a:pt x="-38248" y="294101"/>
                    <a:pt x="25085" y="238290"/>
                    <a:pt x="0" y="0"/>
                  </a:cubicBezTo>
                  <a:close/>
                </a:path>
                <a:path w="817853" h="923330" stroke="0" extrusionOk="0">
                  <a:moveTo>
                    <a:pt x="0" y="0"/>
                  </a:moveTo>
                  <a:cubicBezTo>
                    <a:pt x="192572" y="-24484"/>
                    <a:pt x="247049" y="9869"/>
                    <a:pt x="425284" y="0"/>
                  </a:cubicBezTo>
                  <a:cubicBezTo>
                    <a:pt x="603519" y="-9869"/>
                    <a:pt x="694942" y="15746"/>
                    <a:pt x="817853" y="0"/>
                  </a:cubicBezTo>
                  <a:cubicBezTo>
                    <a:pt x="826097" y="181249"/>
                    <a:pt x="783045" y="241510"/>
                    <a:pt x="817853" y="452432"/>
                  </a:cubicBezTo>
                  <a:cubicBezTo>
                    <a:pt x="852661" y="663354"/>
                    <a:pt x="791072" y="696689"/>
                    <a:pt x="817853" y="923330"/>
                  </a:cubicBezTo>
                  <a:cubicBezTo>
                    <a:pt x="695074" y="959266"/>
                    <a:pt x="511067" y="879890"/>
                    <a:pt x="408927" y="923330"/>
                  </a:cubicBezTo>
                  <a:cubicBezTo>
                    <a:pt x="306787" y="966770"/>
                    <a:pt x="173676" y="887116"/>
                    <a:pt x="0" y="923330"/>
                  </a:cubicBezTo>
                  <a:cubicBezTo>
                    <a:pt x="-29390" y="786132"/>
                    <a:pt x="22379" y="648231"/>
                    <a:pt x="0" y="480132"/>
                  </a:cubicBezTo>
                  <a:cubicBezTo>
                    <a:pt x="-22379" y="312033"/>
                    <a:pt x="19617" y="167422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False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True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BEEAE-3176-4EFD-A304-D0F1E5A2ABF8}"/>
                </a:ext>
              </a:extLst>
            </p:cNvPr>
            <p:cNvSpPr/>
            <p:nvPr/>
          </p:nvSpPr>
          <p:spPr>
            <a:xfrm>
              <a:off x="5811667" y="5378126"/>
              <a:ext cx="817853" cy="923330"/>
            </a:xfrm>
            <a:custGeom>
              <a:avLst/>
              <a:gdLst>
                <a:gd name="connsiteX0" fmla="*/ 0 w 817853"/>
                <a:gd name="connsiteY0" fmla="*/ 0 h 923330"/>
                <a:gd name="connsiteX1" fmla="*/ 408927 w 817853"/>
                <a:gd name="connsiteY1" fmla="*/ 0 h 923330"/>
                <a:gd name="connsiteX2" fmla="*/ 817853 w 817853"/>
                <a:gd name="connsiteY2" fmla="*/ 0 h 923330"/>
                <a:gd name="connsiteX3" fmla="*/ 817853 w 817853"/>
                <a:gd name="connsiteY3" fmla="*/ 433965 h 923330"/>
                <a:gd name="connsiteX4" fmla="*/ 817853 w 817853"/>
                <a:gd name="connsiteY4" fmla="*/ 923330 h 923330"/>
                <a:gd name="connsiteX5" fmla="*/ 433462 w 817853"/>
                <a:gd name="connsiteY5" fmla="*/ 923330 h 923330"/>
                <a:gd name="connsiteX6" fmla="*/ 0 w 817853"/>
                <a:gd name="connsiteY6" fmla="*/ 923330 h 923330"/>
                <a:gd name="connsiteX7" fmla="*/ 0 w 817853"/>
                <a:gd name="connsiteY7" fmla="*/ 480132 h 923330"/>
                <a:gd name="connsiteX8" fmla="*/ 0 w 817853"/>
                <a:gd name="connsiteY8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853" h="923330" fill="none" extrusionOk="0">
                  <a:moveTo>
                    <a:pt x="0" y="0"/>
                  </a:moveTo>
                  <a:cubicBezTo>
                    <a:pt x="190155" y="-31"/>
                    <a:pt x="276023" y="16469"/>
                    <a:pt x="408927" y="0"/>
                  </a:cubicBezTo>
                  <a:cubicBezTo>
                    <a:pt x="541831" y="-16469"/>
                    <a:pt x="720431" y="9087"/>
                    <a:pt x="817853" y="0"/>
                  </a:cubicBezTo>
                  <a:cubicBezTo>
                    <a:pt x="864483" y="134566"/>
                    <a:pt x="813516" y="341900"/>
                    <a:pt x="817853" y="433965"/>
                  </a:cubicBezTo>
                  <a:cubicBezTo>
                    <a:pt x="822190" y="526031"/>
                    <a:pt x="770634" y="717820"/>
                    <a:pt x="817853" y="923330"/>
                  </a:cubicBezTo>
                  <a:cubicBezTo>
                    <a:pt x="701007" y="933990"/>
                    <a:pt x="545166" y="911336"/>
                    <a:pt x="433462" y="923330"/>
                  </a:cubicBezTo>
                  <a:cubicBezTo>
                    <a:pt x="321758" y="935324"/>
                    <a:pt x="121076" y="880334"/>
                    <a:pt x="0" y="923330"/>
                  </a:cubicBezTo>
                  <a:cubicBezTo>
                    <a:pt x="-21948" y="775939"/>
                    <a:pt x="38248" y="666163"/>
                    <a:pt x="0" y="480132"/>
                  </a:cubicBezTo>
                  <a:cubicBezTo>
                    <a:pt x="-38248" y="294101"/>
                    <a:pt x="25085" y="238290"/>
                    <a:pt x="0" y="0"/>
                  </a:cubicBezTo>
                  <a:close/>
                </a:path>
                <a:path w="817853" h="923330" stroke="0" extrusionOk="0">
                  <a:moveTo>
                    <a:pt x="0" y="0"/>
                  </a:moveTo>
                  <a:cubicBezTo>
                    <a:pt x="192572" y="-24484"/>
                    <a:pt x="247049" y="9869"/>
                    <a:pt x="425284" y="0"/>
                  </a:cubicBezTo>
                  <a:cubicBezTo>
                    <a:pt x="603519" y="-9869"/>
                    <a:pt x="694942" y="15746"/>
                    <a:pt x="817853" y="0"/>
                  </a:cubicBezTo>
                  <a:cubicBezTo>
                    <a:pt x="826097" y="181249"/>
                    <a:pt x="783045" y="241510"/>
                    <a:pt x="817853" y="452432"/>
                  </a:cubicBezTo>
                  <a:cubicBezTo>
                    <a:pt x="852661" y="663354"/>
                    <a:pt x="791072" y="696689"/>
                    <a:pt x="817853" y="923330"/>
                  </a:cubicBezTo>
                  <a:cubicBezTo>
                    <a:pt x="695074" y="959266"/>
                    <a:pt x="511067" y="879890"/>
                    <a:pt x="408927" y="923330"/>
                  </a:cubicBezTo>
                  <a:cubicBezTo>
                    <a:pt x="306787" y="966770"/>
                    <a:pt x="173676" y="887116"/>
                    <a:pt x="0" y="923330"/>
                  </a:cubicBezTo>
                  <a:cubicBezTo>
                    <a:pt x="-29390" y="786132"/>
                    <a:pt x="22379" y="648231"/>
                    <a:pt x="0" y="480132"/>
                  </a:cubicBezTo>
                  <a:cubicBezTo>
                    <a:pt x="-22379" y="312033"/>
                    <a:pt x="19617" y="167422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False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False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209309-86DD-4D96-939B-482D5B98889B}"/>
                </a:ext>
              </a:extLst>
            </p:cNvPr>
            <p:cNvSpPr/>
            <p:nvPr/>
          </p:nvSpPr>
          <p:spPr>
            <a:xfrm>
              <a:off x="8097667" y="5378126"/>
              <a:ext cx="817853" cy="923330"/>
            </a:xfrm>
            <a:custGeom>
              <a:avLst/>
              <a:gdLst>
                <a:gd name="connsiteX0" fmla="*/ 0 w 817853"/>
                <a:gd name="connsiteY0" fmla="*/ 0 h 923330"/>
                <a:gd name="connsiteX1" fmla="*/ 408927 w 817853"/>
                <a:gd name="connsiteY1" fmla="*/ 0 h 923330"/>
                <a:gd name="connsiteX2" fmla="*/ 817853 w 817853"/>
                <a:gd name="connsiteY2" fmla="*/ 0 h 923330"/>
                <a:gd name="connsiteX3" fmla="*/ 817853 w 817853"/>
                <a:gd name="connsiteY3" fmla="*/ 433965 h 923330"/>
                <a:gd name="connsiteX4" fmla="*/ 817853 w 817853"/>
                <a:gd name="connsiteY4" fmla="*/ 923330 h 923330"/>
                <a:gd name="connsiteX5" fmla="*/ 433462 w 817853"/>
                <a:gd name="connsiteY5" fmla="*/ 923330 h 923330"/>
                <a:gd name="connsiteX6" fmla="*/ 0 w 817853"/>
                <a:gd name="connsiteY6" fmla="*/ 923330 h 923330"/>
                <a:gd name="connsiteX7" fmla="*/ 0 w 817853"/>
                <a:gd name="connsiteY7" fmla="*/ 480132 h 923330"/>
                <a:gd name="connsiteX8" fmla="*/ 0 w 817853"/>
                <a:gd name="connsiteY8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853" h="923330" fill="none" extrusionOk="0">
                  <a:moveTo>
                    <a:pt x="0" y="0"/>
                  </a:moveTo>
                  <a:cubicBezTo>
                    <a:pt x="190155" y="-31"/>
                    <a:pt x="276023" y="16469"/>
                    <a:pt x="408927" y="0"/>
                  </a:cubicBezTo>
                  <a:cubicBezTo>
                    <a:pt x="541831" y="-16469"/>
                    <a:pt x="720431" y="9087"/>
                    <a:pt x="817853" y="0"/>
                  </a:cubicBezTo>
                  <a:cubicBezTo>
                    <a:pt x="864483" y="134566"/>
                    <a:pt x="813516" y="341900"/>
                    <a:pt x="817853" y="433965"/>
                  </a:cubicBezTo>
                  <a:cubicBezTo>
                    <a:pt x="822190" y="526031"/>
                    <a:pt x="770634" y="717820"/>
                    <a:pt x="817853" y="923330"/>
                  </a:cubicBezTo>
                  <a:cubicBezTo>
                    <a:pt x="701007" y="933990"/>
                    <a:pt x="545166" y="911336"/>
                    <a:pt x="433462" y="923330"/>
                  </a:cubicBezTo>
                  <a:cubicBezTo>
                    <a:pt x="321758" y="935324"/>
                    <a:pt x="121076" y="880334"/>
                    <a:pt x="0" y="923330"/>
                  </a:cubicBezTo>
                  <a:cubicBezTo>
                    <a:pt x="-21948" y="775939"/>
                    <a:pt x="38248" y="666163"/>
                    <a:pt x="0" y="480132"/>
                  </a:cubicBezTo>
                  <a:cubicBezTo>
                    <a:pt x="-38248" y="294101"/>
                    <a:pt x="25085" y="238290"/>
                    <a:pt x="0" y="0"/>
                  </a:cubicBezTo>
                  <a:close/>
                </a:path>
                <a:path w="817853" h="923330" stroke="0" extrusionOk="0">
                  <a:moveTo>
                    <a:pt x="0" y="0"/>
                  </a:moveTo>
                  <a:cubicBezTo>
                    <a:pt x="192572" y="-24484"/>
                    <a:pt x="247049" y="9869"/>
                    <a:pt x="425284" y="0"/>
                  </a:cubicBezTo>
                  <a:cubicBezTo>
                    <a:pt x="603519" y="-9869"/>
                    <a:pt x="694942" y="15746"/>
                    <a:pt x="817853" y="0"/>
                  </a:cubicBezTo>
                  <a:cubicBezTo>
                    <a:pt x="826097" y="181249"/>
                    <a:pt x="783045" y="241510"/>
                    <a:pt x="817853" y="452432"/>
                  </a:cubicBezTo>
                  <a:cubicBezTo>
                    <a:pt x="852661" y="663354"/>
                    <a:pt x="791072" y="696689"/>
                    <a:pt x="817853" y="923330"/>
                  </a:cubicBezTo>
                  <a:cubicBezTo>
                    <a:pt x="695074" y="959266"/>
                    <a:pt x="511067" y="879890"/>
                    <a:pt x="408927" y="923330"/>
                  </a:cubicBezTo>
                  <a:cubicBezTo>
                    <a:pt x="306787" y="966770"/>
                    <a:pt x="173676" y="887116"/>
                    <a:pt x="0" y="923330"/>
                  </a:cubicBezTo>
                  <a:cubicBezTo>
                    <a:pt x="-29390" y="786132"/>
                    <a:pt x="22379" y="648231"/>
                    <a:pt x="0" y="480132"/>
                  </a:cubicBezTo>
                  <a:cubicBezTo>
                    <a:pt x="-22379" y="312033"/>
                    <a:pt x="19617" y="167422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False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True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784465-B412-4E32-800A-385BEB3CB15C}"/>
                </a:ext>
              </a:extLst>
            </p:cNvPr>
            <p:cNvSpPr/>
            <p:nvPr/>
          </p:nvSpPr>
          <p:spPr>
            <a:xfrm>
              <a:off x="10357588" y="5378126"/>
              <a:ext cx="817853" cy="923330"/>
            </a:xfrm>
            <a:custGeom>
              <a:avLst/>
              <a:gdLst>
                <a:gd name="connsiteX0" fmla="*/ 0 w 817853"/>
                <a:gd name="connsiteY0" fmla="*/ 0 h 923330"/>
                <a:gd name="connsiteX1" fmla="*/ 408927 w 817853"/>
                <a:gd name="connsiteY1" fmla="*/ 0 h 923330"/>
                <a:gd name="connsiteX2" fmla="*/ 817853 w 817853"/>
                <a:gd name="connsiteY2" fmla="*/ 0 h 923330"/>
                <a:gd name="connsiteX3" fmla="*/ 817853 w 817853"/>
                <a:gd name="connsiteY3" fmla="*/ 433965 h 923330"/>
                <a:gd name="connsiteX4" fmla="*/ 817853 w 817853"/>
                <a:gd name="connsiteY4" fmla="*/ 923330 h 923330"/>
                <a:gd name="connsiteX5" fmla="*/ 433462 w 817853"/>
                <a:gd name="connsiteY5" fmla="*/ 923330 h 923330"/>
                <a:gd name="connsiteX6" fmla="*/ 0 w 817853"/>
                <a:gd name="connsiteY6" fmla="*/ 923330 h 923330"/>
                <a:gd name="connsiteX7" fmla="*/ 0 w 817853"/>
                <a:gd name="connsiteY7" fmla="*/ 480132 h 923330"/>
                <a:gd name="connsiteX8" fmla="*/ 0 w 817853"/>
                <a:gd name="connsiteY8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853" h="923330" fill="none" extrusionOk="0">
                  <a:moveTo>
                    <a:pt x="0" y="0"/>
                  </a:moveTo>
                  <a:cubicBezTo>
                    <a:pt x="190155" y="-31"/>
                    <a:pt x="276023" y="16469"/>
                    <a:pt x="408927" y="0"/>
                  </a:cubicBezTo>
                  <a:cubicBezTo>
                    <a:pt x="541831" y="-16469"/>
                    <a:pt x="720431" y="9087"/>
                    <a:pt x="817853" y="0"/>
                  </a:cubicBezTo>
                  <a:cubicBezTo>
                    <a:pt x="864483" y="134566"/>
                    <a:pt x="813516" y="341900"/>
                    <a:pt x="817853" y="433965"/>
                  </a:cubicBezTo>
                  <a:cubicBezTo>
                    <a:pt x="822190" y="526031"/>
                    <a:pt x="770634" y="717820"/>
                    <a:pt x="817853" y="923330"/>
                  </a:cubicBezTo>
                  <a:cubicBezTo>
                    <a:pt x="701007" y="933990"/>
                    <a:pt x="545166" y="911336"/>
                    <a:pt x="433462" y="923330"/>
                  </a:cubicBezTo>
                  <a:cubicBezTo>
                    <a:pt x="321758" y="935324"/>
                    <a:pt x="121076" y="880334"/>
                    <a:pt x="0" y="923330"/>
                  </a:cubicBezTo>
                  <a:cubicBezTo>
                    <a:pt x="-21948" y="775939"/>
                    <a:pt x="38248" y="666163"/>
                    <a:pt x="0" y="480132"/>
                  </a:cubicBezTo>
                  <a:cubicBezTo>
                    <a:pt x="-38248" y="294101"/>
                    <a:pt x="25085" y="238290"/>
                    <a:pt x="0" y="0"/>
                  </a:cubicBezTo>
                  <a:close/>
                </a:path>
                <a:path w="817853" h="923330" stroke="0" extrusionOk="0">
                  <a:moveTo>
                    <a:pt x="0" y="0"/>
                  </a:moveTo>
                  <a:cubicBezTo>
                    <a:pt x="192572" y="-24484"/>
                    <a:pt x="247049" y="9869"/>
                    <a:pt x="425284" y="0"/>
                  </a:cubicBezTo>
                  <a:cubicBezTo>
                    <a:pt x="603519" y="-9869"/>
                    <a:pt x="694942" y="15746"/>
                    <a:pt x="817853" y="0"/>
                  </a:cubicBezTo>
                  <a:cubicBezTo>
                    <a:pt x="826097" y="181249"/>
                    <a:pt x="783045" y="241510"/>
                    <a:pt x="817853" y="452432"/>
                  </a:cubicBezTo>
                  <a:cubicBezTo>
                    <a:pt x="852661" y="663354"/>
                    <a:pt x="791072" y="696689"/>
                    <a:pt x="817853" y="923330"/>
                  </a:cubicBezTo>
                  <a:cubicBezTo>
                    <a:pt x="695074" y="959266"/>
                    <a:pt x="511067" y="879890"/>
                    <a:pt x="408927" y="923330"/>
                  </a:cubicBezTo>
                  <a:cubicBezTo>
                    <a:pt x="306787" y="966770"/>
                    <a:pt x="173676" y="887116"/>
                    <a:pt x="0" y="923330"/>
                  </a:cubicBezTo>
                  <a:cubicBezTo>
                    <a:pt x="-29390" y="786132"/>
                    <a:pt x="22379" y="648231"/>
                    <a:pt x="0" y="480132"/>
                  </a:cubicBezTo>
                  <a:cubicBezTo>
                    <a:pt x="-22379" y="312033"/>
                    <a:pt x="19617" y="167422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6341577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True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False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True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8978FC8-C862-489A-B611-8BA5222AAE85}"/>
              </a:ext>
            </a:extLst>
          </p:cNvPr>
          <p:cNvSpPr txBox="1"/>
          <p:nvPr/>
        </p:nvSpPr>
        <p:spPr>
          <a:xfrm>
            <a:off x="0" y="4876800"/>
            <a:ext cx="701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Testing Case </a:t>
            </a:r>
            <a:r>
              <a:rPr lang="en-US" b="1" dirty="0"/>
              <a:t>– are the </a:t>
            </a:r>
            <a:r>
              <a:rPr lang="en-US" b="1" u="sng" dirty="0">
                <a:highlight>
                  <a:srgbClr val="FBE9A8"/>
                </a:highlight>
              </a:rPr>
              <a:t>alphabetic</a:t>
            </a:r>
            <a:r>
              <a:rPr lang="en-US" b="1" dirty="0">
                <a:highlight>
                  <a:srgbClr val="FBE9A8"/>
                </a:highlight>
              </a:rPr>
              <a:t> characters </a:t>
            </a:r>
            <a:r>
              <a:rPr lang="en-US" b="1" dirty="0"/>
              <a:t>in the string only ___ case? </a:t>
            </a:r>
            <a:endParaRPr lang="en-US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012AF6-31E1-4C9B-A038-500DB0071FAA}"/>
              </a:ext>
            </a:extLst>
          </p:cNvPr>
          <p:cNvGrpSpPr/>
          <p:nvPr/>
        </p:nvGrpSpPr>
        <p:grpSpPr>
          <a:xfrm>
            <a:off x="503187" y="2137087"/>
            <a:ext cx="11074495" cy="2250402"/>
            <a:chOff x="360947" y="2045647"/>
            <a:chExt cx="11074495" cy="22504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A29140-EA1C-459D-A110-3BFCE3B0F40C}"/>
                </a:ext>
              </a:extLst>
            </p:cNvPr>
            <p:cNvSpPr txBox="1"/>
            <p:nvPr/>
          </p:nvSpPr>
          <p:spPr>
            <a:xfrm>
              <a:off x="609600" y="3464560"/>
              <a:ext cx="1749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Alpha: a-z; A-Z  </a:t>
              </a:r>
            </a:p>
            <a:p>
              <a:r>
                <a:rPr lang="en-US" sz="1600" dirty="0"/>
                <a:t>Numeric/digit: 0-9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055F925-1004-4C7D-8E40-5DC52D99DCF4}"/>
                </a:ext>
              </a:extLst>
            </p:cNvPr>
            <p:cNvGrpSpPr/>
            <p:nvPr/>
          </p:nvGrpSpPr>
          <p:grpSpPr>
            <a:xfrm>
              <a:off x="360947" y="2045647"/>
              <a:ext cx="10814494" cy="1323439"/>
              <a:chOff x="360947" y="1883087"/>
              <a:chExt cx="10814494" cy="132343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78B448-F1DE-4405-827E-4DFBAD14EFC0}"/>
                  </a:ext>
                </a:extLst>
              </p:cNvPr>
              <p:cNvSpPr/>
              <p:nvPr/>
            </p:nvSpPr>
            <p:spPr>
              <a:xfrm>
                <a:off x="360947" y="1883087"/>
                <a:ext cx="2187461" cy="1323439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 err="1">
                    <a:highlight>
                      <a:srgbClr val="EFE5F7"/>
                    </a:highlight>
                  </a:rPr>
                  <a:t>any_str</a:t>
                </a:r>
                <a:r>
                  <a:rPr lang="en-US" sz="2000" dirty="0" err="1"/>
                  <a:t>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isalpha</a:t>
                </a:r>
                <a:r>
                  <a:rPr lang="en-US" sz="2000" dirty="0"/>
                  <a:t>()</a:t>
                </a:r>
              </a:p>
              <a:p>
                <a:r>
                  <a:rPr lang="en-US" sz="2000" dirty="0" err="1"/>
                  <a:t>any_str.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isdigit</a:t>
                </a:r>
                <a:r>
                  <a:rPr lang="en-US" sz="2000" dirty="0"/>
                  <a:t>()</a:t>
                </a:r>
              </a:p>
              <a:p>
                <a:r>
                  <a:rPr lang="en-US" sz="2000" dirty="0" err="1"/>
                  <a:t>any_str.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isalnum</a:t>
                </a:r>
                <a:r>
                  <a:rPr lang="en-US" sz="2000" dirty="0"/>
                  <a:t>()</a:t>
                </a:r>
              </a:p>
              <a:p>
                <a:r>
                  <a:rPr lang="en-US" sz="2000" dirty="0" err="1"/>
                  <a:t>any_str.</a:t>
                </a:r>
                <a:r>
                  <a:rPr lang="en-US" sz="20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isspace</a:t>
                </a:r>
                <a:r>
                  <a:rPr lang="en-US" sz="2000" dirty="0"/>
                  <a:t>()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25ADB-6BFC-47E0-86DC-2D2067684F83}"/>
                  </a:ext>
                </a:extLst>
              </p:cNvPr>
              <p:cNvSpPr/>
              <p:nvPr/>
            </p:nvSpPr>
            <p:spPr>
              <a:xfrm>
                <a:off x="3525667" y="1944642"/>
                <a:ext cx="817853" cy="1200329"/>
              </a:xfrm>
              <a:custGeom>
                <a:avLst/>
                <a:gdLst>
                  <a:gd name="connsiteX0" fmla="*/ 0 w 817853"/>
                  <a:gd name="connsiteY0" fmla="*/ 0 h 1200329"/>
                  <a:gd name="connsiteX1" fmla="*/ 425284 w 817853"/>
                  <a:gd name="connsiteY1" fmla="*/ 0 h 1200329"/>
                  <a:gd name="connsiteX2" fmla="*/ 817853 w 817853"/>
                  <a:gd name="connsiteY2" fmla="*/ 0 h 1200329"/>
                  <a:gd name="connsiteX3" fmla="*/ 817853 w 817853"/>
                  <a:gd name="connsiteY3" fmla="*/ 376103 h 1200329"/>
                  <a:gd name="connsiteX4" fmla="*/ 817853 w 817853"/>
                  <a:gd name="connsiteY4" fmla="*/ 764209 h 1200329"/>
                  <a:gd name="connsiteX5" fmla="*/ 817853 w 817853"/>
                  <a:gd name="connsiteY5" fmla="*/ 1200329 h 1200329"/>
                  <a:gd name="connsiteX6" fmla="*/ 408927 w 817853"/>
                  <a:gd name="connsiteY6" fmla="*/ 1200329 h 1200329"/>
                  <a:gd name="connsiteX7" fmla="*/ 0 w 817853"/>
                  <a:gd name="connsiteY7" fmla="*/ 1200329 h 1200329"/>
                  <a:gd name="connsiteX8" fmla="*/ 0 w 817853"/>
                  <a:gd name="connsiteY8" fmla="*/ 788216 h 1200329"/>
                  <a:gd name="connsiteX9" fmla="*/ 0 w 817853"/>
                  <a:gd name="connsiteY9" fmla="*/ 364100 h 1200329"/>
                  <a:gd name="connsiteX10" fmla="*/ 0 w 817853"/>
                  <a:gd name="connsiteY10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853" h="1200329" fill="none" extrusionOk="0">
                    <a:moveTo>
                      <a:pt x="0" y="0"/>
                    </a:moveTo>
                    <a:cubicBezTo>
                      <a:pt x="113305" y="-43806"/>
                      <a:pt x="265812" y="35022"/>
                      <a:pt x="425284" y="0"/>
                    </a:cubicBezTo>
                    <a:cubicBezTo>
                      <a:pt x="584756" y="-35022"/>
                      <a:pt x="675686" y="34340"/>
                      <a:pt x="817853" y="0"/>
                    </a:cubicBezTo>
                    <a:cubicBezTo>
                      <a:pt x="822112" y="112301"/>
                      <a:pt x="807843" y="281943"/>
                      <a:pt x="817853" y="376103"/>
                    </a:cubicBezTo>
                    <a:cubicBezTo>
                      <a:pt x="827863" y="470263"/>
                      <a:pt x="778605" y="677571"/>
                      <a:pt x="817853" y="764209"/>
                    </a:cubicBezTo>
                    <a:cubicBezTo>
                      <a:pt x="857101" y="850847"/>
                      <a:pt x="778924" y="1009245"/>
                      <a:pt x="817853" y="1200329"/>
                    </a:cubicBezTo>
                    <a:cubicBezTo>
                      <a:pt x="660686" y="1238681"/>
                      <a:pt x="510222" y="1162180"/>
                      <a:pt x="408927" y="1200329"/>
                    </a:cubicBezTo>
                    <a:cubicBezTo>
                      <a:pt x="307632" y="1238478"/>
                      <a:pt x="166822" y="1171703"/>
                      <a:pt x="0" y="1200329"/>
                    </a:cubicBezTo>
                    <a:cubicBezTo>
                      <a:pt x="-26617" y="1034043"/>
                      <a:pt x="33439" y="969994"/>
                      <a:pt x="0" y="788216"/>
                    </a:cubicBezTo>
                    <a:cubicBezTo>
                      <a:pt x="-33439" y="606438"/>
                      <a:pt x="44325" y="503962"/>
                      <a:pt x="0" y="364100"/>
                    </a:cubicBezTo>
                    <a:cubicBezTo>
                      <a:pt x="-44325" y="224238"/>
                      <a:pt x="24228" y="120875"/>
                      <a:pt x="0" y="0"/>
                    </a:cubicBezTo>
                    <a:close/>
                  </a:path>
                  <a:path w="817853" h="1200329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51011" y="91665"/>
                      <a:pt x="791612" y="262920"/>
                      <a:pt x="817853" y="388106"/>
                    </a:cubicBezTo>
                    <a:cubicBezTo>
                      <a:pt x="844094" y="513292"/>
                      <a:pt x="773148" y="666774"/>
                      <a:pt x="817853" y="764209"/>
                    </a:cubicBezTo>
                    <a:cubicBezTo>
                      <a:pt x="862558" y="861644"/>
                      <a:pt x="808283" y="1082932"/>
                      <a:pt x="817853" y="1200329"/>
                    </a:cubicBezTo>
                    <a:cubicBezTo>
                      <a:pt x="722076" y="1205675"/>
                      <a:pt x="510644" y="1181743"/>
                      <a:pt x="417105" y="1200329"/>
                    </a:cubicBezTo>
                    <a:cubicBezTo>
                      <a:pt x="323566" y="1218915"/>
                      <a:pt x="121410" y="1184471"/>
                      <a:pt x="0" y="1200329"/>
                    </a:cubicBezTo>
                    <a:cubicBezTo>
                      <a:pt x="-9110" y="1048412"/>
                      <a:pt x="21669" y="922260"/>
                      <a:pt x="0" y="788216"/>
                    </a:cubicBezTo>
                    <a:cubicBezTo>
                      <a:pt x="-21669" y="654172"/>
                      <a:pt x="44772" y="543562"/>
                      <a:pt x="0" y="388106"/>
                    </a:cubicBezTo>
                    <a:cubicBezTo>
                      <a:pt x="-44772" y="232650"/>
                      <a:pt x="44107" y="193107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True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True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5252DD-83FF-419C-A4B6-AB187F0887BC}"/>
                  </a:ext>
                </a:extLst>
              </p:cNvPr>
              <p:cNvSpPr/>
              <p:nvPr/>
            </p:nvSpPr>
            <p:spPr>
              <a:xfrm>
                <a:off x="5811667" y="1944642"/>
                <a:ext cx="817853" cy="1200329"/>
              </a:xfrm>
              <a:custGeom>
                <a:avLst/>
                <a:gdLst>
                  <a:gd name="connsiteX0" fmla="*/ 0 w 817853"/>
                  <a:gd name="connsiteY0" fmla="*/ 0 h 1200329"/>
                  <a:gd name="connsiteX1" fmla="*/ 425284 w 817853"/>
                  <a:gd name="connsiteY1" fmla="*/ 0 h 1200329"/>
                  <a:gd name="connsiteX2" fmla="*/ 817853 w 817853"/>
                  <a:gd name="connsiteY2" fmla="*/ 0 h 1200329"/>
                  <a:gd name="connsiteX3" fmla="*/ 817853 w 817853"/>
                  <a:gd name="connsiteY3" fmla="*/ 376103 h 1200329"/>
                  <a:gd name="connsiteX4" fmla="*/ 817853 w 817853"/>
                  <a:gd name="connsiteY4" fmla="*/ 764209 h 1200329"/>
                  <a:gd name="connsiteX5" fmla="*/ 817853 w 817853"/>
                  <a:gd name="connsiteY5" fmla="*/ 1200329 h 1200329"/>
                  <a:gd name="connsiteX6" fmla="*/ 408927 w 817853"/>
                  <a:gd name="connsiteY6" fmla="*/ 1200329 h 1200329"/>
                  <a:gd name="connsiteX7" fmla="*/ 0 w 817853"/>
                  <a:gd name="connsiteY7" fmla="*/ 1200329 h 1200329"/>
                  <a:gd name="connsiteX8" fmla="*/ 0 w 817853"/>
                  <a:gd name="connsiteY8" fmla="*/ 788216 h 1200329"/>
                  <a:gd name="connsiteX9" fmla="*/ 0 w 817853"/>
                  <a:gd name="connsiteY9" fmla="*/ 364100 h 1200329"/>
                  <a:gd name="connsiteX10" fmla="*/ 0 w 817853"/>
                  <a:gd name="connsiteY10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853" h="1200329" fill="none" extrusionOk="0">
                    <a:moveTo>
                      <a:pt x="0" y="0"/>
                    </a:moveTo>
                    <a:cubicBezTo>
                      <a:pt x="113305" y="-43806"/>
                      <a:pt x="265812" y="35022"/>
                      <a:pt x="425284" y="0"/>
                    </a:cubicBezTo>
                    <a:cubicBezTo>
                      <a:pt x="584756" y="-35022"/>
                      <a:pt x="675686" y="34340"/>
                      <a:pt x="817853" y="0"/>
                    </a:cubicBezTo>
                    <a:cubicBezTo>
                      <a:pt x="822112" y="112301"/>
                      <a:pt x="807843" y="281943"/>
                      <a:pt x="817853" y="376103"/>
                    </a:cubicBezTo>
                    <a:cubicBezTo>
                      <a:pt x="827863" y="470263"/>
                      <a:pt x="778605" y="677571"/>
                      <a:pt x="817853" y="764209"/>
                    </a:cubicBezTo>
                    <a:cubicBezTo>
                      <a:pt x="857101" y="850847"/>
                      <a:pt x="778924" y="1009245"/>
                      <a:pt x="817853" y="1200329"/>
                    </a:cubicBezTo>
                    <a:cubicBezTo>
                      <a:pt x="660686" y="1238681"/>
                      <a:pt x="510222" y="1162180"/>
                      <a:pt x="408927" y="1200329"/>
                    </a:cubicBezTo>
                    <a:cubicBezTo>
                      <a:pt x="307632" y="1238478"/>
                      <a:pt x="166822" y="1171703"/>
                      <a:pt x="0" y="1200329"/>
                    </a:cubicBezTo>
                    <a:cubicBezTo>
                      <a:pt x="-26617" y="1034043"/>
                      <a:pt x="33439" y="969994"/>
                      <a:pt x="0" y="788216"/>
                    </a:cubicBezTo>
                    <a:cubicBezTo>
                      <a:pt x="-33439" y="606438"/>
                      <a:pt x="44325" y="503962"/>
                      <a:pt x="0" y="364100"/>
                    </a:cubicBezTo>
                    <a:cubicBezTo>
                      <a:pt x="-44325" y="224238"/>
                      <a:pt x="24228" y="120875"/>
                      <a:pt x="0" y="0"/>
                    </a:cubicBezTo>
                    <a:close/>
                  </a:path>
                  <a:path w="817853" h="1200329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51011" y="91665"/>
                      <a:pt x="791612" y="262920"/>
                      <a:pt x="817853" y="388106"/>
                    </a:cubicBezTo>
                    <a:cubicBezTo>
                      <a:pt x="844094" y="513292"/>
                      <a:pt x="773148" y="666774"/>
                      <a:pt x="817853" y="764209"/>
                    </a:cubicBezTo>
                    <a:cubicBezTo>
                      <a:pt x="862558" y="861644"/>
                      <a:pt x="808283" y="1082932"/>
                      <a:pt x="817853" y="1200329"/>
                    </a:cubicBezTo>
                    <a:cubicBezTo>
                      <a:pt x="722076" y="1205675"/>
                      <a:pt x="510644" y="1181743"/>
                      <a:pt x="417105" y="1200329"/>
                    </a:cubicBezTo>
                    <a:cubicBezTo>
                      <a:pt x="323566" y="1218915"/>
                      <a:pt x="121410" y="1184471"/>
                      <a:pt x="0" y="1200329"/>
                    </a:cubicBezTo>
                    <a:cubicBezTo>
                      <a:pt x="-9110" y="1048412"/>
                      <a:pt x="21669" y="922260"/>
                      <a:pt x="0" y="788216"/>
                    </a:cubicBezTo>
                    <a:cubicBezTo>
                      <a:pt x="-21669" y="654172"/>
                      <a:pt x="44772" y="543562"/>
                      <a:pt x="0" y="388106"/>
                    </a:cubicBezTo>
                    <a:cubicBezTo>
                      <a:pt x="-44772" y="232650"/>
                      <a:pt x="44107" y="193107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True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True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AEFBD0-F51B-45EB-B823-AF9C0DD3D5D5}"/>
                  </a:ext>
                </a:extLst>
              </p:cNvPr>
              <p:cNvSpPr/>
              <p:nvPr/>
            </p:nvSpPr>
            <p:spPr>
              <a:xfrm>
                <a:off x="8097667" y="1944642"/>
                <a:ext cx="817853" cy="1200329"/>
              </a:xfrm>
              <a:custGeom>
                <a:avLst/>
                <a:gdLst>
                  <a:gd name="connsiteX0" fmla="*/ 0 w 817853"/>
                  <a:gd name="connsiteY0" fmla="*/ 0 h 1200329"/>
                  <a:gd name="connsiteX1" fmla="*/ 425284 w 817853"/>
                  <a:gd name="connsiteY1" fmla="*/ 0 h 1200329"/>
                  <a:gd name="connsiteX2" fmla="*/ 817853 w 817853"/>
                  <a:gd name="connsiteY2" fmla="*/ 0 h 1200329"/>
                  <a:gd name="connsiteX3" fmla="*/ 817853 w 817853"/>
                  <a:gd name="connsiteY3" fmla="*/ 376103 h 1200329"/>
                  <a:gd name="connsiteX4" fmla="*/ 817853 w 817853"/>
                  <a:gd name="connsiteY4" fmla="*/ 764209 h 1200329"/>
                  <a:gd name="connsiteX5" fmla="*/ 817853 w 817853"/>
                  <a:gd name="connsiteY5" fmla="*/ 1200329 h 1200329"/>
                  <a:gd name="connsiteX6" fmla="*/ 408927 w 817853"/>
                  <a:gd name="connsiteY6" fmla="*/ 1200329 h 1200329"/>
                  <a:gd name="connsiteX7" fmla="*/ 0 w 817853"/>
                  <a:gd name="connsiteY7" fmla="*/ 1200329 h 1200329"/>
                  <a:gd name="connsiteX8" fmla="*/ 0 w 817853"/>
                  <a:gd name="connsiteY8" fmla="*/ 788216 h 1200329"/>
                  <a:gd name="connsiteX9" fmla="*/ 0 w 817853"/>
                  <a:gd name="connsiteY9" fmla="*/ 364100 h 1200329"/>
                  <a:gd name="connsiteX10" fmla="*/ 0 w 817853"/>
                  <a:gd name="connsiteY10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853" h="1200329" fill="none" extrusionOk="0">
                    <a:moveTo>
                      <a:pt x="0" y="0"/>
                    </a:moveTo>
                    <a:cubicBezTo>
                      <a:pt x="113305" y="-43806"/>
                      <a:pt x="265812" y="35022"/>
                      <a:pt x="425284" y="0"/>
                    </a:cubicBezTo>
                    <a:cubicBezTo>
                      <a:pt x="584756" y="-35022"/>
                      <a:pt x="675686" y="34340"/>
                      <a:pt x="817853" y="0"/>
                    </a:cubicBezTo>
                    <a:cubicBezTo>
                      <a:pt x="822112" y="112301"/>
                      <a:pt x="807843" y="281943"/>
                      <a:pt x="817853" y="376103"/>
                    </a:cubicBezTo>
                    <a:cubicBezTo>
                      <a:pt x="827863" y="470263"/>
                      <a:pt x="778605" y="677571"/>
                      <a:pt x="817853" y="764209"/>
                    </a:cubicBezTo>
                    <a:cubicBezTo>
                      <a:pt x="857101" y="850847"/>
                      <a:pt x="778924" y="1009245"/>
                      <a:pt x="817853" y="1200329"/>
                    </a:cubicBezTo>
                    <a:cubicBezTo>
                      <a:pt x="660686" y="1238681"/>
                      <a:pt x="510222" y="1162180"/>
                      <a:pt x="408927" y="1200329"/>
                    </a:cubicBezTo>
                    <a:cubicBezTo>
                      <a:pt x="307632" y="1238478"/>
                      <a:pt x="166822" y="1171703"/>
                      <a:pt x="0" y="1200329"/>
                    </a:cubicBezTo>
                    <a:cubicBezTo>
                      <a:pt x="-26617" y="1034043"/>
                      <a:pt x="33439" y="969994"/>
                      <a:pt x="0" y="788216"/>
                    </a:cubicBezTo>
                    <a:cubicBezTo>
                      <a:pt x="-33439" y="606438"/>
                      <a:pt x="44325" y="503962"/>
                      <a:pt x="0" y="364100"/>
                    </a:cubicBezTo>
                    <a:cubicBezTo>
                      <a:pt x="-44325" y="224238"/>
                      <a:pt x="24228" y="120875"/>
                      <a:pt x="0" y="0"/>
                    </a:cubicBezTo>
                    <a:close/>
                  </a:path>
                  <a:path w="817853" h="1200329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51011" y="91665"/>
                      <a:pt x="791612" y="262920"/>
                      <a:pt x="817853" y="388106"/>
                    </a:cubicBezTo>
                    <a:cubicBezTo>
                      <a:pt x="844094" y="513292"/>
                      <a:pt x="773148" y="666774"/>
                      <a:pt x="817853" y="764209"/>
                    </a:cubicBezTo>
                    <a:cubicBezTo>
                      <a:pt x="862558" y="861644"/>
                      <a:pt x="808283" y="1082932"/>
                      <a:pt x="817853" y="1200329"/>
                    </a:cubicBezTo>
                    <a:cubicBezTo>
                      <a:pt x="722076" y="1205675"/>
                      <a:pt x="510644" y="1181743"/>
                      <a:pt x="417105" y="1200329"/>
                    </a:cubicBezTo>
                    <a:cubicBezTo>
                      <a:pt x="323566" y="1218915"/>
                      <a:pt x="121410" y="1184471"/>
                      <a:pt x="0" y="1200329"/>
                    </a:cubicBezTo>
                    <a:cubicBezTo>
                      <a:pt x="-9110" y="1048412"/>
                      <a:pt x="21669" y="922260"/>
                      <a:pt x="0" y="788216"/>
                    </a:cubicBezTo>
                    <a:cubicBezTo>
                      <a:pt x="-21669" y="654172"/>
                      <a:pt x="44772" y="543562"/>
                      <a:pt x="0" y="388106"/>
                    </a:cubicBezTo>
                    <a:cubicBezTo>
                      <a:pt x="-44772" y="232650"/>
                      <a:pt x="44107" y="193107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True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C1E29C-5246-4727-87D2-EC1DA38025E5}"/>
                  </a:ext>
                </a:extLst>
              </p:cNvPr>
              <p:cNvSpPr/>
              <p:nvPr/>
            </p:nvSpPr>
            <p:spPr>
              <a:xfrm>
                <a:off x="10357588" y="1944642"/>
                <a:ext cx="817853" cy="1200329"/>
              </a:xfrm>
              <a:custGeom>
                <a:avLst/>
                <a:gdLst>
                  <a:gd name="connsiteX0" fmla="*/ 0 w 817853"/>
                  <a:gd name="connsiteY0" fmla="*/ 0 h 1200329"/>
                  <a:gd name="connsiteX1" fmla="*/ 425284 w 817853"/>
                  <a:gd name="connsiteY1" fmla="*/ 0 h 1200329"/>
                  <a:gd name="connsiteX2" fmla="*/ 817853 w 817853"/>
                  <a:gd name="connsiteY2" fmla="*/ 0 h 1200329"/>
                  <a:gd name="connsiteX3" fmla="*/ 817853 w 817853"/>
                  <a:gd name="connsiteY3" fmla="*/ 376103 h 1200329"/>
                  <a:gd name="connsiteX4" fmla="*/ 817853 w 817853"/>
                  <a:gd name="connsiteY4" fmla="*/ 764209 h 1200329"/>
                  <a:gd name="connsiteX5" fmla="*/ 817853 w 817853"/>
                  <a:gd name="connsiteY5" fmla="*/ 1200329 h 1200329"/>
                  <a:gd name="connsiteX6" fmla="*/ 408927 w 817853"/>
                  <a:gd name="connsiteY6" fmla="*/ 1200329 h 1200329"/>
                  <a:gd name="connsiteX7" fmla="*/ 0 w 817853"/>
                  <a:gd name="connsiteY7" fmla="*/ 1200329 h 1200329"/>
                  <a:gd name="connsiteX8" fmla="*/ 0 w 817853"/>
                  <a:gd name="connsiteY8" fmla="*/ 788216 h 1200329"/>
                  <a:gd name="connsiteX9" fmla="*/ 0 w 817853"/>
                  <a:gd name="connsiteY9" fmla="*/ 364100 h 1200329"/>
                  <a:gd name="connsiteX10" fmla="*/ 0 w 817853"/>
                  <a:gd name="connsiteY10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853" h="1200329" fill="none" extrusionOk="0">
                    <a:moveTo>
                      <a:pt x="0" y="0"/>
                    </a:moveTo>
                    <a:cubicBezTo>
                      <a:pt x="113305" y="-43806"/>
                      <a:pt x="265812" y="35022"/>
                      <a:pt x="425284" y="0"/>
                    </a:cubicBezTo>
                    <a:cubicBezTo>
                      <a:pt x="584756" y="-35022"/>
                      <a:pt x="675686" y="34340"/>
                      <a:pt x="817853" y="0"/>
                    </a:cubicBezTo>
                    <a:cubicBezTo>
                      <a:pt x="822112" y="112301"/>
                      <a:pt x="807843" y="281943"/>
                      <a:pt x="817853" y="376103"/>
                    </a:cubicBezTo>
                    <a:cubicBezTo>
                      <a:pt x="827863" y="470263"/>
                      <a:pt x="778605" y="677571"/>
                      <a:pt x="817853" y="764209"/>
                    </a:cubicBezTo>
                    <a:cubicBezTo>
                      <a:pt x="857101" y="850847"/>
                      <a:pt x="778924" y="1009245"/>
                      <a:pt x="817853" y="1200329"/>
                    </a:cubicBezTo>
                    <a:cubicBezTo>
                      <a:pt x="660686" y="1238681"/>
                      <a:pt x="510222" y="1162180"/>
                      <a:pt x="408927" y="1200329"/>
                    </a:cubicBezTo>
                    <a:cubicBezTo>
                      <a:pt x="307632" y="1238478"/>
                      <a:pt x="166822" y="1171703"/>
                      <a:pt x="0" y="1200329"/>
                    </a:cubicBezTo>
                    <a:cubicBezTo>
                      <a:pt x="-26617" y="1034043"/>
                      <a:pt x="33439" y="969994"/>
                      <a:pt x="0" y="788216"/>
                    </a:cubicBezTo>
                    <a:cubicBezTo>
                      <a:pt x="-33439" y="606438"/>
                      <a:pt x="44325" y="503962"/>
                      <a:pt x="0" y="364100"/>
                    </a:cubicBezTo>
                    <a:cubicBezTo>
                      <a:pt x="-44325" y="224238"/>
                      <a:pt x="24228" y="120875"/>
                      <a:pt x="0" y="0"/>
                    </a:cubicBezTo>
                    <a:close/>
                  </a:path>
                  <a:path w="817853" h="1200329" stroke="0" extrusionOk="0">
                    <a:moveTo>
                      <a:pt x="0" y="0"/>
                    </a:moveTo>
                    <a:cubicBezTo>
                      <a:pt x="192572" y="-24484"/>
                      <a:pt x="247049" y="9869"/>
                      <a:pt x="425284" y="0"/>
                    </a:cubicBezTo>
                    <a:cubicBezTo>
                      <a:pt x="603519" y="-9869"/>
                      <a:pt x="694942" y="15746"/>
                      <a:pt x="817853" y="0"/>
                    </a:cubicBezTo>
                    <a:cubicBezTo>
                      <a:pt x="851011" y="91665"/>
                      <a:pt x="791612" y="262920"/>
                      <a:pt x="817853" y="388106"/>
                    </a:cubicBezTo>
                    <a:cubicBezTo>
                      <a:pt x="844094" y="513292"/>
                      <a:pt x="773148" y="666774"/>
                      <a:pt x="817853" y="764209"/>
                    </a:cubicBezTo>
                    <a:cubicBezTo>
                      <a:pt x="862558" y="861644"/>
                      <a:pt x="808283" y="1082932"/>
                      <a:pt x="817853" y="1200329"/>
                    </a:cubicBezTo>
                    <a:cubicBezTo>
                      <a:pt x="722076" y="1205675"/>
                      <a:pt x="510644" y="1181743"/>
                      <a:pt x="417105" y="1200329"/>
                    </a:cubicBezTo>
                    <a:cubicBezTo>
                      <a:pt x="323566" y="1218915"/>
                      <a:pt x="121410" y="1184471"/>
                      <a:pt x="0" y="1200329"/>
                    </a:cubicBezTo>
                    <a:cubicBezTo>
                      <a:pt x="-9110" y="1048412"/>
                      <a:pt x="21669" y="922260"/>
                      <a:pt x="0" y="788216"/>
                    </a:cubicBezTo>
                    <a:cubicBezTo>
                      <a:pt x="-21669" y="654172"/>
                      <a:pt x="44772" y="543562"/>
                      <a:pt x="0" y="388106"/>
                    </a:cubicBezTo>
                    <a:cubicBezTo>
                      <a:pt x="-44772" y="232650"/>
                      <a:pt x="44107" y="193107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41577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False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False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False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CAFB2D-4009-48C9-88F6-BFE4221D62C1}"/>
                </a:ext>
              </a:extLst>
            </p:cNvPr>
            <p:cNvSpPr txBox="1"/>
            <p:nvPr/>
          </p:nvSpPr>
          <p:spPr>
            <a:xfrm>
              <a:off x="11135360" y="2123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1F1AA8-A525-49D7-965E-1E26A49A7F10}"/>
                </a:ext>
              </a:extLst>
            </p:cNvPr>
            <p:cNvSpPr txBox="1"/>
            <p:nvPr/>
          </p:nvSpPr>
          <p:spPr>
            <a:xfrm>
              <a:off x="11135360" y="27025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5AC989-B681-49E7-80DE-1820F446E2C4}"/>
                </a:ext>
              </a:extLst>
            </p:cNvPr>
            <p:cNvSpPr txBox="1"/>
            <p:nvPr/>
          </p:nvSpPr>
          <p:spPr>
            <a:xfrm>
              <a:off x="599440" y="3957495"/>
              <a:ext cx="7680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 note: </a:t>
              </a:r>
              <a:r>
                <a:rPr lang="en-US" sz="1600" b="1" dirty="0">
                  <a:solidFill>
                    <a:srgbClr val="FF0000"/>
                  </a:solidFill>
                </a:rPr>
                <a:t>special symbols </a:t>
              </a:r>
              <a:r>
                <a:rPr lang="en-US" sz="1600" dirty="0">
                  <a:solidFill>
                    <a:srgbClr val="FF0000"/>
                  </a:solidFill>
                </a:rPr>
                <a:t>($, @, #, :, etc.) and </a:t>
              </a:r>
              <a:r>
                <a:rPr lang="en-US" sz="1600" b="1" dirty="0">
                  <a:solidFill>
                    <a:srgbClr val="FF0000"/>
                  </a:solidFill>
                </a:rPr>
                <a:t>spaces</a:t>
              </a:r>
              <a:r>
                <a:rPr lang="en-US" sz="1600" dirty="0">
                  <a:solidFill>
                    <a:srgbClr val="FF0000"/>
                  </a:solidFill>
                </a:rPr>
                <a:t> are not alpha nor digits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E21E420-A364-47CE-AE0C-A258997665E9}"/>
              </a:ext>
            </a:extLst>
          </p:cNvPr>
          <p:cNvSpPr txBox="1"/>
          <p:nvPr/>
        </p:nvSpPr>
        <p:spPr>
          <a:xfrm>
            <a:off x="0" y="1676400"/>
            <a:ext cx="527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Testing Type </a:t>
            </a:r>
            <a:r>
              <a:rPr lang="en-US" b="1" dirty="0"/>
              <a:t>- does the </a:t>
            </a:r>
            <a:r>
              <a:rPr lang="en-US" b="1" i="1" dirty="0">
                <a:highlight>
                  <a:srgbClr val="FBE9A8"/>
                </a:highlight>
              </a:rPr>
              <a:t>entire</a:t>
            </a:r>
            <a:r>
              <a:rPr lang="en-US" b="1" dirty="0">
                <a:highlight>
                  <a:srgbClr val="FBE9A8"/>
                </a:highlight>
              </a:rPr>
              <a:t> string </a:t>
            </a:r>
            <a:r>
              <a:rPr lang="en-US" b="1" dirty="0"/>
              <a:t>contain </a:t>
            </a:r>
            <a:r>
              <a:rPr lang="en-US" b="1" i="1" dirty="0"/>
              <a:t>only</a:t>
            </a:r>
            <a:r>
              <a:rPr lang="en-US" b="1" dirty="0"/>
              <a:t> ___?</a:t>
            </a:r>
            <a:endParaRPr lang="en-US" b="1" i="1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FF5A164-2A93-4075-9D25-AF586AD6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B6102-4386-46EE-8B8F-813C9D6C462E}"/>
              </a:ext>
            </a:extLst>
          </p:cNvPr>
          <p:cNvSpPr txBox="1"/>
          <p:nvPr/>
        </p:nvSpPr>
        <p:spPr>
          <a:xfrm>
            <a:off x="3610045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E5D807-5F45-438C-A127-95FE26F1CA31}"/>
              </a:ext>
            </a:extLst>
          </p:cNvPr>
          <p:cNvSpPr txBox="1"/>
          <p:nvPr/>
        </p:nvSpPr>
        <p:spPr>
          <a:xfrm>
            <a:off x="5959107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1802B8-B5B6-421B-A3FE-0F84B254A0FF}"/>
              </a:ext>
            </a:extLst>
          </p:cNvPr>
          <p:cNvSpPr txBox="1"/>
          <p:nvPr/>
        </p:nvSpPr>
        <p:spPr>
          <a:xfrm>
            <a:off x="8150514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98BC31-DAB1-4458-852B-A527F65CB89D}"/>
              </a:ext>
            </a:extLst>
          </p:cNvPr>
          <p:cNvSpPr txBox="1"/>
          <p:nvPr/>
        </p:nvSpPr>
        <p:spPr>
          <a:xfrm>
            <a:off x="10489065" y="852038"/>
            <a:ext cx="87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any_str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CD982C-29F9-4FCF-A745-973D03CA427E}"/>
              </a:ext>
            </a:extLst>
          </p:cNvPr>
          <p:cNvSpPr txBox="1"/>
          <p:nvPr/>
        </p:nvSpPr>
        <p:spPr>
          <a:xfrm>
            <a:off x="6807200" y="196198"/>
            <a:ext cx="38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These return a Boolean!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FD2E49-83FB-486C-8186-CAD20234D09E}"/>
              </a:ext>
            </a:extLst>
          </p:cNvPr>
          <p:cNvCxnSpPr>
            <a:cxnSpLocks/>
          </p:cNvCxnSpPr>
          <p:nvPr/>
        </p:nvCxnSpPr>
        <p:spPr>
          <a:xfrm>
            <a:off x="52550" y="4556235"/>
            <a:ext cx="12055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Microsoft Macintosh PowerPoint</Application>
  <PresentationFormat>Widescreen</PresentationFormat>
  <Paragraphs>466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Outline</vt:lpstr>
      <vt:lpstr>Intro</vt:lpstr>
      <vt:lpstr>Looping through a STRING</vt:lpstr>
      <vt:lpstr>String Manipulation: Concatenating &amp; Extracting</vt:lpstr>
      <vt:lpstr>String Methods</vt:lpstr>
      <vt:lpstr>String Properties &amp; Methods</vt:lpstr>
      <vt:lpstr>String SEARCHING Methods</vt:lpstr>
      <vt:lpstr>String TESTING Methods</vt:lpstr>
      <vt:lpstr>String MODIFICATION Methods</vt:lpstr>
      <vt:lpstr>String MODIFICATION Methods</vt:lpstr>
      <vt:lpstr>String MODIFICATION Methods</vt:lpstr>
      <vt:lpstr>Exercise 1 – Extract &amp; Concatenate</vt:lpstr>
      <vt:lpstr>Exercise 2 – String Testing</vt:lpstr>
      <vt:lpstr>Exercise 3 – Looping through a String</vt:lpstr>
      <vt:lpstr>@HOME - Exercise 4 – Extract &amp; Lookup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2020-11-11T14:28:40Z</dcterms:created>
  <dcterms:modified xsi:type="dcterms:W3CDTF">2022-05-02T02:34:57Z</dcterms:modified>
</cp:coreProperties>
</file>