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5181" autoAdjust="0"/>
  </p:normalViewPr>
  <p:slideViewPr>
    <p:cSldViewPr snapToGrid="0">
      <p:cViewPr varScale="1">
        <p:scale>
          <a:sx n="83" d="100"/>
          <a:sy n="83" d="100"/>
        </p:scale>
        <p:origin x="677" y="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5C5506-CAB0-4BBC-BC89-DC802C6F4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AD023E3-1316-4C3E-B654-D3A35D158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A17A5D-2374-48DF-A245-9B52AB5C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07/06/2020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CB1627-7A12-4D4B-B7CB-7F59ED8E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C61544-6B50-404C-8F88-19C9D5CE9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554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28ECC6-1421-41A2-8FF4-66604801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8D09AE0-2986-4847-963B-83DA185BC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D5AA39-6767-43D3-AC65-78908C6E0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07/06/2020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F96D3B-0F15-45DD-A69D-FDCBFD0A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3EFBED-51E0-462E-ABC1-FFA16AD6B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151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7E5DD61-970B-4F03-A7D4-59162B83C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D493013-9496-442B-A93C-14BAE9B24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FA6905-CF45-45BF-AD4B-69DE5817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07/06/2020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06109A-1BA6-4505-97D8-7800D162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5D7E88-5A08-4165-8C08-B850E5D3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677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DB6E9D-B58E-4EFE-A89F-F5E34F58A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7D149C-0C6E-4AA4-8937-19D4EFAC3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44B328-910E-4608-A515-0A8A0035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07/06/2020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5B47A8-C530-4C38-860C-D5FDF989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F6AF98-3AFC-481E-A5E3-95007984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178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9A8F7A-2CF6-4F8E-92A2-D5669E881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C071FA-7261-4DCF-801B-D3A679727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2FD32C-766C-485C-8E71-ECCB3526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07/06/2020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5B4E3C-386C-4697-AE49-B0A58B6C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35C34F-D9DB-4FE9-B82F-8AD90189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467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8043C5-268A-4E0C-A5E9-D91543A54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CD6ED1-DA6A-4A99-87ED-146EDF31C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7CCE2C-C66B-48B5-A770-62ECE5535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424C9C-D1AE-40B2-A66A-A757EABD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07/06/2020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282C452-0DE2-44A8-ABEC-13717512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37DFE8-D014-40F5-B0AA-37D3E07A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943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5B3A-3EBE-4FF2-AACA-1D040F3E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B43C34-BC98-483A-99CC-66C9F082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160599E-3CFF-45AF-A12A-5F5FC331E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ECB34D0-59F8-4A3D-BF1C-F026C2B7B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43552B-F284-493E-93EF-BD28B06FD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B896F01-15A9-4F16-BBB6-9DD05310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07/06/2020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B34F1E5-CC26-4363-9984-FF0FF42C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A0A393D-FE5E-4BE2-828E-38AE7837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423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552D70-E7E3-4B26-BB74-F90796ACA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163A9ED-96BC-47F6-9B38-4EAB3ADF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07/06/2020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0FE741B-F1D8-4D7E-8FF8-EDADC2EE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F6AB299-6BE8-4A80-8E84-6DD0D2BB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09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ECE24A0-86C1-45B4-95D6-5F0F085C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07/06/2020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FCCD3A-A1B8-480E-B46A-2BF86BF9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9E4238-C344-4641-B0AD-57537E84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157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D1C0CE-6765-4A0E-8ED1-61A54798B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750F45-19FD-4C57-B770-7A6AD1759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2EF4769-9CEC-4CFD-9EE5-39806408C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407C5F-310B-492A-AC4B-374510A9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07/06/2020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14920F-4CF8-4983-8323-3AEB1DF6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FD0EF1-3FD8-47FF-8C79-11D79F7E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316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3EAF7A-16C7-4711-8C91-83FEB8C79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A99FE0D-C6BA-4E29-B892-4EE8E7D35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806464A-A613-4F1E-A303-A50A7BE05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62E4E5-4F04-434B-A971-707D8A8E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07/06/2020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BBA41C-DD51-4EC5-BAD9-65576A36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D8BDFD6-BF69-4064-8D73-E4A69A75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665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8BC547D-EBB3-4C3E-96A4-A8730F50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D21ECC-E67A-4BD0-9AA4-26D9DC27B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C41EFA-6E86-427E-8AD9-C04A7DE41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BC211-87E7-4C75-868E-3E1D8BC7F1A4}" type="datetimeFigureOut">
              <a:rPr lang="it-IT" smtClean="0"/>
              <a:t>07/06/2020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38F3E8-2954-4341-B493-76DD66B01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41D939-7C70-4CF4-A8EB-E01E8F1A2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543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fr.wikipedia.org/wiki/L'Universit%C3%A9_de_Pise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r.wikipedia.org/wiki/L'Universit%C3%A9_de_Pise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r.wikipedia.org/wiki/L'Universit%C3%A9_de_Pise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r.wikipedia.org/wiki/L'Universit%C3%A9_de_Pise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r.wikipedia.org/wiki/L'Universit%C3%A9_de_Pise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_titoli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_progetto">
            <a:extLst>
              <a:ext uri="{FF2B5EF4-FFF2-40B4-BE49-F238E27FC236}">
                <a16:creationId xmlns:a16="http://schemas.microsoft.com/office/drawing/2014/main" id="{FD810D65-6F75-4917-BA77-33885036A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686" y="5317159"/>
            <a:ext cx="7484787" cy="51351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it-IT" sz="4800" b="1">
                <a:solidFill>
                  <a:srgbClr val="FFFFFF"/>
                </a:solidFill>
              </a:rPr>
              <a:t>Bank </a:t>
            </a:r>
            <a:r>
              <a:rPr lang="it-IT" sz="4800" b="1" err="1">
                <a:solidFill>
                  <a:srgbClr val="FFFFFF"/>
                </a:solidFill>
              </a:rPr>
              <a:t>Robbery</a:t>
            </a:r>
            <a:endParaRPr lang="it-IT" sz="4800" b="1">
              <a:solidFill>
                <a:srgbClr val="FFFFFF"/>
              </a:solidFill>
            </a:endParaRPr>
          </a:p>
        </p:txBody>
      </p:sp>
      <p:sp>
        <p:nvSpPr>
          <p:cNvPr id="3" name="autori">
            <a:extLst>
              <a:ext uri="{FF2B5EF4-FFF2-40B4-BE49-F238E27FC236}">
                <a16:creationId xmlns:a16="http://schemas.microsoft.com/office/drawing/2014/main" id="{A9FC99C5-732D-4F11-86D6-28C2CA90B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2119" y="5091763"/>
            <a:ext cx="2871195" cy="1264587"/>
          </a:xfrm>
        </p:spPr>
        <p:txBody>
          <a:bodyPr anchor="ctr">
            <a:normAutofit/>
          </a:bodyPr>
          <a:lstStyle/>
          <a:p>
            <a:pPr algn="l">
              <a:lnSpc>
                <a:spcPct val="50000"/>
              </a:lnSpc>
            </a:pPr>
            <a:r>
              <a:rPr lang="it-IT" sz="1900">
                <a:solidFill>
                  <a:srgbClr val="FFC000"/>
                </a:solidFill>
              </a:rPr>
              <a:t>Barsanti Nicola </a:t>
            </a:r>
          </a:p>
          <a:p>
            <a:pPr algn="l">
              <a:lnSpc>
                <a:spcPct val="50000"/>
              </a:lnSpc>
            </a:pPr>
            <a:r>
              <a:rPr lang="it-IT" sz="1900">
                <a:solidFill>
                  <a:srgbClr val="FFC000"/>
                </a:solidFill>
              </a:rPr>
              <a:t>Tumminelli Gianluca</a:t>
            </a:r>
          </a:p>
        </p:txBody>
      </p:sp>
      <p:pic>
        <p:nvPicPr>
          <p:cNvPr id="5" name="immagine_banca" descr="Immagine che contiene edificio, bianco, largo&#10;&#10;Descrizione generata automaticamente">
            <a:extLst>
              <a:ext uri="{FF2B5EF4-FFF2-40B4-BE49-F238E27FC236}">
                <a16:creationId xmlns:a16="http://schemas.microsoft.com/office/drawing/2014/main" id="{B91F78FE-0807-40C6-9BD7-D8E99437EB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10" r="-1" b="-1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12" name="separatore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rso">
            <a:extLst>
              <a:ext uri="{FF2B5EF4-FFF2-40B4-BE49-F238E27FC236}">
                <a16:creationId xmlns:a16="http://schemas.microsoft.com/office/drawing/2014/main" id="{28B33F69-DD41-4CF1-8425-C3BAAD8C2152}"/>
              </a:ext>
            </a:extLst>
          </p:cNvPr>
          <p:cNvSpPr txBox="1"/>
          <p:nvPr/>
        </p:nvSpPr>
        <p:spPr>
          <a:xfrm>
            <a:off x="3272353" y="5747054"/>
            <a:ext cx="493112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it-IT" sz="1900" err="1">
                <a:solidFill>
                  <a:srgbClr val="FF0000"/>
                </a:solidFill>
                <a:latin typeface="+mj-lt"/>
              </a:rPr>
              <a:t>Formal</a:t>
            </a:r>
            <a:r>
              <a:rPr lang="it-IT" sz="1900">
                <a:solidFill>
                  <a:srgbClr val="FF0000"/>
                </a:solidFill>
                <a:latin typeface="+mj-lt"/>
              </a:rPr>
              <a:t> </a:t>
            </a:r>
            <a:r>
              <a:rPr lang="it-IT" sz="1900" err="1">
                <a:solidFill>
                  <a:srgbClr val="FF0000"/>
                </a:solidFill>
                <a:latin typeface="+mj-lt"/>
              </a:rPr>
              <a:t>Methods</a:t>
            </a:r>
            <a:r>
              <a:rPr lang="it-IT" sz="1900">
                <a:solidFill>
                  <a:srgbClr val="FF0000"/>
                </a:solidFill>
                <a:latin typeface="+mj-lt"/>
              </a:rPr>
              <a:t> For </a:t>
            </a:r>
            <a:r>
              <a:rPr lang="it-IT" sz="1900" err="1">
                <a:solidFill>
                  <a:srgbClr val="FF0000"/>
                </a:solidFill>
                <a:latin typeface="+mj-lt"/>
              </a:rPr>
              <a:t>Secure</a:t>
            </a:r>
            <a:r>
              <a:rPr lang="it-IT" sz="1900">
                <a:solidFill>
                  <a:srgbClr val="FF0000"/>
                </a:solidFill>
                <a:latin typeface="+mj-lt"/>
              </a:rPr>
              <a:t> Systems</a:t>
            </a:r>
          </a:p>
        </p:txBody>
      </p:sp>
      <p:pic>
        <p:nvPicPr>
          <p:cNvPr id="13" name="unipi logo" descr="Immagine che contiene segnale, via, arresto, rosso&#10;&#10;Descrizione generata automaticamente">
            <a:extLst>
              <a:ext uri="{FF2B5EF4-FFF2-40B4-BE49-F238E27FC236}">
                <a16:creationId xmlns:a16="http://schemas.microsoft.com/office/drawing/2014/main" id="{78ABDB31-C695-4CB6-8F5C-06A511A3A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68144" y="5198391"/>
            <a:ext cx="1075810" cy="109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9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background">
            <a:extLst>
              <a:ext uri="{FF2B5EF4-FFF2-40B4-BE49-F238E27FC236}">
                <a16:creationId xmlns:a16="http://schemas.microsoft.com/office/drawing/2014/main" id="{DC14B3F1-8CC5-4623-94B0-4445E3775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5" name="sezione att_informatico">
            <a:extLst>
              <a:ext uri="{FF2B5EF4-FFF2-40B4-BE49-F238E27FC236}">
                <a16:creationId xmlns:a16="http://schemas.microsoft.com/office/drawing/2014/main" id="{9246CBD0-FE13-4BA5-BCFA-356E0964390D}"/>
              </a:ext>
            </a:extLst>
          </p:cNvPr>
          <p:cNvSpPr/>
          <p:nvPr/>
        </p:nvSpPr>
        <p:spPr>
          <a:xfrm>
            <a:off x="515470" y="3875811"/>
            <a:ext cx="11161059" cy="27399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</a:endParaRPr>
          </a:p>
        </p:txBody>
      </p:sp>
      <p:sp>
        <p:nvSpPr>
          <p:cNvPr id="42" name="background_titolo">
            <a:extLst>
              <a:ext uri="{FF2B5EF4-FFF2-40B4-BE49-F238E27FC236}">
                <a16:creationId xmlns:a16="http://schemas.microsoft.com/office/drawing/2014/main" id="{4F6376AA-0733-49AC-9E54-97BB063D899B}"/>
              </a:ext>
            </a:extLst>
          </p:cNvPr>
          <p:cNvSpPr/>
          <p:nvPr/>
        </p:nvSpPr>
        <p:spPr>
          <a:xfrm>
            <a:off x="652182" y="315950"/>
            <a:ext cx="4046818" cy="48919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sezione att_fisico">
            <a:extLst>
              <a:ext uri="{FF2B5EF4-FFF2-40B4-BE49-F238E27FC236}">
                <a16:creationId xmlns:a16="http://schemas.microsoft.com/office/drawing/2014/main" id="{B1AC22CC-B2D6-4ADF-9801-92E667ACD8FC}"/>
              </a:ext>
            </a:extLst>
          </p:cNvPr>
          <p:cNvSpPr/>
          <p:nvPr/>
        </p:nvSpPr>
        <p:spPr>
          <a:xfrm>
            <a:off x="515470" y="1039972"/>
            <a:ext cx="11161059" cy="27399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</a:endParaRPr>
          </a:p>
        </p:txBody>
      </p:sp>
      <p:pic>
        <p:nvPicPr>
          <p:cNvPr id="12" name="immagine att_fisico" descr="Immagine che contiene uomo, persone, vestito, militare&#10;&#10;Descrizione generata automaticamente">
            <a:extLst>
              <a:ext uri="{FF2B5EF4-FFF2-40B4-BE49-F238E27FC236}">
                <a16:creationId xmlns:a16="http://schemas.microsoft.com/office/drawing/2014/main" id="{364E1E55-A577-42D5-9624-1E10D16F4C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3" r="-2" b="5189"/>
          <a:stretch/>
        </p:blipFill>
        <p:spPr>
          <a:xfrm>
            <a:off x="7675699" y="1333247"/>
            <a:ext cx="3562268" cy="2153352"/>
          </a:xfrm>
          <a:prstGeom prst="rect">
            <a:avLst/>
          </a:prstGeom>
        </p:spPr>
      </p:pic>
      <p:pic>
        <p:nvPicPr>
          <p:cNvPr id="10" name="immagine att_informatico" descr="Immagine che contiene sedendo, monitor, sedia, finestra&#10;&#10;Descrizione generata automaticamente">
            <a:extLst>
              <a:ext uri="{FF2B5EF4-FFF2-40B4-BE49-F238E27FC236}">
                <a16:creationId xmlns:a16="http://schemas.microsoft.com/office/drawing/2014/main" id="{EFBB88B7-7B0F-4300-BF80-E364C4A325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8" r="574"/>
          <a:stretch/>
        </p:blipFill>
        <p:spPr>
          <a:xfrm>
            <a:off x="954033" y="4166183"/>
            <a:ext cx="3568586" cy="2159156"/>
          </a:xfrm>
          <a:prstGeom prst="rect">
            <a:avLst/>
          </a:prstGeom>
        </p:spPr>
      </p:pic>
      <p:sp>
        <p:nvSpPr>
          <p:cNvPr id="13" name="testo att_fisico">
            <a:extLst>
              <a:ext uri="{FF2B5EF4-FFF2-40B4-BE49-F238E27FC236}">
                <a16:creationId xmlns:a16="http://schemas.microsoft.com/office/drawing/2014/main" id="{3BC2ECC0-1D04-4F8D-A399-6A27C9B1F55B}"/>
              </a:ext>
            </a:extLst>
          </p:cNvPr>
          <p:cNvSpPr txBox="1"/>
          <p:nvPr/>
        </p:nvSpPr>
        <p:spPr>
          <a:xfrm>
            <a:off x="954033" y="1333247"/>
            <a:ext cx="6283103" cy="1969770"/>
          </a:xfrm>
          <a:prstGeom prst="rect">
            <a:avLst/>
          </a:prstGeom>
          <a:noFill/>
          <a:effectLst>
            <a:glow rad="127000">
              <a:schemeClr val="accent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2400" b="1">
                <a:solidFill>
                  <a:srgbClr val="FFC000"/>
                </a:solidFill>
              </a:rPr>
              <a:t>Attacco Fisico</a:t>
            </a:r>
            <a:endParaRPr lang="it-IT" b="1">
              <a:solidFill>
                <a:srgbClr val="FFC000"/>
              </a:solidFill>
            </a:endParaRPr>
          </a:p>
          <a:p>
            <a:endParaRPr lang="it-IT" b="1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Alto rischio di individuazione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Alto guadagno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Basso tempo e costo di esecuzione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Richiede una pianificazione per essere eseguito</a:t>
            </a:r>
          </a:p>
        </p:txBody>
      </p:sp>
      <p:cxnSp>
        <p:nvCxnSpPr>
          <p:cNvPr id="18" name="separatore att_fisico">
            <a:extLst>
              <a:ext uri="{FF2B5EF4-FFF2-40B4-BE49-F238E27FC236}">
                <a16:creationId xmlns:a16="http://schemas.microsoft.com/office/drawing/2014/main" id="{C1CACA6E-7EDE-40A3-AA42-0DA24AC30F60}"/>
              </a:ext>
            </a:extLst>
          </p:cNvPr>
          <p:cNvCxnSpPr>
            <a:cxnSpLocks/>
          </p:cNvCxnSpPr>
          <p:nvPr/>
        </p:nvCxnSpPr>
        <p:spPr>
          <a:xfrm>
            <a:off x="7422777" y="1333247"/>
            <a:ext cx="0" cy="21533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eparatore att_informatico">
            <a:extLst>
              <a:ext uri="{FF2B5EF4-FFF2-40B4-BE49-F238E27FC236}">
                <a16:creationId xmlns:a16="http://schemas.microsoft.com/office/drawing/2014/main" id="{7F7B660D-D306-4693-9399-26F83F939980}"/>
              </a:ext>
            </a:extLst>
          </p:cNvPr>
          <p:cNvCxnSpPr>
            <a:cxnSpLocks/>
          </p:cNvCxnSpPr>
          <p:nvPr/>
        </p:nvCxnSpPr>
        <p:spPr>
          <a:xfrm>
            <a:off x="4800600" y="4166183"/>
            <a:ext cx="0" cy="21591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barra rossa titolo">
            <a:extLst>
              <a:ext uri="{FF2B5EF4-FFF2-40B4-BE49-F238E27FC236}">
                <a16:creationId xmlns:a16="http://schemas.microsoft.com/office/drawing/2014/main" id="{C586709F-1BB2-4444-B6E7-C787C7ACC83F}"/>
              </a:ext>
            </a:extLst>
          </p:cNvPr>
          <p:cNvSpPr/>
          <p:nvPr/>
        </p:nvSpPr>
        <p:spPr>
          <a:xfrm>
            <a:off x="515470" y="323418"/>
            <a:ext cx="136712" cy="47426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4" name="titolo">
            <a:extLst>
              <a:ext uri="{FF2B5EF4-FFF2-40B4-BE49-F238E27FC236}">
                <a16:creationId xmlns:a16="http://schemas.microsoft.com/office/drawing/2014/main" id="{AD32E2FD-5114-4EB3-8284-5B688397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82" y="250242"/>
            <a:ext cx="4517839" cy="6206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b="1" kern="1200">
                <a:solidFill>
                  <a:schemeClr val="bg1"/>
                </a:solidFill>
                <a:latin typeface="+mn-lt"/>
                <a:ea typeface="+mj-ea"/>
                <a:cs typeface="+mj-cs"/>
              </a:rPr>
              <a:t>Attacchi considerati</a:t>
            </a:r>
          </a:p>
        </p:txBody>
      </p:sp>
      <p:sp>
        <p:nvSpPr>
          <p:cNvPr id="46" name="testo att_informatico">
            <a:extLst>
              <a:ext uri="{FF2B5EF4-FFF2-40B4-BE49-F238E27FC236}">
                <a16:creationId xmlns:a16="http://schemas.microsoft.com/office/drawing/2014/main" id="{5A8E7105-CD82-4516-89D9-9692A6DDAA15}"/>
              </a:ext>
            </a:extLst>
          </p:cNvPr>
          <p:cNvSpPr txBox="1"/>
          <p:nvPr/>
        </p:nvSpPr>
        <p:spPr>
          <a:xfrm>
            <a:off x="4857751" y="4028257"/>
            <a:ext cx="638021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b="1">
                <a:solidFill>
                  <a:srgbClr val="FFC000"/>
                </a:solidFill>
              </a:rPr>
              <a:t>Attacco Informatico</a:t>
            </a:r>
            <a:endParaRPr lang="it-IT" b="1">
              <a:solidFill>
                <a:srgbClr val="FFC000"/>
              </a:solidFill>
            </a:endParaRPr>
          </a:p>
          <a:p>
            <a:endParaRPr lang="it-IT" b="1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Basso rischio di individuazione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Basso guadagno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Alti tempi e costi di esecuzione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Può essere effettuato direttamente alla banca o ai suoi dipendenti e clienti</a:t>
            </a:r>
          </a:p>
        </p:txBody>
      </p:sp>
      <p:pic>
        <p:nvPicPr>
          <p:cNvPr id="14" name="unipi logo" descr="Immagine che contiene segnale, via, arresto, rosso&#10;&#10;Descrizione generata automaticamente">
            <a:extLst>
              <a:ext uri="{FF2B5EF4-FFF2-40B4-BE49-F238E27FC236}">
                <a16:creationId xmlns:a16="http://schemas.microsoft.com/office/drawing/2014/main" id="{63DD7DC3-0B6F-48FC-83C7-74C648C206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330624" y="165214"/>
            <a:ext cx="691810" cy="7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56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>
            <a:extLst>
              <a:ext uri="{FF2B5EF4-FFF2-40B4-BE49-F238E27FC236}">
                <a16:creationId xmlns:a16="http://schemas.microsoft.com/office/drawing/2014/main" id="{4579324F-790C-49C4-839C-2617600816CF}"/>
              </a:ext>
            </a:extLst>
          </p:cNvPr>
          <p:cNvSpPr/>
          <p:nvPr/>
        </p:nvSpPr>
        <p:spPr>
          <a:xfrm>
            <a:off x="0" y="-2157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background_contenuto">
            <a:extLst>
              <a:ext uri="{FF2B5EF4-FFF2-40B4-BE49-F238E27FC236}">
                <a16:creationId xmlns:a16="http://schemas.microsoft.com/office/drawing/2014/main" id="{EAA52666-C664-4D9E-B57D-529DA1F1E6A5}"/>
              </a:ext>
            </a:extLst>
          </p:cNvPr>
          <p:cNvSpPr/>
          <p:nvPr/>
        </p:nvSpPr>
        <p:spPr>
          <a:xfrm>
            <a:off x="515470" y="1155700"/>
            <a:ext cx="11161059" cy="5435600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Segnaposto contenuto 3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E1F5ADAE-CA2C-47BA-85C8-230BCBF41F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85" y="2864440"/>
            <a:ext cx="5989099" cy="3544888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AEG">
            <a:extLst>
              <a:ext uri="{FF2B5EF4-FFF2-40B4-BE49-F238E27FC236}">
                <a16:creationId xmlns:a16="http://schemas.microsoft.com/office/drawing/2014/main" id="{AC8A5447-A4A0-4A7C-93B7-37689D7797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5" r="10902" b="4156"/>
          <a:stretch/>
        </p:blipFill>
        <p:spPr>
          <a:xfrm>
            <a:off x="7391400" y="1278230"/>
            <a:ext cx="4129090" cy="51905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background_titolo">
            <a:extLst>
              <a:ext uri="{FF2B5EF4-FFF2-40B4-BE49-F238E27FC236}">
                <a16:creationId xmlns:a16="http://schemas.microsoft.com/office/drawing/2014/main" id="{0A860996-9932-4977-B654-77B0C40F88BD}"/>
              </a:ext>
            </a:extLst>
          </p:cNvPr>
          <p:cNvSpPr/>
          <p:nvPr/>
        </p:nvSpPr>
        <p:spPr>
          <a:xfrm>
            <a:off x="652182" y="312277"/>
            <a:ext cx="2708692" cy="4891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barra rossa titolo">
            <a:extLst>
              <a:ext uri="{FF2B5EF4-FFF2-40B4-BE49-F238E27FC236}">
                <a16:creationId xmlns:a16="http://schemas.microsoft.com/office/drawing/2014/main" id="{B0E76039-D2A4-445A-9FB2-D5D5219C53FD}"/>
              </a:ext>
            </a:extLst>
          </p:cNvPr>
          <p:cNvSpPr/>
          <p:nvPr/>
        </p:nvSpPr>
        <p:spPr>
          <a:xfrm>
            <a:off x="515470" y="319745"/>
            <a:ext cx="136712" cy="474267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olo">
            <a:extLst>
              <a:ext uri="{FF2B5EF4-FFF2-40B4-BE49-F238E27FC236}">
                <a16:creationId xmlns:a16="http://schemas.microsoft.com/office/drawing/2014/main" id="{40940253-9C41-4D67-B1A5-9742A8A7B4BB}"/>
              </a:ext>
            </a:extLst>
          </p:cNvPr>
          <p:cNvSpPr txBox="1">
            <a:spLocks/>
          </p:cNvSpPr>
          <p:nvPr/>
        </p:nvSpPr>
        <p:spPr>
          <a:xfrm>
            <a:off x="652182" y="246569"/>
            <a:ext cx="4517839" cy="6206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Attacco Fisico</a:t>
            </a:r>
          </a:p>
        </p:txBody>
      </p:sp>
      <p:sp>
        <p:nvSpPr>
          <p:cNvPr id="8" name="testo_attacco">
            <a:extLst>
              <a:ext uri="{FF2B5EF4-FFF2-40B4-BE49-F238E27FC236}">
                <a16:creationId xmlns:a16="http://schemas.microsoft.com/office/drawing/2014/main" id="{C4C7B6F5-880B-4AD8-8C31-8FFB5CCA98C3}"/>
              </a:ext>
            </a:extLst>
          </p:cNvPr>
          <p:cNvSpPr txBox="1"/>
          <p:nvPr/>
        </p:nvSpPr>
        <p:spPr>
          <a:xfrm>
            <a:off x="838760" y="1301156"/>
            <a:ext cx="62293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Il seguente attacco rappresenta una rapina effettuata da un team di rapinatori di alto livello.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</a:rPr>
              <a:t>Money rimane a 0 fino a 3500m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</a:rPr>
              <a:t>Le telecamere e gli allarmi è fondamentale verificarli periodicamente</a:t>
            </a:r>
          </a:p>
        </p:txBody>
      </p:sp>
      <p:pic>
        <p:nvPicPr>
          <p:cNvPr id="13" name="unipi logo" descr="Immagine che contiene segnale, via, arresto, rosso&#10;&#10;Descrizione generata automaticamente">
            <a:extLst>
              <a:ext uri="{FF2B5EF4-FFF2-40B4-BE49-F238E27FC236}">
                <a16:creationId xmlns:a16="http://schemas.microsoft.com/office/drawing/2014/main" id="{8CE023CC-407C-421A-8E58-4FF1413DF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330624" y="165214"/>
            <a:ext cx="691810" cy="7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4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>
            <a:extLst>
              <a:ext uri="{FF2B5EF4-FFF2-40B4-BE49-F238E27FC236}">
                <a16:creationId xmlns:a16="http://schemas.microsoft.com/office/drawing/2014/main" id="{4579324F-790C-49C4-839C-2617600816CF}"/>
              </a:ext>
            </a:extLst>
          </p:cNvPr>
          <p:cNvSpPr/>
          <p:nvPr/>
        </p:nvSpPr>
        <p:spPr>
          <a:xfrm>
            <a:off x="0" y="-2157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background_contenuto">
            <a:extLst>
              <a:ext uri="{FF2B5EF4-FFF2-40B4-BE49-F238E27FC236}">
                <a16:creationId xmlns:a16="http://schemas.microsoft.com/office/drawing/2014/main" id="{EAA52666-C664-4D9E-B57D-529DA1F1E6A5}"/>
              </a:ext>
            </a:extLst>
          </p:cNvPr>
          <p:cNvSpPr/>
          <p:nvPr/>
        </p:nvSpPr>
        <p:spPr>
          <a:xfrm>
            <a:off x="515470" y="1155700"/>
            <a:ext cx="11161059" cy="5435600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Segnaposto contenuto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F5C407F8-3770-4840-ABF6-0F7DC93E7B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4"/>
          <a:stretch/>
        </p:blipFill>
        <p:spPr>
          <a:xfrm>
            <a:off x="921407" y="3170532"/>
            <a:ext cx="6382419" cy="3298961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AEG">
            <a:extLst>
              <a:ext uri="{FF2B5EF4-FFF2-40B4-BE49-F238E27FC236}">
                <a16:creationId xmlns:a16="http://schemas.microsoft.com/office/drawing/2014/main" id="{AC8A5447-A4A0-4A7C-93B7-37689D7797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t="4941" r="10009" b="3435"/>
          <a:stretch/>
        </p:blipFill>
        <p:spPr>
          <a:xfrm>
            <a:off x="7709763" y="1278230"/>
            <a:ext cx="3832875" cy="51998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background_titolo">
            <a:extLst>
              <a:ext uri="{FF2B5EF4-FFF2-40B4-BE49-F238E27FC236}">
                <a16:creationId xmlns:a16="http://schemas.microsoft.com/office/drawing/2014/main" id="{0A860996-9932-4977-B654-77B0C40F88BD}"/>
              </a:ext>
            </a:extLst>
          </p:cNvPr>
          <p:cNvSpPr/>
          <p:nvPr/>
        </p:nvSpPr>
        <p:spPr>
          <a:xfrm>
            <a:off x="652182" y="312277"/>
            <a:ext cx="3848100" cy="4891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barra rossa titolo">
            <a:extLst>
              <a:ext uri="{FF2B5EF4-FFF2-40B4-BE49-F238E27FC236}">
                <a16:creationId xmlns:a16="http://schemas.microsoft.com/office/drawing/2014/main" id="{B0E76039-D2A4-445A-9FB2-D5D5219C53FD}"/>
              </a:ext>
            </a:extLst>
          </p:cNvPr>
          <p:cNvSpPr/>
          <p:nvPr/>
        </p:nvSpPr>
        <p:spPr>
          <a:xfrm>
            <a:off x="515470" y="319745"/>
            <a:ext cx="136712" cy="474267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olo">
            <a:extLst>
              <a:ext uri="{FF2B5EF4-FFF2-40B4-BE49-F238E27FC236}">
                <a16:creationId xmlns:a16="http://schemas.microsoft.com/office/drawing/2014/main" id="{40940253-9C41-4D67-B1A5-9742A8A7B4BB}"/>
              </a:ext>
            </a:extLst>
          </p:cNvPr>
          <p:cNvSpPr txBox="1">
            <a:spLocks/>
          </p:cNvSpPr>
          <p:nvPr/>
        </p:nvSpPr>
        <p:spPr>
          <a:xfrm>
            <a:off x="652182" y="246569"/>
            <a:ext cx="4517839" cy="6206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Attacco </a:t>
            </a:r>
            <a:r>
              <a:rPr lang="en-US" sz="3600" b="1">
                <a:solidFill>
                  <a:sysClr val="windowText" lastClr="000000"/>
                </a:solidFill>
                <a:latin typeface="Calibri" panose="020F0502020204030204"/>
              </a:rPr>
              <a:t>Informatico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8" name="testo_attacco">
            <a:extLst>
              <a:ext uri="{FF2B5EF4-FFF2-40B4-BE49-F238E27FC236}">
                <a16:creationId xmlns:a16="http://schemas.microsoft.com/office/drawing/2014/main" id="{C4C7B6F5-880B-4AD8-8C31-8FFB5CCA98C3}"/>
              </a:ext>
            </a:extLst>
          </p:cNvPr>
          <p:cNvSpPr txBox="1"/>
          <p:nvPr/>
        </p:nvSpPr>
        <p:spPr>
          <a:xfrm>
            <a:off x="838760" y="1278230"/>
            <a:ext cx="70180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I seguenti attacchi rappresentano le varie possibilità disponibili a degli hacker esperti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</a:rPr>
              <a:t>Il furto di credenziali risultano gli attacchi più eseguiti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</a:rPr>
              <a:t>Verificare la presenza di backdoor nel sistema può ridurre sensibilmente la vulnerabilità del sistema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</a:rPr>
              <a:t>I clienti devono essere tutelati da attacchi di phishing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bg1"/>
              </a:solidFill>
            </a:endParaRPr>
          </a:p>
        </p:txBody>
      </p:sp>
      <p:pic>
        <p:nvPicPr>
          <p:cNvPr id="13" name="unipi logo" descr="Immagine che contiene segnale, via, arresto, rosso&#10;&#10;Descrizione generata automaticamente">
            <a:extLst>
              <a:ext uri="{FF2B5EF4-FFF2-40B4-BE49-F238E27FC236}">
                <a16:creationId xmlns:a16="http://schemas.microsoft.com/office/drawing/2014/main" id="{A2C10CBE-B66F-4D37-BC89-2AD82405C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330624" y="165214"/>
            <a:ext cx="691810" cy="7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7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>
            <a:extLst>
              <a:ext uri="{FF2B5EF4-FFF2-40B4-BE49-F238E27FC236}">
                <a16:creationId xmlns:a16="http://schemas.microsoft.com/office/drawing/2014/main" id="{4579324F-790C-49C4-839C-2617600816CF}"/>
              </a:ext>
            </a:extLst>
          </p:cNvPr>
          <p:cNvSpPr/>
          <p:nvPr/>
        </p:nvSpPr>
        <p:spPr>
          <a:xfrm>
            <a:off x="0" y="-2157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background_contenuto">
            <a:extLst>
              <a:ext uri="{FF2B5EF4-FFF2-40B4-BE49-F238E27FC236}">
                <a16:creationId xmlns:a16="http://schemas.microsoft.com/office/drawing/2014/main" id="{EAA52666-C664-4D9E-B57D-529DA1F1E6A5}"/>
              </a:ext>
            </a:extLst>
          </p:cNvPr>
          <p:cNvSpPr/>
          <p:nvPr/>
        </p:nvSpPr>
        <p:spPr>
          <a:xfrm>
            <a:off x="515470" y="1155700"/>
            <a:ext cx="11161059" cy="5435600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Segnaposto contenuto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3B7A786-3630-431E-AA68-3056E5FFD6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00" y="2916828"/>
            <a:ext cx="5416799" cy="3505208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AEG">
            <a:extLst>
              <a:ext uri="{FF2B5EF4-FFF2-40B4-BE49-F238E27FC236}">
                <a16:creationId xmlns:a16="http://schemas.microsoft.com/office/drawing/2014/main" id="{0BC50428-2606-4CDB-A465-FE6B371C9C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t="5000" r="5792" b="4878"/>
          <a:stretch/>
        </p:blipFill>
        <p:spPr>
          <a:xfrm>
            <a:off x="6260744" y="2913122"/>
            <a:ext cx="5252056" cy="3531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background_titolo">
            <a:extLst>
              <a:ext uri="{FF2B5EF4-FFF2-40B4-BE49-F238E27FC236}">
                <a16:creationId xmlns:a16="http://schemas.microsoft.com/office/drawing/2014/main" id="{0A860996-9932-4977-B654-77B0C40F88BD}"/>
              </a:ext>
            </a:extLst>
          </p:cNvPr>
          <p:cNvSpPr/>
          <p:nvPr/>
        </p:nvSpPr>
        <p:spPr>
          <a:xfrm>
            <a:off x="652182" y="312277"/>
            <a:ext cx="2302388" cy="4891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barra rossa titolo">
            <a:extLst>
              <a:ext uri="{FF2B5EF4-FFF2-40B4-BE49-F238E27FC236}">
                <a16:creationId xmlns:a16="http://schemas.microsoft.com/office/drawing/2014/main" id="{B0E76039-D2A4-445A-9FB2-D5D5219C53FD}"/>
              </a:ext>
            </a:extLst>
          </p:cNvPr>
          <p:cNvSpPr/>
          <p:nvPr/>
        </p:nvSpPr>
        <p:spPr>
          <a:xfrm>
            <a:off x="515470" y="319745"/>
            <a:ext cx="136712" cy="474267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olo">
            <a:extLst>
              <a:ext uri="{FF2B5EF4-FFF2-40B4-BE49-F238E27FC236}">
                <a16:creationId xmlns:a16="http://schemas.microsoft.com/office/drawing/2014/main" id="{40940253-9C41-4D67-B1A5-9742A8A7B4BB}"/>
              </a:ext>
            </a:extLst>
          </p:cNvPr>
          <p:cNvSpPr txBox="1">
            <a:spLocks/>
          </p:cNvSpPr>
          <p:nvPr/>
        </p:nvSpPr>
        <p:spPr>
          <a:xfrm>
            <a:off x="652182" y="246569"/>
            <a:ext cx="4517839" cy="6206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Conclusioni</a:t>
            </a:r>
          </a:p>
        </p:txBody>
      </p:sp>
      <p:pic>
        <p:nvPicPr>
          <p:cNvPr id="13" name="unipi_logo" descr="Immagine che contiene segnale, via, arresto, rosso&#10;&#10;Descrizione generata automaticamente">
            <a:extLst>
              <a:ext uri="{FF2B5EF4-FFF2-40B4-BE49-F238E27FC236}">
                <a16:creationId xmlns:a16="http://schemas.microsoft.com/office/drawing/2014/main" id="{BD71891E-A791-49F6-9F1D-4F7FE2D875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330624" y="165214"/>
            <a:ext cx="691810" cy="705646"/>
          </a:xfrm>
          <a:prstGeom prst="rect">
            <a:avLst/>
          </a:prstGeom>
        </p:spPr>
      </p:pic>
      <p:sp>
        <p:nvSpPr>
          <p:cNvPr id="9" name="testo_conclusioni">
            <a:extLst>
              <a:ext uri="{FF2B5EF4-FFF2-40B4-BE49-F238E27FC236}">
                <a16:creationId xmlns:a16="http://schemas.microsoft.com/office/drawing/2014/main" id="{66F01CE4-445A-4F80-95A2-BFC602FD53BF}"/>
              </a:ext>
            </a:extLst>
          </p:cNvPr>
          <p:cNvSpPr txBox="1"/>
          <p:nvPr/>
        </p:nvSpPr>
        <p:spPr>
          <a:xfrm>
            <a:off x="652182" y="1316391"/>
            <a:ext cx="10904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Per concludere abbiamo effettuare una simulazione generica per visualizzare quali gli attacchi più probabili per una banca e definire quindi quali sono gli elementi in cui essa deve focalizzarsi per aumentare la sua sicurezza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</a:rPr>
              <a:t>Attacchi meno remunerativi ma più sicuri sono preferiti dagli attaccanti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</a:rPr>
              <a:t>Il problema principale di una banca è il furto di credenziali degli utenti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</a:rPr>
              <a:t>La possibilità di interazione tra gli attacchi fisico e informatico rende più vulnerabile la banca</a:t>
            </a:r>
          </a:p>
        </p:txBody>
      </p:sp>
    </p:spTree>
    <p:extLst>
      <p:ext uri="{BB962C8B-B14F-4D97-AF65-F5344CB8AC3E}">
        <p14:creationId xmlns:p14="http://schemas.microsoft.com/office/powerpoint/2010/main" val="30154788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Tw Cen MT</vt:lpstr>
      <vt:lpstr>Tema di Office</vt:lpstr>
      <vt:lpstr>Bank Robbery</vt:lpstr>
      <vt:lpstr>Attacchi considerati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Robbery</dc:title>
  <dc:creator>Nicola Barsanti</dc:creator>
  <cp:lastModifiedBy>Nicola Barsanti</cp:lastModifiedBy>
  <cp:revision>25</cp:revision>
  <dcterms:created xsi:type="dcterms:W3CDTF">2020-06-03T07:24:15Z</dcterms:created>
  <dcterms:modified xsi:type="dcterms:W3CDTF">2020-06-07T20:36:08Z</dcterms:modified>
</cp:coreProperties>
</file>